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EEB4"/>
    <a:srgbClr val="E4CA06"/>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7" autoAdjust="0"/>
    <p:restoredTop sz="94660"/>
  </p:normalViewPr>
  <p:slideViewPr>
    <p:cSldViewPr snapToGrid="0">
      <p:cViewPr varScale="1">
        <p:scale>
          <a:sx n="104" d="100"/>
          <a:sy n="104" d="100"/>
        </p:scale>
        <p:origin x="824" y="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EC88D5-7467-8206-44B8-402A135FF387}"/>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5ED899AF-C565-B8D4-9A59-84AFC4185E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A7B3CF7-1C2E-2EBB-FEA1-4EBDD8F436A1}"/>
              </a:ext>
            </a:extLst>
          </p:cNvPr>
          <p:cNvSpPr>
            <a:spLocks noGrp="1"/>
          </p:cNvSpPr>
          <p:nvPr>
            <p:ph type="dt" sz="half" idx="10"/>
          </p:nvPr>
        </p:nvSpPr>
        <p:spPr/>
        <p:txBody>
          <a:bodyPr/>
          <a:lstStyle/>
          <a:p>
            <a:fld id="{4CFD3AA7-7EDA-4482-8CFB-7489A9D00AD5}" type="datetimeFigureOut">
              <a:rPr lang="it-IT" smtClean="0"/>
              <a:t>28/09/2025</a:t>
            </a:fld>
            <a:endParaRPr lang="it-IT"/>
          </a:p>
        </p:txBody>
      </p:sp>
      <p:sp>
        <p:nvSpPr>
          <p:cNvPr id="5" name="Segnaposto piè di pagina 4">
            <a:extLst>
              <a:ext uri="{FF2B5EF4-FFF2-40B4-BE49-F238E27FC236}">
                <a16:creationId xmlns:a16="http://schemas.microsoft.com/office/drawing/2014/main" id="{D16E9788-FF86-3BA0-F1E2-D918D5F4D53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C9129CA-8826-436B-1345-D52836276B92}"/>
              </a:ext>
            </a:extLst>
          </p:cNvPr>
          <p:cNvSpPr>
            <a:spLocks noGrp="1"/>
          </p:cNvSpPr>
          <p:nvPr>
            <p:ph type="sldNum" sz="quarter" idx="12"/>
          </p:nvPr>
        </p:nvSpPr>
        <p:spPr/>
        <p:txBody>
          <a:bodyPr/>
          <a:lstStyle/>
          <a:p>
            <a:fld id="{FFE1395A-716A-4035-BF85-B98DA230AD41}" type="slidenum">
              <a:rPr lang="it-IT" smtClean="0"/>
              <a:t>‹N›</a:t>
            </a:fld>
            <a:endParaRPr lang="it-IT"/>
          </a:p>
        </p:txBody>
      </p:sp>
    </p:spTree>
    <p:extLst>
      <p:ext uri="{BB962C8B-B14F-4D97-AF65-F5344CB8AC3E}">
        <p14:creationId xmlns:p14="http://schemas.microsoft.com/office/powerpoint/2010/main" val="1524416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703973-45D0-848A-CFB0-616C74674410}"/>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27E9376-A1ED-3CAB-65FC-78A4908E692E}"/>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740D51B-A7F0-0384-22A6-0973883FBA38}"/>
              </a:ext>
            </a:extLst>
          </p:cNvPr>
          <p:cNvSpPr>
            <a:spLocks noGrp="1"/>
          </p:cNvSpPr>
          <p:nvPr>
            <p:ph type="dt" sz="half" idx="10"/>
          </p:nvPr>
        </p:nvSpPr>
        <p:spPr/>
        <p:txBody>
          <a:bodyPr/>
          <a:lstStyle/>
          <a:p>
            <a:fld id="{4CFD3AA7-7EDA-4482-8CFB-7489A9D00AD5}" type="datetimeFigureOut">
              <a:rPr lang="it-IT" smtClean="0"/>
              <a:t>28/09/2025</a:t>
            </a:fld>
            <a:endParaRPr lang="it-IT"/>
          </a:p>
        </p:txBody>
      </p:sp>
      <p:sp>
        <p:nvSpPr>
          <p:cNvPr id="5" name="Segnaposto piè di pagina 4">
            <a:extLst>
              <a:ext uri="{FF2B5EF4-FFF2-40B4-BE49-F238E27FC236}">
                <a16:creationId xmlns:a16="http://schemas.microsoft.com/office/drawing/2014/main" id="{0F41FCDF-08E5-38E7-BFF5-902204CAF0A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5FB3749-F8F1-B55F-46A9-7E6A90560E40}"/>
              </a:ext>
            </a:extLst>
          </p:cNvPr>
          <p:cNvSpPr>
            <a:spLocks noGrp="1"/>
          </p:cNvSpPr>
          <p:nvPr>
            <p:ph type="sldNum" sz="quarter" idx="12"/>
          </p:nvPr>
        </p:nvSpPr>
        <p:spPr/>
        <p:txBody>
          <a:bodyPr/>
          <a:lstStyle/>
          <a:p>
            <a:fld id="{FFE1395A-716A-4035-BF85-B98DA230AD41}" type="slidenum">
              <a:rPr lang="it-IT" smtClean="0"/>
              <a:t>‹N›</a:t>
            </a:fld>
            <a:endParaRPr lang="it-IT"/>
          </a:p>
        </p:txBody>
      </p:sp>
    </p:spTree>
    <p:extLst>
      <p:ext uri="{BB962C8B-B14F-4D97-AF65-F5344CB8AC3E}">
        <p14:creationId xmlns:p14="http://schemas.microsoft.com/office/powerpoint/2010/main" val="345409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4EDC0B6-A5A9-64BD-9039-E04C10BCA21C}"/>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BD2D995-06F2-ECDA-A5A6-D2A09B1DF418}"/>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460EEEB-EDE1-2391-A947-3D9E0B597FDF}"/>
              </a:ext>
            </a:extLst>
          </p:cNvPr>
          <p:cNvSpPr>
            <a:spLocks noGrp="1"/>
          </p:cNvSpPr>
          <p:nvPr>
            <p:ph type="dt" sz="half" idx="10"/>
          </p:nvPr>
        </p:nvSpPr>
        <p:spPr/>
        <p:txBody>
          <a:bodyPr/>
          <a:lstStyle/>
          <a:p>
            <a:fld id="{4CFD3AA7-7EDA-4482-8CFB-7489A9D00AD5}" type="datetimeFigureOut">
              <a:rPr lang="it-IT" smtClean="0"/>
              <a:t>28/09/2025</a:t>
            </a:fld>
            <a:endParaRPr lang="it-IT"/>
          </a:p>
        </p:txBody>
      </p:sp>
      <p:sp>
        <p:nvSpPr>
          <p:cNvPr id="5" name="Segnaposto piè di pagina 4">
            <a:extLst>
              <a:ext uri="{FF2B5EF4-FFF2-40B4-BE49-F238E27FC236}">
                <a16:creationId xmlns:a16="http://schemas.microsoft.com/office/drawing/2014/main" id="{561A8FFC-251F-4B6C-123D-662B37B3BDA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A303D85-4F5F-89FE-59B7-7C3D31A9F49B}"/>
              </a:ext>
            </a:extLst>
          </p:cNvPr>
          <p:cNvSpPr>
            <a:spLocks noGrp="1"/>
          </p:cNvSpPr>
          <p:nvPr>
            <p:ph type="sldNum" sz="quarter" idx="12"/>
          </p:nvPr>
        </p:nvSpPr>
        <p:spPr/>
        <p:txBody>
          <a:bodyPr/>
          <a:lstStyle/>
          <a:p>
            <a:fld id="{FFE1395A-716A-4035-BF85-B98DA230AD41}" type="slidenum">
              <a:rPr lang="it-IT" smtClean="0"/>
              <a:t>‹N›</a:t>
            </a:fld>
            <a:endParaRPr lang="it-IT"/>
          </a:p>
        </p:txBody>
      </p:sp>
    </p:spTree>
    <p:extLst>
      <p:ext uri="{BB962C8B-B14F-4D97-AF65-F5344CB8AC3E}">
        <p14:creationId xmlns:p14="http://schemas.microsoft.com/office/powerpoint/2010/main" val="1525495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DAB6DB-7386-6F65-7560-36158C10DA17}"/>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38CC77A-8A7F-EF90-6960-EADE33D1F76E}"/>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8685AF9-60FE-0B88-656C-317DBF8CF69F}"/>
              </a:ext>
            </a:extLst>
          </p:cNvPr>
          <p:cNvSpPr>
            <a:spLocks noGrp="1"/>
          </p:cNvSpPr>
          <p:nvPr>
            <p:ph type="dt" sz="half" idx="10"/>
          </p:nvPr>
        </p:nvSpPr>
        <p:spPr/>
        <p:txBody>
          <a:bodyPr/>
          <a:lstStyle/>
          <a:p>
            <a:fld id="{4CFD3AA7-7EDA-4482-8CFB-7489A9D00AD5}" type="datetimeFigureOut">
              <a:rPr lang="it-IT" smtClean="0"/>
              <a:t>28/09/2025</a:t>
            </a:fld>
            <a:endParaRPr lang="it-IT"/>
          </a:p>
        </p:txBody>
      </p:sp>
      <p:sp>
        <p:nvSpPr>
          <p:cNvPr id="5" name="Segnaposto piè di pagina 4">
            <a:extLst>
              <a:ext uri="{FF2B5EF4-FFF2-40B4-BE49-F238E27FC236}">
                <a16:creationId xmlns:a16="http://schemas.microsoft.com/office/drawing/2014/main" id="{EEF2E9ED-47AB-9407-1AE6-A9D4EF886AE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4AB399A-3223-5ECA-2265-483135884089}"/>
              </a:ext>
            </a:extLst>
          </p:cNvPr>
          <p:cNvSpPr>
            <a:spLocks noGrp="1"/>
          </p:cNvSpPr>
          <p:nvPr>
            <p:ph type="sldNum" sz="quarter" idx="12"/>
          </p:nvPr>
        </p:nvSpPr>
        <p:spPr/>
        <p:txBody>
          <a:bodyPr/>
          <a:lstStyle/>
          <a:p>
            <a:fld id="{FFE1395A-716A-4035-BF85-B98DA230AD41}" type="slidenum">
              <a:rPr lang="it-IT" smtClean="0"/>
              <a:t>‹N›</a:t>
            </a:fld>
            <a:endParaRPr lang="it-IT"/>
          </a:p>
        </p:txBody>
      </p:sp>
    </p:spTree>
    <p:extLst>
      <p:ext uri="{BB962C8B-B14F-4D97-AF65-F5344CB8AC3E}">
        <p14:creationId xmlns:p14="http://schemas.microsoft.com/office/powerpoint/2010/main" val="1882002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03CA3D-5509-1C05-9522-1D393CA9A843}"/>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5976DAAF-2D19-59F4-706E-5408D7ABFBD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69C72369-9C64-7CDA-8F43-0688151F3C3D}"/>
              </a:ext>
            </a:extLst>
          </p:cNvPr>
          <p:cNvSpPr>
            <a:spLocks noGrp="1"/>
          </p:cNvSpPr>
          <p:nvPr>
            <p:ph type="dt" sz="half" idx="10"/>
          </p:nvPr>
        </p:nvSpPr>
        <p:spPr/>
        <p:txBody>
          <a:bodyPr/>
          <a:lstStyle/>
          <a:p>
            <a:fld id="{4CFD3AA7-7EDA-4482-8CFB-7489A9D00AD5}" type="datetimeFigureOut">
              <a:rPr lang="it-IT" smtClean="0"/>
              <a:t>28/09/2025</a:t>
            </a:fld>
            <a:endParaRPr lang="it-IT"/>
          </a:p>
        </p:txBody>
      </p:sp>
      <p:sp>
        <p:nvSpPr>
          <p:cNvPr id="5" name="Segnaposto piè di pagina 4">
            <a:extLst>
              <a:ext uri="{FF2B5EF4-FFF2-40B4-BE49-F238E27FC236}">
                <a16:creationId xmlns:a16="http://schemas.microsoft.com/office/drawing/2014/main" id="{E4D36C41-2032-47F5-B989-FECDDBB17C2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9800820-4E30-9ED9-DF76-86C795D50AF6}"/>
              </a:ext>
            </a:extLst>
          </p:cNvPr>
          <p:cNvSpPr>
            <a:spLocks noGrp="1"/>
          </p:cNvSpPr>
          <p:nvPr>
            <p:ph type="sldNum" sz="quarter" idx="12"/>
          </p:nvPr>
        </p:nvSpPr>
        <p:spPr/>
        <p:txBody>
          <a:bodyPr/>
          <a:lstStyle/>
          <a:p>
            <a:fld id="{FFE1395A-716A-4035-BF85-B98DA230AD41}" type="slidenum">
              <a:rPr lang="it-IT" smtClean="0"/>
              <a:t>‹N›</a:t>
            </a:fld>
            <a:endParaRPr lang="it-IT"/>
          </a:p>
        </p:txBody>
      </p:sp>
    </p:spTree>
    <p:extLst>
      <p:ext uri="{BB962C8B-B14F-4D97-AF65-F5344CB8AC3E}">
        <p14:creationId xmlns:p14="http://schemas.microsoft.com/office/powerpoint/2010/main" val="3605510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B658DD7-9DE4-35F7-B4E4-EC28D86128B9}"/>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B59D955-1570-8874-5CD4-39D4DA932797}"/>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CAE8DE95-170B-5E01-0A10-678813F443C8}"/>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BF9A726E-C08C-DD6C-2CD0-602743A19B6E}"/>
              </a:ext>
            </a:extLst>
          </p:cNvPr>
          <p:cNvSpPr>
            <a:spLocks noGrp="1"/>
          </p:cNvSpPr>
          <p:nvPr>
            <p:ph type="dt" sz="half" idx="10"/>
          </p:nvPr>
        </p:nvSpPr>
        <p:spPr/>
        <p:txBody>
          <a:bodyPr/>
          <a:lstStyle/>
          <a:p>
            <a:fld id="{4CFD3AA7-7EDA-4482-8CFB-7489A9D00AD5}" type="datetimeFigureOut">
              <a:rPr lang="it-IT" smtClean="0"/>
              <a:t>28/09/2025</a:t>
            </a:fld>
            <a:endParaRPr lang="it-IT"/>
          </a:p>
        </p:txBody>
      </p:sp>
      <p:sp>
        <p:nvSpPr>
          <p:cNvPr id="6" name="Segnaposto piè di pagina 5">
            <a:extLst>
              <a:ext uri="{FF2B5EF4-FFF2-40B4-BE49-F238E27FC236}">
                <a16:creationId xmlns:a16="http://schemas.microsoft.com/office/drawing/2014/main" id="{8809E31A-453D-2785-63E0-E22CF90986C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8B379177-B510-3E2E-A2CC-CD01AB653BAC}"/>
              </a:ext>
            </a:extLst>
          </p:cNvPr>
          <p:cNvSpPr>
            <a:spLocks noGrp="1"/>
          </p:cNvSpPr>
          <p:nvPr>
            <p:ph type="sldNum" sz="quarter" idx="12"/>
          </p:nvPr>
        </p:nvSpPr>
        <p:spPr/>
        <p:txBody>
          <a:bodyPr/>
          <a:lstStyle/>
          <a:p>
            <a:fld id="{FFE1395A-716A-4035-BF85-B98DA230AD41}" type="slidenum">
              <a:rPr lang="it-IT" smtClean="0"/>
              <a:t>‹N›</a:t>
            </a:fld>
            <a:endParaRPr lang="it-IT"/>
          </a:p>
        </p:txBody>
      </p:sp>
    </p:spTree>
    <p:extLst>
      <p:ext uri="{BB962C8B-B14F-4D97-AF65-F5344CB8AC3E}">
        <p14:creationId xmlns:p14="http://schemas.microsoft.com/office/powerpoint/2010/main" val="2986379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A632E0-9906-4601-6771-7A1510592C1A}"/>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87B8D5D3-5D42-1852-2A2C-08DBB60109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EBBC606B-C7E8-6E9A-26C4-9710CBE79EB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6E9CA4A5-8CE5-AD56-24A9-277EE26119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11733FD4-8ECF-8ED0-E2A5-45B47169918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2C964841-959C-11EF-CCF1-80CB20578EE6}"/>
              </a:ext>
            </a:extLst>
          </p:cNvPr>
          <p:cNvSpPr>
            <a:spLocks noGrp="1"/>
          </p:cNvSpPr>
          <p:nvPr>
            <p:ph type="dt" sz="half" idx="10"/>
          </p:nvPr>
        </p:nvSpPr>
        <p:spPr/>
        <p:txBody>
          <a:bodyPr/>
          <a:lstStyle/>
          <a:p>
            <a:fld id="{4CFD3AA7-7EDA-4482-8CFB-7489A9D00AD5}" type="datetimeFigureOut">
              <a:rPr lang="it-IT" smtClean="0"/>
              <a:t>28/09/2025</a:t>
            </a:fld>
            <a:endParaRPr lang="it-IT"/>
          </a:p>
        </p:txBody>
      </p:sp>
      <p:sp>
        <p:nvSpPr>
          <p:cNvPr id="8" name="Segnaposto piè di pagina 7">
            <a:extLst>
              <a:ext uri="{FF2B5EF4-FFF2-40B4-BE49-F238E27FC236}">
                <a16:creationId xmlns:a16="http://schemas.microsoft.com/office/drawing/2014/main" id="{A7F13CFA-530E-605A-C7AF-48E65CADFA18}"/>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20F81B2B-9C68-CA35-CDA3-A47296486F66}"/>
              </a:ext>
            </a:extLst>
          </p:cNvPr>
          <p:cNvSpPr>
            <a:spLocks noGrp="1"/>
          </p:cNvSpPr>
          <p:nvPr>
            <p:ph type="sldNum" sz="quarter" idx="12"/>
          </p:nvPr>
        </p:nvSpPr>
        <p:spPr/>
        <p:txBody>
          <a:bodyPr/>
          <a:lstStyle/>
          <a:p>
            <a:fld id="{FFE1395A-716A-4035-BF85-B98DA230AD41}" type="slidenum">
              <a:rPr lang="it-IT" smtClean="0"/>
              <a:t>‹N›</a:t>
            </a:fld>
            <a:endParaRPr lang="it-IT"/>
          </a:p>
        </p:txBody>
      </p:sp>
    </p:spTree>
    <p:extLst>
      <p:ext uri="{BB962C8B-B14F-4D97-AF65-F5344CB8AC3E}">
        <p14:creationId xmlns:p14="http://schemas.microsoft.com/office/powerpoint/2010/main" val="3418759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525C0C-F7BD-91FB-F796-A24B9B97C35C}"/>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FC1DCE6-345F-3161-C1B6-9C9D6002B372}"/>
              </a:ext>
            </a:extLst>
          </p:cNvPr>
          <p:cNvSpPr>
            <a:spLocks noGrp="1"/>
          </p:cNvSpPr>
          <p:nvPr>
            <p:ph type="dt" sz="half" idx="10"/>
          </p:nvPr>
        </p:nvSpPr>
        <p:spPr/>
        <p:txBody>
          <a:bodyPr/>
          <a:lstStyle/>
          <a:p>
            <a:fld id="{4CFD3AA7-7EDA-4482-8CFB-7489A9D00AD5}" type="datetimeFigureOut">
              <a:rPr lang="it-IT" smtClean="0"/>
              <a:t>28/09/2025</a:t>
            </a:fld>
            <a:endParaRPr lang="it-IT"/>
          </a:p>
        </p:txBody>
      </p:sp>
      <p:sp>
        <p:nvSpPr>
          <p:cNvPr id="4" name="Segnaposto piè di pagina 3">
            <a:extLst>
              <a:ext uri="{FF2B5EF4-FFF2-40B4-BE49-F238E27FC236}">
                <a16:creationId xmlns:a16="http://schemas.microsoft.com/office/drawing/2014/main" id="{EBEED71F-26B6-25B3-4391-32B13C5FF1B0}"/>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4D47A135-A4AA-4682-0F61-0F225F3DD1FD}"/>
              </a:ext>
            </a:extLst>
          </p:cNvPr>
          <p:cNvSpPr>
            <a:spLocks noGrp="1"/>
          </p:cNvSpPr>
          <p:nvPr>
            <p:ph type="sldNum" sz="quarter" idx="12"/>
          </p:nvPr>
        </p:nvSpPr>
        <p:spPr/>
        <p:txBody>
          <a:bodyPr/>
          <a:lstStyle/>
          <a:p>
            <a:fld id="{FFE1395A-716A-4035-BF85-B98DA230AD41}" type="slidenum">
              <a:rPr lang="it-IT" smtClean="0"/>
              <a:t>‹N›</a:t>
            </a:fld>
            <a:endParaRPr lang="it-IT"/>
          </a:p>
        </p:txBody>
      </p:sp>
    </p:spTree>
    <p:extLst>
      <p:ext uri="{BB962C8B-B14F-4D97-AF65-F5344CB8AC3E}">
        <p14:creationId xmlns:p14="http://schemas.microsoft.com/office/powerpoint/2010/main" val="3613291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B48BA8E-7997-4952-EF37-EA29460F938C}"/>
              </a:ext>
            </a:extLst>
          </p:cNvPr>
          <p:cNvSpPr>
            <a:spLocks noGrp="1"/>
          </p:cNvSpPr>
          <p:nvPr>
            <p:ph type="dt" sz="half" idx="10"/>
          </p:nvPr>
        </p:nvSpPr>
        <p:spPr/>
        <p:txBody>
          <a:bodyPr/>
          <a:lstStyle/>
          <a:p>
            <a:fld id="{4CFD3AA7-7EDA-4482-8CFB-7489A9D00AD5}" type="datetimeFigureOut">
              <a:rPr lang="it-IT" smtClean="0"/>
              <a:t>28/09/2025</a:t>
            </a:fld>
            <a:endParaRPr lang="it-IT"/>
          </a:p>
        </p:txBody>
      </p:sp>
      <p:sp>
        <p:nvSpPr>
          <p:cNvPr id="3" name="Segnaposto piè di pagina 2">
            <a:extLst>
              <a:ext uri="{FF2B5EF4-FFF2-40B4-BE49-F238E27FC236}">
                <a16:creationId xmlns:a16="http://schemas.microsoft.com/office/drawing/2014/main" id="{430C6A82-723A-8A20-B672-D1B9A0848CD4}"/>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9770BB18-FD09-11F7-DCBC-64E7777CA8F6}"/>
              </a:ext>
            </a:extLst>
          </p:cNvPr>
          <p:cNvSpPr>
            <a:spLocks noGrp="1"/>
          </p:cNvSpPr>
          <p:nvPr>
            <p:ph type="sldNum" sz="quarter" idx="12"/>
          </p:nvPr>
        </p:nvSpPr>
        <p:spPr/>
        <p:txBody>
          <a:bodyPr/>
          <a:lstStyle/>
          <a:p>
            <a:fld id="{FFE1395A-716A-4035-BF85-B98DA230AD41}" type="slidenum">
              <a:rPr lang="it-IT" smtClean="0"/>
              <a:t>‹N›</a:t>
            </a:fld>
            <a:endParaRPr lang="it-IT"/>
          </a:p>
        </p:txBody>
      </p:sp>
    </p:spTree>
    <p:extLst>
      <p:ext uri="{BB962C8B-B14F-4D97-AF65-F5344CB8AC3E}">
        <p14:creationId xmlns:p14="http://schemas.microsoft.com/office/powerpoint/2010/main" val="1438171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FF130A-C391-541E-D295-D22DF78A980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836C813-76B8-F8E0-FF75-E2D6CD1A63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685EBE22-36E8-6D1C-C444-58C1A54F66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C733AB9-D49E-8D3F-F746-1383E366A7C1}"/>
              </a:ext>
            </a:extLst>
          </p:cNvPr>
          <p:cNvSpPr>
            <a:spLocks noGrp="1"/>
          </p:cNvSpPr>
          <p:nvPr>
            <p:ph type="dt" sz="half" idx="10"/>
          </p:nvPr>
        </p:nvSpPr>
        <p:spPr/>
        <p:txBody>
          <a:bodyPr/>
          <a:lstStyle/>
          <a:p>
            <a:fld id="{4CFD3AA7-7EDA-4482-8CFB-7489A9D00AD5}" type="datetimeFigureOut">
              <a:rPr lang="it-IT" smtClean="0"/>
              <a:t>28/09/2025</a:t>
            </a:fld>
            <a:endParaRPr lang="it-IT"/>
          </a:p>
        </p:txBody>
      </p:sp>
      <p:sp>
        <p:nvSpPr>
          <p:cNvPr id="6" name="Segnaposto piè di pagina 5">
            <a:extLst>
              <a:ext uri="{FF2B5EF4-FFF2-40B4-BE49-F238E27FC236}">
                <a16:creationId xmlns:a16="http://schemas.microsoft.com/office/drawing/2014/main" id="{897F70D7-F501-0EDE-81D5-30B59A17923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D40C494-E58C-223D-BADB-7A9AA6C8B66B}"/>
              </a:ext>
            </a:extLst>
          </p:cNvPr>
          <p:cNvSpPr>
            <a:spLocks noGrp="1"/>
          </p:cNvSpPr>
          <p:nvPr>
            <p:ph type="sldNum" sz="quarter" idx="12"/>
          </p:nvPr>
        </p:nvSpPr>
        <p:spPr/>
        <p:txBody>
          <a:bodyPr/>
          <a:lstStyle/>
          <a:p>
            <a:fld id="{FFE1395A-716A-4035-BF85-B98DA230AD41}" type="slidenum">
              <a:rPr lang="it-IT" smtClean="0"/>
              <a:t>‹N›</a:t>
            </a:fld>
            <a:endParaRPr lang="it-IT"/>
          </a:p>
        </p:txBody>
      </p:sp>
    </p:spTree>
    <p:extLst>
      <p:ext uri="{BB962C8B-B14F-4D97-AF65-F5344CB8AC3E}">
        <p14:creationId xmlns:p14="http://schemas.microsoft.com/office/powerpoint/2010/main" val="1382438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3734B5-6123-723A-3E87-B9F3E369A16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2BA48E5C-45C9-2846-8EB1-DCB39CB4DD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0113CD21-B308-3B8C-EC15-37B900B424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B397052A-D510-9CB7-1263-915680B49542}"/>
              </a:ext>
            </a:extLst>
          </p:cNvPr>
          <p:cNvSpPr>
            <a:spLocks noGrp="1"/>
          </p:cNvSpPr>
          <p:nvPr>
            <p:ph type="dt" sz="half" idx="10"/>
          </p:nvPr>
        </p:nvSpPr>
        <p:spPr/>
        <p:txBody>
          <a:bodyPr/>
          <a:lstStyle/>
          <a:p>
            <a:fld id="{4CFD3AA7-7EDA-4482-8CFB-7489A9D00AD5}" type="datetimeFigureOut">
              <a:rPr lang="it-IT" smtClean="0"/>
              <a:t>28/09/2025</a:t>
            </a:fld>
            <a:endParaRPr lang="it-IT"/>
          </a:p>
        </p:txBody>
      </p:sp>
      <p:sp>
        <p:nvSpPr>
          <p:cNvPr id="6" name="Segnaposto piè di pagina 5">
            <a:extLst>
              <a:ext uri="{FF2B5EF4-FFF2-40B4-BE49-F238E27FC236}">
                <a16:creationId xmlns:a16="http://schemas.microsoft.com/office/drawing/2014/main" id="{3AD6CD03-2449-3168-A6E5-604377D8275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68B0903-DDE6-9B67-A2F9-F96584708235}"/>
              </a:ext>
            </a:extLst>
          </p:cNvPr>
          <p:cNvSpPr>
            <a:spLocks noGrp="1"/>
          </p:cNvSpPr>
          <p:nvPr>
            <p:ph type="sldNum" sz="quarter" idx="12"/>
          </p:nvPr>
        </p:nvSpPr>
        <p:spPr/>
        <p:txBody>
          <a:bodyPr/>
          <a:lstStyle/>
          <a:p>
            <a:fld id="{FFE1395A-716A-4035-BF85-B98DA230AD41}" type="slidenum">
              <a:rPr lang="it-IT" smtClean="0"/>
              <a:t>‹N›</a:t>
            </a:fld>
            <a:endParaRPr lang="it-IT"/>
          </a:p>
        </p:txBody>
      </p:sp>
    </p:spTree>
    <p:extLst>
      <p:ext uri="{BB962C8B-B14F-4D97-AF65-F5344CB8AC3E}">
        <p14:creationId xmlns:p14="http://schemas.microsoft.com/office/powerpoint/2010/main" val="3595717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7791B352-3EB3-BE7D-6157-FB1DAAA652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C8A8DE50-6519-70C2-AB40-70B4F31D29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C3DC510-AC8E-A107-83BB-A59FB4C8F6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CFD3AA7-7EDA-4482-8CFB-7489A9D00AD5}" type="datetimeFigureOut">
              <a:rPr lang="it-IT" smtClean="0"/>
              <a:t>28/09/2025</a:t>
            </a:fld>
            <a:endParaRPr lang="it-IT"/>
          </a:p>
        </p:txBody>
      </p:sp>
      <p:sp>
        <p:nvSpPr>
          <p:cNvPr id="5" name="Segnaposto piè di pagina 4">
            <a:extLst>
              <a:ext uri="{FF2B5EF4-FFF2-40B4-BE49-F238E27FC236}">
                <a16:creationId xmlns:a16="http://schemas.microsoft.com/office/drawing/2014/main" id="{3628D877-EA1E-5BEB-D23F-FB44AC3EE5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A2B2FBAC-4890-B656-9D0D-48F21BF239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FE1395A-716A-4035-BF85-B98DA230AD41}" type="slidenum">
              <a:rPr lang="it-IT" smtClean="0"/>
              <a:t>‹N›</a:t>
            </a:fld>
            <a:endParaRPr lang="it-IT"/>
          </a:p>
        </p:txBody>
      </p:sp>
    </p:spTree>
    <p:extLst>
      <p:ext uri="{BB962C8B-B14F-4D97-AF65-F5344CB8AC3E}">
        <p14:creationId xmlns:p14="http://schemas.microsoft.com/office/powerpoint/2010/main" val="960681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ttangolo con angoli arrotondati 20">
            <a:extLst>
              <a:ext uri="{FF2B5EF4-FFF2-40B4-BE49-F238E27FC236}">
                <a16:creationId xmlns:a16="http://schemas.microsoft.com/office/drawing/2014/main" id="{16BFDC61-9E35-BA71-2DDD-1A8267AABA5A}"/>
              </a:ext>
            </a:extLst>
          </p:cNvPr>
          <p:cNvSpPr/>
          <p:nvPr/>
        </p:nvSpPr>
        <p:spPr>
          <a:xfrm>
            <a:off x="1147603" y="466405"/>
            <a:ext cx="10070674" cy="644376"/>
          </a:xfrm>
          <a:prstGeom prst="roundRect">
            <a:avLst/>
          </a:prstGeom>
          <a:solidFill>
            <a:srgbClr val="EBEEB4"/>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CasellaDiTesto 3">
            <a:extLst>
              <a:ext uri="{FF2B5EF4-FFF2-40B4-BE49-F238E27FC236}">
                <a16:creationId xmlns:a16="http://schemas.microsoft.com/office/drawing/2014/main" id="{F3022F3B-4F28-8EAB-06B2-9C887E2130F7}"/>
              </a:ext>
            </a:extLst>
          </p:cNvPr>
          <p:cNvSpPr txBox="1"/>
          <p:nvPr/>
        </p:nvSpPr>
        <p:spPr>
          <a:xfrm>
            <a:off x="1054100" y="469900"/>
            <a:ext cx="10350500" cy="646331"/>
          </a:xfrm>
          <a:prstGeom prst="rect">
            <a:avLst/>
          </a:prstGeom>
          <a:noFill/>
        </p:spPr>
        <p:txBody>
          <a:bodyPr wrap="square" rtlCol="0">
            <a:spAutoFit/>
          </a:bodyPr>
          <a:lstStyle/>
          <a:p>
            <a:pPr algn="ctr"/>
            <a:r>
              <a:rPr lang="it-IT" sz="3600" dirty="0"/>
              <a:t>Welcome to Neutrino </a:t>
            </a:r>
            <a:r>
              <a:rPr lang="it-IT" sz="3600" dirty="0" err="1"/>
              <a:t>Telescopes</a:t>
            </a:r>
            <a:r>
              <a:rPr lang="it-IT" sz="3600" dirty="0"/>
              <a:t> 2025</a:t>
            </a:r>
          </a:p>
        </p:txBody>
      </p:sp>
      <p:pic>
        <p:nvPicPr>
          <p:cNvPr id="6" name="Immagine 5" descr="Immagine che contiene Blu elettrico, schermata&#10;&#10;Il contenuto generato dall'IA potrebbe non essere corretto.">
            <a:extLst>
              <a:ext uri="{FF2B5EF4-FFF2-40B4-BE49-F238E27FC236}">
                <a16:creationId xmlns:a16="http://schemas.microsoft.com/office/drawing/2014/main" id="{15FF8F5B-3DE0-632D-07A0-54C980F5C3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850" y="1371600"/>
            <a:ext cx="11112498" cy="2922587"/>
          </a:xfrm>
          <a:prstGeom prst="rect">
            <a:avLst/>
          </a:prstGeom>
        </p:spPr>
      </p:pic>
      <p:cxnSp>
        <p:nvCxnSpPr>
          <p:cNvPr id="8" name="Connettore 2 7">
            <a:extLst>
              <a:ext uri="{FF2B5EF4-FFF2-40B4-BE49-F238E27FC236}">
                <a16:creationId xmlns:a16="http://schemas.microsoft.com/office/drawing/2014/main" id="{0AC6E1BE-E344-2C01-3391-064ED4FBBF3C}"/>
              </a:ext>
            </a:extLst>
          </p:cNvPr>
          <p:cNvCxnSpPr>
            <a:cxnSpLocks/>
          </p:cNvCxnSpPr>
          <p:nvPr/>
        </p:nvCxnSpPr>
        <p:spPr>
          <a:xfrm>
            <a:off x="9591995" y="2528408"/>
            <a:ext cx="987105" cy="264684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0" name="CasellaDiTesto 9">
            <a:extLst>
              <a:ext uri="{FF2B5EF4-FFF2-40B4-BE49-F238E27FC236}">
                <a16:creationId xmlns:a16="http://schemas.microsoft.com/office/drawing/2014/main" id="{9B8C70EA-BCCA-9C9A-C30D-927DB5D3D2F4}"/>
              </a:ext>
            </a:extLst>
          </p:cNvPr>
          <p:cNvSpPr txBox="1"/>
          <p:nvPr/>
        </p:nvSpPr>
        <p:spPr>
          <a:xfrm>
            <a:off x="9211506" y="5240923"/>
            <a:ext cx="2890486" cy="1077218"/>
          </a:xfrm>
          <a:prstGeom prst="rect">
            <a:avLst/>
          </a:prstGeom>
          <a:noFill/>
        </p:spPr>
        <p:txBody>
          <a:bodyPr wrap="square" rtlCol="0">
            <a:spAutoFit/>
          </a:bodyPr>
          <a:lstStyle/>
          <a:p>
            <a:r>
              <a:rPr lang="it-IT" sz="1600" dirty="0" err="1"/>
              <a:t>Inspired</a:t>
            </a:r>
            <a:r>
              <a:rPr lang="it-IT" sz="1600" dirty="0"/>
              <a:t> by the </a:t>
            </a:r>
            <a:r>
              <a:rPr lang="it-IT" sz="1600" dirty="0" err="1"/>
              <a:t>starry</a:t>
            </a:r>
            <a:r>
              <a:rPr lang="it-IT" sz="1600" dirty="0"/>
              <a:t> </a:t>
            </a:r>
            <a:r>
              <a:rPr lang="it-IT" sz="1600" dirty="0" err="1"/>
              <a:t>sky</a:t>
            </a:r>
            <a:r>
              <a:rPr lang="it-IT" sz="1600" dirty="0"/>
              <a:t> by Giotto (</a:t>
            </a:r>
            <a:r>
              <a:rPr lang="it-IT" sz="1600" dirty="0" err="1"/>
              <a:t>don’t</a:t>
            </a:r>
            <a:r>
              <a:rPr lang="it-IT" sz="1600" dirty="0"/>
              <a:t> miss the </a:t>
            </a:r>
            <a:r>
              <a:rPr lang="it-IT" sz="1600" dirty="0" err="1"/>
              <a:t>visit</a:t>
            </a:r>
            <a:r>
              <a:rPr lang="it-IT" sz="1600" dirty="0"/>
              <a:t> to Cappella degli Scrovegni on </a:t>
            </a:r>
            <a:r>
              <a:rPr lang="it-IT" sz="1600" dirty="0" err="1"/>
              <a:t>Thursday</a:t>
            </a:r>
            <a:r>
              <a:rPr lang="it-IT" sz="1600" dirty="0"/>
              <a:t>)</a:t>
            </a:r>
          </a:p>
        </p:txBody>
      </p:sp>
      <p:cxnSp>
        <p:nvCxnSpPr>
          <p:cNvPr id="12" name="Connettore 2 11">
            <a:extLst>
              <a:ext uri="{FF2B5EF4-FFF2-40B4-BE49-F238E27FC236}">
                <a16:creationId xmlns:a16="http://schemas.microsoft.com/office/drawing/2014/main" id="{92572624-FA6E-F101-363E-628260150A03}"/>
              </a:ext>
            </a:extLst>
          </p:cNvPr>
          <p:cNvCxnSpPr>
            <a:cxnSpLocks/>
          </p:cNvCxnSpPr>
          <p:nvPr/>
        </p:nvCxnSpPr>
        <p:spPr>
          <a:xfrm flipH="1">
            <a:off x="6198282" y="3093004"/>
            <a:ext cx="1614008" cy="192085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3" name="CasellaDiTesto 12">
            <a:extLst>
              <a:ext uri="{FF2B5EF4-FFF2-40B4-BE49-F238E27FC236}">
                <a16:creationId xmlns:a16="http://schemas.microsoft.com/office/drawing/2014/main" id="{9F9CD2A9-C5C0-E5BA-0E4B-6EC146FF90CE}"/>
              </a:ext>
            </a:extLst>
          </p:cNvPr>
          <p:cNvSpPr txBox="1"/>
          <p:nvPr/>
        </p:nvSpPr>
        <p:spPr>
          <a:xfrm>
            <a:off x="4209922" y="5093638"/>
            <a:ext cx="3829434" cy="923330"/>
          </a:xfrm>
          <a:prstGeom prst="rect">
            <a:avLst/>
          </a:prstGeom>
          <a:noFill/>
        </p:spPr>
        <p:txBody>
          <a:bodyPr wrap="square" rtlCol="0">
            <a:spAutoFit/>
          </a:bodyPr>
          <a:lstStyle/>
          <a:p>
            <a:r>
              <a:rPr lang="it-IT" dirty="0" err="1"/>
              <a:t>Monument</a:t>
            </a:r>
            <a:r>
              <a:rPr lang="it-IT" dirty="0"/>
              <a:t> of Galileo Galilei in Prato della Valle (</a:t>
            </a:r>
            <a:r>
              <a:rPr lang="en-US" dirty="0"/>
              <a:t>“the best 18 years of my life”)</a:t>
            </a:r>
            <a:endParaRPr lang="it-IT" dirty="0"/>
          </a:p>
        </p:txBody>
      </p:sp>
      <p:cxnSp>
        <p:nvCxnSpPr>
          <p:cNvPr id="16" name="Connettore 2 15">
            <a:extLst>
              <a:ext uri="{FF2B5EF4-FFF2-40B4-BE49-F238E27FC236}">
                <a16:creationId xmlns:a16="http://schemas.microsoft.com/office/drawing/2014/main" id="{E742181B-B212-4DFE-99FE-1EAAD84F78CC}"/>
              </a:ext>
            </a:extLst>
          </p:cNvPr>
          <p:cNvCxnSpPr>
            <a:cxnSpLocks/>
          </p:cNvCxnSpPr>
          <p:nvPr/>
        </p:nvCxnSpPr>
        <p:spPr>
          <a:xfrm flipH="1">
            <a:off x="1767431" y="3638363"/>
            <a:ext cx="925565" cy="117297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7" name="CasellaDiTesto 16">
            <a:extLst>
              <a:ext uri="{FF2B5EF4-FFF2-40B4-BE49-F238E27FC236}">
                <a16:creationId xmlns:a16="http://schemas.microsoft.com/office/drawing/2014/main" id="{BE964111-DE82-FC38-59C3-39F8306BDAE8}"/>
              </a:ext>
            </a:extLst>
          </p:cNvPr>
          <p:cNvSpPr txBox="1"/>
          <p:nvPr/>
        </p:nvSpPr>
        <p:spPr>
          <a:xfrm>
            <a:off x="816209" y="4811340"/>
            <a:ext cx="2221563" cy="369332"/>
          </a:xfrm>
          <a:prstGeom prst="rect">
            <a:avLst/>
          </a:prstGeom>
          <a:noFill/>
        </p:spPr>
        <p:txBody>
          <a:bodyPr wrap="square" rtlCol="0">
            <a:spAutoFit/>
          </a:bodyPr>
          <a:lstStyle/>
          <a:p>
            <a:r>
              <a:rPr lang="it-IT" dirty="0"/>
              <a:t>+4 </a:t>
            </a:r>
            <a:r>
              <a:rPr lang="it-IT" dirty="0" err="1"/>
              <a:t>editions</a:t>
            </a:r>
            <a:r>
              <a:rPr lang="it-IT" dirty="0"/>
              <a:t> of NO-VE</a:t>
            </a:r>
          </a:p>
        </p:txBody>
      </p:sp>
      <p:pic>
        <p:nvPicPr>
          <p:cNvPr id="19" name="Immagine 18">
            <a:extLst>
              <a:ext uri="{FF2B5EF4-FFF2-40B4-BE49-F238E27FC236}">
                <a16:creationId xmlns:a16="http://schemas.microsoft.com/office/drawing/2014/main" id="{370ED796-B3D1-A374-D182-F911A2FAC754}"/>
              </a:ext>
            </a:extLst>
          </p:cNvPr>
          <p:cNvPicPr>
            <a:picLocks noChangeAspect="1"/>
          </p:cNvPicPr>
          <p:nvPr/>
        </p:nvPicPr>
        <p:blipFill>
          <a:blip r:embed="rId3"/>
          <a:stretch>
            <a:fillRect/>
          </a:stretch>
        </p:blipFill>
        <p:spPr>
          <a:xfrm>
            <a:off x="227067" y="6188109"/>
            <a:ext cx="3714485" cy="540000"/>
          </a:xfrm>
          <a:prstGeom prst="rect">
            <a:avLst/>
          </a:prstGeom>
        </p:spPr>
      </p:pic>
    </p:spTree>
    <p:extLst>
      <p:ext uri="{BB962C8B-B14F-4D97-AF65-F5344CB8AC3E}">
        <p14:creationId xmlns:p14="http://schemas.microsoft.com/office/powerpoint/2010/main" val="29405540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EB8CE3-5966-0A35-AA81-41EEEF7C8D62}"/>
              </a:ext>
            </a:extLst>
          </p:cNvPr>
          <p:cNvSpPr>
            <a:spLocks noGrp="1"/>
          </p:cNvSpPr>
          <p:nvPr>
            <p:ph type="title"/>
          </p:nvPr>
        </p:nvSpPr>
        <p:spPr>
          <a:xfrm>
            <a:off x="838200" y="70554"/>
            <a:ext cx="10515600" cy="862258"/>
          </a:xfrm>
        </p:spPr>
        <p:style>
          <a:lnRef idx="0">
            <a:schemeClr val="accent1"/>
          </a:lnRef>
          <a:fillRef idx="3">
            <a:schemeClr val="accent1"/>
          </a:fillRef>
          <a:effectRef idx="3">
            <a:schemeClr val="accent1"/>
          </a:effectRef>
          <a:fontRef idx="minor">
            <a:schemeClr val="lt1"/>
          </a:fontRef>
        </p:style>
        <p:txBody>
          <a:bodyPr>
            <a:normAutofit/>
          </a:bodyPr>
          <a:lstStyle/>
          <a:p>
            <a:pPr algn="ctr"/>
            <a:r>
              <a:rPr lang="en-US" sz="4000" dirty="0"/>
              <a:t>After 37 years we abandon the venue in Venice</a:t>
            </a:r>
            <a:endParaRPr lang="it-IT" sz="4000" dirty="0"/>
          </a:p>
        </p:txBody>
      </p:sp>
      <p:sp>
        <p:nvSpPr>
          <p:cNvPr id="4" name="CasellaDiTesto 3">
            <a:extLst>
              <a:ext uri="{FF2B5EF4-FFF2-40B4-BE49-F238E27FC236}">
                <a16:creationId xmlns:a16="http://schemas.microsoft.com/office/drawing/2014/main" id="{4C1FC6F1-8FF0-8252-C641-B7D10143108B}"/>
              </a:ext>
            </a:extLst>
          </p:cNvPr>
          <p:cNvSpPr txBox="1"/>
          <p:nvPr/>
        </p:nvSpPr>
        <p:spPr>
          <a:xfrm>
            <a:off x="6492854" y="1012591"/>
            <a:ext cx="5136596" cy="584775"/>
          </a:xfrm>
          <a:prstGeom prst="rect">
            <a:avLst/>
          </a:prstGeom>
          <a:noFill/>
        </p:spPr>
        <p:txBody>
          <a:bodyPr wrap="square" rtlCol="0">
            <a:spAutoFit/>
          </a:bodyPr>
          <a:lstStyle/>
          <a:p>
            <a:r>
              <a:rPr lang="en-US" sz="1600" dirty="0"/>
              <a:t>If we had any doubts about the appeal of Venice, we could consult Fred Reines' letter</a:t>
            </a:r>
            <a:endParaRPr lang="it-IT" sz="1600" dirty="0"/>
          </a:p>
        </p:txBody>
      </p:sp>
      <p:sp>
        <p:nvSpPr>
          <p:cNvPr id="5" name="Rettangolo con angoli arrotondati 4">
            <a:extLst>
              <a:ext uri="{FF2B5EF4-FFF2-40B4-BE49-F238E27FC236}">
                <a16:creationId xmlns:a16="http://schemas.microsoft.com/office/drawing/2014/main" id="{DEAF6408-3A0E-CD53-A726-7A186431DD5B}"/>
              </a:ext>
            </a:extLst>
          </p:cNvPr>
          <p:cNvSpPr/>
          <p:nvPr/>
        </p:nvSpPr>
        <p:spPr>
          <a:xfrm>
            <a:off x="6670824" y="1736746"/>
            <a:ext cx="4958626" cy="4921804"/>
          </a:xfrm>
          <a:prstGeom prst="roundRect">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solidFill>
                <a:srgbClr val="FFFFCC"/>
              </a:solidFill>
            </a:endParaRPr>
          </a:p>
        </p:txBody>
      </p:sp>
      <p:sp>
        <p:nvSpPr>
          <p:cNvPr id="6" name="CasellaDiTesto 5">
            <a:extLst>
              <a:ext uri="{FF2B5EF4-FFF2-40B4-BE49-F238E27FC236}">
                <a16:creationId xmlns:a16="http://schemas.microsoft.com/office/drawing/2014/main" id="{B30539E8-0AA1-BF27-913F-ECBC73C78E62}"/>
              </a:ext>
            </a:extLst>
          </p:cNvPr>
          <p:cNvSpPr txBox="1"/>
          <p:nvPr/>
        </p:nvSpPr>
        <p:spPr>
          <a:xfrm>
            <a:off x="7020628" y="2160193"/>
            <a:ext cx="4333172" cy="4247317"/>
          </a:xfrm>
          <a:prstGeom prst="rect">
            <a:avLst/>
          </a:prstGeom>
          <a:noFill/>
        </p:spPr>
        <p:txBody>
          <a:bodyPr wrap="square" rtlCol="0">
            <a:spAutoFit/>
          </a:bodyPr>
          <a:lstStyle/>
          <a:p>
            <a:r>
              <a:rPr lang="en-US" b="1" dirty="0"/>
              <a:t>VENICE IS A GREAT PLACE FOR A CONFERENCE</a:t>
            </a:r>
          </a:p>
          <a:p>
            <a:r>
              <a:rPr lang="it-IT" i="1" dirty="0"/>
              <a:t>F. Reines</a:t>
            </a:r>
          </a:p>
          <a:p>
            <a:r>
              <a:rPr lang="en-US" dirty="0"/>
              <a:t>University of California, Irvine, CA</a:t>
            </a:r>
          </a:p>
          <a:p>
            <a:r>
              <a:rPr lang="en-US" sz="1200" dirty="0"/>
              <a:t>“Oh”, said the accompanying companion to the 4</a:t>
            </a:r>
            <a:r>
              <a:rPr lang="en-US" sz="1200" i="1" dirty="0"/>
              <a:t>th </a:t>
            </a:r>
            <a:r>
              <a:rPr lang="en-US" sz="1200" dirty="0"/>
              <a:t>International Symposium on Neutrino Telescopes and the 400</a:t>
            </a:r>
            <a:r>
              <a:rPr lang="en-US" sz="1200" i="1" dirty="0"/>
              <a:t>th </a:t>
            </a:r>
            <a:r>
              <a:rPr lang="en-US" sz="1200" dirty="0"/>
              <a:t>Anniversary of Galileo. “I am so pleased to have an excuse to visit Venice, one of my favorite places on this earth. However (she continued) I must confess that I never did understand this great fuss about a particle which is reputed to do so little”. This remark set me thinking. The neutrino venture heralded by Pauli’s bold hypothesis and Fermi’s famous formulation has indeed been full of surprises some of which will be described at this Symposium.</a:t>
            </a:r>
          </a:p>
          <a:p>
            <a:r>
              <a:rPr lang="en-US" sz="1200" dirty="0"/>
              <a:t>The field has been broad and deep, encompassing astrophysical and particle consequences and ranging from the distant nebulae to the unification of the elementary</a:t>
            </a:r>
          </a:p>
          <a:p>
            <a:r>
              <a:rPr lang="en-US" sz="1200" dirty="0"/>
              <a:t>forces. The searches have led from the ocean deeps to deep inside the earth and </a:t>
            </a:r>
            <a:r>
              <a:rPr lang="it-IT" sz="1200" dirty="0"/>
              <a:t>sun. …</a:t>
            </a:r>
          </a:p>
          <a:p>
            <a:r>
              <a:rPr lang="it-IT" dirty="0"/>
              <a:t>… </a:t>
            </a:r>
            <a:r>
              <a:rPr lang="it-IT" sz="1600" dirty="0">
                <a:latin typeface="Calisto MT" panose="02040603050505030304" pitchFamily="18" charset="0"/>
              </a:rPr>
              <a:t>http://neutrino.pd.infn.it/Reines-1992.pdf</a:t>
            </a:r>
          </a:p>
        </p:txBody>
      </p:sp>
      <p:sp>
        <p:nvSpPr>
          <p:cNvPr id="7" name="CasellaDiTesto 6">
            <a:extLst>
              <a:ext uri="{FF2B5EF4-FFF2-40B4-BE49-F238E27FC236}">
                <a16:creationId xmlns:a16="http://schemas.microsoft.com/office/drawing/2014/main" id="{67FDE985-C3C8-0E68-B17B-88FC4BF78217}"/>
              </a:ext>
            </a:extLst>
          </p:cNvPr>
          <p:cNvSpPr txBox="1"/>
          <p:nvPr/>
        </p:nvSpPr>
        <p:spPr>
          <a:xfrm>
            <a:off x="472542" y="1597366"/>
            <a:ext cx="5400484" cy="3416320"/>
          </a:xfrm>
          <a:prstGeom prst="rect">
            <a:avLst/>
          </a:prstGeom>
          <a:noFill/>
        </p:spPr>
        <p:txBody>
          <a:bodyPr wrap="square" rtlCol="0">
            <a:spAutoFit/>
          </a:bodyPr>
          <a:lstStyle/>
          <a:p>
            <a:pPr marL="285750" indent="-285750">
              <a:buFont typeface="Arial" panose="020B0604020202020204" pitchFamily="34" charset="0"/>
              <a:buChar char="•"/>
            </a:pPr>
            <a:r>
              <a:rPr lang="en-US" dirty="0"/>
              <a:t>The traditional venue in Venice by </a:t>
            </a:r>
            <a:r>
              <a:rPr lang="en-US" dirty="0" err="1"/>
              <a:t>Istituto</a:t>
            </a:r>
            <a:r>
              <a:rPr lang="en-US" dirty="0"/>
              <a:t> Veneto </a:t>
            </a:r>
            <a:r>
              <a:rPr lang="en-US" dirty="0" err="1"/>
              <a:t>delle</a:t>
            </a:r>
            <a:r>
              <a:rPr lang="en-US" dirty="0"/>
              <a:t> </a:t>
            </a:r>
            <a:r>
              <a:rPr lang="en-US" dirty="0" err="1"/>
              <a:t>Scienze</a:t>
            </a:r>
            <a:r>
              <a:rPr lang="en-US" dirty="0"/>
              <a:t> </a:t>
            </a:r>
            <a:r>
              <a:rPr lang="en-US" dirty="0" err="1"/>
              <a:t>Lettere</a:t>
            </a:r>
            <a:r>
              <a:rPr lang="en-US" dirty="0"/>
              <a:t> e Arti lost all the ancillary spaces (transferred to a luxury restaurant) and become inadequate to host this conference.</a:t>
            </a:r>
          </a:p>
          <a:p>
            <a:pPr marL="285750" indent="-285750">
              <a:buFont typeface="Arial" panose="020B0604020202020204" pitchFamily="34" charset="0"/>
              <a:buChar char="•"/>
            </a:pPr>
            <a:r>
              <a:rPr lang="en-US" dirty="0"/>
              <a:t>The conference is organized by INFN – </a:t>
            </a:r>
            <a:r>
              <a:rPr lang="en-US" dirty="0" err="1"/>
              <a:t>Sezione</a:t>
            </a:r>
            <a:r>
              <a:rPr lang="en-US" dirty="0"/>
              <a:t> di Padova and the Department of Physics and Astronomy of the Padova University</a:t>
            </a:r>
          </a:p>
          <a:p>
            <a:pPr marL="285750" indent="-285750">
              <a:buFont typeface="Arial" panose="020B0604020202020204" pitchFamily="34" charset="0"/>
              <a:buChar char="•"/>
            </a:pPr>
            <a:r>
              <a:rPr lang="en-US" dirty="0"/>
              <a:t>Padova hosts two </a:t>
            </a:r>
            <a:r>
              <a:rPr lang="en-US" dirty="0" err="1"/>
              <a:t>Unesco</a:t>
            </a:r>
            <a:r>
              <a:rPr lang="en-US" dirty="0"/>
              <a:t> Heritage Sites and a lot of attractions (you can follow the links at our conference page)</a:t>
            </a:r>
          </a:p>
          <a:p>
            <a:pPr marL="285750" indent="-285750">
              <a:buFont typeface="Arial" panose="020B0604020202020204" pitchFamily="34" charset="0"/>
              <a:buChar char="•"/>
            </a:pPr>
            <a:r>
              <a:rPr lang="en-US" dirty="0"/>
              <a:t>… and it is less than 30 minutes by train from Venice.</a:t>
            </a:r>
            <a:endParaRPr lang="it-IT" dirty="0"/>
          </a:p>
        </p:txBody>
      </p:sp>
    </p:spTree>
    <p:extLst>
      <p:ext uri="{BB962C8B-B14F-4D97-AF65-F5344CB8AC3E}">
        <p14:creationId xmlns:p14="http://schemas.microsoft.com/office/powerpoint/2010/main" val="79614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A5705BA-C4A4-6A35-263F-B264600E31E3}"/>
              </a:ext>
            </a:extLst>
          </p:cNvPr>
          <p:cNvSpPr>
            <a:spLocks noGrp="1"/>
          </p:cNvSpPr>
          <p:nvPr>
            <p:ph type="title"/>
          </p:nvPr>
        </p:nvSpPr>
        <p:spPr>
          <a:xfrm>
            <a:off x="899568" y="35143"/>
            <a:ext cx="10907851" cy="629055"/>
          </a:xfrm>
        </p:spPr>
        <p:style>
          <a:lnRef idx="0">
            <a:schemeClr val="accent1"/>
          </a:lnRef>
          <a:fillRef idx="3">
            <a:schemeClr val="accent1"/>
          </a:fillRef>
          <a:effectRef idx="3">
            <a:schemeClr val="accent1"/>
          </a:effectRef>
          <a:fontRef idx="minor">
            <a:schemeClr val="lt1"/>
          </a:fontRef>
        </p:style>
        <p:txBody>
          <a:bodyPr>
            <a:normAutofit fontScale="90000"/>
          </a:bodyPr>
          <a:lstStyle/>
          <a:p>
            <a:pPr algn="ctr"/>
            <a:r>
              <a:rPr lang="en-US" sz="4000" dirty="0"/>
              <a:t>The conference initiated in 1988, by Milla Baldo Ceolin</a:t>
            </a:r>
            <a:endParaRPr lang="it-IT" sz="4000" dirty="0"/>
          </a:p>
        </p:txBody>
      </p:sp>
      <p:sp>
        <p:nvSpPr>
          <p:cNvPr id="4" name="CasellaDiTesto 3">
            <a:extLst>
              <a:ext uri="{FF2B5EF4-FFF2-40B4-BE49-F238E27FC236}">
                <a16:creationId xmlns:a16="http://schemas.microsoft.com/office/drawing/2014/main" id="{30F3C693-25BC-4197-80A0-EE2BB9FCB68C}"/>
              </a:ext>
            </a:extLst>
          </p:cNvPr>
          <p:cNvSpPr txBox="1"/>
          <p:nvPr/>
        </p:nvSpPr>
        <p:spPr>
          <a:xfrm>
            <a:off x="2346346" y="651493"/>
            <a:ext cx="7622046" cy="369332"/>
          </a:xfrm>
          <a:prstGeom prst="rect">
            <a:avLst/>
          </a:prstGeom>
          <a:solidFill>
            <a:srgbClr val="E4CA06"/>
          </a:solidFill>
          <a:effectLst>
            <a:outerShdw blurRad="50800" dist="38100" dir="2700000" algn="tl" rotWithShape="0">
              <a:prstClr val="black">
                <a:alpha val="40000"/>
              </a:prstClr>
            </a:outerShdw>
          </a:effectLst>
        </p:spPr>
        <p:txBody>
          <a:bodyPr wrap="square" rtlCol="0">
            <a:spAutoFit/>
          </a:bodyPr>
          <a:lstStyle/>
          <a:p>
            <a:pPr algn="ctr"/>
            <a:r>
              <a:rPr lang="en-US" dirty="0"/>
              <a:t>Already in the (first) golden era of Neutrino Telescopes</a:t>
            </a:r>
            <a:endParaRPr lang="it-IT" dirty="0"/>
          </a:p>
        </p:txBody>
      </p:sp>
      <p:sp>
        <p:nvSpPr>
          <p:cNvPr id="5" name="CasellaDiTesto 4">
            <a:extLst>
              <a:ext uri="{FF2B5EF4-FFF2-40B4-BE49-F238E27FC236}">
                <a16:creationId xmlns:a16="http://schemas.microsoft.com/office/drawing/2014/main" id="{6A1AFFEE-0D9C-A703-3631-185B59D9BE4D}"/>
              </a:ext>
            </a:extLst>
          </p:cNvPr>
          <p:cNvSpPr txBox="1"/>
          <p:nvPr/>
        </p:nvSpPr>
        <p:spPr>
          <a:xfrm>
            <a:off x="288435" y="945643"/>
            <a:ext cx="6523539" cy="2508379"/>
          </a:xfrm>
          <a:prstGeom prst="rect">
            <a:avLst/>
          </a:prstGeom>
          <a:noFill/>
        </p:spPr>
        <p:txBody>
          <a:bodyPr wrap="square" rtlCol="0">
            <a:spAutoFit/>
          </a:bodyPr>
          <a:lstStyle/>
          <a:p>
            <a:r>
              <a:rPr lang="en-US" b="1" dirty="0">
                <a:solidFill>
                  <a:schemeClr val="accent2">
                    <a:lumMod val="50000"/>
                  </a:schemeClr>
                </a:solidFill>
              </a:rPr>
              <a:t>Solar Neutrinos detected by Ray Davis at Homestake</a:t>
            </a:r>
          </a:p>
          <a:p>
            <a:pPr marL="742950" lvl="1" indent="-285750">
              <a:buFont typeface="Arial" panose="020B0604020202020204" pitchFamily="34" charset="0"/>
              <a:buChar char="•"/>
            </a:pPr>
            <a:r>
              <a:rPr lang="en-US" sz="1500" dirty="0"/>
              <a:t>The evidence of solar neutrinos with more than 3 std can be dated around 1979 (no article entitled “Discovery of ..”)</a:t>
            </a:r>
          </a:p>
          <a:p>
            <a:pPr marL="742950" lvl="1" indent="-285750">
              <a:buFont typeface="Arial" panose="020B0604020202020204" pitchFamily="34" charset="0"/>
              <a:buChar char="•"/>
            </a:pPr>
            <a:r>
              <a:rPr lang="en-US" sz="1500" dirty="0"/>
              <a:t>It’s also the first detection of electron neutrinos (note the inverted ordering in neutrino discoveries: electron antineutrinos followed by muon neutrinos and electron neutrinos)</a:t>
            </a:r>
          </a:p>
          <a:p>
            <a:pPr marL="742950" lvl="1" indent="-285750">
              <a:buFont typeface="Arial" panose="020B0604020202020204" pitchFamily="34" charset="0"/>
              <a:buChar char="•"/>
            </a:pPr>
            <a:r>
              <a:rPr lang="en-US" sz="1500" dirty="0"/>
              <a:t>Pauli-Reines: 26 years; Reines-Davis: 23 years</a:t>
            </a:r>
          </a:p>
          <a:p>
            <a:pPr marL="742950" lvl="1" indent="-285750">
              <a:buFont typeface="Arial" panose="020B0604020202020204" pitchFamily="34" charset="0"/>
              <a:buChar char="•"/>
            </a:pPr>
            <a:r>
              <a:rPr lang="en-US" sz="1500" dirty="0"/>
              <a:t>Confirmed by </a:t>
            </a:r>
            <a:r>
              <a:rPr lang="en-US" sz="1500" dirty="0" err="1"/>
              <a:t>Kamiokande</a:t>
            </a:r>
            <a:r>
              <a:rPr lang="en-US" sz="1500" dirty="0"/>
              <a:t> in 1990</a:t>
            </a:r>
          </a:p>
          <a:p>
            <a:pPr marL="742950" lvl="1" indent="-285750">
              <a:buFont typeface="Arial" panose="020B0604020202020204" pitchFamily="34" charset="0"/>
              <a:buChar char="•"/>
            </a:pPr>
            <a:endParaRPr lang="en-US" sz="1600" dirty="0"/>
          </a:p>
          <a:p>
            <a:pPr marL="285750" indent="-285750">
              <a:buFont typeface="Arial" panose="020B0604020202020204" pitchFamily="34" charset="0"/>
              <a:buChar char="•"/>
            </a:pPr>
            <a:endParaRPr lang="it-IT" dirty="0"/>
          </a:p>
        </p:txBody>
      </p:sp>
      <p:sp>
        <p:nvSpPr>
          <p:cNvPr id="6" name="CasellaDiTesto 5">
            <a:extLst>
              <a:ext uri="{FF2B5EF4-FFF2-40B4-BE49-F238E27FC236}">
                <a16:creationId xmlns:a16="http://schemas.microsoft.com/office/drawing/2014/main" id="{F429B1B4-75AD-F1CA-587F-01235E2D00F5}"/>
              </a:ext>
            </a:extLst>
          </p:cNvPr>
          <p:cNvSpPr txBox="1"/>
          <p:nvPr/>
        </p:nvSpPr>
        <p:spPr>
          <a:xfrm>
            <a:off x="288425" y="2797773"/>
            <a:ext cx="6523539" cy="615553"/>
          </a:xfrm>
          <a:prstGeom prst="rect">
            <a:avLst/>
          </a:prstGeom>
          <a:noFill/>
        </p:spPr>
        <p:txBody>
          <a:bodyPr wrap="square" rtlCol="0">
            <a:spAutoFit/>
          </a:bodyPr>
          <a:lstStyle/>
          <a:p>
            <a:r>
              <a:rPr lang="en-US" b="1" dirty="0">
                <a:solidFill>
                  <a:schemeClr val="accent2">
                    <a:lumMod val="50000"/>
                  </a:schemeClr>
                </a:solidFill>
              </a:rPr>
              <a:t>Supernovae neutrinos detected in 1987</a:t>
            </a:r>
          </a:p>
          <a:p>
            <a:pPr marL="742950" lvl="1" indent="-285750">
              <a:buFont typeface="Arial" panose="020B0604020202020204" pitchFamily="34" charset="0"/>
              <a:buChar char="•"/>
            </a:pPr>
            <a:r>
              <a:rPr lang="it-IT" sz="1500" dirty="0"/>
              <a:t>By </a:t>
            </a:r>
            <a:r>
              <a:rPr lang="it-IT" sz="1500" dirty="0" err="1"/>
              <a:t>Kamiokande</a:t>
            </a:r>
            <a:r>
              <a:rPr lang="it-IT" sz="1500" dirty="0"/>
              <a:t> II, IMB and </a:t>
            </a:r>
            <a:r>
              <a:rPr lang="it-IT" sz="1500" dirty="0" err="1"/>
              <a:t>Baksan</a:t>
            </a:r>
            <a:endParaRPr lang="it-IT" sz="1500" dirty="0"/>
          </a:p>
        </p:txBody>
      </p:sp>
      <p:sp>
        <p:nvSpPr>
          <p:cNvPr id="7" name="CasellaDiTesto 6">
            <a:extLst>
              <a:ext uri="{FF2B5EF4-FFF2-40B4-BE49-F238E27FC236}">
                <a16:creationId xmlns:a16="http://schemas.microsoft.com/office/drawing/2014/main" id="{EDBA8C1B-97ED-DEBE-B1FB-159AF06D2120}"/>
              </a:ext>
            </a:extLst>
          </p:cNvPr>
          <p:cNvSpPr txBox="1"/>
          <p:nvPr/>
        </p:nvSpPr>
        <p:spPr>
          <a:xfrm>
            <a:off x="245594" y="3880638"/>
            <a:ext cx="6523539" cy="1061829"/>
          </a:xfrm>
          <a:prstGeom prst="rect">
            <a:avLst/>
          </a:prstGeom>
          <a:noFill/>
        </p:spPr>
        <p:txBody>
          <a:bodyPr wrap="square" rtlCol="0">
            <a:spAutoFit/>
          </a:bodyPr>
          <a:lstStyle/>
          <a:p>
            <a:r>
              <a:rPr lang="en-US" b="1" dirty="0" err="1">
                <a:solidFill>
                  <a:schemeClr val="accent2">
                    <a:lumMod val="50000"/>
                  </a:schemeClr>
                </a:solidFill>
              </a:rPr>
              <a:t>Laboratori</a:t>
            </a:r>
            <a:r>
              <a:rPr lang="en-US" b="1" dirty="0">
                <a:solidFill>
                  <a:schemeClr val="accent2">
                    <a:lumMod val="50000"/>
                  </a:schemeClr>
                </a:solidFill>
              </a:rPr>
              <a:t> </a:t>
            </a:r>
            <a:r>
              <a:rPr lang="en-US" b="1" dirty="0" err="1">
                <a:solidFill>
                  <a:schemeClr val="accent2">
                    <a:lumMod val="50000"/>
                  </a:schemeClr>
                </a:solidFill>
              </a:rPr>
              <a:t>Nazionali</a:t>
            </a:r>
            <a:r>
              <a:rPr lang="en-US" b="1" dirty="0">
                <a:solidFill>
                  <a:schemeClr val="accent2">
                    <a:lumMod val="50000"/>
                  </a:schemeClr>
                </a:solidFill>
              </a:rPr>
              <a:t> del Gran Sasso completed in 1987</a:t>
            </a:r>
          </a:p>
          <a:p>
            <a:pPr marL="742950" lvl="1" indent="-285750">
              <a:buFont typeface="Arial" panose="020B0604020202020204" pitchFamily="34" charset="0"/>
              <a:buChar char="•"/>
            </a:pPr>
            <a:r>
              <a:rPr lang="it-IT" sz="1500" dirty="0"/>
              <a:t>MACRO under </a:t>
            </a:r>
            <a:r>
              <a:rPr lang="it-IT" sz="1500" dirty="0" err="1"/>
              <a:t>construction</a:t>
            </a:r>
            <a:endParaRPr lang="it-IT" sz="1500" dirty="0"/>
          </a:p>
          <a:p>
            <a:pPr marL="742950" lvl="1" indent="-285750">
              <a:buFont typeface="Arial" panose="020B0604020202020204" pitchFamily="34" charset="0"/>
              <a:buChar char="•"/>
            </a:pPr>
            <a:r>
              <a:rPr lang="it-IT" sz="1500" dirty="0" err="1"/>
              <a:t>Gallex</a:t>
            </a:r>
            <a:r>
              <a:rPr lang="it-IT" sz="1500" dirty="0"/>
              <a:t> </a:t>
            </a:r>
            <a:r>
              <a:rPr lang="it-IT" sz="1500" dirty="0" err="1"/>
              <a:t>approved</a:t>
            </a:r>
            <a:r>
              <a:rPr lang="it-IT" sz="1500" dirty="0"/>
              <a:t>, Icarus and </a:t>
            </a:r>
            <a:r>
              <a:rPr lang="it-IT" sz="1500" dirty="0" err="1"/>
              <a:t>Borex</a:t>
            </a:r>
            <a:r>
              <a:rPr lang="it-IT" sz="1500" dirty="0"/>
              <a:t>(ino) </a:t>
            </a:r>
            <a:r>
              <a:rPr lang="it-IT" sz="1500" dirty="0" err="1"/>
              <a:t>already</a:t>
            </a:r>
            <a:r>
              <a:rPr lang="it-IT" sz="1500" dirty="0"/>
              <a:t> </a:t>
            </a:r>
            <a:r>
              <a:rPr lang="it-IT" sz="1500" dirty="0" err="1"/>
              <a:t>proposed</a:t>
            </a:r>
            <a:endParaRPr lang="it-IT" sz="1500" dirty="0"/>
          </a:p>
          <a:p>
            <a:pPr marL="742950" lvl="1" indent="-285750">
              <a:buFont typeface="Arial" panose="020B0604020202020204" pitchFamily="34" charset="0"/>
              <a:buChar char="•"/>
            </a:pPr>
            <a:r>
              <a:rPr lang="it-IT" sz="1500" dirty="0"/>
              <a:t>SNO in </a:t>
            </a:r>
            <a:r>
              <a:rPr lang="it-IT" sz="1500" dirty="0" err="1"/>
              <a:t>advanced</a:t>
            </a:r>
            <a:r>
              <a:rPr lang="it-IT" sz="1500" dirty="0"/>
              <a:t> </a:t>
            </a:r>
            <a:r>
              <a:rPr lang="it-IT" sz="1500" dirty="0" err="1"/>
              <a:t>phase</a:t>
            </a:r>
            <a:r>
              <a:rPr lang="it-IT" sz="1500" dirty="0"/>
              <a:t> of </a:t>
            </a:r>
            <a:r>
              <a:rPr lang="it-IT" sz="1500" dirty="0" err="1"/>
              <a:t>approval</a:t>
            </a:r>
            <a:r>
              <a:rPr lang="it-IT" sz="1500" dirty="0"/>
              <a:t> </a:t>
            </a:r>
            <a:r>
              <a:rPr lang="it-IT" sz="1500" dirty="0" err="1"/>
              <a:t>at</a:t>
            </a:r>
            <a:r>
              <a:rPr lang="it-IT" sz="1500" dirty="0"/>
              <a:t> </a:t>
            </a:r>
            <a:r>
              <a:rPr lang="it-IT" sz="1500" dirty="0" err="1"/>
              <a:t>SnoLab</a:t>
            </a:r>
            <a:endParaRPr lang="it-IT" sz="1500" dirty="0"/>
          </a:p>
        </p:txBody>
      </p:sp>
      <p:sp>
        <p:nvSpPr>
          <p:cNvPr id="9" name="CasellaDiTesto 8">
            <a:extLst>
              <a:ext uri="{FF2B5EF4-FFF2-40B4-BE49-F238E27FC236}">
                <a16:creationId xmlns:a16="http://schemas.microsoft.com/office/drawing/2014/main" id="{D602DD14-1846-FE25-832E-966709AF1E87}"/>
              </a:ext>
            </a:extLst>
          </p:cNvPr>
          <p:cNvSpPr txBox="1"/>
          <p:nvPr/>
        </p:nvSpPr>
        <p:spPr>
          <a:xfrm>
            <a:off x="288425" y="3327892"/>
            <a:ext cx="7064525" cy="600164"/>
          </a:xfrm>
          <a:prstGeom prst="rect">
            <a:avLst/>
          </a:prstGeom>
          <a:noFill/>
        </p:spPr>
        <p:txBody>
          <a:bodyPr wrap="square" rtlCol="0">
            <a:spAutoFit/>
          </a:bodyPr>
          <a:lstStyle/>
          <a:p>
            <a:r>
              <a:rPr lang="en-US" b="1" dirty="0" err="1">
                <a:solidFill>
                  <a:schemeClr val="accent2">
                    <a:lumMod val="50000"/>
                  </a:schemeClr>
                </a:solidFill>
              </a:rPr>
              <a:t>Kamiokande</a:t>
            </a:r>
            <a:r>
              <a:rPr lang="en-US" b="1" dirty="0">
                <a:solidFill>
                  <a:schemeClr val="accent2">
                    <a:lumMod val="50000"/>
                  </a:schemeClr>
                </a:solidFill>
              </a:rPr>
              <a:t> just published the anomaly of atmospheric neutrinos </a:t>
            </a:r>
          </a:p>
          <a:p>
            <a:pPr marL="742950" lvl="1" indent="-285750">
              <a:buFont typeface="Arial" panose="020B0604020202020204" pitchFamily="34" charset="0"/>
              <a:buChar char="•"/>
            </a:pPr>
            <a:r>
              <a:rPr lang="it-IT" sz="1500" dirty="0" err="1"/>
              <a:t>Soon</a:t>
            </a:r>
            <a:r>
              <a:rPr lang="it-IT" sz="1500" dirty="0"/>
              <a:t> </a:t>
            </a:r>
            <a:r>
              <a:rPr lang="it-IT" sz="1500" dirty="0" err="1"/>
              <a:t>followed</a:t>
            </a:r>
            <a:r>
              <a:rPr lang="it-IT" sz="1500" dirty="0"/>
              <a:t> by the negative </a:t>
            </a:r>
            <a:r>
              <a:rPr lang="it-IT" sz="1500" dirty="0" err="1"/>
              <a:t>results</a:t>
            </a:r>
            <a:r>
              <a:rPr lang="it-IT" sz="1500" dirty="0"/>
              <a:t> of </a:t>
            </a:r>
            <a:r>
              <a:rPr lang="it-IT" sz="1500" dirty="0" err="1"/>
              <a:t>Nusex</a:t>
            </a:r>
            <a:r>
              <a:rPr lang="it-IT" sz="1500" dirty="0"/>
              <a:t> and Frejus</a:t>
            </a:r>
          </a:p>
        </p:txBody>
      </p:sp>
      <p:sp>
        <p:nvSpPr>
          <p:cNvPr id="10" name="CasellaDiTesto 9">
            <a:extLst>
              <a:ext uri="{FF2B5EF4-FFF2-40B4-BE49-F238E27FC236}">
                <a16:creationId xmlns:a16="http://schemas.microsoft.com/office/drawing/2014/main" id="{9CB7AB69-D3E3-FD28-D4A5-B22144C584F8}"/>
              </a:ext>
            </a:extLst>
          </p:cNvPr>
          <p:cNvSpPr txBox="1"/>
          <p:nvPr/>
        </p:nvSpPr>
        <p:spPr>
          <a:xfrm>
            <a:off x="288424" y="4896720"/>
            <a:ext cx="6523539" cy="1292662"/>
          </a:xfrm>
          <a:prstGeom prst="rect">
            <a:avLst/>
          </a:prstGeom>
          <a:noFill/>
        </p:spPr>
        <p:txBody>
          <a:bodyPr wrap="square" rtlCol="0">
            <a:spAutoFit/>
          </a:bodyPr>
          <a:lstStyle/>
          <a:p>
            <a:r>
              <a:rPr lang="en-US" b="1" dirty="0">
                <a:solidFill>
                  <a:schemeClr val="accent2">
                    <a:lumMod val="50000"/>
                  </a:schemeClr>
                </a:solidFill>
              </a:rPr>
              <a:t>Detection of neutrinos in natural water already in place</a:t>
            </a:r>
          </a:p>
          <a:p>
            <a:pPr marL="742950" lvl="1" indent="-285750">
              <a:buFont typeface="Arial" panose="020B0604020202020204" pitchFamily="34" charset="0"/>
              <a:buChar char="•"/>
            </a:pPr>
            <a:r>
              <a:rPr lang="it-IT" sz="1500" dirty="0" err="1"/>
              <a:t>Dumand</a:t>
            </a:r>
            <a:r>
              <a:rPr lang="it-IT" sz="1500" dirty="0"/>
              <a:t> </a:t>
            </a:r>
            <a:r>
              <a:rPr lang="it-IT" sz="1500" dirty="0" err="1"/>
              <a:t>was</a:t>
            </a:r>
            <a:r>
              <a:rPr lang="it-IT" sz="1500" dirty="0"/>
              <a:t> </a:t>
            </a:r>
            <a:r>
              <a:rPr lang="it-IT" sz="1500" dirty="0" err="1"/>
              <a:t>prototyping</a:t>
            </a:r>
            <a:r>
              <a:rPr lang="it-IT" sz="1500" dirty="0"/>
              <a:t> deep water detectors</a:t>
            </a:r>
          </a:p>
          <a:p>
            <a:pPr marL="742950" lvl="1" indent="-285750">
              <a:buFont typeface="Arial" panose="020B0604020202020204" pitchFamily="34" charset="0"/>
              <a:buChar char="•"/>
            </a:pPr>
            <a:r>
              <a:rPr lang="it-IT" sz="1500" dirty="0" err="1"/>
              <a:t>Detection</a:t>
            </a:r>
            <a:r>
              <a:rPr lang="it-IT" sz="1500" dirty="0"/>
              <a:t> in </a:t>
            </a:r>
            <a:r>
              <a:rPr lang="it-IT" sz="1500" dirty="0" err="1"/>
              <a:t>ice</a:t>
            </a:r>
            <a:r>
              <a:rPr lang="it-IT" sz="1500" dirty="0"/>
              <a:t> </a:t>
            </a:r>
            <a:r>
              <a:rPr lang="it-IT" sz="1500" dirty="0" err="1"/>
              <a:t>already</a:t>
            </a:r>
            <a:r>
              <a:rPr lang="it-IT" sz="1500" dirty="0"/>
              <a:t> </a:t>
            </a:r>
            <a:r>
              <a:rPr lang="it-IT" sz="1500" dirty="0" err="1"/>
              <a:t>proposed</a:t>
            </a:r>
            <a:r>
              <a:rPr lang="it-IT" sz="1500" dirty="0"/>
              <a:t>. </a:t>
            </a:r>
            <a:r>
              <a:rPr lang="it-IT" sz="1500" dirty="0" err="1"/>
              <a:t>Presented</a:t>
            </a:r>
            <a:r>
              <a:rPr lang="it-IT" sz="1500" dirty="0"/>
              <a:t> by R. March.</a:t>
            </a:r>
          </a:p>
          <a:p>
            <a:pPr marL="742950" lvl="1" indent="-285750">
              <a:buFont typeface="Arial" panose="020B0604020202020204" pitchFamily="34" charset="0"/>
              <a:buChar char="•"/>
            </a:pPr>
            <a:r>
              <a:rPr lang="it-IT" sz="1500" dirty="0"/>
              <a:t>INFN Padova – ICRR </a:t>
            </a:r>
            <a:r>
              <a:rPr lang="it-IT" sz="1500" dirty="0" err="1"/>
              <a:t>collaboration</a:t>
            </a:r>
            <a:r>
              <a:rPr lang="it-IT" sz="1500" dirty="0"/>
              <a:t> to study the </a:t>
            </a:r>
            <a:r>
              <a:rPr lang="it-IT" sz="1500" dirty="0" err="1"/>
              <a:t>possibility</a:t>
            </a:r>
            <a:r>
              <a:rPr lang="it-IT" sz="1500" dirty="0"/>
              <a:t> of neutrino water </a:t>
            </a:r>
            <a:r>
              <a:rPr lang="it-IT" sz="1500" dirty="0" err="1"/>
              <a:t>cerenkov</a:t>
            </a:r>
            <a:r>
              <a:rPr lang="it-IT" sz="1500" dirty="0"/>
              <a:t> </a:t>
            </a:r>
            <a:r>
              <a:rPr lang="it-IT" sz="1500" dirty="0" err="1"/>
              <a:t>detection</a:t>
            </a:r>
            <a:r>
              <a:rPr lang="it-IT" sz="1500" dirty="0"/>
              <a:t> in a </a:t>
            </a:r>
            <a:r>
              <a:rPr lang="it-IT" sz="1500" dirty="0" err="1"/>
              <a:t>lake</a:t>
            </a:r>
            <a:r>
              <a:rPr lang="it-IT" sz="1500" dirty="0"/>
              <a:t> (LENA)</a:t>
            </a:r>
          </a:p>
        </p:txBody>
      </p:sp>
      <p:sp>
        <p:nvSpPr>
          <p:cNvPr id="11" name="CasellaDiTesto 10">
            <a:extLst>
              <a:ext uri="{FF2B5EF4-FFF2-40B4-BE49-F238E27FC236}">
                <a16:creationId xmlns:a16="http://schemas.microsoft.com/office/drawing/2014/main" id="{CD1ABFEC-FBAC-E4C3-A991-1A7AFBB72BEB}"/>
              </a:ext>
            </a:extLst>
          </p:cNvPr>
          <p:cNvSpPr txBox="1"/>
          <p:nvPr/>
        </p:nvSpPr>
        <p:spPr>
          <a:xfrm>
            <a:off x="288424" y="6144719"/>
            <a:ext cx="6523539" cy="600164"/>
          </a:xfrm>
          <a:prstGeom prst="rect">
            <a:avLst/>
          </a:prstGeom>
          <a:noFill/>
        </p:spPr>
        <p:txBody>
          <a:bodyPr wrap="square" rtlCol="0">
            <a:spAutoFit/>
          </a:bodyPr>
          <a:lstStyle/>
          <a:p>
            <a:r>
              <a:rPr lang="en-US" b="1" dirty="0">
                <a:solidFill>
                  <a:schemeClr val="accent2">
                    <a:lumMod val="50000"/>
                  </a:schemeClr>
                </a:solidFill>
              </a:rPr>
              <a:t>Super-</a:t>
            </a:r>
            <a:r>
              <a:rPr lang="en-US" b="1" dirty="0" err="1">
                <a:solidFill>
                  <a:schemeClr val="accent2">
                    <a:lumMod val="50000"/>
                  </a:schemeClr>
                </a:solidFill>
              </a:rPr>
              <a:t>Kamiokande</a:t>
            </a:r>
            <a:r>
              <a:rPr lang="en-US" b="1" dirty="0">
                <a:solidFill>
                  <a:schemeClr val="accent2">
                    <a:lumMod val="50000"/>
                  </a:schemeClr>
                </a:solidFill>
              </a:rPr>
              <a:t> proposed in 1984 and approved in 1991</a:t>
            </a:r>
          </a:p>
          <a:p>
            <a:pPr marL="742950" lvl="1" indent="-285750">
              <a:buFont typeface="Arial" panose="020B0604020202020204" pitchFamily="34" charset="0"/>
              <a:buChar char="•"/>
            </a:pPr>
            <a:r>
              <a:rPr lang="en-US" sz="1500" dirty="0"/>
              <a:t>Described by Koshiba-</a:t>
            </a:r>
            <a:r>
              <a:rPr lang="en-US" sz="1500" dirty="0" err="1"/>
              <a:t>san</a:t>
            </a:r>
            <a:r>
              <a:rPr lang="en-US" sz="1500" dirty="0"/>
              <a:t> at the conference</a:t>
            </a:r>
          </a:p>
        </p:txBody>
      </p:sp>
      <p:sp>
        <p:nvSpPr>
          <p:cNvPr id="13" name="CasellaDiTesto 12">
            <a:extLst>
              <a:ext uri="{FF2B5EF4-FFF2-40B4-BE49-F238E27FC236}">
                <a16:creationId xmlns:a16="http://schemas.microsoft.com/office/drawing/2014/main" id="{658EB69C-4D51-BE39-1332-D4ED6A030C4F}"/>
              </a:ext>
            </a:extLst>
          </p:cNvPr>
          <p:cNvSpPr txBox="1"/>
          <p:nvPr/>
        </p:nvSpPr>
        <p:spPr>
          <a:xfrm>
            <a:off x="3048512" y="3224389"/>
            <a:ext cx="6097022" cy="369332"/>
          </a:xfrm>
          <a:prstGeom prst="rect">
            <a:avLst/>
          </a:prstGeom>
          <a:noFill/>
        </p:spPr>
        <p:txBody>
          <a:bodyPr wrap="square">
            <a:spAutoFit/>
          </a:bodyPr>
          <a:lstStyle/>
          <a:p>
            <a:endParaRPr lang="it-IT" dirty="0"/>
          </a:p>
        </p:txBody>
      </p:sp>
      <p:pic>
        <p:nvPicPr>
          <p:cNvPr id="15" name="Immagine 14" descr="Immagine che contiene arredo, interno, dipinto, arte&#10;&#10;Il contenuto generato dall'IA potrebbe non essere corretto.">
            <a:extLst>
              <a:ext uri="{FF2B5EF4-FFF2-40B4-BE49-F238E27FC236}">
                <a16:creationId xmlns:a16="http://schemas.microsoft.com/office/drawing/2014/main" id="{051A229D-8FB7-D34C-67D5-FFB709A37B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40684" y="3409055"/>
            <a:ext cx="3295217" cy="2232000"/>
          </a:xfrm>
          <a:prstGeom prst="rect">
            <a:avLst/>
          </a:prstGeom>
          <a:effectLst>
            <a:outerShdw blurRad="50800" dist="38100" dir="2700000" algn="tl" rotWithShape="0">
              <a:prstClr val="black">
                <a:alpha val="40000"/>
              </a:prstClr>
            </a:outerShdw>
          </a:effectLst>
        </p:spPr>
      </p:pic>
      <p:pic>
        <p:nvPicPr>
          <p:cNvPr id="17" name="Immagine 16" descr="Immagine che contiene vestiti, arredo, tavolo, persona&#10;&#10;Il contenuto generato dall'IA potrebbe non essere corretto.">
            <a:extLst>
              <a:ext uri="{FF2B5EF4-FFF2-40B4-BE49-F238E27FC236}">
                <a16:creationId xmlns:a16="http://schemas.microsoft.com/office/drawing/2014/main" id="{B5AB4605-35BA-5B0A-BE8E-7146A7C5F0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41044" y="1104951"/>
            <a:ext cx="3330441" cy="2232000"/>
          </a:xfrm>
          <a:prstGeom prst="rect">
            <a:avLst/>
          </a:prstGeom>
          <a:effectLst>
            <a:outerShdw blurRad="50800" dist="38100" dir="2700000" algn="tl" rotWithShape="0">
              <a:prstClr val="black">
                <a:alpha val="40000"/>
              </a:prstClr>
            </a:outerShdw>
          </a:effectLst>
        </p:spPr>
      </p:pic>
      <p:sp>
        <p:nvSpPr>
          <p:cNvPr id="18" name="CasellaDiTesto 17">
            <a:extLst>
              <a:ext uri="{FF2B5EF4-FFF2-40B4-BE49-F238E27FC236}">
                <a16:creationId xmlns:a16="http://schemas.microsoft.com/office/drawing/2014/main" id="{31C31D1F-CA58-AE9C-A1B9-7D7BEB2351C3}"/>
              </a:ext>
            </a:extLst>
          </p:cNvPr>
          <p:cNvSpPr txBox="1"/>
          <p:nvPr/>
        </p:nvSpPr>
        <p:spPr>
          <a:xfrm>
            <a:off x="6952811" y="5753049"/>
            <a:ext cx="3889247" cy="923330"/>
          </a:xfrm>
          <a:prstGeom prst="rect">
            <a:avLst/>
          </a:prstGeom>
          <a:solidFill>
            <a:srgbClr val="E4CA06"/>
          </a:solidFill>
          <a:effectLst>
            <a:outerShdw blurRad="50800" dist="38100" dir="2700000" algn="tl" rotWithShape="0">
              <a:prstClr val="black">
                <a:alpha val="40000"/>
              </a:prstClr>
            </a:outerShdw>
          </a:effectLst>
        </p:spPr>
        <p:txBody>
          <a:bodyPr wrap="square" rtlCol="0">
            <a:spAutoFit/>
          </a:bodyPr>
          <a:lstStyle/>
          <a:p>
            <a:r>
              <a:rPr lang="en-US" dirty="0"/>
              <a:t>Great fun to compare this landscape with the present golden era as will be discussed in this workshop</a:t>
            </a:r>
            <a:endParaRPr lang="it-IT" dirty="0"/>
          </a:p>
        </p:txBody>
      </p:sp>
      <p:sp>
        <p:nvSpPr>
          <p:cNvPr id="3" name="TextBox 2">
            <a:extLst>
              <a:ext uri="{FF2B5EF4-FFF2-40B4-BE49-F238E27FC236}">
                <a16:creationId xmlns:a16="http://schemas.microsoft.com/office/drawing/2014/main" id="{7D05B870-B05C-433E-8E0C-96E68ECADCF0}"/>
              </a:ext>
            </a:extLst>
          </p:cNvPr>
          <p:cNvSpPr txBox="1"/>
          <p:nvPr/>
        </p:nvSpPr>
        <p:spPr>
          <a:xfrm>
            <a:off x="10483996" y="2431377"/>
            <a:ext cx="1533833" cy="461665"/>
          </a:xfrm>
          <a:prstGeom prst="rect">
            <a:avLst/>
          </a:prstGeom>
          <a:noFill/>
        </p:spPr>
        <p:txBody>
          <a:bodyPr wrap="square" rtlCol="0">
            <a:spAutoFit/>
          </a:bodyPr>
          <a:lstStyle/>
          <a:p>
            <a:r>
              <a:rPr lang="en-US" sz="1200" dirty="0"/>
              <a:t>Ray Davis &amp; Milla Baldo Ceolin, 1990</a:t>
            </a:r>
          </a:p>
        </p:txBody>
      </p:sp>
      <p:sp>
        <p:nvSpPr>
          <p:cNvPr id="8" name="TextBox 7">
            <a:extLst>
              <a:ext uri="{FF2B5EF4-FFF2-40B4-BE49-F238E27FC236}">
                <a16:creationId xmlns:a16="http://schemas.microsoft.com/office/drawing/2014/main" id="{F1FAAC38-553B-F6A1-CBA2-4118A020DF7F}"/>
              </a:ext>
            </a:extLst>
          </p:cNvPr>
          <p:cNvSpPr txBox="1"/>
          <p:nvPr/>
        </p:nvSpPr>
        <p:spPr>
          <a:xfrm>
            <a:off x="6769133" y="5218214"/>
            <a:ext cx="1335080" cy="276999"/>
          </a:xfrm>
          <a:prstGeom prst="rect">
            <a:avLst/>
          </a:prstGeom>
          <a:noFill/>
        </p:spPr>
        <p:txBody>
          <a:bodyPr wrap="square" rtlCol="0">
            <a:spAutoFit/>
          </a:bodyPr>
          <a:lstStyle/>
          <a:p>
            <a:r>
              <a:rPr lang="en-US" sz="1200" dirty="0"/>
              <a:t>M. Koshiba, 1988</a:t>
            </a:r>
          </a:p>
        </p:txBody>
      </p:sp>
    </p:spTree>
    <p:extLst>
      <p:ext uri="{BB962C8B-B14F-4D97-AF65-F5344CB8AC3E}">
        <p14:creationId xmlns:p14="http://schemas.microsoft.com/office/powerpoint/2010/main" val="1725157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DC0F2850-62B3-A8F4-AACB-156D5E02D64D}"/>
              </a:ext>
            </a:extLst>
          </p:cNvPr>
          <p:cNvSpPr txBox="1"/>
          <p:nvPr/>
        </p:nvSpPr>
        <p:spPr>
          <a:xfrm>
            <a:off x="196382" y="1436038"/>
            <a:ext cx="4866570" cy="5293757"/>
          </a:xfrm>
          <a:prstGeom prst="rect">
            <a:avLst/>
          </a:prstGeom>
          <a:noFill/>
        </p:spPr>
        <p:txBody>
          <a:bodyPr wrap="square" rtlCol="0">
            <a:spAutoFit/>
          </a:bodyPr>
          <a:lstStyle/>
          <a:p>
            <a:r>
              <a:rPr lang="it-IT" b="1" i="1" dirty="0"/>
              <a:t>International </a:t>
            </a:r>
            <a:r>
              <a:rPr lang="it-IT" b="1" i="1" dirty="0" err="1"/>
              <a:t>Advisory</a:t>
            </a:r>
            <a:r>
              <a:rPr lang="it-IT" b="1" i="1" dirty="0"/>
              <a:t> Committee</a:t>
            </a:r>
            <a:r>
              <a:rPr lang="it-IT" dirty="0"/>
              <a:t> </a:t>
            </a:r>
            <a:br>
              <a:rPr lang="it-IT" dirty="0"/>
            </a:br>
            <a:r>
              <a:rPr lang="it-IT" sz="1600" dirty="0"/>
              <a:t>Barry C. </a:t>
            </a:r>
            <a:r>
              <a:rPr lang="it-IT" sz="1600" dirty="0" err="1"/>
              <a:t>Barish</a:t>
            </a:r>
            <a:r>
              <a:rPr lang="it-IT" sz="1600" dirty="0"/>
              <a:t> - </a:t>
            </a:r>
            <a:r>
              <a:rPr lang="it-IT" sz="1400" i="1" dirty="0"/>
              <a:t>Caltech University</a:t>
            </a:r>
            <a:r>
              <a:rPr lang="it-IT" sz="1400" dirty="0"/>
              <a:t> </a:t>
            </a:r>
            <a:br>
              <a:rPr lang="it-IT" sz="1600" dirty="0"/>
            </a:br>
            <a:r>
              <a:rPr lang="it-IT" sz="1600" dirty="0" err="1"/>
              <a:t>Sandhya</a:t>
            </a:r>
            <a:r>
              <a:rPr lang="it-IT" sz="1600" dirty="0"/>
              <a:t> </a:t>
            </a:r>
            <a:r>
              <a:rPr lang="it-IT" sz="1600" dirty="0" err="1"/>
              <a:t>Choubey</a:t>
            </a:r>
            <a:r>
              <a:rPr lang="it-IT" sz="1600" dirty="0"/>
              <a:t> - </a:t>
            </a:r>
            <a:r>
              <a:rPr lang="it-IT" sz="1400" i="1" dirty="0"/>
              <a:t>KTH </a:t>
            </a:r>
            <a:r>
              <a:rPr lang="it-IT" sz="1400" i="1" dirty="0" err="1"/>
              <a:t>Stockholm</a:t>
            </a:r>
            <a:r>
              <a:rPr lang="it-IT" sz="1400" dirty="0"/>
              <a:t> </a:t>
            </a:r>
            <a:br>
              <a:rPr lang="it-IT" sz="1600" dirty="0"/>
            </a:br>
            <a:r>
              <a:rPr lang="it-IT" sz="1600" dirty="0"/>
              <a:t>Pasquale Di Bari - </a:t>
            </a:r>
            <a:r>
              <a:rPr lang="it-IT" sz="1400" i="1" dirty="0"/>
              <a:t>Univ. of Southampton</a:t>
            </a:r>
            <a:r>
              <a:rPr lang="it-IT" sz="1400" dirty="0"/>
              <a:t> </a:t>
            </a:r>
            <a:br>
              <a:rPr lang="it-IT" sz="1600" dirty="0"/>
            </a:br>
            <a:r>
              <a:rPr lang="it-IT" sz="1600" dirty="0"/>
              <a:t>Takaaki </a:t>
            </a:r>
            <a:r>
              <a:rPr lang="it-IT" sz="1600" dirty="0" err="1"/>
              <a:t>Kajita</a:t>
            </a:r>
            <a:r>
              <a:rPr lang="it-IT" sz="1600" dirty="0"/>
              <a:t> - </a:t>
            </a:r>
            <a:r>
              <a:rPr lang="it-IT" sz="1400" i="1" dirty="0"/>
              <a:t>Institute for </a:t>
            </a:r>
            <a:r>
              <a:rPr lang="it-IT" sz="1400" i="1" dirty="0" err="1"/>
              <a:t>Cosmic</a:t>
            </a:r>
            <a:r>
              <a:rPr lang="it-IT" sz="1400" i="1" dirty="0"/>
              <a:t> Ray </a:t>
            </a:r>
            <a:r>
              <a:rPr lang="it-IT" sz="1400" i="1" dirty="0" err="1"/>
              <a:t>Research</a:t>
            </a:r>
            <a:r>
              <a:rPr lang="it-IT" sz="1400" i="1" dirty="0"/>
              <a:t> (ICRR)</a:t>
            </a:r>
            <a:br>
              <a:rPr lang="it-IT" sz="1600" dirty="0"/>
            </a:br>
            <a:r>
              <a:rPr lang="it-IT" sz="1600" dirty="0"/>
              <a:t>Francis </a:t>
            </a:r>
            <a:r>
              <a:rPr lang="it-IT" sz="1600" dirty="0" err="1"/>
              <a:t>Halzen</a:t>
            </a:r>
            <a:r>
              <a:rPr lang="it-IT" sz="1600" dirty="0"/>
              <a:t> - </a:t>
            </a:r>
            <a:r>
              <a:rPr lang="it-IT" sz="1400" i="1" dirty="0"/>
              <a:t>Univ. of Wisconsin, Madison</a:t>
            </a:r>
            <a:r>
              <a:rPr lang="it-IT" sz="1400" dirty="0"/>
              <a:t> </a:t>
            </a:r>
            <a:br>
              <a:rPr lang="it-IT" sz="1600" dirty="0"/>
            </a:br>
            <a:r>
              <a:rPr lang="it-IT" sz="1600" dirty="0"/>
              <a:t>Manfred Lindner - </a:t>
            </a:r>
            <a:r>
              <a:rPr lang="it-IT" sz="1400" i="1" dirty="0"/>
              <a:t>Max-Planck-Institut </a:t>
            </a:r>
            <a:r>
              <a:rPr lang="it-IT" sz="1400" i="1" dirty="0" err="1"/>
              <a:t>für</a:t>
            </a:r>
            <a:r>
              <a:rPr lang="it-IT" sz="1400" i="1" dirty="0"/>
              <a:t> </a:t>
            </a:r>
            <a:r>
              <a:rPr lang="it-IT" sz="1400" i="1" dirty="0" err="1"/>
              <a:t>Kernphysik</a:t>
            </a:r>
            <a:r>
              <a:rPr lang="it-IT" sz="1400" i="1" dirty="0"/>
              <a:t> Heidelberg</a:t>
            </a:r>
            <a:r>
              <a:rPr lang="it-IT" sz="1400" dirty="0"/>
              <a:t> </a:t>
            </a:r>
            <a:br>
              <a:rPr lang="it-IT" sz="1600" dirty="0"/>
            </a:br>
            <a:r>
              <a:rPr lang="it-IT" sz="1600" dirty="0"/>
              <a:t>Paolo Lipari - </a:t>
            </a:r>
            <a:r>
              <a:rPr lang="it-IT" sz="1400" i="1" dirty="0"/>
              <a:t>INFN, Roma</a:t>
            </a:r>
            <a:br>
              <a:rPr lang="it-IT" sz="1600" i="1" dirty="0"/>
            </a:br>
            <a:r>
              <a:rPr lang="it-IT" sz="1600" dirty="0"/>
              <a:t>Eligio Lisi - </a:t>
            </a:r>
            <a:r>
              <a:rPr lang="it-IT" sz="1400" i="1" dirty="0"/>
              <a:t>INFN, Bari</a:t>
            </a:r>
            <a:br>
              <a:rPr lang="it-IT" sz="1600" i="1" dirty="0"/>
            </a:br>
            <a:r>
              <a:rPr lang="it-IT" sz="1600" dirty="0"/>
              <a:t>Antonio Masiero</a:t>
            </a:r>
            <a:r>
              <a:rPr lang="it-IT" sz="1600" i="1" dirty="0"/>
              <a:t> - </a:t>
            </a:r>
            <a:r>
              <a:rPr lang="it-IT" sz="1400" i="1" dirty="0"/>
              <a:t>Univ. of Padova and INFN-PD</a:t>
            </a:r>
            <a:br>
              <a:rPr lang="it-IT" sz="1600" i="1" dirty="0"/>
            </a:br>
            <a:r>
              <a:rPr lang="it-IT" sz="1600" dirty="0"/>
              <a:t>Teresa Montaruli - </a:t>
            </a:r>
            <a:r>
              <a:rPr lang="it-IT" sz="1400" i="1" dirty="0"/>
              <a:t>Univ. de Geneve</a:t>
            </a:r>
            <a:r>
              <a:rPr lang="it-IT" sz="1400" dirty="0"/>
              <a:t>  </a:t>
            </a:r>
            <a:br>
              <a:rPr lang="it-IT" sz="1600" dirty="0"/>
            </a:br>
            <a:r>
              <a:rPr lang="it-IT" sz="1600" dirty="0"/>
              <a:t>Silvia Pascoli - </a:t>
            </a:r>
            <a:r>
              <a:rPr lang="it-IT" sz="1400" i="1" dirty="0"/>
              <a:t>Univ. of Bologna</a:t>
            </a:r>
            <a:r>
              <a:rPr lang="it-IT" sz="1400" dirty="0"/>
              <a:t> </a:t>
            </a:r>
            <a:br>
              <a:rPr lang="it-IT" sz="1600" dirty="0"/>
            </a:br>
            <a:r>
              <a:rPr lang="it-IT" sz="1600" dirty="0" err="1"/>
              <a:t>Serguey</a:t>
            </a:r>
            <a:r>
              <a:rPr lang="it-IT" sz="1600" dirty="0"/>
              <a:t> </a:t>
            </a:r>
            <a:r>
              <a:rPr lang="it-IT" sz="1600" dirty="0" err="1"/>
              <a:t>Petcov</a:t>
            </a:r>
            <a:r>
              <a:rPr lang="it-IT" sz="1600" dirty="0"/>
              <a:t> - </a:t>
            </a:r>
            <a:r>
              <a:rPr lang="it-IT" sz="1400" i="1" dirty="0"/>
              <a:t>SISSA and INFN-Trieste</a:t>
            </a:r>
            <a:r>
              <a:rPr lang="it-IT" sz="1400" dirty="0"/>
              <a:t> </a:t>
            </a:r>
            <a:br>
              <a:rPr lang="it-IT" sz="1600" dirty="0"/>
            </a:br>
            <a:r>
              <a:rPr lang="it-IT" sz="1600" dirty="0"/>
              <a:t>Elisa Resconi - </a:t>
            </a:r>
            <a:r>
              <a:rPr lang="it-IT" sz="1400" i="1" dirty="0"/>
              <a:t>Technical Univ. of </a:t>
            </a:r>
            <a:r>
              <a:rPr lang="it-IT" sz="1400" i="1" dirty="0" err="1"/>
              <a:t>Munich</a:t>
            </a:r>
            <a:r>
              <a:rPr lang="it-IT" sz="1400" i="1" dirty="0"/>
              <a:t>, Germany</a:t>
            </a:r>
            <a:r>
              <a:rPr lang="it-IT" sz="1400" dirty="0"/>
              <a:t> </a:t>
            </a:r>
            <a:br>
              <a:rPr lang="it-IT" sz="1600" dirty="0"/>
            </a:br>
            <a:r>
              <a:rPr lang="it-IT" sz="1600" dirty="0"/>
              <a:t>Alexei </a:t>
            </a:r>
            <a:r>
              <a:rPr lang="it-IT" sz="1600" dirty="0" err="1"/>
              <a:t>Yu</a:t>
            </a:r>
            <a:r>
              <a:rPr lang="it-IT" sz="1600" dirty="0"/>
              <a:t>. Smirnov - </a:t>
            </a:r>
            <a:r>
              <a:rPr lang="it-IT" sz="1400" i="1" dirty="0"/>
              <a:t>Max-Planck-Institute </a:t>
            </a:r>
            <a:r>
              <a:rPr lang="it-IT" sz="1400" i="1" dirty="0" err="1"/>
              <a:t>für</a:t>
            </a:r>
            <a:r>
              <a:rPr lang="it-IT" sz="1400" i="1" dirty="0"/>
              <a:t> </a:t>
            </a:r>
            <a:r>
              <a:rPr lang="it-IT" sz="1400" i="1" dirty="0" err="1"/>
              <a:t>Kernphysik</a:t>
            </a:r>
            <a:r>
              <a:rPr lang="it-IT" sz="1400" i="1" dirty="0"/>
              <a:t>, Heidelberg and ICTP, Trieste</a:t>
            </a:r>
            <a:r>
              <a:rPr lang="it-IT" sz="1400" dirty="0"/>
              <a:t> </a:t>
            </a:r>
            <a:br>
              <a:rPr lang="it-IT" sz="1600" dirty="0"/>
            </a:br>
            <a:r>
              <a:rPr lang="it-IT" sz="1600" dirty="0"/>
              <a:t>Maurizio Spurio - </a:t>
            </a:r>
            <a:r>
              <a:rPr lang="it-IT" sz="1400" i="1" dirty="0"/>
              <a:t>Univ. of Bologna and INFN-Bo</a:t>
            </a:r>
            <a:r>
              <a:rPr lang="it-IT" sz="1400" dirty="0"/>
              <a:t> </a:t>
            </a:r>
            <a:br>
              <a:rPr lang="it-IT" sz="1600" dirty="0"/>
            </a:br>
            <a:r>
              <a:rPr lang="it-IT" sz="1600" dirty="0"/>
              <a:t>Francesco Vissani - </a:t>
            </a:r>
            <a:r>
              <a:rPr lang="it-IT" sz="1400" i="1" dirty="0"/>
              <a:t>INFN-Laboratori Nazionali Gran Sasso</a:t>
            </a:r>
            <a:endParaRPr lang="it-IT" sz="1400" dirty="0"/>
          </a:p>
          <a:p>
            <a:br>
              <a:rPr lang="it-IT" dirty="0"/>
            </a:br>
            <a:endParaRPr lang="it-IT" dirty="0"/>
          </a:p>
        </p:txBody>
      </p:sp>
      <p:sp>
        <p:nvSpPr>
          <p:cNvPr id="5" name="CasellaDiTesto 4">
            <a:extLst>
              <a:ext uri="{FF2B5EF4-FFF2-40B4-BE49-F238E27FC236}">
                <a16:creationId xmlns:a16="http://schemas.microsoft.com/office/drawing/2014/main" id="{B28FF808-81A9-A12C-3EF4-2703615D2AA2}"/>
              </a:ext>
            </a:extLst>
          </p:cNvPr>
          <p:cNvSpPr txBox="1"/>
          <p:nvPr/>
        </p:nvSpPr>
        <p:spPr>
          <a:xfrm>
            <a:off x="5253198" y="1442174"/>
            <a:ext cx="3221880" cy="5078313"/>
          </a:xfrm>
          <a:prstGeom prst="rect">
            <a:avLst/>
          </a:prstGeom>
          <a:noFill/>
        </p:spPr>
        <p:txBody>
          <a:bodyPr wrap="square" rtlCol="0">
            <a:spAutoFit/>
          </a:bodyPr>
          <a:lstStyle/>
          <a:p>
            <a:r>
              <a:rPr lang="it-IT" b="1" i="1" dirty="0"/>
              <a:t>Local </a:t>
            </a:r>
            <a:r>
              <a:rPr lang="it-IT" b="1" i="1" dirty="0" err="1"/>
              <a:t>Organizing</a:t>
            </a:r>
            <a:r>
              <a:rPr lang="it-IT" b="1" i="1" dirty="0"/>
              <a:t> Committee</a:t>
            </a:r>
            <a:r>
              <a:rPr lang="it-IT" dirty="0"/>
              <a:t> </a:t>
            </a:r>
            <a:br>
              <a:rPr lang="it-IT" dirty="0"/>
            </a:br>
            <a:r>
              <a:rPr lang="it-IT" dirty="0"/>
              <a:t>Elisa Bernardini (co-</a:t>
            </a:r>
            <a:r>
              <a:rPr lang="it-IT" dirty="0" err="1"/>
              <a:t>chair</a:t>
            </a:r>
            <a:r>
              <a:rPr lang="it-IT" dirty="0"/>
              <a:t>)</a:t>
            </a:r>
            <a:br>
              <a:rPr lang="it-IT" dirty="0"/>
            </a:br>
            <a:r>
              <a:rPr lang="it-IT" dirty="0"/>
              <a:t>Carlo Broggini</a:t>
            </a:r>
            <a:br>
              <a:rPr lang="it-IT" dirty="0"/>
            </a:br>
            <a:r>
              <a:rPr lang="it-IT" dirty="0"/>
              <a:t>Gianmaria </a:t>
            </a:r>
            <a:r>
              <a:rPr lang="it-IT" dirty="0" err="1"/>
              <a:t>Collazuol</a:t>
            </a:r>
            <a:br>
              <a:rPr lang="it-IT" dirty="0"/>
            </a:br>
            <a:r>
              <a:rPr lang="it-IT" dirty="0"/>
              <a:t>Francesco D'Eramo</a:t>
            </a:r>
            <a:br>
              <a:rPr lang="it-IT" dirty="0"/>
            </a:br>
            <a:r>
              <a:rPr lang="it-IT" dirty="0"/>
              <a:t>Christian Farnese</a:t>
            </a:r>
            <a:br>
              <a:rPr lang="it-IT" dirty="0"/>
            </a:br>
            <a:r>
              <a:rPr lang="it-IT" dirty="0"/>
              <a:t>Marco Grassi</a:t>
            </a:r>
            <a:br>
              <a:rPr lang="it-IT" dirty="0"/>
            </a:br>
            <a:r>
              <a:rPr lang="it-IT" dirty="0"/>
              <a:t>Andrea Longhin</a:t>
            </a:r>
          </a:p>
          <a:p>
            <a:r>
              <a:rPr lang="it-IT" dirty="0"/>
              <a:t>Mauro Mezzetto (</a:t>
            </a:r>
            <a:r>
              <a:rPr lang="it-IT" dirty="0" err="1"/>
              <a:t>chair</a:t>
            </a:r>
            <a:r>
              <a:rPr lang="it-IT" dirty="0"/>
              <a:t>)</a:t>
            </a:r>
            <a:br>
              <a:rPr lang="it-IT" dirty="0"/>
            </a:br>
            <a:r>
              <a:rPr lang="it-IT" dirty="0"/>
              <a:t>Fabio Pupilli</a:t>
            </a:r>
            <a:br>
              <a:rPr lang="it-IT" dirty="0"/>
            </a:br>
            <a:r>
              <a:rPr lang="it-IT" dirty="0"/>
              <a:t>Elisa Prandini</a:t>
            </a:r>
            <a:br>
              <a:rPr lang="it-IT" i="1" dirty="0"/>
            </a:br>
            <a:r>
              <a:rPr lang="it-IT" dirty="0"/>
              <a:t>Pina Salente</a:t>
            </a:r>
            <a:br>
              <a:rPr lang="it-IT" dirty="0"/>
            </a:br>
            <a:r>
              <a:rPr lang="it-IT" dirty="0"/>
              <a:t>Chiara Sirignano  (co-</a:t>
            </a:r>
            <a:r>
              <a:rPr lang="it-IT" dirty="0" err="1"/>
              <a:t>chair</a:t>
            </a:r>
            <a:r>
              <a:rPr lang="it-IT" dirty="0"/>
              <a:t>)</a:t>
            </a:r>
            <a:br>
              <a:rPr lang="it-IT" dirty="0"/>
            </a:br>
            <a:r>
              <a:rPr lang="it-IT" dirty="0"/>
              <a:t>Luca Stanco</a:t>
            </a:r>
            <a:br>
              <a:rPr lang="it-IT" dirty="0"/>
            </a:br>
            <a:r>
              <a:rPr lang="it-IT" dirty="0"/>
              <a:t>Filippo Varanini</a:t>
            </a:r>
          </a:p>
          <a:p>
            <a:endParaRPr lang="it-IT" dirty="0"/>
          </a:p>
          <a:p>
            <a:r>
              <a:rPr lang="it-IT" sz="1200" dirty="0" err="1"/>
              <a:t>Participating</a:t>
            </a:r>
            <a:r>
              <a:rPr lang="it-IT" sz="1200" dirty="0"/>
              <a:t> in: T2K, SK, HK, Icarus, Dune, Juno, </a:t>
            </a:r>
            <a:r>
              <a:rPr lang="it-IT" sz="1200" dirty="0" err="1"/>
              <a:t>IceCube</a:t>
            </a:r>
            <a:r>
              <a:rPr lang="it-IT" sz="1200" dirty="0"/>
              <a:t>, </a:t>
            </a:r>
            <a:r>
              <a:rPr lang="it-IT" sz="1200" dirty="0" err="1"/>
              <a:t>NuScope</a:t>
            </a:r>
            <a:r>
              <a:rPr lang="it-IT" sz="1200" dirty="0"/>
              <a:t>, Legend, Luna, Magic, CTA, </a:t>
            </a:r>
            <a:r>
              <a:rPr lang="it-IT" sz="1200" dirty="0" err="1"/>
              <a:t>Euclid</a:t>
            </a:r>
            <a:r>
              <a:rPr lang="it-IT" sz="1200"/>
              <a:t>, theory</a:t>
            </a:r>
            <a:endParaRPr lang="it-IT" sz="1200" dirty="0"/>
          </a:p>
        </p:txBody>
      </p:sp>
      <p:sp>
        <p:nvSpPr>
          <p:cNvPr id="6" name="CasellaDiTesto 5">
            <a:extLst>
              <a:ext uri="{FF2B5EF4-FFF2-40B4-BE49-F238E27FC236}">
                <a16:creationId xmlns:a16="http://schemas.microsoft.com/office/drawing/2014/main" id="{0B680B31-0C45-F9AC-C0EC-A2B9E1182890}"/>
              </a:ext>
            </a:extLst>
          </p:cNvPr>
          <p:cNvSpPr txBox="1"/>
          <p:nvPr/>
        </p:nvSpPr>
        <p:spPr>
          <a:xfrm>
            <a:off x="8475078" y="1436038"/>
            <a:ext cx="3565545" cy="3139321"/>
          </a:xfrm>
          <a:prstGeom prst="rect">
            <a:avLst/>
          </a:prstGeom>
          <a:noFill/>
        </p:spPr>
        <p:txBody>
          <a:bodyPr wrap="square" rtlCol="0">
            <a:spAutoFit/>
          </a:bodyPr>
          <a:lstStyle/>
          <a:p>
            <a:r>
              <a:rPr lang="it-IT" b="1" i="1" dirty="0" err="1"/>
              <a:t>Secretariat</a:t>
            </a:r>
            <a:r>
              <a:rPr lang="it-IT" dirty="0"/>
              <a:t> </a:t>
            </a:r>
            <a:br>
              <a:rPr lang="it-IT" dirty="0"/>
            </a:br>
            <a:r>
              <a:rPr lang="it-IT" dirty="0"/>
              <a:t>Pina Salente, </a:t>
            </a:r>
            <a:r>
              <a:rPr lang="it-IT" sz="1600" i="1" dirty="0"/>
              <a:t>INFN-PD</a:t>
            </a:r>
            <a:br>
              <a:rPr lang="it-IT" i="1" dirty="0"/>
            </a:br>
            <a:r>
              <a:rPr lang="it-IT" dirty="0"/>
              <a:t>Laura Zanovello</a:t>
            </a:r>
            <a:r>
              <a:rPr lang="it-IT" i="1" dirty="0"/>
              <a:t>, </a:t>
            </a:r>
            <a:r>
              <a:rPr lang="it-IT" sz="1600" i="1" dirty="0"/>
              <a:t>INFN-PD</a:t>
            </a:r>
            <a:br>
              <a:rPr lang="it-IT" i="1" dirty="0"/>
            </a:br>
            <a:endParaRPr lang="it-IT" dirty="0"/>
          </a:p>
          <a:p>
            <a:br>
              <a:rPr lang="it-IT" b="1" i="1" dirty="0"/>
            </a:br>
            <a:r>
              <a:rPr lang="it-IT" b="1" i="1" dirty="0"/>
              <a:t>Technical Support</a:t>
            </a:r>
            <a:br>
              <a:rPr lang="it-IT" i="1" dirty="0"/>
            </a:br>
            <a:r>
              <a:rPr lang="it-IT" dirty="0"/>
              <a:t>Massimo Gravino</a:t>
            </a:r>
            <a:r>
              <a:rPr lang="it-IT" sz="1600" dirty="0"/>
              <a:t>, </a:t>
            </a:r>
            <a:r>
              <a:rPr lang="it-IT" sz="1600" i="1" dirty="0"/>
              <a:t>INFN-PD</a:t>
            </a:r>
            <a:endParaRPr lang="it-IT" sz="1600" dirty="0"/>
          </a:p>
          <a:p>
            <a:r>
              <a:rPr lang="it-IT" dirty="0"/>
              <a:t>Sara Magrin</a:t>
            </a:r>
            <a:r>
              <a:rPr lang="it-IT" i="1" dirty="0"/>
              <a:t>, </a:t>
            </a:r>
            <a:r>
              <a:rPr lang="it-IT" sz="1600" i="1" dirty="0"/>
              <a:t>Univ. of Padova</a:t>
            </a:r>
          </a:p>
          <a:p>
            <a:r>
              <a:rPr lang="it-IT" sz="1600" dirty="0"/>
              <a:t>Matteo </a:t>
            </a:r>
            <a:r>
              <a:rPr lang="it-IT" sz="1600" dirty="0" err="1"/>
              <a:t>Menguzzato</a:t>
            </a:r>
            <a:r>
              <a:rPr lang="it-IT" i="1" dirty="0"/>
              <a:t> , Univ. of Padova</a:t>
            </a:r>
            <a:br>
              <a:rPr lang="it-IT" i="1" dirty="0"/>
            </a:br>
            <a:r>
              <a:rPr lang="it-IT" dirty="0"/>
              <a:t>Roberto </a:t>
            </a:r>
            <a:r>
              <a:rPr lang="it-IT" dirty="0" err="1"/>
              <a:t>Temporin</a:t>
            </a:r>
            <a:r>
              <a:rPr lang="it-IT" i="1" dirty="0"/>
              <a:t>, </a:t>
            </a:r>
            <a:r>
              <a:rPr lang="it-IT" sz="1600" i="1" dirty="0"/>
              <a:t>Univ. of Padova</a:t>
            </a:r>
            <a:endParaRPr lang="it-IT" sz="1600" dirty="0"/>
          </a:p>
          <a:p>
            <a:endParaRPr lang="it-IT" dirty="0"/>
          </a:p>
        </p:txBody>
      </p:sp>
      <p:sp>
        <p:nvSpPr>
          <p:cNvPr id="7" name="Titolo 1">
            <a:extLst>
              <a:ext uri="{FF2B5EF4-FFF2-40B4-BE49-F238E27FC236}">
                <a16:creationId xmlns:a16="http://schemas.microsoft.com/office/drawing/2014/main" id="{B5632810-647D-F4FF-AE3F-B8D94A52DF97}"/>
              </a:ext>
            </a:extLst>
          </p:cNvPr>
          <p:cNvSpPr>
            <a:spLocks noGrp="1"/>
          </p:cNvSpPr>
          <p:nvPr>
            <p:ph type="title"/>
          </p:nvPr>
        </p:nvSpPr>
        <p:spPr>
          <a:xfrm>
            <a:off x="899568" y="35143"/>
            <a:ext cx="10907851" cy="629055"/>
          </a:xfrm>
        </p:spPr>
        <p:style>
          <a:lnRef idx="0">
            <a:schemeClr val="accent1"/>
          </a:lnRef>
          <a:fillRef idx="3">
            <a:schemeClr val="accent1"/>
          </a:fillRef>
          <a:effectRef idx="3">
            <a:schemeClr val="accent1"/>
          </a:effectRef>
          <a:fontRef idx="minor">
            <a:schemeClr val="lt1"/>
          </a:fontRef>
        </p:style>
        <p:txBody>
          <a:bodyPr>
            <a:normAutofit fontScale="90000"/>
          </a:bodyPr>
          <a:lstStyle/>
          <a:p>
            <a:pPr algn="ctr"/>
            <a:r>
              <a:rPr lang="en-US" sz="4000" dirty="0"/>
              <a:t>Thanks to all the people involved</a:t>
            </a:r>
            <a:endParaRPr lang="it-IT" sz="4000" dirty="0"/>
          </a:p>
        </p:txBody>
      </p:sp>
    </p:spTree>
    <p:extLst>
      <p:ext uri="{BB962C8B-B14F-4D97-AF65-F5344CB8AC3E}">
        <p14:creationId xmlns:p14="http://schemas.microsoft.com/office/powerpoint/2010/main" val="297630081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TotalTime>
  <Words>868</Words>
  <Application>Microsoft Office PowerPoint</Application>
  <PresentationFormat>Widescreen</PresentationFormat>
  <Paragraphs>52</Paragraphs>
  <Slides>4</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4</vt:i4>
      </vt:variant>
    </vt:vector>
  </HeadingPairs>
  <TitlesOfParts>
    <vt:vector size="9" baseType="lpstr">
      <vt:lpstr>Aptos</vt:lpstr>
      <vt:lpstr>Aptos Display</vt:lpstr>
      <vt:lpstr>Arial</vt:lpstr>
      <vt:lpstr>Calisto MT</vt:lpstr>
      <vt:lpstr>Tema di Office</vt:lpstr>
      <vt:lpstr>Presentazione standard di PowerPoint</vt:lpstr>
      <vt:lpstr>After 37 years we abandon the venue in Venice</vt:lpstr>
      <vt:lpstr>The conference initiated in 1988, by Milla Baldo Ceolin</vt:lpstr>
      <vt:lpstr>Thanks to all the people involved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Mauro Mezzetto</dc:creator>
  <cp:lastModifiedBy>Mauro Mezzetto</cp:lastModifiedBy>
  <cp:revision>7</cp:revision>
  <dcterms:created xsi:type="dcterms:W3CDTF">2025-09-24T14:36:30Z</dcterms:created>
  <dcterms:modified xsi:type="dcterms:W3CDTF">2025-09-28T14:36:21Z</dcterms:modified>
</cp:coreProperties>
</file>