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7.jpg" ContentType="image/jpg"/>
  <Override PartName="/ppt/notesSlides/notesSlide4.xml" ContentType="application/vnd.openxmlformats-officedocument.presentationml.notesSlide+xml"/>
  <Override PartName="/ppt/media/image10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media/image18.jpg" ContentType="image/jpg"/>
  <Override PartName="/ppt/media/image19.jpg" ContentType="image/jpg"/>
  <Override PartName="/ppt/media/image21.jpg" ContentType="image/jpg"/>
  <Override PartName="/ppt/notesSlides/notesSlide9.xml" ContentType="application/vnd.openxmlformats-officedocument.presentationml.notesSlide+xml"/>
  <Override PartName="/ppt/media/image22.jpg" ContentType="image/jpg"/>
  <Override PartName="/ppt/notesSlides/notesSlide10.xml" ContentType="application/vnd.openxmlformats-officedocument.presentationml.notesSlide+xml"/>
  <Override PartName="/ppt/media/image23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3.xml" ContentType="application/vnd.openxmlformats-officedocument.presentationml.notesSlide+xml"/>
  <Override PartName="/ppt/media/image33.jpg" ContentType="image/jpg"/>
  <Override PartName="/ppt/notesSlides/notesSlide14.xml" ContentType="application/vnd.openxmlformats-officedocument.presentationml.notesSlide+xml"/>
  <Override PartName="/ppt/media/image34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40.jpg" ContentType="image/jpg"/>
  <Override PartName="/ppt/media/image41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44.jpg" ContentType="image/jpg"/>
  <Override PartName="/ppt/media/image45.jpg" ContentType="image/jpg"/>
  <Override PartName="/ppt/media/image48.jpg" ContentType="image/jpg"/>
  <Override PartName="/ppt/media/image50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56.jpg" ContentType="image/jpg"/>
  <Override PartName="/ppt/notesSlides/notesSlide22.xml" ContentType="application/vnd.openxmlformats-officedocument.presentationml.notesSlide+xml"/>
  <Override PartName="/ppt/media/image57.jpg" ContentType="image/jpg"/>
  <Override PartName="/ppt/notesSlides/notesSlide23.xml" ContentType="application/vnd.openxmlformats-officedocument.presentationml.notesSlide+xml"/>
  <Override PartName="/ppt/media/image59.jpg" ContentType="image/jpg"/>
  <Override PartName="/ppt/notesSlides/notesSlide24.xml" ContentType="application/vnd.openxmlformats-officedocument.presentationml.notesSlide+xml"/>
  <Override PartName="/ppt/media/image60.jpg" ContentType="image/jpg"/>
  <Override PartName="/ppt/media/image62.jpg" ContentType="image/jpg"/>
  <Override PartName="/ppt/notesSlides/notesSlide25.xml" ContentType="application/vnd.openxmlformats-officedocument.presentationml.notesSlide+xml"/>
  <Override PartName="/ppt/media/image63.jpg" ContentType="image/jpg"/>
  <Override PartName="/ppt/notesSlides/notesSlide26.xml" ContentType="application/vnd.openxmlformats-officedocument.presentationml.notesSlide+xml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notesSlides/notesSlide27.xml" ContentType="application/vnd.openxmlformats-officedocument.presentationml.notesSlide+xml"/>
  <Override PartName="/ppt/media/image77.jpg" ContentType="image/jpg"/>
  <Override PartName="/ppt/notesSlides/notesSlide28.xml" ContentType="application/vnd.openxmlformats-officedocument.presentationml.notesSlide+xml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notesSlides/notesSlide29.xml" ContentType="application/vnd.openxmlformats-officedocument.presentationml.notesSlide+xml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89.jpg" ContentType="image/jpg"/>
  <Override PartName="/ppt/notesSlides/notesSlide30.xml" ContentType="application/vnd.openxmlformats-officedocument.presentationml.notesSlide+xml"/>
  <Override PartName="/ppt/media/image90.jpg" ContentType="image/jpg"/>
  <Override PartName="/ppt/media/image91.jpg" ContentType="image/jpg"/>
  <Override PartName="/ppt/media/image92.jpg" ContentType="image/jpg"/>
  <Override PartName="/ppt/notesSlides/notesSlide31.xml" ContentType="application/vnd.openxmlformats-officedocument.presentationml.notesSlide+xml"/>
  <Override PartName="/ppt/media/image97.jpg" ContentType="image/jpg"/>
  <Override PartName="/ppt/media/image98.jpg" ContentType="image/jp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100.jpg" ContentType="image/jpg"/>
  <Override PartName="/ppt/media/image106.jpg" ContentType="image/jpg"/>
  <Override PartName="/ppt/media/image107.jpg" ContentType="image/jpg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comment4.xml" ContentType="application/vnd.openxmlformats-officedocument.presentationml.comments+xml"/>
  <Override PartName="/ppt/media/image120.jpg" ContentType="image/jpg"/>
  <Override PartName="/ppt/media/image121.jpg" ContentType="image/jpg"/>
  <Override PartName="/ppt/media/image122.jpg" ContentType="image/jpg"/>
  <Override PartName="/ppt/notesSlides/notesSlide3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media/image132.jpg" ContentType="image/jpg"/>
  <Override PartName="/ppt/media/image135.jpg" ContentType="image/jpg"/>
  <Override PartName="/ppt/media/image136.jpg" ContentType="image/jpg"/>
  <Override PartName="/ppt/media/image140.jpg" ContentType="image/jpg"/>
  <Override PartName="/ppt/media/image143.jpg" ContentType="image/jpg"/>
  <Override PartName="/ppt/media/image150.jpg" ContentType="image/jpg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326" r:id="rId4"/>
    <p:sldId id="258" r:id="rId5"/>
    <p:sldId id="262" r:id="rId6"/>
    <p:sldId id="337" r:id="rId7"/>
    <p:sldId id="260" r:id="rId8"/>
    <p:sldId id="308" r:id="rId9"/>
    <p:sldId id="309" r:id="rId10"/>
    <p:sldId id="310" r:id="rId11"/>
    <p:sldId id="322" r:id="rId12"/>
    <p:sldId id="266" r:id="rId13"/>
    <p:sldId id="293" r:id="rId14"/>
    <p:sldId id="314" r:id="rId15"/>
    <p:sldId id="316" r:id="rId16"/>
    <p:sldId id="264" r:id="rId17"/>
    <p:sldId id="317" r:id="rId18"/>
    <p:sldId id="265" r:id="rId19"/>
    <p:sldId id="312" r:id="rId20"/>
    <p:sldId id="313" r:id="rId21"/>
    <p:sldId id="325" r:id="rId22"/>
    <p:sldId id="300" r:id="rId23"/>
    <p:sldId id="323" r:id="rId24"/>
    <p:sldId id="299" r:id="rId25"/>
    <p:sldId id="324" r:id="rId26"/>
    <p:sldId id="301" r:id="rId27"/>
    <p:sldId id="277" r:id="rId28"/>
    <p:sldId id="302" r:id="rId29"/>
    <p:sldId id="303" r:id="rId30"/>
    <p:sldId id="304" r:id="rId31"/>
    <p:sldId id="272" r:id="rId32"/>
    <p:sldId id="295" r:id="rId33"/>
    <p:sldId id="296" r:id="rId34"/>
    <p:sldId id="338" r:id="rId35"/>
    <p:sldId id="297" r:id="rId36"/>
    <p:sldId id="306" r:id="rId37"/>
    <p:sldId id="292" r:id="rId38"/>
    <p:sldId id="279" r:id="rId39"/>
    <p:sldId id="280" r:id="rId40"/>
    <p:sldId id="327" r:id="rId41"/>
    <p:sldId id="328" r:id="rId42"/>
    <p:sldId id="329" r:id="rId43"/>
    <p:sldId id="330" r:id="rId44"/>
    <p:sldId id="331" r:id="rId45"/>
    <p:sldId id="290" r:id="rId46"/>
    <p:sldId id="281" r:id="rId47"/>
    <p:sldId id="285" r:id="rId48"/>
    <p:sldId id="282" r:id="rId49"/>
    <p:sldId id="283" r:id="rId50"/>
    <p:sldId id="267" r:id="rId51"/>
    <p:sldId id="336" r:id="rId52"/>
    <p:sldId id="268" r:id="rId53"/>
    <p:sldId id="269" r:id="rId54"/>
    <p:sldId id="270" r:id="rId55"/>
    <p:sldId id="320" r:id="rId56"/>
    <p:sldId id="271" r:id="rId57"/>
    <p:sldId id="273" r:id="rId58"/>
    <p:sldId id="275" r:id="rId59"/>
  </p:sldIdLst>
  <p:sldSz cx="12192000" cy="6858000"/>
  <p:notesSz cx="6858000" cy="9144000"/>
  <p:embeddedFontLst>
    <p:embeddedFont>
      <p:font typeface="Cambria Math" panose="02040503050406030204" pitchFamily="18" charset="0"/>
      <p:regular r:id="rId61"/>
    </p:embeddedFont>
    <p:embeddedFont>
      <p:font typeface="Helvetica Neue" panose="02000503000000020004" pitchFamily="2" charset="0"/>
      <p:regular r:id="rId62"/>
      <p:bold r:id="rId63"/>
      <p:italic r:id="rId64"/>
      <p:boldItalic r:id="rId65"/>
    </p:embeddedFont>
    <p:embeddedFont>
      <p:font typeface="Merriweather Sans" pitchFamily="2" charset="77"/>
      <p:regular r:id="rId66"/>
      <p:bold r:id="rId67"/>
      <p:italic r:id="rId68"/>
      <p:boldItalic r:id="rId69"/>
    </p:embeddedFont>
    <p:embeddedFont>
      <p:font typeface="STIX Two Math" panose="02020603050405020304" pitchFamily="18" charset="0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920">
          <p15:clr>
            <a:srgbClr val="A4A3A4"/>
          </p15:clr>
        </p15:guide>
        <p15:guide id="8" pos="2917">
          <p15:clr>
            <a:srgbClr val="A4A3A4"/>
          </p15:clr>
        </p15:guide>
        <p15:guide id="9" pos="6701">
          <p15:clr>
            <a:srgbClr val="A4A3A4"/>
          </p15:clr>
        </p15:guide>
        <p15:guide id="10" pos="376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1" roundtripDataSignature="AMtx7mhf8wFjvxlwCIiXk//Ecopx2THB8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wjanya Gollapinni" initials="" lastIdx="10" clrIdx="0"/>
  <p:cmAuthor id="1" name="David Rivera" initials="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47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72"/>
    <p:restoredTop sz="87945"/>
  </p:normalViewPr>
  <p:slideViewPr>
    <p:cSldViewPr snapToGrid="0">
      <p:cViewPr>
        <p:scale>
          <a:sx n="92" d="100"/>
          <a:sy n="92" d="100"/>
        </p:scale>
        <p:origin x="1184" y="592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customschemas.google.com/relationships/presentationmetadata" Target="meta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1-29T17:40:09.604" idx="10">
    <p:pos x="6000" y="0"/>
    <p:text>You should go through slides 3-6 quickly</p:text>
    <p:extLst>
      <p:ext uri="{C676402C-5697-4E1C-873F-D02D1690AC5C}">
        <p15:threadingInfo xmlns:p15="http://schemas.microsoft.com/office/powerpoint/2012/main" timeZoneBias="0"/>
      </p:ext>
    </p:extLst>
  </p:cm>
  <p:cm authorId="1" dt="2023-11-29T17:40:09.604" idx="7">
    <p:pos x="6000" y="0"/>
    <p:text>Agreed</p:text>
    <p:extLst>
      <p:ext uri="{C676402C-5697-4E1C-873F-D02D1690AC5C}">
        <p15:threadingInfo xmlns:p15="http://schemas.microsoft.com/office/powerpoint/2012/main" timeZoneBias="0">
          <p15:parentCm authorId="0" idx="10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1-29T18:13:25.592" idx="2">
    <p:pos x="5820" y="2100"/>
    <p:text>like FD, nominally you should have full scope here so include ND-GAr as well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JUIE4"/>
      </p:ext>
    </p:extLst>
  </p:cm>
  <p:cm authorId="1" dt="2023-11-29T18:13:25.592" idx="2">
    <p:pos x="5820" y="2100"/>
    <p:text>So exchange TMS for ND-GAr or mention TMS here as well?</p:text>
    <p:extLst>
      <p:ext uri="{C676402C-5697-4E1C-873F-D02D1690AC5C}">
        <p15:threadingInfo xmlns:p15="http://schemas.microsoft.com/office/powerpoint/2012/main" timeZoneBias="0">
          <p15:parentCm authorId="0" idx="2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FW86k"/>
      </p:ext>
    </p:extLst>
  </p:cm>
  <p:cm authorId="0" dt="2023-11-29T18:19:36.595" idx="1">
    <p:pos x="4305" y="1008"/>
    <p:text>similarly this image need to show the full ND scope including GAr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JUIE8"/>
      </p:ext>
    </p:extLst>
  </p:cm>
  <p:cm authorId="1" dt="2023-11-29T18:19:36.595" idx="1">
    <p:pos x="4305" y="1008"/>
    <p:text>This picture has ND-GAr and no TMS. TMS will be superseded  by ND-GAr completely.</p:text>
    <p:extLst>
      <p:ext uri="{C676402C-5697-4E1C-873F-D02D1690AC5C}">
        <p15:threadingInfo xmlns:p15="http://schemas.microsoft.com/office/powerpoint/2012/main" timeZoneBias="0">
          <p15:parentCm authorId="0" idx="1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FW86o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1-29T03:34:04.016" idx="6">
    <p:pos x="6197" y="211"/>
    <p:text>you should include ND as well here if you include ND  under Phase-II. Phase I is the list you have here plus ND-LAr+ TMS, SAND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JmVHA"/>
      </p:ext>
    </p:extLst>
  </p:cm>
  <p:cm authorId="0" dt="2023-11-29T03:34:49.486" idx="5">
    <p:pos x="6197" y="111"/>
    <p:text>ND-GAr for sure. But, we don't know if we will upgrade any ND-LAr/TMS/SAND detectors. So, I would just say ND-GAr here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JmVHE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1-29T17:39:35.586" idx="7">
    <p:pos x="4007" y="2667"/>
    <p:text>also note active mass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JmVHQ"/>
      </p:ext>
    </p:extLst>
  </p:cm>
  <p:cm authorId="1" dt="2023-11-29T17:39:35.586" idx="5">
    <p:pos x="4007" y="2667"/>
    <p:text>A comment from the SC to the speaker that gave the practice talk last week said that it was preferable to use the total mass, but I agree that it makes sense to say how much is instrumented. They made an argument about definitions of fiducial volumes not being set.</p:text>
    <p:extLst>
      <p:ext uri="{C676402C-5697-4E1C-873F-D02D1690AC5C}">
        <p15:threadingInfo xmlns:p15="http://schemas.microsoft.com/office/powerpoint/2012/main" timeZoneBias="0">
          <p15:parentCm authorId="0" idx="7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FW86I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1-29T03:53:13.233" idx="8">
    <p:pos x="6000" y="0"/>
    <p:text>My only big comment is to have more material on FD1 components since this is a FD1 talk. For example, you can have a dedicated slide on light detection;  perhaps another slide on DAQ/readout/electronics. I think 3-4 slides with focused materials on FD1 technologies/components will be good.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BeJmVHw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8011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2C35F-317B-BD44-402B-5E23570F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9E1E9-00D4-3DCB-8166-25D97F29E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8DE495-364F-E777-7D4A-16BA1E85A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352CC-2801-3510-FCCB-AC695C4CAC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0039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8455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10748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spc="-10" dirty="0">
              <a:solidFill>
                <a:srgbClr val="3B5A77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28835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F5450451-145F-3099-F177-B560F49E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>
            <a:extLst>
              <a:ext uri="{FF2B5EF4-FFF2-40B4-BE49-F238E27FC236}">
                <a16:creationId xmlns:a16="http://schemas.microsoft.com/office/drawing/2014/main" id="{0A6982DB-672D-A847-0F53-A1139221A6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8:notes">
            <a:extLst>
              <a:ext uri="{FF2B5EF4-FFF2-40B4-BE49-F238E27FC236}">
                <a16:creationId xmlns:a16="http://schemas.microsoft.com/office/drawing/2014/main" id="{CC6DC217-1CA9-8EA9-77D4-8F4CC09629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8:notes">
            <a:extLst>
              <a:ext uri="{FF2B5EF4-FFF2-40B4-BE49-F238E27FC236}">
                <a16:creationId xmlns:a16="http://schemas.microsoft.com/office/drawing/2014/main" id="{E0DB2E6B-2861-E39C-9137-C925AC08C5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188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a1a106b13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a1a106b13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g2a1a106b134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1204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ffcab51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9ffcab51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US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g29ffcab516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23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307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8226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32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25708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35739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14249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968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657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4644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52706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5FF1523F-6F83-88B8-92A4-C783DF681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D4081111-8683-97B6-F700-1E819D7930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617105D0-C544-EFB3-2F81-F3EEDD4B5E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66432AC5-63CD-AD73-8961-E74C4D25AC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578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754418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42263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1" name="Google Shape;6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819206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46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78834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a1a106b13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2a1a106b13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g2a1a106b134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a1a106b13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2a1a106b13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g2a1a106b134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a1a106b13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2a1a106b13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g2a1a106b134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US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6" name="Google Shape;3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6" name="Google Shape;39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095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1" name="Google Shape;18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04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5055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92728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Logos">
  <p:cSld name="Title Slide with Logo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body" idx="1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E9512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578BA68-7D5F-4247-B332-C398E894162A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NuTel 2025 | David Rivera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5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CC7110-D359-3945-AC6F-5029375FF0F0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NuTel 2025 | David Rivera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11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53DBE-F27D-0042-8164-236BA84CEDA0}" type="datetime1">
              <a:rPr lang="en-US" smtClean="0"/>
              <a:t>10/2/25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57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3B5A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NuTel 2025 | David Rivera</a:t>
            </a:r>
            <a:endParaRPr lang="en-US" baseline="2430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72E4-B6FB-8349-B4DC-776D269C52AF}" type="datetime1">
              <a:rPr lang="en-US" smtClean="0"/>
              <a:t>10/2/25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en-US" spc="-50" smtClean="0"/>
              <a:pPr marL="38100">
                <a:lnSpc>
                  <a:spcPts val="1425"/>
                </a:lnSpc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162873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NuTel 2025 | David Rivera</a:t>
            </a:r>
            <a:endParaRPr lang="en-US" baseline="24305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9F620-4267-E74B-84A1-3A14A6B88EA4}" type="datetime1">
              <a:rPr lang="en-US" smtClean="0"/>
              <a:t>10/2/25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en-US" spc="-50" smtClean="0"/>
              <a:pPr marL="38100">
                <a:lnSpc>
                  <a:spcPts val="1425"/>
                </a:lnSpc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7436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1"/>
          <p:cNvSpPr txBox="1"/>
          <p:nvPr/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body" idx="1"/>
          </p:nvPr>
        </p:nvSpPr>
        <p:spPr>
          <a:xfrm>
            <a:off x="605373" y="1207770"/>
            <a:ext cx="10977028" cy="478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47121FD-0F4B-264E-AB99-5D2D916034DA}" type="datetime1">
              <a:rPr lang="en-US" smtClean="0"/>
              <a:t>10/2/25</a:t>
            </a:fld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A76C8E6-F853-3B4A-96B4-338289769CC3}" type="datetime1">
              <a:rPr lang="en-US" smtClean="0"/>
              <a:t>10/2/25</a:t>
            </a:fld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body" idx="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body" idx="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">
  <p:cSld name="Title and Pictur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>
            <a:spLocks noGrp="1"/>
          </p:cNvSpPr>
          <p:nvPr>
            <p:ph type="pic" idx="2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36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3829643-3BCA-5341-8D48-F538AF0C620D}" type="datetime1">
              <a:rPr lang="en-US" smtClean="0"/>
              <a:t>10/2/25</a:t>
            </a:fld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icture with Caption">
  <p:cSld name="Title, Picture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7"/>
          <p:cNvSpPr>
            <a:spLocks noGrp="1"/>
          </p:cNvSpPr>
          <p:nvPr>
            <p:ph type="pic" idx="2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37"/>
          <p:cNvSpPr txBox="1">
            <a:spLocks noGrp="1"/>
          </p:cNvSpPr>
          <p:nvPr>
            <p:ph type="body" idx="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9512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163271D-417F-FD4E-9B6A-E1F33DD07591}" type="datetime1">
              <a:rPr lang="en-US" smtClean="0"/>
              <a:t>10/2/25</a:t>
            </a:fld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8"/>
          <p:cNvSpPr txBox="1"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9512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body" idx="2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9512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7DDA879-7B2B-4C49-A972-2F9876A9425B}" type="datetime1">
              <a:rPr lang="en-US" smtClean="0"/>
              <a:t>10/2/25</a:t>
            </a:fld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3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">
  <p:cSld name="Pictur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237106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9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E905F29-2AE8-8E42-BE38-A6C6404094DF}" type="datetime1">
              <a:rPr lang="en-US" smtClean="0"/>
              <a:t>10/2/25</a:t>
            </a:fld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0"/>
          <p:cNvSpPr txBox="1">
            <a:spLocks noGrp="1"/>
          </p:cNvSpPr>
          <p:nvPr>
            <p:ph type="body" idx="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9512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40"/>
          <p:cNvSpPr>
            <a:spLocks noGrp="1"/>
          </p:cNvSpPr>
          <p:nvPr>
            <p:ph type="pic" idx="2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0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2E9EC37-5E23-9945-A98A-A15B32DB6464}" type="datetime1">
              <a:rPr lang="en-US" smtClean="0"/>
              <a:t>10/2/25</a:t>
            </a:fld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3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2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F36FB59-5159-B841-83FC-86D083C87FC4}" type="datetime1">
              <a:rPr lang="en-US" smtClean="0"/>
              <a:t>10/2/25</a:t>
            </a:fld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body" idx="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2" name="Google Shape;8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93134" y="6342212"/>
            <a:ext cx="871050" cy="473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66254" y="6500117"/>
            <a:ext cx="1331424" cy="2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2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E4FB3034-4DA7-204C-ABFD-EED493192B21}" type="datetime1">
              <a:rPr lang="en-US" smtClean="0"/>
              <a:t>10/2/25</a:t>
            </a:fld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ftr" idx="11"/>
          </p:nvPr>
        </p:nvSpPr>
        <p:spPr>
          <a:xfrm>
            <a:off x="2503713" y="6549548"/>
            <a:ext cx="6523352" cy="17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NuTel 2025 | David Rivera</a:t>
            </a:r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" name="Google Shape;14;p32"/>
          <p:cNvCxnSpPr/>
          <p:nvPr/>
        </p:nvCxnSpPr>
        <p:spPr>
          <a:xfrm>
            <a:off x="609600" y="6357635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E951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Google Shape;15;p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740978" y="6431056"/>
            <a:ext cx="871051" cy="35794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arxiv.org/pdf/2103.13910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g"/><Relationship Id="rId7" Type="http://schemas.openxmlformats.org/officeDocument/2006/relationships/hyperlink" Target="https://agenda.infn.it/event/44606/contributions/270553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arxiv.org/abs/2509.07012" TargetMode="Externa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4.jp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8900201015029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hyperlink" Target="https://arxiv.org/html/1809.08752v3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hyperlink" Target="https://agenda.infn.it/event/44606/contributions/26910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ink.springer.com/article/10.1140/epjc/s10052-021-09166-w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4.xml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comments" Target="../comments/comment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125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jpg"/><Relationship Id="rId18" Type="http://schemas.openxmlformats.org/officeDocument/2006/relationships/image" Target="../media/image148.pn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png"/><Relationship Id="rId2" Type="http://schemas.openxmlformats.org/officeDocument/2006/relationships/image" Target="../media/image132.jpg"/><Relationship Id="rId16" Type="http://schemas.openxmlformats.org/officeDocument/2006/relationships/image" Target="../media/image146.png"/><Relationship Id="rId20" Type="http://schemas.openxmlformats.org/officeDocument/2006/relationships/image" Target="../media/image15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g"/><Relationship Id="rId11" Type="http://schemas.openxmlformats.org/officeDocument/2006/relationships/image" Target="../media/image141.png"/><Relationship Id="rId24" Type="http://schemas.openxmlformats.org/officeDocument/2006/relationships/image" Target="../media/image154.png"/><Relationship Id="rId5" Type="http://schemas.openxmlformats.org/officeDocument/2006/relationships/image" Target="../media/image135.jp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10" Type="http://schemas.openxmlformats.org/officeDocument/2006/relationships/image" Target="../media/image140.jp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A close-up of a green and brown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84832"/>
            <a:ext cx="12191733" cy="42671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609600" y="366816"/>
            <a:ext cx="109579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Helvetica" pitchFamily="2" charset="0"/>
              </a:rPr>
              <a:t>DUNE: Overview and Status</a:t>
            </a:r>
            <a:endParaRPr dirty="0">
              <a:latin typeface="Helvetica" pitchFamily="2" charset="0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body" idx="1"/>
          </p:nvPr>
        </p:nvSpPr>
        <p:spPr>
          <a:xfrm>
            <a:off x="605368" y="1833228"/>
            <a:ext cx="10962217" cy="1721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5125"/>
              </a:buClr>
              <a:buSzPts val="2200"/>
              <a:buFont typeface="Helvetica Neue"/>
              <a:buNone/>
            </a:pPr>
            <a:r>
              <a:rPr lang="en-US" dirty="0">
                <a:latin typeface="Helvetica" pitchFamily="2" charset="0"/>
              </a:rPr>
              <a:t>David Rivera on behalf of the DUNE Collaboration</a:t>
            </a:r>
          </a:p>
          <a:p>
            <a:pPr marL="0" indent="0">
              <a:spcBef>
                <a:spcPts val="0"/>
              </a:spcBef>
            </a:pPr>
            <a:r>
              <a:rPr lang="en-US" b="0" i="0" u="none" strike="noStrike" dirty="0">
                <a:solidFill>
                  <a:srgbClr val="E95125"/>
                </a:solidFill>
                <a:effectLst/>
                <a:latin typeface="Helvetica" pitchFamily="2" charset="0"/>
              </a:rPr>
              <a:t>Neutrino Telescopes 2025</a:t>
            </a:r>
            <a:endParaRPr dirty="0"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E95125"/>
              </a:buClr>
              <a:buSzPts val="2200"/>
              <a:buFont typeface="Helvetica Neue"/>
              <a:buNone/>
            </a:pPr>
            <a:fld id="{9B82F93B-6D85-C641-A0EC-24DD9778863A}" type="datetime4">
              <a:rPr lang="en-US" smtClean="0">
                <a:latin typeface="Helvetica" pitchFamily="2" charset="0"/>
              </a:rPr>
              <a:t>October 2, 2025</a:t>
            </a:fld>
            <a:endParaRPr dirty="0"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1806DDA-B96B-58A8-2601-237F7D1F7823}"/>
              </a:ext>
            </a:extLst>
          </p:cNvPr>
          <p:cNvGrpSpPr/>
          <p:nvPr/>
        </p:nvGrpSpPr>
        <p:grpSpPr>
          <a:xfrm>
            <a:off x="343936" y="1679757"/>
            <a:ext cx="6514064" cy="3663978"/>
            <a:chOff x="343936" y="1065969"/>
            <a:chExt cx="6514064" cy="3663978"/>
          </a:xfrm>
        </p:grpSpPr>
        <p:pic>
          <p:nvPicPr>
            <p:cNvPr id="2" name="object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936" y="1065969"/>
              <a:ext cx="6092615" cy="3060528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6D3E24-CE3C-8FF8-A40C-85DFAFF8EF5F}"/>
                </a:ext>
              </a:extLst>
            </p:cNvPr>
            <p:cNvGrpSpPr/>
            <p:nvPr/>
          </p:nvGrpSpPr>
          <p:grpSpPr>
            <a:xfrm>
              <a:off x="3532452" y="2955115"/>
              <a:ext cx="3325548" cy="1774832"/>
              <a:chOff x="4691396" y="3284730"/>
              <a:chExt cx="3325548" cy="1774832"/>
            </a:xfrm>
          </p:grpSpPr>
          <p:pic>
            <p:nvPicPr>
              <p:cNvPr id="7" name="object 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91396" y="3284730"/>
                <a:ext cx="1128712" cy="785812"/>
              </a:xfrm>
              <a:prstGeom prst="rect">
                <a:avLst/>
              </a:prstGeom>
            </p:spPr>
          </p:pic>
          <p:sp>
            <p:nvSpPr>
              <p:cNvPr id="8" name="object 8"/>
              <p:cNvSpPr/>
              <p:nvPr/>
            </p:nvSpPr>
            <p:spPr>
              <a:xfrm>
                <a:off x="4762897" y="3337245"/>
                <a:ext cx="9906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990600" h="647700">
                    <a:moveTo>
                      <a:pt x="0" y="323850"/>
                    </a:moveTo>
                    <a:lnTo>
                      <a:pt x="13080" y="249567"/>
                    </a:lnTo>
                    <a:lnTo>
                      <a:pt x="28874" y="214594"/>
                    </a:lnTo>
                    <a:lnTo>
                      <a:pt x="50340" y="181391"/>
                    </a:lnTo>
                    <a:lnTo>
                      <a:pt x="77109" y="150199"/>
                    </a:lnTo>
                    <a:lnTo>
                      <a:pt x="108808" y="121262"/>
                    </a:lnTo>
                    <a:lnTo>
                      <a:pt x="145065" y="94821"/>
                    </a:lnTo>
                    <a:lnTo>
                      <a:pt x="185510" y="71119"/>
                    </a:lnTo>
                    <a:lnTo>
                      <a:pt x="229770" y="50398"/>
                    </a:lnTo>
                    <a:lnTo>
                      <a:pt x="277474" y="32901"/>
                    </a:lnTo>
                    <a:lnTo>
                      <a:pt x="328251" y="18870"/>
                    </a:lnTo>
                    <a:lnTo>
                      <a:pt x="381728" y="8548"/>
                    </a:lnTo>
                    <a:lnTo>
                      <a:pt x="437535" y="2177"/>
                    </a:lnTo>
                    <a:lnTo>
                      <a:pt x="495300" y="0"/>
                    </a:lnTo>
                    <a:lnTo>
                      <a:pt x="553041" y="2177"/>
                    </a:lnTo>
                    <a:lnTo>
                      <a:pt x="608831" y="8548"/>
                    </a:lnTo>
                    <a:lnTo>
                      <a:pt x="662298" y="18870"/>
                    </a:lnTo>
                    <a:lnTo>
                      <a:pt x="713069" y="32901"/>
                    </a:lnTo>
                    <a:lnTo>
                      <a:pt x="760773" y="50398"/>
                    </a:lnTo>
                    <a:lnTo>
                      <a:pt x="805036" y="71119"/>
                    </a:lnTo>
                    <a:lnTo>
                      <a:pt x="845486" y="94821"/>
                    </a:lnTo>
                    <a:lnTo>
                      <a:pt x="881751" y="121262"/>
                    </a:lnTo>
                    <a:lnTo>
                      <a:pt x="913459" y="150199"/>
                    </a:lnTo>
                    <a:lnTo>
                      <a:pt x="940236" y="181391"/>
                    </a:lnTo>
                    <a:lnTo>
                      <a:pt x="961712" y="214594"/>
                    </a:lnTo>
                    <a:lnTo>
                      <a:pt x="977512" y="249567"/>
                    </a:lnTo>
                    <a:lnTo>
                      <a:pt x="990600" y="323850"/>
                    </a:lnTo>
                    <a:lnTo>
                      <a:pt x="987266" y="361610"/>
                    </a:lnTo>
                    <a:lnTo>
                      <a:pt x="961712" y="433054"/>
                    </a:lnTo>
                    <a:lnTo>
                      <a:pt x="940236" y="466252"/>
                    </a:lnTo>
                    <a:lnTo>
                      <a:pt x="913459" y="497443"/>
                    </a:lnTo>
                    <a:lnTo>
                      <a:pt x="881751" y="526384"/>
                    </a:lnTo>
                    <a:lnTo>
                      <a:pt x="845486" y="552830"/>
                    </a:lnTo>
                    <a:lnTo>
                      <a:pt x="805036" y="576540"/>
                    </a:lnTo>
                    <a:lnTo>
                      <a:pt x="760773" y="597270"/>
                    </a:lnTo>
                    <a:lnTo>
                      <a:pt x="713069" y="614776"/>
                    </a:lnTo>
                    <a:lnTo>
                      <a:pt x="662298" y="628815"/>
                    </a:lnTo>
                    <a:lnTo>
                      <a:pt x="608831" y="639144"/>
                    </a:lnTo>
                    <a:lnTo>
                      <a:pt x="553041" y="645520"/>
                    </a:lnTo>
                    <a:lnTo>
                      <a:pt x="495300" y="647700"/>
                    </a:lnTo>
                    <a:lnTo>
                      <a:pt x="437535" y="645520"/>
                    </a:lnTo>
                    <a:lnTo>
                      <a:pt x="381728" y="639144"/>
                    </a:lnTo>
                    <a:lnTo>
                      <a:pt x="328251" y="628815"/>
                    </a:lnTo>
                    <a:lnTo>
                      <a:pt x="277474" y="614776"/>
                    </a:lnTo>
                    <a:lnTo>
                      <a:pt x="229770" y="597270"/>
                    </a:lnTo>
                    <a:lnTo>
                      <a:pt x="185510" y="576540"/>
                    </a:lnTo>
                    <a:lnTo>
                      <a:pt x="145065" y="552830"/>
                    </a:lnTo>
                    <a:lnTo>
                      <a:pt x="108808" y="526384"/>
                    </a:lnTo>
                    <a:lnTo>
                      <a:pt x="77109" y="497443"/>
                    </a:lnTo>
                    <a:lnTo>
                      <a:pt x="50340" y="466252"/>
                    </a:lnTo>
                    <a:lnTo>
                      <a:pt x="28874" y="433054"/>
                    </a:lnTo>
                    <a:lnTo>
                      <a:pt x="13080" y="398092"/>
                    </a:lnTo>
                    <a:lnTo>
                      <a:pt x="0" y="323850"/>
                    </a:lnTo>
                    <a:close/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96221" y="3932429"/>
                <a:ext cx="2820723" cy="1127133"/>
              </a:xfrm>
              <a:prstGeom prst="rect">
                <a:avLst/>
              </a:prstGeom>
            </p:spPr>
          </p:pic>
          <p:sp>
            <p:nvSpPr>
              <p:cNvPr id="10" name="object 10"/>
              <p:cNvSpPr/>
              <p:nvPr/>
            </p:nvSpPr>
            <p:spPr>
              <a:xfrm>
                <a:off x="5255529" y="3972498"/>
                <a:ext cx="2601926" cy="870624"/>
              </a:xfrm>
              <a:custGeom>
                <a:avLst/>
                <a:gdLst/>
                <a:ahLst/>
                <a:cxnLst/>
                <a:rect l="l" t="t" r="r" b="b"/>
                <a:pathLst>
                  <a:path w="2204720" h="506095">
                    <a:moveTo>
                      <a:pt x="2127131" y="480696"/>
                    </a:moveTo>
                    <a:lnTo>
                      <a:pt x="2121789" y="505587"/>
                    </a:lnTo>
                    <a:lnTo>
                      <a:pt x="2204212" y="484251"/>
                    </a:lnTo>
                    <a:lnTo>
                      <a:pt x="2203102" y="483362"/>
                    </a:lnTo>
                    <a:lnTo>
                      <a:pt x="2139568" y="483362"/>
                    </a:lnTo>
                    <a:lnTo>
                      <a:pt x="2127131" y="480696"/>
                    </a:lnTo>
                    <a:close/>
                  </a:path>
                  <a:path w="2204720" h="506095">
                    <a:moveTo>
                      <a:pt x="2132468" y="455832"/>
                    </a:moveTo>
                    <a:lnTo>
                      <a:pt x="2127131" y="480696"/>
                    </a:lnTo>
                    <a:lnTo>
                      <a:pt x="2139568" y="483362"/>
                    </a:lnTo>
                    <a:lnTo>
                      <a:pt x="2144776" y="458470"/>
                    </a:lnTo>
                    <a:lnTo>
                      <a:pt x="2132468" y="455832"/>
                    </a:lnTo>
                    <a:close/>
                  </a:path>
                  <a:path w="2204720" h="506095">
                    <a:moveTo>
                      <a:pt x="2137791" y="431038"/>
                    </a:moveTo>
                    <a:lnTo>
                      <a:pt x="2132468" y="455832"/>
                    </a:lnTo>
                    <a:lnTo>
                      <a:pt x="2144776" y="458470"/>
                    </a:lnTo>
                    <a:lnTo>
                      <a:pt x="2139568" y="483362"/>
                    </a:lnTo>
                    <a:lnTo>
                      <a:pt x="2203102" y="483362"/>
                    </a:lnTo>
                    <a:lnTo>
                      <a:pt x="2137791" y="431038"/>
                    </a:lnTo>
                    <a:close/>
                  </a:path>
                  <a:path w="2204720" h="506095">
                    <a:moveTo>
                      <a:pt x="5206" y="0"/>
                    </a:moveTo>
                    <a:lnTo>
                      <a:pt x="0" y="24765"/>
                    </a:lnTo>
                    <a:lnTo>
                      <a:pt x="2127131" y="480696"/>
                    </a:lnTo>
                    <a:lnTo>
                      <a:pt x="2132468" y="455832"/>
                    </a:lnTo>
                    <a:lnTo>
                      <a:pt x="5206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124713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9695">
              <a:spcBef>
                <a:spcPts val="125"/>
              </a:spcBef>
            </a:pPr>
            <a:r>
              <a:rPr sz="4000" dirty="0"/>
              <a:t>Sanford</a:t>
            </a:r>
            <a:r>
              <a:rPr sz="4000" spc="-65" dirty="0"/>
              <a:t> </a:t>
            </a:r>
            <a:r>
              <a:rPr sz="4000" spc="-10" dirty="0"/>
              <a:t>Underground</a:t>
            </a:r>
            <a:r>
              <a:rPr sz="4000" spc="-120" dirty="0"/>
              <a:t> </a:t>
            </a:r>
            <a:r>
              <a:rPr sz="4000" dirty="0"/>
              <a:t>Research</a:t>
            </a:r>
            <a:r>
              <a:rPr sz="4000" spc="-60" dirty="0"/>
              <a:t> </a:t>
            </a:r>
            <a:r>
              <a:rPr sz="4000" dirty="0"/>
              <a:t>Facility</a:t>
            </a:r>
            <a:r>
              <a:rPr sz="4000" spc="-95" dirty="0"/>
              <a:t> </a:t>
            </a:r>
            <a:r>
              <a:rPr sz="4000" spc="-10" dirty="0"/>
              <a:t>(SURF)</a:t>
            </a:r>
            <a:endParaRPr sz="4000"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53657" rIns="0" bIns="0" rtlCol="0" anchor="b" anchorCtr="0">
            <a:spAutoFit/>
          </a:bodyPr>
          <a:lstStyle/>
          <a:p>
            <a:pPr marL="127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"/>
          </p:nvPr>
        </p:nvSpPr>
        <p:spPr>
          <a:xfrm>
            <a:off x="605368" y="6528710"/>
            <a:ext cx="566925" cy="17953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14300">
              <a:lnSpc>
                <a:spcPts val="1410"/>
              </a:lnSpc>
            </a:pPr>
            <a:fld id="{81D60167-4931-47E6-BA6A-407CBD079E47}" type="slidenum">
              <a:rPr spc="-50" dirty="0"/>
              <a:pPr marL="114300">
                <a:lnSpc>
                  <a:spcPts val="1410"/>
                </a:lnSpc>
              </a:pPr>
              <a:t>10</a:t>
            </a:fld>
            <a:endParaRPr spc="-5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977B09A-D563-7FB1-6B1B-94B08157DDA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4729623"/>
            <a:ext cx="5321000" cy="1828799"/>
          </a:xfrm>
        </p:spPr>
        <p:txBody>
          <a:bodyPr>
            <a:normAutofit fontScale="77500" lnSpcReduction="20000"/>
          </a:bodyPr>
          <a:lstStyle/>
          <a:p>
            <a:pPr marL="355600" indent="-342900">
              <a:spcBef>
                <a:spcPts val="5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In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the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Homestake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gold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mine,</a:t>
            </a:r>
            <a:r>
              <a:rPr lang="en-US" spc="-2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Lead,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S.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Dakota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Home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of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Ray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Davis’s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solar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neutrino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experiment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39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Two caverns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for all four detectors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and one central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utility hall</a:t>
            </a:r>
            <a:r>
              <a:rPr lang="en-US" spc="-4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for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spc="-20" dirty="0">
                <a:latin typeface="Helvetica" pitchFamily="2" charset="0"/>
                <a:cs typeface="Times New Roman"/>
              </a:rPr>
              <a:t>DUNE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Far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site</a:t>
            </a:r>
            <a:r>
              <a:rPr lang="en-US" spc="-4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excavation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completed in 2024</a:t>
            </a:r>
          </a:p>
          <a:p>
            <a:pPr marL="640906" lvl="1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Building &amp; Site infrastructure main focus now</a:t>
            </a:r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08851" y="984758"/>
            <a:ext cx="3990975" cy="138112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496176" y="4505325"/>
            <a:ext cx="1876425" cy="466725"/>
          </a:xfrm>
          <a:custGeom>
            <a:avLst/>
            <a:gdLst/>
            <a:ahLst/>
            <a:cxnLst/>
            <a:rect l="l" t="t" r="r" b="b"/>
            <a:pathLst>
              <a:path w="1876425" h="466725">
                <a:moveTo>
                  <a:pt x="1876425" y="0"/>
                </a:moveTo>
                <a:lnTo>
                  <a:pt x="0" y="0"/>
                </a:lnTo>
                <a:lnTo>
                  <a:pt x="0" y="466725"/>
                </a:lnTo>
                <a:lnTo>
                  <a:pt x="1876425" y="466725"/>
                </a:lnTo>
                <a:lnTo>
                  <a:pt x="18764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894054" y="4451270"/>
            <a:ext cx="3152775" cy="1828800"/>
            <a:chOff x="5972175" y="5029199"/>
            <a:chExt cx="3152775" cy="182880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2284" y="6423808"/>
              <a:ext cx="1363930" cy="3543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2175" y="5029199"/>
              <a:ext cx="3152775" cy="18287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161710" y="5467396"/>
            <a:ext cx="1705610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DUNE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facility,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spcBef>
                <a:spcPts val="60"/>
              </a:spcBef>
            </a:pPr>
            <a:r>
              <a:rPr sz="1200" dirty="0">
                <a:latin typeface="Times New Roman"/>
                <a:cs typeface="Times New Roman"/>
              </a:rPr>
              <a:t>4850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(1.5km,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4300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mwe)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05415" y="2395962"/>
            <a:ext cx="2395602" cy="2025229"/>
          </a:xfrm>
          <a:prstGeom prst="rect">
            <a:avLst/>
          </a:prstGeom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4C4CD735-E16B-CA64-D361-F1518D6EA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3DE32CE-ACEB-8643-A4A2-D33A7C4DCF2F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E313B-0D61-D7FA-D75B-9169DBA4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9328A82-1DAD-7D7E-D618-0A6C783DEC8D}"/>
              </a:ext>
            </a:extLst>
          </p:cNvPr>
          <p:cNvGrpSpPr/>
          <p:nvPr/>
        </p:nvGrpSpPr>
        <p:grpSpPr>
          <a:xfrm>
            <a:off x="343936" y="1679757"/>
            <a:ext cx="6514064" cy="3663978"/>
            <a:chOff x="343936" y="1065969"/>
            <a:chExt cx="6514064" cy="3663978"/>
          </a:xfrm>
        </p:grpSpPr>
        <p:pic>
          <p:nvPicPr>
            <p:cNvPr id="2" name="object 2">
              <a:extLst>
                <a:ext uri="{FF2B5EF4-FFF2-40B4-BE49-F238E27FC236}">
                  <a16:creationId xmlns:a16="http://schemas.microsoft.com/office/drawing/2014/main" id="{EFDD4F13-F65C-1D18-71B6-D7AE2A69276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936" y="1065969"/>
              <a:ext cx="6092615" cy="3060528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1B3E41-F0A5-E8D4-61AB-339126053C0D}"/>
                </a:ext>
              </a:extLst>
            </p:cNvPr>
            <p:cNvGrpSpPr/>
            <p:nvPr/>
          </p:nvGrpSpPr>
          <p:grpSpPr>
            <a:xfrm>
              <a:off x="3532452" y="2955115"/>
              <a:ext cx="3325548" cy="1774832"/>
              <a:chOff x="4691396" y="3284730"/>
              <a:chExt cx="3325548" cy="1774832"/>
            </a:xfrm>
          </p:grpSpPr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id="{020232BA-75E6-441D-D789-41C619B0EB9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91396" y="3284730"/>
                <a:ext cx="1128712" cy="785812"/>
              </a:xfrm>
              <a:prstGeom prst="rect">
                <a:avLst/>
              </a:prstGeom>
            </p:spPr>
          </p:pic>
          <p:sp>
            <p:nvSpPr>
              <p:cNvPr id="8" name="object 8">
                <a:extLst>
                  <a:ext uri="{FF2B5EF4-FFF2-40B4-BE49-F238E27FC236}">
                    <a16:creationId xmlns:a16="http://schemas.microsoft.com/office/drawing/2014/main" id="{598A702B-61E0-7D23-4B64-CE7D45566CDD}"/>
                  </a:ext>
                </a:extLst>
              </p:cNvPr>
              <p:cNvSpPr/>
              <p:nvPr/>
            </p:nvSpPr>
            <p:spPr>
              <a:xfrm>
                <a:off x="4762897" y="3337245"/>
                <a:ext cx="9906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990600" h="647700">
                    <a:moveTo>
                      <a:pt x="0" y="323850"/>
                    </a:moveTo>
                    <a:lnTo>
                      <a:pt x="13080" y="249567"/>
                    </a:lnTo>
                    <a:lnTo>
                      <a:pt x="28874" y="214594"/>
                    </a:lnTo>
                    <a:lnTo>
                      <a:pt x="50340" y="181391"/>
                    </a:lnTo>
                    <a:lnTo>
                      <a:pt x="77109" y="150199"/>
                    </a:lnTo>
                    <a:lnTo>
                      <a:pt x="108808" y="121262"/>
                    </a:lnTo>
                    <a:lnTo>
                      <a:pt x="145065" y="94821"/>
                    </a:lnTo>
                    <a:lnTo>
                      <a:pt x="185510" y="71119"/>
                    </a:lnTo>
                    <a:lnTo>
                      <a:pt x="229770" y="50398"/>
                    </a:lnTo>
                    <a:lnTo>
                      <a:pt x="277474" y="32901"/>
                    </a:lnTo>
                    <a:lnTo>
                      <a:pt x="328251" y="18870"/>
                    </a:lnTo>
                    <a:lnTo>
                      <a:pt x="381728" y="8548"/>
                    </a:lnTo>
                    <a:lnTo>
                      <a:pt x="437535" y="2177"/>
                    </a:lnTo>
                    <a:lnTo>
                      <a:pt x="495300" y="0"/>
                    </a:lnTo>
                    <a:lnTo>
                      <a:pt x="553041" y="2177"/>
                    </a:lnTo>
                    <a:lnTo>
                      <a:pt x="608831" y="8548"/>
                    </a:lnTo>
                    <a:lnTo>
                      <a:pt x="662298" y="18870"/>
                    </a:lnTo>
                    <a:lnTo>
                      <a:pt x="713069" y="32901"/>
                    </a:lnTo>
                    <a:lnTo>
                      <a:pt x="760773" y="50398"/>
                    </a:lnTo>
                    <a:lnTo>
                      <a:pt x="805036" y="71119"/>
                    </a:lnTo>
                    <a:lnTo>
                      <a:pt x="845486" y="94821"/>
                    </a:lnTo>
                    <a:lnTo>
                      <a:pt x="881751" y="121262"/>
                    </a:lnTo>
                    <a:lnTo>
                      <a:pt x="913459" y="150199"/>
                    </a:lnTo>
                    <a:lnTo>
                      <a:pt x="940236" y="181391"/>
                    </a:lnTo>
                    <a:lnTo>
                      <a:pt x="961712" y="214594"/>
                    </a:lnTo>
                    <a:lnTo>
                      <a:pt x="977512" y="249567"/>
                    </a:lnTo>
                    <a:lnTo>
                      <a:pt x="990600" y="323850"/>
                    </a:lnTo>
                    <a:lnTo>
                      <a:pt x="987266" y="361610"/>
                    </a:lnTo>
                    <a:lnTo>
                      <a:pt x="961712" y="433054"/>
                    </a:lnTo>
                    <a:lnTo>
                      <a:pt x="940236" y="466252"/>
                    </a:lnTo>
                    <a:lnTo>
                      <a:pt x="913459" y="497443"/>
                    </a:lnTo>
                    <a:lnTo>
                      <a:pt x="881751" y="526384"/>
                    </a:lnTo>
                    <a:lnTo>
                      <a:pt x="845486" y="552830"/>
                    </a:lnTo>
                    <a:lnTo>
                      <a:pt x="805036" y="576540"/>
                    </a:lnTo>
                    <a:lnTo>
                      <a:pt x="760773" y="597270"/>
                    </a:lnTo>
                    <a:lnTo>
                      <a:pt x="713069" y="614776"/>
                    </a:lnTo>
                    <a:lnTo>
                      <a:pt x="662298" y="628815"/>
                    </a:lnTo>
                    <a:lnTo>
                      <a:pt x="608831" y="639144"/>
                    </a:lnTo>
                    <a:lnTo>
                      <a:pt x="553041" y="645520"/>
                    </a:lnTo>
                    <a:lnTo>
                      <a:pt x="495300" y="647700"/>
                    </a:lnTo>
                    <a:lnTo>
                      <a:pt x="437535" y="645520"/>
                    </a:lnTo>
                    <a:lnTo>
                      <a:pt x="381728" y="639144"/>
                    </a:lnTo>
                    <a:lnTo>
                      <a:pt x="328251" y="628815"/>
                    </a:lnTo>
                    <a:lnTo>
                      <a:pt x="277474" y="614776"/>
                    </a:lnTo>
                    <a:lnTo>
                      <a:pt x="229770" y="597270"/>
                    </a:lnTo>
                    <a:lnTo>
                      <a:pt x="185510" y="576540"/>
                    </a:lnTo>
                    <a:lnTo>
                      <a:pt x="145065" y="552830"/>
                    </a:lnTo>
                    <a:lnTo>
                      <a:pt x="108808" y="526384"/>
                    </a:lnTo>
                    <a:lnTo>
                      <a:pt x="77109" y="497443"/>
                    </a:lnTo>
                    <a:lnTo>
                      <a:pt x="50340" y="466252"/>
                    </a:lnTo>
                    <a:lnTo>
                      <a:pt x="28874" y="433054"/>
                    </a:lnTo>
                    <a:lnTo>
                      <a:pt x="13080" y="398092"/>
                    </a:lnTo>
                    <a:lnTo>
                      <a:pt x="0" y="323850"/>
                    </a:lnTo>
                    <a:close/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" name="object 9">
                <a:extLst>
                  <a:ext uri="{FF2B5EF4-FFF2-40B4-BE49-F238E27FC236}">
                    <a16:creationId xmlns:a16="http://schemas.microsoft.com/office/drawing/2014/main" id="{55DB66DE-DC20-656F-183B-57612CC8FF5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96221" y="3932429"/>
                <a:ext cx="2820723" cy="1127133"/>
              </a:xfrm>
              <a:prstGeom prst="rect">
                <a:avLst/>
              </a:prstGeom>
            </p:spPr>
          </p:pic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id="{C5F090DF-E37D-A121-50E1-BA75362D72C8}"/>
                  </a:ext>
                </a:extLst>
              </p:cNvPr>
              <p:cNvSpPr/>
              <p:nvPr/>
            </p:nvSpPr>
            <p:spPr>
              <a:xfrm>
                <a:off x="5255529" y="3972498"/>
                <a:ext cx="2601926" cy="870624"/>
              </a:xfrm>
              <a:custGeom>
                <a:avLst/>
                <a:gdLst/>
                <a:ahLst/>
                <a:cxnLst/>
                <a:rect l="l" t="t" r="r" b="b"/>
                <a:pathLst>
                  <a:path w="2204720" h="506095">
                    <a:moveTo>
                      <a:pt x="2127131" y="480696"/>
                    </a:moveTo>
                    <a:lnTo>
                      <a:pt x="2121789" y="505587"/>
                    </a:lnTo>
                    <a:lnTo>
                      <a:pt x="2204212" y="484251"/>
                    </a:lnTo>
                    <a:lnTo>
                      <a:pt x="2203102" y="483362"/>
                    </a:lnTo>
                    <a:lnTo>
                      <a:pt x="2139568" y="483362"/>
                    </a:lnTo>
                    <a:lnTo>
                      <a:pt x="2127131" y="480696"/>
                    </a:lnTo>
                    <a:close/>
                  </a:path>
                  <a:path w="2204720" h="506095">
                    <a:moveTo>
                      <a:pt x="2132468" y="455832"/>
                    </a:moveTo>
                    <a:lnTo>
                      <a:pt x="2127131" y="480696"/>
                    </a:lnTo>
                    <a:lnTo>
                      <a:pt x="2139568" y="483362"/>
                    </a:lnTo>
                    <a:lnTo>
                      <a:pt x="2144776" y="458470"/>
                    </a:lnTo>
                    <a:lnTo>
                      <a:pt x="2132468" y="455832"/>
                    </a:lnTo>
                    <a:close/>
                  </a:path>
                  <a:path w="2204720" h="506095">
                    <a:moveTo>
                      <a:pt x="2137791" y="431038"/>
                    </a:moveTo>
                    <a:lnTo>
                      <a:pt x="2132468" y="455832"/>
                    </a:lnTo>
                    <a:lnTo>
                      <a:pt x="2144776" y="458470"/>
                    </a:lnTo>
                    <a:lnTo>
                      <a:pt x="2139568" y="483362"/>
                    </a:lnTo>
                    <a:lnTo>
                      <a:pt x="2203102" y="483362"/>
                    </a:lnTo>
                    <a:lnTo>
                      <a:pt x="2137791" y="431038"/>
                    </a:lnTo>
                    <a:close/>
                  </a:path>
                  <a:path w="2204720" h="506095">
                    <a:moveTo>
                      <a:pt x="5206" y="0"/>
                    </a:moveTo>
                    <a:lnTo>
                      <a:pt x="0" y="24765"/>
                    </a:lnTo>
                    <a:lnTo>
                      <a:pt x="2127131" y="480696"/>
                    </a:lnTo>
                    <a:lnTo>
                      <a:pt x="2132468" y="455832"/>
                    </a:lnTo>
                    <a:lnTo>
                      <a:pt x="5206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4" name="object 4">
            <a:extLst>
              <a:ext uri="{FF2B5EF4-FFF2-40B4-BE49-F238E27FC236}">
                <a16:creationId xmlns:a16="http://schemas.microsoft.com/office/drawing/2014/main" id="{E62CC883-B3ED-9D38-675B-83745C2F9D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124713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9695">
              <a:spcBef>
                <a:spcPts val="125"/>
              </a:spcBef>
            </a:pPr>
            <a:r>
              <a:rPr sz="4000" dirty="0"/>
              <a:t>Sanford</a:t>
            </a:r>
            <a:r>
              <a:rPr sz="4000" spc="-65" dirty="0"/>
              <a:t> </a:t>
            </a:r>
            <a:r>
              <a:rPr sz="4000" spc="-10" dirty="0"/>
              <a:t>Underground</a:t>
            </a:r>
            <a:r>
              <a:rPr sz="4000" spc="-120" dirty="0"/>
              <a:t> </a:t>
            </a:r>
            <a:r>
              <a:rPr sz="4000" dirty="0"/>
              <a:t>Research</a:t>
            </a:r>
            <a:r>
              <a:rPr sz="4000" spc="-60" dirty="0"/>
              <a:t> </a:t>
            </a:r>
            <a:r>
              <a:rPr sz="4000" dirty="0"/>
              <a:t>Facility</a:t>
            </a:r>
            <a:r>
              <a:rPr sz="4000" spc="-95" dirty="0"/>
              <a:t> </a:t>
            </a:r>
            <a:r>
              <a:rPr sz="4000" spc="-10" dirty="0"/>
              <a:t>(SURF)</a:t>
            </a:r>
            <a:endParaRPr sz="4000" dirty="0"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EED772F9-F6FD-2072-90E0-15E4B88F982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53657" rIns="0" bIns="0" rtlCol="0" anchor="b" anchorCtr="0">
            <a:spAutoFit/>
          </a:bodyPr>
          <a:lstStyle/>
          <a:p>
            <a:pPr marL="127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1267438F-4C8A-F076-4D24-B4F8EFF2B47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05368" y="6528710"/>
            <a:ext cx="566925" cy="17953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14300">
              <a:lnSpc>
                <a:spcPts val="1410"/>
              </a:lnSpc>
            </a:pPr>
            <a:fld id="{81D60167-4931-47E6-BA6A-407CBD079E47}" type="slidenum">
              <a:rPr spc="-50" dirty="0"/>
              <a:pPr marL="114300">
                <a:lnSpc>
                  <a:spcPts val="1410"/>
                </a:lnSpc>
              </a:pPr>
              <a:t>11</a:t>
            </a:fld>
            <a:endParaRPr spc="-5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D9D87F0-9EB2-EBE1-354A-2D15F10973E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4729623"/>
            <a:ext cx="5321000" cy="1828799"/>
          </a:xfrm>
        </p:spPr>
        <p:txBody>
          <a:bodyPr>
            <a:normAutofit fontScale="77500" lnSpcReduction="20000"/>
          </a:bodyPr>
          <a:lstStyle/>
          <a:p>
            <a:pPr marL="355600" indent="-342900">
              <a:spcBef>
                <a:spcPts val="5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In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the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Homestake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gold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mine,</a:t>
            </a:r>
            <a:r>
              <a:rPr lang="en-US" spc="-2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Lead,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S.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Dakota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Home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of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Ray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Davis’s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solar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neutrino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experiment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39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Two caverns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for all four detectors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and one central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utility hall</a:t>
            </a:r>
            <a:r>
              <a:rPr lang="en-US" spc="-4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for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spc="-20" dirty="0">
                <a:latin typeface="Helvetica" pitchFamily="2" charset="0"/>
                <a:cs typeface="Times New Roman"/>
              </a:rPr>
              <a:t>DUNE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Far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site</a:t>
            </a:r>
            <a:r>
              <a:rPr lang="en-US" spc="-4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excavation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completed in 2024</a:t>
            </a:r>
          </a:p>
          <a:p>
            <a:pPr marL="640906" lvl="1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Building &amp; Site infrastructure main focus now</a:t>
            </a: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26CD0AF7-1277-4683-D216-BFFFF400411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08851" y="984758"/>
            <a:ext cx="3990975" cy="1381125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097597C6-D02C-6C6D-225B-8B9101E387EC}"/>
              </a:ext>
            </a:extLst>
          </p:cNvPr>
          <p:cNvSpPr/>
          <p:nvPr/>
        </p:nvSpPr>
        <p:spPr>
          <a:xfrm>
            <a:off x="7496176" y="4505325"/>
            <a:ext cx="1876425" cy="466725"/>
          </a:xfrm>
          <a:custGeom>
            <a:avLst/>
            <a:gdLst/>
            <a:ahLst/>
            <a:cxnLst/>
            <a:rect l="l" t="t" r="r" b="b"/>
            <a:pathLst>
              <a:path w="1876425" h="466725">
                <a:moveTo>
                  <a:pt x="1876425" y="0"/>
                </a:moveTo>
                <a:lnTo>
                  <a:pt x="0" y="0"/>
                </a:lnTo>
                <a:lnTo>
                  <a:pt x="0" y="466725"/>
                </a:lnTo>
                <a:lnTo>
                  <a:pt x="1876425" y="466725"/>
                </a:lnTo>
                <a:lnTo>
                  <a:pt x="18764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6996713B-44F5-B98D-AC92-20FB49D047BE}"/>
              </a:ext>
            </a:extLst>
          </p:cNvPr>
          <p:cNvGrpSpPr/>
          <p:nvPr/>
        </p:nvGrpSpPr>
        <p:grpSpPr>
          <a:xfrm>
            <a:off x="6894054" y="4451270"/>
            <a:ext cx="3152775" cy="1828800"/>
            <a:chOff x="5972175" y="5029199"/>
            <a:chExt cx="3152775" cy="1828800"/>
          </a:xfrm>
        </p:grpSpPr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32605AC9-8457-E696-529A-0173D8AF7A2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2284" y="6423808"/>
              <a:ext cx="1363930" cy="354351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A4CFDF0F-DC6B-AB3A-CCE9-74AF9652581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2175" y="5029199"/>
              <a:ext cx="3152775" cy="1828799"/>
            </a:xfrm>
            <a:prstGeom prst="rect">
              <a:avLst/>
            </a:prstGeom>
          </p:spPr>
        </p:pic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7369EAFB-CF06-06C0-3B61-05AAD67BFB7F}"/>
              </a:ext>
            </a:extLst>
          </p:cNvPr>
          <p:cNvSpPr txBox="1"/>
          <p:nvPr/>
        </p:nvSpPr>
        <p:spPr>
          <a:xfrm>
            <a:off x="10161710" y="5467396"/>
            <a:ext cx="1705610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DUNE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facility,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spcBef>
                <a:spcPts val="60"/>
              </a:spcBef>
            </a:pPr>
            <a:r>
              <a:rPr sz="1200" dirty="0">
                <a:latin typeface="Times New Roman"/>
                <a:cs typeface="Times New Roman"/>
              </a:rPr>
              <a:t>4850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(1.5km,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4300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mwe)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17" name="object 17">
            <a:extLst>
              <a:ext uri="{FF2B5EF4-FFF2-40B4-BE49-F238E27FC236}">
                <a16:creationId xmlns:a16="http://schemas.microsoft.com/office/drawing/2014/main" id="{40282444-0679-12F2-47C7-DD6011B103D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05415" y="2395962"/>
            <a:ext cx="2395602" cy="2025229"/>
          </a:xfrm>
          <a:prstGeom prst="rect">
            <a:avLst/>
          </a:prstGeom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11960C5C-3EC0-3510-B019-2A82AC2D18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6B2EC81-3BAD-9A40-BDF7-C935ECAA94D5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 descr="Chart, diagram&#10;&#10;AI-generated content may be incorrect.">
            <a:extLst>
              <a:ext uri="{FF2B5EF4-FFF2-40B4-BE49-F238E27FC236}">
                <a16:creationId xmlns:a16="http://schemas.microsoft.com/office/drawing/2014/main" id="{7F72BD1A-80F8-4374-CC03-5DAEE35AB4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6752" y="1076307"/>
            <a:ext cx="3022600" cy="2997200"/>
          </a:xfrm>
          <a:prstGeom prst="rect">
            <a:avLst/>
          </a:prstGeom>
        </p:spPr>
      </p:pic>
      <p:pic>
        <p:nvPicPr>
          <p:cNvPr id="21" name="Picture 20" descr="Chart, histogram&#10;&#10;AI-generated content may be incorrect.">
            <a:extLst>
              <a:ext uri="{FF2B5EF4-FFF2-40B4-BE49-F238E27FC236}">
                <a16:creationId xmlns:a16="http://schemas.microsoft.com/office/drawing/2014/main" id="{823A6324-85FB-3800-8103-53F4FD4B85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8076" y="2993518"/>
            <a:ext cx="3124200" cy="29972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4D1451-99AB-C36A-F37B-B7ACBAD6D490}"/>
              </a:ext>
            </a:extLst>
          </p:cNvPr>
          <p:cNvCxnSpPr/>
          <p:nvPr/>
        </p:nvCxnSpPr>
        <p:spPr>
          <a:xfrm>
            <a:off x="6197600" y="1806757"/>
            <a:ext cx="0" cy="194166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734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>
                <a:latin typeface="Helvetica" pitchFamily="2" charset="0"/>
              </a:rPr>
              <a:t>The DUNE Far Detector (FD)</a:t>
            </a:r>
            <a:endParaRPr sz="4000" dirty="0">
              <a:latin typeface="Helvetica" pitchFamily="2" charset="0"/>
            </a:endParaRPr>
          </a:p>
        </p:txBody>
      </p:sp>
      <p:sp>
        <p:nvSpPr>
          <p:cNvPr id="226" name="Google Shape;226;p7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68D77D40-FE90-B54B-816B-1A7EED633936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7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228" name="Google Shape;228;p7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grpSp>
        <p:nvGrpSpPr>
          <p:cNvPr id="229" name="Google Shape;229;p7"/>
          <p:cNvGrpSpPr/>
          <p:nvPr/>
        </p:nvGrpSpPr>
        <p:grpSpPr>
          <a:xfrm>
            <a:off x="1445698" y="1109620"/>
            <a:ext cx="9300603" cy="5192966"/>
            <a:chOff x="1445698" y="1106721"/>
            <a:chExt cx="9300603" cy="5192966"/>
          </a:xfrm>
        </p:grpSpPr>
        <p:pic>
          <p:nvPicPr>
            <p:cNvPr id="230" name="Google Shape;230;p7" descr="A diagram of a football fiel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5698" y="1106721"/>
              <a:ext cx="9300603" cy="51929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7"/>
            <p:cNvSpPr txBox="1"/>
            <p:nvPr/>
          </p:nvSpPr>
          <p:spPr>
            <a:xfrm>
              <a:off x="1537025" y="1383855"/>
              <a:ext cx="1342345" cy="64629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Renovated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Ross Shaft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32" name="Google Shape;232;p7"/>
            <p:cNvCxnSpPr>
              <a:stCxn id="231" idx="2"/>
            </p:cNvCxnSpPr>
            <p:nvPr/>
          </p:nvCxnSpPr>
          <p:spPr>
            <a:xfrm flipH="1">
              <a:off x="2129298" y="2030145"/>
              <a:ext cx="78900" cy="18921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  <p:sp>
          <p:nvSpPr>
            <p:cNvPr id="233" name="Google Shape;233;p7"/>
            <p:cNvSpPr txBox="1"/>
            <p:nvPr/>
          </p:nvSpPr>
          <p:spPr>
            <a:xfrm>
              <a:off x="3044033" y="2319260"/>
              <a:ext cx="1436932" cy="64629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North Cavern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4" name="Google Shape;234;p7"/>
            <p:cNvSpPr txBox="1"/>
            <p:nvPr/>
          </p:nvSpPr>
          <p:spPr>
            <a:xfrm>
              <a:off x="6550071" y="5467711"/>
              <a:ext cx="1435329" cy="64629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South Cavern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5" name="Google Shape;235;p7"/>
            <p:cNvSpPr txBox="1"/>
            <p:nvPr/>
          </p:nvSpPr>
          <p:spPr>
            <a:xfrm>
              <a:off x="2443500" y="5479984"/>
              <a:ext cx="2766976" cy="64629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Central Utility Cavern (CUC)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36" name="Google Shape;236;p7"/>
            <p:cNvCxnSpPr>
              <a:stCxn id="233" idx="2"/>
            </p:cNvCxnSpPr>
            <p:nvPr/>
          </p:nvCxnSpPr>
          <p:spPr>
            <a:xfrm rot="10800000" flipH="1">
              <a:off x="3762499" y="2961650"/>
              <a:ext cx="1820700" cy="39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  <p:cxnSp>
          <p:nvCxnSpPr>
            <p:cNvPr id="237" name="Google Shape;237;p7"/>
            <p:cNvCxnSpPr>
              <a:stCxn id="234" idx="0"/>
            </p:cNvCxnSpPr>
            <p:nvPr/>
          </p:nvCxnSpPr>
          <p:spPr>
            <a:xfrm rot="10800000">
              <a:off x="7262636" y="3796411"/>
              <a:ext cx="5100" cy="16713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  <p:cxnSp>
          <p:nvCxnSpPr>
            <p:cNvPr id="238" name="Google Shape;238;p7"/>
            <p:cNvCxnSpPr>
              <a:stCxn id="235" idx="0"/>
            </p:cNvCxnSpPr>
            <p:nvPr/>
          </p:nvCxnSpPr>
          <p:spPr>
            <a:xfrm rot="10800000" flipH="1">
              <a:off x="3826988" y="3922384"/>
              <a:ext cx="1704600" cy="15576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  <p:sp>
          <p:nvSpPr>
            <p:cNvPr id="239" name="Google Shape;239;p7"/>
            <p:cNvSpPr/>
            <p:nvPr/>
          </p:nvSpPr>
          <p:spPr>
            <a:xfrm>
              <a:off x="5712246" y="2473287"/>
              <a:ext cx="710588" cy="749147"/>
            </a:xfrm>
            <a:custGeom>
              <a:avLst/>
              <a:gdLst/>
              <a:ahLst/>
              <a:cxnLst/>
              <a:rect l="l" t="t" r="r" b="b"/>
              <a:pathLst>
                <a:path w="710588" h="749147" extrusionOk="0">
                  <a:moveTo>
                    <a:pt x="220337" y="749147"/>
                  </a:moveTo>
                  <a:lnTo>
                    <a:pt x="203812" y="479233"/>
                  </a:lnTo>
                  <a:lnTo>
                    <a:pt x="0" y="380082"/>
                  </a:lnTo>
                  <a:lnTo>
                    <a:pt x="517793" y="22033"/>
                  </a:lnTo>
                  <a:lnTo>
                    <a:pt x="589402" y="0"/>
                  </a:lnTo>
                  <a:lnTo>
                    <a:pt x="655503" y="11017"/>
                  </a:lnTo>
                  <a:lnTo>
                    <a:pt x="710588" y="71609"/>
                  </a:lnTo>
                  <a:lnTo>
                    <a:pt x="705079" y="121185"/>
                  </a:lnTo>
                  <a:lnTo>
                    <a:pt x="705079" y="369065"/>
                  </a:lnTo>
                  <a:lnTo>
                    <a:pt x="220337" y="749147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>
              <a:off x="7651065" y="1709111"/>
              <a:ext cx="1946367" cy="64629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FD Module 1 (FD1)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>
              <a:off x="8609027" y="2730691"/>
              <a:ext cx="1946367" cy="64629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FD Module 2 (FD2)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42" name="Google Shape;242;p7"/>
            <p:cNvCxnSpPr>
              <a:stCxn id="240" idx="1"/>
              <a:endCxn id="239" idx="6"/>
            </p:cNvCxnSpPr>
            <p:nvPr/>
          </p:nvCxnSpPr>
          <p:spPr>
            <a:xfrm flipH="1">
              <a:off x="6422865" y="2032256"/>
              <a:ext cx="1228200" cy="5124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  <p:cxnSp>
          <p:nvCxnSpPr>
            <p:cNvPr id="243" name="Google Shape;243;p7"/>
            <p:cNvCxnSpPr>
              <a:stCxn id="241" idx="1"/>
            </p:cNvCxnSpPr>
            <p:nvPr/>
          </p:nvCxnSpPr>
          <p:spPr>
            <a:xfrm flipH="1">
              <a:off x="7877027" y="3053836"/>
              <a:ext cx="732000" cy="462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  <p:sp>
          <p:nvSpPr>
            <p:cNvPr id="244" name="Google Shape;244;p7"/>
            <p:cNvSpPr/>
            <p:nvPr/>
          </p:nvSpPr>
          <p:spPr>
            <a:xfrm rot="-706849">
              <a:off x="7161208" y="2950182"/>
              <a:ext cx="710588" cy="749147"/>
            </a:xfrm>
            <a:custGeom>
              <a:avLst/>
              <a:gdLst/>
              <a:ahLst/>
              <a:cxnLst/>
              <a:rect l="l" t="t" r="r" b="b"/>
              <a:pathLst>
                <a:path w="710588" h="749147" extrusionOk="0">
                  <a:moveTo>
                    <a:pt x="220337" y="749147"/>
                  </a:moveTo>
                  <a:lnTo>
                    <a:pt x="203812" y="479233"/>
                  </a:lnTo>
                  <a:lnTo>
                    <a:pt x="0" y="380082"/>
                  </a:lnTo>
                  <a:lnTo>
                    <a:pt x="517793" y="22033"/>
                  </a:lnTo>
                  <a:lnTo>
                    <a:pt x="589402" y="0"/>
                  </a:lnTo>
                  <a:lnTo>
                    <a:pt x="655503" y="11017"/>
                  </a:lnTo>
                  <a:lnTo>
                    <a:pt x="710588" y="71609"/>
                  </a:lnTo>
                  <a:lnTo>
                    <a:pt x="705079" y="121185"/>
                  </a:lnTo>
                  <a:lnTo>
                    <a:pt x="705079" y="369065"/>
                  </a:lnTo>
                  <a:lnTo>
                    <a:pt x="220337" y="749147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912450" y="3047371"/>
              <a:ext cx="710588" cy="749147"/>
            </a:xfrm>
            <a:custGeom>
              <a:avLst/>
              <a:gdLst/>
              <a:ahLst/>
              <a:cxnLst/>
              <a:rect l="l" t="t" r="r" b="b"/>
              <a:pathLst>
                <a:path w="710588" h="749147" extrusionOk="0">
                  <a:moveTo>
                    <a:pt x="220337" y="749147"/>
                  </a:moveTo>
                  <a:lnTo>
                    <a:pt x="203812" y="479233"/>
                  </a:lnTo>
                  <a:lnTo>
                    <a:pt x="0" y="380082"/>
                  </a:lnTo>
                  <a:lnTo>
                    <a:pt x="517793" y="22033"/>
                  </a:lnTo>
                  <a:lnTo>
                    <a:pt x="589402" y="0"/>
                  </a:lnTo>
                  <a:lnTo>
                    <a:pt x="655503" y="11017"/>
                  </a:lnTo>
                  <a:lnTo>
                    <a:pt x="710588" y="71609"/>
                  </a:lnTo>
                  <a:lnTo>
                    <a:pt x="705079" y="121185"/>
                  </a:lnTo>
                  <a:lnTo>
                    <a:pt x="705079" y="369065"/>
                  </a:lnTo>
                  <a:lnTo>
                    <a:pt x="220337" y="749147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 rot="-706849">
              <a:off x="6482982" y="3732260"/>
              <a:ext cx="710588" cy="749147"/>
            </a:xfrm>
            <a:custGeom>
              <a:avLst/>
              <a:gdLst/>
              <a:ahLst/>
              <a:cxnLst/>
              <a:rect l="l" t="t" r="r" b="b"/>
              <a:pathLst>
                <a:path w="710588" h="749147" extrusionOk="0">
                  <a:moveTo>
                    <a:pt x="220337" y="749147"/>
                  </a:moveTo>
                  <a:lnTo>
                    <a:pt x="203812" y="479233"/>
                  </a:lnTo>
                  <a:lnTo>
                    <a:pt x="0" y="380082"/>
                  </a:lnTo>
                  <a:lnTo>
                    <a:pt x="517793" y="22033"/>
                  </a:lnTo>
                  <a:lnTo>
                    <a:pt x="589402" y="0"/>
                  </a:lnTo>
                  <a:lnTo>
                    <a:pt x="655503" y="11017"/>
                  </a:lnTo>
                  <a:lnTo>
                    <a:pt x="710588" y="71609"/>
                  </a:lnTo>
                  <a:lnTo>
                    <a:pt x="705079" y="121185"/>
                  </a:lnTo>
                  <a:lnTo>
                    <a:pt x="705079" y="369065"/>
                  </a:lnTo>
                  <a:lnTo>
                    <a:pt x="220337" y="749147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7" name="Google Shape;247;p7"/>
            <p:cNvSpPr txBox="1"/>
            <p:nvPr/>
          </p:nvSpPr>
          <p:spPr>
            <a:xfrm>
              <a:off x="2930252" y="3201087"/>
              <a:ext cx="663112" cy="36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FD3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8" name="Google Shape;248;p7"/>
            <p:cNvSpPr txBox="1"/>
            <p:nvPr/>
          </p:nvSpPr>
          <p:spPr>
            <a:xfrm>
              <a:off x="5712246" y="5566613"/>
              <a:ext cx="609403" cy="36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FD4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49" name="Google Shape;249;p7"/>
            <p:cNvCxnSpPr>
              <a:stCxn id="248" idx="0"/>
              <a:endCxn id="246" idx="1"/>
            </p:cNvCxnSpPr>
            <p:nvPr/>
          </p:nvCxnSpPr>
          <p:spPr>
            <a:xfrm rot="10800000" flipH="1">
              <a:off x="6016947" y="4240313"/>
              <a:ext cx="694500" cy="13263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  <p:cxnSp>
          <p:nvCxnSpPr>
            <p:cNvPr id="250" name="Google Shape;250;p7"/>
            <p:cNvCxnSpPr>
              <a:stCxn id="247" idx="3"/>
              <a:endCxn id="245" idx="2"/>
            </p:cNvCxnSpPr>
            <p:nvPr/>
          </p:nvCxnSpPr>
          <p:spPr>
            <a:xfrm>
              <a:off x="3593364" y="3385732"/>
              <a:ext cx="1319100" cy="417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ject 3">
            <a:extLst>
              <a:ext uri="{FF2B5EF4-FFF2-40B4-BE49-F238E27FC236}">
                <a16:creationId xmlns:a16="http://schemas.microsoft.com/office/drawing/2014/main" id="{7AD7414C-F40C-4DF0-EB37-197F4915D47D}"/>
              </a:ext>
            </a:extLst>
          </p:cNvPr>
          <p:cNvPicPr/>
          <p:nvPr/>
        </p:nvPicPr>
        <p:blipFill>
          <a:blip r:embed="rId3" cstate="print"/>
          <a:srcRect r="50603"/>
          <a:stretch>
            <a:fillRect/>
          </a:stretch>
        </p:blipFill>
        <p:spPr>
          <a:xfrm>
            <a:off x="8170060" y="3463170"/>
            <a:ext cx="3715189" cy="2737795"/>
          </a:xfrm>
          <a:prstGeom prst="rect">
            <a:avLst/>
          </a:prstGeom>
        </p:spPr>
      </p:pic>
      <p:pic>
        <p:nvPicPr>
          <p:cNvPr id="26" name="object 3">
            <a:extLst>
              <a:ext uri="{FF2B5EF4-FFF2-40B4-BE49-F238E27FC236}">
                <a16:creationId xmlns:a16="http://schemas.microsoft.com/office/drawing/2014/main" id="{BD85BEAD-7A04-66E4-FCF5-937145F83B27}"/>
              </a:ext>
            </a:extLst>
          </p:cNvPr>
          <p:cNvPicPr/>
          <p:nvPr/>
        </p:nvPicPr>
        <p:blipFill>
          <a:blip r:embed="rId3" cstate="print"/>
          <a:srcRect l="47763"/>
          <a:stretch>
            <a:fillRect/>
          </a:stretch>
        </p:blipFill>
        <p:spPr>
          <a:xfrm>
            <a:off x="7956507" y="657036"/>
            <a:ext cx="3928742" cy="273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69C7E-95F0-183B-14FE-FB39B1DE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</a:t>
            </a:r>
            <a:r>
              <a:rPr lang="en-US" dirty="0">
                <a:latin typeface="Helvetica" pitchFamily="2" charset="0"/>
              </a:rPr>
              <a:t>Plans</a:t>
            </a:r>
            <a:r>
              <a:rPr lang="en-US" dirty="0"/>
              <a:t> and Installation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1AB9AD1-1889-C318-AF85-4D2019E30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374" y="1091789"/>
            <a:ext cx="7351133" cy="2737795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Ramp to 1.2 MW beam intensity</a:t>
            </a:r>
          </a:p>
          <a:p>
            <a:r>
              <a:rPr lang="en-US" dirty="0"/>
              <a:t>Two 17 kt (10 kt fiducial) </a:t>
            </a:r>
            <a:r>
              <a:rPr lang="en-US" dirty="0" err="1"/>
              <a:t>LAr</a:t>
            </a:r>
            <a:r>
              <a:rPr lang="en-US" dirty="0"/>
              <a:t> TPC FD modules – one Vertical Drift (VD) + one Horizontal Drift (HD)</a:t>
            </a:r>
          </a:p>
          <a:p>
            <a:pPr lvl="0"/>
            <a:r>
              <a:rPr lang="en-US" dirty="0"/>
              <a:t>Near Detector: </a:t>
            </a:r>
          </a:p>
          <a:p>
            <a:pPr lvl="1"/>
            <a:r>
              <a:rPr lang="en-US" dirty="0"/>
              <a:t>ND-</a:t>
            </a:r>
            <a:r>
              <a:rPr lang="en-US" dirty="0" err="1"/>
              <a:t>LAr</a:t>
            </a:r>
            <a:r>
              <a:rPr lang="en-US" dirty="0"/>
              <a:t> + Temporary Muon Spectrometer (TMS)</a:t>
            </a:r>
          </a:p>
          <a:p>
            <a:pPr lvl="2"/>
            <a:r>
              <a:rPr lang="en-US" dirty="0"/>
              <a:t>Movable, to enable PRISM</a:t>
            </a:r>
          </a:p>
          <a:p>
            <a:pPr lvl="1"/>
            <a:r>
              <a:rPr lang="en-US" dirty="0"/>
              <a:t>On-axis monitor: SAND</a:t>
            </a:r>
          </a:p>
          <a:p>
            <a:pPr marL="8890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703B5-CEEC-71C7-8840-3989EFFFAD5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1B7BC6-A9A0-2B46-AB8A-7D8433C4B80A}" type="datetime1">
              <a:rPr lang="en-US" smtClean="0"/>
              <a:t>10/2/25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3B2867-D6D0-DBC2-DFC3-7F0CA7FF28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8FA48-99B5-CC4B-19FE-B5DF58649D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85314D45-20C1-27D8-F993-5CDDC86603FA}"/>
              </a:ext>
            </a:extLst>
          </p:cNvPr>
          <p:cNvSpPr txBox="1">
            <a:spLocks/>
          </p:cNvSpPr>
          <p:nvPr/>
        </p:nvSpPr>
        <p:spPr>
          <a:xfrm>
            <a:off x="605368" y="3785546"/>
            <a:ext cx="7351139" cy="258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2.4 MW beam intensity</a:t>
            </a:r>
          </a:p>
          <a:p>
            <a:r>
              <a:rPr lang="en-US" dirty="0"/>
              <a:t>Far Detector: Four 17 kt (10 kt fiducial) </a:t>
            </a:r>
            <a:r>
              <a:rPr lang="en-US" dirty="0" err="1"/>
              <a:t>LAr</a:t>
            </a:r>
            <a:r>
              <a:rPr lang="en-US" dirty="0"/>
              <a:t> TPC FD modules</a:t>
            </a:r>
          </a:p>
          <a:p>
            <a:pPr lvl="1"/>
            <a:r>
              <a:rPr lang="en-US" dirty="0"/>
              <a:t>Module 3 – </a:t>
            </a:r>
            <a:r>
              <a:rPr lang="en-US" dirty="0" err="1"/>
              <a:t>LArTPC</a:t>
            </a:r>
            <a:endParaRPr lang="en-US" dirty="0"/>
          </a:p>
          <a:p>
            <a:pPr lvl="1"/>
            <a:r>
              <a:rPr lang="en-US" dirty="0"/>
              <a:t>Module 4 – Module of Opportunity</a:t>
            </a:r>
          </a:p>
          <a:p>
            <a:r>
              <a:rPr lang="en-US" dirty="0"/>
              <a:t>Near Detector:</a:t>
            </a:r>
          </a:p>
          <a:p>
            <a:pPr lvl="1"/>
            <a:r>
              <a:rPr lang="en-US" dirty="0"/>
              <a:t>TMS → ND-</a:t>
            </a:r>
            <a:r>
              <a:rPr lang="en-US" dirty="0" err="1"/>
              <a:t>GAr</a:t>
            </a:r>
            <a:r>
              <a:rPr lang="en-US" dirty="0"/>
              <a:t>, to provide enhanced ND interaction physics capabilities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46A370-CDE7-C4B7-60C7-A3D31D694AE3}"/>
              </a:ext>
            </a:extLst>
          </p:cNvPr>
          <p:cNvSpPr txBox="1"/>
          <p:nvPr/>
        </p:nvSpPr>
        <p:spPr>
          <a:xfrm>
            <a:off x="191760" y="1109621"/>
            <a:ext cx="400110" cy="2719964"/>
          </a:xfrm>
          <a:prstGeom prst="rect">
            <a:avLst/>
          </a:prstGeom>
          <a:solidFill>
            <a:srgbClr val="00B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PHASE I</a:t>
            </a:r>
          </a:p>
        </p:txBody>
      </p:sp>
    </p:spTree>
    <p:extLst>
      <p:ext uri="{BB962C8B-B14F-4D97-AF65-F5344CB8AC3E}">
        <p14:creationId xmlns:p14="http://schemas.microsoft.com/office/powerpoint/2010/main" val="268181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7F2A8-8A1E-33E7-DA2D-D77426811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D6E8-45FF-FB79-E309-31F5F189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</a:t>
            </a:r>
            <a:r>
              <a:rPr lang="en-US" dirty="0">
                <a:latin typeface="Helvetica" pitchFamily="2" charset="0"/>
              </a:rPr>
              <a:t>Plans</a:t>
            </a:r>
            <a:r>
              <a:rPr lang="en-US" dirty="0"/>
              <a:t> and Installation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D9D0F01-5689-5336-2957-C1893067F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374" y="1091789"/>
            <a:ext cx="7351133" cy="2737795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Ramp to 1.2 MW beam intensity</a:t>
            </a:r>
          </a:p>
          <a:p>
            <a:r>
              <a:rPr lang="en-US" dirty="0"/>
              <a:t>Two 17 kt (10 kt fiducial) </a:t>
            </a:r>
            <a:r>
              <a:rPr lang="en-US" dirty="0" err="1"/>
              <a:t>LAr</a:t>
            </a:r>
            <a:r>
              <a:rPr lang="en-US" dirty="0"/>
              <a:t> TPC FD modules – one Vertical Drift (VD) + one Horizontal Drift (HD)</a:t>
            </a:r>
          </a:p>
          <a:p>
            <a:pPr lvl="0"/>
            <a:r>
              <a:rPr lang="en-US" dirty="0"/>
              <a:t>Near Detector: </a:t>
            </a:r>
          </a:p>
          <a:p>
            <a:pPr lvl="1"/>
            <a:r>
              <a:rPr lang="en-US" dirty="0"/>
              <a:t>ND-</a:t>
            </a:r>
            <a:r>
              <a:rPr lang="en-US" dirty="0" err="1"/>
              <a:t>LAr</a:t>
            </a:r>
            <a:r>
              <a:rPr lang="en-US" dirty="0"/>
              <a:t> + Temporary Muon Spectrometer (TMS)</a:t>
            </a:r>
          </a:p>
          <a:p>
            <a:pPr lvl="2"/>
            <a:r>
              <a:rPr lang="en-US" dirty="0"/>
              <a:t>Movable, to enable PRISM</a:t>
            </a:r>
          </a:p>
          <a:p>
            <a:pPr lvl="1"/>
            <a:r>
              <a:rPr lang="en-US" dirty="0"/>
              <a:t>On-axis monitor: SAND</a:t>
            </a:r>
          </a:p>
          <a:p>
            <a:pPr marL="8890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5CAF1-476C-5940-0403-4EE70BAD8F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C1B54BA-3916-884A-8D21-3B9AA37EA472}" type="datetime1">
              <a:rPr lang="en-US" smtClean="0"/>
              <a:t>10/2/25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A3751-BF10-3057-F1BC-6691D2592A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754DD-5A91-1BE6-6446-43F4F5FEE7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69A6474E-CF13-B62F-E1D7-26B0FA771B9B}"/>
              </a:ext>
            </a:extLst>
          </p:cNvPr>
          <p:cNvSpPr txBox="1">
            <a:spLocks/>
          </p:cNvSpPr>
          <p:nvPr/>
        </p:nvSpPr>
        <p:spPr>
          <a:xfrm>
            <a:off x="605368" y="3785546"/>
            <a:ext cx="7351139" cy="25897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0" tIns="45700" rIns="0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2.4 MW beam intensity</a:t>
            </a:r>
          </a:p>
          <a:p>
            <a:r>
              <a:rPr lang="en-US" dirty="0"/>
              <a:t>Far Detector: Four 17 kt (10 kt fiducial) </a:t>
            </a:r>
            <a:r>
              <a:rPr lang="en-US" dirty="0" err="1"/>
              <a:t>LAr</a:t>
            </a:r>
            <a:r>
              <a:rPr lang="en-US" dirty="0"/>
              <a:t> TPC FD modules</a:t>
            </a:r>
          </a:p>
          <a:p>
            <a:pPr lvl="1"/>
            <a:r>
              <a:rPr lang="en-US" dirty="0"/>
              <a:t>Module 3 – </a:t>
            </a:r>
            <a:r>
              <a:rPr lang="en-US" dirty="0" err="1"/>
              <a:t>LArTPC</a:t>
            </a:r>
            <a:endParaRPr lang="en-US" dirty="0"/>
          </a:p>
          <a:p>
            <a:pPr lvl="1"/>
            <a:r>
              <a:rPr lang="en-US" dirty="0"/>
              <a:t>Module 4 – Module of Opportunity</a:t>
            </a:r>
          </a:p>
          <a:p>
            <a:r>
              <a:rPr lang="en-US" dirty="0"/>
              <a:t>Near Detector:</a:t>
            </a:r>
          </a:p>
          <a:p>
            <a:pPr lvl="1"/>
            <a:r>
              <a:rPr lang="en-US" dirty="0"/>
              <a:t>TMS → ND-</a:t>
            </a:r>
            <a:r>
              <a:rPr lang="en-US" dirty="0" err="1"/>
              <a:t>GAr</a:t>
            </a:r>
            <a:r>
              <a:rPr lang="en-US" dirty="0"/>
              <a:t>, to provide enhanced ND interaction physics capabilities</a:t>
            </a: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96967A1F-1F54-1A00-7FE9-7F859925C706}"/>
              </a:ext>
            </a:extLst>
          </p:cNvPr>
          <p:cNvPicPr/>
          <p:nvPr/>
        </p:nvPicPr>
        <p:blipFill>
          <a:blip r:embed="rId3" cstate="print"/>
          <a:srcRect t="3553" r="51767"/>
          <a:stretch>
            <a:fillRect/>
          </a:stretch>
        </p:blipFill>
        <p:spPr>
          <a:xfrm>
            <a:off x="8063283" y="3555034"/>
            <a:ext cx="3715189" cy="2616021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79872F2D-3C7D-5EC2-D5E1-670E9F09DB25}"/>
              </a:ext>
            </a:extLst>
          </p:cNvPr>
          <p:cNvPicPr/>
          <p:nvPr/>
        </p:nvPicPr>
        <p:blipFill>
          <a:blip r:embed="rId3" cstate="print"/>
          <a:srcRect l="48994"/>
          <a:stretch>
            <a:fillRect/>
          </a:stretch>
        </p:blipFill>
        <p:spPr>
          <a:xfrm>
            <a:off x="8063283" y="667378"/>
            <a:ext cx="3928743" cy="2712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2BE700-C63C-D9FC-8472-79BCD562A063}"/>
              </a:ext>
            </a:extLst>
          </p:cNvPr>
          <p:cNvSpPr txBox="1"/>
          <p:nvPr/>
        </p:nvSpPr>
        <p:spPr>
          <a:xfrm>
            <a:off x="205261" y="3785546"/>
            <a:ext cx="400110" cy="2589711"/>
          </a:xfrm>
          <a:prstGeom prst="rect">
            <a:avLst/>
          </a:prstGeom>
          <a:solidFill>
            <a:srgbClr val="00B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3474736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869436" y="6563359"/>
            <a:ext cx="102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0" dirty="0">
                <a:solidFill>
                  <a:srgbClr val="888888"/>
                </a:solidFill>
                <a:latin typeface="Times New Roman"/>
                <a:cs typeface="Times New Roman"/>
              </a:rPr>
              <a:t>9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C35C1835-0BBD-26EB-B42B-FD5ED1552E2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1140" y="4767150"/>
            <a:ext cx="10977028" cy="1674099"/>
          </a:xfrm>
        </p:spPr>
        <p:txBody>
          <a:bodyPr>
            <a:normAutofit fontScale="70000" lnSpcReduction="20000"/>
          </a:bodyPr>
          <a:lstStyle/>
          <a:p>
            <a:pPr marL="355600" indent="-342900">
              <a:lnSpc>
                <a:spcPct val="120000"/>
              </a:lnSpc>
              <a:spcBef>
                <a:spcPts val="635"/>
              </a:spcBef>
              <a:buSzPct val="91891"/>
              <a:tabLst>
                <a:tab pos="279400" algn="l"/>
              </a:tabLst>
            </a:pPr>
            <a:r>
              <a:rPr lang="en-US" sz="2400" dirty="0">
                <a:solidFill>
                  <a:srgbClr val="32547A"/>
                </a:solidFill>
                <a:latin typeface="Helvetica" pitchFamily="2" charset="0"/>
                <a:cs typeface="Times New Roman"/>
              </a:rPr>
              <a:t>ND-</a:t>
            </a:r>
            <a:r>
              <a:rPr lang="en-US" sz="2400" dirty="0" err="1">
                <a:solidFill>
                  <a:srgbClr val="32547A"/>
                </a:solidFill>
                <a:latin typeface="Helvetica" pitchFamily="2" charset="0"/>
                <a:cs typeface="Times New Roman"/>
              </a:rPr>
              <a:t>LAr</a:t>
            </a:r>
            <a:r>
              <a:rPr lang="en-US" sz="2400" dirty="0">
                <a:solidFill>
                  <a:srgbClr val="32547A"/>
                </a:solidFill>
                <a:latin typeface="Helvetica" pitchFamily="2" charset="0"/>
                <a:cs typeface="Times New Roman"/>
              </a:rPr>
              <a:t>: LArTPC with 3-D, pixelated readout; segmented into 35 (optically isolated) modules</a:t>
            </a:r>
          </a:p>
          <a:p>
            <a:pPr marL="355600" indent="-342900">
              <a:lnSpc>
                <a:spcPct val="120000"/>
              </a:lnSpc>
              <a:spcBef>
                <a:spcPts val="635"/>
              </a:spcBef>
              <a:buSzPct val="91891"/>
              <a:tabLst>
                <a:tab pos="279400" algn="l"/>
              </a:tabLst>
            </a:pPr>
            <a:r>
              <a:rPr lang="en-US" sz="2400" dirty="0">
                <a:solidFill>
                  <a:srgbClr val="32547A"/>
                </a:solidFill>
                <a:latin typeface="Helvetica" pitchFamily="2" charset="0"/>
                <a:cs typeface="Times New Roman"/>
              </a:rPr>
              <a:t>TMS: Muon Spectrometer (Phase I) built from steel and scintillator with magnetic field, will be upgraded to ND-Gar (Phase II)</a:t>
            </a:r>
          </a:p>
          <a:p>
            <a:pPr marL="355600" indent="-342900">
              <a:lnSpc>
                <a:spcPct val="120000"/>
              </a:lnSpc>
              <a:spcBef>
                <a:spcPts val="635"/>
              </a:spcBef>
              <a:buSzPct val="91891"/>
              <a:tabLst>
                <a:tab pos="279400" algn="l"/>
              </a:tabLst>
            </a:pPr>
            <a:r>
              <a:rPr lang="en-US" sz="2400" dirty="0">
                <a:solidFill>
                  <a:srgbClr val="32547A"/>
                </a:solidFill>
                <a:latin typeface="Helvetica" pitchFamily="2" charset="0"/>
                <a:cs typeface="Times New Roman"/>
              </a:rPr>
              <a:t>SAND: Magnetized on-axis neutrino detector for beam monitoring</a:t>
            </a:r>
          </a:p>
          <a:p>
            <a:pPr marL="355600" indent="-342900">
              <a:lnSpc>
                <a:spcPct val="120000"/>
              </a:lnSpc>
              <a:spcBef>
                <a:spcPts val="635"/>
              </a:spcBef>
              <a:buSzPct val="91891"/>
              <a:tabLst>
                <a:tab pos="279400" algn="l"/>
              </a:tabLst>
            </a:pPr>
            <a:r>
              <a:rPr lang="en-US" sz="2400" dirty="0">
                <a:solidFill>
                  <a:srgbClr val="32547A"/>
                </a:solidFill>
                <a:latin typeface="Helvetica" pitchFamily="2" charset="0"/>
                <a:cs typeface="Times New Roman"/>
              </a:rPr>
              <a:t>PRISM concept allows us to mimic the oscillated spectrum at FD to minimize interaction modeling uncertainties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61ABDE9-F564-4B88-A6B0-BEEDD9FC2C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0F990F8-9FED-374B-BC91-98DABFF3AC43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0EDF0CD-1A21-67B3-0C2F-210195494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NuTel</a:t>
            </a:r>
            <a:r>
              <a:rPr lang="en-US" dirty="0"/>
              <a:t> 2025 | David Rivera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4859565-AE3F-DA20-14E9-A158070F7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F93E9A-75E1-D7A6-0CC1-58166495DDD9}"/>
              </a:ext>
            </a:extLst>
          </p:cNvPr>
          <p:cNvGrpSpPr/>
          <p:nvPr/>
        </p:nvGrpSpPr>
        <p:grpSpPr>
          <a:xfrm>
            <a:off x="1746044" y="1109620"/>
            <a:ext cx="5422391" cy="3714662"/>
            <a:chOff x="1901508" y="517903"/>
            <a:chExt cx="6611506" cy="45527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DB4A405-D0CD-EDAB-5D69-8ECA5DBD65ED}"/>
                </a:ext>
              </a:extLst>
            </p:cNvPr>
            <p:cNvGrpSpPr/>
            <p:nvPr/>
          </p:nvGrpSpPr>
          <p:grpSpPr>
            <a:xfrm>
              <a:off x="1901508" y="517903"/>
              <a:ext cx="6611506" cy="4552709"/>
              <a:chOff x="1901508" y="517903"/>
              <a:chExt cx="6611506" cy="455270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611A829-31B1-506B-5BF6-4EB650BAA1C3}"/>
                  </a:ext>
                </a:extLst>
              </p:cNvPr>
              <p:cNvGrpSpPr/>
              <p:nvPr/>
            </p:nvGrpSpPr>
            <p:grpSpPr>
              <a:xfrm>
                <a:off x="1921630" y="517903"/>
                <a:ext cx="6591384" cy="4552709"/>
                <a:chOff x="1921630" y="517903"/>
                <a:chExt cx="6591384" cy="4552709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47AFB941-E5AB-E922-BA15-44B0EF0B2F07}"/>
                    </a:ext>
                  </a:extLst>
                </p:cNvPr>
                <p:cNvGrpSpPr/>
                <p:nvPr/>
              </p:nvGrpSpPr>
              <p:grpSpPr>
                <a:xfrm>
                  <a:off x="1921630" y="517903"/>
                  <a:ext cx="6591384" cy="4552709"/>
                  <a:chOff x="1952626" y="533401"/>
                  <a:chExt cx="6591384" cy="4552709"/>
                </a:xfrm>
              </p:grpSpPr>
              <p:pic>
                <p:nvPicPr>
                  <p:cNvPr id="2" name="object 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952626" y="533401"/>
                    <a:ext cx="5210175" cy="3971925"/>
                  </a:xfrm>
                  <a:prstGeom prst="rect">
                    <a:avLst/>
                  </a:prstGeom>
                </p:spPr>
              </p:pic>
              <p:sp>
                <p:nvSpPr>
                  <p:cNvPr id="7" name="object 7"/>
                  <p:cNvSpPr/>
                  <p:nvPr/>
                </p:nvSpPr>
                <p:spPr>
                  <a:xfrm>
                    <a:off x="5257800" y="2895600"/>
                    <a:ext cx="2133600" cy="1521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3600" h="1521460">
                        <a:moveTo>
                          <a:pt x="119761" y="1295654"/>
                        </a:moveTo>
                        <a:lnTo>
                          <a:pt x="0" y="1521333"/>
                        </a:lnTo>
                        <a:lnTo>
                          <a:pt x="252475" y="1481708"/>
                        </a:lnTo>
                        <a:lnTo>
                          <a:pt x="224030" y="1441831"/>
                        </a:lnTo>
                        <a:lnTo>
                          <a:pt x="177164" y="1441831"/>
                        </a:lnTo>
                        <a:lnTo>
                          <a:pt x="132969" y="1379727"/>
                        </a:lnTo>
                        <a:lnTo>
                          <a:pt x="163969" y="1357630"/>
                        </a:lnTo>
                        <a:lnTo>
                          <a:pt x="119761" y="1295654"/>
                        </a:lnTo>
                        <a:close/>
                      </a:path>
                      <a:path w="2133600" h="1521460">
                        <a:moveTo>
                          <a:pt x="163969" y="1357630"/>
                        </a:moveTo>
                        <a:lnTo>
                          <a:pt x="132969" y="1379727"/>
                        </a:lnTo>
                        <a:lnTo>
                          <a:pt x="177164" y="1441831"/>
                        </a:lnTo>
                        <a:lnTo>
                          <a:pt x="208233" y="1419684"/>
                        </a:lnTo>
                        <a:lnTo>
                          <a:pt x="163969" y="1357630"/>
                        </a:lnTo>
                        <a:close/>
                      </a:path>
                      <a:path w="2133600" h="1521460">
                        <a:moveTo>
                          <a:pt x="208233" y="1419684"/>
                        </a:moveTo>
                        <a:lnTo>
                          <a:pt x="177164" y="1441831"/>
                        </a:lnTo>
                        <a:lnTo>
                          <a:pt x="224030" y="1441831"/>
                        </a:lnTo>
                        <a:lnTo>
                          <a:pt x="208233" y="1419684"/>
                        </a:lnTo>
                        <a:close/>
                      </a:path>
                      <a:path w="2133600" h="1521460">
                        <a:moveTo>
                          <a:pt x="319150" y="1247013"/>
                        </a:moveTo>
                        <a:lnTo>
                          <a:pt x="163969" y="1357630"/>
                        </a:lnTo>
                        <a:lnTo>
                          <a:pt x="208233" y="1419684"/>
                        </a:lnTo>
                        <a:lnTo>
                          <a:pt x="363347" y="1309116"/>
                        </a:lnTo>
                        <a:lnTo>
                          <a:pt x="319150" y="1247013"/>
                        </a:lnTo>
                        <a:close/>
                      </a:path>
                      <a:path w="2133600" h="1521460">
                        <a:moveTo>
                          <a:pt x="567309" y="1070102"/>
                        </a:moveTo>
                        <a:lnTo>
                          <a:pt x="381126" y="1202817"/>
                        </a:lnTo>
                        <a:lnTo>
                          <a:pt x="425450" y="1264793"/>
                        </a:lnTo>
                        <a:lnTo>
                          <a:pt x="611504" y="1132077"/>
                        </a:lnTo>
                        <a:lnTo>
                          <a:pt x="567309" y="1070102"/>
                        </a:lnTo>
                        <a:close/>
                      </a:path>
                      <a:path w="2133600" h="1521460">
                        <a:moveTo>
                          <a:pt x="815466" y="893063"/>
                        </a:moveTo>
                        <a:lnTo>
                          <a:pt x="629285" y="1025906"/>
                        </a:lnTo>
                        <a:lnTo>
                          <a:pt x="673608" y="1087882"/>
                        </a:lnTo>
                        <a:lnTo>
                          <a:pt x="859663" y="955167"/>
                        </a:lnTo>
                        <a:lnTo>
                          <a:pt x="815466" y="893063"/>
                        </a:lnTo>
                        <a:close/>
                      </a:path>
                      <a:path w="2133600" h="1521460">
                        <a:moveTo>
                          <a:pt x="1063625" y="716152"/>
                        </a:moveTo>
                        <a:lnTo>
                          <a:pt x="877442" y="848868"/>
                        </a:lnTo>
                        <a:lnTo>
                          <a:pt x="921765" y="910970"/>
                        </a:lnTo>
                        <a:lnTo>
                          <a:pt x="1107821" y="778256"/>
                        </a:lnTo>
                        <a:lnTo>
                          <a:pt x="1063625" y="716152"/>
                        </a:lnTo>
                        <a:close/>
                      </a:path>
                      <a:path w="2133600" h="1521460">
                        <a:moveTo>
                          <a:pt x="1311783" y="539241"/>
                        </a:moveTo>
                        <a:lnTo>
                          <a:pt x="1125601" y="671957"/>
                        </a:lnTo>
                        <a:lnTo>
                          <a:pt x="1169924" y="733932"/>
                        </a:lnTo>
                        <a:lnTo>
                          <a:pt x="1355978" y="601217"/>
                        </a:lnTo>
                        <a:lnTo>
                          <a:pt x="1311783" y="539241"/>
                        </a:lnTo>
                        <a:close/>
                      </a:path>
                      <a:path w="2133600" h="1521460">
                        <a:moveTo>
                          <a:pt x="1559940" y="362203"/>
                        </a:moveTo>
                        <a:lnTo>
                          <a:pt x="1373886" y="494919"/>
                        </a:lnTo>
                        <a:lnTo>
                          <a:pt x="1418082" y="557022"/>
                        </a:lnTo>
                        <a:lnTo>
                          <a:pt x="1604137" y="424307"/>
                        </a:lnTo>
                        <a:lnTo>
                          <a:pt x="1559940" y="362203"/>
                        </a:lnTo>
                        <a:close/>
                      </a:path>
                      <a:path w="2133600" h="1521460">
                        <a:moveTo>
                          <a:pt x="1808099" y="185292"/>
                        </a:moveTo>
                        <a:lnTo>
                          <a:pt x="1622044" y="318008"/>
                        </a:lnTo>
                        <a:lnTo>
                          <a:pt x="1666239" y="380111"/>
                        </a:lnTo>
                        <a:lnTo>
                          <a:pt x="1852422" y="247269"/>
                        </a:lnTo>
                        <a:lnTo>
                          <a:pt x="1808099" y="185292"/>
                        </a:lnTo>
                        <a:close/>
                      </a:path>
                      <a:path w="2133600" h="1521460">
                        <a:moveTo>
                          <a:pt x="2091367" y="79628"/>
                        </a:moveTo>
                        <a:lnTo>
                          <a:pt x="1956435" y="79628"/>
                        </a:lnTo>
                        <a:lnTo>
                          <a:pt x="2000630" y="141604"/>
                        </a:lnTo>
                        <a:lnTo>
                          <a:pt x="1969590" y="163731"/>
                        </a:lnTo>
                        <a:lnTo>
                          <a:pt x="2013839" y="225805"/>
                        </a:lnTo>
                        <a:lnTo>
                          <a:pt x="2091367" y="79628"/>
                        </a:lnTo>
                        <a:close/>
                      </a:path>
                      <a:path w="2133600" h="1521460">
                        <a:moveTo>
                          <a:pt x="1925406" y="101746"/>
                        </a:moveTo>
                        <a:lnTo>
                          <a:pt x="1870202" y="141097"/>
                        </a:lnTo>
                        <a:lnTo>
                          <a:pt x="1914398" y="203073"/>
                        </a:lnTo>
                        <a:lnTo>
                          <a:pt x="1969590" y="163731"/>
                        </a:lnTo>
                        <a:lnTo>
                          <a:pt x="1925406" y="101746"/>
                        </a:lnTo>
                        <a:close/>
                      </a:path>
                      <a:path w="2133600" h="1521460">
                        <a:moveTo>
                          <a:pt x="1956435" y="79628"/>
                        </a:moveTo>
                        <a:lnTo>
                          <a:pt x="1925406" y="101746"/>
                        </a:lnTo>
                        <a:lnTo>
                          <a:pt x="1969590" y="163731"/>
                        </a:lnTo>
                        <a:lnTo>
                          <a:pt x="2000630" y="141604"/>
                        </a:lnTo>
                        <a:lnTo>
                          <a:pt x="1956435" y="79628"/>
                        </a:lnTo>
                        <a:close/>
                      </a:path>
                      <a:path w="2133600" h="1521460">
                        <a:moveTo>
                          <a:pt x="2133600" y="0"/>
                        </a:moveTo>
                        <a:lnTo>
                          <a:pt x="1881124" y="39624"/>
                        </a:lnTo>
                        <a:lnTo>
                          <a:pt x="1925406" y="101746"/>
                        </a:lnTo>
                        <a:lnTo>
                          <a:pt x="1956435" y="79628"/>
                        </a:lnTo>
                        <a:lnTo>
                          <a:pt x="2091367" y="79628"/>
                        </a:lnTo>
                        <a:lnTo>
                          <a:pt x="213360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B0A8F58-44E0-B4FE-2682-6D5A99ED2E49}"/>
                      </a:ext>
                    </a:extLst>
                  </p:cNvPr>
                  <p:cNvSpPr txBox="1"/>
                  <p:nvPr/>
                </p:nvSpPr>
                <p:spPr>
                  <a:xfrm>
                    <a:off x="5472282" y="4357705"/>
                    <a:ext cx="3071728" cy="7284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267335" lvl="0" indent="0" algn="ctr" defTabSz="457200" rtl="0" eaLnBrk="1" fontAlgn="base" latinLnBrk="0" hangingPunct="1">
                      <a:lnSpc>
                        <a:spcPts val="2755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-2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Helvetica" pitchFamily="2" charset="0"/>
                        <a:ea typeface="Geneva" charset="0"/>
                      </a:rPr>
                      <a:t>Beam</a:t>
                    </a:r>
                    <a:r>
                      <a:rPr lang="en-US" sz="2000" dirty="0">
                        <a:solidFill>
                          <a:prstClr val="black"/>
                        </a:solidFill>
                        <a:latin typeface="Helvetica" pitchFamily="2" charset="0"/>
                      </a:rPr>
                      <a:t> </a:t>
                    </a:r>
                    <a:r>
                      <a:rPr kumimoji="0" lang="en-US" sz="2000" b="0" i="0" u="none" strike="noStrike" kern="1200" cap="none" spc="-1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Helvetica" pitchFamily="2" charset="0"/>
                        <a:ea typeface="Geneva" charset="0"/>
                      </a:rPr>
                      <a:t>direction</a:t>
                    </a: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 pitchFamily="2" charset="0"/>
                      <a:ea typeface="Geneva" charset="0"/>
                    </a:endParaRPr>
                  </a:p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1" name="object 11"/>
                <p:cNvSpPr/>
                <p:nvPr/>
              </p:nvSpPr>
              <p:spPr>
                <a:xfrm>
                  <a:off x="4305300" y="3810000"/>
                  <a:ext cx="1117600" cy="75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600" h="754379">
                      <a:moveTo>
                        <a:pt x="177632" y="83595"/>
                      </a:moveTo>
                      <a:lnTo>
                        <a:pt x="142875" y="94742"/>
                      </a:lnTo>
                      <a:lnTo>
                        <a:pt x="146128" y="131216"/>
                      </a:lnTo>
                      <a:lnTo>
                        <a:pt x="1085977" y="754380"/>
                      </a:lnTo>
                      <a:lnTo>
                        <a:pt x="1117600" y="706755"/>
                      </a:lnTo>
                      <a:lnTo>
                        <a:pt x="177632" y="83595"/>
                      </a:lnTo>
                      <a:close/>
                    </a:path>
                    <a:path w="1117600" h="754379">
                      <a:moveTo>
                        <a:pt x="0" y="0"/>
                      </a:moveTo>
                      <a:lnTo>
                        <a:pt x="159131" y="276987"/>
                      </a:lnTo>
                      <a:lnTo>
                        <a:pt x="146128" y="131216"/>
                      </a:lnTo>
                      <a:lnTo>
                        <a:pt x="127126" y="118618"/>
                      </a:lnTo>
                      <a:lnTo>
                        <a:pt x="158623" y="70993"/>
                      </a:lnTo>
                      <a:lnTo>
                        <a:pt x="216928" y="70993"/>
                      </a:lnTo>
                      <a:lnTo>
                        <a:pt x="317119" y="38862"/>
                      </a:lnTo>
                      <a:lnTo>
                        <a:pt x="0" y="0"/>
                      </a:lnTo>
                      <a:close/>
                    </a:path>
                    <a:path w="1117600" h="754379">
                      <a:moveTo>
                        <a:pt x="142875" y="94742"/>
                      </a:moveTo>
                      <a:lnTo>
                        <a:pt x="127126" y="118618"/>
                      </a:lnTo>
                      <a:lnTo>
                        <a:pt x="146128" y="131216"/>
                      </a:lnTo>
                      <a:lnTo>
                        <a:pt x="142875" y="94742"/>
                      </a:lnTo>
                      <a:close/>
                    </a:path>
                    <a:path w="1117600" h="754379">
                      <a:moveTo>
                        <a:pt x="158623" y="70993"/>
                      </a:moveTo>
                      <a:lnTo>
                        <a:pt x="142916" y="94742"/>
                      </a:lnTo>
                      <a:lnTo>
                        <a:pt x="177632" y="83595"/>
                      </a:lnTo>
                      <a:lnTo>
                        <a:pt x="158623" y="70993"/>
                      </a:lnTo>
                      <a:close/>
                    </a:path>
                    <a:path w="1117600" h="754379">
                      <a:moveTo>
                        <a:pt x="216928" y="70993"/>
                      </a:moveTo>
                      <a:lnTo>
                        <a:pt x="158623" y="70993"/>
                      </a:lnTo>
                      <a:lnTo>
                        <a:pt x="177632" y="83595"/>
                      </a:lnTo>
                      <a:lnTo>
                        <a:pt x="216928" y="70993"/>
                      </a:lnTo>
                      <a:close/>
                    </a:path>
                  </a:pathLst>
                </a:custGeom>
                <a:solidFill>
                  <a:srgbClr val="0000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8" name="object 8"/>
              <p:cNvSpPr txBox="1"/>
              <p:nvPr/>
            </p:nvSpPr>
            <p:spPr>
              <a:xfrm>
                <a:off x="6059573" y="2719948"/>
                <a:ext cx="826135" cy="25024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b="1" spc="-10" dirty="0">
                    <a:solidFill>
                      <a:srgbClr val="0431FF"/>
                    </a:solidFill>
                    <a:latin typeface="Helvetica" pitchFamily="2" charset="0"/>
                  </a:rPr>
                  <a:t>ND-</a:t>
                </a:r>
                <a:r>
                  <a:rPr b="1" spc="-25" dirty="0">
                    <a:solidFill>
                      <a:srgbClr val="0431FF"/>
                    </a:solidFill>
                    <a:latin typeface="Helvetica" pitchFamily="2" charset="0"/>
                  </a:rPr>
                  <a:t>LAr</a:t>
                </a:r>
                <a:endParaRPr dirty="0">
                  <a:latin typeface="Helvetica" pitchFamily="2" charset="0"/>
                </a:endParaRPr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4412615" y="1915478"/>
                <a:ext cx="511809" cy="25024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b="1" spc="-25" dirty="0">
                    <a:solidFill>
                      <a:srgbClr val="0431FF"/>
                    </a:solidFill>
                    <a:latin typeface="Helvetica" pitchFamily="2" charset="0"/>
                  </a:rPr>
                  <a:t>TMS</a:t>
                </a:r>
                <a:endParaRPr dirty="0">
                  <a:latin typeface="Helvetica" pitchFamily="2" charset="0"/>
                </a:endParaRP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1901508" y="2132901"/>
                <a:ext cx="676275" cy="25024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b="1" spc="-20" dirty="0">
                    <a:solidFill>
                      <a:srgbClr val="0431FF"/>
                    </a:solidFill>
                    <a:latin typeface="Helvetica" pitchFamily="2" charset="0"/>
                  </a:rPr>
                  <a:t>SAND</a:t>
                </a:r>
                <a:endParaRPr dirty="0">
                  <a:latin typeface="Helvetica" pitchFamily="2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059270-EB49-E6D1-AED1-87E5EB210FCC}"/>
                </a:ext>
              </a:extLst>
            </p:cNvPr>
            <p:cNvSpPr txBox="1"/>
            <p:nvPr/>
          </p:nvSpPr>
          <p:spPr>
            <a:xfrm>
              <a:off x="6246618" y="3701242"/>
              <a:ext cx="898903" cy="33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32547A"/>
                  </a:solidFill>
                  <a:latin typeface="Helvetica" pitchFamily="2" charset="0"/>
                </a:rPr>
                <a:t>~30</a:t>
              </a:r>
              <a:r>
                <a:rPr lang="en-US" spc="-45" dirty="0">
                  <a:solidFill>
                    <a:srgbClr val="32547A"/>
                  </a:solidFill>
                  <a:latin typeface="Helvetica" pitchFamily="2" charset="0"/>
                </a:rPr>
                <a:t> </a:t>
              </a:r>
              <a:r>
                <a:rPr lang="en-US" spc="-50" dirty="0">
                  <a:solidFill>
                    <a:srgbClr val="32547A"/>
                  </a:solidFill>
                  <a:latin typeface="Helvetica" pitchFamily="2" charset="0"/>
                </a:rPr>
                <a:t>m</a:t>
              </a:r>
              <a:endParaRPr lang="en-US" dirty="0">
                <a:solidFill>
                  <a:srgbClr val="32547A"/>
                </a:solidFill>
                <a:latin typeface="Helvetica" pitchFamily="2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800844C-C9A1-DEFC-485D-61961C17D7BF}"/>
              </a:ext>
            </a:extLst>
          </p:cNvPr>
          <p:cNvSpPr txBox="1"/>
          <p:nvPr/>
        </p:nvSpPr>
        <p:spPr>
          <a:xfrm>
            <a:off x="159090" y="3580589"/>
            <a:ext cx="2472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2547A"/>
                </a:solidFill>
                <a:latin typeface="Helvetica" pitchFamily="2" charset="0"/>
                <a:cs typeface="Times New Roman"/>
              </a:rPr>
              <a:t>Hall</a:t>
            </a:r>
            <a:r>
              <a:rPr lang="en-US" spc="5" dirty="0">
                <a:solidFill>
                  <a:srgbClr val="32547A"/>
                </a:solidFill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solidFill>
                  <a:srgbClr val="32547A"/>
                </a:solidFill>
                <a:latin typeface="Helvetica" pitchFamily="2" charset="0"/>
                <a:cs typeface="Times New Roman"/>
              </a:rPr>
              <a:t>location:</a:t>
            </a:r>
            <a:endParaRPr lang="en-US" dirty="0">
              <a:solidFill>
                <a:srgbClr val="32547A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547A"/>
                </a:solidFill>
                <a:latin typeface="Helvetica" pitchFamily="2" charset="0"/>
              </a:rPr>
              <a:t>574 m from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547A"/>
                </a:solidFill>
                <a:latin typeface="Helvetica" pitchFamily="2" charset="0"/>
              </a:rPr>
              <a:t>~60 m underground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dirty="0"/>
              <a:t>DUNE</a:t>
            </a:r>
            <a:r>
              <a:rPr spc="-95" dirty="0"/>
              <a:t> </a:t>
            </a:r>
            <a:r>
              <a:rPr dirty="0"/>
              <a:t>Near</a:t>
            </a:r>
            <a:r>
              <a:rPr spc="-190" dirty="0"/>
              <a:t> </a:t>
            </a:r>
            <a:r>
              <a:rPr dirty="0"/>
              <a:t>Detector</a:t>
            </a:r>
            <a:r>
              <a:rPr spc="-210" dirty="0"/>
              <a:t> </a:t>
            </a:r>
            <a:r>
              <a:rPr spc="-10" dirty="0"/>
              <a:t>Complex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27C23D-FBA6-5667-7DAD-DEE21EEE12EF}"/>
              </a:ext>
            </a:extLst>
          </p:cNvPr>
          <p:cNvGrpSpPr/>
          <p:nvPr/>
        </p:nvGrpSpPr>
        <p:grpSpPr>
          <a:xfrm>
            <a:off x="8184217" y="541453"/>
            <a:ext cx="4014098" cy="4273010"/>
            <a:chOff x="8184217" y="541453"/>
            <a:chExt cx="4014098" cy="4273010"/>
          </a:xfrm>
        </p:grpSpPr>
        <p:sp>
          <p:nvSpPr>
            <p:cNvPr id="3" name="object 3"/>
            <p:cNvSpPr txBox="1"/>
            <p:nvPr/>
          </p:nvSpPr>
          <p:spPr>
            <a:xfrm>
              <a:off x="8309110" y="541453"/>
              <a:ext cx="3889205" cy="876522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 marR="5080" algn="ctr">
                <a:lnSpc>
                  <a:spcPct val="100800"/>
                </a:lnSpc>
                <a:spcBef>
                  <a:spcPts val="85"/>
                </a:spcBef>
              </a:pPr>
              <a:r>
                <a:rPr spc="-1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ND-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LAr</a:t>
              </a:r>
              <a:r>
                <a:rPr spc="-15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and</a:t>
              </a:r>
              <a:r>
                <a:rPr spc="-8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TMS</a:t>
              </a:r>
              <a:r>
                <a:rPr spc="484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move</a:t>
              </a:r>
              <a:r>
                <a:rPr spc="15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spc="-1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off-</a:t>
              </a:r>
              <a:r>
                <a:rPr spc="-2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axis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to receive</a:t>
              </a:r>
              <a:r>
                <a:rPr spc="25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different</a:t>
              </a:r>
              <a:r>
                <a:rPr spc="-5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beam</a:t>
              </a:r>
              <a:r>
                <a:rPr spc="-45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spc="-1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fluxes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for disentangling flux and </a:t>
              </a:r>
              <a:r>
                <a:rPr spc="-2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cross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sections</a:t>
              </a:r>
              <a:r>
                <a:rPr spc="-25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and </a:t>
              </a:r>
              <a:r>
                <a:rPr spc="-1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constraining</a:t>
              </a:r>
              <a:r>
                <a:rPr lang="en-US" spc="-1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</a:t>
              </a:r>
              <a:r>
                <a:rPr lang="en-US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systematics</a:t>
              </a:r>
              <a:r>
                <a:rPr lang="en-US" spc="-10" dirty="0">
                  <a:solidFill>
                    <a:srgbClr val="32547A"/>
                  </a:solidFill>
                  <a:latin typeface="Helvetica" pitchFamily="2" charset="0"/>
                  <a:cs typeface="Times New Roman"/>
                </a:rPr>
                <a:t> (PRISM)</a:t>
              </a:r>
              <a:endParaRPr lang="en-US" dirty="0">
                <a:solidFill>
                  <a:srgbClr val="32547A"/>
                </a:solidFill>
                <a:latin typeface="Helvetica" pitchFamily="2" charset="0"/>
                <a:cs typeface="Times New Roman"/>
              </a:endParaRPr>
            </a:p>
          </p:txBody>
        </p:sp>
        <p:pic>
          <p:nvPicPr>
            <p:cNvPr id="44" name="Picture 43" descr="Chart, histogram&#10;&#10;AI-generated content may be incorrect.">
              <a:extLst>
                <a:ext uri="{FF2B5EF4-FFF2-40B4-BE49-F238E27FC236}">
                  <a16:creationId xmlns:a16="http://schemas.microsoft.com/office/drawing/2014/main" id="{4B53CFCD-F6E9-21E7-B063-B499550C6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4217" y="1385463"/>
              <a:ext cx="3707914" cy="3429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BD8054-097A-B968-C836-E3E365EAB7EE}"/>
                </a:ext>
              </a:extLst>
            </p:cNvPr>
            <p:cNvSpPr txBox="1"/>
            <p:nvPr/>
          </p:nvSpPr>
          <p:spPr>
            <a:xfrm rot="16200000">
              <a:off x="10904722" y="2765457"/>
              <a:ext cx="190535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hlinkClick r:id="rId5"/>
                </a:rPr>
                <a:t>arXiv:</a:t>
              </a:r>
              <a:r>
                <a:rPr lang="en-US" dirty="0">
                  <a:latin typeface="Helvetica" pitchFamily="2" charset="0"/>
                  <a:hlinkClick r:id="rId5"/>
                </a:rPr>
                <a:t>2103.13910</a:t>
              </a:r>
              <a:endParaRPr lang="en-US" dirty="0">
                <a:latin typeface="Helvetica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9858C959-47DC-234F-8474-2497B0B16D05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8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200" name="Google Shape;200;p8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01" name="Google Shape;201;p8"/>
          <p:cNvSpPr txBox="1"/>
          <p:nvPr/>
        </p:nvSpPr>
        <p:spPr>
          <a:xfrm>
            <a:off x="5634158" y="1354705"/>
            <a:ext cx="6415800" cy="4949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LAr-based TPC neutrino detector pushed forth by Carlo Rubbia in 1977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98552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Technology demonstrated in early 1990s by the ICARUS collaboration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Basic principles:</a:t>
            </a:r>
            <a:endParaRPr sz="3200" b="1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Charged particles lose energy as they pass through LAr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The energy goes into producing electron-ion pairs and scintillation light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An electric field established within the LAr volume drifts the electrons toward the anode plane at constant speed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The TPC is instrumented with a segmented anode (wires, </a:t>
            </a:r>
            <a:r>
              <a:rPr lang="en-US" sz="3200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strips, or pixels) for charge readout </a:t>
            </a: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and photodetectors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E5B50E-F32D-EDEB-E603-D5A078C074C7}"/>
              </a:ext>
            </a:extLst>
          </p:cNvPr>
          <p:cNvGrpSpPr/>
          <p:nvPr/>
        </p:nvGrpSpPr>
        <p:grpSpPr>
          <a:xfrm>
            <a:off x="996361" y="736600"/>
            <a:ext cx="4406893" cy="5567863"/>
            <a:chOff x="996361" y="736600"/>
            <a:chExt cx="4406893" cy="55678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0251FE-D43B-1862-B3B5-7AA2F0F89195}"/>
                </a:ext>
              </a:extLst>
            </p:cNvPr>
            <p:cNvGrpSpPr/>
            <p:nvPr/>
          </p:nvGrpSpPr>
          <p:grpSpPr>
            <a:xfrm>
              <a:off x="996361" y="736600"/>
              <a:ext cx="4406893" cy="3856849"/>
              <a:chOff x="996361" y="736600"/>
              <a:chExt cx="4406893" cy="3856849"/>
            </a:xfrm>
          </p:grpSpPr>
          <p:pic>
            <p:nvPicPr>
              <p:cNvPr id="203" name="Google Shape;203;p8" descr="A diagram of a liquid argon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96361" y="736600"/>
                <a:ext cx="4406893" cy="37129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5" name="Google Shape;205;p8"/>
              <p:cNvSpPr txBox="1"/>
              <p:nvPr/>
            </p:nvSpPr>
            <p:spPr>
              <a:xfrm>
                <a:off x="1141859" y="4316450"/>
                <a:ext cx="411589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 dirty="0">
                    <a:solidFill>
                      <a:srgbClr val="00206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Time projection chamber. Animation courtesy of BNL.</a:t>
                </a:r>
                <a:endParaRPr sz="14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206" name="Google Shape;206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18263" y="4565854"/>
              <a:ext cx="3263677" cy="17386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2" name="Google Shape;20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2312" y="1203647"/>
            <a:ext cx="4355592" cy="311713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8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Helvetica" pitchFamily="2" charset="0"/>
              </a:rPr>
              <a:t>Liquid</a:t>
            </a:r>
            <a:r>
              <a:rPr lang="en-US" dirty="0"/>
              <a:t> </a:t>
            </a:r>
            <a:r>
              <a:rPr lang="en-US" sz="4000" dirty="0">
                <a:latin typeface="Helvetica" pitchFamily="2" charset="0"/>
              </a:rPr>
              <a:t>Argon</a:t>
            </a:r>
            <a:r>
              <a:rPr lang="en-US" dirty="0"/>
              <a:t> (</a:t>
            </a:r>
            <a:r>
              <a:rPr lang="en-US" dirty="0" err="1"/>
              <a:t>LAr</a:t>
            </a:r>
            <a:r>
              <a:rPr lang="en-US" dirty="0"/>
              <a:t>) TPCs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460E2386-D5F7-B1DA-0B48-F3C61A4B3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>
            <a:extLst>
              <a:ext uri="{FF2B5EF4-FFF2-40B4-BE49-F238E27FC236}">
                <a16:creationId xmlns:a16="http://schemas.microsoft.com/office/drawing/2014/main" id="{4783A06F-7A69-EAB8-2DD3-5C694C64BA9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43D17FA4-3D7D-6C4A-9BBC-D1DC669D1C61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8">
            <a:extLst>
              <a:ext uri="{FF2B5EF4-FFF2-40B4-BE49-F238E27FC236}">
                <a16:creationId xmlns:a16="http://schemas.microsoft.com/office/drawing/2014/main" id="{DE6FCC01-D3DC-6C0E-FB09-A40496646AB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200" name="Google Shape;200;p8">
            <a:extLst>
              <a:ext uri="{FF2B5EF4-FFF2-40B4-BE49-F238E27FC236}">
                <a16:creationId xmlns:a16="http://schemas.microsoft.com/office/drawing/2014/main" id="{5A444CEF-BFEB-7473-1E22-13F03530960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01" name="Google Shape;201;p8">
            <a:extLst>
              <a:ext uri="{FF2B5EF4-FFF2-40B4-BE49-F238E27FC236}">
                <a16:creationId xmlns:a16="http://schemas.microsoft.com/office/drawing/2014/main" id="{D98F3618-B08E-E90F-D3F3-3133BEAE18E4}"/>
              </a:ext>
            </a:extLst>
          </p:cNvPr>
          <p:cNvSpPr txBox="1"/>
          <p:nvPr/>
        </p:nvSpPr>
        <p:spPr>
          <a:xfrm>
            <a:off x="5634158" y="1354705"/>
            <a:ext cx="6415800" cy="4949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LAr-based TPC neutrino detector pushed forth by Carlo Rubbia in 1977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98552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Technology demonstrated in early 1990s by the ICARUS collaboration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Basic principles:</a:t>
            </a:r>
            <a:endParaRPr sz="3200" b="1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Charged particles lose energy as they pass through LAr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The energy goes into producing electron-ion pairs and scintillation light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An electric field established within the LAr volume drifts the electrons toward the anode plane at constant speed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52832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The TPC is instrumented with a segmented anode (wires, </a:t>
            </a:r>
            <a:r>
              <a:rPr lang="en-US" sz="3200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strips, or pixels) for charge readout </a:t>
            </a:r>
            <a:r>
              <a:rPr lang="en-US" sz="3200" b="0" i="0" u="none" strike="noStrike" cap="none" dirty="0">
                <a:solidFill>
                  <a:srgbClr val="3C5A7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and photodetectors</a:t>
            </a:r>
            <a:endParaRPr sz="3200" b="0" i="0" u="none" strike="noStrike" cap="none" dirty="0">
              <a:solidFill>
                <a:srgbClr val="3C5A77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8">
            <a:extLst>
              <a:ext uri="{FF2B5EF4-FFF2-40B4-BE49-F238E27FC236}">
                <a16:creationId xmlns:a16="http://schemas.microsoft.com/office/drawing/2014/main" id="{CCD9855E-3321-D5A2-95D1-6A90D5F2E6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Helvetica" pitchFamily="2" charset="0"/>
              </a:rPr>
              <a:t>Liquid</a:t>
            </a:r>
            <a:r>
              <a:rPr lang="en-US" dirty="0"/>
              <a:t> </a:t>
            </a:r>
            <a:r>
              <a:rPr lang="en-US" sz="4000" dirty="0">
                <a:latin typeface="Helvetica" pitchFamily="2" charset="0"/>
              </a:rPr>
              <a:t>Argon</a:t>
            </a:r>
            <a:r>
              <a:rPr lang="en-US" dirty="0"/>
              <a:t> (</a:t>
            </a:r>
            <a:r>
              <a:rPr lang="en-US" dirty="0" err="1"/>
              <a:t>LAr</a:t>
            </a:r>
            <a:r>
              <a:rPr lang="en-US" dirty="0"/>
              <a:t>) TPCs</a:t>
            </a:r>
            <a:endParaRPr dirty="0"/>
          </a:p>
        </p:txBody>
      </p:sp>
      <p:grpSp>
        <p:nvGrpSpPr>
          <p:cNvPr id="2" name="object 6">
            <a:extLst>
              <a:ext uri="{FF2B5EF4-FFF2-40B4-BE49-F238E27FC236}">
                <a16:creationId xmlns:a16="http://schemas.microsoft.com/office/drawing/2014/main" id="{FABEC983-BDDE-CEEE-3A14-BA36455D6446}"/>
              </a:ext>
            </a:extLst>
          </p:cNvPr>
          <p:cNvGrpSpPr/>
          <p:nvPr/>
        </p:nvGrpSpPr>
        <p:grpSpPr>
          <a:xfrm>
            <a:off x="746379" y="1514362"/>
            <a:ext cx="4581525" cy="4484313"/>
            <a:chOff x="3643045" y="395888"/>
            <a:chExt cx="4581525" cy="4484313"/>
          </a:xfrm>
        </p:grpSpPr>
        <p:pic>
          <p:nvPicPr>
            <p:cNvPr id="3" name="object 7">
              <a:extLst>
                <a:ext uri="{FF2B5EF4-FFF2-40B4-BE49-F238E27FC236}">
                  <a16:creationId xmlns:a16="http://schemas.microsoft.com/office/drawing/2014/main" id="{B129E81E-386C-81D3-AC28-2ECF34C9521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3045" y="395888"/>
              <a:ext cx="4581525" cy="2205874"/>
            </a:xfrm>
            <a:prstGeom prst="rect">
              <a:avLst/>
            </a:prstGeom>
          </p:spPr>
        </p:pic>
        <p:pic>
          <p:nvPicPr>
            <p:cNvPr id="4" name="object 8">
              <a:extLst>
                <a:ext uri="{FF2B5EF4-FFF2-40B4-BE49-F238E27FC236}">
                  <a16:creationId xmlns:a16="http://schemas.microsoft.com/office/drawing/2014/main" id="{0B8D4681-EB98-F26D-D468-86362C4890D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5026" y="2718026"/>
              <a:ext cx="2600325" cy="2162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0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1a106b134_0_8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7EBCB806-7DE4-B442-B84C-88549362A84F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g2a1a106b134_0_8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214" name="Google Shape;214;g2a1a106b134_0_8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70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15" name="Google Shape;215;g2a1a106b134_0_8"/>
          <p:cNvSpPr txBox="1"/>
          <p:nvPr/>
        </p:nvSpPr>
        <p:spPr>
          <a:xfrm>
            <a:off x="331500" y="1368025"/>
            <a:ext cx="6838200" cy="4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be instrumented for millimeter position resolution</a:t>
            </a:r>
            <a:endParaRPr sz="3200" b="0" i="0" u="none" strike="noStrike" cap="none" dirty="0">
              <a:solidFill>
                <a:srgbClr val="3C5A7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 threshold for ionization: 23.6 eV/e-</a:t>
            </a:r>
            <a:endParaRPr sz="3200" b="0" i="0" u="none" strike="noStrike" cap="none" dirty="0">
              <a:solidFill>
                <a:srgbClr val="3C5A7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 is transparent to its own scintillation light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04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VUV (127 nm) scintillation light is wavelength-shifted and detected via common photosensors (PMTs and </a:t>
            </a:r>
            <a:r>
              <a:rPr lang="en-US" sz="3200" b="0" i="0" u="none" strike="noStrike" cap="none" dirty="0" err="1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SiPMs</a:t>
            </a:r>
            <a:r>
              <a:rPr lang="en-US" sz="32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3200" b="0" i="0" u="none" strike="noStrike" cap="none" dirty="0">
              <a:solidFill>
                <a:srgbClr val="3C5A7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401319" algn="l" rtl="0">
              <a:lnSpc>
                <a:spcPct val="100000"/>
              </a:lnSpc>
              <a:spcBef>
                <a:spcPts val="304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Helvetica Neue"/>
              <a:buChar char="–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24,000 photons/MeV at 500 V/cm for Minimum Ionizing Particles (MIPs)</a:t>
            </a:r>
            <a:endParaRPr sz="3200" b="0" i="0" u="none" strike="noStrike" cap="none" dirty="0">
              <a:solidFill>
                <a:srgbClr val="3C5A7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401319" algn="l" rtl="0">
              <a:lnSpc>
                <a:spcPct val="100000"/>
              </a:lnSpc>
              <a:spcBef>
                <a:spcPts val="304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Helvetica Neue"/>
              <a:buChar char="–"/>
            </a:pPr>
            <a:r>
              <a:rPr lang="en-US" sz="32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prompt component (6 ns) is used for t</a:t>
            </a:r>
            <a:r>
              <a:rPr lang="en-US" sz="3200" b="0" i="0" u="none" strike="noStrike" cap="none" baseline="-25000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 </a:t>
            </a:r>
            <a:r>
              <a:rPr lang="en-US" sz="32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determination</a:t>
            </a:r>
            <a:endParaRPr sz="3200" b="0" i="0" u="none" strike="noStrike" cap="none" dirty="0">
              <a:solidFill>
                <a:srgbClr val="3C5A7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6" name="Google Shape;216;g2a1a106b134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9699" y="2480903"/>
            <a:ext cx="4852622" cy="337573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a1a106b134_0_8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>
                <a:latin typeface="Helvetica" pitchFamily="2" charset="0"/>
              </a:rPr>
              <a:t>LArTPCs</a:t>
            </a:r>
            <a:endParaRPr dirty="0">
              <a:latin typeface="Helvetica" pitchFamily="2" charset="0"/>
            </a:endParaRPr>
          </a:p>
        </p:txBody>
      </p:sp>
      <p:sp>
        <p:nvSpPr>
          <p:cNvPr id="218" name="Google Shape;218;g2a1a106b134_0_8"/>
          <p:cNvSpPr txBox="1"/>
          <p:nvPr/>
        </p:nvSpPr>
        <p:spPr>
          <a:xfrm>
            <a:off x="7538010" y="5839175"/>
            <a:ext cx="411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ProtoDUNE-SP events. 1 GeV/c pion candidate (top) and large cosmic shower event (bottom). JINST 15 P12004</a:t>
            </a:r>
            <a:endParaRPr sz="1200" b="0" i="0" u="none" strike="noStrike" cap="none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9" name="Google Shape;219;g2a1a106b134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0513" y="350225"/>
            <a:ext cx="3990975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40F38A3-95CE-2541-36C9-7A7460518E72}"/>
              </a:ext>
            </a:extLst>
          </p:cNvPr>
          <p:cNvGrpSpPr/>
          <p:nvPr/>
        </p:nvGrpSpPr>
        <p:grpSpPr>
          <a:xfrm>
            <a:off x="5706362" y="940983"/>
            <a:ext cx="3066932" cy="2091266"/>
            <a:chOff x="5971576" y="1094101"/>
            <a:chExt cx="3066932" cy="20912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51805F-E35D-928E-1D96-A4813B46E8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71576" y="1094101"/>
              <a:ext cx="2828856" cy="2091266"/>
              <a:chOff x="6686551" y="73292"/>
              <a:chExt cx="3147744" cy="2327008"/>
            </a:xfrm>
          </p:grpSpPr>
          <p:pic>
            <p:nvPicPr>
              <p:cNvPr id="3" name="object 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86551" y="73292"/>
                <a:ext cx="3147744" cy="2327008"/>
              </a:xfrm>
              <a:prstGeom prst="rect">
                <a:avLst/>
              </a:prstGeom>
            </p:spPr>
          </p:pic>
          <p:sp>
            <p:nvSpPr>
              <p:cNvPr id="31" name="object 31"/>
              <p:cNvSpPr/>
              <p:nvPr/>
            </p:nvSpPr>
            <p:spPr>
              <a:xfrm>
                <a:off x="9472373" y="1245242"/>
                <a:ext cx="118110" cy="831215"/>
              </a:xfrm>
              <a:custGeom>
                <a:avLst/>
                <a:gdLst/>
                <a:ahLst/>
                <a:cxnLst/>
                <a:rect l="l" t="t" r="r" b="b"/>
                <a:pathLst>
                  <a:path w="118109" h="831215">
                    <a:moveTo>
                      <a:pt x="14224" y="715137"/>
                    </a:moveTo>
                    <a:lnTo>
                      <a:pt x="2031" y="722249"/>
                    </a:lnTo>
                    <a:lnTo>
                      <a:pt x="0" y="729996"/>
                    </a:lnTo>
                    <a:lnTo>
                      <a:pt x="58927" y="831088"/>
                    </a:lnTo>
                    <a:lnTo>
                      <a:pt x="73693" y="805814"/>
                    </a:lnTo>
                    <a:lnTo>
                      <a:pt x="46227" y="805814"/>
                    </a:lnTo>
                    <a:lnTo>
                      <a:pt x="46227" y="758752"/>
                    </a:lnTo>
                    <a:lnTo>
                      <a:pt x="21971" y="717168"/>
                    </a:lnTo>
                    <a:lnTo>
                      <a:pt x="14224" y="715137"/>
                    </a:lnTo>
                    <a:close/>
                  </a:path>
                  <a:path w="118109" h="831215">
                    <a:moveTo>
                      <a:pt x="46354" y="758970"/>
                    </a:moveTo>
                    <a:lnTo>
                      <a:pt x="46227" y="805814"/>
                    </a:lnTo>
                    <a:lnTo>
                      <a:pt x="71627" y="805814"/>
                    </a:lnTo>
                    <a:lnTo>
                      <a:pt x="71627" y="799464"/>
                    </a:lnTo>
                    <a:lnTo>
                      <a:pt x="48005" y="799464"/>
                    </a:lnTo>
                    <a:lnTo>
                      <a:pt x="58991" y="780632"/>
                    </a:lnTo>
                    <a:lnTo>
                      <a:pt x="46354" y="758970"/>
                    </a:lnTo>
                    <a:close/>
                  </a:path>
                  <a:path w="118109" h="831215">
                    <a:moveTo>
                      <a:pt x="103758" y="715137"/>
                    </a:moveTo>
                    <a:lnTo>
                      <a:pt x="96011" y="717168"/>
                    </a:lnTo>
                    <a:lnTo>
                      <a:pt x="71754" y="758752"/>
                    </a:lnTo>
                    <a:lnTo>
                      <a:pt x="71627" y="805814"/>
                    </a:lnTo>
                    <a:lnTo>
                      <a:pt x="73693" y="805814"/>
                    </a:lnTo>
                    <a:lnTo>
                      <a:pt x="117982" y="729996"/>
                    </a:lnTo>
                    <a:lnTo>
                      <a:pt x="115950" y="722249"/>
                    </a:lnTo>
                    <a:lnTo>
                      <a:pt x="103758" y="715137"/>
                    </a:lnTo>
                    <a:close/>
                  </a:path>
                  <a:path w="118109" h="831215">
                    <a:moveTo>
                      <a:pt x="58991" y="780632"/>
                    </a:moveTo>
                    <a:lnTo>
                      <a:pt x="48005" y="799464"/>
                    </a:lnTo>
                    <a:lnTo>
                      <a:pt x="69976" y="799464"/>
                    </a:lnTo>
                    <a:lnTo>
                      <a:pt x="58991" y="780632"/>
                    </a:lnTo>
                    <a:close/>
                  </a:path>
                  <a:path w="118109" h="831215">
                    <a:moveTo>
                      <a:pt x="71627" y="758970"/>
                    </a:moveTo>
                    <a:lnTo>
                      <a:pt x="58991" y="780632"/>
                    </a:lnTo>
                    <a:lnTo>
                      <a:pt x="69976" y="799464"/>
                    </a:lnTo>
                    <a:lnTo>
                      <a:pt x="71627" y="799464"/>
                    </a:lnTo>
                    <a:lnTo>
                      <a:pt x="71627" y="758970"/>
                    </a:lnTo>
                    <a:close/>
                  </a:path>
                  <a:path w="118109" h="831215">
                    <a:moveTo>
                      <a:pt x="58991" y="50455"/>
                    </a:moveTo>
                    <a:lnTo>
                      <a:pt x="46354" y="72117"/>
                    </a:lnTo>
                    <a:lnTo>
                      <a:pt x="46354" y="758970"/>
                    </a:lnTo>
                    <a:lnTo>
                      <a:pt x="58991" y="780632"/>
                    </a:lnTo>
                    <a:lnTo>
                      <a:pt x="71627" y="758970"/>
                    </a:lnTo>
                    <a:lnTo>
                      <a:pt x="71627" y="72117"/>
                    </a:lnTo>
                    <a:lnTo>
                      <a:pt x="58991" y="50455"/>
                    </a:lnTo>
                    <a:close/>
                  </a:path>
                  <a:path w="118109" h="831215">
                    <a:moveTo>
                      <a:pt x="58927" y="0"/>
                    </a:moveTo>
                    <a:lnTo>
                      <a:pt x="0" y="101091"/>
                    </a:lnTo>
                    <a:lnTo>
                      <a:pt x="2031" y="108838"/>
                    </a:lnTo>
                    <a:lnTo>
                      <a:pt x="14224" y="115950"/>
                    </a:lnTo>
                    <a:lnTo>
                      <a:pt x="21971" y="113918"/>
                    </a:lnTo>
                    <a:lnTo>
                      <a:pt x="46227" y="72335"/>
                    </a:lnTo>
                    <a:lnTo>
                      <a:pt x="46227" y="25273"/>
                    </a:lnTo>
                    <a:lnTo>
                      <a:pt x="73691" y="25273"/>
                    </a:lnTo>
                    <a:lnTo>
                      <a:pt x="58927" y="0"/>
                    </a:lnTo>
                    <a:close/>
                  </a:path>
                  <a:path w="118109" h="831215">
                    <a:moveTo>
                      <a:pt x="73691" y="25273"/>
                    </a:moveTo>
                    <a:lnTo>
                      <a:pt x="71627" y="25273"/>
                    </a:lnTo>
                    <a:lnTo>
                      <a:pt x="71754" y="72335"/>
                    </a:lnTo>
                    <a:lnTo>
                      <a:pt x="96011" y="113918"/>
                    </a:lnTo>
                    <a:lnTo>
                      <a:pt x="103758" y="115950"/>
                    </a:lnTo>
                    <a:lnTo>
                      <a:pt x="115950" y="108838"/>
                    </a:lnTo>
                    <a:lnTo>
                      <a:pt x="117982" y="101091"/>
                    </a:lnTo>
                    <a:lnTo>
                      <a:pt x="73691" y="25273"/>
                    </a:lnTo>
                    <a:close/>
                  </a:path>
                  <a:path w="118109" h="831215">
                    <a:moveTo>
                      <a:pt x="71627" y="25273"/>
                    </a:moveTo>
                    <a:lnTo>
                      <a:pt x="46227" y="25273"/>
                    </a:lnTo>
                    <a:lnTo>
                      <a:pt x="46227" y="72117"/>
                    </a:lnTo>
                    <a:lnTo>
                      <a:pt x="58991" y="50455"/>
                    </a:lnTo>
                    <a:lnTo>
                      <a:pt x="48005" y="31623"/>
                    </a:lnTo>
                    <a:lnTo>
                      <a:pt x="71627" y="31623"/>
                    </a:lnTo>
                    <a:lnTo>
                      <a:pt x="71627" y="25273"/>
                    </a:lnTo>
                    <a:close/>
                  </a:path>
                  <a:path w="118109" h="831215">
                    <a:moveTo>
                      <a:pt x="71627" y="31623"/>
                    </a:moveTo>
                    <a:lnTo>
                      <a:pt x="69976" y="31623"/>
                    </a:lnTo>
                    <a:lnTo>
                      <a:pt x="58991" y="50455"/>
                    </a:lnTo>
                    <a:lnTo>
                      <a:pt x="71627" y="72117"/>
                    </a:lnTo>
                    <a:lnTo>
                      <a:pt x="71627" y="31623"/>
                    </a:lnTo>
                    <a:close/>
                  </a:path>
                  <a:path w="118109" h="831215">
                    <a:moveTo>
                      <a:pt x="69976" y="31623"/>
                    </a:moveTo>
                    <a:lnTo>
                      <a:pt x="48005" y="31623"/>
                    </a:lnTo>
                    <a:lnTo>
                      <a:pt x="58991" y="50455"/>
                    </a:lnTo>
                    <a:lnTo>
                      <a:pt x="69976" y="31623"/>
                    </a:lnTo>
                    <a:close/>
                  </a:path>
                </a:pathLst>
              </a:custGeom>
              <a:solidFill>
                <a:srgbClr val="0431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7886920" y="334748"/>
                <a:ext cx="1624965" cy="920115"/>
              </a:xfrm>
              <a:custGeom>
                <a:avLst/>
                <a:gdLst/>
                <a:ahLst/>
                <a:cxnLst/>
                <a:rect l="l" t="t" r="r" b="b"/>
                <a:pathLst>
                  <a:path w="1624965" h="920115">
                    <a:moveTo>
                      <a:pt x="1555376" y="893867"/>
                    </a:moveTo>
                    <a:lnTo>
                      <a:pt x="1505267" y="894588"/>
                    </a:lnTo>
                    <a:lnTo>
                      <a:pt x="1507108" y="894588"/>
                    </a:lnTo>
                    <a:lnTo>
                      <a:pt x="1501521" y="900302"/>
                    </a:lnTo>
                    <a:lnTo>
                      <a:pt x="1501648" y="914400"/>
                    </a:lnTo>
                    <a:lnTo>
                      <a:pt x="1507490" y="919988"/>
                    </a:lnTo>
                    <a:lnTo>
                      <a:pt x="1505309" y="919988"/>
                    </a:lnTo>
                    <a:lnTo>
                      <a:pt x="1624456" y="918337"/>
                    </a:lnTo>
                    <a:lnTo>
                      <a:pt x="1623640" y="916939"/>
                    </a:lnTo>
                    <a:lnTo>
                      <a:pt x="1596262" y="916939"/>
                    </a:lnTo>
                    <a:lnTo>
                      <a:pt x="1555376" y="893867"/>
                    </a:lnTo>
                    <a:close/>
                  </a:path>
                  <a:path w="1624965" h="920115">
                    <a:moveTo>
                      <a:pt x="1580584" y="893504"/>
                    </a:moveTo>
                    <a:lnTo>
                      <a:pt x="1555376" y="893867"/>
                    </a:lnTo>
                    <a:lnTo>
                      <a:pt x="1596262" y="916939"/>
                    </a:lnTo>
                    <a:lnTo>
                      <a:pt x="1598909" y="912240"/>
                    </a:lnTo>
                    <a:lnTo>
                      <a:pt x="1591564" y="912240"/>
                    </a:lnTo>
                    <a:lnTo>
                      <a:pt x="1580584" y="893504"/>
                    </a:lnTo>
                    <a:close/>
                  </a:path>
                  <a:path w="1624965" h="920115">
                    <a:moveTo>
                      <a:pt x="1557654" y="815213"/>
                    </a:moveTo>
                    <a:lnTo>
                      <a:pt x="1545462" y="822325"/>
                    </a:lnTo>
                    <a:lnTo>
                      <a:pt x="1543430" y="830072"/>
                    </a:lnTo>
                    <a:lnTo>
                      <a:pt x="1567860" y="871790"/>
                    </a:lnTo>
                    <a:lnTo>
                      <a:pt x="1608708" y="894841"/>
                    </a:lnTo>
                    <a:lnTo>
                      <a:pt x="1596262" y="916939"/>
                    </a:lnTo>
                    <a:lnTo>
                      <a:pt x="1623640" y="916939"/>
                    </a:lnTo>
                    <a:lnTo>
                      <a:pt x="1565402" y="817245"/>
                    </a:lnTo>
                    <a:lnTo>
                      <a:pt x="1557654" y="815213"/>
                    </a:lnTo>
                    <a:close/>
                  </a:path>
                  <a:path w="1624965" h="920115">
                    <a:moveTo>
                      <a:pt x="1602358" y="893190"/>
                    </a:moveTo>
                    <a:lnTo>
                      <a:pt x="1580584" y="893504"/>
                    </a:lnTo>
                    <a:lnTo>
                      <a:pt x="1591564" y="912240"/>
                    </a:lnTo>
                    <a:lnTo>
                      <a:pt x="1602358" y="893190"/>
                    </a:lnTo>
                    <a:close/>
                  </a:path>
                  <a:path w="1624965" h="920115">
                    <a:moveTo>
                      <a:pt x="1605783" y="893190"/>
                    </a:moveTo>
                    <a:lnTo>
                      <a:pt x="1602358" y="893190"/>
                    </a:lnTo>
                    <a:lnTo>
                      <a:pt x="1591564" y="912240"/>
                    </a:lnTo>
                    <a:lnTo>
                      <a:pt x="1598909" y="912240"/>
                    </a:lnTo>
                    <a:lnTo>
                      <a:pt x="1608708" y="894841"/>
                    </a:lnTo>
                    <a:lnTo>
                      <a:pt x="1605783" y="893190"/>
                    </a:lnTo>
                    <a:close/>
                  </a:path>
                  <a:path w="1624965" h="920115">
                    <a:moveTo>
                      <a:pt x="69080" y="25993"/>
                    </a:moveTo>
                    <a:lnTo>
                      <a:pt x="43925" y="26355"/>
                    </a:lnTo>
                    <a:lnTo>
                      <a:pt x="56640" y="48095"/>
                    </a:lnTo>
                    <a:lnTo>
                      <a:pt x="1555376" y="893867"/>
                    </a:lnTo>
                    <a:lnTo>
                      <a:pt x="1580584" y="893504"/>
                    </a:lnTo>
                    <a:lnTo>
                      <a:pt x="1567860" y="871790"/>
                    </a:lnTo>
                    <a:lnTo>
                      <a:pt x="69080" y="25993"/>
                    </a:lnTo>
                    <a:close/>
                  </a:path>
                  <a:path w="1624965" h="920115">
                    <a:moveTo>
                      <a:pt x="1567860" y="871790"/>
                    </a:moveTo>
                    <a:lnTo>
                      <a:pt x="1580584" y="893504"/>
                    </a:lnTo>
                    <a:lnTo>
                      <a:pt x="1602358" y="893190"/>
                    </a:lnTo>
                    <a:lnTo>
                      <a:pt x="1605783" y="893190"/>
                    </a:lnTo>
                    <a:lnTo>
                      <a:pt x="1567860" y="871790"/>
                    </a:lnTo>
                    <a:close/>
                  </a:path>
                  <a:path w="1624965" h="920115">
                    <a:moveTo>
                      <a:pt x="117099" y="0"/>
                    </a:moveTo>
                    <a:lnTo>
                      <a:pt x="109981" y="0"/>
                    </a:lnTo>
                    <a:lnTo>
                      <a:pt x="0" y="1524"/>
                    </a:lnTo>
                    <a:lnTo>
                      <a:pt x="59054" y="102615"/>
                    </a:lnTo>
                    <a:lnTo>
                      <a:pt x="66801" y="104648"/>
                    </a:lnTo>
                    <a:lnTo>
                      <a:pt x="78994" y="97536"/>
                    </a:lnTo>
                    <a:lnTo>
                      <a:pt x="81025" y="89788"/>
                    </a:lnTo>
                    <a:lnTo>
                      <a:pt x="56640" y="48095"/>
                    </a:lnTo>
                    <a:lnTo>
                      <a:pt x="15748" y="25019"/>
                    </a:lnTo>
                    <a:lnTo>
                      <a:pt x="28194" y="2921"/>
                    </a:lnTo>
                    <a:lnTo>
                      <a:pt x="120153" y="2921"/>
                    </a:lnTo>
                    <a:lnTo>
                      <a:pt x="117099" y="0"/>
                    </a:lnTo>
                    <a:close/>
                  </a:path>
                  <a:path w="1624965" h="920115">
                    <a:moveTo>
                      <a:pt x="28194" y="2921"/>
                    </a:moveTo>
                    <a:lnTo>
                      <a:pt x="15748" y="25019"/>
                    </a:lnTo>
                    <a:lnTo>
                      <a:pt x="56640" y="48095"/>
                    </a:lnTo>
                    <a:lnTo>
                      <a:pt x="44109" y="26670"/>
                    </a:lnTo>
                    <a:lnTo>
                      <a:pt x="22098" y="26670"/>
                    </a:lnTo>
                    <a:lnTo>
                      <a:pt x="32893" y="7492"/>
                    </a:lnTo>
                    <a:lnTo>
                      <a:pt x="36295" y="7492"/>
                    </a:lnTo>
                    <a:lnTo>
                      <a:pt x="28194" y="2921"/>
                    </a:lnTo>
                    <a:close/>
                  </a:path>
                  <a:path w="1624965" h="920115">
                    <a:moveTo>
                      <a:pt x="32893" y="7492"/>
                    </a:moveTo>
                    <a:lnTo>
                      <a:pt x="22098" y="26670"/>
                    </a:lnTo>
                    <a:lnTo>
                      <a:pt x="43925" y="26355"/>
                    </a:lnTo>
                    <a:lnTo>
                      <a:pt x="32893" y="7492"/>
                    </a:lnTo>
                    <a:close/>
                  </a:path>
                  <a:path w="1624965" h="920115">
                    <a:moveTo>
                      <a:pt x="43925" y="26355"/>
                    </a:moveTo>
                    <a:lnTo>
                      <a:pt x="22098" y="26670"/>
                    </a:lnTo>
                    <a:lnTo>
                      <a:pt x="44109" y="26670"/>
                    </a:lnTo>
                    <a:lnTo>
                      <a:pt x="43925" y="26355"/>
                    </a:lnTo>
                    <a:close/>
                  </a:path>
                  <a:path w="1624965" h="920115">
                    <a:moveTo>
                      <a:pt x="36295" y="7492"/>
                    </a:moveTo>
                    <a:lnTo>
                      <a:pt x="32893" y="7492"/>
                    </a:lnTo>
                    <a:lnTo>
                      <a:pt x="43925" y="26355"/>
                    </a:lnTo>
                    <a:lnTo>
                      <a:pt x="69080" y="25993"/>
                    </a:lnTo>
                    <a:lnTo>
                      <a:pt x="36295" y="7492"/>
                    </a:lnTo>
                    <a:close/>
                  </a:path>
                  <a:path w="1624965" h="920115">
                    <a:moveTo>
                      <a:pt x="120153" y="2921"/>
                    </a:moveTo>
                    <a:lnTo>
                      <a:pt x="28194" y="2921"/>
                    </a:lnTo>
                    <a:lnTo>
                      <a:pt x="69080" y="25993"/>
                    </a:lnTo>
                    <a:lnTo>
                      <a:pt x="110362" y="25400"/>
                    </a:lnTo>
                    <a:lnTo>
                      <a:pt x="117223" y="25400"/>
                    </a:lnTo>
                    <a:lnTo>
                      <a:pt x="122935" y="19558"/>
                    </a:lnTo>
                    <a:lnTo>
                      <a:pt x="122808" y="5461"/>
                    </a:lnTo>
                    <a:lnTo>
                      <a:pt x="120153" y="2921"/>
                    </a:lnTo>
                    <a:close/>
                  </a:path>
                </a:pathLst>
              </a:custGeom>
              <a:solidFill>
                <a:srgbClr val="0431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3">
                <a:extLst>
                  <a:ext uri="{FF2B5EF4-FFF2-40B4-BE49-F238E27FC236}">
                    <a16:creationId xmlns:a16="http://schemas.microsoft.com/office/drawing/2014/main" id="{430ABAA5-0C7E-5438-B73F-C879FD33C0A7}"/>
                  </a:ext>
                </a:extLst>
              </p:cNvPr>
              <p:cNvSpPr txBox="1"/>
              <p:nvPr/>
            </p:nvSpPr>
            <p:spPr>
              <a:xfrm rot="18007987">
                <a:off x="8737725" y="435397"/>
                <a:ext cx="279827" cy="521334"/>
              </a:xfrm>
              <a:prstGeom prst="rect">
                <a:avLst/>
              </a:prstGeom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>
                  <a:lnSpc>
                    <a:spcPts val="2090"/>
                  </a:lnSpc>
                </a:pPr>
                <a:r>
                  <a:rPr lang="en-US" spc="-5" dirty="0">
                    <a:latin typeface="Helvetica" pitchFamily="2" charset="0"/>
                  </a:rPr>
                  <a:t>66</a:t>
                </a:r>
                <a:r>
                  <a:rPr spc="-5" dirty="0">
                    <a:latin typeface="Helvetica" pitchFamily="2" charset="0"/>
                    <a:cs typeface="Arial"/>
                  </a:rPr>
                  <a:t> </a:t>
                </a:r>
                <a:r>
                  <a:rPr spc="-50" dirty="0">
                    <a:latin typeface="Helvetica" pitchFamily="2" charset="0"/>
                    <a:cs typeface="Times New Roman"/>
                  </a:rPr>
                  <a:t>m</a:t>
                </a:r>
                <a:endParaRPr dirty="0">
                  <a:latin typeface="Helvetica" pitchFamily="2" charset="0"/>
                  <a:cs typeface="Times New Roman"/>
                </a:endParaRPr>
              </a:p>
            </p:txBody>
          </p:sp>
        </p:grpSp>
        <p:sp>
          <p:nvSpPr>
            <p:cNvPr id="33" name="object 33"/>
            <p:cNvSpPr txBox="1"/>
            <p:nvPr/>
          </p:nvSpPr>
          <p:spPr>
            <a:xfrm rot="10800000">
              <a:off x="8769204" y="2202546"/>
              <a:ext cx="269304" cy="521334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12700">
                <a:lnSpc>
                  <a:spcPts val="2090"/>
                </a:lnSpc>
              </a:pPr>
              <a:r>
                <a:rPr dirty="0">
                  <a:latin typeface="Helvetica" pitchFamily="2" charset="0"/>
                  <a:cs typeface="Arial"/>
                </a:rPr>
                <a:t>1</a:t>
              </a:r>
              <a:r>
                <a:rPr lang="en-US" dirty="0">
                  <a:latin typeface="Helvetica" pitchFamily="2" charset="0"/>
                  <a:cs typeface="Arial"/>
                </a:rPr>
                <a:t>9</a:t>
              </a:r>
              <a:r>
                <a:rPr spc="-5" dirty="0">
                  <a:latin typeface="Helvetica" pitchFamily="2" charset="0"/>
                  <a:cs typeface="Arial"/>
                </a:rPr>
                <a:t> </a:t>
              </a:r>
              <a:r>
                <a:rPr spc="-50" dirty="0">
                  <a:latin typeface="Helvetica" pitchFamily="2" charset="0"/>
                  <a:cs typeface="Times New Roman"/>
                </a:rPr>
                <a:t>m</a:t>
              </a:r>
              <a:endParaRPr dirty="0">
                <a:latin typeface="Helvetica" pitchFamily="2" charset="0"/>
                <a:cs typeface="Times New Roman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08D471-D90E-823B-6785-BD2228CA6705}"/>
              </a:ext>
            </a:extLst>
          </p:cNvPr>
          <p:cNvGrpSpPr/>
          <p:nvPr/>
        </p:nvGrpSpPr>
        <p:grpSpPr>
          <a:xfrm>
            <a:off x="6651278" y="3188541"/>
            <a:ext cx="3748386" cy="3127908"/>
            <a:chOff x="6400219" y="3174593"/>
            <a:chExt cx="3748386" cy="3127908"/>
          </a:xfrm>
        </p:grpSpPr>
        <p:pic>
          <p:nvPicPr>
            <p:cNvPr id="5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2191" y="3174593"/>
              <a:ext cx="3513088" cy="3127908"/>
            </a:xfrm>
            <a:prstGeom prst="rect">
              <a:avLst/>
            </a:prstGeom>
          </p:spPr>
        </p:pic>
        <p:sp>
          <p:nvSpPr>
            <p:cNvPr id="20" name="object 20"/>
            <p:cNvSpPr txBox="1"/>
            <p:nvPr/>
          </p:nvSpPr>
          <p:spPr>
            <a:xfrm>
              <a:off x="8465438" y="3316307"/>
              <a:ext cx="487757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spc="-2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APA</a:t>
              </a:r>
              <a:r>
                <a:rPr lang="en-US" sz="1200" spc="-2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s</a:t>
              </a:r>
              <a:endParaRPr sz="1200" dirty="0">
                <a:latin typeface="Times New Roman"/>
                <a:cs typeface="Times New Roman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9669056" y="3683306"/>
              <a:ext cx="479549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spc="-2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APA</a:t>
              </a:r>
              <a:r>
                <a:rPr lang="en-US" sz="1200" spc="-2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s</a:t>
              </a:r>
              <a:endParaRPr sz="1200" dirty="0">
                <a:latin typeface="Times New Roman"/>
                <a:cs typeface="Times New Roman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6400219" y="3415052"/>
              <a:ext cx="478838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spc="-2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APA</a:t>
              </a:r>
              <a:r>
                <a:rPr lang="en-US" sz="1200" spc="-2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s</a:t>
              </a:r>
              <a:endParaRPr sz="1200" dirty="0">
                <a:latin typeface="Times New Roman"/>
                <a:cs typeface="Times New Roman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7536474" y="4042841"/>
              <a:ext cx="30734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spc="-25" dirty="0">
                  <a:solidFill>
                    <a:srgbClr val="00F900"/>
                  </a:solidFill>
                  <a:latin typeface="Times New Roman"/>
                  <a:cs typeface="Times New Roman"/>
                </a:rPr>
                <a:t>CPA</a:t>
              </a:r>
              <a:endParaRPr sz="1200" dirty="0">
                <a:latin typeface="Times New Roman"/>
                <a:cs typeface="Times New Roman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8726145" y="5616211"/>
              <a:ext cx="54737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dirty="0">
                  <a:solidFill>
                    <a:srgbClr val="FFFF00"/>
                  </a:solidFill>
                  <a:latin typeface="Times New Roman"/>
                  <a:cs typeface="Times New Roman"/>
                </a:rPr>
                <a:t>3.6 </a:t>
              </a:r>
              <a:r>
                <a:rPr spc="-5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m</a:t>
              </a:r>
              <a:endParaRPr dirty="0">
                <a:latin typeface="Times New Roman"/>
                <a:cs typeface="Times New Roman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8947882" y="4064720"/>
              <a:ext cx="30734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spc="-25" dirty="0">
                  <a:solidFill>
                    <a:srgbClr val="00F900"/>
                  </a:solidFill>
                  <a:latin typeface="Times New Roman"/>
                  <a:cs typeface="Times New Roman"/>
                </a:rPr>
                <a:t>CPA</a:t>
              </a:r>
              <a:endParaRPr sz="1200" dirty="0">
                <a:latin typeface="Times New Roman"/>
                <a:cs typeface="Times New Roman"/>
              </a:endParaRPr>
            </a:p>
          </p:txBody>
        </p:sp>
      </p:grp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019ED65F-C7F6-5384-3600-F35786A5B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NuTel</a:t>
            </a:r>
            <a:r>
              <a:rPr lang="en-US" dirty="0"/>
              <a:t> 2025 | David Rivera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876885E6-222A-C904-F32F-3B095E72065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3914842"/>
            <a:ext cx="6045909" cy="2368464"/>
          </a:xfrm>
        </p:spPr>
        <p:txBody>
          <a:bodyPr>
            <a:normAutofit fontScale="85000" lnSpcReduction="20000"/>
          </a:bodyPr>
          <a:lstStyle/>
          <a:p>
            <a:pPr marL="419100" indent="-342900">
              <a:spcBef>
                <a:spcPts val="565"/>
              </a:spcBef>
              <a:tabLst>
                <a:tab pos="4191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Fiducial</a:t>
            </a:r>
            <a:r>
              <a:rPr lang="en-US" spc="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volume:</a:t>
            </a:r>
            <a:r>
              <a:rPr lang="en-US" spc="-5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10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kt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per </a:t>
            </a:r>
            <a:r>
              <a:rPr lang="en-US" spc="-10" dirty="0">
                <a:latin typeface="Helvetica" pitchFamily="2" charset="0"/>
                <a:cs typeface="Times New Roman"/>
              </a:rPr>
              <a:t>module</a:t>
            </a:r>
          </a:p>
          <a:p>
            <a:pPr marL="419100" indent="-342900">
              <a:spcBef>
                <a:spcPts val="565"/>
              </a:spcBef>
              <a:tabLst>
                <a:tab pos="4191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Drift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distance: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3.6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m, horizontal</a:t>
            </a:r>
            <a:endParaRPr lang="en-US" spc="-10" dirty="0">
              <a:latin typeface="Helvetica" pitchFamily="2" charset="0"/>
              <a:cs typeface="Times New Roman"/>
            </a:endParaRPr>
          </a:p>
          <a:p>
            <a:pPr marL="419100" marR="179705" indent="-343535">
              <a:lnSpc>
                <a:spcPct val="100800"/>
              </a:lnSpc>
              <a:spcBef>
                <a:spcPts val="375"/>
              </a:spcBef>
              <a:tabLst>
                <a:tab pos="4191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Drift</a:t>
            </a:r>
            <a:r>
              <a:rPr lang="en-US" spc="-2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field:</a:t>
            </a:r>
            <a:r>
              <a:rPr lang="en-US" spc="-8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500V/cm;</a:t>
            </a:r>
            <a:r>
              <a:rPr lang="en-US" spc="-80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HV: 180kV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419100" indent="-342900">
              <a:spcBef>
                <a:spcPts val="395"/>
              </a:spcBef>
              <a:tabLst>
                <a:tab pos="4191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Anode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and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Cathode </a:t>
            </a:r>
            <a:r>
              <a:rPr lang="en-US" spc="-10" dirty="0">
                <a:latin typeface="Helvetica" pitchFamily="2" charset="0"/>
                <a:cs typeface="Times New Roman"/>
              </a:rPr>
              <a:t>Plane</a:t>
            </a:r>
            <a:r>
              <a:rPr lang="en-US" spc="-65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Assemblies </a:t>
            </a:r>
            <a:r>
              <a:rPr lang="en-US" spc="-20" dirty="0">
                <a:latin typeface="Helvetica" pitchFamily="2" charset="0"/>
                <a:cs typeface="Times New Roman"/>
              </a:rPr>
              <a:t>(APA,</a:t>
            </a:r>
            <a:r>
              <a:rPr lang="en-US" spc="-35" dirty="0">
                <a:latin typeface="Helvetica" pitchFamily="2" charset="0"/>
                <a:cs typeface="Times New Roman"/>
              </a:rPr>
              <a:t> </a:t>
            </a:r>
            <a:r>
              <a:rPr lang="en-US" spc="-45" dirty="0">
                <a:latin typeface="Helvetica" pitchFamily="2" charset="0"/>
                <a:cs typeface="Times New Roman"/>
              </a:rPr>
              <a:t>CPA)</a:t>
            </a:r>
            <a:r>
              <a:rPr lang="en-US" spc="-3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suspended</a:t>
            </a:r>
            <a:r>
              <a:rPr lang="en-US" spc="-3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from</a:t>
            </a:r>
            <a:r>
              <a:rPr lang="en-US" spc="-10" dirty="0">
                <a:latin typeface="Helvetica" pitchFamily="2" charset="0"/>
                <a:cs typeface="Times New Roman"/>
              </a:rPr>
              <a:t> ceiling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419100" marR="542925" indent="-343535">
              <a:lnSpc>
                <a:spcPct val="100899"/>
              </a:lnSpc>
              <a:spcBef>
                <a:spcPts val="450"/>
              </a:spcBef>
              <a:tabLst>
                <a:tab pos="4191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Anode</a:t>
            </a:r>
            <a:r>
              <a:rPr lang="en-US" spc="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wire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planes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(2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induction,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spc="-50" dirty="0">
                <a:latin typeface="Helvetica" pitchFamily="2" charset="0"/>
                <a:cs typeface="Times New Roman"/>
              </a:rPr>
              <a:t>1 </a:t>
            </a:r>
            <a:r>
              <a:rPr lang="en-US" dirty="0">
                <a:latin typeface="Helvetica" pitchFamily="2" charset="0"/>
                <a:cs typeface="Times New Roman"/>
              </a:rPr>
              <a:t>collection)</a:t>
            </a:r>
            <a:r>
              <a:rPr lang="en-US" spc="-3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immersed</a:t>
            </a:r>
            <a:r>
              <a:rPr lang="en-US" spc="-2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in </a:t>
            </a:r>
            <a:r>
              <a:rPr lang="en-US" spc="-25" dirty="0" err="1">
                <a:latin typeface="Helvetica" pitchFamily="2" charset="0"/>
                <a:cs typeface="Times New Roman"/>
              </a:rPr>
              <a:t>LAr</a:t>
            </a:r>
            <a:r>
              <a:rPr lang="en-US" dirty="0">
                <a:latin typeface="Helvetica" pitchFamily="2" charset="0"/>
                <a:cs typeface="Times New Roman"/>
              </a:rPr>
              <a:t>,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wire</a:t>
            </a:r>
            <a:r>
              <a:rPr lang="en-US" spc="-6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pitch:</a:t>
            </a:r>
            <a:r>
              <a:rPr lang="en-US" spc="5" dirty="0">
                <a:latin typeface="Helvetica" pitchFamily="2" charset="0"/>
                <a:cs typeface="Times New Roman"/>
              </a:rPr>
              <a:t> ~</a:t>
            </a:r>
            <a:r>
              <a:rPr lang="en-US" dirty="0">
                <a:latin typeface="Helvetica" pitchFamily="2" charset="0"/>
                <a:cs typeface="Times New Roman"/>
              </a:rPr>
              <a:t>5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spc="-25" dirty="0">
                <a:latin typeface="Helvetica" pitchFamily="2" charset="0"/>
                <a:cs typeface="Times New Roman"/>
              </a:rPr>
              <a:t>mm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419100" indent="-342900">
              <a:spcBef>
                <a:spcPts val="465"/>
              </a:spcBef>
              <a:tabLst>
                <a:tab pos="4191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Photon</a:t>
            </a:r>
            <a:r>
              <a:rPr lang="en-US" spc="-2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detectors:</a:t>
            </a:r>
            <a:r>
              <a:rPr lang="en-US" spc="-20" dirty="0">
                <a:latin typeface="Helvetica" pitchFamily="2" charset="0"/>
                <a:cs typeface="Times New Roman"/>
              </a:rPr>
              <a:t> </a:t>
            </a:r>
            <a:r>
              <a:rPr lang="en-US" dirty="0" err="1">
                <a:latin typeface="Helvetica" pitchFamily="2" charset="0"/>
                <a:cs typeface="Times New Roman"/>
              </a:rPr>
              <a:t>SiPMs</a:t>
            </a:r>
            <a:r>
              <a:rPr lang="en-US" spc="-35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based, embedded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spc="-30" dirty="0">
                <a:latin typeface="Helvetica" pitchFamily="2" charset="0"/>
                <a:cs typeface="Times New Roman"/>
              </a:rPr>
              <a:t>in</a:t>
            </a:r>
            <a:r>
              <a:rPr lang="en-US" spc="-80" dirty="0">
                <a:latin typeface="Helvetica" pitchFamily="2" charset="0"/>
                <a:cs typeface="Times New Roman"/>
              </a:rPr>
              <a:t> </a:t>
            </a:r>
            <a:r>
              <a:rPr lang="en-US" spc="-20" dirty="0">
                <a:latin typeface="Helvetica" pitchFamily="2" charset="0"/>
                <a:cs typeface="Times New Roman"/>
              </a:rPr>
              <a:t>APAs</a:t>
            </a:r>
            <a:endParaRPr lang="en-US" dirty="0">
              <a:latin typeface="Helvetica" pitchFamily="2" charset="0"/>
              <a:cs typeface="Times New Roman"/>
            </a:endParaRP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5515BEB1-5628-79DB-777D-1FFE8FD5B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6CD90DD-5437-A445-961D-431D6827FBB1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5485EBF1-963F-2093-7F72-8D2176649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40C9DC-C2ED-4CA9-58D4-CF4A9105A5A0}"/>
              </a:ext>
            </a:extLst>
          </p:cNvPr>
          <p:cNvCxnSpPr>
            <a:cxnSpLocks/>
          </p:cNvCxnSpPr>
          <p:nvPr/>
        </p:nvCxnSpPr>
        <p:spPr>
          <a:xfrm flipV="1">
            <a:off x="8776673" y="5599207"/>
            <a:ext cx="822006" cy="54428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oogle Shape;280;p10" descr="A diagram of a wire&#10;&#10;Description automatically generated with medium confidence">
            <a:extLst>
              <a:ext uri="{FF2B5EF4-FFF2-40B4-BE49-F238E27FC236}">
                <a16:creationId xmlns:a16="http://schemas.microsoft.com/office/drawing/2014/main" id="{2F3F2BC0-8E62-560D-680F-754E496DD8B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10297599" y="3289265"/>
            <a:ext cx="2598292" cy="1055556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59F8364-EA9D-FE42-CC8D-094FDC077185}"/>
              </a:ext>
            </a:extLst>
          </p:cNvPr>
          <p:cNvGrpSpPr/>
          <p:nvPr/>
        </p:nvGrpSpPr>
        <p:grpSpPr>
          <a:xfrm>
            <a:off x="10131489" y="424558"/>
            <a:ext cx="1958619" cy="1425902"/>
            <a:chOff x="4879568" y="5558603"/>
            <a:chExt cx="3260896" cy="2844949"/>
          </a:xfrm>
        </p:grpSpPr>
        <p:pic>
          <p:nvPicPr>
            <p:cNvPr id="50" name="Google Shape;337;g2a1a106b134_0_40">
              <a:extLst>
                <a:ext uri="{FF2B5EF4-FFF2-40B4-BE49-F238E27FC236}">
                  <a16:creationId xmlns:a16="http://schemas.microsoft.com/office/drawing/2014/main" id="{C34A3EBE-C3AB-17A0-8817-2F90F0F350C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02872" y="6963911"/>
              <a:ext cx="3100300" cy="1439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310;p10">
              <a:extLst>
                <a:ext uri="{FF2B5EF4-FFF2-40B4-BE49-F238E27FC236}">
                  <a16:creationId xmlns:a16="http://schemas.microsoft.com/office/drawing/2014/main" id="{77F026B3-DDE0-6308-BBA9-3F817A3D7A97}"/>
                </a:ext>
              </a:extLst>
            </p:cNvPr>
            <p:cNvSpPr txBox="1"/>
            <p:nvPr/>
          </p:nvSpPr>
          <p:spPr>
            <a:xfrm>
              <a:off x="4879568" y="5558603"/>
              <a:ext cx="3260896" cy="128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dirty="0">
                  <a:solidFill>
                    <a:schemeClr val="dk2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APA sideview showing the internal volume for photodetectors</a:t>
              </a:r>
              <a:endParaRPr sz="1400" b="0" i="0" u="none" strike="noStrike" cap="none" dirty="0">
                <a:solidFill>
                  <a:schemeClr val="dk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BDBE64B7-D8B5-78F6-67C7-97CAFD2BE05F}"/>
              </a:ext>
            </a:extLst>
          </p:cNvPr>
          <p:cNvSpPr/>
          <p:nvPr/>
        </p:nvSpPr>
        <p:spPr>
          <a:xfrm>
            <a:off x="9724556" y="4656322"/>
            <a:ext cx="558800" cy="1400629"/>
          </a:xfrm>
          <a:custGeom>
            <a:avLst/>
            <a:gdLst>
              <a:gd name="connsiteX0" fmla="*/ 0 w 558800"/>
              <a:gd name="connsiteY0" fmla="*/ 130629 h 1400629"/>
              <a:gd name="connsiteX1" fmla="*/ 304800 w 558800"/>
              <a:gd name="connsiteY1" fmla="*/ 0 h 1400629"/>
              <a:gd name="connsiteX2" fmla="*/ 558800 w 558800"/>
              <a:gd name="connsiteY2" fmla="*/ 1400629 h 1400629"/>
              <a:gd name="connsiteX3" fmla="*/ 166914 w 558800"/>
              <a:gd name="connsiteY3" fmla="*/ 1335314 h 1400629"/>
              <a:gd name="connsiteX4" fmla="*/ 0 w 558800"/>
              <a:gd name="connsiteY4" fmla="*/ 130629 h 14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800" h="1400629">
                <a:moveTo>
                  <a:pt x="0" y="130629"/>
                </a:moveTo>
                <a:lnTo>
                  <a:pt x="304800" y="0"/>
                </a:lnTo>
                <a:lnTo>
                  <a:pt x="558800" y="1400629"/>
                </a:lnTo>
                <a:lnTo>
                  <a:pt x="166914" y="1335314"/>
                </a:lnTo>
                <a:lnTo>
                  <a:pt x="0" y="130629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A29412E-CACA-D77D-8F93-6CF50A522A1D}"/>
              </a:ext>
            </a:extLst>
          </p:cNvPr>
          <p:cNvCxnSpPr>
            <a:cxnSpLocks/>
          </p:cNvCxnSpPr>
          <p:nvPr/>
        </p:nvCxnSpPr>
        <p:spPr>
          <a:xfrm flipV="1">
            <a:off x="10145486" y="4281714"/>
            <a:ext cx="820057" cy="72582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ject 14">
            <a:extLst>
              <a:ext uri="{FF2B5EF4-FFF2-40B4-BE49-F238E27FC236}">
                <a16:creationId xmlns:a16="http://schemas.microsoft.com/office/drawing/2014/main" id="{70DC96E9-A50D-B3C4-B3FA-5AAAE74564D3}"/>
              </a:ext>
            </a:extLst>
          </p:cNvPr>
          <p:cNvSpPr txBox="1">
            <a:spLocks/>
          </p:cNvSpPr>
          <p:nvPr/>
        </p:nvSpPr>
        <p:spPr>
          <a:xfrm>
            <a:off x="605368" y="462518"/>
            <a:ext cx="10972800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 baseline="0">
                <a:solidFill>
                  <a:srgbClr val="E95125"/>
                </a:solidFill>
                <a:latin typeface="Helvetica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25"/>
              </a:spcBef>
            </a:pPr>
            <a:r>
              <a:rPr lang="en-US" dirty="0"/>
              <a:t>Far</a:t>
            </a:r>
            <a:r>
              <a:rPr lang="en-US" spc="100" dirty="0"/>
              <a:t> </a:t>
            </a:r>
            <a:r>
              <a:rPr lang="en-US" dirty="0"/>
              <a:t>Detector 1: Horizontal Drift</a:t>
            </a:r>
          </a:p>
        </p:txBody>
      </p:sp>
      <p:grpSp>
        <p:nvGrpSpPr>
          <p:cNvPr id="26" name="object 4">
            <a:extLst>
              <a:ext uri="{FF2B5EF4-FFF2-40B4-BE49-F238E27FC236}">
                <a16:creationId xmlns:a16="http://schemas.microsoft.com/office/drawing/2014/main" id="{89EA3D7F-A57A-D850-00F8-69948C4C1B5B}"/>
              </a:ext>
            </a:extLst>
          </p:cNvPr>
          <p:cNvGrpSpPr/>
          <p:nvPr/>
        </p:nvGrpSpPr>
        <p:grpSpPr>
          <a:xfrm>
            <a:off x="354668" y="1171770"/>
            <a:ext cx="5184521" cy="2676525"/>
            <a:chOff x="9525" y="609600"/>
            <a:chExt cx="5184521" cy="2676525"/>
          </a:xfrm>
        </p:grpSpPr>
        <p:pic>
          <p:nvPicPr>
            <p:cNvPr id="27" name="object 5">
              <a:extLst>
                <a:ext uri="{FF2B5EF4-FFF2-40B4-BE49-F238E27FC236}">
                  <a16:creationId xmlns:a16="http://schemas.microsoft.com/office/drawing/2014/main" id="{026C3AAC-9E54-8EE4-1183-ED548587734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25" y="609600"/>
              <a:ext cx="4524374" cy="2676525"/>
            </a:xfrm>
            <a:prstGeom prst="rect">
              <a:avLst/>
            </a:prstGeom>
          </p:spPr>
        </p:pic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A8A9515B-E0F9-D265-5B5F-4B91EE588FE4}"/>
                </a:ext>
              </a:extLst>
            </p:cNvPr>
            <p:cNvSpPr/>
            <p:nvPr/>
          </p:nvSpPr>
          <p:spPr>
            <a:xfrm>
              <a:off x="2301219" y="976807"/>
              <a:ext cx="1524000" cy="885825"/>
            </a:xfrm>
            <a:custGeom>
              <a:avLst/>
              <a:gdLst/>
              <a:ahLst/>
              <a:cxnLst/>
              <a:rect l="l" t="t" r="r" b="b"/>
              <a:pathLst>
                <a:path w="1524000" h="885825">
                  <a:moveTo>
                    <a:pt x="0" y="885825"/>
                  </a:moveTo>
                  <a:lnTo>
                    <a:pt x="1524000" y="885825"/>
                  </a:lnTo>
                  <a:lnTo>
                    <a:pt x="1524000" y="0"/>
                  </a:lnTo>
                  <a:lnTo>
                    <a:pt x="0" y="0"/>
                  </a:lnTo>
                  <a:lnTo>
                    <a:pt x="0" y="88582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10">
              <a:extLst>
                <a:ext uri="{FF2B5EF4-FFF2-40B4-BE49-F238E27FC236}">
                  <a16:creationId xmlns:a16="http://schemas.microsoft.com/office/drawing/2014/main" id="{FEA87EB2-5A14-2D40-9142-1AA45B92F9C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05250" y="2095436"/>
              <a:ext cx="966787" cy="271462"/>
            </a:xfrm>
            <a:prstGeom prst="rect">
              <a:avLst/>
            </a:prstGeom>
          </p:spPr>
        </p:pic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8FE9235E-DD60-7C5B-BEA5-799D87E22232}"/>
                </a:ext>
              </a:extLst>
            </p:cNvPr>
            <p:cNvSpPr/>
            <p:nvPr/>
          </p:nvSpPr>
          <p:spPr>
            <a:xfrm>
              <a:off x="4043426" y="1835238"/>
              <a:ext cx="1150620" cy="411480"/>
            </a:xfrm>
            <a:custGeom>
              <a:avLst/>
              <a:gdLst/>
              <a:ahLst/>
              <a:cxnLst/>
              <a:rect l="l" t="t" r="r" b="b"/>
              <a:pathLst>
                <a:path w="1150620" h="411480">
                  <a:moveTo>
                    <a:pt x="703834" y="118529"/>
                  </a:moveTo>
                  <a:lnTo>
                    <a:pt x="693534" y="87414"/>
                  </a:lnTo>
                  <a:lnTo>
                    <a:pt x="693166" y="86906"/>
                  </a:lnTo>
                  <a:lnTo>
                    <a:pt x="688301" y="82461"/>
                  </a:lnTo>
                  <a:lnTo>
                    <a:pt x="682688" y="78828"/>
                  </a:lnTo>
                  <a:lnTo>
                    <a:pt x="681228" y="78193"/>
                  </a:lnTo>
                  <a:lnTo>
                    <a:pt x="681228" y="118021"/>
                  </a:lnTo>
                  <a:lnTo>
                    <a:pt x="680593" y="122720"/>
                  </a:lnTo>
                  <a:lnTo>
                    <a:pt x="678688" y="126911"/>
                  </a:lnTo>
                  <a:lnTo>
                    <a:pt x="676910" y="130975"/>
                  </a:lnTo>
                  <a:lnTo>
                    <a:pt x="674497" y="134277"/>
                  </a:lnTo>
                  <a:lnTo>
                    <a:pt x="671322" y="136563"/>
                  </a:lnTo>
                  <a:lnTo>
                    <a:pt x="668147" y="138976"/>
                  </a:lnTo>
                  <a:lnTo>
                    <a:pt x="664083" y="140754"/>
                  </a:lnTo>
                  <a:lnTo>
                    <a:pt x="659257" y="142151"/>
                  </a:lnTo>
                  <a:lnTo>
                    <a:pt x="656463" y="142913"/>
                  </a:lnTo>
                  <a:lnTo>
                    <a:pt x="651510" y="143548"/>
                  </a:lnTo>
                  <a:lnTo>
                    <a:pt x="604012" y="147612"/>
                  </a:lnTo>
                  <a:lnTo>
                    <a:pt x="599325" y="93129"/>
                  </a:lnTo>
                  <a:lnTo>
                    <a:pt x="599236" y="92125"/>
                  </a:lnTo>
                  <a:lnTo>
                    <a:pt x="599186" y="91478"/>
                  </a:lnTo>
                  <a:lnTo>
                    <a:pt x="647319" y="87414"/>
                  </a:lnTo>
                  <a:lnTo>
                    <a:pt x="655320" y="87668"/>
                  </a:lnTo>
                  <a:lnTo>
                    <a:pt x="661035" y="89065"/>
                  </a:lnTo>
                  <a:lnTo>
                    <a:pt x="666750" y="90335"/>
                  </a:lnTo>
                  <a:lnTo>
                    <a:pt x="671322" y="93129"/>
                  </a:lnTo>
                  <a:lnTo>
                    <a:pt x="674751" y="97447"/>
                  </a:lnTo>
                  <a:lnTo>
                    <a:pt x="678307" y="101638"/>
                  </a:lnTo>
                  <a:lnTo>
                    <a:pt x="680339" y="106718"/>
                  </a:lnTo>
                  <a:lnTo>
                    <a:pt x="680847" y="112814"/>
                  </a:lnTo>
                  <a:lnTo>
                    <a:pt x="681228" y="118021"/>
                  </a:lnTo>
                  <a:lnTo>
                    <a:pt x="681228" y="78193"/>
                  </a:lnTo>
                  <a:lnTo>
                    <a:pt x="676300" y="76034"/>
                  </a:lnTo>
                  <a:lnTo>
                    <a:pt x="669163" y="74079"/>
                  </a:lnTo>
                  <a:lnTo>
                    <a:pt x="672058" y="72301"/>
                  </a:lnTo>
                  <a:lnTo>
                    <a:pt x="689610" y="44488"/>
                  </a:lnTo>
                  <a:lnTo>
                    <a:pt x="688975" y="37503"/>
                  </a:lnTo>
                  <a:lnTo>
                    <a:pt x="688340" y="30010"/>
                  </a:lnTo>
                  <a:lnTo>
                    <a:pt x="685546" y="23025"/>
                  </a:lnTo>
                  <a:lnTo>
                    <a:pt x="682790" y="19342"/>
                  </a:lnTo>
                  <a:lnTo>
                    <a:pt x="675894" y="10071"/>
                  </a:lnTo>
                  <a:lnTo>
                    <a:pt x="669709" y="5626"/>
                  </a:lnTo>
                  <a:lnTo>
                    <a:pt x="669912" y="5626"/>
                  </a:lnTo>
                  <a:lnTo>
                    <a:pt x="668401" y="5118"/>
                  </a:lnTo>
                  <a:lnTo>
                    <a:pt x="668401" y="47663"/>
                  </a:lnTo>
                  <a:lnTo>
                    <a:pt x="667512" y="52489"/>
                  </a:lnTo>
                  <a:lnTo>
                    <a:pt x="664972" y="56553"/>
                  </a:lnTo>
                  <a:lnTo>
                    <a:pt x="662559" y="60490"/>
                  </a:lnTo>
                  <a:lnTo>
                    <a:pt x="597662" y="72301"/>
                  </a:lnTo>
                  <a:lnTo>
                    <a:pt x="593547" y="24041"/>
                  </a:lnTo>
                  <a:lnTo>
                    <a:pt x="593471" y="23025"/>
                  </a:lnTo>
                  <a:lnTo>
                    <a:pt x="636193" y="19342"/>
                  </a:lnTo>
                  <a:lnTo>
                    <a:pt x="646049" y="19342"/>
                  </a:lnTo>
                  <a:lnTo>
                    <a:pt x="651002" y="20485"/>
                  </a:lnTo>
                  <a:lnTo>
                    <a:pt x="655955" y="21501"/>
                  </a:lnTo>
                  <a:lnTo>
                    <a:pt x="659892" y="24041"/>
                  </a:lnTo>
                  <a:lnTo>
                    <a:pt x="662813" y="27978"/>
                  </a:lnTo>
                  <a:lnTo>
                    <a:pt x="665734" y="31788"/>
                  </a:lnTo>
                  <a:lnTo>
                    <a:pt x="667512" y="36487"/>
                  </a:lnTo>
                  <a:lnTo>
                    <a:pt x="667893" y="41948"/>
                  </a:lnTo>
                  <a:lnTo>
                    <a:pt x="668401" y="47663"/>
                  </a:lnTo>
                  <a:lnTo>
                    <a:pt x="668401" y="5118"/>
                  </a:lnTo>
                  <a:lnTo>
                    <a:pt x="640321" y="0"/>
                  </a:lnTo>
                  <a:lnTo>
                    <a:pt x="631444" y="419"/>
                  </a:lnTo>
                  <a:lnTo>
                    <a:pt x="570230" y="5626"/>
                  </a:lnTo>
                  <a:lnTo>
                    <a:pt x="584073" y="168694"/>
                  </a:lnTo>
                  <a:lnTo>
                    <a:pt x="646176" y="163360"/>
                  </a:lnTo>
                  <a:lnTo>
                    <a:pt x="685038" y="152819"/>
                  </a:lnTo>
                  <a:lnTo>
                    <a:pt x="690905" y="147612"/>
                  </a:lnTo>
                  <a:lnTo>
                    <a:pt x="693928" y="144945"/>
                  </a:lnTo>
                  <a:lnTo>
                    <a:pt x="697484" y="139484"/>
                  </a:lnTo>
                  <a:lnTo>
                    <a:pt x="702818" y="125768"/>
                  </a:lnTo>
                  <a:lnTo>
                    <a:pt x="703834" y="118529"/>
                  </a:lnTo>
                  <a:close/>
                </a:path>
                <a:path w="1150620" h="411480">
                  <a:moveTo>
                    <a:pt x="777240" y="325285"/>
                  </a:moveTo>
                  <a:lnTo>
                    <a:pt x="775081" y="300012"/>
                  </a:lnTo>
                  <a:lnTo>
                    <a:pt x="74714" y="360768"/>
                  </a:lnTo>
                  <a:lnTo>
                    <a:pt x="72517" y="335445"/>
                  </a:lnTo>
                  <a:lnTo>
                    <a:pt x="0" y="380022"/>
                  </a:lnTo>
                  <a:lnTo>
                    <a:pt x="79121" y="411391"/>
                  </a:lnTo>
                  <a:lnTo>
                    <a:pt x="77012" y="387261"/>
                  </a:lnTo>
                  <a:lnTo>
                    <a:pt x="76923" y="386168"/>
                  </a:lnTo>
                  <a:lnTo>
                    <a:pt x="777240" y="325285"/>
                  </a:lnTo>
                  <a:close/>
                </a:path>
                <a:path w="1150620" h="411480">
                  <a:moveTo>
                    <a:pt x="832739" y="111798"/>
                  </a:moveTo>
                  <a:lnTo>
                    <a:pt x="811911" y="111036"/>
                  </a:lnTo>
                  <a:lnTo>
                    <a:pt x="809498" y="119799"/>
                  </a:lnTo>
                  <a:lnTo>
                    <a:pt x="805942" y="126276"/>
                  </a:lnTo>
                  <a:lnTo>
                    <a:pt x="801116" y="130594"/>
                  </a:lnTo>
                  <a:lnTo>
                    <a:pt x="796163" y="134785"/>
                  </a:lnTo>
                  <a:lnTo>
                    <a:pt x="790067" y="137325"/>
                  </a:lnTo>
                  <a:lnTo>
                    <a:pt x="782828" y="137960"/>
                  </a:lnTo>
                  <a:lnTo>
                    <a:pt x="776020" y="137960"/>
                  </a:lnTo>
                  <a:lnTo>
                    <a:pt x="745553" y="109855"/>
                  </a:lnTo>
                  <a:lnTo>
                    <a:pt x="743712" y="100749"/>
                  </a:lnTo>
                  <a:lnTo>
                    <a:pt x="831723" y="93383"/>
                  </a:lnTo>
                  <a:lnTo>
                    <a:pt x="831596" y="90970"/>
                  </a:lnTo>
                  <a:lnTo>
                    <a:pt x="831469" y="87922"/>
                  </a:lnTo>
                  <a:lnTo>
                    <a:pt x="830897" y="84277"/>
                  </a:lnTo>
                  <a:lnTo>
                    <a:pt x="829348" y="74244"/>
                  </a:lnTo>
                  <a:lnTo>
                    <a:pt x="809371" y="41516"/>
                  </a:lnTo>
                  <a:lnTo>
                    <a:pt x="809371" y="78651"/>
                  </a:lnTo>
                  <a:lnTo>
                    <a:pt x="743318" y="84251"/>
                  </a:lnTo>
                  <a:lnTo>
                    <a:pt x="764921" y="48298"/>
                  </a:lnTo>
                  <a:lnTo>
                    <a:pt x="774065" y="47409"/>
                  </a:lnTo>
                  <a:lnTo>
                    <a:pt x="781392" y="47586"/>
                  </a:lnTo>
                  <a:lnTo>
                    <a:pt x="809371" y="78651"/>
                  </a:lnTo>
                  <a:lnTo>
                    <a:pt x="809371" y="41516"/>
                  </a:lnTo>
                  <a:lnTo>
                    <a:pt x="803897" y="37477"/>
                  </a:lnTo>
                  <a:lnTo>
                    <a:pt x="794346" y="33210"/>
                  </a:lnTo>
                  <a:lnTo>
                    <a:pt x="783894" y="31051"/>
                  </a:lnTo>
                  <a:lnTo>
                    <a:pt x="772414" y="31051"/>
                  </a:lnTo>
                  <a:lnTo>
                    <a:pt x="734060" y="50838"/>
                  </a:lnTo>
                  <a:lnTo>
                    <a:pt x="722414" y="84277"/>
                  </a:lnTo>
                  <a:lnTo>
                    <a:pt x="722515" y="90970"/>
                  </a:lnTo>
                  <a:lnTo>
                    <a:pt x="722630" y="98463"/>
                  </a:lnTo>
                  <a:lnTo>
                    <a:pt x="724598" y="111036"/>
                  </a:lnTo>
                  <a:lnTo>
                    <a:pt x="724712" y="111798"/>
                  </a:lnTo>
                  <a:lnTo>
                    <a:pt x="750430" y="148183"/>
                  </a:lnTo>
                  <a:lnTo>
                    <a:pt x="771715" y="154419"/>
                  </a:lnTo>
                  <a:lnTo>
                    <a:pt x="783602" y="154419"/>
                  </a:lnTo>
                  <a:lnTo>
                    <a:pt x="820331" y="137960"/>
                  </a:lnTo>
                  <a:lnTo>
                    <a:pt x="822629" y="135521"/>
                  </a:lnTo>
                  <a:lnTo>
                    <a:pt x="827151" y="128562"/>
                  </a:lnTo>
                  <a:lnTo>
                    <a:pt x="830516" y="120662"/>
                  </a:lnTo>
                  <a:lnTo>
                    <a:pt x="832688" y="111975"/>
                  </a:lnTo>
                  <a:lnTo>
                    <a:pt x="832739" y="111798"/>
                  </a:lnTo>
                  <a:close/>
                </a:path>
                <a:path w="1150620" h="411480">
                  <a:moveTo>
                    <a:pt x="959612" y="136817"/>
                  </a:moveTo>
                  <a:lnTo>
                    <a:pt x="949071" y="87922"/>
                  </a:lnTo>
                  <a:lnTo>
                    <a:pt x="948372" y="79794"/>
                  </a:lnTo>
                  <a:lnTo>
                    <a:pt x="946150" y="53759"/>
                  </a:lnTo>
                  <a:lnTo>
                    <a:pt x="946061" y="52743"/>
                  </a:lnTo>
                  <a:lnTo>
                    <a:pt x="946023" y="52235"/>
                  </a:lnTo>
                  <a:lnTo>
                    <a:pt x="945134" y="46139"/>
                  </a:lnTo>
                  <a:lnTo>
                    <a:pt x="944245" y="42837"/>
                  </a:lnTo>
                  <a:lnTo>
                    <a:pt x="942594" y="37376"/>
                  </a:lnTo>
                  <a:lnTo>
                    <a:pt x="942022" y="36360"/>
                  </a:lnTo>
                  <a:lnTo>
                    <a:pt x="940181" y="33058"/>
                  </a:lnTo>
                  <a:lnTo>
                    <a:pt x="936879" y="29756"/>
                  </a:lnTo>
                  <a:lnTo>
                    <a:pt x="933577" y="26327"/>
                  </a:lnTo>
                  <a:lnTo>
                    <a:pt x="929208" y="24028"/>
                  </a:lnTo>
                  <a:lnTo>
                    <a:pt x="929208" y="93891"/>
                  </a:lnTo>
                  <a:lnTo>
                    <a:pt x="929093" y="99733"/>
                  </a:lnTo>
                  <a:lnTo>
                    <a:pt x="928878" y="102781"/>
                  </a:lnTo>
                  <a:lnTo>
                    <a:pt x="924814" y="113576"/>
                  </a:lnTo>
                  <a:lnTo>
                    <a:pt x="920750" y="118529"/>
                  </a:lnTo>
                  <a:lnTo>
                    <a:pt x="915035" y="122339"/>
                  </a:lnTo>
                  <a:lnTo>
                    <a:pt x="909320" y="126276"/>
                  </a:lnTo>
                  <a:lnTo>
                    <a:pt x="902589" y="128562"/>
                  </a:lnTo>
                  <a:lnTo>
                    <a:pt x="887095" y="129832"/>
                  </a:lnTo>
                  <a:lnTo>
                    <a:pt x="880999" y="128562"/>
                  </a:lnTo>
                  <a:lnTo>
                    <a:pt x="872528" y="122339"/>
                  </a:lnTo>
                  <a:lnTo>
                    <a:pt x="872172" y="121894"/>
                  </a:lnTo>
                  <a:lnTo>
                    <a:pt x="869950" y="117894"/>
                  </a:lnTo>
                  <a:lnTo>
                    <a:pt x="869657" y="114846"/>
                  </a:lnTo>
                  <a:lnTo>
                    <a:pt x="869530" y="113576"/>
                  </a:lnTo>
                  <a:lnTo>
                    <a:pt x="869442" y="112560"/>
                  </a:lnTo>
                  <a:lnTo>
                    <a:pt x="869302" y="110655"/>
                  </a:lnTo>
                  <a:lnTo>
                    <a:pt x="869188" y="109004"/>
                  </a:lnTo>
                  <a:lnTo>
                    <a:pt x="869823" y="105829"/>
                  </a:lnTo>
                  <a:lnTo>
                    <a:pt x="895985" y="90081"/>
                  </a:lnTo>
                  <a:lnTo>
                    <a:pt x="906056" y="87591"/>
                  </a:lnTo>
                  <a:lnTo>
                    <a:pt x="914742" y="85039"/>
                  </a:lnTo>
                  <a:lnTo>
                    <a:pt x="922058" y="82448"/>
                  </a:lnTo>
                  <a:lnTo>
                    <a:pt x="927989" y="79794"/>
                  </a:lnTo>
                  <a:lnTo>
                    <a:pt x="929208" y="93891"/>
                  </a:lnTo>
                  <a:lnTo>
                    <a:pt x="929208" y="24028"/>
                  </a:lnTo>
                  <a:lnTo>
                    <a:pt x="928751" y="23787"/>
                  </a:lnTo>
                  <a:lnTo>
                    <a:pt x="922147" y="21882"/>
                  </a:lnTo>
                  <a:lnTo>
                    <a:pt x="915670" y="20104"/>
                  </a:lnTo>
                  <a:lnTo>
                    <a:pt x="907415" y="19596"/>
                  </a:lnTo>
                  <a:lnTo>
                    <a:pt x="897255" y="20485"/>
                  </a:lnTo>
                  <a:lnTo>
                    <a:pt x="857885" y="34836"/>
                  </a:lnTo>
                  <a:lnTo>
                    <a:pt x="847090" y="61379"/>
                  </a:lnTo>
                  <a:lnTo>
                    <a:pt x="866902" y="62395"/>
                  </a:lnTo>
                  <a:lnTo>
                    <a:pt x="868299" y="53759"/>
                  </a:lnTo>
                  <a:lnTo>
                    <a:pt x="871220" y="47663"/>
                  </a:lnTo>
                  <a:lnTo>
                    <a:pt x="879602" y="40297"/>
                  </a:lnTo>
                  <a:lnTo>
                    <a:pt x="886460" y="38011"/>
                  </a:lnTo>
                  <a:lnTo>
                    <a:pt x="894283" y="37376"/>
                  </a:lnTo>
                  <a:lnTo>
                    <a:pt x="905891" y="36360"/>
                  </a:lnTo>
                  <a:lnTo>
                    <a:pt x="926465" y="61379"/>
                  </a:lnTo>
                  <a:lnTo>
                    <a:pt x="926719" y="64173"/>
                  </a:lnTo>
                  <a:lnTo>
                    <a:pt x="883666" y="75730"/>
                  </a:lnTo>
                  <a:lnTo>
                    <a:pt x="877824" y="77127"/>
                  </a:lnTo>
                  <a:lnTo>
                    <a:pt x="848614" y="103670"/>
                  </a:lnTo>
                  <a:lnTo>
                    <a:pt x="847725" y="109131"/>
                  </a:lnTo>
                  <a:lnTo>
                    <a:pt x="848029" y="112560"/>
                  </a:lnTo>
                  <a:lnTo>
                    <a:pt x="848118" y="113576"/>
                  </a:lnTo>
                  <a:lnTo>
                    <a:pt x="873988" y="144360"/>
                  </a:lnTo>
                  <a:lnTo>
                    <a:pt x="882192" y="145478"/>
                  </a:lnTo>
                  <a:lnTo>
                    <a:pt x="891413" y="145326"/>
                  </a:lnTo>
                  <a:lnTo>
                    <a:pt x="928077" y="129832"/>
                  </a:lnTo>
                  <a:lnTo>
                    <a:pt x="933450" y="124371"/>
                  </a:lnTo>
                  <a:lnTo>
                    <a:pt x="934466" y="129832"/>
                  </a:lnTo>
                  <a:lnTo>
                    <a:pt x="936244" y="134658"/>
                  </a:lnTo>
                  <a:lnTo>
                    <a:pt x="938657" y="138595"/>
                  </a:lnTo>
                  <a:lnTo>
                    <a:pt x="959612" y="136817"/>
                  </a:lnTo>
                  <a:close/>
                </a:path>
                <a:path w="1150620" h="411480">
                  <a:moveTo>
                    <a:pt x="1150493" y="120688"/>
                  </a:moveTo>
                  <a:lnTo>
                    <a:pt x="1143698" y="40424"/>
                  </a:lnTo>
                  <a:lnTo>
                    <a:pt x="1143635" y="39535"/>
                  </a:lnTo>
                  <a:lnTo>
                    <a:pt x="1142580" y="32423"/>
                  </a:lnTo>
                  <a:lnTo>
                    <a:pt x="1142504" y="31915"/>
                  </a:lnTo>
                  <a:lnTo>
                    <a:pt x="1142390" y="31153"/>
                  </a:lnTo>
                  <a:lnTo>
                    <a:pt x="1142339" y="30772"/>
                  </a:lnTo>
                  <a:lnTo>
                    <a:pt x="1142250" y="30137"/>
                  </a:lnTo>
                  <a:lnTo>
                    <a:pt x="1139799" y="22123"/>
                  </a:lnTo>
                  <a:lnTo>
                    <a:pt x="1138859" y="20358"/>
                  </a:lnTo>
                  <a:lnTo>
                    <a:pt x="1136370" y="15659"/>
                  </a:lnTo>
                  <a:lnTo>
                    <a:pt x="1112748" y="2959"/>
                  </a:lnTo>
                  <a:lnTo>
                    <a:pt x="1103757" y="2959"/>
                  </a:lnTo>
                  <a:lnTo>
                    <a:pt x="1093152" y="5156"/>
                  </a:lnTo>
                  <a:lnTo>
                    <a:pt x="1083843" y="9842"/>
                  </a:lnTo>
                  <a:lnTo>
                    <a:pt x="1075817" y="17018"/>
                  </a:lnTo>
                  <a:lnTo>
                    <a:pt x="1069086" y="26708"/>
                  </a:lnTo>
                  <a:lnTo>
                    <a:pt x="1068743" y="25946"/>
                  </a:lnTo>
                  <a:lnTo>
                    <a:pt x="1066393" y="20612"/>
                  </a:lnTo>
                  <a:lnTo>
                    <a:pt x="1066292" y="20358"/>
                  </a:lnTo>
                  <a:lnTo>
                    <a:pt x="1061847" y="15659"/>
                  </a:lnTo>
                  <a:lnTo>
                    <a:pt x="1056005" y="12484"/>
                  </a:lnTo>
                  <a:lnTo>
                    <a:pt x="1050036" y="9309"/>
                  </a:lnTo>
                  <a:lnTo>
                    <a:pt x="1042670" y="8166"/>
                  </a:lnTo>
                  <a:lnTo>
                    <a:pt x="1033907" y="8801"/>
                  </a:lnTo>
                  <a:lnTo>
                    <a:pt x="999744" y="31153"/>
                  </a:lnTo>
                  <a:lnTo>
                    <a:pt x="998550" y="17018"/>
                  </a:lnTo>
                  <a:lnTo>
                    <a:pt x="998423" y="15519"/>
                  </a:lnTo>
                  <a:lnTo>
                    <a:pt x="998347" y="14516"/>
                  </a:lnTo>
                  <a:lnTo>
                    <a:pt x="980440" y="16040"/>
                  </a:lnTo>
                  <a:lnTo>
                    <a:pt x="990473" y="134150"/>
                  </a:lnTo>
                  <a:lnTo>
                    <a:pt x="1010539" y="132499"/>
                  </a:lnTo>
                  <a:lnTo>
                    <a:pt x="1005332" y="71285"/>
                  </a:lnTo>
                  <a:lnTo>
                    <a:pt x="1004443" y="60490"/>
                  </a:lnTo>
                  <a:lnTo>
                    <a:pt x="1015746" y="32423"/>
                  </a:lnTo>
                  <a:lnTo>
                    <a:pt x="1017435" y="31153"/>
                  </a:lnTo>
                  <a:lnTo>
                    <a:pt x="1020318" y="28994"/>
                  </a:lnTo>
                  <a:lnTo>
                    <a:pt x="1025398" y="27089"/>
                  </a:lnTo>
                  <a:lnTo>
                    <a:pt x="1038352" y="25946"/>
                  </a:lnTo>
                  <a:lnTo>
                    <a:pt x="1043940" y="27724"/>
                  </a:lnTo>
                  <a:lnTo>
                    <a:pt x="1047623" y="31915"/>
                  </a:lnTo>
                  <a:lnTo>
                    <a:pt x="1051179" y="36106"/>
                  </a:lnTo>
                  <a:lnTo>
                    <a:pt x="1053465" y="42583"/>
                  </a:lnTo>
                  <a:lnTo>
                    <a:pt x="1054100" y="51473"/>
                  </a:lnTo>
                  <a:lnTo>
                    <a:pt x="1060704" y="128308"/>
                  </a:lnTo>
                  <a:lnTo>
                    <a:pt x="1080643" y="126530"/>
                  </a:lnTo>
                  <a:lnTo>
                    <a:pt x="1074928" y="57950"/>
                  </a:lnTo>
                  <a:lnTo>
                    <a:pt x="1074737" y="52108"/>
                  </a:lnTo>
                  <a:lnTo>
                    <a:pt x="1084199" y="26708"/>
                  </a:lnTo>
                  <a:lnTo>
                    <a:pt x="1085850" y="24676"/>
                  </a:lnTo>
                  <a:lnTo>
                    <a:pt x="1092581" y="21374"/>
                  </a:lnTo>
                  <a:lnTo>
                    <a:pt x="1103884" y="20358"/>
                  </a:lnTo>
                  <a:lnTo>
                    <a:pt x="1106081" y="20358"/>
                  </a:lnTo>
                  <a:lnTo>
                    <a:pt x="1109472" y="20993"/>
                  </a:lnTo>
                  <a:lnTo>
                    <a:pt x="1113155" y="22898"/>
                  </a:lnTo>
                  <a:lnTo>
                    <a:pt x="1116711" y="24676"/>
                  </a:lnTo>
                  <a:lnTo>
                    <a:pt x="1124331" y="47917"/>
                  </a:lnTo>
                  <a:lnTo>
                    <a:pt x="1130681" y="122339"/>
                  </a:lnTo>
                  <a:lnTo>
                    <a:pt x="1150493" y="120688"/>
                  </a:lnTo>
                  <a:close/>
                </a:path>
              </a:pathLst>
            </a:custGeom>
            <a:solidFill>
              <a:srgbClr val="0431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7EE7B75-6C45-4A9D-D757-BABB1C780635}"/>
              </a:ext>
            </a:extLst>
          </p:cNvPr>
          <p:cNvCxnSpPr>
            <a:cxnSpLocks/>
          </p:cNvCxnSpPr>
          <p:nvPr/>
        </p:nvCxnSpPr>
        <p:spPr>
          <a:xfrm flipV="1">
            <a:off x="4170362" y="1714098"/>
            <a:ext cx="1231733" cy="2801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B5D180D-6783-1CAC-327C-9A5F86CC0F72}"/>
              </a:ext>
            </a:extLst>
          </p:cNvPr>
          <p:cNvCxnSpPr>
            <a:cxnSpLocks/>
          </p:cNvCxnSpPr>
          <p:nvPr/>
        </p:nvCxnSpPr>
        <p:spPr>
          <a:xfrm flipH="1" flipV="1">
            <a:off x="6338329" y="2741213"/>
            <a:ext cx="1176968" cy="1355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E54983-5488-1E1F-2249-C78E3A08DD9B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094873" y="2876799"/>
            <a:ext cx="474921" cy="311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9ffcab5165_0_0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Collaboration</a:t>
            </a:r>
            <a:endParaRPr/>
          </a:p>
        </p:txBody>
      </p:sp>
      <p:sp>
        <p:nvSpPr>
          <p:cNvPr id="118" name="Google Shape;118;g29ffcab5165_0_0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70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19" name="Google Shape;119;g29ffcab5165_0_0"/>
          <p:cNvSpPr txBox="1">
            <a:spLocks noGrp="1"/>
          </p:cNvSpPr>
          <p:nvPr>
            <p:ph type="body" idx="1"/>
          </p:nvPr>
        </p:nvSpPr>
        <p:spPr>
          <a:xfrm>
            <a:off x="648350" y="1999850"/>
            <a:ext cx="2934600" cy="1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ts val="2200"/>
              <a:buNone/>
            </a:pPr>
            <a:r>
              <a:rPr lang="en-US" dirty="0">
                <a:latin typeface="Helvetica" pitchFamily="2" charset="0"/>
              </a:rPr>
              <a:t>Consists of:</a:t>
            </a:r>
            <a:endParaRPr dirty="0">
              <a:latin typeface="Helvetica" pitchFamily="2" charset="0"/>
            </a:endParaRPr>
          </a:p>
          <a:p>
            <a:pPr marL="256032" lvl="0" indent="-2306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Char char="•"/>
            </a:pPr>
            <a:r>
              <a:rPr lang="en-US" dirty="0">
                <a:latin typeface="Helvetica" pitchFamily="2" charset="0"/>
              </a:rPr>
              <a:t>1400+ collaborators</a:t>
            </a:r>
            <a:endParaRPr dirty="0">
              <a:latin typeface="Helvetica" pitchFamily="2" charset="0"/>
            </a:endParaRPr>
          </a:p>
          <a:p>
            <a:pPr marL="256032" lvl="0" indent="-2306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Char char="•"/>
            </a:pPr>
            <a:r>
              <a:rPr lang="en-US" dirty="0">
                <a:latin typeface="Helvetica" pitchFamily="2" charset="0"/>
              </a:rPr>
              <a:t>&gt;200 institutions</a:t>
            </a:r>
            <a:endParaRPr dirty="0">
              <a:latin typeface="Helvetica" pitchFamily="2" charset="0"/>
            </a:endParaRPr>
          </a:p>
          <a:p>
            <a:pPr marL="256032" lvl="0" indent="-2306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Char char="•"/>
            </a:pPr>
            <a:r>
              <a:rPr lang="en-US" dirty="0">
                <a:latin typeface="Helvetica" pitchFamily="2" charset="0"/>
              </a:rPr>
              <a:t>35+ countries</a:t>
            </a:r>
            <a:endParaRPr dirty="0">
              <a:latin typeface="Helvetica" pitchFamily="2" charset="0"/>
            </a:endParaRPr>
          </a:p>
        </p:txBody>
      </p:sp>
      <p:pic>
        <p:nvPicPr>
          <p:cNvPr id="120" name="Google Shape;120;g29ffcab5165_0_0"/>
          <p:cNvPicPr preferRelativeResize="0">
            <a:picLocks noGrp="1"/>
          </p:cNvPicPr>
          <p:nvPr>
            <p:ph type="body" idx="2"/>
          </p:nvPr>
        </p:nvPicPr>
        <p:blipFill>
          <a:blip r:embed="rId3"/>
          <a:srcRect/>
          <a:stretch/>
        </p:blipFill>
        <p:spPr>
          <a:xfrm>
            <a:off x="3823672" y="1096352"/>
            <a:ext cx="8010000" cy="46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9ffcab5165_0_0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6C9D15C7-D0EF-504F-890A-46B3FE7AB575}" type="datetime1">
              <a:rPr lang="en-US" smtClean="0"/>
              <a:t>10/2/25</a:t>
            </a:fld>
            <a:endParaRPr/>
          </a:p>
        </p:txBody>
      </p:sp>
      <p:sp>
        <p:nvSpPr>
          <p:cNvPr id="122" name="Google Shape;122;g29ffcab5165_0_0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957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4120555" y="4259761"/>
            <a:ext cx="3168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FF0000"/>
                </a:solidFill>
                <a:latin typeface="Times New Roman"/>
                <a:cs typeface="Times New Roman"/>
              </a:rPr>
              <a:t>APA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5368" y="3929034"/>
            <a:ext cx="2472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Arial"/>
                <a:cs typeface="Arial"/>
              </a:rPr>
              <a:t>FD2: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Vertical</a:t>
            </a:r>
            <a:r>
              <a:rPr b="1" spc="-6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Drift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(VD)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05368" y="462518"/>
            <a:ext cx="10972800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dirty="0"/>
              <a:t>Far</a:t>
            </a:r>
            <a:r>
              <a:rPr spc="100" dirty="0"/>
              <a:t> </a:t>
            </a:r>
            <a:r>
              <a:rPr dirty="0"/>
              <a:t>Detector</a:t>
            </a:r>
            <a:r>
              <a:rPr lang="en-US" dirty="0"/>
              <a:t> 2</a:t>
            </a:r>
            <a:r>
              <a:rPr spc="95" dirty="0"/>
              <a:t> </a:t>
            </a:r>
            <a:r>
              <a:rPr dirty="0"/>
              <a:t>:</a:t>
            </a:r>
            <a:r>
              <a:rPr spc="85" dirty="0"/>
              <a:t> </a:t>
            </a:r>
            <a:r>
              <a:rPr lang="en-US" spc="85" dirty="0"/>
              <a:t>Vertical Drift</a:t>
            </a:r>
            <a:endParaRPr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B8F2F97-5801-39D4-2437-390268163DC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16129" y="1142703"/>
            <a:ext cx="6123485" cy="2344495"/>
          </a:xfrm>
        </p:spPr>
        <p:txBody>
          <a:bodyPr>
            <a:normAutofit fontScale="70000" lnSpcReduction="20000"/>
          </a:bodyPr>
          <a:lstStyle/>
          <a:p>
            <a:pPr marL="355600" indent="-342900">
              <a:spcBef>
                <a:spcPts val="565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Fiducial</a:t>
            </a:r>
            <a:r>
              <a:rPr lang="en-US" spc="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volume:</a:t>
            </a:r>
            <a:r>
              <a:rPr lang="en-US" spc="-5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10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kt</a:t>
            </a:r>
          </a:p>
          <a:p>
            <a:pPr marL="355600" indent="-342900">
              <a:spcBef>
                <a:spcPts val="565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Drift distance: 6.5 m, vertical</a:t>
            </a:r>
          </a:p>
          <a:p>
            <a:pPr marL="355600" indent="-342900">
              <a:spcBef>
                <a:spcPts val="565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Drift field: 450 V/cm; HV: 294 kV</a:t>
            </a:r>
          </a:p>
          <a:p>
            <a:pPr marL="355600" indent="-342900">
              <a:spcBef>
                <a:spcPts val="565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Anode</a:t>
            </a:r>
            <a:r>
              <a:rPr lang="en-US" spc="-5" dirty="0">
                <a:latin typeface="Helvetica" pitchFamily="2" charset="0"/>
                <a:cs typeface="Times New Roman"/>
              </a:rPr>
              <a:t> comprised of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stacked,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segmented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spc="-25" dirty="0">
                <a:latin typeface="Helvetica" pitchFamily="2" charset="0"/>
                <a:cs typeface="Times New Roman"/>
              </a:rPr>
              <a:t>and </a:t>
            </a:r>
            <a:r>
              <a:rPr lang="en-US" dirty="0">
                <a:latin typeface="Helvetica" pitchFamily="2" charset="0"/>
                <a:cs typeface="Times New Roman"/>
              </a:rPr>
              <a:t>perforated</a:t>
            </a:r>
            <a:r>
              <a:rPr lang="en-US" spc="-2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printed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PCBs</a:t>
            </a:r>
            <a:r>
              <a:rPr lang="en-US" spc="-40" dirty="0">
                <a:latin typeface="Helvetica" pitchFamily="2" charset="0"/>
                <a:cs typeface="Times New Roman"/>
              </a:rPr>
              <a:t> </a:t>
            </a:r>
            <a:r>
              <a:rPr lang="en-US" spc="-20" dirty="0">
                <a:latin typeface="Helvetica" pitchFamily="2" charset="0"/>
                <a:cs typeface="Times New Roman"/>
              </a:rPr>
              <a:t>with </a:t>
            </a:r>
            <a:r>
              <a:rPr lang="en-US" dirty="0">
                <a:latin typeface="Helvetica" pitchFamily="2" charset="0"/>
                <a:cs typeface="Times New Roman"/>
              </a:rPr>
              <a:t>etched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electrodes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4965" marR="257810" indent="-342900">
              <a:lnSpc>
                <a:spcPct val="99100"/>
              </a:lnSpc>
              <a:spcBef>
                <a:spcPts val="49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2</a:t>
            </a:r>
            <a:r>
              <a:rPr lang="en-US" spc="-20" dirty="0">
                <a:latin typeface="Helvetica" pitchFamily="2" charset="0"/>
                <a:cs typeface="Times New Roman"/>
              </a:rPr>
              <a:t> x </a:t>
            </a:r>
            <a:r>
              <a:rPr lang="en-US" dirty="0">
                <a:latin typeface="Helvetica" pitchFamily="2" charset="0"/>
                <a:cs typeface="Times New Roman"/>
              </a:rPr>
              <a:t>80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(top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and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bottom)</a:t>
            </a:r>
            <a:r>
              <a:rPr lang="en-US" spc="-80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Anode </a:t>
            </a:r>
            <a:r>
              <a:rPr lang="en-US" dirty="0">
                <a:latin typeface="Helvetica" pitchFamily="2" charset="0"/>
                <a:cs typeface="Times New Roman"/>
              </a:rPr>
              <a:t>Charge</a:t>
            </a:r>
            <a:r>
              <a:rPr lang="en-US" spc="-3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Readout</a:t>
            </a:r>
            <a:r>
              <a:rPr lang="en-US" spc="-3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Planes </a:t>
            </a:r>
            <a:r>
              <a:rPr lang="en-US" spc="-10" dirty="0">
                <a:latin typeface="Helvetica" pitchFamily="2" charset="0"/>
                <a:cs typeface="Times New Roman"/>
              </a:rPr>
              <a:t>(CRPs), </a:t>
            </a:r>
            <a:r>
              <a:rPr lang="en-US" dirty="0">
                <a:latin typeface="Helvetica" pitchFamily="2" charset="0"/>
                <a:cs typeface="Times New Roman"/>
              </a:rPr>
              <a:t>3.4 m</a:t>
            </a:r>
            <a:r>
              <a:rPr lang="en-US" spc="-20" dirty="0">
                <a:latin typeface="Helvetica" pitchFamily="2" charset="0"/>
                <a:cs typeface="Times New Roman"/>
              </a:rPr>
              <a:t> x </a:t>
            </a:r>
            <a:r>
              <a:rPr lang="en-US" dirty="0">
                <a:latin typeface="Helvetica" pitchFamily="2" charset="0"/>
                <a:cs typeface="Times New Roman"/>
              </a:rPr>
              <a:t>3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m</a:t>
            </a:r>
            <a:r>
              <a:rPr lang="en-US" spc="25" dirty="0">
                <a:latin typeface="Helvetica" pitchFamily="2" charset="0"/>
                <a:cs typeface="Times New Roman"/>
              </a:rPr>
              <a:t> </a:t>
            </a:r>
            <a:r>
              <a:rPr lang="en-US" spc="-20" dirty="0">
                <a:latin typeface="Helvetica" pitchFamily="2" charset="0"/>
                <a:cs typeface="Times New Roman"/>
              </a:rPr>
              <a:t>each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Cathode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suspended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at</a:t>
            </a:r>
            <a:r>
              <a:rPr lang="en-US" spc="-5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mid-</a:t>
            </a:r>
            <a:r>
              <a:rPr lang="en-US" spc="-10" dirty="0">
                <a:latin typeface="Helvetica" pitchFamily="2" charset="0"/>
                <a:cs typeface="Times New Roman"/>
              </a:rPr>
              <a:t>height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4965" marR="71755" indent="-342900">
              <a:lnSpc>
                <a:spcPct val="99100"/>
              </a:lnSpc>
              <a:spcBef>
                <a:spcPts val="484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Photon</a:t>
            </a:r>
            <a:r>
              <a:rPr lang="en-US" spc="-4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detectors</a:t>
            </a:r>
            <a:r>
              <a:rPr lang="en-US" spc="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embedded</a:t>
            </a:r>
            <a:r>
              <a:rPr lang="en-US" spc="-3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in</a:t>
            </a:r>
            <a:r>
              <a:rPr lang="en-US" spc="-30" dirty="0">
                <a:latin typeface="Helvetica" pitchFamily="2" charset="0"/>
                <a:cs typeface="Times New Roman"/>
              </a:rPr>
              <a:t> </a:t>
            </a:r>
            <a:r>
              <a:rPr lang="en-US" spc="-25" dirty="0">
                <a:latin typeface="Helvetica" pitchFamily="2" charset="0"/>
                <a:cs typeface="Times New Roman"/>
              </a:rPr>
              <a:t>the </a:t>
            </a:r>
            <a:r>
              <a:rPr lang="en-US" dirty="0">
                <a:latin typeface="Helvetica" pitchFamily="2" charset="0"/>
                <a:cs typeface="Times New Roman"/>
              </a:rPr>
              <a:t>cathode and</a:t>
            </a:r>
            <a:r>
              <a:rPr lang="en-US" spc="-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cryostat</a:t>
            </a:r>
            <a:r>
              <a:rPr lang="en-US" spc="-5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walls</a:t>
            </a:r>
            <a:r>
              <a:rPr lang="en-US" spc="-35" dirty="0">
                <a:latin typeface="Helvetica" pitchFamily="2" charset="0"/>
                <a:cs typeface="Times New Roman"/>
              </a:rPr>
              <a:t> </a:t>
            </a:r>
            <a:r>
              <a:rPr lang="en-US" spc="-25" dirty="0">
                <a:latin typeface="Helvetica" pitchFamily="2" charset="0"/>
                <a:cs typeface="Times New Roman"/>
              </a:rPr>
              <a:t>for </a:t>
            </a:r>
            <a:r>
              <a:rPr lang="en-US" dirty="0">
                <a:latin typeface="Helvetica" pitchFamily="2" charset="0"/>
                <a:cs typeface="Times New Roman"/>
              </a:rPr>
              <a:t>timing</a:t>
            </a:r>
            <a:r>
              <a:rPr lang="en-US" spc="-2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and</a:t>
            </a:r>
            <a:r>
              <a:rPr lang="en-US" spc="-25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triggering</a:t>
            </a:r>
            <a:endParaRPr lang="en-US" dirty="0">
              <a:latin typeface="Helvetica" pitchFamily="2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A3CBC9E-2B4F-49F4-C99D-93C3087F74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9BD12F-B35C-E444-A5DC-04454A86CC4B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D1E2D61-A5B0-1929-8F80-C3269D879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NuTel 2025 | David Rivera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7230A42-C668-0BBF-A0C9-EDE6B3702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2129" y="3707635"/>
            <a:ext cx="7519472" cy="2597727"/>
          </a:xfrm>
          <a:prstGeom prst="rect">
            <a:avLst/>
          </a:prstGeom>
        </p:spPr>
      </p:pic>
      <p:pic>
        <p:nvPicPr>
          <p:cNvPr id="17" name="Picture 16" descr="Diagram&#10;&#10;AI-generated content may be incorrect.">
            <a:extLst>
              <a:ext uri="{FF2B5EF4-FFF2-40B4-BE49-F238E27FC236}">
                <a16:creationId xmlns:a16="http://schemas.microsoft.com/office/drawing/2014/main" id="{0356F6CD-50AE-4B2A-2F45-F52DEB4F0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62" y="4255086"/>
            <a:ext cx="3185016" cy="146790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A0920D5-D445-3D8F-F957-E54F93CA0C68}"/>
              </a:ext>
            </a:extLst>
          </p:cNvPr>
          <p:cNvCxnSpPr>
            <a:cxnSpLocks/>
          </p:cNvCxnSpPr>
          <p:nvPr/>
        </p:nvCxnSpPr>
        <p:spPr>
          <a:xfrm flipV="1">
            <a:off x="10138229" y="4358506"/>
            <a:ext cx="0" cy="702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D51106-AE3E-DF96-F4BE-D44F91F9BA67}"/>
              </a:ext>
            </a:extLst>
          </p:cNvPr>
          <p:cNvCxnSpPr>
            <a:cxnSpLocks/>
          </p:cNvCxnSpPr>
          <p:nvPr/>
        </p:nvCxnSpPr>
        <p:spPr>
          <a:xfrm>
            <a:off x="10138229" y="5351845"/>
            <a:ext cx="0" cy="702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0C20DDE-55F5-90AA-90CF-755A0C5FEE3A}"/>
              </a:ext>
            </a:extLst>
          </p:cNvPr>
          <p:cNvSpPr txBox="1"/>
          <p:nvPr/>
        </p:nvSpPr>
        <p:spPr>
          <a:xfrm>
            <a:off x="10230356" y="4617894"/>
            <a:ext cx="653144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6.5 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6C29E3-B1ED-E75B-0ABD-1B39EDCB8C77}"/>
              </a:ext>
            </a:extLst>
          </p:cNvPr>
          <p:cNvSpPr txBox="1"/>
          <p:nvPr/>
        </p:nvSpPr>
        <p:spPr>
          <a:xfrm>
            <a:off x="10230356" y="5516641"/>
            <a:ext cx="653144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6.5 m</a:t>
            </a:r>
          </a:p>
        </p:txBody>
      </p:sp>
      <p:grpSp>
        <p:nvGrpSpPr>
          <p:cNvPr id="16" name="object 4">
            <a:extLst>
              <a:ext uri="{FF2B5EF4-FFF2-40B4-BE49-F238E27FC236}">
                <a16:creationId xmlns:a16="http://schemas.microsoft.com/office/drawing/2014/main" id="{41C71129-7FC9-9758-2F31-9F2527D7908E}"/>
              </a:ext>
            </a:extLst>
          </p:cNvPr>
          <p:cNvGrpSpPr/>
          <p:nvPr/>
        </p:nvGrpSpPr>
        <p:grpSpPr>
          <a:xfrm>
            <a:off x="354668" y="1171770"/>
            <a:ext cx="5184521" cy="2676525"/>
            <a:chOff x="9525" y="609600"/>
            <a:chExt cx="5184521" cy="2676525"/>
          </a:xfrm>
        </p:grpSpPr>
        <p:pic>
          <p:nvPicPr>
            <p:cNvPr id="18" name="object 5">
              <a:extLst>
                <a:ext uri="{FF2B5EF4-FFF2-40B4-BE49-F238E27FC236}">
                  <a16:creationId xmlns:a16="http://schemas.microsoft.com/office/drawing/2014/main" id="{0691F203-170D-81F9-9936-4143A9B4A37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5" y="609600"/>
              <a:ext cx="4524374" cy="2676525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F374EB6C-0893-9DA6-DB6F-734BA7605F7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05250" y="2095436"/>
              <a:ext cx="966787" cy="271462"/>
            </a:xfrm>
            <a:prstGeom prst="rect">
              <a:avLst/>
            </a:prstGeom>
          </p:spPr>
        </p:pic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CF22A46F-7357-C857-F852-955F3AD0DC08}"/>
                </a:ext>
              </a:extLst>
            </p:cNvPr>
            <p:cNvSpPr/>
            <p:nvPr/>
          </p:nvSpPr>
          <p:spPr>
            <a:xfrm>
              <a:off x="4043426" y="1835238"/>
              <a:ext cx="1150620" cy="411480"/>
            </a:xfrm>
            <a:custGeom>
              <a:avLst/>
              <a:gdLst/>
              <a:ahLst/>
              <a:cxnLst/>
              <a:rect l="l" t="t" r="r" b="b"/>
              <a:pathLst>
                <a:path w="1150620" h="411480">
                  <a:moveTo>
                    <a:pt x="703834" y="118529"/>
                  </a:moveTo>
                  <a:lnTo>
                    <a:pt x="693534" y="87414"/>
                  </a:lnTo>
                  <a:lnTo>
                    <a:pt x="693166" y="86906"/>
                  </a:lnTo>
                  <a:lnTo>
                    <a:pt x="688301" y="82461"/>
                  </a:lnTo>
                  <a:lnTo>
                    <a:pt x="682688" y="78828"/>
                  </a:lnTo>
                  <a:lnTo>
                    <a:pt x="681228" y="78193"/>
                  </a:lnTo>
                  <a:lnTo>
                    <a:pt x="681228" y="118021"/>
                  </a:lnTo>
                  <a:lnTo>
                    <a:pt x="680593" y="122720"/>
                  </a:lnTo>
                  <a:lnTo>
                    <a:pt x="678688" y="126911"/>
                  </a:lnTo>
                  <a:lnTo>
                    <a:pt x="676910" y="130975"/>
                  </a:lnTo>
                  <a:lnTo>
                    <a:pt x="674497" y="134277"/>
                  </a:lnTo>
                  <a:lnTo>
                    <a:pt x="671322" y="136563"/>
                  </a:lnTo>
                  <a:lnTo>
                    <a:pt x="668147" y="138976"/>
                  </a:lnTo>
                  <a:lnTo>
                    <a:pt x="664083" y="140754"/>
                  </a:lnTo>
                  <a:lnTo>
                    <a:pt x="659257" y="142151"/>
                  </a:lnTo>
                  <a:lnTo>
                    <a:pt x="656463" y="142913"/>
                  </a:lnTo>
                  <a:lnTo>
                    <a:pt x="651510" y="143548"/>
                  </a:lnTo>
                  <a:lnTo>
                    <a:pt x="604012" y="147612"/>
                  </a:lnTo>
                  <a:lnTo>
                    <a:pt x="599325" y="93129"/>
                  </a:lnTo>
                  <a:lnTo>
                    <a:pt x="599236" y="92125"/>
                  </a:lnTo>
                  <a:lnTo>
                    <a:pt x="599186" y="91478"/>
                  </a:lnTo>
                  <a:lnTo>
                    <a:pt x="647319" y="87414"/>
                  </a:lnTo>
                  <a:lnTo>
                    <a:pt x="655320" y="87668"/>
                  </a:lnTo>
                  <a:lnTo>
                    <a:pt x="661035" y="89065"/>
                  </a:lnTo>
                  <a:lnTo>
                    <a:pt x="666750" y="90335"/>
                  </a:lnTo>
                  <a:lnTo>
                    <a:pt x="671322" y="93129"/>
                  </a:lnTo>
                  <a:lnTo>
                    <a:pt x="674751" y="97447"/>
                  </a:lnTo>
                  <a:lnTo>
                    <a:pt x="678307" y="101638"/>
                  </a:lnTo>
                  <a:lnTo>
                    <a:pt x="680339" y="106718"/>
                  </a:lnTo>
                  <a:lnTo>
                    <a:pt x="680847" y="112814"/>
                  </a:lnTo>
                  <a:lnTo>
                    <a:pt x="681228" y="118021"/>
                  </a:lnTo>
                  <a:lnTo>
                    <a:pt x="681228" y="78193"/>
                  </a:lnTo>
                  <a:lnTo>
                    <a:pt x="676300" y="76034"/>
                  </a:lnTo>
                  <a:lnTo>
                    <a:pt x="669163" y="74079"/>
                  </a:lnTo>
                  <a:lnTo>
                    <a:pt x="672058" y="72301"/>
                  </a:lnTo>
                  <a:lnTo>
                    <a:pt x="689610" y="44488"/>
                  </a:lnTo>
                  <a:lnTo>
                    <a:pt x="688975" y="37503"/>
                  </a:lnTo>
                  <a:lnTo>
                    <a:pt x="688340" y="30010"/>
                  </a:lnTo>
                  <a:lnTo>
                    <a:pt x="685546" y="23025"/>
                  </a:lnTo>
                  <a:lnTo>
                    <a:pt x="682790" y="19342"/>
                  </a:lnTo>
                  <a:lnTo>
                    <a:pt x="675894" y="10071"/>
                  </a:lnTo>
                  <a:lnTo>
                    <a:pt x="669709" y="5626"/>
                  </a:lnTo>
                  <a:lnTo>
                    <a:pt x="669912" y="5626"/>
                  </a:lnTo>
                  <a:lnTo>
                    <a:pt x="668401" y="5118"/>
                  </a:lnTo>
                  <a:lnTo>
                    <a:pt x="668401" y="47663"/>
                  </a:lnTo>
                  <a:lnTo>
                    <a:pt x="667512" y="52489"/>
                  </a:lnTo>
                  <a:lnTo>
                    <a:pt x="664972" y="56553"/>
                  </a:lnTo>
                  <a:lnTo>
                    <a:pt x="662559" y="60490"/>
                  </a:lnTo>
                  <a:lnTo>
                    <a:pt x="597662" y="72301"/>
                  </a:lnTo>
                  <a:lnTo>
                    <a:pt x="593547" y="24041"/>
                  </a:lnTo>
                  <a:lnTo>
                    <a:pt x="593471" y="23025"/>
                  </a:lnTo>
                  <a:lnTo>
                    <a:pt x="636193" y="19342"/>
                  </a:lnTo>
                  <a:lnTo>
                    <a:pt x="646049" y="19342"/>
                  </a:lnTo>
                  <a:lnTo>
                    <a:pt x="651002" y="20485"/>
                  </a:lnTo>
                  <a:lnTo>
                    <a:pt x="655955" y="21501"/>
                  </a:lnTo>
                  <a:lnTo>
                    <a:pt x="659892" y="24041"/>
                  </a:lnTo>
                  <a:lnTo>
                    <a:pt x="662813" y="27978"/>
                  </a:lnTo>
                  <a:lnTo>
                    <a:pt x="665734" y="31788"/>
                  </a:lnTo>
                  <a:lnTo>
                    <a:pt x="667512" y="36487"/>
                  </a:lnTo>
                  <a:lnTo>
                    <a:pt x="667893" y="41948"/>
                  </a:lnTo>
                  <a:lnTo>
                    <a:pt x="668401" y="47663"/>
                  </a:lnTo>
                  <a:lnTo>
                    <a:pt x="668401" y="5118"/>
                  </a:lnTo>
                  <a:lnTo>
                    <a:pt x="640321" y="0"/>
                  </a:lnTo>
                  <a:lnTo>
                    <a:pt x="631444" y="419"/>
                  </a:lnTo>
                  <a:lnTo>
                    <a:pt x="570230" y="5626"/>
                  </a:lnTo>
                  <a:lnTo>
                    <a:pt x="584073" y="168694"/>
                  </a:lnTo>
                  <a:lnTo>
                    <a:pt x="646176" y="163360"/>
                  </a:lnTo>
                  <a:lnTo>
                    <a:pt x="685038" y="152819"/>
                  </a:lnTo>
                  <a:lnTo>
                    <a:pt x="690905" y="147612"/>
                  </a:lnTo>
                  <a:lnTo>
                    <a:pt x="693928" y="144945"/>
                  </a:lnTo>
                  <a:lnTo>
                    <a:pt x="697484" y="139484"/>
                  </a:lnTo>
                  <a:lnTo>
                    <a:pt x="702818" y="125768"/>
                  </a:lnTo>
                  <a:lnTo>
                    <a:pt x="703834" y="118529"/>
                  </a:lnTo>
                  <a:close/>
                </a:path>
                <a:path w="1150620" h="411480">
                  <a:moveTo>
                    <a:pt x="777240" y="325285"/>
                  </a:moveTo>
                  <a:lnTo>
                    <a:pt x="775081" y="300012"/>
                  </a:lnTo>
                  <a:lnTo>
                    <a:pt x="74714" y="360768"/>
                  </a:lnTo>
                  <a:lnTo>
                    <a:pt x="72517" y="335445"/>
                  </a:lnTo>
                  <a:lnTo>
                    <a:pt x="0" y="380022"/>
                  </a:lnTo>
                  <a:lnTo>
                    <a:pt x="79121" y="411391"/>
                  </a:lnTo>
                  <a:lnTo>
                    <a:pt x="77012" y="387261"/>
                  </a:lnTo>
                  <a:lnTo>
                    <a:pt x="76923" y="386168"/>
                  </a:lnTo>
                  <a:lnTo>
                    <a:pt x="777240" y="325285"/>
                  </a:lnTo>
                  <a:close/>
                </a:path>
                <a:path w="1150620" h="411480">
                  <a:moveTo>
                    <a:pt x="832739" y="111798"/>
                  </a:moveTo>
                  <a:lnTo>
                    <a:pt x="811911" y="111036"/>
                  </a:lnTo>
                  <a:lnTo>
                    <a:pt x="809498" y="119799"/>
                  </a:lnTo>
                  <a:lnTo>
                    <a:pt x="805942" y="126276"/>
                  </a:lnTo>
                  <a:lnTo>
                    <a:pt x="801116" y="130594"/>
                  </a:lnTo>
                  <a:lnTo>
                    <a:pt x="796163" y="134785"/>
                  </a:lnTo>
                  <a:lnTo>
                    <a:pt x="790067" y="137325"/>
                  </a:lnTo>
                  <a:lnTo>
                    <a:pt x="782828" y="137960"/>
                  </a:lnTo>
                  <a:lnTo>
                    <a:pt x="776020" y="137960"/>
                  </a:lnTo>
                  <a:lnTo>
                    <a:pt x="745553" y="109855"/>
                  </a:lnTo>
                  <a:lnTo>
                    <a:pt x="743712" y="100749"/>
                  </a:lnTo>
                  <a:lnTo>
                    <a:pt x="831723" y="93383"/>
                  </a:lnTo>
                  <a:lnTo>
                    <a:pt x="831596" y="90970"/>
                  </a:lnTo>
                  <a:lnTo>
                    <a:pt x="831469" y="87922"/>
                  </a:lnTo>
                  <a:lnTo>
                    <a:pt x="830897" y="84277"/>
                  </a:lnTo>
                  <a:lnTo>
                    <a:pt x="829348" y="74244"/>
                  </a:lnTo>
                  <a:lnTo>
                    <a:pt x="809371" y="41516"/>
                  </a:lnTo>
                  <a:lnTo>
                    <a:pt x="809371" y="78651"/>
                  </a:lnTo>
                  <a:lnTo>
                    <a:pt x="743318" y="84251"/>
                  </a:lnTo>
                  <a:lnTo>
                    <a:pt x="764921" y="48298"/>
                  </a:lnTo>
                  <a:lnTo>
                    <a:pt x="774065" y="47409"/>
                  </a:lnTo>
                  <a:lnTo>
                    <a:pt x="781392" y="47586"/>
                  </a:lnTo>
                  <a:lnTo>
                    <a:pt x="809371" y="78651"/>
                  </a:lnTo>
                  <a:lnTo>
                    <a:pt x="809371" y="41516"/>
                  </a:lnTo>
                  <a:lnTo>
                    <a:pt x="803897" y="37477"/>
                  </a:lnTo>
                  <a:lnTo>
                    <a:pt x="794346" y="33210"/>
                  </a:lnTo>
                  <a:lnTo>
                    <a:pt x="783894" y="31051"/>
                  </a:lnTo>
                  <a:lnTo>
                    <a:pt x="772414" y="31051"/>
                  </a:lnTo>
                  <a:lnTo>
                    <a:pt x="734060" y="50838"/>
                  </a:lnTo>
                  <a:lnTo>
                    <a:pt x="722414" y="84277"/>
                  </a:lnTo>
                  <a:lnTo>
                    <a:pt x="722515" y="90970"/>
                  </a:lnTo>
                  <a:lnTo>
                    <a:pt x="722630" y="98463"/>
                  </a:lnTo>
                  <a:lnTo>
                    <a:pt x="724598" y="111036"/>
                  </a:lnTo>
                  <a:lnTo>
                    <a:pt x="724712" y="111798"/>
                  </a:lnTo>
                  <a:lnTo>
                    <a:pt x="750430" y="148183"/>
                  </a:lnTo>
                  <a:lnTo>
                    <a:pt x="771715" y="154419"/>
                  </a:lnTo>
                  <a:lnTo>
                    <a:pt x="783602" y="154419"/>
                  </a:lnTo>
                  <a:lnTo>
                    <a:pt x="820331" y="137960"/>
                  </a:lnTo>
                  <a:lnTo>
                    <a:pt x="822629" y="135521"/>
                  </a:lnTo>
                  <a:lnTo>
                    <a:pt x="827151" y="128562"/>
                  </a:lnTo>
                  <a:lnTo>
                    <a:pt x="830516" y="120662"/>
                  </a:lnTo>
                  <a:lnTo>
                    <a:pt x="832688" y="111975"/>
                  </a:lnTo>
                  <a:lnTo>
                    <a:pt x="832739" y="111798"/>
                  </a:lnTo>
                  <a:close/>
                </a:path>
                <a:path w="1150620" h="411480">
                  <a:moveTo>
                    <a:pt x="959612" y="136817"/>
                  </a:moveTo>
                  <a:lnTo>
                    <a:pt x="949071" y="87922"/>
                  </a:lnTo>
                  <a:lnTo>
                    <a:pt x="948372" y="79794"/>
                  </a:lnTo>
                  <a:lnTo>
                    <a:pt x="946150" y="53759"/>
                  </a:lnTo>
                  <a:lnTo>
                    <a:pt x="946061" y="52743"/>
                  </a:lnTo>
                  <a:lnTo>
                    <a:pt x="946023" y="52235"/>
                  </a:lnTo>
                  <a:lnTo>
                    <a:pt x="945134" y="46139"/>
                  </a:lnTo>
                  <a:lnTo>
                    <a:pt x="944245" y="42837"/>
                  </a:lnTo>
                  <a:lnTo>
                    <a:pt x="942594" y="37376"/>
                  </a:lnTo>
                  <a:lnTo>
                    <a:pt x="942022" y="36360"/>
                  </a:lnTo>
                  <a:lnTo>
                    <a:pt x="940181" y="33058"/>
                  </a:lnTo>
                  <a:lnTo>
                    <a:pt x="936879" y="29756"/>
                  </a:lnTo>
                  <a:lnTo>
                    <a:pt x="933577" y="26327"/>
                  </a:lnTo>
                  <a:lnTo>
                    <a:pt x="929208" y="24028"/>
                  </a:lnTo>
                  <a:lnTo>
                    <a:pt x="929208" y="93891"/>
                  </a:lnTo>
                  <a:lnTo>
                    <a:pt x="929093" y="99733"/>
                  </a:lnTo>
                  <a:lnTo>
                    <a:pt x="928878" y="102781"/>
                  </a:lnTo>
                  <a:lnTo>
                    <a:pt x="924814" y="113576"/>
                  </a:lnTo>
                  <a:lnTo>
                    <a:pt x="920750" y="118529"/>
                  </a:lnTo>
                  <a:lnTo>
                    <a:pt x="915035" y="122339"/>
                  </a:lnTo>
                  <a:lnTo>
                    <a:pt x="909320" y="126276"/>
                  </a:lnTo>
                  <a:lnTo>
                    <a:pt x="902589" y="128562"/>
                  </a:lnTo>
                  <a:lnTo>
                    <a:pt x="887095" y="129832"/>
                  </a:lnTo>
                  <a:lnTo>
                    <a:pt x="880999" y="128562"/>
                  </a:lnTo>
                  <a:lnTo>
                    <a:pt x="872528" y="122339"/>
                  </a:lnTo>
                  <a:lnTo>
                    <a:pt x="872172" y="121894"/>
                  </a:lnTo>
                  <a:lnTo>
                    <a:pt x="869950" y="117894"/>
                  </a:lnTo>
                  <a:lnTo>
                    <a:pt x="869657" y="114846"/>
                  </a:lnTo>
                  <a:lnTo>
                    <a:pt x="869530" y="113576"/>
                  </a:lnTo>
                  <a:lnTo>
                    <a:pt x="869442" y="112560"/>
                  </a:lnTo>
                  <a:lnTo>
                    <a:pt x="869302" y="110655"/>
                  </a:lnTo>
                  <a:lnTo>
                    <a:pt x="869188" y="109004"/>
                  </a:lnTo>
                  <a:lnTo>
                    <a:pt x="869823" y="105829"/>
                  </a:lnTo>
                  <a:lnTo>
                    <a:pt x="895985" y="90081"/>
                  </a:lnTo>
                  <a:lnTo>
                    <a:pt x="906056" y="87591"/>
                  </a:lnTo>
                  <a:lnTo>
                    <a:pt x="914742" y="85039"/>
                  </a:lnTo>
                  <a:lnTo>
                    <a:pt x="922058" y="82448"/>
                  </a:lnTo>
                  <a:lnTo>
                    <a:pt x="927989" y="79794"/>
                  </a:lnTo>
                  <a:lnTo>
                    <a:pt x="929208" y="93891"/>
                  </a:lnTo>
                  <a:lnTo>
                    <a:pt x="929208" y="24028"/>
                  </a:lnTo>
                  <a:lnTo>
                    <a:pt x="928751" y="23787"/>
                  </a:lnTo>
                  <a:lnTo>
                    <a:pt x="922147" y="21882"/>
                  </a:lnTo>
                  <a:lnTo>
                    <a:pt x="915670" y="20104"/>
                  </a:lnTo>
                  <a:lnTo>
                    <a:pt x="907415" y="19596"/>
                  </a:lnTo>
                  <a:lnTo>
                    <a:pt x="897255" y="20485"/>
                  </a:lnTo>
                  <a:lnTo>
                    <a:pt x="857885" y="34836"/>
                  </a:lnTo>
                  <a:lnTo>
                    <a:pt x="847090" y="61379"/>
                  </a:lnTo>
                  <a:lnTo>
                    <a:pt x="866902" y="62395"/>
                  </a:lnTo>
                  <a:lnTo>
                    <a:pt x="868299" y="53759"/>
                  </a:lnTo>
                  <a:lnTo>
                    <a:pt x="871220" y="47663"/>
                  </a:lnTo>
                  <a:lnTo>
                    <a:pt x="879602" y="40297"/>
                  </a:lnTo>
                  <a:lnTo>
                    <a:pt x="886460" y="38011"/>
                  </a:lnTo>
                  <a:lnTo>
                    <a:pt x="894283" y="37376"/>
                  </a:lnTo>
                  <a:lnTo>
                    <a:pt x="905891" y="36360"/>
                  </a:lnTo>
                  <a:lnTo>
                    <a:pt x="926465" y="61379"/>
                  </a:lnTo>
                  <a:lnTo>
                    <a:pt x="926719" y="64173"/>
                  </a:lnTo>
                  <a:lnTo>
                    <a:pt x="883666" y="75730"/>
                  </a:lnTo>
                  <a:lnTo>
                    <a:pt x="877824" y="77127"/>
                  </a:lnTo>
                  <a:lnTo>
                    <a:pt x="848614" y="103670"/>
                  </a:lnTo>
                  <a:lnTo>
                    <a:pt x="847725" y="109131"/>
                  </a:lnTo>
                  <a:lnTo>
                    <a:pt x="848029" y="112560"/>
                  </a:lnTo>
                  <a:lnTo>
                    <a:pt x="848118" y="113576"/>
                  </a:lnTo>
                  <a:lnTo>
                    <a:pt x="873988" y="144360"/>
                  </a:lnTo>
                  <a:lnTo>
                    <a:pt x="882192" y="145478"/>
                  </a:lnTo>
                  <a:lnTo>
                    <a:pt x="891413" y="145326"/>
                  </a:lnTo>
                  <a:lnTo>
                    <a:pt x="928077" y="129832"/>
                  </a:lnTo>
                  <a:lnTo>
                    <a:pt x="933450" y="124371"/>
                  </a:lnTo>
                  <a:lnTo>
                    <a:pt x="934466" y="129832"/>
                  </a:lnTo>
                  <a:lnTo>
                    <a:pt x="936244" y="134658"/>
                  </a:lnTo>
                  <a:lnTo>
                    <a:pt x="938657" y="138595"/>
                  </a:lnTo>
                  <a:lnTo>
                    <a:pt x="959612" y="136817"/>
                  </a:lnTo>
                  <a:close/>
                </a:path>
                <a:path w="1150620" h="411480">
                  <a:moveTo>
                    <a:pt x="1150493" y="120688"/>
                  </a:moveTo>
                  <a:lnTo>
                    <a:pt x="1143698" y="40424"/>
                  </a:lnTo>
                  <a:lnTo>
                    <a:pt x="1143635" y="39535"/>
                  </a:lnTo>
                  <a:lnTo>
                    <a:pt x="1142580" y="32423"/>
                  </a:lnTo>
                  <a:lnTo>
                    <a:pt x="1142504" y="31915"/>
                  </a:lnTo>
                  <a:lnTo>
                    <a:pt x="1142390" y="31153"/>
                  </a:lnTo>
                  <a:lnTo>
                    <a:pt x="1142339" y="30772"/>
                  </a:lnTo>
                  <a:lnTo>
                    <a:pt x="1142250" y="30137"/>
                  </a:lnTo>
                  <a:lnTo>
                    <a:pt x="1139799" y="22123"/>
                  </a:lnTo>
                  <a:lnTo>
                    <a:pt x="1138859" y="20358"/>
                  </a:lnTo>
                  <a:lnTo>
                    <a:pt x="1136370" y="15659"/>
                  </a:lnTo>
                  <a:lnTo>
                    <a:pt x="1112748" y="2959"/>
                  </a:lnTo>
                  <a:lnTo>
                    <a:pt x="1103757" y="2959"/>
                  </a:lnTo>
                  <a:lnTo>
                    <a:pt x="1093152" y="5156"/>
                  </a:lnTo>
                  <a:lnTo>
                    <a:pt x="1083843" y="9842"/>
                  </a:lnTo>
                  <a:lnTo>
                    <a:pt x="1075817" y="17018"/>
                  </a:lnTo>
                  <a:lnTo>
                    <a:pt x="1069086" y="26708"/>
                  </a:lnTo>
                  <a:lnTo>
                    <a:pt x="1068743" y="25946"/>
                  </a:lnTo>
                  <a:lnTo>
                    <a:pt x="1066393" y="20612"/>
                  </a:lnTo>
                  <a:lnTo>
                    <a:pt x="1066292" y="20358"/>
                  </a:lnTo>
                  <a:lnTo>
                    <a:pt x="1061847" y="15659"/>
                  </a:lnTo>
                  <a:lnTo>
                    <a:pt x="1056005" y="12484"/>
                  </a:lnTo>
                  <a:lnTo>
                    <a:pt x="1050036" y="9309"/>
                  </a:lnTo>
                  <a:lnTo>
                    <a:pt x="1042670" y="8166"/>
                  </a:lnTo>
                  <a:lnTo>
                    <a:pt x="1033907" y="8801"/>
                  </a:lnTo>
                  <a:lnTo>
                    <a:pt x="999744" y="31153"/>
                  </a:lnTo>
                  <a:lnTo>
                    <a:pt x="998550" y="17018"/>
                  </a:lnTo>
                  <a:lnTo>
                    <a:pt x="998423" y="15519"/>
                  </a:lnTo>
                  <a:lnTo>
                    <a:pt x="998347" y="14516"/>
                  </a:lnTo>
                  <a:lnTo>
                    <a:pt x="980440" y="16040"/>
                  </a:lnTo>
                  <a:lnTo>
                    <a:pt x="990473" y="134150"/>
                  </a:lnTo>
                  <a:lnTo>
                    <a:pt x="1010539" y="132499"/>
                  </a:lnTo>
                  <a:lnTo>
                    <a:pt x="1005332" y="71285"/>
                  </a:lnTo>
                  <a:lnTo>
                    <a:pt x="1004443" y="60490"/>
                  </a:lnTo>
                  <a:lnTo>
                    <a:pt x="1015746" y="32423"/>
                  </a:lnTo>
                  <a:lnTo>
                    <a:pt x="1017435" y="31153"/>
                  </a:lnTo>
                  <a:lnTo>
                    <a:pt x="1020318" y="28994"/>
                  </a:lnTo>
                  <a:lnTo>
                    <a:pt x="1025398" y="27089"/>
                  </a:lnTo>
                  <a:lnTo>
                    <a:pt x="1038352" y="25946"/>
                  </a:lnTo>
                  <a:lnTo>
                    <a:pt x="1043940" y="27724"/>
                  </a:lnTo>
                  <a:lnTo>
                    <a:pt x="1047623" y="31915"/>
                  </a:lnTo>
                  <a:lnTo>
                    <a:pt x="1051179" y="36106"/>
                  </a:lnTo>
                  <a:lnTo>
                    <a:pt x="1053465" y="42583"/>
                  </a:lnTo>
                  <a:lnTo>
                    <a:pt x="1054100" y="51473"/>
                  </a:lnTo>
                  <a:lnTo>
                    <a:pt x="1060704" y="128308"/>
                  </a:lnTo>
                  <a:lnTo>
                    <a:pt x="1080643" y="126530"/>
                  </a:lnTo>
                  <a:lnTo>
                    <a:pt x="1074928" y="57950"/>
                  </a:lnTo>
                  <a:lnTo>
                    <a:pt x="1074737" y="52108"/>
                  </a:lnTo>
                  <a:lnTo>
                    <a:pt x="1084199" y="26708"/>
                  </a:lnTo>
                  <a:lnTo>
                    <a:pt x="1085850" y="24676"/>
                  </a:lnTo>
                  <a:lnTo>
                    <a:pt x="1092581" y="21374"/>
                  </a:lnTo>
                  <a:lnTo>
                    <a:pt x="1103884" y="20358"/>
                  </a:lnTo>
                  <a:lnTo>
                    <a:pt x="1106081" y="20358"/>
                  </a:lnTo>
                  <a:lnTo>
                    <a:pt x="1109472" y="20993"/>
                  </a:lnTo>
                  <a:lnTo>
                    <a:pt x="1113155" y="22898"/>
                  </a:lnTo>
                  <a:lnTo>
                    <a:pt x="1116711" y="24676"/>
                  </a:lnTo>
                  <a:lnTo>
                    <a:pt x="1124331" y="47917"/>
                  </a:lnTo>
                  <a:lnTo>
                    <a:pt x="1130681" y="122339"/>
                  </a:lnTo>
                  <a:lnTo>
                    <a:pt x="1150493" y="120688"/>
                  </a:lnTo>
                  <a:close/>
                </a:path>
              </a:pathLst>
            </a:custGeom>
            <a:solidFill>
              <a:srgbClr val="0431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F64063-4341-4BBA-5F3F-9A5F2D15B31C}"/>
              </a:ext>
            </a:extLst>
          </p:cNvPr>
          <p:cNvGrpSpPr/>
          <p:nvPr/>
        </p:nvGrpSpPr>
        <p:grpSpPr>
          <a:xfrm>
            <a:off x="3292776" y="2888676"/>
            <a:ext cx="1524000" cy="1469830"/>
            <a:chOff x="12044300" y="3264212"/>
            <a:chExt cx="1524000" cy="1469830"/>
          </a:xfrm>
        </p:grpSpPr>
        <p:sp>
          <p:nvSpPr>
            <p:cNvPr id="2" name="object 7">
              <a:extLst>
                <a:ext uri="{FF2B5EF4-FFF2-40B4-BE49-F238E27FC236}">
                  <a16:creationId xmlns:a16="http://schemas.microsoft.com/office/drawing/2014/main" id="{C55D7CB4-64B3-E04B-B833-B34B329CA0E9}"/>
                </a:ext>
              </a:extLst>
            </p:cNvPr>
            <p:cNvSpPr/>
            <p:nvPr/>
          </p:nvSpPr>
          <p:spPr>
            <a:xfrm>
              <a:off x="12044300" y="3264212"/>
              <a:ext cx="1524000" cy="885825"/>
            </a:xfrm>
            <a:custGeom>
              <a:avLst/>
              <a:gdLst/>
              <a:ahLst/>
              <a:cxnLst/>
              <a:rect l="l" t="t" r="r" b="b"/>
              <a:pathLst>
                <a:path w="1524000" h="885825">
                  <a:moveTo>
                    <a:pt x="0" y="885825"/>
                  </a:moveTo>
                  <a:lnTo>
                    <a:pt x="1524000" y="885825"/>
                  </a:lnTo>
                  <a:lnTo>
                    <a:pt x="1524000" y="0"/>
                  </a:lnTo>
                  <a:lnTo>
                    <a:pt x="0" y="0"/>
                  </a:lnTo>
                  <a:lnTo>
                    <a:pt x="0" y="88582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03FBB4B7-589F-84A2-2208-44873FAEEBB5}"/>
                </a:ext>
              </a:extLst>
            </p:cNvPr>
            <p:cNvSpPr/>
            <p:nvPr/>
          </p:nvSpPr>
          <p:spPr>
            <a:xfrm rot="19487841">
              <a:off x="12568938" y="4142670"/>
              <a:ext cx="255270" cy="591372"/>
            </a:xfrm>
            <a:custGeom>
              <a:avLst/>
              <a:gdLst/>
              <a:ahLst/>
              <a:cxnLst/>
              <a:rect l="l" t="t" r="r" b="b"/>
              <a:pathLst>
                <a:path w="255270" h="556260">
                  <a:moveTo>
                    <a:pt x="0" y="428751"/>
                  </a:moveTo>
                  <a:lnTo>
                    <a:pt x="8762" y="556259"/>
                  </a:lnTo>
                  <a:lnTo>
                    <a:pt x="102031" y="475614"/>
                  </a:lnTo>
                  <a:lnTo>
                    <a:pt x="62991" y="475614"/>
                  </a:lnTo>
                  <a:lnTo>
                    <a:pt x="27812" y="461009"/>
                  </a:lnTo>
                  <a:lnTo>
                    <a:pt x="35146" y="443403"/>
                  </a:lnTo>
                  <a:lnTo>
                    <a:pt x="0" y="428751"/>
                  </a:lnTo>
                  <a:close/>
                </a:path>
                <a:path w="255270" h="556260">
                  <a:moveTo>
                    <a:pt x="35146" y="443403"/>
                  </a:moveTo>
                  <a:lnTo>
                    <a:pt x="27812" y="461009"/>
                  </a:lnTo>
                  <a:lnTo>
                    <a:pt x="62991" y="475614"/>
                  </a:lnTo>
                  <a:lnTo>
                    <a:pt x="70301" y="458058"/>
                  </a:lnTo>
                  <a:lnTo>
                    <a:pt x="35146" y="443403"/>
                  </a:lnTo>
                  <a:close/>
                </a:path>
                <a:path w="255270" h="556260">
                  <a:moveTo>
                    <a:pt x="70301" y="458058"/>
                  </a:moveTo>
                  <a:lnTo>
                    <a:pt x="62991" y="475614"/>
                  </a:lnTo>
                  <a:lnTo>
                    <a:pt x="102031" y="475614"/>
                  </a:lnTo>
                  <a:lnTo>
                    <a:pt x="105410" y="472693"/>
                  </a:lnTo>
                  <a:lnTo>
                    <a:pt x="70301" y="458058"/>
                  </a:lnTo>
                  <a:close/>
                </a:path>
                <a:path w="255270" h="556260">
                  <a:moveTo>
                    <a:pt x="219837" y="0"/>
                  </a:moveTo>
                  <a:lnTo>
                    <a:pt x="35146" y="443403"/>
                  </a:lnTo>
                  <a:lnTo>
                    <a:pt x="70301" y="458058"/>
                  </a:lnTo>
                  <a:lnTo>
                    <a:pt x="254888" y="14731"/>
                  </a:lnTo>
                  <a:lnTo>
                    <a:pt x="21983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63CF79B8-60D8-5C77-8F4F-B06823CB2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9" dirty="0">
                <a:latin typeface="Helvetica" pitchFamily="2" charset="0"/>
              </a:rPr>
              <a:t>DUNE Bi-E</a:t>
            </a:r>
            <a:r>
              <a:rPr lang="en-US" sz="4000" dirty="0">
                <a:latin typeface="Helvetica" pitchFamily="2" charset="0"/>
              </a:rPr>
              <a:t>vent</a:t>
            </a:r>
            <a:r>
              <a:rPr lang="en-US" sz="4000" spc="-68" dirty="0">
                <a:latin typeface="Helvetica" pitchFamily="2" charset="0"/>
              </a:rPr>
              <a:t> P</a:t>
            </a:r>
            <a:r>
              <a:rPr lang="en-US" sz="4000" dirty="0">
                <a:latin typeface="Helvetica" pitchFamily="2" charset="0"/>
              </a:rPr>
              <a:t>lots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44310DC-4EBB-B3D8-5A54-76AB12F99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8731" y="4947253"/>
            <a:ext cx="8071522" cy="1394836"/>
          </a:xfrm>
        </p:spPr>
        <p:txBody>
          <a:bodyPr>
            <a:normAutofit fontScale="70000" lnSpcReduction="20000"/>
          </a:bodyPr>
          <a:lstStyle/>
          <a:p>
            <a:pPr marL="11516" marR="4607">
              <a:lnSpc>
                <a:spcPts val="2421"/>
              </a:lnSpc>
              <a:spcBef>
                <a:spcPts val="331"/>
              </a:spcBef>
            </a:pPr>
            <a:r>
              <a:rPr lang="en-US" sz="2400" spc="-9" dirty="0">
                <a:solidFill>
                  <a:srgbClr val="336699"/>
                </a:solidFill>
              </a:rPr>
              <a:t>At face value, </a:t>
            </a:r>
            <a:r>
              <a:rPr lang="en-US" sz="2400" dirty="0">
                <a:solidFill>
                  <a:srgbClr val="336699"/>
                </a:solidFill>
              </a:rPr>
              <a:t>DUNE</a:t>
            </a:r>
            <a:r>
              <a:rPr lang="en-US" sz="2400" spc="-68" dirty="0">
                <a:solidFill>
                  <a:srgbClr val="336699"/>
                </a:solidFill>
              </a:rPr>
              <a:t> </a:t>
            </a:r>
            <a:r>
              <a:rPr lang="en-US" sz="2400" dirty="0">
                <a:solidFill>
                  <a:srgbClr val="336699"/>
                </a:solidFill>
              </a:rPr>
              <a:t>can</a:t>
            </a:r>
            <a:r>
              <a:rPr lang="en-US" sz="2400" spc="-54" dirty="0">
                <a:solidFill>
                  <a:srgbClr val="336699"/>
                </a:solidFill>
              </a:rPr>
              <a:t> </a:t>
            </a:r>
            <a:r>
              <a:rPr lang="en-US" sz="2400" dirty="0">
                <a:solidFill>
                  <a:srgbClr val="336699"/>
                </a:solidFill>
              </a:rPr>
              <a:t>make Bi-Event plots like </a:t>
            </a:r>
            <a:r>
              <a:rPr lang="en-US" sz="2400" dirty="0" err="1">
                <a:solidFill>
                  <a:srgbClr val="336699"/>
                </a:solidFill>
              </a:rPr>
              <a:t>NOvA</a:t>
            </a:r>
            <a:r>
              <a:rPr lang="en-US" sz="2400" dirty="0">
                <a:solidFill>
                  <a:srgbClr val="336699"/>
                </a:solidFill>
              </a:rPr>
              <a:t>, T2K</a:t>
            </a:r>
          </a:p>
          <a:p>
            <a:pPr marL="468716" marR="4607" lvl="1">
              <a:lnSpc>
                <a:spcPts val="2421"/>
              </a:lnSpc>
              <a:spcBef>
                <a:spcPts val="331"/>
              </a:spcBef>
            </a:pPr>
            <a:r>
              <a:rPr lang="en-US" sz="2200" dirty="0"/>
              <a:t>Discarding spectral information</a:t>
            </a:r>
          </a:p>
          <a:p>
            <a:pPr marL="11516" marR="890790">
              <a:lnSpc>
                <a:spcPts val="2421"/>
              </a:lnSpc>
              <a:spcBef>
                <a:spcPts val="970"/>
              </a:spcBef>
            </a:pPr>
            <a:r>
              <a:rPr lang="en-US" sz="2400" dirty="0">
                <a:solidFill>
                  <a:srgbClr val="336699"/>
                </a:solidFill>
              </a:rPr>
              <a:t>No</a:t>
            </a:r>
            <a:r>
              <a:rPr lang="en-US" sz="2400" spc="-63" dirty="0">
                <a:solidFill>
                  <a:srgbClr val="336699"/>
                </a:solidFill>
              </a:rPr>
              <a:t> </a:t>
            </a:r>
            <a:r>
              <a:rPr lang="en-US" sz="2400" dirty="0">
                <a:solidFill>
                  <a:srgbClr val="336699"/>
                </a:solidFill>
              </a:rPr>
              <a:t>overlap</a:t>
            </a:r>
            <a:r>
              <a:rPr lang="en-US" sz="2400" spc="-59" dirty="0">
                <a:solidFill>
                  <a:srgbClr val="336699"/>
                </a:solidFill>
              </a:rPr>
              <a:t> </a:t>
            </a:r>
            <a:r>
              <a:rPr lang="en-US" sz="2400" dirty="0">
                <a:solidFill>
                  <a:srgbClr val="336699"/>
                </a:solidFill>
              </a:rPr>
              <a:t>→</a:t>
            </a:r>
            <a:r>
              <a:rPr lang="en-US" sz="2400" spc="-63" dirty="0">
                <a:solidFill>
                  <a:srgbClr val="336699"/>
                </a:solidFill>
              </a:rPr>
              <a:t> </a:t>
            </a:r>
            <a:r>
              <a:rPr lang="en-US" sz="2400" dirty="0">
                <a:solidFill>
                  <a:srgbClr val="336699"/>
                </a:solidFill>
              </a:rPr>
              <a:t>parameters</a:t>
            </a:r>
            <a:r>
              <a:rPr lang="en-US" sz="2400" spc="-63" dirty="0">
                <a:solidFill>
                  <a:srgbClr val="336699"/>
                </a:solidFill>
              </a:rPr>
              <a:t> </a:t>
            </a:r>
            <a:r>
              <a:rPr lang="en-US" sz="2400" dirty="0">
                <a:solidFill>
                  <a:srgbClr val="336699"/>
                </a:solidFill>
              </a:rPr>
              <a:t>are</a:t>
            </a:r>
            <a:r>
              <a:rPr lang="en-US" sz="2400" spc="-68" dirty="0">
                <a:solidFill>
                  <a:srgbClr val="336699"/>
                </a:solidFill>
              </a:rPr>
              <a:t> </a:t>
            </a:r>
            <a:r>
              <a:rPr lang="en-US" sz="2400" spc="-23" dirty="0">
                <a:solidFill>
                  <a:srgbClr val="336699"/>
                </a:solidFill>
              </a:rPr>
              <a:t>not </a:t>
            </a:r>
            <a:r>
              <a:rPr lang="en-US" sz="2400" dirty="0">
                <a:solidFill>
                  <a:srgbClr val="336699"/>
                </a:solidFill>
              </a:rPr>
              <a:t>degenerate</a:t>
            </a:r>
            <a:r>
              <a:rPr lang="en-US" sz="2400" spc="-91" dirty="0">
                <a:solidFill>
                  <a:srgbClr val="336699"/>
                </a:solidFill>
              </a:rPr>
              <a:t> </a:t>
            </a:r>
            <a:r>
              <a:rPr lang="en-US" sz="2400" dirty="0">
                <a:solidFill>
                  <a:srgbClr val="336699"/>
                </a:solidFill>
              </a:rPr>
              <a:t>for</a:t>
            </a:r>
            <a:r>
              <a:rPr lang="en-US" sz="2400" spc="-82" dirty="0">
                <a:solidFill>
                  <a:srgbClr val="336699"/>
                </a:solidFill>
              </a:rPr>
              <a:t> </a:t>
            </a:r>
            <a:r>
              <a:rPr lang="en-US" sz="2400" spc="-18" dirty="0">
                <a:solidFill>
                  <a:srgbClr val="336699"/>
                </a:solidFill>
              </a:rPr>
              <a:t>DUNE, by design</a:t>
            </a:r>
            <a:endParaRPr lang="en-US" sz="2400" dirty="0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7AC10A1D-1DF2-9D1E-B3CC-9E9354B865E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21242A8-8C4A-1842-ADFB-DE92365C57D6}" type="datetime1">
              <a:rPr lang="en-US" smtClean="0"/>
              <a:t>10/2/25</a:t>
            </a:fld>
            <a:endParaRPr lang="en-US"/>
          </a:p>
        </p:txBody>
      </p:sp>
      <p:sp>
        <p:nvSpPr>
          <p:cNvPr id="18" name="object 1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1516">
              <a:lnSpc>
                <a:spcPts val="1895"/>
              </a:lnSpc>
            </a:pPr>
            <a:r>
              <a:rPr lang="en-US"/>
              <a:t>NuTel 2025 | David Rivera</a:t>
            </a:r>
            <a:endParaRPr spc="-23" dirty="0"/>
          </a:p>
        </p:txBody>
      </p:sp>
      <p:sp>
        <p:nvSpPr>
          <p:cNvPr id="17" name="object 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34549">
              <a:lnSpc>
                <a:spcPts val="1895"/>
              </a:lnSpc>
            </a:pPr>
            <a:fld id="{81D60167-4931-47E6-BA6A-407CBD079E47}" type="slidenum">
              <a:rPr spc="-23" dirty="0"/>
              <a:pPr marL="34549">
                <a:lnSpc>
                  <a:spcPts val="1895"/>
                </a:lnSpc>
              </a:pPr>
              <a:t>21</a:t>
            </a:fld>
            <a:endParaRPr spc="-23" dirty="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48" y="1471397"/>
            <a:ext cx="2836317" cy="218079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368" y="3815637"/>
            <a:ext cx="2851702" cy="221136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4292" y="1123779"/>
            <a:ext cx="4252505" cy="33001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79534" y="4538577"/>
            <a:ext cx="769869" cy="494806"/>
          </a:xfrm>
          <a:prstGeom prst="rect">
            <a:avLst/>
          </a:prstGeom>
        </p:spPr>
        <p:txBody>
          <a:bodyPr vert="horz" wrap="square" lIns="0" tIns="32821" rIns="0" bIns="0" rtlCol="0">
            <a:spAutoFit/>
          </a:bodyPr>
          <a:lstStyle/>
          <a:p>
            <a:pPr marL="11516" marR="4607">
              <a:lnSpc>
                <a:spcPts val="1832"/>
              </a:lnSpc>
              <a:spcBef>
                <a:spcPts val="258"/>
              </a:spcBef>
            </a:pPr>
            <a:r>
              <a:rPr sz="1632" spc="-9" dirty="0">
                <a:solidFill>
                  <a:srgbClr val="295F99"/>
                </a:solidFill>
              </a:rPr>
              <a:t>neutrino </a:t>
            </a:r>
            <a:r>
              <a:rPr sz="1632" spc="-18" dirty="0">
                <a:solidFill>
                  <a:srgbClr val="295F99"/>
                </a:solidFill>
              </a:rPr>
              <a:t>mode</a:t>
            </a:r>
            <a:endParaRPr sz="1632" dirty="0"/>
          </a:p>
        </p:txBody>
      </p:sp>
      <p:sp>
        <p:nvSpPr>
          <p:cNvPr id="16" name="object 16"/>
          <p:cNvSpPr txBox="1"/>
          <p:nvPr/>
        </p:nvSpPr>
        <p:spPr>
          <a:xfrm>
            <a:off x="1079534" y="2206461"/>
            <a:ext cx="1103844" cy="494226"/>
          </a:xfrm>
          <a:prstGeom prst="rect">
            <a:avLst/>
          </a:prstGeom>
        </p:spPr>
        <p:txBody>
          <a:bodyPr vert="horz" wrap="square" lIns="0" tIns="32246" rIns="0" bIns="0" rtlCol="0">
            <a:spAutoFit/>
          </a:bodyPr>
          <a:lstStyle/>
          <a:p>
            <a:pPr marL="11516" marR="4607">
              <a:lnSpc>
                <a:spcPts val="1832"/>
              </a:lnSpc>
              <a:spcBef>
                <a:spcPts val="254"/>
              </a:spcBef>
            </a:pPr>
            <a:r>
              <a:rPr sz="1632" spc="-9" dirty="0">
                <a:solidFill>
                  <a:srgbClr val="295F99"/>
                </a:solidFill>
              </a:rPr>
              <a:t>antineutrino </a:t>
            </a:r>
            <a:r>
              <a:rPr sz="1632" spc="-18" dirty="0">
                <a:solidFill>
                  <a:srgbClr val="295F99"/>
                </a:solidFill>
              </a:rPr>
              <a:t>mode</a:t>
            </a:r>
            <a:endParaRPr sz="1632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A518A94-9890-7702-05D4-2EAB6E943A92}"/>
              </a:ext>
            </a:extLst>
          </p:cNvPr>
          <p:cNvCxnSpPr>
            <a:cxnSpLocks/>
          </p:cNvCxnSpPr>
          <p:nvPr/>
        </p:nvCxnSpPr>
        <p:spPr>
          <a:xfrm flipV="1">
            <a:off x="3451665" y="2445404"/>
            <a:ext cx="867672" cy="3145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EC894A-2F35-F41B-095E-605F7075929A}"/>
              </a:ext>
            </a:extLst>
          </p:cNvPr>
          <p:cNvCxnSpPr>
            <a:cxnSpLocks/>
          </p:cNvCxnSpPr>
          <p:nvPr/>
        </p:nvCxnSpPr>
        <p:spPr>
          <a:xfrm flipV="1">
            <a:off x="3451665" y="4334708"/>
            <a:ext cx="2251303" cy="18971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ject 6">
            <a:extLst>
              <a:ext uri="{FF2B5EF4-FFF2-40B4-BE49-F238E27FC236}">
                <a16:creationId xmlns:a16="http://schemas.microsoft.com/office/drawing/2014/main" id="{944CE823-4269-1A92-C619-4CA2B98C9C38}"/>
              </a:ext>
            </a:extLst>
          </p:cNvPr>
          <p:cNvPicPr/>
          <p:nvPr/>
        </p:nvPicPr>
        <p:blipFill>
          <a:blip r:embed="rId6" cstate="print"/>
          <a:srcRect l="50556"/>
          <a:stretch>
            <a:fillRect/>
          </a:stretch>
        </p:blipFill>
        <p:spPr>
          <a:xfrm>
            <a:off x="9165365" y="73396"/>
            <a:ext cx="2411287" cy="2409825"/>
          </a:xfrm>
          <a:prstGeom prst="rect">
            <a:avLst/>
          </a:prstGeom>
        </p:spPr>
      </p:pic>
      <p:pic>
        <p:nvPicPr>
          <p:cNvPr id="33" name="object 6">
            <a:extLst>
              <a:ext uri="{FF2B5EF4-FFF2-40B4-BE49-F238E27FC236}">
                <a16:creationId xmlns:a16="http://schemas.microsoft.com/office/drawing/2014/main" id="{77B3FF25-3842-42C6-1E3A-34E3B2602DDE}"/>
              </a:ext>
            </a:extLst>
          </p:cNvPr>
          <p:cNvPicPr/>
          <p:nvPr/>
        </p:nvPicPr>
        <p:blipFill>
          <a:blip r:embed="rId6" cstate="print"/>
          <a:srcRect r="49444"/>
          <a:stretch>
            <a:fillRect/>
          </a:stretch>
        </p:blipFill>
        <p:spPr>
          <a:xfrm>
            <a:off x="9138251" y="2520942"/>
            <a:ext cx="2465513" cy="24098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1613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65"/>
              </a:spcBef>
            </a:pPr>
            <a:r>
              <a:rPr sz="4000" dirty="0">
                <a:solidFill>
                  <a:srgbClr val="E85030"/>
                </a:solidFill>
              </a:rPr>
              <a:t>DUNE</a:t>
            </a:r>
            <a:r>
              <a:rPr sz="4000" spc="-55" dirty="0">
                <a:solidFill>
                  <a:srgbClr val="E85030"/>
                </a:solidFill>
              </a:rPr>
              <a:t> </a:t>
            </a:r>
            <a:r>
              <a:rPr lang="en-US" sz="4000" spc="-55" dirty="0">
                <a:solidFill>
                  <a:srgbClr val="E85030"/>
                </a:solidFill>
              </a:rPr>
              <a:t>S</a:t>
            </a:r>
            <a:r>
              <a:rPr sz="4000" dirty="0">
                <a:solidFill>
                  <a:srgbClr val="E85030"/>
                </a:solidFill>
              </a:rPr>
              <a:t>ensitivity</a:t>
            </a:r>
            <a:r>
              <a:rPr sz="4000" spc="-45" dirty="0">
                <a:solidFill>
                  <a:srgbClr val="E85030"/>
                </a:solidFill>
              </a:rPr>
              <a:t> </a:t>
            </a:r>
            <a:r>
              <a:rPr sz="4000" spc="-25" dirty="0">
                <a:solidFill>
                  <a:srgbClr val="E85030"/>
                </a:solidFill>
              </a:rPr>
              <a:t>to </a:t>
            </a:r>
            <a:r>
              <a:rPr lang="en-US" sz="4000" spc="-25" dirty="0">
                <a:solidFill>
                  <a:srgbClr val="E85030"/>
                </a:solidFill>
              </a:rPr>
              <a:t>M</a:t>
            </a:r>
            <a:r>
              <a:rPr sz="4000" dirty="0">
                <a:solidFill>
                  <a:srgbClr val="E85030"/>
                </a:solidFill>
              </a:rPr>
              <a:t>ass</a:t>
            </a:r>
            <a:r>
              <a:rPr sz="4000" spc="-55" dirty="0">
                <a:solidFill>
                  <a:srgbClr val="E85030"/>
                </a:solidFill>
              </a:rPr>
              <a:t> </a:t>
            </a:r>
            <a:r>
              <a:rPr lang="en-US" sz="4000" spc="-10" dirty="0">
                <a:solidFill>
                  <a:srgbClr val="E85030"/>
                </a:solidFill>
              </a:rPr>
              <a:t>O</a:t>
            </a:r>
            <a:r>
              <a:rPr sz="4000" spc="-10" dirty="0">
                <a:solidFill>
                  <a:srgbClr val="E85030"/>
                </a:solidFill>
              </a:rPr>
              <a:t>rdering</a:t>
            </a:r>
            <a:endParaRPr sz="4000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651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pc="-25" dirty="0"/>
              <a:pPr marL="38100">
                <a:lnSpc>
                  <a:spcPts val="1410"/>
                </a:lnSpc>
              </a:pPr>
              <a:t>22</a:t>
            </a:fld>
            <a:endParaRPr spc="-25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7392F67-F52C-2997-7D41-6A2EF73E92BA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605368" y="1207770"/>
                <a:ext cx="5130414" cy="5082194"/>
              </a:xfrm>
            </p:spPr>
            <p:txBody>
              <a:bodyPr>
                <a:normAutofit lnSpcReduction="10000"/>
              </a:bodyPr>
              <a:lstStyle/>
              <a:p>
                <a:pPr marL="393700" marR="184785" indent="-343535">
                  <a:lnSpc>
                    <a:spcPct val="103400"/>
                  </a:lnSpc>
                  <a:spcBef>
                    <a:spcPts val="40"/>
                  </a:spcBef>
                  <a:tabLst>
                    <a:tab pos="3937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In</a:t>
                </a:r>
                <a:r>
                  <a:rPr lang="en-US" sz="2400" spc="10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the</a:t>
                </a:r>
                <a:r>
                  <a:rPr lang="en-US" sz="2400" spc="7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most</a:t>
                </a:r>
                <a:r>
                  <a:rPr lang="en-US" sz="2400" spc="5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favorable</a:t>
                </a:r>
                <a:r>
                  <a:rPr lang="en-US" sz="2400" spc="14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scenario</a:t>
                </a:r>
                <a:r>
                  <a:rPr lang="en-US" sz="2400" spc="10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25" dirty="0">
                    <a:latin typeface="Helvetica" pitchFamily="2" charset="0"/>
                    <a:cs typeface="Times New Roman"/>
                  </a:rPr>
                  <a:t>(CP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value),</a:t>
                </a:r>
                <a:r>
                  <a:rPr lang="en-US" sz="2400" spc="114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DUNE</a:t>
                </a:r>
                <a:r>
                  <a:rPr lang="en-US" sz="2400" spc="7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surpasses</a:t>
                </a:r>
                <a:r>
                  <a:rPr lang="en-US" sz="2400" spc="10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5</a:t>
                </a:r>
                <a:r>
                  <a:rPr lang="el-GR" sz="2400" dirty="0">
                    <a:latin typeface="Helvetica" pitchFamily="2" charset="0"/>
                    <a:cs typeface="Times New Roman"/>
                  </a:rPr>
                  <a:t>σ</a:t>
                </a:r>
                <a:r>
                  <a:rPr lang="el-GR" sz="2400" spc="10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in</a:t>
                </a:r>
                <a:r>
                  <a:rPr lang="en-US" sz="2400" spc="8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under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1</a:t>
                </a:r>
                <a:r>
                  <a:rPr lang="en-US" sz="2400" spc="3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year.</a:t>
                </a:r>
                <a:endParaRPr lang="en-US" sz="2400" dirty="0">
                  <a:latin typeface="Helvetica" pitchFamily="2" charset="0"/>
                  <a:cs typeface="Times New Roman"/>
                </a:endParaRPr>
              </a:p>
              <a:p>
                <a:pPr marL="393700" marR="17780" indent="-343535">
                  <a:lnSpc>
                    <a:spcPct val="101899"/>
                  </a:lnSpc>
                  <a:tabLst>
                    <a:tab pos="3937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In</a:t>
                </a:r>
                <a:r>
                  <a:rPr lang="en-US" sz="2400" spc="114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the</a:t>
                </a:r>
                <a:r>
                  <a:rPr lang="en-US" sz="2400" spc="8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least</a:t>
                </a:r>
                <a:r>
                  <a:rPr lang="en-US" sz="2400" spc="7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favorable</a:t>
                </a:r>
                <a:r>
                  <a:rPr lang="en-US" sz="2400" spc="7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scenario,</a:t>
                </a:r>
                <a:r>
                  <a:rPr lang="en-US" sz="2400" spc="14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20" dirty="0">
                    <a:latin typeface="Helvetica" pitchFamily="2" charset="0"/>
                    <a:cs typeface="Times New Roman"/>
                  </a:rPr>
                  <a:t>DUNE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reaches</a:t>
                </a:r>
                <a:r>
                  <a:rPr lang="en-US" sz="2400" spc="1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5</a:t>
                </a:r>
                <a:r>
                  <a:rPr lang="el-GR" sz="2400" dirty="0">
                    <a:latin typeface="Helvetica" pitchFamily="2" charset="0"/>
                    <a:cs typeface="Times New Roman"/>
                  </a:rPr>
                  <a:t>σ</a:t>
                </a:r>
                <a:r>
                  <a:rPr lang="el-GR" sz="2400" spc="8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in</a:t>
                </a:r>
                <a:r>
                  <a:rPr lang="en-US" sz="2400" spc="7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about</a:t>
                </a:r>
                <a:r>
                  <a:rPr lang="en-US" sz="2400" spc="114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5</a:t>
                </a:r>
                <a:r>
                  <a:rPr lang="en-US" sz="2400" spc="8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years.</a:t>
                </a:r>
                <a:endParaRPr lang="en-US" sz="2400" dirty="0">
                  <a:latin typeface="Helvetica" pitchFamily="2" charset="0"/>
                  <a:cs typeface="Times New Roman"/>
                </a:endParaRPr>
              </a:p>
              <a:p>
                <a:pPr marL="393700" marR="396875" indent="-343535">
                  <a:lnSpc>
                    <a:spcPct val="101899"/>
                  </a:lnSpc>
                  <a:tabLst>
                    <a:tab pos="3937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DUNE</a:t>
                </a:r>
                <a:r>
                  <a:rPr lang="en-US" sz="2400" spc="60" dirty="0">
                    <a:latin typeface="Helvetica" pitchFamily="2" charset="0"/>
                    <a:cs typeface="Times New Roman"/>
                  </a:rPr>
                  <a:t> can uniquely</a:t>
                </a:r>
                <a:r>
                  <a:rPr lang="en-US" sz="2400" spc="114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determine</a:t>
                </a:r>
                <a:r>
                  <a:rPr lang="en-US" sz="2400" spc="13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the</a:t>
                </a:r>
                <a:r>
                  <a:rPr lang="en-US" sz="2400" spc="13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neutrino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mass</a:t>
                </a:r>
                <a:r>
                  <a:rPr lang="en-US" sz="2400" spc="10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ordering</a:t>
                </a:r>
                <a:r>
                  <a:rPr lang="en-US" sz="2400" spc="8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for</a:t>
                </a:r>
                <a:r>
                  <a:rPr lang="en-US" sz="2400" spc="7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any</a:t>
                </a:r>
                <a:r>
                  <a:rPr lang="en-US" sz="2400" spc="8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value</a:t>
                </a:r>
                <a:r>
                  <a:rPr lang="en-US" sz="2400" spc="5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of</a:t>
                </a:r>
                <a:r>
                  <a:rPr lang="en-US" sz="2400" spc="12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l-GR" sz="2400" spc="-25" dirty="0">
                    <a:latin typeface="Helvetica" pitchFamily="2" charset="0"/>
                    <a:cs typeface="Times New Roman"/>
                  </a:rPr>
                  <a:t>δ</a:t>
                </a:r>
                <a:r>
                  <a:rPr lang="en-US" sz="2400" spc="-37" baseline="-16666" dirty="0">
                    <a:latin typeface="Helvetica" pitchFamily="2" charset="0"/>
                    <a:cs typeface="Times New Roman"/>
                  </a:rPr>
                  <a:t>CP</a:t>
                </a:r>
              </a:p>
              <a:p>
                <a:pPr marL="393700" marR="396875" indent="-343535">
                  <a:lnSpc>
                    <a:spcPct val="101899"/>
                  </a:lnSpc>
                  <a:tabLst>
                    <a:tab pos="393700" algn="l"/>
                  </a:tabLst>
                </a:pPr>
                <a:r>
                  <a:rPr lang="en-US" sz="2400" spc="-37" dirty="0">
                    <a:latin typeface="Helvetica" pitchFamily="2" charset="0"/>
                    <a:cs typeface="Times New Roman"/>
                  </a:rPr>
                  <a:t>MO determination is crucial for </a:t>
                </a:r>
              </a:p>
              <a:p>
                <a:pPr marL="679006" marR="396875" lvl="1" indent="-343535">
                  <a:lnSpc>
                    <a:spcPct val="101899"/>
                  </a:lnSpc>
                  <a:tabLst>
                    <a:tab pos="393700" algn="l"/>
                  </a:tabLst>
                </a:pPr>
                <a:r>
                  <a:rPr lang="en-US" sz="2200" spc="-37" dirty="0">
                    <a:latin typeface="Helvetica" pitchFamily="2" charset="0"/>
                    <a:cs typeface="Times New Roman"/>
                  </a:rPr>
                  <a:t>neutrino absolute mass and 0</a:t>
                </a:r>
                <a14:m>
                  <m:oMath xmlns:m="http://schemas.openxmlformats.org/officeDocument/2006/math">
                    <m:r>
                      <a:rPr lang="en-US" sz="2200" i="1" spc="-37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𝜐𝛽𝛽</m:t>
                    </m:r>
                  </m:oMath>
                </a14:m>
                <a:endParaRPr lang="en-US" sz="2200" dirty="0">
                  <a:latin typeface="Helvetica" pitchFamily="2" charset="0"/>
                  <a:cs typeface="Times New Roman"/>
                </a:endParaRPr>
              </a:p>
              <a:p>
                <a:pPr marL="679006" marR="396875" lvl="1" indent="-343535">
                  <a:lnSpc>
                    <a:spcPct val="101899"/>
                  </a:lnSpc>
                  <a:tabLst>
                    <a:tab pos="393700" algn="l"/>
                  </a:tabLst>
                </a:pPr>
                <a:r>
                  <a:rPr lang="el-GR" spc="-25" dirty="0">
                    <a:latin typeface="Helvetica" pitchFamily="2" charset="0"/>
                    <a:cs typeface="Times New Roman"/>
                  </a:rPr>
                  <a:t>δ</a:t>
                </a:r>
                <a:r>
                  <a:rPr lang="en-US" spc="-37" baseline="-16666" dirty="0">
                    <a:latin typeface="Helvetica" pitchFamily="2" charset="0"/>
                    <a:cs typeface="Times New Roman"/>
                  </a:rPr>
                  <a:t>CP </a:t>
                </a:r>
                <a:r>
                  <a:rPr lang="en-US" spc="-37" dirty="0">
                    <a:latin typeface="Helvetica" pitchFamily="2" charset="0"/>
                    <a:cs typeface="Times New Roman"/>
                  </a:rPr>
                  <a:t>assuming</a:t>
                </a:r>
                <a:endParaRPr lang="en-US" sz="2200" dirty="0">
                  <a:latin typeface="Helvetica" pitchFamily="2" charset="0"/>
                  <a:cs typeface="Times New Roman"/>
                </a:endParaRPr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7392F67-F52C-2997-7D41-6A2EF73E92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605368" y="1207770"/>
                <a:ext cx="5130414" cy="5082194"/>
              </a:xfrm>
              <a:blipFill>
                <a:blip r:embed="rId3"/>
                <a:stretch>
                  <a:fillRect l="-2469" t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480E819-76A1-9A57-312E-CD630DAB4E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800C59C-F80D-F242-9C1C-C20F67393592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90E8AC93-9F64-FDD4-01EC-5CB88D96B594}"/>
              </a:ext>
            </a:extLst>
          </p:cNvPr>
          <p:cNvGrpSpPr/>
          <p:nvPr/>
        </p:nvGrpSpPr>
        <p:grpSpPr>
          <a:xfrm>
            <a:off x="6096000" y="1480304"/>
            <a:ext cx="5367020" cy="4138295"/>
            <a:chOff x="472271" y="2246093"/>
            <a:chExt cx="5367020" cy="4138295"/>
          </a:xfrm>
        </p:grpSpPr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BBC0DB92-9863-1399-71F5-7621FEF689B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271" y="2246093"/>
              <a:ext cx="5366625" cy="4137797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FAA0145C-30A6-A8D0-7018-D65CA838022B}"/>
                </a:ext>
              </a:extLst>
            </p:cNvPr>
            <p:cNvSpPr/>
            <p:nvPr/>
          </p:nvSpPr>
          <p:spPr>
            <a:xfrm>
              <a:off x="2488679" y="2820969"/>
              <a:ext cx="553720" cy="528320"/>
            </a:xfrm>
            <a:custGeom>
              <a:avLst/>
              <a:gdLst/>
              <a:ahLst/>
              <a:cxnLst/>
              <a:rect l="l" t="t" r="r" b="b"/>
              <a:pathLst>
                <a:path w="553719" h="528320">
                  <a:moveTo>
                    <a:pt x="0" y="528116"/>
                  </a:moveTo>
                  <a:lnTo>
                    <a:pt x="553681" y="0"/>
                  </a:lnTo>
                </a:path>
              </a:pathLst>
            </a:custGeom>
            <a:ln w="183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E47106FA-FDC9-F625-3C04-D29A5A4623DA}"/>
                </a:ext>
              </a:extLst>
            </p:cNvPr>
            <p:cNvSpPr/>
            <p:nvPr/>
          </p:nvSpPr>
          <p:spPr>
            <a:xfrm>
              <a:off x="2999879" y="2714048"/>
              <a:ext cx="154940" cy="151130"/>
            </a:xfrm>
            <a:custGeom>
              <a:avLst/>
              <a:gdLst/>
              <a:ahLst/>
              <a:cxnLst/>
              <a:rect l="l" t="t" r="r" b="b"/>
              <a:pathLst>
                <a:path w="154939" h="151130">
                  <a:moveTo>
                    <a:pt x="154444" y="0"/>
                  </a:moveTo>
                  <a:lnTo>
                    <a:pt x="0" y="72720"/>
                  </a:lnTo>
                  <a:lnTo>
                    <a:pt x="74523" y="150837"/>
                  </a:lnTo>
                  <a:lnTo>
                    <a:pt x="1544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2DE2A73D-3175-D16D-BD55-4CB5D48D45A6}"/>
                </a:ext>
              </a:extLst>
            </p:cNvPr>
            <p:cNvSpPr/>
            <p:nvPr/>
          </p:nvSpPr>
          <p:spPr>
            <a:xfrm>
              <a:off x="4229645" y="3147486"/>
              <a:ext cx="102870" cy="130175"/>
            </a:xfrm>
            <a:custGeom>
              <a:avLst/>
              <a:gdLst/>
              <a:ahLst/>
              <a:cxnLst/>
              <a:rect l="l" t="t" r="r" b="b"/>
              <a:pathLst>
                <a:path w="102870" h="130175">
                  <a:moveTo>
                    <a:pt x="102590" y="129959"/>
                  </a:moveTo>
                  <a:lnTo>
                    <a:pt x="0" y="0"/>
                  </a:lnTo>
                </a:path>
              </a:pathLst>
            </a:custGeom>
            <a:ln w="183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043F1027-B193-FA96-167D-E0053F233430}"/>
                </a:ext>
              </a:extLst>
            </p:cNvPr>
            <p:cNvSpPr/>
            <p:nvPr/>
          </p:nvSpPr>
          <p:spPr>
            <a:xfrm>
              <a:off x="4133519" y="3026163"/>
              <a:ext cx="143510" cy="160655"/>
            </a:xfrm>
            <a:custGeom>
              <a:avLst/>
              <a:gdLst/>
              <a:ahLst/>
              <a:cxnLst/>
              <a:rect l="l" t="t" r="r" b="b"/>
              <a:pathLst>
                <a:path w="143510" h="160655">
                  <a:moveTo>
                    <a:pt x="0" y="0"/>
                  </a:moveTo>
                  <a:lnTo>
                    <a:pt x="57962" y="160566"/>
                  </a:lnTo>
                  <a:lnTo>
                    <a:pt x="142925" y="93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5">
            <a:extLst>
              <a:ext uri="{FF2B5EF4-FFF2-40B4-BE49-F238E27FC236}">
                <a16:creationId xmlns:a16="http://schemas.microsoft.com/office/drawing/2014/main" id="{69864A14-3870-CC1E-DD58-C8F15C31C116}"/>
              </a:ext>
            </a:extLst>
          </p:cNvPr>
          <p:cNvSpPr txBox="1"/>
          <p:nvPr/>
        </p:nvSpPr>
        <p:spPr>
          <a:xfrm>
            <a:off x="7600407" y="2647086"/>
            <a:ext cx="958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215" algn="l"/>
              </a:tabLst>
            </a:pPr>
            <a:r>
              <a:rPr sz="1800" spc="-50" dirty="0">
                <a:latin typeface="Arial"/>
                <a:cs typeface="Arial"/>
              </a:rPr>
              <a:t>δ</a:t>
            </a:r>
            <a:r>
              <a:rPr sz="1800" dirty="0">
                <a:latin typeface="Arial"/>
                <a:cs typeface="Arial"/>
              </a:rPr>
              <a:t>	=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-</a:t>
            </a:r>
            <a:r>
              <a:rPr sz="1800" spc="-25" dirty="0">
                <a:latin typeface="Arial"/>
                <a:cs typeface="Arial"/>
              </a:rPr>
              <a:t>π/2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B874673E-926D-CF7A-84F2-0A882D6C29DC}"/>
              </a:ext>
            </a:extLst>
          </p:cNvPr>
          <p:cNvSpPr txBox="1"/>
          <p:nvPr/>
        </p:nvSpPr>
        <p:spPr>
          <a:xfrm>
            <a:off x="9956244" y="2458084"/>
            <a:ext cx="1016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2580" algn="l"/>
              </a:tabLst>
            </a:pPr>
            <a:r>
              <a:rPr sz="1800" spc="-50" dirty="0">
                <a:latin typeface="Arial"/>
                <a:cs typeface="Arial"/>
              </a:rPr>
              <a:t>δ</a:t>
            </a:r>
            <a:r>
              <a:rPr sz="1800" dirty="0">
                <a:latin typeface="Arial"/>
                <a:cs typeface="Arial"/>
              </a:rPr>
              <a:t>	=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+π/2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ChangeAspect="1"/>
          </p:cNvGrpSpPr>
          <p:nvPr/>
        </p:nvGrpSpPr>
        <p:grpSpPr>
          <a:xfrm>
            <a:off x="4254003" y="1396413"/>
            <a:ext cx="7440439" cy="1995941"/>
            <a:chOff x="3654954" y="1265346"/>
            <a:chExt cx="5461000" cy="1464945"/>
          </a:xfrm>
        </p:grpSpPr>
        <p:pic>
          <p:nvPicPr>
            <p:cNvPr id="3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4954" y="1265346"/>
              <a:ext cx="5460971" cy="14643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05800" y="1636306"/>
              <a:ext cx="784860" cy="154940"/>
            </a:xfrm>
            <a:custGeom>
              <a:avLst/>
              <a:gdLst/>
              <a:ahLst/>
              <a:cxnLst/>
              <a:rect l="l" t="t" r="r" b="b"/>
              <a:pathLst>
                <a:path w="784859" h="154939">
                  <a:moveTo>
                    <a:pt x="784859" y="0"/>
                  </a:moveTo>
                  <a:lnTo>
                    <a:pt x="0" y="0"/>
                  </a:lnTo>
                  <a:lnTo>
                    <a:pt x="0" y="154393"/>
                  </a:lnTo>
                  <a:lnTo>
                    <a:pt x="784859" y="154393"/>
                  </a:lnTo>
                  <a:lnTo>
                    <a:pt x="784859" y="0"/>
                  </a:lnTo>
                  <a:close/>
                </a:path>
              </a:pathLst>
            </a:custGeom>
            <a:solidFill>
              <a:srgbClr val="FFC000">
                <a:alpha val="1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96379" y="1662379"/>
              <a:ext cx="769620" cy="128905"/>
            </a:xfrm>
            <a:custGeom>
              <a:avLst/>
              <a:gdLst/>
              <a:ahLst/>
              <a:cxnLst/>
              <a:rect l="l" t="t" r="r" b="b"/>
              <a:pathLst>
                <a:path w="769620" h="128905">
                  <a:moveTo>
                    <a:pt x="769620" y="0"/>
                  </a:moveTo>
                  <a:lnTo>
                    <a:pt x="0" y="0"/>
                  </a:lnTo>
                  <a:lnTo>
                    <a:pt x="0" y="128320"/>
                  </a:lnTo>
                  <a:lnTo>
                    <a:pt x="769620" y="128320"/>
                  </a:lnTo>
                  <a:lnTo>
                    <a:pt x="769620" y="0"/>
                  </a:lnTo>
                  <a:close/>
                </a:path>
              </a:pathLst>
            </a:custGeom>
            <a:solidFill>
              <a:srgbClr val="30859C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80025" y="1654721"/>
              <a:ext cx="768985" cy="154940"/>
            </a:xfrm>
            <a:custGeom>
              <a:avLst/>
              <a:gdLst/>
              <a:ahLst/>
              <a:cxnLst/>
              <a:rect l="l" t="t" r="r" b="b"/>
              <a:pathLst>
                <a:path w="768985" h="154939">
                  <a:moveTo>
                    <a:pt x="768883" y="0"/>
                  </a:moveTo>
                  <a:lnTo>
                    <a:pt x="0" y="0"/>
                  </a:lnTo>
                  <a:lnTo>
                    <a:pt x="0" y="154393"/>
                  </a:lnTo>
                  <a:lnTo>
                    <a:pt x="768883" y="154393"/>
                  </a:lnTo>
                  <a:lnTo>
                    <a:pt x="768883" y="0"/>
                  </a:lnTo>
                  <a:close/>
                </a:path>
              </a:pathLst>
            </a:custGeom>
            <a:solidFill>
              <a:srgbClr val="E36C09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dirty="0">
                <a:latin typeface="Helvetica" pitchFamily="2" charset="0"/>
              </a:rPr>
              <a:t>DUNE</a:t>
            </a:r>
            <a:r>
              <a:rPr sz="4000" spc="-55" dirty="0">
                <a:latin typeface="Helvetica" pitchFamily="2" charset="0"/>
              </a:rPr>
              <a:t> </a:t>
            </a:r>
            <a:r>
              <a:rPr lang="en-US" sz="4000" spc="-55" dirty="0">
                <a:latin typeface="Helvetica" pitchFamily="2" charset="0"/>
              </a:rPr>
              <a:t>C</a:t>
            </a:r>
            <a:r>
              <a:rPr sz="4000" dirty="0">
                <a:latin typeface="Helvetica" pitchFamily="2" charset="0"/>
              </a:rPr>
              <a:t>an</a:t>
            </a:r>
            <a:r>
              <a:rPr sz="4000" spc="-60" dirty="0">
                <a:latin typeface="Helvetica" pitchFamily="2" charset="0"/>
              </a:rPr>
              <a:t> </a:t>
            </a:r>
            <a:r>
              <a:rPr lang="en-US" sz="4000" spc="-60" dirty="0">
                <a:latin typeface="Helvetica" pitchFamily="2" charset="0"/>
              </a:rPr>
              <a:t>D</a:t>
            </a:r>
            <a:r>
              <a:rPr sz="4000" dirty="0">
                <a:latin typeface="Helvetica" pitchFamily="2" charset="0"/>
              </a:rPr>
              <a:t>o</a:t>
            </a:r>
            <a:r>
              <a:rPr sz="4000" spc="-65" dirty="0">
                <a:latin typeface="Helvetica" pitchFamily="2" charset="0"/>
              </a:rPr>
              <a:t> </a:t>
            </a:r>
            <a:r>
              <a:rPr lang="en-US" sz="4000" spc="-20" dirty="0">
                <a:latin typeface="Helvetica" pitchFamily="2" charset="0"/>
              </a:rPr>
              <a:t>M</a:t>
            </a:r>
            <a:r>
              <a:rPr sz="4000" spc="-20" dirty="0">
                <a:latin typeface="Helvetica" pitchFamily="2" charset="0"/>
              </a:rPr>
              <a:t>ore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880D05E-436F-055F-9C7A-AC67110E0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4003" y="3622028"/>
            <a:ext cx="7372288" cy="2583210"/>
          </a:xfrm>
        </p:spPr>
        <p:txBody>
          <a:bodyPr/>
          <a:lstStyle/>
          <a:p>
            <a:pPr marL="0" marR="95250" indent="0">
              <a:spcBef>
                <a:spcPts val="95"/>
              </a:spcBef>
              <a:buClr>
                <a:srgbClr val="3B5A77"/>
              </a:buClr>
              <a:buNone/>
              <a:tabLst>
                <a:tab pos="268605" algn="l"/>
                <a:tab pos="277495" algn="l"/>
              </a:tabLst>
            </a:pP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The</a:t>
            </a:r>
            <a:r>
              <a:rPr lang="en-US" spc="-60" dirty="0">
                <a:solidFill>
                  <a:srgbClr val="3B5A77"/>
                </a:solidFill>
                <a:latin typeface="Helvetica" pitchFamily="2" charset="0"/>
              </a:rPr>
              <a:t> wide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band</a:t>
            </a:r>
            <a:r>
              <a:rPr lang="en-US" spc="-7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beams</a:t>
            </a:r>
            <a:r>
              <a:rPr lang="en-US" spc="-6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covering</a:t>
            </a:r>
            <a:r>
              <a:rPr lang="en-US" spc="-6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pc="-25" dirty="0">
                <a:solidFill>
                  <a:srgbClr val="3B5A77"/>
                </a:solidFill>
                <a:latin typeface="Helvetica" pitchFamily="2" charset="0"/>
              </a:rPr>
              <a:t>two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oscillation</a:t>
            </a:r>
            <a:r>
              <a:rPr lang="en-US" spc="-10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maxima</a:t>
            </a:r>
            <a:r>
              <a:rPr lang="en-US" spc="-5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allow</a:t>
            </a:r>
            <a:r>
              <a:rPr lang="en-US" spc="-8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DUNE</a:t>
            </a:r>
            <a:r>
              <a:rPr lang="en-US" spc="-8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pc="-25" dirty="0">
                <a:solidFill>
                  <a:srgbClr val="3B5A77"/>
                </a:solidFill>
                <a:latin typeface="Helvetica" pitchFamily="2" charset="0"/>
              </a:rPr>
              <a:t>to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make</a:t>
            </a:r>
            <a:r>
              <a:rPr lang="en-US" spc="-3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b="1" spc="-10" dirty="0">
                <a:solidFill>
                  <a:srgbClr val="3B5A77"/>
                </a:solidFill>
                <a:latin typeface="Helvetica" pitchFamily="2" charset="0"/>
              </a:rPr>
              <a:t>bi-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</a:rPr>
              <a:t>event</a:t>
            </a:r>
            <a:r>
              <a:rPr lang="en-US" b="1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plots</a:t>
            </a:r>
            <a:r>
              <a:rPr lang="en-US" spc="-4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for</a:t>
            </a:r>
            <a:r>
              <a:rPr lang="en-US" spc="-4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b="1" spc="-10" dirty="0">
                <a:solidFill>
                  <a:srgbClr val="3B5A77"/>
                </a:solidFill>
                <a:latin typeface="Helvetica" pitchFamily="2" charset="0"/>
              </a:rPr>
              <a:t>multiple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</a:rPr>
              <a:t>energy</a:t>
            </a:r>
            <a:r>
              <a:rPr lang="en-US" b="1" spc="-8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b="1" spc="-20" dirty="0">
                <a:solidFill>
                  <a:srgbClr val="3B5A77"/>
                </a:solidFill>
                <a:latin typeface="Helvetica" pitchFamily="2" charset="0"/>
              </a:rPr>
              <a:t>bins:</a:t>
            </a:r>
            <a:endParaRPr lang="en-US" dirty="0">
              <a:latin typeface="Helvetica" pitchFamily="2" charset="0"/>
            </a:endParaRPr>
          </a:p>
          <a:p>
            <a:pPr marL="354965" marR="95250" indent="-342900">
              <a:spcBef>
                <a:spcPts val="95"/>
              </a:spcBef>
              <a:buClr>
                <a:srgbClr val="3B5A77"/>
              </a:buClr>
              <a:buFont typeface="Arial" panose="020B0604020202020204" pitchFamily="34" charset="0"/>
              <a:buChar char="•"/>
              <a:tabLst>
                <a:tab pos="268605" algn="l"/>
                <a:tab pos="277495" algn="l"/>
              </a:tabLst>
            </a:pPr>
            <a:r>
              <a:rPr lang="en-US" b="1" spc="-20" dirty="0">
                <a:solidFill>
                  <a:srgbClr val="3B5A77"/>
                </a:solidFill>
                <a:latin typeface="Helvetica" pitchFamily="2" charset="0"/>
              </a:rPr>
              <a:t>Test</a:t>
            </a:r>
            <a:r>
              <a:rPr lang="en-US" b="1" spc="-5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the</a:t>
            </a:r>
            <a:r>
              <a:rPr lang="en-US" spc="-4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energy</a:t>
            </a:r>
            <a:r>
              <a:rPr lang="en-US" spc="-4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dependence</a:t>
            </a:r>
            <a:r>
              <a:rPr lang="en-US" spc="-5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of</a:t>
            </a:r>
            <a:r>
              <a:rPr lang="en-US" spc="-4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pc="-10" dirty="0">
                <a:solidFill>
                  <a:srgbClr val="3B5A77"/>
                </a:solidFill>
                <a:latin typeface="Helvetica" pitchFamily="2" charset="0"/>
              </a:rPr>
              <a:t>these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ellipses</a:t>
            </a:r>
            <a:r>
              <a:rPr lang="en-US" spc="-3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predicted</a:t>
            </a:r>
            <a:r>
              <a:rPr lang="en-US" spc="-5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by</a:t>
            </a:r>
            <a:r>
              <a:rPr lang="en-US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the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</a:rPr>
              <a:t>3-</a:t>
            </a:r>
            <a:r>
              <a:rPr lang="en-US" b="1" spc="-10" dirty="0">
                <a:solidFill>
                  <a:srgbClr val="3B5A77"/>
                </a:solidFill>
                <a:latin typeface="Helvetica" pitchFamily="2" charset="0"/>
              </a:rPr>
              <a:t>neutrino oscillation</a:t>
            </a:r>
            <a:r>
              <a:rPr lang="en-US" b="1" spc="-2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b="1" spc="-10" dirty="0">
                <a:solidFill>
                  <a:srgbClr val="3B5A77"/>
                </a:solidFill>
                <a:latin typeface="Helvetica" pitchFamily="2" charset="0"/>
              </a:rPr>
              <a:t>model</a:t>
            </a:r>
            <a:endParaRPr lang="en-US" b="1" spc="-10" dirty="0">
              <a:latin typeface="Helvetica" pitchFamily="2" charset="0"/>
            </a:endParaRPr>
          </a:p>
          <a:p>
            <a:pPr marL="354965" marR="95250" indent="-342900">
              <a:spcBef>
                <a:spcPts val="95"/>
              </a:spcBef>
              <a:buClr>
                <a:srgbClr val="3B5A77"/>
              </a:buClr>
              <a:buFont typeface="Arial" panose="020B0604020202020204" pitchFamily="34" charset="0"/>
              <a:buChar char="•"/>
              <a:tabLst>
                <a:tab pos="268605" algn="l"/>
                <a:tab pos="277495" algn="l"/>
              </a:tabLst>
            </a:pP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New physics would likely distort observations as a function of L/E → unique sensitivity from DUNE!</a:t>
            </a:r>
          </a:p>
          <a:p>
            <a:endParaRPr lang="en-US" dirty="0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B561A785-9CBA-D023-6E6E-BF3EB32879A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9641122-30C4-2E4A-9142-CA51B6745589}" type="datetime1">
              <a:rPr lang="en-US" smtClean="0"/>
              <a:t>10/2/25</a:t>
            </a:fld>
            <a:endParaRPr lang="en-US"/>
          </a:p>
        </p:txBody>
      </p:sp>
      <p:sp>
        <p:nvSpPr>
          <p:cNvPr id="20" name="object 2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2700">
              <a:lnSpc>
                <a:spcPts val="1430"/>
              </a:lnSpc>
            </a:pPr>
            <a:r>
              <a:rPr lang="en-US"/>
              <a:t>NuTel 2025 | David Rivera</a:t>
            </a:r>
            <a:endParaRPr baseline="24305"/>
          </a:p>
        </p:txBody>
      </p:sp>
      <p:sp>
        <p:nvSpPr>
          <p:cNvPr id="19" name="object 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pPr marL="38100">
                <a:lnSpc>
                  <a:spcPts val="1425"/>
                </a:lnSpc>
              </a:pPr>
              <a:t>23</a:t>
            </a:fld>
            <a:endParaRPr spc="-25" dirty="0"/>
          </a:p>
        </p:txBody>
      </p:sp>
      <p:grpSp>
        <p:nvGrpSpPr>
          <p:cNvPr id="9" name="object 9"/>
          <p:cNvGrpSpPr/>
          <p:nvPr/>
        </p:nvGrpSpPr>
        <p:grpSpPr>
          <a:xfrm>
            <a:off x="605368" y="1265347"/>
            <a:ext cx="3092450" cy="4940300"/>
            <a:chOff x="460525" y="1287800"/>
            <a:chExt cx="3092450" cy="49403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525" y="1287800"/>
              <a:ext cx="3092375" cy="493989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19200" y="3851910"/>
              <a:ext cx="556260" cy="2061210"/>
            </a:xfrm>
            <a:custGeom>
              <a:avLst/>
              <a:gdLst/>
              <a:ahLst/>
              <a:cxnLst/>
              <a:rect l="l" t="t" r="r" b="b"/>
              <a:pathLst>
                <a:path w="556260" h="2061210">
                  <a:moveTo>
                    <a:pt x="556260" y="0"/>
                  </a:moveTo>
                  <a:lnTo>
                    <a:pt x="0" y="0"/>
                  </a:lnTo>
                  <a:lnTo>
                    <a:pt x="0" y="2061210"/>
                  </a:lnTo>
                  <a:lnTo>
                    <a:pt x="556260" y="206121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E36C09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75460" y="3851910"/>
              <a:ext cx="556260" cy="2061210"/>
            </a:xfrm>
            <a:custGeom>
              <a:avLst/>
              <a:gdLst/>
              <a:ahLst/>
              <a:cxnLst/>
              <a:rect l="l" t="t" r="r" b="b"/>
              <a:pathLst>
                <a:path w="556260" h="2061210">
                  <a:moveTo>
                    <a:pt x="556260" y="0"/>
                  </a:moveTo>
                  <a:lnTo>
                    <a:pt x="0" y="0"/>
                  </a:lnTo>
                  <a:lnTo>
                    <a:pt x="0" y="2061210"/>
                  </a:lnTo>
                  <a:lnTo>
                    <a:pt x="556260" y="206121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30859C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31719" y="3851910"/>
              <a:ext cx="1177290" cy="2061210"/>
            </a:xfrm>
            <a:custGeom>
              <a:avLst/>
              <a:gdLst/>
              <a:ahLst/>
              <a:cxnLst/>
              <a:rect l="l" t="t" r="r" b="b"/>
              <a:pathLst>
                <a:path w="1177289" h="2061210">
                  <a:moveTo>
                    <a:pt x="1177290" y="0"/>
                  </a:moveTo>
                  <a:lnTo>
                    <a:pt x="0" y="0"/>
                  </a:lnTo>
                  <a:lnTo>
                    <a:pt x="0" y="2061210"/>
                  </a:lnTo>
                  <a:lnTo>
                    <a:pt x="1177290" y="2061210"/>
                  </a:lnTo>
                  <a:lnTo>
                    <a:pt x="1177290" y="0"/>
                  </a:lnTo>
                  <a:close/>
                </a:path>
              </a:pathLst>
            </a:custGeom>
            <a:solidFill>
              <a:srgbClr val="FFC000">
                <a:alpha val="1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1580" y="1300733"/>
              <a:ext cx="556260" cy="2037714"/>
            </a:xfrm>
            <a:custGeom>
              <a:avLst/>
              <a:gdLst/>
              <a:ahLst/>
              <a:cxnLst/>
              <a:rect l="l" t="t" r="r" b="b"/>
              <a:pathLst>
                <a:path w="556260" h="2037714">
                  <a:moveTo>
                    <a:pt x="556259" y="0"/>
                  </a:moveTo>
                  <a:lnTo>
                    <a:pt x="0" y="0"/>
                  </a:lnTo>
                  <a:lnTo>
                    <a:pt x="0" y="2037207"/>
                  </a:lnTo>
                  <a:lnTo>
                    <a:pt x="556259" y="2037207"/>
                  </a:lnTo>
                  <a:lnTo>
                    <a:pt x="556259" y="0"/>
                  </a:lnTo>
                  <a:close/>
                </a:path>
              </a:pathLst>
            </a:custGeom>
            <a:solidFill>
              <a:srgbClr val="E36C09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67840" y="1289938"/>
              <a:ext cx="556260" cy="2052320"/>
            </a:xfrm>
            <a:custGeom>
              <a:avLst/>
              <a:gdLst/>
              <a:ahLst/>
              <a:cxnLst/>
              <a:rect l="l" t="t" r="r" b="b"/>
              <a:pathLst>
                <a:path w="556260" h="2052320">
                  <a:moveTo>
                    <a:pt x="556260" y="0"/>
                  </a:moveTo>
                  <a:lnTo>
                    <a:pt x="0" y="0"/>
                  </a:lnTo>
                  <a:lnTo>
                    <a:pt x="0" y="2052192"/>
                  </a:lnTo>
                  <a:lnTo>
                    <a:pt x="556260" y="2052192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30859C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24100" y="1289938"/>
              <a:ext cx="1184910" cy="2061210"/>
            </a:xfrm>
            <a:custGeom>
              <a:avLst/>
              <a:gdLst/>
              <a:ahLst/>
              <a:cxnLst/>
              <a:rect l="l" t="t" r="r" b="b"/>
              <a:pathLst>
                <a:path w="1184910" h="2061210">
                  <a:moveTo>
                    <a:pt x="1184910" y="0"/>
                  </a:moveTo>
                  <a:lnTo>
                    <a:pt x="0" y="0"/>
                  </a:lnTo>
                  <a:lnTo>
                    <a:pt x="0" y="2061210"/>
                  </a:lnTo>
                  <a:lnTo>
                    <a:pt x="1184910" y="2061210"/>
                  </a:lnTo>
                  <a:lnTo>
                    <a:pt x="1184910" y="0"/>
                  </a:lnTo>
                  <a:close/>
                </a:path>
              </a:pathLst>
            </a:custGeom>
            <a:solidFill>
              <a:srgbClr val="FFC000">
                <a:alpha val="1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443085" y="1138562"/>
            <a:ext cx="22948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>
                <a:solidFill>
                  <a:srgbClr val="D99593"/>
                </a:solidFill>
              </a:rPr>
              <a:t>Plots</a:t>
            </a:r>
            <a:r>
              <a:rPr spc="-30" dirty="0">
                <a:solidFill>
                  <a:srgbClr val="D99593"/>
                </a:solidFill>
              </a:rPr>
              <a:t> </a:t>
            </a:r>
            <a:r>
              <a:rPr dirty="0">
                <a:solidFill>
                  <a:srgbClr val="D99593"/>
                </a:solidFill>
              </a:rPr>
              <a:t>assume</a:t>
            </a:r>
            <a:r>
              <a:rPr spc="-55" dirty="0">
                <a:solidFill>
                  <a:srgbClr val="D99593"/>
                </a:solidFill>
              </a:rPr>
              <a:t> </a:t>
            </a:r>
            <a:r>
              <a:rPr dirty="0">
                <a:solidFill>
                  <a:srgbClr val="D99593"/>
                </a:solidFill>
              </a:rPr>
              <a:t>DUNE Phase</a:t>
            </a:r>
            <a:r>
              <a:rPr spc="-40" dirty="0">
                <a:solidFill>
                  <a:srgbClr val="D99593"/>
                </a:solidFill>
              </a:rPr>
              <a:t> </a:t>
            </a:r>
            <a:r>
              <a:rPr spc="-50" dirty="0">
                <a:solidFill>
                  <a:srgbClr val="D99593"/>
                </a:solidFill>
              </a:rPr>
              <a:t>I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spcBef>
                <a:spcPts val="130"/>
              </a:spcBef>
              <a:tabLst>
                <a:tab pos="787400" algn="l"/>
                <a:tab pos="4615815" algn="l"/>
              </a:tabLst>
            </a:pPr>
            <a:r>
              <a:rPr lang="en-US" spc="-25" dirty="0">
                <a:latin typeface="Arial"/>
                <a:cs typeface="Arial"/>
              </a:rPr>
              <a:t>DUNE Bi-Event Plots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6363EFB-6D01-0BBA-7EF4-488FFA4DD1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73" y="4327450"/>
            <a:ext cx="10977028" cy="1950621"/>
          </a:xfrm>
        </p:spPr>
        <p:txBody>
          <a:bodyPr>
            <a:normAutofit lnSpcReduction="10000"/>
          </a:bodyPr>
          <a:lstStyle/>
          <a:p>
            <a:pPr marL="393700" marR="778510" indent="-343535">
              <a:lnSpc>
                <a:spcPct val="103299"/>
              </a:lnSpc>
              <a:spcBef>
                <a:spcPts val="40"/>
              </a:spcBef>
              <a:tabLst>
                <a:tab pos="39370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Will</a:t>
            </a:r>
            <a:r>
              <a:rPr lang="en-US" sz="2400" spc="9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make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unambiguous,</a:t>
            </a:r>
            <a:r>
              <a:rPr lang="en-US" sz="2400" spc="1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high-precision</a:t>
            </a:r>
            <a:r>
              <a:rPr lang="en-US" sz="2400" spc="15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measurements</a:t>
            </a:r>
            <a:r>
              <a:rPr lang="en-US" sz="2400" spc="16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of</a:t>
            </a:r>
            <a:r>
              <a:rPr lang="en-US" sz="2400" spc="135" dirty="0">
                <a:latin typeface="Helvetica" pitchFamily="2" charset="0"/>
                <a:cs typeface="Times New Roman"/>
              </a:rPr>
              <a:t> </a:t>
            </a:r>
            <a:r>
              <a:rPr lang="en-US" sz="2400" spc="-20" dirty="0">
                <a:latin typeface="Helvetica" pitchFamily="2" charset="0"/>
                <a:cs typeface="Times New Roman"/>
              </a:rPr>
              <a:t>mass </a:t>
            </a:r>
            <a:r>
              <a:rPr lang="en-US" sz="2400" dirty="0">
                <a:latin typeface="Helvetica" pitchFamily="2" charset="0"/>
                <a:cs typeface="Times New Roman"/>
              </a:rPr>
              <a:t>ordering,</a:t>
            </a:r>
            <a:r>
              <a:rPr lang="en-US" sz="2400" spc="80" dirty="0">
                <a:latin typeface="Helvetica" pitchFamily="2" charset="0"/>
                <a:cs typeface="Times New Roman"/>
              </a:rPr>
              <a:t> </a:t>
            </a:r>
            <a:r>
              <a:rPr lang="el-GR" sz="2400" spc="-10" dirty="0">
                <a:latin typeface="Helvetica" pitchFamily="2" charset="0"/>
                <a:cs typeface="Times New Roman"/>
              </a:rPr>
              <a:t>δ</a:t>
            </a:r>
            <a:r>
              <a:rPr lang="en-US" sz="2400" spc="-15" baseline="-16666" dirty="0">
                <a:latin typeface="Helvetica" pitchFamily="2" charset="0"/>
                <a:cs typeface="Times New Roman"/>
              </a:rPr>
              <a:t>CP</a:t>
            </a:r>
            <a:r>
              <a:rPr lang="en-US" sz="2400" spc="-67" baseline="-16666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and</a:t>
            </a:r>
            <a:r>
              <a:rPr lang="en-US" sz="2400" spc="95" dirty="0">
                <a:latin typeface="Helvetica" pitchFamily="2" charset="0"/>
                <a:cs typeface="Times New Roman"/>
              </a:rPr>
              <a:t> </a:t>
            </a:r>
            <a:r>
              <a:rPr lang="el-GR" sz="2400" dirty="0">
                <a:latin typeface="Helvetica" pitchFamily="2" charset="0"/>
                <a:cs typeface="Times New Roman"/>
              </a:rPr>
              <a:t>θ</a:t>
            </a:r>
            <a:r>
              <a:rPr lang="el-GR" sz="2400" baseline="-16666" dirty="0">
                <a:latin typeface="Helvetica" pitchFamily="2" charset="0"/>
                <a:cs typeface="Times New Roman"/>
              </a:rPr>
              <a:t>23</a:t>
            </a:r>
            <a:r>
              <a:rPr lang="el-GR" sz="2400" spc="22" baseline="-16666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octant,</a:t>
            </a:r>
            <a:r>
              <a:rPr lang="en-US" sz="2400" spc="4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without</a:t>
            </a:r>
            <a:r>
              <a:rPr lang="en-US" sz="2400" spc="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relying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on</a:t>
            </a:r>
            <a:r>
              <a:rPr lang="en-US" sz="2400" spc="114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other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oscillation </a:t>
            </a:r>
            <a:r>
              <a:rPr lang="en-US" sz="2400" dirty="0">
                <a:latin typeface="Helvetica" pitchFamily="2" charset="0"/>
                <a:cs typeface="Times New Roman"/>
              </a:rPr>
              <a:t>parameters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and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experiments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pPr marL="394335" indent="-343535">
              <a:spcBef>
                <a:spcPts val="575"/>
              </a:spcBef>
              <a:tabLst>
                <a:tab pos="394335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New</a:t>
            </a:r>
            <a:r>
              <a:rPr lang="en-US" sz="2400" spc="13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physics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would</a:t>
            </a:r>
            <a:r>
              <a:rPr lang="en-US" sz="2400" spc="8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likely</a:t>
            </a:r>
            <a:r>
              <a:rPr lang="en-US" sz="2400" spc="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distort</a:t>
            </a:r>
            <a:r>
              <a:rPr lang="en-US" sz="2400" spc="3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observations</a:t>
            </a:r>
            <a:r>
              <a:rPr lang="en-US" sz="2400" spc="9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as</a:t>
            </a:r>
            <a:r>
              <a:rPr lang="en-US" sz="2400" spc="2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a</a:t>
            </a:r>
            <a:r>
              <a:rPr lang="en-US" sz="2400" spc="13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function</a:t>
            </a:r>
            <a:r>
              <a:rPr lang="en-US" sz="2400" spc="7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of</a:t>
            </a:r>
            <a:r>
              <a:rPr lang="en-US" sz="2400" spc="15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L/E</a:t>
            </a:r>
            <a:r>
              <a:rPr lang="en-US" sz="2400" spc="180" dirty="0">
                <a:latin typeface="Helvetica" pitchFamily="2" charset="0"/>
                <a:cs typeface="Times New Roman"/>
              </a:rPr>
              <a:t> </a:t>
            </a:r>
            <a:r>
              <a:rPr lang="en-US" sz="2400" spc="-50" dirty="0">
                <a:latin typeface="Helvetica" pitchFamily="2" charset="0"/>
                <a:cs typeface="Times New Roman"/>
              </a:rPr>
              <a:t>→</a:t>
            </a:r>
            <a:r>
              <a:rPr lang="en-US" sz="2400" spc="-50" dirty="0">
                <a:latin typeface="Helvetica" pitchFamily="2" charset="0"/>
                <a:cs typeface="Wingdings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unique</a:t>
            </a:r>
            <a:r>
              <a:rPr lang="en-US" sz="2400" spc="6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sensitivity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from</a:t>
            </a:r>
            <a:r>
              <a:rPr lang="en-US" sz="2400" spc="185" dirty="0">
                <a:latin typeface="Helvetica" pitchFamily="2" charset="0"/>
                <a:cs typeface="Times New Roman"/>
              </a:rPr>
              <a:t> </a:t>
            </a:r>
            <a:r>
              <a:rPr lang="en-US" sz="2400" spc="-20" dirty="0">
                <a:latin typeface="Helvetica" pitchFamily="2" charset="0"/>
                <a:cs typeface="Times New Roman"/>
              </a:rPr>
              <a:t>DUNE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09D507A-EF94-8811-5021-BA3A5246EF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430E7E9-EBEF-404D-83E5-A7D313B9DC82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CC1A86-D85B-C192-9452-FC405DF53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NuTel 2025 | David Rivera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7BB513D-4FF5-394D-D889-DE13EB6DD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object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504826"/>
            <a:ext cx="10972800" cy="2649646"/>
          </a:xfrm>
          <a:prstGeom prst="rect">
            <a:avLst/>
          </a:prstGeom>
        </p:spPr>
      </p:pic>
      <p:sp>
        <p:nvSpPr>
          <p:cNvPr id="2" name="object 18">
            <a:extLst>
              <a:ext uri="{FF2B5EF4-FFF2-40B4-BE49-F238E27FC236}">
                <a16:creationId xmlns:a16="http://schemas.microsoft.com/office/drawing/2014/main" id="{62A0D66D-0111-06F6-20EC-AEE9F251AFFC}"/>
              </a:ext>
            </a:extLst>
          </p:cNvPr>
          <p:cNvSpPr txBox="1"/>
          <p:nvPr/>
        </p:nvSpPr>
        <p:spPr>
          <a:xfrm>
            <a:off x="8812464" y="1198802"/>
            <a:ext cx="22948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>
                <a:solidFill>
                  <a:srgbClr val="D99593"/>
                </a:solidFill>
              </a:rPr>
              <a:t>Plots</a:t>
            </a:r>
            <a:r>
              <a:rPr spc="-30" dirty="0">
                <a:solidFill>
                  <a:srgbClr val="D99593"/>
                </a:solidFill>
              </a:rPr>
              <a:t> </a:t>
            </a:r>
            <a:r>
              <a:rPr dirty="0">
                <a:solidFill>
                  <a:srgbClr val="D99593"/>
                </a:solidFill>
              </a:rPr>
              <a:t>assume</a:t>
            </a:r>
            <a:r>
              <a:rPr spc="-55" dirty="0">
                <a:solidFill>
                  <a:srgbClr val="D99593"/>
                </a:solidFill>
              </a:rPr>
              <a:t> </a:t>
            </a:r>
            <a:r>
              <a:rPr dirty="0">
                <a:solidFill>
                  <a:srgbClr val="D99593"/>
                </a:solidFill>
              </a:rPr>
              <a:t>DUNE Phase</a:t>
            </a:r>
            <a:r>
              <a:rPr spc="-40" dirty="0">
                <a:solidFill>
                  <a:srgbClr val="D99593"/>
                </a:solidFill>
              </a:rPr>
              <a:t> </a:t>
            </a:r>
            <a:r>
              <a:rPr spc="-50" dirty="0">
                <a:solidFill>
                  <a:srgbClr val="D99593"/>
                </a:solidFill>
              </a:rPr>
              <a:t>I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spcBef>
                <a:spcPts val="95"/>
              </a:spcBef>
            </a:pPr>
            <a:r>
              <a:rPr sz="4000" dirty="0">
                <a:latin typeface="Helvetica" pitchFamily="2" charset="0"/>
              </a:rPr>
              <a:t>DUNE</a:t>
            </a:r>
            <a:r>
              <a:rPr sz="4000" spc="-55" dirty="0">
                <a:latin typeface="Helvetica" pitchFamily="2" charset="0"/>
              </a:rPr>
              <a:t> </a:t>
            </a:r>
            <a:r>
              <a:rPr lang="en-US" sz="4000" spc="-55" dirty="0">
                <a:latin typeface="Helvetica" pitchFamily="2" charset="0"/>
              </a:rPr>
              <a:t>C</a:t>
            </a:r>
            <a:r>
              <a:rPr sz="4000" dirty="0">
                <a:latin typeface="Helvetica" pitchFamily="2" charset="0"/>
              </a:rPr>
              <a:t>an</a:t>
            </a:r>
            <a:r>
              <a:rPr sz="4000" spc="-60" dirty="0">
                <a:latin typeface="Helvetica" pitchFamily="2" charset="0"/>
              </a:rPr>
              <a:t> </a:t>
            </a:r>
            <a:r>
              <a:rPr lang="en-US" sz="4000" spc="-60" dirty="0">
                <a:latin typeface="Helvetica" pitchFamily="2" charset="0"/>
              </a:rPr>
              <a:t>D</a:t>
            </a:r>
            <a:r>
              <a:rPr sz="4000" dirty="0">
                <a:latin typeface="Helvetica" pitchFamily="2" charset="0"/>
              </a:rPr>
              <a:t>o</a:t>
            </a:r>
            <a:r>
              <a:rPr sz="4000" spc="-65" dirty="0">
                <a:latin typeface="Helvetica" pitchFamily="2" charset="0"/>
              </a:rPr>
              <a:t> </a:t>
            </a:r>
            <a:r>
              <a:rPr lang="en-US" sz="4000" spc="-20" dirty="0">
                <a:latin typeface="Helvetica" pitchFamily="2" charset="0"/>
              </a:rPr>
              <a:t>M</a:t>
            </a:r>
            <a:r>
              <a:rPr sz="4000" spc="-20" dirty="0">
                <a:latin typeface="Helvetica" pitchFamily="2" charset="0"/>
              </a:rPr>
              <a:t>ore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6ACF070-1F24-335F-DDE2-8291C89D186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DD079B-0E6C-8343-ABC9-B60121686892}" type="datetime1">
              <a:rPr lang="en-US" smtClean="0"/>
              <a:t>10/2/25</a:t>
            </a:fld>
            <a:endParaRPr lang="en-US"/>
          </a:p>
        </p:txBody>
      </p:sp>
      <p:sp>
        <p:nvSpPr>
          <p:cNvPr id="8" name="object 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2700">
              <a:lnSpc>
                <a:spcPts val="1430"/>
              </a:lnSpc>
            </a:pPr>
            <a:r>
              <a:rPr lang="en-US"/>
              <a:t>NuTel 2025 | David Rivera</a:t>
            </a:r>
            <a:endParaRPr baseline="24305"/>
          </a:p>
        </p:txBody>
      </p:sp>
      <p:sp>
        <p:nvSpPr>
          <p:cNvPr id="7" name="object 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pPr marL="38100">
                <a:lnSpc>
                  <a:spcPts val="1425"/>
                </a:lnSpc>
              </a:pPr>
              <a:t>25</a:t>
            </a:fld>
            <a:endParaRPr spc="-25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FAEFEFB-1514-C21E-9CF0-E1F6CA8D2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367" y="3502746"/>
            <a:ext cx="10972799" cy="273665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420"/>
              </a:spcBef>
              <a:buNone/>
              <a:tabLst>
                <a:tab pos="277495" algn="l"/>
              </a:tabLst>
            </a:pP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In</a:t>
            </a:r>
            <a:r>
              <a:rPr lang="en-US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the</a:t>
            </a:r>
            <a:r>
              <a:rPr lang="en-US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long</a:t>
            </a:r>
            <a:r>
              <a:rPr lang="en-US" spc="-2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term,</a:t>
            </a:r>
            <a:r>
              <a:rPr lang="en-US" spc="-1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</a:rPr>
              <a:t>DUNE</a:t>
            </a:r>
            <a:r>
              <a:rPr lang="en-US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</a:rPr>
              <a:t>can:</a:t>
            </a:r>
            <a:endParaRPr lang="en-US" spc="-20" dirty="0">
              <a:latin typeface="Helvetica" pitchFamily="2" charset="0"/>
            </a:endParaRPr>
          </a:p>
          <a:p>
            <a:pPr marL="355600" indent="-342900">
              <a:spcBef>
                <a:spcPts val="1420"/>
              </a:spcBef>
              <a:buFont typeface="Arial" panose="020B0604020202020204" pitchFamily="34" charset="0"/>
              <a:buChar char="•"/>
              <a:tabLst>
                <a:tab pos="277495" algn="l"/>
              </a:tabLst>
            </a:pP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Resolve</a:t>
            </a:r>
            <a:r>
              <a:rPr lang="en-US" sz="2000" spc="-4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the</a:t>
            </a:r>
            <a:r>
              <a:rPr lang="en-US" sz="2000" spc="-3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mass</a:t>
            </a:r>
            <a:r>
              <a:rPr lang="en-US" sz="2000" spc="-3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spc="-10" dirty="0">
                <a:solidFill>
                  <a:srgbClr val="3B5A77"/>
                </a:solidFill>
                <a:latin typeface="Helvetica" pitchFamily="2" charset="0"/>
              </a:rPr>
              <a:t>ordering</a:t>
            </a:r>
            <a:endParaRPr lang="en-US" sz="2000" spc="-10" dirty="0">
              <a:latin typeface="Helvetica" pitchFamily="2" charset="0"/>
            </a:endParaRPr>
          </a:p>
          <a:p>
            <a:pPr marL="355600" indent="-342900">
              <a:spcBef>
                <a:spcPts val="1420"/>
              </a:spcBef>
              <a:buFont typeface="Arial" panose="020B0604020202020204" pitchFamily="34" charset="0"/>
              <a:buChar char="•"/>
              <a:tabLst>
                <a:tab pos="277495" algn="l"/>
              </a:tabLst>
            </a:pP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Establish</a:t>
            </a:r>
            <a:r>
              <a:rPr lang="en-US" sz="2000" spc="-4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whether</a:t>
            </a:r>
            <a:r>
              <a:rPr lang="en-US" sz="2000" spc="-4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CP</a:t>
            </a:r>
            <a:r>
              <a:rPr lang="en-US" sz="2000" spc="-5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is</a:t>
            </a:r>
            <a:r>
              <a:rPr lang="en-US" sz="2000" spc="-1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violated</a:t>
            </a:r>
            <a:r>
              <a:rPr lang="en-US" sz="2000" spc="-3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(for</a:t>
            </a:r>
            <a:r>
              <a:rPr lang="en-US" sz="2000" spc="-4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a</a:t>
            </a:r>
            <a:r>
              <a:rPr lang="en-US" sz="2000" spc="-1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range</a:t>
            </a:r>
            <a:r>
              <a:rPr lang="en-US" sz="2000" spc="-5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of</a:t>
            </a:r>
            <a:r>
              <a:rPr lang="en-US" sz="2000" spc="-3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spc="-10" dirty="0">
                <a:solidFill>
                  <a:srgbClr val="3B5A77"/>
                </a:solidFill>
                <a:latin typeface="Helvetica" pitchFamily="2" charset="0"/>
              </a:rPr>
              <a:t>values)</a:t>
            </a:r>
            <a:endParaRPr lang="en-US" sz="2000" spc="-10" dirty="0">
              <a:latin typeface="Helvetica" pitchFamily="2" charset="0"/>
            </a:endParaRPr>
          </a:p>
          <a:p>
            <a:pPr marL="355600" indent="-342900">
              <a:spcBef>
                <a:spcPts val="1420"/>
              </a:spcBef>
              <a:buFont typeface="Arial" panose="020B0604020202020204" pitchFamily="34" charset="0"/>
              <a:buChar char="•"/>
              <a:tabLst>
                <a:tab pos="277495" algn="l"/>
              </a:tabLst>
            </a:pPr>
            <a:r>
              <a:rPr lang="en-US" sz="2000" b="1" spc="-10" dirty="0">
                <a:solidFill>
                  <a:srgbClr val="3B5A77"/>
                </a:solidFill>
                <a:latin typeface="Helvetica" pitchFamily="2" charset="0"/>
              </a:rPr>
              <a:t>M</a:t>
            </a:r>
            <a:r>
              <a:rPr lang="en-US" sz="2000" b="1" dirty="0">
                <a:solidFill>
                  <a:srgbClr val="3B5A77"/>
                </a:solidFill>
                <a:latin typeface="Helvetica" pitchFamily="2" charset="0"/>
              </a:rPr>
              <a:t>easure</a:t>
            </a:r>
            <a:r>
              <a:rPr lang="en-US" sz="2000" b="1" spc="-6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precisely</a:t>
            </a:r>
            <a:r>
              <a:rPr lang="en-US" sz="2000" spc="-6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the</a:t>
            </a:r>
            <a:r>
              <a:rPr lang="en-US" sz="2000" spc="-3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oscillation</a:t>
            </a:r>
            <a:r>
              <a:rPr lang="en-US" sz="2000" spc="-4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parameters,</a:t>
            </a:r>
            <a:r>
              <a:rPr lang="en-US" sz="2000" spc="-7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relying</a:t>
            </a:r>
            <a:r>
              <a:rPr lang="en-US" sz="2000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b="1" dirty="0">
                <a:solidFill>
                  <a:srgbClr val="3B5A77"/>
                </a:solidFill>
                <a:latin typeface="Helvetica" pitchFamily="2" charset="0"/>
              </a:rPr>
              <a:t>minimally</a:t>
            </a:r>
            <a:r>
              <a:rPr lang="en-US" sz="2000" b="1" spc="-5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b="1" spc="-25" dirty="0">
                <a:solidFill>
                  <a:srgbClr val="3B5A77"/>
                </a:solidFill>
                <a:latin typeface="Helvetica" pitchFamily="2" charset="0"/>
              </a:rPr>
              <a:t>on</a:t>
            </a:r>
            <a:r>
              <a:rPr lang="en-US" sz="2000" spc="-25" dirty="0">
                <a:latin typeface="Helvetica" pitchFamily="2" charset="0"/>
              </a:rPr>
              <a:t> </a:t>
            </a:r>
            <a:r>
              <a:rPr lang="en-US" sz="2000" b="1" dirty="0">
                <a:solidFill>
                  <a:srgbClr val="3B5A77"/>
                </a:solidFill>
                <a:latin typeface="Helvetica" pitchFamily="2" charset="0"/>
              </a:rPr>
              <a:t>external</a:t>
            </a:r>
            <a:r>
              <a:rPr lang="en-US" sz="2000" b="1" spc="-6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b="1" dirty="0">
                <a:solidFill>
                  <a:srgbClr val="3B5A77"/>
                </a:solidFill>
                <a:latin typeface="Helvetica" pitchFamily="2" charset="0"/>
              </a:rPr>
              <a:t>constrains</a:t>
            </a:r>
            <a:r>
              <a:rPr lang="en-US" sz="2000" b="1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(i.e.,</a:t>
            </a:r>
            <a:r>
              <a:rPr lang="en-US" sz="2000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input</a:t>
            </a:r>
            <a:r>
              <a:rPr lang="en-US" sz="2000" spc="-2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parameters</a:t>
            </a:r>
            <a:r>
              <a:rPr lang="en-US" sz="2000" spc="-4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from</a:t>
            </a:r>
            <a:r>
              <a:rPr lang="en-US" sz="2000" spc="-30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rgbClr val="3B5A77"/>
                </a:solidFill>
                <a:latin typeface="Helvetica" pitchFamily="2" charset="0"/>
              </a:rPr>
              <a:t>other</a:t>
            </a:r>
            <a:r>
              <a:rPr lang="en-US" sz="2000" spc="-25" dirty="0">
                <a:solidFill>
                  <a:srgbClr val="3B5A77"/>
                </a:solidFill>
                <a:latin typeface="Helvetica" pitchFamily="2" charset="0"/>
              </a:rPr>
              <a:t> </a:t>
            </a:r>
            <a:r>
              <a:rPr lang="en-US" sz="2000" spc="-10" dirty="0">
                <a:solidFill>
                  <a:srgbClr val="3B5A77"/>
                </a:solidFill>
                <a:latin typeface="Helvetica" pitchFamily="2" charset="0"/>
              </a:rPr>
              <a:t>experiments)</a:t>
            </a:r>
          </a:p>
          <a:p>
            <a:pPr marL="812800" lvl="8" indent="-342900">
              <a:spcBef>
                <a:spcPts val="1420"/>
              </a:spcBef>
              <a:buFont typeface="Arial" panose="020B0604020202020204" pitchFamily="34" charset="0"/>
              <a:buChar char="•"/>
              <a:tabLst>
                <a:tab pos="277495" algn="l"/>
              </a:tabLst>
            </a:pPr>
            <a:r>
              <a:rPr lang="en-US" spc="-10" dirty="0">
                <a:solidFill>
                  <a:srgbClr val="3B5A77"/>
                </a:solidFill>
                <a:latin typeface="Helvetica" pitchFamily="2" charset="0"/>
              </a:rPr>
              <a:t>Serve as an independent check, in great synergy with JUNO/Hyper-K!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756D8F-FFCD-B1C2-EB0C-E5E86E93F5C0}"/>
              </a:ext>
            </a:extLst>
          </p:cNvPr>
          <p:cNvGrpSpPr/>
          <p:nvPr/>
        </p:nvGrpSpPr>
        <p:grpSpPr>
          <a:xfrm>
            <a:off x="1984779" y="848593"/>
            <a:ext cx="8412865" cy="2506662"/>
            <a:chOff x="1984779" y="1338453"/>
            <a:chExt cx="8412865" cy="2506662"/>
          </a:xfrm>
        </p:grpSpPr>
        <p:pic>
          <p:nvPicPr>
            <p:cNvPr id="2" name="object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779" y="1596983"/>
              <a:ext cx="8412865" cy="2248132"/>
            </a:xfrm>
            <a:prstGeom prst="rect">
              <a:avLst/>
            </a:prstGeom>
          </p:spPr>
        </p:pic>
        <p:sp>
          <p:nvSpPr>
            <p:cNvPr id="5" name="object 5"/>
            <p:cNvSpPr txBox="1"/>
            <p:nvPr/>
          </p:nvSpPr>
          <p:spPr>
            <a:xfrm>
              <a:off x="8027290" y="1338453"/>
              <a:ext cx="2345055" cy="228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dirty="0">
                  <a:solidFill>
                    <a:srgbClr val="D99593"/>
                  </a:solidFill>
                </a:rPr>
                <a:t>Plots</a:t>
              </a:r>
              <a:r>
                <a:rPr spc="-30" dirty="0">
                  <a:solidFill>
                    <a:srgbClr val="D99593"/>
                  </a:solidFill>
                </a:rPr>
                <a:t> </a:t>
              </a:r>
              <a:r>
                <a:rPr dirty="0">
                  <a:solidFill>
                    <a:srgbClr val="D99593"/>
                  </a:solidFill>
                </a:rPr>
                <a:t>assume</a:t>
              </a:r>
              <a:r>
                <a:rPr spc="-55" dirty="0">
                  <a:solidFill>
                    <a:srgbClr val="D99593"/>
                  </a:solidFill>
                </a:rPr>
                <a:t> </a:t>
              </a:r>
              <a:r>
                <a:rPr dirty="0">
                  <a:solidFill>
                    <a:srgbClr val="D99593"/>
                  </a:solidFill>
                </a:rPr>
                <a:t>DUNE Phase</a:t>
              </a:r>
              <a:r>
                <a:rPr spc="-40" dirty="0">
                  <a:solidFill>
                    <a:srgbClr val="D99593"/>
                  </a:solidFill>
                </a:rPr>
                <a:t> </a:t>
              </a:r>
              <a:r>
                <a:rPr spc="-25" dirty="0">
                  <a:solidFill>
                    <a:srgbClr val="D99593"/>
                  </a:solidFill>
                </a:rPr>
                <a:t>II</a:t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95590082-9482-FABB-B7B6-F5F174559D6C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605373" y="4848446"/>
                <a:ext cx="10977028" cy="1429625"/>
              </a:xfrm>
            </p:spPr>
            <p:txBody>
              <a:bodyPr>
                <a:normAutofit/>
              </a:bodyPr>
              <a:lstStyle/>
              <a:p>
                <a:pPr marL="393700" indent="-342900">
                  <a:spcBef>
                    <a:spcPts val="125"/>
                  </a:spcBef>
                  <a:tabLst>
                    <a:tab pos="3937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Ambiguity</a:t>
                </a:r>
                <a:r>
                  <a:rPr lang="en-US" sz="2400" spc="-3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such</a:t>
                </a:r>
                <a:r>
                  <a:rPr lang="en-US" sz="2400" spc="-2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as</a:t>
                </a:r>
                <a:r>
                  <a:rPr lang="en-US" sz="2400" spc="-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l-GR" sz="2400" b="1" spc="-10" dirty="0">
                    <a:latin typeface="Helvetica" pitchFamily="2" charset="0"/>
                    <a:cs typeface="Times New Roman"/>
                  </a:rPr>
                  <a:t>δ</a:t>
                </a:r>
                <a:r>
                  <a:rPr lang="en-US" sz="2800" b="1" spc="-15" baseline="-18518" dirty="0">
                    <a:latin typeface="Helvetica" pitchFamily="2" charset="0"/>
                    <a:cs typeface="Times New Roman"/>
                  </a:rPr>
                  <a:t>CP</a:t>
                </a:r>
                <a:r>
                  <a:rPr lang="en-US" sz="2800" b="1" spc="-150" baseline="-18518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b="1" dirty="0">
                    <a:latin typeface="Helvetica" pitchFamily="2" charset="0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1" i="1" smtClean="0">
                        <a:latin typeface="Cambria Math" panose="02040503050406030204" pitchFamily="18" charset="0"/>
                        <a:cs typeface="Times New Roman"/>
                      </a:rPr>
                      <m:t>π</m:t>
                    </m:r>
                  </m:oMath>
                </a14:m>
                <a:r>
                  <a:rPr lang="en-US" sz="2400" dirty="0">
                    <a:latin typeface="Helvetica" pitchFamily="2" charset="0"/>
                    <a:cs typeface="Times New Roman"/>
                  </a:rPr>
                  <a:t>/4</a:t>
                </a:r>
                <a:r>
                  <a:rPr lang="en-US" sz="2400" spc="-3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vs.</a:t>
                </a:r>
                <a:r>
                  <a:rPr lang="en-US" sz="2400" spc="2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cs typeface="Times New Roman"/>
                      </a:rPr>
                      <m:t>π</m:t>
                    </m:r>
                  </m:oMath>
                </a14:m>
                <a:r>
                  <a:rPr lang="en-US" sz="2400" dirty="0">
                    <a:latin typeface="Helvetica" pitchFamily="2" charset="0"/>
                    <a:cs typeface="Times New Roman"/>
                  </a:rPr>
                  <a:t>/4</a:t>
                </a:r>
                <a:r>
                  <a:rPr lang="en-US" sz="2400" spc="-2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can</a:t>
                </a:r>
                <a:r>
                  <a:rPr lang="en-US" sz="2400" spc="-2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be</a:t>
                </a:r>
                <a:r>
                  <a:rPr lang="en-US" sz="2400" spc="-5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resolved</a:t>
                </a:r>
                <a:r>
                  <a:rPr lang="en-US" sz="2400" spc="-3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due</a:t>
                </a:r>
                <a:r>
                  <a:rPr lang="en-US" sz="2400" spc="-5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to</a:t>
                </a:r>
                <a:r>
                  <a:rPr lang="en-US" sz="2400" spc="-3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25" dirty="0">
                    <a:latin typeface="Helvetica" pitchFamily="2" charset="0"/>
                    <a:cs typeface="Times New Roman"/>
                  </a:rPr>
                  <a:t>DUNE’s</a:t>
                </a:r>
                <a:r>
                  <a:rPr lang="en-US" sz="2400" spc="-3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broad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energy</a:t>
                </a:r>
                <a:r>
                  <a:rPr lang="en-US" sz="2400" spc="-4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spectrum</a:t>
                </a:r>
              </a:p>
              <a:p>
                <a:pPr marL="393700" indent="-342900">
                  <a:spcBef>
                    <a:spcPts val="125"/>
                  </a:spcBef>
                  <a:tabLst>
                    <a:tab pos="3937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DUNE</a:t>
                </a:r>
                <a:r>
                  <a:rPr lang="en-US" sz="2400" spc="-5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has</a:t>
                </a:r>
                <a:r>
                  <a:rPr lang="en-US" sz="2400" spc="-30" dirty="0">
                    <a:latin typeface="Helvetica" pitchFamily="2" charset="0"/>
                    <a:cs typeface="Times New Roman"/>
                  </a:rPr>
                  <a:t> excellent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l-GR" sz="2400" b="1" dirty="0">
                    <a:latin typeface="Helvetica" pitchFamily="2" charset="0"/>
                    <a:cs typeface="Times New Roman"/>
                  </a:rPr>
                  <a:t>δ</a:t>
                </a:r>
                <a:r>
                  <a:rPr lang="en-US" sz="2800" b="1" baseline="-18518" dirty="0">
                    <a:latin typeface="Helvetica" pitchFamily="2" charset="0"/>
                    <a:cs typeface="Times New Roman"/>
                  </a:rPr>
                  <a:t>CP</a:t>
                </a:r>
                <a:r>
                  <a:rPr lang="en-US" sz="2800" b="1" spc="179" baseline="-18518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resolution</a:t>
                </a:r>
                <a:r>
                  <a:rPr lang="en-US" sz="2400" spc="-4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especially</a:t>
                </a:r>
                <a:r>
                  <a:rPr lang="en-US" sz="2400" spc="-3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if CP</a:t>
                </a:r>
                <a:r>
                  <a:rPr lang="en-US" sz="2400" spc="-13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is</a:t>
                </a:r>
                <a:r>
                  <a:rPr lang="en-US" sz="2400" spc="-3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violated</a:t>
                </a:r>
                <a:endParaRPr lang="en-US" sz="2400" dirty="0">
                  <a:latin typeface="Helvetica" pitchFamily="2" charset="0"/>
                  <a:cs typeface="Times New Roman"/>
                </a:endParaRP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95590082-9482-FABB-B7B6-F5F174559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605373" y="4848446"/>
                <a:ext cx="10977028" cy="1429625"/>
              </a:xfrm>
              <a:blipFill>
                <a:blip r:embed="rId2"/>
                <a:stretch>
                  <a:fillRect l="-1155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2A47BF0-5844-4E64-519A-A0910CA90E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7672BAB-C1BD-4644-A734-FB376A879EA8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651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pc="-25" dirty="0"/>
              <a:pPr marL="38100">
                <a:lnSpc>
                  <a:spcPts val="1410"/>
                </a:lnSpc>
              </a:pPr>
              <a:t>26</a:t>
            </a:fld>
            <a:endParaRPr spc="-25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9523" y="1675279"/>
            <a:ext cx="8033767" cy="3040716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CEBCEC7-E36E-03BA-F974-4DF17373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85030"/>
                </a:solidFill>
              </a:rPr>
              <a:t>DUNE</a:t>
            </a:r>
            <a:r>
              <a:rPr lang="en-US" spc="-50" dirty="0">
                <a:solidFill>
                  <a:srgbClr val="E85030"/>
                </a:solidFill>
              </a:rPr>
              <a:t> </a:t>
            </a:r>
            <a:r>
              <a:rPr lang="en-US" dirty="0">
                <a:solidFill>
                  <a:srgbClr val="E85030"/>
                </a:solidFill>
              </a:rPr>
              <a:t>Resolution</a:t>
            </a:r>
            <a:r>
              <a:rPr lang="en-US" spc="-25" dirty="0">
                <a:solidFill>
                  <a:srgbClr val="E85030"/>
                </a:solidFill>
              </a:rPr>
              <a:t> </a:t>
            </a:r>
            <a:r>
              <a:rPr lang="en-US" dirty="0">
                <a:solidFill>
                  <a:srgbClr val="E85030"/>
                </a:solidFill>
              </a:rPr>
              <a:t>of</a:t>
            </a:r>
            <a:r>
              <a:rPr lang="en-US" spc="-40" dirty="0">
                <a:solidFill>
                  <a:srgbClr val="E85030"/>
                </a:solidFill>
              </a:rPr>
              <a:t> </a:t>
            </a:r>
            <a:r>
              <a:rPr lang="en-US" dirty="0">
                <a:solidFill>
                  <a:srgbClr val="E85030"/>
                </a:solidFill>
              </a:rPr>
              <a:t>measurement</a:t>
            </a:r>
            <a:r>
              <a:rPr lang="en-US" spc="-25" dirty="0">
                <a:solidFill>
                  <a:srgbClr val="E85030"/>
                </a:solidFill>
              </a:rPr>
              <a:t> </a:t>
            </a:r>
            <a:r>
              <a:rPr lang="el-GR" spc="-25" dirty="0">
                <a:solidFill>
                  <a:srgbClr val="E85030"/>
                </a:solidFill>
              </a:rPr>
              <a:t>δ</a:t>
            </a:r>
            <a:r>
              <a:rPr lang="en-US" spc="-37" baseline="-19675" dirty="0">
                <a:solidFill>
                  <a:srgbClr val="E85030"/>
                </a:solidFill>
              </a:rPr>
              <a:t>CP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5368" y="462518"/>
            <a:ext cx="10972800" cy="123848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0"/>
              </a:spcBef>
            </a:pPr>
            <a:r>
              <a:rPr spc="-20" dirty="0">
                <a:solidFill>
                  <a:srgbClr val="E85030"/>
                </a:solidFill>
              </a:rPr>
              <a:t>Testing</a:t>
            </a:r>
            <a:r>
              <a:rPr spc="-70" dirty="0">
                <a:solidFill>
                  <a:srgbClr val="E85030"/>
                </a:solidFill>
              </a:rPr>
              <a:t> </a:t>
            </a:r>
            <a:r>
              <a:rPr dirty="0">
                <a:solidFill>
                  <a:srgbClr val="E85030"/>
                </a:solidFill>
              </a:rPr>
              <a:t>the</a:t>
            </a:r>
            <a:r>
              <a:rPr spc="-15" dirty="0">
                <a:solidFill>
                  <a:srgbClr val="E85030"/>
                </a:solidFill>
              </a:rPr>
              <a:t> </a:t>
            </a:r>
            <a:r>
              <a:rPr spc="-20" dirty="0">
                <a:solidFill>
                  <a:srgbClr val="E85030"/>
                </a:solidFill>
              </a:rPr>
              <a:t>3-</a:t>
            </a:r>
            <a:r>
              <a:rPr lang="en-US" spc="-20" dirty="0">
                <a:solidFill>
                  <a:srgbClr val="E85030"/>
                </a:solidFill>
              </a:rPr>
              <a:t>F</a:t>
            </a:r>
            <a:r>
              <a:rPr dirty="0">
                <a:solidFill>
                  <a:srgbClr val="E85030"/>
                </a:solidFill>
              </a:rPr>
              <a:t>lavor</a:t>
            </a:r>
            <a:r>
              <a:rPr spc="-80" dirty="0">
                <a:solidFill>
                  <a:srgbClr val="E85030"/>
                </a:solidFill>
              </a:rPr>
              <a:t> </a:t>
            </a:r>
            <a:r>
              <a:rPr lang="en-US" spc="-80" dirty="0">
                <a:solidFill>
                  <a:srgbClr val="E85030"/>
                </a:solidFill>
              </a:rPr>
              <a:t>P</a:t>
            </a:r>
            <a:r>
              <a:rPr dirty="0">
                <a:solidFill>
                  <a:srgbClr val="E85030"/>
                </a:solidFill>
              </a:rPr>
              <a:t>aradigm</a:t>
            </a:r>
            <a:r>
              <a:rPr spc="-55" dirty="0">
                <a:solidFill>
                  <a:srgbClr val="E85030"/>
                </a:solidFill>
              </a:rPr>
              <a:t> </a:t>
            </a:r>
            <a:r>
              <a:rPr lang="en-US" spc="-55" dirty="0">
                <a:solidFill>
                  <a:srgbClr val="E85030"/>
                </a:solidFill>
              </a:rPr>
              <a:t>W</a:t>
            </a:r>
            <a:r>
              <a:rPr dirty="0">
                <a:solidFill>
                  <a:srgbClr val="E85030"/>
                </a:solidFill>
              </a:rPr>
              <a:t>ith</a:t>
            </a:r>
            <a:r>
              <a:rPr spc="-105" dirty="0">
                <a:solidFill>
                  <a:srgbClr val="E85030"/>
                </a:solidFill>
              </a:rPr>
              <a:t> </a:t>
            </a:r>
            <a:r>
              <a:rPr lang="en-US" spc="-10" dirty="0">
                <a:solidFill>
                  <a:srgbClr val="E85030"/>
                </a:solidFill>
              </a:rPr>
              <a:t>P</a:t>
            </a:r>
            <a:r>
              <a:rPr spc="-10" dirty="0">
                <a:solidFill>
                  <a:srgbClr val="E85030"/>
                </a:solidFill>
              </a:rPr>
              <a:t>recision </a:t>
            </a:r>
            <a:r>
              <a:rPr lang="en-US" spc="-10" dirty="0">
                <a:solidFill>
                  <a:srgbClr val="E85030"/>
                </a:solidFill>
              </a:rPr>
              <a:t>M</a:t>
            </a:r>
            <a:r>
              <a:rPr dirty="0">
                <a:solidFill>
                  <a:srgbClr val="E85030"/>
                </a:solidFill>
              </a:rPr>
              <a:t>easurements</a:t>
            </a:r>
            <a:r>
              <a:rPr spc="-30" dirty="0">
                <a:solidFill>
                  <a:srgbClr val="E85030"/>
                </a:solidFill>
              </a:rPr>
              <a:t> </a:t>
            </a:r>
            <a:r>
              <a:rPr dirty="0">
                <a:solidFill>
                  <a:srgbClr val="E85030"/>
                </a:solidFill>
              </a:rPr>
              <a:t>at</a:t>
            </a:r>
            <a:r>
              <a:rPr spc="-65" dirty="0">
                <a:solidFill>
                  <a:srgbClr val="E85030"/>
                </a:solidFill>
              </a:rPr>
              <a:t> </a:t>
            </a:r>
            <a:r>
              <a:rPr spc="-20" dirty="0">
                <a:solidFill>
                  <a:srgbClr val="E85030"/>
                </a:solidFill>
              </a:rPr>
              <a:t>DUNE</a:t>
            </a:r>
            <a:endParaRPr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2AA684B-F8AD-57D9-BB61-DCC960BBE7F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4454686"/>
            <a:ext cx="10977028" cy="1749410"/>
          </a:xfrm>
        </p:spPr>
        <p:txBody>
          <a:bodyPr>
            <a:normAutofit fontScale="85000" lnSpcReduction="10000"/>
          </a:bodyPr>
          <a:lstStyle/>
          <a:p>
            <a:pPr marL="393700" marR="55880" indent="-343535">
              <a:lnSpc>
                <a:spcPct val="103400"/>
              </a:lnSpc>
              <a:spcBef>
                <a:spcPts val="40"/>
              </a:spcBef>
              <a:tabLst>
                <a:tab pos="393700" algn="l"/>
              </a:tabLst>
            </a:pPr>
            <a:r>
              <a:rPr lang="en-US" sz="2400" i="1" dirty="0">
                <a:latin typeface="Helvetica" pitchFamily="2" charset="0"/>
                <a:cs typeface="Times New Roman"/>
              </a:rPr>
              <a:t>Measurements</a:t>
            </a:r>
            <a:r>
              <a:rPr lang="en-US" sz="2400" i="1" spc="60" dirty="0">
                <a:latin typeface="Helvetica" pitchFamily="2" charset="0"/>
                <a:cs typeface="Times New Roman"/>
              </a:rPr>
              <a:t> </a:t>
            </a:r>
            <a:r>
              <a:rPr lang="en-US" sz="2400" i="1" dirty="0">
                <a:latin typeface="Helvetica" pitchFamily="2" charset="0"/>
                <a:cs typeface="Times New Roman"/>
              </a:rPr>
              <a:t>of</a:t>
            </a:r>
            <a:r>
              <a:rPr lang="en-US" sz="2400" i="1" spc="145" dirty="0">
                <a:latin typeface="Helvetica" pitchFamily="2" charset="0"/>
                <a:cs typeface="Times New Roman"/>
              </a:rPr>
              <a:t> </a:t>
            </a:r>
            <a:r>
              <a:rPr lang="el-GR" sz="2400" i="1" dirty="0">
                <a:latin typeface="Helvetica" pitchFamily="2" charset="0"/>
              </a:rPr>
              <a:t>θ</a:t>
            </a:r>
            <a:r>
              <a:rPr lang="el-GR" sz="2400" i="1" baseline="-16666" dirty="0">
                <a:latin typeface="Helvetica" pitchFamily="2" charset="0"/>
                <a:cs typeface="Times New Roman"/>
              </a:rPr>
              <a:t>13</a:t>
            </a:r>
            <a:r>
              <a:rPr lang="el-GR" sz="2400" i="1" spc="375" baseline="-16666" dirty="0">
                <a:latin typeface="Helvetica" pitchFamily="2" charset="0"/>
                <a:cs typeface="Times New Roman"/>
              </a:rPr>
              <a:t> </a:t>
            </a:r>
            <a:r>
              <a:rPr lang="en-US" sz="2400" i="1" dirty="0">
                <a:latin typeface="Helvetica" pitchFamily="2" charset="0"/>
                <a:cs typeface="Times New Roman"/>
              </a:rPr>
              <a:t>obtained</a:t>
            </a:r>
            <a:r>
              <a:rPr lang="en-US" sz="2400" i="1" spc="125" dirty="0">
                <a:latin typeface="Helvetica" pitchFamily="2" charset="0"/>
                <a:cs typeface="Times New Roman"/>
              </a:rPr>
              <a:t> </a:t>
            </a:r>
            <a:r>
              <a:rPr lang="en-US" sz="2400" i="1" dirty="0">
                <a:latin typeface="Helvetica" pitchFamily="2" charset="0"/>
                <a:cs typeface="Times New Roman"/>
              </a:rPr>
              <a:t>from</a:t>
            </a:r>
            <a:r>
              <a:rPr lang="en-US" sz="2400" i="1" spc="140" dirty="0">
                <a:latin typeface="Helvetica" pitchFamily="2" charset="0"/>
                <a:cs typeface="Times New Roman"/>
              </a:rPr>
              <a:t> </a:t>
            </a:r>
            <a:r>
              <a:rPr lang="en-US" sz="2400" i="1" spc="75" dirty="0">
                <a:latin typeface="Helvetica" pitchFamily="2" charset="0"/>
                <a:cs typeface="STIX Two Math"/>
              </a:rPr>
              <a:t>𝜈</a:t>
            </a:r>
            <a:r>
              <a:rPr lang="en-US" sz="2400" i="1" spc="112" baseline="-16129" dirty="0">
                <a:latin typeface="Helvetica" pitchFamily="2" charset="0"/>
                <a:cs typeface="STIX Two Math"/>
              </a:rPr>
              <a:t>𝑒</a:t>
            </a:r>
            <a:r>
              <a:rPr lang="en-US" sz="2400" i="1" spc="705" baseline="-16129" dirty="0">
                <a:latin typeface="Helvetica" pitchFamily="2" charset="0"/>
                <a:cs typeface="STIX Two Math"/>
              </a:rPr>
              <a:t> </a:t>
            </a:r>
            <a:r>
              <a:rPr lang="en-US" sz="2400" i="1" dirty="0">
                <a:latin typeface="Helvetica" pitchFamily="2" charset="0"/>
                <a:cs typeface="Times New Roman"/>
              </a:rPr>
              <a:t>appearance</a:t>
            </a:r>
            <a:r>
              <a:rPr lang="en-US" sz="2400" i="1" spc="95" dirty="0">
                <a:latin typeface="Helvetica" pitchFamily="2" charset="0"/>
                <a:cs typeface="Times New Roman"/>
              </a:rPr>
              <a:t> in </a:t>
            </a:r>
            <a:r>
              <a:rPr lang="en-US" sz="2400" i="1" dirty="0">
                <a:latin typeface="Helvetica" pitchFamily="2" charset="0"/>
                <a:cs typeface="Times New Roman"/>
              </a:rPr>
              <a:t>long-baseline experiments</a:t>
            </a:r>
            <a:r>
              <a:rPr lang="en-US" sz="2400" i="1" spc="95" dirty="0">
                <a:latin typeface="Helvetica" pitchFamily="2" charset="0"/>
                <a:cs typeface="Times New Roman"/>
              </a:rPr>
              <a:t> </a:t>
            </a:r>
            <a:r>
              <a:rPr lang="en-US" sz="2400" i="1" spc="-25" dirty="0">
                <a:latin typeface="Helvetica" pitchFamily="2" charset="0"/>
                <a:cs typeface="Times New Roman"/>
              </a:rPr>
              <a:t>and anti-</a:t>
            </a:r>
            <a:r>
              <a:rPr lang="en-US" sz="2400" i="1" spc="-405" dirty="0">
                <a:latin typeface="Helvetica" pitchFamily="2" charset="0"/>
                <a:cs typeface="STIX Two Math"/>
              </a:rPr>
              <a:t>𝜈</a:t>
            </a:r>
            <a:r>
              <a:rPr lang="en-US" sz="2400" i="1" spc="-607" baseline="-16129" dirty="0">
                <a:latin typeface="Helvetica" pitchFamily="2" charset="0"/>
                <a:cs typeface="STIX Two Math"/>
              </a:rPr>
              <a:t>𝑒</a:t>
            </a:r>
            <a:r>
              <a:rPr lang="en-US" sz="2400" i="1" spc="690" baseline="-16129" dirty="0">
                <a:latin typeface="Helvetica" pitchFamily="2" charset="0"/>
                <a:cs typeface="STIX Two Math"/>
              </a:rPr>
              <a:t>  </a:t>
            </a:r>
            <a:r>
              <a:rPr lang="en-US" sz="2400" i="1" dirty="0">
                <a:latin typeface="Helvetica" pitchFamily="2" charset="0"/>
                <a:cs typeface="Times New Roman"/>
              </a:rPr>
              <a:t>disappearance</a:t>
            </a:r>
            <a:r>
              <a:rPr lang="en-US" sz="2400" i="1" spc="90" dirty="0">
                <a:latin typeface="Helvetica" pitchFamily="2" charset="0"/>
                <a:cs typeface="Times New Roman"/>
              </a:rPr>
              <a:t> in reactor experiments </a:t>
            </a:r>
            <a:r>
              <a:rPr lang="en-US" sz="2400" i="1" dirty="0">
                <a:latin typeface="Helvetica" pitchFamily="2" charset="0"/>
                <a:cs typeface="Times New Roman"/>
              </a:rPr>
              <a:t>are</a:t>
            </a:r>
            <a:r>
              <a:rPr lang="en-US" sz="2400" i="1" spc="180" dirty="0">
                <a:latin typeface="Helvetica" pitchFamily="2" charset="0"/>
                <a:cs typeface="Times New Roman"/>
              </a:rPr>
              <a:t> </a:t>
            </a:r>
            <a:r>
              <a:rPr lang="en-US" sz="2400" i="1" dirty="0">
                <a:latin typeface="Helvetica" pitchFamily="2" charset="0"/>
                <a:cs typeface="Times New Roman"/>
              </a:rPr>
              <a:t>only</a:t>
            </a:r>
            <a:r>
              <a:rPr lang="en-US" sz="2400" i="1" spc="114" dirty="0">
                <a:latin typeface="Helvetica" pitchFamily="2" charset="0"/>
                <a:cs typeface="Times New Roman"/>
              </a:rPr>
              <a:t> </a:t>
            </a:r>
            <a:r>
              <a:rPr lang="en-US" sz="2400" i="1" dirty="0">
                <a:latin typeface="Helvetica" pitchFamily="2" charset="0"/>
                <a:cs typeface="Times New Roman"/>
              </a:rPr>
              <a:t>equivalent</a:t>
            </a:r>
            <a:r>
              <a:rPr lang="en-US" sz="2400" i="1" spc="160" dirty="0">
                <a:latin typeface="Helvetica" pitchFamily="2" charset="0"/>
                <a:cs typeface="Times New Roman"/>
              </a:rPr>
              <a:t> </a:t>
            </a:r>
            <a:r>
              <a:rPr lang="en-US" sz="2400" i="1" dirty="0">
                <a:latin typeface="Helvetica" pitchFamily="2" charset="0"/>
                <a:cs typeface="Times New Roman"/>
              </a:rPr>
              <a:t>if</a:t>
            </a:r>
            <a:r>
              <a:rPr lang="en-US" sz="2400" i="1" spc="105" dirty="0">
                <a:latin typeface="Helvetica" pitchFamily="2" charset="0"/>
                <a:cs typeface="Times New Roman"/>
              </a:rPr>
              <a:t> </a:t>
            </a:r>
            <a:r>
              <a:rPr lang="en-US" sz="2400" i="1" dirty="0">
                <a:latin typeface="Helvetica" pitchFamily="2" charset="0"/>
                <a:cs typeface="Times New Roman"/>
              </a:rPr>
              <a:t>unitarity</a:t>
            </a:r>
            <a:r>
              <a:rPr lang="en-US" sz="2400" i="1" spc="114" dirty="0">
                <a:latin typeface="Helvetica" pitchFamily="2" charset="0"/>
                <a:cs typeface="Times New Roman"/>
              </a:rPr>
              <a:t> is</a:t>
            </a:r>
            <a:r>
              <a:rPr lang="en-US" sz="2400" i="1" spc="-10" dirty="0">
                <a:latin typeface="Helvetica" pitchFamily="2" charset="0"/>
                <a:cs typeface="Times New Roman"/>
              </a:rPr>
              <a:t> assumed</a:t>
            </a:r>
            <a:endParaRPr lang="en-US" sz="2400" i="1" dirty="0">
              <a:latin typeface="Helvetica" pitchFamily="2" charset="0"/>
              <a:cs typeface="Times New Roman"/>
            </a:endParaRPr>
          </a:p>
          <a:p>
            <a:pPr marL="393700" indent="-342900">
              <a:spcBef>
                <a:spcPts val="575"/>
              </a:spcBef>
              <a:tabLst>
                <a:tab pos="39370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Opportunity</a:t>
            </a:r>
            <a:r>
              <a:rPr lang="en-US" sz="2400" spc="10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to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test</a:t>
            </a:r>
            <a:r>
              <a:rPr lang="en-US" sz="2400" spc="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the</a:t>
            </a:r>
            <a:r>
              <a:rPr lang="en-US" sz="2400" spc="8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3-flavor</a:t>
            </a:r>
            <a:r>
              <a:rPr lang="en-US" sz="2400" spc="185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paradigm</a:t>
            </a:r>
          </a:p>
          <a:p>
            <a:pPr marL="393700" indent="-342900">
              <a:spcBef>
                <a:spcPts val="575"/>
              </a:spcBef>
              <a:tabLst>
                <a:tab pos="393700" algn="l"/>
              </a:tabLst>
            </a:pPr>
            <a:r>
              <a:rPr lang="en-US" sz="2400" dirty="0">
                <a:solidFill>
                  <a:srgbClr val="3B5A77"/>
                </a:solidFill>
                <a:latin typeface="Arial"/>
              </a:rPr>
              <a:t>DUNE</a:t>
            </a:r>
            <a:r>
              <a:rPr lang="en-US" sz="2400" spc="-60" dirty="0">
                <a:solidFill>
                  <a:srgbClr val="3B5A77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3B5A77"/>
                </a:solidFill>
                <a:latin typeface="Arial"/>
              </a:rPr>
              <a:t>measurements</a:t>
            </a:r>
            <a:r>
              <a:rPr lang="en-US" sz="2400" spc="-35" dirty="0">
                <a:solidFill>
                  <a:srgbClr val="3B5A77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3B5A77"/>
                </a:solidFill>
                <a:latin typeface="Arial"/>
              </a:rPr>
              <a:t>will</a:t>
            </a:r>
            <a:r>
              <a:rPr lang="en-US" sz="2400" spc="-60" dirty="0">
                <a:solidFill>
                  <a:srgbClr val="3B5A77"/>
                </a:solidFill>
                <a:latin typeface="Arial"/>
              </a:rPr>
              <a:t> </a:t>
            </a:r>
            <a:r>
              <a:rPr lang="en-US" sz="2400" spc="-20" dirty="0">
                <a:solidFill>
                  <a:srgbClr val="3B5A77"/>
                </a:solidFill>
                <a:latin typeface="Arial"/>
              </a:rPr>
              <a:t>rely </a:t>
            </a:r>
            <a:r>
              <a:rPr lang="en-US" sz="2400" dirty="0">
                <a:solidFill>
                  <a:srgbClr val="3B5A77"/>
                </a:solidFill>
                <a:latin typeface="Arial"/>
              </a:rPr>
              <a:t>minimally</a:t>
            </a:r>
            <a:r>
              <a:rPr lang="en-US" sz="2400" spc="-70" dirty="0">
                <a:solidFill>
                  <a:srgbClr val="3B5A77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3B5A77"/>
                </a:solidFill>
                <a:latin typeface="Arial"/>
              </a:rPr>
              <a:t>on</a:t>
            </a:r>
            <a:r>
              <a:rPr lang="en-US" sz="2400" spc="-85" dirty="0">
                <a:solidFill>
                  <a:srgbClr val="3B5A77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3B5A77"/>
                </a:solidFill>
                <a:latin typeface="Arial"/>
              </a:rPr>
              <a:t>external</a:t>
            </a:r>
            <a:r>
              <a:rPr lang="en-US" sz="2400" spc="-70" dirty="0">
                <a:solidFill>
                  <a:srgbClr val="3B5A77"/>
                </a:solidFill>
                <a:latin typeface="Arial"/>
              </a:rPr>
              <a:t> </a:t>
            </a:r>
            <a:r>
              <a:rPr lang="en-US" sz="2400" spc="-10" dirty="0">
                <a:solidFill>
                  <a:srgbClr val="3B5A77"/>
                </a:solidFill>
                <a:latin typeface="Arial"/>
              </a:rPr>
              <a:t>input </a:t>
            </a:r>
            <a:r>
              <a:rPr lang="en-US" sz="2400" dirty="0">
                <a:solidFill>
                  <a:srgbClr val="3B5A77"/>
                </a:solidFill>
                <a:latin typeface="Arial"/>
              </a:rPr>
              <a:t>parameters</a:t>
            </a:r>
            <a:r>
              <a:rPr lang="en-US" sz="2400" spc="-75" dirty="0">
                <a:solidFill>
                  <a:srgbClr val="3B5A77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3B5A77"/>
                </a:solidFill>
                <a:latin typeface="Arial"/>
              </a:rPr>
              <a:t>(model</a:t>
            </a:r>
            <a:r>
              <a:rPr lang="en-US" sz="2400" spc="-75" dirty="0">
                <a:solidFill>
                  <a:srgbClr val="3B5A77"/>
                </a:solidFill>
                <a:latin typeface="Arial"/>
              </a:rPr>
              <a:t> </a:t>
            </a:r>
            <a:r>
              <a:rPr lang="en-US" sz="2400" spc="-10" dirty="0">
                <a:solidFill>
                  <a:srgbClr val="3B5A77"/>
                </a:solidFill>
                <a:latin typeface="Arial"/>
              </a:rPr>
              <a:t>agnostic measurement)</a:t>
            </a:r>
            <a:endParaRPr lang="en-US" sz="2400" dirty="0">
              <a:latin typeface="Arial"/>
            </a:endParaRPr>
          </a:p>
          <a:p>
            <a:pPr marL="393700" indent="-342900">
              <a:spcBef>
                <a:spcPts val="575"/>
              </a:spcBef>
              <a:tabLst>
                <a:tab pos="393700" algn="l"/>
              </a:tabLst>
            </a:pPr>
            <a:endParaRPr lang="en-US" sz="2400" baseline="24074" dirty="0">
              <a:latin typeface="Helvetica" pitchFamily="2" charset="0"/>
              <a:cs typeface="Times New Roman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45A09F3-969A-5944-9978-B986ADA5E9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5FB1DC8-CE91-E841-826B-E6A40A89030F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651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pc="-25" dirty="0"/>
              <a:pPr marL="38100">
                <a:lnSpc>
                  <a:spcPts val="1410"/>
                </a:lnSpc>
              </a:pPr>
              <a:t>27</a:t>
            </a:fld>
            <a:endParaRPr spc="-25"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19301" y="1678803"/>
            <a:ext cx="7772400" cy="26384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dirty="0" err="1">
                <a:solidFill>
                  <a:srgbClr val="E85030"/>
                </a:solidFill>
              </a:rPr>
              <a:t>ν</a:t>
            </a:r>
            <a:r>
              <a:rPr baseline="-19675" dirty="0" err="1">
                <a:solidFill>
                  <a:srgbClr val="E85030"/>
                </a:solidFill>
              </a:rPr>
              <a:t>τ</a:t>
            </a:r>
            <a:r>
              <a:rPr spc="434" baseline="-19675" dirty="0">
                <a:solidFill>
                  <a:srgbClr val="E85030"/>
                </a:solidFill>
              </a:rPr>
              <a:t> </a:t>
            </a:r>
            <a:r>
              <a:rPr lang="en-US" dirty="0">
                <a:solidFill>
                  <a:srgbClr val="E85030"/>
                </a:solidFill>
              </a:rPr>
              <a:t>Ap</a:t>
            </a:r>
            <a:r>
              <a:rPr dirty="0">
                <a:solidFill>
                  <a:srgbClr val="E85030"/>
                </a:solidFill>
              </a:rPr>
              <a:t>pearance</a:t>
            </a:r>
            <a:r>
              <a:rPr spc="-35" dirty="0">
                <a:solidFill>
                  <a:srgbClr val="E85030"/>
                </a:solidFill>
              </a:rPr>
              <a:t> </a:t>
            </a:r>
            <a:r>
              <a:rPr dirty="0">
                <a:solidFill>
                  <a:srgbClr val="E85030"/>
                </a:solidFill>
              </a:rPr>
              <a:t>in</a:t>
            </a:r>
            <a:r>
              <a:rPr spc="-60" dirty="0">
                <a:solidFill>
                  <a:srgbClr val="E85030"/>
                </a:solidFill>
              </a:rPr>
              <a:t> </a:t>
            </a:r>
            <a:r>
              <a:rPr dirty="0">
                <a:solidFill>
                  <a:srgbClr val="E85030"/>
                </a:solidFill>
              </a:rPr>
              <a:t>DUNE</a:t>
            </a:r>
            <a:r>
              <a:rPr spc="-10" dirty="0">
                <a:solidFill>
                  <a:srgbClr val="E85030"/>
                </a:solidFill>
              </a:rPr>
              <a:t> </a:t>
            </a:r>
            <a:r>
              <a:rPr spc="-20" dirty="0">
                <a:solidFill>
                  <a:srgbClr val="E85030"/>
                </a:solidFill>
              </a:rPr>
              <a:t>beam</a:t>
            </a:r>
            <a:endParaRPr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527E0DA-92C5-F651-DCF6-190C6092603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73" y="1207770"/>
            <a:ext cx="6713678" cy="5070302"/>
          </a:xfrm>
        </p:spPr>
        <p:txBody>
          <a:bodyPr>
            <a:normAutofit/>
          </a:bodyPr>
          <a:lstStyle/>
          <a:p>
            <a:pPr marL="419100" indent="-342900">
              <a:spcBef>
                <a:spcPts val="125"/>
              </a:spcBef>
              <a:tabLst>
                <a:tab pos="41910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DUNE</a:t>
            </a:r>
            <a:r>
              <a:rPr lang="en-US" sz="2400" spc="8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has</a:t>
            </a:r>
            <a:r>
              <a:rPr lang="en-US" sz="2400" spc="4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a</a:t>
            </a:r>
            <a:r>
              <a:rPr lang="en-US" sz="2400" spc="1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substantial</a:t>
            </a:r>
            <a:r>
              <a:rPr lang="en-US" sz="2400" spc="75" dirty="0">
                <a:latin typeface="Helvetica" pitchFamily="2" charset="0"/>
                <a:cs typeface="Times New Roman"/>
              </a:rPr>
              <a:t> </a:t>
            </a:r>
            <a:r>
              <a:rPr lang="en-US" sz="2400" spc="-20" dirty="0">
                <a:latin typeface="Helvetica" pitchFamily="2" charset="0"/>
                <a:cs typeface="Times New Roman"/>
              </a:rPr>
              <a:t>flux </a:t>
            </a:r>
            <a:r>
              <a:rPr lang="en-US" sz="2400" dirty="0">
                <a:latin typeface="Helvetica" pitchFamily="2" charset="0"/>
                <a:cs typeface="Times New Roman"/>
              </a:rPr>
              <a:t>above</a:t>
            </a:r>
            <a:r>
              <a:rPr lang="en-US" sz="2400" spc="8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3.5</a:t>
            </a:r>
            <a:r>
              <a:rPr lang="en-US" sz="2400" spc="114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GeV</a:t>
            </a:r>
            <a:r>
              <a:rPr lang="en-US" sz="2400" spc="-1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CC</a:t>
            </a:r>
            <a:r>
              <a:rPr lang="en-US" sz="2400" spc="13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threshold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spc="-60" dirty="0">
                <a:latin typeface="Helvetica" pitchFamily="2" charset="0"/>
                <a:cs typeface="Times New Roman"/>
              </a:rPr>
              <a:t>→ </a:t>
            </a:r>
            <a:r>
              <a:rPr lang="en-US" sz="2400" dirty="0">
                <a:latin typeface="Helvetica" pitchFamily="2" charset="0"/>
                <a:cs typeface="Times New Roman"/>
              </a:rPr>
              <a:t>possibility</a:t>
            </a:r>
            <a:r>
              <a:rPr lang="en-US" sz="2400" spc="114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to</a:t>
            </a:r>
            <a:r>
              <a:rPr lang="en-US" sz="2400" spc="120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measure </a:t>
            </a:r>
            <a:r>
              <a:rPr lang="el-GR" sz="2800" dirty="0" err="1">
                <a:latin typeface="Helvetica" pitchFamily="2" charset="0"/>
                <a:cs typeface="Times New Roman"/>
              </a:rPr>
              <a:t>ν</a:t>
            </a:r>
            <a:r>
              <a:rPr lang="el-GR" sz="2400" baseline="-19713" dirty="0" err="1">
                <a:latin typeface="Helvetica" pitchFamily="2" charset="0"/>
                <a:cs typeface="Times New Roman"/>
              </a:rPr>
              <a:t>τ</a:t>
            </a:r>
            <a:r>
              <a:rPr lang="el-GR" sz="2400" spc="307" baseline="-19713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appearance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pPr marL="419100" marR="81280" indent="-343535">
              <a:lnSpc>
                <a:spcPct val="101899"/>
              </a:lnSpc>
              <a:spcBef>
                <a:spcPts val="545"/>
              </a:spcBef>
              <a:tabLst>
                <a:tab pos="41910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Imaging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capabilities</a:t>
            </a:r>
            <a:r>
              <a:rPr lang="en-US" sz="2400" spc="14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of</a:t>
            </a:r>
            <a:r>
              <a:rPr lang="en-US" sz="2400" spc="95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DUNE’s </a:t>
            </a:r>
            <a:r>
              <a:rPr lang="en-US" sz="2400" dirty="0" err="1">
                <a:latin typeface="Helvetica" pitchFamily="2" charset="0"/>
                <a:cs typeface="Times New Roman"/>
              </a:rPr>
              <a:t>LArTPCs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makes</a:t>
            </a:r>
            <a:r>
              <a:rPr lang="en-US" sz="2400" spc="6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it</a:t>
            </a:r>
            <a:r>
              <a:rPr lang="en-US" sz="2400" spc="16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possible</a:t>
            </a:r>
            <a:r>
              <a:rPr lang="en-US" sz="2400" spc="90" dirty="0">
                <a:latin typeface="Helvetica" pitchFamily="2" charset="0"/>
                <a:cs typeface="Times New Roman"/>
              </a:rPr>
              <a:t> </a:t>
            </a:r>
            <a:r>
              <a:rPr lang="en-US" sz="2400" spc="-25" dirty="0">
                <a:latin typeface="Helvetica" pitchFamily="2" charset="0"/>
                <a:cs typeface="Times New Roman"/>
              </a:rPr>
              <a:t>to </a:t>
            </a:r>
            <a:r>
              <a:rPr lang="en-US" sz="2400" dirty="0">
                <a:latin typeface="Helvetica" pitchFamily="2" charset="0"/>
                <a:cs typeface="Times New Roman"/>
              </a:rPr>
              <a:t>reconstruct</a:t>
            </a:r>
            <a:r>
              <a:rPr lang="en-US" sz="2400" spc="13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complex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l-GR" sz="2400" spc="100" dirty="0">
                <a:latin typeface="Helvetica" pitchFamily="2" charset="0"/>
              </a:rPr>
              <a:t>τ</a:t>
            </a:r>
            <a:r>
              <a:rPr lang="el-GR" sz="2400" spc="4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final</a:t>
            </a:r>
            <a:r>
              <a:rPr lang="en-US" sz="2400" spc="55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states kinematically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pPr marL="419100" marR="219710" indent="-343535">
              <a:lnSpc>
                <a:spcPct val="103299"/>
              </a:lnSpc>
              <a:spcBef>
                <a:spcPts val="490"/>
              </a:spcBef>
              <a:tabLst>
                <a:tab pos="41910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ML-driven</a:t>
            </a:r>
            <a:r>
              <a:rPr lang="en-US" sz="2400" spc="21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reconstruction</a:t>
            </a:r>
            <a:r>
              <a:rPr lang="en-US" sz="2400" spc="215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based </a:t>
            </a:r>
            <a:r>
              <a:rPr lang="en-US" sz="2400" dirty="0">
                <a:latin typeface="Helvetica" pitchFamily="2" charset="0"/>
                <a:cs typeface="Times New Roman"/>
              </a:rPr>
              <a:t>on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hierarchical</a:t>
            </a:r>
            <a:r>
              <a:rPr lang="en-US" sz="2400" spc="15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graph</a:t>
            </a:r>
            <a:r>
              <a:rPr lang="en-US" sz="2400" spc="120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neutral </a:t>
            </a:r>
            <a:r>
              <a:rPr lang="en-US" sz="2400" dirty="0">
                <a:latin typeface="Helvetica" pitchFamily="2" charset="0"/>
                <a:cs typeface="Times New Roman"/>
              </a:rPr>
              <a:t>network</a:t>
            </a:r>
            <a:r>
              <a:rPr lang="en-US" sz="2400" spc="12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(GNN)</a:t>
            </a:r>
            <a:r>
              <a:rPr lang="en-US" sz="2400" spc="12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being</a:t>
            </a:r>
            <a:r>
              <a:rPr lang="en-US" sz="2400" spc="140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pursued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pPr marL="419100" marR="235585" indent="-343535">
              <a:lnSpc>
                <a:spcPct val="101899"/>
              </a:lnSpc>
              <a:spcBef>
                <a:spcPts val="530"/>
              </a:spcBef>
              <a:tabLst>
                <a:tab pos="41910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Opportunity</a:t>
            </a:r>
            <a:r>
              <a:rPr lang="en-US" sz="2400" spc="13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to</a:t>
            </a:r>
            <a:r>
              <a:rPr lang="en-US" sz="2400" spc="14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directly</a:t>
            </a:r>
            <a:r>
              <a:rPr lang="en-US" sz="2400" spc="145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measure </a:t>
            </a:r>
            <a:r>
              <a:rPr lang="en-US" sz="2400" dirty="0">
                <a:latin typeface="Helvetica" pitchFamily="2" charset="0"/>
                <a:cs typeface="Times New Roman"/>
              </a:rPr>
              <a:t>3-flavor</a:t>
            </a:r>
            <a:r>
              <a:rPr lang="en-US" sz="2400" spc="20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oscillations</a:t>
            </a:r>
            <a:r>
              <a:rPr lang="en-US" sz="2400" spc="6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and</a:t>
            </a:r>
            <a:r>
              <a:rPr lang="en-US" sz="2400" spc="130" dirty="0">
                <a:latin typeface="Helvetica" pitchFamily="2" charset="0"/>
                <a:cs typeface="Times New Roman"/>
              </a:rPr>
              <a:t> </a:t>
            </a:r>
            <a:r>
              <a:rPr lang="en-US" sz="2400" spc="-20" dirty="0">
                <a:latin typeface="Helvetica" pitchFamily="2" charset="0"/>
                <a:cs typeface="Times New Roman"/>
              </a:rPr>
              <a:t>test </a:t>
            </a:r>
            <a:r>
              <a:rPr lang="en-US" sz="2400" spc="-10" dirty="0">
                <a:latin typeface="Helvetica" pitchFamily="2" charset="0"/>
                <a:cs typeface="Times New Roman"/>
              </a:rPr>
              <a:t>unitarity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421D52C-1FD3-DED6-1437-8CA82B4305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B965F7C-CA77-4D41-B445-69180D926C82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651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pc="-25" dirty="0"/>
              <a:pPr marL="38100">
                <a:lnSpc>
                  <a:spcPts val="1410"/>
                </a:lnSpc>
              </a:pPr>
              <a:t>28</a:t>
            </a:fld>
            <a:endParaRPr spc="-25"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9051" y="1178809"/>
            <a:ext cx="4267576" cy="27439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57961" y="4312913"/>
            <a:ext cx="3590398" cy="18288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561996" y="840162"/>
            <a:ext cx="18192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i="1" spc="-10" dirty="0">
                <a:solidFill>
                  <a:srgbClr val="EA5444"/>
                </a:solidFill>
                <a:latin typeface="Helvetica"/>
                <a:cs typeface="Helvetica"/>
              </a:rPr>
              <a:t>arXiv:2203.05591</a:t>
            </a:r>
            <a:endParaRPr dirty="0">
              <a:latin typeface="Helvetica"/>
              <a:cs typeface="Helvetic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03FDEC-3E48-C344-9AD6-809F9BEA85B4}"/>
              </a:ext>
            </a:extLst>
          </p:cNvPr>
          <p:cNvSpPr/>
          <p:nvPr/>
        </p:nvSpPr>
        <p:spPr>
          <a:xfrm>
            <a:off x="8810847" y="1806323"/>
            <a:ext cx="2570424" cy="411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2547A"/>
                </a:solidFill>
              </a:rPr>
              <a:t>Counts/year (1.2 MW beam) per module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FD41B51-181A-92B8-DF25-4342A346B123}"/>
              </a:ext>
            </a:extLst>
          </p:cNvPr>
          <p:cNvGrpSpPr/>
          <p:nvPr/>
        </p:nvGrpSpPr>
        <p:grpSpPr>
          <a:xfrm>
            <a:off x="276760" y="1010115"/>
            <a:ext cx="5299544" cy="3492462"/>
            <a:chOff x="72364" y="1254868"/>
            <a:chExt cx="5299544" cy="3492462"/>
          </a:xfrm>
        </p:grpSpPr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ECC60C9D-E711-E76E-7507-6375B24E5E2A}"/>
                </a:ext>
              </a:extLst>
            </p:cNvPr>
            <p:cNvSpPr txBox="1"/>
            <p:nvPr/>
          </p:nvSpPr>
          <p:spPr>
            <a:xfrm>
              <a:off x="954976" y="1254868"/>
              <a:ext cx="215201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Times New Roman"/>
                  <a:cs typeface="Times New Roman"/>
                </a:rPr>
                <a:t>10</a:t>
              </a:r>
              <a:r>
                <a:rPr sz="1800" spc="-4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kpc</a:t>
              </a:r>
              <a:r>
                <a:rPr sz="1800" spc="-4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supernova</a:t>
              </a:r>
              <a:r>
                <a:rPr sz="1800" spc="-40" dirty="0">
                  <a:latin typeface="Times New Roman"/>
                  <a:cs typeface="Times New Roman"/>
                </a:rPr>
                <a:t> </a:t>
              </a:r>
              <a:r>
                <a:rPr sz="1800" spc="-10" dirty="0">
                  <a:latin typeface="Times New Roman"/>
                  <a:cs typeface="Times New Roman"/>
                </a:rPr>
                <a:t>burst</a:t>
              </a:r>
              <a:endParaRPr sz="1800">
                <a:latin typeface="Times New Roman"/>
                <a:cs typeface="Times New Roman"/>
              </a:endParaRPr>
            </a:p>
          </p:txBody>
        </p:sp>
        <p:pic>
          <p:nvPicPr>
            <p:cNvPr id="19" name="object 11">
              <a:extLst>
                <a:ext uri="{FF2B5EF4-FFF2-40B4-BE49-F238E27FC236}">
                  <a16:creationId xmlns:a16="http://schemas.microsoft.com/office/drawing/2014/main" id="{494E7AA4-2550-53E8-6712-680D27A98AF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804" y="3314174"/>
              <a:ext cx="2980436" cy="1433156"/>
            </a:xfrm>
            <a:prstGeom prst="rect">
              <a:avLst/>
            </a:prstGeom>
          </p:spPr>
        </p:pic>
        <p:pic>
          <p:nvPicPr>
            <p:cNvPr id="20" name="object 12">
              <a:extLst>
                <a:ext uri="{FF2B5EF4-FFF2-40B4-BE49-F238E27FC236}">
                  <a16:creationId xmlns:a16="http://schemas.microsoft.com/office/drawing/2014/main" id="{9E4CA7D4-46D5-7377-BEB8-A0B6BD7708A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64" y="1584921"/>
              <a:ext cx="5116845" cy="1370835"/>
            </a:xfrm>
            <a:prstGeom prst="rect">
              <a:avLst/>
            </a:prstGeom>
          </p:spPr>
        </p:pic>
        <p:pic>
          <p:nvPicPr>
            <p:cNvPr id="21" name="object 15">
              <a:extLst>
                <a:ext uri="{FF2B5EF4-FFF2-40B4-BE49-F238E27FC236}">
                  <a16:creationId xmlns:a16="http://schemas.microsoft.com/office/drawing/2014/main" id="{2EE19121-F235-09D7-BE08-922CB51C07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4235" y="3317056"/>
              <a:ext cx="2317673" cy="1430274"/>
            </a:xfrm>
            <a:prstGeom prst="rect">
              <a:avLst/>
            </a:prstGeom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spcBef>
                <a:spcPts val="105"/>
              </a:spcBef>
            </a:pPr>
            <a:r>
              <a:rPr dirty="0">
                <a:solidFill>
                  <a:srgbClr val="E85030"/>
                </a:solidFill>
              </a:rPr>
              <a:t>Supernova</a:t>
            </a:r>
            <a:r>
              <a:rPr spc="-40" dirty="0">
                <a:solidFill>
                  <a:srgbClr val="E85030"/>
                </a:solidFill>
              </a:rPr>
              <a:t> </a:t>
            </a:r>
            <a:r>
              <a:rPr dirty="0">
                <a:solidFill>
                  <a:srgbClr val="E85030"/>
                </a:solidFill>
              </a:rPr>
              <a:t>Burst</a:t>
            </a:r>
            <a:r>
              <a:rPr spc="-25" dirty="0">
                <a:solidFill>
                  <a:srgbClr val="E85030"/>
                </a:solidFill>
              </a:rPr>
              <a:t> </a:t>
            </a:r>
            <a:r>
              <a:rPr spc="-10" dirty="0">
                <a:solidFill>
                  <a:srgbClr val="E85030"/>
                </a:solidFill>
              </a:rPr>
              <a:t>(SNB)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87EF7F7A-9B74-F4C3-BC76-8E58AE541411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5436869" y="1207770"/>
                <a:ext cx="6145532" cy="5070302"/>
              </a:xfrm>
            </p:spPr>
            <p:txBody>
              <a:bodyPr>
                <a:normAutofit fontScale="92500" lnSpcReduction="10000"/>
              </a:bodyPr>
              <a:lstStyle/>
              <a:p>
                <a:pPr marL="419100" marR="151765" indent="-343535" algn="just">
                  <a:lnSpc>
                    <a:spcPct val="103299"/>
                  </a:lnSpc>
                  <a:spcBef>
                    <a:spcPts val="45"/>
                  </a:spcBef>
                  <a:tabLst>
                    <a:tab pos="4191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Time</a:t>
                </a:r>
                <a:r>
                  <a:rPr lang="en-US" sz="2400" spc="2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and</a:t>
                </a:r>
                <a:r>
                  <a:rPr lang="en-US" sz="2400" spc="7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energy</a:t>
                </a:r>
                <a:r>
                  <a:rPr lang="en-US" sz="2400" spc="7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profile</a:t>
                </a:r>
                <a:r>
                  <a:rPr lang="en-US" sz="2400" spc="3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of</a:t>
                </a:r>
                <a:r>
                  <a:rPr lang="en-US" sz="2400" spc="5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25" dirty="0">
                    <a:latin typeface="Helvetica" pitchFamily="2" charset="0"/>
                    <a:cs typeface="Times New Roman"/>
                  </a:rPr>
                  <a:t>SNB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neutrino</a:t>
                </a:r>
                <a:r>
                  <a:rPr lang="en-US" sz="2400" spc="7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flux</a:t>
                </a:r>
                <a:r>
                  <a:rPr lang="en-US" sz="2400" spc="6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is</a:t>
                </a:r>
                <a:r>
                  <a:rPr lang="en-US" sz="2400" spc="8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rich</a:t>
                </a:r>
                <a:r>
                  <a:rPr lang="en-US" sz="2400" spc="7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in</a:t>
                </a:r>
                <a:r>
                  <a:rPr lang="en-US" sz="2400" spc="7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supernova astrophysics</a:t>
                </a:r>
                <a:endParaRPr lang="en-US" sz="2400" dirty="0">
                  <a:latin typeface="Helvetica" pitchFamily="2" charset="0"/>
                  <a:cs typeface="Times New Roman"/>
                </a:endParaRPr>
              </a:p>
              <a:p>
                <a:pPr marL="419100" marR="744220" indent="-343535">
                  <a:lnSpc>
                    <a:spcPct val="101899"/>
                  </a:lnSpc>
                  <a:spcBef>
                    <a:spcPts val="525"/>
                  </a:spcBef>
                  <a:tabLst>
                    <a:tab pos="419100" algn="l"/>
                  </a:tabLst>
                </a:pPr>
                <a:r>
                  <a:rPr lang="en-US" sz="2400" dirty="0">
                    <a:latin typeface="Helvetica" pitchFamily="2" charset="0"/>
                    <a:cs typeface="STIX Two Math"/>
                  </a:rPr>
                  <a:t>∼</a:t>
                </a:r>
                <a:r>
                  <a:rPr lang="en-US" sz="2400" spc="80" dirty="0">
                    <a:latin typeface="Helvetica" pitchFamily="2" charset="0"/>
                    <a:cs typeface="STIX Two Math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5°</a:t>
                </a:r>
                <a:r>
                  <a:rPr lang="en-US" sz="2400" spc="5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pointing</a:t>
                </a:r>
                <a:r>
                  <a:rPr lang="en-US" sz="2400" spc="5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resolution using:</a:t>
                </a:r>
              </a:p>
              <a:p>
                <a:pPr marL="75565" marR="744220" indent="0">
                  <a:lnSpc>
                    <a:spcPct val="101899"/>
                  </a:lnSpc>
                  <a:spcBef>
                    <a:spcPts val="525"/>
                  </a:spcBef>
                  <a:buNone/>
                  <a:tabLst>
                    <a:tab pos="419100" algn="l"/>
                  </a:tabLst>
                </a:pPr>
                <a:r>
                  <a:rPr lang="en-US" sz="2400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			𝝂</a:t>
                </a:r>
                <a:r>
                  <a:rPr lang="en-US" sz="2800" baseline="-15151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𝒙</a:t>
                </a:r>
                <a:r>
                  <a:rPr lang="en-US" sz="2800" spc="345" baseline="-15151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 </a:t>
                </a:r>
                <a:r>
                  <a:rPr lang="en-US" sz="2400" spc="65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+</a:t>
                </a:r>
                <a:r>
                  <a:rPr lang="en-US" sz="2400" spc="-10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 </a:t>
                </a:r>
                <a:r>
                  <a:rPr lang="en-US" sz="2400" spc="95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𝒆</a:t>
                </a:r>
                <a:r>
                  <a:rPr lang="en-US" sz="2800" spc="142" baseline="28619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−</a:t>
                </a:r>
                <a:r>
                  <a:rPr lang="en-US" sz="2800" spc="577" baseline="28619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 </a:t>
                </a:r>
                <a:r>
                  <a:rPr lang="en-US" sz="2400" spc="-265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→</a:t>
                </a:r>
                <a:r>
                  <a:rPr lang="en-US" sz="2400" spc="130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 </a:t>
                </a:r>
                <a:r>
                  <a:rPr lang="en-US" sz="2400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𝝂</a:t>
                </a:r>
                <a:r>
                  <a:rPr lang="en-US" sz="2800" baseline="-15151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𝒙</a:t>
                </a:r>
                <a:r>
                  <a:rPr lang="en-US" sz="2800" spc="352" baseline="-15151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 </a:t>
                </a:r>
                <a:r>
                  <a:rPr lang="en-US" sz="2400" spc="65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+</a:t>
                </a:r>
                <a:r>
                  <a:rPr lang="en-US" sz="2400" spc="-15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 </a:t>
                </a:r>
                <a:r>
                  <a:rPr lang="en-US" sz="2400" spc="60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𝒆</a:t>
                </a:r>
                <a:r>
                  <a:rPr lang="en-US" sz="2800" spc="89" baseline="28619" dirty="0">
                    <a:solidFill>
                      <a:srgbClr val="BB251A"/>
                    </a:solidFill>
                    <a:latin typeface="STIX Two Math"/>
                    <a:cs typeface="STIX Two Math"/>
                  </a:rPr>
                  <a:t>−</a:t>
                </a:r>
                <a:endParaRPr lang="en-US" sz="2400" dirty="0">
                  <a:latin typeface="Helvetica" pitchFamily="2" charset="0"/>
                  <a:cs typeface="Times New Roman"/>
                </a:endParaRPr>
              </a:p>
              <a:p>
                <a:pPr marL="419100" marR="123825" indent="-343535">
                  <a:lnSpc>
                    <a:spcPct val="104800"/>
                  </a:lnSpc>
                  <a:spcBef>
                    <a:spcPts val="450"/>
                  </a:spcBef>
                  <a:tabLst>
                    <a:tab pos="4191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Flux</a:t>
                </a:r>
                <a:r>
                  <a:rPr lang="en-US" sz="2400" spc="6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includes</a:t>
                </a:r>
                <a:r>
                  <a:rPr lang="en-US" sz="2400" spc="55" dirty="0">
                    <a:latin typeface="Helvetica" pitchFamily="2" charset="0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pc="7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and</a:t>
                </a:r>
                <a:r>
                  <a:rPr lang="en-US" sz="2400" spc="7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other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flavors</a:t>
                </a:r>
                <a:endParaRPr lang="en-US" sz="2400" spc="100" dirty="0">
                  <a:latin typeface="Helvetica" pitchFamily="2" charset="0"/>
                  <a:cs typeface="Times New Roman"/>
                </a:endParaRPr>
              </a:p>
              <a:p>
                <a:pPr marL="419100" marR="123825" indent="-343535">
                  <a:lnSpc>
                    <a:spcPct val="104800"/>
                  </a:lnSpc>
                  <a:spcBef>
                    <a:spcPts val="450"/>
                  </a:spcBef>
                  <a:tabLst>
                    <a:tab pos="419100" algn="l"/>
                  </a:tabLst>
                </a:pPr>
                <a:r>
                  <a:rPr lang="en-US" sz="2400" b="1" dirty="0">
                    <a:latin typeface="Helvetica" pitchFamily="2" charset="0"/>
                    <a:cs typeface="Times New Roman"/>
                  </a:rPr>
                  <a:t>Argon target allows DUNE to measures </a:t>
                </a:r>
                <a:r>
                  <a:rPr lang="en-US" sz="2400" dirty="0">
                    <a:latin typeface="Helvetica" pitchFamily="2" charset="0"/>
                    <a:cs typeface="STIX Two Math"/>
                  </a:rPr>
                  <a:t>𝝂</a:t>
                </a:r>
                <a:r>
                  <a:rPr lang="en-US" sz="2400" baseline="-16129" dirty="0">
                    <a:latin typeface="Helvetica" pitchFamily="2" charset="0"/>
                    <a:cs typeface="STIX Two Math"/>
                  </a:rPr>
                  <a:t>𝒆 </a:t>
                </a:r>
                <a:r>
                  <a:rPr lang="en-US" sz="2400" dirty="0">
                    <a:latin typeface="Helvetica" pitchFamily="2" charset="0"/>
                    <a:cs typeface="STIX Two Math"/>
                  </a:rPr>
                  <a:t>(neutronization burst)</a:t>
                </a:r>
                <a:endParaRPr lang="en-US" sz="2400" b="1" dirty="0">
                  <a:latin typeface="Helvetica" pitchFamily="2" charset="0"/>
                  <a:cs typeface="Times New Roman"/>
                </a:endParaRPr>
              </a:p>
              <a:p>
                <a:pPr marL="613601" lvl="1" indent="-264795">
                  <a:spcBef>
                    <a:spcPts val="1215"/>
                  </a:spcBef>
                  <a:tabLst>
                    <a:tab pos="328295" algn="l"/>
                  </a:tabLst>
                </a:pPr>
                <a:r>
                  <a:rPr lang="en-US" sz="2200" b="1" dirty="0">
                    <a:latin typeface="Helvetica" pitchFamily="2" charset="0"/>
                  </a:rPr>
                  <a:t>Complementary</a:t>
                </a:r>
                <a:r>
                  <a:rPr lang="en-US" sz="2200" b="1" spc="-114" dirty="0">
                    <a:latin typeface="Helvetica" pitchFamily="2" charset="0"/>
                  </a:rPr>
                  <a:t> </a:t>
                </a:r>
                <a:r>
                  <a:rPr lang="en-US" sz="2200" spc="-10" dirty="0">
                    <a:latin typeface="Helvetica" pitchFamily="2" charset="0"/>
                  </a:rPr>
                  <a:t>measurements </a:t>
                </a:r>
                <a:r>
                  <a:rPr lang="en-US" sz="2200" dirty="0">
                    <a:latin typeface="Helvetica" pitchFamily="2" charset="0"/>
                  </a:rPr>
                  <a:t>to</a:t>
                </a:r>
                <a:r>
                  <a:rPr lang="en-US" sz="2200" spc="-25" dirty="0">
                    <a:latin typeface="Helvetica" pitchFamily="2" charset="0"/>
                  </a:rPr>
                  <a:t> </a:t>
                </a:r>
                <a:r>
                  <a:rPr lang="en-US" sz="2200" dirty="0">
                    <a:latin typeface="Helvetica" pitchFamily="2" charset="0"/>
                  </a:rPr>
                  <a:t>others</a:t>
                </a:r>
                <a:r>
                  <a:rPr lang="en-US" sz="2200" spc="-25" dirty="0">
                    <a:latin typeface="Helvetica" pitchFamily="2" charset="0"/>
                  </a:rPr>
                  <a:t> </a:t>
                </a:r>
                <a:r>
                  <a:rPr lang="en-US" sz="2200" spc="-10" dirty="0">
                    <a:latin typeface="Helvetica" pitchFamily="2" charset="0"/>
                  </a:rPr>
                  <a:t>experiments</a:t>
                </a:r>
                <a:endParaRPr lang="en-US" sz="2200" dirty="0">
                  <a:latin typeface="Helvetica" pitchFamily="2" charset="0"/>
                  <a:cs typeface="Times New Roman"/>
                </a:endParaRPr>
              </a:p>
              <a:p>
                <a:pPr marL="419100" indent="-342900">
                  <a:spcBef>
                    <a:spcPts val="575"/>
                  </a:spcBef>
                  <a:tabLst>
                    <a:tab pos="4191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Sensitivity </a:t>
                </a:r>
                <a:r>
                  <a:rPr lang="en-US" sz="2400" spc="-25" dirty="0">
                    <a:latin typeface="Helvetica" pitchFamily="2" charset="0"/>
                    <a:cs typeface="Times New Roman"/>
                  </a:rPr>
                  <a:t>to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mass</a:t>
                </a:r>
                <a:r>
                  <a:rPr lang="en-US" sz="2400" spc="8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ordering</a:t>
                </a:r>
                <a:r>
                  <a:rPr lang="en-US" sz="2400" spc="80" dirty="0">
                    <a:latin typeface="Helvetica" pitchFamily="2" charset="0"/>
                    <a:cs typeface="Times New Roman"/>
                  </a:rPr>
                  <a:t> also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via</a:t>
                </a:r>
                <a:r>
                  <a:rPr lang="en-US" sz="2400" spc="4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SNB</a:t>
                </a:r>
                <a:r>
                  <a:rPr lang="en-US" sz="2400" spc="9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detection</a:t>
                </a:r>
                <a:endParaRPr lang="en-US" sz="2400" dirty="0">
                  <a:latin typeface="Helvetica" pitchFamily="2" charset="0"/>
                  <a:cs typeface="Times New Roman"/>
                </a:endParaRPr>
              </a:p>
              <a:p>
                <a:pPr marL="419100" marR="93980" indent="-343535">
                  <a:lnSpc>
                    <a:spcPct val="103299"/>
                  </a:lnSpc>
                  <a:spcBef>
                    <a:spcPts val="490"/>
                  </a:spcBef>
                  <a:tabLst>
                    <a:tab pos="419100" algn="l"/>
                  </a:tabLst>
                </a:pPr>
                <a:r>
                  <a:rPr lang="en-US" sz="2400" dirty="0">
                    <a:latin typeface="Helvetica" pitchFamily="2" charset="0"/>
                    <a:cs typeface="Times New Roman"/>
                  </a:rPr>
                  <a:t>SNB</a:t>
                </a:r>
                <a:r>
                  <a:rPr lang="en-US" sz="2400" spc="4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program</a:t>
                </a:r>
                <a:r>
                  <a:rPr lang="en-US" sz="2400" spc="12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starts</a:t>
                </a:r>
                <a:r>
                  <a:rPr lang="en-US" sz="2400" spc="5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once</a:t>
                </a:r>
                <a:r>
                  <a:rPr lang="en-US" sz="2400" spc="9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the</a:t>
                </a:r>
                <a:r>
                  <a:rPr lang="en-US" sz="2400" spc="9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first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FD</a:t>
                </a:r>
                <a:r>
                  <a:rPr lang="en-US" sz="2400" spc="120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module</a:t>
                </a:r>
                <a:r>
                  <a:rPr lang="en-US" sz="2400" spc="3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is</a:t>
                </a:r>
                <a:r>
                  <a:rPr lang="en-US" sz="2400" spc="8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turned</a:t>
                </a:r>
                <a:r>
                  <a:rPr lang="en-US" sz="2400" spc="7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on,</a:t>
                </a:r>
                <a:r>
                  <a:rPr lang="en-US" sz="2400" spc="1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earlier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than</a:t>
                </a:r>
                <a:r>
                  <a:rPr lang="en-US" sz="2400" spc="8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dirty="0">
                    <a:latin typeface="Helvetica" pitchFamily="2" charset="0"/>
                    <a:cs typeface="Times New Roman"/>
                  </a:rPr>
                  <a:t>beam</a:t>
                </a:r>
                <a:r>
                  <a:rPr lang="en-US" sz="2400" spc="95" dirty="0">
                    <a:latin typeface="Helvetica" pitchFamily="2" charset="0"/>
                    <a:cs typeface="Times New Roman"/>
                  </a:rPr>
                  <a:t> </a:t>
                </a:r>
                <a:r>
                  <a:rPr lang="en-US" sz="2400" spc="-10" dirty="0">
                    <a:latin typeface="Helvetica" pitchFamily="2" charset="0"/>
                    <a:cs typeface="Times New Roman"/>
                  </a:rPr>
                  <a:t>physics</a:t>
                </a:r>
                <a:endParaRPr lang="en-US" sz="2400" dirty="0">
                  <a:latin typeface="Helvetica" pitchFamily="2" charset="0"/>
                  <a:cs typeface="Times New Roman"/>
                </a:endParaRPr>
              </a:p>
            </p:txBody>
          </p:sp>
        </mc:Choice>
        <mc:Fallback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87EF7F7A-9B74-F4C3-BC76-8E58AE5414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5436869" y="1207770"/>
                <a:ext cx="6145532" cy="5070302"/>
              </a:xfrm>
              <a:blipFill>
                <a:blip r:embed="rId5"/>
                <a:stretch>
                  <a:fillRect l="-1443" t="-1500" r="-206" b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05F3D9F-FD25-385E-80C5-17475B5FE6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F652180-8A6A-8747-9A7F-0BDEFC803745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651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pc="-25" dirty="0"/>
              <a:pPr marL="38100">
                <a:lnSpc>
                  <a:spcPts val="1410"/>
                </a:lnSpc>
              </a:pPr>
              <a:t>29</a:t>
            </a:fld>
            <a:endParaRPr spc="-25" dirty="0"/>
          </a:p>
        </p:txBody>
      </p:sp>
      <p:pic>
        <p:nvPicPr>
          <p:cNvPr id="3" name="object 10">
            <a:extLst>
              <a:ext uri="{FF2B5EF4-FFF2-40B4-BE49-F238E27FC236}">
                <a16:creationId xmlns:a16="http://schemas.microsoft.com/office/drawing/2014/main" id="{E9C213CF-AB4C-5E22-0958-E52DF8870E0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041" y="4541495"/>
            <a:ext cx="3803692" cy="1736577"/>
          </a:xfrm>
          <a:prstGeom prst="rect">
            <a:avLst/>
          </a:prstGeom>
        </p:spPr>
      </p:pic>
      <p:sp>
        <p:nvSpPr>
          <p:cNvPr id="12" name="object 13">
            <a:extLst>
              <a:ext uri="{FF2B5EF4-FFF2-40B4-BE49-F238E27FC236}">
                <a16:creationId xmlns:a16="http://schemas.microsoft.com/office/drawing/2014/main" id="{F96738B5-9E6D-D63E-0A4E-9B8FF6C52925}"/>
              </a:ext>
            </a:extLst>
          </p:cNvPr>
          <p:cNvSpPr txBox="1"/>
          <p:nvPr/>
        </p:nvSpPr>
        <p:spPr>
          <a:xfrm>
            <a:off x="1055990" y="3396255"/>
            <a:ext cx="120138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DUNE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50" dirty="0" err="1">
                <a:latin typeface="Times New Roman"/>
                <a:cs typeface="Times New Roman"/>
              </a:rPr>
              <a:t>ν</a:t>
            </a:r>
            <a:r>
              <a:rPr lang="en-US" sz="1800" spc="-50" baseline="-25000" dirty="0" err="1">
                <a:latin typeface="Times New Roman"/>
                <a:cs typeface="Times New Roman"/>
              </a:rPr>
              <a:t>e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C6F7A-8254-897E-0767-C1E381724CB6}"/>
              </a:ext>
            </a:extLst>
          </p:cNvPr>
          <p:cNvSpPr txBox="1"/>
          <p:nvPr/>
        </p:nvSpPr>
        <p:spPr>
          <a:xfrm>
            <a:off x="1674259" y="2644516"/>
            <a:ext cx="211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 Rev D 111.092006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95D0B832-EC95-FD0A-F73E-02A2FD920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6F0F07C-E380-EFFE-715B-25B0A248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Landscape</a:t>
            </a:r>
          </a:p>
        </p:txBody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FEC5B573-4FD5-4CBE-AA28-6DBC800B909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9F2F95F-6E33-6045-A6D5-74768E0C9C4A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2">
            <a:extLst>
              <a:ext uri="{FF2B5EF4-FFF2-40B4-BE49-F238E27FC236}">
                <a16:creationId xmlns:a16="http://schemas.microsoft.com/office/drawing/2014/main" id="{BD4CFE6C-E287-7BB4-D12E-0BC8E0C9A98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109" name="Google Shape;109;p2">
            <a:extLst>
              <a:ext uri="{FF2B5EF4-FFF2-40B4-BE49-F238E27FC236}">
                <a16:creationId xmlns:a16="http://schemas.microsoft.com/office/drawing/2014/main" id="{1F623A0C-08AA-3787-5D8A-FF320ED166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9FDA2-1931-71DE-FE43-1F93AFF2B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5400" indent="0">
              <a:buNone/>
              <a:tabLst>
                <a:tab pos="367665" algn="l"/>
              </a:tabLst>
            </a:pP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Open</a:t>
            </a:r>
            <a:r>
              <a:rPr lang="en-US" spc="-6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-10" dirty="0">
                <a:solidFill>
                  <a:srgbClr val="3B5A77"/>
                </a:solidFill>
                <a:latin typeface="Helvetica" pitchFamily="2" charset="0"/>
                <a:cs typeface="Arial"/>
              </a:rPr>
              <a:t>questions in neutrino oscillation physics:</a:t>
            </a:r>
            <a:endParaRPr lang="en-US" spc="-10" dirty="0">
              <a:latin typeface="Helvetica" pitchFamily="2" charset="0"/>
              <a:cs typeface="Arial"/>
            </a:endParaRPr>
          </a:p>
          <a:p>
            <a:pPr marL="368300" indent="-342900">
              <a:tabLst>
                <a:tab pos="367665" algn="l"/>
              </a:tabLst>
            </a:pP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Is</a:t>
            </a:r>
            <a:r>
              <a:rPr lang="en-US" b="1" spc="-3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1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𝝂</a:t>
            </a:r>
            <a:r>
              <a:rPr lang="en-US" sz="2375" spc="187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𝟑</a:t>
            </a:r>
            <a:r>
              <a:rPr lang="en-US" sz="2375" spc="412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the</a:t>
            </a:r>
            <a:r>
              <a:rPr lang="en-US" b="1" spc="-1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heaviest</a:t>
            </a:r>
            <a:r>
              <a:rPr lang="en-US" b="1" spc="-2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(normal</a:t>
            </a:r>
            <a:r>
              <a:rPr lang="en-US" spc="-5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ordering)</a:t>
            </a:r>
            <a:r>
              <a:rPr lang="en-US" spc="-4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or</a:t>
            </a:r>
            <a:r>
              <a:rPr lang="en-US" b="1" spc="-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the</a:t>
            </a:r>
            <a:r>
              <a:rPr lang="en-US" b="1" spc="-2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lightest</a:t>
            </a:r>
            <a:r>
              <a:rPr lang="en-US" b="1" spc="-3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-10" dirty="0">
                <a:solidFill>
                  <a:srgbClr val="3B5A77"/>
                </a:solidFill>
                <a:latin typeface="Helvetica" pitchFamily="2" charset="0"/>
                <a:cs typeface="Arial"/>
              </a:rPr>
              <a:t>(inverted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ordering)?</a:t>
            </a:r>
            <a:r>
              <a:rPr lang="en-US" spc="-6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What</a:t>
            </a:r>
            <a:r>
              <a:rPr lang="en-US" spc="-3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is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the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sign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of </a:t>
            </a:r>
            <a:r>
              <a:rPr lang="el-GR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Δ𝑚</a:t>
            </a:r>
            <a:r>
              <a:rPr lang="en-US" baseline="-25000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32</a:t>
            </a:r>
            <a:r>
              <a:rPr lang="el-GR" sz="2375" baseline="2873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2</a:t>
            </a:r>
            <a:r>
              <a:rPr lang="el-GR" sz="2375" spc="150" baseline="2873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  </a:t>
            </a:r>
            <a:r>
              <a:rPr lang="el-GR" spc="-50" dirty="0">
                <a:solidFill>
                  <a:srgbClr val="3B5A77"/>
                </a:solidFill>
                <a:latin typeface="Helvetica" pitchFamily="2" charset="0"/>
                <a:cs typeface="Arial"/>
              </a:rPr>
              <a:t>?</a:t>
            </a:r>
            <a:endParaRPr lang="en-US" spc="-50" dirty="0">
              <a:solidFill>
                <a:srgbClr val="3B5A77"/>
              </a:solidFill>
              <a:latin typeface="Helvetica" pitchFamily="2" charset="0"/>
              <a:cs typeface="Arial"/>
            </a:endParaRPr>
          </a:p>
          <a:p>
            <a:pPr marL="368300" indent="-342900">
              <a:tabLst>
                <a:tab pos="367665" algn="l"/>
              </a:tabLst>
            </a:pP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Do</a:t>
            </a:r>
            <a:r>
              <a:rPr lang="en-US" b="1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120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𝝂</a:t>
            </a:r>
            <a:r>
              <a:rPr lang="en-US" spc="6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and</a:t>
            </a:r>
            <a:r>
              <a:rPr lang="en-US" b="1" spc="-40" dirty="0">
                <a:solidFill>
                  <a:srgbClr val="3B5A77"/>
                </a:solidFill>
                <a:latin typeface="Helvetica" pitchFamily="2" charset="0"/>
                <a:cs typeface="Arial"/>
              </a:rPr>
              <a:t> anti-</a:t>
            </a:r>
            <a:r>
              <a:rPr lang="en-US" spc="120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𝝂</a:t>
            </a:r>
            <a:r>
              <a:rPr lang="en-US" spc="70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oscillate</a:t>
            </a:r>
            <a:r>
              <a:rPr lang="en-US" b="1" spc="-4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differently?</a:t>
            </a:r>
            <a:r>
              <a:rPr lang="en-US" b="1" spc="-1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What</a:t>
            </a:r>
            <a:r>
              <a:rPr lang="en-US" spc="-5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is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the</a:t>
            </a:r>
            <a:r>
              <a:rPr lang="en-US" spc="-4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value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of</a:t>
            </a:r>
            <a:r>
              <a:rPr lang="en-US" spc="-4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𝛿</a:t>
            </a:r>
            <a:r>
              <a:rPr lang="en-US" sz="2375" spc="-30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𝐶𝑃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?</a:t>
            </a:r>
          </a:p>
          <a:p>
            <a:pPr marL="368300" indent="-342900">
              <a:tabLst>
                <a:tab pos="367665" algn="l"/>
              </a:tabLst>
            </a:pP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Does</a:t>
            </a:r>
            <a:r>
              <a:rPr lang="en-US" b="1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1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𝝂</a:t>
            </a:r>
            <a:r>
              <a:rPr lang="en-US" sz="2375" spc="187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𝟑</a:t>
            </a:r>
            <a:r>
              <a:rPr lang="en-US" sz="2375" spc="419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contain</a:t>
            </a:r>
            <a:r>
              <a:rPr lang="en-US" b="1" spc="-2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more</a:t>
            </a:r>
            <a:r>
              <a:rPr lang="en-US" b="1" spc="-2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90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𝝂</a:t>
            </a:r>
            <a:r>
              <a:rPr lang="en-US" sz="2375" spc="135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𝝉</a:t>
            </a:r>
            <a:r>
              <a:rPr lang="en-US" sz="2375" spc="427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or</a:t>
            </a:r>
            <a:r>
              <a:rPr lang="en-US" b="1" spc="-2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80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𝝂</a:t>
            </a:r>
            <a:r>
              <a:rPr lang="en-US" sz="2375" spc="120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𝝁</a:t>
            </a:r>
            <a:r>
              <a:rPr lang="en-US" b="1" spc="80" dirty="0">
                <a:solidFill>
                  <a:srgbClr val="3B5A77"/>
                </a:solidFill>
                <a:latin typeface="Helvetica" pitchFamily="2" charset="0"/>
                <a:cs typeface="Arial"/>
              </a:rPr>
              <a:t>?</a:t>
            </a:r>
            <a:r>
              <a:rPr lang="en-US" b="1" spc="-1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What</a:t>
            </a:r>
            <a:r>
              <a:rPr lang="en-US" spc="-3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Is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the</a:t>
            </a:r>
            <a:r>
              <a:rPr lang="en-US" spc="-3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spc="9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𝜃</a:t>
            </a:r>
            <a:r>
              <a:rPr lang="en-US" sz="2375" spc="142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23</a:t>
            </a:r>
            <a:r>
              <a:rPr lang="en-US" sz="2375" spc="412" baseline="-15325" dirty="0">
                <a:solidFill>
                  <a:srgbClr val="3B5A77"/>
                </a:solidFill>
                <a:latin typeface="Helvetica" pitchFamily="2" charset="0"/>
                <a:cs typeface="STIX Two Math"/>
              </a:rPr>
              <a:t> </a:t>
            </a:r>
            <a:r>
              <a:rPr lang="en-US" spc="-10" dirty="0">
                <a:solidFill>
                  <a:srgbClr val="3B5A77"/>
                </a:solidFill>
                <a:latin typeface="Helvetica" pitchFamily="2" charset="0"/>
                <a:cs typeface="Arial"/>
              </a:rPr>
              <a:t>octant?</a:t>
            </a:r>
            <a:endParaRPr lang="el-GR" dirty="0">
              <a:latin typeface="Helvetica" pitchFamily="2" charset="0"/>
              <a:cs typeface="Arial"/>
            </a:endParaRPr>
          </a:p>
          <a:p>
            <a:pPr marL="368300" indent="-342900">
              <a:tabLst>
                <a:tab pos="367665" algn="l"/>
              </a:tabLst>
            </a:pP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Is</a:t>
            </a:r>
            <a:r>
              <a:rPr lang="en-US" b="1" spc="-5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the</a:t>
            </a:r>
            <a:r>
              <a:rPr lang="en-US" b="1" spc="-2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3-flavor</a:t>
            </a:r>
            <a:r>
              <a:rPr lang="en-US" b="1" spc="-3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neutrino</a:t>
            </a:r>
            <a:r>
              <a:rPr lang="en-US" b="1" spc="-2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picture</a:t>
            </a:r>
            <a:r>
              <a:rPr lang="en-US" b="1" spc="-35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b="1" dirty="0">
                <a:solidFill>
                  <a:srgbClr val="3B5A77"/>
                </a:solidFill>
                <a:latin typeface="Helvetica" pitchFamily="2" charset="0"/>
                <a:cs typeface="Arial"/>
              </a:rPr>
              <a:t>correct?</a:t>
            </a:r>
            <a:r>
              <a:rPr lang="en-US" b="1" spc="-60" dirty="0">
                <a:solidFill>
                  <a:srgbClr val="3B5A77"/>
                </a:solidFill>
                <a:latin typeface="Helvetica" pitchFamily="2" charset="0"/>
                <a:cs typeface="Arial"/>
              </a:rPr>
              <a:t>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Is</a:t>
            </a:r>
            <a:r>
              <a:rPr lang="en-US" spc="-20" dirty="0">
                <a:solidFill>
                  <a:srgbClr val="3B5A77"/>
                </a:solidFill>
                <a:latin typeface="Helvetica" pitchFamily="2" charset="0"/>
                <a:cs typeface="Arial"/>
              </a:rPr>
              <a:t> the </a:t>
            </a:r>
            <a:r>
              <a:rPr lang="en-US" dirty="0">
                <a:solidFill>
                  <a:srgbClr val="3B5A77"/>
                </a:solidFill>
                <a:latin typeface="Helvetica" pitchFamily="2" charset="0"/>
                <a:cs typeface="Arial"/>
              </a:rPr>
              <a:t>PMNS</a:t>
            </a:r>
            <a:r>
              <a:rPr lang="en-US" spc="-15" dirty="0">
                <a:solidFill>
                  <a:srgbClr val="3B5A77"/>
                </a:solidFill>
                <a:latin typeface="Helvetica" pitchFamily="2" charset="0"/>
                <a:cs typeface="Arial"/>
              </a:rPr>
              <a:t> matrix </a:t>
            </a:r>
            <a:r>
              <a:rPr lang="en-US" spc="-10" dirty="0">
                <a:solidFill>
                  <a:srgbClr val="3B5A77"/>
                </a:solidFill>
                <a:latin typeface="Helvetica" pitchFamily="2" charset="0"/>
                <a:cs typeface="Arial"/>
              </a:rPr>
              <a:t>unitary?</a:t>
            </a:r>
          </a:p>
          <a:p>
            <a:pPr marL="825500" lvl="1">
              <a:tabLst>
                <a:tab pos="367665" algn="l"/>
              </a:tabLst>
            </a:pPr>
            <a:r>
              <a:rPr lang="en-US" spc="-10" dirty="0">
                <a:solidFill>
                  <a:srgbClr val="3B5A77"/>
                </a:solidFill>
                <a:latin typeface="Helvetica" pitchFamily="2" charset="0"/>
                <a:cs typeface="Arial"/>
              </a:rPr>
              <a:t>New physics??</a:t>
            </a:r>
            <a:endParaRPr lang="en-US" spc="-10" dirty="0">
              <a:latin typeface="Helvetica" pitchFamily="2" charset="0"/>
              <a:cs typeface="Arial"/>
            </a:endParaRPr>
          </a:p>
          <a:p>
            <a:pPr marL="309880" lvl="1" indent="0">
              <a:spcBef>
                <a:spcPts val="1205"/>
              </a:spcBef>
              <a:buSzPct val="90000"/>
              <a:buNone/>
              <a:tabLst>
                <a:tab pos="652780" algn="l"/>
              </a:tabLst>
            </a:pPr>
            <a:endParaRPr lang="en-US" dirty="0">
              <a:latin typeface="Arial"/>
              <a:cs typeface="Arial"/>
            </a:endParaRPr>
          </a:p>
          <a:p>
            <a:pPr marL="88900" indent="0">
              <a:buNone/>
            </a:pP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662EB-7C8C-3E6F-A1B4-37BC5505AB87}"/>
              </a:ext>
            </a:extLst>
          </p:cNvPr>
          <p:cNvGrpSpPr>
            <a:grpSpLocks noChangeAspect="1"/>
          </p:cNvGrpSpPr>
          <p:nvPr/>
        </p:nvGrpSpPr>
        <p:grpSpPr>
          <a:xfrm>
            <a:off x="5926368" y="754281"/>
            <a:ext cx="6037631" cy="1673854"/>
            <a:chOff x="5272626" y="3680794"/>
            <a:chExt cx="4629557" cy="1283484"/>
          </a:xfrm>
        </p:grpSpPr>
        <p:pic>
          <p:nvPicPr>
            <p:cNvPr id="13" name="object 3">
              <a:extLst>
                <a:ext uri="{FF2B5EF4-FFF2-40B4-BE49-F238E27FC236}">
                  <a16:creationId xmlns:a16="http://schemas.microsoft.com/office/drawing/2014/main" id="{0DD7066A-A8F1-00B3-7924-3A277B24F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r="87634"/>
            <a:stretch>
              <a:fillRect/>
            </a:stretch>
          </p:blipFill>
          <p:spPr>
            <a:xfrm>
              <a:off x="7257724" y="3680794"/>
              <a:ext cx="659360" cy="663483"/>
            </a:xfrm>
            <a:prstGeom prst="rect">
              <a:avLst/>
            </a:prstGeom>
          </p:spPr>
        </p:pic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FE9DBF3F-EF80-7AF5-BD5F-277E15BEE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13182"/>
            <a:stretch>
              <a:fillRect/>
            </a:stretch>
          </p:blipFill>
          <p:spPr>
            <a:xfrm>
              <a:off x="5272626" y="4300795"/>
              <a:ext cx="4629557" cy="663483"/>
            </a:xfrm>
            <a:prstGeom prst="rect">
              <a:avLst/>
            </a:prstGeom>
          </p:spPr>
        </p:pic>
      </p:grpSp>
      <p:sp>
        <p:nvSpPr>
          <p:cNvPr id="8" name="object 5">
            <a:extLst>
              <a:ext uri="{FF2B5EF4-FFF2-40B4-BE49-F238E27FC236}">
                <a16:creationId xmlns:a16="http://schemas.microsoft.com/office/drawing/2014/main" id="{D52E5DCA-5530-188D-507C-E2AB0C349984}"/>
              </a:ext>
            </a:extLst>
          </p:cNvPr>
          <p:cNvSpPr txBox="1"/>
          <p:nvPr/>
        </p:nvSpPr>
        <p:spPr>
          <a:xfrm>
            <a:off x="6265634" y="5562064"/>
            <a:ext cx="5490845" cy="541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0">
              <a:spcBef>
                <a:spcPts val="105"/>
              </a:spcBef>
              <a:tabLst>
                <a:tab pos="1278890" algn="l"/>
                <a:tab pos="2677795" algn="l"/>
              </a:tabLst>
            </a:pPr>
            <a:r>
              <a:rPr sz="1400" b="1" spc="-10" dirty="0">
                <a:solidFill>
                  <a:srgbClr val="0000FF"/>
                </a:solidFill>
                <a:latin typeface="Arial"/>
                <a:cs typeface="Arial"/>
              </a:rPr>
              <a:t>Super-</a:t>
            </a:r>
            <a:r>
              <a:rPr sz="1400" b="1" spc="-50" dirty="0">
                <a:solidFill>
                  <a:srgbClr val="0000FF"/>
                </a:solidFill>
                <a:latin typeface="Arial"/>
                <a:cs typeface="Arial"/>
              </a:rPr>
              <a:t>K</a:t>
            </a:r>
            <a:r>
              <a:rPr sz="1400" b="1" dirty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sz="2100" b="1" baseline="1984" dirty="0">
                <a:solidFill>
                  <a:srgbClr val="FF0000"/>
                </a:solidFill>
                <a:latin typeface="Arial"/>
                <a:cs typeface="Arial"/>
              </a:rPr>
              <a:t>T2K,</a:t>
            </a:r>
            <a:r>
              <a:rPr sz="2100" b="1" spc="-60" baseline="198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00" b="1" spc="-30" baseline="1984" dirty="0">
                <a:solidFill>
                  <a:srgbClr val="FF0000"/>
                </a:solidFill>
                <a:latin typeface="Arial"/>
                <a:cs typeface="Arial"/>
              </a:rPr>
              <a:t>NOvA</a:t>
            </a:r>
            <a:r>
              <a:rPr sz="2100" b="1" baseline="1984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2100" b="1" baseline="1984" dirty="0">
                <a:solidFill>
                  <a:srgbClr val="E79D00"/>
                </a:solidFill>
                <a:latin typeface="Arial"/>
                <a:cs typeface="Arial"/>
              </a:rPr>
              <a:t>Daya</a:t>
            </a:r>
            <a:r>
              <a:rPr sz="2100" b="1" spc="-37" baseline="1984" dirty="0">
                <a:solidFill>
                  <a:srgbClr val="E79D00"/>
                </a:solidFill>
                <a:latin typeface="Arial"/>
                <a:cs typeface="Arial"/>
              </a:rPr>
              <a:t> </a:t>
            </a:r>
            <a:r>
              <a:rPr sz="2100" b="1" spc="-30" baseline="1984" dirty="0">
                <a:solidFill>
                  <a:srgbClr val="E79D00"/>
                </a:solidFill>
                <a:latin typeface="Arial"/>
                <a:cs typeface="Arial"/>
              </a:rPr>
              <a:t>Bay,</a:t>
            </a:r>
            <a:r>
              <a:rPr sz="2100" b="1" spc="7" baseline="1984" dirty="0">
                <a:solidFill>
                  <a:srgbClr val="E79D00"/>
                </a:solidFill>
                <a:latin typeface="Arial"/>
                <a:cs typeface="Arial"/>
              </a:rPr>
              <a:t> </a:t>
            </a:r>
            <a:r>
              <a:rPr sz="2100" b="1" baseline="1984" dirty="0">
                <a:solidFill>
                  <a:srgbClr val="E79D00"/>
                </a:solidFill>
                <a:latin typeface="Arial"/>
                <a:cs typeface="Arial"/>
              </a:rPr>
              <a:t>Reno</a:t>
            </a:r>
            <a:r>
              <a:rPr sz="2100" b="1" spc="622" baseline="1984" dirty="0">
                <a:solidFill>
                  <a:srgbClr val="E79D00"/>
                </a:solidFill>
                <a:latin typeface="Arial"/>
                <a:cs typeface="Arial"/>
              </a:rPr>
              <a:t> </a:t>
            </a:r>
            <a:r>
              <a:rPr lang="en-US" b="1" spc="-10" dirty="0">
                <a:solidFill>
                  <a:srgbClr val="00AF50"/>
                </a:solidFill>
              </a:rPr>
              <a:t>solar</a:t>
            </a:r>
            <a:r>
              <a:rPr sz="1400" b="1" dirty="0">
                <a:solidFill>
                  <a:srgbClr val="00AF50"/>
                </a:solidFill>
                <a:latin typeface="Arial"/>
                <a:cs typeface="Arial"/>
              </a:rPr>
              <a:t>,</a:t>
            </a:r>
            <a:r>
              <a:rPr sz="1400" b="1" spc="-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400" b="1" spc="-10" dirty="0" err="1">
                <a:solidFill>
                  <a:srgbClr val="00AF50"/>
                </a:solidFill>
                <a:latin typeface="Arial"/>
                <a:cs typeface="Arial"/>
              </a:rPr>
              <a:t>KamLAND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100" dirty="0">
                <a:solidFill>
                  <a:srgbClr val="3B5A77"/>
                </a:solidFill>
                <a:latin typeface="Arial"/>
                <a:cs typeface="Arial"/>
              </a:rPr>
              <a:t>Current</a:t>
            </a:r>
            <a:r>
              <a:rPr sz="1100" spc="-45" dirty="0">
                <a:solidFill>
                  <a:srgbClr val="3B5A7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5A77"/>
                </a:solidFill>
                <a:latin typeface="Arial"/>
                <a:cs typeface="Arial"/>
              </a:rPr>
              <a:t>best</a:t>
            </a:r>
            <a:r>
              <a:rPr sz="1100" spc="-40" dirty="0">
                <a:solidFill>
                  <a:srgbClr val="3B5A7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5A77"/>
                </a:solidFill>
                <a:latin typeface="Arial"/>
                <a:cs typeface="Arial"/>
              </a:rPr>
              <a:t>measurements</a:t>
            </a:r>
            <a:r>
              <a:rPr sz="1100" spc="-70" dirty="0">
                <a:solidFill>
                  <a:srgbClr val="3B5A7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5A77"/>
                </a:solidFill>
                <a:latin typeface="Arial"/>
                <a:cs typeface="Arial"/>
              </a:rPr>
              <a:t>(solid)</a:t>
            </a:r>
            <a:r>
              <a:rPr sz="1100" spc="-25" dirty="0">
                <a:solidFill>
                  <a:srgbClr val="3B5A7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5A77"/>
                </a:solidFill>
                <a:latin typeface="Arial"/>
                <a:cs typeface="Arial"/>
              </a:rPr>
              <a:t>and</a:t>
            </a:r>
            <a:r>
              <a:rPr sz="1100" spc="-30" dirty="0">
                <a:solidFill>
                  <a:srgbClr val="3B5A7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5A77"/>
                </a:solidFill>
                <a:latin typeface="Arial"/>
                <a:cs typeface="Arial"/>
              </a:rPr>
              <a:t>complementary</a:t>
            </a:r>
            <a:r>
              <a:rPr sz="1100" spc="-50" dirty="0">
                <a:solidFill>
                  <a:srgbClr val="3B5A7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5A77"/>
                </a:solidFill>
                <a:latin typeface="Arial"/>
                <a:cs typeface="Arial"/>
              </a:rPr>
              <a:t>measurements</a:t>
            </a:r>
            <a:r>
              <a:rPr sz="1100" spc="-65" dirty="0">
                <a:solidFill>
                  <a:srgbClr val="3B5A77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3B5A77"/>
                </a:solidFill>
                <a:latin typeface="Arial"/>
                <a:cs typeface="Arial"/>
              </a:rPr>
              <a:t>(dashed)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12" name="object 4">
            <a:extLst>
              <a:ext uri="{FF2B5EF4-FFF2-40B4-BE49-F238E27FC236}">
                <a16:creationId xmlns:a16="http://schemas.microsoft.com/office/drawing/2014/main" id="{FBFA2E69-3B20-90CC-54BE-D191166CE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2074" y="2949977"/>
            <a:ext cx="4046219" cy="21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>
                <a:solidFill>
                  <a:srgbClr val="E85030"/>
                </a:solidFill>
              </a:rPr>
              <a:t>Atmospheric</a:t>
            </a:r>
            <a:r>
              <a:rPr spc="-60" dirty="0">
                <a:solidFill>
                  <a:srgbClr val="E85030"/>
                </a:solidFill>
              </a:rPr>
              <a:t> </a:t>
            </a:r>
            <a:r>
              <a:rPr spc="-10" dirty="0">
                <a:solidFill>
                  <a:srgbClr val="E85030"/>
                </a:solidFill>
              </a:rPr>
              <a:t>Neutrinos</a:t>
            </a:r>
            <a:endParaRPr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7A532E3-A63A-9550-CBFD-93676247B3D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0288" y="1357498"/>
            <a:ext cx="6072810" cy="1708897"/>
          </a:xfrm>
        </p:spPr>
        <p:txBody>
          <a:bodyPr/>
          <a:lstStyle/>
          <a:p>
            <a:pPr marL="355600" indent="-342900">
              <a:spcBef>
                <a:spcPts val="745"/>
              </a:spcBef>
              <a:tabLst>
                <a:tab pos="35560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Atmospheric</a:t>
            </a:r>
            <a:r>
              <a:rPr lang="en-US" sz="2400" spc="70" dirty="0">
                <a:latin typeface="Helvetica" pitchFamily="2" charset="0"/>
                <a:cs typeface="Times New Roman"/>
              </a:rPr>
              <a:t>s </a:t>
            </a:r>
            <a:r>
              <a:rPr lang="en-US" sz="2400" dirty="0">
                <a:latin typeface="Helvetica" pitchFamily="2" charset="0"/>
                <a:cs typeface="Times New Roman"/>
              </a:rPr>
              <a:t>will</a:t>
            </a:r>
            <a:r>
              <a:rPr lang="en-US" sz="2400" spc="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be</a:t>
            </a:r>
            <a:r>
              <a:rPr lang="en-US" sz="2400" spc="8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DUNE’s</a:t>
            </a:r>
            <a:r>
              <a:rPr lang="en-US" sz="2400" spc="13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first</a:t>
            </a:r>
            <a:r>
              <a:rPr lang="en-US" sz="2400" spc="70" dirty="0">
                <a:latin typeface="Helvetica" pitchFamily="2" charset="0"/>
                <a:cs typeface="Times New Roman"/>
              </a:rPr>
              <a:t> neutrino </a:t>
            </a:r>
            <a:r>
              <a:rPr lang="en-US" sz="2400" spc="-20" dirty="0">
                <a:latin typeface="Helvetica" pitchFamily="2" charset="0"/>
                <a:cs typeface="Times New Roman"/>
              </a:rPr>
              <a:t>data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650"/>
              </a:spcBef>
              <a:tabLst>
                <a:tab pos="35560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Including</a:t>
            </a:r>
            <a:r>
              <a:rPr lang="en-US" sz="2400" spc="1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reconstructed</a:t>
            </a:r>
            <a:r>
              <a:rPr lang="en-US" sz="2400" spc="1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hadrons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substantially</a:t>
            </a:r>
            <a:r>
              <a:rPr lang="en-US" sz="2400" spc="17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improves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angle</a:t>
            </a:r>
            <a:r>
              <a:rPr lang="en-US" sz="2400" spc="125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resolution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C3F2527E-2BE7-8B1B-C21F-FDD08604E6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05CC85D-9556-0F40-9357-BF7CFA1A7E00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651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pc="-25" dirty="0"/>
              <a:pPr marL="38100">
                <a:lnSpc>
                  <a:spcPts val="1410"/>
                </a:lnSpc>
              </a:pPr>
              <a:t>30</a:t>
            </a:fld>
            <a:endParaRPr spc="-25" dirty="0"/>
          </a:p>
        </p:txBody>
      </p:sp>
      <p:grpSp>
        <p:nvGrpSpPr>
          <p:cNvPr id="3" name="object 3"/>
          <p:cNvGrpSpPr/>
          <p:nvPr/>
        </p:nvGrpSpPr>
        <p:grpSpPr>
          <a:xfrm>
            <a:off x="7032822" y="976312"/>
            <a:ext cx="4957765" cy="4905375"/>
            <a:chOff x="3521705" y="1524000"/>
            <a:chExt cx="4957765" cy="49053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1705" y="1524000"/>
              <a:ext cx="2336169" cy="22337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5325" y="3790950"/>
              <a:ext cx="3743325" cy="26384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5147" y="1613159"/>
              <a:ext cx="2444323" cy="211720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9131" y="3714664"/>
            <a:ext cx="3677071" cy="2549851"/>
          </a:xfrm>
          <a:prstGeom prst="rect">
            <a:avLst/>
          </a:prstGeom>
        </p:spPr>
      </p:pic>
      <p:pic>
        <p:nvPicPr>
          <p:cNvPr id="10" name="object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8621" y="3714664"/>
            <a:ext cx="3626293" cy="26240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3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>
                <a:latin typeface="Helvetica" pitchFamily="2" charset="0"/>
              </a:rPr>
              <a:t>Prototypes</a:t>
            </a:r>
            <a:endParaRPr sz="4000" dirty="0">
              <a:latin typeface="Helvetica" pitchFamily="2" charset="0"/>
            </a:endParaRPr>
          </a:p>
        </p:txBody>
      </p:sp>
      <p:sp>
        <p:nvSpPr>
          <p:cNvPr id="359" name="Google Shape;359;p13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64983734-08FF-4D4C-877B-C4F13FE2ACFB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Google Shape;360;p13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362" name="Google Shape;362;p13" descr="A person kneeling in front of a large glass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4151"/>
            <a:ext cx="12192000" cy="405384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3"/>
          <p:cNvSpPr txBox="1"/>
          <p:nvPr/>
        </p:nvSpPr>
        <p:spPr>
          <a:xfrm>
            <a:off x="517161" y="5486400"/>
            <a:ext cx="110652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Two, 800-ton prototypes at CERN, </a:t>
            </a:r>
            <a:r>
              <a:rPr lang="en-US" sz="1800" b="0" i="0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ProtoDUNE Horizontal Drift (HD)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Vertical Drift (VD), are testbeds for full-scale DUNE technology.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55524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ED406F-6D41-44D7-A368-9DB5F011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Helvetica" pitchFamily="2" charset="0"/>
              </a:rPr>
              <a:t>ProtoDUNEs</a:t>
            </a:r>
            <a:r>
              <a:rPr lang="en-US" spc="-55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at</a:t>
            </a:r>
            <a:r>
              <a:rPr lang="en-US" spc="-40" dirty="0">
                <a:latin typeface="Helvetica" pitchFamily="2" charset="0"/>
              </a:rPr>
              <a:t> </a:t>
            </a:r>
            <a:r>
              <a:rPr lang="en-US" spc="-20" dirty="0">
                <a:latin typeface="Helvetica" pitchFamily="2" charset="0"/>
              </a:rPr>
              <a:t>CERN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4EBD330-3469-79A2-0173-150C5EAEE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832" y="973260"/>
            <a:ext cx="11578168" cy="4788993"/>
          </a:xfrm>
        </p:spPr>
        <p:txBody>
          <a:bodyPr>
            <a:normAutofit/>
          </a:bodyPr>
          <a:lstStyle/>
          <a:p>
            <a:pPr marL="316230" indent="-265430">
              <a:spcBef>
                <a:spcPts val="125"/>
              </a:spcBef>
              <a:tabLst>
                <a:tab pos="316230" algn="l"/>
              </a:tabLst>
            </a:pPr>
            <a:r>
              <a:rPr lang="en-US" sz="2000" dirty="0"/>
              <a:t>Two generations of DUNE prototypes at CERN demonstrating FD technologies</a:t>
            </a:r>
          </a:p>
          <a:p>
            <a:pPr marL="773430" lvl="1" indent="-265430">
              <a:spcBef>
                <a:spcPts val="125"/>
              </a:spcBef>
              <a:tabLst>
                <a:tab pos="316230" algn="l"/>
              </a:tabLst>
            </a:pPr>
            <a:r>
              <a:rPr lang="en-US" sz="1800" b="1" dirty="0"/>
              <a:t>Run 1:</a:t>
            </a:r>
            <a:r>
              <a:rPr lang="en-US" sz="1800" dirty="0"/>
              <a:t> </a:t>
            </a:r>
            <a:r>
              <a:rPr lang="en-US" sz="1800" dirty="0" err="1"/>
              <a:t>ProtoDUNE</a:t>
            </a:r>
            <a:r>
              <a:rPr lang="en-US" sz="1800" dirty="0"/>
              <a:t> Single Phase and Dual Phase</a:t>
            </a:r>
          </a:p>
          <a:p>
            <a:pPr marL="773430" lvl="1" indent="-265430">
              <a:spcBef>
                <a:spcPts val="125"/>
              </a:spcBef>
              <a:tabLst>
                <a:tab pos="316230" algn="l"/>
              </a:tabLst>
            </a:pPr>
            <a:r>
              <a:rPr lang="en-US" sz="1800" b="1" dirty="0"/>
              <a:t>Run 2:</a:t>
            </a:r>
            <a:r>
              <a:rPr lang="en-US" sz="1800" dirty="0"/>
              <a:t> </a:t>
            </a:r>
            <a:r>
              <a:rPr lang="en-US" sz="1800" dirty="0" err="1"/>
              <a:t>ProtoDUNE</a:t>
            </a:r>
            <a:r>
              <a:rPr lang="en-US" sz="1800" dirty="0"/>
              <a:t> Horizontal Drift and Vertical Drift</a:t>
            </a:r>
          </a:p>
          <a:p>
            <a:pPr marL="316230" indent="-265430">
              <a:spcBef>
                <a:spcPts val="125"/>
              </a:spcBef>
              <a:tabLst>
                <a:tab pos="316230" algn="l"/>
              </a:tabLst>
            </a:pPr>
            <a:r>
              <a:rPr lang="en-US" sz="2000" dirty="0" err="1">
                <a:latin typeface="Helvetica" pitchFamily="2" charset="0"/>
                <a:cs typeface="Times New Roman"/>
              </a:rPr>
              <a:t>LArTPCs</a:t>
            </a:r>
            <a:r>
              <a:rPr lang="en-US" sz="2000" dirty="0">
                <a:latin typeface="Helvetica" pitchFamily="2" charset="0"/>
                <a:cs typeface="Times New Roman"/>
              </a:rPr>
              <a:t> located in charged-particle test beams</a:t>
            </a:r>
          </a:p>
          <a:p>
            <a:pPr marL="773430" lvl="1" indent="-265430">
              <a:spcBef>
                <a:spcPts val="125"/>
              </a:spcBef>
              <a:tabLst>
                <a:tab pos="316230" algn="l"/>
              </a:tabLst>
            </a:pPr>
            <a:r>
              <a:rPr lang="en-US" sz="1800" spc="-20" dirty="0">
                <a:latin typeface="Helvetica" pitchFamily="2" charset="0"/>
                <a:cs typeface="Times New Roman"/>
              </a:rPr>
              <a:t>Momentum-</a:t>
            </a:r>
            <a:r>
              <a:rPr lang="en-US" sz="1800" dirty="0">
                <a:latin typeface="Helvetica" pitchFamily="2" charset="0"/>
                <a:cs typeface="Times New Roman"/>
              </a:rPr>
              <a:t>dependent</a:t>
            </a:r>
            <a:r>
              <a:rPr lang="en-US" sz="1800" spc="-45" dirty="0">
                <a:latin typeface="Helvetica" pitchFamily="2" charset="0"/>
                <a:cs typeface="Times New Roman"/>
              </a:rPr>
              <a:t> </a:t>
            </a:r>
            <a:r>
              <a:rPr lang="en-US" sz="1800" dirty="0">
                <a:latin typeface="Helvetica" pitchFamily="2" charset="0"/>
                <a:cs typeface="Times New Roman"/>
              </a:rPr>
              <a:t>beam</a:t>
            </a:r>
            <a:r>
              <a:rPr lang="en-US" sz="1800" spc="-45" dirty="0">
                <a:latin typeface="Helvetica" pitchFamily="2" charset="0"/>
                <a:cs typeface="Times New Roman"/>
              </a:rPr>
              <a:t> </a:t>
            </a:r>
            <a:r>
              <a:rPr lang="en-US" sz="1800" dirty="0">
                <a:latin typeface="Helvetica" pitchFamily="2" charset="0"/>
                <a:cs typeface="Times New Roman"/>
              </a:rPr>
              <a:t>composition contains</a:t>
            </a:r>
            <a:r>
              <a:rPr lang="en-US" sz="1800" spc="-5" dirty="0">
                <a:latin typeface="Helvetica" pitchFamily="2" charset="0"/>
                <a:cs typeface="Times New Roman"/>
              </a:rPr>
              <a:t> </a:t>
            </a:r>
            <a:r>
              <a:rPr lang="en-US" sz="1800" spc="70" dirty="0">
                <a:latin typeface="Helvetica" pitchFamily="2" charset="0"/>
                <a:cs typeface="STIX Two Math"/>
              </a:rPr>
              <a:t>𝑒</a:t>
            </a:r>
            <a:r>
              <a:rPr lang="en-US" sz="1800" spc="70" dirty="0">
                <a:latin typeface="Helvetica" pitchFamily="2" charset="0"/>
              </a:rPr>
              <a:t>,</a:t>
            </a:r>
            <a:r>
              <a:rPr lang="en-US" sz="1800" spc="-10" dirty="0">
                <a:latin typeface="Helvetica" pitchFamily="2" charset="0"/>
              </a:rPr>
              <a:t> </a:t>
            </a:r>
            <a:r>
              <a:rPr lang="en-US" sz="1800" spc="70" dirty="0">
                <a:latin typeface="Helvetica" pitchFamily="2" charset="0"/>
                <a:cs typeface="STIX Two Math"/>
              </a:rPr>
              <a:t>𝐾</a:t>
            </a:r>
            <a:r>
              <a:rPr lang="en-US" sz="1800" spc="104" baseline="27777" dirty="0">
                <a:latin typeface="Helvetica" pitchFamily="2" charset="0"/>
                <a:cs typeface="STIX Two Math"/>
              </a:rPr>
              <a:t>±</a:t>
            </a:r>
            <a:r>
              <a:rPr lang="en-US" sz="1800" spc="70" dirty="0">
                <a:latin typeface="Helvetica" pitchFamily="2" charset="0"/>
              </a:rPr>
              <a:t>,</a:t>
            </a:r>
            <a:r>
              <a:rPr lang="en-US" sz="1800" spc="-10" dirty="0">
                <a:latin typeface="Helvetica" pitchFamily="2" charset="0"/>
              </a:rPr>
              <a:t> </a:t>
            </a:r>
            <a:r>
              <a:rPr lang="en-US" sz="1800" dirty="0">
                <a:latin typeface="Helvetica" pitchFamily="2" charset="0"/>
                <a:cs typeface="STIX Two Math"/>
              </a:rPr>
              <a:t>𝜇</a:t>
            </a:r>
            <a:r>
              <a:rPr lang="en-US" sz="1800" dirty="0">
                <a:latin typeface="Helvetica" pitchFamily="2" charset="0"/>
              </a:rPr>
              <a:t>,</a:t>
            </a:r>
            <a:r>
              <a:rPr lang="en-US" sz="1800" spc="-10" dirty="0">
                <a:latin typeface="Helvetica" pitchFamily="2" charset="0"/>
              </a:rPr>
              <a:t> </a:t>
            </a:r>
            <a:r>
              <a:rPr lang="en-US" sz="1800" dirty="0">
                <a:latin typeface="Helvetica" pitchFamily="2" charset="0"/>
                <a:cs typeface="STIX Two Math"/>
              </a:rPr>
              <a:t>𝑝</a:t>
            </a:r>
            <a:r>
              <a:rPr lang="en-US" sz="1800" dirty="0">
                <a:latin typeface="Helvetica" pitchFamily="2" charset="0"/>
              </a:rPr>
              <a:t>,</a:t>
            </a:r>
            <a:r>
              <a:rPr lang="en-US" sz="1800" spc="-10" dirty="0">
                <a:latin typeface="Helvetica" pitchFamily="2" charset="0"/>
              </a:rPr>
              <a:t> </a:t>
            </a:r>
            <a:r>
              <a:rPr lang="en-US" sz="1800" spc="-25" dirty="0">
                <a:latin typeface="Helvetica" pitchFamily="2" charset="0"/>
                <a:cs typeface="STIX Two Math"/>
              </a:rPr>
              <a:t>𝜋</a:t>
            </a:r>
            <a:r>
              <a:rPr lang="en-US" sz="1800" spc="-37" baseline="27777" dirty="0">
                <a:latin typeface="Helvetica" pitchFamily="2" charset="0"/>
                <a:cs typeface="STIX Two Math"/>
              </a:rPr>
              <a:t>±</a:t>
            </a:r>
          </a:p>
          <a:p>
            <a:pPr marL="316230" indent="-265430">
              <a:spcBef>
                <a:spcPts val="125"/>
              </a:spcBef>
              <a:tabLst>
                <a:tab pos="316230" algn="l"/>
              </a:tabLst>
            </a:pPr>
            <a:r>
              <a:rPr lang="en-US" sz="2000" dirty="0">
                <a:latin typeface="Helvetica" pitchFamily="2" charset="0"/>
                <a:cs typeface="Times New Roman"/>
              </a:rPr>
              <a:t>Both</a:t>
            </a:r>
            <a:r>
              <a:rPr lang="en-US" sz="2000" spc="-5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PD HD</a:t>
            </a:r>
            <a:r>
              <a:rPr lang="en-US" sz="2000" spc="20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and VD</a:t>
            </a:r>
            <a:r>
              <a:rPr lang="en-US" sz="2000" spc="15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design successfully</a:t>
            </a:r>
            <a:r>
              <a:rPr lang="en-US" sz="2000" spc="-5" dirty="0">
                <a:latin typeface="Helvetica" pitchFamily="2" charset="0"/>
                <a:cs typeface="Times New Roman"/>
              </a:rPr>
              <a:t> </a:t>
            </a:r>
            <a:r>
              <a:rPr lang="en-US" sz="2000" spc="-10" dirty="0">
                <a:latin typeface="Helvetica" pitchFamily="2" charset="0"/>
                <a:cs typeface="Times New Roman"/>
              </a:rPr>
              <a:t>operated this year</a:t>
            </a:r>
          </a:p>
          <a:p>
            <a:pPr marL="316230" indent="-265430">
              <a:spcBef>
                <a:spcPts val="125"/>
              </a:spcBef>
              <a:tabLst>
                <a:tab pos="316230" algn="l"/>
              </a:tabLst>
            </a:pPr>
            <a:r>
              <a:rPr lang="en-US" sz="2000" dirty="0">
                <a:latin typeface="Helvetica" pitchFamily="2" charset="0"/>
                <a:cs typeface="Times New Roman"/>
              </a:rPr>
              <a:t>Input</a:t>
            </a:r>
            <a:r>
              <a:rPr lang="en-US" sz="2000" spc="-60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to</a:t>
            </a:r>
            <a:r>
              <a:rPr lang="en-US" sz="2000" spc="-15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DUNE</a:t>
            </a:r>
            <a:r>
              <a:rPr lang="en-US" sz="2000" spc="-30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FD</a:t>
            </a:r>
            <a:r>
              <a:rPr lang="en-US" sz="2000" spc="-45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physics (e.g.,</a:t>
            </a:r>
            <a:r>
              <a:rPr lang="en-US" sz="2000" spc="-15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hadron</a:t>
            </a:r>
            <a:r>
              <a:rPr lang="en-US" sz="2000" spc="50" dirty="0">
                <a:latin typeface="Helvetica" pitchFamily="2" charset="0"/>
                <a:cs typeface="Times New Roman"/>
              </a:rPr>
              <a:t> </a:t>
            </a:r>
            <a:r>
              <a:rPr lang="en-US" sz="2000" spc="-10" dirty="0">
                <a:latin typeface="Helvetica" pitchFamily="2" charset="0"/>
                <a:cs typeface="Times New Roman"/>
              </a:rPr>
              <a:t>cross sections)</a:t>
            </a:r>
          </a:p>
          <a:p>
            <a:pPr marL="316230" indent="-265430">
              <a:spcBef>
                <a:spcPts val="125"/>
              </a:spcBef>
              <a:tabLst>
                <a:tab pos="316230" algn="l"/>
              </a:tabLst>
            </a:pPr>
            <a:r>
              <a:rPr lang="en-US" sz="2000" dirty="0">
                <a:latin typeface="Helvetica" pitchFamily="2" charset="0"/>
                <a:cs typeface="Times New Roman"/>
              </a:rPr>
              <a:t>First</a:t>
            </a:r>
            <a:r>
              <a:rPr lang="en-US" sz="2000" spc="5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physics</a:t>
            </a:r>
            <a:r>
              <a:rPr lang="en-US" sz="2000" spc="-15" dirty="0">
                <a:latin typeface="Helvetica" pitchFamily="2" charset="0"/>
                <a:cs typeface="Times New Roman"/>
              </a:rPr>
              <a:t> </a:t>
            </a:r>
            <a:r>
              <a:rPr lang="en-US" sz="2000" spc="-10" dirty="0">
                <a:latin typeface="Helvetica" pitchFamily="2" charset="0"/>
                <a:cs typeface="Times New Roman"/>
              </a:rPr>
              <a:t>publications,</a:t>
            </a:r>
            <a:r>
              <a:rPr lang="en-US" sz="2000" spc="-20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with</a:t>
            </a:r>
            <a:r>
              <a:rPr lang="en-US" sz="2000" spc="-20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many</a:t>
            </a:r>
            <a:r>
              <a:rPr lang="en-US" sz="2000" spc="-25" dirty="0">
                <a:latin typeface="Helvetica" pitchFamily="2" charset="0"/>
                <a:cs typeface="Times New Roman"/>
              </a:rPr>
              <a:t> </a:t>
            </a:r>
            <a:r>
              <a:rPr lang="en-US" sz="2000" dirty="0">
                <a:latin typeface="Helvetica" pitchFamily="2" charset="0"/>
                <a:cs typeface="Times New Roman"/>
              </a:rPr>
              <a:t>analyses</a:t>
            </a:r>
            <a:r>
              <a:rPr lang="en-US" sz="2000" spc="-10" dirty="0">
                <a:latin typeface="Helvetica" pitchFamily="2" charset="0"/>
                <a:cs typeface="Times New Roman"/>
              </a:rPr>
              <a:t> ongoing</a:t>
            </a:r>
            <a:endParaRPr lang="en-US" sz="2000" dirty="0">
              <a:latin typeface="Helvetica" pitchFamily="2" charset="0"/>
              <a:cs typeface="Times New Roman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BE758DF-9767-065F-6B2A-14E0592B257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9DCBDF5-1BB1-CB4B-BB46-B49927D09DD7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vert="horz" wrap="square" lIns="0" tIns="53657" rIns="0" bIns="0" rtlCol="0" anchor="b" anchorCtr="0">
            <a:spAutoFit/>
          </a:bodyPr>
          <a:lstStyle/>
          <a:p>
            <a:pPr marL="127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A508E4-2FD3-B813-013F-8242829C4B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835" y="3546786"/>
            <a:ext cx="2800350" cy="250804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658395" y="6009386"/>
            <a:ext cx="3241076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17780">
              <a:spcBef>
                <a:spcPts val="334"/>
              </a:spcBef>
            </a:pPr>
            <a:r>
              <a:rPr b="1" dirty="0">
                <a:latin typeface="Arial"/>
                <a:cs typeface="Arial"/>
              </a:rPr>
              <a:t>Neutrino</a:t>
            </a:r>
            <a:r>
              <a:rPr b="1" spc="-4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Platform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@</a:t>
            </a:r>
            <a:r>
              <a:rPr b="1" spc="-20" dirty="0">
                <a:latin typeface="Arial"/>
                <a:cs typeface="Arial"/>
              </a:rPr>
              <a:t> CERN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7096F6-2FFB-1B44-1A39-B4D2C307DDB1}"/>
              </a:ext>
            </a:extLst>
          </p:cNvPr>
          <p:cNvGrpSpPr/>
          <p:nvPr/>
        </p:nvGrpSpPr>
        <p:grpSpPr>
          <a:xfrm>
            <a:off x="8302795" y="1557401"/>
            <a:ext cx="3290223" cy="4386965"/>
            <a:chOff x="7407826" y="2108580"/>
            <a:chExt cx="3290223" cy="4386965"/>
          </a:xfrm>
        </p:grpSpPr>
        <p:pic>
          <p:nvPicPr>
            <p:cNvPr id="2" name="object 2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5400000">
              <a:off x="6859455" y="2656951"/>
              <a:ext cx="4386965" cy="3290223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8389201" y="5875650"/>
              <a:ext cx="109982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spc="-10" dirty="0">
                  <a:solidFill>
                    <a:srgbClr val="FFFF00"/>
                  </a:solidFill>
                  <a:latin typeface="Arial"/>
                  <a:cs typeface="Arial"/>
                </a:rPr>
                <a:t>ProtoDUNE-</a:t>
              </a:r>
              <a:r>
                <a:rPr sz="1200" spc="-25" dirty="0">
                  <a:solidFill>
                    <a:srgbClr val="FFFF00"/>
                  </a:solidFill>
                  <a:latin typeface="Arial"/>
                  <a:cs typeface="Arial"/>
                </a:rPr>
                <a:t>HD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9294687" y="3168085"/>
              <a:ext cx="108902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spc="-10" dirty="0">
                  <a:solidFill>
                    <a:srgbClr val="FFFF00"/>
                  </a:solidFill>
                  <a:latin typeface="Arial"/>
                  <a:cs typeface="Arial"/>
                </a:rPr>
                <a:t>ProtoDUNE-</a:t>
              </a:r>
              <a:r>
                <a:rPr sz="1200" spc="-25" dirty="0">
                  <a:solidFill>
                    <a:srgbClr val="FFFF00"/>
                  </a:solidFill>
                  <a:latin typeface="Arial"/>
                  <a:cs typeface="Arial"/>
                </a:rPr>
                <a:t>VD</a:t>
              </a:r>
              <a:endParaRPr sz="1200" dirty="0">
                <a:latin typeface="Arial"/>
                <a:cs typeface="Arial"/>
              </a:endParaRPr>
            </a:p>
          </p:txBody>
        </p:sp>
      </p:grpSp>
      <p:pic>
        <p:nvPicPr>
          <p:cNvPr id="21" name="Google Shape;311;p10">
            <a:extLst>
              <a:ext uri="{FF2B5EF4-FFF2-40B4-BE49-F238E27FC236}">
                <a16:creationId xmlns:a16="http://schemas.microsoft.com/office/drawing/2014/main" id="{2D5BBA74-9990-0BF9-AADA-7982263086D7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958410" y="3546786"/>
            <a:ext cx="3288014" cy="24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1D50E0-7138-B68A-DFA5-0FF311D283E7}"/>
              </a:ext>
            </a:extLst>
          </p:cNvPr>
          <p:cNvSpPr txBox="1"/>
          <p:nvPr/>
        </p:nvSpPr>
        <p:spPr>
          <a:xfrm>
            <a:off x="4038502" y="6009386"/>
            <a:ext cx="3127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DUNE-HD style APA wire winding</a:t>
            </a:r>
          </a:p>
        </p:txBody>
      </p:sp>
    </p:spTree>
    <p:extLst>
      <p:ext uri="{BB962C8B-B14F-4D97-AF65-F5344CB8AC3E}">
        <p14:creationId xmlns:p14="http://schemas.microsoft.com/office/powerpoint/2010/main" val="3083042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000" spc="-10" dirty="0" err="1"/>
              <a:t>ProtoDUNE</a:t>
            </a:r>
            <a:r>
              <a:rPr sz="4000" spc="-10" dirty="0"/>
              <a:t>-</a:t>
            </a:r>
            <a:r>
              <a:rPr lang="en-US" sz="4000" spc="-10" dirty="0"/>
              <a:t>SP/HD</a:t>
            </a:r>
            <a:r>
              <a:rPr sz="4000" spc="-40" dirty="0"/>
              <a:t> </a:t>
            </a:r>
            <a:r>
              <a:rPr sz="4000" dirty="0"/>
              <a:t>Performance</a:t>
            </a:r>
            <a:r>
              <a:rPr sz="4000" spc="-5" dirty="0"/>
              <a:t> </a:t>
            </a:r>
            <a:r>
              <a:rPr sz="4000" dirty="0"/>
              <a:t>and</a:t>
            </a:r>
            <a:r>
              <a:rPr sz="4000" spc="-30" dirty="0"/>
              <a:t> </a:t>
            </a:r>
            <a:r>
              <a:rPr sz="4000" spc="-10" dirty="0"/>
              <a:t>Results</a:t>
            </a:r>
            <a:endParaRPr sz="4000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53657" rIns="0" bIns="0" rtlCol="0" anchor="b" anchorCtr="0">
            <a:spAutoFit/>
          </a:bodyPr>
          <a:lstStyle/>
          <a:p>
            <a:pPr marL="127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pc="-25" dirty="0"/>
              <a:pPr marL="38100">
                <a:lnSpc>
                  <a:spcPts val="1410"/>
                </a:lnSpc>
              </a:pPr>
              <a:t>33</a:t>
            </a:fld>
            <a:endParaRPr spc="-25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6DD50-55DD-B841-F9C7-B4BF98B4F864}"/>
              </a:ext>
            </a:extLst>
          </p:cNvPr>
          <p:cNvGrpSpPr/>
          <p:nvPr/>
        </p:nvGrpSpPr>
        <p:grpSpPr>
          <a:xfrm>
            <a:off x="620302" y="3817697"/>
            <a:ext cx="3009900" cy="2437179"/>
            <a:chOff x="5010150" y="3740423"/>
            <a:chExt cx="3009900" cy="243717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0150" y="3740423"/>
              <a:ext cx="3009900" cy="2212701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5572760" y="5980112"/>
              <a:ext cx="190563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dirty="0">
                  <a:latin typeface="Helvetica" pitchFamily="2" charset="0"/>
                </a:rPr>
                <a:t>dE/dx</a:t>
              </a:r>
              <a:r>
                <a:rPr sz="1200" spc="15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of</a:t>
              </a:r>
              <a:r>
                <a:rPr sz="1200" spc="-20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test</a:t>
              </a:r>
              <a:r>
                <a:rPr sz="1200" spc="-15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beam</a:t>
              </a:r>
              <a:r>
                <a:rPr sz="1200" spc="-75" dirty="0">
                  <a:latin typeface="Helvetica" pitchFamily="2" charset="0"/>
                </a:rPr>
                <a:t> </a:t>
              </a:r>
              <a:r>
                <a:rPr sz="1200" spc="-10" dirty="0">
                  <a:latin typeface="Helvetica" pitchFamily="2" charset="0"/>
                </a:rPr>
                <a:t>particles</a:t>
              </a:r>
              <a:endParaRPr sz="1200" dirty="0">
                <a:latin typeface="Helvetica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BF707A-3BEB-6485-A216-9A4687728259}"/>
              </a:ext>
            </a:extLst>
          </p:cNvPr>
          <p:cNvGrpSpPr/>
          <p:nvPr/>
        </p:nvGrpSpPr>
        <p:grpSpPr>
          <a:xfrm>
            <a:off x="4076669" y="3612356"/>
            <a:ext cx="2647950" cy="2647950"/>
            <a:chOff x="9066192" y="3481109"/>
            <a:chExt cx="2647950" cy="26479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6192" y="3481109"/>
              <a:ext cx="2647950" cy="2647950"/>
            </a:xfrm>
            <a:prstGeom prst="rect">
              <a:avLst/>
            </a:prstGeom>
          </p:spPr>
        </p:pic>
        <p:sp>
          <p:nvSpPr>
            <p:cNvPr id="13" name="object 13"/>
            <p:cNvSpPr txBox="1"/>
            <p:nvPr/>
          </p:nvSpPr>
          <p:spPr>
            <a:xfrm>
              <a:off x="10122864" y="4384977"/>
              <a:ext cx="9829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 dirty="0">
                  <a:latin typeface="Arial"/>
                  <a:cs typeface="Arial"/>
                </a:rPr>
                <a:t>ML</a:t>
              </a:r>
              <a:r>
                <a:rPr sz="1200" spc="-45" dirty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based</a:t>
              </a:r>
              <a:r>
                <a:rPr sz="1200" spc="-45" dirty="0">
                  <a:latin typeface="Arial"/>
                  <a:cs typeface="Arial"/>
                </a:rPr>
                <a:t> </a:t>
              </a:r>
              <a:r>
                <a:rPr sz="1200" spc="-25" dirty="0">
                  <a:latin typeface="Arial"/>
                  <a:cs typeface="Arial"/>
                </a:rPr>
                <a:t>PID</a:t>
              </a:r>
              <a:endParaRPr sz="1200" dirty="0">
                <a:latin typeface="Arial"/>
                <a:cs typeface="Arial"/>
              </a:endParaRPr>
            </a:p>
          </p:txBody>
        </p:sp>
      </p:grpSp>
      <p:sp>
        <p:nvSpPr>
          <p:cNvPr id="17" name="object 17"/>
          <p:cNvSpPr/>
          <p:nvPr/>
        </p:nvSpPr>
        <p:spPr>
          <a:xfrm>
            <a:off x="1581151" y="2238375"/>
            <a:ext cx="371475" cy="762000"/>
          </a:xfrm>
          <a:custGeom>
            <a:avLst/>
            <a:gdLst/>
            <a:ahLst/>
            <a:cxnLst/>
            <a:rect l="l" t="t" r="r" b="b"/>
            <a:pathLst>
              <a:path w="371475" h="762000">
                <a:moveTo>
                  <a:pt x="371475" y="0"/>
                </a:moveTo>
                <a:lnTo>
                  <a:pt x="0" y="0"/>
                </a:lnTo>
                <a:lnTo>
                  <a:pt x="0" y="762000"/>
                </a:lnTo>
                <a:lnTo>
                  <a:pt x="371475" y="762000"/>
                </a:lnTo>
                <a:lnTo>
                  <a:pt x="371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206AD5C2-A4D4-A429-84B3-9549D2D15D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D406A65-44E3-AD42-9436-5C117AACC5C2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9AF302-38B8-1988-59A3-B7E7323B9F9A}"/>
              </a:ext>
            </a:extLst>
          </p:cNvPr>
          <p:cNvGrpSpPr/>
          <p:nvPr/>
        </p:nvGrpSpPr>
        <p:grpSpPr>
          <a:xfrm>
            <a:off x="5931433" y="977315"/>
            <a:ext cx="5457825" cy="2384371"/>
            <a:chOff x="6525577" y="730303"/>
            <a:chExt cx="5457825" cy="238437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B502BD2-F3BE-34F1-6D3C-0E1B0A50B6B3}"/>
                </a:ext>
              </a:extLst>
            </p:cNvPr>
            <p:cNvGrpSpPr/>
            <p:nvPr/>
          </p:nvGrpSpPr>
          <p:grpSpPr>
            <a:xfrm>
              <a:off x="6525577" y="730303"/>
              <a:ext cx="5457825" cy="2384371"/>
              <a:chOff x="5181601" y="730305"/>
              <a:chExt cx="5457825" cy="2384371"/>
            </a:xfrm>
          </p:grpSpPr>
          <p:grpSp>
            <p:nvGrpSpPr>
              <p:cNvPr id="8" name="object 8"/>
              <p:cNvGrpSpPr/>
              <p:nvPr/>
            </p:nvGrpSpPr>
            <p:grpSpPr>
              <a:xfrm>
                <a:off x="5181601" y="762001"/>
                <a:ext cx="5457825" cy="2352675"/>
                <a:chOff x="3657600" y="762000"/>
                <a:chExt cx="5457825" cy="2352675"/>
              </a:xfrm>
            </p:grpSpPr>
            <p:pic>
              <p:nvPicPr>
                <p:cNvPr id="9" name="object 9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3845098" y="940026"/>
                  <a:ext cx="5270326" cy="2124288"/>
                </a:xfrm>
                <a:prstGeom prst="rect">
                  <a:avLst/>
                </a:prstGeom>
              </p:spPr>
            </p:pic>
            <p:sp>
              <p:nvSpPr>
                <p:cNvPr id="10" name="object 10"/>
                <p:cNvSpPr/>
                <p:nvPr/>
              </p:nvSpPr>
              <p:spPr>
                <a:xfrm>
                  <a:off x="3657600" y="761999"/>
                  <a:ext cx="2305050" cy="235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5050" h="2352675">
                      <a:moveTo>
                        <a:pt x="371475" y="0"/>
                      </a:moveTo>
                      <a:lnTo>
                        <a:pt x="0" y="0"/>
                      </a:lnTo>
                      <a:lnTo>
                        <a:pt x="0" y="2352675"/>
                      </a:lnTo>
                      <a:lnTo>
                        <a:pt x="371475" y="2352675"/>
                      </a:lnTo>
                      <a:lnTo>
                        <a:pt x="371475" y="0"/>
                      </a:lnTo>
                      <a:close/>
                    </a:path>
                    <a:path w="2305050" h="2352675">
                      <a:moveTo>
                        <a:pt x="2305050" y="1476375"/>
                      </a:moveTo>
                      <a:lnTo>
                        <a:pt x="742950" y="1476375"/>
                      </a:lnTo>
                      <a:lnTo>
                        <a:pt x="742950" y="1819275"/>
                      </a:lnTo>
                      <a:lnTo>
                        <a:pt x="2305050" y="1819275"/>
                      </a:lnTo>
                      <a:lnTo>
                        <a:pt x="2305050" y="14763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6" name="object 16"/>
              <p:cNvSpPr txBox="1"/>
              <p:nvPr/>
            </p:nvSpPr>
            <p:spPr>
              <a:xfrm>
                <a:off x="5203008" y="730305"/>
                <a:ext cx="269304" cy="2174875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2090"/>
                  </a:lnSpc>
                </a:pPr>
                <a:r>
                  <a:rPr dirty="0">
                    <a:latin typeface="Arial"/>
                    <a:cs typeface="Arial"/>
                  </a:rPr>
                  <a:t>Electron</a:t>
                </a:r>
                <a:r>
                  <a:rPr spc="-50" dirty="0">
                    <a:latin typeface="Arial"/>
                    <a:cs typeface="Arial"/>
                  </a:rPr>
                  <a:t> </a:t>
                </a:r>
                <a:r>
                  <a:rPr dirty="0">
                    <a:latin typeface="Arial"/>
                    <a:cs typeface="Arial"/>
                  </a:rPr>
                  <a:t>lifetime</a:t>
                </a:r>
                <a:r>
                  <a:rPr spc="-50" dirty="0">
                    <a:latin typeface="Arial"/>
                    <a:cs typeface="Arial"/>
                  </a:rPr>
                  <a:t> </a:t>
                </a:r>
                <a:r>
                  <a:rPr spc="-20" dirty="0">
                    <a:latin typeface="Arial"/>
                    <a:cs typeface="Arial"/>
                  </a:rPr>
                  <a:t>(ms)</a:t>
                </a:r>
                <a:endParaRPr dirty="0">
                  <a:latin typeface="Arial"/>
                  <a:cs typeface="Arial"/>
                </a:endParaRPr>
              </a:p>
            </p:txBody>
          </p:sp>
        </p:grp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8326E293-83AA-5B3A-177B-AE0F90BF2B4D}"/>
                </a:ext>
              </a:extLst>
            </p:cNvPr>
            <p:cNvSpPr txBox="1"/>
            <p:nvPr/>
          </p:nvSpPr>
          <p:spPr>
            <a:xfrm>
              <a:off x="7279270" y="2514671"/>
              <a:ext cx="3477710" cy="34624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255"/>
                </a:lnSpc>
              </a:pPr>
              <a:r>
                <a:rPr lang="en-US" sz="1200" dirty="0" err="1">
                  <a:solidFill>
                    <a:prstClr val="black"/>
                  </a:solidFill>
                  <a:latin typeface="Arial"/>
                  <a:cs typeface="Arial"/>
                </a:rPr>
                <a:t>LAr</a:t>
              </a:r>
              <a:r>
                <a:rPr lang="en-US" sz="1200" spc="-45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Arial"/>
                  <a:cs typeface="Arial"/>
                </a:rPr>
                <a:t>purity</a:t>
              </a:r>
              <a:r>
                <a:rPr lang="en-US" sz="1200" spc="20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200" spc="-10" dirty="0">
                  <a:solidFill>
                    <a:prstClr val="black"/>
                  </a:solidFill>
                  <a:latin typeface="Arial"/>
                  <a:cs typeface="Arial"/>
                </a:rPr>
                <a:t>(electron</a:t>
              </a:r>
              <a:r>
                <a:rPr lang="en-US" sz="1200" spc="-45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Arial"/>
                  <a:cs typeface="Arial"/>
                </a:rPr>
                <a:t>drift</a:t>
              </a:r>
              <a:r>
                <a:rPr lang="en-US" sz="1200" spc="-10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Arial"/>
                  <a:cs typeface="Arial"/>
                </a:rPr>
                <a:t>lifetime) &gt;</a:t>
              </a:r>
              <a:r>
                <a:rPr lang="en-US" sz="1200" spc="-80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Arial"/>
                  <a:cs typeface="Arial"/>
                </a:rPr>
                <a:t>30ms</a:t>
              </a:r>
              <a:r>
                <a:rPr lang="en-US" sz="1200" spc="20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200" spc="-10" dirty="0">
                  <a:solidFill>
                    <a:prstClr val="black"/>
                  </a:solidFill>
                  <a:latin typeface="Helvetica" pitchFamily="2" charset="0"/>
                </a:rPr>
                <a:t>achieved</a:t>
              </a:r>
              <a:endParaRPr lang="en-US" sz="1200" dirty="0">
                <a:solidFill>
                  <a:prstClr val="black"/>
                </a:solidFill>
                <a:latin typeface="Helvetica" pitchFamily="2" charset="0"/>
              </a:endParaRPr>
            </a:p>
            <a:p>
              <a:pPr marL="12700">
                <a:lnSpc>
                  <a:spcPts val="1255"/>
                </a:lnSpc>
              </a:pPr>
              <a:endParaRPr sz="1200" dirty="0">
                <a:latin typeface="Arial"/>
                <a:cs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BA0CE0-6725-3122-C535-550028AD8AC4}"/>
              </a:ext>
            </a:extLst>
          </p:cNvPr>
          <p:cNvGrpSpPr/>
          <p:nvPr/>
        </p:nvGrpSpPr>
        <p:grpSpPr>
          <a:xfrm>
            <a:off x="7831130" y="3358046"/>
            <a:ext cx="3740568" cy="2973297"/>
            <a:chOff x="1352704" y="3342484"/>
            <a:chExt cx="3740568" cy="29732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A23C77-A2B5-3C87-19DF-3E91EBB8F465}"/>
                </a:ext>
              </a:extLst>
            </p:cNvPr>
            <p:cNvGrpSpPr/>
            <p:nvPr/>
          </p:nvGrpSpPr>
          <p:grpSpPr>
            <a:xfrm>
              <a:off x="1388651" y="3342484"/>
              <a:ext cx="3487175" cy="2600325"/>
              <a:chOff x="1542025" y="3562350"/>
              <a:chExt cx="3487175" cy="2600325"/>
            </a:xfrm>
          </p:grpSpPr>
          <p:pic>
            <p:nvPicPr>
              <p:cNvPr id="28" name="object 7">
                <a:extLst>
                  <a:ext uri="{FF2B5EF4-FFF2-40B4-BE49-F238E27FC236}">
                    <a16:creationId xmlns:a16="http://schemas.microsoft.com/office/drawing/2014/main" id="{7CD5DFB5-4F29-424A-63E1-E777A02FAFD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81150" y="3562350"/>
                <a:ext cx="3448050" cy="2600325"/>
              </a:xfrm>
              <a:prstGeom prst="rect">
                <a:avLst/>
              </a:prstGeom>
            </p:spPr>
          </p:pic>
          <p:sp>
            <p:nvSpPr>
              <p:cNvPr id="29" name="object 20">
                <a:extLst>
                  <a:ext uri="{FF2B5EF4-FFF2-40B4-BE49-F238E27FC236}">
                    <a16:creationId xmlns:a16="http://schemas.microsoft.com/office/drawing/2014/main" id="{FF9CAFA3-70A9-0893-CB95-3CA534E15E5D}"/>
                  </a:ext>
                </a:extLst>
              </p:cNvPr>
              <p:cNvSpPr txBox="1"/>
              <p:nvPr/>
            </p:nvSpPr>
            <p:spPr>
              <a:xfrm>
                <a:off x="1542025" y="4418647"/>
                <a:ext cx="230832" cy="8877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1839"/>
                  </a:lnSpc>
                </a:pPr>
                <a:r>
                  <a:rPr sz="1550" dirty="0">
                    <a:latin typeface="Arial"/>
                    <a:cs typeface="Arial"/>
                  </a:rPr>
                  <a:t>Time</a:t>
                </a:r>
                <a:r>
                  <a:rPr sz="1550" spc="-5" dirty="0">
                    <a:latin typeface="Arial"/>
                    <a:cs typeface="Arial"/>
                  </a:rPr>
                  <a:t> </a:t>
                </a:r>
                <a:r>
                  <a:rPr sz="1550" spc="-20" dirty="0">
                    <a:latin typeface="Arial"/>
                    <a:cs typeface="Arial"/>
                  </a:rPr>
                  <a:t>Tick</a:t>
                </a:r>
                <a:endParaRPr sz="1550" dirty="0">
                  <a:latin typeface="Arial"/>
                  <a:cs typeface="Arial"/>
                </a:endParaRPr>
              </a:p>
            </p:txBody>
          </p:sp>
        </p:grp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C71AB171-B57C-6F97-D74D-9D8F76E0EFCF}"/>
                </a:ext>
              </a:extLst>
            </p:cNvPr>
            <p:cNvSpPr txBox="1"/>
            <p:nvPr/>
          </p:nvSpPr>
          <p:spPr>
            <a:xfrm>
              <a:off x="1352704" y="5920801"/>
              <a:ext cx="3740568" cy="3949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1200" dirty="0">
                  <a:latin typeface="Helvetica" pitchFamily="2" charset="0"/>
                </a:rPr>
                <a:t>Off-axis n</a:t>
              </a:r>
              <a:r>
                <a:rPr sz="1200" dirty="0">
                  <a:latin typeface="Helvetica" pitchFamily="2" charset="0"/>
                </a:rPr>
                <a:t>eutrinos</a:t>
              </a:r>
              <a:r>
                <a:rPr sz="1200" spc="-20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in</a:t>
              </a:r>
              <a:r>
                <a:rPr sz="1200" spc="-15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SPS</a:t>
              </a:r>
              <a:r>
                <a:rPr sz="1200" spc="-60" dirty="0">
                  <a:latin typeface="Helvetica" pitchFamily="2" charset="0"/>
                </a:rPr>
                <a:t> </a:t>
              </a:r>
              <a:r>
                <a:rPr sz="1200" spc="-20" dirty="0">
                  <a:latin typeface="Helvetica" pitchFamily="2" charset="0"/>
                </a:rPr>
                <a:t>beam</a:t>
              </a:r>
              <a:r>
                <a:rPr lang="en-US" sz="1200" spc="-20" dirty="0">
                  <a:latin typeface="Helvetica" pitchFamily="2" charset="0"/>
                </a:rPr>
                <a:t>, </a:t>
              </a:r>
              <a:r>
                <a:rPr lang="en-US" sz="1200" spc="-20" dirty="0" err="1">
                  <a:latin typeface="Helvetica" pitchFamily="2" charset="0"/>
                </a:rPr>
                <a:t>ProtoDUNE</a:t>
              </a:r>
              <a:r>
                <a:rPr lang="en-US" sz="1200" spc="-20" dirty="0">
                  <a:latin typeface="Helvetica" pitchFamily="2" charset="0"/>
                </a:rPr>
                <a:t>-HD (2024)</a:t>
              </a:r>
            </a:p>
            <a:p>
              <a:pPr marL="12700">
                <a:spcBef>
                  <a:spcPts val="100"/>
                </a:spcBef>
              </a:pPr>
              <a:r>
                <a:rPr lang="en-US" sz="1200" spc="-20" dirty="0">
                  <a:latin typeface="Helvetica" pitchFamily="2" charset="0"/>
                </a:rPr>
                <a:t>See </a:t>
              </a:r>
              <a:r>
                <a:rPr lang="en-US" sz="1200" spc="-20" dirty="0">
                  <a:latin typeface="Helvetica" pitchFamily="2" charset="0"/>
                  <a:hlinkClick r:id="rId7"/>
                </a:rPr>
                <a:t>Ciaran’s talk</a:t>
              </a:r>
              <a:endParaRPr sz="1200" dirty="0">
                <a:latin typeface="Helvetica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CD9FE6-F30C-4875-8407-C61B5276FD39}"/>
              </a:ext>
            </a:extLst>
          </p:cNvPr>
          <p:cNvGrpSpPr/>
          <p:nvPr/>
        </p:nvGrpSpPr>
        <p:grpSpPr>
          <a:xfrm>
            <a:off x="146618" y="1018137"/>
            <a:ext cx="4785398" cy="2634343"/>
            <a:chOff x="473570" y="1018137"/>
            <a:chExt cx="4785398" cy="2634343"/>
          </a:xfrm>
        </p:grpSpPr>
        <p:sp>
          <p:nvSpPr>
            <p:cNvPr id="15" name="object 15"/>
            <p:cNvSpPr txBox="1"/>
            <p:nvPr/>
          </p:nvSpPr>
          <p:spPr>
            <a:xfrm>
              <a:off x="4289101" y="1776496"/>
              <a:ext cx="969867" cy="84638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255"/>
                </a:lnSpc>
              </a:pPr>
              <a:r>
                <a:rPr sz="1200" dirty="0">
                  <a:latin typeface="Helvetica" pitchFamily="2" charset="0"/>
                </a:rPr>
                <a:t>First</a:t>
              </a:r>
              <a:r>
                <a:rPr sz="1200" spc="-15" dirty="0">
                  <a:latin typeface="Helvetica" pitchFamily="2" charset="0"/>
                </a:rPr>
                <a:t> </a:t>
              </a:r>
              <a:r>
                <a:rPr sz="1200" spc="-10" dirty="0">
                  <a:latin typeface="Helvetica" pitchFamily="2" charset="0"/>
                </a:rPr>
                <a:t>measurement</a:t>
              </a:r>
              <a:r>
                <a:rPr sz="1200" spc="-5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of</a:t>
              </a:r>
              <a:r>
                <a:rPr sz="1200" spc="-5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kaon</a:t>
              </a:r>
              <a:r>
                <a:rPr sz="1200" spc="30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cross</a:t>
              </a:r>
              <a:r>
                <a:rPr sz="1200" spc="-50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section</a:t>
              </a:r>
              <a:r>
                <a:rPr sz="1200" spc="-40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on</a:t>
              </a:r>
              <a:r>
                <a:rPr sz="1200" spc="-25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Ar</a:t>
              </a:r>
              <a:r>
                <a:rPr sz="1200" spc="-35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at</a:t>
              </a:r>
              <a:r>
                <a:rPr sz="1200" spc="-10" dirty="0">
                  <a:latin typeface="Helvetica" pitchFamily="2" charset="0"/>
                </a:rPr>
                <a:t> </a:t>
              </a:r>
              <a:r>
                <a:rPr sz="1200" dirty="0">
                  <a:latin typeface="Helvetica" pitchFamily="2" charset="0"/>
                </a:rPr>
                <a:t>5</a:t>
              </a:r>
              <a:r>
                <a:rPr sz="1200" spc="-40" dirty="0">
                  <a:latin typeface="Helvetica" pitchFamily="2" charset="0"/>
                </a:rPr>
                <a:t> </a:t>
              </a:r>
              <a:r>
                <a:rPr sz="1200" spc="-25" dirty="0">
                  <a:latin typeface="Helvetica" pitchFamily="2" charset="0"/>
                </a:rPr>
                <a:t>GeV</a:t>
              </a:r>
              <a:endParaRPr sz="1200" dirty="0">
                <a:latin typeface="Helvetica" pitchFamily="2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7821D8-6F92-4AEF-AF52-7814E1048072}"/>
                </a:ext>
              </a:extLst>
            </p:cNvPr>
            <p:cNvGrpSpPr/>
            <p:nvPr/>
          </p:nvGrpSpPr>
          <p:grpSpPr>
            <a:xfrm>
              <a:off x="473570" y="1018137"/>
              <a:ext cx="3588340" cy="2634343"/>
              <a:chOff x="4679665" y="3659501"/>
              <a:chExt cx="3588340" cy="263434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8A1C05-4F7B-3B80-F8AC-CC37BB49268D}"/>
                  </a:ext>
                </a:extLst>
              </p:cNvPr>
              <p:cNvSpPr txBox="1"/>
              <p:nvPr/>
            </p:nvSpPr>
            <p:spPr>
              <a:xfrm rot="16200000">
                <a:off x="3516382" y="4822784"/>
                <a:ext cx="26343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Phys. Rev. D </a:t>
                </a:r>
                <a:r>
                  <a:rPr lang="en-US" b="1" dirty="0"/>
                  <a:t>110</a:t>
                </a:r>
                <a:r>
                  <a:rPr lang="en-US" dirty="0"/>
                  <a:t>, 092011</a:t>
                </a:r>
              </a:p>
            </p:txBody>
          </p:sp>
          <p:pic>
            <p:nvPicPr>
              <p:cNvPr id="32" name="Picture 31" descr="Timeline, box and whisker chart&#10;&#10;AI-generated content may be incorrect.">
                <a:extLst>
                  <a:ext uri="{FF2B5EF4-FFF2-40B4-BE49-F238E27FC236}">
                    <a16:creationId xmlns:a16="http://schemas.microsoft.com/office/drawing/2014/main" id="{B16E64DF-9CF4-3FD7-1586-098C9D715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34218" y="4070137"/>
                <a:ext cx="3133787" cy="22028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56654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2441-3C15-196F-B669-C2F821AA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-VD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731F9-68FD-8DE6-23D5-584DB1B4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373" y="1207771"/>
            <a:ext cx="3129660" cy="2263348"/>
          </a:xfrm>
        </p:spPr>
        <p:txBody>
          <a:bodyPr>
            <a:normAutofit fontScale="92500"/>
          </a:bodyPr>
          <a:lstStyle/>
          <a:p>
            <a:pPr marL="88900" indent="0">
              <a:buNone/>
            </a:pPr>
            <a:r>
              <a:rPr lang="en-US" dirty="0">
                <a:latin typeface="Helvetica" pitchFamily="2" charset="0"/>
              </a:rPr>
              <a:t>Earlier this year: successful demonstration of power/signal over fiber demonstration for the photon detection system!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7A5E5-8F3F-6A53-D4C0-25E960CE2E7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618B95-DA6F-3F48-A04B-FEBD69B7FF12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51DFA-3860-4778-F0B2-36FC6F4A1EB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DEC91-CEA3-59D6-9077-38E3E78745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9E5B6CA1-724F-BD59-1771-F2AA992D9B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5429" y="1031397"/>
            <a:ext cx="3508611" cy="2631458"/>
          </a:xfrm>
          <a:prstGeom prst="rect">
            <a:avLst/>
          </a:prstGeom>
        </p:spPr>
      </p:pic>
      <p:pic>
        <p:nvPicPr>
          <p:cNvPr id="19" name="object 6">
            <a:extLst>
              <a:ext uri="{FF2B5EF4-FFF2-40B4-BE49-F238E27FC236}">
                <a16:creationId xmlns:a16="http://schemas.microsoft.com/office/drawing/2014/main" id="{01712A87-8221-C20F-A295-0961D5619C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009" y="3746965"/>
            <a:ext cx="3847769" cy="25651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06B832-A6F8-D806-8769-693408269735}"/>
              </a:ext>
            </a:extLst>
          </p:cNvPr>
          <p:cNvGrpSpPr/>
          <p:nvPr/>
        </p:nvGrpSpPr>
        <p:grpSpPr>
          <a:xfrm>
            <a:off x="8078016" y="2780000"/>
            <a:ext cx="3568497" cy="3493156"/>
            <a:chOff x="8078016" y="2780000"/>
            <a:chExt cx="3568497" cy="34931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92D492-731D-C7E9-0553-AD615FACB0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8016" y="2780000"/>
              <a:ext cx="3568497" cy="3493156"/>
              <a:chOff x="448732" y="5868705"/>
              <a:chExt cx="5548684" cy="5431536"/>
            </a:xfrm>
          </p:grpSpPr>
          <p:pic>
            <p:nvPicPr>
              <p:cNvPr id="12" name="object 9">
                <a:extLst>
                  <a:ext uri="{FF2B5EF4-FFF2-40B4-BE49-F238E27FC236}">
                    <a16:creationId xmlns:a16="http://schemas.microsoft.com/office/drawing/2014/main" id="{63F0B703-C9FE-168C-E6CE-4F1C0EBB1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48732" y="5868705"/>
                <a:ext cx="5548684" cy="5431536"/>
              </a:xfrm>
              <a:prstGeom prst="rect">
                <a:avLst/>
              </a:prstGeom>
            </p:spPr>
          </p:pic>
          <p:sp>
            <p:nvSpPr>
              <p:cNvPr id="15" name="object 12">
                <a:extLst>
                  <a:ext uri="{FF2B5EF4-FFF2-40B4-BE49-F238E27FC236}">
                    <a16:creationId xmlns:a16="http://schemas.microsoft.com/office/drawing/2014/main" id="{2F0D310D-64D9-0CDC-3E5A-0F3BB7B1899F}"/>
                  </a:ext>
                </a:extLst>
              </p:cNvPr>
              <p:cNvSpPr/>
              <p:nvPr/>
            </p:nvSpPr>
            <p:spPr>
              <a:xfrm>
                <a:off x="2477087" y="6194030"/>
                <a:ext cx="54229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542289" h="749300">
                    <a:moveTo>
                      <a:pt x="463352" y="548470"/>
                    </a:moveTo>
                    <a:lnTo>
                      <a:pt x="430290" y="550077"/>
                    </a:lnTo>
                    <a:lnTo>
                      <a:pt x="402543" y="566341"/>
                    </a:lnTo>
                    <a:lnTo>
                      <a:pt x="382971" y="594573"/>
                    </a:lnTo>
                    <a:lnTo>
                      <a:pt x="374434" y="632085"/>
                    </a:lnTo>
                    <a:lnTo>
                      <a:pt x="379086" y="672109"/>
                    </a:lnTo>
                    <a:lnTo>
                      <a:pt x="395485" y="707189"/>
                    </a:lnTo>
                    <a:lnTo>
                      <a:pt x="421093" y="733611"/>
                    </a:lnTo>
                    <a:lnTo>
                      <a:pt x="453371" y="747657"/>
                    </a:lnTo>
                    <a:lnTo>
                      <a:pt x="470386" y="748851"/>
                    </a:lnTo>
                    <a:lnTo>
                      <a:pt x="486427" y="746042"/>
                    </a:lnTo>
                    <a:lnTo>
                      <a:pt x="525156" y="716982"/>
                    </a:lnTo>
                    <a:lnTo>
                      <a:pt x="542290" y="664041"/>
                    </a:lnTo>
                    <a:lnTo>
                      <a:pt x="537637" y="624018"/>
                    </a:lnTo>
                    <a:lnTo>
                      <a:pt x="521238" y="588937"/>
                    </a:lnTo>
                    <a:lnTo>
                      <a:pt x="495630" y="562516"/>
                    </a:lnTo>
                    <a:lnTo>
                      <a:pt x="463352" y="548470"/>
                    </a:lnTo>
                    <a:close/>
                  </a:path>
                  <a:path w="542289" h="749300">
                    <a:moveTo>
                      <a:pt x="55914" y="0"/>
                    </a:moveTo>
                    <a:lnTo>
                      <a:pt x="26571" y="15886"/>
                    </a:lnTo>
                    <a:lnTo>
                      <a:pt x="6966" y="46028"/>
                    </a:lnTo>
                    <a:lnTo>
                      <a:pt x="0" y="83881"/>
                    </a:lnTo>
                    <a:lnTo>
                      <a:pt x="5315" y="124062"/>
                    </a:lnTo>
                    <a:lnTo>
                      <a:pt x="22557" y="161186"/>
                    </a:lnTo>
                    <a:lnTo>
                      <a:pt x="370180" y="670136"/>
                    </a:lnTo>
                    <a:lnTo>
                      <a:pt x="363665" y="637763"/>
                    </a:lnTo>
                    <a:lnTo>
                      <a:pt x="365429" y="605814"/>
                    </a:lnTo>
                    <a:lnTo>
                      <a:pt x="375334" y="576673"/>
                    </a:lnTo>
                    <a:lnTo>
                      <a:pt x="393242" y="552722"/>
                    </a:lnTo>
                    <a:lnTo>
                      <a:pt x="417064" y="537431"/>
                    </a:lnTo>
                    <a:lnTo>
                      <a:pt x="443461" y="532435"/>
                    </a:lnTo>
                    <a:lnTo>
                      <a:pt x="482643" y="532435"/>
                    </a:lnTo>
                    <a:lnTo>
                      <a:pt x="148306" y="42937"/>
                    </a:lnTo>
                    <a:lnTo>
                      <a:pt x="121182" y="15106"/>
                    </a:lnTo>
                    <a:lnTo>
                      <a:pt x="88918" y="267"/>
                    </a:lnTo>
                    <a:lnTo>
                      <a:pt x="55914" y="0"/>
                    </a:lnTo>
                    <a:close/>
                  </a:path>
                  <a:path w="542289" h="749300">
                    <a:moveTo>
                      <a:pt x="482643" y="532435"/>
                    </a:moveTo>
                    <a:lnTo>
                      <a:pt x="443461" y="532435"/>
                    </a:lnTo>
                    <a:lnTo>
                      <a:pt x="470727" y="537431"/>
                    </a:lnTo>
                    <a:lnTo>
                      <a:pt x="470519" y="537431"/>
                    </a:lnTo>
                    <a:lnTo>
                      <a:pt x="495929" y="551887"/>
                    </a:lnTo>
                    <a:lnTo>
                      <a:pt x="482643" y="532435"/>
                    </a:lnTo>
                    <a:close/>
                  </a:path>
                </a:pathLst>
              </a:custGeom>
              <a:solidFill>
                <a:srgbClr val="53585F">
                  <a:alpha val="4600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4101A83-7C49-4B92-585E-419FF202AEA0}"/>
                </a:ext>
              </a:extLst>
            </p:cNvPr>
            <p:cNvCxnSpPr/>
            <p:nvPr/>
          </p:nvCxnSpPr>
          <p:spPr>
            <a:xfrm>
              <a:off x="9490841" y="3126828"/>
              <a:ext cx="367862" cy="5360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8A03FD-2E48-1D03-3B2B-8AA9B3ABC0EA}"/>
                </a:ext>
              </a:extLst>
            </p:cNvPr>
            <p:cNvSpPr txBox="1"/>
            <p:nvPr/>
          </p:nvSpPr>
          <p:spPr>
            <a:xfrm>
              <a:off x="9556882" y="3593077"/>
              <a:ext cx="7209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</a:t>
              </a:r>
            </a:p>
          </p:txBody>
        </p:sp>
      </p:grpSp>
      <p:pic>
        <p:nvPicPr>
          <p:cNvPr id="7" name="object 3">
            <a:extLst>
              <a:ext uri="{FF2B5EF4-FFF2-40B4-BE49-F238E27FC236}">
                <a16:creationId xmlns:a16="http://schemas.microsoft.com/office/drawing/2014/main" id="{4EA1B2EA-1EE9-ABE3-00E5-E163C415391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51054"/>
          <a:stretch>
            <a:fillRect/>
          </a:stretch>
        </p:blipFill>
        <p:spPr>
          <a:xfrm>
            <a:off x="8092712" y="222446"/>
            <a:ext cx="3695030" cy="2435595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BE9BD950-7385-9055-2B38-BD0F0E9AE14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471118"/>
            <a:ext cx="4023233" cy="2404795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D4C37AEE-58B8-408F-FF5D-7AC54EE2532D}"/>
              </a:ext>
            </a:extLst>
          </p:cNvPr>
          <p:cNvSpPr txBox="1"/>
          <p:nvPr/>
        </p:nvSpPr>
        <p:spPr>
          <a:xfrm>
            <a:off x="605368" y="5787385"/>
            <a:ext cx="3885503" cy="571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0">
              <a:lnSpc>
                <a:spcPct val="100000"/>
              </a:lnSpc>
              <a:spcBef>
                <a:spcPts val="100"/>
              </a:spcBef>
            </a:pPr>
            <a:r>
              <a:rPr sz="1800" spc="-140" dirty="0">
                <a:solidFill>
                  <a:srgbClr val="D55E00"/>
                </a:solidFill>
                <a:latin typeface="Helvetica" pitchFamily="2" charset="0"/>
              </a:rPr>
              <a:t>LAr</a:t>
            </a:r>
            <a:r>
              <a:rPr sz="1800" spc="-65" dirty="0">
                <a:solidFill>
                  <a:srgbClr val="D55E00"/>
                </a:solidFill>
                <a:latin typeface="Helvetica" pitchFamily="2" charset="0"/>
              </a:rPr>
              <a:t> </a:t>
            </a:r>
            <a:r>
              <a:rPr sz="1800" spc="-10" dirty="0">
                <a:solidFill>
                  <a:srgbClr val="D55E00"/>
                </a:solidFill>
                <a:latin typeface="Helvetica" pitchFamily="2" charset="0"/>
              </a:rPr>
              <a:t>purity </a:t>
            </a:r>
            <a:r>
              <a:rPr sz="1800" spc="-80" dirty="0">
                <a:solidFill>
                  <a:srgbClr val="D55E00"/>
                </a:solidFill>
                <a:latin typeface="Helvetica" pitchFamily="2" charset="0"/>
              </a:rPr>
              <a:t>stable</a:t>
            </a:r>
            <a:r>
              <a:rPr sz="1800" spc="-70" dirty="0">
                <a:solidFill>
                  <a:srgbClr val="D55E00"/>
                </a:solidFill>
                <a:latin typeface="Helvetica" pitchFamily="2" charset="0"/>
              </a:rPr>
              <a:t> </a:t>
            </a:r>
            <a:r>
              <a:rPr sz="1800" spc="-25" dirty="0">
                <a:solidFill>
                  <a:srgbClr val="D55E00"/>
                </a:solidFill>
                <a:latin typeface="Helvetica" pitchFamily="2" charset="0"/>
              </a:rPr>
              <a:t>at </a:t>
            </a:r>
            <a:r>
              <a:rPr sz="1800" spc="-90" dirty="0">
                <a:solidFill>
                  <a:srgbClr val="D55E00"/>
                </a:solidFill>
                <a:latin typeface="Helvetica" pitchFamily="2" charset="0"/>
              </a:rPr>
              <a:t>25</a:t>
            </a:r>
            <a:r>
              <a:rPr sz="1800" spc="-85" dirty="0">
                <a:solidFill>
                  <a:srgbClr val="D55E00"/>
                </a:solidFill>
                <a:latin typeface="Helvetica" pitchFamily="2" charset="0"/>
              </a:rPr>
              <a:t> </a:t>
            </a:r>
            <a:r>
              <a:rPr sz="1800" spc="-140" dirty="0">
                <a:solidFill>
                  <a:srgbClr val="D55E00"/>
                </a:solidFill>
                <a:latin typeface="Helvetica" pitchFamily="2" charset="0"/>
              </a:rPr>
              <a:t>ms</a:t>
            </a:r>
            <a:r>
              <a:rPr sz="1800" spc="-90" dirty="0">
                <a:solidFill>
                  <a:srgbClr val="D55E00"/>
                </a:solidFill>
                <a:latin typeface="Helvetica" pitchFamily="2" charset="0"/>
              </a:rPr>
              <a:t> </a:t>
            </a:r>
            <a:r>
              <a:rPr sz="1800" spc="-95" dirty="0">
                <a:solidFill>
                  <a:srgbClr val="D55E00"/>
                </a:solidFill>
                <a:latin typeface="Helvetica" pitchFamily="2" charset="0"/>
              </a:rPr>
              <a:t>and</a:t>
            </a:r>
            <a:endParaRPr sz="1800" dirty="0">
              <a:latin typeface="Helvetica" pitchFamily="2" charset="0"/>
            </a:endParaRPr>
          </a:p>
          <a:p>
            <a:pPr marL="12700" marR="5080">
              <a:lnSpc>
                <a:spcPts val="2110"/>
              </a:lnSpc>
              <a:spcBef>
                <a:spcPts val="135"/>
              </a:spcBef>
            </a:pPr>
            <a:r>
              <a:rPr sz="1800" spc="-195" dirty="0">
                <a:solidFill>
                  <a:srgbClr val="D55E00"/>
                </a:solidFill>
                <a:latin typeface="Helvetica" pitchFamily="2" charset="0"/>
              </a:rPr>
              <a:t>HV</a:t>
            </a:r>
            <a:r>
              <a:rPr sz="1800" spc="-55" dirty="0">
                <a:solidFill>
                  <a:srgbClr val="D55E00"/>
                </a:solidFill>
                <a:latin typeface="Helvetica" pitchFamily="2" charset="0"/>
              </a:rPr>
              <a:t> </a:t>
            </a:r>
            <a:r>
              <a:rPr sz="1800" spc="-85" dirty="0">
                <a:solidFill>
                  <a:srgbClr val="D55E00"/>
                </a:solidFill>
                <a:latin typeface="Helvetica" pitchFamily="2" charset="0"/>
              </a:rPr>
              <a:t>stable</a:t>
            </a:r>
            <a:r>
              <a:rPr sz="1800" spc="-50" dirty="0">
                <a:solidFill>
                  <a:srgbClr val="D55E00"/>
                </a:solidFill>
                <a:latin typeface="Helvetica" pitchFamily="2" charset="0"/>
              </a:rPr>
              <a:t> </a:t>
            </a:r>
            <a:r>
              <a:rPr sz="1800" spc="-25" dirty="0">
                <a:solidFill>
                  <a:srgbClr val="D55E00"/>
                </a:solidFill>
                <a:latin typeface="Helvetica" pitchFamily="2" charset="0"/>
              </a:rPr>
              <a:t>at </a:t>
            </a:r>
            <a:r>
              <a:rPr sz="1800" spc="-10" dirty="0">
                <a:solidFill>
                  <a:srgbClr val="D55E00"/>
                </a:solidFill>
                <a:latin typeface="Helvetica" pitchFamily="2" charset="0"/>
              </a:rPr>
              <a:t>nominal</a:t>
            </a:r>
            <a:endParaRPr sz="1800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54C97-3902-3172-FF71-C2230BA8CC72}"/>
              </a:ext>
            </a:extLst>
          </p:cNvPr>
          <p:cNvSpPr txBox="1"/>
          <p:nvPr/>
        </p:nvSpPr>
        <p:spPr>
          <a:xfrm>
            <a:off x="8331465" y="1403037"/>
            <a:ext cx="3255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DUNE Work In Progress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23FA12-8555-D980-44FC-E0B641D49756}"/>
              </a:ext>
            </a:extLst>
          </p:cNvPr>
          <p:cNvSpPr/>
          <p:nvPr/>
        </p:nvSpPr>
        <p:spPr>
          <a:xfrm>
            <a:off x="8264436" y="648182"/>
            <a:ext cx="887504" cy="383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07765-BF3D-4A0F-4E65-F601EBB04693}"/>
              </a:ext>
            </a:extLst>
          </p:cNvPr>
          <p:cNvSpPr/>
          <p:nvPr/>
        </p:nvSpPr>
        <p:spPr>
          <a:xfrm>
            <a:off x="10199338" y="672994"/>
            <a:ext cx="887504" cy="383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4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2600" y="1168234"/>
            <a:ext cx="5271226" cy="503107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dirty="0">
                <a:solidFill>
                  <a:srgbClr val="E85030"/>
                </a:solidFill>
              </a:rPr>
              <a:t>ND-LAr</a:t>
            </a:r>
            <a:r>
              <a:rPr spc="35" dirty="0">
                <a:solidFill>
                  <a:srgbClr val="E85030"/>
                </a:solidFill>
              </a:rPr>
              <a:t> </a:t>
            </a:r>
            <a:r>
              <a:rPr dirty="0">
                <a:solidFill>
                  <a:srgbClr val="E85030"/>
                </a:solidFill>
              </a:rPr>
              <a:t>Prototype</a:t>
            </a:r>
            <a:r>
              <a:rPr spc="160" dirty="0">
                <a:solidFill>
                  <a:srgbClr val="E85030"/>
                </a:solidFill>
              </a:rPr>
              <a:t> </a:t>
            </a:r>
            <a:r>
              <a:rPr dirty="0">
                <a:solidFill>
                  <a:srgbClr val="E85030"/>
                </a:solidFill>
              </a:rPr>
              <a:t>at</a:t>
            </a:r>
            <a:r>
              <a:rPr spc="125" dirty="0">
                <a:solidFill>
                  <a:srgbClr val="E85030"/>
                </a:solidFill>
              </a:rPr>
              <a:t> </a:t>
            </a:r>
            <a:r>
              <a:rPr spc="-10" dirty="0">
                <a:solidFill>
                  <a:srgbClr val="E85030"/>
                </a:solidFill>
              </a:rPr>
              <a:t>Fermilab</a:t>
            </a:r>
            <a:endParaRPr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9B449C6-D966-7698-FD20-9A666E1E4A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73" y="1207769"/>
            <a:ext cx="5941558" cy="2304604"/>
          </a:xfrm>
        </p:spPr>
        <p:txBody>
          <a:bodyPr>
            <a:normAutofit fontScale="85000" lnSpcReduction="20000"/>
          </a:bodyPr>
          <a:lstStyle/>
          <a:p>
            <a:pPr marL="269240" marR="100965" indent="-257175">
              <a:lnSpc>
                <a:spcPct val="104800"/>
              </a:lnSpc>
              <a:tabLst>
                <a:tab pos="269240" algn="l"/>
                <a:tab pos="278130" algn="l"/>
              </a:tabLst>
            </a:pPr>
            <a:r>
              <a:rPr lang="en-US" sz="2400" dirty="0">
                <a:latin typeface="Helvetica" pitchFamily="2" charset="0"/>
                <a:cs typeface="Arial"/>
              </a:rPr>
              <a:t>	</a:t>
            </a:r>
            <a:r>
              <a:rPr lang="en-US" sz="2400" dirty="0">
                <a:latin typeface="Helvetica" pitchFamily="2" charset="0"/>
                <a:cs typeface="Times New Roman"/>
              </a:rPr>
              <a:t>2x2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prototype</a:t>
            </a:r>
            <a:r>
              <a:rPr lang="en-US" sz="2400" spc="8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of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ND-</a:t>
            </a:r>
            <a:r>
              <a:rPr lang="en-US" sz="2400" dirty="0" err="1">
                <a:latin typeface="Helvetica" pitchFamily="2" charset="0"/>
                <a:cs typeface="Times New Roman"/>
              </a:rPr>
              <a:t>LAr</a:t>
            </a:r>
            <a:r>
              <a:rPr lang="en-US" sz="2400" spc="15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operated</a:t>
            </a:r>
            <a:r>
              <a:rPr lang="en-US" sz="2400" spc="120" dirty="0">
                <a:latin typeface="Helvetica" pitchFamily="2" charset="0"/>
                <a:cs typeface="Times New Roman"/>
              </a:rPr>
              <a:t> </a:t>
            </a:r>
            <a:r>
              <a:rPr lang="en-US" sz="2400" spc="-25" dirty="0">
                <a:latin typeface="Helvetica" pitchFamily="2" charset="0"/>
                <a:cs typeface="Times New Roman"/>
              </a:rPr>
              <a:t>in </a:t>
            </a:r>
            <a:r>
              <a:rPr lang="en-US" sz="2400" dirty="0" err="1">
                <a:latin typeface="Helvetica" pitchFamily="2" charset="0"/>
                <a:cs typeface="Times New Roman"/>
              </a:rPr>
              <a:t>NuMI</a:t>
            </a:r>
            <a:r>
              <a:rPr lang="en-US" sz="2400" spc="9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neutrino</a:t>
            </a:r>
            <a:r>
              <a:rPr lang="en-US" sz="2400" spc="12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beam</a:t>
            </a:r>
            <a:r>
              <a:rPr lang="en-US" sz="2400" spc="11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in</a:t>
            </a:r>
            <a:r>
              <a:rPr lang="en-US" sz="2400" spc="114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summer</a:t>
            </a:r>
            <a:r>
              <a:rPr lang="en-US" sz="2400" spc="105" dirty="0">
                <a:latin typeface="Helvetica" pitchFamily="2" charset="0"/>
                <a:cs typeface="Times New Roman"/>
              </a:rPr>
              <a:t> </a:t>
            </a:r>
            <a:r>
              <a:rPr lang="en-US" sz="2400" spc="-20" dirty="0">
                <a:latin typeface="Helvetica" pitchFamily="2" charset="0"/>
                <a:cs typeface="Times New Roman"/>
              </a:rPr>
              <a:t>2024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pPr marL="269240" marR="344805" indent="-257175">
              <a:lnSpc>
                <a:spcPct val="101899"/>
              </a:lnSpc>
              <a:tabLst>
                <a:tab pos="269240" algn="l"/>
                <a:tab pos="278130" algn="l"/>
              </a:tabLst>
            </a:pPr>
            <a:r>
              <a:rPr lang="en-US" sz="2400" dirty="0">
                <a:latin typeface="Helvetica" pitchFamily="2" charset="0"/>
                <a:cs typeface="Arial"/>
              </a:rPr>
              <a:t>	</a:t>
            </a:r>
            <a:r>
              <a:rPr lang="en-US" sz="2400" dirty="0">
                <a:latin typeface="Helvetica" pitchFamily="2" charset="0"/>
                <a:cs typeface="Times New Roman"/>
              </a:rPr>
              <a:t>Pixel</a:t>
            </a:r>
            <a:r>
              <a:rPr lang="en-US" sz="2400" spc="13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readout</a:t>
            </a:r>
            <a:r>
              <a:rPr lang="en-US" sz="2400" spc="8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 err="1">
                <a:latin typeface="Helvetica" pitchFamily="2" charset="0"/>
                <a:cs typeface="Times New Roman"/>
              </a:rPr>
              <a:t>LArTPC</a:t>
            </a:r>
            <a:r>
              <a:rPr lang="en-US" sz="2400" spc="125" dirty="0">
                <a:latin typeface="Helvetica" pitchFamily="2" charset="0"/>
                <a:cs typeface="Times New Roman"/>
              </a:rPr>
              <a:t> </a:t>
            </a:r>
            <a:r>
              <a:rPr lang="en-US" sz="2400" spc="-190" dirty="0">
                <a:latin typeface="Helvetica" pitchFamily="2" charset="0"/>
                <a:cs typeface="Times New Roman"/>
              </a:rPr>
              <a:t>→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direct</a:t>
            </a:r>
            <a:r>
              <a:rPr lang="en-US" sz="2400" spc="45" dirty="0">
                <a:latin typeface="Helvetica" pitchFamily="2" charset="0"/>
                <a:cs typeface="Times New Roman"/>
              </a:rPr>
              <a:t> </a:t>
            </a:r>
            <a:r>
              <a:rPr lang="en-US" sz="2400" spc="-25" dirty="0">
                <a:latin typeface="Helvetica" pitchFamily="2" charset="0"/>
                <a:cs typeface="Times New Roman"/>
              </a:rPr>
              <a:t>3D </a:t>
            </a:r>
            <a:r>
              <a:rPr lang="en-US" sz="2400" spc="-10" dirty="0">
                <a:latin typeface="Helvetica" pitchFamily="2" charset="0"/>
                <a:cs typeface="Times New Roman"/>
              </a:rPr>
              <a:t>image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pPr marL="278130" indent="-265430">
              <a:spcBef>
                <a:spcPts val="50"/>
              </a:spcBef>
              <a:tabLst>
                <a:tab pos="278130" algn="l"/>
              </a:tabLst>
            </a:pPr>
            <a:r>
              <a:rPr lang="en-US" sz="2400" dirty="0">
                <a:latin typeface="Helvetica" pitchFamily="2" charset="0"/>
                <a:cs typeface="Times New Roman"/>
              </a:rPr>
              <a:t>Neutrino</a:t>
            </a:r>
            <a:r>
              <a:rPr lang="en-US" sz="2400" spc="13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data</a:t>
            </a:r>
            <a:r>
              <a:rPr lang="en-US" sz="2400" spc="95" dirty="0">
                <a:latin typeface="Helvetica" pitchFamily="2" charset="0"/>
                <a:cs typeface="Times New Roman"/>
              </a:rPr>
              <a:t> </a:t>
            </a:r>
            <a:r>
              <a:rPr lang="en-US" sz="2400" spc="-10" dirty="0">
                <a:latin typeface="Helvetica" pitchFamily="2" charset="0"/>
                <a:cs typeface="Times New Roman"/>
              </a:rPr>
              <a:t>taken</a:t>
            </a:r>
            <a:endParaRPr lang="en-US" sz="2400" dirty="0">
              <a:latin typeface="Helvetica" pitchFamily="2" charset="0"/>
              <a:cs typeface="Times New Roman"/>
            </a:endParaRPr>
          </a:p>
          <a:p>
            <a:pPr marL="269240" marR="5080" indent="-257175">
              <a:lnSpc>
                <a:spcPts val="2700"/>
              </a:lnSpc>
              <a:spcBef>
                <a:spcPts val="40"/>
              </a:spcBef>
              <a:tabLst>
                <a:tab pos="269240" algn="l"/>
                <a:tab pos="278130" algn="l"/>
              </a:tabLst>
            </a:pPr>
            <a:r>
              <a:rPr lang="en-US" sz="2400" dirty="0">
                <a:latin typeface="Helvetica" pitchFamily="2" charset="0"/>
                <a:cs typeface="Arial"/>
              </a:rPr>
              <a:t>	</a:t>
            </a:r>
            <a:r>
              <a:rPr lang="en-US" sz="2400" dirty="0">
                <a:latin typeface="Helvetica" pitchFamily="2" charset="0"/>
                <a:cs typeface="Times New Roman"/>
              </a:rPr>
              <a:t>Analysis</a:t>
            </a:r>
            <a:r>
              <a:rPr lang="en-US" sz="2400" spc="12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ongoing,</a:t>
            </a:r>
            <a:r>
              <a:rPr lang="en-US" sz="2400" spc="14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additional</a:t>
            </a:r>
            <a:r>
              <a:rPr lang="en-US" sz="2400" spc="75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beam</a:t>
            </a:r>
            <a:r>
              <a:rPr lang="en-US" sz="2400" spc="120" dirty="0">
                <a:latin typeface="Helvetica" pitchFamily="2" charset="0"/>
                <a:cs typeface="Times New Roman"/>
              </a:rPr>
              <a:t> </a:t>
            </a:r>
            <a:r>
              <a:rPr lang="en-US" sz="2400" spc="-25" dirty="0">
                <a:latin typeface="Helvetica" pitchFamily="2" charset="0"/>
                <a:cs typeface="Times New Roman"/>
              </a:rPr>
              <a:t>run </a:t>
            </a:r>
            <a:r>
              <a:rPr lang="en-US" sz="2400" dirty="0">
                <a:latin typeface="Helvetica" pitchFamily="2" charset="0"/>
                <a:cs typeface="Times New Roman"/>
              </a:rPr>
              <a:t>planned</a:t>
            </a:r>
            <a:r>
              <a:rPr lang="en-US" sz="2400" spc="100" dirty="0">
                <a:latin typeface="Helvetica" pitchFamily="2" charset="0"/>
                <a:cs typeface="Times New Roman"/>
              </a:rPr>
              <a:t> </a:t>
            </a:r>
            <a:r>
              <a:rPr lang="en-US" sz="2400" dirty="0">
                <a:latin typeface="Helvetica" pitchFamily="2" charset="0"/>
                <a:cs typeface="Times New Roman"/>
              </a:rPr>
              <a:t>for</a:t>
            </a:r>
            <a:r>
              <a:rPr lang="en-US" sz="2400" spc="90" dirty="0">
                <a:latin typeface="Helvetica" pitchFamily="2" charset="0"/>
                <a:cs typeface="Times New Roman"/>
              </a:rPr>
              <a:t> </a:t>
            </a:r>
            <a:r>
              <a:rPr lang="en-US" sz="2400" spc="-20" dirty="0">
                <a:latin typeface="Helvetica" pitchFamily="2" charset="0"/>
                <a:cs typeface="Times New Roman"/>
              </a:rPr>
              <a:t>2026. </a:t>
            </a:r>
          </a:p>
          <a:p>
            <a:pPr marL="554546" marR="5080" lvl="1" indent="-257175">
              <a:lnSpc>
                <a:spcPts val="2700"/>
              </a:lnSpc>
              <a:spcBef>
                <a:spcPts val="40"/>
              </a:spcBef>
              <a:tabLst>
                <a:tab pos="269240" algn="l"/>
                <a:tab pos="278130" algn="l"/>
              </a:tabLst>
            </a:pPr>
            <a:r>
              <a:rPr lang="en-US" sz="2200" spc="-20" dirty="0">
                <a:latin typeface="Helvetica" pitchFamily="2" charset="0"/>
                <a:cs typeface="Times New Roman"/>
              </a:rPr>
              <a:t>Beam-off run in 2025</a:t>
            </a:r>
            <a:endParaRPr lang="en-US" sz="2200" dirty="0">
              <a:latin typeface="Helvetica" pitchFamily="2" charset="0"/>
              <a:cs typeface="Times New Roman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6F05263-D530-6007-20BC-F63970DCD7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0EE9383-577E-2F46-A99F-AD545CEA49A4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53657" rIns="0" bIns="0" rtlCol="0" anchor="b" anchorCtr="0">
            <a:spAutoFit/>
          </a:bodyPr>
          <a:lstStyle/>
          <a:p>
            <a:pPr marL="12700">
              <a:lnSpc>
                <a:spcPts val="1410"/>
              </a:lnSpc>
            </a:pPr>
            <a:r>
              <a:rPr lang="en-US"/>
              <a:t>NuTel 2025 | David Rivera</a:t>
            </a:r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pc="-25" dirty="0"/>
              <a:pPr marL="38100">
                <a:lnSpc>
                  <a:spcPts val="1410"/>
                </a:lnSpc>
              </a:pPr>
              <a:t>35</a:t>
            </a:fld>
            <a:endParaRPr spc="-25" dirty="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368" y="3512373"/>
            <a:ext cx="5288151" cy="2776552"/>
          </a:xfrm>
          <a:prstGeom prst="rect">
            <a:avLst/>
          </a:prstGeom>
        </p:spPr>
      </p:pic>
      <p:pic>
        <p:nvPicPr>
          <p:cNvPr id="9" name="object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1104" y="5097061"/>
            <a:ext cx="1091654" cy="1102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7E03D6-370D-5B23-EF7D-8332CC333B25}"/>
              </a:ext>
            </a:extLst>
          </p:cNvPr>
          <p:cNvSpPr txBox="1"/>
          <p:nvPr/>
        </p:nvSpPr>
        <p:spPr>
          <a:xfrm>
            <a:off x="8686800" y="653143"/>
            <a:ext cx="293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15BAC-2F4D-2E33-4A3F-CDB675578175}"/>
              </a:ext>
            </a:extLst>
          </p:cNvPr>
          <p:cNvSpPr txBox="1"/>
          <p:nvPr/>
        </p:nvSpPr>
        <p:spPr>
          <a:xfrm>
            <a:off x="10029641" y="749928"/>
            <a:ext cx="1821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arXiv:2509.07012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9F1860-B45F-8989-A551-5AE35FEDCC36}"/>
              </a:ext>
            </a:extLst>
          </p:cNvPr>
          <p:cNvCxnSpPr>
            <a:cxnSpLocks/>
          </p:cNvCxnSpPr>
          <p:nvPr/>
        </p:nvCxnSpPr>
        <p:spPr>
          <a:xfrm flipH="1">
            <a:off x="7207624" y="5768788"/>
            <a:ext cx="69421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F337CD4-4085-C1BF-D990-0114BBA52DAC}"/>
              </a:ext>
            </a:extLst>
          </p:cNvPr>
          <p:cNvSpPr txBox="1"/>
          <p:nvPr/>
        </p:nvSpPr>
        <p:spPr>
          <a:xfrm>
            <a:off x="6177934" y="4812861"/>
            <a:ext cx="893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LArPix</a:t>
            </a:r>
            <a:endParaRPr lang="en-US" dirty="0"/>
          </a:p>
        </p:txBody>
      </p:sp>
      <p:pic>
        <p:nvPicPr>
          <p:cNvPr id="18" name="Picture 17" descr="Graphical user interface, diagram&#10;&#10;AI-generated content may be incorrect.">
            <a:extLst>
              <a:ext uri="{FF2B5EF4-FFF2-40B4-BE49-F238E27FC236}">
                <a16:creationId xmlns:a16="http://schemas.microsoft.com/office/drawing/2014/main" id="{535907F6-AB9E-C6A9-CC18-40EFCC689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821" y="1536005"/>
            <a:ext cx="6757957" cy="43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82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>
                <a:latin typeface="Helvetica" pitchFamily="2" charset="0"/>
              </a:rPr>
              <a:t>Far Site Status</a:t>
            </a:r>
            <a:endParaRPr sz="4000" dirty="0">
              <a:latin typeface="Helvetica" pitchFamily="2" charset="0"/>
            </a:endParaRPr>
          </a:p>
        </p:txBody>
      </p:sp>
      <p:sp>
        <p:nvSpPr>
          <p:cNvPr id="412" name="Google Shape;412;p11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D8FF4A5E-F05B-1548-9ADF-4CC4F87D8509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11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414" name="Google Shape;414;p11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416" name="Google Shape;416;p11"/>
          <p:cNvSpPr txBox="1">
            <a:spLocks noGrp="1"/>
          </p:cNvSpPr>
          <p:nvPr>
            <p:ph type="body" idx="2"/>
          </p:nvPr>
        </p:nvSpPr>
        <p:spPr>
          <a:xfrm>
            <a:off x="605368" y="3810410"/>
            <a:ext cx="10393024" cy="280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355600" indent="-342900">
              <a:spcBef>
                <a:spcPts val="565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Far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site</a:t>
            </a:r>
            <a:r>
              <a:rPr lang="en-US" spc="-5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excavation</a:t>
            </a:r>
            <a:r>
              <a:rPr lang="en-US" spc="-10" dirty="0">
                <a:latin typeface="Helvetica" pitchFamily="2" charset="0"/>
                <a:cs typeface="Times New Roman"/>
              </a:rPr>
              <a:t> complete in 2024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Building,</a:t>
            </a:r>
            <a:r>
              <a:rPr lang="en-US" spc="-2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Site</a:t>
            </a:r>
            <a:r>
              <a:rPr lang="en-US" spc="-6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and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Beam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Infrastructure</a:t>
            </a:r>
            <a:r>
              <a:rPr lang="en-US" spc="10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ongoing, focus presently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395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FD2-VD Cryostat</a:t>
            </a:r>
            <a:r>
              <a:rPr lang="en-US" spc="-6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installation</a:t>
            </a:r>
            <a:r>
              <a:rPr lang="en-US" spc="-10" dirty="0">
                <a:latin typeface="Helvetica" pitchFamily="2" charset="0"/>
                <a:cs typeface="Times New Roman"/>
              </a:rPr>
              <a:t> starting</a:t>
            </a:r>
            <a:r>
              <a:rPr lang="en-US" spc="-15" dirty="0">
                <a:latin typeface="Helvetica" pitchFamily="2" charset="0"/>
                <a:cs typeface="Times New Roman"/>
              </a:rPr>
              <a:t> March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spc="-20" dirty="0">
                <a:latin typeface="Helvetica" pitchFamily="2" charset="0"/>
                <a:cs typeface="Times New Roman"/>
              </a:rPr>
              <a:t>2026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465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FD1-HD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Installation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by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Mid</a:t>
            </a:r>
            <a:r>
              <a:rPr lang="en-US" spc="-10" dirty="0">
                <a:latin typeface="Helvetica" pitchFamily="2" charset="0"/>
                <a:cs typeface="Times New Roman"/>
              </a:rPr>
              <a:t> </a:t>
            </a:r>
            <a:r>
              <a:rPr lang="en-US" spc="-20" dirty="0">
                <a:latin typeface="Helvetica" pitchFamily="2" charset="0"/>
                <a:cs typeface="Times New Roman"/>
              </a:rPr>
              <a:t>2027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395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Physics</a:t>
            </a:r>
            <a:r>
              <a:rPr lang="en-US" spc="-5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by</a:t>
            </a:r>
            <a:r>
              <a:rPr lang="en-US" spc="-2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the</a:t>
            </a:r>
            <a:r>
              <a:rPr lang="en-US" spc="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end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of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2029: Solar,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atmospheric and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astrophysical</a:t>
            </a:r>
            <a:r>
              <a:rPr lang="en-US" spc="-60" dirty="0">
                <a:latin typeface="Helvetica" pitchFamily="2" charset="0"/>
                <a:cs typeface="Times New Roman"/>
              </a:rPr>
              <a:t> </a:t>
            </a:r>
            <a:r>
              <a:rPr lang="en-US" spc="-10" dirty="0">
                <a:latin typeface="Helvetica" pitchFamily="2" charset="0"/>
                <a:cs typeface="Times New Roman"/>
              </a:rPr>
              <a:t>neutrinos</a:t>
            </a:r>
            <a:endParaRPr lang="en-US" dirty="0">
              <a:latin typeface="Helvetica" pitchFamily="2" charset="0"/>
              <a:cs typeface="Times New Roman"/>
            </a:endParaRPr>
          </a:p>
          <a:p>
            <a:pPr marL="355600" indent="-342900">
              <a:spcBef>
                <a:spcPts val="470"/>
              </a:spcBef>
              <a:tabLst>
                <a:tab pos="355600" algn="l"/>
              </a:tabLst>
            </a:pPr>
            <a:r>
              <a:rPr lang="en-US" dirty="0">
                <a:latin typeface="Helvetica" pitchFamily="2" charset="0"/>
                <a:cs typeface="Times New Roman"/>
              </a:rPr>
              <a:t>Beam</a:t>
            </a:r>
            <a:r>
              <a:rPr lang="en-US" spc="-1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physics</a:t>
            </a:r>
            <a:r>
              <a:rPr lang="en-US" spc="-45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with</a:t>
            </a:r>
            <a:r>
              <a:rPr lang="en-US" spc="-2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near</a:t>
            </a:r>
            <a:r>
              <a:rPr lang="en-US" spc="-2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detector</a:t>
            </a:r>
            <a:r>
              <a:rPr lang="en-US" spc="-20" dirty="0">
                <a:latin typeface="Helvetica" pitchFamily="2" charset="0"/>
                <a:cs typeface="Times New Roman"/>
              </a:rPr>
              <a:t> </a:t>
            </a:r>
            <a:r>
              <a:rPr lang="en-US" dirty="0">
                <a:latin typeface="Helvetica" pitchFamily="2" charset="0"/>
                <a:cs typeface="Times New Roman"/>
              </a:rPr>
              <a:t>by</a:t>
            </a:r>
            <a:r>
              <a:rPr lang="en-US" spc="-20" dirty="0">
                <a:latin typeface="Helvetica" pitchFamily="2" charset="0"/>
                <a:cs typeface="Times New Roman"/>
              </a:rPr>
              <a:t> 2031 and Phase II to follow in ~5 years</a:t>
            </a:r>
            <a:endParaRPr dirty="0">
              <a:latin typeface="Helvetica" pitchFamily="2" charset="0"/>
            </a:endParaRPr>
          </a:p>
          <a:p>
            <a:pPr marL="256032" lvl="0" indent="-1163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None/>
            </a:pPr>
            <a:endParaRPr dirty="0"/>
          </a:p>
          <a:p>
            <a:pPr marL="256032" lvl="0" indent="-1163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None/>
            </a:pPr>
            <a:endParaRPr dirty="0"/>
          </a:p>
          <a:p>
            <a:pPr marL="256032" lvl="0" indent="-1163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None/>
            </a:pPr>
            <a:endParaRPr dirty="0"/>
          </a:p>
        </p:txBody>
      </p:sp>
      <p:pic>
        <p:nvPicPr>
          <p:cNvPr id="419" name="Google Shape;419;p11" descr="A picture containing building, re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3451" y="611717"/>
            <a:ext cx="2520919" cy="18906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420" name="Google Shape;420;p11" descr="A group of men in safety vests standing in a warehous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4156" y="2741943"/>
            <a:ext cx="2259508" cy="18880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4" name="Picture 3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E5EE48A6-7F90-6F79-D61C-40DF0E17B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68" y="1170915"/>
            <a:ext cx="5255105" cy="251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358D606-EE9B-3998-C990-6A870B4CADC6}"/>
              </a:ext>
            </a:extLst>
          </p:cNvPr>
          <p:cNvGrpSpPr/>
          <p:nvPr/>
        </p:nvGrpSpPr>
        <p:grpSpPr>
          <a:xfrm>
            <a:off x="6163064" y="149754"/>
            <a:ext cx="3238500" cy="3730159"/>
            <a:chOff x="8772743" y="209293"/>
            <a:chExt cx="3238500" cy="3730159"/>
          </a:xfrm>
        </p:grpSpPr>
        <p:grpSp>
          <p:nvGrpSpPr>
            <p:cNvPr id="5" name="object 3">
              <a:extLst>
                <a:ext uri="{FF2B5EF4-FFF2-40B4-BE49-F238E27FC236}">
                  <a16:creationId xmlns:a16="http://schemas.microsoft.com/office/drawing/2014/main" id="{07D366FE-AFE9-FF3B-E561-172C233AA95A}"/>
                </a:ext>
              </a:extLst>
            </p:cNvPr>
            <p:cNvGrpSpPr/>
            <p:nvPr/>
          </p:nvGrpSpPr>
          <p:grpSpPr>
            <a:xfrm>
              <a:off x="8772743" y="1643927"/>
              <a:ext cx="3238500" cy="2295525"/>
              <a:chOff x="5810250" y="4425484"/>
              <a:chExt cx="3238500" cy="2295525"/>
            </a:xfrm>
          </p:grpSpPr>
          <p:pic>
            <p:nvPicPr>
              <p:cNvPr id="6" name="object 4">
                <a:extLst>
                  <a:ext uri="{FF2B5EF4-FFF2-40B4-BE49-F238E27FC236}">
                    <a16:creationId xmlns:a16="http://schemas.microsoft.com/office/drawing/2014/main" id="{29BBC258-EB22-3889-3AE2-A5ADB16B279F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804684" y="6366658"/>
                <a:ext cx="1363930" cy="354351"/>
              </a:xfrm>
              <a:prstGeom prst="rect">
                <a:avLst/>
              </a:prstGeom>
            </p:spPr>
          </p:pic>
          <p:pic>
            <p:nvPicPr>
              <p:cNvPr id="7" name="object 5">
                <a:extLst>
                  <a:ext uri="{FF2B5EF4-FFF2-40B4-BE49-F238E27FC236}">
                    <a16:creationId xmlns:a16="http://schemas.microsoft.com/office/drawing/2014/main" id="{3A9D72CF-33A0-4E0D-7BD0-9208B233DE8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810250" y="4425484"/>
                <a:ext cx="3238500" cy="2295525"/>
              </a:xfrm>
              <a:prstGeom prst="rect">
                <a:avLst/>
              </a:prstGeom>
            </p:spPr>
          </p:pic>
        </p:grp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79CE674A-16B6-8155-41C9-1A1A385EB56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1318" y="209293"/>
              <a:ext cx="3209925" cy="14001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3BAF-8CD8-D8B5-4FD4-55622456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Helvetica" pitchFamily="2" charset="0"/>
              </a:rPr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C32329-748E-E94E-8554-5CE7775FF6B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B70DD68-9757-2C44-B39B-C828036AF3E2}" type="datetime1">
              <a:rPr lang="en-US" smtClean="0"/>
              <a:t>10/2/25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EACF2-B2A7-9308-3F9A-DA4355D72C3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D31C-EB88-CE76-20DE-CD91593850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58EB26-37D0-BE5F-95A0-CB232501B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368" y="1207770"/>
            <a:ext cx="10972800" cy="5031626"/>
          </a:xfrm>
        </p:spPr>
        <p:txBody>
          <a:bodyPr/>
          <a:lstStyle/>
          <a:p>
            <a:r>
              <a:rPr lang="en-US" dirty="0"/>
              <a:t>DUNE will make decisive measurements for neutrino oscillations, including mass ordering and CP violation</a:t>
            </a:r>
          </a:p>
          <a:p>
            <a:r>
              <a:rPr lang="en-US" dirty="0"/>
              <a:t>DUNE will test the 3-flavor paradigm and search for new physics in neutrino oscillations</a:t>
            </a:r>
          </a:p>
          <a:p>
            <a:r>
              <a:rPr lang="en-US" dirty="0"/>
              <a:t>DUNE Near Detector has rich physic programs (cross-sections, BSM, etc.)</a:t>
            </a:r>
          </a:p>
          <a:p>
            <a:r>
              <a:rPr lang="en-US" dirty="0"/>
              <a:t>DUNE has unique capabilities to explore a broad range of non-beam physics (atmospherics, solar, BSM,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DUNE prototype programs continue to be successful and are publishing physics ahead of DUNE</a:t>
            </a:r>
          </a:p>
          <a:p>
            <a:r>
              <a:rPr lang="en-US" dirty="0"/>
              <a:t>DUNE is under construction and on track to deliver science</a:t>
            </a:r>
          </a:p>
          <a:p>
            <a:pPr marL="88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18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8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614" name="Google Shape;614;p18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4A92CFC-F77E-CA45-9736-66B407DE22D5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5" name="Google Shape;615;p18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616" name="Google Shape;616;p18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A51A44DA-AF8A-8CCE-C430-8D61CF430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529" y="1109620"/>
            <a:ext cx="7700942" cy="5133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9"/>
          <p:cNvSpPr txBox="1">
            <a:spLocks noGrp="1"/>
          </p:cNvSpPr>
          <p:nvPr>
            <p:ph type="title"/>
          </p:nvPr>
        </p:nvSpPr>
        <p:spPr>
          <a:xfrm>
            <a:off x="4863313" y="3105449"/>
            <a:ext cx="2465373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BACKUP</a:t>
            </a:r>
            <a:endParaRPr/>
          </a:p>
        </p:txBody>
      </p:sp>
      <p:sp>
        <p:nvSpPr>
          <p:cNvPr id="623" name="Google Shape;623;p19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185EC9F6-6BC6-CC4D-AEE5-E367AEDCEBC4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4" name="Google Shape;624;p19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625" name="Google Shape;625;p19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" descr="A diagram of a deep underground experime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432" b="44125"/>
          <a:stretch/>
        </p:blipFill>
        <p:spPr>
          <a:xfrm>
            <a:off x="20" y="10"/>
            <a:ext cx="12191980" cy="3724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>
            <a:spLocks noGrp="1"/>
          </p:cNvSpPr>
          <p:nvPr>
            <p:ph type="body" idx="1"/>
          </p:nvPr>
        </p:nvSpPr>
        <p:spPr>
          <a:xfrm>
            <a:off x="605373" y="3724275"/>
            <a:ext cx="10977028" cy="263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ts val="1500"/>
              <a:buNone/>
            </a:pPr>
            <a:r>
              <a:rPr lang="en-US" sz="1600" dirty="0">
                <a:latin typeface="Helvetica" pitchFamily="2" charset="0"/>
              </a:rPr>
              <a:t>Key design choices:</a:t>
            </a:r>
            <a:endParaRPr sz="1600" dirty="0">
              <a:latin typeface="Helvetica" pitchFamily="2" charset="0"/>
            </a:endParaRPr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600"/>
              <a:buFont typeface="Arial"/>
              <a:buChar char="•"/>
            </a:pPr>
            <a:r>
              <a:rPr lang="en-US" sz="1500" dirty="0">
                <a:latin typeface="Helvetica" pitchFamily="2" charset="0"/>
              </a:rPr>
              <a:t>Intense, </a:t>
            </a:r>
            <a:r>
              <a:rPr lang="en-US" sz="1500" b="1" dirty="0">
                <a:latin typeface="Helvetica" pitchFamily="2" charset="0"/>
              </a:rPr>
              <a:t>wideband (anti)neutrino beam</a:t>
            </a:r>
            <a:r>
              <a:rPr lang="en-US" sz="1500" dirty="0">
                <a:latin typeface="Helvetica" pitchFamily="2" charset="0"/>
              </a:rPr>
              <a:t>, (~100 MeV – 10 GeV)</a:t>
            </a:r>
            <a:endParaRPr sz="1500" dirty="0">
              <a:latin typeface="Helvetica" pitchFamily="2" charset="0"/>
            </a:endParaRPr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500"/>
              <a:buFont typeface="Arial"/>
              <a:buChar char="•"/>
            </a:pPr>
            <a:r>
              <a:rPr lang="en-US" sz="1500" b="1" dirty="0">
                <a:latin typeface="Helvetica" pitchFamily="2" charset="0"/>
              </a:rPr>
              <a:t>Long-baseline: 1300 km</a:t>
            </a:r>
            <a:r>
              <a:rPr lang="en-US" sz="1500" dirty="0">
                <a:latin typeface="Helvetica" pitchFamily="2" charset="0"/>
              </a:rPr>
              <a:t>, matter effect no longer degenerate w/ (possible) CPV</a:t>
            </a:r>
          </a:p>
          <a:p>
            <a:pPr marL="256032" indent="-256032">
              <a:buSzPts val="1500"/>
            </a:pPr>
            <a:r>
              <a:rPr lang="en-US" sz="1500" dirty="0">
                <a:latin typeface="Helvetica" pitchFamily="2" charset="0"/>
              </a:rPr>
              <a:t>Large, </a:t>
            </a:r>
            <a:r>
              <a:rPr lang="en-US" sz="1500" b="1" dirty="0">
                <a:latin typeface="Helvetica" pitchFamily="2" charset="0"/>
              </a:rPr>
              <a:t>multi-kiloton</a:t>
            </a:r>
            <a:r>
              <a:rPr lang="en-US" sz="1500" dirty="0">
                <a:latin typeface="Helvetica" pitchFamily="2" charset="0"/>
              </a:rPr>
              <a:t>, sensitive Far Detector (</a:t>
            </a:r>
            <a:r>
              <a:rPr lang="en-US" sz="1500" b="1" dirty="0">
                <a:latin typeface="Helvetica" pitchFamily="2" charset="0"/>
              </a:rPr>
              <a:t>FD</a:t>
            </a:r>
            <a:r>
              <a:rPr lang="en-US" sz="1500" dirty="0">
                <a:latin typeface="Helvetica" pitchFamily="2" charset="0"/>
              </a:rPr>
              <a:t>), 1.5 km underground</a:t>
            </a:r>
          </a:p>
          <a:p>
            <a:pPr marL="256032" indent="-256032">
              <a:buSzPts val="1500"/>
            </a:pPr>
            <a:r>
              <a:rPr lang="en-US" sz="1500" dirty="0">
                <a:latin typeface="Helvetica" pitchFamily="2" charset="0"/>
              </a:rPr>
              <a:t>Highly capable Near Detector (</a:t>
            </a:r>
            <a:r>
              <a:rPr lang="en-US" sz="1500" b="1" dirty="0">
                <a:latin typeface="Helvetica" pitchFamily="2" charset="0"/>
              </a:rPr>
              <a:t>ND) </a:t>
            </a:r>
            <a:r>
              <a:rPr lang="en-US" sz="1500" dirty="0">
                <a:latin typeface="Helvetica" pitchFamily="2" charset="0"/>
              </a:rPr>
              <a:t>to constrain systematics</a:t>
            </a:r>
          </a:p>
          <a:p>
            <a:pPr marL="256032" indent="-256032">
              <a:buSzPts val="1500"/>
            </a:pPr>
            <a:r>
              <a:rPr lang="en-US" sz="1500" dirty="0">
                <a:latin typeface="Helvetica" pitchFamily="2" charset="0"/>
              </a:rPr>
              <a:t>Liquid Argon TPC technology: Sensitivity to multiple channels (</a:t>
            </a:r>
            <a:r>
              <a:rPr lang="en-US" sz="1500" dirty="0" err="1">
                <a:latin typeface="Helvetica" pitchFamily="2" charset="0"/>
              </a:rPr>
              <a:t>numu</a:t>
            </a:r>
            <a:r>
              <a:rPr lang="en-US" sz="1500" dirty="0">
                <a:latin typeface="Helvetica" pitchFamily="2" charset="0"/>
              </a:rPr>
              <a:t> disappearance, </a:t>
            </a:r>
            <a:r>
              <a:rPr lang="en-US" sz="1500" dirty="0" err="1">
                <a:latin typeface="Helvetica" pitchFamily="2" charset="0"/>
              </a:rPr>
              <a:t>nue</a:t>
            </a:r>
            <a:r>
              <a:rPr lang="en-US" sz="1500" dirty="0">
                <a:latin typeface="Helvetica" pitchFamily="2" charset="0"/>
              </a:rPr>
              <a:t> appearance)</a:t>
            </a:r>
          </a:p>
          <a:p>
            <a:pPr marL="256032" indent="-256032">
              <a:buSzPts val="1500"/>
            </a:pPr>
            <a:r>
              <a:rPr lang="en-US" sz="1500" dirty="0">
                <a:latin typeface="Helvetica" pitchFamily="2" charset="0"/>
              </a:rPr>
              <a:t>Long operational program</a:t>
            </a:r>
          </a:p>
        </p:txBody>
      </p:sp>
      <p:sp>
        <p:nvSpPr>
          <p:cNvPr id="107" name="Google Shape;107;p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569C1C01-918A-DF40-A973-16FA473B3739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A1AB8A-58F2-0776-A401-EB5574805C28}"/>
              </a:ext>
            </a:extLst>
          </p:cNvPr>
          <p:cNvGrpSpPr/>
          <p:nvPr/>
        </p:nvGrpSpPr>
        <p:grpSpPr>
          <a:xfrm>
            <a:off x="8296201" y="4064199"/>
            <a:ext cx="3591000" cy="1261844"/>
            <a:chOff x="7888815" y="4521399"/>
            <a:chExt cx="3591000" cy="1261844"/>
          </a:xfrm>
        </p:grpSpPr>
        <p:sp>
          <p:nvSpPr>
            <p:cNvPr id="111" name="Google Shape;111;p2"/>
            <p:cNvSpPr txBox="1"/>
            <p:nvPr/>
          </p:nvSpPr>
          <p:spPr>
            <a:xfrm>
              <a:off x="7888815" y="4829176"/>
              <a:ext cx="3591000" cy="95406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i="0" u="none" strike="noStrike" cap="none" dirty="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Measure all parameters governing long-baseline neutrino oscillations at high precision and do so as a function of L/E using wideband (anti)neutrino beams.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BF6CD8-5E73-A53E-16E4-9D0BE6ED8E9D}"/>
                </a:ext>
              </a:extLst>
            </p:cNvPr>
            <p:cNvSpPr txBox="1"/>
            <p:nvPr/>
          </p:nvSpPr>
          <p:spPr>
            <a:xfrm>
              <a:off x="8642498" y="4521399"/>
              <a:ext cx="2083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Design Philosophy</a:t>
              </a:r>
            </a:p>
          </p:txBody>
        </p:sp>
      </p:grpSp>
      <p:pic>
        <p:nvPicPr>
          <p:cNvPr id="3" name="Google Shape;174;p5">
            <a:extLst>
              <a:ext uri="{FF2B5EF4-FFF2-40B4-BE49-F238E27FC236}">
                <a16:creationId xmlns:a16="http://schemas.microsoft.com/office/drawing/2014/main" id="{5DECB3E5-4AD0-F9AA-DBE3-48928039D4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82" y="172630"/>
            <a:ext cx="1063911" cy="8919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A1720B80-905C-9EB7-FDF7-8DF4765A0928}"/>
              </a:ext>
            </a:extLst>
          </p:cNvPr>
          <p:cNvPicPr/>
          <p:nvPr/>
        </p:nvPicPr>
        <p:blipFill>
          <a:blip r:embed="rId5" cstate="print"/>
          <a:srcRect l="-853" r="1"/>
          <a:stretch>
            <a:fillRect/>
          </a:stretch>
        </p:blipFill>
        <p:spPr>
          <a:xfrm>
            <a:off x="6968836" y="821542"/>
            <a:ext cx="4918365" cy="240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1453" y="4438313"/>
            <a:ext cx="154895" cy="21282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315" spc="190" dirty="0">
                <a:solidFill>
                  <a:srgbClr val="295F99"/>
                </a:solidFill>
              </a:rPr>
              <a:t>●</a:t>
            </a:r>
            <a:endParaRPr sz="1315"/>
          </a:p>
        </p:txBody>
      </p:sp>
      <p:sp>
        <p:nvSpPr>
          <p:cNvPr id="3" name="object 3"/>
          <p:cNvSpPr txBox="1"/>
          <p:nvPr/>
        </p:nvSpPr>
        <p:spPr>
          <a:xfrm>
            <a:off x="2132225" y="4306094"/>
            <a:ext cx="8186989" cy="1502169"/>
          </a:xfrm>
          <a:prstGeom prst="rect">
            <a:avLst/>
          </a:prstGeom>
        </p:spPr>
        <p:txBody>
          <a:bodyPr vert="horz" wrap="square" lIns="0" tIns="3455" rIns="0" bIns="0" rtlCol="0">
            <a:spAutoFit/>
          </a:bodyPr>
          <a:lstStyle/>
          <a:p>
            <a:pPr marL="34549" marR="542996">
              <a:lnSpc>
                <a:spcPct val="101800"/>
              </a:lnSpc>
              <a:spcBef>
                <a:spcPts val="27"/>
              </a:spcBef>
            </a:pPr>
            <a:r>
              <a:rPr sz="2902" spc="-18" dirty="0">
                <a:solidFill>
                  <a:srgbClr val="336699"/>
                </a:solidFill>
              </a:rPr>
              <a:t>Super-</a:t>
            </a:r>
            <a:r>
              <a:rPr sz="2902" dirty="0">
                <a:solidFill>
                  <a:srgbClr val="336699"/>
                </a:solidFill>
              </a:rPr>
              <a:t>K</a:t>
            </a:r>
            <a:r>
              <a:rPr sz="2902" spc="-18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determined</a:t>
            </a:r>
            <a:r>
              <a:rPr sz="2902" spc="-9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that</a:t>
            </a:r>
            <a:r>
              <a:rPr sz="2902" spc="-18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θ</a:t>
            </a:r>
            <a:r>
              <a:rPr sz="2516" baseline="-18018" dirty="0">
                <a:solidFill>
                  <a:srgbClr val="336699"/>
                </a:solidFill>
              </a:rPr>
              <a:t>23</a:t>
            </a:r>
            <a:r>
              <a:rPr sz="2516" spc="496" baseline="-18018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is</a:t>
            </a:r>
            <a:r>
              <a:rPr sz="2902" spc="-14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nearly</a:t>
            </a:r>
            <a:r>
              <a:rPr sz="2902" spc="-9" dirty="0">
                <a:solidFill>
                  <a:srgbClr val="336699"/>
                </a:solidFill>
              </a:rPr>
              <a:t> maximal, </a:t>
            </a:r>
            <a:r>
              <a:rPr sz="2902" dirty="0">
                <a:solidFill>
                  <a:srgbClr val="336699"/>
                </a:solidFill>
              </a:rPr>
              <a:t>between</a:t>
            </a:r>
            <a:r>
              <a:rPr sz="2902" spc="-36" dirty="0">
                <a:solidFill>
                  <a:srgbClr val="336699"/>
                </a:solidFill>
              </a:rPr>
              <a:t> </a:t>
            </a:r>
            <a:r>
              <a:rPr sz="2902" spc="-9" dirty="0">
                <a:solidFill>
                  <a:srgbClr val="336699"/>
                </a:solidFill>
              </a:rPr>
              <a:t>36°-</a:t>
            </a:r>
            <a:r>
              <a:rPr sz="2902" dirty="0">
                <a:solidFill>
                  <a:srgbClr val="336699"/>
                </a:solidFill>
              </a:rPr>
              <a:t>54°</a:t>
            </a:r>
            <a:r>
              <a:rPr sz="2902" spc="-32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at</a:t>
            </a:r>
            <a:r>
              <a:rPr sz="2902" spc="-32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90%</a:t>
            </a:r>
            <a:r>
              <a:rPr sz="2902" spc="-32" dirty="0">
                <a:solidFill>
                  <a:srgbClr val="336699"/>
                </a:solidFill>
              </a:rPr>
              <a:t> </a:t>
            </a:r>
            <a:r>
              <a:rPr sz="2902" spc="-18" dirty="0">
                <a:solidFill>
                  <a:srgbClr val="336699"/>
                </a:solidFill>
              </a:rPr>
              <a:t>C.L.</a:t>
            </a:r>
            <a:endParaRPr sz="2902"/>
          </a:p>
          <a:p>
            <a:pPr marL="34549">
              <a:spcBef>
                <a:spcPts val="1052"/>
              </a:spcBef>
            </a:pPr>
            <a:r>
              <a:rPr sz="2902" dirty="0">
                <a:solidFill>
                  <a:srgbClr val="336699"/>
                </a:solidFill>
              </a:rPr>
              <a:t>Measured</a:t>
            </a:r>
            <a:r>
              <a:rPr sz="2902" spc="-9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Δm</a:t>
            </a:r>
            <a:r>
              <a:rPr sz="2516" baseline="18018" dirty="0">
                <a:solidFill>
                  <a:srgbClr val="336699"/>
                </a:solidFill>
              </a:rPr>
              <a:t>2</a:t>
            </a:r>
            <a:r>
              <a:rPr sz="2516" baseline="-18018" dirty="0">
                <a:solidFill>
                  <a:srgbClr val="336699"/>
                </a:solidFill>
              </a:rPr>
              <a:t>atm</a:t>
            </a:r>
            <a:r>
              <a:rPr sz="2516" spc="462" baseline="-18018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to</a:t>
            </a:r>
            <a:r>
              <a:rPr sz="2902" spc="-27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be</a:t>
            </a:r>
            <a:r>
              <a:rPr sz="2902" spc="-27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between</a:t>
            </a:r>
            <a:r>
              <a:rPr sz="2902" spc="-23" dirty="0">
                <a:solidFill>
                  <a:srgbClr val="336699"/>
                </a:solidFill>
              </a:rPr>
              <a:t> </a:t>
            </a:r>
            <a:r>
              <a:rPr sz="2902" spc="-9" dirty="0">
                <a:solidFill>
                  <a:srgbClr val="336699"/>
                </a:solidFill>
              </a:rPr>
              <a:t>1.8-</a:t>
            </a:r>
            <a:r>
              <a:rPr sz="2902" dirty="0">
                <a:solidFill>
                  <a:srgbClr val="336699"/>
                </a:solidFill>
              </a:rPr>
              <a:t>3.1</a:t>
            </a:r>
            <a:r>
              <a:rPr sz="2902" spc="5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×</a:t>
            </a:r>
            <a:r>
              <a:rPr sz="2902" spc="-18" dirty="0">
                <a:solidFill>
                  <a:srgbClr val="336699"/>
                </a:solidFill>
              </a:rPr>
              <a:t> </a:t>
            </a:r>
            <a:r>
              <a:rPr sz="2902" spc="-9" dirty="0">
                <a:solidFill>
                  <a:srgbClr val="336699"/>
                </a:solidFill>
              </a:rPr>
              <a:t>10</a:t>
            </a:r>
            <a:r>
              <a:rPr sz="2516" spc="-14" baseline="18018" dirty="0">
                <a:solidFill>
                  <a:srgbClr val="336699"/>
                </a:solidFill>
              </a:rPr>
              <a:t>-</a:t>
            </a:r>
            <a:r>
              <a:rPr sz="2516" baseline="18018" dirty="0">
                <a:solidFill>
                  <a:srgbClr val="336699"/>
                </a:solidFill>
              </a:rPr>
              <a:t>3</a:t>
            </a:r>
            <a:r>
              <a:rPr sz="2516" spc="482" baseline="18018" dirty="0">
                <a:solidFill>
                  <a:srgbClr val="336699"/>
                </a:solidFill>
              </a:rPr>
              <a:t> </a:t>
            </a:r>
            <a:r>
              <a:rPr sz="2902" spc="-23" dirty="0">
                <a:solidFill>
                  <a:srgbClr val="336699"/>
                </a:solidFill>
              </a:rPr>
              <a:t>eV</a:t>
            </a:r>
            <a:r>
              <a:rPr sz="2516" spc="-34" baseline="18018" dirty="0">
                <a:solidFill>
                  <a:srgbClr val="336699"/>
                </a:solidFill>
              </a:rPr>
              <a:t>2</a:t>
            </a:r>
            <a:endParaRPr sz="2516" baseline="18018"/>
          </a:p>
        </p:txBody>
      </p:sp>
      <p:sp>
        <p:nvSpPr>
          <p:cNvPr id="4" name="object 4"/>
          <p:cNvSpPr txBox="1"/>
          <p:nvPr/>
        </p:nvSpPr>
        <p:spPr>
          <a:xfrm>
            <a:off x="1861453" y="5464664"/>
            <a:ext cx="154895" cy="21282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315" spc="190" dirty="0">
                <a:solidFill>
                  <a:srgbClr val="295F99"/>
                </a:solidFill>
              </a:rPr>
              <a:t>●</a:t>
            </a:r>
            <a:endParaRPr sz="1315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1953" y="1384804"/>
            <a:ext cx="2659062" cy="26182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1458" y="1585517"/>
            <a:ext cx="5388435" cy="248663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5368" y="149754"/>
            <a:ext cx="10972800" cy="1283404"/>
          </a:xfrm>
          <a:prstGeom prst="rect">
            <a:avLst/>
          </a:prstGeom>
        </p:spPr>
        <p:txBody>
          <a:bodyPr vert="horz" wrap="square" lIns="0" tIns="64492" rIns="0" bIns="0" rtlCol="0">
            <a:spAutoFit/>
          </a:bodyPr>
          <a:lstStyle/>
          <a:p>
            <a:pPr marL="476777" marR="4607" indent="-465837">
              <a:lnSpc>
                <a:spcPts val="4461"/>
              </a:lnSpc>
              <a:spcBef>
                <a:spcPts val="508"/>
              </a:spcBef>
            </a:pPr>
            <a:r>
              <a:rPr spc="-27" dirty="0"/>
              <a:t>Super-</a:t>
            </a:r>
            <a:r>
              <a:rPr dirty="0"/>
              <a:t>K</a:t>
            </a:r>
            <a:r>
              <a:rPr spc="-109" dirty="0"/>
              <a:t> </a:t>
            </a:r>
            <a:r>
              <a:rPr dirty="0"/>
              <a:t>established</a:t>
            </a:r>
            <a:r>
              <a:rPr spc="-109" dirty="0"/>
              <a:t> </a:t>
            </a:r>
            <a:r>
              <a:rPr spc="-9" dirty="0"/>
              <a:t>oscillation </a:t>
            </a:r>
            <a:r>
              <a:rPr dirty="0"/>
              <a:t>with</a:t>
            </a:r>
            <a:r>
              <a:rPr spc="-150" dirty="0"/>
              <a:t> </a:t>
            </a:r>
            <a:r>
              <a:rPr dirty="0"/>
              <a:t>atmospheric</a:t>
            </a:r>
            <a:r>
              <a:rPr spc="-136" dirty="0"/>
              <a:t> </a:t>
            </a:r>
            <a:r>
              <a:rPr spc="-9" dirty="0"/>
              <a:t>neutrinos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EF8E082-A1CE-AF79-F3C1-83AFF2BB29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75BA11D-E790-F444-9D4B-8F4159F85F58}" type="datetime1">
              <a:rPr lang="en-US" smtClean="0"/>
              <a:t>10/2/25</a:t>
            </a:fld>
            <a:endParaRPr lang="en-US"/>
          </a:p>
        </p:txBody>
      </p:sp>
      <p:sp>
        <p:nvSpPr>
          <p:cNvPr id="9" name="object 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1516">
              <a:lnSpc>
                <a:spcPts val="1895"/>
              </a:lnSpc>
            </a:pPr>
            <a:r>
              <a:rPr lang="en-US" dirty="0" err="1"/>
              <a:t>NuTel</a:t>
            </a:r>
            <a:r>
              <a:rPr lang="en-US" dirty="0"/>
              <a:t> 2025 | David Rivera</a:t>
            </a:r>
            <a:endParaRPr spc="-9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87717">
              <a:lnSpc>
                <a:spcPts val="2498"/>
              </a:lnSpc>
            </a:pPr>
            <a:fld id="{81D60167-4931-47E6-BA6A-407CBD079E47}" type="slidenum">
              <a:rPr spc="-45" dirty="0"/>
              <a:pPr marL="187717">
                <a:lnSpc>
                  <a:spcPts val="2498"/>
                </a:lnSpc>
              </a:pPr>
              <a:t>40</a:t>
            </a:fld>
            <a:endParaRPr spc="-45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622578-F7F6-2E3E-1F76-1EAF398B8264}"/>
              </a:ext>
            </a:extLst>
          </p:cNvPr>
          <p:cNvSpPr txBox="1"/>
          <p:nvPr/>
        </p:nvSpPr>
        <p:spPr>
          <a:xfrm>
            <a:off x="7253015" y="96005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336699"/>
                </a:solidFill>
              </a:rPr>
              <a:t>Phys.</a:t>
            </a:r>
            <a:r>
              <a:rPr lang="en-US" sz="1400" b="0" spc="-54" dirty="0">
                <a:solidFill>
                  <a:srgbClr val="336699"/>
                </a:solidFill>
              </a:rPr>
              <a:t> </a:t>
            </a:r>
            <a:r>
              <a:rPr lang="en-US" sz="1400" b="0" spc="-18" dirty="0">
                <a:solidFill>
                  <a:srgbClr val="336699"/>
                </a:solidFill>
              </a:rPr>
              <a:t>Rev.</a:t>
            </a:r>
            <a:r>
              <a:rPr lang="en-US" sz="1400" b="0" spc="-45" dirty="0">
                <a:solidFill>
                  <a:srgbClr val="336699"/>
                </a:solidFill>
              </a:rPr>
              <a:t> </a:t>
            </a:r>
            <a:r>
              <a:rPr lang="en-US" sz="1400" b="0" dirty="0">
                <a:solidFill>
                  <a:srgbClr val="336699"/>
                </a:solidFill>
              </a:rPr>
              <a:t>D</a:t>
            </a:r>
            <a:r>
              <a:rPr lang="en-US" sz="1400" b="0" spc="-59" dirty="0">
                <a:solidFill>
                  <a:srgbClr val="336699"/>
                </a:solidFill>
              </a:rPr>
              <a:t> </a:t>
            </a:r>
            <a:r>
              <a:rPr lang="en-US" sz="1400" b="0" dirty="0">
                <a:solidFill>
                  <a:srgbClr val="336699"/>
                </a:solidFill>
              </a:rPr>
              <a:t>71</a:t>
            </a:r>
            <a:r>
              <a:rPr lang="en-US" sz="1400" b="0" spc="-54" dirty="0">
                <a:solidFill>
                  <a:srgbClr val="336699"/>
                </a:solidFill>
              </a:rPr>
              <a:t> </a:t>
            </a:r>
            <a:r>
              <a:rPr lang="en-US" sz="1400" b="0" spc="-23" dirty="0">
                <a:solidFill>
                  <a:srgbClr val="336699"/>
                </a:solidFill>
              </a:rPr>
              <a:t>112005</a:t>
            </a:r>
            <a:r>
              <a:rPr lang="en-US" sz="1400" b="0" spc="-50" dirty="0">
                <a:solidFill>
                  <a:srgbClr val="336699"/>
                </a:solidFill>
              </a:rPr>
              <a:t> </a:t>
            </a:r>
            <a:r>
              <a:rPr lang="en-US" sz="1400" b="0" spc="-9" dirty="0">
                <a:solidFill>
                  <a:srgbClr val="336699"/>
                </a:solidFill>
              </a:rPr>
              <a:t>(2005)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6380" y="1343818"/>
            <a:ext cx="4354307" cy="3195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5368" y="85817"/>
            <a:ext cx="10972800" cy="647102"/>
          </a:xfrm>
          <a:prstGeom prst="rect">
            <a:avLst/>
          </a:prstGeom>
        </p:spPr>
        <p:txBody>
          <a:bodyPr vert="horz" wrap="square" lIns="0" tIns="64492" rIns="0" bIns="0" rtlCol="0">
            <a:spAutoFit/>
          </a:bodyPr>
          <a:lstStyle/>
          <a:p>
            <a:pPr marL="222266" marR="4607" indent="-211325">
              <a:lnSpc>
                <a:spcPts val="4461"/>
              </a:lnSpc>
              <a:spcBef>
                <a:spcPts val="508"/>
              </a:spcBef>
              <a:tabLst>
                <a:tab pos="4542628" algn="l"/>
              </a:tabLst>
            </a:pPr>
            <a:r>
              <a:rPr dirty="0"/>
              <a:t>Solar</a:t>
            </a:r>
            <a:r>
              <a:rPr spc="-122" dirty="0"/>
              <a:t> </a:t>
            </a:r>
            <a:r>
              <a:rPr spc="-9" dirty="0"/>
              <a:t>experiments</a:t>
            </a:r>
            <a:r>
              <a:rPr dirty="0"/>
              <a:t>	&amp;</a:t>
            </a:r>
            <a:r>
              <a:rPr spc="-5" dirty="0"/>
              <a:t> </a:t>
            </a:r>
            <a:r>
              <a:rPr spc="-9" dirty="0"/>
              <a:t>KamLAND </a:t>
            </a:r>
            <a:r>
              <a:rPr dirty="0"/>
              <a:t>measured</a:t>
            </a:r>
            <a:r>
              <a:rPr spc="-172" dirty="0"/>
              <a:t> </a:t>
            </a:r>
            <a:r>
              <a:rPr dirty="0"/>
              <a:t>“solar”</a:t>
            </a:r>
            <a:r>
              <a:rPr spc="-168" dirty="0"/>
              <a:t> </a:t>
            </a:r>
            <a:r>
              <a:rPr spc="-9" dirty="0"/>
              <a:t>parameters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AB4EB3B-27E6-F264-1AC4-ED5FEEDF86B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DAE4F78-6A59-034A-903C-9B69B755C168}" type="datetime1">
              <a:rPr lang="en-US" smtClean="0"/>
              <a:t>10/2/25</a:t>
            </a:fld>
            <a:endParaRPr lang="en-US"/>
          </a:p>
        </p:txBody>
      </p:sp>
      <p:sp>
        <p:nvSpPr>
          <p:cNvPr id="10" name="object 1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1516">
              <a:lnSpc>
                <a:spcPts val="1895"/>
              </a:lnSpc>
            </a:pPr>
            <a:r>
              <a:rPr lang="en-US"/>
              <a:t>NuTel 2025 | David Rivera</a:t>
            </a:r>
            <a:endParaRPr spc="-9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87717">
              <a:lnSpc>
                <a:spcPts val="2498"/>
              </a:lnSpc>
            </a:pPr>
            <a:fld id="{81D60167-4931-47E6-BA6A-407CBD079E47}" type="slidenum">
              <a:rPr spc="-45" dirty="0"/>
              <a:pPr marL="187717">
                <a:lnSpc>
                  <a:spcPts val="2498"/>
                </a:lnSpc>
              </a:pPr>
              <a:t>41</a:t>
            </a:fld>
            <a:endParaRPr spc="-45" dirty="0"/>
          </a:p>
        </p:txBody>
      </p:sp>
      <p:sp>
        <p:nvSpPr>
          <p:cNvPr id="4" name="object 4"/>
          <p:cNvSpPr txBox="1"/>
          <p:nvPr/>
        </p:nvSpPr>
        <p:spPr>
          <a:xfrm>
            <a:off x="1861453" y="4681516"/>
            <a:ext cx="154895" cy="21282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315" spc="190" dirty="0">
                <a:solidFill>
                  <a:srgbClr val="295F99"/>
                </a:solidFill>
              </a:rPr>
              <a:t>●</a:t>
            </a:r>
            <a:endParaRPr sz="1315"/>
          </a:p>
        </p:txBody>
      </p:sp>
      <p:sp>
        <p:nvSpPr>
          <p:cNvPr id="5" name="object 5"/>
          <p:cNvSpPr txBox="1"/>
          <p:nvPr/>
        </p:nvSpPr>
        <p:spPr>
          <a:xfrm>
            <a:off x="2132225" y="4567262"/>
            <a:ext cx="7720001" cy="1509118"/>
          </a:xfrm>
          <a:prstGeom prst="rect">
            <a:avLst/>
          </a:prstGeom>
        </p:spPr>
        <p:txBody>
          <a:bodyPr vert="horz" wrap="square" lIns="0" tIns="48945" rIns="0" bIns="0" rtlCol="0">
            <a:spAutoFit/>
          </a:bodyPr>
          <a:lstStyle/>
          <a:p>
            <a:pPr marL="34549" marR="27639">
              <a:lnSpc>
                <a:spcPts val="3255"/>
              </a:lnSpc>
              <a:spcBef>
                <a:spcPts val="385"/>
              </a:spcBef>
            </a:pPr>
            <a:r>
              <a:rPr sz="2902" dirty="0">
                <a:solidFill>
                  <a:srgbClr val="336699"/>
                </a:solidFill>
              </a:rPr>
              <a:t>SNO,</a:t>
            </a:r>
            <a:r>
              <a:rPr sz="2902" spc="-54" dirty="0">
                <a:solidFill>
                  <a:srgbClr val="336699"/>
                </a:solidFill>
              </a:rPr>
              <a:t> </a:t>
            </a:r>
            <a:r>
              <a:rPr sz="2902" spc="-9" dirty="0">
                <a:solidFill>
                  <a:srgbClr val="336699"/>
                </a:solidFill>
              </a:rPr>
              <a:t>Super-</a:t>
            </a:r>
            <a:r>
              <a:rPr sz="2902" dirty="0">
                <a:solidFill>
                  <a:srgbClr val="336699"/>
                </a:solidFill>
              </a:rPr>
              <a:t>K</a:t>
            </a:r>
            <a:r>
              <a:rPr sz="2902" spc="-41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(solar),</a:t>
            </a:r>
            <a:r>
              <a:rPr sz="2902" spc="-50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and</a:t>
            </a:r>
            <a:r>
              <a:rPr sz="2902" spc="-54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KamLAND</a:t>
            </a:r>
            <a:r>
              <a:rPr sz="2902" spc="-36" dirty="0">
                <a:solidFill>
                  <a:srgbClr val="336699"/>
                </a:solidFill>
              </a:rPr>
              <a:t> </a:t>
            </a:r>
            <a:r>
              <a:rPr sz="2902" spc="-9" dirty="0">
                <a:solidFill>
                  <a:srgbClr val="336699"/>
                </a:solidFill>
              </a:rPr>
              <a:t>(reactor) </a:t>
            </a:r>
            <a:r>
              <a:rPr sz="2902" dirty="0">
                <a:solidFill>
                  <a:srgbClr val="336699"/>
                </a:solidFill>
              </a:rPr>
              <a:t>measured</a:t>
            </a:r>
            <a:r>
              <a:rPr sz="2902" spc="-27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θ</a:t>
            </a:r>
            <a:r>
              <a:rPr sz="2516" baseline="-18018" dirty="0">
                <a:solidFill>
                  <a:srgbClr val="336699"/>
                </a:solidFill>
              </a:rPr>
              <a:t>12</a:t>
            </a:r>
            <a:r>
              <a:rPr sz="2516" spc="476" baseline="-18018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to</a:t>
            </a:r>
            <a:r>
              <a:rPr sz="2902" spc="-27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about</a:t>
            </a:r>
            <a:r>
              <a:rPr sz="2902" spc="-27" dirty="0">
                <a:solidFill>
                  <a:srgbClr val="336699"/>
                </a:solidFill>
              </a:rPr>
              <a:t> </a:t>
            </a:r>
            <a:r>
              <a:rPr sz="2902" spc="-23" dirty="0">
                <a:solidFill>
                  <a:srgbClr val="336699"/>
                </a:solidFill>
              </a:rPr>
              <a:t>4%</a:t>
            </a:r>
            <a:endParaRPr sz="2902"/>
          </a:p>
          <a:p>
            <a:pPr marL="34549">
              <a:spcBef>
                <a:spcPts val="1274"/>
              </a:spcBef>
            </a:pPr>
            <a:r>
              <a:rPr sz="2902" dirty="0">
                <a:solidFill>
                  <a:srgbClr val="336699"/>
                </a:solidFill>
              </a:rPr>
              <a:t>Measured</a:t>
            </a:r>
            <a:r>
              <a:rPr sz="2902" spc="-14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Δm</a:t>
            </a:r>
            <a:r>
              <a:rPr sz="2516" baseline="18018" dirty="0">
                <a:solidFill>
                  <a:srgbClr val="336699"/>
                </a:solidFill>
              </a:rPr>
              <a:t>2</a:t>
            </a:r>
            <a:r>
              <a:rPr sz="2516" baseline="-18018" dirty="0">
                <a:solidFill>
                  <a:srgbClr val="336699"/>
                </a:solidFill>
              </a:rPr>
              <a:t>21</a:t>
            </a:r>
            <a:r>
              <a:rPr sz="2516" spc="462" baseline="-18018" dirty="0">
                <a:solidFill>
                  <a:srgbClr val="336699"/>
                </a:solidFill>
              </a:rPr>
              <a:t> </a:t>
            </a:r>
            <a:r>
              <a:rPr sz="2902" dirty="0">
                <a:solidFill>
                  <a:srgbClr val="336699"/>
                </a:solidFill>
              </a:rPr>
              <a:t>to</a:t>
            </a:r>
            <a:r>
              <a:rPr sz="2902" spc="-32" dirty="0">
                <a:solidFill>
                  <a:srgbClr val="336699"/>
                </a:solidFill>
              </a:rPr>
              <a:t> </a:t>
            </a:r>
            <a:r>
              <a:rPr sz="2902" spc="-18" dirty="0">
                <a:solidFill>
                  <a:srgbClr val="336699"/>
                </a:solidFill>
              </a:rPr>
              <a:t>2.5%</a:t>
            </a:r>
            <a:endParaRPr sz="2902"/>
          </a:p>
        </p:txBody>
      </p:sp>
      <p:sp>
        <p:nvSpPr>
          <p:cNvPr id="6" name="object 6"/>
          <p:cNvSpPr txBox="1"/>
          <p:nvPr/>
        </p:nvSpPr>
        <p:spPr>
          <a:xfrm>
            <a:off x="1861453" y="5725821"/>
            <a:ext cx="154895" cy="21282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315" spc="190" dirty="0">
                <a:solidFill>
                  <a:srgbClr val="295F99"/>
                </a:solidFill>
              </a:rPr>
              <a:t>●</a:t>
            </a:r>
            <a:endParaRPr sz="1315"/>
          </a:p>
        </p:txBody>
      </p:sp>
      <p:sp>
        <p:nvSpPr>
          <p:cNvPr id="7" name="object 7"/>
          <p:cNvSpPr txBox="1"/>
          <p:nvPr/>
        </p:nvSpPr>
        <p:spPr>
          <a:xfrm>
            <a:off x="2605433" y="3710329"/>
            <a:ext cx="3647811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14" dirty="0">
                <a:solidFill>
                  <a:srgbClr val="336699"/>
                </a:solidFill>
              </a:rPr>
              <a:t>Phys.</a:t>
            </a:r>
            <a:r>
              <a:rPr sz="1814" spc="-23" dirty="0">
                <a:solidFill>
                  <a:srgbClr val="336699"/>
                </a:solidFill>
              </a:rPr>
              <a:t> </a:t>
            </a:r>
            <a:r>
              <a:rPr sz="1814" spc="-18" dirty="0">
                <a:solidFill>
                  <a:srgbClr val="336699"/>
                </a:solidFill>
              </a:rPr>
              <a:t>Rev.</a:t>
            </a:r>
            <a:r>
              <a:rPr sz="1814" spc="-27" dirty="0">
                <a:solidFill>
                  <a:srgbClr val="336699"/>
                </a:solidFill>
              </a:rPr>
              <a:t> </a:t>
            </a:r>
            <a:r>
              <a:rPr sz="1814" dirty="0">
                <a:solidFill>
                  <a:srgbClr val="336699"/>
                </a:solidFill>
              </a:rPr>
              <a:t>Lett.</a:t>
            </a:r>
            <a:r>
              <a:rPr sz="1814" spc="-27" dirty="0">
                <a:solidFill>
                  <a:srgbClr val="336699"/>
                </a:solidFill>
              </a:rPr>
              <a:t> </a:t>
            </a:r>
            <a:r>
              <a:rPr sz="1814" dirty="0">
                <a:solidFill>
                  <a:srgbClr val="336699"/>
                </a:solidFill>
              </a:rPr>
              <a:t>100</a:t>
            </a:r>
            <a:r>
              <a:rPr sz="1814" spc="-14" dirty="0">
                <a:solidFill>
                  <a:srgbClr val="336699"/>
                </a:solidFill>
              </a:rPr>
              <a:t> </a:t>
            </a:r>
            <a:r>
              <a:rPr sz="1814" dirty="0">
                <a:solidFill>
                  <a:srgbClr val="336699"/>
                </a:solidFill>
              </a:rPr>
              <a:t>221803</a:t>
            </a:r>
            <a:r>
              <a:rPr sz="1814" spc="-18" dirty="0">
                <a:solidFill>
                  <a:srgbClr val="336699"/>
                </a:solidFill>
              </a:rPr>
              <a:t> </a:t>
            </a:r>
            <a:r>
              <a:rPr sz="1814" spc="-9" dirty="0">
                <a:solidFill>
                  <a:srgbClr val="336699"/>
                </a:solidFill>
              </a:rPr>
              <a:t>(2008)</a:t>
            </a:r>
            <a:endParaRPr sz="1814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2073" y="1321412"/>
            <a:ext cx="3031571" cy="29026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44476" y="4890768"/>
            <a:ext cx="111133" cy="145264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861" spc="118" dirty="0">
                <a:solidFill>
                  <a:srgbClr val="295F99"/>
                </a:solidFill>
              </a:rPr>
              <a:t>●</a:t>
            </a:r>
            <a:endParaRPr sz="861"/>
          </a:p>
        </p:txBody>
      </p:sp>
      <p:sp>
        <p:nvSpPr>
          <p:cNvPr id="3" name="object 3"/>
          <p:cNvSpPr txBox="1"/>
          <p:nvPr/>
        </p:nvSpPr>
        <p:spPr>
          <a:xfrm>
            <a:off x="6921874" y="4812422"/>
            <a:ext cx="3061628" cy="1271593"/>
          </a:xfrm>
          <a:prstGeom prst="rect">
            <a:avLst/>
          </a:prstGeom>
        </p:spPr>
        <p:txBody>
          <a:bodyPr vert="horz" wrap="square" lIns="0" tIns="37428" rIns="0" bIns="0" rtlCol="0">
            <a:spAutoFit/>
          </a:bodyPr>
          <a:lstStyle/>
          <a:p>
            <a:pPr marL="34549" marR="27639">
              <a:lnSpc>
                <a:spcPts val="2204"/>
              </a:lnSpc>
              <a:spcBef>
                <a:spcPts val="295"/>
              </a:spcBef>
            </a:pPr>
            <a:r>
              <a:rPr sz="1950" dirty="0">
                <a:solidFill>
                  <a:srgbClr val="336699"/>
                </a:solidFill>
              </a:rPr>
              <a:t>Fixed</a:t>
            </a:r>
            <a:r>
              <a:rPr sz="1950" spc="5" dirty="0">
                <a:solidFill>
                  <a:srgbClr val="336699"/>
                </a:solidFill>
              </a:rPr>
              <a:t> </a:t>
            </a:r>
            <a:r>
              <a:rPr sz="1950" dirty="0">
                <a:solidFill>
                  <a:srgbClr val="336699"/>
                </a:solidFill>
              </a:rPr>
              <a:t>baseline</a:t>
            </a:r>
            <a:r>
              <a:rPr sz="1950" spc="18" dirty="0">
                <a:solidFill>
                  <a:srgbClr val="336699"/>
                </a:solidFill>
              </a:rPr>
              <a:t> </a:t>
            </a:r>
            <a:r>
              <a:rPr sz="1950" dirty="0">
                <a:solidFill>
                  <a:srgbClr val="336699"/>
                </a:solidFill>
              </a:rPr>
              <a:t>→</a:t>
            </a:r>
            <a:r>
              <a:rPr sz="1950" spc="5" dirty="0">
                <a:solidFill>
                  <a:srgbClr val="336699"/>
                </a:solidFill>
              </a:rPr>
              <a:t> </a:t>
            </a:r>
            <a:r>
              <a:rPr sz="1950" spc="-9" dirty="0">
                <a:solidFill>
                  <a:srgbClr val="336699"/>
                </a:solidFill>
              </a:rPr>
              <a:t>excellent </a:t>
            </a:r>
            <a:r>
              <a:rPr sz="1950" dirty="0">
                <a:solidFill>
                  <a:srgbClr val="336699"/>
                </a:solidFill>
              </a:rPr>
              <a:t>resolution</a:t>
            </a:r>
            <a:r>
              <a:rPr sz="1950" spc="5" dirty="0">
                <a:solidFill>
                  <a:srgbClr val="336699"/>
                </a:solidFill>
              </a:rPr>
              <a:t> </a:t>
            </a:r>
            <a:r>
              <a:rPr sz="1950" dirty="0">
                <a:solidFill>
                  <a:srgbClr val="336699"/>
                </a:solidFill>
              </a:rPr>
              <a:t>of</a:t>
            </a:r>
            <a:r>
              <a:rPr sz="1950" spc="-5" dirty="0">
                <a:solidFill>
                  <a:srgbClr val="336699"/>
                </a:solidFill>
              </a:rPr>
              <a:t> </a:t>
            </a:r>
            <a:r>
              <a:rPr sz="1950" dirty="0">
                <a:solidFill>
                  <a:srgbClr val="336699"/>
                </a:solidFill>
              </a:rPr>
              <a:t>mass</a:t>
            </a:r>
            <a:r>
              <a:rPr sz="1950" spc="5" dirty="0">
                <a:solidFill>
                  <a:srgbClr val="336699"/>
                </a:solidFill>
              </a:rPr>
              <a:t> </a:t>
            </a:r>
            <a:r>
              <a:rPr sz="1950" spc="-9" dirty="0">
                <a:solidFill>
                  <a:srgbClr val="336699"/>
                </a:solidFill>
              </a:rPr>
              <a:t>splitting</a:t>
            </a:r>
            <a:endParaRPr sz="1950"/>
          </a:p>
          <a:p>
            <a:pPr marL="34549" marR="119194">
              <a:lnSpc>
                <a:spcPct val="102299"/>
              </a:lnSpc>
              <a:spcBef>
                <a:spcPts val="621"/>
              </a:spcBef>
            </a:pPr>
            <a:r>
              <a:rPr sz="1950" dirty="0">
                <a:solidFill>
                  <a:srgbClr val="336699"/>
                </a:solidFill>
              </a:rPr>
              <a:t>Also θ</a:t>
            </a:r>
            <a:r>
              <a:rPr sz="1700" baseline="-17777" dirty="0">
                <a:solidFill>
                  <a:srgbClr val="336699"/>
                </a:solidFill>
              </a:rPr>
              <a:t>23</a:t>
            </a:r>
            <a:r>
              <a:rPr sz="1700" spc="340" baseline="-17777" dirty="0">
                <a:solidFill>
                  <a:srgbClr val="336699"/>
                </a:solidFill>
              </a:rPr>
              <a:t> </a:t>
            </a:r>
            <a:r>
              <a:rPr sz="1950" dirty="0">
                <a:solidFill>
                  <a:srgbClr val="336699"/>
                </a:solidFill>
              </a:rPr>
              <a:t>in</a:t>
            </a:r>
            <a:r>
              <a:rPr sz="1950" spc="5" dirty="0">
                <a:solidFill>
                  <a:srgbClr val="336699"/>
                </a:solidFill>
              </a:rPr>
              <a:t> </a:t>
            </a:r>
            <a:r>
              <a:rPr sz="1950" dirty="0">
                <a:solidFill>
                  <a:srgbClr val="336699"/>
                </a:solidFill>
              </a:rPr>
              <a:t>agreement</a:t>
            </a:r>
            <a:r>
              <a:rPr sz="1950" spc="-5" dirty="0">
                <a:solidFill>
                  <a:srgbClr val="336699"/>
                </a:solidFill>
              </a:rPr>
              <a:t> </a:t>
            </a:r>
            <a:r>
              <a:rPr sz="1950" spc="-18" dirty="0">
                <a:solidFill>
                  <a:srgbClr val="336699"/>
                </a:solidFill>
              </a:rPr>
              <a:t>with </a:t>
            </a:r>
            <a:r>
              <a:rPr sz="1950" dirty="0">
                <a:solidFill>
                  <a:srgbClr val="336699"/>
                </a:solidFill>
              </a:rPr>
              <a:t>atmospheric </a:t>
            </a:r>
            <a:r>
              <a:rPr sz="1950" spc="-18" dirty="0">
                <a:solidFill>
                  <a:srgbClr val="336699"/>
                </a:solidFill>
              </a:rPr>
              <a:t>data</a:t>
            </a:r>
            <a:endParaRPr sz="1950"/>
          </a:p>
        </p:txBody>
      </p:sp>
      <p:sp>
        <p:nvSpPr>
          <p:cNvPr id="4" name="object 4"/>
          <p:cNvSpPr txBox="1"/>
          <p:nvPr/>
        </p:nvSpPr>
        <p:spPr>
          <a:xfrm>
            <a:off x="6744476" y="5571420"/>
            <a:ext cx="111133" cy="145264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861" spc="118" dirty="0">
                <a:solidFill>
                  <a:srgbClr val="295F99"/>
                </a:solidFill>
              </a:rPr>
              <a:t>●</a:t>
            </a:r>
            <a:endParaRPr sz="861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8385" y="1528366"/>
            <a:ext cx="4238484" cy="44845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27137" y="1455479"/>
            <a:ext cx="3417402" cy="326933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5368" y="141281"/>
            <a:ext cx="10972800" cy="647102"/>
          </a:xfrm>
          <a:prstGeom prst="rect">
            <a:avLst/>
          </a:prstGeom>
        </p:spPr>
        <p:txBody>
          <a:bodyPr vert="horz" wrap="square" lIns="0" tIns="63916" rIns="0" bIns="0" rtlCol="0">
            <a:spAutoFit/>
          </a:bodyPr>
          <a:lstStyle/>
          <a:p>
            <a:pPr marL="392131" marR="16123" indent="-369675">
              <a:lnSpc>
                <a:spcPts val="4461"/>
              </a:lnSpc>
              <a:spcBef>
                <a:spcPts val="503"/>
              </a:spcBef>
              <a:tabLst>
                <a:tab pos="3287345" algn="l"/>
              </a:tabLst>
            </a:pPr>
            <a:r>
              <a:rPr dirty="0"/>
              <a:t>MINOS</a:t>
            </a:r>
            <a:r>
              <a:rPr spc="-41" dirty="0"/>
              <a:t> </a:t>
            </a:r>
            <a:r>
              <a:rPr spc="-18" dirty="0"/>
              <a:t>made</a:t>
            </a:r>
            <a:r>
              <a:rPr dirty="0"/>
              <a:t>	the</a:t>
            </a:r>
            <a:r>
              <a:rPr spc="-54" dirty="0"/>
              <a:t> </a:t>
            </a:r>
            <a:r>
              <a:rPr dirty="0"/>
              <a:t>first</a:t>
            </a:r>
            <a:r>
              <a:rPr spc="-54" dirty="0"/>
              <a:t> </a:t>
            </a:r>
            <a:r>
              <a:rPr spc="-23" dirty="0"/>
              <a:t>~5% </a:t>
            </a:r>
            <a:r>
              <a:rPr spc="-9" dirty="0"/>
              <a:t>measurement</a:t>
            </a:r>
            <a:r>
              <a:rPr spc="-103" dirty="0"/>
              <a:t> </a:t>
            </a:r>
            <a:r>
              <a:rPr dirty="0"/>
              <a:t>of</a:t>
            </a:r>
            <a:r>
              <a:rPr spc="-100" dirty="0"/>
              <a:t> </a:t>
            </a:r>
            <a:r>
              <a:rPr spc="-23" dirty="0"/>
              <a:t>Δm</a:t>
            </a:r>
            <a:r>
              <a:rPr sz="3469" spc="-34" baseline="31590" dirty="0"/>
              <a:t>2</a:t>
            </a:r>
            <a:endParaRPr sz="3469" baseline="3159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D44AA8E-336F-AE85-BDEF-975767A672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0692E1-DD1E-B544-942D-CDA9D8F3EA79}" type="datetime1">
              <a:rPr lang="en-US" smtClean="0"/>
              <a:t>10/2/25</a:t>
            </a:fld>
            <a:endParaRPr lang="en-US"/>
          </a:p>
        </p:txBody>
      </p:sp>
      <p:sp>
        <p:nvSpPr>
          <p:cNvPr id="10" name="object 1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1516">
              <a:lnSpc>
                <a:spcPts val="1895"/>
              </a:lnSpc>
            </a:pPr>
            <a:r>
              <a:rPr lang="en-US"/>
              <a:t>NuTel 2025 | David Rivera</a:t>
            </a:r>
            <a:endParaRPr spc="-9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87717">
              <a:lnSpc>
                <a:spcPts val="2498"/>
              </a:lnSpc>
            </a:pPr>
            <a:fld id="{81D60167-4931-47E6-BA6A-407CBD079E47}" type="slidenum">
              <a:rPr spc="-45" dirty="0"/>
              <a:pPr marL="187717">
                <a:lnSpc>
                  <a:spcPts val="2498"/>
                </a:lnSpc>
              </a:pPr>
              <a:t>42</a:t>
            </a:fld>
            <a:endParaRPr spc="-45" dirty="0"/>
          </a:p>
        </p:txBody>
      </p:sp>
      <p:sp>
        <p:nvSpPr>
          <p:cNvPr id="8" name="object 8"/>
          <p:cNvSpPr txBox="1"/>
          <p:nvPr/>
        </p:nvSpPr>
        <p:spPr>
          <a:xfrm>
            <a:off x="2160809" y="909730"/>
            <a:ext cx="6733623" cy="62718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R="4607" algn="r">
              <a:lnSpc>
                <a:spcPts val="2734"/>
              </a:lnSpc>
              <a:spcBef>
                <a:spcPts val="91"/>
              </a:spcBef>
            </a:pPr>
            <a:r>
              <a:rPr sz="2312" b="1" spc="-23" dirty="0">
                <a:solidFill>
                  <a:srgbClr val="DC4713"/>
                </a:solidFill>
              </a:rPr>
              <a:t>atm</a:t>
            </a:r>
            <a:endParaRPr sz="2312" dirty="0"/>
          </a:p>
          <a:p>
            <a:pPr marL="11516">
              <a:lnSpc>
                <a:spcPts val="2136"/>
              </a:lnSpc>
            </a:pPr>
            <a:r>
              <a:rPr sz="1814" dirty="0">
                <a:solidFill>
                  <a:srgbClr val="336699"/>
                </a:solidFill>
              </a:rPr>
              <a:t>Phys.</a:t>
            </a:r>
            <a:r>
              <a:rPr sz="1814" spc="-27" dirty="0">
                <a:solidFill>
                  <a:srgbClr val="336699"/>
                </a:solidFill>
              </a:rPr>
              <a:t> </a:t>
            </a:r>
            <a:r>
              <a:rPr sz="1814" spc="-18" dirty="0">
                <a:solidFill>
                  <a:srgbClr val="336699"/>
                </a:solidFill>
              </a:rPr>
              <a:t>Rev.</a:t>
            </a:r>
            <a:r>
              <a:rPr sz="1814" spc="-32" dirty="0">
                <a:solidFill>
                  <a:srgbClr val="336699"/>
                </a:solidFill>
              </a:rPr>
              <a:t> </a:t>
            </a:r>
            <a:r>
              <a:rPr sz="1814" dirty="0">
                <a:solidFill>
                  <a:srgbClr val="336699"/>
                </a:solidFill>
              </a:rPr>
              <a:t>Lett.</a:t>
            </a:r>
            <a:r>
              <a:rPr sz="1814" spc="-32" dirty="0">
                <a:solidFill>
                  <a:srgbClr val="336699"/>
                </a:solidFill>
              </a:rPr>
              <a:t> </a:t>
            </a:r>
            <a:r>
              <a:rPr sz="1814" dirty="0">
                <a:solidFill>
                  <a:srgbClr val="336699"/>
                </a:solidFill>
              </a:rPr>
              <a:t>106</a:t>
            </a:r>
            <a:r>
              <a:rPr sz="1814" spc="-23" dirty="0">
                <a:solidFill>
                  <a:srgbClr val="336699"/>
                </a:solidFill>
              </a:rPr>
              <a:t> </a:t>
            </a:r>
            <a:r>
              <a:rPr sz="1814" spc="-9" dirty="0">
                <a:solidFill>
                  <a:srgbClr val="336699"/>
                </a:solidFill>
              </a:rPr>
              <a:t>181801(2011)</a:t>
            </a:r>
            <a:endParaRPr sz="1814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1007" y="4536237"/>
            <a:ext cx="140500" cy="18965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1134" spc="190" dirty="0">
                <a:solidFill>
                  <a:srgbClr val="295F99"/>
                </a:solidFill>
              </a:rPr>
              <a:t>●</a:t>
            </a:r>
            <a:endParaRPr sz="1134"/>
          </a:p>
        </p:txBody>
      </p:sp>
      <p:sp>
        <p:nvSpPr>
          <p:cNvPr id="3" name="object 3"/>
          <p:cNvSpPr txBox="1"/>
          <p:nvPr/>
        </p:nvSpPr>
        <p:spPr>
          <a:xfrm>
            <a:off x="2093058" y="4414152"/>
            <a:ext cx="8214629" cy="1379244"/>
          </a:xfrm>
          <a:prstGeom prst="rect">
            <a:avLst/>
          </a:prstGeom>
        </p:spPr>
        <p:txBody>
          <a:bodyPr vert="horz" wrap="square" lIns="0" tIns="19578" rIns="0" bIns="0" rtlCol="0">
            <a:spAutoFit/>
          </a:bodyPr>
          <a:lstStyle/>
          <a:p>
            <a:pPr marL="34549" marR="27639">
              <a:lnSpc>
                <a:spcPts val="3183"/>
              </a:lnSpc>
              <a:spcBef>
                <a:spcPts val="154"/>
              </a:spcBef>
            </a:pPr>
            <a:r>
              <a:rPr sz="2584" dirty="0">
                <a:solidFill>
                  <a:srgbClr val="336699"/>
                </a:solidFill>
              </a:rPr>
              <a:t>Daya</a:t>
            </a:r>
            <a:r>
              <a:rPr sz="2584" spc="-5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Bay</a:t>
            </a:r>
            <a:r>
              <a:rPr sz="2584" spc="9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ultimate</a:t>
            </a:r>
            <a:r>
              <a:rPr sz="2584" spc="5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precision</a:t>
            </a:r>
            <a:r>
              <a:rPr sz="2584" spc="5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on</a:t>
            </a:r>
            <a:r>
              <a:rPr sz="2584" spc="9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θ</a:t>
            </a:r>
            <a:r>
              <a:rPr sz="2244" baseline="-18518" dirty="0">
                <a:solidFill>
                  <a:srgbClr val="336699"/>
                </a:solidFill>
              </a:rPr>
              <a:t>13</a:t>
            </a:r>
            <a:r>
              <a:rPr sz="2244" spc="455" baseline="-18518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of</a:t>
            </a:r>
            <a:r>
              <a:rPr sz="2584" spc="14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2.6% from</a:t>
            </a:r>
            <a:r>
              <a:rPr sz="2584" spc="14" dirty="0">
                <a:solidFill>
                  <a:srgbClr val="336699"/>
                </a:solidFill>
              </a:rPr>
              <a:t> </a:t>
            </a:r>
            <a:r>
              <a:rPr sz="2584" spc="-9" dirty="0">
                <a:solidFill>
                  <a:srgbClr val="336699"/>
                </a:solidFill>
              </a:rPr>
              <a:t>reactor </a:t>
            </a:r>
            <a:r>
              <a:rPr sz="2584" dirty="0">
                <a:solidFill>
                  <a:srgbClr val="336699"/>
                </a:solidFill>
              </a:rPr>
              <a:t>antineutrino</a:t>
            </a:r>
            <a:r>
              <a:rPr sz="2584" spc="-45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disappearance,</a:t>
            </a:r>
            <a:r>
              <a:rPr sz="2584" spc="-41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also</a:t>
            </a:r>
            <a:r>
              <a:rPr sz="2584" spc="-59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measured</a:t>
            </a:r>
            <a:r>
              <a:rPr sz="2584" spc="-45" dirty="0">
                <a:solidFill>
                  <a:srgbClr val="336699"/>
                </a:solidFill>
              </a:rPr>
              <a:t> </a:t>
            </a:r>
            <a:r>
              <a:rPr sz="2584" spc="-23" dirty="0">
                <a:solidFill>
                  <a:srgbClr val="336699"/>
                </a:solidFill>
              </a:rPr>
              <a:t>Δm</a:t>
            </a:r>
            <a:r>
              <a:rPr sz="2244" spc="-34" baseline="18518" dirty="0">
                <a:solidFill>
                  <a:srgbClr val="336699"/>
                </a:solidFill>
              </a:rPr>
              <a:t>2</a:t>
            </a:r>
            <a:endParaRPr sz="2244" baseline="18518"/>
          </a:p>
          <a:p>
            <a:pPr marR="810752" algn="r">
              <a:lnSpc>
                <a:spcPts val="163"/>
              </a:lnSpc>
            </a:pPr>
            <a:r>
              <a:rPr sz="1496" spc="-23" dirty="0">
                <a:solidFill>
                  <a:srgbClr val="336699"/>
                </a:solidFill>
              </a:rPr>
              <a:t>atm</a:t>
            </a:r>
            <a:endParaRPr sz="1496"/>
          </a:p>
          <a:p>
            <a:pPr marL="34549">
              <a:spcBef>
                <a:spcPts val="943"/>
              </a:spcBef>
            </a:pPr>
            <a:r>
              <a:rPr sz="2584" dirty="0">
                <a:solidFill>
                  <a:srgbClr val="336699"/>
                </a:solidFill>
              </a:rPr>
              <a:t>Also</a:t>
            </a:r>
            <a:r>
              <a:rPr sz="2584" spc="14" dirty="0">
                <a:solidFill>
                  <a:srgbClr val="336699"/>
                </a:solidFill>
              </a:rPr>
              <a:t> </a:t>
            </a:r>
            <a:r>
              <a:rPr sz="2584" dirty="0">
                <a:solidFill>
                  <a:srgbClr val="336699"/>
                </a:solidFill>
              </a:rPr>
              <a:t>RENO,</a:t>
            </a:r>
            <a:r>
              <a:rPr sz="2584" spc="36" dirty="0">
                <a:solidFill>
                  <a:srgbClr val="336699"/>
                </a:solidFill>
              </a:rPr>
              <a:t> </a:t>
            </a:r>
            <a:r>
              <a:rPr sz="2584" spc="-9" dirty="0">
                <a:solidFill>
                  <a:srgbClr val="336699"/>
                </a:solidFill>
              </a:rPr>
              <a:t>DoubleCHOOZ</a:t>
            </a:r>
            <a:endParaRPr sz="2584"/>
          </a:p>
        </p:txBody>
      </p:sp>
      <p:sp>
        <p:nvSpPr>
          <p:cNvPr id="4" name="object 4"/>
          <p:cNvSpPr txBox="1"/>
          <p:nvPr/>
        </p:nvSpPr>
        <p:spPr>
          <a:xfrm>
            <a:off x="1851007" y="5471182"/>
            <a:ext cx="140500" cy="18965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1134" spc="190" dirty="0">
                <a:solidFill>
                  <a:srgbClr val="295F99"/>
                </a:solidFill>
              </a:rPr>
              <a:t>●</a:t>
            </a:r>
            <a:endParaRPr sz="1134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1978" y="246376"/>
            <a:ext cx="5606170" cy="62718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3033">
              <a:spcBef>
                <a:spcPts val="91"/>
              </a:spcBef>
            </a:pPr>
            <a:r>
              <a:rPr dirty="0"/>
              <a:t>Daya</a:t>
            </a:r>
            <a:r>
              <a:rPr spc="-145" dirty="0"/>
              <a:t> </a:t>
            </a:r>
            <a:r>
              <a:rPr dirty="0"/>
              <a:t>Bay</a:t>
            </a:r>
            <a:r>
              <a:rPr spc="-145" dirty="0"/>
              <a:t> </a:t>
            </a:r>
            <a:r>
              <a:rPr dirty="0"/>
              <a:t>measured</a:t>
            </a:r>
            <a:r>
              <a:rPr spc="-145" dirty="0"/>
              <a:t> </a:t>
            </a:r>
            <a:r>
              <a:rPr spc="-23" dirty="0"/>
              <a:t>θ</a:t>
            </a:r>
            <a:r>
              <a:rPr sz="3469" spc="-34" baseline="-31590" dirty="0"/>
              <a:t>13</a:t>
            </a:r>
            <a:endParaRPr sz="3469" baseline="-3159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0786" y="1328284"/>
            <a:ext cx="3935826" cy="291541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2630" y="1319286"/>
            <a:ext cx="4162490" cy="301717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60810" y="1089270"/>
            <a:ext cx="3711151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14" dirty="0">
                <a:solidFill>
                  <a:srgbClr val="336699"/>
                </a:solidFill>
              </a:rPr>
              <a:t>Phys.</a:t>
            </a:r>
            <a:r>
              <a:rPr sz="1814" spc="-18" dirty="0">
                <a:solidFill>
                  <a:srgbClr val="336699"/>
                </a:solidFill>
              </a:rPr>
              <a:t> Rev.</a:t>
            </a:r>
            <a:r>
              <a:rPr sz="1814" spc="-27" dirty="0">
                <a:solidFill>
                  <a:srgbClr val="336699"/>
                </a:solidFill>
              </a:rPr>
              <a:t> </a:t>
            </a:r>
            <a:r>
              <a:rPr sz="1814" dirty="0">
                <a:solidFill>
                  <a:srgbClr val="336699"/>
                </a:solidFill>
              </a:rPr>
              <a:t>Lett.</a:t>
            </a:r>
            <a:r>
              <a:rPr sz="1814" spc="-27" dirty="0">
                <a:solidFill>
                  <a:srgbClr val="336699"/>
                </a:solidFill>
              </a:rPr>
              <a:t> </a:t>
            </a:r>
            <a:r>
              <a:rPr sz="1814" dirty="0">
                <a:solidFill>
                  <a:srgbClr val="336699"/>
                </a:solidFill>
              </a:rPr>
              <a:t>130,</a:t>
            </a:r>
            <a:r>
              <a:rPr sz="1814" spc="-27" dirty="0">
                <a:solidFill>
                  <a:srgbClr val="336699"/>
                </a:solidFill>
              </a:rPr>
              <a:t> </a:t>
            </a:r>
            <a:r>
              <a:rPr sz="1814" dirty="0">
                <a:solidFill>
                  <a:srgbClr val="336699"/>
                </a:solidFill>
              </a:rPr>
              <a:t>161802</a:t>
            </a:r>
            <a:r>
              <a:rPr sz="1814" spc="-14" dirty="0">
                <a:solidFill>
                  <a:srgbClr val="336699"/>
                </a:solidFill>
              </a:rPr>
              <a:t> </a:t>
            </a:r>
            <a:r>
              <a:rPr sz="1814" spc="-9" dirty="0">
                <a:solidFill>
                  <a:srgbClr val="336699"/>
                </a:solidFill>
              </a:rPr>
              <a:t>(2023)</a:t>
            </a:r>
            <a:endParaRPr sz="1814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2072949" y="5762444"/>
            <a:ext cx="514088" cy="320601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87717">
              <a:lnSpc>
                <a:spcPts val="2498"/>
              </a:lnSpc>
            </a:pPr>
            <a:fld id="{81D60167-4931-47E6-BA6A-407CBD079E47}" type="slidenum">
              <a:rPr spc="-45" dirty="0"/>
              <a:pPr marL="187717">
                <a:lnSpc>
                  <a:spcPts val="2498"/>
                </a:lnSpc>
              </a:pPr>
              <a:t>43</a:t>
            </a:fld>
            <a:endParaRPr spc="-4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61008" y="6074181"/>
            <a:ext cx="5915382" cy="243656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1516">
              <a:lnSpc>
                <a:spcPts val="1895"/>
              </a:lnSpc>
            </a:pPr>
            <a:r>
              <a:rPr lang="en-US"/>
              <a:t>NuTel 2025 | David Rivera</a:t>
            </a:r>
            <a:endParaRPr spc="-9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F7395A5-A991-CDB4-34D4-326EB7A2B7EA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1CE171E-72AC-1849-99CD-AC04BC9A5ED7}" type="datetime1">
              <a:rPr lang="en-US" smtClean="0"/>
              <a:t>10/2/25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dirty="0"/>
              <a:t>DUNE’s</a:t>
            </a:r>
            <a:r>
              <a:rPr spc="-135" dirty="0"/>
              <a:t> </a:t>
            </a:r>
            <a:r>
              <a:rPr dirty="0"/>
              <a:t>–</a:t>
            </a:r>
            <a:r>
              <a:rPr spc="-145" dirty="0"/>
              <a:t> </a:t>
            </a:r>
            <a:r>
              <a:rPr dirty="0"/>
              <a:t>SAND</a:t>
            </a:r>
            <a:r>
              <a:rPr spc="-145" dirty="0"/>
              <a:t> </a:t>
            </a:r>
            <a:r>
              <a:rPr spc="-10" dirty="0"/>
              <a:t>opportunities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2700">
              <a:lnSpc>
                <a:spcPts val="1430"/>
              </a:lnSpc>
            </a:pPr>
            <a:r>
              <a:rPr lang="en-US"/>
              <a:t>NuTel 2025 | David Rivera</a:t>
            </a:r>
            <a:endParaRPr baseline="24305"/>
          </a:p>
        </p:txBody>
      </p:sp>
      <p:sp>
        <p:nvSpPr>
          <p:cNvPr id="10" name="object 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pPr marL="38100">
                <a:lnSpc>
                  <a:spcPts val="1425"/>
                </a:lnSpc>
              </a:pPr>
              <a:t>44</a:t>
            </a:fld>
            <a:endParaRPr spc="-25" dirty="0"/>
          </a:p>
        </p:txBody>
      </p:sp>
      <p:sp>
        <p:nvSpPr>
          <p:cNvPr id="3" name="object 3"/>
          <p:cNvSpPr/>
          <p:nvPr/>
        </p:nvSpPr>
        <p:spPr>
          <a:xfrm>
            <a:off x="2615299" y="3331465"/>
            <a:ext cx="1036955" cy="299085"/>
          </a:xfrm>
          <a:custGeom>
            <a:avLst/>
            <a:gdLst/>
            <a:ahLst/>
            <a:cxnLst/>
            <a:rect l="l" t="t" r="r" b="b"/>
            <a:pathLst>
              <a:path w="1036955" h="299085">
                <a:moveTo>
                  <a:pt x="183527" y="0"/>
                </a:moveTo>
                <a:lnTo>
                  <a:pt x="150609" y="0"/>
                </a:lnTo>
                <a:lnTo>
                  <a:pt x="79247" y="267588"/>
                </a:lnTo>
                <a:lnTo>
                  <a:pt x="38569" y="176784"/>
                </a:lnTo>
                <a:lnTo>
                  <a:pt x="0" y="194437"/>
                </a:lnTo>
                <a:lnTo>
                  <a:pt x="3644" y="203200"/>
                </a:lnTo>
                <a:lnTo>
                  <a:pt x="23520" y="194437"/>
                </a:lnTo>
                <a:lnTo>
                  <a:pt x="72186" y="299085"/>
                </a:lnTo>
                <a:lnTo>
                  <a:pt x="83591" y="299085"/>
                </a:lnTo>
                <a:lnTo>
                  <a:pt x="160019" y="15748"/>
                </a:lnTo>
                <a:lnTo>
                  <a:pt x="1036713" y="15621"/>
                </a:lnTo>
                <a:lnTo>
                  <a:pt x="1036713" y="381"/>
                </a:lnTo>
                <a:lnTo>
                  <a:pt x="183527" y="381"/>
                </a:lnTo>
                <a:lnTo>
                  <a:pt x="183527" y="0"/>
                </a:lnTo>
                <a:close/>
              </a:path>
            </a:pathLst>
          </a:custGeom>
          <a:solidFill>
            <a:srgbClr val="3B5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25211" y="4281551"/>
            <a:ext cx="311150" cy="236220"/>
          </a:xfrm>
          <a:custGeom>
            <a:avLst/>
            <a:gdLst/>
            <a:ahLst/>
            <a:cxnLst/>
            <a:rect l="l" t="t" r="r" b="b"/>
            <a:pathLst>
              <a:path w="311150" h="236220">
                <a:moveTo>
                  <a:pt x="78486" y="9525"/>
                </a:moveTo>
                <a:lnTo>
                  <a:pt x="75184" y="0"/>
                </a:lnTo>
                <a:lnTo>
                  <a:pt x="58051" y="6172"/>
                </a:lnTo>
                <a:lnTo>
                  <a:pt x="43065" y="15113"/>
                </a:lnTo>
                <a:lnTo>
                  <a:pt x="10922" y="58000"/>
                </a:lnTo>
                <a:lnTo>
                  <a:pt x="1206" y="96342"/>
                </a:lnTo>
                <a:lnTo>
                  <a:pt x="0" y="117983"/>
                </a:lnTo>
                <a:lnTo>
                  <a:pt x="1079" y="137477"/>
                </a:lnTo>
                <a:lnTo>
                  <a:pt x="10871" y="177927"/>
                </a:lnTo>
                <a:lnTo>
                  <a:pt x="42951" y="220675"/>
                </a:lnTo>
                <a:lnTo>
                  <a:pt x="75184" y="235712"/>
                </a:lnTo>
                <a:lnTo>
                  <a:pt x="78105" y="226187"/>
                </a:lnTo>
                <a:lnTo>
                  <a:pt x="64643" y="220256"/>
                </a:lnTo>
                <a:lnTo>
                  <a:pt x="53047" y="211988"/>
                </a:lnTo>
                <a:lnTo>
                  <a:pt x="29337" y="173291"/>
                </a:lnTo>
                <a:lnTo>
                  <a:pt x="21513" y="117983"/>
                </a:lnTo>
                <a:lnTo>
                  <a:pt x="21463" y="116713"/>
                </a:lnTo>
                <a:lnTo>
                  <a:pt x="22339" y="96570"/>
                </a:lnTo>
                <a:lnTo>
                  <a:pt x="35433" y="46863"/>
                </a:lnTo>
                <a:lnTo>
                  <a:pt x="64858" y="15506"/>
                </a:lnTo>
                <a:lnTo>
                  <a:pt x="78486" y="9525"/>
                </a:lnTo>
                <a:close/>
              </a:path>
              <a:path w="311150" h="236220">
                <a:moveTo>
                  <a:pt x="227457" y="5842"/>
                </a:moveTo>
                <a:lnTo>
                  <a:pt x="82677" y="5842"/>
                </a:lnTo>
                <a:lnTo>
                  <a:pt x="82677" y="22606"/>
                </a:lnTo>
                <a:lnTo>
                  <a:pt x="227457" y="22606"/>
                </a:lnTo>
                <a:lnTo>
                  <a:pt x="227457" y="5842"/>
                </a:lnTo>
                <a:close/>
              </a:path>
              <a:path w="311150" h="236220">
                <a:moveTo>
                  <a:pt x="310769" y="117983"/>
                </a:moveTo>
                <a:lnTo>
                  <a:pt x="309562" y="96570"/>
                </a:lnTo>
                <a:lnTo>
                  <a:pt x="309549" y="96342"/>
                </a:lnTo>
                <a:lnTo>
                  <a:pt x="305904" y="76352"/>
                </a:lnTo>
                <a:lnTo>
                  <a:pt x="280568" y="26835"/>
                </a:lnTo>
                <a:lnTo>
                  <a:pt x="235585" y="0"/>
                </a:lnTo>
                <a:lnTo>
                  <a:pt x="232283" y="9525"/>
                </a:lnTo>
                <a:lnTo>
                  <a:pt x="245897" y="15506"/>
                </a:lnTo>
                <a:lnTo>
                  <a:pt x="257619" y="23723"/>
                </a:lnTo>
                <a:lnTo>
                  <a:pt x="281419" y="61658"/>
                </a:lnTo>
                <a:lnTo>
                  <a:pt x="289306" y="116713"/>
                </a:lnTo>
                <a:lnTo>
                  <a:pt x="288417" y="137477"/>
                </a:lnTo>
                <a:lnTo>
                  <a:pt x="275336" y="188341"/>
                </a:lnTo>
                <a:lnTo>
                  <a:pt x="246037" y="220256"/>
                </a:lnTo>
                <a:lnTo>
                  <a:pt x="232664" y="226187"/>
                </a:lnTo>
                <a:lnTo>
                  <a:pt x="235585" y="235712"/>
                </a:lnTo>
                <a:lnTo>
                  <a:pt x="280619" y="209003"/>
                </a:lnTo>
                <a:lnTo>
                  <a:pt x="305904" y="159613"/>
                </a:lnTo>
                <a:lnTo>
                  <a:pt x="309549" y="139636"/>
                </a:lnTo>
                <a:lnTo>
                  <a:pt x="310769" y="117983"/>
                </a:lnTo>
                <a:close/>
              </a:path>
            </a:pathLst>
          </a:custGeom>
          <a:solidFill>
            <a:srgbClr val="3B5A77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object 5"/>
              <p:cNvSpPr txBox="1"/>
              <p:nvPr/>
            </p:nvSpPr>
            <p:spPr>
              <a:xfrm>
                <a:off x="1952345" y="888643"/>
                <a:ext cx="4462780" cy="5211042"/>
              </a:xfrm>
              <a:prstGeom prst="rect">
                <a:avLst/>
              </a:prstGeom>
            </p:spPr>
            <p:txBody>
              <a:bodyPr vert="horz" wrap="square" lIns="0" tIns="174625" rIns="0" bIns="0" rtlCol="0">
                <a:spAutoFit/>
              </a:bodyPr>
              <a:lstStyle/>
              <a:p>
                <a:pPr marL="315595" indent="-264795">
                  <a:spcBef>
                    <a:spcPts val="1375"/>
                  </a:spcBef>
                  <a:buChar char="•"/>
                  <a:tabLst>
                    <a:tab pos="315595" algn="l"/>
                  </a:tabLst>
                </a:pP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SAND’s</a:t>
                </a:r>
                <a:r>
                  <a:rPr lang="en-US" sz="2000" spc="-7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design</a:t>
                </a:r>
                <a:r>
                  <a:rPr lang="en-US" sz="2000" spc="-9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spc="-10" dirty="0">
                    <a:solidFill>
                      <a:srgbClr val="3B5A77"/>
                    </a:solidFill>
                    <a:latin typeface="Helvetica" pitchFamily="2" charset="0"/>
                  </a:rPr>
                  <a:t>includes:</a:t>
                </a:r>
                <a:endParaRPr lang="en-US" sz="2000" dirty="0">
                  <a:latin typeface="Helvetica" pitchFamily="2" charset="0"/>
                </a:endParaRPr>
              </a:p>
              <a:p>
                <a:pPr marL="591185" lvl="1" indent="-266065">
                  <a:spcBef>
                    <a:spcPts val="1205"/>
                  </a:spcBef>
                  <a:buSzPct val="89473"/>
                  <a:buChar char="-"/>
                  <a:tabLst>
                    <a:tab pos="591185" algn="l"/>
                  </a:tabLst>
                </a:pP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Magnetic</a:t>
                </a:r>
                <a:r>
                  <a:rPr lang="en-US" sz="1900" spc="-3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field</a:t>
                </a:r>
                <a:r>
                  <a:rPr lang="en-US" sz="1900" spc="-4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b="1" dirty="0">
                    <a:solidFill>
                      <a:srgbClr val="3B5A77"/>
                    </a:solidFill>
                    <a:latin typeface="Helvetica" pitchFamily="2" charset="0"/>
                  </a:rPr>
                  <a:t>0.6</a:t>
                </a:r>
                <a:r>
                  <a:rPr lang="en-US" sz="1900" b="1" spc="-4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b="1" spc="-50" dirty="0">
                    <a:solidFill>
                      <a:srgbClr val="3B5A77"/>
                    </a:solidFill>
                    <a:latin typeface="Helvetica" pitchFamily="2" charset="0"/>
                  </a:rPr>
                  <a:t>T</a:t>
                </a:r>
                <a:endParaRPr lang="en-US" sz="1900" dirty="0">
                  <a:latin typeface="Helvetica" pitchFamily="2" charset="0"/>
                </a:endParaRPr>
              </a:p>
              <a:p>
                <a:pPr marL="591820" marR="186055" lvl="1" indent="-266700">
                  <a:spcBef>
                    <a:spcPts val="1200"/>
                  </a:spcBef>
                  <a:buSzPct val="89473"/>
                  <a:buChar char="-"/>
                  <a:tabLst>
                    <a:tab pos="591820" algn="l"/>
                  </a:tabLst>
                </a:pP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Modular</a:t>
                </a:r>
                <a:r>
                  <a:rPr lang="en-US" sz="1900" spc="-5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l</a:t>
                </a:r>
                <a:r>
                  <a:rPr lang="en-US" sz="1900" b="1" dirty="0">
                    <a:solidFill>
                      <a:srgbClr val="3B5A77"/>
                    </a:solidFill>
                    <a:latin typeface="Helvetica" pitchFamily="2" charset="0"/>
                  </a:rPr>
                  <a:t>ow-density</a:t>
                </a:r>
                <a:r>
                  <a:rPr lang="en-US" sz="1900" b="1" spc="-8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spc="-10" dirty="0">
                    <a:solidFill>
                      <a:srgbClr val="3B5A77"/>
                    </a:solidFill>
                    <a:latin typeface="Helvetica" pitchFamily="2" charset="0"/>
                  </a:rPr>
                  <a:t>target-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tracking</a:t>
                </a:r>
                <a:r>
                  <a:rPr lang="en-US" sz="1900" spc="-3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system</a:t>
                </a:r>
                <a:r>
                  <a:rPr lang="en-US" sz="1900" spc="-3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to</a:t>
                </a:r>
                <a:r>
                  <a:rPr lang="en-US" sz="1900" spc="-6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retain</a:t>
                </a:r>
                <a:r>
                  <a:rPr lang="en-US" sz="1900" spc="-2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b="1" spc="-20" dirty="0">
                    <a:solidFill>
                      <a:srgbClr val="3B5A77"/>
                    </a:solidFill>
                    <a:latin typeface="Helvetica" pitchFamily="2" charset="0"/>
                  </a:rPr>
                  <a:t>high </a:t>
                </a:r>
                <a:r>
                  <a:rPr lang="en-US" sz="1900" b="1" dirty="0">
                    <a:solidFill>
                      <a:srgbClr val="3B5A77"/>
                    </a:solidFill>
                    <a:latin typeface="Helvetica" pitchFamily="2" charset="0"/>
                  </a:rPr>
                  <a:t>momentum</a:t>
                </a:r>
                <a:r>
                  <a:rPr lang="en-US" sz="1900" b="1" spc="-5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b="1" dirty="0">
                    <a:solidFill>
                      <a:srgbClr val="3B5A77"/>
                    </a:solidFill>
                    <a:latin typeface="Helvetica" pitchFamily="2" charset="0"/>
                  </a:rPr>
                  <a:t>resolution</a:t>
                </a:r>
                <a:r>
                  <a:rPr lang="en-US" sz="1900" b="1" spc="-5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for</a:t>
                </a:r>
                <a:r>
                  <a:rPr lang="en-US" sz="1900" spc="-5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spc="-20" dirty="0">
                    <a:solidFill>
                      <a:srgbClr val="3B5A77"/>
                    </a:solidFill>
                    <a:latin typeface="Helvetica" pitchFamily="2" charset="0"/>
                  </a:rPr>
                  <a:t>muons</a:t>
                </a:r>
                <a:endParaRPr lang="en-US" sz="1900" dirty="0">
                  <a:latin typeface="Helvetica" pitchFamily="2" charset="0"/>
                </a:endParaRPr>
              </a:p>
              <a:p>
                <a:pPr marL="591185" lvl="1" indent="-266065">
                  <a:spcBef>
                    <a:spcPts val="1200"/>
                  </a:spcBef>
                  <a:buSzPct val="89473"/>
                  <a:buChar char="-"/>
                  <a:tabLst>
                    <a:tab pos="591185" algn="l"/>
                  </a:tabLst>
                </a:pP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Existing</a:t>
                </a:r>
                <a:r>
                  <a:rPr lang="en-US" sz="1900" spc="-3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ECAL</a:t>
                </a:r>
                <a:r>
                  <a:rPr lang="en-US" sz="1900" spc="-11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with</a:t>
                </a:r>
                <a:r>
                  <a:rPr lang="en-US" sz="1900" spc="-3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b="1" dirty="0">
                    <a:solidFill>
                      <a:srgbClr val="3B5A77"/>
                    </a:solidFill>
                    <a:latin typeface="Helvetica" pitchFamily="2" charset="0"/>
                  </a:rPr>
                  <a:t>55</a:t>
                </a:r>
                <a:r>
                  <a:rPr lang="en-US" sz="1900" b="1" spc="-4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b="1" spc="-25" dirty="0" err="1">
                    <a:solidFill>
                      <a:srgbClr val="3B5A77"/>
                    </a:solidFill>
                    <a:latin typeface="Helvetica" pitchFamily="2" charset="0"/>
                  </a:rPr>
                  <a:t>ps</a:t>
                </a:r>
                <a:endParaRPr lang="en-US" sz="1900" dirty="0">
                  <a:latin typeface="Helvetica" pitchFamily="2" charset="0"/>
                </a:endParaRPr>
              </a:p>
              <a:p>
                <a:pPr marL="591820">
                  <a:spcBef>
                    <a:spcPts val="315"/>
                  </a:spcBef>
                  <a:tabLst>
                    <a:tab pos="836930" algn="l"/>
                  </a:tabLst>
                </a:pPr>
                <a:r>
                  <a:rPr lang="en-US" sz="1900" b="1" spc="-50" dirty="0">
                    <a:solidFill>
                      <a:srgbClr val="3B5A77"/>
                    </a:solidFill>
                    <a:latin typeface="Helvetica" pitchFamily="2" charset="0"/>
                  </a:rPr>
                  <a:t>/</a:t>
                </a:r>
                <a:r>
                  <a:rPr lang="en-US" sz="1900" b="1" dirty="0">
                    <a:solidFill>
                      <a:srgbClr val="3B5A77"/>
                    </a:solidFill>
                    <a:latin typeface="Helvetica" pitchFamily="2" charset="0"/>
                  </a:rPr>
                  <a:t>	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𝑬</a:t>
                </a:r>
                <a:r>
                  <a:rPr lang="en-US" sz="1900" spc="10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(𝑮𝒆𝑽)</a:t>
                </a:r>
                <a:r>
                  <a:rPr lang="en-US" sz="1900" spc="75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 </a:t>
                </a:r>
                <a:r>
                  <a:rPr lang="en-US" sz="1900" b="1" dirty="0">
                    <a:solidFill>
                      <a:srgbClr val="3B5A77"/>
                    </a:solidFill>
                    <a:latin typeface="Helvetica" pitchFamily="2" charset="0"/>
                  </a:rPr>
                  <a:t>time</a:t>
                </a:r>
                <a:r>
                  <a:rPr lang="en-US" sz="1900" b="1" spc="4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b="1" spc="-10" dirty="0">
                    <a:solidFill>
                      <a:srgbClr val="3B5A77"/>
                    </a:solidFill>
                    <a:latin typeface="Helvetica" pitchFamily="2" charset="0"/>
                  </a:rPr>
                  <a:t>resolution</a:t>
                </a:r>
                <a:endParaRPr lang="en-US" sz="1900" dirty="0">
                  <a:latin typeface="Helvetica" pitchFamily="2" charset="0"/>
                </a:endParaRPr>
              </a:p>
              <a:p>
                <a:pPr marL="591185" lvl="1" indent="-266065">
                  <a:spcBef>
                    <a:spcPts val="1370"/>
                  </a:spcBef>
                  <a:buSzPct val="89473"/>
                  <a:buChar char="-"/>
                  <a:tabLst>
                    <a:tab pos="591185" algn="l"/>
                  </a:tabLst>
                </a:pP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C,</a:t>
                </a:r>
                <a:r>
                  <a:rPr lang="en-US" sz="1900" spc="-3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spc="65" dirty="0">
                    <a:solidFill>
                      <a:srgbClr val="3B5A77"/>
                    </a:solidFill>
                    <a:latin typeface="Helvetica" pitchFamily="2" charset="0"/>
                  </a:rPr>
                  <a:t>C</a:t>
                </a:r>
                <a:r>
                  <a:rPr lang="en-US" sz="2100" spc="97" baseline="-15873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3</a:t>
                </a:r>
                <a:r>
                  <a:rPr lang="en-US" sz="1900" spc="65" dirty="0">
                    <a:solidFill>
                      <a:srgbClr val="3B5A77"/>
                    </a:solidFill>
                    <a:latin typeface="Helvetica" pitchFamily="2" charset="0"/>
                  </a:rPr>
                  <a:t>H</a:t>
                </a:r>
                <a:r>
                  <a:rPr lang="en-US" sz="2100" spc="97" baseline="-15873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6</a:t>
                </a:r>
                <a:r>
                  <a:rPr lang="en-US" sz="2100" spc="367" baseline="-15873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 </a:t>
                </a:r>
                <a:r>
                  <a:rPr lang="en-US" sz="1900" spc="-10" dirty="0">
                    <a:solidFill>
                      <a:srgbClr val="3B5A77"/>
                    </a:solidFill>
                    <a:latin typeface="Helvetica" pitchFamily="2" charset="0"/>
                  </a:rPr>
                  <a:t>and</a:t>
                </a:r>
                <a:r>
                  <a:rPr lang="en-US" sz="1900" spc="-114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dirty="0">
                    <a:solidFill>
                      <a:srgbClr val="3B5A77"/>
                    </a:solidFill>
                    <a:latin typeface="Helvetica" pitchFamily="2" charset="0"/>
                  </a:rPr>
                  <a:t>Argon target</a:t>
                </a:r>
                <a:r>
                  <a:rPr lang="en-US" sz="1900" spc="-1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1900" spc="-10" dirty="0">
                    <a:solidFill>
                      <a:srgbClr val="3B5A77"/>
                    </a:solidFill>
                    <a:latin typeface="Helvetica" pitchFamily="2" charset="0"/>
                  </a:rPr>
                  <a:t>materials</a:t>
                </a:r>
                <a:endParaRPr lang="en-US" sz="1900" dirty="0">
                  <a:latin typeface="Helvetica" pitchFamily="2" charset="0"/>
                </a:endParaRPr>
              </a:p>
              <a:p>
                <a:pPr marL="306705" marR="155575" indent="-256540">
                  <a:spcBef>
                    <a:spcPts val="1195"/>
                  </a:spcBef>
                  <a:buChar char="•"/>
                  <a:tabLst>
                    <a:tab pos="306705" algn="l"/>
                    <a:tab pos="315595" algn="l"/>
                    <a:tab pos="4076065" algn="l"/>
                  </a:tabLst>
                </a:pP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	SAND</a:t>
                </a:r>
                <a:r>
                  <a:rPr lang="en-US" sz="2000" spc="-1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provides</a:t>
                </a:r>
                <a:r>
                  <a:rPr lang="en-US" sz="2000" spc="-4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a</a:t>
                </a:r>
                <a:r>
                  <a:rPr lang="en-US" sz="2000" spc="-1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sample</a:t>
                </a:r>
                <a:r>
                  <a:rPr lang="en-US" sz="2000" spc="-4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of</a:t>
                </a:r>
                <a:r>
                  <a:rPr lang="en-US" sz="2000" spc="-1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spc="120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𝝂</a:t>
                </a:r>
                <a:r>
                  <a:rPr lang="en-US" sz="2000" spc="345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 </a:t>
                </a:r>
                <a:r>
                  <a:rPr lang="en-US" sz="2000" spc="70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𝝂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	</a:t>
                </a:r>
                <a:r>
                  <a:rPr lang="en-US" sz="2000" b="1" spc="-50" dirty="0">
                    <a:solidFill>
                      <a:srgbClr val="3B5A77"/>
                    </a:solidFill>
                    <a:latin typeface="Helvetica" pitchFamily="2" charset="0"/>
                  </a:rPr>
                  <a:t>- </a:t>
                </a:r>
                <a:r>
                  <a:rPr lang="en-US" sz="2000" b="1" dirty="0">
                    <a:solidFill>
                      <a:srgbClr val="3B5A77"/>
                    </a:solidFill>
                    <a:latin typeface="Helvetica" pitchFamily="2" charset="0"/>
                  </a:rPr>
                  <a:t>H</a:t>
                </a:r>
                <a:r>
                  <a:rPr lang="en-US" sz="2000" b="1" spc="-1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b="1" dirty="0">
                    <a:solidFill>
                      <a:srgbClr val="3B5A77"/>
                    </a:solidFill>
                    <a:latin typeface="Helvetica" pitchFamily="2" charset="0"/>
                  </a:rPr>
                  <a:t>interactions</a:t>
                </a:r>
                <a:r>
                  <a:rPr lang="en-US" sz="2000" b="1" spc="-6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from</a:t>
                </a:r>
                <a:r>
                  <a:rPr lang="en-US" sz="2000" spc="-5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subtraction</a:t>
                </a:r>
                <a:r>
                  <a:rPr lang="en-US" sz="2000" spc="-5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spc="-25" dirty="0">
                    <a:solidFill>
                      <a:srgbClr val="3B5A77"/>
                    </a:solidFill>
                    <a:latin typeface="Helvetica" pitchFamily="2" charset="0"/>
                  </a:rPr>
                  <a:t>of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C</a:t>
                </a:r>
                <a:r>
                  <a:rPr lang="en-US" sz="2000" spc="3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from C</a:t>
                </a:r>
                <a:r>
                  <a:rPr lang="en-US" sz="2175" baseline="-15325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3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H</a:t>
                </a:r>
                <a:r>
                  <a:rPr lang="en-US" sz="2175" baseline="-15325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6</a:t>
                </a:r>
                <a:r>
                  <a:rPr lang="en-US" sz="2000" baseline="-15325" dirty="0">
                    <a:solidFill>
                      <a:srgbClr val="3B5A77"/>
                    </a:solidFill>
                    <a:latin typeface="Helvetica" pitchFamily="2" charset="0"/>
                    <a:cs typeface="STIX Two Math"/>
                  </a:rPr>
                  <a:t> </a:t>
                </a:r>
                <a:r>
                  <a:rPr lang="en-US" sz="2000" spc="75" dirty="0">
                    <a:solidFill>
                      <a:srgbClr val="3B5A77"/>
                    </a:solidFill>
                    <a:latin typeface="Helvetica" pitchFamily="2" charset="0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pc="75" smtClean="0">
                        <a:solidFill>
                          <a:srgbClr val="3B5A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a:rPr lang="en-US" sz="2000" b="0" i="1" spc="75" smtClean="0">
                        <a:solidFill>
                          <a:srgbClr val="3B5A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sample</a:t>
                </a:r>
                <a:r>
                  <a:rPr lang="en-US" sz="2000" spc="1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free</a:t>
                </a:r>
                <a:r>
                  <a:rPr lang="en-US" sz="2000" spc="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spc="-20" dirty="0">
                    <a:solidFill>
                      <a:srgbClr val="3B5A77"/>
                    </a:solidFill>
                    <a:latin typeface="Helvetica" pitchFamily="2" charset="0"/>
                  </a:rPr>
                  <a:t>from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nuclear</a:t>
                </a:r>
                <a:r>
                  <a:rPr lang="en-US" sz="2000" spc="-3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final</a:t>
                </a:r>
                <a:r>
                  <a:rPr lang="en-US" sz="2000" spc="-2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state</a:t>
                </a:r>
                <a:r>
                  <a:rPr lang="en-US" sz="2000" spc="-3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interactions</a:t>
                </a:r>
                <a:r>
                  <a:rPr lang="en-US" sz="2000" spc="-4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spc="-10" dirty="0">
                    <a:solidFill>
                      <a:srgbClr val="3B5A77"/>
                    </a:solidFill>
                    <a:latin typeface="Helvetica" pitchFamily="2" charset="0"/>
                  </a:rPr>
                  <a:t>(FSI)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to</a:t>
                </a:r>
                <a:r>
                  <a:rPr lang="en-US" sz="2000" spc="-2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b="1" dirty="0">
                    <a:solidFill>
                      <a:srgbClr val="3B5A77"/>
                    </a:solidFill>
                    <a:latin typeface="Helvetica" pitchFamily="2" charset="0"/>
                  </a:rPr>
                  <a:t>constrain</a:t>
                </a:r>
                <a:r>
                  <a:rPr lang="en-US" sz="2000" b="1" spc="-3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b="1" spc="-10" dirty="0">
                    <a:solidFill>
                      <a:srgbClr val="3B5A77"/>
                    </a:solidFill>
                    <a:latin typeface="Helvetica" pitchFamily="2" charset="0"/>
                  </a:rPr>
                  <a:t>systematic </a:t>
                </a:r>
                <a:r>
                  <a:rPr lang="en-US" sz="2000" b="1" dirty="0">
                    <a:solidFill>
                      <a:srgbClr val="3B5A77"/>
                    </a:solidFill>
                    <a:latin typeface="Helvetica" pitchFamily="2" charset="0"/>
                  </a:rPr>
                  <a:t>uncertainties</a:t>
                </a:r>
                <a:r>
                  <a:rPr lang="en-US" sz="2000" b="1" spc="-65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on</a:t>
                </a:r>
                <a:r>
                  <a:rPr lang="en-US" sz="2000" spc="-10" dirty="0">
                    <a:solidFill>
                      <a:srgbClr val="3B5A77"/>
                    </a:solidFill>
                    <a:latin typeface="Helvetica" pitchFamily="2" charset="0"/>
                  </a:rPr>
                  <a:t> </a:t>
                </a:r>
                <a:r>
                  <a:rPr lang="en-US" sz="2000" dirty="0">
                    <a:solidFill>
                      <a:srgbClr val="3B5A77"/>
                    </a:solidFill>
                    <a:latin typeface="Helvetica" pitchFamily="2" charset="0"/>
                  </a:rPr>
                  <a:t>cross-</a:t>
                </a:r>
                <a:r>
                  <a:rPr lang="en-US" sz="2000" spc="-10" dirty="0">
                    <a:solidFill>
                      <a:srgbClr val="3B5A77"/>
                    </a:solidFill>
                    <a:latin typeface="Helvetica" pitchFamily="2" charset="0"/>
                  </a:rPr>
                  <a:t>section!</a:t>
                </a:r>
                <a:endParaRPr lang="en-US" sz="20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345" y="888643"/>
                <a:ext cx="4462780" cy="5211042"/>
              </a:xfrm>
              <a:prstGeom prst="rect">
                <a:avLst/>
              </a:prstGeom>
              <a:blipFill>
                <a:blip r:embed="rId2"/>
                <a:stretch>
                  <a:fillRect l="-1989" r="-1705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6"/>
          <p:cNvSpPr txBox="1"/>
          <p:nvPr/>
        </p:nvSpPr>
        <p:spPr>
          <a:xfrm>
            <a:off x="3743325" y="-37973"/>
            <a:ext cx="6913880" cy="49784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640839" marR="5080" indent="-1628775">
              <a:lnSpc>
                <a:spcPts val="1800"/>
              </a:lnSpc>
              <a:spcBef>
                <a:spcPts val="254"/>
              </a:spcBef>
            </a:pPr>
            <a:r>
              <a:rPr sz="1600" u="sng" spc="-254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3"/>
              </a:rPr>
              <a:t>KLOE</a:t>
            </a:r>
            <a:r>
              <a:rPr sz="1600" u="sng" spc="-45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3"/>
              </a:rPr>
              <a:t> </a:t>
            </a:r>
            <a:r>
              <a:rPr sz="1600" u="sng" spc="-80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3"/>
              </a:rPr>
              <a:t>exp.:</a:t>
            </a:r>
            <a:r>
              <a:rPr sz="1600" u="sng" spc="-75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3"/>
              </a:rPr>
              <a:t> </a:t>
            </a:r>
            <a:r>
              <a:rPr sz="1600" u="sng" spc="-50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3"/>
              </a:rPr>
              <a:t>https://www.sciencedirect.com/science/article/pii/S0168900201015029</a:t>
            </a:r>
            <a:r>
              <a:rPr sz="1600" spc="-50" dirty="0">
                <a:solidFill>
                  <a:srgbClr val="94B3D6"/>
                </a:solidFill>
              </a:rPr>
              <a:t> </a:t>
            </a:r>
            <a:r>
              <a:rPr sz="1600" u="sng" spc="-80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4"/>
              </a:rPr>
              <a:t>Solid</a:t>
            </a:r>
            <a:r>
              <a:rPr sz="1600" u="sng" spc="-50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4"/>
              </a:rPr>
              <a:t> </a:t>
            </a:r>
            <a:r>
              <a:rPr sz="1600" u="sng" spc="-90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4"/>
              </a:rPr>
              <a:t>Hydrogen</a:t>
            </a:r>
            <a:r>
              <a:rPr sz="1600" u="sng" spc="-30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4"/>
              </a:rPr>
              <a:t> </a:t>
            </a:r>
            <a:r>
              <a:rPr sz="1600" u="sng" spc="-55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4"/>
              </a:rPr>
              <a:t>technique:</a:t>
            </a:r>
            <a:r>
              <a:rPr sz="1600" u="sng" spc="-60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4"/>
              </a:rPr>
              <a:t> </a:t>
            </a:r>
            <a:r>
              <a:rPr sz="1600" u="sng" spc="-35" dirty="0">
                <a:solidFill>
                  <a:srgbClr val="94B3D6"/>
                </a:solidFill>
                <a:uFill>
                  <a:solidFill>
                    <a:srgbClr val="94B3D6"/>
                  </a:solidFill>
                </a:uFill>
                <a:hlinkClick r:id="rId4"/>
              </a:rPr>
              <a:t>https://arxiv.org/html/1809.08752v3</a:t>
            </a:r>
            <a:endParaRPr sz="16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42965" y="1808472"/>
            <a:ext cx="4061557" cy="308266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15502" y="2497277"/>
            <a:ext cx="16497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dirty="0">
                <a:solidFill>
                  <a:srgbClr val="7E7E7E"/>
                </a:solidFill>
              </a:rPr>
              <a:t>DUNE</a:t>
            </a:r>
            <a:r>
              <a:rPr sz="1600" b="1" spc="-15" dirty="0">
                <a:solidFill>
                  <a:srgbClr val="7E7E7E"/>
                </a:solidFill>
              </a:rPr>
              <a:t> </a:t>
            </a:r>
            <a:r>
              <a:rPr sz="1600" spc="-10" dirty="0">
                <a:solidFill>
                  <a:srgbClr val="7E7E7E"/>
                </a:solidFill>
              </a:rPr>
              <a:t>preliminary</a:t>
            </a:r>
            <a:endParaRPr sz="1600"/>
          </a:p>
        </p:txBody>
      </p:sp>
      <p:sp>
        <p:nvSpPr>
          <p:cNvPr id="9" name="object 9"/>
          <p:cNvSpPr txBox="1"/>
          <p:nvPr/>
        </p:nvSpPr>
        <p:spPr>
          <a:xfrm>
            <a:off x="6881622" y="4878704"/>
            <a:ext cx="33305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1600" dirty="0">
                <a:solidFill>
                  <a:srgbClr val="D99593"/>
                </a:solidFill>
              </a:rPr>
              <a:t>Selected</a:t>
            </a:r>
            <a:r>
              <a:rPr sz="1600" spc="-65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CCQE</a:t>
            </a:r>
            <a:r>
              <a:rPr sz="1600" spc="-40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on</a:t>
            </a:r>
            <a:r>
              <a:rPr sz="1600" spc="-40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Hydrogen</a:t>
            </a:r>
            <a:r>
              <a:rPr sz="1600" spc="-30" dirty="0">
                <a:solidFill>
                  <a:srgbClr val="D99593"/>
                </a:solidFill>
              </a:rPr>
              <a:t> </a:t>
            </a:r>
            <a:r>
              <a:rPr sz="1600" spc="-10" dirty="0">
                <a:solidFill>
                  <a:srgbClr val="D99593"/>
                </a:solidFill>
              </a:rPr>
              <a:t>events </a:t>
            </a:r>
            <a:r>
              <a:rPr sz="1600" dirty="0">
                <a:solidFill>
                  <a:srgbClr val="D99593"/>
                </a:solidFill>
              </a:rPr>
              <a:t>in</a:t>
            </a:r>
            <a:r>
              <a:rPr sz="1600" spc="-35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SAND</a:t>
            </a:r>
            <a:r>
              <a:rPr sz="1600" spc="-40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assuming</a:t>
            </a:r>
            <a:r>
              <a:rPr sz="1600" spc="-40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reverse</a:t>
            </a:r>
            <a:r>
              <a:rPr sz="1600" spc="-15" dirty="0">
                <a:solidFill>
                  <a:srgbClr val="D99593"/>
                </a:solidFill>
              </a:rPr>
              <a:t> </a:t>
            </a:r>
            <a:r>
              <a:rPr sz="1600" spc="-20" dirty="0">
                <a:solidFill>
                  <a:srgbClr val="D99593"/>
                </a:solidFill>
              </a:rPr>
              <a:t>horn </a:t>
            </a:r>
            <a:r>
              <a:rPr sz="1600" dirty="0">
                <a:solidFill>
                  <a:srgbClr val="D99593"/>
                </a:solidFill>
              </a:rPr>
              <a:t>current</a:t>
            </a:r>
            <a:r>
              <a:rPr sz="1600" spc="-15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and</a:t>
            </a:r>
            <a:r>
              <a:rPr sz="1600" spc="-40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1</a:t>
            </a:r>
            <a:r>
              <a:rPr sz="1600" spc="-20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year</a:t>
            </a:r>
            <a:r>
              <a:rPr sz="1600" spc="-5" dirty="0">
                <a:solidFill>
                  <a:srgbClr val="D99593"/>
                </a:solidFill>
              </a:rPr>
              <a:t> </a:t>
            </a:r>
            <a:r>
              <a:rPr sz="1600" dirty="0">
                <a:solidFill>
                  <a:srgbClr val="D99593"/>
                </a:solidFill>
              </a:rPr>
              <a:t>data</a:t>
            </a:r>
            <a:r>
              <a:rPr sz="1600" spc="-25" dirty="0">
                <a:solidFill>
                  <a:srgbClr val="D99593"/>
                </a:solidFill>
              </a:rPr>
              <a:t> </a:t>
            </a:r>
            <a:r>
              <a:rPr sz="1600" spc="-10" dirty="0">
                <a:solidFill>
                  <a:srgbClr val="D99593"/>
                </a:solidFill>
              </a:rPr>
              <a:t>taking</a:t>
            </a:r>
            <a:endParaRPr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9B9F5-82DB-6C9A-8632-D5BBF703A868}"/>
              </a:ext>
            </a:extLst>
          </p:cNvPr>
          <p:cNvSpPr txBox="1"/>
          <p:nvPr/>
        </p:nvSpPr>
        <p:spPr>
          <a:xfrm>
            <a:off x="8188036" y="5957455"/>
            <a:ext cx="2992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from Gianfranco </a:t>
            </a:r>
            <a:r>
              <a:rPr lang="en-US" dirty="0" err="1"/>
              <a:t>Ingratta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1DCCA6E-6463-1560-57F6-2F1926611C6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A161BF8-2692-1E4D-8EA6-87F309798DB7}" type="datetime1">
              <a:rPr lang="en-US" smtClean="0"/>
              <a:t>10/2/25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F8787-0C03-C280-DBB1-54A1F41E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2518"/>
            <a:ext cx="5486400" cy="647102"/>
          </a:xfrm>
        </p:spPr>
        <p:txBody>
          <a:bodyPr/>
          <a:lstStyle/>
          <a:p>
            <a:r>
              <a:rPr lang="en-US" dirty="0"/>
              <a:t>SNB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B13D6-B2D4-45BA-1706-5EC64C4A3A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B639DC4D-09F8-620A-28F6-2DEDBD9A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336" y="2967725"/>
            <a:ext cx="4954664" cy="3297996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A13D2D0-E386-970C-DED9-FB6BBAEFC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203" y="149754"/>
            <a:ext cx="5321001" cy="2740123"/>
          </a:xfrm>
          <a:prstGeom prst="rect">
            <a:avLst/>
          </a:prstGeom>
        </p:spPr>
      </p:pic>
      <p:pic>
        <p:nvPicPr>
          <p:cNvPr id="11" name="Picture 10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2AFE3C21-C9C4-5E1A-26A0-C8BB1EC59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794" y="0"/>
            <a:ext cx="3053537" cy="6245728"/>
          </a:xfrm>
          <a:prstGeom prst="rect">
            <a:avLst/>
          </a:prstGeom>
        </p:spPr>
      </p:pic>
      <p:pic>
        <p:nvPicPr>
          <p:cNvPr id="13" name="Picture 12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254D2D5B-4144-9FB4-FD85-8D269F29F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96" y="1201438"/>
            <a:ext cx="3053537" cy="50104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866DB-1456-595B-EC20-EE9C20EBFBD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6238B4-8A5C-C642-94BC-387A3CD9ADAD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E1E20-68D6-E730-5002-38BE2F0CCA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</p:spTree>
    <p:extLst>
      <p:ext uri="{BB962C8B-B14F-4D97-AF65-F5344CB8AC3E}">
        <p14:creationId xmlns:p14="http://schemas.microsoft.com/office/powerpoint/2010/main" val="3632456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EDFF-4A35-3161-9115-FE8B9A15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AEA99-C22E-F8C0-AB57-C283DAE69A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88E76-4D09-66D1-9C97-E2F4EC3D0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367" y="1207770"/>
            <a:ext cx="7444123" cy="50316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C7B0F861-214F-C867-1D7D-79049B1A2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84"/>
          <a:stretch/>
        </p:blipFill>
        <p:spPr>
          <a:xfrm>
            <a:off x="8570809" y="5314"/>
            <a:ext cx="3065232" cy="3072730"/>
          </a:xfrm>
          <a:prstGeom prst="rect">
            <a:avLst/>
          </a:prstGeom>
        </p:spPr>
      </p:pic>
      <p:pic>
        <p:nvPicPr>
          <p:cNvPr id="6" name="Picture 5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5620A634-8B60-6D31-2B14-788B3F6B6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74"/>
          <a:stretch/>
        </p:blipFill>
        <p:spPr>
          <a:xfrm>
            <a:off x="8520544" y="3078044"/>
            <a:ext cx="3165762" cy="326290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1EE05-97B8-8DD3-5560-7B62DE54B8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4834B54-00C6-D944-A64A-1A0D602A5CA2}" type="datetime1">
              <a:rPr lang="en-US" smtClean="0"/>
              <a:t>10/2/25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6CF980-89F0-AFA2-B77E-CEB33C501D4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</p:spTree>
    <p:extLst>
      <p:ext uri="{BB962C8B-B14F-4D97-AF65-F5344CB8AC3E}">
        <p14:creationId xmlns:p14="http://schemas.microsoft.com/office/powerpoint/2010/main" val="2320533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waveform&#10;&#10;Description automatically generated">
            <a:extLst>
              <a:ext uri="{FF2B5EF4-FFF2-40B4-BE49-F238E27FC236}">
                <a16:creationId xmlns:a16="http://schemas.microsoft.com/office/drawing/2014/main" id="{E4047AFC-F060-2D28-B4B4-AF366EE7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615" y="2223046"/>
            <a:ext cx="7772400" cy="3970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24EAD-E2C4-F112-3E36-A5F661DF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63F663-0629-4410-CECD-4EC32445F0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85723-C0DA-A392-A58C-F2CE86E57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321"/>
            <a:ext cx="4533089" cy="33998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5822-8233-F14A-751B-70F5814DD51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57A4E9-0EA0-934A-9A8C-5406FC1D289E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7601C-95DA-97AA-97A0-EFC241680C6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</p:spTree>
    <p:extLst>
      <p:ext uri="{BB962C8B-B14F-4D97-AF65-F5344CB8AC3E}">
        <p14:creationId xmlns:p14="http://schemas.microsoft.com/office/powerpoint/2010/main" val="3144337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D863-D422-D25A-6BE1-DB2408E4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2518"/>
            <a:ext cx="5140036" cy="647102"/>
          </a:xfrm>
        </p:spPr>
        <p:txBody>
          <a:bodyPr/>
          <a:lstStyle/>
          <a:p>
            <a:r>
              <a:rPr lang="en-US" dirty="0"/>
              <a:t>Field Cage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B4286F-0C86-3FA7-2E61-9B1167E529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0C645-A208-E00B-DE73-7C751AC56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368" y="1207770"/>
            <a:ext cx="5321000" cy="27407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3CA40-EC12-9D23-883F-11ED20B9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368" y="229103"/>
            <a:ext cx="5888353" cy="3281714"/>
          </a:xfrm>
          <a:prstGeom prst="rect">
            <a:avLst/>
          </a:prstGeom>
        </p:spPr>
      </p:pic>
      <p:pic>
        <p:nvPicPr>
          <p:cNvPr id="8" name="Picture 7" descr="A diagram of a circuit board&#10;&#10;Description automatically generated">
            <a:extLst>
              <a:ext uri="{FF2B5EF4-FFF2-40B4-BE49-F238E27FC236}">
                <a16:creationId xmlns:a16="http://schemas.microsoft.com/office/drawing/2014/main" id="{3E8372EF-7650-F35E-3A11-8DF69F1D2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321" y="3723583"/>
            <a:ext cx="7772400" cy="249969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57B3-0A56-DB0B-27E8-A1B70A88846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32CE47-408A-054A-8D70-02FAD77879F9}" type="datetime1">
              <a:rPr lang="en-US" smtClean="0"/>
              <a:t>10/2/25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67EBBC-E87E-C2F4-B455-243EDAE792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</p:spTree>
    <p:extLst>
      <p:ext uri="{BB962C8B-B14F-4D97-AF65-F5344CB8AC3E}">
        <p14:creationId xmlns:p14="http://schemas.microsoft.com/office/powerpoint/2010/main" val="38593253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3F2AE-9355-9979-3910-FDA31E9CB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X-ARAPUCA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7FDBD-52B7-C588-58C4-45FFB9C82F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3CE94-35DC-EAD3-22FB-817F8D7C9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368" y="1207770"/>
            <a:ext cx="3814232" cy="50316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Outer layers: dichroic filter coated w/ PTP on the outside</a:t>
            </a:r>
          </a:p>
          <a:p>
            <a:pPr lvl="1"/>
            <a:r>
              <a:rPr lang="en-US" dirty="0"/>
              <a:t>Converts 127 nm to 350nm</a:t>
            </a:r>
          </a:p>
          <a:p>
            <a:r>
              <a:rPr lang="en-US" dirty="0"/>
              <a:t>WLS plate in the center converts transmitted photons into the visible (430nm)</a:t>
            </a:r>
          </a:p>
          <a:p>
            <a:r>
              <a:rPr lang="en-US" dirty="0"/>
              <a:t>Single-sided ARAPUCAs have reflective surface on side facing the cryostat walls</a:t>
            </a:r>
          </a:p>
          <a:p>
            <a:r>
              <a:rPr lang="en-US" dirty="0"/>
              <a:t>Visible photons emitted at greater than the 𝛉</a:t>
            </a:r>
            <a:r>
              <a:rPr lang="en-US" baseline="-25000" dirty="0"/>
              <a:t>critical </a:t>
            </a:r>
            <a:r>
              <a:rPr lang="en-US" dirty="0"/>
              <a:t>reach </a:t>
            </a:r>
            <a:r>
              <a:rPr lang="en-US" dirty="0" err="1"/>
              <a:t>SiPMs</a:t>
            </a:r>
            <a:r>
              <a:rPr lang="en-US" dirty="0"/>
              <a:t> at plate edges</a:t>
            </a:r>
          </a:p>
          <a:p>
            <a:r>
              <a:rPr lang="en-US" dirty="0"/>
              <a:t>48 </a:t>
            </a:r>
            <a:r>
              <a:rPr lang="en-US" dirty="0" err="1"/>
              <a:t>SiPMs</a:t>
            </a:r>
            <a:r>
              <a:rPr lang="en-US" dirty="0"/>
              <a:t> on each supercell are ganged</a:t>
            </a:r>
          </a:p>
          <a:p>
            <a:r>
              <a:rPr lang="en-US" dirty="0"/>
              <a:t>DAPHNE readout boards in the warm digitize the signals</a:t>
            </a:r>
          </a:p>
        </p:txBody>
      </p:sp>
      <p:pic>
        <p:nvPicPr>
          <p:cNvPr id="10" name="Picture 9" descr="Diagram of a diagram of a structure&#10;&#10;Description automatically generated">
            <a:extLst>
              <a:ext uri="{FF2B5EF4-FFF2-40B4-BE49-F238E27FC236}">
                <a16:creationId xmlns:a16="http://schemas.microsoft.com/office/drawing/2014/main" id="{1D2C90BC-72DD-6B4E-B457-7D3A9F3DA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78793"/>
            <a:ext cx="7772400" cy="51004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F9051C-D2B4-0BA0-41D6-E5BC1C9311D0}"/>
              </a:ext>
            </a:extLst>
          </p:cNvPr>
          <p:cNvSpPr txBox="1"/>
          <p:nvPr/>
        </p:nvSpPr>
        <p:spPr>
          <a:xfrm>
            <a:off x="4778829" y="6096000"/>
            <a:ext cx="4628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Exploded view of a double-sided X-ARAPUCA supercell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E0A53-302C-F8E1-E270-C8AE1C8E908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65660D-6417-814D-8DDD-91305CFFA221}" type="datetime1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41477-4B9E-D899-371D-9CCDE40F7B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</p:spTree>
    <p:extLst>
      <p:ext uri="{BB962C8B-B14F-4D97-AF65-F5344CB8AC3E}">
        <p14:creationId xmlns:p14="http://schemas.microsoft.com/office/powerpoint/2010/main" val="1022158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 descr="A diagram of a deep underground experime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4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ACE79AC1-565C-B447-B5CA-263CF82023A3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5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73" name="Google Shape;173;p5"/>
          <p:cNvSpPr/>
          <p:nvPr/>
        </p:nvSpPr>
        <p:spPr>
          <a:xfrm>
            <a:off x="1333500" y="3975100"/>
            <a:ext cx="9715500" cy="2209800"/>
          </a:xfrm>
          <a:prstGeom prst="rect">
            <a:avLst/>
          </a:prstGeom>
          <a:solidFill>
            <a:srgbClr val="6265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944" y="3975100"/>
            <a:ext cx="2217359" cy="18589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p:sp>
        <p:nvSpPr>
          <p:cNvPr id="175" name="Google Shape;175;p5"/>
          <p:cNvSpPr txBox="1"/>
          <p:nvPr/>
        </p:nvSpPr>
        <p:spPr>
          <a:xfrm>
            <a:off x="3280229" y="3895075"/>
            <a:ext cx="468159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DUNE will serve as an observatory for astrophysical sources of neutrinos from day 1:</a:t>
            </a:r>
            <a:endParaRPr sz="1400" b="0" i="0" u="none" strike="noStrike" cap="none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Supernovae</a:t>
            </a:r>
            <a:endParaRPr sz="1400" b="0" i="0" u="none" strike="noStrike" cap="none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Atmospheric</a:t>
            </a:r>
            <a:endParaRPr sz="1400" b="0" i="0" u="none" strike="noStrike" cap="none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Solar  </a:t>
            </a:r>
            <a:endParaRPr sz="1400" b="0" i="0" u="none" strike="noStrike" cap="none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6" name="Google Shape;17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3250" y="3829710"/>
            <a:ext cx="3949350" cy="26706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0BE194-5CB4-C1EF-2342-5D38A80FCD92}"/>
              </a:ext>
            </a:extLst>
          </p:cNvPr>
          <p:cNvSpPr txBox="1"/>
          <p:nvPr/>
        </p:nvSpPr>
        <p:spPr>
          <a:xfrm>
            <a:off x="9689189" y="396854"/>
            <a:ext cx="2486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u="none" strike="noStrike" dirty="0">
                <a:solidFill>
                  <a:srgbClr val="222222"/>
                </a:solidFill>
                <a:effectLst/>
                <a:latin typeface="Merriweather Sans" pitchFamily="2" charset="77"/>
                <a:hlinkClick r:id="rId6"/>
              </a:rPr>
              <a:t>Eur. Phys. J. C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Merriweather Sans" pitchFamily="2" charset="77"/>
                <a:hlinkClick r:id="rId6"/>
              </a:rPr>
              <a:t>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Merriweather Sans" pitchFamily="2" charset="77"/>
                <a:hlinkClick r:id="rId6"/>
              </a:rPr>
              <a:t>81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Merriweather Sans" pitchFamily="2" charset="77"/>
                <a:hlinkClick r:id="rId6"/>
              </a:rPr>
              <a:t>, 423 (2021)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08B02-86CC-1E74-9845-82FF0513D64B}"/>
              </a:ext>
            </a:extLst>
          </p:cNvPr>
          <p:cNvSpPr txBox="1"/>
          <p:nvPr/>
        </p:nvSpPr>
        <p:spPr>
          <a:xfrm>
            <a:off x="5421826" y="6022513"/>
            <a:ext cx="25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hlinkClick r:id="rId7"/>
              </a:rPr>
              <a:t>D. Guffanti’s talk</a:t>
            </a:r>
            <a:r>
              <a:rPr lang="en-US" dirty="0"/>
              <a:t> today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494D2F-DB7A-0672-CA2A-EBAA397BB17B}"/>
              </a:ext>
            </a:extLst>
          </p:cNvPr>
          <p:cNvGrpSpPr/>
          <p:nvPr/>
        </p:nvGrpSpPr>
        <p:grpSpPr>
          <a:xfrm>
            <a:off x="6854766" y="704631"/>
            <a:ext cx="5321001" cy="2740123"/>
            <a:chOff x="6854766" y="704631"/>
            <a:chExt cx="5321001" cy="2740123"/>
          </a:xfrm>
        </p:grpSpPr>
        <p:pic>
          <p:nvPicPr>
            <p:cNvPr id="2" name="Picture 1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5BD54BAA-B709-7646-2336-44D78DABD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4766" y="704631"/>
              <a:ext cx="5321001" cy="2740123"/>
            </a:xfrm>
            <a:prstGeom prst="rect">
              <a:avLst/>
            </a:prstGeom>
          </p:spPr>
        </p:pic>
        <p:sp>
          <p:nvSpPr>
            <p:cNvPr id="5" name="object 13">
              <a:extLst>
                <a:ext uri="{FF2B5EF4-FFF2-40B4-BE49-F238E27FC236}">
                  <a16:creationId xmlns:a16="http://schemas.microsoft.com/office/drawing/2014/main" id="{AD000DC4-20D3-6B30-9A3E-3FDBA7166786}"/>
                </a:ext>
              </a:extLst>
            </p:cNvPr>
            <p:cNvSpPr txBox="1"/>
            <p:nvPr/>
          </p:nvSpPr>
          <p:spPr>
            <a:xfrm>
              <a:off x="8124652" y="1842644"/>
              <a:ext cx="1201382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Times New Roman"/>
                  <a:cs typeface="Times New Roman"/>
                </a:rPr>
                <a:t>DUNE</a:t>
              </a:r>
              <a:r>
                <a:rPr sz="1800" spc="-75" dirty="0">
                  <a:latin typeface="Times New Roman"/>
                  <a:cs typeface="Times New Roman"/>
                </a:rPr>
                <a:t> </a:t>
              </a:r>
              <a:r>
                <a:rPr sz="1800" spc="-50" dirty="0" err="1">
                  <a:latin typeface="Times New Roman"/>
                  <a:cs typeface="Times New Roman"/>
                </a:rPr>
                <a:t>ν</a:t>
              </a:r>
              <a:r>
                <a:rPr lang="en-US" sz="1800" spc="-50" baseline="-25000" dirty="0" err="1">
                  <a:latin typeface="Times New Roman"/>
                  <a:cs typeface="Times New Roman"/>
                </a:rPr>
                <a:t>e</a:t>
              </a:r>
              <a:endParaRPr sz="1800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6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5316768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FD Module 1 - HD</a:t>
            </a:r>
            <a:endParaRPr dirty="0"/>
          </a:p>
        </p:txBody>
      </p:sp>
      <p:sp>
        <p:nvSpPr>
          <p:cNvPr id="258" name="Google Shape;258;p9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23A5AAC8-2317-5941-80C2-9226DC785C9C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9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260" name="Google Shape;260;p9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sp>
        <p:nvSpPr>
          <p:cNvPr id="261" name="Google Shape;261;p9"/>
          <p:cNvSpPr txBox="1"/>
          <p:nvPr/>
        </p:nvSpPr>
        <p:spPr>
          <a:xfrm>
            <a:off x="6765896" y="3655355"/>
            <a:ext cx="4943475" cy="42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25" tIns="26650" rIns="53325" bIns="266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F7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 kt Far Detector module measuring 66 m (L) x 19 m (W) x 18 m (H). Person circled in green for scale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2" name="Google Shape;262;p9" descr="Diagra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6605" y="1689174"/>
            <a:ext cx="5321300" cy="382642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p:sp>
        <p:nvSpPr>
          <p:cNvPr id="263" name="Google Shape;263;p9"/>
          <p:cNvSpPr/>
          <p:nvPr/>
        </p:nvSpPr>
        <p:spPr>
          <a:xfrm>
            <a:off x="3238500" y="3581400"/>
            <a:ext cx="1009650" cy="857250"/>
          </a:xfrm>
          <a:custGeom>
            <a:avLst/>
            <a:gdLst/>
            <a:ahLst/>
            <a:cxnLst/>
            <a:rect l="l" t="t" r="r" b="b"/>
            <a:pathLst>
              <a:path w="1009650" h="857250" extrusionOk="0">
                <a:moveTo>
                  <a:pt x="0" y="409575"/>
                </a:moveTo>
                <a:lnTo>
                  <a:pt x="19050" y="133350"/>
                </a:lnTo>
                <a:lnTo>
                  <a:pt x="228600" y="0"/>
                </a:lnTo>
                <a:lnTo>
                  <a:pt x="1009650" y="466725"/>
                </a:lnTo>
                <a:lnTo>
                  <a:pt x="1009650" y="714375"/>
                </a:lnTo>
                <a:lnTo>
                  <a:pt x="781050" y="857250"/>
                </a:lnTo>
                <a:lnTo>
                  <a:pt x="0" y="409575"/>
                </a:ln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p9"/>
          <p:cNvSpPr txBox="1"/>
          <p:nvPr/>
        </p:nvSpPr>
        <p:spPr>
          <a:xfrm>
            <a:off x="6362225" y="4234750"/>
            <a:ext cx="41418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North Cavern</a:t>
            </a:r>
            <a:endParaRPr sz="1400" b="0" i="0" u="none" strike="noStrike" cap="none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17 </a:t>
            </a:r>
            <a:r>
              <a:rPr lang="en-US" sz="1800" b="0" i="0" u="none" strike="noStrike" cap="none" dirty="0" err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kton</a:t>
            </a:r>
            <a:r>
              <a:rPr lang="en-US" sz="18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 of liquid Argon, total mass</a:t>
            </a:r>
            <a:endParaRPr lang="en-US" sz="18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</a:ext>
              </a:extLst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 V/cm horizontal-drift (HD) field, </a:t>
            </a:r>
            <a:endParaRPr sz="1400" b="0" i="0" u="none" strike="noStrike" cap="none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8"/>
                  </a:ext>
                </a:extLst>
              </a:rPr>
              <a:t>3.5-meter</a:t>
            </a:r>
            <a:r>
              <a:rPr lang="en-US" sz="18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drift length</a:t>
            </a:r>
            <a:endParaRPr sz="1400" b="0" i="0" u="none" strike="noStrike" cap="none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1.6 mm/𝝻s drift velocity</a:t>
            </a:r>
            <a:endParaRPr sz="1400" b="0" i="0" u="none" strike="noStrike" cap="none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65" name="Google Shape;265;p9"/>
          <p:cNvCxnSpPr>
            <a:stCxn id="263" idx="2"/>
          </p:cNvCxnSpPr>
          <p:nvPr/>
        </p:nvCxnSpPr>
        <p:spPr>
          <a:xfrm rot="10800000" flipH="1">
            <a:off x="3467100" y="635100"/>
            <a:ext cx="3162900" cy="29463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grpSp>
        <p:nvGrpSpPr>
          <p:cNvPr id="266" name="Google Shape;266;p9"/>
          <p:cNvGrpSpPr/>
          <p:nvPr/>
        </p:nvGrpSpPr>
        <p:grpSpPr>
          <a:xfrm>
            <a:off x="6629874" y="661336"/>
            <a:ext cx="5215521" cy="2964463"/>
            <a:chOff x="5926368" y="1689174"/>
            <a:chExt cx="6185253" cy="3515651"/>
          </a:xfrm>
        </p:grpSpPr>
        <p:sp>
          <p:nvSpPr>
            <p:cNvPr id="267" name="Google Shape;267;p9"/>
            <p:cNvSpPr/>
            <p:nvPr/>
          </p:nvSpPr>
          <p:spPr>
            <a:xfrm>
              <a:off x="10586100" y="3478135"/>
              <a:ext cx="365513" cy="474646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68" name="Google Shape;268;p9"/>
            <p:cNvPicPr preferRelativeResize="0"/>
            <p:nvPr/>
          </p:nvPicPr>
          <p:blipFill rotWithShape="1">
            <a:blip r:embed="rId4">
              <a:alphaModFix/>
            </a:blip>
            <a:srcRect l="9569" t="6720" r="6845" b="7235"/>
            <a:stretch/>
          </p:blipFill>
          <p:spPr>
            <a:xfrm>
              <a:off x="5926368" y="1689174"/>
              <a:ext cx="6185253" cy="3515651"/>
            </a:xfrm>
            <a:prstGeom prst="rect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90500" algn="tl" rotWithShape="0">
                <a:srgbClr val="000000">
                  <a:alpha val="69019"/>
                </a:srgbClr>
              </a:outerShdw>
            </a:effectLst>
          </p:spPr>
        </p:pic>
      </p:grpSp>
      <p:cxnSp>
        <p:nvCxnSpPr>
          <p:cNvPr id="269" name="Google Shape;269;p9"/>
          <p:cNvCxnSpPr/>
          <p:nvPr/>
        </p:nvCxnSpPr>
        <p:spPr>
          <a:xfrm rot="10800000" flipH="1">
            <a:off x="4020532" y="3625799"/>
            <a:ext cx="2609342" cy="812851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270" name="Google Shape;270;p9"/>
          <p:cNvSpPr/>
          <p:nvPr/>
        </p:nvSpPr>
        <p:spPr>
          <a:xfrm>
            <a:off x="10600823" y="2227181"/>
            <a:ext cx="224654" cy="285511"/>
          </a:xfrm>
          <a:prstGeom prst="ellipse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5368" y="35888"/>
            <a:ext cx="10972800" cy="647102"/>
          </a:xfrm>
          <a:prstGeom prst="rect">
            <a:avLst/>
          </a:prstGeom>
        </p:spPr>
        <p:txBody>
          <a:bodyPr vert="horz" wrap="square" lIns="0" tIns="64492" rIns="0" bIns="0" rtlCol="0">
            <a:spAutoFit/>
          </a:bodyPr>
          <a:lstStyle/>
          <a:p>
            <a:pPr marL="848180" marR="4607" indent="-676010">
              <a:lnSpc>
                <a:spcPts val="4461"/>
              </a:lnSpc>
              <a:spcBef>
                <a:spcPts val="508"/>
              </a:spcBef>
            </a:pPr>
            <a:r>
              <a:rPr dirty="0"/>
              <a:t>PRISM</a:t>
            </a:r>
            <a:r>
              <a:rPr spc="-168" dirty="0"/>
              <a:t> </a:t>
            </a:r>
            <a:r>
              <a:rPr dirty="0"/>
              <a:t>technique:</a:t>
            </a:r>
            <a:r>
              <a:rPr spc="-168" dirty="0"/>
              <a:t> </a:t>
            </a:r>
            <a:r>
              <a:rPr dirty="0"/>
              <a:t>directly</a:t>
            </a:r>
            <a:r>
              <a:rPr spc="-168" dirty="0"/>
              <a:t> </a:t>
            </a:r>
            <a:r>
              <a:rPr spc="-9" dirty="0"/>
              <a:t>probing </a:t>
            </a:r>
            <a:r>
              <a:rPr dirty="0"/>
              <a:t>neutrino</a:t>
            </a:r>
            <a:r>
              <a:rPr spc="-127" dirty="0"/>
              <a:t> </a:t>
            </a:r>
            <a:r>
              <a:rPr dirty="0"/>
              <a:t>energy</a:t>
            </a:r>
            <a:r>
              <a:rPr spc="-127" dirty="0"/>
              <a:t> </a:t>
            </a:r>
            <a:r>
              <a:rPr spc="-9" dirty="0"/>
              <a:t>dependence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idx="11"/>
          </p:nvPr>
        </p:nvSpPr>
        <p:spPr>
          <a:xfrm>
            <a:off x="7768441" y="893545"/>
            <a:ext cx="5799081" cy="15869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11516">
              <a:lnSpc>
                <a:spcPts val="1895"/>
              </a:lnSpc>
            </a:pPr>
            <a:r>
              <a:rPr lang="en-US"/>
              <a:t>NuTel 2025 | David Rivera</a:t>
            </a:r>
            <a:endParaRPr spc="-9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34549">
              <a:lnSpc>
                <a:spcPts val="2498"/>
              </a:lnSpc>
            </a:pPr>
            <a:fld id="{81D60167-4931-47E6-BA6A-407CBD079E47}" type="slidenum">
              <a:rPr spc="-23" dirty="0"/>
              <a:pPr marL="34549">
                <a:lnSpc>
                  <a:spcPts val="2498"/>
                </a:lnSpc>
              </a:pPr>
              <a:t>51</a:t>
            </a:fld>
            <a:endParaRPr spc="-23" dirty="0"/>
          </a:p>
        </p:txBody>
      </p:sp>
      <p:sp>
        <p:nvSpPr>
          <p:cNvPr id="3" name="object 3"/>
          <p:cNvSpPr txBox="1"/>
          <p:nvPr/>
        </p:nvSpPr>
        <p:spPr>
          <a:xfrm>
            <a:off x="5391347" y="3382250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816" spc="113" dirty="0">
                <a:solidFill>
                  <a:srgbClr val="295F99"/>
                </a:solidFill>
              </a:rPr>
              <a:t>●</a:t>
            </a:r>
            <a:endParaRPr sz="816"/>
          </a:p>
        </p:txBody>
      </p:sp>
      <p:sp>
        <p:nvSpPr>
          <p:cNvPr id="4" name="object 4"/>
          <p:cNvSpPr txBox="1"/>
          <p:nvPr/>
        </p:nvSpPr>
        <p:spPr>
          <a:xfrm>
            <a:off x="5579053" y="3307497"/>
            <a:ext cx="4843786" cy="2498261"/>
          </a:xfrm>
          <a:prstGeom prst="rect">
            <a:avLst/>
          </a:prstGeom>
        </p:spPr>
        <p:txBody>
          <a:bodyPr vert="horz" wrap="square" lIns="0" tIns="35700" rIns="0" bIns="0" rtlCol="0">
            <a:spAutoFit/>
          </a:bodyPr>
          <a:lstStyle/>
          <a:p>
            <a:pPr marL="11516" marR="4607">
              <a:lnSpc>
                <a:spcPts val="2086"/>
              </a:lnSpc>
              <a:spcBef>
                <a:spcPts val="280"/>
              </a:spcBef>
            </a:pP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FD</a:t>
            </a:r>
            <a:r>
              <a:rPr sz="1859" spc="-23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flux</a:t>
            </a:r>
            <a:r>
              <a:rPr sz="1859" spc="9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≠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ND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flux</a:t>
            </a:r>
            <a:r>
              <a:rPr sz="1859" spc="5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→</a:t>
            </a:r>
            <a:r>
              <a:rPr sz="1859" spc="-5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uncertainties</a:t>
            </a:r>
            <a:r>
              <a:rPr sz="1859" spc="5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in</a:t>
            </a:r>
            <a:r>
              <a:rPr sz="1859" spc="36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b="1" spc="-9" dirty="0">
                <a:solidFill>
                  <a:srgbClr val="336699"/>
                </a:solidFill>
                <a:latin typeface="Helvetica" pitchFamily="2" charset="0"/>
              </a:rPr>
              <a:t>energy </a:t>
            </a:r>
            <a:r>
              <a:rPr sz="1859" b="1" dirty="0">
                <a:solidFill>
                  <a:srgbClr val="336699"/>
                </a:solidFill>
                <a:latin typeface="Helvetica" pitchFamily="2" charset="0"/>
              </a:rPr>
              <a:t>dependence</a:t>
            </a:r>
            <a:r>
              <a:rPr sz="1859" b="1" spc="-32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of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cross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sections,</a:t>
            </a:r>
            <a:r>
              <a:rPr sz="1859" spc="-18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response,</a:t>
            </a:r>
            <a:r>
              <a:rPr sz="1859" spc="-14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spc="-18" dirty="0">
                <a:solidFill>
                  <a:srgbClr val="336699"/>
                </a:solidFill>
                <a:latin typeface="Helvetica" pitchFamily="2" charset="0"/>
              </a:rPr>
              <a:t>etc.</a:t>
            </a:r>
            <a:endParaRPr sz="1859" dirty="0">
              <a:latin typeface="Helvetica" pitchFamily="2" charset="0"/>
            </a:endParaRPr>
          </a:p>
          <a:p>
            <a:pPr marL="11516" marR="31094">
              <a:lnSpc>
                <a:spcPts val="2077"/>
              </a:lnSpc>
              <a:spcBef>
                <a:spcPts val="811"/>
              </a:spcBef>
            </a:pP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ND</a:t>
            </a:r>
            <a:r>
              <a:rPr sz="1859" spc="-18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flux changes</a:t>
            </a:r>
            <a:r>
              <a:rPr sz="1859" spc="-5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with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angle</a:t>
            </a:r>
            <a:r>
              <a:rPr sz="1859" spc="-14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due</a:t>
            </a:r>
            <a:r>
              <a:rPr sz="1859" spc="-5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to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pion</a:t>
            </a:r>
            <a:r>
              <a:rPr sz="1859" spc="-14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decay kinematics</a:t>
            </a:r>
            <a:endParaRPr sz="1859" dirty="0">
              <a:latin typeface="Helvetica" pitchFamily="2" charset="0"/>
            </a:endParaRPr>
          </a:p>
          <a:p>
            <a:pPr marL="11516" marR="100768">
              <a:lnSpc>
                <a:spcPts val="2077"/>
              </a:lnSpc>
              <a:spcBef>
                <a:spcPts val="825"/>
              </a:spcBef>
            </a:pPr>
            <a:r>
              <a:rPr sz="1859" spc="-32" dirty="0">
                <a:solidFill>
                  <a:srgbClr val="336699"/>
                </a:solidFill>
                <a:latin typeface="Helvetica" pitchFamily="2" charset="0"/>
              </a:rPr>
              <a:t>Take</a:t>
            </a:r>
            <a:r>
              <a:rPr sz="1859" spc="-27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ND</a:t>
            </a:r>
            <a:r>
              <a:rPr sz="1859" spc="-27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data</a:t>
            </a:r>
            <a:r>
              <a:rPr sz="1859" spc="-23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in</a:t>
            </a:r>
            <a:r>
              <a:rPr sz="1859" spc="-27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different</a:t>
            </a:r>
            <a:r>
              <a:rPr sz="1859" spc="-27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fluxes</a:t>
            </a:r>
            <a:r>
              <a:rPr sz="1859" spc="-18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→build</a:t>
            </a:r>
            <a:r>
              <a:rPr sz="1859" spc="-27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linear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combination</a:t>
            </a:r>
            <a:r>
              <a:rPr sz="1859" spc="-23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to</a:t>
            </a:r>
            <a:r>
              <a:rPr sz="1859" spc="-27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match</a:t>
            </a:r>
            <a:r>
              <a:rPr sz="1859" spc="-23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FD </a:t>
            </a:r>
            <a:r>
              <a:rPr sz="1859" i="1" dirty="0">
                <a:solidFill>
                  <a:srgbClr val="336699"/>
                </a:solidFill>
                <a:latin typeface="Helvetica" pitchFamily="2" charset="0"/>
              </a:rPr>
              <a:t>oscillated</a:t>
            </a:r>
            <a:r>
              <a:rPr sz="1859" i="1" spc="-18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spectra</a:t>
            </a:r>
            <a:endParaRPr sz="1859" dirty="0">
              <a:latin typeface="Helvetica" pitchFamily="2" charset="0"/>
            </a:endParaRPr>
          </a:p>
          <a:p>
            <a:pPr marL="11516" marR="229751">
              <a:lnSpc>
                <a:spcPts val="2077"/>
              </a:lnSpc>
              <a:spcBef>
                <a:spcPts val="830"/>
              </a:spcBef>
            </a:pP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Robust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analysis approach</a:t>
            </a:r>
            <a:r>
              <a:rPr sz="1859" spc="-18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with</a:t>
            </a:r>
            <a:r>
              <a:rPr sz="1859" spc="-5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very</a:t>
            </a:r>
            <a:r>
              <a:rPr sz="1859" spc="-14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minimal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dependence</a:t>
            </a:r>
            <a:r>
              <a:rPr sz="1859" spc="-14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on</a:t>
            </a:r>
            <a:r>
              <a:rPr sz="1859" spc="-18" dirty="0">
                <a:solidFill>
                  <a:srgbClr val="336699"/>
                </a:solidFill>
                <a:latin typeface="Helvetica" pitchFamily="2" charset="0"/>
              </a:rPr>
              <a:t> </a:t>
            </a:r>
            <a:r>
              <a:rPr sz="1859" dirty="0">
                <a:solidFill>
                  <a:srgbClr val="336699"/>
                </a:solidFill>
                <a:latin typeface="Helvetica" pitchFamily="2" charset="0"/>
              </a:rPr>
              <a:t>interaction</a:t>
            </a:r>
            <a:r>
              <a:rPr sz="1859" spc="-9" dirty="0">
                <a:solidFill>
                  <a:srgbClr val="336699"/>
                </a:solidFill>
                <a:latin typeface="Helvetica" pitchFamily="2" charset="0"/>
              </a:rPr>
              <a:t> modeling</a:t>
            </a:r>
            <a:endParaRPr sz="1859" dirty="0">
              <a:latin typeface="Helvetica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1347" y="4014580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816" spc="113" dirty="0">
                <a:solidFill>
                  <a:srgbClr val="295F99"/>
                </a:solidFill>
              </a:rPr>
              <a:t>●</a:t>
            </a:r>
            <a:endParaRPr sz="816"/>
          </a:p>
        </p:txBody>
      </p:sp>
      <p:sp>
        <p:nvSpPr>
          <p:cNvPr id="6" name="object 6"/>
          <p:cNvSpPr txBox="1"/>
          <p:nvPr/>
        </p:nvSpPr>
        <p:spPr>
          <a:xfrm>
            <a:off x="5391347" y="4646587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816" spc="113" dirty="0">
                <a:solidFill>
                  <a:srgbClr val="295F99"/>
                </a:solidFill>
              </a:rPr>
              <a:t>●</a:t>
            </a:r>
            <a:endParaRPr sz="816"/>
          </a:p>
        </p:txBody>
      </p:sp>
      <p:sp>
        <p:nvSpPr>
          <p:cNvPr id="7" name="object 7"/>
          <p:cNvSpPr txBox="1"/>
          <p:nvPr/>
        </p:nvSpPr>
        <p:spPr>
          <a:xfrm>
            <a:off x="5391347" y="5277938"/>
            <a:ext cx="10595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816" spc="113" dirty="0">
                <a:solidFill>
                  <a:srgbClr val="295F99"/>
                </a:solidFill>
              </a:rPr>
              <a:t>●</a:t>
            </a:r>
            <a:endParaRPr sz="816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1066" y="1258510"/>
            <a:ext cx="2696549" cy="19578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5820" y="1512846"/>
            <a:ext cx="2058072" cy="140985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61428" y="1221571"/>
            <a:ext cx="2783097" cy="204459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469784" y="1796687"/>
            <a:ext cx="230327" cy="51394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3264" b="1" spc="-45" dirty="0">
                <a:latin typeface="Times New Roman"/>
                <a:cs typeface="Times New Roman"/>
              </a:rPr>
              <a:t>x</a:t>
            </a:r>
            <a:endParaRPr sz="3264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66787" y="1593964"/>
            <a:ext cx="644917" cy="76523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4897" b="1" spc="-45" dirty="0">
                <a:latin typeface="Times New Roman"/>
                <a:cs typeface="Times New Roman"/>
              </a:rPr>
              <a:t>→</a:t>
            </a:r>
            <a:endParaRPr sz="4897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8464" y="3429663"/>
            <a:ext cx="3788103" cy="272454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704470" y="1881886"/>
            <a:ext cx="1287530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23" dirty="0">
                <a:latin typeface="Times New Roman"/>
                <a:cs typeface="Times New Roman"/>
              </a:rPr>
              <a:t>DUNE-</a:t>
            </a:r>
            <a:r>
              <a:rPr sz="1632" spc="-9" dirty="0">
                <a:latin typeface="Times New Roman"/>
                <a:cs typeface="Times New Roman"/>
              </a:rPr>
              <a:t>PRISM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0680DC44-8BA7-9C10-9CFB-74627C5117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09F073D-520D-5347-BAEE-A9FAAB009A26}" type="datetime1">
              <a:rPr lang="en-US" smtClean="0"/>
              <a:t>10/2/25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0"/>
          <p:cNvGrpSpPr/>
          <p:nvPr/>
        </p:nvGrpSpPr>
        <p:grpSpPr>
          <a:xfrm>
            <a:off x="8045633" y="138748"/>
            <a:ext cx="4037100" cy="3460007"/>
            <a:chOff x="5738168" y="2224130"/>
            <a:chExt cx="4037100" cy="3460007"/>
          </a:xfrm>
        </p:grpSpPr>
        <p:pic>
          <p:nvPicPr>
            <p:cNvPr id="277" name="Google Shape;27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90320" y="2224130"/>
              <a:ext cx="3866230" cy="2998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10"/>
            <p:cNvSpPr txBox="1"/>
            <p:nvPr/>
          </p:nvSpPr>
          <p:spPr>
            <a:xfrm>
              <a:off x="5738168" y="5222437"/>
              <a:ext cx="4037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Horizontal Drift 10 kt module with person for reference.</a:t>
              </a:r>
              <a:endParaRPr sz="1200" b="0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B. Abi. et al 2020 JINST 15 T08010 </a:t>
              </a:r>
              <a:endParaRPr sz="1200" b="0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94" name="Google Shape;294;p10"/>
          <p:cNvSpPr txBox="1">
            <a:spLocks noGrp="1"/>
          </p:cNvSpPr>
          <p:nvPr>
            <p:ph type="title"/>
          </p:nvPr>
        </p:nvSpPr>
        <p:spPr>
          <a:xfrm>
            <a:off x="461901" y="189944"/>
            <a:ext cx="6016887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FD1-HD, Closer Look</a:t>
            </a:r>
            <a:endParaRPr dirty="0"/>
          </a:p>
        </p:txBody>
      </p:sp>
      <p:sp>
        <p:nvSpPr>
          <p:cNvPr id="295" name="Google Shape;295;p10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296" name="Google Shape;296;p10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sp>
        <p:nvSpPr>
          <p:cNvPr id="297" name="Google Shape;297;p10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38700D2D-FA94-6B4D-87B9-7EBCD0DDA3B8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10"/>
          <p:cNvSpPr txBox="1">
            <a:spLocks noGrp="1"/>
          </p:cNvSpPr>
          <p:nvPr>
            <p:ph type="body" idx="1"/>
          </p:nvPr>
        </p:nvSpPr>
        <p:spPr>
          <a:xfrm>
            <a:off x="461902" y="967440"/>
            <a:ext cx="5490632" cy="257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ts val="1800"/>
              <a:buNone/>
            </a:pPr>
            <a:r>
              <a:rPr lang="en-US" sz="1800" b="1"/>
              <a:t>Time Projection Chamber:</a:t>
            </a:r>
            <a:endParaRPr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Arial"/>
              <a:buChar char="•"/>
            </a:pPr>
            <a:r>
              <a:rPr lang="en-US" sz="1800"/>
              <a:t>25 APA pairs per Anode Plane – 150 APAs total</a:t>
            </a:r>
            <a:endParaRPr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Arial"/>
              <a:buChar char="•"/>
            </a:pPr>
            <a:r>
              <a:rPr lang="en-US" sz="1800"/>
              <a:t>384,000 charge readout channels</a:t>
            </a:r>
            <a:endParaRPr/>
          </a:p>
          <a:p>
            <a:pPr marL="541338" lvl="1" indent="-26669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620"/>
              <a:buChar char="-"/>
            </a:pPr>
            <a:r>
              <a:rPr lang="en-US" sz="1800"/>
              <a:t>240,000 induction (U and V)</a:t>
            </a:r>
            <a:endParaRPr/>
          </a:p>
          <a:p>
            <a:pPr marL="541338" lvl="1" indent="-26669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620"/>
              <a:buChar char="-"/>
            </a:pPr>
            <a:r>
              <a:rPr lang="en-US" sz="1800"/>
              <a:t>144,000 collection</a:t>
            </a:r>
            <a:endParaRPr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Arial"/>
              <a:buChar char="•"/>
            </a:pPr>
            <a:r>
              <a:rPr lang="en-US" sz="1800"/>
              <a:t>High granularity (4.7 mm wire pitch)</a:t>
            </a:r>
            <a:endParaRPr/>
          </a:p>
        </p:txBody>
      </p:sp>
      <p:sp>
        <p:nvSpPr>
          <p:cNvPr id="300" name="Google Shape;300;p10"/>
          <p:cNvSpPr txBox="1"/>
          <p:nvPr/>
        </p:nvSpPr>
        <p:spPr>
          <a:xfrm>
            <a:off x="461902" y="3941310"/>
            <a:ext cx="4261988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ct val="108108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Light Detection: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56032" marR="0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108108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ARAPUCA photon detector modules mounted inside APAs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56032" marR="0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108108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Wavelength shifter + Dichroic filters + </a:t>
            </a:r>
            <a:r>
              <a:rPr lang="en-US" sz="1800" b="0" i="0" u="none" strike="noStrike" cap="none" dirty="0" err="1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SiPM</a:t>
            </a:r>
            <a:r>
              <a:rPr lang="en-US" sz="18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readout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56032" marR="0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108108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photon detector modules per APA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41338" marR="0" lvl="1" indent="-26669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97297"/>
              <a:buFont typeface="Merriweather Sans"/>
              <a:buChar char="-"/>
            </a:pPr>
            <a:r>
              <a:rPr lang="en-US" sz="1600" b="0" i="0" u="none" strike="noStrike" cap="none" dirty="0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1500 modules in FD1-HD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323D68-3281-FE2C-5331-A7BFA8F7DAAE}"/>
              </a:ext>
            </a:extLst>
          </p:cNvPr>
          <p:cNvGrpSpPr/>
          <p:nvPr/>
        </p:nvGrpSpPr>
        <p:grpSpPr>
          <a:xfrm>
            <a:off x="4926652" y="128112"/>
            <a:ext cx="3716612" cy="3886340"/>
            <a:chOff x="4926652" y="128112"/>
            <a:chExt cx="3716612" cy="3886340"/>
          </a:xfrm>
        </p:grpSpPr>
        <p:cxnSp>
          <p:nvCxnSpPr>
            <p:cNvPr id="304" name="Google Shape;304;p10"/>
            <p:cNvCxnSpPr>
              <a:stCxn id="302" idx="3"/>
            </p:cNvCxnSpPr>
            <p:nvPr/>
          </p:nvCxnSpPr>
          <p:spPr>
            <a:xfrm>
              <a:off x="5988700" y="2397063"/>
              <a:ext cx="489600" cy="7305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0053B0-600E-BACA-192A-60C255FD749E}"/>
                </a:ext>
              </a:extLst>
            </p:cNvPr>
            <p:cNvGrpSpPr/>
            <p:nvPr/>
          </p:nvGrpSpPr>
          <p:grpSpPr>
            <a:xfrm>
              <a:off x="4926652" y="128112"/>
              <a:ext cx="3716612" cy="3886340"/>
              <a:chOff x="4938374" y="138548"/>
              <a:chExt cx="3716612" cy="3886340"/>
            </a:xfrm>
          </p:grpSpPr>
          <p:grpSp>
            <p:nvGrpSpPr>
              <p:cNvPr id="279" name="Google Shape;279;p10"/>
              <p:cNvGrpSpPr/>
              <p:nvPr/>
            </p:nvGrpSpPr>
            <p:grpSpPr>
              <a:xfrm>
                <a:off x="6497507" y="138548"/>
                <a:ext cx="2157479" cy="3542806"/>
                <a:chOff x="6497506" y="138548"/>
                <a:chExt cx="2157479" cy="3542806"/>
              </a:xfrm>
            </p:grpSpPr>
            <p:pic>
              <p:nvPicPr>
                <p:cNvPr id="280" name="Google Shape;280;p10" descr="A diagram of a wire&#10;&#10;Description automatically generated with medium confidenc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 rot="5400000">
                  <a:off x="5449063" y="1198198"/>
                  <a:ext cx="3531599" cy="1434712"/>
                </a:xfrm>
                <a:prstGeom prst="rect">
                  <a:avLst/>
                </a:prstGeom>
                <a:noFill/>
                <a:ln w="19050" cap="flat" cmpd="sng">
                  <a:solidFill>
                    <a:srgbClr val="F37C2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pic>
            <p:cxnSp>
              <p:nvCxnSpPr>
                <p:cNvPr id="281" name="Google Shape;281;p10"/>
                <p:cNvCxnSpPr/>
                <p:nvPr/>
              </p:nvCxnSpPr>
              <p:spPr>
                <a:xfrm>
                  <a:off x="7932219" y="138548"/>
                  <a:ext cx="722766" cy="149925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F37C2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6862"/>
                    </a:srgbClr>
                  </a:outerShdw>
                </a:effectLst>
              </p:spPr>
            </p:cxnSp>
            <p:cxnSp>
              <p:nvCxnSpPr>
                <p:cNvPr id="282" name="Google Shape;282;p10"/>
                <p:cNvCxnSpPr/>
                <p:nvPr/>
              </p:nvCxnSpPr>
              <p:spPr>
                <a:xfrm rot="10800000" flipH="1">
                  <a:off x="7949351" y="3015975"/>
                  <a:ext cx="614786" cy="656891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F37C2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6862"/>
                    </a:srgbClr>
                  </a:outerShdw>
                </a:effectLst>
              </p:spPr>
            </p:cxnSp>
            <p:grpSp>
              <p:nvGrpSpPr>
                <p:cNvPr id="283" name="Google Shape;283;p10"/>
                <p:cNvGrpSpPr/>
                <p:nvPr/>
              </p:nvGrpSpPr>
              <p:grpSpPr>
                <a:xfrm>
                  <a:off x="6537259" y="526004"/>
                  <a:ext cx="1244105" cy="2700196"/>
                  <a:chOff x="6537259" y="526004"/>
                  <a:chExt cx="1244105" cy="2700196"/>
                </a:xfrm>
              </p:grpSpPr>
              <p:sp>
                <p:nvSpPr>
                  <p:cNvPr id="284" name="Google Shape;284;p10"/>
                  <p:cNvSpPr/>
                  <p:nvPr/>
                </p:nvSpPr>
                <p:spPr>
                  <a:xfrm>
                    <a:off x="6541784" y="526004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85" name="Google Shape;285;p10"/>
                  <p:cNvSpPr/>
                  <p:nvPr/>
                </p:nvSpPr>
                <p:spPr>
                  <a:xfrm>
                    <a:off x="6537259" y="793011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86" name="Google Shape;286;p10"/>
                  <p:cNvSpPr/>
                  <p:nvPr/>
                </p:nvSpPr>
                <p:spPr>
                  <a:xfrm>
                    <a:off x="6541784" y="1134383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87" name="Google Shape;287;p10"/>
                  <p:cNvSpPr/>
                  <p:nvPr/>
                </p:nvSpPr>
                <p:spPr>
                  <a:xfrm>
                    <a:off x="6537259" y="1401390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88" name="Google Shape;288;p10"/>
                  <p:cNvSpPr/>
                  <p:nvPr/>
                </p:nvSpPr>
                <p:spPr>
                  <a:xfrm>
                    <a:off x="6553243" y="1726806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89" name="Google Shape;289;p10"/>
                  <p:cNvSpPr/>
                  <p:nvPr/>
                </p:nvSpPr>
                <p:spPr>
                  <a:xfrm>
                    <a:off x="6548718" y="1993813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90" name="Google Shape;290;p10"/>
                  <p:cNvSpPr/>
                  <p:nvPr/>
                </p:nvSpPr>
                <p:spPr>
                  <a:xfrm>
                    <a:off x="6541784" y="2335185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91" name="Google Shape;291;p10"/>
                  <p:cNvSpPr/>
                  <p:nvPr/>
                </p:nvSpPr>
                <p:spPr>
                  <a:xfrm>
                    <a:off x="6537259" y="2602192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92" name="Google Shape;292;p10"/>
                  <p:cNvSpPr/>
                  <p:nvPr/>
                </p:nvSpPr>
                <p:spPr>
                  <a:xfrm>
                    <a:off x="6541784" y="2870417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93" name="Google Shape;293;p10"/>
                  <p:cNvSpPr/>
                  <p:nvPr/>
                </p:nvSpPr>
                <p:spPr>
                  <a:xfrm>
                    <a:off x="6537259" y="3137424"/>
                    <a:ext cx="1228121" cy="88776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dot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11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</p:grpSp>
          </p:grpSp>
          <p:grpSp>
            <p:nvGrpSpPr>
              <p:cNvPr id="301" name="Google Shape;301;p10"/>
              <p:cNvGrpSpPr/>
              <p:nvPr/>
            </p:nvGrpSpPr>
            <p:grpSpPr>
              <a:xfrm>
                <a:off x="5148943" y="570899"/>
                <a:ext cx="1341079" cy="2344411"/>
                <a:chOff x="5148943" y="570899"/>
                <a:chExt cx="1341079" cy="2344411"/>
              </a:xfrm>
            </p:grpSpPr>
            <p:sp>
              <p:nvSpPr>
                <p:cNvPr id="302" name="Google Shape;302;p10"/>
                <p:cNvSpPr txBox="1"/>
                <p:nvPr/>
              </p:nvSpPr>
              <p:spPr>
                <a:xfrm>
                  <a:off x="5148943" y="1899688"/>
                  <a:ext cx="851479" cy="10156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>
                      <a:solidFill>
                        <a:schemeClr val="dk2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Photon detector modules</a:t>
                  </a:r>
                  <a:endParaRPr sz="1200" b="0" i="0" u="none" strike="noStrike" cap="none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>
                      <a:solidFill>
                        <a:schemeClr val="dk2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(x10 per APA)</a:t>
                  </a:r>
                  <a:endParaRPr sz="1200" b="0" i="0" u="none" strike="noStrike" cap="none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303" name="Google Shape;303;p10"/>
                <p:cNvCxnSpPr>
                  <a:stCxn id="302" idx="3"/>
                </p:cNvCxnSpPr>
                <p:nvPr/>
              </p:nvCxnSpPr>
              <p:spPr>
                <a:xfrm rot="10800000" flipH="1">
                  <a:off x="6000422" y="570899"/>
                  <a:ext cx="489600" cy="183660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36862"/>
                    </a:srgbClr>
                  </a:outerShdw>
                </a:effectLst>
              </p:spPr>
            </p:cxnSp>
          </p:grpSp>
          <p:grpSp>
            <p:nvGrpSpPr>
              <p:cNvPr id="305" name="Google Shape;305;p10"/>
              <p:cNvGrpSpPr/>
              <p:nvPr/>
            </p:nvGrpSpPr>
            <p:grpSpPr>
              <a:xfrm>
                <a:off x="4938374" y="3193932"/>
                <a:ext cx="1753744" cy="830956"/>
                <a:chOff x="4938374" y="3193932"/>
                <a:chExt cx="1753744" cy="830956"/>
              </a:xfrm>
            </p:grpSpPr>
            <p:sp>
              <p:nvSpPr>
                <p:cNvPr id="306" name="Google Shape;306;p10"/>
                <p:cNvSpPr txBox="1"/>
                <p:nvPr/>
              </p:nvSpPr>
              <p:spPr>
                <a:xfrm>
                  <a:off x="4938374" y="3193932"/>
                  <a:ext cx="1010086" cy="8309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chemeClr val="dk2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Readout electronics</a:t>
                  </a:r>
                  <a:endParaRPr sz="1200" b="0" i="0" u="none" strike="noStrike" cap="none" dirty="0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chemeClr val="dk2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(x20 boards per APA)</a:t>
                  </a:r>
                  <a:endParaRPr sz="1200" b="0" i="0" u="none" strike="noStrike" cap="none" dirty="0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grpSp>
              <p:nvGrpSpPr>
                <p:cNvPr id="307" name="Google Shape;307;p10"/>
                <p:cNvGrpSpPr/>
                <p:nvPr/>
              </p:nvGrpSpPr>
              <p:grpSpPr>
                <a:xfrm>
                  <a:off x="5948460" y="3540776"/>
                  <a:ext cx="743658" cy="123300"/>
                  <a:chOff x="5948460" y="3540776"/>
                  <a:chExt cx="743658" cy="123300"/>
                </a:xfrm>
              </p:grpSpPr>
              <p:cxnSp>
                <p:nvCxnSpPr>
                  <p:cNvPr id="308" name="Google Shape;308;p10"/>
                  <p:cNvCxnSpPr>
                    <a:cxnSpLocks/>
                    <a:stCxn id="306" idx="3"/>
                    <a:endCxn id="309" idx="1"/>
                  </p:cNvCxnSpPr>
                  <p:nvPr/>
                </p:nvCxnSpPr>
                <p:spPr>
                  <a:xfrm flipV="1">
                    <a:off x="5948460" y="3602426"/>
                    <a:ext cx="600258" cy="6984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rgbClr val="00B050"/>
                    </a:solidFill>
                    <a:prstDash val="solid"/>
                    <a:round/>
                    <a:headEnd type="none" w="sm" len="sm"/>
                    <a:tailEnd type="triangle" w="med" len="med"/>
                  </a:ln>
                  <a:effectLst>
                    <a:outerShdw blurRad="40000" dist="20000" dir="5400000" rotWithShape="0">
                      <a:srgbClr val="000000">
                        <a:alpha val="36862"/>
                      </a:srgbClr>
                    </a:outerShdw>
                  </a:effectLst>
                </p:spPr>
              </p:cxnSp>
              <p:sp>
                <p:nvSpPr>
                  <p:cNvPr id="309" name="Google Shape;309;p10"/>
                  <p:cNvSpPr/>
                  <p:nvPr/>
                </p:nvSpPr>
                <p:spPr>
                  <a:xfrm>
                    <a:off x="6548718" y="3540776"/>
                    <a:ext cx="143400" cy="123300"/>
                  </a:xfrm>
                  <a:prstGeom prst="rect">
                    <a:avLst/>
                  </a:prstGeom>
                  <a:noFill/>
                  <a:ln w="19050" cap="flat" cmpd="sng">
                    <a:solidFill>
                      <a:srgbClr val="00B05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40000" dist="23000" dir="5400000" rotWithShape="0">
                      <a:srgbClr val="000000">
                        <a:alpha val="34509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</p:grpSp>
          </p:grpSp>
        </p:grpSp>
      </p:grpSp>
      <p:sp>
        <p:nvSpPr>
          <p:cNvPr id="310" name="Google Shape;310;p10"/>
          <p:cNvSpPr txBox="1"/>
          <p:nvPr/>
        </p:nvSpPr>
        <p:spPr>
          <a:xfrm>
            <a:off x="6794700" y="5828588"/>
            <a:ext cx="15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APA wire-winding structure.</a:t>
            </a:r>
            <a:endParaRPr sz="1400" b="0" i="0" u="none" strike="noStrike" cap="none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1" name="Google Shape;31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2800" y="3718975"/>
            <a:ext cx="3693900" cy="246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290FE0-9CDA-405C-80B1-AA35A998944B}"/>
              </a:ext>
            </a:extLst>
          </p:cNvPr>
          <p:cNvGrpSpPr/>
          <p:nvPr/>
        </p:nvGrpSpPr>
        <p:grpSpPr>
          <a:xfrm>
            <a:off x="4810293" y="4162461"/>
            <a:ext cx="3148554" cy="1903883"/>
            <a:chOff x="4879568" y="4301011"/>
            <a:chExt cx="3148554" cy="1903883"/>
          </a:xfrm>
        </p:grpSpPr>
        <p:pic>
          <p:nvPicPr>
            <p:cNvPr id="2" name="Google Shape;337;g2a1a106b134_0_40">
              <a:extLst>
                <a:ext uri="{FF2B5EF4-FFF2-40B4-BE49-F238E27FC236}">
                  <a16:creationId xmlns:a16="http://schemas.microsoft.com/office/drawing/2014/main" id="{1A309BED-9333-19FA-361F-AA8BA5670BD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27821" y="4301011"/>
              <a:ext cx="3100301" cy="14396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310;p10">
              <a:extLst>
                <a:ext uri="{FF2B5EF4-FFF2-40B4-BE49-F238E27FC236}">
                  <a16:creationId xmlns:a16="http://schemas.microsoft.com/office/drawing/2014/main" id="{6AACF83E-691E-16D2-C4BB-F3B4A429510E}"/>
                </a:ext>
              </a:extLst>
            </p:cNvPr>
            <p:cNvSpPr txBox="1"/>
            <p:nvPr/>
          </p:nvSpPr>
          <p:spPr>
            <a:xfrm>
              <a:off x="4879568" y="5558604"/>
              <a:ext cx="174085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APA sideview showing the internal volume for photodetectors</a:t>
              </a:r>
              <a:endParaRPr sz="1400" b="0" i="0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a1a106b134_0_29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Charge Readout</a:t>
            </a:r>
            <a:endParaRPr/>
          </a:p>
        </p:txBody>
      </p:sp>
      <p:sp>
        <p:nvSpPr>
          <p:cNvPr id="318" name="Google Shape;318;g2a1a106b134_0_29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70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sp>
        <p:nvSpPr>
          <p:cNvPr id="319" name="Google Shape;319;g2a1a106b134_0_29"/>
          <p:cNvSpPr txBox="1">
            <a:spLocks noGrp="1"/>
          </p:cNvSpPr>
          <p:nvPr>
            <p:ph type="body" idx="1"/>
          </p:nvPr>
        </p:nvSpPr>
        <p:spPr>
          <a:xfrm>
            <a:off x="605368" y="1207770"/>
            <a:ext cx="5321100" cy="5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Custom, cold electronics designed to function at cryogenic temperatures</a:t>
            </a: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Noise reduction</a:t>
            </a: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Fewer cables and cryostat penetrations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Wire signals are amplified and shaped, digitized, and serialized in the cold</a:t>
            </a: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Front-End Mother Boards (FEMBs) mount directly onto the APAs</a:t>
            </a: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Continuous readout at 2 MHz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Warm Interface Boards (WIBs), receive and  further package data from 4 FEMBs and forward to downstream DAQ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Also configure and monitor FEMBs</a:t>
            </a:r>
            <a:endParaRPr dirty="0"/>
          </a:p>
        </p:txBody>
      </p:sp>
      <p:pic>
        <p:nvPicPr>
          <p:cNvPr id="320" name="Google Shape;320;g2a1a106b134_0_29" descr="Diagram of a diagram of a microchi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5987" y="122825"/>
            <a:ext cx="4588511" cy="35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a1a106b134_0_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37825" y="3912450"/>
            <a:ext cx="2720676" cy="22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a1a106b134_0_29"/>
          <p:cNvSpPr txBox="1"/>
          <p:nvPr/>
        </p:nvSpPr>
        <p:spPr>
          <a:xfrm>
            <a:off x="6470371" y="5909747"/>
            <a:ext cx="2134357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bg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Front-End Mother Board</a:t>
            </a:r>
            <a:endParaRPr sz="1400" b="0" i="0" u="none" strike="noStrike" cap="none" dirty="0">
              <a:solidFill>
                <a:schemeClr val="bg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3" name="Google Shape;323;g2a1a106b134_0_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1675" y="3912457"/>
            <a:ext cx="3566149" cy="205578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a1a106b134_0_29"/>
          <p:cNvSpPr txBox="1"/>
          <p:nvPr/>
        </p:nvSpPr>
        <p:spPr>
          <a:xfrm>
            <a:off x="7537550" y="333800"/>
            <a:ext cx="1960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0" i="0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Readout electronics for FD1. </a:t>
            </a:r>
            <a:endParaRPr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g2a1a106b134_0_29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2EFADAE-64E2-0C41-B7FA-F5331C9511BC}" type="datetime1">
              <a:rPr lang="en-US" smtClean="0"/>
              <a:t>10/2/25</a:t>
            </a:fld>
            <a:endParaRPr/>
          </a:p>
        </p:txBody>
      </p:sp>
      <p:sp>
        <p:nvSpPr>
          <p:cNvPr id="326" name="Google Shape;326;g2a1a106b134_0_29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 of a diagram of a structure&#10;&#10;Description automatically generated">
            <a:extLst>
              <a:ext uri="{FF2B5EF4-FFF2-40B4-BE49-F238E27FC236}">
                <a16:creationId xmlns:a16="http://schemas.microsoft.com/office/drawing/2014/main" id="{9DBB5E5C-FB0B-2460-14DF-97E736214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75" y="149754"/>
            <a:ext cx="5876792" cy="3856475"/>
          </a:xfrm>
          <a:prstGeom prst="rect">
            <a:avLst/>
          </a:prstGeom>
        </p:spPr>
      </p:pic>
      <p:pic>
        <p:nvPicPr>
          <p:cNvPr id="5" name="Picture 4" descr="A diagram of a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4524A2F1-43B5-A85A-3104-1DE885F46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439" y="4384773"/>
            <a:ext cx="4810484" cy="1877356"/>
          </a:xfrm>
          <a:prstGeom prst="rect">
            <a:avLst/>
          </a:prstGeom>
        </p:spPr>
      </p:pic>
      <p:sp>
        <p:nvSpPr>
          <p:cNvPr id="332" name="Google Shape;332;g2a1a106b134_0_40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Light Readout</a:t>
            </a:r>
            <a:endParaRPr/>
          </a:p>
        </p:txBody>
      </p:sp>
      <p:sp>
        <p:nvSpPr>
          <p:cNvPr id="333" name="Google Shape;333;g2a1a106b134_0_40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70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sp>
        <p:nvSpPr>
          <p:cNvPr id="334" name="Google Shape;334;g2a1a106b134_0_40"/>
          <p:cNvSpPr txBox="1">
            <a:spLocks noGrp="1"/>
          </p:cNvSpPr>
          <p:nvPr>
            <p:ph type="body" idx="1"/>
          </p:nvPr>
        </p:nvSpPr>
        <p:spPr>
          <a:xfrm>
            <a:off x="212025" y="1207770"/>
            <a:ext cx="5983549" cy="4237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ARAPUCAs: light traps coupled to </a:t>
            </a:r>
            <a:r>
              <a:rPr lang="en-US" dirty="0" err="1"/>
              <a:t>SiPM</a:t>
            </a:r>
            <a:r>
              <a:rPr lang="en-US" dirty="0"/>
              <a:t> readout</a:t>
            </a: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Dichroic filters coated with PTP on incident surface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Scintillation light is shifted to 350 nm </a:t>
            </a:r>
          </a:p>
          <a:p>
            <a:pPr lvl="1" indent="-368300">
              <a:spcBef>
                <a:spcPts val="0"/>
              </a:spcBef>
              <a:buSzPts val="2200"/>
              <a:buChar char="•"/>
            </a:pPr>
            <a:r>
              <a:rPr lang="en-US" dirty="0"/>
              <a:t>Wavelength-shifted again by WLS plate into visible (430 nm)</a:t>
            </a:r>
          </a:p>
          <a:p>
            <a:pPr lvl="1" indent="-368300">
              <a:spcBef>
                <a:spcPts val="0"/>
              </a:spcBef>
              <a:buSzPts val="2200"/>
              <a:buChar char="•"/>
            </a:pPr>
            <a:r>
              <a:rPr lang="en-US" dirty="0"/>
              <a:t>Internally reflected until detected by the </a:t>
            </a:r>
            <a:r>
              <a:rPr lang="en-US" dirty="0" err="1"/>
              <a:t>SiPM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48 </a:t>
            </a:r>
            <a:r>
              <a:rPr lang="en-US" dirty="0" err="1"/>
              <a:t>SiPMs</a:t>
            </a:r>
            <a:r>
              <a:rPr lang="en-US" dirty="0"/>
              <a:t> per ARAPUCA supercell with ganged readout, 4 supercells per module</a:t>
            </a:r>
          </a:p>
          <a:p>
            <a:pPr>
              <a:spcBef>
                <a:spcPts val="0"/>
              </a:spcBef>
            </a:pPr>
            <a:r>
              <a:rPr lang="en-US" dirty="0"/>
              <a:t>10 modules per APA</a:t>
            </a: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b="1" dirty="0"/>
              <a:t>Requirement:</a:t>
            </a:r>
            <a:r>
              <a:rPr lang="en-US" dirty="0"/>
              <a:t> 0.5 photoelectrons (PE) per MeV</a:t>
            </a:r>
          </a:p>
          <a:p>
            <a:pPr>
              <a:spcBef>
                <a:spcPts val="0"/>
              </a:spcBef>
            </a:pPr>
            <a:r>
              <a:rPr lang="en-US" b="1" dirty="0"/>
              <a:t>Goal:</a:t>
            </a:r>
            <a:r>
              <a:rPr lang="en-US" dirty="0"/>
              <a:t> 20 PE/MeV (avg)</a:t>
            </a:r>
          </a:p>
        </p:txBody>
      </p:sp>
      <p:pic>
        <p:nvPicPr>
          <p:cNvPr id="335" name="Google Shape;335;g2a1a106b134_0_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2875" y="83975"/>
            <a:ext cx="5796375" cy="37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a1a106b134_0_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4267" y="3990742"/>
            <a:ext cx="1485400" cy="22989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2a1a106b134_0_40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B49183C4-2C56-BD49-B53B-D64C9B334E62}" type="datetime1">
              <a:rPr lang="en-US" smtClean="0"/>
              <a:t>10/2/25</a:t>
            </a:fld>
            <a:endParaRPr/>
          </a:p>
        </p:txBody>
      </p:sp>
      <p:sp>
        <p:nvSpPr>
          <p:cNvPr id="339" name="Google Shape;339;g2a1a106b134_0_40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6" name="Google Shape;324;g2a1a106b134_0_29">
            <a:extLst>
              <a:ext uri="{FF2B5EF4-FFF2-40B4-BE49-F238E27FC236}">
                <a16:creationId xmlns:a16="http://schemas.microsoft.com/office/drawing/2014/main" id="{7E546329-2541-7CFE-BB71-E1669966AA33}"/>
              </a:ext>
            </a:extLst>
          </p:cNvPr>
          <p:cNvSpPr txBox="1"/>
          <p:nvPr/>
        </p:nvSpPr>
        <p:spPr>
          <a:xfrm>
            <a:off x="8046104" y="5738949"/>
            <a:ext cx="1960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Photon</a:t>
            </a:r>
            <a:r>
              <a:rPr lang="en-US" b="0" i="0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detection components</a:t>
            </a:r>
            <a:endParaRPr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D0BE5-D4C2-F031-7868-7473CDF8536F}"/>
              </a:ext>
            </a:extLst>
          </p:cNvPr>
          <p:cNvSpPr txBox="1"/>
          <p:nvPr/>
        </p:nvSpPr>
        <p:spPr>
          <a:xfrm>
            <a:off x="218184" y="5933993"/>
            <a:ext cx="50129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See H. Souza’s talk (next) for more details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73872" y="27754"/>
            <a:ext cx="3918032" cy="5595758"/>
            <a:chOff x="13643522" y="45768"/>
            <a:chExt cx="6461125" cy="9227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42467" y="150477"/>
              <a:ext cx="6191454" cy="90178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43522" y="45768"/>
              <a:ext cx="6460576" cy="922727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28" y="0"/>
            <a:ext cx="4626935" cy="3148288"/>
            <a:chOff x="0" y="0"/>
            <a:chExt cx="7630159" cy="51917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629704" cy="51912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777" y="102582"/>
              <a:ext cx="7251509" cy="477455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28" y="4018334"/>
            <a:ext cx="2619209" cy="2366607"/>
            <a:chOff x="0" y="6626531"/>
            <a:chExt cx="4319270" cy="390271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02" y="6699827"/>
              <a:ext cx="4158734" cy="36298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626531"/>
              <a:ext cx="4318645" cy="39021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0126" y="7007224"/>
              <a:ext cx="2272633" cy="89714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55350" y="4319032"/>
            <a:ext cx="1111681" cy="268746"/>
          </a:xfrm>
          <a:prstGeom prst="rect">
            <a:avLst/>
          </a:prstGeom>
          <a:solidFill>
            <a:srgbClr val="C6DBCE"/>
          </a:solidFill>
          <a:ln w="20941">
            <a:solidFill>
              <a:srgbClr val="FFFFFF"/>
            </a:solidFill>
          </a:ln>
        </p:spPr>
        <p:txBody>
          <a:bodyPr vert="horz" wrap="square" lIns="0" tIns="25799" rIns="0" bIns="0" rtlCol="0">
            <a:spAutoFit/>
          </a:bodyPr>
          <a:lstStyle/>
          <a:p>
            <a:pPr marL="92030">
              <a:spcBef>
                <a:spcPts val="203"/>
              </a:spcBef>
            </a:pPr>
            <a:r>
              <a:rPr sz="1577" spc="-6" dirty="0">
                <a:solidFill>
                  <a:srgbClr val="53585F"/>
                </a:solidFill>
                <a:latin typeface="Geneva"/>
                <a:cs typeface="Geneva"/>
              </a:rPr>
              <a:t>BeamPlug</a:t>
            </a:r>
            <a:endParaRPr sz="1577">
              <a:latin typeface="Geneva"/>
              <a:cs typeface="Genev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50203" y="1970556"/>
            <a:ext cx="2033397" cy="54403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683544" y="2040400"/>
            <a:ext cx="1767061" cy="268746"/>
          </a:xfrm>
          <a:prstGeom prst="rect">
            <a:avLst/>
          </a:prstGeom>
          <a:solidFill>
            <a:srgbClr val="EED2D3"/>
          </a:solidFill>
          <a:ln w="20941">
            <a:solidFill>
              <a:srgbClr val="FFFFFF"/>
            </a:solidFill>
          </a:ln>
        </p:spPr>
        <p:txBody>
          <a:bodyPr vert="horz" wrap="square" lIns="0" tIns="25799" rIns="0" bIns="0" rtlCol="0">
            <a:spAutoFit/>
          </a:bodyPr>
          <a:lstStyle/>
          <a:p>
            <a:pPr marL="258377">
              <a:spcBef>
                <a:spcPts val="203"/>
              </a:spcBef>
            </a:pPr>
            <a:r>
              <a:rPr sz="1577" spc="-73" dirty="0">
                <a:solidFill>
                  <a:srgbClr val="53585F"/>
                </a:solidFill>
                <a:latin typeface="Geneva"/>
                <a:cs typeface="Geneva"/>
              </a:rPr>
              <a:t>NP02</a:t>
            </a:r>
            <a:r>
              <a:rPr sz="1577" spc="-154" dirty="0">
                <a:solidFill>
                  <a:srgbClr val="53585F"/>
                </a:solidFill>
                <a:latin typeface="Geneva"/>
                <a:cs typeface="Geneva"/>
              </a:rPr>
              <a:t> </a:t>
            </a:r>
            <a:r>
              <a:rPr sz="1577" spc="-52" dirty="0">
                <a:solidFill>
                  <a:srgbClr val="53585F"/>
                </a:solidFill>
                <a:latin typeface="Geneva"/>
                <a:cs typeface="Geneva"/>
              </a:rPr>
              <a:t>at</a:t>
            </a:r>
            <a:r>
              <a:rPr sz="1577" spc="-154" dirty="0">
                <a:solidFill>
                  <a:srgbClr val="53585F"/>
                </a:solidFill>
                <a:latin typeface="Geneva"/>
                <a:cs typeface="Geneva"/>
              </a:rPr>
              <a:t> </a:t>
            </a:r>
            <a:r>
              <a:rPr sz="1577" spc="-12" dirty="0">
                <a:solidFill>
                  <a:srgbClr val="53585F"/>
                </a:solidFill>
                <a:latin typeface="Geneva"/>
                <a:cs typeface="Geneva"/>
              </a:rPr>
              <a:t>EHN1</a:t>
            </a:r>
            <a:endParaRPr sz="1577">
              <a:latin typeface="Geneva"/>
              <a:cs typeface="Genev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23579" y="21106"/>
            <a:ext cx="2522173" cy="3356993"/>
            <a:chOff x="7459011" y="34806"/>
            <a:chExt cx="4159250" cy="553593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0602" y="133919"/>
              <a:ext cx="3875609" cy="516747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59011" y="34806"/>
              <a:ext cx="4158791" cy="553561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52585" y="960723"/>
              <a:ext cx="1571643" cy="324026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961996" y="1065434"/>
              <a:ext cx="1153160" cy="2821940"/>
            </a:xfrm>
            <a:custGeom>
              <a:avLst/>
              <a:gdLst/>
              <a:ahLst/>
              <a:cxnLst/>
              <a:rect l="l" t="t" r="r" b="b"/>
              <a:pathLst>
                <a:path w="1153159" h="2821940">
                  <a:moveTo>
                    <a:pt x="1152804" y="737806"/>
                  </a:moveTo>
                  <a:lnTo>
                    <a:pt x="576402" y="0"/>
                  </a:lnTo>
                  <a:lnTo>
                    <a:pt x="0" y="737806"/>
                  </a:lnTo>
                  <a:lnTo>
                    <a:pt x="391960" y="737806"/>
                  </a:lnTo>
                  <a:lnTo>
                    <a:pt x="391960" y="2821432"/>
                  </a:lnTo>
                  <a:lnTo>
                    <a:pt x="760857" y="2821432"/>
                  </a:lnTo>
                  <a:lnTo>
                    <a:pt x="760857" y="737806"/>
                  </a:lnTo>
                  <a:lnTo>
                    <a:pt x="1152804" y="737806"/>
                  </a:lnTo>
                  <a:close/>
                </a:path>
              </a:pathLst>
            </a:custGeom>
            <a:solidFill>
              <a:srgbClr val="C5D1E0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687357" y="1108454"/>
            <a:ext cx="154017" cy="1129009"/>
          </a:xfrm>
          <a:prstGeom prst="rect">
            <a:avLst/>
          </a:prstGeom>
          <a:ln w="20941">
            <a:solidFill>
              <a:srgbClr val="FFFFFF"/>
            </a:solidFill>
          </a:ln>
        </p:spPr>
        <p:txBody>
          <a:bodyPr vert="vert270" wrap="square" lIns="0" tIns="15018" rIns="0" bIns="0" rtlCol="0">
            <a:spAutoFit/>
          </a:bodyPr>
          <a:lstStyle/>
          <a:p>
            <a:pPr marL="97036">
              <a:spcBef>
                <a:spcPts val="118"/>
              </a:spcBef>
            </a:pPr>
            <a:r>
              <a:rPr sz="1001" spc="-73" dirty="0">
                <a:solidFill>
                  <a:srgbClr val="C86400"/>
                </a:solidFill>
                <a:latin typeface="Geneva"/>
                <a:cs typeface="Geneva"/>
              </a:rPr>
              <a:t>Top</a:t>
            </a:r>
            <a:r>
              <a:rPr sz="1001" spc="-91" dirty="0">
                <a:solidFill>
                  <a:srgbClr val="C86400"/>
                </a:solidFill>
                <a:latin typeface="Geneva"/>
                <a:cs typeface="Geneva"/>
              </a:rPr>
              <a:t> </a:t>
            </a:r>
            <a:r>
              <a:rPr sz="1001" spc="-61" dirty="0">
                <a:solidFill>
                  <a:srgbClr val="C86400"/>
                </a:solidFill>
                <a:latin typeface="Geneva"/>
                <a:cs typeface="Geneva"/>
              </a:rPr>
              <a:t>Drift</a:t>
            </a:r>
            <a:r>
              <a:rPr sz="1001" spc="-91" dirty="0">
                <a:solidFill>
                  <a:srgbClr val="C86400"/>
                </a:solidFill>
                <a:latin typeface="Geneva"/>
                <a:cs typeface="Geneva"/>
              </a:rPr>
              <a:t> </a:t>
            </a:r>
            <a:r>
              <a:rPr sz="1001" spc="-6" dirty="0">
                <a:solidFill>
                  <a:srgbClr val="C86400"/>
                </a:solidFill>
                <a:latin typeface="Geneva"/>
                <a:cs typeface="Geneva"/>
              </a:rPr>
              <a:t>Volume</a:t>
            </a:r>
            <a:endParaRPr sz="1001">
              <a:latin typeface="Geneva"/>
              <a:cs typeface="Genev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559358" y="2915844"/>
            <a:ext cx="7693205" cy="3948067"/>
            <a:chOff x="4219865" y="4808443"/>
            <a:chExt cx="12686665" cy="6510655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24574" y="4950486"/>
              <a:ext cx="2816668" cy="38009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19865" y="4877190"/>
              <a:ext cx="3026085" cy="40731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79319" y="4808443"/>
              <a:ext cx="6327021" cy="65001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870977" y="5017940"/>
              <a:ext cx="5711501" cy="629061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86734" y="8807184"/>
              <a:ext cx="3330899" cy="250137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095998" y="9011742"/>
              <a:ext cx="2712720" cy="2297430"/>
            </a:xfrm>
            <a:custGeom>
              <a:avLst/>
              <a:gdLst/>
              <a:ahLst/>
              <a:cxnLst/>
              <a:rect l="l" t="t" r="r" b="b"/>
              <a:pathLst>
                <a:path w="2712719" h="2297429">
                  <a:moveTo>
                    <a:pt x="2403026" y="0"/>
                  </a:moveTo>
                  <a:lnTo>
                    <a:pt x="0" y="1945929"/>
                  </a:lnTo>
                  <a:lnTo>
                    <a:pt x="284138" y="2296813"/>
                  </a:lnTo>
                  <a:lnTo>
                    <a:pt x="347775" y="2296813"/>
                  </a:lnTo>
                  <a:lnTo>
                    <a:pt x="2712367" y="382006"/>
                  </a:lnTo>
                  <a:lnTo>
                    <a:pt x="2403026" y="0"/>
                  </a:lnTo>
                  <a:close/>
                </a:path>
              </a:pathLst>
            </a:custGeom>
            <a:solidFill>
              <a:srgbClr val="846980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2095998" y="9011741"/>
              <a:ext cx="2712720" cy="2297430"/>
            </a:xfrm>
            <a:custGeom>
              <a:avLst/>
              <a:gdLst/>
              <a:ahLst/>
              <a:cxnLst/>
              <a:rect l="l" t="t" r="r" b="b"/>
              <a:pathLst>
                <a:path w="2712719" h="2297429">
                  <a:moveTo>
                    <a:pt x="284140" y="2296814"/>
                  </a:moveTo>
                  <a:lnTo>
                    <a:pt x="0" y="1945930"/>
                  </a:lnTo>
                  <a:lnTo>
                    <a:pt x="2403024" y="0"/>
                  </a:lnTo>
                  <a:lnTo>
                    <a:pt x="2712367" y="382006"/>
                  </a:lnTo>
                  <a:lnTo>
                    <a:pt x="347776" y="2296814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29" name="object 29"/>
          <p:cNvSpPr txBox="1"/>
          <p:nvPr/>
        </p:nvSpPr>
        <p:spPr>
          <a:xfrm rot="19320000">
            <a:off x="7230803" y="6084408"/>
            <a:ext cx="183557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9"/>
              </a:lnSpc>
            </a:pPr>
            <a:r>
              <a:rPr sz="1243" spc="-27" dirty="0">
                <a:solidFill>
                  <a:srgbClr val="FFFFFF"/>
                </a:solidFill>
                <a:latin typeface="Geneva"/>
                <a:cs typeface="Geneva"/>
              </a:rPr>
              <a:t>PD</a:t>
            </a:r>
            <a:r>
              <a:rPr sz="1243" spc="-139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65" baseline="1355" dirty="0">
                <a:solidFill>
                  <a:srgbClr val="FFFFFF"/>
                </a:solidFill>
                <a:latin typeface="Geneva"/>
                <a:cs typeface="Geneva"/>
              </a:rPr>
              <a:t>C</a:t>
            </a:r>
            <a:r>
              <a:rPr sz="1865" baseline="2710" dirty="0">
                <a:solidFill>
                  <a:srgbClr val="FFFFFF"/>
                </a:solidFill>
                <a:latin typeface="Geneva"/>
                <a:cs typeface="Geneva"/>
              </a:rPr>
              <a:t>-</a:t>
            </a:r>
            <a:r>
              <a:rPr sz="1865" spc="-54" baseline="2710" dirty="0">
                <a:solidFill>
                  <a:srgbClr val="FFFFFF"/>
                </a:solidFill>
                <a:latin typeface="Geneva"/>
                <a:cs typeface="Geneva"/>
              </a:rPr>
              <a:t>Module</a:t>
            </a:r>
            <a:r>
              <a:rPr sz="1865" spc="-54" baseline="5420" dirty="0">
                <a:solidFill>
                  <a:srgbClr val="FFFFFF"/>
                </a:solidFill>
                <a:latin typeface="Geneva"/>
                <a:cs typeface="Geneva"/>
              </a:rPr>
              <a:t>s</a:t>
            </a:r>
            <a:r>
              <a:rPr sz="1865" spc="-204" baseline="5420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65" spc="-227" baseline="6775" dirty="0">
                <a:solidFill>
                  <a:srgbClr val="FFFFFF"/>
                </a:solidFill>
                <a:latin typeface="Geneva"/>
                <a:cs typeface="Geneva"/>
              </a:rPr>
              <a:t>w/</a:t>
            </a:r>
            <a:r>
              <a:rPr sz="1865" spc="-209" baseline="6775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65" spc="-59" baseline="8130" dirty="0">
                <a:solidFill>
                  <a:srgbClr val="FFFFFF"/>
                </a:solidFill>
                <a:latin typeface="Geneva"/>
                <a:cs typeface="Geneva"/>
              </a:rPr>
              <a:t>PoF</a:t>
            </a:r>
            <a:r>
              <a:rPr sz="1865" spc="-59" baseline="9485" dirty="0">
                <a:solidFill>
                  <a:srgbClr val="FFFFFF"/>
                </a:solidFill>
                <a:latin typeface="Geneva"/>
                <a:cs typeface="Geneva"/>
              </a:rPr>
              <a:t>/SoF</a:t>
            </a:r>
            <a:endParaRPr sz="1865" baseline="9485">
              <a:latin typeface="Geneva"/>
              <a:cs typeface="Genev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604164" y="2888089"/>
            <a:ext cx="2691216" cy="1875650"/>
            <a:chOff x="10890049" y="4762673"/>
            <a:chExt cx="4438015" cy="3093085"/>
          </a:xfrm>
        </p:grpSpPr>
        <p:sp>
          <p:nvSpPr>
            <p:cNvPr id="31" name="object 31"/>
            <p:cNvSpPr/>
            <p:nvPr/>
          </p:nvSpPr>
          <p:spPr>
            <a:xfrm>
              <a:off x="10900526" y="4773151"/>
              <a:ext cx="4417060" cy="3072130"/>
            </a:xfrm>
            <a:custGeom>
              <a:avLst/>
              <a:gdLst/>
              <a:ahLst/>
              <a:cxnLst/>
              <a:rect l="l" t="t" r="r" b="b"/>
              <a:pathLst>
                <a:path w="4417059" h="3072129">
                  <a:moveTo>
                    <a:pt x="3548054" y="1662513"/>
                  </a:moveTo>
                  <a:lnTo>
                    <a:pt x="2912099" y="1662513"/>
                  </a:lnTo>
                  <a:lnTo>
                    <a:pt x="4416964" y="3071998"/>
                  </a:lnTo>
                  <a:lnTo>
                    <a:pt x="3548054" y="1662513"/>
                  </a:lnTo>
                  <a:close/>
                </a:path>
                <a:path w="4417059" h="3072129">
                  <a:moveTo>
                    <a:pt x="2523158" y="0"/>
                  </a:moveTo>
                  <a:lnTo>
                    <a:pt x="0" y="1914519"/>
                  </a:lnTo>
                  <a:lnTo>
                    <a:pt x="481346" y="2776298"/>
                  </a:lnTo>
                  <a:lnTo>
                    <a:pt x="2912099" y="1662513"/>
                  </a:lnTo>
                  <a:lnTo>
                    <a:pt x="3548054" y="1662513"/>
                  </a:lnTo>
                  <a:lnTo>
                    <a:pt x="25231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2" name="object 32"/>
            <p:cNvSpPr/>
            <p:nvPr/>
          </p:nvSpPr>
          <p:spPr>
            <a:xfrm>
              <a:off x="10900526" y="4773151"/>
              <a:ext cx="4417060" cy="3072130"/>
            </a:xfrm>
            <a:custGeom>
              <a:avLst/>
              <a:gdLst/>
              <a:ahLst/>
              <a:cxnLst/>
              <a:rect l="l" t="t" r="r" b="b"/>
              <a:pathLst>
                <a:path w="4417059" h="3072129">
                  <a:moveTo>
                    <a:pt x="4416963" y="3071998"/>
                  </a:moveTo>
                  <a:lnTo>
                    <a:pt x="2912100" y="1662513"/>
                  </a:lnTo>
                  <a:lnTo>
                    <a:pt x="481343" y="2776298"/>
                  </a:lnTo>
                  <a:lnTo>
                    <a:pt x="0" y="1914519"/>
                  </a:lnTo>
                  <a:lnTo>
                    <a:pt x="2523161" y="0"/>
                  </a:lnTo>
                  <a:lnTo>
                    <a:pt x="4416963" y="3071998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621225" y="5584411"/>
              <a:ext cx="2215192" cy="174192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911542" y="5770018"/>
              <a:ext cx="1635125" cy="1161415"/>
            </a:xfrm>
            <a:custGeom>
              <a:avLst/>
              <a:gdLst/>
              <a:ahLst/>
              <a:cxnLst/>
              <a:rect l="l" t="t" r="r" b="b"/>
              <a:pathLst>
                <a:path w="1635125" h="1161415">
                  <a:moveTo>
                    <a:pt x="1393810" y="0"/>
                  </a:moveTo>
                  <a:lnTo>
                    <a:pt x="0" y="620565"/>
                  </a:lnTo>
                  <a:lnTo>
                    <a:pt x="240746" y="1161297"/>
                  </a:lnTo>
                  <a:lnTo>
                    <a:pt x="1634568" y="540732"/>
                  </a:lnTo>
                  <a:lnTo>
                    <a:pt x="1393810" y="0"/>
                  </a:lnTo>
                  <a:close/>
                </a:path>
              </a:pathLst>
            </a:custGeom>
            <a:solidFill>
              <a:srgbClr val="F0BE5E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35" name="object 35"/>
            <p:cNvSpPr/>
            <p:nvPr/>
          </p:nvSpPr>
          <p:spPr>
            <a:xfrm>
              <a:off x="11911543" y="5770017"/>
              <a:ext cx="1635125" cy="1161415"/>
            </a:xfrm>
            <a:custGeom>
              <a:avLst/>
              <a:gdLst/>
              <a:ahLst/>
              <a:cxnLst/>
              <a:rect l="l" t="t" r="r" b="b"/>
              <a:pathLst>
                <a:path w="1635125" h="1161415">
                  <a:moveTo>
                    <a:pt x="0" y="620565"/>
                  </a:moveTo>
                  <a:lnTo>
                    <a:pt x="1393813" y="0"/>
                  </a:lnTo>
                  <a:lnTo>
                    <a:pt x="1634563" y="540732"/>
                  </a:lnTo>
                  <a:lnTo>
                    <a:pt x="240749" y="1161298"/>
                  </a:lnTo>
                  <a:lnTo>
                    <a:pt x="0" y="620565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36" name="object 36"/>
          <p:cNvSpPr txBox="1"/>
          <p:nvPr/>
        </p:nvSpPr>
        <p:spPr>
          <a:xfrm rot="20220000">
            <a:off x="7308234" y="3795985"/>
            <a:ext cx="835412" cy="141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9"/>
              </a:lnSpc>
            </a:pPr>
            <a:r>
              <a:rPr sz="1152" spc="-45" dirty="0">
                <a:solidFill>
                  <a:srgbClr val="53585F"/>
                </a:solidFill>
                <a:latin typeface="Geneva"/>
                <a:cs typeface="Geneva"/>
              </a:rPr>
              <a:t>HV</a:t>
            </a:r>
            <a:r>
              <a:rPr sz="1152" spc="-118" dirty="0">
                <a:solidFill>
                  <a:srgbClr val="53585F"/>
                </a:solidFill>
                <a:latin typeface="Geneva"/>
                <a:cs typeface="Geneva"/>
              </a:rPr>
              <a:t> </a:t>
            </a:r>
            <a:r>
              <a:rPr sz="1728" spc="-9" baseline="1461" dirty="0">
                <a:solidFill>
                  <a:srgbClr val="53585F"/>
                </a:solidFill>
                <a:latin typeface="Geneva"/>
                <a:cs typeface="Geneva"/>
              </a:rPr>
              <a:t>C</a:t>
            </a:r>
            <a:r>
              <a:rPr sz="1728" spc="-9" baseline="2923" dirty="0">
                <a:solidFill>
                  <a:srgbClr val="53585F"/>
                </a:solidFill>
                <a:latin typeface="Geneva"/>
                <a:cs typeface="Geneva"/>
              </a:rPr>
              <a:t>athode</a:t>
            </a:r>
            <a:endParaRPr sz="1728" baseline="2923">
              <a:latin typeface="Geneva"/>
              <a:cs typeface="Genev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787805" y="5182552"/>
            <a:ext cx="1378127" cy="1077392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2921146" y="5252397"/>
            <a:ext cx="1111681" cy="788696"/>
          </a:xfrm>
          <a:prstGeom prst="rect">
            <a:avLst/>
          </a:prstGeom>
          <a:solidFill>
            <a:srgbClr val="C6DBCE"/>
          </a:solidFill>
          <a:ln w="20941">
            <a:solidFill>
              <a:srgbClr val="FFFFFF"/>
            </a:solidFill>
          </a:ln>
        </p:spPr>
        <p:txBody>
          <a:bodyPr vert="horz" wrap="square" lIns="0" tIns="25799" rIns="0" bIns="0" rtlCol="0">
            <a:spAutoFit/>
          </a:bodyPr>
          <a:lstStyle/>
          <a:p>
            <a:pPr algn="ctr">
              <a:spcBef>
                <a:spcPts val="203"/>
              </a:spcBef>
            </a:pPr>
            <a:r>
              <a:rPr sz="1577" spc="-15" dirty="0">
                <a:solidFill>
                  <a:srgbClr val="53585F"/>
                </a:solidFill>
                <a:latin typeface="Geneva"/>
                <a:cs typeface="Geneva"/>
              </a:rPr>
              <a:t>CRP</a:t>
            </a:r>
            <a:endParaRPr sz="1577">
              <a:latin typeface="Geneva"/>
              <a:cs typeface="Geneva"/>
            </a:endParaRPr>
          </a:p>
          <a:p>
            <a:pPr marL="195613" marR="193302" algn="ctr">
              <a:lnSpc>
                <a:spcPct val="111000"/>
              </a:lnSpc>
            </a:pPr>
            <a:r>
              <a:rPr sz="1577" spc="-55" dirty="0">
                <a:solidFill>
                  <a:srgbClr val="53585F"/>
                </a:solidFill>
                <a:latin typeface="Geneva"/>
                <a:cs typeface="Geneva"/>
              </a:rPr>
              <a:t>through </a:t>
            </a:r>
            <a:r>
              <a:rPr sz="1577" spc="-15" dirty="0">
                <a:solidFill>
                  <a:srgbClr val="53585F"/>
                </a:solidFill>
                <a:latin typeface="Geneva"/>
                <a:cs typeface="Geneva"/>
              </a:rPr>
              <a:t>TCO</a:t>
            </a:r>
            <a:endParaRPr sz="1577">
              <a:latin typeface="Geneva"/>
              <a:cs typeface="Genev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90090" y="235239"/>
            <a:ext cx="436278" cy="288188"/>
          </a:xfrm>
          <a:prstGeom prst="rect">
            <a:avLst/>
          </a:prstGeom>
          <a:solidFill>
            <a:srgbClr val="C5D1E0"/>
          </a:solidFill>
        </p:spPr>
        <p:txBody>
          <a:bodyPr vert="horz" wrap="square" lIns="0" tIns="45053" rIns="0" bIns="0" rtlCol="0">
            <a:spAutoFit/>
          </a:bodyPr>
          <a:lstStyle/>
          <a:p>
            <a:pPr marL="28495">
              <a:spcBef>
                <a:spcPts val="355"/>
              </a:spcBef>
            </a:pPr>
            <a:r>
              <a:rPr sz="1577" spc="-15" dirty="0">
                <a:solidFill>
                  <a:srgbClr val="53585F"/>
                </a:solidFill>
                <a:latin typeface="Geneva"/>
                <a:cs typeface="Geneva"/>
              </a:rPr>
              <a:t>CRP</a:t>
            </a:r>
            <a:endParaRPr sz="1577">
              <a:latin typeface="Geneva"/>
              <a:cs typeface="Geneva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500292" y="3337244"/>
            <a:ext cx="2545662" cy="3298078"/>
            <a:chOff x="7420609" y="5503362"/>
            <a:chExt cx="4197985" cy="5438775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525318" y="5576657"/>
              <a:ext cx="3988324" cy="516641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20609" y="5503362"/>
              <a:ext cx="4197742" cy="543865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80099" y="7044966"/>
              <a:ext cx="1395759" cy="280979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189506" y="7149686"/>
              <a:ext cx="977265" cy="2391410"/>
            </a:xfrm>
            <a:custGeom>
              <a:avLst/>
              <a:gdLst/>
              <a:ahLst/>
              <a:cxnLst/>
              <a:rect l="l" t="t" r="r" b="b"/>
              <a:pathLst>
                <a:path w="977265" h="2391409">
                  <a:moveTo>
                    <a:pt x="976934" y="1890229"/>
                  </a:moveTo>
                  <a:lnTo>
                    <a:pt x="670737" y="1890229"/>
                  </a:lnTo>
                  <a:lnTo>
                    <a:pt x="670737" y="0"/>
                  </a:lnTo>
                  <a:lnTo>
                    <a:pt x="306197" y="0"/>
                  </a:lnTo>
                  <a:lnTo>
                    <a:pt x="306197" y="1890229"/>
                  </a:lnTo>
                  <a:lnTo>
                    <a:pt x="0" y="1890229"/>
                  </a:lnTo>
                  <a:lnTo>
                    <a:pt x="488467" y="2390952"/>
                  </a:lnTo>
                  <a:lnTo>
                    <a:pt x="976934" y="1890229"/>
                  </a:lnTo>
                  <a:close/>
                </a:path>
              </a:pathLst>
            </a:custGeom>
            <a:solidFill>
              <a:srgbClr val="C5D1E0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180417" y="4437144"/>
            <a:ext cx="307777" cy="956500"/>
          </a:xfrm>
          <a:prstGeom prst="rect">
            <a:avLst/>
          </a:prstGeom>
          <a:ln w="20941">
            <a:solidFill>
              <a:srgbClr val="FFFFFF"/>
            </a:solidFill>
          </a:ln>
        </p:spPr>
        <p:txBody>
          <a:bodyPr vert="vert270" wrap="square" lIns="0" tIns="15018" rIns="0" bIns="0" rtlCol="0">
            <a:spAutoFit/>
          </a:bodyPr>
          <a:lstStyle/>
          <a:p>
            <a:pPr marL="20023">
              <a:lnSpc>
                <a:spcPts val="1176"/>
              </a:lnSpc>
              <a:spcBef>
                <a:spcPts val="118"/>
              </a:spcBef>
            </a:pPr>
            <a:r>
              <a:rPr sz="1001" spc="-67" dirty="0">
                <a:solidFill>
                  <a:srgbClr val="C86400"/>
                </a:solidFill>
                <a:latin typeface="Geneva"/>
                <a:cs typeface="Geneva"/>
              </a:rPr>
              <a:t>Bot</a:t>
            </a:r>
            <a:r>
              <a:rPr sz="1001" spc="-94" dirty="0">
                <a:solidFill>
                  <a:srgbClr val="C86400"/>
                </a:solidFill>
                <a:latin typeface="Geneva"/>
                <a:cs typeface="Geneva"/>
              </a:rPr>
              <a:t> </a:t>
            </a:r>
            <a:r>
              <a:rPr sz="1001" spc="-61" dirty="0">
                <a:solidFill>
                  <a:srgbClr val="C86400"/>
                </a:solidFill>
                <a:latin typeface="Geneva"/>
                <a:cs typeface="Geneva"/>
              </a:rPr>
              <a:t>Drift</a:t>
            </a:r>
            <a:r>
              <a:rPr sz="1001" spc="-91" dirty="0">
                <a:solidFill>
                  <a:srgbClr val="C86400"/>
                </a:solidFill>
                <a:latin typeface="Geneva"/>
                <a:cs typeface="Geneva"/>
              </a:rPr>
              <a:t> </a:t>
            </a:r>
            <a:r>
              <a:rPr sz="1001" spc="-21" dirty="0">
                <a:solidFill>
                  <a:srgbClr val="C86400"/>
                </a:solidFill>
                <a:latin typeface="Geneva"/>
                <a:cs typeface="Geneva"/>
              </a:rPr>
              <a:t>Volume</a:t>
            </a:r>
            <a:endParaRPr sz="1001">
              <a:latin typeface="Geneva"/>
              <a:cs typeface="Genev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371200" y="1392704"/>
            <a:ext cx="205184" cy="75665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7701">
              <a:lnSpc>
                <a:spcPts val="1607"/>
              </a:lnSpc>
            </a:pPr>
            <a:r>
              <a:rPr sz="1395" dirty="0">
                <a:solidFill>
                  <a:srgbClr val="F2F2F2"/>
                </a:solidFill>
              </a:rPr>
              <a:t>3385 </a:t>
            </a:r>
            <a:r>
              <a:rPr sz="1395" spc="-15" dirty="0">
                <a:solidFill>
                  <a:srgbClr val="F2F2F2"/>
                </a:solidFill>
              </a:rPr>
              <a:t>mm</a:t>
            </a:r>
            <a:endParaRPr sz="1395"/>
          </a:p>
        </p:txBody>
      </p:sp>
      <p:sp>
        <p:nvSpPr>
          <p:cNvPr id="47" name="object 47"/>
          <p:cNvSpPr txBox="1"/>
          <p:nvPr/>
        </p:nvSpPr>
        <p:spPr>
          <a:xfrm>
            <a:off x="5274354" y="6039119"/>
            <a:ext cx="436278" cy="288188"/>
          </a:xfrm>
          <a:prstGeom prst="rect">
            <a:avLst/>
          </a:prstGeom>
          <a:solidFill>
            <a:srgbClr val="C5D1E0"/>
          </a:solidFill>
        </p:spPr>
        <p:txBody>
          <a:bodyPr vert="horz" wrap="square" lIns="0" tIns="45053" rIns="0" bIns="0" rtlCol="0">
            <a:spAutoFit/>
          </a:bodyPr>
          <a:lstStyle/>
          <a:p>
            <a:pPr marL="28495">
              <a:spcBef>
                <a:spcPts val="355"/>
              </a:spcBef>
            </a:pPr>
            <a:r>
              <a:rPr sz="1577" spc="-15" dirty="0">
                <a:solidFill>
                  <a:srgbClr val="53585F"/>
                </a:solidFill>
                <a:latin typeface="Geneva"/>
                <a:cs typeface="Geneva"/>
              </a:rPr>
              <a:t>CRP</a:t>
            </a:r>
            <a:endParaRPr sz="1577">
              <a:latin typeface="Geneva"/>
              <a:cs typeface="Genev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129766" y="1815032"/>
            <a:ext cx="1144797" cy="288188"/>
          </a:xfrm>
          <a:prstGeom prst="rect">
            <a:avLst/>
          </a:prstGeom>
          <a:solidFill>
            <a:srgbClr val="C5D1E0"/>
          </a:solidFill>
        </p:spPr>
        <p:txBody>
          <a:bodyPr vert="horz" wrap="square" lIns="0" tIns="45053" rIns="0" bIns="0" rtlCol="0">
            <a:spAutoFit/>
          </a:bodyPr>
          <a:lstStyle/>
          <a:p>
            <a:pPr marL="28495">
              <a:spcBef>
                <a:spcPts val="355"/>
              </a:spcBef>
            </a:pPr>
            <a:r>
              <a:rPr sz="1577" spc="-39" dirty="0">
                <a:solidFill>
                  <a:srgbClr val="53585F"/>
                </a:solidFill>
                <a:latin typeface="Geneva"/>
                <a:cs typeface="Geneva"/>
              </a:rPr>
              <a:t>FIELD</a:t>
            </a:r>
            <a:r>
              <a:rPr sz="1577" spc="-143" dirty="0">
                <a:solidFill>
                  <a:srgbClr val="53585F"/>
                </a:solidFill>
                <a:latin typeface="Geneva"/>
                <a:cs typeface="Geneva"/>
              </a:rPr>
              <a:t> </a:t>
            </a:r>
            <a:r>
              <a:rPr sz="1577" spc="-12" dirty="0">
                <a:solidFill>
                  <a:srgbClr val="53585F"/>
                </a:solidFill>
                <a:latin typeface="Geneva"/>
                <a:cs typeface="Geneva"/>
              </a:rPr>
              <a:t>CAGE</a:t>
            </a:r>
            <a:endParaRPr sz="1577">
              <a:latin typeface="Geneva"/>
              <a:cs typeface="Genev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936316" y="3271036"/>
            <a:ext cx="984225" cy="288188"/>
          </a:xfrm>
          <a:prstGeom prst="rect">
            <a:avLst/>
          </a:prstGeom>
          <a:solidFill>
            <a:srgbClr val="C5D1E0"/>
          </a:solidFill>
        </p:spPr>
        <p:txBody>
          <a:bodyPr vert="horz" wrap="square" lIns="0" tIns="45053" rIns="0" bIns="0" rtlCol="0">
            <a:spAutoFit/>
          </a:bodyPr>
          <a:lstStyle/>
          <a:p>
            <a:pPr marL="28495">
              <a:spcBef>
                <a:spcPts val="355"/>
              </a:spcBef>
            </a:pPr>
            <a:r>
              <a:rPr sz="1577" spc="-30" dirty="0">
                <a:solidFill>
                  <a:srgbClr val="53585F"/>
                </a:solidFill>
                <a:latin typeface="Geneva"/>
                <a:cs typeface="Geneva"/>
              </a:rPr>
              <a:t>PMT</a:t>
            </a:r>
            <a:r>
              <a:rPr sz="1577" spc="-154" dirty="0">
                <a:solidFill>
                  <a:srgbClr val="53585F"/>
                </a:solidFill>
                <a:latin typeface="Geneva"/>
                <a:cs typeface="Geneva"/>
              </a:rPr>
              <a:t> </a:t>
            </a:r>
            <a:r>
              <a:rPr sz="1577" spc="-21" dirty="0">
                <a:solidFill>
                  <a:srgbClr val="53585F"/>
                </a:solidFill>
                <a:latin typeface="Geneva"/>
                <a:cs typeface="Geneva"/>
              </a:rPr>
              <a:t>Array</a:t>
            </a:r>
            <a:endParaRPr sz="1577">
              <a:latin typeface="Geneva"/>
              <a:cs typeface="Geneva"/>
            </a:endParaRPr>
          </a:p>
        </p:txBody>
      </p:sp>
      <p:pic>
        <p:nvPicPr>
          <p:cNvPr id="50" name="object 5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673523" y="697524"/>
            <a:ext cx="2326720" cy="544030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9806863" y="767369"/>
            <a:ext cx="2060095" cy="268746"/>
          </a:xfrm>
          <a:prstGeom prst="rect">
            <a:avLst/>
          </a:prstGeom>
          <a:solidFill>
            <a:srgbClr val="EED2D3"/>
          </a:solidFill>
          <a:ln w="20941">
            <a:solidFill>
              <a:srgbClr val="FFFFFF"/>
            </a:solidFill>
          </a:ln>
        </p:spPr>
        <p:txBody>
          <a:bodyPr vert="horz" wrap="square" lIns="0" tIns="25799" rIns="0" bIns="0" rtlCol="0">
            <a:spAutoFit/>
          </a:bodyPr>
          <a:lstStyle/>
          <a:p>
            <a:pPr marL="126686">
              <a:spcBef>
                <a:spcPts val="203"/>
              </a:spcBef>
            </a:pPr>
            <a:r>
              <a:rPr sz="1577" spc="-39" dirty="0">
                <a:solidFill>
                  <a:srgbClr val="53585F"/>
                </a:solidFill>
                <a:latin typeface="Geneva"/>
                <a:cs typeface="Geneva"/>
              </a:rPr>
              <a:t>HV</a:t>
            </a:r>
            <a:r>
              <a:rPr sz="1577" spc="-97" dirty="0">
                <a:solidFill>
                  <a:srgbClr val="53585F"/>
                </a:solidFill>
                <a:latin typeface="Geneva"/>
                <a:cs typeface="Geneva"/>
              </a:rPr>
              <a:t> </a:t>
            </a:r>
            <a:r>
              <a:rPr sz="1577" spc="-82" dirty="0">
                <a:solidFill>
                  <a:srgbClr val="53585F"/>
                </a:solidFill>
                <a:latin typeface="Geneva"/>
                <a:cs typeface="Geneva"/>
              </a:rPr>
              <a:t>FT</a:t>
            </a:r>
            <a:r>
              <a:rPr sz="1577" spc="-133" dirty="0">
                <a:solidFill>
                  <a:srgbClr val="53585F"/>
                </a:solidFill>
                <a:latin typeface="Geneva"/>
                <a:cs typeface="Geneva"/>
              </a:rPr>
              <a:t> </a:t>
            </a:r>
            <a:r>
              <a:rPr sz="1577" dirty="0">
                <a:solidFill>
                  <a:srgbClr val="53585F"/>
                </a:solidFill>
                <a:latin typeface="Geneva"/>
                <a:cs typeface="Geneva"/>
              </a:rPr>
              <a:t>and</a:t>
            </a:r>
            <a:r>
              <a:rPr sz="1577" spc="-136" dirty="0">
                <a:solidFill>
                  <a:srgbClr val="53585F"/>
                </a:solidFill>
                <a:latin typeface="Geneva"/>
                <a:cs typeface="Geneva"/>
              </a:rPr>
              <a:t> </a:t>
            </a:r>
            <a:r>
              <a:rPr sz="1577" spc="-6" dirty="0">
                <a:solidFill>
                  <a:srgbClr val="53585F"/>
                </a:solidFill>
                <a:latin typeface="Geneva"/>
                <a:cs typeface="Geneva"/>
              </a:rPr>
              <a:t>Extender</a:t>
            </a:r>
            <a:endParaRPr sz="1577">
              <a:latin typeface="Geneva"/>
              <a:cs typeface="Genev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54789" y="4411289"/>
            <a:ext cx="205184" cy="75665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7701">
              <a:lnSpc>
                <a:spcPts val="1607"/>
              </a:lnSpc>
            </a:pPr>
            <a:r>
              <a:rPr sz="1395" dirty="0">
                <a:solidFill>
                  <a:srgbClr val="F2F2F2"/>
                </a:solidFill>
              </a:rPr>
              <a:t>3385 </a:t>
            </a:r>
            <a:r>
              <a:rPr sz="1395" spc="-15" dirty="0">
                <a:solidFill>
                  <a:srgbClr val="F2F2F2"/>
                </a:solidFill>
              </a:rPr>
              <a:t>mm</a:t>
            </a:r>
            <a:endParaRPr sz="1395"/>
          </a:p>
        </p:txBody>
      </p:sp>
      <p:grpSp>
        <p:nvGrpSpPr>
          <p:cNvPr id="53" name="object 53"/>
          <p:cNvGrpSpPr/>
          <p:nvPr/>
        </p:nvGrpSpPr>
        <p:grpSpPr>
          <a:xfrm>
            <a:off x="6646288" y="5700292"/>
            <a:ext cx="1448998" cy="1157504"/>
            <a:chOff x="10959516" y="9400203"/>
            <a:chExt cx="2389505" cy="1908810"/>
          </a:xfrm>
        </p:grpSpPr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959516" y="9400203"/>
              <a:ext cx="2388906" cy="190835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266966" y="9602943"/>
              <a:ext cx="1774189" cy="1487805"/>
            </a:xfrm>
            <a:custGeom>
              <a:avLst/>
              <a:gdLst/>
              <a:ahLst/>
              <a:cxnLst/>
              <a:rect l="l" t="t" r="r" b="b"/>
              <a:pathLst>
                <a:path w="1774190" h="1487804">
                  <a:moveTo>
                    <a:pt x="1482520" y="0"/>
                  </a:moveTo>
                  <a:lnTo>
                    <a:pt x="0" y="1091795"/>
                  </a:lnTo>
                  <a:lnTo>
                    <a:pt x="291478" y="1487597"/>
                  </a:lnTo>
                  <a:lnTo>
                    <a:pt x="1774008" y="395800"/>
                  </a:lnTo>
                  <a:lnTo>
                    <a:pt x="1482520" y="0"/>
                  </a:lnTo>
                  <a:close/>
                </a:path>
              </a:pathLst>
            </a:custGeom>
            <a:solidFill>
              <a:srgbClr val="846980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56" name="object 56"/>
            <p:cNvSpPr/>
            <p:nvPr/>
          </p:nvSpPr>
          <p:spPr>
            <a:xfrm>
              <a:off x="11266966" y="9602943"/>
              <a:ext cx="1774189" cy="1487805"/>
            </a:xfrm>
            <a:custGeom>
              <a:avLst/>
              <a:gdLst/>
              <a:ahLst/>
              <a:cxnLst/>
              <a:rect l="l" t="t" r="r" b="b"/>
              <a:pathLst>
                <a:path w="1774190" h="1487804">
                  <a:moveTo>
                    <a:pt x="0" y="1091796"/>
                  </a:moveTo>
                  <a:lnTo>
                    <a:pt x="1482524" y="0"/>
                  </a:lnTo>
                  <a:lnTo>
                    <a:pt x="1774010" y="395801"/>
                  </a:lnTo>
                  <a:lnTo>
                    <a:pt x="291485" y="1487597"/>
                  </a:lnTo>
                  <a:lnTo>
                    <a:pt x="0" y="1091796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</p:grpSp>
      <p:sp>
        <p:nvSpPr>
          <p:cNvPr id="57" name="object 57"/>
          <p:cNvSpPr txBox="1"/>
          <p:nvPr/>
        </p:nvSpPr>
        <p:spPr>
          <a:xfrm rot="19440000">
            <a:off x="6841173" y="6181920"/>
            <a:ext cx="103578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9"/>
              </a:lnSpc>
            </a:pPr>
            <a:r>
              <a:rPr sz="1243" spc="-27" dirty="0">
                <a:solidFill>
                  <a:srgbClr val="FFFFFF"/>
                </a:solidFill>
                <a:latin typeface="Geneva"/>
                <a:cs typeface="Geneva"/>
              </a:rPr>
              <a:t>PD</a:t>
            </a:r>
            <a:r>
              <a:rPr sz="1243" spc="-130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243" spc="-12" dirty="0">
                <a:solidFill>
                  <a:srgbClr val="FFFFFF"/>
                </a:solidFill>
                <a:latin typeface="Geneva"/>
                <a:cs typeface="Geneva"/>
              </a:rPr>
              <a:t>M-</a:t>
            </a:r>
            <a:r>
              <a:rPr sz="1243" spc="-15" dirty="0">
                <a:solidFill>
                  <a:srgbClr val="FFFFFF"/>
                </a:solidFill>
                <a:latin typeface="Geneva"/>
                <a:cs typeface="Geneva"/>
              </a:rPr>
              <a:t>Module</a:t>
            </a:r>
            <a:r>
              <a:rPr sz="1865" spc="-22" baseline="2710" dirty="0">
                <a:solidFill>
                  <a:srgbClr val="FFFFFF"/>
                </a:solidFill>
                <a:latin typeface="Geneva"/>
                <a:cs typeface="Geneva"/>
              </a:rPr>
              <a:t>s</a:t>
            </a:r>
            <a:endParaRPr sz="1865" baseline="2710">
              <a:latin typeface="Geneva"/>
              <a:cs typeface="Geneva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968399" y="1897651"/>
            <a:ext cx="6223414" cy="4320809"/>
            <a:chOff x="9841627" y="3129367"/>
            <a:chExt cx="10262870" cy="7125334"/>
          </a:xfrm>
        </p:grpSpPr>
        <p:sp>
          <p:nvSpPr>
            <p:cNvPr id="59" name="object 59"/>
            <p:cNvSpPr/>
            <p:nvPr/>
          </p:nvSpPr>
          <p:spPr>
            <a:xfrm>
              <a:off x="10064421" y="9209981"/>
              <a:ext cx="1894839" cy="1007744"/>
            </a:xfrm>
            <a:custGeom>
              <a:avLst/>
              <a:gdLst/>
              <a:ahLst/>
              <a:cxnLst/>
              <a:rect l="l" t="t" r="r" b="b"/>
              <a:pathLst>
                <a:path w="1894840" h="1007745">
                  <a:moveTo>
                    <a:pt x="1894376" y="1007612"/>
                  </a:moveTo>
                  <a:lnTo>
                    <a:pt x="32355" y="17209"/>
                  </a:lnTo>
                  <a:lnTo>
                    <a:pt x="0" y="0"/>
                  </a:lnTo>
                </a:path>
              </a:pathLst>
            </a:custGeom>
            <a:ln w="73296">
              <a:solidFill>
                <a:srgbClr val="C6DBCE"/>
              </a:solidFill>
            </a:ln>
          </p:spPr>
          <p:txBody>
            <a:bodyPr wrap="square" lIns="0" tIns="0" rIns="0" bIns="0" rtlCol="0"/>
            <a:lstStyle/>
            <a:p>
              <a:endParaRPr sz="849"/>
            </a:p>
          </p:txBody>
        </p:sp>
        <p:sp>
          <p:nvSpPr>
            <p:cNvPr id="60" name="object 60"/>
            <p:cNvSpPr/>
            <p:nvPr/>
          </p:nvSpPr>
          <p:spPr>
            <a:xfrm>
              <a:off x="9841627" y="9091479"/>
              <a:ext cx="323215" cy="263525"/>
            </a:xfrm>
            <a:custGeom>
              <a:avLst/>
              <a:gdLst/>
              <a:ahLst/>
              <a:cxnLst/>
              <a:rect l="l" t="t" r="r" b="b"/>
              <a:pathLst>
                <a:path w="323215" h="263525">
                  <a:moveTo>
                    <a:pt x="0" y="0"/>
                  </a:moveTo>
                  <a:lnTo>
                    <a:pt x="187292" y="263287"/>
                  </a:lnTo>
                  <a:lnTo>
                    <a:pt x="323005" y="8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DBCE"/>
            </a:solidFill>
          </p:spPr>
          <p:txBody>
            <a:bodyPr wrap="square" lIns="0" tIns="0" rIns="0" bIns="0" rtlCol="0"/>
            <a:lstStyle/>
            <a:p>
              <a:endParaRPr sz="849"/>
            </a:p>
          </p:txBody>
        </p:sp>
        <p:pic>
          <p:nvPicPr>
            <p:cNvPr id="61" name="object 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395691" y="3129367"/>
              <a:ext cx="1708408" cy="772437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11288932" y="1967496"/>
            <a:ext cx="800164" cy="194400"/>
          </a:xfrm>
          <a:prstGeom prst="rect">
            <a:avLst/>
          </a:prstGeom>
          <a:solidFill>
            <a:srgbClr val="C6DBCE"/>
          </a:solidFill>
          <a:ln w="20941">
            <a:solidFill>
              <a:srgbClr val="FFFFFF"/>
            </a:solidFill>
          </a:ln>
        </p:spPr>
        <p:txBody>
          <a:bodyPr vert="horz" wrap="square" lIns="0" tIns="16942" rIns="0" bIns="0" rtlCol="0">
            <a:spAutoFit/>
          </a:bodyPr>
          <a:lstStyle/>
          <a:p>
            <a:pPr marL="66616">
              <a:spcBef>
                <a:spcPts val="133"/>
              </a:spcBef>
            </a:pPr>
            <a:r>
              <a:rPr sz="1152" spc="-6" dirty="0">
                <a:solidFill>
                  <a:srgbClr val="53585F"/>
                </a:solidFill>
                <a:latin typeface="Geneva"/>
                <a:cs typeface="Geneva"/>
              </a:rPr>
              <a:t>BeamPlug</a:t>
            </a:r>
            <a:endParaRPr sz="1152">
              <a:latin typeface="Geneva"/>
              <a:cs typeface="Geneva"/>
            </a:endParaRPr>
          </a:p>
        </p:txBody>
      </p:sp>
      <p:sp>
        <p:nvSpPr>
          <p:cNvPr id="63" name="Date Placeholder 62">
            <a:extLst>
              <a:ext uri="{FF2B5EF4-FFF2-40B4-BE49-F238E27FC236}">
                <a16:creationId xmlns:a16="http://schemas.microsoft.com/office/drawing/2014/main" id="{FEE80D6F-C4A2-3E79-027D-80286126924A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C00D033-70E3-464F-B277-4DFB0D194F6F}" type="datetime1">
              <a:rPr lang="en-US" smtClean="0"/>
              <a:t>10/2/25</a:t>
            </a:fld>
            <a:endParaRPr lang="en-US"/>
          </a:p>
        </p:txBody>
      </p:sp>
      <p:sp>
        <p:nvSpPr>
          <p:cNvPr id="64" name="Footer Placeholder 63">
            <a:extLst>
              <a:ext uri="{FF2B5EF4-FFF2-40B4-BE49-F238E27FC236}">
                <a16:creationId xmlns:a16="http://schemas.microsoft.com/office/drawing/2014/main" id="{43B99CCF-E3C5-D9B7-AB72-A3A88347354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NuTel 2025 | David Rivera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A026ABD5-CD2B-B8D8-F36E-ADDCC04CD52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a1a106b134_0_49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High Voltage and Slow Controls</a:t>
            </a:r>
            <a:endParaRPr/>
          </a:p>
        </p:txBody>
      </p:sp>
      <p:sp>
        <p:nvSpPr>
          <p:cNvPr id="346" name="Google Shape;346;g2a1a106b134_0_49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70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  <p:sp>
        <p:nvSpPr>
          <p:cNvPr id="347" name="Google Shape;347;g2a1a106b134_0_49"/>
          <p:cNvSpPr txBox="1">
            <a:spLocks noGrp="1"/>
          </p:cNvSpPr>
          <p:nvPr>
            <p:ph type="body" idx="1"/>
          </p:nvPr>
        </p:nvSpPr>
        <p:spPr>
          <a:xfrm>
            <a:off x="605368" y="1207770"/>
            <a:ext cx="5321100" cy="5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High voltage cathode (-180 kV) between Cathode-Anode pairs</a:t>
            </a:r>
            <a:endParaRPr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Field cage is composed of Al profiles with resistor voltage-divider boards between them</a:t>
            </a:r>
            <a:endParaRPr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Various detector parameters are continuously monitored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temperatures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pressures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voltages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liquid level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purity</a:t>
            </a:r>
            <a:endParaRPr/>
          </a:p>
        </p:txBody>
      </p:sp>
      <p:pic>
        <p:nvPicPr>
          <p:cNvPr id="348" name="Google Shape;348;g2a1a106b134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1425" y="3636774"/>
            <a:ext cx="6011073" cy="23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a1a106b134_0_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5493" y="1262018"/>
            <a:ext cx="3295718" cy="222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a1a106b134_0_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3611" y="1262018"/>
            <a:ext cx="1922773" cy="222235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2a1a106b134_0_49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FC2C996-24A9-A74F-8B81-6FC710639866}" type="datetime1">
              <a:rPr lang="en-US" smtClean="0"/>
              <a:t>10/2/25</a:t>
            </a:fld>
            <a:endParaRPr/>
          </a:p>
        </p:txBody>
      </p:sp>
      <p:sp>
        <p:nvSpPr>
          <p:cNvPr id="352" name="Google Shape;352;g2a1a106b134_0_49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4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ProtoDUNE Single-Phase (SP)</a:t>
            </a:r>
            <a:endParaRPr/>
          </a:p>
        </p:txBody>
      </p:sp>
      <p:sp>
        <p:nvSpPr>
          <p:cNvPr id="369" name="Google Shape;369;p14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7058FF4A-3F08-9247-90EB-B0EFC9C130CC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14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371" name="Google Shape;371;p14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body" idx="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256032" indent="-256032">
              <a:spcBef>
                <a:spcPts val="0"/>
              </a:spcBef>
              <a:buSzPct val="100000"/>
            </a:pPr>
            <a:r>
              <a:rPr lang="en-US" dirty="0"/>
              <a:t>Demonstrator for the full-scale, horizontal drift readout components of DUNE (e.g., APAs)</a:t>
            </a:r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Char char="•"/>
            </a:pPr>
            <a:r>
              <a:rPr lang="en-US" dirty="0"/>
              <a:t>LArTPC (770 tons) in a charged-particle, test beam</a:t>
            </a:r>
          </a:p>
          <a:p>
            <a:pPr marL="256032" indent="-256032">
              <a:buSzPct val="100000"/>
            </a:pPr>
            <a:r>
              <a:rPr lang="en-US" dirty="0"/>
              <a:t>Operated from August 2018 – July 2020</a:t>
            </a:r>
            <a:endParaRPr dirty="0"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Char char="•"/>
            </a:pPr>
            <a:r>
              <a:rPr lang="en-US" dirty="0"/>
              <a:t>Beamline is instrumented with multiple position and momentum profilers + threshold Cherenkov counters</a:t>
            </a:r>
            <a:endParaRPr dirty="0"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Char char="•"/>
            </a:pPr>
            <a:r>
              <a:rPr lang="en-US" dirty="0"/>
              <a:t>Known incident particle momentum</a:t>
            </a:r>
            <a:endParaRPr dirty="0"/>
          </a:p>
          <a:p>
            <a:pPr marL="541338" lvl="1" indent="-266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90000"/>
              <a:buChar char="-"/>
            </a:pPr>
            <a:r>
              <a:rPr lang="en-US" dirty="0"/>
              <a:t>300 MeV/c to 7 GeV/c</a:t>
            </a:r>
            <a:endParaRPr dirty="0"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Char char="•"/>
            </a:pPr>
            <a:r>
              <a:rPr lang="en-US" dirty="0"/>
              <a:t>Physics goal: Measure charged-particle cross sections in energy ranges relevant for DUNE</a:t>
            </a:r>
            <a:endParaRPr dirty="0"/>
          </a:p>
          <a:p>
            <a:pPr marL="256032" lvl="0" indent="-12680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ct val="100000"/>
              <a:buFont typeface="Arial"/>
              <a:buNone/>
            </a:pPr>
            <a:endParaRPr dirty="0"/>
          </a:p>
        </p:txBody>
      </p:sp>
      <p:pic>
        <p:nvPicPr>
          <p:cNvPr id="373" name="Google Shape;373;p1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00506" y="1216025"/>
            <a:ext cx="5042487" cy="503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6"/>
          <p:cNvPicPr preferRelativeResize="0"/>
          <p:nvPr/>
        </p:nvPicPr>
        <p:blipFill rotWithShape="1">
          <a:blip r:embed="rId3">
            <a:alphaModFix/>
          </a:blip>
          <a:srcRect l="18779" t="13295" r="20365" b="12854"/>
          <a:stretch/>
        </p:blipFill>
        <p:spPr>
          <a:xfrm>
            <a:off x="8722434" y="2136"/>
            <a:ext cx="3197013" cy="342686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6"/>
          <p:cNvSpPr txBox="1"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ProtoDUNE-HD</a:t>
            </a:r>
            <a:endParaRPr/>
          </a:p>
        </p:txBody>
      </p:sp>
      <p:sp>
        <p:nvSpPr>
          <p:cNvPr id="400" name="Google Shape;400;p16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53A0F70F-C35E-744B-9A6F-2AEBC2361F59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1" name="Google Shape;401;p16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402" name="Google Shape;402;p16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body" idx="1"/>
          </p:nvPr>
        </p:nvSpPr>
        <p:spPr>
          <a:xfrm>
            <a:off x="605367" y="1207770"/>
            <a:ext cx="7901324" cy="503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20000"/>
          </a:bodyPr>
          <a:lstStyle/>
          <a:p>
            <a:pPr marL="256032" lvl="0" indent="-2560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A77"/>
              </a:buClr>
              <a:buSzPts val="2400"/>
              <a:buFont typeface="Arial"/>
              <a:buChar char="•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ProtoDUNE-SP cryostat</a:t>
            </a:r>
            <a:endParaRPr dirty="0"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400"/>
              <a:buFont typeface="Arial"/>
              <a:buChar char="•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4 APAs – two with readout on the bottom + long cables</a:t>
            </a:r>
            <a:endParaRPr dirty="0"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400"/>
              <a:buFont typeface="Arial"/>
              <a:buChar char="•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Test of newest version of </a:t>
            </a:r>
            <a:r>
              <a:rPr lang="en-US" sz="2400" dirty="0"/>
              <a:t>TPC and PDS electronics</a:t>
            </a: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400"/>
              <a:buFont typeface="Arial"/>
              <a:buChar char="•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Test of calibration systems for DUNE</a:t>
            </a:r>
            <a:endParaRPr dirty="0"/>
          </a:p>
          <a:p>
            <a:pPr marL="541338" lvl="1" indent="-26669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980"/>
              <a:buChar char="-"/>
            </a:pP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Ionization Laser System (</a:t>
            </a:r>
            <a:r>
              <a:rPr lang="en-US" sz="2200" b="1" dirty="0">
                <a:latin typeface="Helvetica Neue"/>
                <a:ea typeface="Helvetica Neue"/>
                <a:cs typeface="Helvetica Neue"/>
                <a:sym typeface="Helvetica Neue"/>
              </a:rPr>
              <a:t>IoLS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) calibration</a:t>
            </a:r>
            <a:endParaRPr dirty="0"/>
          </a:p>
          <a:p>
            <a:pPr marL="541338" lvl="1" indent="-26669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980"/>
              <a:buChar char="-"/>
            </a:pP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Pulse Neutron Source (</a:t>
            </a:r>
            <a:r>
              <a:rPr lang="en-US" sz="2200" b="1" dirty="0">
                <a:latin typeface="Helvetica Neue"/>
                <a:ea typeface="Helvetica Neue"/>
                <a:cs typeface="Helvetica Neue"/>
                <a:sym typeface="Helvetica Neue"/>
              </a:rPr>
              <a:t>PNS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dirty="0"/>
          </a:p>
          <a:p>
            <a:pPr marL="541338" lvl="1" indent="-26669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980"/>
              <a:buChar char="-"/>
            </a:pP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Radioactive Source Deployment System (</a:t>
            </a:r>
            <a:r>
              <a:rPr lang="en-US" sz="2200" b="1" dirty="0">
                <a:latin typeface="Helvetica Neue"/>
                <a:ea typeface="Helvetica Neue"/>
                <a:cs typeface="Helvetica Neue"/>
                <a:sym typeface="Helvetica Neue"/>
              </a:rPr>
              <a:t>RSDS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dirty="0"/>
          </a:p>
          <a:p>
            <a:pPr marL="541338" lvl="1" indent="-26669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980"/>
              <a:buChar char="-"/>
            </a:pP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Updated purity and temperature monitoring systems</a:t>
            </a:r>
            <a:endParaRPr dirty="0"/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400"/>
              <a:buFont typeface="Arial"/>
              <a:buChar char="•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Final</a:t>
            </a:r>
            <a:r>
              <a:rPr lang="en-US" sz="2400" dirty="0"/>
              <a:t> installations (IoLS and purity monitors) 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in January 2024, followed by </a:t>
            </a:r>
            <a:r>
              <a:rPr lang="en-US" sz="2400" dirty="0"/>
              <a:t>gaseous </a:t>
            </a:r>
            <a:r>
              <a:rPr lang="en-US" sz="2400" dirty="0" err="1">
                <a:latin typeface="Helvetica Neue"/>
                <a:ea typeface="Helvetica Neue"/>
                <a:cs typeface="Helvetica Neue"/>
                <a:sym typeface="Helvetica Neue"/>
              </a:rPr>
              <a:t>Ar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 purging</a:t>
            </a:r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400"/>
              <a:buFont typeface="Arial"/>
              <a:buChar char="•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Ongoing DAQ readout t</a:t>
            </a:r>
            <a:r>
              <a:rPr lang="en-US" sz="2400" dirty="0"/>
              <a:t>ests and software development for DUNE DAQ</a:t>
            </a: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56032" lvl="0" indent="-25603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400"/>
              <a:buFont typeface="Arial"/>
              <a:buChar char="•"/>
            </a:pPr>
            <a:r>
              <a:rPr lang="en-US" sz="2400" dirty="0"/>
              <a:t>Filling and c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ommissioning to begin in 2024</a:t>
            </a:r>
            <a:endParaRPr dirty="0"/>
          </a:p>
        </p:txBody>
      </p:sp>
      <p:pic>
        <p:nvPicPr>
          <p:cNvPr id="404" name="Google Shape;404;p16" descr="A large industrial building with pipes and a black tent&#10;&#10;Description automatically generated with medium confidenc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777706" y="3620086"/>
            <a:ext cx="3086470" cy="23148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p:sp>
        <p:nvSpPr>
          <p:cNvPr id="405" name="Google Shape;405;p16"/>
          <p:cNvSpPr txBox="1"/>
          <p:nvPr/>
        </p:nvSpPr>
        <p:spPr>
          <a:xfrm>
            <a:off x="8624717" y="5935878"/>
            <a:ext cx="362272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none" strike="noStrike" cap="none" dirty="0">
                <a:solidFill>
                  <a:schemeClr val="bg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PDHD with IoLS laser tents installed. </a:t>
            </a:r>
            <a:endParaRPr b="0" i="0" u="none" strike="noStrike" cap="none" dirty="0">
              <a:solidFill>
                <a:schemeClr val="bg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6" descr="A diagram of a deep underground experime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437"/>
          <a:stretch/>
        </p:blipFill>
        <p:spPr>
          <a:xfrm>
            <a:off x="23" y="0"/>
            <a:ext cx="12191977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7AF96447-3BAE-4248-91B5-09C31D2B5C13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6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186" name="Google Shape;186;p6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87" name="Google Shape;187;p6"/>
          <p:cNvSpPr/>
          <p:nvPr/>
        </p:nvSpPr>
        <p:spPr>
          <a:xfrm>
            <a:off x="743192" y="3992693"/>
            <a:ext cx="9715500" cy="2209800"/>
          </a:xfrm>
          <a:prstGeom prst="rect">
            <a:avLst/>
          </a:prstGeom>
          <a:solidFill>
            <a:srgbClr val="6265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8" name="Google Shape;188;p6" descr="A diagram of different types of molecul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506" y="4141835"/>
            <a:ext cx="1972486" cy="191151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2" name="Google Shape;192;p6"/>
              <p:cNvSpPr txBox="1"/>
              <p:nvPr/>
            </p:nvSpPr>
            <p:spPr>
              <a:xfrm>
                <a:off x="3725297" y="3444245"/>
                <a:ext cx="4395448" cy="3046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0" i="0" u="none" strike="noStrike" cap="none" dirty="0">
                    <a:solidFill>
                      <a:srgbClr val="FFFFFF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Perform BSM physics searches:</a:t>
                </a:r>
                <a:endParaRPr sz="1400" b="0" i="0" u="none" strike="noStrike" cap="none" dirty="0">
                  <a:solidFill>
                    <a:srgbClr val="000000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endParaRPr>
              </a:p>
              <a:p>
                <a:pPr marL="3429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Arial"/>
                  <a:buChar char="•"/>
                </a:pPr>
                <a:r>
                  <a:rPr lang="en-US" sz="2400" b="0" i="0" u="none" strike="noStrike" cap="none" dirty="0">
                    <a:solidFill>
                      <a:srgbClr val="FFFFFF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Proton decay</a:t>
                </a:r>
                <a:endParaRPr sz="1400" b="0" i="0" u="none" strike="noStrike" cap="none" dirty="0">
                  <a:solidFill>
                    <a:srgbClr val="000000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endParaRPr>
              </a:p>
              <a:p>
                <a:pPr marL="3429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Arial"/>
                  <a:buChar char="•"/>
                </a:pPr>
                <a:r>
                  <a:rPr lang="en-US" sz="2400" b="0" i="0" u="none" strike="noStrike" cap="none" dirty="0">
                    <a:solidFill>
                      <a:srgbClr val="FFFFFF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Neutron-antineutron oscillations</a:t>
                </a:r>
                <a:endParaRPr sz="1400" b="0" i="0" u="none" strike="noStrike" cap="none" dirty="0">
                  <a:solidFill>
                    <a:srgbClr val="000000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endParaRPr>
              </a:p>
              <a:p>
                <a:pPr marL="3429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Arial"/>
                  <a:buChar char="•"/>
                </a:pPr>
                <a:r>
                  <a:rPr lang="en-US" sz="2400" b="0" i="0" u="none" strike="noStrike" cap="none" dirty="0">
                    <a:solidFill>
                      <a:srgbClr val="FFFFFF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Boosted Dark Matter </a:t>
                </a:r>
                <a14:m>
                  <m:oMath xmlns:m="http://schemas.openxmlformats.org/officeDocument/2006/math">
                    <m:r>
                      <a:rPr lang="en-US" sz="2400" b="0" i="1" u="none" strike="noStrike" cap="none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→</m:t>
                    </m:r>
                  </m:oMath>
                </a14:m>
                <a:endParaRPr sz="1400" b="0" i="0" u="none" strike="noStrike" cap="none" dirty="0">
                  <a:solidFill>
                    <a:srgbClr val="000000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endParaRPr>
              </a:p>
              <a:p>
                <a:pPr marL="3429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Arial"/>
                  <a:buChar char="•"/>
                </a:pPr>
                <a:r>
                  <a:rPr lang="en-US" sz="2400" b="0" i="0" u="none" strike="noStrike" cap="none" dirty="0">
                    <a:solidFill>
                      <a:srgbClr val="FFFFFF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Heavy Neutral Leptons</a:t>
                </a:r>
              </a:p>
              <a:p>
                <a:pPr marL="3429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Arial"/>
                  <a:buChar char="•"/>
                </a:pPr>
                <a:r>
                  <a:rPr lang="en-US" sz="2400" dirty="0">
                    <a:solidFill>
                      <a:srgbClr val="FFFFFF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Plus more!</a:t>
                </a:r>
                <a:endParaRPr sz="1400" b="0" i="0" u="none" strike="noStrike" cap="none" dirty="0">
                  <a:solidFill>
                    <a:srgbClr val="000000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>
          <p:sp>
            <p:nvSpPr>
              <p:cNvPr id="192" name="Google Shape;192;p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297" y="3444245"/>
                <a:ext cx="4395448" cy="3046948"/>
              </a:xfrm>
              <a:prstGeom prst="rect">
                <a:avLst/>
              </a:prstGeom>
              <a:blipFill>
                <a:blip r:embed="rId5"/>
                <a:stretch>
                  <a:fillRect l="-2305" t="-1660" b="-37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5FEBFC04-A63B-C600-E162-D20D03054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r="51153"/>
          <a:stretch>
            <a:fillRect/>
          </a:stretch>
        </p:blipFill>
        <p:spPr>
          <a:xfrm>
            <a:off x="7922204" y="611436"/>
            <a:ext cx="3796497" cy="2977283"/>
          </a:xfrm>
          <a:prstGeom prst="rect">
            <a:avLst/>
          </a:prstGeom>
        </p:spPr>
      </p:pic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47971DE2-9D6F-EE7B-BDA5-5FC9E3367F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160" r="-1644"/>
          <a:stretch>
            <a:fillRect/>
          </a:stretch>
        </p:blipFill>
        <p:spPr>
          <a:xfrm>
            <a:off x="7922204" y="3730963"/>
            <a:ext cx="3923818" cy="2977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C79F8-7283-F5E9-0645-3DD9198600EA}"/>
              </a:ext>
            </a:extLst>
          </p:cNvPr>
          <p:cNvSpPr txBox="1"/>
          <p:nvPr/>
        </p:nvSpPr>
        <p:spPr>
          <a:xfrm rot="5400000">
            <a:off x="10366425" y="3090441"/>
            <a:ext cx="317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PRD 103, 095012 (2021)</a:t>
            </a:r>
          </a:p>
        </p:txBody>
      </p:sp>
    </p:spTree>
    <p:extLst>
      <p:ext uri="{BB962C8B-B14F-4D97-AF65-F5344CB8AC3E}">
        <p14:creationId xmlns:p14="http://schemas.microsoft.com/office/powerpoint/2010/main" val="65412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" descr="A diagram of a deep underground experimen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4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 txBox="1">
            <a:spLocks noGrp="1"/>
          </p:cNvSpPr>
          <p:nvPr>
            <p:ph type="dt" idx="10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34C9A65E-AC51-FC4F-9CAF-308CAAC82056}" type="datetime1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t>10/2/25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3"/>
          <p:cNvSpPr txBox="1">
            <a:spLocks noGrp="1"/>
          </p:cNvSpPr>
          <p:nvPr>
            <p:ph type="ftr" idx="11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NuTel 2025 | David Rivera</a:t>
            </a:r>
            <a:endParaRPr/>
          </a:p>
        </p:txBody>
      </p:sp>
      <p:sp>
        <p:nvSpPr>
          <p:cNvPr id="131" name="Google Shape;131;p3"/>
          <p:cNvSpPr txBox="1">
            <a:spLocks noGrp="1"/>
          </p:cNvSpPr>
          <p:nvPr>
            <p:ph type="sldNum" idx="12"/>
          </p:nvPr>
        </p:nvSpPr>
        <p:spPr>
          <a:xfrm>
            <a:off x="605368" y="6549549"/>
            <a:ext cx="566925" cy="1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1333500" y="3975100"/>
            <a:ext cx="9715500" cy="2209800"/>
          </a:xfrm>
          <a:prstGeom prst="rect">
            <a:avLst/>
          </a:prstGeom>
          <a:solidFill>
            <a:srgbClr val="6265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33" name="Google Shape;133;p3"/>
          <p:cNvGrpSpPr/>
          <p:nvPr/>
        </p:nvGrpSpPr>
        <p:grpSpPr>
          <a:xfrm>
            <a:off x="347689" y="2410691"/>
            <a:ext cx="5158829" cy="3623801"/>
            <a:chOff x="347689" y="2410691"/>
            <a:chExt cx="5158829" cy="3623801"/>
          </a:xfrm>
        </p:grpSpPr>
        <p:grpSp>
          <p:nvGrpSpPr>
            <p:cNvPr id="134" name="Google Shape;134;p3"/>
            <p:cNvGrpSpPr/>
            <p:nvPr/>
          </p:nvGrpSpPr>
          <p:grpSpPr>
            <a:xfrm>
              <a:off x="2282221" y="2410691"/>
              <a:ext cx="3224297" cy="3461900"/>
              <a:chOff x="2282221" y="2410691"/>
              <a:chExt cx="3224297" cy="3461900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2282221" y="2410691"/>
                <a:ext cx="513878" cy="513878"/>
              </a:xfrm>
              <a:custGeom>
                <a:avLst/>
                <a:gdLst/>
                <a:ahLst/>
                <a:cxnLst/>
                <a:rect l="l" t="t" r="r" b="b"/>
                <a:pathLst>
                  <a:path w="513878" h="513878" extrusionOk="0">
                    <a:moveTo>
                      <a:pt x="196483" y="513878"/>
                    </a:moveTo>
                    <a:lnTo>
                      <a:pt x="0" y="196483"/>
                    </a:lnTo>
                    <a:lnTo>
                      <a:pt x="313617" y="0"/>
                    </a:lnTo>
                    <a:lnTo>
                      <a:pt x="513878" y="336288"/>
                    </a:lnTo>
                    <a:lnTo>
                      <a:pt x="196483" y="513878"/>
                    </a:lnTo>
                    <a:close/>
                  </a:path>
                </a:pathLst>
              </a:custGeom>
              <a:noFill/>
              <a:ln w="158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136" name="Google Shape;136;p3"/>
              <p:cNvCxnSpPr>
                <a:stCxn id="135" idx="0"/>
              </p:cNvCxnSpPr>
              <p:nvPr/>
            </p:nvCxnSpPr>
            <p:spPr>
              <a:xfrm>
                <a:off x="2478704" y="2924569"/>
                <a:ext cx="665100" cy="12282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6862"/>
                  </a:srgbClr>
                </a:outerShdw>
              </a:effectLst>
            </p:spPr>
          </p:cxnSp>
          <p:cxnSp>
            <p:nvCxnSpPr>
              <p:cNvPr id="137" name="Google Shape;137;p3"/>
              <p:cNvCxnSpPr/>
              <p:nvPr/>
            </p:nvCxnSpPr>
            <p:spPr>
              <a:xfrm>
                <a:off x="2796099" y="2768600"/>
                <a:ext cx="2710419" cy="1405005"/>
              </a:xfrm>
              <a:prstGeom prst="straightConnector1">
                <a:avLst/>
              </a:pr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6862"/>
                  </a:srgbClr>
                </a:outerShdw>
              </a:effectLst>
            </p:spPr>
          </p:cxnSp>
          <p:pic>
            <p:nvPicPr>
              <p:cNvPr id="138" name="Google Shape;138;p3" descr="Diagram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143788" y="4173605"/>
                <a:ext cx="2362730" cy="1698986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90500" algn="tl" rotWithShape="0">
                  <a:srgbClr val="000000">
                    <a:alpha val="69019"/>
                  </a:srgbClr>
                </a:outerShdw>
              </a:effectLst>
            </p:spPr>
          </p:pic>
        </p:grpSp>
        <p:sp>
          <p:nvSpPr>
            <p:cNvPr id="139" name="Google Shape;139;p3"/>
            <p:cNvSpPr txBox="1"/>
            <p:nvPr/>
          </p:nvSpPr>
          <p:spPr>
            <a:xfrm>
              <a:off x="347689" y="4125892"/>
              <a:ext cx="2796000" cy="190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FD:</a:t>
              </a:r>
              <a:endParaRPr sz="1400" b="0" i="0" u="none" strike="noStrike" cap="none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Arial"/>
                <a:buChar char="•"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1.5 km underground at the Sanford Underground Research Facility (</a:t>
              </a:r>
              <a:r>
                <a:rPr lang="en-US" sz="1400" b="1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SURF</a:t>
              </a: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)</a:t>
              </a:r>
              <a:endParaRPr sz="1400" b="0" i="0" u="none" strike="noStrike" cap="none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Arial"/>
                <a:buChar char="•"/>
              </a:pPr>
              <a:r>
                <a:rPr lang="en-US" sz="1400" b="1" i="0" u="none" strike="noStrike" cap="none" dirty="0">
                  <a:solidFill>
                    <a:srgbClr val="00B050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Nominally:</a:t>
              </a: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 four, 17 kiloton Liquid Argon Time Projection Chambers (</a:t>
              </a:r>
              <a:r>
                <a:rPr lang="en-US" sz="1400" b="1" i="0" u="none" strike="noStrike" cap="none" dirty="0" err="1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LArTPC</a:t>
              </a:r>
              <a:r>
                <a:rPr lang="en-US" sz="1400" b="0" i="0" u="none" strike="noStrike" cap="none" dirty="0" err="1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s</a:t>
              </a: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)</a:t>
              </a:r>
              <a:endParaRPr sz="1400" b="0" i="0" u="none" strike="noStrike" cap="none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40" name="Google Shape;140;p3"/>
          <p:cNvGrpSpPr/>
          <p:nvPr/>
        </p:nvGrpSpPr>
        <p:grpSpPr>
          <a:xfrm>
            <a:off x="6312683" y="1562152"/>
            <a:ext cx="5723114" cy="5128332"/>
            <a:chOff x="6312683" y="1562152"/>
            <a:chExt cx="5723114" cy="5128332"/>
          </a:xfrm>
        </p:grpSpPr>
        <p:grpSp>
          <p:nvGrpSpPr>
            <p:cNvPr id="141" name="Google Shape;141;p3"/>
            <p:cNvGrpSpPr/>
            <p:nvPr/>
          </p:nvGrpSpPr>
          <p:grpSpPr>
            <a:xfrm>
              <a:off x="6312683" y="1562152"/>
              <a:ext cx="2308042" cy="3700437"/>
              <a:chOff x="6312683" y="1562152"/>
              <a:chExt cx="2308042" cy="3700437"/>
            </a:xfrm>
          </p:grpSpPr>
          <p:sp>
            <p:nvSpPr>
              <p:cNvPr id="142" name="Google Shape;142;p3"/>
              <p:cNvSpPr/>
              <p:nvPr/>
            </p:nvSpPr>
            <p:spPr>
              <a:xfrm rot="-589777">
                <a:off x="6852437" y="1579690"/>
                <a:ext cx="224413" cy="220368"/>
              </a:xfrm>
              <a:prstGeom prst="rect">
                <a:avLst/>
              </a:prstGeom>
              <a:noFill/>
              <a:ln w="158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143" name="Google Shape;143;p3"/>
              <p:cNvGrpSpPr/>
              <p:nvPr/>
            </p:nvGrpSpPr>
            <p:grpSpPr>
              <a:xfrm>
                <a:off x="6312683" y="1785416"/>
                <a:ext cx="2308042" cy="3477173"/>
                <a:chOff x="6312683" y="1785416"/>
                <a:chExt cx="2308042" cy="3477173"/>
              </a:xfrm>
            </p:grpSpPr>
            <p:cxnSp>
              <p:nvCxnSpPr>
                <p:cNvPr id="144" name="Google Shape;144;p3"/>
                <p:cNvCxnSpPr/>
                <p:nvPr/>
              </p:nvCxnSpPr>
              <p:spPr>
                <a:xfrm>
                  <a:off x="7098280" y="1785416"/>
                  <a:ext cx="1522445" cy="1817587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6862"/>
                    </a:srgbClr>
                  </a:outerShdw>
                </a:effectLst>
              </p:spPr>
            </p:cxnSp>
            <p:cxnSp>
              <p:nvCxnSpPr>
                <p:cNvPr id="145" name="Google Shape;145;p3"/>
                <p:cNvCxnSpPr/>
                <p:nvPr/>
              </p:nvCxnSpPr>
              <p:spPr>
                <a:xfrm flipH="1">
                  <a:off x="6312683" y="1815451"/>
                  <a:ext cx="565340" cy="1787552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6862"/>
                    </a:srgbClr>
                  </a:outerShdw>
                </a:effectLst>
              </p:spPr>
            </p:cxnSp>
            <p:pic>
              <p:nvPicPr>
                <p:cNvPr id="146" name="Google Shape;146;p3" descr="A diagram of a machine&#10;&#10;Description automatically generated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322481" y="3603003"/>
                  <a:ext cx="2280151" cy="1659586"/>
                </a:xfrm>
                <a:prstGeom prst="rect">
                  <a:avLst/>
                </a:pr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90500" algn="tl" rotWithShape="0">
                    <a:srgbClr val="000000">
                      <a:alpha val="69019"/>
                    </a:srgbClr>
                  </a:outerShdw>
                </a:effectLst>
              </p:spPr>
            </p:pic>
          </p:grpSp>
        </p:grpSp>
        <p:sp>
          <p:nvSpPr>
            <p:cNvPr id="147" name="Google Shape;147;p3"/>
            <p:cNvSpPr txBox="1"/>
            <p:nvPr/>
          </p:nvSpPr>
          <p:spPr>
            <a:xfrm>
              <a:off x="9239797" y="3334984"/>
              <a:ext cx="2796000" cy="3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ND:</a:t>
              </a:r>
              <a:endParaRPr sz="1400" b="0" i="0" u="none" strike="noStrike" cap="none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Arial"/>
                <a:buChar char="•"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</a:rPr>
                <a:t>~62 m underground at the Near Detector Service Building</a:t>
              </a:r>
              <a:endParaRPr sz="1400" b="0" i="0" u="none" strike="noStrike" cap="none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Arial"/>
                <a:buChar char="•"/>
              </a:pPr>
              <a:r>
                <a:rPr lang="en-US" sz="1400" b="1" i="0" u="none" strike="noStrike" cap="none" dirty="0">
                  <a:solidFill>
                    <a:srgbClr val="00B050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  </a:ext>
                  </a:extLst>
                </a:rPr>
                <a:t>Nominally:</a:t>
              </a:r>
              <a:r>
                <a:rPr lang="en-US" sz="1400" b="0" i="0" u="none" strike="noStrike" cap="none" dirty="0">
                  <a:solidFill>
                    <a:srgbClr val="00B050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  </a:ext>
                  </a:extLst>
                </a:rPr>
                <a:t> </a:t>
              </a: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  </a:ext>
                  </a:extLst>
                </a:rPr>
                <a:t>one </a:t>
              </a:r>
              <a:r>
                <a:rPr lang="en-US" sz="1400" b="0" i="0" u="none" strike="noStrike" cap="none" dirty="0" err="1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  </a:ext>
                  </a:extLst>
                </a:rPr>
                <a:t>LArTPC</a:t>
              </a: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  </a:ext>
                  </a:extLst>
                </a:rPr>
                <a:t> with pixelated readout (</a:t>
              </a:r>
              <a:r>
                <a:rPr lang="en-US" sz="1400" b="1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  </a:ext>
                  </a:extLst>
                </a:rPr>
                <a:t>ND-</a:t>
              </a:r>
              <a:r>
                <a:rPr lang="en-US" sz="1400" b="1" i="0" u="none" strike="noStrike" cap="none" dirty="0" err="1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  </a:ext>
                  </a:extLst>
                </a:rPr>
                <a:t>LAr</a:t>
              </a: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  </a:ext>
                  </a:extLst>
                </a:rPr>
                <a:t>), one Gaseous Argon TPC (</a:t>
              </a:r>
              <a:r>
                <a:rPr lang="en-US" sz="1400" b="1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  </a:ext>
                  </a:extLst>
                </a:rPr>
                <a:t>ND-</a:t>
              </a:r>
              <a:r>
                <a:rPr lang="en-US" sz="1400" b="1" i="0" u="none" strike="noStrike" cap="none" dirty="0" err="1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  </a:ext>
                  </a:extLst>
                </a:rPr>
                <a:t>GAr</a:t>
              </a: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  </a:ext>
                  </a:extLst>
                </a:rPr>
                <a:t>), both movable under the DUNE-PRISM concept</a:t>
              </a:r>
              <a:endParaRPr sz="1400" b="0" i="0" u="none" strike="noStrike" cap="none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Arial"/>
                <a:buChar char="•"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    </a:ext>
                  </a:extLst>
                </a:rPr>
                <a:t>On-axis, magnet and calorimeter for flux monitoring (</a:t>
              </a:r>
              <a:r>
                <a:rPr lang="en-US" sz="1400" b="1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  </a:ext>
                  </a:extLst>
                </a:rPr>
                <a:t>SAND</a:t>
              </a:r>
              <a:r>
                <a:rPr lang="en-US" sz="1400" b="0" i="0" u="none" strike="noStrike" cap="none" dirty="0">
                  <a:solidFill>
                    <a:schemeClr val="lt1"/>
                  </a:solidFill>
                  <a:latin typeface="Helvetica" pitchFamily="2" charset="0"/>
                  <a:ea typeface="Helvetica Neue"/>
                  <a:cs typeface="Helvetica Neue"/>
                  <a:sym typeface="Helvetica Neue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2"/>
                    </a:ext>
                  </a:extLst>
                </a:rPr>
                <a:t>)</a:t>
              </a:r>
              <a:endParaRPr sz="1400" b="0" i="0" u="none" strike="noStrike" cap="none" dirty="0">
                <a:solidFill>
                  <a:schemeClr val="lt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27739" y="608160"/>
            <a:ext cx="11154661" cy="5716108"/>
            <a:chOff x="0" y="542925"/>
            <a:chExt cx="11154661" cy="5716108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629" y="542925"/>
              <a:ext cx="9020175" cy="3505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42925"/>
              <a:ext cx="1371599" cy="18954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" y="2524061"/>
              <a:ext cx="604837" cy="6810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3000" y="2733675"/>
              <a:ext cx="327660" cy="403860"/>
            </a:xfrm>
            <a:custGeom>
              <a:avLst/>
              <a:gdLst/>
              <a:ahLst/>
              <a:cxnLst/>
              <a:rect l="l" t="t" r="r" b="b"/>
              <a:pathLst>
                <a:path w="327659" h="403860">
                  <a:moveTo>
                    <a:pt x="128694" y="116805"/>
                  </a:moveTo>
                  <a:lnTo>
                    <a:pt x="83855" y="152245"/>
                  </a:lnTo>
                  <a:lnTo>
                    <a:pt x="282321" y="403605"/>
                  </a:lnTo>
                  <a:lnTo>
                    <a:pt x="327278" y="368300"/>
                  </a:lnTo>
                  <a:lnTo>
                    <a:pt x="128694" y="116805"/>
                  </a:lnTo>
                  <a:close/>
                </a:path>
                <a:path w="327659" h="403860">
                  <a:moveTo>
                    <a:pt x="0" y="0"/>
                  </a:moveTo>
                  <a:lnTo>
                    <a:pt x="38988" y="187705"/>
                  </a:lnTo>
                  <a:lnTo>
                    <a:pt x="83855" y="152245"/>
                  </a:lnTo>
                  <a:lnTo>
                    <a:pt x="66128" y="129794"/>
                  </a:lnTo>
                  <a:lnTo>
                    <a:pt x="110972" y="94361"/>
                  </a:lnTo>
                  <a:lnTo>
                    <a:pt x="157092" y="94361"/>
                  </a:lnTo>
                  <a:lnTo>
                    <a:pt x="173481" y="81407"/>
                  </a:lnTo>
                  <a:lnTo>
                    <a:pt x="0" y="0"/>
                  </a:lnTo>
                  <a:close/>
                </a:path>
                <a:path w="327659" h="403860">
                  <a:moveTo>
                    <a:pt x="110972" y="94361"/>
                  </a:moveTo>
                  <a:lnTo>
                    <a:pt x="66128" y="129794"/>
                  </a:lnTo>
                  <a:lnTo>
                    <a:pt x="83855" y="152245"/>
                  </a:lnTo>
                  <a:lnTo>
                    <a:pt x="128694" y="116805"/>
                  </a:lnTo>
                  <a:lnTo>
                    <a:pt x="110972" y="94361"/>
                  </a:lnTo>
                  <a:close/>
                </a:path>
                <a:path w="327659" h="403860">
                  <a:moveTo>
                    <a:pt x="157092" y="94361"/>
                  </a:moveTo>
                  <a:lnTo>
                    <a:pt x="110972" y="94361"/>
                  </a:lnTo>
                  <a:lnTo>
                    <a:pt x="128694" y="116805"/>
                  </a:lnTo>
                  <a:lnTo>
                    <a:pt x="157092" y="94361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4036" y="3439633"/>
              <a:ext cx="5000625" cy="28194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09600" y="123070"/>
            <a:ext cx="10972800" cy="6471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600" dirty="0"/>
              <a:t>Long</a:t>
            </a:r>
            <a:r>
              <a:rPr sz="3600" spc="-30" dirty="0"/>
              <a:t> </a:t>
            </a:r>
            <a:r>
              <a:rPr sz="3600" dirty="0"/>
              <a:t>Baseline</a:t>
            </a:r>
            <a:r>
              <a:rPr sz="3600" spc="-30" dirty="0"/>
              <a:t> </a:t>
            </a:r>
            <a:r>
              <a:rPr sz="3600" dirty="0"/>
              <a:t>Neutrino</a:t>
            </a:r>
            <a:r>
              <a:rPr sz="3600" spc="-15" dirty="0"/>
              <a:t> </a:t>
            </a:r>
            <a:r>
              <a:rPr sz="3600" dirty="0"/>
              <a:t>Facility</a:t>
            </a:r>
            <a:r>
              <a:rPr sz="3600" spc="-15" dirty="0"/>
              <a:t> </a:t>
            </a:r>
            <a:r>
              <a:rPr sz="3600" spc="-10" dirty="0"/>
              <a:t>(LBNF)</a:t>
            </a:r>
            <a:endParaRPr sz="3600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FD7EB16-1C28-63A3-4958-6FE782E65B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C2C879A-4789-5442-A1E5-BC9036291985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33D1DDF-9E98-F8E8-82DA-E90A438AE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NuTel</a:t>
            </a:r>
            <a:r>
              <a:rPr lang="en-US" dirty="0"/>
              <a:t> 2025 | David Rivera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EFD6121-903D-4A67-D6E8-ECC57A709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02579D42-568A-CD62-D5EE-E7C72A395023}"/>
              </a:ext>
            </a:extLst>
          </p:cNvPr>
          <p:cNvSpPr txBox="1">
            <a:spLocks/>
          </p:cNvSpPr>
          <p:nvPr/>
        </p:nvSpPr>
        <p:spPr>
          <a:xfrm>
            <a:off x="605368" y="4199020"/>
            <a:ext cx="6462182" cy="2050819"/>
          </a:xfrm>
          <a:prstGeom prst="rect">
            <a:avLst/>
          </a:prstGeom>
        </p:spPr>
        <p:txBody>
          <a:bodyPr lIns="0" rIns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26517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200" b="0" i="0" u="none" strike="noStrike" cap="none">
                <a:solidFill>
                  <a:srgbClr val="3C5A77"/>
                </a:solidFill>
                <a:latin typeface="Helvetica"/>
                <a:ea typeface="Arial"/>
                <a:cs typeface="Arial"/>
                <a:sym typeface="Arial"/>
              </a:defRPr>
            </a:lvl1pPr>
            <a:lvl2pPr marL="541338" marR="0" lvl="1" indent="-266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Lucida Grande"/>
              <a:buChar char="-"/>
              <a:defRPr sz="2000" b="0" i="0" u="none" strike="noStrike" cap="none">
                <a:solidFill>
                  <a:srgbClr val="3C5A77"/>
                </a:solidFill>
                <a:latin typeface="Helvetica"/>
                <a:ea typeface="Arial"/>
                <a:cs typeface="Arial"/>
                <a:sym typeface="Arial"/>
              </a:defRPr>
            </a:lvl2pPr>
            <a:lvl3pPr marL="898525" marR="0" lvl="2" indent="-273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88000"/>
              <a:buFont typeface="Arial"/>
              <a:buChar char="•"/>
              <a:defRPr sz="1800" b="0" i="0" u="none" strike="noStrike" cap="none">
                <a:solidFill>
                  <a:srgbClr val="3C5A77"/>
                </a:solidFill>
                <a:latin typeface="Helvetica"/>
                <a:ea typeface="Arial"/>
                <a:cs typeface="Arial"/>
                <a:sym typeface="Arial"/>
              </a:defRPr>
            </a:lvl3pPr>
            <a:lvl4pPr marL="1165225" marR="0" lvl="3" indent="-266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Lucida Grande"/>
              <a:buChar char="-"/>
              <a:defRPr sz="1600" b="0" i="0" u="none" strike="noStrike" cap="none">
                <a:solidFill>
                  <a:srgbClr val="3C5A77"/>
                </a:solidFill>
                <a:latin typeface="Helvetica"/>
                <a:ea typeface="Arial"/>
                <a:cs typeface="Arial"/>
                <a:sym typeface="Arial"/>
              </a:defRPr>
            </a:lvl4pPr>
            <a:lvl5pPr marL="1431925" marR="0" lvl="4" indent="-266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88000"/>
              <a:buFont typeface="Arial"/>
              <a:buChar char="•"/>
              <a:defRPr sz="1400" b="0" i="0" u="none" strike="noStrike" cap="none">
                <a:solidFill>
                  <a:srgbClr val="3C5A77"/>
                </a:solidFill>
                <a:latin typeface="Helvetica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23850" indent="-285750">
              <a:spcBef>
                <a:spcPts val="125"/>
              </a:spcBef>
              <a:tabLst>
                <a:tab pos="323850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Proton</a:t>
            </a:r>
            <a:r>
              <a:rPr lang="en-US" sz="1550" spc="110" dirty="0">
                <a:latin typeface="Helvetica" pitchFamily="2" charset="0"/>
                <a:cs typeface="Times New Roman"/>
              </a:rPr>
              <a:t> </a:t>
            </a:r>
            <a:r>
              <a:rPr lang="en-US" sz="1550" spc="-20" dirty="0">
                <a:latin typeface="Helvetica" pitchFamily="2" charset="0"/>
                <a:cs typeface="Times New Roman"/>
              </a:rPr>
              <a:t>beam</a:t>
            </a:r>
            <a:endParaRPr lang="en-US" sz="1550" dirty="0">
              <a:latin typeface="Helvetica" pitchFamily="2" charset="0"/>
              <a:cs typeface="Times New Roman"/>
            </a:endParaRPr>
          </a:p>
          <a:p>
            <a:pPr marL="781685" lvl="1" indent="-285750">
              <a:spcBef>
                <a:spcPts val="95"/>
              </a:spcBef>
              <a:buFont typeface="Arial"/>
              <a:buChar char="•"/>
              <a:tabLst>
                <a:tab pos="781685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1.2</a:t>
            </a:r>
            <a:r>
              <a:rPr lang="en-US" sz="1550" spc="5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MW,</a:t>
            </a:r>
            <a:r>
              <a:rPr lang="en-US" sz="1550" spc="8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upgradeable</a:t>
            </a:r>
            <a:r>
              <a:rPr lang="en-US" sz="1550" spc="7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to</a:t>
            </a:r>
            <a:r>
              <a:rPr lang="en-US" sz="1550" spc="5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2.4</a:t>
            </a:r>
            <a:r>
              <a:rPr lang="en-US" sz="1550" spc="60" dirty="0">
                <a:latin typeface="Helvetica" pitchFamily="2" charset="0"/>
                <a:cs typeface="Times New Roman"/>
              </a:rPr>
              <a:t> </a:t>
            </a:r>
            <a:r>
              <a:rPr lang="en-US" sz="1550" spc="-25" dirty="0">
                <a:latin typeface="Helvetica" pitchFamily="2" charset="0"/>
                <a:cs typeface="Times New Roman"/>
              </a:rPr>
              <a:t>MW</a:t>
            </a:r>
            <a:endParaRPr lang="en-US" sz="1550" dirty="0">
              <a:latin typeface="Helvetica" pitchFamily="2" charset="0"/>
              <a:cs typeface="Times New Roman"/>
            </a:endParaRPr>
          </a:p>
          <a:p>
            <a:pPr marL="781685" marR="588010" lvl="1" indent="-286385">
              <a:lnSpc>
                <a:spcPts val="1950"/>
              </a:lnSpc>
              <a:spcBef>
                <a:spcPts val="5"/>
              </a:spcBef>
              <a:buFont typeface="Arial"/>
              <a:buChar char="•"/>
              <a:tabLst>
                <a:tab pos="781685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60-120 GeV protons from FNAL accelerator </a:t>
            </a:r>
            <a:r>
              <a:rPr lang="en-US" sz="1550" spc="-10" dirty="0">
                <a:latin typeface="Helvetica" pitchFamily="2" charset="0"/>
                <a:cs typeface="Times New Roman"/>
              </a:rPr>
              <a:t>complex</a:t>
            </a:r>
            <a:endParaRPr lang="en-US" sz="1550" dirty="0">
              <a:latin typeface="Helvetica" pitchFamily="2" charset="0"/>
              <a:cs typeface="Times New Roman"/>
            </a:endParaRPr>
          </a:p>
          <a:p>
            <a:pPr marL="781685" marR="81280" lvl="1" indent="-286385">
              <a:lnSpc>
                <a:spcPts val="1880"/>
              </a:lnSpc>
              <a:spcBef>
                <a:spcPts val="65"/>
              </a:spcBef>
              <a:buFont typeface="Arial"/>
              <a:buChar char="•"/>
              <a:tabLst>
                <a:tab pos="781685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Initial</a:t>
            </a:r>
            <a:r>
              <a:rPr lang="en-US" sz="1550" spc="14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upward</a:t>
            </a:r>
            <a:r>
              <a:rPr lang="en-US" sz="1550" spc="8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pitch,</a:t>
            </a:r>
            <a:r>
              <a:rPr lang="en-US" sz="1550" spc="11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bent</a:t>
            </a:r>
            <a:r>
              <a:rPr lang="en-US" sz="1550" spc="14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down</a:t>
            </a:r>
            <a:r>
              <a:rPr lang="en-US" sz="1550" spc="8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at</a:t>
            </a:r>
            <a:r>
              <a:rPr lang="en-US" sz="1550" spc="55" dirty="0">
                <a:latin typeface="Helvetica" pitchFamily="2" charset="0"/>
                <a:cs typeface="Times New Roman"/>
              </a:rPr>
              <a:t> </a:t>
            </a:r>
            <a:r>
              <a:rPr lang="en-US" sz="1550" spc="-20" dirty="0">
                <a:latin typeface="Helvetica" pitchFamily="2" charset="0"/>
                <a:cs typeface="Times New Roman"/>
              </a:rPr>
              <a:t>5.8</a:t>
            </a:r>
            <a:r>
              <a:rPr lang="en-US" sz="1575" spc="-30" baseline="23809" dirty="0">
                <a:latin typeface="Helvetica" pitchFamily="2" charset="0"/>
                <a:cs typeface="STIX Two Math"/>
              </a:rPr>
              <a:t>∘ </a:t>
            </a:r>
            <a:r>
              <a:rPr lang="en-US" sz="1550" dirty="0">
                <a:latin typeface="Helvetica" pitchFamily="2" charset="0"/>
                <a:cs typeface="Times New Roman"/>
              </a:rPr>
              <a:t>to</a:t>
            </a:r>
            <a:r>
              <a:rPr lang="en-US" sz="1550" spc="8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reach</a:t>
            </a:r>
            <a:r>
              <a:rPr lang="en-US" sz="1550" spc="90" dirty="0">
                <a:latin typeface="Helvetica" pitchFamily="2" charset="0"/>
                <a:cs typeface="Times New Roman"/>
              </a:rPr>
              <a:t> </a:t>
            </a:r>
            <a:r>
              <a:rPr lang="en-US" sz="1550" spc="-10" dirty="0">
                <a:latin typeface="Helvetica" pitchFamily="2" charset="0"/>
                <a:cs typeface="Times New Roman"/>
              </a:rPr>
              <a:t>Sanford</a:t>
            </a:r>
            <a:endParaRPr lang="en-US" sz="1550" dirty="0">
              <a:latin typeface="Helvetica" pitchFamily="2" charset="0"/>
              <a:cs typeface="Times New Roman"/>
            </a:endParaRPr>
          </a:p>
          <a:p>
            <a:pPr marL="323850" marR="27305" indent="-286385">
              <a:lnSpc>
                <a:spcPct val="100899"/>
              </a:lnSpc>
              <a:spcBef>
                <a:spcPts val="5"/>
              </a:spcBef>
              <a:tabLst>
                <a:tab pos="323850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Horns/beam</a:t>
            </a:r>
            <a:r>
              <a:rPr lang="en-US" sz="1550" spc="19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line</a:t>
            </a:r>
            <a:r>
              <a:rPr lang="en-US" sz="1550" spc="9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designed</a:t>
            </a:r>
            <a:r>
              <a:rPr lang="en-US" sz="1550" spc="17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to</a:t>
            </a:r>
            <a:r>
              <a:rPr lang="en-US" sz="1550" spc="18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maximize</a:t>
            </a:r>
            <a:r>
              <a:rPr lang="en-US" sz="1550" spc="200" dirty="0">
                <a:latin typeface="Helvetica" pitchFamily="2" charset="0"/>
                <a:cs typeface="Times New Roman"/>
              </a:rPr>
              <a:t> </a:t>
            </a:r>
            <a:r>
              <a:rPr lang="en-US" sz="1550" spc="-25" dirty="0">
                <a:latin typeface="Helvetica" pitchFamily="2" charset="0"/>
                <a:cs typeface="Times New Roman"/>
              </a:rPr>
              <a:t>CP </a:t>
            </a:r>
            <a:r>
              <a:rPr lang="en-US" sz="1550" dirty="0">
                <a:latin typeface="Helvetica" pitchFamily="2" charset="0"/>
                <a:cs typeface="Times New Roman"/>
              </a:rPr>
              <a:t>violation</a:t>
            </a:r>
            <a:r>
              <a:rPr lang="en-US" sz="1550" spc="14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sensitivity,</a:t>
            </a:r>
            <a:r>
              <a:rPr lang="en-US" sz="1550" spc="16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long</a:t>
            </a:r>
            <a:r>
              <a:rPr lang="en-US" sz="1550" spc="14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baseline</a:t>
            </a:r>
            <a:r>
              <a:rPr lang="en-US" sz="1550" spc="170" dirty="0">
                <a:latin typeface="Helvetica" pitchFamily="2" charset="0"/>
                <a:cs typeface="Times New Roman"/>
              </a:rPr>
              <a:t> </a:t>
            </a:r>
            <a:r>
              <a:rPr lang="en-US" sz="1550" spc="-10" dirty="0">
                <a:latin typeface="Helvetica" pitchFamily="2" charset="0"/>
                <a:cs typeface="Times New Roman"/>
              </a:rPr>
              <a:t>optimizes </a:t>
            </a:r>
            <a:r>
              <a:rPr lang="en-US" sz="1550" dirty="0">
                <a:latin typeface="Helvetica" pitchFamily="2" charset="0"/>
                <a:cs typeface="Times New Roman"/>
              </a:rPr>
              <a:t>MH</a:t>
            </a:r>
            <a:r>
              <a:rPr lang="en-US" sz="1550" spc="105" dirty="0">
                <a:latin typeface="Helvetica" pitchFamily="2" charset="0"/>
                <a:cs typeface="Times New Roman"/>
              </a:rPr>
              <a:t> </a:t>
            </a:r>
            <a:r>
              <a:rPr lang="en-US" sz="1550" spc="-10" dirty="0">
                <a:latin typeface="Helvetica" pitchFamily="2" charset="0"/>
                <a:cs typeface="Times New Roman"/>
              </a:rPr>
              <a:t>measurement</a:t>
            </a:r>
          </a:p>
          <a:p>
            <a:pPr marL="323850" marR="27305" indent="-286385">
              <a:lnSpc>
                <a:spcPct val="100899"/>
              </a:lnSpc>
              <a:spcBef>
                <a:spcPts val="5"/>
              </a:spcBef>
              <a:tabLst>
                <a:tab pos="323850" algn="l"/>
              </a:tabLst>
            </a:pPr>
            <a:r>
              <a:rPr lang="en-US" sz="1550" spc="-10" dirty="0">
                <a:latin typeface="Helvetica" pitchFamily="2" charset="0"/>
                <a:cs typeface="Times New Roman"/>
              </a:rPr>
              <a:t>ND flux measurement predicts flux at the FD</a:t>
            </a:r>
            <a:endParaRPr lang="en-US" sz="1550" dirty="0">
              <a:latin typeface="Helvetica" pitchFamily="2" charset="0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CC27-2C99-83EA-AFEE-54C8D44A2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>
            <a:extLst>
              <a:ext uri="{FF2B5EF4-FFF2-40B4-BE49-F238E27FC236}">
                <a16:creationId xmlns:a16="http://schemas.microsoft.com/office/drawing/2014/main" id="{8F8C6AE5-EA97-9D69-03C1-A197E5C76380}"/>
              </a:ext>
            </a:extLst>
          </p:cNvPr>
          <p:cNvGrpSpPr/>
          <p:nvPr/>
        </p:nvGrpSpPr>
        <p:grpSpPr>
          <a:xfrm>
            <a:off x="427739" y="608160"/>
            <a:ext cx="9197804" cy="3505200"/>
            <a:chOff x="0" y="542925"/>
            <a:chExt cx="9197804" cy="3505200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21FFBF2-623D-7833-3098-9805613526D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629" y="542925"/>
              <a:ext cx="9020175" cy="3505200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BC3D1795-999E-8805-A0AE-8AE9F54DB34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42925"/>
              <a:ext cx="1371599" cy="1895475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63A86A71-F34F-C7C7-A0B7-669445779B5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" y="2524061"/>
              <a:ext cx="604837" cy="68103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89E9821-8448-160B-5FE3-B653976FA32A}"/>
                </a:ext>
              </a:extLst>
            </p:cNvPr>
            <p:cNvSpPr/>
            <p:nvPr/>
          </p:nvSpPr>
          <p:spPr>
            <a:xfrm>
              <a:off x="1143000" y="2733675"/>
              <a:ext cx="327660" cy="403860"/>
            </a:xfrm>
            <a:custGeom>
              <a:avLst/>
              <a:gdLst/>
              <a:ahLst/>
              <a:cxnLst/>
              <a:rect l="l" t="t" r="r" b="b"/>
              <a:pathLst>
                <a:path w="327659" h="403860">
                  <a:moveTo>
                    <a:pt x="128694" y="116805"/>
                  </a:moveTo>
                  <a:lnTo>
                    <a:pt x="83855" y="152245"/>
                  </a:lnTo>
                  <a:lnTo>
                    <a:pt x="282321" y="403605"/>
                  </a:lnTo>
                  <a:lnTo>
                    <a:pt x="327278" y="368300"/>
                  </a:lnTo>
                  <a:lnTo>
                    <a:pt x="128694" y="116805"/>
                  </a:lnTo>
                  <a:close/>
                </a:path>
                <a:path w="327659" h="403860">
                  <a:moveTo>
                    <a:pt x="0" y="0"/>
                  </a:moveTo>
                  <a:lnTo>
                    <a:pt x="38988" y="187705"/>
                  </a:lnTo>
                  <a:lnTo>
                    <a:pt x="83855" y="152245"/>
                  </a:lnTo>
                  <a:lnTo>
                    <a:pt x="66128" y="129794"/>
                  </a:lnTo>
                  <a:lnTo>
                    <a:pt x="110972" y="94361"/>
                  </a:lnTo>
                  <a:lnTo>
                    <a:pt x="157092" y="94361"/>
                  </a:lnTo>
                  <a:lnTo>
                    <a:pt x="173481" y="81407"/>
                  </a:lnTo>
                  <a:lnTo>
                    <a:pt x="0" y="0"/>
                  </a:lnTo>
                  <a:close/>
                </a:path>
                <a:path w="327659" h="403860">
                  <a:moveTo>
                    <a:pt x="110972" y="94361"/>
                  </a:moveTo>
                  <a:lnTo>
                    <a:pt x="66128" y="129794"/>
                  </a:lnTo>
                  <a:lnTo>
                    <a:pt x="83855" y="152245"/>
                  </a:lnTo>
                  <a:lnTo>
                    <a:pt x="128694" y="116805"/>
                  </a:lnTo>
                  <a:lnTo>
                    <a:pt x="110972" y="94361"/>
                  </a:lnTo>
                  <a:close/>
                </a:path>
                <a:path w="327659" h="403860">
                  <a:moveTo>
                    <a:pt x="157092" y="94361"/>
                  </a:moveTo>
                  <a:lnTo>
                    <a:pt x="110972" y="94361"/>
                  </a:lnTo>
                  <a:lnTo>
                    <a:pt x="128694" y="116805"/>
                  </a:lnTo>
                  <a:lnTo>
                    <a:pt x="157092" y="94361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08064116-56D0-549D-53E2-F2043D8B19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23070"/>
            <a:ext cx="10972800" cy="6471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600" dirty="0"/>
              <a:t>Long</a:t>
            </a:r>
            <a:r>
              <a:rPr sz="3600" spc="-30" dirty="0"/>
              <a:t> </a:t>
            </a:r>
            <a:r>
              <a:rPr sz="3600" dirty="0"/>
              <a:t>Baseline</a:t>
            </a:r>
            <a:r>
              <a:rPr sz="3600" spc="-30" dirty="0"/>
              <a:t> </a:t>
            </a:r>
            <a:r>
              <a:rPr sz="3600" dirty="0"/>
              <a:t>Neutrino</a:t>
            </a:r>
            <a:r>
              <a:rPr sz="3600" spc="-15" dirty="0"/>
              <a:t> </a:t>
            </a:r>
            <a:r>
              <a:rPr sz="3600" dirty="0"/>
              <a:t>Facility</a:t>
            </a:r>
            <a:r>
              <a:rPr sz="3600" spc="-15" dirty="0"/>
              <a:t> </a:t>
            </a:r>
            <a:r>
              <a:rPr sz="3600" spc="-10" dirty="0"/>
              <a:t>(LBNF)</a:t>
            </a:r>
            <a:endParaRPr sz="3600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B248DC9-603E-CA12-9B19-E28EB0A3BF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74BD233-B708-0B45-BC6D-2525AF23597F}" type="datetime1">
              <a:rPr lang="en-US" smtClean="0">
                <a:latin typeface="Helvetica"/>
              </a:rPr>
              <a:t>10/2/25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26F42AA-3921-91C3-297B-AE04B161E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NuTel</a:t>
            </a:r>
            <a:r>
              <a:rPr lang="en-US" dirty="0"/>
              <a:t> 2025 | David Rivera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238C836-34D2-5152-421E-9CF41A672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3D87D346-1B5B-CA28-C132-6D02989559B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4199020"/>
            <a:ext cx="6462182" cy="2050819"/>
          </a:xfrm>
        </p:spPr>
        <p:txBody>
          <a:bodyPr>
            <a:normAutofit/>
          </a:bodyPr>
          <a:lstStyle/>
          <a:p>
            <a:pPr marL="323850" indent="-285750">
              <a:spcBef>
                <a:spcPts val="125"/>
              </a:spcBef>
              <a:tabLst>
                <a:tab pos="323850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Proton</a:t>
            </a:r>
            <a:r>
              <a:rPr lang="en-US" sz="1550" spc="110" dirty="0">
                <a:latin typeface="Helvetica" pitchFamily="2" charset="0"/>
                <a:cs typeface="Times New Roman"/>
              </a:rPr>
              <a:t> </a:t>
            </a:r>
            <a:r>
              <a:rPr lang="en-US" sz="1550" spc="-20" dirty="0">
                <a:latin typeface="Helvetica" pitchFamily="2" charset="0"/>
                <a:cs typeface="Times New Roman"/>
              </a:rPr>
              <a:t>beam</a:t>
            </a:r>
            <a:endParaRPr lang="en-US" sz="1550" dirty="0">
              <a:latin typeface="Helvetica" pitchFamily="2" charset="0"/>
              <a:cs typeface="Times New Roman"/>
            </a:endParaRPr>
          </a:p>
          <a:p>
            <a:pPr marL="781685" lvl="1" indent="-285750">
              <a:spcBef>
                <a:spcPts val="95"/>
              </a:spcBef>
              <a:buFont typeface="Arial"/>
              <a:buChar char="•"/>
              <a:tabLst>
                <a:tab pos="781685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1.2</a:t>
            </a:r>
            <a:r>
              <a:rPr lang="en-US" sz="1550" spc="5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MW,</a:t>
            </a:r>
            <a:r>
              <a:rPr lang="en-US" sz="1550" spc="8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upgradeable</a:t>
            </a:r>
            <a:r>
              <a:rPr lang="en-US" sz="1550" spc="7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to</a:t>
            </a:r>
            <a:r>
              <a:rPr lang="en-US" sz="1550" spc="5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2.4</a:t>
            </a:r>
            <a:r>
              <a:rPr lang="en-US" sz="1550" spc="60" dirty="0">
                <a:latin typeface="Helvetica" pitchFamily="2" charset="0"/>
                <a:cs typeface="Times New Roman"/>
              </a:rPr>
              <a:t> </a:t>
            </a:r>
            <a:r>
              <a:rPr lang="en-US" sz="1550" spc="-25" dirty="0">
                <a:latin typeface="Helvetica" pitchFamily="2" charset="0"/>
                <a:cs typeface="Times New Roman"/>
              </a:rPr>
              <a:t>MW</a:t>
            </a:r>
            <a:endParaRPr lang="en-US" sz="1550" dirty="0">
              <a:latin typeface="Helvetica" pitchFamily="2" charset="0"/>
              <a:cs typeface="Times New Roman"/>
            </a:endParaRPr>
          </a:p>
          <a:p>
            <a:pPr marL="781685" marR="588010" lvl="1" indent="-286385">
              <a:lnSpc>
                <a:spcPts val="1950"/>
              </a:lnSpc>
              <a:spcBef>
                <a:spcPts val="5"/>
              </a:spcBef>
              <a:buFont typeface="Arial"/>
              <a:buChar char="•"/>
              <a:tabLst>
                <a:tab pos="781685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60-120 GeV protons from FNAL accelerator complex</a:t>
            </a:r>
          </a:p>
          <a:p>
            <a:pPr marL="781685" marR="81280" lvl="1" indent="-286385">
              <a:lnSpc>
                <a:spcPts val="1880"/>
              </a:lnSpc>
              <a:spcBef>
                <a:spcPts val="65"/>
              </a:spcBef>
              <a:buFont typeface="Arial"/>
              <a:buChar char="•"/>
              <a:tabLst>
                <a:tab pos="781685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Initial</a:t>
            </a:r>
            <a:r>
              <a:rPr lang="en-US" sz="1550" spc="14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upward</a:t>
            </a:r>
            <a:r>
              <a:rPr lang="en-US" sz="1550" spc="8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pitch,</a:t>
            </a:r>
            <a:r>
              <a:rPr lang="en-US" sz="1550" spc="11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bent</a:t>
            </a:r>
            <a:r>
              <a:rPr lang="en-US" sz="1550" spc="14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down</a:t>
            </a:r>
            <a:r>
              <a:rPr lang="en-US" sz="1550" spc="8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at</a:t>
            </a:r>
            <a:r>
              <a:rPr lang="en-US" sz="1550" spc="55" dirty="0">
                <a:latin typeface="Helvetica" pitchFamily="2" charset="0"/>
                <a:cs typeface="Times New Roman"/>
              </a:rPr>
              <a:t> </a:t>
            </a:r>
            <a:r>
              <a:rPr lang="en-US" sz="1550" spc="-20" dirty="0">
                <a:latin typeface="Helvetica" pitchFamily="2" charset="0"/>
                <a:cs typeface="Times New Roman"/>
              </a:rPr>
              <a:t>5.8</a:t>
            </a:r>
            <a:r>
              <a:rPr lang="en-US" sz="1575" spc="-30" baseline="23809" dirty="0">
                <a:latin typeface="Helvetica" pitchFamily="2" charset="0"/>
                <a:cs typeface="STIX Two Math"/>
              </a:rPr>
              <a:t>∘ </a:t>
            </a:r>
            <a:r>
              <a:rPr lang="en-US" sz="1550" dirty="0">
                <a:latin typeface="Helvetica" pitchFamily="2" charset="0"/>
                <a:cs typeface="Times New Roman"/>
              </a:rPr>
              <a:t>to</a:t>
            </a:r>
            <a:r>
              <a:rPr lang="en-US" sz="1550" spc="8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reach</a:t>
            </a:r>
            <a:r>
              <a:rPr lang="en-US" sz="1550" spc="90" dirty="0">
                <a:latin typeface="Helvetica" pitchFamily="2" charset="0"/>
                <a:cs typeface="Times New Roman"/>
              </a:rPr>
              <a:t> </a:t>
            </a:r>
            <a:r>
              <a:rPr lang="en-US" sz="1550" spc="-10" dirty="0">
                <a:latin typeface="Helvetica" pitchFamily="2" charset="0"/>
                <a:cs typeface="Times New Roman"/>
              </a:rPr>
              <a:t>Sanford</a:t>
            </a:r>
            <a:endParaRPr lang="en-US" sz="1550" dirty="0">
              <a:latin typeface="Helvetica" pitchFamily="2" charset="0"/>
              <a:cs typeface="Times New Roman"/>
            </a:endParaRPr>
          </a:p>
          <a:p>
            <a:pPr marL="323850" marR="27305" indent="-286385">
              <a:lnSpc>
                <a:spcPct val="100899"/>
              </a:lnSpc>
              <a:spcBef>
                <a:spcPts val="5"/>
              </a:spcBef>
              <a:tabLst>
                <a:tab pos="323850" algn="l"/>
              </a:tabLst>
            </a:pPr>
            <a:r>
              <a:rPr lang="en-US" sz="1550" dirty="0">
                <a:latin typeface="Helvetica" pitchFamily="2" charset="0"/>
                <a:cs typeface="Times New Roman"/>
              </a:rPr>
              <a:t>Horns/beam</a:t>
            </a:r>
            <a:r>
              <a:rPr lang="en-US" sz="1550" spc="19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line</a:t>
            </a:r>
            <a:r>
              <a:rPr lang="en-US" sz="1550" spc="9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designed</a:t>
            </a:r>
            <a:r>
              <a:rPr lang="en-US" sz="1550" spc="17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to</a:t>
            </a:r>
            <a:r>
              <a:rPr lang="en-US" sz="1550" spc="180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maximize</a:t>
            </a:r>
            <a:r>
              <a:rPr lang="en-US" sz="1550" spc="200" dirty="0">
                <a:latin typeface="Helvetica" pitchFamily="2" charset="0"/>
                <a:cs typeface="Times New Roman"/>
              </a:rPr>
              <a:t> </a:t>
            </a:r>
            <a:r>
              <a:rPr lang="en-US" sz="1550" spc="-25" dirty="0">
                <a:latin typeface="Helvetica" pitchFamily="2" charset="0"/>
                <a:cs typeface="Times New Roman"/>
              </a:rPr>
              <a:t>CP </a:t>
            </a:r>
            <a:r>
              <a:rPr lang="en-US" sz="1550" dirty="0">
                <a:latin typeface="Helvetica" pitchFamily="2" charset="0"/>
                <a:cs typeface="Times New Roman"/>
              </a:rPr>
              <a:t>violation</a:t>
            </a:r>
            <a:r>
              <a:rPr lang="en-US" sz="1550" spc="14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sensitivity,</a:t>
            </a:r>
            <a:r>
              <a:rPr lang="en-US" sz="1550" spc="16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long</a:t>
            </a:r>
            <a:r>
              <a:rPr lang="en-US" sz="1550" spc="145" dirty="0">
                <a:latin typeface="Helvetica" pitchFamily="2" charset="0"/>
                <a:cs typeface="Times New Roman"/>
              </a:rPr>
              <a:t> </a:t>
            </a:r>
            <a:r>
              <a:rPr lang="en-US" sz="1550" dirty="0">
                <a:latin typeface="Helvetica" pitchFamily="2" charset="0"/>
                <a:cs typeface="Times New Roman"/>
              </a:rPr>
              <a:t>baseline</a:t>
            </a:r>
            <a:r>
              <a:rPr lang="en-US" sz="1550" spc="170" dirty="0">
                <a:latin typeface="Helvetica" pitchFamily="2" charset="0"/>
                <a:cs typeface="Times New Roman"/>
              </a:rPr>
              <a:t> </a:t>
            </a:r>
            <a:r>
              <a:rPr lang="en-US" sz="1550" spc="-10" dirty="0">
                <a:latin typeface="Helvetica" pitchFamily="2" charset="0"/>
                <a:cs typeface="Times New Roman"/>
              </a:rPr>
              <a:t>optimizes </a:t>
            </a:r>
            <a:r>
              <a:rPr lang="en-US" sz="1550" dirty="0">
                <a:latin typeface="Helvetica" pitchFamily="2" charset="0"/>
                <a:cs typeface="Times New Roman"/>
              </a:rPr>
              <a:t>MH</a:t>
            </a:r>
            <a:r>
              <a:rPr lang="en-US" sz="1550" spc="105" dirty="0">
                <a:latin typeface="Helvetica" pitchFamily="2" charset="0"/>
                <a:cs typeface="Times New Roman"/>
              </a:rPr>
              <a:t> </a:t>
            </a:r>
            <a:r>
              <a:rPr lang="en-US" sz="1550" spc="-10" dirty="0">
                <a:latin typeface="Helvetica" pitchFamily="2" charset="0"/>
                <a:cs typeface="Times New Roman"/>
              </a:rPr>
              <a:t>measurement</a:t>
            </a:r>
          </a:p>
          <a:p>
            <a:pPr marL="323850" marR="27305" indent="-286385">
              <a:lnSpc>
                <a:spcPct val="100899"/>
              </a:lnSpc>
              <a:spcBef>
                <a:spcPts val="5"/>
              </a:spcBef>
              <a:tabLst>
                <a:tab pos="323850" algn="l"/>
              </a:tabLst>
            </a:pPr>
            <a:r>
              <a:rPr lang="en-US" sz="1550" spc="-10" dirty="0">
                <a:latin typeface="Helvetica" pitchFamily="2" charset="0"/>
                <a:cs typeface="Times New Roman"/>
              </a:rPr>
              <a:t>ND flux measurement predicts flux at the FD</a:t>
            </a:r>
            <a:endParaRPr lang="en-US" sz="1550" dirty="0">
              <a:latin typeface="Helvetica" pitchFamily="2" charset="0"/>
              <a:cs typeface="Times New Roman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98856A17-5223-8B57-3F3A-F5FE99ECA4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3314" y="1403477"/>
            <a:ext cx="4700593" cy="44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72588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9503</TotalTime>
  <Words>3953</Words>
  <Application>Microsoft Macintosh PowerPoint</Application>
  <PresentationFormat>Widescreen</PresentationFormat>
  <Paragraphs>672</Paragraphs>
  <Slides>58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Helvetica Neue</vt:lpstr>
      <vt:lpstr>Calibri</vt:lpstr>
      <vt:lpstr>Cambria Math</vt:lpstr>
      <vt:lpstr>Merriweather Sans</vt:lpstr>
      <vt:lpstr>Geneva</vt:lpstr>
      <vt:lpstr>Lucida Grande</vt:lpstr>
      <vt:lpstr>Arial</vt:lpstr>
      <vt:lpstr>Helvetica</vt:lpstr>
      <vt:lpstr>Times New Roman</vt:lpstr>
      <vt:lpstr>STIX Two Math</vt:lpstr>
      <vt:lpstr>LBNF Content-Footer Theme</vt:lpstr>
      <vt:lpstr>DUNE: Overview and Status</vt:lpstr>
      <vt:lpstr>The Collaboration</vt:lpstr>
      <vt:lpstr>Current Landscape</vt:lpstr>
      <vt:lpstr>PowerPoint Presentation</vt:lpstr>
      <vt:lpstr>PowerPoint Presentation</vt:lpstr>
      <vt:lpstr>PowerPoint Presentation</vt:lpstr>
      <vt:lpstr>PowerPoint Presentation</vt:lpstr>
      <vt:lpstr>Long Baseline Neutrino Facility (LBNF)</vt:lpstr>
      <vt:lpstr>Long Baseline Neutrino Facility (LBNF)</vt:lpstr>
      <vt:lpstr>Sanford Underground Research Facility (SURF)</vt:lpstr>
      <vt:lpstr>Sanford Underground Research Facility (SURF)</vt:lpstr>
      <vt:lpstr>The DUNE Far Detector (FD)</vt:lpstr>
      <vt:lpstr>DUNE Plans and Installation</vt:lpstr>
      <vt:lpstr>DUNE Plans and Installation</vt:lpstr>
      <vt:lpstr>DUNE Near Detector Complex</vt:lpstr>
      <vt:lpstr>Liquid Argon (LAr) TPCs</vt:lpstr>
      <vt:lpstr>Liquid Argon (LAr) TPCs</vt:lpstr>
      <vt:lpstr>LArTPCs</vt:lpstr>
      <vt:lpstr>PowerPoint Presentation</vt:lpstr>
      <vt:lpstr>Far Detector 2 : Vertical Drift</vt:lpstr>
      <vt:lpstr>DUNE Bi-Event Plots</vt:lpstr>
      <vt:lpstr>DUNE Sensitivity to Mass Ordering</vt:lpstr>
      <vt:lpstr>DUNE Can Do More</vt:lpstr>
      <vt:lpstr>DUNE Bi-Event Plots</vt:lpstr>
      <vt:lpstr>DUNE Can Do More</vt:lpstr>
      <vt:lpstr>DUNE Resolution of measurement δCP</vt:lpstr>
      <vt:lpstr>Testing the 3-Flavor Paradigm With Precision Measurements at DUNE</vt:lpstr>
      <vt:lpstr>ντ Appearance in DUNE beam</vt:lpstr>
      <vt:lpstr>Supernova Burst (SNB)</vt:lpstr>
      <vt:lpstr>Atmospheric Neutrinos</vt:lpstr>
      <vt:lpstr>Prototypes</vt:lpstr>
      <vt:lpstr>ProtoDUNEs at CERN</vt:lpstr>
      <vt:lpstr>ProtoDUNE-SP/HD Performance and Results</vt:lpstr>
      <vt:lpstr>ProtoDUNE-VD</vt:lpstr>
      <vt:lpstr>ND-LAr Prototype at Fermilab</vt:lpstr>
      <vt:lpstr>Far Site Status</vt:lpstr>
      <vt:lpstr>Summary</vt:lpstr>
      <vt:lpstr>Thank you!</vt:lpstr>
      <vt:lpstr>BACKUP</vt:lpstr>
      <vt:lpstr>Super-K established oscillation with atmospheric neutrinos</vt:lpstr>
      <vt:lpstr>Solar experiments &amp; KamLAND measured “solar” parameters</vt:lpstr>
      <vt:lpstr>MINOS made the first ~5% measurement of Δm2</vt:lpstr>
      <vt:lpstr>Daya Bay measured θ13</vt:lpstr>
      <vt:lpstr>DUNE’s – SAND opportunities</vt:lpstr>
      <vt:lpstr>SNB</vt:lpstr>
      <vt:lpstr>PowerPoint Presentation</vt:lpstr>
      <vt:lpstr>PowerPoint Presentation</vt:lpstr>
      <vt:lpstr>Field Cage</vt:lpstr>
      <vt:lpstr>X-ARAPUCA</vt:lpstr>
      <vt:lpstr>FD Module 1 - HD</vt:lpstr>
      <vt:lpstr>PRISM technique: directly probing neutrino energy dependence</vt:lpstr>
      <vt:lpstr>FD1-HD, Closer Look</vt:lpstr>
      <vt:lpstr>Charge Readout</vt:lpstr>
      <vt:lpstr>Light Readout</vt:lpstr>
      <vt:lpstr>PowerPoint Presentation</vt:lpstr>
      <vt:lpstr>High Voltage and Slow Controls</vt:lpstr>
      <vt:lpstr>ProtoDUNE Single-Phase (SP)</vt:lpstr>
      <vt:lpstr>ProtoDUNE-HD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Far Detector Module 1: Status and Prospects</dc:title>
  <dc:creator>Rivera Jr., David</dc:creator>
  <cp:lastModifiedBy>Rivera Jr., David</cp:lastModifiedBy>
  <cp:revision>270</cp:revision>
  <dcterms:created xsi:type="dcterms:W3CDTF">2023-11-25T00:59:57Z</dcterms:created>
  <dcterms:modified xsi:type="dcterms:W3CDTF">2025-10-02T12:24:23Z</dcterms:modified>
</cp:coreProperties>
</file>