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807" r:id="rId1"/>
  </p:sldMasterIdLst>
  <p:notesMasterIdLst>
    <p:notesMasterId r:id="rId102"/>
  </p:notesMasterIdLst>
  <p:handoutMasterIdLst>
    <p:handoutMasterId r:id="rId103"/>
  </p:handoutMasterIdLst>
  <p:sldIdLst>
    <p:sldId id="1205" r:id="rId2"/>
    <p:sldId id="874" r:id="rId3"/>
    <p:sldId id="876" r:id="rId4"/>
    <p:sldId id="835" r:id="rId5"/>
    <p:sldId id="868" r:id="rId6"/>
    <p:sldId id="753" r:id="rId7"/>
    <p:sldId id="836" r:id="rId8"/>
    <p:sldId id="1252" r:id="rId9"/>
    <p:sldId id="1320" r:id="rId10"/>
    <p:sldId id="842" r:id="rId11"/>
    <p:sldId id="843" r:id="rId12"/>
    <p:sldId id="844" r:id="rId13"/>
    <p:sldId id="845" r:id="rId14"/>
    <p:sldId id="846" r:id="rId15"/>
    <p:sldId id="847" r:id="rId16"/>
    <p:sldId id="848" r:id="rId17"/>
    <p:sldId id="877" r:id="rId18"/>
    <p:sldId id="1297" r:id="rId19"/>
    <p:sldId id="1299" r:id="rId20"/>
    <p:sldId id="1293" r:id="rId21"/>
    <p:sldId id="1294" r:id="rId22"/>
    <p:sldId id="1300" r:id="rId23"/>
    <p:sldId id="1267" r:id="rId24"/>
    <p:sldId id="1268" r:id="rId25"/>
    <p:sldId id="1269" r:id="rId26"/>
    <p:sldId id="782" r:id="rId27"/>
    <p:sldId id="778" r:id="rId28"/>
    <p:sldId id="1232" r:id="rId29"/>
    <p:sldId id="1100" r:id="rId30"/>
    <p:sldId id="445" r:id="rId31"/>
    <p:sldId id="1227" r:id="rId32"/>
    <p:sldId id="1228" r:id="rId33"/>
    <p:sldId id="1229" r:id="rId34"/>
    <p:sldId id="880" r:id="rId35"/>
    <p:sldId id="1240" r:id="rId36"/>
    <p:sldId id="1302" r:id="rId37"/>
    <p:sldId id="1303" r:id="rId38"/>
    <p:sldId id="1301" r:id="rId39"/>
    <p:sldId id="1304" r:id="rId40"/>
    <p:sldId id="1307" r:id="rId41"/>
    <p:sldId id="1308" r:id="rId42"/>
    <p:sldId id="1306" r:id="rId43"/>
    <p:sldId id="1305" r:id="rId44"/>
    <p:sldId id="1311" r:id="rId45"/>
    <p:sldId id="1316" r:id="rId46"/>
    <p:sldId id="1314" r:id="rId47"/>
    <p:sldId id="1313" r:id="rId48"/>
    <p:sldId id="1312" r:id="rId49"/>
    <p:sldId id="1318" r:id="rId50"/>
    <p:sldId id="1353" r:id="rId51"/>
    <p:sldId id="1352" r:id="rId52"/>
    <p:sldId id="1338" r:id="rId53"/>
    <p:sldId id="1339" r:id="rId54"/>
    <p:sldId id="1340" r:id="rId55"/>
    <p:sldId id="536" r:id="rId56"/>
    <p:sldId id="1322" r:id="rId57"/>
    <p:sldId id="1257" r:id="rId58"/>
    <p:sldId id="1283" r:id="rId59"/>
    <p:sldId id="1284" r:id="rId60"/>
    <p:sldId id="1351" r:id="rId61"/>
    <p:sldId id="1221" r:id="rId62"/>
    <p:sldId id="1354" r:id="rId63"/>
    <p:sldId id="1287" r:id="rId64"/>
    <p:sldId id="1288" r:id="rId65"/>
    <p:sldId id="1345" r:id="rId66"/>
    <p:sldId id="1347" r:id="rId67"/>
    <p:sldId id="1324" r:id="rId68"/>
    <p:sldId id="1356" r:id="rId69"/>
    <p:sldId id="1326" r:id="rId70"/>
    <p:sldId id="1355" r:id="rId71"/>
    <p:sldId id="1144" r:id="rId72"/>
    <p:sldId id="1145" r:id="rId73"/>
    <p:sldId id="1143" r:id="rId74"/>
    <p:sldId id="1114" r:id="rId75"/>
    <p:sldId id="1138" r:id="rId76"/>
    <p:sldId id="1146" r:id="rId77"/>
    <p:sldId id="1289" r:id="rId78"/>
    <p:sldId id="1358" r:id="rId79"/>
    <p:sldId id="1359" r:id="rId80"/>
    <p:sldId id="627" r:id="rId81"/>
    <p:sldId id="628" r:id="rId82"/>
    <p:sldId id="629" r:id="rId83"/>
    <p:sldId id="630" r:id="rId84"/>
    <p:sldId id="631" r:id="rId85"/>
    <p:sldId id="632" r:id="rId86"/>
    <p:sldId id="633" r:id="rId87"/>
    <p:sldId id="634" r:id="rId88"/>
    <p:sldId id="624" r:id="rId89"/>
    <p:sldId id="639" r:id="rId90"/>
    <p:sldId id="1329" r:id="rId91"/>
    <p:sldId id="1334" r:id="rId92"/>
    <p:sldId id="1335" r:id="rId93"/>
    <p:sldId id="1361" r:id="rId94"/>
    <p:sldId id="1214" r:id="rId95"/>
    <p:sldId id="1360" r:id="rId96"/>
    <p:sldId id="1337" r:id="rId97"/>
    <p:sldId id="1341" r:id="rId98"/>
    <p:sldId id="1274" r:id="rId99"/>
    <p:sldId id="1342" r:id="rId100"/>
    <p:sldId id="1330" r:id="rId10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1pPr>
    <a:lvl2pPr marL="4572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2pPr>
    <a:lvl3pPr marL="9144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3pPr>
    <a:lvl4pPr marL="13716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4pPr>
    <a:lvl5pPr marL="18288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9pPr>
  </p:defaultTextStyle>
  <p:extLst>
    <p:ext uri="{EFAFB233-063F-42B5-8137-9DF3F51BA10A}">
      <p15:sldGuideLst xmlns:p15="http://schemas.microsoft.com/office/powerpoint/2012/main">
        <p15:guide id="1" orient="horz" pos="2045" userDrawn="1">
          <p15:clr>
            <a:srgbClr val="A4A3A4"/>
          </p15:clr>
        </p15:guide>
        <p15:guide id="2" pos="268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B4C4C"/>
    <a:srgbClr val="3D91A1"/>
    <a:srgbClr val="A74445"/>
    <a:srgbClr val="FF2504"/>
    <a:srgbClr val="868686"/>
    <a:srgbClr val="FFFF00"/>
    <a:srgbClr val="FFFFFF"/>
    <a:srgbClr val="FF4040"/>
    <a:srgbClr val="0432FF"/>
    <a:srgbClr val="7EB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4" autoAdjust="0"/>
    <p:restoredTop sz="99043" autoAdjust="0"/>
  </p:normalViewPr>
  <p:slideViewPr>
    <p:cSldViewPr snapToObjects="1">
      <p:cViewPr varScale="1">
        <p:scale>
          <a:sx n="128" d="100"/>
          <a:sy n="128" d="100"/>
        </p:scale>
        <p:origin x="848" y="176"/>
      </p:cViewPr>
      <p:guideLst>
        <p:guide orient="horz" pos="2045"/>
        <p:guide pos="2686"/>
      </p:guideLst>
    </p:cSldViewPr>
  </p:slideViewPr>
  <p:outlineViewPr>
    <p:cViewPr>
      <p:scale>
        <a:sx n="33" d="100"/>
        <a:sy n="33" d="100"/>
      </p:scale>
      <p:origin x="0" y="6192"/>
    </p:cViewPr>
  </p:outlineViewPr>
  <p:notesTextViewPr>
    <p:cViewPr>
      <p:scale>
        <a:sx n="100" d="100"/>
        <a:sy n="100" d="100"/>
      </p:scale>
      <p:origin x="0" y="0"/>
    </p:cViewPr>
  </p:notesTextViewPr>
  <p:sorterViewPr>
    <p:cViewPr>
      <p:scale>
        <a:sx n="55" d="100"/>
        <a:sy n="55" d="100"/>
      </p:scale>
      <p:origin x="0" y="0"/>
    </p:cViewPr>
  </p:sorterViewPr>
  <p:notesViewPr>
    <p:cSldViewPr snapToGrid="0" snapToObjects="1">
      <p:cViewPr varScale="1">
        <p:scale>
          <a:sx n="83" d="100"/>
          <a:sy n="83" d="100"/>
        </p:scale>
        <p:origin x="-224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D4CE9F32-EFA2-244A-8738-07CBA773C1BF}" type="datetime1">
              <a:rPr lang="en-US"/>
              <a:pPr>
                <a:defRPr/>
              </a:pPr>
              <a:t>10/1/25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EFE7965-3863-B649-BDAE-FD071370AEDC}" type="slidenum">
              <a:rPr lang="en-US"/>
              <a:pPr>
                <a:defRPr/>
              </a:pPr>
              <a:t>‹#›</a:t>
            </a:fld>
            <a:endParaRPr lang="en-US"/>
          </a:p>
        </p:txBody>
      </p:sp>
    </p:spTree>
    <p:extLst>
      <p:ext uri="{BB962C8B-B14F-4D97-AF65-F5344CB8AC3E}">
        <p14:creationId xmlns:p14="http://schemas.microsoft.com/office/powerpoint/2010/main" val="35883976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6EC03C93-ED29-A24B-89F2-A6A627C420AA}" type="datetime1">
              <a:rPr lang="en-US"/>
              <a:pPr>
                <a:defRPr/>
              </a:pPr>
              <a:t>10/1/25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B91EAAC-D1E7-7147-A877-AB7928C4FFA7}" type="slidenum">
              <a:rPr lang="en-US"/>
              <a:pPr>
                <a:defRPr/>
              </a:pPr>
              <a:t>‹#›</a:t>
            </a:fld>
            <a:endParaRPr lang="en-US"/>
          </a:p>
        </p:txBody>
      </p:sp>
    </p:spTree>
    <p:extLst>
      <p:ext uri="{BB962C8B-B14F-4D97-AF65-F5344CB8AC3E}">
        <p14:creationId xmlns:p14="http://schemas.microsoft.com/office/powerpoint/2010/main" val="34237430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91EAAC-D1E7-7147-A877-AB7928C4FFA7}" type="slidenum">
              <a:rPr lang="en-US" smtClean="0"/>
              <a:pPr>
                <a:defRPr/>
              </a:pPr>
              <a:t>23</a:t>
            </a:fld>
            <a:endParaRPr lang="en-US"/>
          </a:p>
        </p:txBody>
      </p:sp>
    </p:spTree>
    <p:extLst>
      <p:ext uri="{BB962C8B-B14F-4D97-AF65-F5344CB8AC3E}">
        <p14:creationId xmlns:p14="http://schemas.microsoft.com/office/powerpoint/2010/main" val="369433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91EAAC-D1E7-7147-A877-AB7928C4FFA7}" type="slidenum">
              <a:rPr lang="en-US" smtClean="0"/>
              <a:pPr>
                <a:defRPr/>
              </a:pPr>
              <a:t>24</a:t>
            </a:fld>
            <a:endParaRPr lang="en-US"/>
          </a:p>
        </p:txBody>
      </p:sp>
    </p:spTree>
    <p:extLst>
      <p:ext uri="{BB962C8B-B14F-4D97-AF65-F5344CB8AC3E}">
        <p14:creationId xmlns:p14="http://schemas.microsoft.com/office/powerpoint/2010/main" val="281393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91EAAC-D1E7-7147-A877-AB7928C4FFA7}" type="slidenum">
              <a:rPr lang="en-US" smtClean="0"/>
              <a:pPr>
                <a:defRPr/>
              </a:pPr>
              <a:t>25</a:t>
            </a:fld>
            <a:endParaRPr lang="en-US"/>
          </a:p>
        </p:txBody>
      </p:sp>
    </p:spTree>
    <p:extLst>
      <p:ext uri="{BB962C8B-B14F-4D97-AF65-F5344CB8AC3E}">
        <p14:creationId xmlns:p14="http://schemas.microsoft.com/office/powerpoint/2010/main" val="417905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91EAAC-D1E7-7147-A877-AB7928C4FFA7}" type="slidenum">
              <a:rPr lang="en-US" smtClean="0"/>
              <a:pPr>
                <a:defRPr/>
              </a:pPr>
              <a:t>29</a:t>
            </a:fld>
            <a:endParaRPr lang="en-US"/>
          </a:p>
        </p:txBody>
      </p:sp>
    </p:spTree>
    <p:extLst>
      <p:ext uri="{BB962C8B-B14F-4D97-AF65-F5344CB8AC3E}">
        <p14:creationId xmlns:p14="http://schemas.microsoft.com/office/powerpoint/2010/main" val="1712079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pic>
        <p:nvPicPr>
          <p:cNvPr id="7" name="Picture 6" descr="BellTower5.psd"/>
          <p:cNvPicPr>
            <a:picLocks noChangeAspect="1"/>
          </p:cNvPicPr>
          <p:nvPr userDrawn="1"/>
        </p:nvPicPr>
        <p:blipFill rotWithShape="1">
          <a:blip r:embed="rId2">
            <a:extLst>
              <a:ext uri="{28A0092B-C50C-407E-A947-70E740481C1C}">
                <a14:useLocalDpi xmlns:a14="http://schemas.microsoft.com/office/drawing/2010/main" val="0"/>
              </a:ext>
            </a:extLst>
          </a:blip>
          <a:srcRect l="11479"/>
          <a:stretch/>
        </p:blipFill>
        <p:spPr>
          <a:xfrm>
            <a:off x="-17009" y="-16341"/>
            <a:ext cx="9161010" cy="6881998"/>
          </a:xfrm>
          <a:prstGeom prst="rect">
            <a:avLst/>
          </a:prstGeom>
        </p:spPr>
      </p:pic>
      <p:sp>
        <p:nvSpPr>
          <p:cNvPr id="16" name="Rectangle 15"/>
          <p:cNvSpPr/>
          <p:nvPr userDrawn="1"/>
        </p:nvSpPr>
        <p:spPr>
          <a:xfrm>
            <a:off x="-17011" y="-16341"/>
            <a:ext cx="6343919" cy="6898339"/>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370491" y="3605968"/>
            <a:ext cx="5510015" cy="417835"/>
          </a:xfrm>
        </p:spPr>
        <p:txBody>
          <a:bodyPr>
            <a:noAutofit/>
          </a:bodyPr>
          <a:lstStyle>
            <a:lvl1pPr marL="0" indent="0" algn="l">
              <a:buNone/>
              <a:defRPr sz="1600" b="1" baseline="0">
                <a:solidFill>
                  <a:srgbClr val="BF0D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First Name Last Name</a:t>
            </a:r>
          </a:p>
        </p:txBody>
      </p:sp>
      <p:sp>
        <p:nvSpPr>
          <p:cNvPr id="8" name="Rectangle 7"/>
          <p:cNvSpPr/>
          <p:nvPr userDrawn="1"/>
        </p:nvSpPr>
        <p:spPr>
          <a:xfrm>
            <a:off x="6130220" y="-16341"/>
            <a:ext cx="3012142" cy="68983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hasCustomPrompt="1"/>
          </p:nvPr>
        </p:nvSpPr>
        <p:spPr>
          <a:xfrm>
            <a:off x="371022" y="4023804"/>
            <a:ext cx="5510213" cy="440278"/>
          </a:xfrm>
        </p:spPr>
        <p:txBody>
          <a:bodyPr>
            <a:noAutofit/>
          </a:bodyPr>
          <a:lstStyle>
            <a:lvl1pPr marL="0" indent="0">
              <a:buNone/>
              <a:defRPr sz="1600" baseline="0">
                <a:solidFill>
                  <a:srgbClr val="BF0D3E"/>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stStyle>
          <a:p>
            <a:pPr lvl="0"/>
            <a:r>
              <a:rPr lang="en-US" dirty="0"/>
              <a:t>Month 00, 2016</a:t>
            </a:r>
          </a:p>
        </p:txBody>
      </p:sp>
      <p:pic>
        <p:nvPicPr>
          <p:cNvPr id="19" name="Picture 18" descr="USA Logo_Priamry_4C_red-blue.eps"/>
          <p:cNvPicPr>
            <a:picLocks noChangeAspect="1"/>
          </p:cNvPicPr>
          <p:nvPr userDrawn="1"/>
        </p:nvPicPr>
        <p:blipFill rotWithShape="1">
          <a:blip r:embed="rId3">
            <a:extLst>
              <a:ext uri="{28A0092B-C50C-407E-A947-70E740481C1C}">
                <a14:useLocalDpi xmlns:a14="http://schemas.microsoft.com/office/drawing/2010/main" val="0"/>
              </a:ext>
            </a:extLst>
          </a:blip>
          <a:srcRect t="54939"/>
          <a:stretch/>
        </p:blipFill>
        <p:spPr>
          <a:xfrm>
            <a:off x="6613912" y="5256221"/>
            <a:ext cx="1987916" cy="436208"/>
          </a:xfrm>
          <a:prstGeom prst="rect">
            <a:avLst/>
          </a:prstGeom>
        </p:spPr>
      </p:pic>
      <p:sp>
        <p:nvSpPr>
          <p:cNvPr id="10" name="Title 1"/>
          <p:cNvSpPr>
            <a:spLocks noGrp="1"/>
          </p:cNvSpPr>
          <p:nvPr>
            <p:ph type="ctrTitle" hasCustomPrompt="1"/>
          </p:nvPr>
        </p:nvSpPr>
        <p:spPr>
          <a:xfrm>
            <a:off x="370491" y="2245881"/>
            <a:ext cx="5510015" cy="1102301"/>
          </a:xfrm>
        </p:spPr>
        <p:txBody>
          <a:bodyPr anchor="b">
            <a:noAutofit/>
          </a:bodyPr>
          <a:lstStyle>
            <a:lvl1pPr algn="l">
              <a:defRPr sz="2800" baseline="0">
                <a:solidFill>
                  <a:srgbClr val="00205B"/>
                </a:solidFill>
              </a:defRPr>
            </a:lvl1pPr>
          </a:lstStyle>
          <a:p>
            <a:r>
              <a:rPr lang="en-US" dirty="0"/>
              <a:t>Title of Document</a:t>
            </a:r>
            <a:br>
              <a:rPr lang="en-US" dirty="0"/>
            </a:br>
            <a:r>
              <a:rPr lang="en-US" dirty="0"/>
              <a:t>Presentation to go Here</a:t>
            </a:r>
          </a:p>
        </p:txBody>
      </p:sp>
      <p:pic>
        <p:nvPicPr>
          <p:cNvPr id="11" name="Picture 10" descr="nova-logo.tif"/>
          <p:cNvPicPr>
            <a:picLocks noChangeAspect="1"/>
          </p:cNvPicPr>
          <p:nvPr userDrawn="1"/>
        </p:nvPicPr>
        <p:blipFill>
          <a:blip r:embed="rId4"/>
          <a:stretch>
            <a:fillRect/>
          </a:stretch>
        </p:blipFill>
        <p:spPr>
          <a:xfrm>
            <a:off x="6473237" y="1219200"/>
            <a:ext cx="2124828" cy="1325804"/>
          </a:xfrm>
          <a:prstGeom prst="rect">
            <a:avLst/>
          </a:prstGeom>
        </p:spPr>
      </p:pic>
      <p:pic>
        <p:nvPicPr>
          <p:cNvPr id="12" name="Picture 11" descr="USA Logo_Priamry_4C_red-blue.eps"/>
          <p:cNvPicPr>
            <a:picLocks noChangeAspect="1"/>
          </p:cNvPicPr>
          <p:nvPr userDrawn="1"/>
        </p:nvPicPr>
        <p:blipFill rotWithShape="1">
          <a:blip r:embed="rId3">
            <a:extLst>
              <a:ext uri="{28A0092B-C50C-407E-A947-70E740481C1C}">
                <a14:useLocalDpi xmlns:a14="http://schemas.microsoft.com/office/drawing/2010/main" val="0"/>
              </a:ext>
            </a:extLst>
          </a:blip>
          <a:srcRect b="45062"/>
          <a:stretch/>
        </p:blipFill>
        <p:spPr>
          <a:xfrm>
            <a:off x="6042093" y="4495800"/>
            <a:ext cx="3127250" cy="836622"/>
          </a:xfrm>
          <a:prstGeom prst="rect">
            <a:avLst/>
          </a:prstGeom>
        </p:spPr>
      </p:pic>
    </p:spTree>
    <p:extLst>
      <p:ext uri="{BB962C8B-B14F-4D97-AF65-F5344CB8AC3E}">
        <p14:creationId xmlns:p14="http://schemas.microsoft.com/office/powerpoint/2010/main" val="3038215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and Content Overlap">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457199" y="304800"/>
            <a:ext cx="7966075" cy="6096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itle 1"/>
          <p:cNvSpPr>
            <a:spLocks noGrp="1"/>
          </p:cNvSpPr>
          <p:nvPr>
            <p:ph type="title"/>
          </p:nvPr>
        </p:nvSpPr>
        <p:spPr>
          <a:xfrm>
            <a:off x="457199" y="274638"/>
            <a:ext cx="7966075" cy="563562"/>
          </a:xfrm>
        </p:spPr>
        <p:txBody>
          <a:bodyPr/>
          <a:lstStyle/>
          <a:p>
            <a:r>
              <a:rPr kumimoji="0" lang="en-US"/>
              <a:t>Click to edit Master title style</a:t>
            </a:r>
          </a:p>
        </p:txBody>
      </p:sp>
    </p:spTree>
    <p:extLst>
      <p:ext uri="{BB962C8B-B14F-4D97-AF65-F5344CB8AC3E}">
        <p14:creationId xmlns:p14="http://schemas.microsoft.com/office/powerpoint/2010/main" val="258760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D - Whit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115458" y="838200"/>
            <a:ext cx="8620831" cy="5562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itle 1"/>
          <p:cNvSpPr>
            <a:spLocks noGrp="1"/>
          </p:cNvSpPr>
          <p:nvPr>
            <p:ph type="title"/>
          </p:nvPr>
        </p:nvSpPr>
        <p:spPr>
          <a:xfrm>
            <a:off x="457199" y="274638"/>
            <a:ext cx="7966075" cy="563562"/>
          </a:xfrm>
        </p:spPr>
        <p:txBody>
          <a:bodyPr/>
          <a:lstStyle/>
          <a:p>
            <a:r>
              <a:rPr kumimoji="0" lang="en-US"/>
              <a:t>Click to edit Master title style</a:t>
            </a:r>
          </a:p>
        </p:txBody>
      </p:sp>
    </p:spTree>
    <p:extLst>
      <p:ext uri="{BB962C8B-B14F-4D97-AF65-F5344CB8AC3E}">
        <p14:creationId xmlns:p14="http://schemas.microsoft.com/office/powerpoint/2010/main" val="134882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itle">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563562"/>
          </a:xfrm>
        </p:spPr>
        <p:txBody>
          <a:bodyPr/>
          <a:lstStyle/>
          <a:p>
            <a:r>
              <a:rPr kumimoji="0" lang="en-US"/>
              <a:t>Click to edit Master title style</a:t>
            </a:r>
          </a:p>
        </p:txBody>
      </p:sp>
    </p:spTree>
    <p:extLst>
      <p:ext uri="{BB962C8B-B14F-4D97-AF65-F5344CB8AC3E}">
        <p14:creationId xmlns:p14="http://schemas.microsoft.com/office/powerpoint/2010/main" val="628111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3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itle">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1125844"/>
          </a:xfrm>
        </p:spPr>
        <p:txBody>
          <a:bodyPr/>
          <a:lstStyle/>
          <a:p>
            <a:r>
              <a:rPr kumimoji="0" lang="en-US"/>
              <a:t>Click to edit Master title style</a:t>
            </a:r>
          </a:p>
        </p:txBody>
      </p:sp>
    </p:spTree>
    <p:extLst>
      <p:ext uri="{BB962C8B-B14F-4D97-AF65-F5344CB8AC3E}">
        <p14:creationId xmlns:p14="http://schemas.microsoft.com/office/powerpoint/2010/main" val="3392954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457199" y="304800"/>
            <a:ext cx="7966075" cy="6096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08898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lot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590064"/>
          </a:xfrm>
        </p:spPr>
        <p:txBody>
          <a:bodyPr/>
          <a:lstStyle/>
          <a:p>
            <a:r>
              <a:rPr lang="en-US" dirty="0"/>
              <a:t>Click to edit Master title style</a:t>
            </a:r>
          </a:p>
        </p:txBody>
      </p:sp>
      <p:sp>
        <p:nvSpPr>
          <p:cNvPr id="9" name="Picture Placeholder 8"/>
          <p:cNvSpPr>
            <a:spLocks noGrp="1"/>
          </p:cNvSpPr>
          <p:nvPr>
            <p:ph type="pic" sz="quarter" idx="10"/>
          </p:nvPr>
        </p:nvSpPr>
        <p:spPr>
          <a:xfrm>
            <a:off x="453605" y="874641"/>
            <a:ext cx="3989807" cy="2819401"/>
          </a:xfrm>
        </p:spPr>
        <p:txBody>
          <a:bodyPr/>
          <a:lstStyle/>
          <a:p>
            <a:endParaRPr lang="en-US"/>
          </a:p>
        </p:txBody>
      </p:sp>
      <p:sp>
        <p:nvSpPr>
          <p:cNvPr id="13" name="Picture Placeholder 8">
            <a:extLst>
              <a:ext uri="{FF2B5EF4-FFF2-40B4-BE49-F238E27FC236}">
                <a16:creationId xmlns:a16="http://schemas.microsoft.com/office/drawing/2014/main" id="{AA334CF8-D098-A847-9A8F-0171282CF498}"/>
              </a:ext>
            </a:extLst>
          </p:cNvPr>
          <p:cNvSpPr>
            <a:spLocks noGrp="1"/>
          </p:cNvSpPr>
          <p:nvPr>
            <p:ph type="pic" sz="quarter" idx="11"/>
          </p:nvPr>
        </p:nvSpPr>
        <p:spPr>
          <a:xfrm>
            <a:off x="453606" y="3703981"/>
            <a:ext cx="3989807" cy="2819401"/>
          </a:xfrm>
        </p:spPr>
        <p:txBody>
          <a:bodyPr/>
          <a:lstStyle/>
          <a:p>
            <a:endParaRPr lang="en-US"/>
          </a:p>
        </p:txBody>
      </p:sp>
      <p:sp>
        <p:nvSpPr>
          <p:cNvPr id="15" name="Picture Placeholder 8">
            <a:extLst>
              <a:ext uri="{FF2B5EF4-FFF2-40B4-BE49-F238E27FC236}">
                <a16:creationId xmlns:a16="http://schemas.microsoft.com/office/drawing/2014/main" id="{3698ED99-B723-0441-9AA8-EC9E62E84456}"/>
              </a:ext>
            </a:extLst>
          </p:cNvPr>
          <p:cNvSpPr>
            <a:spLocks noGrp="1"/>
          </p:cNvSpPr>
          <p:nvPr>
            <p:ph type="pic" sz="quarter" idx="12"/>
          </p:nvPr>
        </p:nvSpPr>
        <p:spPr>
          <a:xfrm>
            <a:off x="4648199" y="874641"/>
            <a:ext cx="3989807" cy="2819401"/>
          </a:xfrm>
        </p:spPr>
        <p:txBody>
          <a:bodyPr/>
          <a:lstStyle/>
          <a:p>
            <a:endParaRPr lang="en-US"/>
          </a:p>
        </p:txBody>
      </p:sp>
      <p:sp>
        <p:nvSpPr>
          <p:cNvPr id="16" name="Picture Placeholder 8">
            <a:extLst>
              <a:ext uri="{FF2B5EF4-FFF2-40B4-BE49-F238E27FC236}">
                <a16:creationId xmlns:a16="http://schemas.microsoft.com/office/drawing/2014/main" id="{3ED51517-5170-C244-A231-01609374C98C}"/>
              </a:ext>
            </a:extLst>
          </p:cNvPr>
          <p:cNvSpPr>
            <a:spLocks noGrp="1"/>
          </p:cNvSpPr>
          <p:nvPr>
            <p:ph type="pic" sz="quarter" idx="13"/>
          </p:nvPr>
        </p:nvSpPr>
        <p:spPr>
          <a:xfrm>
            <a:off x="4648200" y="3703981"/>
            <a:ext cx="3989807" cy="2819401"/>
          </a:xfrm>
        </p:spPr>
        <p:txBody>
          <a:bodyPr/>
          <a:lstStyle/>
          <a:p>
            <a:endParaRPr lang="en-US"/>
          </a:p>
        </p:txBody>
      </p:sp>
    </p:spTree>
  </p:cSld>
  <p:clrMapOvr>
    <a:masterClrMapping/>
  </p:clrMapOvr>
  <p:extLst>
    <p:ext uri="{DCECCB84-F9BA-43D5-87BE-67443E8EF086}">
      <p15:sldGuideLst xmlns:p15="http://schemas.microsoft.com/office/powerpoint/2012/main">
        <p15:guide id="1" orient="horz" pos="2400" userDrawn="1">
          <p15:clr>
            <a:srgbClr val="FBAE40"/>
          </p15:clr>
        </p15:guide>
        <p15:guide id="2" pos="279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lo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0"/>
          </p:nvPr>
        </p:nvSpPr>
        <p:spPr>
          <a:xfrm>
            <a:off x="457200" y="2667000"/>
            <a:ext cx="3810000" cy="2438400"/>
          </a:xfrm>
        </p:spPr>
        <p:txBody>
          <a:bodyPr/>
          <a:lstStyle/>
          <a:p>
            <a:endParaRPr lang="en-US"/>
          </a:p>
        </p:txBody>
      </p:sp>
      <p:sp>
        <p:nvSpPr>
          <p:cNvPr id="11" name="Picture Placeholder 8"/>
          <p:cNvSpPr>
            <a:spLocks noGrp="1"/>
          </p:cNvSpPr>
          <p:nvPr>
            <p:ph type="pic" sz="quarter" idx="12"/>
          </p:nvPr>
        </p:nvSpPr>
        <p:spPr>
          <a:xfrm>
            <a:off x="4724400" y="2667000"/>
            <a:ext cx="3810000" cy="2438400"/>
          </a:xfrm>
        </p:spPr>
        <p:txBody>
          <a:bodyPr/>
          <a:lstStyle/>
          <a:p>
            <a:endParaRPr lang="en-US"/>
          </a:p>
        </p:txBody>
      </p:sp>
    </p:spTree>
    <p:extLst>
      <p:ext uri="{BB962C8B-B14F-4D97-AF65-F5344CB8AC3E}">
        <p14:creationId xmlns:p14="http://schemas.microsoft.com/office/powerpoint/2010/main" val="4233106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Plo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0"/>
          </p:nvPr>
        </p:nvSpPr>
        <p:spPr>
          <a:xfrm>
            <a:off x="304800" y="1600200"/>
            <a:ext cx="2667000" cy="2286000"/>
          </a:xfrm>
        </p:spPr>
        <p:txBody>
          <a:bodyPr/>
          <a:lstStyle/>
          <a:p>
            <a:endParaRPr lang="en-US"/>
          </a:p>
        </p:txBody>
      </p:sp>
      <p:sp>
        <p:nvSpPr>
          <p:cNvPr id="10" name="Picture Placeholder 8"/>
          <p:cNvSpPr>
            <a:spLocks noGrp="1"/>
          </p:cNvSpPr>
          <p:nvPr>
            <p:ph type="pic" sz="quarter" idx="11"/>
          </p:nvPr>
        </p:nvSpPr>
        <p:spPr>
          <a:xfrm>
            <a:off x="3124200" y="1600201"/>
            <a:ext cx="2667000" cy="2286000"/>
          </a:xfrm>
        </p:spPr>
        <p:txBody>
          <a:bodyPr/>
          <a:lstStyle/>
          <a:p>
            <a:endParaRPr lang="en-US"/>
          </a:p>
        </p:txBody>
      </p:sp>
      <p:sp>
        <p:nvSpPr>
          <p:cNvPr id="11" name="Picture Placeholder 8"/>
          <p:cNvSpPr>
            <a:spLocks noGrp="1"/>
          </p:cNvSpPr>
          <p:nvPr>
            <p:ph type="pic" sz="quarter" idx="12"/>
          </p:nvPr>
        </p:nvSpPr>
        <p:spPr>
          <a:xfrm>
            <a:off x="5943600" y="1600201"/>
            <a:ext cx="2667000" cy="2286000"/>
          </a:xfrm>
        </p:spPr>
        <p:txBody>
          <a:bodyPr/>
          <a:lstStyle/>
          <a:p>
            <a:endParaRPr lang="en-US"/>
          </a:p>
        </p:txBody>
      </p:sp>
      <p:sp>
        <p:nvSpPr>
          <p:cNvPr id="12" name="Picture Placeholder 8"/>
          <p:cNvSpPr>
            <a:spLocks noGrp="1"/>
          </p:cNvSpPr>
          <p:nvPr>
            <p:ph type="pic" sz="quarter" idx="13"/>
          </p:nvPr>
        </p:nvSpPr>
        <p:spPr>
          <a:xfrm>
            <a:off x="304800" y="4038599"/>
            <a:ext cx="2667000" cy="2286000"/>
          </a:xfrm>
        </p:spPr>
        <p:txBody>
          <a:bodyPr/>
          <a:lstStyle/>
          <a:p>
            <a:endParaRPr lang="en-US"/>
          </a:p>
        </p:txBody>
      </p:sp>
      <p:sp>
        <p:nvSpPr>
          <p:cNvPr id="13" name="Picture Placeholder 8"/>
          <p:cNvSpPr>
            <a:spLocks noGrp="1"/>
          </p:cNvSpPr>
          <p:nvPr>
            <p:ph type="pic" sz="quarter" idx="14"/>
          </p:nvPr>
        </p:nvSpPr>
        <p:spPr>
          <a:xfrm>
            <a:off x="3124200" y="4038600"/>
            <a:ext cx="2667000" cy="2286000"/>
          </a:xfrm>
        </p:spPr>
        <p:txBody>
          <a:bodyPr/>
          <a:lstStyle/>
          <a:p>
            <a:endParaRPr lang="en-US"/>
          </a:p>
        </p:txBody>
      </p:sp>
      <p:sp>
        <p:nvSpPr>
          <p:cNvPr id="14" name="Picture Placeholder 8"/>
          <p:cNvSpPr>
            <a:spLocks noGrp="1"/>
          </p:cNvSpPr>
          <p:nvPr>
            <p:ph type="pic" sz="quarter" idx="15"/>
          </p:nvPr>
        </p:nvSpPr>
        <p:spPr>
          <a:xfrm>
            <a:off x="5943600" y="4038600"/>
            <a:ext cx="2667000" cy="22860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a:t>Index Title</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845733" y="1998663"/>
            <a:ext cx="6231467" cy="3957637"/>
          </a:xfrm>
        </p:spPr>
        <p:txBody>
          <a:bodyPr>
            <a:normAutofit/>
          </a:bodyPr>
          <a:lstStyle>
            <a:lvl1pPr marL="0" indent="0">
              <a:buNone/>
              <a:defRPr sz="2800" baseline="0">
                <a:solidFill>
                  <a:srgbClr val="00205B"/>
                </a:solidFill>
              </a:defRPr>
            </a:lvl1pPr>
          </a:lstStyle>
          <a:p>
            <a:pPr lvl="0"/>
            <a:r>
              <a:rPr lang="en-US" dirty="0"/>
              <a:t>Section title</a:t>
            </a:r>
          </a:p>
          <a:p>
            <a:pPr lvl="0"/>
            <a:r>
              <a:rPr lang="en-US" dirty="0"/>
              <a:t>Section title</a:t>
            </a:r>
          </a:p>
          <a:p>
            <a:pPr lvl="0"/>
            <a:r>
              <a:rPr lang="en-US" dirty="0"/>
              <a:t>Section title</a:t>
            </a:r>
          </a:p>
        </p:txBody>
      </p:sp>
      <p:sp>
        <p:nvSpPr>
          <p:cNvPr id="18" name="Text Placeholder 17"/>
          <p:cNvSpPr>
            <a:spLocks noGrp="1"/>
          </p:cNvSpPr>
          <p:nvPr>
            <p:ph type="body" sz="quarter" idx="13" hasCustomPrompt="1"/>
          </p:nvPr>
        </p:nvSpPr>
        <p:spPr>
          <a:xfrm>
            <a:off x="1117600" y="1998663"/>
            <a:ext cx="728133" cy="3957637"/>
          </a:xfrm>
        </p:spPr>
        <p:txBody>
          <a:bodyPr>
            <a:normAutofit/>
          </a:bodyPr>
          <a:lstStyle>
            <a:lvl1pPr marL="0" indent="0">
              <a:buNone/>
              <a:defRPr sz="2800" b="1">
                <a:solidFill>
                  <a:srgbClr val="BF0D3E"/>
                </a:solidFill>
              </a:defRPr>
            </a:lvl1pPr>
          </a:lstStyle>
          <a:p>
            <a:pPr lvl="0"/>
            <a:r>
              <a:rPr lang="en-US" dirty="0"/>
              <a:t>01</a:t>
            </a:r>
          </a:p>
          <a:p>
            <a:pPr lvl="0"/>
            <a:r>
              <a:rPr lang="en-US" dirty="0"/>
              <a:t>02</a:t>
            </a:r>
          </a:p>
          <a:p>
            <a:pPr lvl="0"/>
            <a:r>
              <a:rPr lang="en-US" dirty="0"/>
              <a:t>03</a:t>
            </a:r>
          </a:p>
        </p:txBody>
      </p:sp>
      <p:grpSp>
        <p:nvGrpSpPr>
          <p:cNvPr id="4" name="Group 3"/>
          <p:cNvGrpSpPr/>
          <p:nvPr userDrawn="1"/>
        </p:nvGrpSpPr>
        <p:grpSpPr>
          <a:xfrm>
            <a:off x="1663987" y="5991225"/>
            <a:ext cx="181745" cy="181745"/>
            <a:chOff x="1663987" y="5991225"/>
            <a:chExt cx="181745" cy="181745"/>
          </a:xfrm>
        </p:grpSpPr>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6" name="Date Placeholder 3"/>
          <p:cNvSpPr>
            <a:spLocks noGrp="1"/>
          </p:cNvSpPr>
          <p:nvPr userDrawn="1">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40678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a:t>Heading 1 Area: About the Speaker</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1" y="1998663"/>
            <a:ext cx="4927599" cy="449897"/>
          </a:xfrm>
        </p:spPr>
        <p:txBody>
          <a:bodyPr>
            <a:normAutofit/>
          </a:bodyPr>
          <a:lstStyle>
            <a:lvl1pPr marL="0" indent="0">
              <a:buNone/>
              <a:defRPr sz="2000" b="1" baseline="0">
                <a:solidFill>
                  <a:srgbClr val="00205B"/>
                </a:solidFill>
              </a:defRPr>
            </a:lvl1pPr>
          </a:lstStyle>
          <a:p>
            <a:pPr lvl="0"/>
            <a:r>
              <a:rPr lang="en-US" dirty="0"/>
              <a:t>First Name Last Name</a:t>
            </a:r>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dirty="0"/>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4927600" cy="508000"/>
          </a:xfrm>
        </p:spPr>
        <p:txBody>
          <a:bodyPr>
            <a:noAutofit/>
          </a:bodyPr>
          <a:lstStyle>
            <a:lvl1pPr marL="0" indent="0">
              <a:lnSpc>
                <a:spcPct val="80000"/>
              </a:lnSpc>
              <a:buNone/>
              <a:defRPr sz="1400" baseline="0">
                <a:solidFill>
                  <a:srgbClr val="00A9E0"/>
                </a:solidFill>
              </a:defRPr>
            </a:lvl1pPr>
          </a:lstStyle>
          <a:p>
            <a:pPr lvl="0"/>
            <a:r>
              <a:rPr lang="en-US" dirty="0"/>
              <a:t>Position or Title</a:t>
            </a:r>
          </a:p>
          <a:p>
            <a:pPr lvl="0"/>
            <a:r>
              <a:rPr lang="en-US" dirty="0"/>
              <a:t>Department/College/School</a:t>
            </a:r>
          </a:p>
        </p:txBody>
      </p:sp>
      <p:sp>
        <p:nvSpPr>
          <p:cNvPr id="8" name="Text Placeholder 7"/>
          <p:cNvSpPr>
            <a:spLocks noGrp="1"/>
          </p:cNvSpPr>
          <p:nvPr>
            <p:ph type="body" sz="quarter" idx="16" hasCustomPrompt="1"/>
          </p:nvPr>
        </p:nvSpPr>
        <p:spPr>
          <a:xfrm>
            <a:off x="1117600" y="2977198"/>
            <a:ext cx="4927600" cy="1766887"/>
          </a:xfrm>
        </p:spPr>
        <p:txBody>
          <a:bodyPr>
            <a:noAutofit/>
          </a:bodyPr>
          <a:lstStyle>
            <a:lvl1pPr marL="0" indent="0">
              <a:buNone/>
              <a:defRPr sz="1050" b="0" baseline="0">
                <a:solidFill>
                  <a:srgbClr val="000000"/>
                </a:solidFill>
              </a:defRPr>
            </a:lvl1pPr>
          </a:lstStyle>
          <a:p>
            <a:pPr lvl="0"/>
            <a:r>
              <a:rPr lang="en-US" dirty="0"/>
              <a:t>Speaker introduction and bio to fill this box. </a:t>
            </a:r>
          </a:p>
        </p:txBody>
      </p:sp>
      <p:sp>
        <p:nvSpPr>
          <p:cNvPr id="11" name="Text Placeholder 10"/>
          <p:cNvSpPr>
            <a:spLocks noGrp="1"/>
          </p:cNvSpPr>
          <p:nvPr>
            <p:ph type="body" sz="quarter" idx="17" hasCustomPrompt="1"/>
          </p:nvPr>
        </p:nvSpPr>
        <p:spPr>
          <a:xfrm>
            <a:off x="1117600" y="4816475"/>
            <a:ext cx="4927600" cy="344805"/>
          </a:xfrm>
        </p:spPr>
        <p:txBody>
          <a:bodyPr>
            <a:noAutofit/>
          </a:bodyPr>
          <a:lstStyle>
            <a:lvl1pPr marL="0" indent="0">
              <a:buNone/>
              <a:defRPr sz="1050">
                <a:solidFill>
                  <a:srgbClr val="BF0D3E"/>
                </a:solidFill>
              </a:defRPr>
            </a:lvl1pPr>
          </a:lstStyle>
          <a:p>
            <a:pPr lvl="0"/>
            <a:r>
              <a:rPr lang="en-US" dirty="0" err="1"/>
              <a:t>email@southalabama.edu</a:t>
            </a:r>
            <a:endParaRPr lang="en-US" dirty="0"/>
          </a:p>
        </p:txBody>
      </p:sp>
      <p:sp>
        <p:nvSpPr>
          <p:cNvPr id="13" name="Picture Placeholder 12"/>
          <p:cNvSpPr>
            <a:spLocks noGrp="1"/>
          </p:cNvSpPr>
          <p:nvPr>
            <p:ph type="pic" sz="quarter" idx="18"/>
          </p:nvPr>
        </p:nvSpPr>
        <p:spPr>
          <a:xfrm>
            <a:off x="6627813" y="1998663"/>
            <a:ext cx="1398587" cy="1398587"/>
          </a:xfrm>
          <a:prstGeom prst="ellipse">
            <a:avLst/>
          </a:prstGeom>
          <a:ln>
            <a:solidFill>
              <a:srgbClr val="BF0D3E"/>
            </a:solidFill>
          </a:ln>
          <a:effectLst/>
        </p:spPr>
        <p:txBody>
          <a:bodyPr/>
          <a:lstStyle/>
          <a:p>
            <a:r>
              <a:rPr lang="en-US"/>
              <a:t>Drag picture to placeholder or click icon to add</a:t>
            </a:r>
            <a:endParaRPr lang="en-US" dirty="0"/>
          </a:p>
        </p:txBody>
      </p:sp>
      <p:sp>
        <p:nvSpPr>
          <p:cNvPr id="18"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45130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1" y="1998663"/>
            <a:ext cx="6908799" cy="449897"/>
          </a:xfrm>
        </p:spPr>
        <p:txBody>
          <a:bodyPr>
            <a:normAutofit/>
          </a:bodyPr>
          <a:lstStyle>
            <a:lvl1pPr marL="0" indent="0">
              <a:buNone/>
              <a:defRPr sz="2000" b="1" baseline="0">
                <a:solidFill>
                  <a:srgbClr val="00205B"/>
                </a:solidFill>
              </a:defRPr>
            </a:lvl1pPr>
          </a:lstStyle>
          <a:p>
            <a:pPr lvl="0"/>
            <a:r>
              <a:rPr lang="en-US" dirty="0"/>
              <a:t>Heading 2 Area</a:t>
            </a:r>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6908800" cy="508000"/>
          </a:xfrm>
        </p:spPr>
        <p:txBody>
          <a:bodyPr>
            <a:noAutofit/>
          </a:bodyPr>
          <a:lstStyle>
            <a:lvl1pPr marL="0" indent="0">
              <a:lnSpc>
                <a:spcPct val="80000"/>
              </a:lnSpc>
              <a:buNone/>
              <a:defRPr sz="1400" baseline="0">
                <a:solidFill>
                  <a:srgbClr val="00A9E0"/>
                </a:solidFill>
              </a:defRPr>
            </a:lvl1pPr>
          </a:lstStyle>
          <a:p>
            <a:pPr lvl="0"/>
            <a:r>
              <a:rPr lang="en-US" dirty="0"/>
              <a:t>Heading 3 Area</a:t>
            </a:r>
          </a:p>
        </p:txBody>
      </p:sp>
      <p:sp>
        <p:nvSpPr>
          <p:cNvPr id="15" name="Text Placeholder 14"/>
          <p:cNvSpPr>
            <a:spLocks noGrp="1"/>
          </p:cNvSpPr>
          <p:nvPr>
            <p:ph type="body" sz="quarter" idx="16"/>
          </p:nvPr>
        </p:nvSpPr>
        <p:spPr>
          <a:xfrm>
            <a:off x="1117600" y="3082925"/>
            <a:ext cx="6908800"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65684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7" name="Text Placeholder 9"/>
          <p:cNvSpPr>
            <a:spLocks noGrp="1"/>
          </p:cNvSpPr>
          <p:nvPr>
            <p:ph type="body" sz="quarter" idx="17" hasCustomPrompt="1"/>
          </p:nvPr>
        </p:nvSpPr>
        <p:spPr>
          <a:xfrm>
            <a:off x="6370958"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18" name="Text Placeholder 14"/>
          <p:cNvSpPr>
            <a:spLocks noGrp="1"/>
          </p:cNvSpPr>
          <p:nvPr>
            <p:ph type="body" sz="quarter" idx="18"/>
          </p:nvPr>
        </p:nvSpPr>
        <p:spPr>
          <a:xfrm>
            <a:off x="5896847"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0" name="Text Placeholder 17"/>
          <p:cNvSpPr>
            <a:spLocks noGrp="1"/>
          </p:cNvSpPr>
          <p:nvPr>
            <p:ph type="body" sz="quarter" idx="19" hasCustomPrompt="1"/>
          </p:nvPr>
        </p:nvSpPr>
        <p:spPr>
          <a:xfrm>
            <a:off x="5896848" y="1998663"/>
            <a:ext cx="474110" cy="449897"/>
          </a:xfrm>
        </p:spPr>
        <p:txBody>
          <a:bodyPr>
            <a:noAutofit/>
          </a:bodyPr>
          <a:lstStyle>
            <a:lvl1pPr marL="0" indent="0">
              <a:buNone/>
              <a:defRPr sz="2000" b="1">
                <a:solidFill>
                  <a:srgbClr val="BF0D3E"/>
                </a:solidFill>
              </a:defRPr>
            </a:lvl1pPr>
          </a:lstStyle>
          <a:p>
            <a:pPr lvl="0"/>
            <a:r>
              <a:rPr lang="en-US" dirty="0"/>
              <a:t>03</a:t>
            </a:r>
          </a:p>
        </p:txBody>
      </p:sp>
      <p:sp>
        <p:nvSpPr>
          <p:cNvPr id="21" name="Text Placeholder 9"/>
          <p:cNvSpPr>
            <a:spLocks noGrp="1"/>
          </p:cNvSpPr>
          <p:nvPr>
            <p:ph type="body" sz="quarter" idx="20" hasCustomPrompt="1"/>
          </p:nvPr>
        </p:nvSpPr>
        <p:spPr>
          <a:xfrm>
            <a:off x="3981049"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22" name="Text Placeholder 14"/>
          <p:cNvSpPr>
            <a:spLocks noGrp="1"/>
          </p:cNvSpPr>
          <p:nvPr>
            <p:ph type="body" sz="quarter" idx="21"/>
          </p:nvPr>
        </p:nvSpPr>
        <p:spPr>
          <a:xfrm>
            <a:off x="3506938"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3" name="Text Placeholder 17"/>
          <p:cNvSpPr>
            <a:spLocks noGrp="1"/>
          </p:cNvSpPr>
          <p:nvPr>
            <p:ph type="body" sz="quarter" idx="22" hasCustomPrompt="1"/>
          </p:nvPr>
        </p:nvSpPr>
        <p:spPr>
          <a:xfrm>
            <a:off x="3506939" y="1998663"/>
            <a:ext cx="474110" cy="449897"/>
          </a:xfrm>
        </p:spPr>
        <p:txBody>
          <a:bodyPr>
            <a:noAutofit/>
          </a:bodyPr>
          <a:lstStyle>
            <a:lvl1pPr marL="0" indent="0">
              <a:buNone/>
              <a:defRPr sz="2000" b="1">
                <a:solidFill>
                  <a:srgbClr val="BF0D3E"/>
                </a:solidFill>
              </a:defRPr>
            </a:lvl1pPr>
          </a:lstStyle>
          <a:p>
            <a:pPr lvl="0"/>
            <a:r>
              <a:rPr lang="en-US" dirty="0"/>
              <a:t>02</a:t>
            </a:r>
          </a:p>
        </p:txBody>
      </p:sp>
      <p:sp>
        <p:nvSpPr>
          <p:cNvPr id="24" name="Text Placeholder 9"/>
          <p:cNvSpPr>
            <a:spLocks noGrp="1"/>
          </p:cNvSpPr>
          <p:nvPr>
            <p:ph type="body" sz="quarter" idx="23" hasCustomPrompt="1"/>
          </p:nvPr>
        </p:nvSpPr>
        <p:spPr>
          <a:xfrm>
            <a:off x="1591711"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25" name="Text Placeholder 14"/>
          <p:cNvSpPr>
            <a:spLocks noGrp="1"/>
          </p:cNvSpPr>
          <p:nvPr>
            <p:ph type="body" sz="quarter" idx="24"/>
          </p:nvPr>
        </p:nvSpPr>
        <p:spPr>
          <a:xfrm>
            <a:off x="1117600"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6" name="Text Placeholder 17"/>
          <p:cNvSpPr>
            <a:spLocks noGrp="1"/>
          </p:cNvSpPr>
          <p:nvPr>
            <p:ph type="body" sz="quarter" idx="25" hasCustomPrompt="1"/>
          </p:nvPr>
        </p:nvSpPr>
        <p:spPr>
          <a:xfrm>
            <a:off x="1117601" y="1998663"/>
            <a:ext cx="474110" cy="449897"/>
          </a:xfrm>
        </p:spPr>
        <p:txBody>
          <a:bodyPr>
            <a:noAutofit/>
          </a:bodyPr>
          <a:lstStyle>
            <a:lvl1pPr marL="0" indent="0">
              <a:buNone/>
              <a:defRPr sz="2000" b="1">
                <a:solidFill>
                  <a:srgbClr val="BF0D3E"/>
                </a:solidFill>
              </a:defRPr>
            </a:lvl1pPr>
          </a:lstStyle>
          <a:p>
            <a:pPr lvl="0"/>
            <a:r>
              <a:rPr lang="en-US" dirty="0"/>
              <a:t>01</a:t>
            </a:r>
          </a:p>
        </p:txBody>
      </p:sp>
      <p:sp>
        <p:nvSpPr>
          <p:cNvPr id="28"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1045746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lout_Red">
    <p:spTree>
      <p:nvGrpSpPr>
        <p:cNvPr id="1" name=""/>
        <p:cNvGrpSpPr/>
        <p:nvPr/>
      </p:nvGrpSpPr>
      <p:grpSpPr>
        <a:xfrm>
          <a:off x="0" y="0"/>
          <a:ext cx="0" cy="0"/>
          <a:chOff x="0" y="0"/>
          <a:chExt cx="0" cy="0"/>
        </a:xfrm>
      </p:grpSpPr>
      <p:sp>
        <p:nvSpPr>
          <p:cNvPr id="21" name="Rectangle 20"/>
          <p:cNvSpPr/>
          <p:nvPr userDrawn="1"/>
        </p:nvSpPr>
        <p:spPr>
          <a:xfrm>
            <a:off x="0" y="-23998"/>
            <a:ext cx="9144000" cy="5554271"/>
          </a:xfrm>
          <a:prstGeom prst="rect">
            <a:avLst/>
          </a:prstGeom>
          <a:solidFill>
            <a:srgbClr val="BF0D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58273" y="1212272"/>
            <a:ext cx="7278254" cy="3007820"/>
          </a:xfrm>
        </p:spPr>
        <p:txBody>
          <a:bodyPr>
            <a:noAutofit/>
          </a:bodyPr>
          <a:lstStyle>
            <a:lvl1pPr algn="ctr">
              <a:defRPr sz="2400" baseline="0">
                <a:solidFill>
                  <a:schemeClr val="bg1"/>
                </a:solidFill>
              </a:defRPr>
            </a:lvl1pPr>
          </a:lstStyle>
          <a:p>
            <a:r>
              <a:rPr lang="en-US" dirty="0"/>
              <a:t>Use this area for callout quotes or to place emphasis on important notes. You can fill the entire area between the two blue bars.</a:t>
            </a:r>
          </a:p>
        </p:txBody>
      </p:sp>
      <p:cxnSp>
        <p:nvCxnSpPr>
          <p:cNvPr id="7" name="Straight Connector 6"/>
          <p:cNvCxnSpPr/>
          <p:nvPr userDrawn="1"/>
        </p:nvCxnSpPr>
        <p:spPr>
          <a:xfrm flipV="1">
            <a:off x="1117600" y="4220095"/>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1212271"/>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6"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2594170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_Blue">
    <p:spTree>
      <p:nvGrpSpPr>
        <p:cNvPr id="1" name=""/>
        <p:cNvGrpSpPr/>
        <p:nvPr/>
      </p:nvGrpSpPr>
      <p:grpSpPr>
        <a:xfrm>
          <a:off x="0" y="0"/>
          <a:ext cx="0" cy="0"/>
          <a:chOff x="0" y="0"/>
          <a:chExt cx="0" cy="0"/>
        </a:xfrm>
      </p:grpSpPr>
      <p:sp>
        <p:nvSpPr>
          <p:cNvPr id="21" name="Rectangle 20"/>
          <p:cNvSpPr/>
          <p:nvPr userDrawn="1"/>
        </p:nvSpPr>
        <p:spPr>
          <a:xfrm>
            <a:off x="0" y="-23998"/>
            <a:ext cx="9144000" cy="555427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35182" y="1212272"/>
            <a:ext cx="7324436" cy="3007820"/>
          </a:xfrm>
        </p:spPr>
        <p:txBody>
          <a:bodyPr>
            <a:noAutofit/>
          </a:bodyPr>
          <a:lstStyle>
            <a:lvl1pPr algn="ctr">
              <a:defRPr sz="2400" baseline="0">
                <a:solidFill>
                  <a:schemeClr val="bg1"/>
                </a:solidFill>
              </a:defRPr>
            </a:lvl1pPr>
          </a:lstStyle>
          <a:p>
            <a:r>
              <a:rPr lang="en-US" dirty="0"/>
              <a:t>Use this area for callout quotes or to place emphasis on important notes. You can fill the entire area between the two red bars.</a:t>
            </a:r>
          </a:p>
        </p:txBody>
      </p:sp>
      <p:cxnSp>
        <p:nvCxnSpPr>
          <p:cNvPr id="7" name="Straight Connector 6"/>
          <p:cNvCxnSpPr/>
          <p:nvPr userDrawn="1"/>
        </p:nvCxnSpPr>
        <p:spPr>
          <a:xfrm flipV="1">
            <a:off x="1117600" y="4220095"/>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1212271"/>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6"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1183672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 Tables</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able Placeholder 4"/>
          <p:cNvSpPr>
            <a:spLocks noGrp="1"/>
          </p:cNvSpPr>
          <p:nvPr>
            <p:ph type="tbl" sz="quarter" idx="15"/>
          </p:nvPr>
        </p:nvSpPr>
        <p:spPr>
          <a:xfrm>
            <a:off x="1117600" y="1812925"/>
            <a:ext cx="6908800" cy="3648075"/>
          </a:xfrm>
        </p:spPr>
        <p:txBody>
          <a:bodyPr/>
          <a:lstStyle>
            <a:lvl1pPr>
              <a:defRPr>
                <a:solidFill>
                  <a:srgbClr val="000000"/>
                </a:solidFill>
              </a:defRPr>
            </a:lvl1pPr>
          </a:lstStyle>
          <a:p>
            <a:r>
              <a:rPr lang="en-US"/>
              <a:t>Click icon to add table</a:t>
            </a:r>
            <a:endParaRPr lang="en-US" dirty="0"/>
          </a:p>
        </p:txBody>
      </p:sp>
      <p:sp>
        <p:nvSpPr>
          <p:cNvPr id="15"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4217968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r/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a:t>Heading 1 Area: Bar/Pie Chart</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1117600" y="1812925"/>
            <a:ext cx="6908800" cy="3648075"/>
          </a:xfrm>
        </p:spPr>
        <p:txBody>
          <a:bodyPr/>
          <a:lstStyle>
            <a:lvl1pPr>
              <a:defRPr>
                <a:solidFill>
                  <a:srgbClr val="000000"/>
                </a:solidFill>
              </a:defRPr>
            </a:lvl1pPr>
          </a:lstStyle>
          <a:p>
            <a:r>
              <a:rPr lang="en-US"/>
              <a:t>Click icon to add chart</a:t>
            </a:r>
          </a:p>
        </p:txBody>
      </p:sp>
      <p:sp>
        <p:nvSpPr>
          <p:cNvPr id="15"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3973822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Pie Chart w/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a:t>Heading 1 Area: Bar/Pie Chart</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a:prstGeom prst="rect">
            <a:avLst/>
          </a:prstGeo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4271818" y="1812925"/>
            <a:ext cx="3754581" cy="3648075"/>
          </a:xfrm>
        </p:spPr>
        <p:txBody>
          <a:bodyPr/>
          <a:lstStyle>
            <a:lvl1pPr>
              <a:defRPr>
                <a:solidFill>
                  <a:srgbClr val="000000"/>
                </a:solidFill>
              </a:defRPr>
            </a:lvl1pPr>
          </a:lstStyle>
          <a:p>
            <a:r>
              <a:rPr lang="en-US"/>
              <a:t>Click icon to add chart</a:t>
            </a:r>
          </a:p>
        </p:txBody>
      </p:sp>
      <p:sp>
        <p:nvSpPr>
          <p:cNvPr id="14" name="Text Placeholder 9"/>
          <p:cNvSpPr>
            <a:spLocks noGrp="1"/>
          </p:cNvSpPr>
          <p:nvPr>
            <p:ph type="body" sz="quarter" idx="12" hasCustomPrompt="1"/>
          </p:nvPr>
        </p:nvSpPr>
        <p:spPr>
          <a:xfrm>
            <a:off x="1117602" y="1813934"/>
            <a:ext cx="3027217" cy="449897"/>
          </a:xfrm>
        </p:spPr>
        <p:txBody>
          <a:bodyPr>
            <a:normAutofit/>
          </a:bodyPr>
          <a:lstStyle>
            <a:lvl1pPr marL="0" indent="0">
              <a:buNone/>
              <a:defRPr sz="2000" b="1" baseline="0">
                <a:solidFill>
                  <a:srgbClr val="00205B"/>
                </a:solidFill>
              </a:defRPr>
            </a:lvl1pPr>
          </a:lstStyle>
          <a:p>
            <a:pPr lvl="0"/>
            <a:r>
              <a:rPr lang="en-US" dirty="0"/>
              <a:t>Heading 2 Area</a:t>
            </a:r>
          </a:p>
        </p:txBody>
      </p:sp>
      <p:sp>
        <p:nvSpPr>
          <p:cNvPr id="15" name="Text Placeholder 4"/>
          <p:cNvSpPr>
            <a:spLocks noGrp="1"/>
          </p:cNvSpPr>
          <p:nvPr>
            <p:ph type="body" sz="quarter" idx="15" hasCustomPrompt="1"/>
          </p:nvPr>
        </p:nvSpPr>
        <p:spPr>
          <a:xfrm>
            <a:off x="1117600" y="2263832"/>
            <a:ext cx="3027219" cy="508000"/>
          </a:xfrm>
        </p:spPr>
        <p:txBody>
          <a:bodyPr>
            <a:noAutofit/>
          </a:bodyPr>
          <a:lstStyle>
            <a:lvl1pPr marL="0" indent="0">
              <a:lnSpc>
                <a:spcPct val="80000"/>
              </a:lnSpc>
              <a:buNone/>
              <a:defRPr sz="1400" baseline="0">
                <a:solidFill>
                  <a:srgbClr val="00A9E0"/>
                </a:solidFill>
              </a:defRPr>
            </a:lvl1pPr>
          </a:lstStyle>
          <a:p>
            <a:pPr lvl="0"/>
            <a:r>
              <a:rPr lang="en-US" dirty="0"/>
              <a:t>Heading 3 Area</a:t>
            </a:r>
          </a:p>
        </p:txBody>
      </p:sp>
      <p:sp>
        <p:nvSpPr>
          <p:cNvPr id="16" name="Text Placeholder 14"/>
          <p:cNvSpPr>
            <a:spLocks noGrp="1"/>
          </p:cNvSpPr>
          <p:nvPr>
            <p:ph type="body" sz="quarter" idx="17"/>
          </p:nvPr>
        </p:nvSpPr>
        <p:spPr>
          <a:xfrm>
            <a:off x="1117601" y="2898196"/>
            <a:ext cx="3027218" cy="2562804"/>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3"/>
          <p:cNvSpPr>
            <a:spLocks noGrp="1"/>
          </p:cNvSpPr>
          <p:nvPr>
            <p:ph type="dt" sz="half" idx="10"/>
          </p:nvPr>
        </p:nvSpPr>
        <p:spPr>
          <a:xfrm>
            <a:off x="1845732" y="5979680"/>
            <a:ext cx="5266267" cy="187249"/>
          </a:xfrm>
          <a:prstGeom prst="rect">
            <a:avLst/>
          </a:prstGeom>
        </p:spPr>
        <p:txBody>
          <a:bodyPr anchor="ctr"/>
          <a:lstStyle>
            <a:lvl1pPr>
              <a:defRPr sz="800" b="1">
                <a:solidFill>
                  <a:srgbClr val="00205B"/>
                </a:solidFill>
              </a:defRPr>
            </a:lvl1pPr>
          </a:lstStyle>
          <a:p>
            <a:fld id="{E28AAE01-0727-854B-BABE-C3DE85139303}" type="datetime4">
              <a:rPr lang="en-US" smtClean="0"/>
              <a:t>October 1, 2025</a:t>
            </a:fld>
            <a:r>
              <a:rPr lang="en-US" dirty="0"/>
              <a:t> Title of Presentation</a:t>
            </a:r>
          </a:p>
        </p:txBody>
      </p:sp>
    </p:spTree>
    <p:extLst>
      <p:ext uri="{BB962C8B-B14F-4D97-AF65-F5344CB8AC3E}">
        <p14:creationId xmlns:p14="http://schemas.microsoft.com/office/powerpoint/2010/main" val="751127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ck EVD Title Only">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itle 1"/>
          <p:cNvSpPr>
            <a:spLocks noGrp="1"/>
          </p:cNvSpPr>
          <p:nvPr>
            <p:ph type="title"/>
          </p:nvPr>
        </p:nvSpPr>
        <p:spPr>
          <a:xfrm>
            <a:off x="588963" y="274638"/>
            <a:ext cx="7966075" cy="563562"/>
          </a:xfrm>
        </p:spPr>
        <p:txBody>
          <a:bodyPr/>
          <a:lstStyle>
            <a:lvl1pPr>
              <a:defRPr>
                <a:solidFill>
                  <a:schemeClr val="bg1"/>
                </a:solidFill>
              </a:defRPr>
            </a:lvl1pPr>
          </a:lstStyle>
          <a:p>
            <a:r>
              <a:rPr kumimoji="0" lang="en-US" dirty="0"/>
              <a:t>Click to edit Master title style</a:t>
            </a:r>
          </a:p>
        </p:txBody>
      </p:sp>
      <p:sp>
        <p:nvSpPr>
          <p:cNvPr id="6" name="TextBox 5"/>
          <p:cNvSpPr txBox="1"/>
          <p:nvPr userDrawn="1"/>
        </p:nvSpPr>
        <p:spPr>
          <a:xfrm>
            <a:off x="276428" y="6488112"/>
            <a:ext cx="1095172" cy="276999"/>
          </a:xfrm>
          <a:prstGeom prst="rect">
            <a:avLst/>
          </a:prstGeom>
          <a:noFill/>
        </p:spPr>
        <p:txBody>
          <a:bodyPr wrap="none">
            <a:spAutoFit/>
          </a:bodyPr>
          <a:lstStyle/>
          <a:p>
            <a:pPr fontAlgn="auto">
              <a:spcBef>
                <a:spcPts val="0"/>
              </a:spcBef>
              <a:spcAft>
                <a:spcPts val="0"/>
              </a:spcAft>
              <a:defRPr/>
            </a:pPr>
            <a:r>
              <a:rPr lang="en-US" sz="1200" dirty="0">
                <a:solidFill>
                  <a:srgbClr val="FFFFFF"/>
                </a:solidFill>
                <a:latin typeface="+mn-lt"/>
                <a:ea typeface="+mn-ea"/>
                <a:cs typeface="+mn-cs"/>
              </a:rPr>
              <a:t>Martin Frank</a:t>
            </a:r>
          </a:p>
        </p:txBody>
      </p:sp>
      <p:sp>
        <p:nvSpPr>
          <p:cNvPr id="7" name="TextBox 6"/>
          <p:cNvSpPr txBox="1"/>
          <p:nvPr userDrawn="1"/>
        </p:nvSpPr>
        <p:spPr>
          <a:xfrm>
            <a:off x="6477000" y="6489631"/>
            <a:ext cx="2164550" cy="276999"/>
          </a:xfrm>
          <a:prstGeom prst="rect">
            <a:avLst/>
          </a:prstGeom>
          <a:noFill/>
        </p:spPr>
        <p:txBody>
          <a:bodyPr wrap="none">
            <a:spAutoFit/>
          </a:bodyPr>
          <a:lstStyle/>
          <a:p>
            <a:pPr algn="ctr" fontAlgn="auto">
              <a:spcBef>
                <a:spcPts val="0"/>
              </a:spcBef>
              <a:spcAft>
                <a:spcPts val="0"/>
              </a:spcAft>
              <a:defRPr/>
            </a:pPr>
            <a:r>
              <a:rPr lang="en-US" sz="1200" dirty="0">
                <a:solidFill>
                  <a:srgbClr val="FFFFFF"/>
                </a:solidFill>
                <a:latin typeface="+mn-lt"/>
                <a:ea typeface="+mn-ea"/>
                <a:cs typeface="+mn-cs"/>
              </a:rPr>
              <a:t>University of South Alabama</a:t>
            </a:r>
          </a:p>
        </p:txBody>
      </p:sp>
      <p:sp>
        <p:nvSpPr>
          <p:cNvPr id="8" name="TextBox 7"/>
          <p:cNvSpPr txBox="1"/>
          <p:nvPr userDrawn="1"/>
        </p:nvSpPr>
        <p:spPr>
          <a:xfrm>
            <a:off x="4390231" y="6494638"/>
            <a:ext cx="379806" cy="461665"/>
          </a:xfrm>
          <a:prstGeom prst="rect">
            <a:avLst/>
          </a:prstGeom>
          <a:noFill/>
        </p:spPr>
        <p:txBody>
          <a:bodyPr wrap="none">
            <a:spAutoFit/>
          </a:bodyPr>
          <a:lstStyle/>
          <a:p>
            <a:pPr fontAlgn="auto">
              <a:spcBef>
                <a:spcPts val="0"/>
              </a:spcBef>
              <a:spcAft>
                <a:spcPts val="0"/>
              </a:spcAft>
              <a:defRPr/>
            </a:pPr>
            <a:fld id="{8A87D285-EDB3-9745-8BD7-2E2A2921B4A9}" type="slidenum">
              <a:rPr lang="en-US" sz="1200">
                <a:solidFill>
                  <a:srgbClr val="FFFFFF"/>
                </a:solidFill>
                <a:latin typeface="+mn-lt"/>
                <a:ea typeface="+mn-ea"/>
                <a:cs typeface="+mn-cs"/>
              </a:rPr>
              <a:pPr fontAlgn="auto">
                <a:spcBef>
                  <a:spcPts val="0"/>
                </a:spcBef>
                <a:spcAft>
                  <a:spcPts val="0"/>
                </a:spcAft>
                <a:defRPr/>
              </a:pPr>
              <a:t>‹#›</a:t>
            </a:fld>
            <a:endParaRPr lang="en-US" sz="1200" dirty="0">
              <a:solidFill>
                <a:srgbClr val="FFFFFF"/>
              </a:solidFill>
              <a:latin typeface="+mn-lt"/>
              <a:ea typeface="+mn-ea"/>
              <a:cs typeface="+mn-cs"/>
            </a:endParaRPr>
          </a:p>
          <a:p>
            <a:pPr fontAlgn="auto">
              <a:spcBef>
                <a:spcPts val="0"/>
              </a:spcBef>
              <a:spcAft>
                <a:spcPts val="0"/>
              </a:spcAft>
              <a:defRPr/>
            </a:pPr>
            <a:endParaRPr lang="en-US" sz="1200" dirty="0">
              <a:solidFill>
                <a:srgbClr val="FFFFFF"/>
              </a:solidFill>
              <a:latin typeface="+mn-lt"/>
              <a:ea typeface="+mn-ea"/>
              <a:cs typeface="+mn-cs"/>
            </a:endParaRPr>
          </a:p>
        </p:txBody>
      </p:sp>
      <p:sp>
        <p:nvSpPr>
          <p:cNvPr id="9" name="Content Placeholder 7"/>
          <p:cNvSpPr>
            <a:spLocks noGrp="1"/>
          </p:cNvSpPr>
          <p:nvPr>
            <p:ph sz="quarter" idx="1"/>
          </p:nvPr>
        </p:nvSpPr>
        <p:spPr>
          <a:xfrm>
            <a:off x="0" y="838200"/>
            <a:ext cx="9144000" cy="5562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913397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OvA Beam">
    <p:spTree>
      <p:nvGrpSpPr>
        <p:cNvPr id="1" name=""/>
        <p:cNvGrpSpPr/>
        <p:nvPr/>
      </p:nvGrpSpPr>
      <p:grpSpPr>
        <a:xfrm>
          <a:off x="0" y="0"/>
          <a:ext cx="0" cy="0"/>
          <a:chOff x="0" y="0"/>
          <a:chExt cx="0" cy="0"/>
        </a:xfrm>
      </p:grpSpPr>
      <p:cxnSp>
        <p:nvCxnSpPr>
          <p:cNvPr id="25" name="Straight Arrow Connector 24"/>
          <p:cNvCxnSpPr/>
          <p:nvPr/>
        </p:nvCxnSpPr>
        <p:spPr>
          <a:xfrm flipV="1">
            <a:off x="873908" y="909916"/>
            <a:ext cx="7415316" cy="9318"/>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24934" y="919234"/>
            <a:ext cx="4811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9144" y="685800"/>
            <a:ext cx="300082" cy="369332"/>
          </a:xfrm>
          <a:prstGeom prst="rect">
            <a:avLst/>
          </a:prstGeom>
          <a:noFill/>
        </p:spPr>
        <p:txBody>
          <a:bodyPr wrap="none" rtlCol="0">
            <a:spAutoFit/>
          </a:bodyPr>
          <a:lstStyle/>
          <a:p>
            <a:r>
              <a:rPr lang="en-US" dirty="0">
                <a:latin typeface="Times New Roman"/>
                <a:cs typeface="Times New Roman"/>
              </a:rPr>
              <a:t>p</a:t>
            </a:r>
          </a:p>
        </p:txBody>
      </p:sp>
      <p:sp>
        <p:nvSpPr>
          <p:cNvPr id="28" name="Rectangle 27"/>
          <p:cNvSpPr/>
          <p:nvPr/>
        </p:nvSpPr>
        <p:spPr>
          <a:xfrm>
            <a:off x="1023144" y="793395"/>
            <a:ext cx="88135" cy="2516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62000" y="1151717"/>
            <a:ext cx="612367" cy="276999"/>
          </a:xfrm>
          <a:prstGeom prst="rect">
            <a:avLst/>
          </a:prstGeom>
          <a:noFill/>
        </p:spPr>
        <p:txBody>
          <a:bodyPr wrap="none" rtlCol="0">
            <a:spAutoFit/>
          </a:bodyPr>
          <a:lstStyle/>
          <a:p>
            <a:pPr algn="ctr"/>
            <a:r>
              <a:rPr lang="en-US" sz="1200" dirty="0"/>
              <a:t>Target</a:t>
            </a:r>
          </a:p>
        </p:txBody>
      </p:sp>
      <p:grpSp>
        <p:nvGrpSpPr>
          <p:cNvPr id="30" name="Group 29"/>
          <p:cNvGrpSpPr/>
          <p:nvPr/>
        </p:nvGrpSpPr>
        <p:grpSpPr>
          <a:xfrm rot="16200000">
            <a:off x="2149733" y="550962"/>
            <a:ext cx="381000" cy="718066"/>
            <a:chOff x="3048000" y="272534"/>
            <a:chExt cx="381000" cy="718066"/>
          </a:xfrm>
        </p:grpSpPr>
        <p:sp>
          <p:nvSpPr>
            <p:cNvPr id="43" name="Isosceles Triangle 42"/>
            <p:cNvSpPr/>
            <p:nvPr/>
          </p:nvSpPr>
          <p:spPr>
            <a:xfrm>
              <a:off x="3048000" y="631567"/>
              <a:ext cx="381000" cy="35903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Isosceles Triangle 43"/>
            <p:cNvSpPr/>
            <p:nvPr/>
          </p:nvSpPr>
          <p:spPr>
            <a:xfrm rot="10800000">
              <a:off x="3048000" y="272534"/>
              <a:ext cx="381000" cy="35903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1991258" y="1143000"/>
            <a:ext cx="697952" cy="276999"/>
          </a:xfrm>
          <a:prstGeom prst="rect">
            <a:avLst/>
          </a:prstGeom>
          <a:noFill/>
        </p:spPr>
        <p:txBody>
          <a:bodyPr wrap="none" rtlCol="0">
            <a:spAutoFit/>
          </a:bodyPr>
          <a:lstStyle/>
          <a:p>
            <a:pPr algn="ctr"/>
            <a:r>
              <a:rPr lang="en-US" sz="1200" dirty="0"/>
              <a:t>Magnet</a:t>
            </a:r>
          </a:p>
        </p:txBody>
      </p:sp>
      <p:sp>
        <p:nvSpPr>
          <p:cNvPr id="32" name="Rectangle 31"/>
          <p:cNvSpPr/>
          <p:nvPr/>
        </p:nvSpPr>
        <p:spPr>
          <a:xfrm rot="21241100">
            <a:off x="4413481" y="669887"/>
            <a:ext cx="425828" cy="2229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170956" y="1143000"/>
            <a:ext cx="1146468" cy="276999"/>
          </a:xfrm>
          <a:prstGeom prst="rect">
            <a:avLst/>
          </a:prstGeom>
          <a:noFill/>
        </p:spPr>
        <p:txBody>
          <a:bodyPr wrap="none" rtlCol="0">
            <a:spAutoFit/>
          </a:bodyPr>
          <a:lstStyle/>
          <a:p>
            <a:pPr algn="ctr"/>
            <a:r>
              <a:rPr lang="en-US" sz="1200" dirty="0"/>
              <a:t>Near Detector</a:t>
            </a:r>
          </a:p>
        </p:txBody>
      </p:sp>
      <p:cxnSp>
        <p:nvCxnSpPr>
          <p:cNvPr id="34" name="Straight Arrow Connector 33"/>
          <p:cNvCxnSpPr>
            <a:stCxn id="3" idx="1"/>
            <a:endCxn id="35" idx="1"/>
          </p:cNvCxnSpPr>
          <p:nvPr/>
        </p:nvCxnSpPr>
        <p:spPr>
          <a:xfrm flipV="1">
            <a:off x="3459838" y="546410"/>
            <a:ext cx="3405323" cy="369592"/>
          </a:xfrm>
          <a:prstGeom prst="straightConnector1">
            <a:avLst/>
          </a:prstGeom>
          <a:ln w="12700">
            <a:solidFill>
              <a:srgbClr val="F07F09"/>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rot="21241100">
            <a:off x="6861523" y="297258"/>
            <a:ext cx="1336431" cy="359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c 35"/>
          <p:cNvSpPr/>
          <p:nvPr/>
        </p:nvSpPr>
        <p:spPr>
          <a:xfrm rot="1878066">
            <a:off x="5222294" y="516264"/>
            <a:ext cx="609600" cy="622353"/>
          </a:xfrm>
          <a:prstGeom prst="arc">
            <a:avLst>
              <a:gd name="adj1" fmla="val 17895926"/>
              <a:gd name="adj2" fmla="val 20469344"/>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5774624" y="648306"/>
            <a:ext cx="819799" cy="261610"/>
          </a:xfrm>
          <a:prstGeom prst="rect">
            <a:avLst/>
          </a:prstGeom>
          <a:noFill/>
        </p:spPr>
        <p:txBody>
          <a:bodyPr wrap="none" rtlCol="0">
            <a:spAutoFit/>
          </a:bodyPr>
          <a:lstStyle/>
          <a:p>
            <a:r>
              <a:rPr lang="en-US" sz="1100" dirty="0"/>
              <a:t>14.6 </a:t>
            </a:r>
            <a:r>
              <a:rPr lang="en-US" sz="1100" dirty="0" err="1"/>
              <a:t>mrad</a:t>
            </a:r>
            <a:endParaRPr lang="en-US" sz="1100" dirty="0"/>
          </a:p>
        </p:txBody>
      </p:sp>
      <p:sp>
        <p:nvSpPr>
          <p:cNvPr id="38" name="TextBox 37"/>
          <p:cNvSpPr txBox="1"/>
          <p:nvPr/>
        </p:nvSpPr>
        <p:spPr>
          <a:xfrm>
            <a:off x="3792964" y="794834"/>
            <a:ext cx="371541" cy="369332"/>
          </a:xfrm>
          <a:prstGeom prst="rect">
            <a:avLst/>
          </a:prstGeom>
          <a:noFill/>
        </p:spPr>
        <p:txBody>
          <a:bodyPr wrap="non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Times New Roman"/>
              </a:rPr>
              <a:t>ν</a:t>
            </a:r>
            <a:r>
              <a:rPr lang="en-US" sz="1800" baseline="-25000" dirty="0">
                <a:latin typeface="Times New Roman"/>
                <a:cs typeface="Times New Roman"/>
              </a:rPr>
              <a:t>μ</a:t>
            </a:r>
          </a:p>
        </p:txBody>
      </p:sp>
      <p:sp>
        <p:nvSpPr>
          <p:cNvPr id="39" name="TextBox 38"/>
          <p:cNvSpPr txBox="1"/>
          <p:nvPr/>
        </p:nvSpPr>
        <p:spPr>
          <a:xfrm>
            <a:off x="5410200" y="228600"/>
            <a:ext cx="838691" cy="369332"/>
          </a:xfrm>
          <a:prstGeom prst="rect">
            <a:avLst/>
          </a:prstGeom>
          <a:noFill/>
        </p:spPr>
        <p:txBody>
          <a:bodyPr wrap="none" rtlCol="0">
            <a:spAutoFit/>
          </a:bodyPr>
          <a:lstStyle/>
          <a:p>
            <a:r>
              <a:rPr kumimoji="0" lang="en-US" sz="1800" b="0" i="0" u="none" strike="noStrike" kern="1200" cap="none" spc="0" normalizeH="0" baseline="0" noProof="0" dirty="0" err="1">
                <a:ln>
                  <a:noFill/>
                </a:ln>
                <a:solidFill>
                  <a:srgbClr val="000000"/>
                </a:solidFill>
                <a:effectLst/>
                <a:uLnTx/>
                <a:uFillTx/>
                <a:latin typeface="Times New Roman"/>
                <a:ea typeface="ＭＳ Ｐゴシック" pitchFamily="-109" charset="-128"/>
                <a:cs typeface="Times New Roman"/>
              </a:rPr>
              <a:t>ν</a:t>
            </a:r>
            <a:r>
              <a:rPr lang="en-US" baseline="-25000" dirty="0">
                <a:latin typeface="Times New Roman"/>
                <a:cs typeface="Times New Roman"/>
              </a:rPr>
              <a:t>μ</a:t>
            </a:r>
            <a:r>
              <a:rPr lang="en-US" dirty="0">
                <a:latin typeface="Times New Roman"/>
                <a:cs typeface="Times New Roman"/>
              </a:rPr>
              <a:t>/</a:t>
            </a:r>
            <a:r>
              <a:rPr kumimoji="0" lang="en-US" sz="1800" b="0" i="0" u="none" strike="noStrike" kern="1200" cap="none" spc="0" normalizeH="0" baseline="0" noProof="0" dirty="0" err="1">
                <a:ln>
                  <a:noFill/>
                </a:ln>
                <a:solidFill>
                  <a:srgbClr val="000000"/>
                </a:solidFill>
                <a:effectLst/>
                <a:uLnTx/>
                <a:uFillTx/>
                <a:latin typeface="Times New Roman"/>
                <a:ea typeface="ＭＳ Ｐゴシック" pitchFamily="-109" charset="-128"/>
                <a:cs typeface="Times New Roman"/>
              </a:rPr>
              <a:t>ν</a:t>
            </a:r>
            <a:r>
              <a:rPr lang="en-US" baseline="-25000" dirty="0">
                <a:latin typeface="Times New Roman"/>
                <a:cs typeface="Times New Roman"/>
              </a:rPr>
              <a:t>e</a:t>
            </a:r>
            <a:r>
              <a:rPr lang="en-US" dirty="0">
                <a:latin typeface="Times New Roman"/>
                <a:cs typeface="Times New Roman"/>
              </a:rPr>
              <a:t>/</a:t>
            </a:r>
            <a:r>
              <a:rPr kumimoji="0" lang="en-US" sz="1800" b="0" i="0" u="none" strike="noStrike" kern="1200" cap="none" spc="0" normalizeH="0" baseline="0" noProof="0" dirty="0" err="1">
                <a:ln>
                  <a:noFill/>
                </a:ln>
                <a:solidFill>
                  <a:srgbClr val="000000"/>
                </a:solidFill>
                <a:effectLst/>
                <a:uLnTx/>
                <a:uFillTx/>
                <a:latin typeface="Times New Roman"/>
                <a:ea typeface="ＭＳ Ｐゴシック" pitchFamily="-109" charset="-128"/>
                <a:cs typeface="Times New Roman"/>
              </a:rPr>
              <a:t>ν</a:t>
            </a:r>
            <a:r>
              <a:rPr lang="en-US" baseline="-25000" dirty="0" err="1">
                <a:latin typeface="Times New Roman"/>
                <a:cs typeface="Times New Roman"/>
              </a:rPr>
              <a:t>τ</a:t>
            </a:r>
            <a:endParaRPr lang="en-US" baseline="-25000" dirty="0">
              <a:latin typeface="Times New Roman"/>
              <a:cs typeface="Times New Roman"/>
            </a:endParaRPr>
          </a:p>
        </p:txBody>
      </p:sp>
      <p:sp>
        <p:nvSpPr>
          <p:cNvPr id="40" name="TextBox 39"/>
          <p:cNvSpPr txBox="1"/>
          <p:nvPr/>
        </p:nvSpPr>
        <p:spPr>
          <a:xfrm>
            <a:off x="7016748" y="1143000"/>
            <a:ext cx="1043876" cy="276999"/>
          </a:xfrm>
          <a:prstGeom prst="rect">
            <a:avLst/>
          </a:prstGeom>
          <a:noFill/>
        </p:spPr>
        <p:txBody>
          <a:bodyPr wrap="none" rtlCol="0">
            <a:spAutoFit/>
          </a:bodyPr>
          <a:lstStyle/>
          <a:p>
            <a:pPr algn="ctr"/>
            <a:r>
              <a:rPr lang="en-US" sz="1200" dirty="0"/>
              <a:t>Far Detector</a:t>
            </a:r>
          </a:p>
        </p:txBody>
      </p:sp>
      <p:cxnSp>
        <p:nvCxnSpPr>
          <p:cNvPr id="41" name="Straight Arrow Connector 40"/>
          <p:cNvCxnSpPr/>
          <p:nvPr/>
        </p:nvCxnSpPr>
        <p:spPr>
          <a:xfrm>
            <a:off x="1295400" y="919234"/>
            <a:ext cx="4811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359983" y="545068"/>
            <a:ext cx="389850" cy="369332"/>
          </a:xfrm>
          <a:prstGeom prst="rect">
            <a:avLst/>
          </a:prstGeom>
          <a:noFill/>
        </p:spPr>
        <p:txBody>
          <a:bodyPr wrap="none" rtlCol="0">
            <a:spAutoFit/>
          </a:bodyPr>
          <a:lstStyle/>
          <a:p>
            <a:r>
              <a:rPr lang="en-US" dirty="0">
                <a:latin typeface="Times New Roman"/>
                <a:cs typeface="Times New Roman"/>
              </a:rPr>
              <a:t>π</a:t>
            </a:r>
            <a:r>
              <a:rPr lang="en-US" baseline="30000" dirty="0">
                <a:latin typeface="Times New Roman"/>
                <a:cs typeface="Times New Roman"/>
              </a:rPr>
              <a:t>+</a:t>
            </a:r>
            <a:endParaRPr lang="en-US" baseline="-25000" dirty="0">
              <a:latin typeface="Times New Roman"/>
              <a:cs typeface="Times New Roman"/>
            </a:endParaRPr>
          </a:p>
        </p:txBody>
      </p:sp>
      <p:sp>
        <p:nvSpPr>
          <p:cNvPr id="2" name="Title 1"/>
          <p:cNvSpPr>
            <a:spLocks noGrp="1"/>
          </p:cNvSpPr>
          <p:nvPr userDrawn="1">
            <p:ph type="title"/>
          </p:nvPr>
        </p:nvSpPr>
        <p:spPr>
          <a:xfrm>
            <a:off x="457200" y="1524000"/>
            <a:ext cx="8077200" cy="563562"/>
          </a:xfrm>
        </p:spPr>
        <p:txBody>
          <a:bodyPr/>
          <a:lstStyle/>
          <a:p>
            <a:r>
              <a:rPr lang="en-US" dirty="0"/>
              <a:t>Click to edit Master title style</a:t>
            </a:r>
          </a:p>
        </p:txBody>
      </p:sp>
      <p:sp>
        <p:nvSpPr>
          <p:cNvPr id="23" name="Content Placeholder 7"/>
          <p:cNvSpPr>
            <a:spLocks noGrp="1"/>
          </p:cNvSpPr>
          <p:nvPr userDrawn="1">
            <p:ph sz="quarter" idx="1"/>
          </p:nvPr>
        </p:nvSpPr>
        <p:spPr>
          <a:xfrm>
            <a:off x="457199" y="2209800"/>
            <a:ext cx="8077201" cy="4191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3" name="Can 2"/>
          <p:cNvSpPr/>
          <p:nvPr userDrawn="1"/>
        </p:nvSpPr>
        <p:spPr>
          <a:xfrm rot="5400000">
            <a:off x="2993053" y="633883"/>
            <a:ext cx="369332" cy="564238"/>
          </a:xfrm>
          <a:prstGeom prst="can">
            <a:avLst>
              <a:gd name="adj" fmla="val 310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userDrawn="1"/>
        </p:nvSpPr>
        <p:spPr>
          <a:xfrm>
            <a:off x="2785536" y="381000"/>
            <a:ext cx="1295401" cy="307777"/>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400" dirty="0">
                <a:latin typeface="Times New Roman"/>
                <a:cs typeface="Times New Roman"/>
              </a:rPr>
              <a:t>π</a:t>
            </a:r>
            <a:r>
              <a:rPr lang="en-US" sz="1400" baseline="30000" dirty="0">
                <a:latin typeface="Times New Roman"/>
                <a:cs typeface="Times New Roman"/>
              </a:rPr>
              <a:t>+ </a:t>
            </a:r>
            <a:r>
              <a:rPr lang="en-US" sz="1400" kern="1200" baseline="0" dirty="0">
                <a:solidFill>
                  <a:schemeClr val="tx1"/>
                </a:solidFill>
                <a:latin typeface="Times New Roman"/>
                <a:ea typeface="ＭＳ Ｐゴシック" pitchFamily="-109" charset="-128"/>
                <a:cs typeface="Times New Roman"/>
                <a:sym typeface="Wingdings"/>
              </a:rPr>
              <a:t>→ </a:t>
            </a:r>
            <a:r>
              <a:rPr lang="en-US" sz="1400" baseline="0" dirty="0">
                <a:latin typeface="Times New Roman"/>
                <a:cs typeface="Times New Roman"/>
              </a:rPr>
              <a:t>μ</a:t>
            </a:r>
            <a:r>
              <a:rPr lang="en-US" sz="1400" baseline="30000" dirty="0">
                <a:latin typeface="Times New Roman"/>
                <a:cs typeface="Times New Roman"/>
              </a:rPr>
              <a:t>+</a:t>
            </a:r>
            <a:r>
              <a:rPr kumimoji="0" lang="en-US" sz="1400" b="0" i="0" u="none" strike="noStrike" kern="1200" cap="none" spc="0" normalizeH="0" baseline="0" noProof="0" dirty="0" err="1">
                <a:ln>
                  <a:noFill/>
                </a:ln>
                <a:solidFill>
                  <a:srgbClr val="000000"/>
                </a:solidFill>
                <a:effectLst/>
                <a:uLnTx/>
                <a:uFillTx/>
                <a:latin typeface="Times New Roman"/>
                <a:ea typeface="ＭＳ Ｐゴシック" pitchFamily="-109" charset="-128"/>
                <a:cs typeface="Times New Roman"/>
              </a:rPr>
              <a:t>ν</a:t>
            </a:r>
            <a:r>
              <a:rPr lang="en-US" sz="1400" baseline="-25000" dirty="0">
                <a:latin typeface="Times New Roman"/>
                <a:cs typeface="Times New Roman"/>
              </a:rPr>
              <a:t>μ</a:t>
            </a:r>
          </a:p>
        </p:txBody>
      </p:sp>
      <p:sp>
        <p:nvSpPr>
          <p:cNvPr id="49" name="TextBox 48"/>
          <p:cNvSpPr txBox="1"/>
          <p:nvPr userDrawn="1"/>
        </p:nvSpPr>
        <p:spPr>
          <a:xfrm>
            <a:off x="2884342" y="1143000"/>
            <a:ext cx="620858" cy="276999"/>
          </a:xfrm>
          <a:prstGeom prst="rect">
            <a:avLst/>
          </a:prstGeom>
          <a:noFill/>
        </p:spPr>
        <p:txBody>
          <a:bodyPr wrap="none" rtlCol="0">
            <a:spAutoFit/>
          </a:bodyPr>
          <a:lstStyle/>
          <a:p>
            <a:pPr algn="ctr"/>
            <a:r>
              <a:rPr lang="en-US" sz="1200" dirty="0"/>
              <a:t>Decay</a:t>
            </a:r>
          </a:p>
        </p:txBody>
      </p:sp>
    </p:spTree>
    <p:extLst>
      <p:ext uri="{BB962C8B-B14F-4D97-AF65-F5344CB8AC3E}">
        <p14:creationId xmlns:p14="http://schemas.microsoft.com/office/powerpoint/2010/main" val="387130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NOvA 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544943"/>
            <a:ext cx="6172200" cy="1894362"/>
          </a:xfrm>
        </p:spPr>
        <p:txBody>
          <a:bodyPr>
            <a:normAutofit/>
          </a:bodyPr>
          <a:lstStyle>
            <a:lvl1pPr algn="ctr">
              <a:defRPr sz="4800" b="1"/>
            </a:lvl1pPr>
          </a:lstStyle>
          <a:p>
            <a:r>
              <a:rPr kumimoji="0" lang="en-US"/>
              <a:t>Click to edit Master title style</a:t>
            </a: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24" name="Picture 23" descr="nova-logo.tif"/>
          <p:cNvPicPr>
            <a:picLocks noChangeAspect="1"/>
          </p:cNvPicPr>
          <p:nvPr userDrawn="1"/>
        </p:nvPicPr>
        <p:blipFill>
          <a:blip r:embed="rId2"/>
          <a:stretch>
            <a:fillRect/>
          </a:stretch>
        </p:blipFill>
        <p:spPr>
          <a:xfrm>
            <a:off x="6239389" y="4936649"/>
            <a:ext cx="2590800" cy="1616551"/>
          </a:xfrm>
          <a:prstGeom prst="rect">
            <a:avLst/>
          </a:prstGeom>
        </p:spPr>
      </p:pic>
      <p:sp>
        <p:nvSpPr>
          <p:cNvPr id="9" name="Subtitle 8"/>
          <p:cNvSpPr>
            <a:spLocks noGrp="1"/>
          </p:cNvSpPr>
          <p:nvPr>
            <p:ph type="subTitle" idx="1"/>
          </p:nvPr>
        </p:nvSpPr>
        <p:spPr>
          <a:xfrm>
            <a:off x="2278715" y="3329039"/>
            <a:ext cx="6172200" cy="1371600"/>
          </a:xfrm>
        </p:spPr>
        <p:txBody>
          <a:bodyPr>
            <a:normAutofit/>
          </a:bodyPr>
          <a:lstStyle>
            <a:lvl1pPr marL="0" indent="0" algn="ctr">
              <a:buNone/>
              <a:defRPr sz="20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pic>
        <p:nvPicPr>
          <p:cNvPr id="3" name="Picture 2" descr="usa_red.pdf"/>
          <p:cNvPicPr>
            <a:picLocks noChangeAspect="1"/>
          </p:cNvPicPr>
          <p:nvPr userDrawn="1"/>
        </p:nvPicPr>
        <p:blipFill rotWithShape="1">
          <a:blip r:embed="rId3">
            <a:extLst>
              <a:ext uri="{28A0092B-C50C-407E-A947-70E740481C1C}">
                <a14:useLocalDpi xmlns:a14="http://schemas.microsoft.com/office/drawing/2010/main" val="0"/>
              </a:ext>
            </a:extLst>
          </a:blip>
          <a:srcRect l="9387" t="21168" r="18069" b="27530"/>
          <a:stretch/>
        </p:blipFill>
        <p:spPr>
          <a:xfrm>
            <a:off x="1905000" y="4896669"/>
            <a:ext cx="2404117" cy="1700161"/>
          </a:xfrm>
          <a:prstGeom prst="rect">
            <a:avLst/>
          </a:prstGeom>
        </p:spPr>
      </p:pic>
      <p:sp>
        <p:nvSpPr>
          <p:cNvPr id="21" name="Straight Connector 20"/>
          <p:cNvSpPr>
            <a:spLocks noChangeShapeType="1"/>
          </p:cNvSpPr>
          <p:nvPr userDrawn="1"/>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588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1905000"/>
            <a:ext cx="6172200" cy="2053590"/>
          </a:xfrm>
        </p:spPr>
        <p:txBody>
          <a:bodyPr>
            <a:noAutofit/>
          </a:bodyPr>
          <a:lstStyle>
            <a:lvl1pPr algn="l">
              <a:buNone/>
              <a:defRPr sz="4500" b="1" cap="small" baseline="0"/>
            </a:lvl1pPr>
          </a:lstStyle>
          <a:p>
            <a:r>
              <a:rPr kumimoji="0" lang="en-US" dirty="0"/>
              <a:t>Click to edit Master title style</a:t>
            </a:r>
          </a:p>
        </p:txBody>
      </p:sp>
      <p:sp>
        <p:nvSpPr>
          <p:cNvPr id="3" name="Text Placeholder 2"/>
          <p:cNvSpPr>
            <a:spLocks noGrp="1"/>
          </p:cNvSpPr>
          <p:nvPr>
            <p:ph type="body" idx="1"/>
          </p:nvPr>
        </p:nvSpPr>
        <p:spPr>
          <a:xfrm>
            <a:off x="2286000" y="4019550"/>
            <a:ext cx="6172200" cy="1371600"/>
          </a:xfrm>
        </p:spPr>
        <p:txBody>
          <a:bodyPr anchor="t">
            <a:normAutofit/>
          </a:bodyPr>
          <a:lstStyle>
            <a:lvl1pPr marL="0" indent="0">
              <a:buNone/>
              <a:defRPr sz="25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563562"/>
          </a:xfrm>
        </p:spPr>
        <p:txBody>
          <a:bodyPr/>
          <a:lstStyle/>
          <a:p>
            <a:r>
              <a:rPr kumimoji="0" lang="en-US"/>
              <a:t>Click to edit Master title style</a:t>
            </a:r>
          </a:p>
        </p:txBody>
      </p:sp>
      <p:sp>
        <p:nvSpPr>
          <p:cNvPr id="8" name="Content Placeholder 7"/>
          <p:cNvSpPr>
            <a:spLocks noGrp="1"/>
          </p:cNvSpPr>
          <p:nvPr>
            <p:ph sz="quarter" idx="1"/>
          </p:nvPr>
        </p:nvSpPr>
        <p:spPr>
          <a:xfrm>
            <a:off x="457199" y="990600"/>
            <a:ext cx="7966075"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Fig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563562"/>
          </a:xfrm>
        </p:spPr>
        <p:txBody>
          <a:bodyPr/>
          <a:lstStyle/>
          <a:p>
            <a:r>
              <a:rPr kumimoji="0" lang="en-US"/>
              <a:t>Click to edit Master title style</a:t>
            </a:r>
          </a:p>
        </p:txBody>
      </p:sp>
      <p:sp>
        <p:nvSpPr>
          <p:cNvPr id="4" name="Content Placeholder 7"/>
          <p:cNvSpPr>
            <a:spLocks noGrp="1"/>
          </p:cNvSpPr>
          <p:nvPr>
            <p:ph sz="quarter" idx="10"/>
          </p:nvPr>
        </p:nvSpPr>
        <p:spPr>
          <a:xfrm>
            <a:off x="1125536" y="1100959"/>
            <a:ext cx="66294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7"/>
          <p:cNvSpPr>
            <a:spLocks noGrp="1"/>
          </p:cNvSpPr>
          <p:nvPr>
            <p:ph sz="quarter" idx="1"/>
          </p:nvPr>
        </p:nvSpPr>
        <p:spPr>
          <a:xfrm>
            <a:off x="457199" y="4876800"/>
            <a:ext cx="7966075" cy="1524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Figures with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563562"/>
          </a:xfrm>
        </p:spPr>
        <p:txBody>
          <a:bodyPr/>
          <a:lstStyle/>
          <a:p>
            <a:r>
              <a:rPr kumimoji="0" lang="en-US"/>
              <a:t>Click to edit Master title style</a:t>
            </a:r>
          </a:p>
        </p:txBody>
      </p:sp>
      <p:sp>
        <p:nvSpPr>
          <p:cNvPr id="4" name="Content Placeholder 7"/>
          <p:cNvSpPr>
            <a:spLocks noGrp="1"/>
          </p:cNvSpPr>
          <p:nvPr>
            <p:ph sz="quarter" idx="10"/>
          </p:nvPr>
        </p:nvSpPr>
        <p:spPr>
          <a:xfrm>
            <a:off x="152400" y="1295400"/>
            <a:ext cx="3733800" cy="201711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Content Placeholder 7"/>
          <p:cNvSpPr>
            <a:spLocks noGrp="1"/>
          </p:cNvSpPr>
          <p:nvPr>
            <p:ph sz="quarter" idx="1"/>
          </p:nvPr>
        </p:nvSpPr>
        <p:spPr>
          <a:xfrm>
            <a:off x="4038599" y="1295400"/>
            <a:ext cx="4654687" cy="190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7"/>
          <p:cNvSpPr>
            <a:spLocks noGrp="1"/>
          </p:cNvSpPr>
          <p:nvPr>
            <p:ph sz="quarter" idx="11"/>
          </p:nvPr>
        </p:nvSpPr>
        <p:spPr>
          <a:xfrm>
            <a:off x="152400" y="3505200"/>
            <a:ext cx="3733800" cy="201711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Content Placeholder 7"/>
          <p:cNvSpPr>
            <a:spLocks noGrp="1"/>
          </p:cNvSpPr>
          <p:nvPr>
            <p:ph sz="quarter" idx="12"/>
          </p:nvPr>
        </p:nvSpPr>
        <p:spPr>
          <a:xfrm>
            <a:off x="3886200" y="3422869"/>
            <a:ext cx="4807087" cy="25969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DT Title">
    <p:spTree>
      <p:nvGrpSpPr>
        <p:cNvPr id="1" name=""/>
        <p:cNvGrpSpPr/>
        <p:nvPr/>
      </p:nvGrpSpPr>
      <p:grpSpPr>
        <a:xfrm>
          <a:off x="0" y="0"/>
          <a:ext cx="0" cy="0"/>
          <a:chOff x="0" y="0"/>
          <a:chExt cx="0" cy="0"/>
        </a:xfrm>
      </p:grpSpPr>
      <p:sp>
        <p:nvSpPr>
          <p:cNvPr id="2" name="Title 1"/>
          <p:cNvSpPr>
            <a:spLocks noGrp="1"/>
          </p:cNvSpPr>
          <p:nvPr>
            <p:ph type="title"/>
          </p:nvPr>
        </p:nvSpPr>
        <p:spPr>
          <a:xfrm>
            <a:off x="723899" y="274638"/>
            <a:ext cx="4114801" cy="1249362"/>
          </a:xfrm>
        </p:spPr>
        <p:txBody>
          <a:bodyPr/>
          <a:lstStyle/>
          <a:p>
            <a:r>
              <a:rPr kumimoji="0" lang="en-US" dirty="0"/>
              <a:t>Click to edit Master title style</a:t>
            </a:r>
          </a:p>
        </p:txBody>
      </p:sp>
      <p:sp>
        <p:nvSpPr>
          <p:cNvPr id="4" name="Picture Placeholder 8"/>
          <p:cNvSpPr>
            <a:spLocks noGrp="1"/>
          </p:cNvSpPr>
          <p:nvPr>
            <p:ph type="pic" sz="quarter" idx="10"/>
          </p:nvPr>
        </p:nvSpPr>
        <p:spPr>
          <a:xfrm>
            <a:off x="1295400" y="4229100"/>
            <a:ext cx="3505200" cy="1676400"/>
          </a:xfrm>
        </p:spPr>
        <p:txBody>
          <a:bodyPr/>
          <a:lstStyle/>
          <a:p>
            <a:endParaRPr lang="en-US"/>
          </a:p>
        </p:txBody>
      </p:sp>
      <p:sp>
        <p:nvSpPr>
          <p:cNvPr id="5" name="Picture Placeholder 8"/>
          <p:cNvSpPr>
            <a:spLocks noGrp="1"/>
          </p:cNvSpPr>
          <p:nvPr>
            <p:ph type="pic" sz="quarter" idx="11"/>
          </p:nvPr>
        </p:nvSpPr>
        <p:spPr>
          <a:xfrm>
            <a:off x="5562600" y="76200"/>
            <a:ext cx="2667000" cy="6400800"/>
          </a:xfrm>
        </p:spPr>
        <p:txBody>
          <a:bodyPr/>
          <a:lstStyle/>
          <a:p>
            <a:endParaRPr lang="en-US"/>
          </a:p>
        </p:txBody>
      </p:sp>
      <p:sp>
        <p:nvSpPr>
          <p:cNvPr id="6" name="Picture Placeholder 8"/>
          <p:cNvSpPr>
            <a:spLocks noGrp="1"/>
          </p:cNvSpPr>
          <p:nvPr>
            <p:ph type="pic" sz="quarter" idx="12"/>
          </p:nvPr>
        </p:nvSpPr>
        <p:spPr>
          <a:xfrm>
            <a:off x="1295400" y="2209800"/>
            <a:ext cx="3505200" cy="1676400"/>
          </a:xfrm>
        </p:spPr>
        <p:txBody>
          <a:bodyPr/>
          <a:lstStyle/>
          <a:p>
            <a:endParaRPr lang="en-US"/>
          </a:p>
        </p:txBody>
      </p:sp>
      <p:sp>
        <p:nvSpPr>
          <p:cNvPr id="3" name="TextBox 2"/>
          <p:cNvSpPr txBox="1"/>
          <p:nvPr userDrawn="1"/>
        </p:nvSpPr>
        <p:spPr>
          <a:xfrm>
            <a:off x="416280" y="2817168"/>
            <a:ext cx="697426" cy="461665"/>
          </a:xfrm>
          <a:prstGeom prst="rect">
            <a:avLst/>
          </a:prstGeom>
          <a:noFill/>
        </p:spPr>
        <p:txBody>
          <a:bodyPr wrap="none" rtlCol="0">
            <a:spAutoFit/>
          </a:bodyPr>
          <a:lstStyle/>
          <a:p>
            <a:r>
              <a:rPr lang="en-US" sz="2400" b="1" dirty="0">
                <a:latin typeface="Times New Roman"/>
                <a:cs typeface="Times New Roman"/>
              </a:rPr>
              <a:t>FD:</a:t>
            </a:r>
          </a:p>
        </p:txBody>
      </p:sp>
      <p:sp>
        <p:nvSpPr>
          <p:cNvPr id="9" name="TextBox 8"/>
          <p:cNvSpPr txBox="1"/>
          <p:nvPr userDrawn="1"/>
        </p:nvSpPr>
        <p:spPr>
          <a:xfrm>
            <a:off x="381000" y="4836468"/>
            <a:ext cx="731691" cy="461665"/>
          </a:xfrm>
          <a:prstGeom prst="rect">
            <a:avLst/>
          </a:prstGeom>
          <a:noFill/>
        </p:spPr>
        <p:txBody>
          <a:bodyPr wrap="none" rtlCol="0">
            <a:spAutoFit/>
          </a:bodyPr>
          <a:lstStyle/>
          <a:p>
            <a:r>
              <a:rPr lang="en-US" sz="2400" b="1" dirty="0">
                <a:latin typeface="Times New Roman"/>
                <a:cs typeface="Times New Roman"/>
              </a:rPr>
              <a:t>ND:</a:t>
            </a:r>
          </a:p>
        </p:txBody>
      </p:sp>
    </p:spTree>
    <p:extLst>
      <p:ext uri="{BB962C8B-B14F-4D97-AF65-F5344CB8AC3E}">
        <p14:creationId xmlns:p14="http://schemas.microsoft.com/office/powerpoint/2010/main" val="281005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i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66075" cy="1125844"/>
          </a:xfrm>
        </p:spPr>
        <p:txBody>
          <a:bodyPr/>
          <a:lstStyle/>
          <a:p>
            <a:r>
              <a:rPr kumimoji="0" lang="en-US"/>
              <a:t>Click to edit Master title style</a:t>
            </a:r>
          </a:p>
        </p:txBody>
      </p:sp>
      <p:sp>
        <p:nvSpPr>
          <p:cNvPr id="8" name="Content Placeholder 7"/>
          <p:cNvSpPr>
            <a:spLocks noGrp="1"/>
          </p:cNvSpPr>
          <p:nvPr>
            <p:ph sz="quarter" idx="1"/>
          </p:nvPr>
        </p:nvSpPr>
        <p:spPr>
          <a:xfrm>
            <a:off x="457199" y="1600200"/>
            <a:ext cx="7966075" cy="4800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8077200" cy="1143000"/>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600200"/>
            <a:ext cx="8077200" cy="487375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TextBox 13"/>
          <p:cNvSpPr txBox="1"/>
          <p:nvPr userDrawn="1"/>
        </p:nvSpPr>
        <p:spPr>
          <a:xfrm>
            <a:off x="352628" y="6488112"/>
            <a:ext cx="1095172" cy="276999"/>
          </a:xfrm>
          <a:prstGeom prst="rect">
            <a:avLst/>
          </a:prstGeom>
          <a:noFill/>
        </p:spPr>
        <p:txBody>
          <a:bodyPr wrap="none">
            <a:spAutoFit/>
          </a:bodyPr>
          <a:lstStyle/>
          <a:p>
            <a:pPr fontAlgn="auto">
              <a:spcBef>
                <a:spcPts val="0"/>
              </a:spcBef>
              <a:spcAft>
                <a:spcPts val="0"/>
              </a:spcAft>
              <a:defRPr/>
            </a:pPr>
            <a:r>
              <a:rPr lang="en-US" sz="1200" dirty="0">
                <a:solidFill>
                  <a:schemeClr val="tx2">
                    <a:shade val="90000"/>
                  </a:schemeClr>
                </a:solidFill>
                <a:latin typeface="+mn-lt"/>
                <a:ea typeface="+mn-ea"/>
                <a:cs typeface="+mn-cs"/>
              </a:rPr>
              <a:t>Martin Frank</a:t>
            </a:r>
          </a:p>
        </p:txBody>
      </p:sp>
      <p:sp>
        <p:nvSpPr>
          <p:cNvPr id="15" name="TextBox 14"/>
          <p:cNvSpPr txBox="1"/>
          <p:nvPr userDrawn="1"/>
        </p:nvSpPr>
        <p:spPr>
          <a:xfrm>
            <a:off x="6477000" y="6489631"/>
            <a:ext cx="2164550" cy="276999"/>
          </a:xfrm>
          <a:prstGeom prst="rect">
            <a:avLst/>
          </a:prstGeom>
          <a:noFill/>
        </p:spPr>
        <p:txBody>
          <a:bodyPr wrap="none">
            <a:spAutoFit/>
          </a:bodyPr>
          <a:lstStyle/>
          <a:p>
            <a:pPr algn="ctr" fontAlgn="auto">
              <a:spcBef>
                <a:spcPts val="0"/>
              </a:spcBef>
              <a:spcAft>
                <a:spcPts val="0"/>
              </a:spcAft>
              <a:defRPr/>
            </a:pPr>
            <a:r>
              <a:rPr lang="en-US" sz="1200" dirty="0">
                <a:solidFill>
                  <a:schemeClr val="tx2">
                    <a:shade val="90000"/>
                  </a:schemeClr>
                </a:solidFill>
                <a:latin typeface="+mn-lt"/>
                <a:ea typeface="+mn-ea"/>
                <a:cs typeface="+mn-cs"/>
              </a:rPr>
              <a:t>University of South Alabama</a:t>
            </a:r>
          </a:p>
        </p:txBody>
      </p:sp>
      <p:sp>
        <p:nvSpPr>
          <p:cNvPr id="12" name="TextBox 11"/>
          <p:cNvSpPr txBox="1"/>
          <p:nvPr userDrawn="1"/>
        </p:nvSpPr>
        <p:spPr>
          <a:xfrm>
            <a:off x="4390231" y="6494638"/>
            <a:ext cx="363538" cy="461963"/>
          </a:xfrm>
          <a:prstGeom prst="rect">
            <a:avLst/>
          </a:prstGeom>
          <a:noFill/>
        </p:spPr>
        <p:txBody>
          <a:bodyPr wrap="none">
            <a:spAutoFit/>
          </a:bodyPr>
          <a:lstStyle/>
          <a:p>
            <a:pPr fontAlgn="auto">
              <a:spcBef>
                <a:spcPts val="0"/>
              </a:spcBef>
              <a:spcAft>
                <a:spcPts val="0"/>
              </a:spcAft>
              <a:defRPr/>
            </a:pPr>
            <a:fld id="{8A87D285-EDB3-9745-8BD7-2E2A2921B4A9}" type="slidenum">
              <a:rPr lang="en-US" sz="1200">
                <a:solidFill>
                  <a:schemeClr val="tx2">
                    <a:shade val="90000"/>
                  </a:schemeClr>
                </a:solidFill>
                <a:latin typeface="+mn-lt"/>
                <a:ea typeface="+mn-ea"/>
                <a:cs typeface="+mn-cs"/>
              </a:rPr>
              <a:pPr fontAlgn="auto">
                <a:spcBef>
                  <a:spcPts val="0"/>
                </a:spcBef>
                <a:spcAft>
                  <a:spcPts val="0"/>
                </a:spcAft>
                <a:defRPr/>
              </a:pPr>
              <a:t>‹#›</a:t>
            </a:fld>
            <a:endParaRPr lang="en-US" sz="1200" dirty="0">
              <a:solidFill>
                <a:schemeClr val="tx2">
                  <a:shade val="90000"/>
                </a:schemeClr>
              </a:solidFill>
              <a:latin typeface="+mn-lt"/>
              <a:ea typeface="+mn-ea"/>
              <a:cs typeface="+mn-cs"/>
            </a:endParaRPr>
          </a:p>
          <a:p>
            <a:pPr fontAlgn="auto">
              <a:spcBef>
                <a:spcPts val="0"/>
              </a:spcBef>
              <a:spcAft>
                <a:spcPts val="0"/>
              </a:spcAft>
              <a:defRPr/>
            </a:pPr>
            <a:endParaRPr lang="en-US" sz="1200" dirty="0">
              <a:solidFill>
                <a:schemeClr val="tx2">
                  <a:shade val="90000"/>
                </a:schemeClr>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4836" r:id="rId1"/>
    <p:sldLayoutId id="2147484808" r:id="rId2"/>
    <p:sldLayoutId id="2147484830" r:id="rId3"/>
    <p:sldLayoutId id="2147484810" r:id="rId4"/>
    <p:sldLayoutId id="2147484820" r:id="rId5"/>
    <p:sldLayoutId id="2147484864" r:id="rId6"/>
    <p:sldLayoutId id="2147484867" r:id="rId7"/>
    <p:sldLayoutId id="2147484832" r:id="rId8"/>
    <p:sldLayoutId id="2147484809" r:id="rId9"/>
    <p:sldLayoutId id="2147484828" r:id="rId10"/>
    <p:sldLayoutId id="2147484833" r:id="rId11"/>
    <p:sldLayoutId id="2147484825" r:id="rId12"/>
    <p:sldLayoutId id="2147484831" r:id="rId13"/>
    <p:sldLayoutId id="2147484826" r:id="rId14"/>
    <p:sldLayoutId id="2147484827" r:id="rId15"/>
    <p:sldLayoutId id="2147484824" r:id="rId16"/>
    <p:sldLayoutId id="2147484829" r:id="rId17"/>
    <p:sldLayoutId id="2147484819" r:id="rId18"/>
    <p:sldLayoutId id="2147484837" r:id="rId19"/>
    <p:sldLayoutId id="2147484838" r:id="rId20"/>
    <p:sldLayoutId id="2147484844" r:id="rId21"/>
    <p:sldLayoutId id="2147484857" r:id="rId22"/>
    <p:sldLayoutId id="2147484858" r:id="rId23"/>
    <p:sldLayoutId id="2147484859" r:id="rId24"/>
    <p:sldLayoutId id="2147484860" r:id="rId25"/>
    <p:sldLayoutId id="2147484861" r:id="rId26"/>
    <p:sldLayoutId id="2147484862" r:id="rId27"/>
    <p:sldLayoutId id="2147484868" r:id="rId28"/>
    <p:sldLayoutId id="2147484869" r:id="rId29"/>
  </p:sldLayoutIdLst>
  <p:hf sldNum="0" hdr="0" ftr="0" dt="0"/>
  <p:txStyles>
    <p:titleStyle>
      <a:lvl1pPr algn="ctr" rtl="0" eaLnBrk="1" latinLnBrk="0" hangingPunct="1">
        <a:spcBef>
          <a:spcPct val="0"/>
        </a:spcBef>
        <a:buNone/>
        <a:defRPr kumimoji="0" sz="3000" b="0" kern="1200" cap="none" baseline="0">
          <a:solidFill>
            <a:schemeClr val="tx2"/>
          </a:solidFill>
          <a:latin typeface="Baskerville"/>
          <a:ea typeface="+mj-ea"/>
          <a:cs typeface="Baskerville"/>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0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5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5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tiff"/><Relationship Id="rId7"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emf"/></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emf"/><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emf"/><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1.png"/><Relationship Id="rId7" Type="http://schemas.openxmlformats.org/officeDocument/2006/relationships/image" Target="../media/image84.jpg"/><Relationship Id="rId12" Type="http://schemas.openxmlformats.org/officeDocument/2006/relationships/image" Target="../media/image4.tiff"/><Relationship Id="rId2" Type="http://schemas.openxmlformats.org/officeDocument/2006/relationships/image" Target="../media/image80.jpg"/><Relationship Id="rId1" Type="http://schemas.openxmlformats.org/officeDocument/2006/relationships/slideLayout" Target="../slideLayouts/slideLayout5.xml"/><Relationship Id="rId6" Type="http://schemas.openxmlformats.org/officeDocument/2006/relationships/image" Target="../media/image83.gif"/><Relationship Id="rId11" Type="http://schemas.openxmlformats.org/officeDocument/2006/relationships/image" Target="../media/image88.sv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tif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0491" y="3224968"/>
            <a:ext cx="5510015" cy="1347032"/>
          </a:xfrm>
        </p:spPr>
        <p:txBody>
          <a:bodyPr/>
          <a:lstStyle/>
          <a:p>
            <a:pPr algn="ctr"/>
            <a:r>
              <a:rPr lang="en-US" b="0" dirty="0"/>
              <a:t>Martin J. Frank</a:t>
            </a:r>
            <a:br>
              <a:rPr lang="en-US" b="0" baseline="30000" dirty="0"/>
            </a:br>
            <a:r>
              <a:rPr lang="en-US" b="0" dirty="0"/>
              <a:t>University of South Alabama </a:t>
            </a:r>
            <a:br>
              <a:rPr lang="en-US" b="0" dirty="0"/>
            </a:br>
            <a:r>
              <a:rPr lang="en-US" b="0" i="1" dirty="0"/>
              <a:t>on behalf of the </a:t>
            </a:r>
            <a:r>
              <a:rPr lang="en-US" b="0" i="1" dirty="0" err="1"/>
              <a:t>NOvA</a:t>
            </a:r>
            <a:r>
              <a:rPr lang="en-US" b="0" i="1" dirty="0"/>
              <a:t> Collaboration</a:t>
            </a:r>
          </a:p>
          <a:p>
            <a:pPr algn="ctr"/>
            <a:endParaRPr lang="en-US" b="0" dirty="0"/>
          </a:p>
          <a:p>
            <a:pPr algn="ctr"/>
            <a:r>
              <a:rPr lang="en-US" b="0" dirty="0"/>
              <a:t>September 30</a:t>
            </a:r>
            <a:r>
              <a:rPr lang="en-US" b="0" baseline="30000" dirty="0"/>
              <a:t>th</a:t>
            </a:r>
            <a:r>
              <a:rPr lang="en-US" b="0" dirty="0"/>
              <a:t>, 2025</a:t>
            </a:r>
            <a:br>
              <a:rPr lang="en-US" b="0" dirty="0"/>
            </a:br>
            <a:r>
              <a:rPr lang="en-US" b="0" dirty="0"/>
              <a:t>Padua, Italy</a:t>
            </a:r>
          </a:p>
          <a:p>
            <a:pPr algn="ctr"/>
            <a:endParaRPr lang="en-US" b="0" dirty="0"/>
          </a:p>
        </p:txBody>
      </p:sp>
      <p:sp>
        <p:nvSpPr>
          <p:cNvPr id="4" name="Title 3"/>
          <p:cNvSpPr>
            <a:spLocks noGrp="1"/>
          </p:cNvSpPr>
          <p:nvPr>
            <p:ph type="ctrTitle"/>
          </p:nvPr>
        </p:nvSpPr>
        <p:spPr>
          <a:xfrm>
            <a:off x="370491" y="1864881"/>
            <a:ext cx="5510015" cy="1102301"/>
          </a:xfrm>
        </p:spPr>
        <p:txBody>
          <a:bodyPr/>
          <a:lstStyle/>
          <a:p>
            <a:pPr algn="ctr"/>
            <a:r>
              <a:rPr lang="en-US" b="1"/>
              <a:t>Results </a:t>
            </a:r>
            <a:r>
              <a:rPr lang="en-US" b="1" dirty="0"/>
              <a:t>from the </a:t>
            </a:r>
            <a:br>
              <a:rPr lang="en-US" b="1" dirty="0"/>
            </a:br>
            <a:r>
              <a:rPr lang="en-US" b="1" dirty="0" err="1"/>
              <a:t>NOvA</a:t>
            </a:r>
            <a:r>
              <a:rPr lang="en-US" b="1" dirty="0"/>
              <a:t> Experiment</a:t>
            </a:r>
          </a:p>
        </p:txBody>
      </p:sp>
      <p:pic>
        <p:nvPicPr>
          <p:cNvPr id="3" name="Picture 2" descr="A statue of a person looking through telescope&#10;&#10;AI-generated content may be incorrect.">
            <a:extLst>
              <a:ext uri="{FF2B5EF4-FFF2-40B4-BE49-F238E27FC236}">
                <a16:creationId xmlns:a16="http://schemas.microsoft.com/office/drawing/2014/main" id="{F43D0DFA-20A9-3408-7592-510FC875D991}"/>
              </a:ext>
            </a:extLst>
          </p:cNvPr>
          <p:cNvPicPr>
            <a:picLocks noChangeAspect="1"/>
          </p:cNvPicPr>
          <p:nvPr/>
        </p:nvPicPr>
        <p:blipFill>
          <a:blip r:embed="rId2"/>
          <a:stretch>
            <a:fillRect/>
          </a:stretch>
        </p:blipFill>
        <p:spPr>
          <a:xfrm>
            <a:off x="370490" y="5210786"/>
            <a:ext cx="5510015" cy="1449134"/>
          </a:xfrm>
          <a:prstGeom prst="rect">
            <a:avLst/>
          </a:prstGeom>
        </p:spPr>
      </p:pic>
      <p:cxnSp>
        <p:nvCxnSpPr>
          <p:cNvPr id="5" name="Straight Connector 4">
            <a:extLst>
              <a:ext uri="{FF2B5EF4-FFF2-40B4-BE49-F238E27FC236}">
                <a16:creationId xmlns:a16="http://schemas.microsoft.com/office/drawing/2014/main" id="{876B4EF4-ADB1-BAF7-55E0-30105AC120DE}"/>
              </a:ext>
            </a:extLst>
          </p:cNvPr>
          <p:cNvCxnSpPr/>
          <p:nvPr/>
        </p:nvCxnSpPr>
        <p:spPr>
          <a:xfrm>
            <a:off x="479425" y="3124200"/>
            <a:ext cx="521562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33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4" name="Rectangle 3"/>
          <p:cNvSpPr/>
          <p:nvPr/>
        </p:nvSpPr>
        <p:spPr>
          <a:xfrm>
            <a:off x="2233531" y="2095500"/>
            <a:ext cx="3200400" cy="2400300"/>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p:cNvSpPr/>
          <p:nvPr/>
        </p:nvSpPr>
        <p:spPr>
          <a:xfrm>
            <a:off x="1722355" y="4749800"/>
            <a:ext cx="1143001" cy="63196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10" name="Rectangle 9"/>
          <p:cNvSpPr/>
          <p:nvPr/>
        </p:nvSpPr>
        <p:spPr>
          <a:xfrm>
            <a:off x="1722355" y="4972050"/>
            <a:ext cx="1143001" cy="40971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1722355" y="5193862"/>
            <a:ext cx="1143001" cy="18790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698710" y="4211669"/>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6" name="Rectangle 5">
            <a:extLst>
              <a:ext uri="{FF2B5EF4-FFF2-40B4-BE49-F238E27FC236}">
                <a16:creationId xmlns:a16="http://schemas.microsoft.com/office/drawing/2014/main" id="{64D2D820-9AAE-05EA-8245-309F4FE5690B}"/>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191066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7C9E-841F-2B92-DD30-ED64B56C1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DC8B6-38C9-CE3F-14AC-0AA4CEB956E8}"/>
              </a:ext>
            </a:extLst>
          </p:cNvPr>
          <p:cNvSpPr>
            <a:spLocks noGrp="1"/>
          </p:cNvSpPr>
          <p:nvPr>
            <p:ph type="title"/>
          </p:nvPr>
        </p:nvSpPr>
        <p:spPr/>
        <p:txBody>
          <a:bodyPr/>
          <a:lstStyle/>
          <a:p>
            <a:r>
              <a:rPr lang="en-US" dirty="0"/>
              <a:t>Signal Search – L &gt; 20 m</a:t>
            </a:r>
          </a:p>
        </p:txBody>
      </p:sp>
      <p:pic>
        <p:nvPicPr>
          <p:cNvPr id="5" name="Content Placeholder 4">
            <a:extLst>
              <a:ext uri="{FF2B5EF4-FFF2-40B4-BE49-F238E27FC236}">
                <a16:creationId xmlns:a16="http://schemas.microsoft.com/office/drawing/2014/main" id="{9596C0EF-F75A-37B4-12AC-D5B9B866EC73}"/>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309259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4" name="Rectangle 3"/>
          <p:cNvSpPr/>
          <p:nvPr/>
        </p:nvSpPr>
        <p:spPr>
          <a:xfrm>
            <a:off x="2233531" y="2095500"/>
            <a:ext cx="3200400" cy="2400300"/>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10" name="Rectangle 9"/>
          <p:cNvSpPr/>
          <p:nvPr/>
        </p:nvSpPr>
        <p:spPr>
          <a:xfrm>
            <a:off x="1722355" y="4972050"/>
            <a:ext cx="1143001" cy="409718"/>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1722355" y="5193862"/>
            <a:ext cx="1143001" cy="18790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698710" y="4211669"/>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6" name="Rectangle 5">
            <a:extLst>
              <a:ext uri="{FF2B5EF4-FFF2-40B4-BE49-F238E27FC236}">
                <a16:creationId xmlns:a16="http://schemas.microsoft.com/office/drawing/2014/main" id="{01967051-3F58-10A9-9223-5328888732C7}"/>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0504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4" name="Rectangle 3"/>
          <p:cNvSpPr/>
          <p:nvPr/>
        </p:nvSpPr>
        <p:spPr>
          <a:xfrm>
            <a:off x="2233531" y="2095500"/>
            <a:ext cx="3200400" cy="2400300"/>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a:off x="1722355" y="5193862"/>
            <a:ext cx="1143001" cy="18790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698710" y="4211669"/>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6" name="Rectangle 5">
            <a:extLst>
              <a:ext uri="{FF2B5EF4-FFF2-40B4-BE49-F238E27FC236}">
                <a16:creationId xmlns:a16="http://schemas.microsoft.com/office/drawing/2014/main" id="{CC626C9B-3B21-EE99-23AE-C93FD78B7D98}"/>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646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4" name="Rectangle 3"/>
          <p:cNvSpPr/>
          <p:nvPr/>
        </p:nvSpPr>
        <p:spPr>
          <a:xfrm>
            <a:off x="2233531" y="2095500"/>
            <a:ext cx="3200400" cy="2400300"/>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p:cNvSpPr/>
          <p:nvPr/>
        </p:nvSpPr>
        <p:spPr>
          <a:xfrm>
            <a:off x="4582792" y="4303950"/>
            <a:ext cx="108428" cy="102950"/>
          </a:xfrm>
          <a:prstGeom prst="rect">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698710" y="4211669"/>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5" name="Rectangle 4">
            <a:extLst>
              <a:ext uri="{FF2B5EF4-FFF2-40B4-BE49-F238E27FC236}">
                <a16:creationId xmlns:a16="http://schemas.microsoft.com/office/drawing/2014/main" id="{226B894D-330C-88BC-3CE3-414A9FC433F5}"/>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14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4" name="Rectangle 3"/>
          <p:cNvSpPr/>
          <p:nvPr/>
        </p:nvSpPr>
        <p:spPr>
          <a:xfrm>
            <a:off x="2233531" y="2095500"/>
            <a:ext cx="3200400" cy="2400300"/>
          </a:xfrm>
          <a:prstGeom prst="rect">
            <a:avLst/>
          </a:prstGeom>
          <a:solidFill>
            <a:schemeClr val="bg1"/>
          </a:solid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p:cNvSpPr/>
          <p:nvPr/>
        </p:nvSpPr>
        <p:spPr>
          <a:xfrm>
            <a:off x="4582792" y="4303950"/>
            <a:ext cx="108428" cy="102950"/>
          </a:xfrm>
          <a:prstGeom prst="rect">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698710" y="4211669"/>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sp>
        <p:nvSpPr>
          <p:cNvPr id="12" name="Oval 11"/>
          <p:cNvSpPr/>
          <p:nvPr/>
        </p:nvSpPr>
        <p:spPr>
          <a:xfrm rot="2339649">
            <a:off x="3408557" y="3641632"/>
            <a:ext cx="1390040" cy="533400"/>
          </a:xfrm>
          <a:prstGeom prst="ellipse">
            <a:avLst/>
          </a:prstGeom>
          <a:noFill/>
          <a:ln>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5" name="Rectangle 4">
            <a:extLst>
              <a:ext uri="{FF2B5EF4-FFF2-40B4-BE49-F238E27FC236}">
                <a16:creationId xmlns:a16="http://schemas.microsoft.com/office/drawing/2014/main" id="{93BF1D92-FE25-990F-1242-30F4D10BFF95}"/>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048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6" name="Rectangle 5"/>
          <p:cNvSpPr/>
          <p:nvPr/>
        </p:nvSpPr>
        <p:spPr>
          <a:xfrm>
            <a:off x="4582792" y="4303950"/>
            <a:ext cx="108428" cy="102950"/>
          </a:xfrm>
          <a:prstGeom prst="rect">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rot="2339649">
            <a:off x="3408557" y="3641632"/>
            <a:ext cx="1390040" cy="533400"/>
          </a:xfrm>
          <a:prstGeom prst="ellipse">
            <a:avLst/>
          </a:prstGeom>
          <a:noFill/>
          <a:ln>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p:txBody>
      </p:sp>
      <p:sp>
        <p:nvSpPr>
          <p:cNvPr id="22" name="TextBox 21"/>
          <p:cNvSpPr txBox="1"/>
          <p:nvPr/>
        </p:nvSpPr>
        <p:spPr>
          <a:xfrm>
            <a:off x="2944806" y="3941752"/>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sp>
        <p:nvSpPr>
          <p:cNvPr id="23" name="TextBox 22"/>
          <p:cNvSpPr txBox="1"/>
          <p:nvPr/>
        </p:nvSpPr>
        <p:spPr>
          <a:xfrm>
            <a:off x="2133600" y="3144848"/>
            <a:ext cx="823387" cy="307777"/>
          </a:xfrm>
          <a:prstGeom prst="rect">
            <a:avLst/>
          </a:prstGeom>
          <a:solidFill>
            <a:srgbClr val="FFFFFF"/>
          </a:solidFill>
        </p:spPr>
        <p:txBody>
          <a:bodyPr wrap="none" rtlCol="0">
            <a:spAutoFit/>
          </a:bodyPr>
          <a:lstStyle/>
          <a:p>
            <a:r>
              <a:rPr lang="en-US" sz="1400" dirty="0">
                <a:solidFill>
                  <a:srgbClr val="FF0000"/>
                </a:solidFill>
              </a:rPr>
              <a:t>inverted</a:t>
            </a:r>
          </a:p>
        </p:txBody>
      </p:sp>
      <p:sp>
        <p:nvSpPr>
          <p:cNvPr id="4" name="Rectangle 3">
            <a:extLst>
              <a:ext uri="{FF2B5EF4-FFF2-40B4-BE49-F238E27FC236}">
                <a16:creationId xmlns:a16="http://schemas.microsoft.com/office/drawing/2014/main" id="{1F5492C6-FE70-E6DB-8FB3-5118BBE44464}"/>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3074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a:p>
            <a:r>
              <a:rPr lang="en-US" sz="1800" dirty="0"/>
              <a:t>Here is an example measurement </a:t>
            </a:r>
            <a:r>
              <a:rPr lang="en-US" sz="1800" dirty="0" err="1"/>
              <a:t>NO</a:t>
            </a:r>
            <a:r>
              <a:rPr lang="en-US" sz="1800" i="1" dirty="0" err="1"/>
              <a:t>v</a:t>
            </a:r>
            <a:r>
              <a:rPr lang="en-US" sz="1800" dirty="0" err="1"/>
              <a:t>A</a:t>
            </a:r>
            <a:r>
              <a:rPr lang="en-US" sz="1800" dirty="0"/>
              <a:t> might make.</a:t>
            </a:r>
          </a:p>
        </p:txBody>
      </p:sp>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6" name="Rectangle 5"/>
          <p:cNvSpPr/>
          <p:nvPr/>
        </p:nvSpPr>
        <p:spPr>
          <a:xfrm>
            <a:off x="4582792" y="4303950"/>
            <a:ext cx="108428" cy="102950"/>
          </a:xfrm>
          <a:prstGeom prst="rect">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rot="2339649">
            <a:off x="3408557" y="3641632"/>
            <a:ext cx="1390040" cy="533400"/>
          </a:xfrm>
          <a:prstGeom prst="ellipse">
            <a:avLst/>
          </a:prstGeom>
          <a:noFill/>
          <a:ln>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grpSp>
        <p:nvGrpSpPr>
          <p:cNvPr id="20" name="Group 19"/>
          <p:cNvGrpSpPr/>
          <p:nvPr/>
        </p:nvGrpSpPr>
        <p:grpSpPr>
          <a:xfrm>
            <a:off x="4639444" y="4420229"/>
            <a:ext cx="0" cy="1828171"/>
            <a:chOff x="7086600" y="4420229"/>
            <a:chExt cx="0" cy="1828171"/>
          </a:xfrm>
        </p:grpSpPr>
        <p:cxnSp>
          <p:nvCxnSpPr>
            <p:cNvPr id="21" name="Straight Arrow Connector 20"/>
            <p:cNvCxnSpPr/>
            <p:nvPr/>
          </p:nvCxnSpPr>
          <p:spPr>
            <a:xfrm flipV="1">
              <a:off x="7086600" y="5943600"/>
              <a:ext cx="0" cy="304800"/>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086600" y="4420229"/>
              <a:ext cx="0" cy="1294771"/>
            </a:xfrm>
            <a:prstGeom prst="straightConnector1">
              <a:avLst/>
            </a:prstGeom>
            <a:ln w="28575" cmpd="sng">
              <a:solidFill>
                <a:srgbClr val="008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944806" y="3941752"/>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sp>
        <p:nvSpPr>
          <p:cNvPr id="31" name="TextBox 30"/>
          <p:cNvSpPr txBox="1"/>
          <p:nvPr/>
        </p:nvSpPr>
        <p:spPr>
          <a:xfrm>
            <a:off x="2133600" y="3144848"/>
            <a:ext cx="823387" cy="307777"/>
          </a:xfrm>
          <a:prstGeom prst="rect">
            <a:avLst/>
          </a:prstGeom>
          <a:solidFill>
            <a:srgbClr val="FFFFFF"/>
          </a:solidFill>
        </p:spPr>
        <p:txBody>
          <a:bodyPr wrap="none" rtlCol="0">
            <a:spAutoFit/>
          </a:bodyPr>
          <a:lstStyle/>
          <a:p>
            <a:r>
              <a:rPr lang="en-US" sz="1400" dirty="0">
                <a:solidFill>
                  <a:srgbClr val="FF0000"/>
                </a:solidFill>
              </a:rPr>
              <a:t>inverted</a:t>
            </a:r>
          </a:p>
        </p:txBody>
      </p:sp>
      <p:sp>
        <p:nvSpPr>
          <p:cNvPr id="4" name="TextBox 3"/>
          <p:cNvSpPr txBox="1"/>
          <p:nvPr/>
        </p:nvSpPr>
        <p:spPr>
          <a:xfrm>
            <a:off x="4905203" y="5613362"/>
            <a:ext cx="413194"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30" name="TextBox 29"/>
          <p:cNvSpPr txBox="1"/>
          <p:nvPr/>
        </p:nvSpPr>
        <p:spPr>
          <a:xfrm>
            <a:off x="3990900" y="5605046"/>
            <a:ext cx="364603"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5" name="Rectangle 4">
            <a:extLst>
              <a:ext uri="{FF2B5EF4-FFF2-40B4-BE49-F238E27FC236}">
                <a16:creationId xmlns:a16="http://schemas.microsoft.com/office/drawing/2014/main" id="{E18E5330-CE3A-C3E7-8E54-7537234D39C9}"/>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p:cNvSpPr/>
          <p:nvPr/>
        </p:nvSpPr>
        <p:spPr>
          <a:xfrm rot="5400000">
            <a:off x="2248474" y="2924921"/>
            <a:ext cx="4775477" cy="784038"/>
          </a:xfrm>
          <a:prstGeom prst="rect">
            <a:avLst/>
          </a:prstGeom>
          <a:solidFill>
            <a:srgbClr val="9BBB59">
              <a:lumMod val="5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9904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6248400" y="2009396"/>
            <a:ext cx="2514599" cy="3705603"/>
          </a:xfrm>
          <a:prstGeom prst="rect">
            <a:avLst/>
          </a:prstGeom>
        </p:spPr>
        <p:txBody>
          <a:bodyPr>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1800" dirty="0"/>
              <a:t>Using the oscillation equations, we can calculate the neutrino and anti-neutrino appearance probabilities.</a:t>
            </a:r>
          </a:p>
          <a:p>
            <a:r>
              <a:rPr lang="en-US" sz="1800" dirty="0"/>
              <a:t>Here is an example measurement </a:t>
            </a:r>
            <a:r>
              <a:rPr lang="en-US" sz="1800" dirty="0" err="1"/>
              <a:t>NO</a:t>
            </a:r>
            <a:r>
              <a:rPr lang="en-US" sz="1800" i="1" dirty="0" err="1"/>
              <a:t>v</a:t>
            </a:r>
            <a:r>
              <a:rPr lang="en-US" sz="1800" dirty="0" err="1"/>
              <a:t>A</a:t>
            </a:r>
            <a:r>
              <a:rPr lang="en-US" sz="1800" dirty="0"/>
              <a:t> might make.</a:t>
            </a:r>
          </a:p>
        </p:txBody>
      </p:sp>
      <p:pic>
        <p:nvPicPr>
          <p:cNvPr id="3" name="Picture 2" descr="02_Bi-Probability_Plots.pdf"/>
          <p:cNvPicPr>
            <a:picLocks noChangeAspect="1"/>
          </p:cNvPicPr>
          <p:nvPr/>
        </p:nvPicPr>
        <p:blipFill rotWithShape="1">
          <a:blip r:embed="rId2">
            <a:extLst>
              <a:ext uri="{28A0092B-C50C-407E-A947-70E740481C1C}">
                <a14:useLocalDpi xmlns:a14="http://schemas.microsoft.com/office/drawing/2010/main" val="0"/>
              </a:ext>
            </a:extLst>
          </a:blip>
          <a:srcRect l="6869" t="8198" r="1970" b="6624"/>
          <a:stretch/>
        </p:blipFill>
        <p:spPr>
          <a:xfrm>
            <a:off x="872525" y="761999"/>
            <a:ext cx="5418208" cy="5181601"/>
          </a:xfrm>
          <a:prstGeom prst="rect">
            <a:avLst/>
          </a:prstGeom>
        </p:spPr>
      </p:pic>
      <p:sp>
        <p:nvSpPr>
          <p:cNvPr id="2" name="Title 1"/>
          <p:cNvSpPr>
            <a:spLocks noGrp="1"/>
          </p:cNvSpPr>
          <p:nvPr>
            <p:ph type="title"/>
          </p:nvPr>
        </p:nvSpPr>
        <p:spPr/>
        <p:txBody>
          <a:bodyPr/>
          <a:lstStyle/>
          <a:p>
            <a:r>
              <a:rPr lang="en-US" dirty="0"/>
              <a:t>Extracting Nature’s Parameters</a:t>
            </a:r>
          </a:p>
        </p:txBody>
      </p:sp>
      <p:sp>
        <p:nvSpPr>
          <p:cNvPr id="6" name="Rectangle 5"/>
          <p:cNvSpPr/>
          <p:nvPr/>
        </p:nvSpPr>
        <p:spPr>
          <a:xfrm>
            <a:off x="4582792" y="4303950"/>
            <a:ext cx="108428" cy="102950"/>
          </a:xfrm>
          <a:prstGeom prst="rect">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3503531" y="3397250"/>
            <a:ext cx="114300" cy="114300"/>
          </a:xfrm>
          <a:prstGeom prst="ellipse">
            <a:avLst/>
          </a:prstGeom>
          <a:solidFill>
            <a:srgbClr val="0005F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8" name="Oval 7"/>
          <p:cNvSpPr/>
          <p:nvPr/>
        </p:nvSpPr>
        <p:spPr>
          <a:xfrm>
            <a:off x="4252778" y="3675210"/>
            <a:ext cx="114300" cy="114300"/>
          </a:xfrm>
          <a:prstGeom prst="ellipse">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5FE"/>
              </a:solidFill>
            </a:endParaRPr>
          </a:p>
        </p:txBody>
      </p:sp>
      <p:sp>
        <p:nvSpPr>
          <p:cNvPr id="9" name="Rectangle 8"/>
          <p:cNvSpPr/>
          <p:nvPr/>
        </p:nvSpPr>
        <p:spPr>
          <a:xfrm>
            <a:off x="3833731" y="4032250"/>
            <a:ext cx="108428" cy="102950"/>
          </a:xfrm>
          <a:prstGeom prst="rect">
            <a:avLst/>
          </a:prstGeom>
          <a:noFill/>
          <a:ln w="12700" cmpd="sng">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rot="2339649">
            <a:off x="3408557" y="3641632"/>
            <a:ext cx="1390040" cy="533400"/>
          </a:xfrm>
          <a:prstGeom prst="ellipse">
            <a:avLst/>
          </a:prstGeom>
          <a:noFill/>
          <a:ln>
            <a:solidFill>
              <a:srgbClr val="0005F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02" y="6025121"/>
            <a:ext cx="1319929" cy="299479"/>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6" y="3151598"/>
            <a:ext cx="1321718" cy="299885"/>
          </a:xfrm>
          <a:prstGeom prst="rect">
            <a:avLst/>
          </a:prstGeom>
        </p:spPr>
      </p:pic>
      <p:grpSp>
        <p:nvGrpSpPr>
          <p:cNvPr id="18" name="Group 17"/>
          <p:cNvGrpSpPr/>
          <p:nvPr/>
        </p:nvGrpSpPr>
        <p:grpSpPr>
          <a:xfrm>
            <a:off x="960356" y="4357438"/>
            <a:ext cx="3679088" cy="1890962"/>
            <a:chOff x="1828800" y="4357438"/>
            <a:chExt cx="3679088" cy="1890962"/>
          </a:xfrm>
        </p:grpSpPr>
        <p:grpSp>
          <p:nvGrpSpPr>
            <p:cNvPr id="19" name="Group 18"/>
            <p:cNvGrpSpPr/>
            <p:nvPr/>
          </p:nvGrpSpPr>
          <p:grpSpPr>
            <a:xfrm>
              <a:off x="1828800" y="4357438"/>
              <a:ext cx="3631857" cy="5357"/>
              <a:chOff x="3454743" y="4563665"/>
              <a:chExt cx="3631857" cy="5357"/>
            </a:xfrm>
          </p:grpSpPr>
          <p:cxnSp>
            <p:nvCxnSpPr>
              <p:cNvPr id="23" name="Straight Arrow Connector 22"/>
              <p:cNvCxnSpPr/>
              <p:nvPr/>
            </p:nvCxnSpPr>
            <p:spPr>
              <a:xfrm>
                <a:off x="3454743" y="4569022"/>
                <a:ext cx="533400" cy="0"/>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064343" y="4563665"/>
                <a:ext cx="3022257" cy="5357"/>
              </a:xfrm>
              <a:prstGeom prst="straightConnector1">
                <a:avLst/>
              </a:prstGeom>
              <a:ln w="28575" cmpd="sng">
                <a:solidFill>
                  <a:srgbClr val="008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07888" y="4420229"/>
              <a:ext cx="0" cy="1828171"/>
              <a:chOff x="7086600" y="4420229"/>
              <a:chExt cx="0" cy="1828171"/>
            </a:xfrm>
          </p:grpSpPr>
          <p:cxnSp>
            <p:nvCxnSpPr>
              <p:cNvPr id="21" name="Straight Arrow Connector 20"/>
              <p:cNvCxnSpPr/>
              <p:nvPr/>
            </p:nvCxnSpPr>
            <p:spPr>
              <a:xfrm flipV="1">
                <a:off x="7086600" y="5943600"/>
                <a:ext cx="0" cy="304800"/>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086600" y="4420229"/>
                <a:ext cx="0" cy="1294771"/>
              </a:xfrm>
              <a:prstGeom prst="straightConnector1">
                <a:avLst/>
              </a:prstGeom>
              <a:ln w="28575" cmpd="sng">
                <a:solidFill>
                  <a:srgbClr val="008000"/>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grpSp>
      <p:sp>
        <p:nvSpPr>
          <p:cNvPr id="26" name="TextBox 25"/>
          <p:cNvSpPr txBox="1"/>
          <p:nvPr/>
        </p:nvSpPr>
        <p:spPr>
          <a:xfrm>
            <a:off x="3581400" y="1640065"/>
            <a:ext cx="1447800" cy="369332"/>
          </a:xfrm>
          <a:prstGeom prst="rect">
            <a:avLst/>
          </a:prstGeom>
          <a:solidFill>
            <a:srgbClr val="FFFFFF"/>
          </a:solidFill>
        </p:spPr>
        <p:txBody>
          <a:bodyPr wrap="square" rtlCol="0">
            <a:spAutoFit/>
          </a:bodyPr>
          <a:lstStyle/>
          <a:p>
            <a:r>
              <a:rPr lang="en-US" b="1" i="1" dirty="0">
                <a:solidFill>
                  <a:srgbClr val="008000"/>
                </a:solidFill>
              </a:rPr>
              <a:t>θ</a:t>
            </a:r>
            <a:r>
              <a:rPr lang="en-US" b="1" baseline="-25000" dirty="0">
                <a:solidFill>
                  <a:srgbClr val="008000"/>
                </a:solidFill>
              </a:rPr>
              <a:t>23</a:t>
            </a:r>
            <a:r>
              <a:rPr lang="en-US" b="1" dirty="0">
                <a:solidFill>
                  <a:srgbClr val="008000"/>
                </a:solidFill>
              </a:rPr>
              <a:t> = 45°</a:t>
            </a:r>
          </a:p>
        </p:txBody>
      </p:sp>
      <p:sp>
        <p:nvSpPr>
          <p:cNvPr id="14" name="Rectangle 13"/>
          <p:cNvSpPr/>
          <p:nvPr/>
        </p:nvSpPr>
        <p:spPr>
          <a:xfrm>
            <a:off x="3640515" y="1588810"/>
            <a:ext cx="304800" cy="762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2944806" y="3941752"/>
            <a:ext cx="733444" cy="307777"/>
          </a:xfrm>
          <a:prstGeom prst="rect">
            <a:avLst/>
          </a:prstGeom>
          <a:solidFill>
            <a:srgbClr val="FFFFFF"/>
          </a:solidFill>
        </p:spPr>
        <p:txBody>
          <a:bodyPr wrap="none" rtlCol="0">
            <a:spAutoFit/>
          </a:bodyPr>
          <a:lstStyle/>
          <a:p>
            <a:r>
              <a:rPr lang="en-US" sz="1400" dirty="0">
                <a:solidFill>
                  <a:srgbClr val="0005FE"/>
                </a:solidFill>
              </a:rPr>
              <a:t>normal</a:t>
            </a:r>
          </a:p>
        </p:txBody>
      </p:sp>
      <p:sp>
        <p:nvSpPr>
          <p:cNvPr id="31" name="TextBox 30"/>
          <p:cNvSpPr txBox="1"/>
          <p:nvPr/>
        </p:nvSpPr>
        <p:spPr>
          <a:xfrm>
            <a:off x="2133600" y="3144848"/>
            <a:ext cx="823387" cy="307777"/>
          </a:xfrm>
          <a:prstGeom prst="rect">
            <a:avLst/>
          </a:prstGeom>
          <a:solidFill>
            <a:srgbClr val="FFFFFF"/>
          </a:solidFill>
        </p:spPr>
        <p:txBody>
          <a:bodyPr wrap="none" rtlCol="0">
            <a:spAutoFit/>
          </a:bodyPr>
          <a:lstStyle/>
          <a:p>
            <a:r>
              <a:rPr lang="en-US" sz="1400" dirty="0">
                <a:solidFill>
                  <a:srgbClr val="FF0000"/>
                </a:solidFill>
              </a:rPr>
              <a:t>inverted</a:t>
            </a:r>
          </a:p>
        </p:txBody>
      </p:sp>
      <p:sp>
        <p:nvSpPr>
          <p:cNvPr id="25" name="Rectangle 24"/>
          <p:cNvSpPr/>
          <p:nvPr/>
        </p:nvSpPr>
        <p:spPr>
          <a:xfrm>
            <a:off x="1556165" y="3886200"/>
            <a:ext cx="4659431" cy="914400"/>
          </a:xfrm>
          <a:prstGeom prst="rect">
            <a:avLst/>
          </a:prstGeom>
          <a:solidFill>
            <a:srgbClr val="9BBB59">
              <a:lumMod val="5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TextBox 29"/>
          <p:cNvSpPr txBox="1"/>
          <p:nvPr/>
        </p:nvSpPr>
        <p:spPr>
          <a:xfrm>
            <a:off x="4905203" y="5613362"/>
            <a:ext cx="413194"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32" name="TextBox 31"/>
          <p:cNvSpPr txBox="1"/>
          <p:nvPr/>
        </p:nvSpPr>
        <p:spPr>
          <a:xfrm>
            <a:off x="3990900" y="5605046"/>
            <a:ext cx="364603"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33" name="TextBox 32"/>
          <p:cNvSpPr txBox="1"/>
          <p:nvPr/>
        </p:nvSpPr>
        <p:spPr>
          <a:xfrm>
            <a:off x="1187006" y="3713152"/>
            <a:ext cx="413194"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34" name="TextBox 33"/>
          <p:cNvSpPr txBox="1"/>
          <p:nvPr/>
        </p:nvSpPr>
        <p:spPr>
          <a:xfrm>
            <a:off x="1232862" y="4616454"/>
            <a:ext cx="364603" cy="338554"/>
          </a:xfrm>
          <a:prstGeom prst="rect">
            <a:avLst/>
          </a:prstGeom>
          <a:noFill/>
        </p:spPr>
        <p:txBody>
          <a:bodyPr wrap="none" rtlCol="0">
            <a:spAutoFit/>
          </a:bodyPr>
          <a:lstStyle/>
          <a:p>
            <a:r>
              <a:rPr lang="en-US" sz="1600" b="1" dirty="0">
                <a:solidFill>
                  <a:srgbClr val="008000"/>
                </a:solidFill>
                <a:latin typeface="Times New Roman"/>
                <a:cs typeface="Times New Roman"/>
              </a:rPr>
              <a:t>-</a:t>
            </a:r>
            <a:r>
              <a:rPr lang="en-US" sz="1600" b="1" dirty="0" err="1">
                <a:solidFill>
                  <a:srgbClr val="008000"/>
                </a:solidFill>
                <a:latin typeface="Times New Roman"/>
                <a:cs typeface="Times New Roman"/>
              </a:rPr>
              <a:t>σ</a:t>
            </a:r>
            <a:endParaRPr lang="en-US" sz="1600" b="1" dirty="0">
              <a:solidFill>
                <a:srgbClr val="008000"/>
              </a:solidFill>
              <a:latin typeface="Times New Roman"/>
              <a:cs typeface="Times New Roman"/>
            </a:endParaRPr>
          </a:p>
        </p:txBody>
      </p:sp>
      <p:sp>
        <p:nvSpPr>
          <p:cNvPr id="4" name="Rectangle 3">
            <a:extLst>
              <a:ext uri="{FF2B5EF4-FFF2-40B4-BE49-F238E27FC236}">
                <a16:creationId xmlns:a16="http://schemas.microsoft.com/office/drawing/2014/main" id="{D8301F8F-6836-9B88-3DC7-B05BC0BAD17A}"/>
              </a:ext>
            </a:extLst>
          </p:cNvPr>
          <p:cNvSpPr/>
          <p:nvPr/>
        </p:nvSpPr>
        <p:spPr>
          <a:xfrm>
            <a:off x="3581400" y="990600"/>
            <a:ext cx="1981200" cy="101879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p:cNvSpPr/>
          <p:nvPr/>
        </p:nvSpPr>
        <p:spPr>
          <a:xfrm rot="5400000">
            <a:off x="2248474" y="2924921"/>
            <a:ext cx="4775477" cy="784038"/>
          </a:xfrm>
          <a:prstGeom prst="rect">
            <a:avLst/>
          </a:prstGeom>
          <a:solidFill>
            <a:srgbClr val="9BBB59">
              <a:lumMod val="5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3799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3EDB-CEF9-A759-1CDB-603E32C49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47A4B-CAE2-B4C5-497D-A1FA1A8730CF}"/>
              </a:ext>
            </a:extLst>
          </p:cNvPr>
          <p:cNvSpPr>
            <a:spLocks noGrp="1"/>
          </p:cNvSpPr>
          <p:nvPr>
            <p:ph type="title"/>
          </p:nvPr>
        </p:nvSpPr>
        <p:spPr/>
        <p:txBody>
          <a:bodyPr/>
          <a:lstStyle/>
          <a:p>
            <a:pPr algn="l"/>
            <a:r>
              <a:rPr lang="en-US" dirty="0"/>
              <a:t>Neutrino Beam</a:t>
            </a:r>
          </a:p>
        </p:txBody>
      </p:sp>
      <p:sp>
        <p:nvSpPr>
          <p:cNvPr id="15" name="Content Placeholder 14">
            <a:extLst>
              <a:ext uri="{FF2B5EF4-FFF2-40B4-BE49-F238E27FC236}">
                <a16:creationId xmlns:a16="http://schemas.microsoft.com/office/drawing/2014/main" id="{FD654992-58D1-4941-D232-53149EB40413}"/>
              </a:ext>
            </a:extLst>
          </p:cNvPr>
          <p:cNvSpPr>
            <a:spLocks noGrp="1"/>
          </p:cNvSpPr>
          <p:nvPr>
            <p:ph sz="quarter" idx="1"/>
          </p:nvPr>
        </p:nvSpPr>
        <p:spPr>
          <a:xfrm>
            <a:off x="457200" y="2122466"/>
            <a:ext cx="4572000" cy="4202134"/>
          </a:xfrm>
        </p:spPr>
        <p:txBody>
          <a:bodyPr>
            <a:normAutofit fontScale="92500" lnSpcReduction="10000"/>
          </a:bodyPr>
          <a:lstStyle/>
          <a:p>
            <a:pPr marL="0" indent="0">
              <a:buNone/>
            </a:pPr>
            <a:r>
              <a:rPr lang="en-US" b="1" u="sng" dirty="0"/>
              <a:t>Baseline (L = 810 km)</a:t>
            </a:r>
            <a:endParaRPr lang="en-US" b="1" dirty="0"/>
          </a:p>
          <a:p>
            <a:pPr marL="365760" lvl="1" indent="0">
              <a:buNone/>
            </a:pPr>
            <a:r>
              <a:rPr lang="en-US" sz="1900" dirty="0"/>
              <a:t>The neutrino beam </a:t>
            </a:r>
            <a:br>
              <a:rPr lang="en-US" sz="1900" dirty="0"/>
            </a:br>
            <a:r>
              <a:rPr lang="en-US" sz="1900" dirty="0"/>
              <a:t>travels from Fermilab</a:t>
            </a:r>
            <a:br>
              <a:rPr lang="en-US" sz="1900" dirty="0"/>
            </a:br>
            <a:r>
              <a:rPr lang="en-US" sz="1900" dirty="0"/>
              <a:t>to Ash River, MN through</a:t>
            </a:r>
            <a:br>
              <a:rPr lang="en-US" sz="1900" dirty="0"/>
            </a:br>
            <a:r>
              <a:rPr lang="en-US" sz="1900" dirty="0"/>
              <a:t>the earth’s crust.</a:t>
            </a:r>
          </a:p>
          <a:p>
            <a:pPr marL="0" indent="0">
              <a:buNone/>
            </a:pPr>
            <a:r>
              <a:rPr lang="en-US" b="1" u="sng" dirty="0"/>
              <a:t>Energy (</a:t>
            </a:r>
            <a:r>
              <a:rPr lang="en-US" b="1" u="sng" dirty="0" err="1"/>
              <a:t>E</a:t>
            </a:r>
            <a:r>
              <a:rPr lang="en-US" b="1" u="sng" baseline="-25000" dirty="0" err="1"/>
              <a:t>ν</a:t>
            </a:r>
            <a:r>
              <a:rPr lang="en-US" b="1" u="sng" dirty="0"/>
              <a:t> = 2 GeV)</a:t>
            </a:r>
            <a:endParaRPr lang="en-US" b="1" dirty="0"/>
          </a:p>
          <a:p>
            <a:pPr marL="365760" lvl="1" indent="0">
              <a:buNone/>
            </a:pPr>
            <a:r>
              <a:rPr lang="en-US" dirty="0"/>
              <a:t>We can achieve a narrowly distributed neutrino energy by placing the  </a:t>
            </a:r>
            <a:br>
              <a:rPr lang="en-US" dirty="0"/>
            </a:br>
            <a:r>
              <a:rPr lang="en-US" dirty="0"/>
              <a:t>detectors 14.6 </a:t>
            </a:r>
            <a:r>
              <a:rPr lang="en-US" dirty="0" err="1"/>
              <a:t>mrad</a:t>
            </a:r>
            <a:r>
              <a:rPr lang="en-US" dirty="0"/>
              <a:t> off the beam axis.</a:t>
            </a:r>
          </a:p>
          <a:p>
            <a:pPr marL="365760" lvl="1" indent="0">
              <a:buNone/>
            </a:pPr>
            <a:r>
              <a:rPr lang="en-US" dirty="0"/>
              <a:t>This is also the </a:t>
            </a:r>
            <a:r>
              <a:rPr lang="en-US" dirty="0" err="1"/>
              <a:t>ν</a:t>
            </a:r>
            <a:r>
              <a:rPr lang="en-US" baseline="-25000" dirty="0" err="1"/>
              <a:t>μ</a:t>
            </a:r>
            <a:r>
              <a:rPr lang="en-US" dirty="0"/>
              <a:t> </a:t>
            </a:r>
            <a:r>
              <a:rPr lang="en-US" dirty="0">
                <a:sym typeface="Wingdings"/>
              </a:rPr>
              <a:t>→</a:t>
            </a:r>
            <a:r>
              <a:rPr lang="en-US" dirty="0"/>
              <a:t> </a:t>
            </a:r>
            <a:r>
              <a:rPr lang="en-US" dirty="0" err="1"/>
              <a:t>ν</a:t>
            </a:r>
            <a:r>
              <a:rPr lang="en-US" baseline="-25000" dirty="0" err="1"/>
              <a:t>e</a:t>
            </a:r>
            <a:r>
              <a:rPr lang="en-US" dirty="0"/>
              <a:t> oscillation peak.</a:t>
            </a:r>
          </a:p>
          <a:p>
            <a:pPr marL="0" indent="0">
              <a:buNone/>
            </a:pPr>
            <a:r>
              <a:rPr lang="en-US" b="1" u="sng" dirty="0"/>
              <a:t>Protons on Target (POT)</a:t>
            </a:r>
            <a:endParaRPr lang="en-US" b="1" dirty="0"/>
          </a:p>
          <a:p>
            <a:pPr marL="365760" lvl="1" indent="0">
              <a:buNone/>
            </a:pPr>
            <a:r>
              <a:rPr lang="en-US" dirty="0"/>
              <a:t>13.6 x 10</a:t>
            </a:r>
            <a:r>
              <a:rPr lang="en-US" baseline="30000" dirty="0"/>
              <a:t>20</a:t>
            </a:r>
            <a:r>
              <a:rPr lang="en-US" dirty="0"/>
              <a:t> POT: neutrino mode</a:t>
            </a:r>
          </a:p>
          <a:p>
            <a:pPr marL="365760" lvl="1" indent="0">
              <a:buNone/>
            </a:pPr>
            <a:r>
              <a:rPr lang="en-US" dirty="0"/>
              <a:t>12.5 x 10</a:t>
            </a:r>
            <a:r>
              <a:rPr lang="en-US" baseline="30000" dirty="0"/>
              <a:t>20</a:t>
            </a:r>
            <a:r>
              <a:rPr lang="en-US" dirty="0"/>
              <a:t> POT: antineutrino mode</a:t>
            </a:r>
            <a:endParaRPr lang="en-US" sz="1900" dirty="0"/>
          </a:p>
        </p:txBody>
      </p:sp>
      <p:sp>
        <p:nvSpPr>
          <p:cNvPr id="3" name="Rectangle 2">
            <a:extLst>
              <a:ext uri="{FF2B5EF4-FFF2-40B4-BE49-F238E27FC236}">
                <a16:creationId xmlns:a16="http://schemas.microsoft.com/office/drawing/2014/main" id="{28C3D264-C059-BE22-3263-2B5DD35B374C}"/>
              </a:ext>
            </a:extLst>
          </p:cNvPr>
          <p:cNvSpPr/>
          <p:nvPr/>
        </p:nvSpPr>
        <p:spPr>
          <a:xfrm>
            <a:off x="512052" y="3581400"/>
            <a:ext cx="4125262" cy="296241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4CA47E36-5473-F8B0-18B8-771A1B7619AA}"/>
              </a:ext>
            </a:extLst>
          </p:cNvPr>
          <p:cNvSpPr/>
          <p:nvPr/>
        </p:nvSpPr>
        <p:spPr>
          <a:xfrm flipV="1">
            <a:off x="4637314" y="4724400"/>
            <a:ext cx="179404" cy="38100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E30A2996-2415-291E-77CA-5BD4E0DE3668}"/>
              </a:ext>
            </a:extLst>
          </p:cNvPr>
          <p:cNvPicPr>
            <a:picLocks noChangeAspect="1"/>
          </p:cNvPicPr>
          <p:nvPr/>
        </p:nvPicPr>
        <p:blipFill>
          <a:blip r:embed="rId2"/>
          <a:stretch>
            <a:fillRect/>
          </a:stretch>
        </p:blipFill>
        <p:spPr>
          <a:xfrm>
            <a:off x="97448" y="3581400"/>
            <a:ext cx="5043606" cy="3107032"/>
          </a:xfrm>
          <a:prstGeom prst="rect">
            <a:avLst/>
          </a:prstGeom>
          <a:noFill/>
        </p:spPr>
      </p:pic>
      <p:pic>
        <p:nvPicPr>
          <p:cNvPr id="7" name="Picture 6">
            <a:extLst>
              <a:ext uri="{FF2B5EF4-FFF2-40B4-BE49-F238E27FC236}">
                <a16:creationId xmlns:a16="http://schemas.microsoft.com/office/drawing/2014/main" id="{7B137680-34CC-D61E-9DEF-F5F0F897B24E}"/>
              </a:ext>
            </a:extLst>
          </p:cNvPr>
          <p:cNvPicPr>
            <a:picLocks noChangeAspect="1"/>
          </p:cNvPicPr>
          <p:nvPr/>
        </p:nvPicPr>
        <p:blipFill>
          <a:blip r:embed="rId3"/>
          <a:stretch>
            <a:fillRect/>
          </a:stretch>
        </p:blipFill>
        <p:spPr>
          <a:xfrm>
            <a:off x="5266961" y="1447800"/>
            <a:ext cx="3267439" cy="4495799"/>
          </a:xfrm>
          <a:prstGeom prst="rect">
            <a:avLst/>
          </a:prstGeom>
          <a:solidFill>
            <a:schemeClr val="bg1"/>
          </a:solidFill>
        </p:spPr>
      </p:pic>
      <p:sp>
        <p:nvSpPr>
          <p:cNvPr id="5" name="Rectangle 4">
            <a:extLst>
              <a:ext uri="{FF2B5EF4-FFF2-40B4-BE49-F238E27FC236}">
                <a16:creationId xmlns:a16="http://schemas.microsoft.com/office/drawing/2014/main" id="{80E75600-6EEA-001C-92C6-F6E845B8C5F6}"/>
              </a:ext>
            </a:extLst>
          </p:cNvPr>
          <p:cNvSpPr/>
          <p:nvPr/>
        </p:nvSpPr>
        <p:spPr>
          <a:xfrm>
            <a:off x="5141054" y="1447800"/>
            <a:ext cx="3545746" cy="5096017"/>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53068F-91D7-99F6-E627-622AFBCF39B2}"/>
              </a:ext>
            </a:extLst>
          </p:cNvPr>
          <p:cNvSpPr/>
          <p:nvPr/>
        </p:nvSpPr>
        <p:spPr>
          <a:xfrm>
            <a:off x="2204307" y="6543817"/>
            <a:ext cx="740752" cy="304799"/>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0" name="Picture 2">
            <a:extLst>
              <a:ext uri="{FF2B5EF4-FFF2-40B4-BE49-F238E27FC236}">
                <a16:creationId xmlns:a16="http://schemas.microsoft.com/office/drawing/2014/main" id="{61FFDBDC-6A0B-BFE2-4984-2E5A3F536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19601"/>
            <a:ext cx="108323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834FEFE-AA27-33E7-7FF7-2FA08766B325}"/>
              </a:ext>
            </a:extLst>
          </p:cNvPr>
          <p:cNvSpPr/>
          <p:nvPr/>
        </p:nvSpPr>
        <p:spPr>
          <a:xfrm>
            <a:off x="97448" y="2144237"/>
            <a:ext cx="5043606" cy="442135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1111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59DB4-8A94-F964-3B32-353E7DB71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95E5E-95CB-9E2F-9DFD-59BA3EB6558E}"/>
              </a:ext>
            </a:extLst>
          </p:cNvPr>
          <p:cNvSpPr>
            <a:spLocks noGrp="1"/>
          </p:cNvSpPr>
          <p:nvPr>
            <p:ph type="title"/>
          </p:nvPr>
        </p:nvSpPr>
        <p:spPr/>
        <p:txBody>
          <a:bodyPr/>
          <a:lstStyle/>
          <a:p>
            <a:pPr algn="l"/>
            <a:r>
              <a:rPr lang="en-US" dirty="0"/>
              <a:t>Neutrino Beam</a:t>
            </a:r>
          </a:p>
        </p:txBody>
      </p:sp>
      <p:sp>
        <p:nvSpPr>
          <p:cNvPr id="15" name="Content Placeholder 14">
            <a:extLst>
              <a:ext uri="{FF2B5EF4-FFF2-40B4-BE49-F238E27FC236}">
                <a16:creationId xmlns:a16="http://schemas.microsoft.com/office/drawing/2014/main" id="{0FF98F2C-658B-0A74-6EE6-46C603B5C4D9}"/>
              </a:ext>
            </a:extLst>
          </p:cNvPr>
          <p:cNvSpPr>
            <a:spLocks noGrp="1"/>
          </p:cNvSpPr>
          <p:nvPr>
            <p:ph sz="quarter" idx="1"/>
          </p:nvPr>
        </p:nvSpPr>
        <p:spPr>
          <a:xfrm>
            <a:off x="457200" y="2122466"/>
            <a:ext cx="4572000" cy="4202134"/>
          </a:xfrm>
        </p:spPr>
        <p:txBody>
          <a:bodyPr>
            <a:normAutofit fontScale="92500" lnSpcReduction="10000"/>
          </a:bodyPr>
          <a:lstStyle/>
          <a:p>
            <a:pPr marL="0" indent="0">
              <a:buNone/>
            </a:pPr>
            <a:r>
              <a:rPr lang="en-US" b="1" u="sng" dirty="0"/>
              <a:t>Baseline (L = 810 km)</a:t>
            </a:r>
            <a:endParaRPr lang="en-US" b="1" dirty="0"/>
          </a:p>
          <a:p>
            <a:pPr marL="365760" lvl="1" indent="0">
              <a:buNone/>
            </a:pPr>
            <a:r>
              <a:rPr lang="en-US" sz="1900" dirty="0"/>
              <a:t>The neutrino beam </a:t>
            </a:r>
            <a:br>
              <a:rPr lang="en-US" sz="1900" dirty="0"/>
            </a:br>
            <a:r>
              <a:rPr lang="en-US" sz="1900" dirty="0"/>
              <a:t>travels from Fermilab</a:t>
            </a:r>
            <a:br>
              <a:rPr lang="en-US" sz="1900" dirty="0"/>
            </a:br>
            <a:r>
              <a:rPr lang="en-US" sz="1900" dirty="0"/>
              <a:t>to Ash River, MN through</a:t>
            </a:r>
            <a:br>
              <a:rPr lang="en-US" sz="1900" dirty="0"/>
            </a:br>
            <a:r>
              <a:rPr lang="en-US" sz="1900" dirty="0"/>
              <a:t>the earth’s crust.</a:t>
            </a:r>
          </a:p>
          <a:p>
            <a:pPr marL="0" indent="0">
              <a:buNone/>
            </a:pPr>
            <a:r>
              <a:rPr lang="en-US" b="1" u="sng" dirty="0"/>
              <a:t>Energy (</a:t>
            </a:r>
            <a:r>
              <a:rPr lang="en-US" b="1" u="sng" dirty="0" err="1"/>
              <a:t>E</a:t>
            </a:r>
            <a:r>
              <a:rPr lang="en-US" b="1" u="sng" baseline="-25000" dirty="0" err="1"/>
              <a:t>ν</a:t>
            </a:r>
            <a:r>
              <a:rPr lang="en-US" b="1" u="sng" dirty="0"/>
              <a:t> = 2 GeV)</a:t>
            </a:r>
            <a:endParaRPr lang="en-US" b="1" dirty="0"/>
          </a:p>
          <a:p>
            <a:pPr marL="365760" lvl="1" indent="0">
              <a:buNone/>
            </a:pPr>
            <a:r>
              <a:rPr lang="en-US" dirty="0"/>
              <a:t>We can achieve a narrowly distributed neutrino energy by placing the  </a:t>
            </a:r>
            <a:br>
              <a:rPr lang="en-US" dirty="0"/>
            </a:br>
            <a:r>
              <a:rPr lang="en-US" dirty="0"/>
              <a:t>detectors 14.6 </a:t>
            </a:r>
            <a:r>
              <a:rPr lang="en-US" dirty="0" err="1"/>
              <a:t>mrad</a:t>
            </a:r>
            <a:r>
              <a:rPr lang="en-US" dirty="0"/>
              <a:t> off the beam axis.</a:t>
            </a:r>
          </a:p>
          <a:p>
            <a:pPr marL="365760" lvl="1" indent="0">
              <a:buNone/>
            </a:pPr>
            <a:r>
              <a:rPr lang="en-US" dirty="0"/>
              <a:t>This is also the </a:t>
            </a:r>
            <a:r>
              <a:rPr lang="en-US" dirty="0" err="1"/>
              <a:t>ν</a:t>
            </a:r>
            <a:r>
              <a:rPr lang="en-US" baseline="-25000" dirty="0" err="1"/>
              <a:t>μ</a:t>
            </a:r>
            <a:r>
              <a:rPr lang="en-US" dirty="0"/>
              <a:t> </a:t>
            </a:r>
            <a:r>
              <a:rPr lang="en-US" dirty="0">
                <a:sym typeface="Wingdings"/>
              </a:rPr>
              <a:t>→</a:t>
            </a:r>
            <a:r>
              <a:rPr lang="en-US" dirty="0"/>
              <a:t> </a:t>
            </a:r>
            <a:r>
              <a:rPr lang="en-US" dirty="0" err="1"/>
              <a:t>ν</a:t>
            </a:r>
            <a:r>
              <a:rPr lang="en-US" baseline="-25000" dirty="0" err="1"/>
              <a:t>e</a:t>
            </a:r>
            <a:r>
              <a:rPr lang="en-US" dirty="0"/>
              <a:t> oscillation peak.</a:t>
            </a:r>
          </a:p>
          <a:p>
            <a:pPr marL="0" indent="0">
              <a:buNone/>
            </a:pPr>
            <a:r>
              <a:rPr lang="en-US" b="1" u="sng" dirty="0"/>
              <a:t>Protons on Target (POT)</a:t>
            </a:r>
            <a:endParaRPr lang="en-US" b="1" dirty="0"/>
          </a:p>
          <a:p>
            <a:pPr marL="365760" lvl="1" indent="0">
              <a:buNone/>
            </a:pPr>
            <a:r>
              <a:rPr lang="en-US" dirty="0"/>
              <a:t>13.6 x 10</a:t>
            </a:r>
            <a:r>
              <a:rPr lang="en-US" baseline="30000" dirty="0"/>
              <a:t>20</a:t>
            </a:r>
            <a:r>
              <a:rPr lang="en-US" dirty="0"/>
              <a:t> POT: neutrino mode</a:t>
            </a:r>
          </a:p>
          <a:p>
            <a:pPr marL="365760" lvl="1" indent="0">
              <a:buNone/>
            </a:pPr>
            <a:r>
              <a:rPr lang="en-US" dirty="0"/>
              <a:t>12.5 x 10</a:t>
            </a:r>
            <a:r>
              <a:rPr lang="en-US" baseline="30000" dirty="0"/>
              <a:t>20</a:t>
            </a:r>
            <a:r>
              <a:rPr lang="en-US" dirty="0"/>
              <a:t> POT: antineutrino mode</a:t>
            </a:r>
            <a:endParaRPr lang="en-US" sz="1900" dirty="0"/>
          </a:p>
        </p:txBody>
      </p:sp>
      <p:sp>
        <p:nvSpPr>
          <p:cNvPr id="3" name="Rectangle 2">
            <a:extLst>
              <a:ext uri="{FF2B5EF4-FFF2-40B4-BE49-F238E27FC236}">
                <a16:creationId xmlns:a16="http://schemas.microsoft.com/office/drawing/2014/main" id="{D32D7353-4BEC-4739-9029-6D014223EBF7}"/>
              </a:ext>
            </a:extLst>
          </p:cNvPr>
          <p:cNvSpPr/>
          <p:nvPr/>
        </p:nvSpPr>
        <p:spPr>
          <a:xfrm>
            <a:off x="512052" y="3581400"/>
            <a:ext cx="4125262" cy="296241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B61C51B4-2ADF-4942-1261-C2FD2621A6AD}"/>
              </a:ext>
            </a:extLst>
          </p:cNvPr>
          <p:cNvSpPr/>
          <p:nvPr/>
        </p:nvSpPr>
        <p:spPr>
          <a:xfrm flipV="1">
            <a:off x="4637314" y="4724400"/>
            <a:ext cx="179404" cy="38100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C6F944FF-EF74-06DF-69AF-DE6BFA39E736}"/>
              </a:ext>
            </a:extLst>
          </p:cNvPr>
          <p:cNvPicPr>
            <a:picLocks noChangeAspect="1"/>
          </p:cNvPicPr>
          <p:nvPr/>
        </p:nvPicPr>
        <p:blipFill>
          <a:blip r:embed="rId2"/>
          <a:stretch>
            <a:fillRect/>
          </a:stretch>
        </p:blipFill>
        <p:spPr>
          <a:xfrm>
            <a:off x="97448" y="3581400"/>
            <a:ext cx="5043606" cy="3107032"/>
          </a:xfrm>
          <a:prstGeom prst="rect">
            <a:avLst/>
          </a:prstGeom>
          <a:noFill/>
        </p:spPr>
      </p:pic>
      <p:pic>
        <p:nvPicPr>
          <p:cNvPr id="7" name="Picture 6">
            <a:extLst>
              <a:ext uri="{FF2B5EF4-FFF2-40B4-BE49-F238E27FC236}">
                <a16:creationId xmlns:a16="http://schemas.microsoft.com/office/drawing/2014/main" id="{841D3DDA-6E83-49A8-9758-F687F2C62118}"/>
              </a:ext>
            </a:extLst>
          </p:cNvPr>
          <p:cNvPicPr>
            <a:picLocks noChangeAspect="1"/>
          </p:cNvPicPr>
          <p:nvPr/>
        </p:nvPicPr>
        <p:blipFill>
          <a:blip r:embed="rId3"/>
          <a:stretch>
            <a:fillRect/>
          </a:stretch>
        </p:blipFill>
        <p:spPr>
          <a:xfrm>
            <a:off x="5266961" y="1447800"/>
            <a:ext cx="3267439" cy="4495799"/>
          </a:xfrm>
          <a:prstGeom prst="rect">
            <a:avLst/>
          </a:prstGeom>
          <a:solidFill>
            <a:schemeClr val="bg1"/>
          </a:solidFill>
        </p:spPr>
      </p:pic>
      <p:sp>
        <p:nvSpPr>
          <p:cNvPr id="5" name="Rectangle 4">
            <a:extLst>
              <a:ext uri="{FF2B5EF4-FFF2-40B4-BE49-F238E27FC236}">
                <a16:creationId xmlns:a16="http://schemas.microsoft.com/office/drawing/2014/main" id="{512551E1-3C45-1901-F8C7-7712E3E768DB}"/>
              </a:ext>
            </a:extLst>
          </p:cNvPr>
          <p:cNvSpPr/>
          <p:nvPr/>
        </p:nvSpPr>
        <p:spPr>
          <a:xfrm>
            <a:off x="5141054" y="1447800"/>
            <a:ext cx="3545746" cy="5096017"/>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8" name="Picture 2">
            <a:extLst>
              <a:ext uri="{FF2B5EF4-FFF2-40B4-BE49-F238E27FC236}">
                <a16:creationId xmlns:a16="http://schemas.microsoft.com/office/drawing/2014/main" id="{922518E3-491D-1E95-BE41-BFA302E83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19601"/>
            <a:ext cx="108323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455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s Hierarchy 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849" y="3581400"/>
            <a:ext cx="4909671" cy="2362200"/>
          </a:xfrm>
          <a:prstGeom prst="rect">
            <a:avLst/>
          </a:prstGeom>
          <a:ln>
            <a:noFill/>
          </a:ln>
        </p:spPr>
      </p:pic>
      <p:pic>
        <p:nvPicPr>
          <p:cNvPr id="18" name="Picture 1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a:t>
            </a: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4"/>
          <a:stretch>
            <a:fillRect/>
          </a:stretch>
        </p:blipFill>
        <p:spPr>
          <a:xfrm>
            <a:off x="5832474" y="245501"/>
            <a:ext cx="2590800" cy="1616551"/>
          </a:xfrm>
          <a:prstGeom prst="rect">
            <a:avLst/>
          </a:prstGeom>
        </p:spPr>
      </p:pic>
      <p:sp>
        <p:nvSpPr>
          <p:cNvPr id="33" name="Rectangle 32"/>
          <p:cNvSpPr/>
          <p:nvPr/>
        </p:nvSpPr>
        <p:spPr>
          <a:xfrm>
            <a:off x="457199" y="3276600"/>
            <a:ext cx="8153401" cy="27849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Rectangle 33"/>
          <p:cNvSpPr/>
          <p:nvPr/>
        </p:nvSpPr>
        <p:spPr>
          <a:xfrm>
            <a:off x="2815786" y="2743200"/>
            <a:ext cx="5194666" cy="53340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
        <p:nvSpPr>
          <p:cNvPr id="14" name="Rectangle 13"/>
          <p:cNvSpPr/>
          <p:nvPr/>
        </p:nvSpPr>
        <p:spPr>
          <a:xfrm>
            <a:off x="914400" y="3036660"/>
            <a:ext cx="1901386" cy="4050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83199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6054-FCB4-A131-E67C-6499F63C9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63249-B7FF-70A5-01E1-935F99B552C0}"/>
              </a:ext>
            </a:extLst>
          </p:cNvPr>
          <p:cNvSpPr>
            <a:spLocks noGrp="1"/>
          </p:cNvSpPr>
          <p:nvPr>
            <p:ph type="title"/>
          </p:nvPr>
        </p:nvSpPr>
        <p:spPr/>
        <p:txBody>
          <a:bodyPr/>
          <a:lstStyle/>
          <a:p>
            <a:pPr algn="l"/>
            <a:r>
              <a:rPr lang="en-US" dirty="0"/>
              <a:t>Neutrino Beam</a:t>
            </a:r>
          </a:p>
        </p:txBody>
      </p:sp>
      <p:sp>
        <p:nvSpPr>
          <p:cNvPr id="15" name="Content Placeholder 14">
            <a:extLst>
              <a:ext uri="{FF2B5EF4-FFF2-40B4-BE49-F238E27FC236}">
                <a16:creationId xmlns:a16="http://schemas.microsoft.com/office/drawing/2014/main" id="{32D3448C-9DCC-F2AB-CB18-6311D53D75CB}"/>
              </a:ext>
            </a:extLst>
          </p:cNvPr>
          <p:cNvSpPr>
            <a:spLocks noGrp="1"/>
          </p:cNvSpPr>
          <p:nvPr>
            <p:ph sz="quarter" idx="1"/>
          </p:nvPr>
        </p:nvSpPr>
        <p:spPr>
          <a:xfrm>
            <a:off x="457200" y="2122466"/>
            <a:ext cx="4572000" cy="4202134"/>
          </a:xfrm>
        </p:spPr>
        <p:txBody>
          <a:bodyPr>
            <a:normAutofit fontScale="92500" lnSpcReduction="10000"/>
          </a:bodyPr>
          <a:lstStyle/>
          <a:p>
            <a:pPr marL="0" indent="0">
              <a:buNone/>
            </a:pPr>
            <a:r>
              <a:rPr lang="en-US" b="1" u="sng" dirty="0"/>
              <a:t>Baseline (L = 810 km)</a:t>
            </a:r>
            <a:endParaRPr lang="en-US" b="1" dirty="0"/>
          </a:p>
          <a:p>
            <a:pPr marL="365760" lvl="1" indent="0">
              <a:buNone/>
            </a:pPr>
            <a:r>
              <a:rPr lang="en-US" sz="1900" dirty="0"/>
              <a:t>The neutrino beam </a:t>
            </a:r>
            <a:br>
              <a:rPr lang="en-US" sz="1900" dirty="0"/>
            </a:br>
            <a:r>
              <a:rPr lang="en-US" sz="1900" dirty="0"/>
              <a:t>travels from Fermilab</a:t>
            </a:r>
            <a:br>
              <a:rPr lang="en-US" sz="1900" dirty="0"/>
            </a:br>
            <a:r>
              <a:rPr lang="en-US" sz="1900" dirty="0"/>
              <a:t>to Ash River, MN through</a:t>
            </a:r>
            <a:br>
              <a:rPr lang="en-US" sz="1900" dirty="0"/>
            </a:br>
            <a:r>
              <a:rPr lang="en-US" sz="1900" dirty="0"/>
              <a:t>the earth’s crust.</a:t>
            </a:r>
          </a:p>
          <a:p>
            <a:pPr marL="0" indent="0">
              <a:buNone/>
            </a:pPr>
            <a:r>
              <a:rPr lang="en-US" b="1" u="sng" dirty="0"/>
              <a:t>Energy (</a:t>
            </a:r>
            <a:r>
              <a:rPr lang="en-US" b="1" u="sng" dirty="0" err="1"/>
              <a:t>E</a:t>
            </a:r>
            <a:r>
              <a:rPr lang="en-US" b="1" u="sng" baseline="-25000" dirty="0" err="1"/>
              <a:t>ν</a:t>
            </a:r>
            <a:r>
              <a:rPr lang="en-US" b="1" u="sng" dirty="0"/>
              <a:t> = 2 GeV)</a:t>
            </a:r>
            <a:endParaRPr lang="en-US" b="1" dirty="0"/>
          </a:p>
          <a:p>
            <a:pPr marL="365760" lvl="1" indent="0">
              <a:buNone/>
            </a:pPr>
            <a:r>
              <a:rPr lang="en-US" dirty="0"/>
              <a:t>We can achieve a narrowly distributed neutrino energy by placing the  </a:t>
            </a:r>
            <a:br>
              <a:rPr lang="en-US" dirty="0"/>
            </a:br>
            <a:r>
              <a:rPr lang="en-US" dirty="0"/>
              <a:t>detectors 14.6 </a:t>
            </a:r>
            <a:r>
              <a:rPr lang="en-US" dirty="0" err="1"/>
              <a:t>mrad</a:t>
            </a:r>
            <a:r>
              <a:rPr lang="en-US" dirty="0"/>
              <a:t> off the beam axis.</a:t>
            </a:r>
          </a:p>
          <a:p>
            <a:pPr marL="365760" lvl="1" indent="0">
              <a:buNone/>
            </a:pPr>
            <a:r>
              <a:rPr lang="en-US" dirty="0"/>
              <a:t>This is also the </a:t>
            </a:r>
            <a:r>
              <a:rPr lang="en-US" dirty="0" err="1"/>
              <a:t>ν</a:t>
            </a:r>
            <a:r>
              <a:rPr lang="en-US" baseline="-25000" dirty="0" err="1"/>
              <a:t>μ</a:t>
            </a:r>
            <a:r>
              <a:rPr lang="en-US" dirty="0"/>
              <a:t> </a:t>
            </a:r>
            <a:r>
              <a:rPr lang="en-US" dirty="0">
                <a:sym typeface="Wingdings"/>
              </a:rPr>
              <a:t>→</a:t>
            </a:r>
            <a:r>
              <a:rPr lang="en-US" dirty="0"/>
              <a:t> </a:t>
            </a:r>
            <a:r>
              <a:rPr lang="en-US" dirty="0" err="1"/>
              <a:t>ν</a:t>
            </a:r>
            <a:r>
              <a:rPr lang="en-US" baseline="-25000" dirty="0" err="1"/>
              <a:t>e</a:t>
            </a:r>
            <a:r>
              <a:rPr lang="en-US" dirty="0"/>
              <a:t> oscillation peak.</a:t>
            </a:r>
          </a:p>
          <a:p>
            <a:pPr marL="0" indent="0">
              <a:buNone/>
            </a:pPr>
            <a:r>
              <a:rPr lang="en-US" b="1" u="sng" dirty="0"/>
              <a:t>Protons on Target (POT)</a:t>
            </a:r>
            <a:endParaRPr lang="en-US" b="1" dirty="0"/>
          </a:p>
          <a:p>
            <a:pPr marL="365760" lvl="1" indent="0">
              <a:buNone/>
            </a:pPr>
            <a:r>
              <a:rPr lang="en-US" dirty="0"/>
              <a:t>13.6 x 10</a:t>
            </a:r>
            <a:r>
              <a:rPr lang="en-US" baseline="30000" dirty="0"/>
              <a:t>20</a:t>
            </a:r>
            <a:r>
              <a:rPr lang="en-US" dirty="0"/>
              <a:t> POT: neutrino mode</a:t>
            </a:r>
          </a:p>
          <a:p>
            <a:pPr marL="365760" lvl="1" indent="0">
              <a:buNone/>
            </a:pPr>
            <a:r>
              <a:rPr lang="en-US" dirty="0"/>
              <a:t>12.5 x 10</a:t>
            </a:r>
            <a:r>
              <a:rPr lang="en-US" baseline="30000" dirty="0"/>
              <a:t>20</a:t>
            </a:r>
            <a:r>
              <a:rPr lang="en-US" dirty="0"/>
              <a:t> POT: antineutrino mode</a:t>
            </a:r>
            <a:endParaRPr lang="en-US" sz="1900" dirty="0"/>
          </a:p>
        </p:txBody>
      </p:sp>
      <p:sp>
        <p:nvSpPr>
          <p:cNvPr id="3" name="Rectangle 2">
            <a:extLst>
              <a:ext uri="{FF2B5EF4-FFF2-40B4-BE49-F238E27FC236}">
                <a16:creationId xmlns:a16="http://schemas.microsoft.com/office/drawing/2014/main" id="{413EE412-071F-0127-2B22-A7BE63CCEF9C}"/>
              </a:ext>
            </a:extLst>
          </p:cNvPr>
          <p:cNvSpPr/>
          <p:nvPr/>
        </p:nvSpPr>
        <p:spPr>
          <a:xfrm>
            <a:off x="512052" y="3581400"/>
            <a:ext cx="4125262" cy="296241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AEF86E8F-8184-0D04-946C-92655D8DE243}"/>
              </a:ext>
            </a:extLst>
          </p:cNvPr>
          <p:cNvSpPr/>
          <p:nvPr/>
        </p:nvSpPr>
        <p:spPr>
          <a:xfrm flipV="1">
            <a:off x="4637314" y="4724400"/>
            <a:ext cx="179404" cy="38100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A51E5BB-29D6-258C-D97D-2ADB38C3E2B7}"/>
              </a:ext>
            </a:extLst>
          </p:cNvPr>
          <p:cNvCxnSpPr>
            <a:cxnSpLocks/>
          </p:cNvCxnSpPr>
          <p:nvPr/>
        </p:nvCxnSpPr>
        <p:spPr>
          <a:xfrm flipV="1">
            <a:off x="2803764" y="1805781"/>
            <a:ext cx="2585188" cy="199205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E6C2D62F-B87A-2A99-7F97-A91E71B60F5E}"/>
              </a:ext>
            </a:extLst>
          </p:cNvPr>
          <p:cNvPicPr>
            <a:picLocks noChangeAspect="1"/>
          </p:cNvPicPr>
          <p:nvPr/>
        </p:nvPicPr>
        <p:blipFill>
          <a:blip r:embed="rId2"/>
          <a:stretch>
            <a:fillRect/>
          </a:stretch>
        </p:blipFill>
        <p:spPr>
          <a:xfrm>
            <a:off x="97448" y="3581400"/>
            <a:ext cx="5043606" cy="3107032"/>
          </a:xfrm>
          <a:prstGeom prst="rect">
            <a:avLst/>
          </a:prstGeom>
          <a:noFill/>
        </p:spPr>
      </p:pic>
      <p:cxnSp>
        <p:nvCxnSpPr>
          <p:cNvPr id="18" name="Straight Connector 17">
            <a:extLst>
              <a:ext uri="{FF2B5EF4-FFF2-40B4-BE49-F238E27FC236}">
                <a16:creationId xmlns:a16="http://schemas.microsoft.com/office/drawing/2014/main" id="{21A84FF4-FCC3-2655-DF8A-EF198EFE3A75}"/>
              </a:ext>
            </a:extLst>
          </p:cNvPr>
          <p:cNvCxnSpPr>
            <a:cxnSpLocks/>
          </p:cNvCxnSpPr>
          <p:nvPr/>
        </p:nvCxnSpPr>
        <p:spPr>
          <a:xfrm>
            <a:off x="2803764" y="4876800"/>
            <a:ext cx="2463197" cy="1066799"/>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EFE4B25-A201-FDBE-B72F-6865E29FF12A}"/>
              </a:ext>
            </a:extLst>
          </p:cNvPr>
          <p:cNvPicPr>
            <a:picLocks noChangeAspect="1"/>
          </p:cNvPicPr>
          <p:nvPr/>
        </p:nvPicPr>
        <p:blipFill>
          <a:blip r:embed="rId3"/>
          <a:stretch>
            <a:fillRect/>
          </a:stretch>
        </p:blipFill>
        <p:spPr>
          <a:xfrm>
            <a:off x="5266961" y="1447800"/>
            <a:ext cx="3267439" cy="4495799"/>
          </a:xfrm>
          <a:prstGeom prst="rect">
            <a:avLst/>
          </a:prstGeom>
          <a:solidFill>
            <a:schemeClr val="bg1"/>
          </a:solidFill>
        </p:spPr>
      </p:pic>
      <p:sp>
        <p:nvSpPr>
          <p:cNvPr id="25" name="Rectangle 24">
            <a:extLst>
              <a:ext uri="{FF2B5EF4-FFF2-40B4-BE49-F238E27FC236}">
                <a16:creationId xmlns:a16="http://schemas.microsoft.com/office/drawing/2014/main" id="{0770936D-3EF7-5FD7-B853-A7B38C48C087}"/>
              </a:ext>
            </a:extLst>
          </p:cNvPr>
          <p:cNvSpPr/>
          <p:nvPr/>
        </p:nvSpPr>
        <p:spPr>
          <a:xfrm>
            <a:off x="2803764" y="3797836"/>
            <a:ext cx="777635" cy="1078964"/>
          </a:xfrm>
          <a:prstGeom prst="rect">
            <a:avLst/>
          </a:prstGeom>
          <a:noFill/>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2">
            <a:extLst>
              <a:ext uri="{FF2B5EF4-FFF2-40B4-BE49-F238E27FC236}">
                <a16:creationId xmlns:a16="http://schemas.microsoft.com/office/drawing/2014/main" id="{7221C7A8-3BA7-0796-26BB-DB5BF75FE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19601"/>
            <a:ext cx="108323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694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9FD73-0D44-A18E-1ACF-EEDFFAE2E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FA0A2-57B8-A364-CED7-E15CCF49BBAB}"/>
              </a:ext>
            </a:extLst>
          </p:cNvPr>
          <p:cNvSpPr>
            <a:spLocks noGrp="1"/>
          </p:cNvSpPr>
          <p:nvPr>
            <p:ph type="title"/>
          </p:nvPr>
        </p:nvSpPr>
        <p:spPr/>
        <p:txBody>
          <a:bodyPr/>
          <a:lstStyle/>
          <a:p>
            <a:pPr algn="l"/>
            <a:r>
              <a:rPr lang="en-US" dirty="0"/>
              <a:t>Neutrino Beam</a:t>
            </a:r>
          </a:p>
        </p:txBody>
      </p:sp>
      <p:sp>
        <p:nvSpPr>
          <p:cNvPr id="15" name="Content Placeholder 14">
            <a:extLst>
              <a:ext uri="{FF2B5EF4-FFF2-40B4-BE49-F238E27FC236}">
                <a16:creationId xmlns:a16="http://schemas.microsoft.com/office/drawing/2014/main" id="{6BE40168-5B81-070D-4C47-924D63E9D178}"/>
              </a:ext>
            </a:extLst>
          </p:cNvPr>
          <p:cNvSpPr>
            <a:spLocks noGrp="1"/>
          </p:cNvSpPr>
          <p:nvPr>
            <p:ph sz="quarter" idx="1"/>
          </p:nvPr>
        </p:nvSpPr>
        <p:spPr>
          <a:xfrm>
            <a:off x="457200" y="2122466"/>
            <a:ext cx="4572000" cy="4202134"/>
          </a:xfrm>
        </p:spPr>
        <p:txBody>
          <a:bodyPr>
            <a:normAutofit fontScale="92500" lnSpcReduction="10000"/>
          </a:bodyPr>
          <a:lstStyle/>
          <a:p>
            <a:pPr marL="0" indent="0">
              <a:buNone/>
            </a:pPr>
            <a:r>
              <a:rPr lang="en-US" b="1" u="sng" dirty="0"/>
              <a:t>Baseline (L = 810 km)</a:t>
            </a:r>
            <a:endParaRPr lang="en-US" b="1" dirty="0"/>
          </a:p>
          <a:p>
            <a:pPr marL="365760" lvl="1" indent="0">
              <a:buNone/>
            </a:pPr>
            <a:r>
              <a:rPr lang="en-US" sz="1900" dirty="0"/>
              <a:t>The neutrino beam </a:t>
            </a:r>
            <a:br>
              <a:rPr lang="en-US" sz="1900" dirty="0"/>
            </a:br>
            <a:r>
              <a:rPr lang="en-US" sz="1900" dirty="0"/>
              <a:t>travels from Fermilab</a:t>
            </a:r>
            <a:br>
              <a:rPr lang="en-US" sz="1900" dirty="0"/>
            </a:br>
            <a:r>
              <a:rPr lang="en-US" sz="1900" dirty="0"/>
              <a:t>to Ash River, MN through</a:t>
            </a:r>
            <a:br>
              <a:rPr lang="en-US" sz="1900" dirty="0"/>
            </a:br>
            <a:r>
              <a:rPr lang="en-US" sz="1900" dirty="0"/>
              <a:t>the earth’s crust.</a:t>
            </a:r>
          </a:p>
          <a:p>
            <a:pPr marL="0" indent="0">
              <a:buNone/>
            </a:pPr>
            <a:r>
              <a:rPr lang="en-US" b="1" u="sng" dirty="0"/>
              <a:t>Energy (</a:t>
            </a:r>
            <a:r>
              <a:rPr lang="en-US" b="1" u="sng" dirty="0" err="1"/>
              <a:t>E</a:t>
            </a:r>
            <a:r>
              <a:rPr lang="en-US" b="1" u="sng" baseline="-25000" dirty="0" err="1"/>
              <a:t>ν</a:t>
            </a:r>
            <a:r>
              <a:rPr lang="en-US" b="1" u="sng" dirty="0"/>
              <a:t> = 2 GeV)</a:t>
            </a:r>
            <a:endParaRPr lang="en-US" b="1" dirty="0"/>
          </a:p>
          <a:p>
            <a:pPr marL="365760" lvl="1" indent="0">
              <a:buNone/>
            </a:pPr>
            <a:r>
              <a:rPr lang="en-US" dirty="0"/>
              <a:t>We can achieve a narrowly distributed neutrino energy by placing the  </a:t>
            </a:r>
            <a:br>
              <a:rPr lang="en-US" dirty="0"/>
            </a:br>
            <a:r>
              <a:rPr lang="en-US" dirty="0"/>
              <a:t>detectors 14.6 </a:t>
            </a:r>
            <a:r>
              <a:rPr lang="en-US" dirty="0" err="1"/>
              <a:t>mrad</a:t>
            </a:r>
            <a:r>
              <a:rPr lang="en-US" dirty="0"/>
              <a:t> off the beam axis.</a:t>
            </a:r>
          </a:p>
          <a:p>
            <a:pPr marL="365760" lvl="1" indent="0">
              <a:buNone/>
            </a:pPr>
            <a:r>
              <a:rPr lang="en-US" dirty="0"/>
              <a:t>This is also the </a:t>
            </a:r>
            <a:r>
              <a:rPr lang="en-US" dirty="0" err="1"/>
              <a:t>ν</a:t>
            </a:r>
            <a:r>
              <a:rPr lang="en-US" baseline="-25000" dirty="0" err="1"/>
              <a:t>μ</a:t>
            </a:r>
            <a:r>
              <a:rPr lang="en-US" dirty="0"/>
              <a:t> </a:t>
            </a:r>
            <a:r>
              <a:rPr lang="en-US" dirty="0">
                <a:sym typeface="Wingdings"/>
              </a:rPr>
              <a:t>→</a:t>
            </a:r>
            <a:r>
              <a:rPr lang="en-US" dirty="0"/>
              <a:t> </a:t>
            </a:r>
            <a:r>
              <a:rPr lang="en-US" dirty="0" err="1"/>
              <a:t>ν</a:t>
            </a:r>
            <a:r>
              <a:rPr lang="en-US" baseline="-25000" dirty="0" err="1"/>
              <a:t>e</a:t>
            </a:r>
            <a:r>
              <a:rPr lang="en-US" dirty="0"/>
              <a:t> oscillation peak.</a:t>
            </a:r>
          </a:p>
          <a:p>
            <a:pPr marL="0" indent="0">
              <a:buNone/>
            </a:pPr>
            <a:r>
              <a:rPr lang="en-US" b="1" u="sng" dirty="0"/>
              <a:t>Protons on Target (POT)</a:t>
            </a:r>
            <a:endParaRPr lang="en-US" b="1" dirty="0"/>
          </a:p>
          <a:p>
            <a:pPr marL="365760" lvl="1" indent="0">
              <a:buNone/>
            </a:pPr>
            <a:r>
              <a:rPr lang="en-US" dirty="0"/>
              <a:t>26.6 x 10</a:t>
            </a:r>
            <a:r>
              <a:rPr lang="en-US" baseline="30000" dirty="0"/>
              <a:t>20</a:t>
            </a:r>
            <a:r>
              <a:rPr lang="en-US" dirty="0"/>
              <a:t> POT: neutrino mode</a:t>
            </a:r>
          </a:p>
          <a:p>
            <a:pPr marL="365760" lvl="1" indent="0">
              <a:buNone/>
            </a:pPr>
            <a:r>
              <a:rPr lang="en-US" dirty="0"/>
              <a:t>12.5 x 10</a:t>
            </a:r>
            <a:r>
              <a:rPr lang="en-US" baseline="30000" dirty="0"/>
              <a:t>20</a:t>
            </a:r>
            <a:r>
              <a:rPr lang="en-US" dirty="0"/>
              <a:t> POT: antineutrino mode</a:t>
            </a:r>
            <a:endParaRPr lang="en-US" sz="1900" dirty="0"/>
          </a:p>
        </p:txBody>
      </p:sp>
      <p:sp>
        <p:nvSpPr>
          <p:cNvPr id="3" name="Rectangle 2">
            <a:extLst>
              <a:ext uri="{FF2B5EF4-FFF2-40B4-BE49-F238E27FC236}">
                <a16:creationId xmlns:a16="http://schemas.microsoft.com/office/drawing/2014/main" id="{60E0C649-5060-C93C-8BFF-F3EDAF65645D}"/>
              </a:ext>
            </a:extLst>
          </p:cNvPr>
          <p:cNvSpPr/>
          <p:nvPr/>
        </p:nvSpPr>
        <p:spPr>
          <a:xfrm>
            <a:off x="512052" y="5105400"/>
            <a:ext cx="4125262" cy="1438417"/>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E7F9FD66-3717-D728-116E-20F619706C37}"/>
              </a:ext>
            </a:extLst>
          </p:cNvPr>
          <p:cNvPicPr>
            <a:picLocks noChangeAspect="1"/>
          </p:cNvPicPr>
          <p:nvPr/>
        </p:nvPicPr>
        <p:blipFill>
          <a:blip r:embed="rId2"/>
          <a:stretch>
            <a:fillRect/>
          </a:stretch>
        </p:blipFill>
        <p:spPr>
          <a:xfrm>
            <a:off x="5266961" y="1447800"/>
            <a:ext cx="3267439" cy="4495799"/>
          </a:xfrm>
          <a:prstGeom prst="rect">
            <a:avLst/>
          </a:prstGeom>
          <a:solidFill>
            <a:schemeClr val="bg1"/>
          </a:solidFill>
        </p:spPr>
      </p:pic>
    </p:spTree>
    <p:extLst>
      <p:ext uri="{BB962C8B-B14F-4D97-AF65-F5344CB8AC3E}">
        <p14:creationId xmlns:p14="http://schemas.microsoft.com/office/powerpoint/2010/main" val="236229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E4B8-F7E3-BCC1-D033-F72D349B1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9C909-CE24-5F8C-719F-7855CFBCD3B5}"/>
              </a:ext>
            </a:extLst>
          </p:cNvPr>
          <p:cNvSpPr>
            <a:spLocks noGrp="1"/>
          </p:cNvSpPr>
          <p:nvPr>
            <p:ph type="title"/>
          </p:nvPr>
        </p:nvSpPr>
        <p:spPr/>
        <p:txBody>
          <a:bodyPr/>
          <a:lstStyle/>
          <a:p>
            <a:pPr algn="l"/>
            <a:r>
              <a:rPr lang="en-US" dirty="0"/>
              <a:t>Neutrino Beam</a:t>
            </a:r>
          </a:p>
        </p:txBody>
      </p:sp>
      <p:sp>
        <p:nvSpPr>
          <p:cNvPr id="15" name="Content Placeholder 14">
            <a:extLst>
              <a:ext uri="{FF2B5EF4-FFF2-40B4-BE49-F238E27FC236}">
                <a16:creationId xmlns:a16="http://schemas.microsoft.com/office/drawing/2014/main" id="{D1873878-F5EC-4243-1054-73A18A08EB66}"/>
              </a:ext>
            </a:extLst>
          </p:cNvPr>
          <p:cNvSpPr>
            <a:spLocks noGrp="1"/>
          </p:cNvSpPr>
          <p:nvPr>
            <p:ph sz="quarter" idx="1"/>
          </p:nvPr>
        </p:nvSpPr>
        <p:spPr>
          <a:xfrm>
            <a:off x="457200" y="2122466"/>
            <a:ext cx="4572000" cy="4202134"/>
          </a:xfrm>
        </p:spPr>
        <p:txBody>
          <a:bodyPr>
            <a:normAutofit fontScale="92500" lnSpcReduction="10000"/>
          </a:bodyPr>
          <a:lstStyle/>
          <a:p>
            <a:pPr marL="0" indent="0">
              <a:buNone/>
            </a:pPr>
            <a:r>
              <a:rPr lang="en-US" b="1" u="sng" dirty="0"/>
              <a:t>Baseline (L = 810 km)</a:t>
            </a:r>
            <a:endParaRPr lang="en-US" b="1" dirty="0"/>
          </a:p>
          <a:p>
            <a:pPr marL="365760" lvl="1" indent="0">
              <a:buNone/>
            </a:pPr>
            <a:r>
              <a:rPr lang="en-US" sz="1900" dirty="0"/>
              <a:t>The neutrino beam </a:t>
            </a:r>
            <a:br>
              <a:rPr lang="en-US" sz="1900" dirty="0"/>
            </a:br>
            <a:r>
              <a:rPr lang="en-US" sz="1900" dirty="0"/>
              <a:t>travels from Fermilab</a:t>
            </a:r>
            <a:br>
              <a:rPr lang="en-US" sz="1900" dirty="0"/>
            </a:br>
            <a:r>
              <a:rPr lang="en-US" sz="1900" dirty="0"/>
              <a:t>to Ash River, MN through</a:t>
            </a:r>
            <a:br>
              <a:rPr lang="en-US" sz="1900" dirty="0"/>
            </a:br>
            <a:r>
              <a:rPr lang="en-US" sz="1900" dirty="0"/>
              <a:t>the earth’s crust.</a:t>
            </a:r>
          </a:p>
          <a:p>
            <a:pPr marL="0" indent="0">
              <a:buNone/>
            </a:pPr>
            <a:r>
              <a:rPr lang="en-US" b="1" u="sng" dirty="0"/>
              <a:t>Energy (</a:t>
            </a:r>
            <a:r>
              <a:rPr lang="en-US" b="1" u="sng" dirty="0" err="1"/>
              <a:t>E</a:t>
            </a:r>
            <a:r>
              <a:rPr lang="en-US" b="1" u="sng" baseline="-25000" dirty="0" err="1"/>
              <a:t>ν</a:t>
            </a:r>
            <a:r>
              <a:rPr lang="en-US" b="1" u="sng" dirty="0"/>
              <a:t> = 2 GeV)</a:t>
            </a:r>
            <a:endParaRPr lang="en-US" b="1" dirty="0"/>
          </a:p>
          <a:p>
            <a:pPr marL="365760" lvl="1" indent="0">
              <a:buNone/>
            </a:pPr>
            <a:r>
              <a:rPr lang="en-US" dirty="0"/>
              <a:t>We can achieve a narrowly distributed neutrino energy by placing the  </a:t>
            </a:r>
            <a:br>
              <a:rPr lang="en-US" dirty="0"/>
            </a:br>
            <a:r>
              <a:rPr lang="en-US" dirty="0"/>
              <a:t>detectors 14.6 </a:t>
            </a:r>
            <a:r>
              <a:rPr lang="en-US" dirty="0" err="1"/>
              <a:t>mrad</a:t>
            </a:r>
            <a:r>
              <a:rPr lang="en-US" dirty="0"/>
              <a:t> off the beam axis.</a:t>
            </a:r>
          </a:p>
          <a:p>
            <a:pPr marL="365760" lvl="1" indent="0">
              <a:buNone/>
            </a:pPr>
            <a:r>
              <a:rPr lang="en-US" dirty="0"/>
              <a:t>This is also the </a:t>
            </a:r>
            <a:r>
              <a:rPr lang="en-US" dirty="0" err="1"/>
              <a:t>ν</a:t>
            </a:r>
            <a:r>
              <a:rPr lang="en-US" baseline="-25000" dirty="0" err="1"/>
              <a:t>μ</a:t>
            </a:r>
            <a:r>
              <a:rPr lang="en-US" dirty="0"/>
              <a:t> </a:t>
            </a:r>
            <a:r>
              <a:rPr lang="en-US" dirty="0">
                <a:sym typeface="Wingdings"/>
              </a:rPr>
              <a:t>→</a:t>
            </a:r>
            <a:r>
              <a:rPr lang="en-US" dirty="0"/>
              <a:t> </a:t>
            </a:r>
            <a:r>
              <a:rPr lang="en-US" dirty="0" err="1"/>
              <a:t>ν</a:t>
            </a:r>
            <a:r>
              <a:rPr lang="en-US" baseline="-25000" dirty="0" err="1"/>
              <a:t>e</a:t>
            </a:r>
            <a:r>
              <a:rPr lang="en-US" dirty="0"/>
              <a:t> oscillation peak.</a:t>
            </a:r>
          </a:p>
          <a:p>
            <a:pPr marL="0" indent="0">
              <a:buNone/>
            </a:pPr>
            <a:r>
              <a:rPr lang="en-US" b="1" u="sng" dirty="0"/>
              <a:t>Protons on Target (POT)</a:t>
            </a:r>
            <a:endParaRPr lang="en-US" b="1" dirty="0"/>
          </a:p>
          <a:p>
            <a:pPr marL="365760" lvl="1" indent="0">
              <a:buNone/>
            </a:pPr>
            <a:r>
              <a:rPr lang="en-US" dirty="0"/>
              <a:t>26.6 x 10</a:t>
            </a:r>
            <a:r>
              <a:rPr lang="en-US" baseline="30000" dirty="0"/>
              <a:t>20</a:t>
            </a:r>
            <a:r>
              <a:rPr lang="en-US" dirty="0"/>
              <a:t> POT: neutrino mode</a:t>
            </a:r>
          </a:p>
          <a:p>
            <a:pPr marL="365760" lvl="1" indent="0">
              <a:buNone/>
            </a:pPr>
            <a:r>
              <a:rPr lang="en-US" dirty="0"/>
              <a:t>12.5 x 10</a:t>
            </a:r>
            <a:r>
              <a:rPr lang="en-US" baseline="30000" dirty="0"/>
              <a:t>20</a:t>
            </a:r>
            <a:r>
              <a:rPr lang="en-US" dirty="0"/>
              <a:t> POT: antineutrino mode</a:t>
            </a:r>
            <a:endParaRPr lang="en-US" sz="1900" dirty="0"/>
          </a:p>
        </p:txBody>
      </p:sp>
      <p:sp>
        <p:nvSpPr>
          <p:cNvPr id="6" name="Rectangle 5">
            <a:extLst>
              <a:ext uri="{FF2B5EF4-FFF2-40B4-BE49-F238E27FC236}">
                <a16:creationId xmlns:a16="http://schemas.microsoft.com/office/drawing/2014/main" id="{3C3FF077-3D8D-E858-226F-63171ACED881}"/>
              </a:ext>
            </a:extLst>
          </p:cNvPr>
          <p:cNvSpPr/>
          <p:nvPr/>
        </p:nvSpPr>
        <p:spPr>
          <a:xfrm flipV="1">
            <a:off x="4637314" y="4724400"/>
            <a:ext cx="179404" cy="38100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5994FC-1316-7793-9309-45D0E8D6FCF9}"/>
              </a:ext>
            </a:extLst>
          </p:cNvPr>
          <p:cNvPicPr>
            <a:picLocks noChangeAspect="1"/>
          </p:cNvPicPr>
          <p:nvPr/>
        </p:nvPicPr>
        <p:blipFill>
          <a:blip r:embed="rId2"/>
          <a:stretch>
            <a:fillRect/>
          </a:stretch>
        </p:blipFill>
        <p:spPr>
          <a:xfrm>
            <a:off x="106368" y="1524001"/>
            <a:ext cx="8580432" cy="3575180"/>
          </a:xfrm>
          <a:prstGeom prst="rect">
            <a:avLst/>
          </a:prstGeom>
          <a:solidFill>
            <a:schemeClr val="bg1"/>
          </a:solidFill>
        </p:spPr>
      </p:pic>
      <p:sp>
        <p:nvSpPr>
          <p:cNvPr id="5" name="Line Callout 1 4">
            <a:extLst>
              <a:ext uri="{FF2B5EF4-FFF2-40B4-BE49-F238E27FC236}">
                <a16:creationId xmlns:a16="http://schemas.microsoft.com/office/drawing/2014/main" id="{A169283E-3ECE-F672-D64D-1DAA57869CCF}"/>
              </a:ext>
            </a:extLst>
          </p:cNvPr>
          <p:cNvSpPr/>
          <p:nvPr/>
        </p:nvSpPr>
        <p:spPr>
          <a:xfrm>
            <a:off x="5334000" y="5492621"/>
            <a:ext cx="2895600" cy="842865"/>
          </a:xfrm>
          <a:prstGeom prst="borderCallout1">
            <a:avLst>
              <a:gd name="adj1" fmla="val 1121"/>
              <a:gd name="adj2" fmla="val 39358"/>
              <a:gd name="adj3" fmla="val -91717"/>
              <a:gd name="adj4" fmla="val 25684"/>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b="1" dirty="0"/>
              <a:t>10 years of beam!</a:t>
            </a:r>
          </a:p>
          <a:p>
            <a:pPr algn="ctr"/>
            <a:r>
              <a:rPr lang="en-US" sz="2400" b="1" dirty="0"/>
              <a:t>2014 - 2024</a:t>
            </a:r>
          </a:p>
        </p:txBody>
      </p:sp>
    </p:spTree>
    <p:extLst>
      <p:ext uri="{BB962C8B-B14F-4D97-AF65-F5344CB8AC3E}">
        <p14:creationId xmlns:p14="http://schemas.microsoft.com/office/powerpoint/2010/main" val="114734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eyn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50900"/>
            <a:ext cx="1922470" cy="1325841"/>
          </a:xfrm>
          <a:prstGeom prst="rect">
            <a:avLst/>
          </a:prstGeom>
        </p:spPr>
      </p:pic>
      <p:sp>
        <p:nvSpPr>
          <p:cNvPr id="2" name="Title 1"/>
          <p:cNvSpPr>
            <a:spLocks noGrp="1"/>
          </p:cNvSpPr>
          <p:nvPr>
            <p:ph type="title"/>
          </p:nvPr>
        </p:nvSpPr>
        <p:spPr/>
        <p:txBody>
          <a:bodyPr/>
          <a:lstStyle/>
          <a:p>
            <a:r>
              <a:rPr lang="en-US" dirty="0"/>
              <a:t>Neutrino Detection</a:t>
            </a:r>
          </a:p>
        </p:txBody>
      </p:sp>
      <p:sp>
        <p:nvSpPr>
          <p:cNvPr id="3" name="Content Placeholder 2"/>
          <p:cNvSpPr>
            <a:spLocks noGrp="1"/>
          </p:cNvSpPr>
          <p:nvPr>
            <p:ph sz="quarter" idx="1"/>
          </p:nvPr>
        </p:nvSpPr>
        <p:spPr>
          <a:xfrm>
            <a:off x="457199" y="990601"/>
            <a:ext cx="7966075" cy="2971800"/>
          </a:xfrm>
        </p:spPr>
        <p:txBody>
          <a:bodyPr>
            <a:normAutofit fontScale="92500" lnSpcReduction="10000"/>
          </a:bodyPr>
          <a:lstStyle/>
          <a:p>
            <a:r>
              <a:rPr lang="en-US" dirty="0"/>
              <a:t>We want to detect electron neutrinos (</a:t>
            </a:r>
            <a:r>
              <a:rPr lang="en-US" dirty="0" err="1"/>
              <a:t>ν</a:t>
            </a:r>
            <a:r>
              <a:rPr lang="en-US" baseline="-25000" dirty="0" err="1"/>
              <a:t>e</a:t>
            </a:r>
            <a:r>
              <a:rPr lang="en-US" dirty="0"/>
              <a:t>):</a:t>
            </a:r>
          </a:p>
          <a:p>
            <a:pPr lvl="1"/>
            <a:r>
              <a:rPr lang="en-US" dirty="0"/>
              <a:t>This requires a large detector mass and good </a:t>
            </a:r>
            <a:br>
              <a:rPr lang="en-US" dirty="0"/>
            </a:br>
            <a:r>
              <a:rPr lang="en-US" dirty="0"/>
              <a:t>electron identification.</a:t>
            </a:r>
          </a:p>
          <a:p>
            <a:r>
              <a:rPr lang="en-US" dirty="0" err="1"/>
              <a:t>NOvA</a:t>
            </a:r>
            <a:r>
              <a:rPr lang="en-US" dirty="0"/>
              <a:t> is a rectangular tracking calorimeter.</a:t>
            </a:r>
          </a:p>
          <a:p>
            <a:pPr lvl="1"/>
            <a:r>
              <a:rPr lang="en-US" dirty="0"/>
              <a:t>low Z materials: PVC extrusions filled with liquid scintillator</a:t>
            </a:r>
          </a:p>
          <a:p>
            <a:pPr lvl="2"/>
            <a:r>
              <a:rPr lang="en-US" dirty="0"/>
              <a:t>radiation length ~ 40 cm, Molière radius ~ 11 cm</a:t>
            </a:r>
          </a:p>
          <a:p>
            <a:pPr lvl="2"/>
            <a:r>
              <a:rPr lang="en-US" dirty="0"/>
              <a:t>provides many samples per radiation length (differentiate e</a:t>
            </a:r>
            <a:r>
              <a:rPr lang="en-US" baseline="30000" dirty="0"/>
              <a:t>−</a:t>
            </a:r>
            <a:r>
              <a:rPr lang="en-US" dirty="0"/>
              <a:t> and π</a:t>
            </a:r>
            <a:r>
              <a:rPr lang="en-US" baseline="30000" dirty="0"/>
              <a:t>0</a:t>
            </a:r>
            <a:r>
              <a:rPr lang="en-US" dirty="0"/>
              <a:t>)</a:t>
            </a:r>
          </a:p>
          <a:p>
            <a:pPr lvl="1"/>
            <a:r>
              <a:rPr lang="en-US" dirty="0"/>
              <a:t>each extrusion contains one wavelength-shifting fiber</a:t>
            </a:r>
          </a:p>
          <a:p>
            <a:pPr lvl="1"/>
            <a:r>
              <a:rPr lang="en-US" dirty="0"/>
              <a:t>ends of fiber read out by avalanche photo-diode (APD)</a:t>
            </a:r>
          </a:p>
        </p:txBody>
      </p:sp>
      <p:pic>
        <p:nvPicPr>
          <p:cNvPr id="14" name="Picture 13" descr="P6080012.JPG"/>
          <p:cNvPicPr>
            <a:picLocks noChangeAspect="1"/>
          </p:cNvPicPr>
          <p:nvPr/>
        </p:nvPicPr>
        <p:blipFill>
          <a:blip r:embed="rId4"/>
          <a:srcRect l="35851" t="38191" r="41236" b="18874"/>
          <a:stretch>
            <a:fillRect/>
          </a:stretch>
        </p:blipFill>
        <p:spPr>
          <a:xfrm>
            <a:off x="2444065" y="4724400"/>
            <a:ext cx="957617" cy="1345787"/>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53"/>
          <a:stretch/>
        </p:blipFill>
        <p:spPr bwMode="auto">
          <a:xfrm>
            <a:off x="661737" y="4302124"/>
            <a:ext cx="1066800" cy="2227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ight Arrow 7"/>
          <p:cNvSpPr/>
          <p:nvPr/>
        </p:nvSpPr>
        <p:spPr>
          <a:xfrm>
            <a:off x="17875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97528" y="3957935"/>
            <a:ext cx="1048785" cy="461665"/>
          </a:xfrm>
          <a:prstGeom prst="rect">
            <a:avLst/>
          </a:prstGeom>
          <a:noFill/>
        </p:spPr>
        <p:txBody>
          <a:bodyPr wrap="none" rtlCol="0">
            <a:spAutoFit/>
          </a:bodyPr>
          <a:lstStyle/>
          <a:p>
            <a:pPr algn="ctr"/>
            <a:r>
              <a:rPr lang="en-US" sz="1200" dirty="0"/>
              <a:t>APD</a:t>
            </a:r>
            <a:br>
              <a:rPr lang="en-US" sz="1200" dirty="0"/>
            </a:br>
            <a:r>
              <a:rPr lang="en-US" sz="1200" dirty="0"/>
              <a:t>32 Channels</a:t>
            </a:r>
          </a:p>
        </p:txBody>
      </p:sp>
      <p:sp>
        <p:nvSpPr>
          <p:cNvPr id="12" name="TextBox 11"/>
          <p:cNvSpPr txBox="1"/>
          <p:nvPr/>
        </p:nvSpPr>
        <p:spPr>
          <a:xfrm>
            <a:off x="7163161" y="1290935"/>
            <a:ext cx="1633782" cy="461665"/>
          </a:xfrm>
          <a:prstGeom prst="rect">
            <a:avLst/>
          </a:prstGeom>
          <a:noFill/>
        </p:spPr>
        <p:txBody>
          <a:bodyPr wrap="none" rtlCol="0">
            <a:spAutoFit/>
          </a:bodyPr>
          <a:lstStyle/>
          <a:p>
            <a:pPr algn="ctr"/>
            <a:r>
              <a:rPr lang="en-US" sz="1200" dirty="0"/>
              <a:t>charged-current (CC)</a:t>
            </a:r>
            <a:br>
              <a:rPr lang="en-US" sz="1200" dirty="0"/>
            </a:br>
            <a:r>
              <a:rPr lang="en-US" sz="1200" dirty="0"/>
              <a:t>interaction</a:t>
            </a:r>
          </a:p>
        </p:txBody>
      </p:sp>
      <p:pic>
        <p:nvPicPr>
          <p:cNvPr id="15" name="Picture 14" descr="NOvA Schematic.jpg"/>
          <p:cNvPicPr>
            <a:picLocks noChangeAspect="1"/>
          </p:cNvPicPr>
          <p:nvPr/>
        </p:nvPicPr>
        <p:blipFill rotWithShape="1">
          <a:blip r:embed="rId6">
            <a:extLst>
              <a:ext uri="{28A0092B-C50C-407E-A947-70E740481C1C}">
                <a14:useLocalDpi xmlns:a14="http://schemas.microsoft.com/office/drawing/2010/main" val="0"/>
              </a:ext>
            </a:extLst>
          </a:blip>
          <a:srcRect l="5758" t="3143" r="59706" b="3798"/>
          <a:stretch/>
        </p:blipFill>
        <p:spPr>
          <a:xfrm>
            <a:off x="4378326" y="3850811"/>
            <a:ext cx="1612180" cy="2715111"/>
          </a:xfrm>
          <a:prstGeom prst="rect">
            <a:avLst/>
          </a:prstGeom>
        </p:spPr>
      </p:pic>
      <p:sp>
        <p:nvSpPr>
          <p:cNvPr id="16" name="TextBox 15"/>
          <p:cNvSpPr txBox="1"/>
          <p:nvPr/>
        </p:nvSpPr>
        <p:spPr>
          <a:xfrm>
            <a:off x="940592" y="4040658"/>
            <a:ext cx="886255" cy="276999"/>
          </a:xfrm>
          <a:prstGeom prst="rect">
            <a:avLst/>
          </a:prstGeom>
          <a:noFill/>
        </p:spPr>
        <p:txBody>
          <a:bodyPr wrap="none" rtlCol="0">
            <a:spAutoFit/>
          </a:bodyPr>
          <a:lstStyle/>
          <a:p>
            <a:pPr algn="ctr"/>
            <a:r>
              <a:rPr lang="en-US" sz="1200" dirty="0"/>
              <a:t>1 Channel</a:t>
            </a:r>
          </a:p>
        </p:txBody>
      </p:sp>
      <p:sp>
        <p:nvSpPr>
          <p:cNvPr id="17" name="Right Arrow 16"/>
          <p:cNvSpPr/>
          <p:nvPr/>
        </p:nvSpPr>
        <p:spPr>
          <a:xfrm>
            <a:off x="36163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302126" y="3825875"/>
            <a:ext cx="1371600" cy="461665"/>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6629400" y="386715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6629401" y="525780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9" name="Group 58"/>
          <p:cNvGrpSpPr/>
          <p:nvPr/>
        </p:nvGrpSpPr>
        <p:grpSpPr>
          <a:xfrm>
            <a:off x="5099406" y="5819775"/>
            <a:ext cx="813436" cy="504825"/>
            <a:chOff x="4489450" y="6003925"/>
            <a:chExt cx="813436" cy="504825"/>
          </a:xfrm>
        </p:grpSpPr>
        <p:cxnSp>
          <p:nvCxnSpPr>
            <p:cNvPr id="9" name="Straight Arrow Connector 8"/>
            <p:cNvCxnSpPr/>
            <p:nvPr/>
          </p:nvCxnSpPr>
          <p:spPr>
            <a:xfrm flipV="1">
              <a:off x="4879370" y="6146801"/>
              <a:ext cx="226030" cy="31181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31006" y="6096000"/>
              <a:ext cx="15644" cy="362616"/>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19625" y="6331036"/>
              <a:ext cx="381000" cy="76200"/>
            </a:xfrm>
            <a:prstGeom prst="straightConnector1">
              <a:avLst/>
            </a:prstGeom>
            <a:ln w="190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489450" y="6293306"/>
              <a:ext cx="260986" cy="215444"/>
            </a:xfrm>
            <a:prstGeom prst="rect">
              <a:avLst/>
            </a:prstGeom>
            <a:noFill/>
          </p:spPr>
          <p:txBody>
            <a:bodyPr wrap="none" rtlCol="0">
              <a:spAutoFit/>
            </a:bodyPr>
            <a:lstStyle/>
            <a:p>
              <a:r>
                <a:rPr lang="en-US" sz="800" i="1" dirty="0"/>
                <a:t>x</a:t>
              </a:r>
            </a:p>
          </p:txBody>
        </p:sp>
        <p:sp>
          <p:nvSpPr>
            <p:cNvPr id="57" name="TextBox 56"/>
            <p:cNvSpPr txBox="1"/>
            <p:nvPr/>
          </p:nvSpPr>
          <p:spPr>
            <a:xfrm>
              <a:off x="4737100" y="6003925"/>
              <a:ext cx="260986" cy="215444"/>
            </a:xfrm>
            <a:prstGeom prst="rect">
              <a:avLst/>
            </a:prstGeom>
            <a:noFill/>
          </p:spPr>
          <p:txBody>
            <a:bodyPr wrap="none" rtlCol="0">
              <a:spAutoFit/>
            </a:bodyPr>
            <a:lstStyle/>
            <a:p>
              <a:r>
                <a:rPr lang="en-US" sz="800" i="1" dirty="0"/>
                <a:t>y</a:t>
              </a:r>
            </a:p>
          </p:txBody>
        </p:sp>
        <p:sp>
          <p:nvSpPr>
            <p:cNvPr id="58" name="TextBox 57"/>
            <p:cNvSpPr txBox="1"/>
            <p:nvPr/>
          </p:nvSpPr>
          <p:spPr>
            <a:xfrm>
              <a:off x="5041900" y="6086475"/>
              <a:ext cx="260986" cy="215444"/>
            </a:xfrm>
            <a:prstGeom prst="rect">
              <a:avLst/>
            </a:prstGeom>
            <a:noFill/>
          </p:spPr>
          <p:txBody>
            <a:bodyPr wrap="none" rtlCol="0">
              <a:spAutoFit/>
            </a:bodyPr>
            <a:lstStyle/>
            <a:p>
              <a:r>
                <a:rPr lang="en-US" sz="800" i="1" dirty="0"/>
                <a:t>z</a:t>
              </a:r>
            </a:p>
          </p:txBody>
        </p:sp>
      </p:grpSp>
      <p:sp>
        <p:nvSpPr>
          <p:cNvPr id="13" name="Rectangle 12">
            <a:extLst>
              <a:ext uri="{FF2B5EF4-FFF2-40B4-BE49-F238E27FC236}">
                <a16:creationId xmlns:a16="http://schemas.microsoft.com/office/drawing/2014/main" id="{58DD7CA1-9745-FFCA-7E86-EB3CB8E30E32}"/>
              </a:ext>
            </a:extLst>
          </p:cNvPr>
          <p:cNvSpPr/>
          <p:nvPr/>
        </p:nvSpPr>
        <p:spPr>
          <a:xfrm>
            <a:off x="638299" y="3581400"/>
            <a:ext cx="6067301" cy="29845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descr="10-0127-02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0685" y="3327585"/>
            <a:ext cx="2096115" cy="3149415"/>
          </a:xfrm>
          <a:prstGeom prst="rect">
            <a:avLst/>
          </a:prstGeom>
        </p:spPr>
      </p:pic>
      <p:sp>
        <p:nvSpPr>
          <p:cNvPr id="24" name="TextBox 23">
            <a:extLst>
              <a:ext uri="{FF2B5EF4-FFF2-40B4-BE49-F238E27FC236}">
                <a16:creationId xmlns:a16="http://schemas.microsoft.com/office/drawing/2014/main" id="{F63208C0-AB63-2AB5-8596-C67D76E8DA77}"/>
              </a:ext>
            </a:extLst>
          </p:cNvPr>
          <p:cNvSpPr txBox="1"/>
          <p:nvPr/>
        </p:nvSpPr>
        <p:spPr>
          <a:xfrm>
            <a:off x="6705600" y="3352800"/>
            <a:ext cx="2096115" cy="400110"/>
          </a:xfrm>
          <a:prstGeom prst="rect">
            <a:avLst/>
          </a:prstGeom>
          <a:noFill/>
        </p:spPr>
        <p:txBody>
          <a:bodyPr wrap="square" rtlCol="0">
            <a:spAutoFit/>
          </a:bodyPr>
          <a:lstStyle/>
          <a:p>
            <a:r>
              <a:rPr lang="en-US" sz="2000" b="1" dirty="0">
                <a:solidFill>
                  <a:schemeClr val="bg1"/>
                </a:solidFill>
                <a:latin typeface="Times New Roman"/>
                <a:cs typeface="Times New Roman"/>
              </a:rPr>
              <a:t>PVC extrusions</a:t>
            </a:r>
          </a:p>
        </p:txBody>
      </p:sp>
      <p:sp>
        <p:nvSpPr>
          <p:cNvPr id="28" name="TextBox 27">
            <a:extLst>
              <a:ext uri="{FF2B5EF4-FFF2-40B4-BE49-F238E27FC236}">
                <a16:creationId xmlns:a16="http://schemas.microsoft.com/office/drawing/2014/main" id="{83EA96B5-B7DD-938F-E7E6-3720429153BD}"/>
              </a:ext>
            </a:extLst>
          </p:cNvPr>
          <p:cNvSpPr txBox="1"/>
          <p:nvPr/>
        </p:nvSpPr>
        <p:spPr>
          <a:xfrm>
            <a:off x="4804588" y="4038600"/>
            <a:ext cx="764953" cy="276999"/>
          </a:xfrm>
          <a:prstGeom prst="rect">
            <a:avLst/>
          </a:prstGeom>
          <a:solidFill>
            <a:schemeClr val="bg1"/>
          </a:solidFill>
        </p:spPr>
        <p:txBody>
          <a:bodyPr wrap="none" rtlCol="0">
            <a:spAutoFit/>
          </a:bodyPr>
          <a:lstStyle/>
          <a:p>
            <a:pPr algn="ctr"/>
            <a:r>
              <a:rPr lang="en-US" sz="1200" dirty="0"/>
              <a:t>Detector</a:t>
            </a:r>
          </a:p>
        </p:txBody>
      </p:sp>
      <p:sp>
        <p:nvSpPr>
          <p:cNvPr id="7" name="Rectangle 6">
            <a:extLst>
              <a:ext uri="{FF2B5EF4-FFF2-40B4-BE49-F238E27FC236}">
                <a16:creationId xmlns:a16="http://schemas.microsoft.com/office/drawing/2014/main" id="{6C802F9C-B699-A50A-1180-A07CBA1BBE55}"/>
              </a:ext>
            </a:extLst>
          </p:cNvPr>
          <p:cNvSpPr/>
          <p:nvPr/>
        </p:nvSpPr>
        <p:spPr>
          <a:xfrm>
            <a:off x="1767252" y="3879850"/>
            <a:ext cx="4709748" cy="2663967"/>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67997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eyn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50900"/>
            <a:ext cx="1922470" cy="1325841"/>
          </a:xfrm>
          <a:prstGeom prst="rect">
            <a:avLst/>
          </a:prstGeom>
        </p:spPr>
      </p:pic>
      <p:sp>
        <p:nvSpPr>
          <p:cNvPr id="2" name="Title 1"/>
          <p:cNvSpPr>
            <a:spLocks noGrp="1"/>
          </p:cNvSpPr>
          <p:nvPr>
            <p:ph type="title"/>
          </p:nvPr>
        </p:nvSpPr>
        <p:spPr/>
        <p:txBody>
          <a:bodyPr/>
          <a:lstStyle/>
          <a:p>
            <a:r>
              <a:rPr lang="en-US" dirty="0"/>
              <a:t>Neutrino Detection</a:t>
            </a:r>
          </a:p>
        </p:txBody>
      </p:sp>
      <p:sp>
        <p:nvSpPr>
          <p:cNvPr id="3" name="Content Placeholder 2"/>
          <p:cNvSpPr>
            <a:spLocks noGrp="1"/>
          </p:cNvSpPr>
          <p:nvPr>
            <p:ph sz="quarter" idx="1"/>
          </p:nvPr>
        </p:nvSpPr>
        <p:spPr>
          <a:xfrm>
            <a:off x="457199" y="990601"/>
            <a:ext cx="7966075" cy="2971800"/>
          </a:xfrm>
        </p:spPr>
        <p:txBody>
          <a:bodyPr>
            <a:normAutofit fontScale="92500" lnSpcReduction="10000"/>
          </a:bodyPr>
          <a:lstStyle/>
          <a:p>
            <a:r>
              <a:rPr lang="en-US" dirty="0"/>
              <a:t>We want to detect electron neutrinos (</a:t>
            </a:r>
            <a:r>
              <a:rPr lang="en-US" dirty="0" err="1"/>
              <a:t>ν</a:t>
            </a:r>
            <a:r>
              <a:rPr lang="en-US" baseline="-25000" dirty="0" err="1"/>
              <a:t>e</a:t>
            </a:r>
            <a:r>
              <a:rPr lang="en-US" dirty="0"/>
              <a:t>):</a:t>
            </a:r>
          </a:p>
          <a:p>
            <a:pPr lvl="1"/>
            <a:r>
              <a:rPr lang="en-US" dirty="0"/>
              <a:t>This requires a large detector mass and good </a:t>
            </a:r>
            <a:br>
              <a:rPr lang="en-US" dirty="0"/>
            </a:br>
            <a:r>
              <a:rPr lang="en-US" dirty="0"/>
              <a:t>electron identification.</a:t>
            </a:r>
          </a:p>
          <a:p>
            <a:r>
              <a:rPr lang="en-US" dirty="0" err="1"/>
              <a:t>NOvA</a:t>
            </a:r>
            <a:r>
              <a:rPr lang="en-US" dirty="0"/>
              <a:t> is a rectangular tracking calorimeter.</a:t>
            </a:r>
          </a:p>
          <a:p>
            <a:pPr lvl="1"/>
            <a:r>
              <a:rPr lang="en-US" dirty="0"/>
              <a:t>low Z materials: PVC extrusions filled with liquid scintillator</a:t>
            </a:r>
          </a:p>
          <a:p>
            <a:pPr lvl="2"/>
            <a:r>
              <a:rPr lang="en-US" dirty="0"/>
              <a:t>radiation length ~ 40 cm, Molière radius ~ 11 cm</a:t>
            </a:r>
          </a:p>
          <a:p>
            <a:pPr lvl="2"/>
            <a:r>
              <a:rPr lang="en-US" dirty="0"/>
              <a:t>provides many samples per radiation length (differentiate e</a:t>
            </a:r>
            <a:r>
              <a:rPr lang="en-US" baseline="30000" dirty="0"/>
              <a:t>−</a:t>
            </a:r>
            <a:r>
              <a:rPr lang="en-US" dirty="0"/>
              <a:t> and π</a:t>
            </a:r>
            <a:r>
              <a:rPr lang="en-US" baseline="30000" dirty="0"/>
              <a:t>0</a:t>
            </a:r>
            <a:r>
              <a:rPr lang="en-US" dirty="0"/>
              <a:t>)</a:t>
            </a:r>
          </a:p>
          <a:p>
            <a:pPr lvl="1"/>
            <a:r>
              <a:rPr lang="en-US" dirty="0"/>
              <a:t>each extrusion contains one wavelength-shifting fiber</a:t>
            </a:r>
          </a:p>
          <a:p>
            <a:pPr lvl="1"/>
            <a:r>
              <a:rPr lang="en-US" dirty="0"/>
              <a:t>ends of fiber read out by avalanche photo-diode (APD)</a:t>
            </a:r>
          </a:p>
        </p:txBody>
      </p:sp>
      <p:pic>
        <p:nvPicPr>
          <p:cNvPr id="14" name="Picture 13" descr="P6080012.JPG"/>
          <p:cNvPicPr>
            <a:picLocks noChangeAspect="1"/>
          </p:cNvPicPr>
          <p:nvPr/>
        </p:nvPicPr>
        <p:blipFill>
          <a:blip r:embed="rId4"/>
          <a:srcRect l="35851" t="38191" r="41236" b="18874"/>
          <a:stretch>
            <a:fillRect/>
          </a:stretch>
        </p:blipFill>
        <p:spPr>
          <a:xfrm>
            <a:off x="2444065" y="4724400"/>
            <a:ext cx="957617" cy="1345787"/>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53"/>
          <a:stretch/>
        </p:blipFill>
        <p:spPr bwMode="auto">
          <a:xfrm>
            <a:off x="661737" y="4302124"/>
            <a:ext cx="1066800" cy="2227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17875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97528" y="3957935"/>
            <a:ext cx="1048785" cy="461665"/>
          </a:xfrm>
          <a:prstGeom prst="rect">
            <a:avLst/>
          </a:prstGeom>
          <a:noFill/>
        </p:spPr>
        <p:txBody>
          <a:bodyPr wrap="none" rtlCol="0">
            <a:spAutoFit/>
          </a:bodyPr>
          <a:lstStyle/>
          <a:p>
            <a:pPr algn="ctr"/>
            <a:r>
              <a:rPr lang="en-US" sz="1200" dirty="0"/>
              <a:t>APD</a:t>
            </a:r>
            <a:br>
              <a:rPr lang="en-US" sz="1200" dirty="0"/>
            </a:br>
            <a:r>
              <a:rPr lang="en-US" sz="1200" dirty="0"/>
              <a:t>32 Channels</a:t>
            </a:r>
          </a:p>
        </p:txBody>
      </p:sp>
      <p:sp>
        <p:nvSpPr>
          <p:cNvPr id="12" name="TextBox 11"/>
          <p:cNvSpPr txBox="1"/>
          <p:nvPr/>
        </p:nvSpPr>
        <p:spPr>
          <a:xfrm>
            <a:off x="7163161" y="1290935"/>
            <a:ext cx="1633782" cy="461665"/>
          </a:xfrm>
          <a:prstGeom prst="rect">
            <a:avLst/>
          </a:prstGeom>
          <a:noFill/>
        </p:spPr>
        <p:txBody>
          <a:bodyPr wrap="none" rtlCol="0">
            <a:spAutoFit/>
          </a:bodyPr>
          <a:lstStyle/>
          <a:p>
            <a:pPr algn="ctr"/>
            <a:r>
              <a:rPr lang="en-US" sz="1200" dirty="0"/>
              <a:t>charged-current (CC)</a:t>
            </a:r>
            <a:br>
              <a:rPr lang="en-US" sz="1200" dirty="0"/>
            </a:br>
            <a:r>
              <a:rPr lang="en-US" sz="1200" dirty="0"/>
              <a:t>interaction</a:t>
            </a:r>
          </a:p>
        </p:txBody>
      </p:sp>
      <p:pic>
        <p:nvPicPr>
          <p:cNvPr id="15" name="Picture 14" descr="NOvA Schematic.jpg"/>
          <p:cNvPicPr>
            <a:picLocks noChangeAspect="1"/>
          </p:cNvPicPr>
          <p:nvPr/>
        </p:nvPicPr>
        <p:blipFill rotWithShape="1">
          <a:blip r:embed="rId6">
            <a:extLst>
              <a:ext uri="{28A0092B-C50C-407E-A947-70E740481C1C}">
                <a14:useLocalDpi xmlns:a14="http://schemas.microsoft.com/office/drawing/2010/main" val="0"/>
              </a:ext>
            </a:extLst>
          </a:blip>
          <a:srcRect l="5758" t="3143" r="59706" b="3798"/>
          <a:stretch/>
        </p:blipFill>
        <p:spPr>
          <a:xfrm>
            <a:off x="4378326" y="3850811"/>
            <a:ext cx="1612180" cy="2715111"/>
          </a:xfrm>
          <a:prstGeom prst="rect">
            <a:avLst/>
          </a:prstGeom>
        </p:spPr>
      </p:pic>
      <p:sp>
        <p:nvSpPr>
          <p:cNvPr id="16" name="TextBox 15"/>
          <p:cNvSpPr txBox="1"/>
          <p:nvPr/>
        </p:nvSpPr>
        <p:spPr>
          <a:xfrm>
            <a:off x="940592" y="4040658"/>
            <a:ext cx="886255" cy="276999"/>
          </a:xfrm>
          <a:prstGeom prst="rect">
            <a:avLst/>
          </a:prstGeom>
          <a:noFill/>
        </p:spPr>
        <p:txBody>
          <a:bodyPr wrap="none" rtlCol="0">
            <a:spAutoFit/>
          </a:bodyPr>
          <a:lstStyle/>
          <a:p>
            <a:pPr algn="ctr"/>
            <a:r>
              <a:rPr lang="en-US" sz="1200" dirty="0"/>
              <a:t>1 Channel</a:t>
            </a:r>
          </a:p>
        </p:txBody>
      </p:sp>
      <p:sp>
        <p:nvSpPr>
          <p:cNvPr id="17" name="Right Arrow 16"/>
          <p:cNvSpPr/>
          <p:nvPr/>
        </p:nvSpPr>
        <p:spPr>
          <a:xfrm>
            <a:off x="36163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302126" y="3825875"/>
            <a:ext cx="1371600" cy="461665"/>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6629400" y="386715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6629401" y="525780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9" name="Group 58"/>
          <p:cNvGrpSpPr/>
          <p:nvPr/>
        </p:nvGrpSpPr>
        <p:grpSpPr>
          <a:xfrm>
            <a:off x="5099406" y="5819775"/>
            <a:ext cx="813436" cy="504825"/>
            <a:chOff x="4489450" y="6003925"/>
            <a:chExt cx="813436" cy="504825"/>
          </a:xfrm>
        </p:grpSpPr>
        <p:cxnSp>
          <p:nvCxnSpPr>
            <p:cNvPr id="9" name="Straight Arrow Connector 8"/>
            <p:cNvCxnSpPr/>
            <p:nvPr/>
          </p:nvCxnSpPr>
          <p:spPr>
            <a:xfrm flipV="1">
              <a:off x="4879370" y="6146801"/>
              <a:ext cx="226030" cy="31181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31006" y="6096000"/>
              <a:ext cx="15644" cy="362616"/>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19625" y="6331036"/>
              <a:ext cx="381000" cy="76200"/>
            </a:xfrm>
            <a:prstGeom prst="straightConnector1">
              <a:avLst/>
            </a:prstGeom>
            <a:ln w="190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489450" y="6293306"/>
              <a:ext cx="260986" cy="215444"/>
            </a:xfrm>
            <a:prstGeom prst="rect">
              <a:avLst/>
            </a:prstGeom>
            <a:noFill/>
          </p:spPr>
          <p:txBody>
            <a:bodyPr wrap="none" rtlCol="0">
              <a:spAutoFit/>
            </a:bodyPr>
            <a:lstStyle/>
            <a:p>
              <a:r>
                <a:rPr lang="en-US" sz="800" i="1" dirty="0"/>
                <a:t>x</a:t>
              </a:r>
            </a:p>
          </p:txBody>
        </p:sp>
        <p:sp>
          <p:nvSpPr>
            <p:cNvPr id="57" name="TextBox 56"/>
            <p:cNvSpPr txBox="1"/>
            <p:nvPr/>
          </p:nvSpPr>
          <p:spPr>
            <a:xfrm>
              <a:off x="4737100" y="6003925"/>
              <a:ext cx="260986" cy="215444"/>
            </a:xfrm>
            <a:prstGeom prst="rect">
              <a:avLst/>
            </a:prstGeom>
            <a:noFill/>
          </p:spPr>
          <p:txBody>
            <a:bodyPr wrap="none" rtlCol="0">
              <a:spAutoFit/>
            </a:bodyPr>
            <a:lstStyle/>
            <a:p>
              <a:r>
                <a:rPr lang="en-US" sz="800" i="1" dirty="0"/>
                <a:t>y</a:t>
              </a:r>
            </a:p>
          </p:txBody>
        </p:sp>
        <p:sp>
          <p:nvSpPr>
            <p:cNvPr id="58" name="TextBox 57"/>
            <p:cNvSpPr txBox="1"/>
            <p:nvPr/>
          </p:nvSpPr>
          <p:spPr>
            <a:xfrm>
              <a:off x="5041900" y="6086475"/>
              <a:ext cx="260986" cy="215444"/>
            </a:xfrm>
            <a:prstGeom prst="rect">
              <a:avLst/>
            </a:prstGeom>
            <a:noFill/>
          </p:spPr>
          <p:txBody>
            <a:bodyPr wrap="none" rtlCol="0">
              <a:spAutoFit/>
            </a:bodyPr>
            <a:lstStyle/>
            <a:p>
              <a:r>
                <a:rPr lang="en-US" sz="800" i="1" dirty="0"/>
                <a:t>z</a:t>
              </a:r>
            </a:p>
          </p:txBody>
        </p:sp>
      </p:grpSp>
      <p:pic>
        <p:nvPicPr>
          <p:cNvPr id="5" name="Picture 4" descr="10-0127-02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0685" y="3327585"/>
            <a:ext cx="2096115" cy="3149415"/>
          </a:xfrm>
          <a:prstGeom prst="rect">
            <a:avLst/>
          </a:prstGeom>
        </p:spPr>
      </p:pic>
      <p:sp>
        <p:nvSpPr>
          <p:cNvPr id="4" name="TextBox 3">
            <a:extLst>
              <a:ext uri="{FF2B5EF4-FFF2-40B4-BE49-F238E27FC236}">
                <a16:creationId xmlns:a16="http://schemas.microsoft.com/office/drawing/2014/main" id="{FE20017C-CE09-9CA4-D14C-1613D125D738}"/>
              </a:ext>
            </a:extLst>
          </p:cNvPr>
          <p:cNvSpPr txBox="1"/>
          <p:nvPr/>
        </p:nvSpPr>
        <p:spPr>
          <a:xfrm>
            <a:off x="6705600" y="3352800"/>
            <a:ext cx="2096115" cy="400110"/>
          </a:xfrm>
          <a:prstGeom prst="rect">
            <a:avLst/>
          </a:prstGeom>
          <a:noFill/>
        </p:spPr>
        <p:txBody>
          <a:bodyPr wrap="square" rtlCol="0">
            <a:spAutoFit/>
          </a:bodyPr>
          <a:lstStyle/>
          <a:p>
            <a:r>
              <a:rPr lang="en-US" sz="2000" b="1" dirty="0">
                <a:solidFill>
                  <a:schemeClr val="bg1"/>
                </a:solidFill>
                <a:latin typeface="Times New Roman"/>
                <a:cs typeface="Times New Roman"/>
              </a:rPr>
              <a:t>PVC extrusions</a:t>
            </a:r>
          </a:p>
        </p:txBody>
      </p:sp>
      <p:sp>
        <p:nvSpPr>
          <p:cNvPr id="13" name="TextBox 12">
            <a:extLst>
              <a:ext uri="{FF2B5EF4-FFF2-40B4-BE49-F238E27FC236}">
                <a16:creationId xmlns:a16="http://schemas.microsoft.com/office/drawing/2014/main" id="{7F933CC7-7ADC-773E-126F-EE4B49987E72}"/>
              </a:ext>
            </a:extLst>
          </p:cNvPr>
          <p:cNvSpPr txBox="1"/>
          <p:nvPr/>
        </p:nvSpPr>
        <p:spPr>
          <a:xfrm>
            <a:off x="4804588" y="4038600"/>
            <a:ext cx="764953" cy="276999"/>
          </a:xfrm>
          <a:prstGeom prst="rect">
            <a:avLst/>
          </a:prstGeom>
          <a:solidFill>
            <a:schemeClr val="bg1"/>
          </a:solidFill>
        </p:spPr>
        <p:txBody>
          <a:bodyPr wrap="none" rtlCol="0">
            <a:spAutoFit/>
          </a:bodyPr>
          <a:lstStyle/>
          <a:p>
            <a:pPr algn="ctr"/>
            <a:r>
              <a:rPr lang="en-US" sz="1200" dirty="0"/>
              <a:t>Detector</a:t>
            </a:r>
          </a:p>
        </p:txBody>
      </p:sp>
      <p:sp>
        <p:nvSpPr>
          <p:cNvPr id="7" name="Rectangle 6">
            <a:extLst>
              <a:ext uri="{FF2B5EF4-FFF2-40B4-BE49-F238E27FC236}">
                <a16:creationId xmlns:a16="http://schemas.microsoft.com/office/drawing/2014/main" id="{6C802F9C-B699-A50A-1180-A07CBA1BBE55}"/>
              </a:ext>
            </a:extLst>
          </p:cNvPr>
          <p:cNvSpPr/>
          <p:nvPr/>
        </p:nvSpPr>
        <p:spPr>
          <a:xfrm>
            <a:off x="3569452" y="3957936"/>
            <a:ext cx="2907548" cy="2585882"/>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1911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eyn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50900"/>
            <a:ext cx="1922470" cy="1325841"/>
          </a:xfrm>
          <a:prstGeom prst="rect">
            <a:avLst/>
          </a:prstGeom>
        </p:spPr>
      </p:pic>
      <p:sp>
        <p:nvSpPr>
          <p:cNvPr id="2" name="Title 1"/>
          <p:cNvSpPr>
            <a:spLocks noGrp="1"/>
          </p:cNvSpPr>
          <p:nvPr>
            <p:ph type="title"/>
          </p:nvPr>
        </p:nvSpPr>
        <p:spPr/>
        <p:txBody>
          <a:bodyPr/>
          <a:lstStyle/>
          <a:p>
            <a:r>
              <a:rPr lang="en-US" dirty="0"/>
              <a:t>Neutrino Detection</a:t>
            </a:r>
          </a:p>
        </p:txBody>
      </p:sp>
      <p:sp>
        <p:nvSpPr>
          <p:cNvPr id="3" name="Content Placeholder 2"/>
          <p:cNvSpPr>
            <a:spLocks noGrp="1"/>
          </p:cNvSpPr>
          <p:nvPr>
            <p:ph sz="quarter" idx="1"/>
          </p:nvPr>
        </p:nvSpPr>
        <p:spPr>
          <a:xfrm>
            <a:off x="457199" y="990601"/>
            <a:ext cx="7966075" cy="2971800"/>
          </a:xfrm>
        </p:spPr>
        <p:txBody>
          <a:bodyPr>
            <a:normAutofit fontScale="92500" lnSpcReduction="10000"/>
          </a:bodyPr>
          <a:lstStyle/>
          <a:p>
            <a:r>
              <a:rPr lang="en-US" dirty="0"/>
              <a:t>We want to detect electron neutrinos (</a:t>
            </a:r>
            <a:r>
              <a:rPr lang="en-US" dirty="0" err="1"/>
              <a:t>ν</a:t>
            </a:r>
            <a:r>
              <a:rPr lang="en-US" baseline="-25000" dirty="0" err="1"/>
              <a:t>e</a:t>
            </a:r>
            <a:r>
              <a:rPr lang="en-US" dirty="0"/>
              <a:t>):</a:t>
            </a:r>
          </a:p>
          <a:p>
            <a:pPr lvl="1"/>
            <a:r>
              <a:rPr lang="en-US" dirty="0"/>
              <a:t>This requires a large detector mass and good </a:t>
            </a:r>
            <a:br>
              <a:rPr lang="en-US" dirty="0"/>
            </a:br>
            <a:r>
              <a:rPr lang="en-US" dirty="0"/>
              <a:t>electron identification.</a:t>
            </a:r>
          </a:p>
          <a:p>
            <a:r>
              <a:rPr lang="en-US" dirty="0" err="1"/>
              <a:t>NOvA</a:t>
            </a:r>
            <a:r>
              <a:rPr lang="en-US" dirty="0"/>
              <a:t> is a rectangular tracking calorimeter.</a:t>
            </a:r>
          </a:p>
          <a:p>
            <a:pPr lvl="1"/>
            <a:r>
              <a:rPr lang="en-US" dirty="0"/>
              <a:t>low Z materials: PVC extrusions filled with liquid scintillator</a:t>
            </a:r>
          </a:p>
          <a:p>
            <a:pPr lvl="2"/>
            <a:r>
              <a:rPr lang="en-US" dirty="0"/>
              <a:t>radiation length ~ 40 cm, Molière radius ~ 11 cm</a:t>
            </a:r>
          </a:p>
          <a:p>
            <a:pPr lvl="2"/>
            <a:r>
              <a:rPr lang="en-US" dirty="0"/>
              <a:t>provides many samples per radiation length (differentiate e</a:t>
            </a:r>
            <a:r>
              <a:rPr lang="en-US" baseline="30000" dirty="0"/>
              <a:t>−</a:t>
            </a:r>
            <a:r>
              <a:rPr lang="en-US" dirty="0"/>
              <a:t> and π</a:t>
            </a:r>
            <a:r>
              <a:rPr lang="en-US" baseline="30000" dirty="0"/>
              <a:t>0</a:t>
            </a:r>
            <a:r>
              <a:rPr lang="en-US" dirty="0"/>
              <a:t>)</a:t>
            </a:r>
          </a:p>
          <a:p>
            <a:pPr lvl="1"/>
            <a:r>
              <a:rPr lang="en-US" dirty="0"/>
              <a:t>each extrusion contains one wavelength-shifting fiber</a:t>
            </a:r>
          </a:p>
          <a:p>
            <a:pPr lvl="1"/>
            <a:r>
              <a:rPr lang="en-US" dirty="0"/>
              <a:t>ends of fiber read out by avalanche photo-diode (APD)</a:t>
            </a:r>
          </a:p>
        </p:txBody>
      </p:sp>
      <p:pic>
        <p:nvPicPr>
          <p:cNvPr id="14" name="Picture 13" descr="P6080012.JPG"/>
          <p:cNvPicPr>
            <a:picLocks noChangeAspect="1"/>
          </p:cNvPicPr>
          <p:nvPr/>
        </p:nvPicPr>
        <p:blipFill>
          <a:blip r:embed="rId4"/>
          <a:srcRect l="35851" t="38191" r="41236" b="18874"/>
          <a:stretch>
            <a:fillRect/>
          </a:stretch>
        </p:blipFill>
        <p:spPr>
          <a:xfrm>
            <a:off x="2444065" y="4724400"/>
            <a:ext cx="957617" cy="1345787"/>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53"/>
          <a:stretch/>
        </p:blipFill>
        <p:spPr bwMode="auto">
          <a:xfrm>
            <a:off x="661737" y="4302124"/>
            <a:ext cx="1066800" cy="2227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ight Arrow 7"/>
          <p:cNvSpPr/>
          <p:nvPr/>
        </p:nvSpPr>
        <p:spPr>
          <a:xfrm>
            <a:off x="17875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97528" y="3957935"/>
            <a:ext cx="1048785" cy="461665"/>
          </a:xfrm>
          <a:prstGeom prst="rect">
            <a:avLst/>
          </a:prstGeom>
          <a:noFill/>
        </p:spPr>
        <p:txBody>
          <a:bodyPr wrap="none" rtlCol="0">
            <a:spAutoFit/>
          </a:bodyPr>
          <a:lstStyle/>
          <a:p>
            <a:pPr algn="ctr"/>
            <a:r>
              <a:rPr lang="en-US" sz="1200" dirty="0"/>
              <a:t>APD</a:t>
            </a:r>
            <a:br>
              <a:rPr lang="en-US" sz="1200" dirty="0"/>
            </a:br>
            <a:r>
              <a:rPr lang="en-US" sz="1200" dirty="0"/>
              <a:t>32 Channels</a:t>
            </a:r>
          </a:p>
        </p:txBody>
      </p:sp>
      <p:sp>
        <p:nvSpPr>
          <p:cNvPr id="12" name="TextBox 11"/>
          <p:cNvSpPr txBox="1"/>
          <p:nvPr/>
        </p:nvSpPr>
        <p:spPr>
          <a:xfrm>
            <a:off x="7163161" y="1290935"/>
            <a:ext cx="1633782" cy="461665"/>
          </a:xfrm>
          <a:prstGeom prst="rect">
            <a:avLst/>
          </a:prstGeom>
          <a:noFill/>
        </p:spPr>
        <p:txBody>
          <a:bodyPr wrap="none" rtlCol="0">
            <a:spAutoFit/>
          </a:bodyPr>
          <a:lstStyle/>
          <a:p>
            <a:pPr algn="ctr"/>
            <a:r>
              <a:rPr lang="en-US" sz="1200" dirty="0"/>
              <a:t>charged-current (CC)</a:t>
            </a:r>
            <a:br>
              <a:rPr lang="en-US" sz="1200" dirty="0"/>
            </a:br>
            <a:r>
              <a:rPr lang="en-US" sz="1200" dirty="0"/>
              <a:t>interaction</a:t>
            </a:r>
          </a:p>
        </p:txBody>
      </p:sp>
      <p:pic>
        <p:nvPicPr>
          <p:cNvPr id="15" name="Picture 14" descr="NOvA Schematic.jpg"/>
          <p:cNvPicPr>
            <a:picLocks noChangeAspect="1"/>
          </p:cNvPicPr>
          <p:nvPr/>
        </p:nvPicPr>
        <p:blipFill rotWithShape="1">
          <a:blip r:embed="rId6">
            <a:extLst>
              <a:ext uri="{28A0092B-C50C-407E-A947-70E740481C1C}">
                <a14:useLocalDpi xmlns:a14="http://schemas.microsoft.com/office/drawing/2010/main" val="0"/>
              </a:ext>
            </a:extLst>
          </a:blip>
          <a:srcRect l="5758" t="3143" r="59706" b="3798"/>
          <a:stretch/>
        </p:blipFill>
        <p:spPr>
          <a:xfrm>
            <a:off x="4378326" y="3850811"/>
            <a:ext cx="1612180" cy="2715111"/>
          </a:xfrm>
          <a:prstGeom prst="rect">
            <a:avLst/>
          </a:prstGeom>
        </p:spPr>
      </p:pic>
      <p:sp>
        <p:nvSpPr>
          <p:cNvPr id="16" name="TextBox 15"/>
          <p:cNvSpPr txBox="1"/>
          <p:nvPr/>
        </p:nvSpPr>
        <p:spPr>
          <a:xfrm>
            <a:off x="940592" y="4040658"/>
            <a:ext cx="886255" cy="276999"/>
          </a:xfrm>
          <a:prstGeom prst="rect">
            <a:avLst/>
          </a:prstGeom>
          <a:noFill/>
        </p:spPr>
        <p:txBody>
          <a:bodyPr wrap="none" rtlCol="0">
            <a:spAutoFit/>
          </a:bodyPr>
          <a:lstStyle/>
          <a:p>
            <a:pPr algn="ctr"/>
            <a:r>
              <a:rPr lang="en-US" sz="1200" dirty="0"/>
              <a:t>1 Channel</a:t>
            </a:r>
          </a:p>
        </p:txBody>
      </p:sp>
      <p:sp>
        <p:nvSpPr>
          <p:cNvPr id="17" name="Right Arrow 16"/>
          <p:cNvSpPr/>
          <p:nvPr/>
        </p:nvSpPr>
        <p:spPr>
          <a:xfrm>
            <a:off x="3616326" y="5079587"/>
            <a:ext cx="533400" cy="15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302126" y="3825875"/>
            <a:ext cx="1371600" cy="461665"/>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4804588" y="4038600"/>
            <a:ext cx="764953" cy="276999"/>
          </a:xfrm>
          <a:prstGeom prst="rect">
            <a:avLst/>
          </a:prstGeom>
          <a:solidFill>
            <a:schemeClr val="bg1"/>
          </a:solidFill>
        </p:spPr>
        <p:txBody>
          <a:bodyPr wrap="none" rtlCol="0">
            <a:spAutoFit/>
          </a:bodyPr>
          <a:lstStyle/>
          <a:p>
            <a:pPr algn="ctr"/>
            <a:r>
              <a:rPr lang="en-US" sz="1200" dirty="0"/>
              <a:t>Detector</a:t>
            </a:r>
          </a:p>
        </p:txBody>
      </p:sp>
      <p:sp>
        <p:nvSpPr>
          <p:cNvPr id="20" name="Rectangle 19"/>
          <p:cNvSpPr/>
          <p:nvPr/>
        </p:nvSpPr>
        <p:spPr>
          <a:xfrm>
            <a:off x="6629400" y="386715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6629401" y="525780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9" name="Group 58"/>
          <p:cNvGrpSpPr/>
          <p:nvPr/>
        </p:nvGrpSpPr>
        <p:grpSpPr>
          <a:xfrm>
            <a:off x="5099406" y="5819775"/>
            <a:ext cx="813436" cy="504825"/>
            <a:chOff x="4489450" y="6003925"/>
            <a:chExt cx="813436" cy="504825"/>
          </a:xfrm>
        </p:grpSpPr>
        <p:cxnSp>
          <p:nvCxnSpPr>
            <p:cNvPr id="9" name="Straight Arrow Connector 8"/>
            <p:cNvCxnSpPr/>
            <p:nvPr/>
          </p:nvCxnSpPr>
          <p:spPr>
            <a:xfrm flipV="1">
              <a:off x="4879370" y="6146801"/>
              <a:ext cx="226030" cy="31181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31006" y="6096000"/>
              <a:ext cx="15644" cy="362616"/>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19625" y="6331036"/>
              <a:ext cx="381000" cy="76200"/>
            </a:xfrm>
            <a:prstGeom prst="straightConnector1">
              <a:avLst/>
            </a:prstGeom>
            <a:ln w="190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489450" y="6293306"/>
              <a:ext cx="260986" cy="215444"/>
            </a:xfrm>
            <a:prstGeom prst="rect">
              <a:avLst/>
            </a:prstGeom>
            <a:noFill/>
          </p:spPr>
          <p:txBody>
            <a:bodyPr wrap="none" rtlCol="0">
              <a:spAutoFit/>
            </a:bodyPr>
            <a:lstStyle/>
            <a:p>
              <a:r>
                <a:rPr lang="en-US" sz="800" i="1" dirty="0"/>
                <a:t>x</a:t>
              </a:r>
            </a:p>
          </p:txBody>
        </p:sp>
        <p:sp>
          <p:nvSpPr>
            <p:cNvPr id="57" name="TextBox 56"/>
            <p:cNvSpPr txBox="1"/>
            <p:nvPr/>
          </p:nvSpPr>
          <p:spPr>
            <a:xfrm>
              <a:off x="4737100" y="6003925"/>
              <a:ext cx="260986" cy="215444"/>
            </a:xfrm>
            <a:prstGeom prst="rect">
              <a:avLst/>
            </a:prstGeom>
            <a:noFill/>
          </p:spPr>
          <p:txBody>
            <a:bodyPr wrap="none" rtlCol="0">
              <a:spAutoFit/>
            </a:bodyPr>
            <a:lstStyle/>
            <a:p>
              <a:r>
                <a:rPr lang="en-US" sz="800" i="1" dirty="0"/>
                <a:t>y</a:t>
              </a:r>
            </a:p>
          </p:txBody>
        </p:sp>
        <p:sp>
          <p:nvSpPr>
            <p:cNvPr id="58" name="TextBox 57"/>
            <p:cNvSpPr txBox="1"/>
            <p:nvPr/>
          </p:nvSpPr>
          <p:spPr>
            <a:xfrm>
              <a:off x="5041900" y="6086475"/>
              <a:ext cx="260986" cy="215444"/>
            </a:xfrm>
            <a:prstGeom prst="rect">
              <a:avLst/>
            </a:prstGeom>
            <a:noFill/>
          </p:spPr>
          <p:txBody>
            <a:bodyPr wrap="none" rtlCol="0">
              <a:spAutoFit/>
            </a:bodyPr>
            <a:lstStyle/>
            <a:p>
              <a:r>
                <a:rPr lang="en-US" sz="800" i="1" dirty="0"/>
                <a:t>z</a:t>
              </a:r>
            </a:p>
          </p:txBody>
        </p:sp>
      </p:grpSp>
      <p:pic>
        <p:nvPicPr>
          <p:cNvPr id="5" name="Picture 4" descr="10-0127-02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0685" y="3327585"/>
            <a:ext cx="2096115" cy="3149415"/>
          </a:xfrm>
          <a:prstGeom prst="rect">
            <a:avLst/>
          </a:prstGeom>
        </p:spPr>
      </p:pic>
      <p:sp>
        <p:nvSpPr>
          <p:cNvPr id="4" name="TextBox 3">
            <a:extLst>
              <a:ext uri="{FF2B5EF4-FFF2-40B4-BE49-F238E27FC236}">
                <a16:creationId xmlns:a16="http://schemas.microsoft.com/office/drawing/2014/main" id="{3095DE43-B42D-9DCF-3EA8-1F955672E878}"/>
              </a:ext>
            </a:extLst>
          </p:cNvPr>
          <p:cNvSpPr txBox="1"/>
          <p:nvPr/>
        </p:nvSpPr>
        <p:spPr>
          <a:xfrm>
            <a:off x="6705600" y="3352800"/>
            <a:ext cx="2096115" cy="400110"/>
          </a:xfrm>
          <a:prstGeom prst="rect">
            <a:avLst/>
          </a:prstGeom>
          <a:noFill/>
        </p:spPr>
        <p:txBody>
          <a:bodyPr wrap="square" rtlCol="0">
            <a:spAutoFit/>
          </a:bodyPr>
          <a:lstStyle/>
          <a:p>
            <a:r>
              <a:rPr lang="en-US" sz="2000" b="1" dirty="0">
                <a:solidFill>
                  <a:schemeClr val="bg1"/>
                </a:solidFill>
                <a:latin typeface="Times New Roman"/>
                <a:cs typeface="Times New Roman"/>
              </a:rPr>
              <a:t>PVC extrusions</a:t>
            </a:r>
          </a:p>
        </p:txBody>
      </p:sp>
    </p:spTree>
    <p:extLst>
      <p:ext uri="{BB962C8B-B14F-4D97-AF65-F5344CB8AC3E}">
        <p14:creationId xmlns:p14="http://schemas.microsoft.com/office/powerpoint/2010/main" val="357200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Event Display</a:t>
            </a:r>
          </a:p>
        </p:txBody>
      </p:sp>
      <p:pic>
        <p:nvPicPr>
          <p:cNvPr id="4" name="Content Placeholder 3" descr="Event Topologies.pdf"/>
          <p:cNvPicPr>
            <a:picLocks noGrp="1" noChangeAspect="1"/>
          </p:cNvPicPr>
          <p:nvPr>
            <p:ph sz="quarter" idx="1"/>
          </p:nvPr>
        </p:nvPicPr>
        <p:blipFill>
          <a:blip r:embed="rId2">
            <a:extLst>
              <a:ext uri="{28A0092B-C50C-407E-A947-70E740481C1C}">
                <a14:useLocalDpi xmlns:a14="http://schemas.microsoft.com/office/drawing/2010/main" val="0"/>
              </a:ext>
            </a:extLst>
          </a:blip>
          <a:srcRect t="-794" b="-794"/>
          <a:stretch>
            <a:fillRect/>
          </a:stretch>
        </p:blipFill>
        <p:spPr/>
      </p:pic>
      <p:sp>
        <p:nvSpPr>
          <p:cNvPr id="3" name="Rectangle 2"/>
          <p:cNvSpPr/>
          <p:nvPr/>
        </p:nvSpPr>
        <p:spPr>
          <a:xfrm>
            <a:off x="6553200" y="990600"/>
            <a:ext cx="1676400" cy="304800"/>
          </a:xfrm>
          <a:prstGeom prst="rect">
            <a:avLst/>
          </a:prstGeom>
          <a:solidFill>
            <a:schemeClr val="bg1"/>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4167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Near Detector at Fermilab</a:t>
            </a:r>
          </a:p>
        </p:txBody>
      </p:sp>
      <p:sp>
        <p:nvSpPr>
          <p:cNvPr id="7" name="Content Placeholder 6"/>
          <p:cNvSpPr>
            <a:spLocks noGrp="1"/>
          </p:cNvSpPr>
          <p:nvPr>
            <p:ph sz="quarter" idx="1"/>
          </p:nvPr>
        </p:nvSpPr>
        <p:spPr>
          <a:xfrm>
            <a:off x="3627466" y="2362200"/>
            <a:ext cx="5046080" cy="4191000"/>
          </a:xfrm>
        </p:spPr>
        <p:txBody>
          <a:bodyPr>
            <a:normAutofit/>
          </a:bodyPr>
          <a:lstStyle/>
          <a:p>
            <a:r>
              <a:rPr lang="en-US" dirty="0"/>
              <a:t>1 km downstream from </a:t>
            </a:r>
            <a:r>
              <a:rPr lang="en-US" dirty="0" err="1"/>
              <a:t>NuMI</a:t>
            </a:r>
            <a:r>
              <a:rPr lang="en-US" dirty="0"/>
              <a:t> target</a:t>
            </a:r>
          </a:p>
          <a:p>
            <a:r>
              <a:rPr lang="en-US" dirty="0"/>
              <a:t>105 m underground</a:t>
            </a:r>
          </a:p>
          <a:p>
            <a:r>
              <a:rPr lang="en-US" dirty="0"/>
              <a:t>300 tons</a:t>
            </a:r>
          </a:p>
          <a:p>
            <a:r>
              <a:rPr lang="en-US" dirty="0"/>
              <a:t>4 m × 4 m × 15 m</a:t>
            </a:r>
          </a:p>
          <a:p>
            <a:r>
              <a:rPr lang="en-US" dirty="0"/>
              <a:t>Instrumented with 20k channels</a:t>
            </a:r>
          </a:p>
          <a:p>
            <a:r>
              <a:rPr lang="en-US" dirty="0"/>
              <a:t>Several neutrino interactions </a:t>
            </a:r>
            <a:br>
              <a:rPr lang="en-US" dirty="0"/>
            </a:br>
            <a:r>
              <a:rPr lang="en-US" dirty="0"/>
              <a:t>per second</a:t>
            </a:r>
          </a:p>
          <a:p>
            <a:r>
              <a:rPr lang="en-US" dirty="0"/>
              <a:t>Few cosmic ray muons per second</a:t>
            </a:r>
          </a:p>
        </p:txBody>
      </p:sp>
      <p:sp>
        <p:nvSpPr>
          <p:cNvPr id="4" name="Rectangle 3"/>
          <p:cNvSpPr/>
          <p:nvPr/>
        </p:nvSpPr>
        <p:spPr>
          <a:xfrm>
            <a:off x="5257800" y="228600"/>
            <a:ext cx="3352800" cy="1295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030-near-detector-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7162"/>
            <a:ext cx="3657600" cy="1146707"/>
          </a:xfrm>
          <a:prstGeom prst="rect">
            <a:avLst/>
          </a:prstGeom>
        </p:spPr>
      </p:pic>
      <p:pic>
        <p:nvPicPr>
          <p:cNvPr id="8" name="Picture 7"/>
          <p:cNvPicPr>
            <a:picLocks noChangeAspect="1"/>
          </p:cNvPicPr>
          <p:nvPr/>
        </p:nvPicPr>
        <p:blipFill>
          <a:blip r:embed="rId3"/>
          <a:stretch>
            <a:fillRect/>
          </a:stretch>
        </p:blipFill>
        <p:spPr>
          <a:xfrm>
            <a:off x="269144" y="2070400"/>
            <a:ext cx="3358321" cy="4477762"/>
          </a:xfrm>
          <a:prstGeom prst="rect">
            <a:avLst/>
          </a:prstGeom>
        </p:spPr>
      </p:pic>
      <p:grpSp>
        <p:nvGrpSpPr>
          <p:cNvPr id="3" name="Group 2"/>
          <p:cNvGrpSpPr/>
          <p:nvPr/>
        </p:nvGrpSpPr>
        <p:grpSpPr>
          <a:xfrm>
            <a:off x="5979320" y="1152610"/>
            <a:ext cx="2707480" cy="964857"/>
            <a:chOff x="5979320" y="1152610"/>
            <a:chExt cx="2707480" cy="964857"/>
          </a:xfrm>
        </p:grpSpPr>
        <p:sp>
          <p:nvSpPr>
            <p:cNvPr id="14" name="Rectangle 13"/>
            <p:cNvSpPr/>
            <p:nvPr/>
          </p:nvSpPr>
          <p:spPr>
            <a:xfrm>
              <a:off x="7821655"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8069305"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102600"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039185"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133396"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198193"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231488"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164545"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62637"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327081"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357016"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293786"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387980"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449064"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482359"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419129"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513508"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577952"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611247"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544657"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643425" y="1507867"/>
              <a:ext cx="0" cy="609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673545" y="1507867"/>
              <a:ext cx="0" cy="609600"/>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627980"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7434305"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p:cNvSpPr/>
            <p:nvPr/>
          </p:nvSpPr>
          <p:spPr>
            <a:xfrm>
              <a:off x="7240630"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7046354"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6852679"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6659004"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ectangle 21"/>
            <p:cNvSpPr/>
            <p:nvPr/>
          </p:nvSpPr>
          <p:spPr>
            <a:xfrm>
              <a:off x="6465329" y="1520567"/>
              <a:ext cx="194276" cy="587375"/>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6562556" y="1219200"/>
              <a:ext cx="813043" cy="276999"/>
            </a:xfrm>
            <a:prstGeom prst="rect">
              <a:avLst/>
            </a:prstGeom>
            <a:noFill/>
          </p:spPr>
          <p:txBody>
            <a:bodyPr wrap="none" rtlCol="0">
              <a:spAutoFit/>
            </a:bodyPr>
            <a:lstStyle/>
            <a:p>
              <a:r>
                <a:rPr lang="en-US" sz="1200" dirty="0"/>
                <a:t>Top View</a:t>
              </a:r>
            </a:p>
          </p:txBody>
        </p:sp>
        <p:sp>
          <p:nvSpPr>
            <p:cNvPr id="46" name="TextBox 45"/>
            <p:cNvSpPr txBox="1"/>
            <p:nvPr/>
          </p:nvSpPr>
          <p:spPr>
            <a:xfrm>
              <a:off x="8053105" y="1152610"/>
              <a:ext cx="633695" cy="400110"/>
            </a:xfrm>
            <a:prstGeom prst="rect">
              <a:avLst/>
            </a:prstGeom>
            <a:noFill/>
          </p:spPr>
          <p:txBody>
            <a:bodyPr wrap="none" rtlCol="0">
              <a:spAutoFit/>
            </a:bodyPr>
            <a:lstStyle/>
            <a:p>
              <a:pPr algn="ctr"/>
              <a:r>
                <a:rPr lang="en-US" sz="1000" dirty="0" err="1"/>
                <a:t>Muon</a:t>
              </a:r>
              <a:br>
                <a:rPr lang="en-US" sz="1000" dirty="0"/>
              </a:br>
              <a:r>
                <a:rPr lang="en-US" sz="1000" dirty="0"/>
                <a:t>Catcher</a:t>
              </a:r>
            </a:p>
          </p:txBody>
        </p:sp>
        <p:cxnSp>
          <p:nvCxnSpPr>
            <p:cNvPr id="49" name="Straight Arrow Connector 48"/>
            <p:cNvCxnSpPr/>
            <p:nvPr/>
          </p:nvCxnSpPr>
          <p:spPr>
            <a:xfrm>
              <a:off x="6019800" y="1828800"/>
              <a:ext cx="399300" cy="0"/>
            </a:xfrm>
            <a:prstGeom prst="straightConnector1">
              <a:avLst/>
            </a:prstGeom>
            <a:ln>
              <a:solidFill>
                <a:srgbClr val="F07F09"/>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979320" y="1669754"/>
              <a:ext cx="389850" cy="184666"/>
            </a:xfrm>
            <a:prstGeom prst="rect">
              <a:avLst/>
            </a:prstGeom>
            <a:noFill/>
          </p:spPr>
          <p:txBody>
            <a:bodyPr wrap="none" rtlCol="0">
              <a:spAutoFit/>
            </a:bodyPr>
            <a:lstStyle/>
            <a:p>
              <a:pPr algn="ctr"/>
              <a:r>
                <a:rPr lang="en-US" sz="600" dirty="0"/>
                <a:t>Beam</a:t>
              </a:r>
            </a:p>
          </p:txBody>
        </p:sp>
      </p:grpSp>
    </p:spTree>
    <p:extLst>
      <p:ext uri="{BB962C8B-B14F-4D97-AF65-F5344CB8AC3E}">
        <p14:creationId xmlns:p14="http://schemas.microsoft.com/office/powerpoint/2010/main" val="186979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Far Detector in Ash River, MN</a:t>
            </a:r>
          </a:p>
        </p:txBody>
      </p:sp>
      <p:sp>
        <p:nvSpPr>
          <p:cNvPr id="7" name="Content Placeholder 6"/>
          <p:cNvSpPr>
            <a:spLocks noGrp="1"/>
          </p:cNvSpPr>
          <p:nvPr>
            <p:ph sz="quarter" idx="1"/>
          </p:nvPr>
        </p:nvSpPr>
        <p:spPr>
          <a:xfrm>
            <a:off x="5304714" y="2209800"/>
            <a:ext cx="3368832" cy="4191000"/>
          </a:xfrm>
        </p:spPr>
        <p:txBody>
          <a:bodyPr>
            <a:normAutofit fontScale="92500" lnSpcReduction="10000"/>
          </a:bodyPr>
          <a:lstStyle/>
          <a:p>
            <a:r>
              <a:rPr lang="en-US" dirty="0"/>
              <a:t>810 km downstream from </a:t>
            </a:r>
            <a:r>
              <a:rPr lang="en-US" dirty="0" err="1"/>
              <a:t>NuMI</a:t>
            </a:r>
            <a:r>
              <a:rPr lang="en-US" dirty="0"/>
              <a:t> target</a:t>
            </a:r>
          </a:p>
          <a:p>
            <a:r>
              <a:rPr lang="en-US" dirty="0"/>
              <a:t>On the surface</a:t>
            </a:r>
          </a:p>
          <a:p>
            <a:r>
              <a:rPr lang="en-US" dirty="0"/>
              <a:t>14,000 tons</a:t>
            </a:r>
          </a:p>
          <a:p>
            <a:r>
              <a:rPr lang="en-US" dirty="0"/>
              <a:t>15 m × 15 m × 60 m</a:t>
            </a:r>
          </a:p>
          <a:p>
            <a:r>
              <a:rPr lang="en-US" dirty="0"/>
              <a:t>Instrumented with 344k channels</a:t>
            </a:r>
          </a:p>
          <a:p>
            <a:r>
              <a:rPr lang="en-US" dirty="0"/>
              <a:t>Few neutrino interactions </a:t>
            </a:r>
            <a:br>
              <a:rPr lang="en-US" dirty="0"/>
            </a:br>
            <a:r>
              <a:rPr lang="en-US" dirty="0"/>
              <a:t>per year </a:t>
            </a:r>
          </a:p>
          <a:p>
            <a:r>
              <a:rPr lang="en-US" dirty="0"/>
              <a:t>~130,000 cosmic ray muons per second</a:t>
            </a:r>
          </a:p>
          <a:p>
            <a:endParaRPr lang="en-US" dirty="0"/>
          </a:p>
        </p:txBody>
      </p:sp>
      <p:pic>
        <p:nvPicPr>
          <p:cNvPr id="8" name="Picture 7"/>
          <p:cNvPicPr>
            <a:picLocks noChangeAspect="1"/>
          </p:cNvPicPr>
          <p:nvPr/>
        </p:nvPicPr>
        <p:blipFill>
          <a:blip r:embed="rId2"/>
          <a:stretch>
            <a:fillRect/>
          </a:stretch>
        </p:blipFill>
        <p:spPr>
          <a:xfrm>
            <a:off x="269144" y="2070400"/>
            <a:ext cx="3358321" cy="4477762"/>
          </a:xfrm>
          <a:prstGeom prst="rect">
            <a:avLst/>
          </a:prstGeom>
        </p:spPr>
      </p:pic>
      <p:pic>
        <p:nvPicPr>
          <p:cNvPr id="6" name="Picture 5" descr="Full FD - High Res.jpg">
            <a:extLst>
              <a:ext uri="{FF2B5EF4-FFF2-40B4-BE49-F238E27FC236}">
                <a16:creationId xmlns:a16="http://schemas.microsoft.com/office/drawing/2014/main" id="{FF6E2B5F-BB90-8A89-4772-271725D0B798}"/>
              </a:ext>
            </a:extLst>
          </p:cNvPr>
          <p:cNvPicPr>
            <a:picLocks noChangeAspect="1"/>
          </p:cNvPicPr>
          <p:nvPr/>
        </p:nvPicPr>
        <p:blipFill rotWithShape="1">
          <a:blip r:embed="rId3">
            <a:extLst>
              <a:ext uri="{28A0092B-C50C-407E-A947-70E740481C1C}">
                <a14:useLocalDpi xmlns:a14="http://schemas.microsoft.com/office/drawing/2010/main" val="0"/>
              </a:ext>
            </a:extLst>
          </a:blip>
          <a:srcRect t="9833" b="30943"/>
          <a:stretch/>
        </p:blipFill>
        <p:spPr>
          <a:xfrm>
            <a:off x="258634" y="2065145"/>
            <a:ext cx="5046080" cy="4478460"/>
          </a:xfrm>
          <a:prstGeom prst="rect">
            <a:avLst/>
          </a:prstGeom>
        </p:spPr>
      </p:pic>
    </p:spTree>
    <p:extLst>
      <p:ext uri="{BB962C8B-B14F-4D97-AF65-F5344CB8AC3E}">
        <p14:creationId xmlns:p14="http://schemas.microsoft.com/office/powerpoint/2010/main" val="252076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 Detection</a:t>
            </a:r>
          </a:p>
        </p:txBody>
      </p:sp>
      <p:pic>
        <p:nvPicPr>
          <p:cNvPr id="15" name="Picture 14" descr="NOvA Schematic.jpg"/>
          <p:cNvPicPr>
            <a:picLocks noChangeAspect="1"/>
          </p:cNvPicPr>
          <p:nvPr/>
        </p:nvPicPr>
        <p:blipFill rotWithShape="1">
          <a:blip r:embed="rId3">
            <a:extLst>
              <a:ext uri="{28A0092B-C50C-407E-A947-70E740481C1C}">
                <a14:useLocalDpi xmlns:a14="http://schemas.microsoft.com/office/drawing/2010/main" val="0"/>
              </a:ext>
            </a:extLst>
          </a:blip>
          <a:srcRect l="5758" t="3143" r="1199" b="3798"/>
          <a:stretch/>
        </p:blipFill>
        <p:spPr>
          <a:xfrm>
            <a:off x="228600" y="977750"/>
            <a:ext cx="8309634" cy="5194450"/>
          </a:xfrm>
          <a:prstGeom prst="rect">
            <a:avLst/>
          </a:prstGeom>
        </p:spPr>
      </p:pic>
      <p:sp>
        <p:nvSpPr>
          <p:cNvPr id="20" name="Rectangle 19"/>
          <p:cNvSpPr/>
          <p:nvPr/>
        </p:nvSpPr>
        <p:spPr>
          <a:xfrm>
            <a:off x="6137274" y="3867150"/>
            <a:ext cx="796925" cy="152400"/>
          </a:xfrm>
          <a:prstGeom prst="rect">
            <a:avLst/>
          </a:prstGeom>
          <a:solidFill>
            <a:srgbClr val="FFFFFF"/>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620000" y="1066800"/>
            <a:ext cx="705812" cy="276999"/>
          </a:xfrm>
          <a:prstGeom prst="rect">
            <a:avLst/>
          </a:prstGeom>
          <a:solidFill>
            <a:schemeClr val="bg1"/>
          </a:solidFill>
        </p:spPr>
        <p:txBody>
          <a:bodyPr wrap="none" rtlCol="0">
            <a:spAutoFit/>
          </a:bodyPr>
          <a:lstStyle/>
          <a:p>
            <a:pPr algn="ctr"/>
            <a:r>
              <a:rPr lang="en-US" sz="1200" i="1" dirty="0" err="1"/>
              <a:t>xz</a:t>
            </a:r>
            <a:r>
              <a:rPr lang="en-US" sz="1200" dirty="0"/>
              <a:t>-view</a:t>
            </a:r>
          </a:p>
        </p:txBody>
      </p:sp>
      <p:sp>
        <p:nvSpPr>
          <p:cNvPr id="22" name="TextBox 21"/>
          <p:cNvSpPr txBox="1"/>
          <p:nvPr/>
        </p:nvSpPr>
        <p:spPr>
          <a:xfrm>
            <a:off x="7620000" y="5791200"/>
            <a:ext cx="705812" cy="276999"/>
          </a:xfrm>
          <a:prstGeom prst="rect">
            <a:avLst/>
          </a:prstGeom>
          <a:solidFill>
            <a:schemeClr val="bg1"/>
          </a:solidFill>
        </p:spPr>
        <p:txBody>
          <a:bodyPr wrap="none" rtlCol="0">
            <a:spAutoFit/>
          </a:bodyPr>
          <a:lstStyle/>
          <a:p>
            <a:pPr algn="ctr"/>
            <a:r>
              <a:rPr lang="en-US" sz="1200" i="1" dirty="0" err="1"/>
              <a:t>yz</a:t>
            </a:r>
            <a:r>
              <a:rPr lang="en-US" sz="1200" dirty="0"/>
              <a:t>-view</a:t>
            </a:r>
          </a:p>
        </p:txBody>
      </p:sp>
      <p:grpSp>
        <p:nvGrpSpPr>
          <p:cNvPr id="59" name="Group 58"/>
          <p:cNvGrpSpPr/>
          <p:nvPr/>
        </p:nvGrpSpPr>
        <p:grpSpPr>
          <a:xfrm>
            <a:off x="1905000" y="4951799"/>
            <a:ext cx="813436" cy="504825"/>
            <a:chOff x="4489450" y="6003925"/>
            <a:chExt cx="813436" cy="504825"/>
          </a:xfrm>
        </p:grpSpPr>
        <p:cxnSp>
          <p:nvCxnSpPr>
            <p:cNvPr id="9" name="Straight Arrow Connector 8"/>
            <p:cNvCxnSpPr/>
            <p:nvPr/>
          </p:nvCxnSpPr>
          <p:spPr>
            <a:xfrm flipV="1">
              <a:off x="4879370" y="6146801"/>
              <a:ext cx="226030" cy="31181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931006" y="6096000"/>
              <a:ext cx="15644" cy="362616"/>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19625" y="6331036"/>
              <a:ext cx="381000" cy="76200"/>
            </a:xfrm>
            <a:prstGeom prst="straightConnector1">
              <a:avLst/>
            </a:prstGeom>
            <a:ln w="1905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489450" y="6293306"/>
              <a:ext cx="260986" cy="215444"/>
            </a:xfrm>
            <a:prstGeom prst="rect">
              <a:avLst/>
            </a:prstGeom>
            <a:noFill/>
          </p:spPr>
          <p:txBody>
            <a:bodyPr wrap="none" rtlCol="0">
              <a:spAutoFit/>
            </a:bodyPr>
            <a:lstStyle/>
            <a:p>
              <a:r>
                <a:rPr lang="en-US" sz="800" i="1" dirty="0"/>
                <a:t>x</a:t>
              </a:r>
            </a:p>
          </p:txBody>
        </p:sp>
        <p:sp>
          <p:nvSpPr>
            <p:cNvPr id="57" name="TextBox 56"/>
            <p:cNvSpPr txBox="1"/>
            <p:nvPr/>
          </p:nvSpPr>
          <p:spPr>
            <a:xfrm>
              <a:off x="4737100" y="6003925"/>
              <a:ext cx="260986" cy="215444"/>
            </a:xfrm>
            <a:prstGeom prst="rect">
              <a:avLst/>
            </a:prstGeom>
            <a:noFill/>
          </p:spPr>
          <p:txBody>
            <a:bodyPr wrap="none" rtlCol="0">
              <a:spAutoFit/>
            </a:bodyPr>
            <a:lstStyle/>
            <a:p>
              <a:r>
                <a:rPr lang="en-US" sz="800" i="1" dirty="0"/>
                <a:t>y</a:t>
              </a:r>
            </a:p>
          </p:txBody>
        </p:sp>
        <p:sp>
          <p:nvSpPr>
            <p:cNvPr id="58" name="TextBox 57"/>
            <p:cNvSpPr txBox="1"/>
            <p:nvPr/>
          </p:nvSpPr>
          <p:spPr>
            <a:xfrm>
              <a:off x="5041900" y="6086475"/>
              <a:ext cx="260986" cy="215444"/>
            </a:xfrm>
            <a:prstGeom prst="rect">
              <a:avLst/>
            </a:prstGeom>
            <a:noFill/>
          </p:spPr>
          <p:txBody>
            <a:bodyPr wrap="none" rtlCol="0">
              <a:spAutoFit/>
            </a:bodyPr>
            <a:lstStyle/>
            <a:p>
              <a:r>
                <a:rPr lang="en-US" sz="800" i="1" dirty="0"/>
                <a:t>z</a:t>
              </a:r>
            </a:p>
          </p:txBody>
        </p:sp>
      </p:grpSp>
    </p:spTree>
    <p:extLst>
      <p:ext uri="{BB962C8B-B14F-4D97-AF65-F5344CB8AC3E}">
        <p14:creationId xmlns:p14="http://schemas.microsoft.com/office/powerpoint/2010/main" val="371119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s Hierarchy 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849" y="3581400"/>
            <a:ext cx="4909671" cy="2362200"/>
          </a:xfrm>
          <a:prstGeom prst="rect">
            <a:avLst/>
          </a:prstGeom>
          <a:ln>
            <a:noFill/>
          </a:ln>
        </p:spPr>
      </p:pic>
      <p:pic>
        <p:nvPicPr>
          <p:cNvPr id="18" name="Picture 1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4"/>
          <a:stretch>
            <a:fillRect/>
          </a:stretch>
        </p:blipFill>
        <p:spPr>
          <a:xfrm>
            <a:off x="5832474" y="245501"/>
            <a:ext cx="2590800" cy="1616551"/>
          </a:xfrm>
          <a:prstGeom prst="rect">
            <a:avLst/>
          </a:prstGeom>
        </p:spPr>
      </p:pic>
      <p:sp>
        <p:nvSpPr>
          <p:cNvPr id="33" name="Rectangle 32"/>
          <p:cNvSpPr/>
          <p:nvPr/>
        </p:nvSpPr>
        <p:spPr>
          <a:xfrm>
            <a:off x="457199" y="3276600"/>
            <a:ext cx="8153401" cy="27849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Rectangle 33"/>
          <p:cNvSpPr/>
          <p:nvPr/>
        </p:nvSpPr>
        <p:spPr>
          <a:xfrm>
            <a:off x="2815786" y="2743200"/>
            <a:ext cx="5194666" cy="53340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Tree>
    <p:extLst>
      <p:ext uri="{BB962C8B-B14F-4D97-AF65-F5344CB8AC3E}">
        <p14:creationId xmlns:p14="http://schemas.microsoft.com/office/powerpoint/2010/main" val="96902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Detector Event Display</a:t>
            </a:r>
          </a:p>
        </p:txBody>
      </p:sp>
      <p:pic>
        <p:nvPicPr>
          <p:cNvPr id="3" name="evd.xzyx-proj.10407.27950.png"/>
          <p:cNvPicPr>
            <a:picLocks noChangeAspect="1"/>
          </p:cNvPicPr>
          <p:nvPr/>
        </p:nvPicPr>
        <p:blipFill>
          <a:blip r:embed="rId2" cstate="print"/>
          <a:stretch>
            <a:fillRect/>
          </a:stretch>
        </p:blipFill>
        <p:spPr>
          <a:xfrm>
            <a:off x="0" y="1143000"/>
            <a:ext cx="9144000" cy="4658129"/>
          </a:xfrm>
          <a:prstGeom prst="rect">
            <a:avLst/>
          </a:prstGeom>
          <a:ln w="12700">
            <a:miter lim="400000"/>
          </a:ln>
        </p:spPr>
      </p:pic>
    </p:spTree>
    <p:extLst>
      <p:ext uri="{BB962C8B-B14F-4D97-AF65-F5344CB8AC3E}">
        <p14:creationId xmlns:p14="http://schemas.microsoft.com/office/powerpoint/2010/main" val="201009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Far Detector Event Display</a:t>
            </a:r>
          </a:p>
        </p:txBody>
      </p:sp>
      <p:pic>
        <p:nvPicPr>
          <p:cNvPr id="4" name="Picture 3"/>
          <p:cNvPicPr>
            <a:picLocks noChangeAspect="1" noChangeArrowheads="1"/>
          </p:cNvPicPr>
          <p:nvPr/>
        </p:nvPicPr>
        <p:blipFill>
          <a:blip r:embed="rId2" cstate="print"/>
          <a:srcRect/>
          <a:stretch>
            <a:fillRect/>
          </a:stretch>
        </p:blipFill>
        <p:spPr bwMode="auto">
          <a:xfrm>
            <a:off x="0" y="838200"/>
            <a:ext cx="9144000" cy="5465884"/>
          </a:xfrm>
          <a:prstGeom prst="rect">
            <a:avLst/>
          </a:prstGeom>
          <a:noFill/>
          <a:ln w="9525">
            <a:noFill/>
            <a:miter lim="800000"/>
            <a:headEnd/>
            <a:tailEnd/>
          </a:ln>
        </p:spPr>
      </p:pic>
      <p:sp>
        <p:nvSpPr>
          <p:cNvPr id="2" name="TextBox 1"/>
          <p:cNvSpPr txBox="1"/>
          <p:nvPr/>
        </p:nvSpPr>
        <p:spPr>
          <a:xfrm>
            <a:off x="2438400" y="6096000"/>
            <a:ext cx="1903636" cy="400110"/>
          </a:xfrm>
          <a:prstGeom prst="rect">
            <a:avLst/>
          </a:prstGeom>
          <a:noFill/>
        </p:spPr>
        <p:txBody>
          <a:bodyPr wrap="none" rtlCol="0">
            <a:spAutoFit/>
          </a:bodyPr>
          <a:lstStyle/>
          <a:p>
            <a:r>
              <a:rPr lang="en-US" sz="2000" dirty="0">
                <a:solidFill>
                  <a:schemeClr val="bg1"/>
                </a:solidFill>
                <a:latin typeface="Times New Roman"/>
                <a:cs typeface="Times New Roman"/>
              </a:rPr>
              <a:t>550 </a:t>
            </a:r>
            <a:r>
              <a:rPr lang="en-US" sz="2000" dirty="0" err="1">
                <a:solidFill>
                  <a:schemeClr val="bg1"/>
                </a:solidFill>
                <a:latin typeface="Times New Roman"/>
                <a:cs typeface="Times New Roman"/>
              </a:rPr>
              <a:t>μs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1418396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Zoom on </a:t>
            </a:r>
            <a:r>
              <a:rPr lang="en-US" dirty="0" err="1"/>
              <a:t>NuMI</a:t>
            </a:r>
            <a:r>
              <a:rPr lang="en-US" dirty="0"/>
              <a:t> Beam Pulse</a:t>
            </a:r>
          </a:p>
        </p:txBody>
      </p:sp>
      <p:pic>
        <p:nvPicPr>
          <p:cNvPr id="3" name="Picture 2"/>
          <p:cNvPicPr>
            <a:picLocks noChangeAspect="1" noChangeArrowheads="1"/>
          </p:cNvPicPr>
          <p:nvPr/>
        </p:nvPicPr>
        <p:blipFill>
          <a:blip r:embed="rId2" cstate="print"/>
          <a:srcRect/>
          <a:stretch>
            <a:fillRect/>
          </a:stretch>
        </p:blipFill>
        <p:spPr bwMode="auto">
          <a:xfrm>
            <a:off x="0" y="838200"/>
            <a:ext cx="9144000" cy="5465885"/>
          </a:xfrm>
          <a:prstGeom prst="rect">
            <a:avLst/>
          </a:prstGeom>
          <a:noFill/>
          <a:ln w="9525">
            <a:noFill/>
            <a:miter lim="800000"/>
            <a:headEnd/>
            <a:tailEnd/>
          </a:ln>
        </p:spPr>
      </p:pic>
    </p:spTree>
    <p:extLst>
      <p:ext uri="{BB962C8B-B14F-4D97-AF65-F5344CB8AC3E}">
        <p14:creationId xmlns:p14="http://schemas.microsoft.com/office/powerpoint/2010/main" val="1519457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Close-Up of Neutrino Interaction</a:t>
            </a:r>
          </a:p>
        </p:txBody>
      </p:sp>
      <p:pic>
        <p:nvPicPr>
          <p:cNvPr id="3" name="Picture 2"/>
          <p:cNvPicPr>
            <a:picLocks noChangeAspect="1" noChangeArrowheads="1"/>
          </p:cNvPicPr>
          <p:nvPr/>
        </p:nvPicPr>
        <p:blipFill>
          <a:blip r:embed="rId2" cstate="print"/>
          <a:srcRect/>
          <a:stretch>
            <a:fillRect/>
          </a:stretch>
        </p:blipFill>
        <p:spPr bwMode="auto">
          <a:xfrm>
            <a:off x="0" y="838200"/>
            <a:ext cx="9144000" cy="5465885"/>
          </a:xfrm>
          <a:prstGeom prst="rect">
            <a:avLst/>
          </a:prstGeom>
          <a:noFill/>
          <a:ln w="9525">
            <a:noFill/>
            <a:miter lim="800000"/>
            <a:headEnd/>
            <a:tailEnd/>
          </a:ln>
        </p:spPr>
      </p:pic>
    </p:spTree>
    <p:extLst>
      <p:ext uri="{BB962C8B-B14F-4D97-AF65-F5344CB8AC3E}">
        <p14:creationId xmlns:p14="http://schemas.microsoft.com/office/powerpoint/2010/main" val="3483394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 Detector Neutrino Prediction</a:t>
            </a:r>
          </a:p>
        </p:txBody>
      </p:sp>
      <p:sp>
        <p:nvSpPr>
          <p:cNvPr id="3" name="Content Placeholder 2"/>
          <p:cNvSpPr>
            <a:spLocks noGrp="1"/>
          </p:cNvSpPr>
          <p:nvPr>
            <p:ph sz="quarter" idx="1"/>
          </p:nvPr>
        </p:nvSpPr>
        <p:spPr>
          <a:xfrm>
            <a:off x="228600" y="990600"/>
            <a:ext cx="8458201" cy="2153046"/>
          </a:xfrm>
        </p:spPr>
        <p:txBody>
          <a:bodyPr>
            <a:normAutofit/>
          </a:bodyPr>
          <a:lstStyle/>
          <a:p>
            <a:r>
              <a:rPr lang="en-US" dirty="0"/>
              <a:t>We use a data-driven technique to extrapolate the neutrino events in the near detector to the far detector:</a:t>
            </a:r>
          </a:p>
          <a:p>
            <a:pPr marL="822960" lvl="1" indent="-457200">
              <a:buFont typeface="+mj-lt"/>
              <a:buAutoNum type="arabicPeriod"/>
            </a:pPr>
            <a:r>
              <a:rPr lang="en-US" dirty="0"/>
              <a:t>Estimate true energy distribution of near detector events</a:t>
            </a:r>
          </a:p>
          <a:p>
            <a:pPr marL="822960" lvl="1" indent="-457200">
              <a:buFont typeface="+mj-lt"/>
              <a:buAutoNum type="arabicPeriod"/>
            </a:pPr>
            <a:r>
              <a:rPr lang="en-US" dirty="0"/>
              <a:t>Multiply by expected far/near event ratio and oscillation probability</a:t>
            </a:r>
          </a:p>
          <a:p>
            <a:pPr marL="822960" lvl="1" indent="-457200">
              <a:buFont typeface="+mj-lt"/>
              <a:buAutoNum type="arabicPeriod"/>
            </a:pPr>
            <a:r>
              <a:rPr lang="en-US" dirty="0"/>
              <a:t>Convert far detector true energy into reconstructed energy</a:t>
            </a:r>
          </a:p>
        </p:txBody>
      </p:sp>
      <p:pic>
        <p:nvPicPr>
          <p:cNvPr id="5" name="Picture 4" descr="Joe's Numu Extrapolation Sli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143646"/>
            <a:ext cx="8458200" cy="3333354"/>
          </a:xfrm>
          <a:prstGeom prst="rect">
            <a:avLst/>
          </a:prstGeom>
        </p:spPr>
      </p:pic>
      <p:sp>
        <p:nvSpPr>
          <p:cNvPr id="6" name="Rectangle 5"/>
          <p:cNvSpPr/>
          <p:nvPr/>
        </p:nvSpPr>
        <p:spPr>
          <a:xfrm>
            <a:off x="4648200" y="3276600"/>
            <a:ext cx="1371600" cy="461959"/>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29007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C32B2-2372-9A30-6C89-060EBE2EA451}"/>
              </a:ext>
            </a:extLst>
          </p:cNvPr>
          <p:cNvPicPr>
            <a:picLocks noChangeAspect="1"/>
          </p:cNvPicPr>
          <p:nvPr/>
        </p:nvPicPr>
        <p:blipFill>
          <a:blip r:embed="rId2"/>
          <a:srcRect l="980" t="18267" r="750" b="20244"/>
          <a:stretch>
            <a:fillRect/>
          </a:stretch>
        </p:blipFill>
        <p:spPr>
          <a:xfrm>
            <a:off x="609600" y="838200"/>
            <a:ext cx="7467600" cy="3501565"/>
          </a:xfrm>
          <a:prstGeom prst="rect">
            <a:avLst/>
          </a:prstGeom>
        </p:spPr>
      </p:pic>
      <p:sp>
        <p:nvSpPr>
          <p:cNvPr id="2" name="Title 1">
            <a:extLst>
              <a:ext uri="{FF2B5EF4-FFF2-40B4-BE49-F238E27FC236}">
                <a16:creationId xmlns:a16="http://schemas.microsoft.com/office/drawing/2014/main" id="{C6B1A377-77E2-F9E7-C63D-2244CD58EB29}"/>
              </a:ext>
            </a:extLst>
          </p:cNvPr>
          <p:cNvSpPr>
            <a:spLocks noGrp="1"/>
          </p:cNvSpPr>
          <p:nvPr>
            <p:ph type="title"/>
          </p:nvPr>
        </p:nvSpPr>
        <p:spPr/>
        <p:txBody>
          <a:bodyPr/>
          <a:lstStyle/>
          <a:p>
            <a:r>
              <a:rPr lang="en-US" dirty="0"/>
              <a:t>Muon Neutrino Events</a:t>
            </a:r>
          </a:p>
        </p:txBody>
      </p:sp>
      <p:sp>
        <p:nvSpPr>
          <p:cNvPr id="7" name="Content Placeholder 2">
            <a:extLst>
              <a:ext uri="{FF2B5EF4-FFF2-40B4-BE49-F238E27FC236}">
                <a16:creationId xmlns:a16="http://schemas.microsoft.com/office/drawing/2014/main" id="{6AA74738-DACA-FD12-AAA3-9B95CF80FAAE}"/>
              </a:ext>
            </a:extLst>
          </p:cNvPr>
          <p:cNvSpPr txBox="1">
            <a:spLocks/>
          </p:cNvSpPr>
          <p:nvPr/>
        </p:nvSpPr>
        <p:spPr>
          <a:xfrm>
            <a:off x="457199" y="4317952"/>
            <a:ext cx="7966075" cy="208284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Muon neutrino event counts:</a:t>
            </a:r>
          </a:p>
          <a:p>
            <a:pPr lvl="1" defTabSz="914400" fontAlgn="auto">
              <a:spcAft>
                <a:spcPts val="0"/>
              </a:spcAft>
            </a:pPr>
            <a:r>
              <a:rPr lang="en-US" dirty="0"/>
              <a:t>384 </a:t>
            </a:r>
            <a:r>
              <a:rPr lang="en-US" dirty="0" err="1"/>
              <a:t>ν</a:t>
            </a:r>
            <a:r>
              <a:rPr lang="en-US" baseline="-25000" dirty="0" err="1"/>
              <a:t>μ</a:t>
            </a:r>
            <a:r>
              <a:rPr lang="en-US" dirty="0"/>
              <a:t> candidates (beam: 26.6 x 10</a:t>
            </a:r>
            <a:r>
              <a:rPr lang="en-US" baseline="30000" dirty="0"/>
              <a:t>20</a:t>
            </a:r>
            <a:r>
              <a:rPr lang="en-US" dirty="0"/>
              <a:t> POT)</a:t>
            </a:r>
          </a:p>
          <a:p>
            <a:pPr lvl="1" defTabSz="914400" fontAlgn="auto">
              <a:spcAft>
                <a:spcPts val="0"/>
              </a:spcAft>
            </a:pPr>
            <a:r>
              <a:rPr lang="en-US" dirty="0"/>
              <a:t>106 anti-</a:t>
            </a:r>
            <a:r>
              <a:rPr lang="en-US" dirty="0" err="1"/>
              <a:t>ν</a:t>
            </a:r>
            <a:r>
              <a:rPr lang="en-US" baseline="-25000" dirty="0" err="1"/>
              <a:t>μ</a:t>
            </a:r>
            <a:r>
              <a:rPr lang="en-US" dirty="0"/>
              <a:t> candidates (beam: 12.5 x 10</a:t>
            </a:r>
            <a:r>
              <a:rPr lang="en-US" baseline="30000" dirty="0"/>
              <a:t>20</a:t>
            </a:r>
            <a:r>
              <a:rPr lang="en-US" dirty="0"/>
              <a:t> POT)</a:t>
            </a:r>
          </a:p>
          <a:p>
            <a:pPr defTabSz="914400" fontAlgn="auto">
              <a:spcAft>
                <a:spcPts val="0"/>
              </a:spcAft>
            </a:pPr>
            <a:r>
              <a:rPr lang="en-US" dirty="0"/>
              <a:t>Note the dip in the energy spectra indicating the disappearance of muon neutrinos</a:t>
            </a:r>
          </a:p>
          <a:p>
            <a:pPr defTabSz="914400" fontAlgn="auto">
              <a:spcAft>
                <a:spcPts val="0"/>
              </a:spcAft>
            </a:pPr>
            <a:endParaRPr lang="en-US" dirty="0"/>
          </a:p>
        </p:txBody>
      </p:sp>
      <p:sp>
        <p:nvSpPr>
          <p:cNvPr id="11" name="Rectangle 10">
            <a:extLst>
              <a:ext uri="{FF2B5EF4-FFF2-40B4-BE49-F238E27FC236}">
                <a16:creationId xmlns:a16="http://schemas.microsoft.com/office/drawing/2014/main" id="{09618875-511C-E9F9-D304-179AAD193691}"/>
              </a:ext>
            </a:extLst>
          </p:cNvPr>
          <p:cNvSpPr/>
          <p:nvPr/>
        </p:nvSpPr>
        <p:spPr>
          <a:xfrm>
            <a:off x="8001000" y="685800"/>
            <a:ext cx="346074" cy="1066800"/>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4E591CF4-AD40-DCB8-FF3D-E312EEE342AC}"/>
              </a:ext>
            </a:extLst>
          </p:cNvPr>
          <p:cNvSpPr/>
          <p:nvPr/>
        </p:nvSpPr>
        <p:spPr>
          <a:xfrm>
            <a:off x="457199" y="3403552"/>
            <a:ext cx="346074" cy="936213"/>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4A951F44-71A6-3678-C5E6-1733C94AF7DA}"/>
              </a:ext>
            </a:extLst>
          </p:cNvPr>
          <p:cNvSpPr/>
          <p:nvPr/>
        </p:nvSpPr>
        <p:spPr>
          <a:xfrm>
            <a:off x="4419601" y="914400"/>
            <a:ext cx="3810000" cy="3276600"/>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E7FB4F-244B-6011-EFEB-43C1DA4B6F1A}"/>
              </a:ext>
            </a:extLst>
          </p:cNvPr>
          <p:cNvSpPr/>
          <p:nvPr/>
        </p:nvSpPr>
        <p:spPr>
          <a:xfrm>
            <a:off x="525650" y="5181600"/>
            <a:ext cx="7170549" cy="1219200"/>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5969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9DD38-B655-1797-E123-9EFAFE4FEB8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DB1015-FF54-640E-8935-919604C18FAE}"/>
              </a:ext>
            </a:extLst>
          </p:cNvPr>
          <p:cNvPicPr>
            <a:picLocks noChangeAspect="1"/>
          </p:cNvPicPr>
          <p:nvPr/>
        </p:nvPicPr>
        <p:blipFill>
          <a:blip r:embed="rId2"/>
          <a:srcRect l="980" t="18267" r="750" b="20244"/>
          <a:stretch>
            <a:fillRect/>
          </a:stretch>
        </p:blipFill>
        <p:spPr>
          <a:xfrm>
            <a:off x="609600" y="838200"/>
            <a:ext cx="7467600" cy="3501565"/>
          </a:xfrm>
          <a:prstGeom prst="rect">
            <a:avLst/>
          </a:prstGeom>
        </p:spPr>
      </p:pic>
      <p:sp>
        <p:nvSpPr>
          <p:cNvPr id="2" name="Title 1">
            <a:extLst>
              <a:ext uri="{FF2B5EF4-FFF2-40B4-BE49-F238E27FC236}">
                <a16:creationId xmlns:a16="http://schemas.microsoft.com/office/drawing/2014/main" id="{70BA4524-70F1-E177-3985-A3C76097200B}"/>
              </a:ext>
            </a:extLst>
          </p:cNvPr>
          <p:cNvSpPr>
            <a:spLocks noGrp="1"/>
          </p:cNvSpPr>
          <p:nvPr>
            <p:ph type="title"/>
          </p:nvPr>
        </p:nvSpPr>
        <p:spPr/>
        <p:txBody>
          <a:bodyPr/>
          <a:lstStyle/>
          <a:p>
            <a:r>
              <a:rPr lang="en-US" dirty="0"/>
              <a:t>Muon Neutrino Events</a:t>
            </a:r>
          </a:p>
        </p:txBody>
      </p:sp>
      <p:sp>
        <p:nvSpPr>
          <p:cNvPr id="7" name="Content Placeholder 2">
            <a:extLst>
              <a:ext uri="{FF2B5EF4-FFF2-40B4-BE49-F238E27FC236}">
                <a16:creationId xmlns:a16="http://schemas.microsoft.com/office/drawing/2014/main" id="{363348DB-C935-7D4E-A9B4-43B7B506D148}"/>
              </a:ext>
            </a:extLst>
          </p:cNvPr>
          <p:cNvSpPr txBox="1">
            <a:spLocks/>
          </p:cNvSpPr>
          <p:nvPr/>
        </p:nvSpPr>
        <p:spPr>
          <a:xfrm>
            <a:off x="457199" y="4317952"/>
            <a:ext cx="7966075" cy="208284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Muon neutrino event counts:</a:t>
            </a:r>
          </a:p>
          <a:p>
            <a:pPr lvl="1" defTabSz="914400" fontAlgn="auto">
              <a:spcAft>
                <a:spcPts val="0"/>
              </a:spcAft>
            </a:pPr>
            <a:r>
              <a:rPr lang="en-US" dirty="0"/>
              <a:t>384 </a:t>
            </a:r>
            <a:r>
              <a:rPr lang="en-US" dirty="0" err="1"/>
              <a:t>ν</a:t>
            </a:r>
            <a:r>
              <a:rPr lang="en-US" baseline="-25000" dirty="0" err="1"/>
              <a:t>μ</a:t>
            </a:r>
            <a:r>
              <a:rPr lang="en-US" dirty="0"/>
              <a:t> candidates (beam: 26.6 x 10</a:t>
            </a:r>
            <a:r>
              <a:rPr lang="en-US" baseline="30000" dirty="0"/>
              <a:t>20</a:t>
            </a:r>
            <a:r>
              <a:rPr lang="en-US" dirty="0"/>
              <a:t> POT)</a:t>
            </a:r>
          </a:p>
          <a:p>
            <a:pPr lvl="1" defTabSz="914400" fontAlgn="auto">
              <a:spcAft>
                <a:spcPts val="0"/>
              </a:spcAft>
            </a:pPr>
            <a:r>
              <a:rPr lang="en-US" dirty="0"/>
              <a:t>106 anti-</a:t>
            </a:r>
            <a:r>
              <a:rPr lang="en-US" dirty="0" err="1"/>
              <a:t>ν</a:t>
            </a:r>
            <a:r>
              <a:rPr lang="en-US" baseline="-25000" dirty="0" err="1"/>
              <a:t>μ</a:t>
            </a:r>
            <a:r>
              <a:rPr lang="en-US" dirty="0"/>
              <a:t> candidates (beam: 12.5 x 10</a:t>
            </a:r>
            <a:r>
              <a:rPr lang="en-US" baseline="30000" dirty="0"/>
              <a:t>20</a:t>
            </a:r>
            <a:r>
              <a:rPr lang="en-US" dirty="0"/>
              <a:t> POT)</a:t>
            </a:r>
          </a:p>
          <a:p>
            <a:pPr defTabSz="914400" fontAlgn="auto">
              <a:spcAft>
                <a:spcPts val="0"/>
              </a:spcAft>
            </a:pPr>
            <a:r>
              <a:rPr lang="en-US" dirty="0"/>
              <a:t>Note the dip in the energy spectra indicating the disappearance of muon neutrinos</a:t>
            </a:r>
          </a:p>
          <a:p>
            <a:pPr defTabSz="914400" fontAlgn="auto">
              <a:spcAft>
                <a:spcPts val="0"/>
              </a:spcAft>
            </a:pPr>
            <a:endParaRPr lang="en-US" dirty="0"/>
          </a:p>
        </p:txBody>
      </p:sp>
      <p:sp>
        <p:nvSpPr>
          <p:cNvPr id="11" name="Rectangle 10">
            <a:extLst>
              <a:ext uri="{FF2B5EF4-FFF2-40B4-BE49-F238E27FC236}">
                <a16:creationId xmlns:a16="http://schemas.microsoft.com/office/drawing/2014/main" id="{105BD6D1-FA57-86BD-9DEA-586BD2E399EA}"/>
              </a:ext>
            </a:extLst>
          </p:cNvPr>
          <p:cNvSpPr/>
          <p:nvPr/>
        </p:nvSpPr>
        <p:spPr>
          <a:xfrm>
            <a:off x="8001000" y="685800"/>
            <a:ext cx="346074" cy="1066800"/>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EB3FB162-25AB-2007-D194-B321DC6D392C}"/>
              </a:ext>
            </a:extLst>
          </p:cNvPr>
          <p:cNvSpPr/>
          <p:nvPr/>
        </p:nvSpPr>
        <p:spPr>
          <a:xfrm>
            <a:off x="457199" y="3403552"/>
            <a:ext cx="346074" cy="936213"/>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E3D7A9E9-6475-0FA9-DFFE-7B90EB0B4FFE}"/>
              </a:ext>
            </a:extLst>
          </p:cNvPr>
          <p:cNvSpPr/>
          <p:nvPr/>
        </p:nvSpPr>
        <p:spPr>
          <a:xfrm>
            <a:off x="312550" y="5562601"/>
            <a:ext cx="7467599" cy="862738"/>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5107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065D-77BF-4312-658B-F6DE4DEBF25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3921ACA-2B85-FF58-9089-B18E3D9648C0}"/>
              </a:ext>
            </a:extLst>
          </p:cNvPr>
          <p:cNvPicPr>
            <a:picLocks noChangeAspect="1"/>
          </p:cNvPicPr>
          <p:nvPr/>
        </p:nvPicPr>
        <p:blipFill>
          <a:blip r:embed="rId2"/>
          <a:srcRect l="980" t="18267" r="750" b="20244"/>
          <a:stretch>
            <a:fillRect/>
          </a:stretch>
        </p:blipFill>
        <p:spPr>
          <a:xfrm>
            <a:off x="609600" y="838200"/>
            <a:ext cx="7467600" cy="3501565"/>
          </a:xfrm>
          <a:prstGeom prst="rect">
            <a:avLst/>
          </a:prstGeom>
        </p:spPr>
      </p:pic>
      <p:sp>
        <p:nvSpPr>
          <p:cNvPr id="2" name="Title 1">
            <a:extLst>
              <a:ext uri="{FF2B5EF4-FFF2-40B4-BE49-F238E27FC236}">
                <a16:creationId xmlns:a16="http://schemas.microsoft.com/office/drawing/2014/main" id="{9CFC84D9-E801-3DEF-DAAB-1228C672EF43}"/>
              </a:ext>
            </a:extLst>
          </p:cNvPr>
          <p:cNvSpPr>
            <a:spLocks noGrp="1"/>
          </p:cNvSpPr>
          <p:nvPr>
            <p:ph type="title"/>
          </p:nvPr>
        </p:nvSpPr>
        <p:spPr/>
        <p:txBody>
          <a:bodyPr/>
          <a:lstStyle/>
          <a:p>
            <a:r>
              <a:rPr lang="en-US" dirty="0"/>
              <a:t>Muon Neutrino Events</a:t>
            </a:r>
          </a:p>
        </p:txBody>
      </p:sp>
      <p:sp>
        <p:nvSpPr>
          <p:cNvPr id="7" name="Content Placeholder 2">
            <a:extLst>
              <a:ext uri="{FF2B5EF4-FFF2-40B4-BE49-F238E27FC236}">
                <a16:creationId xmlns:a16="http://schemas.microsoft.com/office/drawing/2014/main" id="{602BF033-5A3C-FB92-B7AC-D2424D9C5AF7}"/>
              </a:ext>
            </a:extLst>
          </p:cNvPr>
          <p:cNvSpPr txBox="1">
            <a:spLocks/>
          </p:cNvSpPr>
          <p:nvPr/>
        </p:nvSpPr>
        <p:spPr>
          <a:xfrm>
            <a:off x="457199" y="4317952"/>
            <a:ext cx="7966075" cy="208284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Muon neutrino event counts:</a:t>
            </a:r>
          </a:p>
          <a:p>
            <a:pPr lvl="1" defTabSz="914400" fontAlgn="auto">
              <a:spcAft>
                <a:spcPts val="0"/>
              </a:spcAft>
            </a:pPr>
            <a:r>
              <a:rPr lang="en-US" dirty="0"/>
              <a:t>384 </a:t>
            </a:r>
            <a:r>
              <a:rPr lang="en-US" dirty="0" err="1"/>
              <a:t>ν</a:t>
            </a:r>
            <a:r>
              <a:rPr lang="en-US" baseline="-25000" dirty="0" err="1"/>
              <a:t>μ</a:t>
            </a:r>
            <a:r>
              <a:rPr lang="en-US" dirty="0"/>
              <a:t> candidates (beam: 26.6 x 10</a:t>
            </a:r>
            <a:r>
              <a:rPr lang="en-US" baseline="30000" dirty="0"/>
              <a:t>20</a:t>
            </a:r>
            <a:r>
              <a:rPr lang="en-US" dirty="0"/>
              <a:t> POT)</a:t>
            </a:r>
          </a:p>
          <a:p>
            <a:pPr lvl="1" defTabSz="914400" fontAlgn="auto">
              <a:spcAft>
                <a:spcPts val="0"/>
              </a:spcAft>
            </a:pPr>
            <a:r>
              <a:rPr lang="en-US" dirty="0"/>
              <a:t>106 anti-</a:t>
            </a:r>
            <a:r>
              <a:rPr lang="en-US" dirty="0" err="1"/>
              <a:t>ν</a:t>
            </a:r>
            <a:r>
              <a:rPr lang="en-US" baseline="-25000" dirty="0" err="1"/>
              <a:t>μ</a:t>
            </a:r>
            <a:r>
              <a:rPr lang="en-US" dirty="0"/>
              <a:t> candidates (beam: 12.5 x 10</a:t>
            </a:r>
            <a:r>
              <a:rPr lang="en-US" baseline="30000" dirty="0"/>
              <a:t>20</a:t>
            </a:r>
            <a:r>
              <a:rPr lang="en-US" dirty="0"/>
              <a:t> POT)</a:t>
            </a:r>
          </a:p>
          <a:p>
            <a:pPr defTabSz="914400" fontAlgn="auto">
              <a:spcAft>
                <a:spcPts val="0"/>
              </a:spcAft>
            </a:pPr>
            <a:r>
              <a:rPr lang="en-US" dirty="0"/>
              <a:t>Note the dip in the energy spectra indicating the disappearance of muon neutrinos</a:t>
            </a:r>
          </a:p>
          <a:p>
            <a:pPr defTabSz="914400" fontAlgn="auto">
              <a:spcAft>
                <a:spcPts val="0"/>
              </a:spcAft>
            </a:pPr>
            <a:endParaRPr lang="en-US" dirty="0"/>
          </a:p>
        </p:txBody>
      </p:sp>
      <p:cxnSp>
        <p:nvCxnSpPr>
          <p:cNvPr id="4" name="Straight Arrow Connector 3">
            <a:extLst>
              <a:ext uri="{FF2B5EF4-FFF2-40B4-BE49-F238E27FC236}">
                <a16:creationId xmlns:a16="http://schemas.microsoft.com/office/drawing/2014/main" id="{65C50C71-E458-5B20-B1E0-274346CD2928}"/>
              </a:ext>
            </a:extLst>
          </p:cNvPr>
          <p:cNvCxnSpPr>
            <a:cxnSpLocks/>
          </p:cNvCxnSpPr>
          <p:nvPr/>
        </p:nvCxnSpPr>
        <p:spPr>
          <a:xfrm>
            <a:off x="1981200" y="1828800"/>
            <a:ext cx="0" cy="1143000"/>
          </a:xfrm>
          <a:prstGeom prst="straightConnector1">
            <a:avLst/>
          </a:prstGeom>
          <a:ln w="1016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81E3988-160A-FCBA-FF59-2D989CE1E36F}"/>
              </a:ext>
            </a:extLst>
          </p:cNvPr>
          <p:cNvCxnSpPr>
            <a:cxnSpLocks/>
          </p:cNvCxnSpPr>
          <p:nvPr/>
        </p:nvCxnSpPr>
        <p:spPr>
          <a:xfrm>
            <a:off x="5562600" y="1828800"/>
            <a:ext cx="0" cy="1143000"/>
          </a:xfrm>
          <a:prstGeom prst="straightConnector1">
            <a:avLst/>
          </a:prstGeom>
          <a:ln w="1016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3C24B8E7-5C92-178A-FFC9-7EE056E1572C}"/>
              </a:ext>
            </a:extLst>
          </p:cNvPr>
          <p:cNvSpPr/>
          <p:nvPr/>
        </p:nvSpPr>
        <p:spPr>
          <a:xfrm>
            <a:off x="8001000" y="685800"/>
            <a:ext cx="346074" cy="1066800"/>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00E4C01-B7B2-4740-D3D0-4FC02FE9224F}"/>
              </a:ext>
            </a:extLst>
          </p:cNvPr>
          <p:cNvSpPr/>
          <p:nvPr/>
        </p:nvSpPr>
        <p:spPr>
          <a:xfrm>
            <a:off x="457199" y="3403552"/>
            <a:ext cx="346074" cy="936213"/>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1140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90B2-2843-1BEF-EB44-81747AC955A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A63A1F7-75A7-9572-1E08-BCC3A382C474}"/>
              </a:ext>
            </a:extLst>
          </p:cNvPr>
          <p:cNvPicPr>
            <a:picLocks noChangeAspect="1"/>
          </p:cNvPicPr>
          <p:nvPr/>
        </p:nvPicPr>
        <p:blipFill>
          <a:blip r:embed="rId2"/>
          <a:srcRect l="981" t="19053" r="2941" b="22860"/>
          <a:stretch>
            <a:fillRect/>
          </a:stretch>
        </p:blipFill>
        <p:spPr>
          <a:xfrm>
            <a:off x="189798" y="839492"/>
            <a:ext cx="8268795" cy="3746134"/>
          </a:xfrm>
          <a:prstGeom prst="rect">
            <a:avLst/>
          </a:prstGeom>
        </p:spPr>
      </p:pic>
      <p:sp>
        <p:nvSpPr>
          <p:cNvPr id="2" name="Title 1">
            <a:extLst>
              <a:ext uri="{FF2B5EF4-FFF2-40B4-BE49-F238E27FC236}">
                <a16:creationId xmlns:a16="http://schemas.microsoft.com/office/drawing/2014/main" id="{9845A55E-A2F7-850A-B62E-926814B91127}"/>
              </a:ext>
            </a:extLst>
          </p:cNvPr>
          <p:cNvSpPr>
            <a:spLocks noGrp="1"/>
          </p:cNvSpPr>
          <p:nvPr>
            <p:ph type="title"/>
          </p:nvPr>
        </p:nvSpPr>
        <p:spPr/>
        <p:txBody>
          <a:bodyPr/>
          <a:lstStyle/>
          <a:p>
            <a:r>
              <a:rPr lang="en-US" dirty="0"/>
              <a:t>Electron Neutrino Events</a:t>
            </a:r>
          </a:p>
        </p:txBody>
      </p:sp>
      <p:sp>
        <p:nvSpPr>
          <p:cNvPr id="7" name="Content Placeholder 2">
            <a:extLst>
              <a:ext uri="{FF2B5EF4-FFF2-40B4-BE49-F238E27FC236}">
                <a16:creationId xmlns:a16="http://schemas.microsoft.com/office/drawing/2014/main" id="{F566DD3F-5608-C5FD-813C-59839BF0A567}"/>
              </a:ext>
            </a:extLst>
          </p:cNvPr>
          <p:cNvSpPr txBox="1">
            <a:spLocks/>
          </p:cNvSpPr>
          <p:nvPr/>
        </p:nvSpPr>
        <p:spPr>
          <a:xfrm>
            <a:off x="457199" y="4584334"/>
            <a:ext cx="7966075" cy="1816466"/>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Electron neutrino event counts</a:t>
            </a:r>
          </a:p>
          <a:p>
            <a:pPr lvl="1" defTabSz="914400" fontAlgn="auto">
              <a:spcAft>
                <a:spcPts val="0"/>
              </a:spcAft>
            </a:pPr>
            <a:r>
              <a:rPr lang="en-US" dirty="0"/>
              <a:t>181 </a:t>
            </a:r>
            <a:r>
              <a:rPr lang="en-US" dirty="0" err="1"/>
              <a:t>ν</a:t>
            </a:r>
            <a:r>
              <a:rPr lang="en-US" baseline="-25000" dirty="0" err="1"/>
              <a:t>e</a:t>
            </a:r>
            <a:r>
              <a:rPr lang="en-US" dirty="0"/>
              <a:t> candidates (beam: 26.6 x 10</a:t>
            </a:r>
            <a:r>
              <a:rPr lang="en-US" baseline="30000" dirty="0"/>
              <a:t>20</a:t>
            </a:r>
            <a:r>
              <a:rPr lang="en-US" dirty="0"/>
              <a:t> POT)</a:t>
            </a:r>
          </a:p>
          <a:p>
            <a:pPr lvl="1" defTabSz="914400" fontAlgn="auto">
              <a:spcAft>
                <a:spcPts val="0"/>
              </a:spcAft>
            </a:pPr>
            <a:r>
              <a:rPr lang="en-US" dirty="0"/>
              <a:t>32 anti-</a:t>
            </a:r>
            <a:r>
              <a:rPr lang="en-US" dirty="0" err="1"/>
              <a:t>ν</a:t>
            </a:r>
            <a:r>
              <a:rPr lang="en-US" baseline="-25000" dirty="0" err="1"/>
              <a:t>e</a:t>
            </a:r>
            <a:r>
              <a:rPr lang="en-US" dirty="0"/>
              <a:t> candidates (beam: 12.5 x 10</a:t>
            </a:r>
            <a:r>
              <a:rPr lang="en-US" baseline="30000" dirty="0"/>
              <a:t>20</a:t>
            </a:r>
            <a:r>
              <a:rPr lang="en-US" dirty="0"/>
              <a:t> POT)</a:t>
            </a:r>
          </a:p>
          <a:p>
            <a:pPr defTabSz="914400" fontAlgn="auto">
              <a:spcAft>
                <a:spcPts val="0"/>
              </a:spcAft>
            </a:pPr>
            <a:r>
              <a:rPr lang="en-US" dirty="0"/>
              <a:t>Samples divided into four selections:</a:t>
            </a:r>
          </a:p>
          <a:p>
            <a:pPr lvl="1" defTabSz="914400" fontAlgn="auto">
              <a:spcAft>
                <a:spcPts val="0"/>
              </a:spcAft>
            </a:pPr>
            <a:r>
              <a:rPr lang="en-US" dirty="0"/>
              <a:t>Low-Energy, Low Particle ID (PID), High PID and Peripheral</a:t>
            </a:r>
          </a:p>
        </p:txBody>
      </p:sp>
      <p:sp>
        <p:nvSpPr>
          <p:cNvPr id="6" name="Rectangle 5">
            <a:extLst>
              <a:ext uri="{FF2B5EF4-FFF2-40B4-BE49-F238E27FC236}">
                <a16:creationId xmlns:a16="http://schemas.microsoft.com/office/drawing/2014/main" id="{2E214D14-C3C8-961E-8A84-FF75C5C0B320}"/>
              </a:ext>
            </a:extLst>
          </p:cNvPr>
          <p:cNvSpPr/>
          <p:nvPr/>
        </p:nvSpPr>
        <p:spPr>
          <a:xfrm>
            <a:off x="189798" y="3704877"/>
            <a:ext cx="346074" cy="936213"/>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1B85BFD7-1098-D5FE-FE71-88A0B02D5D79}"/>
              </a:ext>
            </a:extLst>
          </p:cNvPr>
          <p:cNvSpPr/>
          <p:nvPr/>
        </p:nvSpPr>
        <p:spPr>
          <a:xfrm>
            <a:off x="3810000" y="1112643"/>
            <a:ext cx="609600" cy="3078357"/>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0BFB81-A106-510D-9A5C-5BDEFF98B857}"/>
              </a:ext>
            </a:extLst>
          </p:cNvPr>
          <p:cNvSpPr/>
          <p:nvPr/>
        </p:nvSpPr>
        <p:spPr>
          <a:xfrm>
            <a:off x="7620000" y="1112642"/>
            <a:ext cx="762000" cy="3078357"/>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056594B-5F04-337B-D88E-B1606D19598F}"/>
              </a:ext>
            </a:extLst>
          </p:cNvPr>
          <p:cNvSpPr/>
          <p:nvPr/>
        </p:nvSpPr>
        <p:spPr>
          <a:xfrm>
            <a:off x="745210" y="1128206"/>
            <a:ext cx="609600" cy="3062793"/>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Rectangle 8">
            <a:extLst>
              <a:ext uri="{FF2B5EF4-FFF2-40B4-BE49-F238E27FC236}">
                <a16:creationId xmlns:a16="http://schemas.microsoft.com/office/drawing/2014/main" id="{EBBE8957-B62F-D72A-1EDE-BAEFFC7ACDC7}"/>
              </a:ext>
            </a:extLst>
          </p:cNvPr>
          <p:cNvSpPr/>
          <p:nvPr/>
        </p:nvSpPr>
        <p:spPr>
          <a:xfrm>
            <a:off x="457198" y="5638800"/>
            <a:ext cx="6858001" cy="674890"/>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53420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A706-7195-D8E8-3810-6D39E961708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9D006A7-D491-0DEA-E249-17BD96A459B6}"/>
              </a:ext>
            </a:extLst>
          </p:cNvPr>
          <p:cNvPicPr>
            <a:picLocks noChangeAspect="1"/>
          </p:cNvPicPr>
          <p:nvPr/>
        </p:nvPicPr>
        <p:blipFill>
          <a:blip r:embed="rId2"/>
          <a:srcRect l="981" t="19053" r="2941" b="22860"/>
          <a:stretch>
            <a:fillRect/>
          </a:stretch>
        </p:blipFill>
        <p:spPr>
          <a:xfrm>
            <a:off x="189798" y="839492"/>
            <a:ext cx="8268795" cy="3746134"/>
          </a:xfrm>
          <a:prstGeom prst="rect">
            <a:avLst/>
          </a:prstGeom>
        </p:spPr>
      </p:pic>
      <p:sp>
        <p:nvSpPr>
          <p:cNvPr id="2" name="Title 1">
            <a:extLst>
              <a:ext uri="{FF2B5EF4-FFF2-40B4-BE49-F238E27FC236}">
                <a16:creationId xmlns:a16="http://schemas.microsoft.com/office/drawing/2014/main" id="{09C942F0-47D3-D8EB-523E-EC61BBCD67A2}"/>
              </a:ext>
            </a:extLst>
          </p:cNvPr>
          <p:cNvSpPr>
            <a:spLocks noGrp="1"/>
          </p:cNvSpPr>
          <p:nvPr>
            <p:ph type="title"/>
          </p:nvPr>
        </p:nvSpPr>
        <p:spPr/>
        <p:txBody>
          <a:bodyPr/>
          <a:lstStyle/>
          <a:p>
            <a:r>
              <a:rPr lang="en-US" dirty="0"/>
              <a:t>Electron Neutrino Events</a:t>
            </a:r>
          </a:p>
        </p:txBody>
      </p:sp>
      <p:sp>
        <p:nvSpPr>
          <p:cNvPr id="7" name="Content Placeholder 2">
            <a:extLst>
              <a:ext uri="{FF2B5EF4-FFF2-40B4-BE49-F238E27FC236}">
                <a16:creationId xmlns:a16="http://schemas.microsoft.com/office/drawing/2014/main" id="{144E74F4-6557-1C8F-B0B5-C6C552992CD1}"/>
              </a:ext>
            </a:extLst>
          </p:cNvPr>
          <p:cNvSpPr txBox="1">
            <a:spLocks/>
          </p:cNvSpPr>
          <p:nvPr/>
        </p:nvSpPr>
        <p:spPr>
          <a:xfrm>
            <a:off x="457199" y="4584334"/>
            <a:ext cx="7966075" cy="1816466"/>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Electron neutrino event counts</a:t>
            </a:r>
          </a:p>
          <a:p>
            <a:pPr lvl="1" defTabSz="914400" fontAlgn="auto">
              <a:spcAft>
                <a:spcPts val="0"/>
              </a:spcAft>
            </a:pPr>
            <a:r>
              <a:rPr lang="en-US" dirty="0"/>
              <a:t>181 </a:t>
            </a:r>
            <a:r>
              <a:rPr lang="en-US" dirty="0" err="1"/>
              <a:t>ν</a:t>
            </a:r>
            <a:r>
              <a:rPr lang="en-US" baseline="-25000" dirty="0" err="1"/>
              <a:t>e</a:t>
            </a:r>
            <a:r>
              <a:rPr lang="en-US" dirty="0"/>
              <a:t> candidates (beam: 26.6 x 10</a:t>
            </a:r>
            <a:r>
              <a:rPr lang="en-US" baseline="30000" dirty="0"/>
              <a:t>20</a:t>
            </a:r>
            <a:r>
              <a:rPr lang="en-US" dirty="0"/>
              <a:t> POT)</a:t>
            </a:r>
          </a:p>
          <a:p>
            <a:pPr lvl="1" defTabSz="914400" fontAlgn="auto">
              <a:spcAft>
                <a:spcPts val="0"/>
              </a:spcAft>
            </a:pPr>
            <a:r>
              <a:rPr lang="en-US" dirty="0"/>
              <a:t>32 anti-</a:t>
            </a:r>
            <a:r>
              <a:rPr lang="en-US" dirty="0" err="1"/>
              <a:t>ν</a:t>
            </a:r>
            <a:r>
              <a:rPr lang="en-US" baseline="-25000" dirty="0" err="1"/>
              <a:t>e</a:t>
            </a:r>
            <a:r>
              <a:rPr lang="en-US" dirty="0"/>
              <a:t> candidates (beam: 12.5 x 10</a:t>
            </a:r>
            <a:r>
              <a:rPr lang="en-US" baseline="30000" dirty="0"/>
              <a:t>20</a:t>
            </a:r>
            <a:r>
              <a:rPr lang="en-US" dirty="0"/>
              <a:t> POT)</a:t>
            </a:r>
          </a:p>
          <a:p>
            <a:pPr defTabSz="914400" fontAlgn="auto">
              <a:spcAft>
                <a:spcPts val="0"/>
              </a:spcAft>
            </a:pPr>
            <a:r>
              <a:rPr lang="en-US" dirty="0"/>
              <a:t>Samples divided into four selections:</a:t>
            </a:r>
          </a:p>
          <a:p>
            <a:pPr lvl="1" defTabSz="914400" fontAlgn="auto">
              <a:spcAft>
                <a:spcPts val="0"/>
              </a:spcAft>
            </a:pPr>
            <a:r>
              <a:rPr lang="en-US" dirty="0"/>
              <a:t>Low-Energy, Low Particle ID (PID), High PID and Peripheral</a:t>
            </a:r>
          </a:p>
        </p:txBody>
      </p:sp>
      <p:sp>
        <p:nvSpPr>
          <p:cNvPr id="6" name="Rectangle 5">
            <a:extLst>
              <a:ext uri="{FF2B5EF4-FFF2-40B4-BE49-F238E27FC236}">
                <a16:creationId xmlns:a16="http://schemas.microsoft.com/office/drawing/2014/main" id="{E88092DC-CBFF-6C36-069F-3F1B16CFCEA0}"/>
              </a:ext>
            </a:extLst>
          </p:cNvPr>
          <p:cNvSpPr/>
          <p:nvPr/>
        </p:nvSpPr>
        <p:spPr>
          <a:xfrm>
            <a:off x="189798" y="3704877"/>
            <a:ext cx="346074" cy="936213"/>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779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s Hierarchy 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849" y="3581400"/>
            <a:ext cx="4909671" cy="2362200"/>
          </a:xfrm>
          <a:prstGeom prst="rect">
            <a:avLst/>
          </a:prstGeom>
          <a:ln>
            <a:noFill/>
          </a:ln>
        </p:spPr>
      </p:pic>
      <p:sp>
        <p:nvSpPr>
          <p:cNvPr id="34" name="Rectangle 33"/>
          <p:cNvSpPr/>
          <p:nvPr/>
        </p:nvSpPr>
        <p:spPr>
          <a:xfrm>
            <a:off x="6858000" y="3581400"/>
            <a:ext cx="1870100" cy="152400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8" name="Picture 1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endParaRPr lang="en-US" dirty="0">
              <a:solidFill>
                <a:srgbClr val="0000FF"/>
              </a:solidFill>
            </a:endParaRP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4"/>
          <a:stretch>
            <a:fillRect/>
          </a:stretch>
        </p:blipFill>
        <p:spPr>
          <a:xfrm>
            <a:off x="5832474" y="245501"/>
            <a:ext cx="2590800" cy="1616551"/>
          </a:xfrm>
          <a:prstGeom prst="rect">
            <a:avLst/>
          </a:prstGeom>
        </p:spPr>
      </p:pic>
      <p:sp>
        <p:nvSpPr>
          <p:cNvPr id="33" name="Rectangle 32"/>
          <p:cNvSpPr/>
          <p:nvPr/>
        </p:nvSpPr>
        <p:spPr>
          <a:xfrm>
            <a:off x="609600" y="5105400"/>
            <a:ext cx="4191000" cy="9561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5" name="Rectangle 34"/>
          <p:cNvSpPr/>
          <p:nvPr/>
        </p:nvSpPr>
        <p:spPr>
          <a:xfrm>
            <a:off x="4419600" y="3571821"/>
            <a:ext cx="381000" cy="152400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6" name="Rectangle 35"/>
          <p:cNvSpPr/>
          <p:nvPr/>
        </p:nvSpPr>
        <p:spPr>
          <a:xfrm>
            <a:off x="6855810" y="5134108"/>
            <a:ext cx="1872290" cy="9561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7" name="Rectangle 36"/>
          <p:cNvSpPr/>
          <p:nvPr/>
        </p:nvSpPr>
        <p:spPr>
          <a:xfrm>
            <a:off x="5029200" y="5715000"/>
            <a:ext cx="1524000" cy="299048"/>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Tree>
    <p:extLst>
      <p:ext uri="{BB962C8B-B14F-4D97-AF65-F5344CB8AC3E}">
        <p14:creationId xmlns:p14="http://schemas.microsoft.com/office/powerpoint/2010/main" val="128865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5B05-3FC3-98B5-69D2-BCAE91528742}"/>
              </a:ext>
            </a:extLst>
          </p:cNvPr>
          <p:cNvSpPr>
            <a:spLocks noGrp="1"/>
          </p:cNvSpPr>
          <p:nvPr>
            <p:ph type="title"/>
          </p:nvPr>
        </p:nvSpPr>
        <p:spPr/>
        <p:txBody>
          <a:bodyPr/>
          <a:lstStyle/>
          <a:p>
            <a:r>
              <a:rPr lang="en-US" dirty="0"/>
              <a:t>Extract Nature’s Parameters</a:t>
            </a:r>
          </a:p>
        </p:txBody>
      </p:sp>
      <p:pic>
        <p:nvPicPr>
          <p:cNvPr id="10" name="Content Placeholder 9">
            <a:extLst>
              <a:ext uri="{FF2B5EF4-FFF2-40B4-BE49-F238E27FC236}">
                <a16:creationId xmlns:a16="http://schemas.microsoft.com/office/drawing/2014/main" id="{D04F7656-463D-C931-1231-22A8A43B2B40}"/>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3671377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E948-431D-7E18-8F49-380BC8686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ED4AC-1907-7A87-E45D-31EBDEE10C10}"/>
              </a:ext>
            </a:extLst>
          </p:cNvPr>
          <p:cNvSpPr>
            <a:spLocks noGrp="1"/>
          </p:cNvSpPr>
          <p:nvPr>
            <p:ph type="title"/>
          </p:nvPr>
        </p:nvSpPr>
        <p:spPr/>
        <p:txBody>
          <a:bodyPr/>
          <a:lstStyle/>
          <a:p>
            <a:r>
              <a:rPr lang="en-US" dirty="0"/>
              <a:t>Extract Nature’s Parameters</a:t>
            </a:r>
          </a:p>
        </p:txBody>
      </p:sp>
      <p:pic>
        <p:nvPicPr>
          <p:cNvPr id="6" name="Content Placeholder 5">
            <a:extLst>
              <a:ext uri="{FF2B5EF4-FFF2-40B4-BE49-F238E27FC236}">
                <a16:creationId xmlns:a16="http://schemas.microsoft.com/office/drawing/2014/main" id="{7EDFAE0B-7C8C-4A1F-923B-EC6555D9DC27}"/>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3740308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1C59-A784-4484-3B28-0DCFC56BF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C7481-975D-734E-6093-3DF5036069C2}"/>
              </a:ext>
            </a:extLst>
          </p:cNvPr>
          <p:cNvSpPr>
            <a:spLocks noGrp="1"/>
          </p:cNvSpPr>
          <p:nvPr>
            <p:ph type="title"/>
          </p:nvPr>
        </p:nvSpPr>
        <p:spPr/>
        <p:txBody>
          <a:bodyPr/>
          <a:lstStyle/>
          <a:p>
            <a:r>
              <a:rPr lang="en-US" dirty="0"/>
              <a:t>Extract Nature’s Parameters</a:t>
            </a:r>
          </a:p>
        </p:txBody>
      </p:sp>
      <p:pic>
        <p:nvPicPr>
          <p:cNvPr id="4" name="Picture 3">
            <a:extLst>
              <a:ext uri="{FF2B5EF4-FFF2-40B4-BE49-F238E27FC236}">
                <a16:creationId xmlns:a16="http://schemas.microsoft.com/office/drawing/2014/main" id="{D86F9E48-A4E7-75DD-9015-64BCB09BF00A}"/>
              </a:ext>
            </a:extLst>
          </p:cNvPr>
          <p:cNvPicPr>
            <a:picLocks noChangeAspect="1"/>
          </p:cNvPicPr>
          <p:nvPr/>
        </p:nvPicPr>
        <p:blipFill>
          <a:blip r:embed="rId2"/>
          <a:srcRect l="52876" t="43333" r="9739" b="32222"/>
          <a:stretch>
            <a:fillRect/>
          </a:stretch>
        </p:blipFill>
        <p:spPr>
          <a:xfrm>
            <a:off x="1184272" y="940715"/>
            <a:ext cx="6511928" cy="5510094"/>
          </a:xfrm>
          <a:prstGeom prst="rect">
            <a:avLst/>
          </a:prstGeom>
        </p:spPr>
      </p:pic>
      <p:sp>
        <p:nvSpPr>
          <p:cNvPr id="3" name="Rectangle 2">
            <a:extLst>
              <a:ext uri="{FF2B5EF4-FFF2-40B4-BE49-F238E27FC236}">
                <a16:creationId xmlns:a16="http://schemas.microsoft.com/office/drawing/2014/main" id="{AA29E576-6438-F4C5-EA45-FB816914A28B}"/>
              </a:ext>
            </a:extLst>
          </p:cNvPr>
          <p:cNvSpPr/>
          <p:nvPr/>
        </p:nvSpPr>
        <p:spPr>
          <a:xfrm>
            <a:off x="2337758" y="2960176"/>
            <a:ext cx="4651978" cy="1680835"/>
          </a:xfrm>
          <a:prstGeom prst="rect">
            <a:avLst/>
          </a:prstGeom>
          <a:solidFill>
            <a:srgbClr val="9BBB59">
              <a:lumMod val="5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3F401FE-245A-7F40-3BB1-E7C6489FCACE}"/>
              </a:ext>
            </a:extLst>
          </p:cNvPr>
          <p:cNvSpPr/>
          <p:nvPr/>
        </p:nvSpPr>
        <p:spPr>
          <a:xfrm rot="5400000">
            <a:off x="2497810" y="2961468"/>
            <a:ext cx="4419600" cy="782664"/>
          </a:xfrm>
          <a:prstGeom prst="rect">
            <a:avLst/>
          </a:prstGeom>
          <a:solidFill>
            <a:srgbClr val="9BBB59">
              <a:lumMod val="5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77661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3180-BE0A-6F5D-B0E5-211A01383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6D8C0-0B4E-9BD3-C5C4-1EC3D045C769}"/>
              </a:ext>
            </a:extLst>
          </p:cNvPr>
          <p:cNvSpPr>
            <a:spLocks noGrp="1"/>
          </p:cNvSpPr>
          <p:nvPr>
            <p:ph type="title"/>
          </p:nvPr>
        </p:nvSpPr>
        <p:spPr/>
        <p:txBody>
          <a:bodyPr/>
          <a:lstStyle/>
          <a:p>
            <a:r>
              <a:rPr lang="en-US" dirty="0"/>
              <a:t>Extract Nature’s Parameters</a:t>
            </a:r>
          </a:p>
        </p:txBody>
      </p:sp>
      <p:pic>
        <p:nvPicPr>
          <p:cNvPr id="4" name="Picture 3">
            <a:extLst>
              <a:ext uri="{FF2B5EF4-FFF2-40B4-BE49-F238E27FC236}">
                <a16:creationId xmlns:a16="http://schemas.microsoft.com/office/drawing/2014/main" id="{9A679632-F89B-6C34-9A0F-2B8A3F7B6BBB}"/>
              </a:ext>
            </a:extLst>
          </p:cNvPr>
          <p:cNvPicPr>
            <a:picLocks noChangeAspect="1"/>
          </p:cNvPicPr>
          <p:nvPr/>
        </p:nvPicPr>
        <p:blipFill>
          <a:blip r:embed="rId2"/>
          <a:srcRect l="52876" t="43333" r="9739" b="32222"/>
          <a:stretch>
            <a:fillRect/>
          </a:stretch>
        </p:blipFill>
        <p:spPr>
          <a:xfrm>
            <a:off x="1184272" y="940715"/>
            <a:ext cx="6511928" cy="5510094"/>
          </a:xfrm>
          <a:prstGeom prst="rect">
            <a:avLst/>
          </a:prstGeom>
        </p:spPr>
      </p:pic>
    </p:spTree>
    <p:extLst>
      <p:ext uri="{BB962C8B-B14F-4D97-AF65-F5344CB8AC3E}">
        <p14:creationId xmlns:p14="http://schemas.microsoft.com/office/powerpoint/2010/main" val="3023435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8F1B-8231-C303-D2DC-65D2BFF9E0E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A007F29-A1B5-E35C-6741-F0ECBD86EC40}"/>
              </a:ext>
            </a:extLst>
          </p:cNvPr>
          <p:cNvPicPr>
            <a:picLocks noChangeAspect="1"/>
          </p:cNvPicPr>
          <p:nvPr/>
        </p:nvPicPr>
        <p:blipFill>
          <a:blip r:embed="rId2"/>
          <a:srcRect l="52876" t="43333" r="9739" b="32222"/>
          <a:stretch>
            <a:fillRect/>
          </a:stretch>
        </p:blipFill>
        <p:spPr>
          <a:xfrm>
            <a:off x="203486" y="2600629"/>
            <a:ext cx="4209330" cy="3561742"/>
          </a:xfrm>
          <a:prstGeom prst="rect">
            <a:avLst/>
          </a:prstGeom>
        </p:spPr>
      </p:pic>
      <p:sp>
        <p:nvSpPr>
          <p:cNvPr id="2" name="Title 1">
            <a:extLst>
              <a:ext uri="{FF2B5EF4-FFF2-40B4-BE49-F238E27FC236}">
                <a16:creationId xmlns:a16="http://schemas.microsoft.com/office/drawing/2014/main" id="{9EE0D163-D74D-9356-A95C-52CF9CF41699}"/>
              </a:ext>
            </a:extLst>
          </p:cNvPr>
          <p:cNvSpPr>
            <a:spLocks noGrp="1"/>
          </p:cNvSpPr>
          <p:nvPr>
            <p:ph type="title"/>
          </p:nvPr>
        </p:nvSpPr>
        <p:spPr/>
        <p:txBody>
          <a:bodyPr/>
          <a:lstStyle/>
          <a:p>
            <a:r>
              <a:rPr lang="en-US" dirty="0"/>
              <a:t>Extract Nature’s Parameters</a:t>
            </a:r>
          </a:p>
        </p:txBody>
      </p:sp>
      <p:sp>
        <p:nvSpPr>
          <p:cNvPr id="6" name="Content Placeholder 2">
            <a:extLst>
              <a:ext uri="{FF2B5EF4-FFF2-40B4-BE49-F238E27FC236}">
                <a16:creationId xmlns:a16="http://schemas.microsoft.com/office/drawing/2014/main" id="{0AE44D3F-7719-B45B-C72E-ABAD6A23AF3C}"/>
              </a:ext>
            </a:extLst>
          </p:cNvPr>
          <p:cNvSpPr txBox="1">
            <a:spLocks/>
          </p:cNvSpPr>
          <p:nvPr/>
        </p:nvSpPr>
        <p:spPr>
          <a:xfrm>
            <a:off x="457199" y="990600"/>
            <a:ext cx="3701904" cy="5410200"/>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Mild preference for  normal ordering</a:t>
            </a:r>
          </a:p>
          <a:p>
            <a:pPr defTabSz="914400" fontAlgn="auto">
              <a:spcAft>
                <a:spcPts val="0"/>
              </a:spcAft>
            </a:pPr>
            <a:r>
              <a:rPr lang="en-US" dirty="0"/>
              <a:t>Mild preference for upper octant of </a:t>
            </a:r>
            <a:r>
              <a:rPr lang="en-US" i="1" dirty="0"/>
              <a:t>θ</a:t>
            </a:r>
            <a:r>
              <a:rPr lang="en-US" i="1" baseline="-25000" dirty="0"/>
              <a:t>23</a:t>
            </a:r>
            <a:endParaRPr lang="en-US" dirty="0"/>
          </a:p>
          <a:p>
            <a:pPr defTabSz="914400" fontAlgn="auto">
              <a:spcAft>
                <a:spcPts val="0"/>
              </a:spcAft>
            </a:pPr>
            <a:endParaRPr lang="en-US" dirty="0"/>
          </a:p>
        </p:txBody>
      </p:sp>
      <p:pic>
        <p:nvPicPr>
          <p:cNvPr id="4" name="Picture 3">
            <a:extLst>
              <a:ext uri="{FF2B5EF4-FFF2-40B4-BE49-F238E27FC236}">
                <a16:creationId xmlns:a16="http://schemas.microsoft.com/office/drawing/2014/main" id="{10C91310-05BD-B079-3278-1F7EE8946042}"/>
              </a:ext>
            </a:extLst>
          </p:cNvPr>
          <p:cNvPicPr>
            <a:picLocks noChangeAspect="1"/>
          </p:cNvPicPr>
          <p:nvPr/>
        </p:nvPicPr>
        <p:blipFill>
          <a:blip r:embed="rId3"/>
          <a:srcRect l="9487" t="28772" r="50184" b="50743"/>
          <a:stretch>
            <a:fillRect/>
          </a:stretch>
        </p:blipFill>
        <p:spPr>
          <a:xfrm>
            <a:off x="4412818" y="3429000"/>
            <a:ext cx="4131972" cy="2716196"/>
          </a:xfrm>
          <a:prstGeom prst="rect">
            <a:avLst/>
          </a:prstGeom>
        </p:spPr>
      </p:pic>
      <p:pic>
        <p:nvPicPr>
          <p:cNvPr id="3" name="Picture 2">
            <a:extLst>
              <a:ext uri="{FF2B5EF4-FFF2-40B4-BE49-F238E27FC236}">
                <a16:creationId xmlns:a16="http://schemas.microsoft.com/office/drawing/2014/main" id="{A4CA6C5F-6E9C-0237-BBDA-ECFA30A73635}"/>
              </a:ext>
            </a:extLst>
          </p:cNvPr>
          <p:cNvPicPr>
            <a:picLocks noChangeAspect="1"/>
          </p:cNvPicPr>
          <p:nvPr/>
        </p:nvPicPr>
        <p:blipFill>
          <a:blip r:embed="rId3"/>
          <a:srcRect l="51350" t="28889" r="9827" b="50625"/>
          <a:stretch>
            <a:fillRect/>
          </a:stretch>
        </p:blipFill>
        <p:spPr>
          <a:xfrm>
            <a:off x="4489963" y="789004"/>
            <a:ext cx="3977680" cy="2716196"/>
          </a:xfrm>
          <a:prstGeom prst="rect">
            <a:avLst/>
          </a:prstGeom>
        </p:spPr>
      </p:pic>
      <p:sp>
        <p:nvSpPr>
          <p:cNvPr id="15" name="Rectangle 14">
            <a:extLst>
              <a:ext uri="{FF2B5EF4-FFF2-40B4-BE49-F238E27FC236}">
                <a16:creationId xmlns:a16="http://schemas.microsoft.com/office/drawing/2014/main" id="{E4B5523F-85E9-120C-D6D4-51BF1ACEF76E}"/>
              </a:ext>
            </a:extLst>
          </p:cNvPr>
          <p:cNvSpPr/>
          <p:nvPr/>
        </p:nvSpPr>
        <p:spPr>
          <a:xfrm>
            <a:off x="4522932" y="838200"/>
            <a:ext cx="4131971" cy="2639996"/>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DE07DE97-412A-5BC4-3482-5C85FF3CB03C}"/>
              </a:ext>
            </a:extLst>
          </p:cNvPr>
          <p:cNvSpPr/>
          <p:nvPr/>
        </p:nvSpPr>
        <p:spPr>
          <a:xfrm>
            <a:off x="457199" y="990600"/>
            <a:ext cx="3581401" cy="1610029"/>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Arrow 6">
            <a:extLst>
              <a:ext uri="{FF2B5EF4-FFF2-40B4-BE49-F238E27FC236}">
                <a16:creationId xmlns:a16="http://schemas.microsoft.com/office/drawing/2014/main" id="{DACEAEEB-CB20-C631-124B-780C36AD1C77}"/>
              </a:ext>
            </a:extLst>
          </p:cNvPr>
          <p:cNvSpPr/>
          <p:nvPr/>
        </p:nvSpPr>
        <p:spPr>
          <a:xfrm rot="839180">
            <a:off x="2553947" y="3731033"/>
            <a:ext cx="2107126" cy="1931523"/>
          </a:xfrm>
          <a:prstGeom prst="rightArrow">
            <a:avLst>
              <a:gd name="adj1" fmla="val 44548"/>
              <a:gd name="adj2" fmla="val 50000"/>
            </a:avLst>
          </a:prstGeom>
          <a:solidFill>
            <a:srgbClr val="C00000">
              <a:alpha val="50156"/>
            </a:srgbClr>
          </a:solidFill>
          <a:ln>
            <a:solidFill>
              <a:srgbClr val="C0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11860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E950-48D7-9F16-BF79-CA549D39BA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13979A-482C-7DFD-1C4B-471FAD834F8E}"/>
              </a:ext>
            </a:extLst>
          </p:cNvPr>
          <p:cNvPicPr>
            <a:picLocks noChangeAspect="1"/>
          </p:cNvPicPr>
          <p:nvPr/>
        </p:nvPicPr>
        <p:blipFill>
          <a:blip r:embed="rId2"/>
          <a:srcRect l="52876" t="43333" r="9739" b="32222"/>
          <a:stretch>
            <a:fillRect/>
          </a:stretch>
        </p:blipFill>
        <p:spPr>
          <a:xfrm>
            <a:off x="203486" y="2600629"/>
            <a:ext cx="4209330" cy="3561742"/>
          </a:xfrm>
          <a:prstGeom prst="rect">
            <a:avLst/>
          </a:prstGeom>
        </p:spPr>
      </p:pic>
      <p:sp>
        <p:nvSpPr>
          <p:cNvPr id="2" name="Title 1">
            <a:extLst>
              <a:ext uri="{FF2B5EF4-FFF2-40B4-BE49-F238E27FC236}">
                <a16:creationId xmlns:a16="http://schemas.microsoft.com/office/drawing/2014/main" id="{F5A62D4A-20E5-3CB0-FF6E-BCF577D3933F}"/>
              </a:ext>
            </a:extLst>
          </p:cNvPr>
          <p:cNvSpPr>
            <a:spLocks noGrp="1"/>
          </p:cNvSpPr>
          <p:nvPr>
            <p:ph type="title"/>
          </p:nvPr>
        </p:nvSpPr>
        <p:spPr/>
        <p:txBody>
          <a:bodyPr/>
          <a:lstStyle/>
          <a:p>
            <a:r>
              <a:rPr lang="en-US" dirty="0"/>
              <a:t>Extract Nature’s Parameters</a:t>
            </a:r>
          </a:p>
        </p:txBody>
      </p:sp>
      <p:sp>
        <p:nvSpPr>
          <p:cNvPr id="6" name="Content Placeholder 2">
            <a:extLst>
              <a:ext uri="{FF2B5EF4-FFF2-40B4-BE49-F238E27FC236}">
                <a16:creationId xmlns:a16="http://schemas.microsoft.com/office/drawing/2014/main" id="{16A9A986-8BF4-1452-C8DE-2AF8A65A04D8}"/>
              </a:ext>
            </a:extLst>
          </p:cNvPr>
          <p:cNvSpPr txBox="1">
            <a:spLocks/>
          </p:cNvSpPr>
          <p:nvPr/>
        </p:nvSpPr>
        <p:spPr>
          <a:xfrm>
            <a:off x="457199" y="990600"/>
            <a:ext cx="3701904" cy="5410200"/>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Mild preference for  normal ordering</a:t>
            </a:r>
          </a:p>
          <a:p>
            <a:pPr defTabSz="914400" fontAlgn="auto">
              <a:spcAft>
                <a:spcPts val="0"/>
              </a:spcAft>
            </a:pPr>
            <a:r>
              <a:rPr lang="en-US" dirty="0"/>
              <a:t>Mild preference for upper octant of </a:t>
            </a:r>
            <a:r>
              <a:rPr lang="en-US" i="1" dirty="0"/>
              <a:t>θ</a:t>
            </a:r>
            <a:r>
              <a:rPr lang="en-US" i="1" baseline="-25000" dirty="0"/>
              <a:t>23</a:t>
            </a:r>
            <a:endParaRPr lang="en-US" dirty="0"/>
          </a:p>
          <a:p>
            <a:pPr defTabSz="914400" fontAlgn="auto">
              <a:spcAft>
                <a:spcPts val="0"/>
              </a:spcAft>
            </a:pPr>
            <a:endParaRPr lang="en-US" dirty="0"/>
          </a:p>
        </p:txBody>
      </p:sp>
      <p:pic>
        <p:nvPicPr>
          <p:cNvPr id="4" name="Picture 3">
            <a:extLst>
              <a:ext uri="{FF2B5EF4-FFF2-40B4-BE49-F238E27FC236}">
                <a16:creationId xmlns:a16="http://schemas.microsoft.com/office/drawing/2014/main" id="{7074B84E-25E8-220A-331D-5CC17370C748}"/>
              </a:ext>
            </a:extLst>
          </p:cNvPr>
          <p:cNvPicPr>
            <a:picLocks noChangeAspect="1"/>
          </p:cNvPicPr>
          <p:nvPr/>
        </p:nvPicPr>
        <p:blipFill>
          <a:blip r:embed="rId3"/>
          <a:srcRect l="9487" t="28772" r="50184" b="50743"/>
          <a:stretch>
            <a:fillRect/>
          </a:stretch>
        </p:blipFill>
        <p:spPr>
          <a:xfrm>
            <a:off x="4412818" y="3429000"/>
            <a:ext cx="4131972" cy="2716196"/>
          </a:xfrm>
          <a:prstGeom prst="rect">
            <a:avLst/>
          </a:prstGeom>
        </p:spPr>
      </p:pic>
      <p:pic>
        <p:nvPicPr>
          <p:cNvPr id="3" name="Picture 2">
            <a:extLst>
              <a:ext uri="{FF2B5EF4-FFF2-40B4-BE49-F238E27FC236}">
                <a16:creationId xmlns:a16="http://schemas.microsoft.com/office/drawing/2014/main" id="{DF2A17EF-8B00-8E7D-CB38-7186B89DB957}"/>
              </a:ext>
            </a:extLst>
          </p:cNvPr>
          <p:cNvPicPr>
            <a:picLocks noChangeAspect="1"/>
          </p:cNvPicPr>
          <p:nvPr/>
        </p:nvPicPr>
        <p:blipFill>
          <a:blip r:embed="rId3"/>
          <a:srcRect l="51350" t="28889" r="9827" b="50625"/>
          <a:stretch>
            <a:fillRect/>
          </a:stretch>
        </p:blipFill>
        <p:spPr>
          <a:xfrm>
            <a:off x="4489963" y="789004"/>
            <a:ext cx="3977680" cy="2716196"/>
          </a:xfrm>
          <a:prstGeom prst="rect">
            <a:avLst/>
          </a:prstGeom>
        </p:spPr>
      </p:pic>
      <p:sp>
        <p:nvSpPr>
          <p:cNvPr id="17" name="Rectangle 16">
            <a:extLst>
              <a:ext uri="{FF2B5EF4-FFF2-40B4-BE49-F238E27FC236}">
                <a16:creationId xmlns:a16="http://schemas.microsoft.com/office/drawing/2014/main" id="{5BD8282E-1293-11D8-7AB3-A4CD01FCF2D3}"/>
              </a:ext>
            </a:extLst>
          </p:cNvPr>
          <p:cNvSpPr/>
          <p:nvPr/>
        </p:nvSpPr>
        <p:spPr>
          <a:xfrm>
            <a:off x="457199" y="1828800"/>
            <a:ext cx="3701904" cy="771829"/>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Arrow 6">
            <a:extLst>
              <a:ext uri="{FF2B5EF4-FFF2-40B4-BE49-F238E27FC236}">
                <a16:creationId xmlns:a16="http://schemas.microsoft.com/office/drawing/2014/main" id="{C0B401FC-A503-EC62-177D-9DCFA6B5B1B9}"/>
              </a:ext>
            </a:extLst>
          </p:cNvPr>
          <p:cNvSpPr/>
          <p:nvPr/>
        </p:nvSpPr>
        <p:spPr>
          <a:xfrm rot="18932421">
            <a:off x="2217868" y="2317108"/>
            <a:ext cx="2643848" cy="1931523"/>
          </a:xfrm>
          <a:prstGeom prst="rightArrow">
            <a:avLst>
              <a:gd name="adj1" fmla="val 44548"/>
              <a:gd name="adj2" fmla="val 50000"/>
            </a:avLst>
          </a:prstGeom>
          <a:solidFill>
            <a:schemeClr val="accent1">
              <a:alpha val="50156"/>
            </a:schemeClr>
          </a:solidFill>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926102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872B2-691C-BD61-9DF2-2D298A1348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31FC4C-0C03-C324-333C-5FB1C0948B15}"/>
              </a:ext>
            </a:extLst>
          </p:cNvPr>
          <p:cNvPicPr>
            <a:picLocks noChangeAspect="1"/>
          </p:cNvPicPr>
          <p:nvPr/>
        </p:nvPicPr>
        <p:blipFill>
          <a:blip r:embed="rId2"/>
          <a:srcRect l="52876" t="43333" r="9739" b="32222"/>
          <a:stretch>
            <a:fillRect/>
          </a:stretch>
        </p:blipFill>
        <p:spPr>
          <a:xfrm>
            <a:off x="203486" y="2600629"/>
            <a:ext cx="4209330" cy="3561742"/>
          </a:xfrm>
          <a:prstGeom prst="rect">
            <a:avLst/>
          </a:prstGeom>
        </p:spPr>
      </p:pic>
      <p:sp>
        <p:nvSpPr>
          <p:cNvPr id="2" name="Title 1">
            <a:extLst>
              <a:ext uri="{FF2B5EF4-FFF2-40B4-BE49-F238E27FC236}">
                <a16:creationId xmlns:a16="http://schemas.microsoft.com/office/drawing/2014/main" id="{12195693-437B-D5BA-CE41-E50C0465F840}"/>
              </a:ext>
            </a:extLst>
          </p:cNvPr>
          <p:cNvSpPr>
            <a:spLocks noGrp="1"/>
          </p:cNvSpPr>
          <p:nvPr>
            <p:ph type="title"/>
          </p:nvPr>
        </p:nvSpPr>
        <p:spPr/>
        <p:txBody>
          <a:bodyPr/>
          <a:lstStyle/>
          <a:p>
            <a:r>
              <a:rPr lang="en-US" dirty="0"/>
              <a:t>Extract Nature’s Parameters</a:t>
            </a:r>
          </a:p>
        </p:txBody>
      </p:sp>
      <p:sp>
        <p:nvSpPr>
          <p:cNvPr id="6" name="Content Placeholder 2">
            <a:extLst>
              <a:ext uri="{FF2B5EF4-FFF2-40B4-BE49-F238E27FC236}">
                <a16:creationId xmlns:a16="http://schemas.microsoft.com/office/drawing/2014/main" id="{AC62ECF2-A90C-BDEF-EBC0-D95DB52B4D09}"/>
              </a:ext>
            </a:extLst>
          </p:cNvPr>
          <p:cNvSpPr txBox="1">
            <a:spLocks/>
          </p:cNvSpPr>
          <p:nvPr/>
        </p:nvSpPr>
        <p:spPr>
          <a:xfrm>
            <a:off x="457199" y="990600"/>
            <a:ext cx="3701904" cy="5410200"/>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Mild preference for  normal ordering</a:t>
            </a:r>
          </a:p>
          <a:p>
            <a:pPr defTabSz="914400" fontAlgn="auto">
              <a:spcAft>
                <a:spcPts val="0"/>
              </a:spcAft>
            </a:pPr>
            <a:r>
              <a:rPr lang="en-US" dirty="0"/>
              <a:t>Mild preference for upper octant of </a:t>
            </a:r>
            <a:r>
              <a:rPr lang="en-US" i="1" dirty="0"/>
              <a:t>θ</a:t>
            </a:r>
            <a:r>
              <a:rPr lang="en-US" i="1" baseline="-25000" dirty="0"/>
              <a:t>23</a:t>
            </a:r>
            <a:endParaRPr lang="en-US" dirty="0"/>
          </a:p>
          <a:p>
            <a:pPr defTabSz="914400" fontAlgn="auto">
              <a:spcAft>
                <a:spcPts val="0"/>
              </a:spcAft>
            </a:pPr>
            <a:endParaRPr lang="en-US" dirty="0"/>
          </a:p>
        </p:txBody>
      </p:sp>
      <p:pic>
        <p:nvPicPr>
          <p:cNvPr id="4" name="Picture 3">
            <a:extLst>
              <a:ext uri="{FF2B5EF4-FFF2-40B4-BE49-F238E27FC236}">
                <a16:creationId xmlns:a16="http://schemas.microsoft.com/office/drawing/2014/main" id="{7C7DCF34-E3DC-D6DB-8273-BA7DF9DAD48E}"/>
              </a:ext>
            </a:extLst>
          </p:cNvPr>
          <p:cNvPicPr>
            <a:picLocks noChangeAspect="1"/>
          </p:cNvPicPr>
          <p:nvPr/>
        </p:nvPicPr>
        <p:blipFill>
          <a:blip r:embed="rId3"/>
          <a:srcRect l="9487" t="28772" r="50184" b="50743"/>
          <a:stretch>
            <a:fillRect/>
          </a:stretch>
        </p:blipFill>
        <p:spPr>
          <a:xfrm>
            <a:off x="4412818" y="3429000"/>
            <a:ext cx="4131972" cy="2716196"/>
          </a:xfrm>
          <a:prstGeom prst="rect">
            <a:avLst/>
          </a:prstGeom>
        </p:spPr>
      </p:pic>
      <p:pic>
        <p:nvPicPr>
          <p:cNvPr id="3" name="Picture 2">
            <a:extLst>
              <a:ext uri="{FF2B5EF4-FFF2-40B4-BE49-F238E27FC236}">
                <a16:creationId xmlns:a16="http://schemas.microsoft.com/office/drawing/2014/main" id="{6C0959B9-25A8-B70F-6F33-BD90F5C1B848}"/>
              </a:ext>
            </a:extLst>
          </p:cNvPr>
          <p:cNvPicPr>
            <a:picLocks noChangeAspect="1"/>
          </p:cNvPicPr>
          <p:nvPr/>
        </p:nvPicPr>
        <p:blipFill>
          <a:blip r:embed="rId3"/>
          <a:srcRect l="51350" t="28889" r="9827" b="50625"/>
          <a:stretch>
            <a:fillRect/>
          </a:stretch>
        </p:blipFill>
        <p:spPr>
          <a:xfrm>
            <a:off x="4489963" y="789004"/>
            <a:ext cx="3977680" cy="2716196"/>
          </a:xfrm>
          <a:prstGeom prst="rect">
            <a:avLst/>
          </a:prstGeom>
        </p:spPr>
      </p:pic>
      <p:cxnSp>
        <p:nvCxnSpPr>
          <p:cNvPr id="7" name="Straight Arrow Connector 6">
            <a:extLst>
              <a:ext uri="{FF2B5EF4-FFF2-40B4-BE49-F238E27FC236}">
                <a16:creationId xmlns:a16="http://schemas.microsoft.com/office/drawing/2014/main" id="{7A2F92FB-A2F2-ECFC-EB8B-3B260467CA2A}"/>
              </a:ext>
            </a:extLst>
          </p:cNvPr>
          <p:cNvCxnSpPr>
            <a:cxnSpLocks/>
          </p:cNvCxnSpPr>
          <p:nvPr/>
        </p:nvCxnSpPr>
        <p:spPr>
          <a:xfrm flipV="1">
            <a:off x="4063042" y="1524000"/>
            <a:ext cx="774001" cy="53340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5B1F4D5-BF3B-1E2F-AAF3-1AD374B5790A}"/>
              </a:ext>
            </a:extLst>
          </p:cNvPr>
          <p:cNvCxnSpPr>
            <a:cxnSpLocks/>
          </p:cNvCxnSpPr>
          <p:nvPr/>
        </p:nvCxnSpPr>
        <p:spPr>
          <a:xfrm>
            <a:off x="4081463" y="2038350"/>
            <a:ext cx="903436" cy="184785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81C8A6D-7496-C000-6AA9-DC5E3CF08243}"/>
              </a:ext>
            </a:extLst>
          </p:cNvPr>
          <p:cNvSpPr/>
          <p:nvPr/>
        </p:nvSpPr>
        <p:spPr>
          <a:xfrm>
            <a:off x="5080959" y="957531"/>
            <a:ext cx="3071003" cy="1104181"/>
          </a:xfrm>
          <a:prstGeom prst="rect">
            <a:avLst/>
          </a:prstGeom>
          <a:solidFill>
            <a:srgbClr val="FFFF00">
              <a:alpha val="29665"/>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28192D9-5358-ECFE-8DDE-50675EC784A3}"/>
              </a:ext>
            </a:extLst>
          </p:cNvPr>
          <p:cNvSpPr/>
          <p:nvPr/>
        </p:nvSpPr>
        <p:spPr>
          <a:xfrm>
            <a:off x="5072332" y="3614467"/>
            <a:ext cx="3079630" cy="1121435"/>
          </a:xfrm>
          <a:prstGeom prst="rect">
            <a:avLst/>
          </a:prstGeom>
          <a:solidFill>
            <a:srgbClr val="FFFF00">
              <a:alpha val="29665"/>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908354D-50BC-3FD2-CE10-B8A48FD5F928}"/>
              </a:ext>
            </a:extLst>
          </p:cNvPr>
          <p:cNvCxnSpPr>
            <a:cxnSpLocks/>
          </p:cNvCxnSpPr>
          <p:nvPr/>
        </p:nvCxnSpPr>
        <p:spPr>
          <a:xfrm>
            <a:off x="5080959" y="2057400"/>
            <a:ext cx="3071003" cy="0"/>
          </a:xfrm>
          <a:prstGeom prst="line">
            <a:avLst/>
          </a:prstGeom>
          <a:ln w="508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2AD5236-DC0B-75DD-4D1C-F4233DA26E82}"/>
              </a:ext>
            </a:extLst>
          </p:cNvPr>
          <p:cNvCxnSpPr>
            <a:cxnSpLocks/>
          </p:cNvCxnSpPr>
          <p:nvPr/>
        </p:nvCxnSpPr>
        <p:spPr>
          <a:xfrm>
            <a:off x="5072332" y="4735902"/>
            <a:ext cx="3071003" cy="0"/>
          </a:xfrm>
          <a:prstGeom prst="line">
            <a:avLst/>
          </a:prstGeom>
          <a:ln w="508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778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631C-A34A-36DE-74EE-B0C8B62A56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996437-2D53-6D3F-E055-F86A88BB67AE}"/>
              </a:ext>
            </a:extLst>
          </p:cNvPr>
          <p:cNvPicPr>
            <a:picLocks noChangeAspect="1"/>
          </p:cNvPicPr>
          <p:nvPr/>
        </p:nvPicPr>
        <p:blipFill>
          <a:blip r:embed="rId2"/>
          <a:srcRect l="52876" t="43333" r="9739" b="32222"/>
          <a:stretch>
            <a:fillRect/>
          </a:stretch>
        </p:blipFill>
        <p:spPr>
          <a:xfrm>
            <a:off x="203486" y="2600629"/>
            <a:ext cx="4209330" cy="3561742"/>
          </a:xfrm>
          <a:prstGeom prst="rect">
            <a:avLst/>
          </a:prstGeom>
        </p:spPr>
      </p:pic>
      <p:sp>
        <p:nvSpPr>
          <p:cNvPr id="2" name="Title 1">
            <a:extLst>
              <a:ext uri="{FF2B5EF4-FFF2-40B4-BE49-F238E27FC236}">
                <a16:creationId xmlns:a16="http://schemas.microsoft.com/office/drawing/2014/main" id="{9AF099A5-8C71-7FF8-ECDF-043D2D38ABDF}"/>
              </a:ext>
            </a:extLst>
          </p:cNvPr>
          <p:cNvSpPr>
            <a:spLocks noGrp="1"/>
          </p:cNvSpPr>
          <p:nvPr>
            <p:ph type="title"/>
          </p:nvPr>
        </p:nvSpPr>
        <p:spPr/>
        <p:txBody>
          <a:bodyPr/>
          <a:lstStyle/>
          <a:p>
            <a:r>
              <a:rPr lang="en-US" dirty="0"/>
              <a:t>Extract Nature’s Parameters</a:t>
            </a:r>
          </a:p>
        </p:txBody>
      </p:sp>
      <p:sp>
        <p:nvSpPr>
          <p:cNvPr id="6" name="Content Placeholder 2">
            <a:extLst>
              <a:ext uri="{FF2B5EF4-FFF2-40B4-BE49-F238E27FC236}">
                <a16:creationId xmlns:a16="http://schemas.microsoft.com/office/drawing/2014/main" id="{A770EB16-1AEB-9418-0A0A-81E7E6D232FE}"/>
              </a:ext>
            </a:extLst>
          </p:cNvPr>
          <p:cNvSpPr txBox="1">
            <a:spLocks/>
          </p:cNvSpPr>
          <p:nvPr/>
        </p:nvSpPr>
        <p:spPr>
          <a:xfrm>
            <a:off x="457199" y="990600"/>
            <a:ext cx="3701904" cy="5410200"/>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Mild preference for  normal ordering</a:t>
            </a:r>
          </a:p>
          <a:p>
            <a:pPr defTabSz="914400" fontAlgn="auto">
              <a:spcAft>
                <a:spcPts val="0"/>
              </a:spcAft>
            </a:pPr>
            <a:r>
              <a:rPr lang="en-US" dirty="0"/>
              <a:t>Mild preference for upper octant of </a:t>
            </a:r>
            <a:r>
              <a:rPr lang="en-US" i="1" dirty="0"/>
              <a:t>θ</a:t>
            </a:r>
            <a:r>
              <a:rPr lang="en-US" i="1" baseline="-25000" dirty="0"/>
              <a:t>23</a:t>
            </a:r>
            <a:endParaRPr lang="en-US" dirty="0"/>
          </a:p>
          <a:p>
            <a:pPr defTabSz="914400" fontAlgn="auto">
              <a:spcAft>
                <a:spcPts val="0"/>
              </a:spcAft>
            </a:pPr>
            <a:endParaRPr lang="en-US" dirty="0"/>
          </a:p>
        </p:txBody>
      </p:sp>
      <p:pic>
        <p:nvPicPr>
          <p:cNvPr id="4" name="Picture 3">
            <a:extLst>
              <a:ext uri="{FF2B5EF4-FFF2-40B4-BE49-F238E27FC236}">
                <a16:creationId xmlns:a16="http://schemas.microsoft.com/office/drawing/2014/main" id="{F9EF3C94-3541-00F5-101A-2B7A788ABF0A}"/>
              </a:ext>
            </a:extLst>
          </p:cNvPr>
          <p:cNvPicPr>
            <a:picLocks noChangeAspect="1"/>
          </p:cNvPicPr>
          <p:nvPr/>
        </p:nvPicPr>
        <p:blipFill>
          <a:blip r:embed="rId3"/>
          <a:srcRect l="9487" t="28772" r="50184" b="50743"/>
          <a:stretch>
            <a:fillRect/>
          </a:stretch>
        </p:blipFill>
        <p:spPr>
          <a:xfrm>
            <a:off x="4412818" y="3429000"/>
            <a:ext cx="4131972" cy="2716196"/>
          </a:xfrm>
          <a:prstGeom prst="rect">
            <a:avLst/>
          </a:prstGeom>
        </p:spPr>
      </p:pic>
      <p:pic>
        <p:nvPicPr>
          <p:cNvPr id="3" name="Picture 2">
            <a:extLst>
              <a:ext uri="{FF2B5EF4-FFF2-40B4-BE49-F238E27FC236}">
                <a16:creationId xmlns:a16="http://schemas.microsoft.com/office/drawing/2014/main" id="{13EFAF65-DD80-8CB9-35D5-E93EDE803AA0}"/>
              </a:ext>
            </a:extLst>
          </p:cNvPr>
          <p:cNvPicPr>
            <a:picLocks noChangeAspect="1"/>
          </p:cNvPicPr>
          <p:nvPr/>
        </p:nvPicPr>
        <p:blipFill>
          <a:blip r:embed="rId3"/>
          <a:srcRect l="51350" t="28889" r="9827" b="50625"/>
          <a:stretch>
            <a:fillRect/>
          </a:stretch>
        </p:blipFill>
        <p:spPr>
          <a:xfrm>
            <a:off x="4489963" y="789004"/>
            <a:ext cx="3977680" cy="2716196"/>
          </a:xfrm>
          <a:prstGeom prst="rect">
            <a:avLst/>
          </a:prstGeom>
        </p:spPr>
      </p:pic>
      <p:cxnSp>
        <p:nvCxnSpPr>
          <p:cNvPr id="12" name="Straight Arrow Connector 11">
            <a:extLst>
              <a:ext uri="{FF2B5EF4-FFF2-40B4-BE49-F238E27FC236}">
                <a16:creationId xmlns:a16="http://schemas.microsoft.com/office/drawing/2014/main" id="{9AEC02F1-14E6-6536-43D4-BE19FBF23A64}"/>
              </a:ext>
            </a:extLst>
          </p:cNvPr>
          <p:cNvCxnSpPr>
            <a:cxnSpLocks/>
          </p:cNvCxnSpPr>
          <p:nvPr/>
        </p:nvCxnSpPr>
        <p:spPr>
          <a:xfrm flipV="1">
            <a:off x="3581400" y="2971800"/>
            <a:ext cx="3810000" cy="1981200"/>
          </a:xfrm>
          <a:prstGeom prst="straightConnector1">
            <a:avLst/>
          </a:prstGeom>
          <a:ln w="50800">
            <a:solidFill>
              <a:srgbClr val="3D91A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676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78A05-CEE9-D60F-9DB3-903B18859B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EC455D-15A9-5A6D-BE64-440C9F55049D}"/>
              </a:ext>
            </a:extLst>
          </p:cNvPr>
          <p:cNvPicPr>
            <a:picLocks noChangeAspect="1"/>
          </p:cNvPicPr>
          <p:nvPr/>
        </p:nvPicPr>
        <p:blipFill>
          <a:blip r:embed="rId2"/>
          <a:srcRect l="52876" t="43333" r="9739" b="32222"/>
          <a:stretch>
            <a:fillRect/>
          </a:stretch>
        </p:blipFill>
        <p:spPr>
          <a:xfrm>
            <a:off x="203486" y="2600629"/>
            <a:ext cx="4209330" cy="3561742"/>
          </a:xfrm>
          <a:prstGeom prst="rect">
            <a:avLst/>
          </a:prstGeom>
        </p:spPr>
      </p:pic>
      <p:sp>
        <p:nvSpPr>
          <p:cNvPr id="2" name="Title 1">
            <a:extLst>
              <a:ext uri="{FF2B5EF4-FFF2-40B4-BE49-F238E27FC236}">
                <a16:creationId xmlns:a16="http://schemas.microsoft.com/office/drawing/2014/main" id="{745D148B-47A5-E655-D3BE-4EC742520CDE}"/>
              </a:ext>
            </a:extLst>
          </p:cNvPr>
          <p:cNvSpPr>
            <a:spLocks noGrp="1"/>
          </p:cNvSpPr>
          <p:nvPr>
            <p:ph type="title"/>
          </p:nvPr>
        </p:nvSpPr>
        <p:spPr/>
        <p:txBody>
          <a:bodyPr/>
          <a:lstStyle/>
          <a:p>
            <a:r>
              <a:rPr lang="en-US" dirty="0"/>
              <a:t>Extract Nature’s Parameters</a:t>
            </a:r>
          </a:p>
        </p:txBody>
      </p:sp>
      <p:sp>
        <p:nvSpPr>
          <p:cNvPr id="6" name="Content Placeholder 2">
            <a:extLst>
              <a:ext uri="{FF2B5EF4-FFF2-40B4-BE49-F238E27FC236}">
                <a16:creationId xmlns:a16="http://schemas.microsoft.com/office/drawing/2014/main" id="{8E2B2B11-D75A-3C91-9B03-1786CC867242}"/>
              </a:ext>
            </a:extLst>
          </p:cNvPr>
          <p:cNvSpPr txBox="1">
            <a:spLocks/>
          </p:cNvSpPr>
          <p:nvPr/>
        </p:nvSpPr>
        <p:spPr>
          <a:xfrm>
            <a:off x="457199" y="990600"/>
            <a:ext cx="3701904" cy="5410200"/>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fontAlgn="auto">
              <a:spcAft>
                <a:spcPts val="0"/>
              </a:spcAft>
            </a:pPr>
            <a:r>
              <a:rPr lang="en-US" dirty="0"/>
              <a:t>Mild preference for  normal ordering</a:t>
            </a:r>
          </a:p>
          <a:p>
            <a:pPr defTabSz="914400" fontAlgn="auto">
              <a:spcAft>
                <a:spcPts val="0"/>
              </a:spcAft>
            </a:pPr>
            <a:r>
              <a:rPr lang="en-US" dirty="0"/>
              <a:t>Mild preference for upper octant of </a:t>
            </a:r>
            <a:r>
              <a:rPr lang="en-US" i="1" dirty="0"/>
              <a:t>θ</a:t>
            </a:r>
            <a:r>
              <a:rPr lang="en-US" i="1" baseline="-25000" dirty="0"/>
              <a:t>23</a:t>
            </a:r>
            <a:endParaRPr lang="en-US" dirty="0"/>
          </a:p>
          <a:p>
            <a:pPr defTabSz="914400" fontAlgn="auto">
              <a:spcAft>
                <a:spcPts val="0"/>
              </a:spcAft>
            </a:pPr>
            <a:endParaRPr lang="en-US" dirty="0"/>
          </a:p>
        </p:txBody>
      </p:sp>
      <p:pic>
        <p:nvPicPr>
          <p:cNvPr id="4" name="Picture 3">
            <a:extLst>
              <a:ext uri="{FF2B5EF4-FFF2-40B4-BE49-F238E27FC236}">
                <a16:creationId xmlns:a16="http://schemas.microsoft.com/office/drawing/2014/main" id="{CE02E579-E800-4B95-0424-66BD11D4FB46}"/>
              </a:ext>
            </a:extLst>
          </p:cNvPr>
          <p:cNvPicPr>
            <a:picLocks noChangeAspect="1"/>
          </p:cNvPicPr>
          <p:nvPr/>
        </p:nvPicPr>
        <p:blipFill>
          <a:blip r:embed="rId3"/>
          <a:srcRect l="9487" t="28772" r="50184" b="50743"/>
          <a:stretch>
            <a:fillRect/>
          </a:stretch>
        </p:blipFill>
        <p:spPr>
          <a:xfrm>
            <a:off x="4412818" y="3429000"/>
            <a:ext cx="4131972" cy="2716196"/>
          </a:xfrm>
          <a:prstGeom prst="rect">
            <a:avLst/>
          </a:prstGeom>
        </p:spPr>
      </p:pic>
      <p:pic>
        <p:nvPicPr>
          <p:cNvPr id="3" name="Picture 2">
            <a:extLst>
              <a:ext uri="{FF2B5EF4-FFF2-40B4-BE49-F238E27FC236}">
                <a16:creationId xmlns:a16="http://schemas.microsoft.com/office/drawing/2014/main" id="{A9D8769C-FAFE-1F45-7A8A-232F387A29FD}"/>
              </a:ext>
            </a:extLst>
          </p:cNvPr>
          <p:cNvPicPr>
            <a:picLocks noChangeAspect="1"/>
          </p:cNvPicPr>
          <p:nvPr/>
        </p:nvPicPr>
        <p:blipFill>
          <a:blip r:embed="rId3"/>
          <a:srcRect l="51350" t="28889" r="9827" b="50625"/>
          <a:stretch>
            <a:fillRect/>
          </a:stretch>
        </p:blipFill>
        <p:spPr>
          <a:xfrm>
            <a:off x="4489963" y="789004"/>
            <a:ext cx="3977680" cy="2716196"/>
          </a:xfrm>
          <a:prstGeom prst="rect">
            <a:avLst/>
          </a:prstGeom>
        </p:spPr>
      </p:pic>
      <p:cxnSp>
        <p:nvCxnSpPr>
          <p:cNvPr id="9" name="Straight Arrow Connector 8">
            <a:extLst>
              <a:ext uri="{FF2B5EF4-FFF2-40B4-BE49-F238E27FC236}">
                <a16:creationId xmlns:a16="http://schemas.microsoft.com/office/drawing/2014/main" id="{523B32D8-809C-C711-4B6F-7DDF355F72FE}"/>
              </a:ext>
            </a:extLst>
          </p:cNvPr>
          <p:cNvCxnSpPr>
            <a:cxnSpLocks/>
          </p:cNvCxnSpPr>
          <p:nvPr/>
        </p:nvCxnSpPr>
        <p:spPr>
          <a:xfrm>
            <a:off x="1656272" y="3476445"/>
            <a:ext cx="4152100" cy="2162355"/>
          </a:xfrm>
          <a:prstGeom prst="straightConnector1">
            <a:avLst/>
          </a:prstGeom>
          <a:ln w="50800">
            <a:solidFill>
              <a:srgbClr val="A74445"/>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849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DA22-7058-AC80-F620-CDC06F419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F946C-3536-465A-2B87-6D0F19A87DC9}"/>
              </a:ext>
            </a:extLst>
          </p:cNvPr>
          <p:cNvSpPr>
            <a:spLocks noGrp="1"/>
          </p:cNvSpPr>
          <p:nvPr>
            <p:ph type="title"/>
          </p:nvPr>
        </p:nvSpPr>
        <p:spPr/>
        <p:txBody>
          <a:bodyPr/>
          <a:lstStyle/>
          <a:p>
            <a:r>
              <a:rPr lang="en-US" dirty="0"/>
              <a:t>Extract Nature’s Parameters</a:t>
            </a:r>
          </a:p>
        </p:txBody>
      </p:sp>
      <p:pic>
        <p:nvPicPr>
          <p:cNvPr id="4" name="Picture 3">
            <a:extLst>
              <a:ext uri="{FF2B5EF4-FFF2-40B4-BE49-F238E27FC236}">
                <a16:creationId xmlns:a16="http://schemas.microsoft.com/office/drawing/2014/main" id="{D3FCCC0B-E281-B146-50D1-87063423A4AC}"/>
              </a:ext>
            </a:extLst>
          </p:cNvPr>
          <p:cNvPicPr>
            <a:picLocks noChangeAspect="1"/>
          </p:cNvPicPr>
          <p:nvPr/>
        </p:nvPicPr>
        <p:blipFill>
          <a:blip r:embed="rId2"/>
          <a:srcRect l="26604" t="8512" r="28821" b="67044"/>
          <a:stretch>
            <a:fillRect/>
          </a:stretch>
        </p:blipFill>
        <p:spPr>
          <a:xfrm>
            <a:off x="457199" y="1143000"/>
            <a:ext cx="7467600" cy="5299594"/>
          </a:xfrm>
          <a:prstGeom prst="rect">
            <a:avLst/>
          </a:prstGeom>
        </p:spPr>
      </p:pic>
    </p:spTree>
    <p:extLst>
      <p:ext uri="{BB962C8B-B14F-4D97-AF65-F5344CB8AC3E}">
        <p14:creationId xmlns:p14="http://schemas.microsoft.com/office/powerpoint/2010/main" val="388278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s Hierarchy Diagra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849" y="3581400"/>
            <a:ext cx="4909671" cy="2362200"/>
          </a:xfrm>
          <a:prstGeom prst="rect">
            <a:avLst/>
          </a:prstGeom>
          <a:ln>
            <a:noFill/>
          </a:ln>
        </p:spPr>
      </p:pic>
      <p:pic>
        <p:nvPicPr>
          <p:cNvPr id="18" name="Picture 1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endParaRPr lang="en-US" dirty="0">
              <a:solidFill>
                <a:srgbClr val="0000FF"/>
              </a:solidFill>
            </a:endParaRP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4"/>
          <a:stretch>
            <a:fillRect/>
          </a:stretch>
        </p:blipFill>
        <p:spPr>
          <a:xfrm>
            <a:off x="5832474" y="245501"/>
            <a:ext cx="2590800" cy="1616551"/>
          </a:xfrm>
          <a:prstGeom prst="rect">
            <a:avLst/>
          </a:prstGeom>
        </p:spPr>
      </p:pic>
      <p:sp>
        <p:nvSpPr>
          <p:cNvPr id="33" name="Rectangle 32"/>
          <p:cNvSpPr/>
          <p:nvPr/>
        </p:nvSpPr>
        <p:spPr>
          <a:xfrm>
            <a:off x="609600" y="5410200"/>
            <a:ext cx="2590800" cy="651340"/>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Tree>
    <p:extLst>
      <p:ext uri="{BB962C8B-B14F-4D97-AF65-F5344CB8AC3E}">
        <p14:creationId xmlns:p14="http://schemas.microsoft.com/office/powerpoint/2010/main" val="2432154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A41A-293B-10AB-E08D-C0E6E1CC2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117C8-91BF-3E24-33E5-CBA95EF78278}"/>
              </a:ext>
            </a:extLst>
          </p:cNvPr>
          <p:cNvSpPr>
            <a:spLocks noGrp="1"/>
          </p:cNvSpPr>
          <p:nvPr>
            <p:ph type="title"/>
          </p:nvPr>
        </p:nvSpPr>
        <p:spPr/>
        <p:txBody>
          <a:bodyPr>
            <a:normAutofit/>
          </a:bodyPr>
          <a:lstStyle/>
          <a:p>
            <a:r>
              <a:rPr lang="en-US" dirty="0"/>
              <a:t>Neutrino Oscillation Results</a:t>
            </a:r>
          </a:p>
        </p:txBody>
      </p:sp>
      <p:sp>
        <p:nvSpPr>
          <p:cNvPr id="6" name="Content Placeholder 5">
            <a:extLst>
              <a:ext uri="{FF2B5EF4-FFF2-40B4-BE49-F238E27FC236}">
                <a16:creationId xmlns:a16="http://schemas.microsoft.com/office/drawing/2014/main" id="{7D4B0C75-31C9-CB35-48C5-13A7DC205CBC}"/>
              </a:ext>
            </a:extLst>
          </p:cNvPr>
          <p:cNvSpPr>
            <a:spLocks noGrp="1"/>
          </p:cNvSpPr>
          <p:nvPr>
            <p:ph sz="quarter" idx="1"/>
          </p:nvPr>
        </p:nvSpPr>
        <p:spPr>
          <a:xfrm>
            <a:off x="457199" y="3295650"/>
            <a:ext cx="7966075" cy="3105150"/>
          </a:xfrm>
        </p:spPr>
        <p:txBody>
          <a:bodyPr/>
          <a:lstStyle/>
          <a:p>
            <a:r>
              <a:rPr lang="en-US" dirty="0"/>
              <a:t>We measured the most precise single-experiment constraint on the atmospheric neutrino mass-splitting! </a:t>
            </a:r>
          </a:p>
        </p:txBody>
      </p:sp>
      <p:pic>
        <p:nvPicPr>
          <p:cNvPr id="5" name="Picture 4" descr="A statue of a person looking through telescope&#10;&#10;AI-generated content may be incorrect.">
            <a:extLst>
              <a:ext uri="{FF2B5EF4-FFF2-40B4-BE49-F238E27FC236}">
                <a16:creationId xmlns:a16="http://schemas.microsoft.com/office/drawing/2014/main" id="{5B42F572-E404-CD83-CB3A-F5C7B07320E1}"/>
              </a:ext>
            </a:extLst>
          </p:cNvPr>
          <p:cNvPicPr>
            <a:picLocks noChangeAspect="1"/>
          </p:cNvPicPr>
          <p:nvPr/>
        </p:nvPicPr>
        <p:blipFill>
          <a:blip r:embed="rId2"/>
          <a:stretch>
            <a:fillRect/>
          </a:stretch>
        </p:blipFill>
        <p:spPr>
          <a:xfrm>
            <a:off x="189775" y="914400"/>
            <a:ext cx="8764450" cy="2305050"/>
          </a:xfrm>
          <a:prstGeom prst="rect">
            <a:avLst/>
          </a:prstGeom>
        </p:spPr>
      </p:pic>
      <p:sp>
        <p:nvSpPr>
          <p:cNvPr id="8" name="Rectangle 7">
            <a:extLst>
              <a:ext uri="{FF2B5EF4-FFF2-40B4-BE49-F238E27FC236}">
                <a16:creationId xmlns:a16="http://schemas.microsoft.com/office/drawing/2014/main" id="{22F671DA-C7E1-F93E-04E0-9CC2B622C6AC}"/>
              </a:ext>
            </a:extLst>
          </p:cNvPr>
          <p:cNvSpPr/>
          <p:nvPr/>
        </p:nvSpPr>
        <p:spPr>
          <a:xfrm>
            <a:off x="189775" y="2666999"/>
            <a:ext cx="1791426" cy="55245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C6A500E0-3A3C-3C61-6E33-86EB13A8EA02}"/>
              </a:ext>
            </a:extLst>
          </p:cNvPr>
          <p:cNvSpPr/>
          <p:nvPr/>
        </p:nvSpPr>
        <p:spPr>
          <a:xfrm>
            <a:off x="189773" y="914400"/>
            <a:ext cx="4763225" cy="565703"/>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7458A5-8631-9970-DD9C-772E1BA9838A}"/>
              </a:ext>
            </a:extLst>
          </p:cNvPr>
          <p:cNvSpPr/>
          <p:nvPr/>
        </p:nvSpPr>
        <p:spPr>
          <a:xfrm>
            <a:off x="189773" y="1480103"/>
            <a:ext cx="953228" cy="118689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041E46FB-95CB-FC2A-4DC6-854A3836AF4A}"/>
              </a:ext>
            </a:extLst>
          </p:cNvPr>
          <p:cNvSpPr/>
          <p:nvPr/>
        </p:nvSpPr>
        <p:spPr>
          <a:xfrm>
            <a:off x="2094770" y="1480103"/>
            <a:ext cx="2858227" cy="118689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2D9D73-7C1D-5457-901E-7FE3B1702777}"/>
              </a:ext>
            </a:extLst>
          </p:cNvPr>
          <p:cNvSpPr/>
          <p:nvPr/>
        </p:nvSpPr>
        <p:spPr>
          <a:xfrm>
            <a:off x="3352800" y="2666999"/>
            <a:ext cx="1600197" cy="55245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AF60DFF-065B-E50B-ADAB-88D15DBAA59D}"/>
              </a:ext>
            </a:extLst>
          </p:cNvPr>
          <p:cNvSpPr/>
          <p:nvPr/>
        </p:nvSpPr>
        <p:spPr>
          <a:xfrm>
            <a:off x="1905000" y="2362200"/>
            <a:ext cx="189769" cy="304799"/>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41EF473-12C9-DF24-169C-0E4E92EE566D}"/>
              </a:ext>
            </a:extLst>
          </p:cNvPr>
          <p:cNvPicPr>
            <a:picLocks noChangeAspect="1"/>
          </p:cNvPicPr>
          <p:nvPr/>
        </p:nvPicPr>
        <p:blipFill>
          <a:blip r:embed="rId3"/>
          <a:stretch>
            <a:fillRect/>
          </a:stretch>
        </p:blipFill>
        <p:spPr>
          <a:xfrm>
            <a:off x="839630" y="4191000"/>
            <a:ext cx="7389970" cy="2311400"/>
          </a:xfrm>
          <a:prstGeom prst="rect">
            <a:avLst/>
          </a:prstGeom>
        </p:spPr>
      </p:pic>
    </p:spTree>
    <p:extLst>
      <p:ext uri="{BB962C8B-B14F-4D97-AF65-F5344CB8AC3E}">
        <p14:creationId xmlns:p14="http://schemas.microsoft.com/office/powerpoint/2010/main" val="3948176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FA40-AB61-7E74-A5ED-F35A8879C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4798E-816D-5F09-96B0-EFC71AAF0A71}"/>
              </a:ext>
            </a:extLst>
          </p:cNvPr>
          <p:cNvSpPr>
            <a:spLocks noGrp="1"/>
          </p:cNvSpPr>
          <p:nvPr>
            <p:ph type="title"/>
          </p:nvPr>
        </p:nvSpPr>
        <p:spPr>
          <a:xfrm>
            <a:off x="2286000" y="3671619"/>
            <a:ext cx="6172200" cy="2053590"/>
          </a:xfrm>
        </p:spPr>
        <p:txBody>
          <a:bodyPr/>
          <a:lstStyle/>
          <a:p>
            <a:r>
              <a:rPr lang="en-US" dirty="0"/>
              <a:t>Magnetic</a:t>
            </a:r>
            <a:br>
              <a:rPr lang="en-US" dirty="0"/>
            </a:br>
            <a:r>
              <a:rPr lang="en-US" dirty="0"/>
              <a:t>Monopole</a:t>
            </a:r>
            <a:br>
              <a:rPr lang="en-US" dirty="0"/>
            </a:br>
            <a:r>
              <a:rPr lang="en-US" dirty="0"/>
              <a:t>Search</a:t>
            </a:r>
          </a:p>
        </p:txBody>
      </p:sp>
      <p:pic>
        <p:nvPicPr>
          <p:cNvPr id="5" name="Picture 4" descr="A statue of a person looking through telescope&#10;&#10;AI-generated content may be incorrect.">
            <a:extLst>
              <a:ext uri="{FF2B5EF4-FFF2-40B4-BE49-F238E27FC236}">
                <a16:creationId xmlns:a16="http://schemas.microsoft.com/office/drawing/2014/main" id="{600991F7-5FD4-A45D-4902-CE95A3BEC7E1}"/>
              </a:ext>
            </a:extLst>
          </p:cNvPr>
          <p:cNvPicPr>
            <a:picLocks noChangeAspect="1"/>
          </p:cNvPicPr>
          <p:nvPr/>
        </p:nvPicPr>
        <p:blipFill>
          <a:blip r:embed="rId2"/>
          <a:stretch>
            <a:fillRect/>
          </a:stretch>
        </p:blipFill>
        <p:spPr>
          <a:xfrm>
            <a:off x="189775" y="914400"/>
            <a:ext cx="8764450" cy="2305050"/>
          </a:xfrm>
          <a:prstGeom prst="rect">
            <a:avLst/>
          </a:prstGeom>
        </p:spPr>
      </p:pic>
      <p:sp>
        <p:nvSpPr>
          <p:cNvPr id="8" name="Rectangle 7">
            <a:extLst>
              <a:ext uri="{FF2B5EF4-FFF2-40B4-BE49-F238E27FC236}">
                <a16:creationId xmlns:a16="http://schemas.microsoft.com/office/drawing/2014/main" id="{8C8DFDCE-6B34-3A52-8966-94042D248C2B}"/>
              </a:ext>
            </a:extLst>
          </p:cNvPr>
          <p:cNvSpPr/>
          <p:nvPr/>
        </p:nvSpPr>
        <p:spPr>
          <a:xfrm>
            <a:off x="189775" y="2732691"/>
            <a:ext cx="3163024" cy="48676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86BC63DF-13A5-2516-1366-AE43E9E044F6}"/>
              </a:ext>
            </a:extLst>
          </p:cNvPr>
          <p:cNvSpPr/>
          <p:nvPr/>
        </p:nvSpPr>
        <p:spPr>
          <a:xfrm>
            <a:off x="189773" y="914401"/>
            <a:ext cx="4763225" cy="113534"/>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450FF2A9-B110-3F91-88E8-3D7B46123E19}"/>
              </a:ext>
            </a:extLst>
          </p:cNvPr>
          <p:cNvSpPr/>
          <p:nvPr/>
        </p:nvSpPr>
        <p:spPr>
          <a:xfrm>
            <a:off x="189772" y="1027935"/>
            <a:ext cx="1334227" cy="170475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626221D-F39A-6168-4695-A4A0987E4E9F}"/>
              </a:ext>
            </a:extLst>
          </p:cNvPr>
          <p:cNvSpPr/>
          <p:nvPr/>
        </p:nvSpPr>
        <p:spPr>
          <a:xfrm>
            <a:off x="2590801" y="1027935"/>
            <a:ext cx="2362198" cy="648463"/>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9B2B2EA-6164-F1BA-1242-BC3E6FAEB744}"/>
              </a:ext>
            </a:extLst>
          </p:cNvPr>
          <p:cNvSpPr/>
          <p:nvPr/>
        </p:nvSpPr>
        <p:spPr>
          <a:xfrm>
            <a:off x="1867630" y="1513490"/>
            <a:ext cx="276480" cy="162908"/>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A1E531B2-6092-9A54-25B6-B542976AF602}"/>
              </a:ext>
            </a:extLst>
          </p:cNvPr>
          <p:cNvSpPr/>
          <p:nvPr/>
        </p:nvSpPr>
        <p:spPr>
          <a:xfrm>
            <a:off x="1524000" y="1676399"/>
            <a:ext cx="3428998" cy="105629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105185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947A-968F-DF52-CE01-176096AA67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545B3D-861F-7CA2-E2B2-869F1A1512E3}"/>
              </a:ext>
            </a:extLst>
          </p:cNvPr>
          <p:cNvSpPr>
            <a:spLocks noGrp="1"/>
          </p:cNvSpPr>
          <p:nvPr>
            <p:ph type="title"/>
          </p:nvPr>
        </p:nvSpPr>
        <p:spPr/>
        <p:txBody>
          <a:bodyPr/>
          <a:lstStyle/>
          <a:p>
            <a:r>
              <a:rPr lang="en-US" dirty="0"/>
              <a:t>Magnetic Monopole Search</a:t>
            </a:r>
          </a:p>
        </p:txBody>
      </p:sp>
      <p:sp>
        <p:nvSpPr>
          <p:cNvPr id="5" name="Content Placeholder 4">
            <a:extLst>
              <a:ext uri="{FF2B5EF4-FFF2-40B4-BE49-F238E27FC236}">
                <a16:creationId xmlns:a16="http://schemas.microsoft.com/office/drawing/2014/main" id="{B7E57988-FA74-E493-0AF4-3BBEA876875A}"/>
              </a:ext>
            </a:extLst>
          </p:cNvPr>
          <p:cNvSpPr>
            <a:spLocks noGrp="1"/>
          </p:cNvSpPr>
          <p:nvPr>
            <p:ph sz="quarter" idx="1"/>
          </p:nvPr>
        </p:nvSpPr>
        <p:spPr>
          <a:xfrm>
            <a:off x="457199" y="990600"/>
            <a:ext cx="4658676" cy="5410200"/>
          </a:xfrm>
        </p:spPr>
        <p:txBody>
          <a:bodyPr>
            <a:normAutofit fontScale="92500"/>
          </a:bodyPr>
          <a:lstStyle/>
          <a:p>
            <a:r>
              <a:rPr lang="en-US" dirty="0"/>
              <a:t>“</a:t>
            </a:r>
            <a:r>
              <a:rPr lang="en-US" b="1" dirty="0"/>
              <a:t>The magnetic monopole is the most venerable member of the mythological bestiary of physics.</a:t>
            </a:r>
            <a:r>
              <a:rPr lang="en-US" dirty="0"/>
              <a:t>”</a:t>
            </a:r>
            <a:br>
              <a:rPr lang="en-US" dirty="0"/>
            </a:br>
            <a:r>
              <a:rPr lang="en-US" dirty="0"/>
              <a:t>                         – Don Groom</a:t>
            </a:r>
          </a:p>
          <a:p>
            <a:r>
              <a:rPr lang="en-US" dirty="0"/>
              <a:t>We search for magnetic monopoles.</a:t>
            </a:r>
          </a:p>
          <a:p>
            <a:r>
              <a:rPr lang="en-US" dirty="0"/>
              <a:t>If they exist, they will deposit energy in our detector.</a:t>
            </a:r>
          </a:p>
          <a:p>
            <a:r>
              <a:rPr lang="en-US" dirty="0" err="1"/>
              <a:t>NO</a:t>
            </a:r>
            <a:r>
              <a:rPr lang="en-US" i="1" dirty="0" err="1"/>
              <a:t>v</a:t>
            </a:r>
            <a:r>
              <a:rPr lang="en-US" dirty="0" err="1"/>
              <a:t>A</a:t>
            </a:r>
            <a:r>
              <a:rPr lang="en-US" dirty="0"/>
              <a:t> has the unique potential to probe a new region of phase space:</a:t>
            </a:r>
          </a:p>
          <a:p>
            <a:pPr lvl="1"/>
            <a:r>
              <a:rPr lang="en-US" dirty="0"/>
              <a:t>due to our large surface area</a:t>
            </a:r>
          </a:p>
          <a:p>
            <a:pPr lvl="1"/>
            <a:r>
              <a:rPr lang="en-US" dirty="0"/>
              <a:t>and our location on the surface.</a:t>
            </a:r>
          </a:p>
          <a:p>
            <a:r>
              <a:rPr lang="en-US" dirty="0" err="1"/>
              <a:t>NO</a:t>
            </a:r>
            <a:r>
              <a:rPr lang="en-US" i="1" dirty="0" err="1"/>
              <a:t>v</a:t>
            </a:r>
            <a:r>
              <a:rPr lang="en-US" dirty="0" err="1"/>
              <a:t>A</a:t>
            </a:r>
            <a:r>
              <a:rPr lang="en-US" dirty="0"/>
              <a:t> has dedicated triggers to write out monopole-like events.</a:t>
            </a:r>
          </a:p>
          <a:p>
            <a:r>
              <a:rPr lang="en-US" dirty="0"/>
              <a:t>First search published in 2021.</a:t>
            </a:r>
          </a:p>
        </p:txBody>
      </p:sp>
      <p:pic>
        <p:nvPicPr>
          <p:cNvPr id="8" name="Picture 7" descr="Monopole Energy Deposition.pdf">
            <a:extLst>
              <a:ext uri="{FF2B5EF4-FFF2-40B4-BE49-F238E27FC236}">
                <a16:creationId xmlns:a16="http://schemas.microsoft.com/office/drawing/2014/main" id="{F1736584-487A-21C6-AB64-B886BE160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990600"/>
            <a:ext cx="2948609" cy="3048000"/>
          </a:xfrm>
          <a:prstGeom prst="rect">
            <a:avLst/>
          </a:prstGeom>
        </p:spPr>
      </p:pic>
      <p:sp>
        <p:nvSpPr>
          <p:cNvPr id="2" name="TextBox 1">
            <a:extLst>
              <a:ext uri="{FF2B5EF4-FFF2-40B4-BE49-F238E27FC236}">
                <a16:creationId xmlns:a16="http://schemas.microsoft.com/office/drawing/2014/main" id="{3D0964E2-7784-F6FE-7ADA-CACB1DF78044}"/>
              </a:ext>
            </a:extLst>
          </p:cNvPr>
          <p:cNvSpPr txBox="1"/>
          <p:nvPr/>
        </p:nvSpPr>
        <p:spPr>
          <a:xfrm>
            <a:off x="6269266" y="838200"/>
            <a:ext cx="2569934" cy="215444"/>
          </a:xfrm>
          <a:prstGeom prst="rect">
            <a:avLst/>
          </a:prstGeom>
          <a:noFill/>
        </p:spPr>
        <p:txBody>
          <a:bodyPr wrap="none" rtlCol="0">
            <a:spAutoFit/>
          </a:bodyPr>
          <a:lstStyle/>
          <a:p>
            <a:r>
              <a:rPr lang="en-US" sz="800" dirty="0">
                <a:latin typeface="Arial"/>
                <a:cs typeface="Arial"/>
              </a:rPr>
              <a:t>D.E. Groom, Physics Reports 140, 6, pg. 323 (1986)</a:t>
            </a:r>
          </a:p>
        </p:txBody>
      </p:sp>
      <p:pic>
        <p:nvPicPr>
          <p:cNvPr id="7" name="Picture 6">
            <a:extLst>
              <a:ext uri="{FF2B5EF4-FFF2-40B4-BE49-F238E27FC236}">
                <a16:creationId xmlns:a16="http://schemas.microsoft.com/office/drawing/2014/main" id="{598E028C-6D2C-E1FA-0641-E22F565C4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492956"/>
            <a:ext cx="650874" cy="282045"/>
          </a:xfrm>
          <a:prstGeom prst="rect">
            <a:avLst/>
          </a:prstGeom>
        </p:spPr>
      </p:pic>
      <p:sp>
        <p:nvSpPr>
          <p:cNvPr id="3" name="Line Callout 1 2">
            <a:extLst>
              <a:ext uri="{FF2B5EF4-FFF2-40B4-BE49-F238E27FC236}">
                <a16:creationId xmlns:a16="http://schemas.microsoft.com/office/drawing/2014/main" id="{2CADBBC1-5140-4BD3-2C62-6C5706CF7FAB}"/>
              </a:ext>
            </a:extLst>
          </p:cNvPr>
          <p:cNvSpPr/>
          <p:nvPr/>
        </p:nvSpPr>
        <p:spPr>
          <a:xfrm>
            <a:off x="5115876" y="2802852"/>
            <a:ext cx="1136662"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 ⨉ MIP</a:t>
            </a:r>
          </a:p>
        </p:txBody>
      </p:sp>
      <p:sp>
        <p:nvSpPr>
          <p:cNvPr id="9" name="Line Callout 1 8">
            <a:extLst>
              <a:ext uri="{FF2B5EF4-FFF2-40B4-BE49-F238E27FC236}">
                <a16:creationId xmlns:a16="http://schemas.microsoft.com/office/drawing/2014/main" id="{B9F9D522-C97F-5582-3456-F960C6EC3BC9}"/>
              </a:ext>
            </a:extLst>
          </p:cNvPr>
          <p:cNvSpPr/>
          <p:nvPr/>
        </p:nvSpPr>
        <p:spPr>
          <a:xfrm>
            <a:off x="5115876" y="2101851"/>
            <a:ext cx="1122050"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 ⨉ MIP</a:t>
            </a:r>
          </a:p>
        </p:txBody>
      </p:sp>
      <p:sp>
        <p:nvSpPr>
          <p:cNvPr id="10" name="Line Callout 1 9">
            <a:extLst>
              <a:ext uri="{FF2B5EF4-FFF2-40B4-BE49-F238E27FC236}">
                <a16:creationId xmlns:a16="http://schemas.microsoft.com/office/drawing/2014/main" id="{82C899BF-E0C0-5138-A32D-68774736C574}"/>
              </a:ext>
            </a:extLst>
          </p:cNvPr>
          <p:cNvSpPr/>
          <p:nvPr/>
        </p:nvSpPr>
        <p:spPr>
          <a:xfrm>
            <a:off x="5115875" y="1396180"/>
            <a:ext cx="1132525"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1000 ⨉ MIP</a:t>
            </a:r>
          </a:p>
        </p:txBody>
      </p:sp>
      <p:sp>
        <p:nvSpPr>
          <p:cNvPr id="13" name="TextBox 12">
            <a:extLst>
              <a:ext uri="{FF2B5EF4-FFF2-40B4-BE49-F238E27FC236}">
                <a16:creationId xmlns:a16="http://schemas.microsoft.com/office/drawing/2014/main" id="{0792A5FE-A44F-2298-48F8-28DFDF86F2BD}"/>
              </a:ext>
            </a:extLst>
          </p:cNvPr>
          <p:cNvSpPr txBox="1"/>
          <p:nvPr/>
        </p:nvSpPr>
        <p:spPr>
          <a:xfrm>
            <a:off x="5354650" y="2549504"/>
            <a:ext cx="684803"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-3</a:t>
            </a:r>
            <a:endParaRPr lang="en-US" sz="1200" b="1" dirty="0">
              <a:latin typeface="Times New Roman"/>
              <a:cs typeface="Times New Roman"/>
            </a:endParaRPr>
          </a:p>
        </p:txBody>
      </p:sp>
      <p:sp>
        <p:nvSpPr>
          <p:cNvPr id="14" name="TextBox 13">
            <a:extLst>
              <a:ext uri="{FF2B5EF4-FFF2-40B4-BE49-F238E27FC236}">
                <a16:creationId xmlns:a16="http://schemas.microsoft.com/office/drawing/2014/main" id="{9D72266B-E6F1-8148-26C6-527F8D48B7BD}"/>
              </a:ext>
            </a:extLst>
          </p:cNvPr>
          <p:cNvSpPr txBox="1"/>
          <p:nvPr/>
        </p:nvSpPr>
        <p:spPr>
          <a:xfrm>
            <a:off x="5354650" y="185338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-2</a:t>
            </a:r>
            <a:endParaRPr lang="en-US" sz="1200" b="1" dirty="0">
              <a:latin typeface="Times New Roman"/>
              <a:cs typeface="Times New Roman"/>
            </a:endParaRPr>
          </a:p>
        </p:txBody>
      </p:sp>
      <p:sp>
        <p:nvSpPr>
          <p:cNvPr id="15" name="TextBox 14">
            <a:extLst>
              <a:ext uri="{FF2B5EF4-FFF2-40B4-BE49-F238E27FC236}">
                <a16:creationId xmlns:a16="http://schemas.microsoft.com/office/drawing/2014/main" id="{3338F867-A6B3-6220-359E-D59017C7D597}"/>
              </a:ext>
            </a:extLst>
          </p:cNvPr>
          <p:cNvSpPr txBox="1"/>
          <p:nvPr/>
        </p:nvSpPr>
        <p:spPr>
          <a:xfrm>
            <a:off x="5358146" y="114300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-1</a:t>
            </a:r>
            <a:endParaRPr lang="en-US" sz="1200" b="1" dirty="0">
              <a:latin typeface="Times New Roman"/>
              <a:cs typeface="Times New Roman"/>
            </a:endParaRPr>
          </a:p>
        </p:txBody>
      </p:sp>
      <p:pic>
        <p:nvPicPr>
          <p:cNvPr id="6" name="Content Placeholder 9">
            <a:extLst>
              <a:ext uri="{FF2B5EF4-FFF2-40B4-BE49-F238E27FC236}">
                <a16:creationId xmlns:a16="http://schemas.microsoft.com/office/drawing/2014/main" id="{1E4ED5C7-F52A-86C7-9C51-F9A009B317E4}"/>
              </a:ext>
            </a:extLst>
          </p:cNvPr>
          <p:cNvPicPr>
            <a:picLocks noChangeAspect="1"/>
          </p:cNvPicPr>
          <p:nvPr/>
        </p:nvPicPr>
        <p:blipFill>
          <a:blip r:embed="rId4"/>
          <a:stretch>
            <a:fillRect/>
          </a:stretch>
        </p:blipFill>
        <p:spPr>
          <a:xfrm>
            <a:off x="5115875" y="4038600"/>
            <a:ext cx="3547734" cy="2507010"/>
          </a:xfrm>
          <a:prstGeom prst="rect">
            <a:avLst/>
          </a:prstGeom>
        </p:spPr>
      </p:pic>
      <p:sp>
        <p:nvSpPr>
          <p:cNvPr id="11" name="Rectangle 10">
            <a:extLst>
              <a:ext uri="{FF2B5EF4-FFF2-40B4-BE49-F238E27FC236}">
                <a16:creationId xmlns:a16="http://schemas.microsoft.com/office/drawing/2014/main" id="{01E8C084-712D-3F41-11B3-10F0B13F5EDB}"/>
              </a:ext>
            </a:extLst>
          </p:cNvPr>
          <p:cNvSpPr/>
          <p:nvPr/>
        </p:nvSpPr>
        <p:spPr>
          <a:xfrm>
            <a:off x="457199" y="3657600"/>
            <a:ext cx="4498677" cy="2886217"/>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42608FDA-CBAD-23D7-6E67-D229B6842187}"/>
              </a:ext>
            </a:extLst>
          </p:cNvPr>
          <p:cNvSpPr/>
          <p:nvPr/>
        </p:nvSpPr>
        <p:spPr>
          <a:xfrm>
            <a:off x="4994740" y="4038599"/>
            <a:ext cx="3686793" cy="2439313"/>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15343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D939-4FA0-73B6-24F7-BF97B5AD48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31D74-D0E2-386B-6A97-98D3954A2C8A}"/>
              </a:ext>
            </a:extLst>
          </p:cNvPr>
          <p:cNvSpPr>
            <a:spLocks noGrp="1"/>
          </p:cNvSpPr>
          <p:nvPr>
            <p:ph type="title"/>
          </p:nvPr>
        </p:nvSpPr>
        <p:spPr/>
        <p:txBody>
          <a:bodyPr/>
          <a:lstStyle/>
          <a:p>
            <a:r>
              <a:rPr lang="en-US" dirty="0"/>
              <a:t>Magnetic Monopole Search</a:t>
            </a:r>
          </a:p>
        </p:txBody>
      </p:sp>
      <p:sp>
        <p:nvSpPr>
          <p:cNvPr id="5" name="Content Placeholder 4">
            <a:extLst>
              <a:ext uri="{FF2B5EF4-FFF2-40B4-BE49-F238E27FC236}">
                <a16:creationId xmlns:a16="http://schemas.microsoft.com/office/drawing/2014/main" id="{C788C135-9136-2F39-D361-3F8A2BC6EAA2}"/>
              </a:ext>
            </a:extLst>
          </p:cNvPr>
          <p:cNvSpPr>
            <a:spLocks noGrp="1"/>
          </p:cNvSpPr>
          <p:nvPr>
            <p:ph sz="quarter" idx="1"/>
          </p:nvPr>
        </p:nvSpPr>
        <p:spPr>
          <a:xfrm>
            <a:off x="457199" y="990600"/>
            <a:ext cx="4658676" cy="5410200"/>
          </a:xfrm>
        </p:spPr>
        <p:txBody>
          <a:bodyPr>
            <a:normAutofit fontScale="92500"/>
          </a:bodyPr>
          <a:lstStyle/>
          <a:p>
            <a:r>
              <a:rPr lang="en-US" dirty="0"/>
              <a:t>“</a:t>
            </a:r>
            <a:r>
              <a:rPr lang="en-US" b="1" dirty="0"/>
              <a:t>The magnetic monopole is the most venerable member of the mythological bestiary of physics.</a:t>
            </a:r>
            <a:r>
              <a:rPr lang="en-US" dirty="0"/>
              <a:t>”</a:t>
            </a:r>
            <a:br>
              <a:rPr lang="en-US" dirty="0"/>
            </a:br>
            <a:r>
              <a:rPr lang="en-US" dirty="0"/>
              <a:t>                         – Don Groom</a:t>
            </a:r>
          </a:p>
          <a:p>
            <a:r>
              <a:rPr lang="en-US" dirty="0"/>
              <a:t>We search for magnetic monopoles.</a:t>
            </a:r>
          </a:p>
          <a:p>
            <a:r>
              <a:rPr lang="en-US" dirty="0"/>
              <a:t>If they exist, they will deposit energy in our detector.</a:t>
            </a:r>
          </a:p>
          <a:p>
            <a:r>
              <a:rPr lang="en-US" dirty="0" err="1"/>
              <a:t>NO</a:t>
            </a:r>
            <a:r>
              <a:rPr lang="en-US" i="1" dirty="0" err="1"/>
              <a:t>v</a:t>
            </a:r>
            <a:r>
              <a:rPr lang="en-US" dirty="0" err="1"/>
              <a:t>A</a:t>
            </a:r>
            <a:r>
              <a:rPr lang="en-US" dirty="0"/>
              <a:t> has the unique potential to probe a new region of phase space:</a:t>
            </a:r>
          </a:p>
          <a:p>
            <a:pPr lvl="1"/>
            <a:r>
              <a:rPr lang="en-US" dirty="0"/>
              <a:t>due to our large surface area</a:t>
            </a:r>
          </a:p>
          <a:p>
            <a:pPr lvl="1"/>
            <a:r>
              <a:rPr lang="en-US" dirty="0"/>
              <a:t>and our location on the surface.</a:t>
            </a:r>
          </a:p>
          <a:p>
            <a:r>
              <a:rPr lang="en-US" dirty="0" err="1"/>
              <a:t>NO</a:t>
            </a:r>
            <a:r>
              <a:rPr lang="en-US" i="1" dirty="0" err="1"/>
              <a:t>v</a:t>
            </a:r>
            <a:r>
              <a:rPr lang="en-US" dirty="0" err="1"/>
              <a:t>A</a:t>
            </a:r>
            <a:r>
              <a:rPr lang="en-US" dirty="0"/>
              <a:t> has dedicated triggers to write out monopole-like events.</a:t>
            </a:r>
          </a:p>
          <a:p>
            <a:r>
              <a:rPr lang="en-US" dirty="0"/>
              <a:t>First search published in 2021.</a:t>
            </a:r>
          </a:p>
        </p:txBody>
      </p:sp>
      <p:pic>
        <p:nvPicPr>
          <p:cNvPr id="8" name="Picture 7" descr="Monopole Energy Deposition.pdf">
            <a:extLst>
              <a:ext uri="{FF2B5EF4-FFF2-40B4-BE49-F238E27FC236}">
                <a16:creationId xmlns:a16="http://schemas.microsoft.com/office/drawing/2014/main" id="{741C0596-4246-51E3-094C-B93141561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990600"/>
            <a:ext cx="2948609" cy="3048000"/>
          </a:xfrm>
          <a:prstGeom prst="rect">
            <a:avLst/>
          </a:prstGeom>
        </p:spPr>
      </p:pic>
      <p:sp>
        <p:nvSpPr>
          <p:cNvPr id="2" name="TextBox 1">
            <a:extLst>
              <a:ext uri="{FF2B5EF4-FFF2-40B4-BE49-F238E27FC236}">
                <a16:creationId xmlns:a16="http://schemas.microsoft.com/office/drawing/2014/main" id="{E21C8F25-0D0A-5EAE-1ED4-FDB195976267}"/>
              </a:ext>
            </a:extLst>
          </p:cNvPr>
          <p:cNvSpPr txBox="1"/>
          <p:nvPr/>
        </p:nvSpPr>
        <p:spPr>
          <a:xfrm>
            <a:off x="6269266" y="838200"/>
            <a:ext cx="2569934" cy="215444"/>
          </a:xfrm>
          <a:prstGeom prst="rect">
            <a:avLst/>
          </a:prstGeom>
          <a:noFill/>
        </p:spPr>
        <p:txBody>
          <a:bodyPr wrap="none" rtlCol="0">
            <a:spAutoFit/>
          </a:bodyPr>
          <a:lstStyle/>
          <a:p>
            <a:r>
              <a:rPr lang="en-US" sz="800" dirty="0">
                <a:latin typeface="Arial"/>
                <a:cs typeface="Arial"/>
              </a:rPr>
              <a:t>D.E. Groom, Physics Reports 140, 6, pg. 323 (1986)</a:t>
            </a:r>
          </a:p>
        </p:txBody>
      </p:sp>
      <p:pic>
        <p:nvPicPr>
          <p:cNvPr id="7" name="Picture 6">
            <a:extLst>
              <a:ext uri="{FF2B5EF4-FFF2-40B4-BE49-F238E27FC236}">
                <a16:creationId xmlns:a16="http://schemas.microsoft.com/office/drawing/2014/main" id="{3780B5FF-D473-64E0-0FD6-1598B32CE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492956"/>
            <a:ext cx="650874" cy="282045"/>
          </a:xfrm>
          <a:prstGeom prst="rect">
            <a:avLst/>
          </a:prstGeom>
        </p:spPr>
      </p:pic>
      <p:sp>
        <p:nvSpPr>
          <p:cNvPr id="3" name="Line Callout 1 2">
            <a:extLst>
              <a:ext uri="{FF2B5EF4-FFF2-40B4-BE49-F238E27FC236}">
                <a16:creationId xmlns:a16="http://schemas.microsoft.com/office/drawing/2014/main" id="{C785BE65-D39C-5DDB-4A82-1E4ECC60CDD5}"/>
              </a:ext>
            </a:extLst>
          </p:cNvPr>
          <p:cNvSpPr/>
          <p:nvPr/>
        </p:nvSpPr>
        <p:spPr>
          <a:xfrm>
            <a:off x="5115876" y="2802852"/>
            <a:ext cx="1136662"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 ⨉ MIP</a:t>
            </a:r>
          </a:p>
        </p:txBody>
      </p:sp>
      <p:sp>
        <p:nvSpPr>
          <p:cNvPr id="9" name="Line Callout 1 8">
            <a:extLst>
              <a:ext uri="{FF2B5EF4-FFF2-40B4-BE49-F238E27FC236}">
                <a16:creationId xmlns:a16="http://schemas.microsoft.com/office/drawing/2014/main" id="{4720DCB3-5727-26D4-AD04-E27A6DA927FC}"/>
              </a:ext>
            </a:extLst>
          </p:cNvPr>
          <p:cNvSpPr/>
          <p:nvPr/>
        </p:nvSpPr>
        <p:spPr>
          <a:xfrm>
            <a:off x="5115876" y="2101851"/>
            <a:ext cx="1122050"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 ⨉ MIP</a:t>
            </a:r>
          </a:p>
        </p:txBody>
      </p:sp>
      <p:sp>
        <p:nvSpPr>
          <p:cNvPr id="10" name="Line Callout 1 9">
            <a:extLst>
              <a:ext uri="{FF2B5EF4-FFF2-40B4-BE49-F238E27FC236}">
                <a16:creationId xmlns:a16="http://schemas.microsoft.com/office/drawing/2014/main" id="{77EEBC2A-B9ED-63A5-30E1-7BF47B0128E9}"/>
              </a:ext>
            </a:extLst>
          </p:cNvPr>
          <p:cNvSpPr/>
          <p:nvPr/>
        </p:nvSpPr>
        <p:spPr>
          <a:xfrm>
            <a:off x="5115875" y="1396180"/>
            <a:ext cx="1132525"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1000 ⨉ MIP</a:t>
            </a:r>
          </a:p>
        </p:txBody>
      </p:sp>
      <p:sp>
        <p:nvSpPr>
          <p:cNvPr id="13" name="TextBox 12">
            <a:extLst>
              <a:ext uri="{FF2B5EF4-FFF2-40B4-BE49-F238E27FC236}">
                <a16:creationId xmlns:a16="http://schemas.microsoft.com/office/drawing/2014/main" id="{E653C42B-B752-1AF4-19D3-FE8CBC879F75}"/>
              </a:ext>
            </a:extLst>
          </p:cNvPr>
          <p:cNvSpPr txBox="1"/>
          <p:nvPr/>
        </p:nvSpPr>
        <p:spPr>
          <a:xfrm>
            <a:off x="5354650" y="2549504"/>
            <a:ext cx="684803"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-3</a:t>
            </a:r>
            <a:endParaRPr lang="en-US" sz="1200" b="1" dirty="0">
              <a:latin typeface="Times New Roman"/>
              <a:cs typeface="Times New Roman"/>
            </a:endParaRPr>
          </a:p>
        </p:txBody>
      </p:sp>
      <p:sp>
        <p:nvSpPr>
          <p:cNvPr id="14" name="TextBox 13">
            <a:extLst>
              <a:ext uri="{FF2B5EF4-FFF2-40B4-BE49-F238E27FC236}">
                <a16:creationId xmlns:a16="http://schemas.microsoft.com/office/drawing/2014/main" id="{E7DE0574-3178-5F8E-1E33-35E3C77414BF}"/>
              </a:ext>
            </a:extLst>
          </p:cNvPr>
          <p:cNvSpPr txBox="1"/>
          <p:nvPr/>
        </p:nvSpPr>
        <p:spPr>
          <a:xfrm>
            <a:off x="5354650" y="185338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-2</a:t>
            </a:r>
            <a:endParaRPr lang="en-US" sz="1200" b="1" dirty="0">
              <a:latin typeface="Times New Roman"/>
              <a:cs typeface="Times New Roman"/>
            </a:endParaRPr>
          </a:p>
        </p:txBody>
      </p:sp>
      <p:sp>
        <p:nvSpPr>
          <p:cNvPr id="15" name="TextBox 14">
            <a:extLst>
              <a:ext uri="{FF2B5EF4-FFF2-40B4-BE49-F238E27FC236}">
                <a16:creationId xmlns:a16="http://schemas.microsoft.com/office/drawing/2014/main" id="{EFFEF6C9-44E3-5605-F894-8C7743F9B998}"/>
              </a:ext>
            </a:extLst>
          </p:cNvPr>
          <p:cNvSpPr txBox="1"/>
          <p:nvPr/>
        </p:nvSpPr>
        <p:spPr>
          <a:xfrm>
            <a:off x="5358146" y="114300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-1</a:t>
            </a:r>
            <a:endParaRPr lang="en-US" sz="1200" b="1" dirty="0">
              <a:latin typeface="Times New Roman"/>
              <a:cs typeface="Times New Roman"/>
            </a:endParaRPr>
          </a:p>
        </p:txBody>
      </p:sp>
      <p:pic>
        <p:nvPicPr>
          <p:cNvPr id="6" name="Content Placeholder 9">
            <a:extLst>
              <a:ext uri="{FF2B5EF4-FFF2-40B4-BE49-F238E27FC236}">
                <a16:creationId xmlns:a16="http://schemas.microsoft.com/office/drawing/2014/main" id="{1D27862F-FAD9-D068-66F7-BFC8D02337AB}"/>
              </a:ext>
            </a:extLst>
          </p:cNvPr>
          <p:cNvPicPr>
            <a:picLocks noChangeAspect="1"/>
          </p:cNvPicPr>
          <p:nvPr/>
        </p:nvPicPr>
        <p:blipFill>
          <a:blip r:embed="rId4"/>
          <a:stretch>
            <a:fillRect/>
          </a:stretch>
        </p:blipFill>
        <p:spPr>
          <a:xfrm>
            <a:off x="5115875" y="4038600"/>
            <a:ext cx="3547734" cy="2507010"/>
          </a:xfrm>
          <a:prstGeom prst="rect">
            <a:avLst/>
          </a:prstGeom>
        </p:spPr>
      </p:pic>
      <p:sp>
        <p:nvSpPr>
          <p:cNvPr id="11" name="Rectangle 10">
            <a:extLst>
              <a:ext uri="{FF2B5EF4-FFF2-40B4-BE49-F238E27FC236}">
                <a16:creationId xmlns:a16="http://schemas.microsoft.com/office/drawing/2014/main" id="{2DA871A2-9550-5398-AC24-E0813E83B8C6}"/>
              </a:ext>
            </a:extLst>
          </p:cNvPr>
          <p:cNvSpPr/>
          <p:nvPr/>
        </p:nvSpPr>
        <p:spPr>
          <a:xfrm>
            <a:off x="457199" y="5791200"/>
            <a:ext cx="4498677" cy="752617"/>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6694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047E2-82BD-B2E1-4B12-AC0FD05B9B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CAA7C9-B6A5-F7C5-7860-235D2C982D7B}"/>
              </a:ext>
            </a:extLst>
          </p:cNvPr>
          <p:cNvSpPr>
            <a:spLocks noGrp="1"/>
          </p:cNvSpPr>
          <p:nvPr>
            <p:ph type="title"/>
          </p:nvPr>
        </p:nvSpPr>
        <p:spPr/>
        <p:txBody>
          <a:bodyPr/>
          <a:lstStyle/>
          <a:p>
            <a:r>
              <a:rPr lang="en-US" dirty="0"/>
              <a:t>Magnetic Monopole Search</a:t>
            </a:r>
          </a:p>
        </p:txBody>
      </p:sp>
      <p:sp>
        <p:nvSpPr>
          <p:cNvPr id="5" name="Content Placeholder 4">
            <a:extLst>
              <a:ext uri="{FF2B5EF4-FFF2-40B4-BE49-F238E27FC236}">
                <a16:creationId xmlns:a16="http://schemas.microsoft.com/office/drawing/2014/main" id="{87EDDEEE-8060-8E06-02EE-C74EA80051AD}"/>
              </a:ext>
            </a:extLst>
          </p:cNvPr>
          <p:cNvSpPr>
            <a:spLocks noGrp="1"/>
          </p:cNvSpPr>
          <p:nvPr>
            <p:ph sz="quarter" idx="1"/>
          </p:nvPr>
        </p:nvSpPr>
        <p:spPr>
          <a:xfrm>
            <a:off x="457199" y="990600"/>
            <a:ext cx="4658676" cy="5410200"/>
          </a:xfrm>
        </p:spPr>
        <p:txBody>
          <a:bodyPr>
            <a:normAutofit fontScale="92500"/>
          </a:bodyPr>
          <a:lstStyle/>
          <a:p>
            <a:r>
              <a:rPr lang="en-US" dirty="0"/>
              <a:t>“</a:t>
            </a:r>
            <a:r>
              <a:rPr lang="en-US" b="1" dirty="0"/>
              <a:t>The magnetic monopole is the most venerable member of the mythological bestiary of physics.</a:t>
            </a:r>
            <a:r>
              <a:rPr lang="en-US" dirty="0"/>
              <a:t>”</a:t>
            </a:r>
            <a:br>
              <a:rPr lang="en-US" dirty="0"/>
            </a:br>
            <a:r>
              <a:rPr lang="en-US" dirty="0"/>
              <a:t>                         – Don Groom</a:t>
            </a:r>
          </a:p>
          <a:p>
            <a:r>
              <a:rPr lang="en-US" dirty="0"/>
              <a:t>We search for magnetic monopoles.</a:t>
            </a:r>
          </a:p>
          <a:p>
            <a:r>
              <a:rPr lang="en-US" dirty="0"/>
              <a:t>If they exist, they will deposit energy in our detector.</a:t>
            </a:r>
          </a:p>
          <a:p>
            <a:r>
              <a:rPr lang="en-US" dirty="0" err="1"/>
              <a:t>NO</a:t>
            </a:r>
            <a:r>
              <a:rPr lang="en-US" i="1" dirty="0" err="1"/>
              <a:t>v</a:t>
            </a:r>
            <a:r>
              <a:rPr lang="en-US" dirty="0" err="1"/>
              <a:t>A</a:t>
            </a:r>
            <a:r>
              <a:rPr lang="en-US" dirty="0"/>
              <a:t> has the unique potential to probe a new region of phase space:</a:t>
            </a:r>
          </a:p>
          <a:p>
            <a:pPr lvl="1"/>
            <a:r>
              <a:rPr lang="en-US" dirty="0"/>
              <a:t>due to our large surface area</a:t>
            </a:r>
          </a:p>
          <a:p>
            <a:pPr lvl="1"/>
            <a:r>
              <a:rPr lang="en-US" dirty="0"/>
              <a:t>and our location on the surface.</a:t>
            </a:r>
          </a:p>
          <a:p>
            <a:r>
              <a:rPr lang="en-US" dirty="0" err="1"/>
              <a:t>NO</a:t>
            </a:r>
            <a:r>
              <a:rPr lang="en-US" i="1" dirty="0" err="1"/>
              <a:t>v</a:t>
            </a:r>
            <a:r>
              <a:rPr lang="en-US" dirty="0" err="1"/>
              <a:t>A</a:t>
            </a:r>
            <a:r>
              <a:rPr lang="en-US" dirty="0"/>
              <a:t> has dedicated triggers to write out monopole-like events.</a:t>
            </a:r>
          </a:p>
          <a:p>
            <a:r>
              <a:rPr lang="en-US" dirty="0"/>
              <a:t>First search published in 2021.</a:t>
            </a:r>
          </a:p>
        </p:txBody>
      </p:sp>
      <p:pic>
        <p:nvPicPr>
          <p:cNvPr id="8" name="Picture 7" descr="Monopole Energy Deposition.pdf">
            <a:extLst>
              <a:ext uri="{FF2B5EF4-FFF2-40B4-BE49-F238E27FC236}">
                <a16:creationId xmlns:a16="http://schemas.microsoft.com/office/drawing/2014/main" id="{AC49915C-BF9D-4EF7-1ADA-25EF5050B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990600"/>
            <a:ext cx="2948609" cy="3048000"/>
          </a:xfrm>
          <a:prstGeom prst="rect">
            <a:avLst/>
          </a:prstGeom>
        </p:spPr>
      </p:pic>
      <p:sp>
        <p:nvSpPr>
          <p:cNvPr id="2" name="TextBox 1">
            <a:extLst>
              <a:ext uri="{FF2B5EF4-FFF2-40B4-BE49-F238E27FC236}">
                <a16:creationId xmlns:a16="http://schemas.microsoft.com/office/drawing/2014/main" id="{4F3330D6-4582-0172-D863-D9D97E52ADEC}"/>
              </a:ext>
            </a:extLst>
          </p:cNvPr>
          <p:cNvSpPr txBox="1"/>
          <p:nvPr/>
        </p:nvSpPr>
        <p:spPr>
          <a:xfrm>
            <a:off x="6269266" y="838200"/>
            <a:ext cx="2569934" cy="215444"/>
          </a:xfrm>
          <a:prstGeom prst="rect">
            <a:avLst/>
          </a:prstGeom>
          <a:noFill/>
        </p:spPr>
        <p:txBody>
          <a:bodyPr wrap="none" rtlCol="0">
            <a:spAutoFit/>
          </a:bodyPr>
          <a:lstStyle/>
          <a:p>
            <a:r>
              <a:rPr lang="en-US" sz="800" dirty="0">
                <a:latin typeface="Arial"/>
                <a:cs typeface="Arial"/>
              </a:rPr>
              <a:t>D.E. Groom, Physics Reports 140, 6, pg. 323 (1986)</a:t>
            </a:r>
          </a:p>
        </p:txBody>
      </p:sp>
      <p:pic>
        <p:nvPicPr>
          <p:cNvPr id="7" name="Picture 6">
            <a:extLst>
              <a:ext uri="{FF2B5EF4-FFF2-40B4-BE49-F238E27FC236}">
                <a16:creationId xmlns:a16="http://schemas.microsoft.com/office/drawing/2014/main" id="{E5FA6C49-9CB9-C292-A84B-5137DB7AA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492956"/>
            <a:ext cx="650874" cy="282045"/>
          </a:xfrm>
          <a:prstGeom prst="rect">
            <a:avLst/>
          </a:prstGeom>
        </p:spPr>
      </p:pic>
      <p:sp>
        <p:nvSpPr>
          <p:cNvPr id="3" name="Line Callout 1 2">
            <a:extLst>
              <a:ext uri="{FF2B5EF4-FFF2-40B4-BE49-F238E27FC236}">
                <a16:creationId xmlns:a16="http://schemas.microsoft.com/office/drawing/2014/main" id="{2D8509CB-EB67-F9AC-D2EF-0774D12502AD}"/>
              </a:ext>
            </a:extLst>
          </p:cNvPr>
          <p:cNvSpPr/>
          <p:nvPr/>
        </p:nvSpPr>
        <p:spPr>
          <a:xfrm>
            <a:off x="5115876" y="2802852"/>
            <a:ext cx="1136662"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 ⨉ MIP</a:t>
            </a:r>
          </a:p>
        </p:txBody>
      </p:sp>
      <p:sp>
        <p:nvSpPr>
          <p:cNvPr id="9" name="Line Callout 1 8">
            <a:extLst>
              <a:ext uri="{FF2B5EF4-FFF2-40B4-BE49-F238E27FC236}">
                <a16:creationId xmlns:a16="http://schemas.microsoft.com/office/drawing/2014/main" id="{219A3A5C-F45B-B8C9-0C6B-E34276974933}"/>
              </a:ext>
            </a:extLst>
          </p:cNvPr>
          <p:cNvSpPr/>
          <p:nvPr/>
        </p:nvSpPr>
        <p:spPr>
          <a:xfrm>
            <a:off x="5115876" y="2101851"/>
            <a:ext cx="1122050"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 ⨉ MIP</a:t>
            </a:r>
          </a:p>
        </p:txBody>
      </p:sp>
      <p:sp>
        <p:nvSpPr>
          <p:cNvPr id="10" name="Line Callout 1 9">
            <a:extLst>
              <a:ext uri="{FF2B5EF4-FFF2-40B4-BE49-F238E27FC236}">
                <a16:creationId xmlns:a16="http://schemas.microsoft.com/office/drawing/2014/main" id="{4C20229F-FF8D-71AE-32BF-3B442946B682}"/>
              </a:ext>
            </a:extLst>
          </p:cNvPr>
          <p:cNvSpPr/>
          <p:nvPr/>
        </p:nvSpPr>
        <p:spPr>
          <a:xfrm>
            <a:off x="5115875" y="1396180"/>
            <a:ext cx="1132525" cy="304800"/>
          </a:xfrm>
          <a:prstGeom prst="borderCallout1">
            <a:avLst>
              <a:gd name="adj1" fmla="val 51259"/>
              <a:gd name="adj2" fmla="val 100100"/>
              <a:gd name="adj3" fmla="val 51499"/>
              <a:gd name="adj4" fmla="val 12159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1000 ⨉ MIP</a:t>
            </a:r>
          </a:p>
        </p:txBody>
      </p:sp>
      <p:sp>
        <p:nvSpPr>
          <p:cNvPr id="13" name="TextBox 12">
            <a:extLst>
              <a:ext uri="{FF2B5EF4-FFF2-40B4-BE49-F238E27FC236}">
                <a16:creationId xmlns:a16="http://schemas.microsoft.com/office/drawing/2014/main" id="{BA9A8BE4-551B-4E45-8C6E-DA7C6E31D91A}"/>
              </a:ext>
            </a:extLst>
          </p:cNvPr>
          <p:cNvSpPr txBox="1"/>
          <p:nvPr/>
        </p:nvSpPr>
        <p:spPr>
          <a:xfrm>
            <a:off x="5354650" y="2549504"/>
            <a:ext cx="684803"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-3</a:t>
            </a:r>
            <a:endParaRPr lang="en-US" sz="1200" b="1" dirty="0">
              <a:latin typeface="Times New Roman"/>
              <a:cs typeface="Times New Roman"/>
            </a:endParaRPr>
          </a:p>
        </p:txBody>
      </p:sp>
      <p:sp>
        <p:nvSpPr>
          <p:cNvPr id="14" name="TextBox 13">
            <a:extLst>
              <a:ext uri="{FF2B5EF4-FFF2-40B4-BE49-F238E27FC236}">
                <a16:creationId xmlns:a16="http://schemas.microsoft.com/office/drawing/2014/main" id="{1B49C51B-C85D-CC70-B641-955D06F11B4B}"/>
              </a:ext>
            </a:extLst>
          </p:cNvPr>
          <p:cNvSpPr txBox="1"/>
          <p:nvPr/>
        </p:nvSpPr>
        <p:spPr>
          <a:xfrm>
            <a:off x="5354650" y="185338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-2</a:t>
            </a:r>
            <a:endParaRPr lang="en-US" sz="1200" b="1" dirty="0">
              <a:latin typeface="Times New Roman"/>
              <a:cs typeface="Times New Roman"/>
            </a:endParaRPr>
          </a:p>
        </p:txBody>
      </p:sp>
      <p:sp>
        <p:nvSpPr>
          <p:cNvPr id="15" name="TextBox 14">
            <a:extLst>
              <a:ext uri="{FF2B5EF4-FFF2-40B4-BE49-F238E27FC236}">
                <a16:creationId xmlns:a16="http://schemas.microsoft.com/office/drawing/2014/main" id="{1605CD55-B398-2558-D978-AAD67573DFF5}"/>
              </a:ext>
            </a:extLst>
          </p:cNvPr>
          <p:cNvSpPr txBox="1"/>
          <p:nvPr/>
        </p:nvSpPr>
        <p:spPr>
          <a:xfrm>
            <a:off x="5358146" y="1143000"/>
            <a:ext cx="671979" cy="276999"/>
          </a:xfrm>
          <a:prstGeom prst="rect">
            <a:avLst/>
          </a:prstGeom>
          <a:noFill/>
        </p:spPr>
        <p:txBody>
          <a:bodyPr wrap="none" rtlCol="0">
            <a:spAutoFit/>
          </a:bodyPr>
          <a:lstStyle/>
          <a:p>
            <a:r>
              <a:rPr lang="en-US" sz="1200" b="1" dirty="0">
                <a:latin typeface="Times New Roman"/>
                <a:cs typeface="Times New Roman"/>
              </a:rPr>
              <a:t>β = 10</a:t>
            </a:r>
            <a:r>
              <a:rPr lang="en-US" sz="1200" b="1" baseline="30000" dirty="0">
                <a:latin typeface="Times New Roman"/>
                <a:cs typeface="Times New Roman"/>
              </a:rPr>
              <a:t>-1</a:t>
            </a:r>
            <a:endParaRPr lang="en-US" sz="1200" b="1" dirty="0">
              <a:latin typeface="Times New Roman"/>
              <a:cs typeface="Times New Roman"/>
            </a:endParaRPr>
          </a:p>
        </p:txBody>
      </p:sp>
      <p:pic>
        <p:nvPicPr>
          <p:cNvPr id="6" name="Content Placeholder 9">
            <a:extLst>
              <a:ext uri="{FF2B5EF4-FFF2-40B4-BE49-F238E27FC236}">
                <a16:creationId xmlns:a16="http://schemas.microsoft.com/office/drawing/2014/main" id="{5961720C-F807-2A18-742C-2F7E7D3C7974}"/>
              </a:ext>
            </a:extLst>
          </p:cNvPr>
          <p:cNvPicPr>
            <a:picLocks noChangeAspect="1"/>
          </p:cNvPicPr>
          <p:nvPr/>
        </p:nvPicPr>
        <p:blipFill>
          <a:blip r:embed="rId4"/>
          <a:stretch>
            <a:fillRect/>
          </a:stretch>
        </p:blipFill>
        <p:spPr>
          <a:xfrm>
            <a:off x="5115875" y="4038600"/>
            <a:ext cx="3547734" cy="2507010"/>
          </a:xfrm>
          <a:prstGeom prst="rect">
            <a:avLst/>
          </a:prstGeom>
        </p:spPr>
      </p:pic>
      <p:cxnSp>
        <p:nvCxnSpPr>
          <p:cNvPr id="12" name="Straight Arrow Connector 11">
            <a:extLst>
              <a:ext uri="{FF2B5EF4-FFF2-40B4-BE49-F238E27FC236}">
                <a16:creationId xmlns:a16="http://schemas.microsoft.com/office/drawing/2014/main" id="{FEF447EA-6090-20EA-AC0F-AD62D0CF503A}"/>
              </a:ext>
            </a:extLst>
          </p:cNvPr>
          <p:cNvCxnSpPr/>
          <p:nvPr/>
        </p:nvCxnSpPr>
        <p:spPr>
          <a:xfrm flipV="1">
            <a:off x="4267200" y="4724400"/>
            <a:ext cx="1828800" cy="1219200"/>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649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Monopole Energy Deposition</a:t>
            </a:r>
          </a:p>
        </p:txBody>
      </p:sp>
      <p:sp>
        <p:nvSpPr>
          <p:cNvPr id="3" name="Content Placeholder 2"/>
          <p:cNvSpPr>
            <a:spLocks noGrp="1"/>
          </p:cNvSpPr>
          <p:nvPr>
            <p:ph sz="quarter" idx="1"/>
          </p:nvPr>
        </p:nvSpPr>
        <p:spPr>
          <a:xfrm>
            <a:off x="6096000" y="1474972"/>
            <a:ext cx="2590800" cy="2887603"/>
          </a:xfrm>
        </p:spPr>
        <p:txBody>
          <a:bodyPr>
            <a:normAutofit fontScale="85000" lnSpcReduction="20000"/>
          </a:bodyPr>
          <a:lstStyle/>
          <a:p>
            <a:r>
              <a:rPr lang="en-US" dirty="0"/>
              <a:t>Groom’s summary of the magnetic monopole energy deposition as calculated from EM.</a:t>
            </a:r>
          </a:p>
          <a:p>
            <a:r>
              <a:rPr lang="en-US" dirty="0"/>
              <a:t>Monopole interaction is similar to particle with charge Z = 69 at high β.</a:t>
            </a:r>
          </a:p>
        </p:txBody>
      </p:sp>
      <p:pic>
        <p:nvPicPr>
          <p:cNvPr id="4" name="Picture 3" descr="Monopole Energy Deposi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66" y="831183"/>
            <a:ext cx="5485734" cy="5670646"/>
          </a:xfrm>
          <a:prstGeom prst="rect">
            <a:avLst/>
          </a:prstGeom>
        </p:spPr>
      </p:pic>
      <p:grpSp>
        <p:nvGrpSpPr>
          <p:cNvPr id="12" name="Group 11"/>
          <p:cNvGrpSpPr/>
          <p:nvPr/>
        </p:nvGrpSpPr>
        <p:grpSpPr>
          <a:xfrm>
            <a:off x="286526" y="1474972"/>
            <a:ext cx="1271254" cy="557980"/>
            <a:chOff x="3105926" y="1459764"/>
            <a:chExt cx="1271254" cy="557980"/>
          </a:xfrm>
        </p:grpSpPr>
        <p:sp>
          <p:nvSpPr>
            <p:cNvPr id="8" name="Line Callout 1 7"/>
            <p:cNvSpPr/>
            <p:nvPr/>
          </p:nvSpPr>
          <p:spPr>
            <a:xfrm>
              <a:off x="3105926" y="1712944"/>
              <a:ext cx="1271254" cy="304800"/>
            </a:xfrm>
            <a:prstGeom prst="borderCallout1">
              <a:avLst>
                <a:gd name="adj1" fmla="val 51259"/>
                <a:gd name="adj2" fmla="val 100100"/>
                <a:gd name="adj3" fmla="val 45504"/>
                <a:gd name="adj4" fmla="val 145316"/>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1000 ⨉ MIP</a:t>
              </a:r>
            </a:p>
          </p:txBody>
        </p:sp>
        <p:sp>
          <p:nvSpPr>
            <p:cNvPr id="11" name="TextBox 10"/>
            <p:cNvSpPr txBox="1"/>
            <p:nvPr/>
          </p:nvSpPr>
          <p:spPr>
            <a:xfrm>
              <a:off x="3410726" y="1459764"/>
              <a:ext cx="704074" cy="276999"/>
            </a:xfrm>
            <a:prstGeom prst="rect">
              <a:avLst/>
            </a:prstGeom>
            <a:noFill/>
          </p:spPr>
          <p:txBody>
            <a:bodyPr wrap="square" rtlCol="0">
              <a:spAutoFit/>
            </a:bodyPr>
            <a:lstStyle/>
            <a:p>
              <a:r>
                <a:rPr lang="en-US" sz="1200" b="1" dirty="0">
                  <a:latin typeface="Times New Roman"/>
                  <a:cs typeface="Times New Roman"/>
                </a:rPr>
                <a:t>β = 10</a:t>
              </a:r>
              <a:r>
                <a:rPr lang="en-US" sz="1200" b="1" baseline="30000" dirty="0">
                  <a:latin typeface="Times New Roman"/>
                  <a:cs typeface="Times New Roman"/>
                </a:rPr>
                <a:t>-1</a:t>
              </a:r>
              <a:endParaRPr lang="en-US" sz="1200" b="1" dirty="0">
                <a:latin typeface="Times New Roman"/>
                <a:cs typeface="Times New Roman"/>
              </a:endParaRPr>
            </a:p>
          </p:txBody>
        </p:sp>
      </p:grpSp>
      <p:grpSp>
        <p:nvGrpSpPr>
          <p:cNvPr id="17" name="Group 16"/>
          <p:cNvGrpSpPr/>
          <p:nvPr/>
        </p:nvGrpSpPr>
        <p:grpSpPr>
          <a:xfrm>
            <a:off x="286526" y="2779744"/>
            <a:ext cx="1271254" cy="557980"/>
            <a:chOff x="3105926" y="1459764"/>
            <a:chExt cx="1271254" cy="557980"/>
          </a:xfrm>
        </p:grpSpPr>
        <p:sp>
          <p:nvSpPr>
            <p:cNvPr id="18" name="Line Callout 1 17"/>
            <p:cNvSpPr/>
            <p:nvPr/>
          </p:nvSpPr>
          <p:spPr>
            <a:xfrm>
              <a:off x="3105926" y="1712944"/>
              <a:ext cx="1271254" cy="304800"/>
            </a:xfrm>
            <a:prstGeom prst="borderCallout1">
              <a:avLst>
                <a:gd name="adj1" fmla="val 51259"/>
                <a:gd name="adj2" fmla="val 100100"/>
                <a:gd name="adj3" fmla="val 51499"/>
                <a:gd name="adj4" fmla="val 145316"/>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100 ⨉ MIP</a:t>
              </a:r>
            </a:p>
          </p:txBody>
        </p:sp>
        <p:sp>
          <p:nvSpPr>
            <p:cNvPr id="19" name="TextBox 18"/>
            <p:cNvSpPr txBox="1"/>
            <p:nvPr/>
          </p:nvSpPr>
          <p:spPr>
            <a:xfrm>
              <a:off x="3410726" y="1459764"/>
              <a:ext cx="780274" cy="276999"/>
            </a:xfrm>
            <a:prstGeom prst="rect">
              <a:avLst/>
            </a:prstGeom>
            <a:noFill/>
          </p:spPr>
          <p:txBody>
            <a:bodyPr wrap="square" rtlCol="0">
              <a:spAutoFit/>
            </a:bodyPr>
            <a:lstStyle/>
            <a:p>
              <a:r>
                <a:rPr lang="en-US" sz="1200" b="1" dirty="0">
                  <a:latin typeface="Times New Roman"/>
                  <a:cs typeface="Times New Roman"/>
                </a:rPr>
                <a:t>β = 10</a:t>
              </a:r>
              <a:r>
                <a:rPr lang="en-US" sz="1200" b="1" baseline="30000" dirty="0">
                  <a:latin typeface="Times New Roman"/>
                  <a:cs typeface="Times New Roman"/>
                </a:rPr>
                <a:t>-2</a:t>
              </a:r>
              <a:endParaRPr lang="en-US" sz="1200" b="1" dirty="0">
                <a:latin typeface="Times New Roman"/>
                <a:cs typeface="Times New Roman"/>
              </a:endParaRPr>
            </a:p>
          </p:txBody>
        </p:sp>
      </p:grpSp>
      <p:grpSp>
        <p:nvGrpSpPr>
          <p:cNvPr id="20" name="Group 19"/>
          <p:cNvGrpSpPr/>
          <p:nvPr/>
        </p:nvGrpSpPr>
        <p:grpSpPr>
          <a:xfrm>
            <a:off x="286526" y="4085576"/>
            <a:ext cx="1271254" cy="557980"/>
            <a:chOff x="3105926" y="1459764"/>
            <a:chExt cx="1271254" cy="557980"/>
          </a:xfrm>
        </p:grpSpPr>
        <p:sp>
          <p:nvSpPr>
            <p:cNvPr id="21" name="Line Callout 1 20"/>
            <p:cNvSpPr/>
            <p:nvPr/>
          </p:nvSpPr>
          <p:spPr>
            <a:xfrm>
              <a:off x="3105926" y="1712944"/>
              <a:ext cx="1271254" cy="304800"/>
            </a:xfrm>
            <a:prstGeom prst="borderCallout1">
              <a:avLst>
                <a:gd name="adj1" fmla="val 51259"/>
                <a:gd name="adj2" fmla="val 100100"/>
                <a:gd name="adj3" fmla="val 50251"/>
                <a:gd name="adj4" fmla="val 144535"/>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b="1" dirty="0"/>
                <a:t>10 ⨉ MIP</a:t>
              </a:r>
            </a:p>
          </p:txBody>
        </p:sp>
        <p:sp>
          <p:nvSpPr>
            <p:cNvPr id="22" name="TextBox 21"/>
            <p:cNvSpPr txBox="1"/>
            <p:nvPr/>
          </p:nvSpPr>
          <p:spPr>
            <a:xfrm>
              <a:off x="3410726" y="1459764"/>
              <a:ext cx="780274" cy="276999"/>
            </a:xfrm>
            <a:prstGeom prst="rect">
              <a:avLst/>
            </a:prstGeom>
            <a:noFill/>
          </p:spPr>
          <p:txBody>
            <a:bodyPr wrap="square" rtlCol="0">
              <a:spAutoFit/>
            </a:bodyPr>
            <a:lstStyle/>
            <a:p>
              <a:r>
                <a:rPr lang="en-US" sz="1200" b="1" dirty="0">
                  <a:latin typeface="Times New Roman"/>
                  <a:cs typeface="Times New Roman"/>
                </a:rPr>
                <a:t>β </a:t>
              </a:r>
              <a:r>
                <a:rPr lang="en-US" sz="1200" b="1">
                  <a:latin typeface="Times New Roman"/>
                  <a:cs typeface="Times New Roman"/>
                </a:rPr>
                <a:t>= 10</a:t>
              </a:r>
              <a:r>
                <a:rPr lang="en-US" sz="1200" b="1" baseline="30000">
                  <a:latin typeface="Times New Roman"/>
                  <a:cs typeface="Times New Roman"/>
                </a:rPr>
                <a:t>-3</a:t>
              </a:r>
              <a:endParaRPr lang="en-US" sz="1200" b="1" dirty="0">
                <a:latin typeface="Times New Roman"/>
                <a:cs typeface="Times New Roman"/>
              </a:endParaRPr>
            </a:p>
          </p:txBody>
        </p:sp>
      </p:grpSp>
      <p:grpSp>
        <p:nvGrpSpPr>
          <p:cNvPr id="25" name="Group 24"/>
          <p:cNvGrpSpPr/>
          <p:nvPr/>
        </p:nvGrpSpPr>
        <p:grpSpPr>
          <a:xfrm>
            <a:off x="5257800" y="5486400"/>
            <a:ext cx="3048000" cy="838200"/>
            <a:chOff x="5181600" y="5486400"/>
            <a:chExt cx="3048000" cy="838200"/>
          </a:xfrm>
        </p:grpSpPr>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5588340"/>
              <a:ext cx="2718114" cy="615705"/>
            </a:xfrm>
            <a:prstGeom prst="rect">
              <a:avLst/>
            </a:prstGeom>
          </p:spPr>
        </p:pic>
        <p:sp>
          <p:nvSpPr>
            <p:cNvPr id="24" name="Rectangle 23"/>
            <p:cNvSpPr/>
            <p:nvPr/>
          </p:nvSpPr>
          <p:spPr>
            <a:xfrm>
              <a:off x="5181600" y="5486400"/>
              <a:ext cx="3048000" cy="838200"/>
            </a:xfrm>
            <a:prstGeom prst="rect">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4399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3CD5-8B42-4423-BCEE-B9E194D0F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3FCC7-F3B1-8F16-E31A-ED9D9E36DED9}"/>
              </a:ext>
            </a:extLst>
          </p:cNvPr>
          <p:cNvSpPr>
            <a:spLocks noGrp="1"/>
          </p:cNvSpPr>
          <p:nvPr>
            <p:ph type="title"/>
          </p:nvPr>
        </p:nvSpPr>
        <p:spPr/>
        <p:txBody>
          <a:bodyPr/>
          <a:lstStyle/>
          <a:p>
            <a:r>
              <a:rPr lang="en-US" dirty="0"/>
              <a:t>Analysis Strategy</a:t>
            </a:r>
          </a:p>
        </p:txBody>
      </p:sp>
      <p:sp>
        <p:nvSpPr>
          <p:cNvPr id="3" name="Content Placeholder 2">
            <a:extLst>
              <a:ext uri="{FF2B5EF4-FFF2-40B4-BE49-F238E27FC236}">
                <a16:creationId xmlns:a16="http://schemas.microsoft.com/office/drawing/2014/main" id="{53683C49-8C10-B3A1-F1B6-EFFC378D7820}"/>
              </a:ext>
            </a:extLst>
          </p:cNvPr>
          <p:cNvSpPr>
            <a:spLocks noGrp="1"/>
          </p:cNvSpPr>
          <p:nvPr>
            <p:ph sz="quarter" idx="1"/>
          </p:nvPr>
        </p:nvSpPr>
        <p:spPr>
          <a:xfrm>
            <a:off x="6096000" y="1474973"/>
            <a:ext cx="2590800" cy="2182628"/>
          </a:xfrm>
        </p:spPr>
        <p:txBody>
          <a:bodyPr>
            <a:normAutofit fontScale="85000" lnSpcReduction="10000"/>
          </a:bodyPr>
          <a:lstStyle/>
          <a:p>
            <a:r>
              <a:rPr lang="en-US" dirty="0"/>
              <a:t>We divide the magnetic monopole searches into two broad categories based on:</a:t>
            </a:r>
          </a:p>
          <a:p>
            <a:pPr marL="822960" lvl="1" indent="-457200">
              <a:buFont typeface="+mj-lt"/>
              <a:buAutoNum type="alphaUcPeriod"/>
            </a:pPr>
            <a:r>
              <a:rPr lang="en-US" dirty="0"/>
              <a:t>Ionization</a:t>
            </a:r>
          </a:p>
          <a:p>
            <a:pPr marL="822960" lvl="1" indent="-457200">
              <a:buFont typeface="+mj-lt"/>
              <a:buAutoNum type="alphaUcPeriod"/>
            </a:pPr>
            <a:r>
              <a:rPr lang="en-US" dirty="0"/>
              <a:t>Timing</a:t>
            </a:r>
          </a:p>
        </p:txBody>
      </p:sp>
      <p:pic>
        <p:nvPicPr>
          <p:cNvPr id="4" name="Picture 3" descr="Monopole Energy Deposition.pdf">
            <a:extLst>
              <a:ext uri="{FF2B5EF4-FFF2-40B4-BE49-F238E27FC236}">
                <a16:creationId xmlns:a16="http://schemas.microsoft.com/office/drawing/2014/main" id="{37CC8E8B-CC87-EC52-07D9-C28841901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66" y="831183"/>
            <a:ext cx="5485734" cy="5670646"/>
          </a:xfrm>
          <a:prstGeom prst="rect">
            <a:avLst/>
          </a:prstGeom>
        </p:spPr>
      </p:pic>
      <p:sp>
        <p:nvSpPr>
          <p:cNvPr id="5" name="Rectangle 4">
            <a:extLst>
              <a:ext uri="{FF2B5EF4-FFF2-40B4-BE49-F238E27FC236}">
                <a16:creationId xmlns:a16="http://schemas.microsoft.com/office/drawing/2014/main" id="{978BF476-EA8E-3CA9-F948-F0A1A6C217AB}"/>
              </a:ext>
            </a:extLst>
          </p:cNvPr>
          <p:cNvSpPr/>
          <p:nvPr/>
        </p:nvSpPr>
        <p:spPr>
          <a:xfrm>
            <a:off x="686466" y="931334"/>
            <a:ext cx="2664201" cy="5272712"/>
          </a:xfrm>
          <a:prstGeom prst="rect">
            <a:avLst/>
          </a:prstGeom>
          <a:solidFill>
            <a:srgbClr val="008000">
              <a:alpha val="43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77DFB2EF-E15B-3BED-27EC-5272F5321C83}"/>
              </a:ext>
            </a:extLst>
          </p:cNvPr>
          <p:cNvSpPr/>
          <p:nvPr/>
        </p:nvSpPr>
        <p:spPr>
          <a:xfrm>
            <a:off x="3350667" y="931333"/>
            <a:ext cx="2702999" cy="5272712"/>
          </a:xfrm>
          <a:prstGeom prst="rect">
            <a:avLst/>
          </a:prstGeom>
          <a:solidFill>
            <a:srgbClr val="800000">
              <a:alpha val="43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5E5931C-7C48-5503-6E42-A127717521BC}"/>
              </a:ext>
            </a:extLst>
          </p:cNvPr>
          <p:cNvSpPr txBox="1"/>
          <p:nvPr/>
        </p:nvSpPr>
        <p:spPr>
          <a:xfrm rot="18764363">
            <a:off x="3167715" y="2728555"/>
            <a:ext cx="3118995" cy="707886"/>
          </a:xfrm>
          <a:prstGeom prst="rect">
            <a:avLst/>
          </a:prstGeom>
          <a:solidFill>
            <a:srgbClr val="800000"/>
          </a:solidFill>
        </p:spPr>
        <p:txBody>
          <a:bodyPr wrap="none" rtlCol="0">
            <a:spAutoFit/>
          </a:bodyPr>
          <a:lstStyle/>
          <a:p>
            <a:r>
              <a:rPr lang="en-US" sz="4000" dirty="0">
                <a:latin typeface="Times New Roman"/>
                <a:cs typeface="Times New Roman"/>
              </a:rPr>
              <a:t>IONIZATION</a:t>
            </a:r>
          </a:p>
        </p:txBody>
      </p:sp>
      <p:sp>
        <p:nvSpPr>
          <p:cNvPr id="36" name="TextBox 35">
            <a:extLst>
              <a:ext uri="{FF2B5EF4-FFF2-40B4-BE49-F238E27FC236}">
                <a16:creationId xmlns:a16="http://schemas.microsoft.com/office/drawing/2014/main" id="{992B0A85-7B34-89E7-0270-F1A36359827C}"/>
              </a:ext>
            </a:extLst>
          </p:cNvPr>
          <p:cNvSpPr txBox="1"/>
          <p:nvPr/>
        </p:nvSpPr>
        <p:spPr>
          <a:xfrm rot="18764363">
            <a:off x="845845" y="2594455"/>
            <a:ext cx="2441694" cy="830997"/>
          </a:xfrm>
          <a:prstGeom prst="rect">
            <a:avLst/>
          </a:prstGeom>
          <a:solidFill>
            <a:srgbClr val="008000"/>
          </a:solidFill>
        </p:spPr>
        <p:txBody>
          <a:bodyPr wrap="none" rtlCol="0">
            <a:spAutoFit/>
          </a:bodyPr>
          <a:lstStyle/>
          <a:p>
            <a:r>
              <a:rPr lang="en-US" sz="4800" dirty="0">
                <a:latin typeface="Times New Roman"/>
                <a:cs typeface="Times New Roman"/>
              </a:rPr>
              <a:t>TIMING</a:t>
            </a:r>
          </a:p>
        </p:txBody>
      </p:sp>
    </p:spTree>
    <p:extLst>
      <p:ext uri="{BB962C8B-B14F-4D97-AF65-F5344CB8AC3E}">
        <p14:creationId xmlns:p14="http://schemas.microsoft.com/office/powerpoint/2010/main" val="2151759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Strategy</a:t>
            </a:r>
          </a:p>
        </p:txBody>
      </p:sp>
      <p:pic>
        <p:nvPicPr>
          <p:cNvPr id="4" name="Picture 3" descr="Monopole Energy Deposi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66" y="831183"/>
            <a:ext cx="5485734" cy="5670646"/>
          </a:xfrm>
          <a:prstGeom prst="rect">
            <a:avLst/>
          </a:prstGeom>
        </p:spPr>
      </p:pic>
      <p:sp>
        <p:nvSpPr>
          <p:cNvPr id="26" name="Rectangle 25"/>
          <p:cNvSpPr/>
          <p:nvPr/>
        </p:nvSpPr>
        <p:spPr>
          <a:xfrm>
            <a:off x="3350667" y="931333"/>
            <a:ext cx="2702999" cy="5272712"/>
          </a:xfrm>
          <a:prstGeom prst="rect">
            <a:avLst/>
          </a:prstGeom>
          <a:solidFill>
            <a:srgbClr val="800000">
              <a:alpha val="43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B046EEB-5A3E-5307-8A46-AD0DC1878933}"/>
              </a:ext>
            </a:extLst>
          </p:cNvPr>
          <p:cNvSpPr/>
          <p:nvPr/>
        </p:nvSpPr>
        <p:spPr>
          <a:xfrm>
            <a:off x="533400" y="831183"/>
            <a:ext cx="2817267" cy="567064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ine Callout 1 9">
            <a:extLst>
              <a:ext uri="{FF2B5EF4-FFF2-40B4-BE49-F238E27FC236}">
                <a16:creationId xmlns:a16="http://schemas.microsoft.com/office/drawing/2014/main" id="{0F82B88C-2991-4885-4B42-D34820A5824F}"/>
              </a:ext>
            </a:extLst>
          </p:cNvPr>
          <p:cNvSpPr/>
          <p:nvPr/>
        </p:nvSpPr>
        <p:spPr>
          <a:xfrm>
            <a:off x="250305" y="1143000"/>
            <a:ext cx="2817266" cy="887227"/>
          </a:xfrm>
          <a:prstGeom prst="borderCallout1">
            <a:avLst>
              <a:gd name="adj1" fmla="val 48958"/>
              <a:gd name="adj2" fmla="val 99670"/>
              <a:gd name="adj3" fmla="val 57414"/>
              <a:gd name="adj4" fmla="val 15976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Large energy deposition is suppressed through Birks effect.</a:t>
            </a:r>
          </a:p>
        </p:txBody>
      </p:sp>
      <p:sp>
        <p:nvSpPr>
          <p:cNvPr id="5" name="Rectangle 4">
            <a:extLst>
              <a:ext uri="{FF2B5EF4-FFF2-40B4-BE49-F238E27FC236}">
                <a16:creationId xmlns:a16="http://schemas.microsoft.com/office/drawing/2014/main" id="{10AF1421-9422-3506-149A-2034CF913CAE}"/>
              </a:ext>
            </a:extLst>
          </p:cNvPr>
          <p:cNvSpPr/>
          <p:nvPr/>
        </p:nvSpPr>
        <p:spPr>
          <a:xfrm>
            <a:off x="6172200" y="2590800"/>
            <a:ext cx="2362200" cy="2362200"/>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77CE76C0-E9FD-9A28-7572-BA51AFA32AF0}"/>
              </a:ext>
            </a:extLst>
          </p:cNvPr>
          <p:cNvSpPr>
            <a:spLocks noGrp="1"/>
          </p:cNvSpPr>
          <p:nvPr>
            <p:ph sz="quarter" idx="1"/>
          </p:nvPr>
        </p:nvSpPr>
        <p:spPr>
          <a:xfrm>
            <a:off x="6096000" y="1474973"/>
            <a:ext cx="2590800" cy="1496827"/>
          </a:xfrm>
        </p:spPr>
        <p:txBody>
          <a:bodyPr>
            <a:normAutofit fontScale="77500" lnSpcReduction="20000"/>
          </a:bodyPr>
          <a:lstStyle/>
          <a:p>
            <a:r>
              <a:rPr lang="en-US" dirty="0"/>
              <a:t>A lot of work went into verifying that these effects were properly accounted for in our simulation.</a:t>
            </a:r>
          </a:p>
        </p:txBody>
      </p:sp>
      <p:sp>
        <p:nvSpPr>
          <p:cNvPr id="3" name="TextBox 2">
            <a:extLst>
              <a:ext uri="{FF2B5EF4-FFF2-40B4-BE49-F238E27FC236}">
                <a16:creationId xmlns:a16="http://schemas.microsoft.com/office/drawing/2014/main" id="{78BB080A-B33A-08D5-839C-8F4523C165D5}"/>
              </a:ext>
            </a:extLst>
          </p:cNvPr>
          <p:cNvSpPr txBox="1"/>
          <p:nvPr/>
        </p:nvSpPr>
        <p:spPr>
          <a:xfrm rot="18764363">
            <a:off x="3167715" y="2728555"/>
            <a:ext cx="3118995" cy="707886"/>
          </a:xfrm>
          <a:prstGeom prst="rect">
            <a:avLst/>
          </a:prstGeom>
          <a:solidFill>
            <a:srgbClr val="800000"/>
          </a:solidFill>
        </p:spPr>
        <p:txBody>
          <a:bodyPr wrap="none" rtlCol="0">
            <a:spAutoFit/>
          </a:bodyPr>
          <a:lstStyle/>
          <a:p>
            <a:r>
              <a:rPr lang="en-US" sz="4000" dirty="0">
                <a:latin typeface="Times New Roman"/>
                <a:cs typeface="Times New Roman"/>
              </a:rPr>
              <a:t>IONIZATION</a:t>
            </a:r>
          </a:p>
        </p:txBody>
      </p:sp>
    </p:spTree>
    <p:extLst>
      <p:ext uri="{BB962C8B-B14F-4D97-AF65-F5344CB8AC3E}">
        <p14:creationId xmlns:p14="http://schemas.microsoft.com/office/powerpoint/2010/main" val="3328650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Strategy</a:t>
            </a:r>
          </a:p>
        </p:txBody>
      </p:sp>
      <p:pic>
        <p:nvPicPr>
          <p:cNvPr id="4" name="Picture 3" descr="Monopole Energy Deposi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66" y="831183"/>
            <a:ext cx="5485734" cy="5670646"/>
          </a:xfrm>
          <a:prstGeom prst="rect">
            <a:avLst/>
          </a:prstGeom>
        </p:spPr>
      </p:pic>
      <p:sp>
        <p:nvSpPr>
          <p:cNvPr id="26" name="Rectangle 25"/>
          <p:cNvSpPr/>
          <p:nvPr/>
        </p:nvSpPr>
        <p:spPr>
          <a:xfrm>
            <a:off x="3350667" y="931333"/>
            <a:ext cx="2702999" cy="5272712"/>
          </a:xfrm>
          <a:prstGeom prst="rect">
            <a:avLst/>
          </a:prstGeom>
          <a:solidFill>
            <a:srgbClr val="800000">
              <a:alpha val="43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B046EEB-5A3E-5307-8A46-AD0DC1878933}"/>
              </a:ext>
            </a:extLst>
          </p:cNvPr>
          <p:cNvSpPr/>
          <p:nvPr/>
        </p:nvSpPr>
        <p:spPr>
          <a:xfrm>
            <a:off x="533400" y="831183"/>
            <a:ext cx="2817267" cy="567064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ine Callout 1 9">
            <a:extLst>
              <a:ext uri="{FF2B5EF4-FFF2-40B4-BE49-F238E27FC236}">
                <a16:creationId xmlns:a16="http://schemas.microsoft.com/office/drawing/2014/main" id="{0F82B88C-2991-4885-4B42-D34820A5824F}"/>
              </a:ext>
            </a:extLst>
          </p:cNvPr>
          <p:cNvSpPr/>
          <p:nvPr/>
        </p:nvSpPr>
        <p:spPr>
          <a:xfrm>
            <a:off x="250305" y="1143000"/>
            <a:ext cx="2817266" cy="887227"/>
          </a:xfrm>
          <a:prstGeom prst="borderCallout1">
            <a:avLst>
              <a:gd name="adj1" fmla="val 48958"/>
              <a:gd name="adj2" fmla="val 99670"/>
              <a:gd name="adj3" fmla="val 57414"/>
              <a:gd name="adj4" fmla="val 15976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Large energy deposition is suppressed through Birks effect.</a:t>
            </a:r>
          </a:p>
        </p:txBody>
      </p:sp>
      <p:sp>
        <p:nvSpPr>
          <p:cNvPr id="8" name="Line Callout 1 7">
            <a:extLst>
              <a:ext uri="{FF2B5EF4-FFF2-40B4-BE49-F238E27FC236}">
                <a16:creationId xmlns:a16="http://schemas.microsoft.com/office/drawing/2014/main" id="{CBBC3FD5-BB9D-9AE5-F581-44858B6E41F4}"/>
              </a:ext>
            </a:extLst>
          </p:cNvPr>
          <p:cNvSpPr/>
          <p:nvPr/>
        </p:nvSpPr>
        <p:spPr>
          <a:xfrm>
            <a:off x="250305" y="2161868"/>
            <a:ext cx="2817266" cy="887227"/>
          </a:xfrm>
          <a:prstGeom prst="borderCallout1">
            <a:avLst>
              <a:gd name="adj1" fmla="val 48958"/>
              <a:gd name="adj2" fmla="val 99670"/>
              <a:gd name="adj3" fmla="val 305298"/>
              <a:gd name="adj4" fmla="val 197540"/>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Fast monopoles (</a:t>
            </a:r>
            <a:r>
              <a:rPr lang="en-US" i="1" dirty="0"/>
              <a:t>β</a:t>
            </a:r>
            <a:r>
              <a:rPr lang="en-US" dirty="0"/>
              <a:t> ≳ 0.7) produce Cherenkov light.</a:t>
            </a:r>
          </a:p>
        </p:txBody>
      </p:sp>
      <p:sp>
        <p:nvSpPr>
          <p:cNvPr id="15" name="Content Placeholder 2">
            <a:extLst>
              <a:ext uri="{FF2B5EF4-FFF2-40B4-BE49-F238E27FC236}">
                <a16:creationId xmlns:a16="http://schemas.microsoft.com/office/drawing/2014/main" id="{690382EE-3F20-0545-9EA8-AEF71CED19F1}"/>
              </a:ext>
            </a:extLst>
          </p:cNvPr>
          <p:cNvSpPr>
            <a:spLocks noGrp="1"/>
          </p:cNvSpPr>
          <p:nvPr>
            <p:ph sz="quarter" idx="1"/>
          </p:nvPr>
        </p:nvSpPr>
        <p:spPr>
          <a:xfrm>
            <a:off x="6096000" y="1474973"/>
            <a:ext cx="2590800" cy="1496827"/>
          </a:xfrm>
        </p:spPr>
        <p:txBody>
          <a:bodyPr>
            <a:normAutofit fontScale="77500" lnSpcReduction="20000"/>
          </a:bodyPr>
          <a:lstStyle/>
          <a:p>
            <a:r>
              <a:rPr lang="en-US" dirty="0"/>
              <a:t>A lot of work went into verifying that these effects were properly accounted for in our simulation.</a:t>
            </a:r>
          </a:p>
          <a:p>
            <a:endParaRPr lang="en-US" dirty="0"/>
          </a:p>
        </p:txBody>
      </p:sp>
      <p:sp>
        <p:nvSpPr>
          <p:cNvPr id="3" name="TextBox 2">
            <a:extLst>
              <a:ext uri="{FF2B5EF4-FFF2-40B4-BE49-F238E27FC236}">
                <a16:creationId xmlns:a16="http://schemas.microsoft.com/office/drawing/2014/main" id="{5AA90871-E24C-62D6-1701-40F374FBF75E}"/>
              </a:ext>
            </a:extLst>
          </p:cNvPr>
          <p:cNvSpPr txBox="1"/>
          <p:nvPr/>
        </p:nvSpPr>
        <p:spPr>
          <a:xfrm rot="18764363">
            <a:off x="3167715" y="2728555"/>
            <a:ext cx="3118995" cy="707886"/>
          </a:xfrm>
          <a:prstGeom prst="rect">
            <a:avLst/>
          </a:prstGeom>
          <a:solidFill>
            <a:srgbClr val="800000"/>
          </a:solidFill>
        </p:spPr>
        <p:txBody>
          <a:bodyPr wrap="none" rtlCol="0">
            <a:spAutoFit/>
          </a:bodyPr>
          <a:lstStyle/>
          <a:p>
            <a:r>
              <a:rPr lang="en-US" sz="4000" dirty="0">
                <a:latin typeface="Times New Roman"/>
                <a:cs typeface="Times New Roman"/>
              </a:rPr>
              <a:t>IONIZATION</a:t>
            </a:r>
          </a:p>
        </p:txBody>
      </p:sp>
    </p:spTree>
    <p:extLst>
      <p:ext uri="{BB962C8B-B14F-4D97-AF65-F5344CB8AC3E}">
        <p14:creationId xmlns:p14="http://schemas.microsoft.com/office/powerpoint/2010/main" val="2358941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Strategy</a:t>
            </a:r>
          </a:p>
        </p:txBody>
      </p:sp>
      <p:sp>
        <p:nvSpPr>
          <p:cNvPr id="3" name="Content Placeholder 2"/>
          <p:cNvSpPr>
            <a:spLocks noGrp="1"/>
          </p:cNvSpPr>
          <p:nvPr>
            <p:ph sz="quarter" idx="1"/>
          </p:nvPr>
        </p:nvSpPr>
        <p:spPr>
          <a:xfrm>
            <a:off x="6096000" y="1474973"/>
            <a:ext cx="2590800" cy="1496827"/>
          </a:xfrm>
        </p:spPr>
        <p:txBody>
          <a:bodyPr>
            <a:normAutofit fontScale="77500" lnSpcReduction="20000"/>
          </a:bodyPr>
          <a:lstStyle/>
          <a:p>
            <a:r>
              <a:rPr lang="en-US" dirty="0"/>
              <a:t>A lot of work went into verifying that these effects were properly accounted for in our simulation.</a:t>
            </a:r>
          </a:p>
          <a:p>
            <a:endParaRPr lang="en-US" dirty="0"/>
          </a:p>
        </p:txBody>
      </p:sp>
      <p:pic>
        <p:nvPicPr>
          <p:cNvPr id="4" name="Picture 3" descr="Monopole Energy Deposi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66" y="831183"/>
            <a:ext cx="5485734" cy="5670646"/>
          </a:xfrm>
          <a:prstGeom prst="rect">
            <a:avLst/>
          </a:prstGeom>
        </p:spPr>
      </p:pic>
      <p:sp>
        <p:nvSpPr>
          <p:cNvPr id="26" name="Rectangle 25"/>
          <p:cNvSpPr/>
          <p:nvPr/>
        </p:nvSpPr>
        <p:spPr>
          <a:xfrm>
            <a:off x="3350667" y="931333"/>
            <a:ext cx="2702999" cy="5272712"/>
          </a:xfrm>
          <a:prstGeom prst="rect">
            <a:avLst/>
          </a:prstGeom>
          <a:solidFill>
            <a:srgbClr val="800000">
              <a:alpha val="43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4B046EEB-5A3E-5307-8A46-AD0DC1878933}"/>
              </a:ext>
            </a:extLst>
          </p:cNvPr>
          <p:cNvSpPr/>
          <p:nvPr/>
        </p:nvSpPr>
        <p:spPr>
          <a:xfrm>
            <a:off x="533400" y="831183"/>
            <a:ext cx="2817267" cy="567064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1 7">
            <a:extLst>
              <a:ext uri="{FF2B5EF4-FFF2-40B4-BE49-F238E27FC236}">
                <a16:creationId xmlns:a16="http://schemas.microsoft.com/office/drawing/2014/main" id="{CBBC3FD5-BB9D-9AE5-F581-44858B6E41F4}"/>
              </a:ext>
            </a:extLst>
          </p:cNvPr>
          <p:cNvSpPr/>
          <p:nvPr/>
        </p:nvSpPr>
        <p:spPr>
          <a:xfrm>
            <a:off x="250305" y="2161868"/>
            <a:ext cx="2817266" cy="887227"/>
          </a:xfrm>
          <a:prstGeom prst="borderCallout1">
            <a:avLst>
              <a:gd name="adj1" fmla="val 48958"/>
              <a:gd name="adj2" fmla="val 99670"/>
              <a:gd name="adj3" fmla="val 305298"/>
              <a:gd name="adj4" fmla="val 197540"/>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Fast monopoles (</a:t>
            </a:r>
            <a:r>
              <a:rPr lang="en-US" i="1" dirty="0"/>
              <a:t>β</a:t>
            </a:r>
            <a:r>
              <a:rPr lang="en-US" dirty="0"/>
              <a:t> ≳ 0.7) produce Cherenkov light.</a:t>
            </a:r>
          </a:p>
        </p:txBody>
      </p:sp>
      <p:sp>
        <p:nvSpPr>
          <p:cNvPr id="10" name="Line Callout 1 9">
            <a:extLst>
              <a:ext uri="{FF2B5EF4-FFF2-40B4-BE49-F238E27FC236}">
                <a16:creationId xmlns:a16="http://schemas.microsoft.com/office/drawing/2014/main" id="{0F82B88C-2991-4885-4B42-D34820A5824F}"/>
              </a:ext>
            </a:extLst>
          </p:cNvPr>
          <p:cNvSpPr/>
          <p:nvPr/>
        </p:nvSpPr>
        <p:spPr>
          <a:xfrm>
            <a:off x="250305" y="1143000"/>
            <a:ext cx="2817266" cy="887227"/>
          </a:xfrm>
          <a:prstGeom prst="borderCallout1">
            <a:avLst>
              <a:gd name="adj1" fmla="val 48958"/>
              <a:gd name="adj2" fmla="val 99670"/>
              <a:gd name="adj3" fmla="val 57414"/>
              <a:gd name="adj4" fmla="val 159767"/>
            </a:avLst>
          </a:prstGeom>
          <a:no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Large energy deposition is suppressed through Birks effect.</a:t>
            </a:r>
          </a:p>
        </p:txBody>
      </p:sp>
      <p:sp>
        <p:nvSpPr>
          <p:cNvPr id="5" name="TextBox 4">
            <a:extLst>
              <a:ext uri="{FF2B5EF4-FFF2-40B4-BE49-F238E27FC236}">
                <a16:creationId xmlns:a16="http://schemas.microsoft.com/office/drawing/2014/main" id="{ADD000E5-28B4-3982-642A-41B93CF810EA}"/>
              </a:ext>
            </a:extLst>
          </p:cNvPr>
          <p:cNvSpPr txBox="1"/>
          <p:nvPr/>
        </p:nvSpPr>
        <p:spPr>
          <a:xfrm rot="18764363">
            <a:off x="3167715" y="2728555"/>
            <a:ext cx="3118995" cy="707886"/>
          </a:xfrm>
          <a:prstGeom prst="rect">
            <a:avLst/>
          </a:prstGeom>
          <a:solidFill>
            <a:srgbClr val="800000"/>
          </a:solidFill>
        </p:spPr>
        <p:txBody>
          <a:bodyPr wrap="none" rtlCol="0">
            <a:spAutoFit/>
          </a:bodyPr>
          <a:lstStyle/>
          <a:p>
            <a:r>
              <a:rPr lang="en-US" sz="4000" dirty="0">
                <a:latin typeface="Times New Roman"/>
                <a:cs typeface="Times New Roman"/>
              </a:rPr>
              <a:t>IONIZATION</a:t>
            </a:r>
          </a:p>
        </p:txBody>
      </p:sp>
      <p:pic>
        <p:nvPicPr>
          <p:cNvPr id="11" name="Picture 10" descr="A graph with lines and numbers&#10;&#10;Description automatically generated">
            <a:extLst>
              <a:ext uri="{FF2B5EF4-FFF2-40B4-BE49-F238E27FC236}">
                <a16:creationId xmlns:a16="http://schemas.microsoft.com/office/drawing/2014/main" id="{08863C60-5579-944E-07C8-1FE8BF6DECE4}"/>
              </a:ext>
            </a:extLst>
          </p:cNvPr>
          <p:cNvPicPr>
            <a:picLocks noChangeAspect="1"/>
          </p:cNvPicPr>
          <p:nvPr/>
        </p:nvPicPr>
        <p:blipFill rotWithShape="1">
          <a:blip r:embed="rId3"/>
          <a:srcRect t="9812" r="7760"/>
          <a:stretch/>
        </p:blipFill>
        <p:spPr>
          <a:xfrm>
            <a:off x="271695" y="3068980"/>
            <a:ext cx="4681305" cy="3432848"/>
          </a:xfrm>
          <a:prstGeom prst="rect">
            <a:avLst/>
          </a:prstGeom>
        </p:spPr>
      </p:pic>
    </p:spTree>
    <p:extLst>
      <p:ext uri="{BB962C8B-B14F-4D97-AF65-F5344CB8AC3E}">
        <p14:creationId xmlns:p14="http://schemas.microsoft.com/office/powerpoint/2010/main" val="373290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endParaRPr lang="en-US" dirty="0">
              <a:solidFill>
                <a:srgbClr val="0000FF"/>
              </a:solidFill>
            </a:endParaRP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3"/>
          <a:stretch>
            <a:fillRect/>
          </a:stretch>
        </p:blipFill>
        <p:spPr>
          <a:xfrm>
            <a:off x="5832474" y="245501"/>
            <a:ext cx="2590800" cy="1616551"/>
          </a:xfrm>
          <a:prstGeom prst="rect">
            <a:avLst/>
          </a:prstGeom>
        </p:spPr>
      </p:pic>
      <p:grpSp>
        <p:nvGrpSpPr>
          <p:cNvPr id="15" name="Group 14"/>
          <p:cNvGrpSpPr/>
          <p:nvPr/>
        </p:nvGrpSpPr>
        <p:grpSpPr>
          <a:xfrm>
            <a:off x="4724400" y="3655946"/>
            <a:ext cx="3389005" cy="2059054"/>
            <a:chOff x="5025154" y="4368112"/>
            <a:chExt cx="3909871" cy="2375515"/>
          </a:xfrm>
        </p:grpSpPr>
        <p:grpSp>
          <p:nvGrpSpPr>
            <p:cNvPr id="16" name="Group 15"/>
            <p:cNvGrpSpPr/>
            <p:nvPr/>
          </p:nvGrpSpPr>
          <p:grpSpPr>
            <a:xfrm>
              <a:off x="5025154" y="4868390"/>
              <a:ext cx="3909871" cy="1875237"/>
              <a:chOff x="4183800" y="4155194"/>
              <a:chExt cx="4710633" cy="2283317"/>
            </a:xfrm>
          </p:grpSpPr>
          <p:pic>
            <p:nvPicPr>
              <p:cNvPr id="23" name="Picture 22"/>
              <p:cNvPicPr>
                <a:picLocks noChangeAspect="1" noChangeArrowheads="1"/>
              </p:cNvPicPr>
              <p:nvPr/>
            </p:nvPicPr>
            <p:blipFill>
              <a:blip r:embed="rId4" cstate="print"/>
              <a:srcRect/>
              <a:stretch>
                <a:fillRect/>
              </a:stretch>
            </p:blipFill>
            <p:spPr bwMode="auto">
              <a:xfrm>
                <a:off x="6566907" y="4690557"/>
                <a:ext cx="2327526" cy="1369274"/>
              </a:xfrm>
              <a:prstGeom prst="rect">
                <a:avLst/>
              </a:prstGeom>
              <a:noFill/>
              <a:ln w="12700" cap="flat">
                <a:noFill/>
                <a:miter lim="800000"/>
                <a:headEnd/>
                <a:tailEnd/>
              </a:ln>
            </p:spPr>
          </p:pic>
          <p:pic>
            <p:nvPicPr>
              <p:cNvPr id="24" name="Picture 23"/>
              <p:cNvPicPr>
                <a:picLocks noChangeAspect="1" noChangeArrowheads="1"/>
              </p:cNvPicPr>
              <p:nvPr/>
            </p:nvPicPr>
            <p:blipFill>
              <a:blip r:embed="rId5" cstate="print"/>
              <a:srcRect/>
              <a:stretch>
                <a:fillRect/>
              </a:stretch>
            </p:blipFill>
            <p:spPr bwMode="auto">
              <a:xfrm>
                <a:off x="4744584" y="6120299"/>
                <a:ext cx="1388560" cy="318212"/>
              </a:xfrm>
              <a:prstGeom prst="rect">
                <a:avLst/>
              </a:prstGeom>
              <a:noFill/>
              <a:ln w="12700" cap="flat">
                <a:noFill/>
                <a:miter lim="800000"/>
                <a:headEnd/>
                <a:tailEnd/>
              </a:ln>
            </p:spPr>
          </p:pic>
          <p:pic>
            <p:nvPicPr>
              <p:cNvPr id="25" name="Picture 24"/>
              <p:cNvPicPr>
                <a:picLocks noChangeAspect="1" noChangeArrowheads="1"/>
              </p:cNvPicPr>
              <p:nvPr/>
            </p:nvPicPr>
            <p:blipFill>
              <a:blip r:embed="rId6" cstate="print"/>
              <a:srcRect/>
              <a:stretch>
                <a:fillRect/>
              </a:stretch>
            </p:blipFill>
            <p:spPr bwMode="auto">
              <a:xfrm>
                <a:off x="7074098" y="6110872"/>
                <a:ext cx="1388560" cy="318212"/>
              </a:xfrm>
              <a:prstGeom prst="rect">
                <a:avLst/>
              </a:prstGeom>
              <a:noFill/>
              <a:ln w="12700" cap="flat">
                <a:noFill/>
                <a:miter lim="800000"/>
                <a:headEnd/>
                <a:tailEnd/>
              </a:ln>
            </p:spPr>
          </p:pic>
          <p:pic>
            <p:nvPicPr>
              <p:cNvPr id="26" name="Picture 25"/>
              <p:cNvPicPr>
                <a:picLocks noChangeAspect="1" noChangeArrowheads="1"/>
              </p:cNvPicPr>
              <p:nvPr/>
            </p:nvPicPr>
            <p:blipFill>
              <a:blip r:embed="rId7" cstate="print"/>
              <a:srcRect/>
              <a:stretch>
                <a:fillRect/>
              </a:stretch>
            </p:blipFill>
            <p:spPr bwMode="auto">
              <a:xfrm>
                <a:off x="4183800" y="4689739"/>
                <a:ext cx="2378151" cy="1389765"/>
              </a:xfrm>
              <a:prstGeom prst="rect">
                <a:avLst/>
              </a:prstGeom>
              <a:noFill/>
              <a:ln w="12700" cap="flat">
                <a:noFill/>
                <a:miter lim="800000"/>
                <a:headEnd/>
                <a:tailEnd/>
              </a:ln>
            </p:spPr>
          </p:pic>
          <p:sp>
            <p:nvSpPr>
              <p:cNvPr id="27" name="TextBox 26"/>
              <p:cNvSpPr txBox="1"/>
              <p:nvPr/>
            </p:nvSpPr>
            <p:spPr>
              <a:xfrm>
                <a:off x="7551982" y="4155194"/>
                <a:ext cx="439544" cy="461664"/>
              </a:xfrm>
              <a:prstGeom prst="rect">
                <a:avLst/>
              </a:prstGeom>
              <a:noFill/>
            </p:spPr>
            <p:txBody>
              <a:bodyPr wrap="none" rtlCol="0">
                <a:spAutoFit/>
              </a:bodyPr>
              <a:lstStyle/>
              <a:p>
                <a:r>
                  <a:rPr lang="en-US" sz="2400" b="1" kern="1200" dirty="0">
                    <a:solidFill>
                      <a:srgbClr val="4F81BD">
                        <a:lumMod val="50000"/>
                      </a:srgbClr>
                    </a:solidFill>
                    <a:latin typeface="Cambria Math"/>
                    <a:ea typeface="Cambria Math"/>
                  </a:rPr>
                  <a:t>𝜈</a:t>
                </a:r>
                <a:r>
                  <a:rPr lang="en-US" sz="2400" b="1" i="1" kern="1200" baseline="-25000" dirty="0">
                    <a:solidFill>
                      <a:srgbClr val="4F81BD">
                        <a:lumMod val="50000"/>
                      </a:srgbClr>
                    </a:solidFill>
                  </a:rPr>
                  <a:t>e</a:t>
                </a:r>
              </a:p>
            </p:txBody>
          </p:sp>
          <p:sp>
            <p:nvSpPr>
              <p:cNvPr id="28" name="TextBox 27"/>
              <p:cNvSpPr txBox="1"/>
              <p:nvPr/>
            </p:nvSpPr>
            <p:spPr>
              <a:xfrm>
                <a:off x="7995971" y="4922154"/>
                <a:ext cx="449162" cy="461665"/>
              </a:xfrm>
              <a:prstGeom prst="rect">
                <a:avLst/>
              </a:prstGeom>
              <a:noFill/>
            </p:spPr>
            <p:txBody>
              <a:bodyPr wrap="none" rtlCol="0">
                <a:spAutoFit/>
              </a:bodyPr>
              <a:lstStyle/>
              <a:p>
                <a:r>
                  <a:rPr lang="en-US" sz="2400" b="1" kern="1200" dirty="0">
                    <a:solidFill>
                      <a:srgbClr val="F2B0B0"/>
                    </a:solidFill>
                    <a:latin typeface="Cambria Math"/>
                    <a:ea typeface="Cambria Math"/>
                  </a:rPr>
                  <a:t>𝜈</a:t>
                </a:r>
                <a:r>
                  <a:rPr lang="en-US" sz="2400" b="1" kern="1200" baseline="-25000" dirty="0">
                    <a:solidFill>
                      <a:srgbClr val="F2B0B0"/>
                    </a:solidFill>
                    <a:latin typeface="Cambria Math"/>
                    <a:ea typeface="Cambria Math"/>
                  </a:rPr>
                  <a:t>𝜇</a:t>
                </a:r>
                <a:endParaRPr lang="en-US" sz="2400" b="1" kern="1200" baseline="-25000" dirty="0">
                  <a:solidFill>
                    <a:srgbClr val="F2B0B0"/>
                  </a:solidFill>
                </a:endParaRPr>
              </a:p>
            </p:txBody>
          </p:sp>
          <p:sp>
            <p:nvSpPr>
              <p:cNvPr id="29" name="TextBox 28"/>
              <p:cNvSpPr txBox="1"/>
              <p:nvPr/>
            </p:nvSpPr>
            <p:spPr>
              <a:xfrm>
                <a:off x="6845557" y="4816174"/>
                <a:ext cx="431528" cy="461665"/>
              </a:xfrm>
              <a:prstGeom prst="rect">
                <a:avLst/>
              </a:prstGeom>
              <a:noFill/>
            </p:spPr>
            <p:txBody>
              <a:bodyPr wrap="none" rtlCol="0">
                <a:spAutoFit/>
              </a:bodyPr>
              <a:lstStyle/>
              <a:p>
                <a:r>
                  <a:rPr lang="en-US" sz="2400" b="1" kern="1200" dirty="0">
                    <a:solidFill>
                      <a:srgbClr val="9BBB59">
                        <a:lumMod val="50000"/>
                      </a:srgbClr>
                    </a:solidFill>
                    <a:latin typeface="Cambria Math"/>
                    <a:ea typeface="Cambria Math"/>
                  </a:rPr>
                  <a:t>𝜈</a:t>
                </a:r>
                <a:r>
                  <a:rPr lang="en-US" sz="2400" b="1" kern="1200" baseline="-25000" dirty="0">
                    <a:solidFill>
                      <a:srgbClr val="9BBB59">
                        <a:lumMod val="50000"/>
                      </a:srgbClr>
                    </a:solidFill>
                    <a:latin typeface="Cambria Math"/>
                    <a:ea typeface="Cambria Math"/>
                  </a:rPr>
                  <a:t>𝜏</a:t>
                </a:r>
                <a:endParaRPr lang="en-US" sz="2400" b="1" kern="1200" baseline="-25000" dirty="0">
                  <a:solidFill>
                    <a:srgbClr val="9BBB59">
                      <a:lumMod val="50000"/>
                    </a:srgbClr>
                  </a:solidFill>
                </a:endParaRPr>
              </a:p>
            </p:txBody>
          </p:sp>
          <p:sp>
            <p:nvSpPr>
              <p:cNvPr id="30" name="TextBox 29"/>
              <p:cNvSpPr txBox="1"/>
              <p:nvPr/>
            </p:nvSpPr>
            <p:spPr>
              <a:xfrm>
                <a:off x="5199080" y="4166188"/>
                <a:ext cx="439544" cy="461664"/>
              </a:xfrm>
              <a:prstGeom prst="rect">
                <a:avLst/>
              </a:prstGeom>
              <a:noFill/>
            </p:spPr>
            <p:txBody>
              <a:bodyPr wrap="none" rtlCol="0">
                <a:spAutoFit/>
              </a:bodyPr>
              <a:lstStyle/>
              <a:p>
                <a:r>
                  <a:rPr lang="en-US" sz="2400" b="1" kern="1200" dirty="0">
                    <a:solidFill>
                      <a:srgbClr val="4F81BD">
                        <a:lumMod val="50000"/>
                      </a:srgbClr>
                    </a:solidFill>
                    <a:latin typeface="Cambria Math"/>
                    <a:ea typeface="Cambria Math"/>
                  </a:rPr>
                  <a:t>𝜈</a:t>
                </a:r>
                <a:r>
                  <a:rPr lang="en-US" sz="2400" b="1" i="1" kern="1200" baseline="-25000" dirty="0">
                    <a:solidFill>
                      <a:srgbClr val="4F81BD">
                        <a:lumMod val="50000"/>
                      </a:srgbClr>
                    </a:solidFill>
                  </a:rPr>
                  <a:t>e</a:t>
                </a:r>
              </a:p>
            </p:txBody>
          </p:sp>
          <p:sp>
            <p:nvSpPr>
              <p:cNvPr id="31" name="TextBox 30"/>
              <p:cNvSpPr txBox="1"/>
              <p:nvPr/>
            </p:nvSpPr>
            <p:spPr>
              <a:xfrm>
                <a:off x="5725676" y="4874006"/>
                <a:ext cx="449162" cy="461665"/>
              </a:xfrm>
              <a:prstGeom prst="rect">
                <a:avLst/>
              </a:prstGeom>
              <a:noFill/>
            </p:spPr>
            <p:txBody>
              <a:bodyPr wrap="none" rtlCol="0">
                <a:spAutoFit/>
              </a:bodyPr>
              <a:lstStyle/>
              <a:p>
                <a:r>
                  <a:rPr lang="en-US" sz="2400" b="1" kern="1200" dirty="0">
                    <a:solidFill>
                      <a:srgbClr val="F2B0B0"/>
                    </a:solidFill>
                    <a:latin typeface="Cambria Math"/>
                    <a:ea typeface="Cambria Math"/>
                  </a:rPr>
                  <a:t>𝜈</a:t>
                </a:r>
                <a:r>
                  <a:rPr lang="en-US" sz="2400" b="1" kern="1200" baseline="-25000" dirty="0">
                    <a:solidFill>
                      <a:srgbClr val="F2B0B0"/>
                    </a:solidFill>
                    <a:latin typeface="Cambria Math"/>
                    <a:ea typeface="Cambria Math"/>
                  </a:rPr>
                  <a:t>𝜇</a:t>
                </a:r>
                <a:endParaRPr lang="en-US" sz="2400" b="1" kern="1200" baseline="-25000" dirty="0">
                  <a:solidFill>
                    <a:srgbClr val="F2B0B0"/>
                  </a:solidFill>
                </a:endParaRPr>
              </a:p>
            </p:txBody>
          </p:sp>
          <p:sp>
            <p:nvSpPr>
              <p:cNvPr id="32" name="TextBox 31"/>
              <p:cNvSpPr txBox="1"/>
              <p:nvPr/>
            </p:nvSpPr>
            <p:spPr>
              <a:xfrm>
                <a:off x="4547003" y="4991712"/>
                <a:ext cx="431528" cy="461665"/>
              </a:xfrm>
              <a:prstGeom prst="rect">
                <a:avLst/>
              </a:prstGeom>
              <a:noFill/>
            </p:spPr>
            <p:txBody>
              <a:bodyPr wrap="none" rtlCol="0">
                <a:spAutoFit/>
              </a:bodyPr>
              <a:lstStyle/>
              <a:p>
                <a:r>
                  <a:rPr lang="en-US" sz="2400" b="1" kern="1200" dirty="0">
                    <a:solidFill>
                      <a:srgbClr val="9BBB59">
                        <a:lumMod val="50000"/>
                      </a:srgbClr>
                    </a:solidFill>
                    <a:latin typeface="Cambria Math"/>
                    <a:ea typeface="Cambria Math"/>
                  </a:rPr>
                  <a:t>𝜈</a:t>
                </a:r>
                <a:r>
                  <a:rPr lang="en-US" sz="2400" b="1" kern="1200" baseline="-25000" dirty="0">
                    <a:solidFill>
                      <a:srgbClr val="9BBB59">
                        <a:lumMod val="50000"/>
                      </a:srgbClr>
                    </a:solidFill>
                    <a:latin typeface="Cambria Math"/>
                    <a:ea typeface="Cambria Math"/>
                  </a:rPr>
                  <a:t>𝜏</a:t>
                </a:r>
                <a:endParaRPr lang="en-US" sz="2400" b="1" kern="1200" baseline="-25000" dirty="0">
                  <a:solidFill>
                    <a:srgbClr val="9BBB59">
                      <a:lumMod val="50000"/>
                    </a:srgbClr>
                  </a:solidFill>
                </a:endParaRPr>
              </a:p>
            </p:txBody>
          </p:sp>
        </p:grpSp>
        <p:sp>
          <p:nvSpPr>
            <p:cNvPr id="19" name="TextBox 18"/>
            <p:cNvSpPr txBox="1"/>
            <p:nvPr/>
          </p:nvSpPr>
          <p:spPr>
            <a:xfrm>
              <a:off x="6706497" y="4368112"/>
              <a:ext cx="610663" cy="674651"/>
            </a:xfrm>
            <a:prstGeom prst="rect">
              <a:avLst/>
            </a:prstGeom>
            <a:noFill/>
          </p:spPr>
          <p:txBody>
            <a:bodyPr wrap="none" rtlCol="0">
              <a:spAutoFit/>
            </a:bodyPr>
            <a:lstStyle/>
            <a:p>
              <a:pPr algn="ctr"/>
              <a:r>
                <a:rPr lang="en-US" sz="3200" b="1" kern="1200" dirty="0">
                  <a:solidFill>
                    <a:prstClr val="black"/>
                  </a:solidFill>
                  <a:latin typeface="Cambria Math"/>
                  <a:ea typeface="Cambria Math"/>
                </a:rPr>
                <a:t>𝜈</a:t>
              </a:r>
              <a:r>
                <a:rPr lang="en-US" sz="3200" b="1" kern="1200" baseline="-25000" dirty="0">
                  <a:solidFill>
                    <a:prstClr val="black"/>
                  </a:solidFill>
                </a:rPr>
                <a:t>3</a:t>
              </a:r>
            </a:p>
          </p:txBody>
        </p:sp>
        <p:cxnSp>
          <p:nvCxnSpPr>
            <p:cNvPr id="20" name="Straight Arrow Connector 19"/>
            <p:cNvCxnSpPr/>
            <p:nvPr/>
          </p:nvCxnSpPr>
          <p:spPr>
            <a:xfrm>
              <a:off x="7201912" y="5041338"/>
              <a:ext cx="275129" cy="347957"/>
            </a:xfrm>
            <a:prstGeom prst="straightConnector1">
              <a:avLst/>
            </a:prstGeom>
            <a:ln w="28575">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561293" y="5041338"/>
              <a:ext cx="275129" cy="347957"/>
            </a:xfrm>
            <a:prstGeom prst="straightConnector1">
              <a:avLst/>
            </a:prstGeom>
            <a:ln w="28575">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55500" y="4960417"/>
              <a:ext cx="327334" cy="461665"/>
            </a:xfrm>
            <a:prstGeom prst="rect">
              <a:avLst/>
            </a:prstGeom>
            <a:noFill/>
          </p:spPr>
          <p:txBody>
            <a:bodyPr wrap="none" rtlCol="0">
              <a:spAutoFit/>
            </a:bodyPr>
            <a:lstStyle/>
            <a:p>
              <a:pPr algn="ctr"/>
              <a:r>
                <a:rPr lang="en-US" sz="2400" b="1" kern="1200" dirty="0">
                  <a:solidFill>
                    <a:srgbClr val="C00000"/>
                  </a:solidFill>
                </a:rPr>
                <a:t>?</a:t>
              </a:r>
            </a:p>
          </p:txBody>
        </p:sp>
      </p:grpSp>
      <p:pic>
        <p:nvPicPr>
          <p:cNvPr id="33" name="Picture 3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34" name="Picture 33"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Tree>
    <p:extLst>
      <p:ext uri="{BB962C8B-B14F-4D97-AF65-F5344CB8AC3E}">
        <p14:creationId xmlns:p14="http://schemas.microsoft.com/office/powerpoint/2010/main" val="3232001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AE5A4-D9FE-E7F3-A905-C1B3B09E8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C72F0-75D8-F1A5-3C34-C24FDC087B1E}"/>
              </a:ext>
            </a:extLst>
          </p:cNvPr>
          <p:cNvSpPr>
            <a:spLocks noGrp="1"/>
          </p:cNvSpPr>
          <p:nvPr>
            <p:ph type="title"/>
          </p:nvPr>
        </p:nvSpPr>
        <p:spPr/>
        <p:txBody>
          <a:bodyPr/>
          <a:lstStyle/>
          <a:p>
            <a:r>
              <a:rPr lang="en-US" dirty="0"/>
              <a:t>Acceptance Region</a:t>
            </a:r>
          </a:p>
        </p:txBody>
      </p:sp>
      <p:pic>
        <p:nvPicPr>
          <p:cNvPr id="5" name="Content Placeholder 4">
            <a:extLst>
              <a:ext uri="{FF2B5EF4-FFF2-40B4-BE49-F238E27FC236}">
                <a16:creationId xmlns:a16="http://schemas.microsoft.com/office/drawing/2014/main" id="{A360DD4B-21D9-0351-5004-8DDC11DEE5B2}"/>
              </a:ext>
            </a:extLst>
          </p:cNvPr>
          <p:cNvPicPr>
            <a:picLocks noGrp="1" noChangeAspect="1"/>
          </p:cNvPicPr>
          <p:nvPr>
            <p:ph sz="quarter" idx="1"/>
          </p:nvPr>
        </p:nvPicPr>
        <p:blipFill>
          <a:blip r:embed="rId2"/>
          <a:stretch>
            <a:fillRect/>
          </a:stretch>
        </p:blipFill>
        <p:spPr>
          <a:xfrm>
            <a:off x="612180" y="990600"/>
            <a:ext cx="7656114" cy="5410200"/>
          </a:xfrm>
        </p:spPr>
      </p:pic>
      <p:pic>
        <p:nvPicPr>
          <p:cNvPr id="6" name="Picture 5">
            <a:extLst>
              <a:ext uri="{FF2B5EF4-FFF2-40B4-BE49-F238E27FC236}">
                <a16:creationId xmlns:a16="http://schemas.microsoft.com/office/drawing/2014/main" id="{DA476C8B-967F-4359-EE9D-266925927D33}"/>
              </a:ext>
            </a:extLst>
          </p:cNvPr>
          <p:cNvPicPr>
            <a:picLocks noChangeAspect="1"/>
          </p:cNvPicPr>
          <p:nvPr/>
        </p:nvPicPr>
        <p:blipFill>
          <a:blip r:embed="rId3"/>
          <a:stretch>
            <a:fillRect/>
          </a:stretch>
        </p:blipFill>
        <p:spPr>
          <a:xfrm>
            <a:off x="3006089" y="2820487"/>
            <a:ext cx="1776590" cy="1332442"/>
          </a:xfrm>
          <a:prstGeom prst="rect">
            <a:avLst/>
          </a:prstGeom>
        </p:spPr>
      </p:pic>
      <p:sp>
        <p:nvSpPr>
          <p:cNvPr id="7" name="TextBox 6">
            <a:extLst>
              <a:ext uri="{FF2B5EF4-FFF2-40B4-BE49-F238E27FC236}">
                <a16:creationId xmlns:a16="http://schemas.microsoft.com/office/drawing/2014/main" id="{8C9A1C8A-8BE9-D7FA-D351-025E4CD50E4B}"/>
              </a:ext>
            </a:extLst>
          </p:cNvPr>
          <p:cNvSpPr txBox="1"/>
          <p:nvPr/>
        </p:nvSpPr>
        <p:spPr>
          <a:xfrm rot="3889480">
            <a:off x="2963708" y="2252539"/>
            <a:ext cx="1007007" cy="338554"/>
          </a:xfrm>
          <a:prstGeom prst="rect">
            <a:avLst/>
          </a:prstGeom>
          <a:noFill/>
        </p:spPr>
        <p:txBody>
          <a:bodyPr wrap="square" rtlCol="0">
            <a:spAutoFit/>
          </a:bodyPr>
          <a:lstStyle/>
          <a:p>
            <a:r>
              <a:rPr lang="en-US" sz="1600" dirty="0">
                <a:solidFill>
                  <a:schemeClr val="bg1"/>
                </a:solidFill>
                <a:latin typeface="Times New Roman"/>
                <a:cs typeface="Times New Roman"/>
              </a:rPr>
              <a:t>monopole</a:t>
            </a:r>
          </a:p>
        </p:txBody>
      </p:sp>
      <p:cxnSp>
        <p:nvCxnSpPr>
          <p:cNvPr id="12" name="Straight Arrow Connector 11">
            <a:extLst>
              <a:ext uri="{FF2B5EF4-FFF2-40B4-BE49-F238E27FC236}">
                <a16:creationId xmlns:a16="http://schemas.microsoft.com/office/drawing/2014/main" id="{E0686160-EBFE-5059-9B6D-65417FCE109D}"/>
              </a:ext>
            </a:extLst>
          </p:cNvPr>
          <p:cNvCxnSpPr>
            <a:cxnSpLocks/>
          </p:cNvCxnSpPr>
          <p:nvPr/>
        </p:nvCxnSpPr>
        <p:spPr>
          <a:xfrm>
            <a:off x="3125529" y="2023145"/>
            <a:ext cx="462741" cy="989661"/>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D5980CD-BEC7-2E4C-B1EE-72B4808BA464}"/>
              </a:ext>
            </a:extLst>
          </p:cNvPr>
          <p:cNvCxnSpPr>
            <a:cxnSpLocks/>
          </p:cNvCxnSpPr>
          <p:nvPr/>
        </p:nvCxnSpPr>
        <p:spPr>
          <a:xfrm>
            <a:off x="5341030" y="2041312"/>
            <a:ext cx="1288370" cy="2759288"/>
          </a:xfrm>
          <a:prstGeom prst="straightConnector1">
            <a:avLst/>
          </a:prstGeom>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AA02E8BE-6989-570D-0A58-B829A6FA2093}"/>
              </a:ext>
            </a:extLst>
          </p:cNvPr>
          <p:cNvPicPr>
            <a:picLocks noChangeAspect="1"/>
          </p:cNvPicPr>
          <p:nvPr/>
        </p:nvPicPr>
        <p:blipFill>
          <a:blip r:embed="rId3"/>
          <a:stretch>
            <a:fillRect/>
          </a:stretch>
        </p:blipFill>
        <p:spPr>
          <a:xfrm>
            <a:off x="5106105" y="2820487"/>
            <a:ext cx="1776590" cy="1332442"/>
          </a:xfrm>
          <a:prstGeom prst="rect">
            <a:avLst/>
          </a:prstGeom>
        </p:spPr>
      </p:pic>
      <p:sp>
        <p:nvSpPr>
          <p:cNvPr id="8" name="TextBox 7">
            <a:extLst>
              <a:ext uri="{FF2B5EF4-FFF2-40B4-BE49-F238E27FC236}">
                <a16:creationId xmlns:a16="http://schemas.microsoft.com/office/drawing/2014/main" id="{33DDFC60-E531-9655-23F3-06C11E3F40F7}"/>
              </a:ext>
            </a:extLst>
          </p:cNvPr>
          <p:cNvSpPr txBox="1"/>
          <p:nvPr/>
        </p:nvSpPr>
        <p:spPr>
          <a:xfrm rot="3931204">
            <a:off x="6078702" y="4183247"/>
            <a:ext cx="1007007" cy="338554"/>
          </a:xfrm>
          <a:prstGeom prst="rect">
            <a:avLst/>
          </a:prstGeom>
          <a:noFill/>
        </p:spPr>
        <p:txBody>
          <a:bodyPr wrap="square" rtlCol="0">
            <a:spAutoFit/>
          </a:bodyPr>
          <a:lstStyle/>
          <a:p>
            <a:r>
              <a:rPr lang="en-US" sz="1600" dirty="0">
                <a:solidFill>
                  <a:schemeClr val="bg1"/>
                </a:solidFill>
                <a:latin typeface="Times New Roman"/>
                <a:cs typeface="Times New Roman"/>
              </a:rPr>
              <a:t>monopole</a:t>
            </a:r>
          </a:p>
        </p:txBody>
      </p:sp>
    </p:spTree>
    <p:extLst>
      <p:ext uri="{BB962C8B-B14F-4D97-AF65-F5344CB8AC3E}">
        <p14:creationId xmlns:p14="http://schemas.microsoft.com/office/powerpoint/2010/main" val="3811184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Samples</a:t>
            </a:r>
          </a:p>
        </p:txBody>
      </p:sp>
      <p:sp>
        <p:nvSpPr>
          <p:cNvPr id="3" name="Content Placeholder 2"/>
          <p:cNvSpPr>
            <a:spLocks noGrp="1"/>
          </p:cNvSpPr>
          <p:nvPr>
            <p:ph sz="quarter" idx="1"/>
          </p:nvPr>
        </p:nvSpPr>
        <p:spPr>
          <a:xfrm>
            <a:off x="457200" y="1066799"/>
            <a:ext cx="5527674" cy="2264829"/>
          </a:xfrm>
        </p:spPr>
        <p:txBody>
          <a:bodyPr>
            <a:normAutofit lnSpcReduction="10000"/>
          </a:bodyPr>
          <a:lstStyle/>
          <a:p>
            <a:r>
              <a:rPr lang="en-US" dirty="0"/>
              <a:t>Ionization Search: </a:t>
            </a:r>
          </a:p>
          <a:p>
            <a:pPr lvl="1"/>
            <a:r>
              <a:rPr lang="en-US" dirty="0"/>
              <a:t>October 2015 – February 2025</a:t>
            </a:r>
          </a:p>
          <a:p>
            <a:pPr lvl="1"/>
            <a:r>
              <a:rPr lang="en-US" dirty="0"/>
              <a:t>2,904 days (2,713 days marked as good)</a:t>
            </a:r>
          </a:p>
          <a:p>
            <a:r>
              <a:rPr lang="en-US" dirty="0"/>
              <a:t>Timing Search: </a:t>
            </a:r>
          </a:p>
          <a:p>
            <a:pPr lvl="1"/>
            <a:r>
              <a:rPr lang="en-US" dirty="0"/>
              <a:t>February 2016 – October 2024</a:t>
            </a:r>
          </a:p>
          <a:p>
            <a:pPr lvl="1"/>
            <a:r>
              <a:rPr lang="en-US" dirty="0"/>
              <a:t>2,985 days (2,743 days marked as good)</a:t>
            </a:r>
          </a:p>
          <a:p>
            <a:pPr lvl="1"/>
            <a:endParaRPr lang="en-US" dirty="0"/>
          </a:p>
          <a:p>
            <a:endParaRPr lang="en-US" dirty="0"/>
          </a:p>
        </p:txBody>
      </p:sp>
      <p:pic>
        <p:nvPicPr>
          <p:cNvPr id="5" name="Picture 4" descr="nova-logo.tif"/>
          <p:cNvPicPr>
            <a:picLocks noChangeAspect="1"/>
          </p:cNvPicPr>
          <p:nvPr/>
        </p:nvPicPr>
        <p:blipFill>
          <a:blip r:embed="rId2"/>
          <a:stretch>
            <a:fillRect/>
          </a:stretch>
        </p:blipFill>
        <p:spPr>
          <a:xfrm>
            <a:off x="5841774" y="1066800"/>
            <a:ext cx="2590800" cy="1616551"/>
          </a:xfrm>
          <a:prstGeom prst="rect">
            <a:avLst/>
          </a:prstGeom>
        </p:spPr>
      </p:pic>
      <p:grpSp>
        <p:nvGrpSpPr>
          <p:cNvPr id="65" name="Group 64"/>
          <p:cNvGrpSpPr/>
          <p:nvPr/>
        </p:nvGrpSpPr>
        <p:grpSpPr>
          <a:xfrm>
            <a:off x="170688" y="3598333"/>
            <a:ext cx="8555196" cy="923471"/>
            <a:chOff x="438912" y="3048000"/>
            <a:chExt cx="8555196" cy="923471"/>
          </a:xfrm>
        </p:grpSpPr>
        <p:cxnSp>
          <p:nvCxnSpPr>
            <p:cNvPr id="8" name="Straight Arrow Connector 7"/>
            <p:cNvCxnSpPr>
              <a:cxnSpLocks/>
            </p:cNvCxnSpPr>
            <p:nvPr/>
          </p:nvCxnSpPr>
          <p:spPr>
            <a:xfrm>
              <a:off x="438912" y="3733800"/>
              <a:ext cx="824788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533400" y="3617685"/>
              <a:ext cx="7560129" cy="230415"/>
              <a:chOff x="685800" y="3617685"/>
              <a:chExt cx="7560129" cy="230415"/>
            </a:xfrm>
          </p:grpSpPr>
          <p:cxnSp>
            <p:nvCxnSpPr>
              <p:cNvPr id="10" name="Straight Connector 9"/>
              <p:cNvCxnSpPr/>
              <p:nvPr/>
            </p:nvCxnSpPr>
            <p:spPr>
              <a:xfrm>
                <a:off x="685800"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67691"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49582"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31473"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013364"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595255"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77145"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59036"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40927"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22818"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504709"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86600" y="3619500"/>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664038" y="3617685"/>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45929" y="3617685"/>
                <a:ext cx="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75154" y="3687345"/>
              <a:ext cx="7471201" cy="284126"/>
              <a:chOff x="286658" y="3815576"/>
              <a:chExt cx="7471201" cy="284126"/>
            </a:xfrm>
          </p:grpSpPr>
          <p:sp>
            <p:nvSpPr>
              <p:cNvPr id="54" name="TextBox 53"/>
              <p:cNvSpPr txBox="1"/>
              <p:nvPr/>
            </p:nvSpPr>
            <p:spPr>
              <a:xfrm>
                <a:off x="286658" y="3822703"/>
                <a:ext cx="492443" cy="276999"/>
              </a:xfrm>
              <a:prstGeom prst="rect">
                <a:avLst/>
              </a:prstGeom>
              <a:noFill/>
            </p:spPr>
            <p:txBody>
              <a:bodyPr wrap="none" rtlCol="0">
                <a:spAutoFit/>
              </a:bodyPr>
              <a:lstStyle/>
              <a:p>
                <a:r>
                  <a:rPr lang="en-US" sz="1200" b="1" dirty="0">
                    <a:latin typeface="Times New Roman"/>
                    <a:cs typeface="Times New Roman"/>
                  </a:rPr>
                  <a:t>2012</a:t>
                </a:r>
              </a:p>
            </p:txBody>
          </p:sp>
          <p:sp>
            <p:nvSpPr>
              <p:cNvPr id="55" name="TextBox 54"/>
              <p:cNvSpPr txBox="1"/>
              <p:nvPr/>
            </p:nvSpPr>
            <p:spPr>
              <a:xfrm>
                <a:off x="1450960" y="3822703"/>
                <a:ext cx="492443" cy="276999"/>
              </a:xfrm>
              <a:prstGeom prst="rect">
                <a:avLst/>
              </a:prstGeom>
              <a:noFill/>
            </p:spPr>
            <p:txBody>
              <a:bodyPr wrap="none" rtlCol="0">
                <a:spAutoFit/>
              </a:bodyPr>
              <a:lstStyle/>
              <a:p>
                <a:r>
                  <a:rPr lang="en-US" sz="1200" b="1" dirty="0">
                    <a:latin typeface="Times New Roman"/>
                    <a:cs typeface="Times New Roman"/>
                  </a:rPr>
                  <a:t>2014</a:t>
                </a:r>
              </a:p>
            </p:txBody>
          </p:sp>
          <p:sp>
            <p:nvSpPr>
              <p:cNvPr id="56" name="TextBox 55"/>
              <p:cNvSpPr txBox="1"/>
              <p:nvPr/>
            </p:nvSpPr>
            <p:spPr>
              <a:xfrm>
                <a:off x="2614742" y="3820305"/>
                <a:ext cx="492443" cy="276999"/>
              </a:xfrm>
              <a:prstGeom prst="rect">
                <a:avLst/>
              </a:prstGeom>
              <a:noFill/>
            </p:spPr>
            <p:txBody>
              <a:bodyPr wrap="none" rtlCol="0">
                <a:spAutoFit/>
              </a:bodyPr>
              <a:lstStyle/>
              <a:p>
                <a:r>
                  <a:rPr lang="en-US" sz="1200" b="1" dirty="0">
                    <a:latin typeface="Times New Roman"/>
                    <a:cs typeface="Times New Roman"/>
                  </a:rPr>
                  <a:t>2016</a:t>
                </a:r>
              </a:p>
            </p:txBody>
          </p:sp>
          <p:sp>
            <p:nvSpPr>
              <p:cNvPr id="57" name="TextBox 56"/>
              <p:cNvSpPr txBox="1"/>
              <p:nvPr/>
            </p:nvSpPr>
            <p:spPr>
              <a:xfrm>
                <a:off x="3778523" y="3815576"/>
                <a:ext cx="492443" cy="276999"/>
              </a:xfrm>
              <a:prstGeom prst="rect">
                <a:avLst/>
              </a:prstGeom>
              <a:noFill/>
            </p:spPr>
            <p:txBody>
              <a:bodyPr wrap="none" rtlCol="0">
                <a:spAutoFit/>
              </a:bodyPr>
              <a:lstStyle/>
              <a:p>
                <a:r>
                  <a:rPr lang="en-US" sz="1200" b="1" dirty="0">
                    <a:latin typeface="Times New Roman"/>
                    <a:cs typeface="Times New Roman"/>
                  </a:rPr>
                  <a:t>2018</a:t>
                </a:r>
              </a:p>
            </p:txBody>
          </p:sp>
          <p:sp>
            <p:nvSpPr>
              <p:cNvPr id="58" name="TextBox 57"/>
              <p:cNvSpPr txBox="1"/>
              <p:nvPr/>
            </p:nvSpPr>
            <p:spPr>
              <a:xfrm>
                <a:off x="4942305" y="3820305"/>
                <a:ext cx="492443" cy="276999"/>
              </a:xfrm>
              <a:prstGeom prst="rect">
                <a:avLst/>
              </a:prstGeom>
              <a:noFill/>
            </p:spPr>
            <p:txBody>
              <a:bodyPr wrap="none" rtlCol="0">
                <a:spAutoFit/>
              </a:bodyPr>
              <a:lstStyle/>
              <a:p>
                <a:r>
                  <a:rPr lang="en-US" sz="1200" b="1" dirty="0">
                    <a:latin typeface="Times New Roman"/>
                    <a:cs typeface="Times New Roman"/>
                  </a:rPr>
                  <a:t>2020</a:t>
                </a:r>
              </a:p>
            </p:txBody>
          </p:sp>
          <p:sp>
            <p:nvSpPr>
              <p:cNvPr id="60" name="TextBox 59"/>
              <p:cNvSpPr txBox="1"/>
              <p:nvPr/>
            </p:nvSpPr>
            <p:spPr>
              <a:xfrm>
                <a:off x="7265416" y="3820305"/>
                <a:ext cx="492443" cy="276999"/>
              </a:xfrm>
              <a:prstGeom prst="rect">
                <a:avLst/>
              </a:prstGeom>
              <a:noFill/>
            </p:spPr>
            <p:txBody>
              <a:bodyPr wrap="none" rtlCol="0">
                <a:spAutoFit/>
              </a:bodyPr>
              <a:lstStyle/>
              <a:p>
                <a:r>
                  <a:rPr lang="en-US" sz="1200" b="1" dirty="0">
                    <a:latin typeface="Times New Roman"/>
                    <a:cs typeface="Times New Roman"/>
                  </a:rPr>
                  <a:t>2024</a:t>
                </a:r>
              </a:p>
            </p:txBody>
          </p:sp>
          <p:sp>
            <p:nvSpPr>
              <p:cNvPr id="59" name="TextBox 58"/>
              <p:cNvSpPr txBox="1"/>
              <p:nvPr/>
            </p:nvSpPr>
            <p:spPr>
              <a:xfrm>
                <a:off x="6106087" y="3820305"/>
                <a:ext cx="492443" cy="276999"/>
              </a:xfrm>
              <a:prstGeom prst="rect">
                <a:avLst/>
              </a:prstGeom>
              <a:noFill/>
            </p:spPr>
            <p:txBody>
              <a:bodyPr wrap="none" rtlCol="0">
                <a:spAutoFit/>
              </a:bodyPr>
              <a:lstStyle/>
              <a:p>
                <a:r>
                  <a:rPr lang="en-US" sz="1200" b="1" dirty="0">
                    <a:latin typeface="Times New Roman"/>
                    <a:cs typeface="Times New Roman"/>
                  </a:rPr>
                  <a:t>2022</a:t>
                </a:r>
              </a:p>
            </p:txBody>
          </p:sp>
        </p:grpSp>
        <p:grpSp>
          <p:nvGrpSpPr>
            <p:cNvPr id="63" name="Group 62"/>
            <p:cNvGrpSpPr/>
            <p:nvPr/>
          </p:nvGrpSpPr>
          <p:grpSpPr>
            <a:xfrm>
              <a:off x="533400" y="3048000"/>
              <a:ext cx="8460708" cy="457200"/>
              <a:chOff x="533400" y="3048000"/>
              <a:chExt cx="8460708" cy="457200"/>
            </a:xfrm>
          </p:grpSpPr>
          <p:sp>
            <p:nvSpPr>
              <p:cNvPr id="39" name="Rectangle 38"/>
              <p:cNvSpPr/>
              <p:nvPr/>
            </p:nvSpPr>
            <p:spPr>
              <a:xfrm>
                <a:off x="533400" y="3048000"/>
                <a:ext cx="1163782" cy="457200"/>
              </a:xfrm>
              <a:prstGeom prst="rect">
                <a:avLst/>
              </a:prstGeom>
              <a:solidFill>
                <a:schemeClr val="accent1">
                  <a:alpha val="24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Build</a:t>
                </a:r>
              </a:p>
            </p:txBody>
          </p:sp>
          <p:sp>
            <p:nvSpPr>
              <p:cNvPr id="41" name="Rectangle 40"/>
              <p:cNvSpPr/>
              <p:nvPr/>
            </p:nvSpPr>
            <p:spPr>
              <a:xfrm>
                <a:off x="2733854" y="3048000"/>
                <a:ext cx="5800529" cy="457200"/>
              </a:xfrm>
              <a:prstGeom prst="rect">
                <a:avLst/>
              </a:prstGeom>
              <a:solidFill>
                <a:srgbClr val="008000">
                  <a:alpha val="24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Data</a:t>
                </a:r>
              </a:p>
            </p:txBody>
          </p:sp>
          <p:sp>
            <p:nvSpPr>
              <p:cNvPr id="61" name="Isosceles Triangle 60"/>
              <p:cNvSpPr/>
              <p:nvPr/>
            </p:nvSpPr>
            <p:spPr>
              <a:xfrm rot="5400000">
                <a:off x="8535655" y="3046745"/>
                <a:ext cx="457198" cy="459708"/>
              </a:xfrm>
              <a:prstGeom prst="triangle">
                <a:avLst/>
              </a:prstGeom>
              <a:solidFill>
                <a:srgbClr val="008000">
                  <a:alpha val="25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5" name="Rectangular Callout 34">
            <a:extLst>
              <a:ext uri="{FF2B5EF4-FFF2-40B4-BE49-F238E27FC236}">
                <a16:creationId xmlns:a16="http://schemas.microsoft.com/office/drawing/2014/main" id="{18399153-5521-DA49-9080-C19D3B5FE36C}"/>
              </a:ext>
            </a:extLst>
          </p:cNvPr>
          <p:cNvSpPr/>
          <p:nvPr/>
        </p:nvSpPr>
        <p:spPr>
          <a:xfrm>
            <a:off x="553151" y="5162441"/>
            <a:ext cx="1920725" cy="1009759"/>
          </a:xfrm>
          <a:prstGeom prst="wedgeRectCallout">
            <a:avLst>
              <a:gd name="adj1" fmla="val 48900"/>
              <a:gd name="adj2" fmla="val -157664"/>
            </a:avLst>
          </a:prstGeom>
          <a:solidFill>
            <a:srgbClr val="C00000"/>
          </a:solidFill>
          <a:ln>
            <a:solidFill>
              <a:schemeClr val="accent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b="1" dirty="0">
                <a:solidFill>
                  <a:schemeClr val="bg1"/>
                </a:solidFill>
                <a:latin typeface="Times New Roman"/>
                <a:cs typeface="Times New Roman"/>
              </a:rPr>
              <a:t>Detector Gain Settings Changed</a:t>
            </a:r>
          </a:p>
          <a:p>
            <a:pPr algn="ctr"/>
            <a:r>
              <a:rPr lang="en-US" b="1" dirty="0">
                <a:solidFill>
                  <a:schemeClr val="bg1"/>
                </a:solidFill>
                <a:latin typeface="Times New Roman"/>
                <a:cs typeface="Times New Roman"/>
              </a:rPr>
              <a:t>October 13, 2015</a:t>
            </a:r>
          </a:p>
        </p:txBody>
      </p:sp>
      <p:sp>
        <p:nvSpPr>
          <p:cNvPr id="4" name="Rectangle 3">
            <a:extLst>
              <a:ext uri="{FF2B5EF4-FFF2-40B4-BE49-F238E27FC236}">
                <a16:creationId xmlns:a16="http://schemas.microsoft.com/office/drawing/2014/main" id="{2BF7C20F-47EB-7C46-A193-DF0397F2E02B}"/>
              </a:ext>
            </a:extLst>
          </p:cNvPr>
          <p:cNvSpPr/>
          <p:nvPr/>
        </p:nvSpPr>
        <p:spPr>
          <a:xfrm>
            <a:off x="2465630" y="3598331"/>
            <a:ext cx="5450924" cy="452281"/>
          </a:xfrm>
          <a:prstGeom prst="rect">
            <a:avLst/>
          </a:prstGeom>
          <a:solidFill>
            <a:srgbClr val="C00000"/>
          </a:solidFill>
          <a:ln>
            <a:solidFill>
              <a:schemeClr val="accent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Analyzed Data</a:t>
            </a:r>
          </a:p>
        </p:txBody>
      </p:sp>
      <p:sp>
        <p:nvSpPr>
          <p:cNvPr id="37" name="Rectangular Callout 36">
            <a:extLst>
              <a:ext uri="{FF2B5EF4-FFF2-40B4-BE49-F238E27FC236}">
                <a16:creationId xmlns:a16="http://schemas.microsoft.com/office/drawing/2014/main" id="{98C96B2D-9BC4-FE4A-B728-2FE9E9AEEC9C}"/>
              </a:ext>
            </a:extLst>
          </p:cNvPr>
          <p:cNvSpPr/>
          <p:nvPr/>
        </p:nvSpPr>
        <p:spPr>
          <a:xfrm>
            <a:off x="7461689" y="5518735"/>
            <a:ext cx="1030281" cy="461215"/>
          </a:xfrm>
          <a:prstGeom prst="wedgeRectCallout">
            <a:avLst>
              <a:gd name="adj1" fmla="val 20827"/>
              <a:gd name="adj2" fmla="val -352482"/>
            </a:avLst>
          </a:prstGeom>
          <a:solidFill>
            <a:schemeClr val="accent1"/>
          </a:solid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b="1" dirty="0">
                <a:solidFill>
                  <a:schemeClr val="bg1"/>
                </a:solidFill>
                <a:latin typeface="Times New Roman"/>
                <a:cs typeface="Times New Roman"/>
              </a:rPr>
              <a:t>Now</a:t>
            </a:r>
          </a:p>
        </p:txBody>
      </p:sp>
      <p:sp>
        <p:nvSpPr>
          <p:cNvPr id="6" name="Rectangle 5">
            <a:extLst>
              <a:ext uri="{FF2B5EF4-FFF2-40B4-BE49-F238E27FC236}">
                <a16:creationId xmlns:a16="http://schemas.microsoft.com/office/drawing/2014/main" id="{35DA8C72-C456-2C00-3681-2CDABA995D26}"/>
              </a:ext>
            </a:extLst>
          </p:cNvPr>
          <p:cNvSpPr/>
          <p:nvPr/>
        </p:nvSpPr>
        <p:spPr>
          <a:xfrm>
            <a:off x="1422873" y="3598331"/>
            <a:ext cx="1042735" cy="457200"/>
          </a:xfrm>
          <a:prstGeom prst="rect">
            <a:avLst/>
          </a:prstGeom>
          <a:solidFill>
            <a:srgbClr val="008000">
              <a:alpha val="24000"/>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Data</a:t>
            </a:r>
          </a:p>
        </p:txBody>
      </p:sp>
    </p:spTree>
    <p:extLst>
      <p:ext uri="{BB962C8B-B14F-4D97-AF65-F5344CB8AC3E}">
        <p14:creationId xmlns:p14="http://schemas.microsoft.com/office/powerpoint/2010/main" val="274861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424AB-574F-D006-76B8-419EF0B1A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47BEF-0D04-0DCC-086B-B34D3A0B3DE5}"/>
              </a:ext>
            </a:extLst>
          </p:cNvPr>
          <p:cNvSpPr>
            <a:spLocks noGrp="1"/>
          </p:cNvSpPr>
          <p:nvPr>
            <p:ph type="title"/>
          </p:nvPr>
        </p:nvSpPr>
        <p:spPr>
          <a:xfrm>
            <a:off x="2286000" y="3671618"/>
            <a:ext cx="6172200" cy="2805381"/>
          </a:xfrm>
        </p:spPr>
        <p:txBody>
          <a:bodyPr/>
          <a:lstStyle/>
          <a:p>
            <a:r>
              <a:rPr lang="en-US" u="sng" dirty="0"/>
              <a:t>Ionization </a:t>
            </a:r>
            <a:br>
              <a:rPr lang="en-US" u="sng" dirty="0"/>
            </a:br>
            <a:r>
              <a:rPr lang="en-US" dirty="0"/>
              <a:t>Magnetic</a:t>
            </a:r>
            <a:br>
              <a:rPr lang="en-US" dirty="0"/>
            </a:br>
            <a:r>
              <a:rPr lang="en-US" dirty="0"/>
              <a:t>Monopole</a:t>
            </a:r>
            <a:br>
              <a:rPr lang="en-US" dirty="0"/>
            </a:br>
            <a:r>
              <a:rPr lang="en-US" dirty="0"/>
              <a:t>Search</a:t>
            </a:r>
          </a:p>
        </p:txBody>
      </p:sp>
      <p:pic>
        <p:nvPicPr>
          <p:cNvPr id="5" name="Picture 4" descr="A statue of a person looking through telescope&#10;&#10;AI-generated content may be incorrect.">
            <a:extLst>
              <a:ext uri="{FF2B5EF4-FFF2-40B4-BE49-F238E27FC236}">
                <a16:creationId xmlns:a16="http://schemas.microsoft.com/office/drawing/2014/main" id="{25FAB68B-B993-4ADB-EDA3-40FF0745A15F}"/>
              </a:ext>
            </a:extLst>
          </p:cNvPr>
          <p:cNvPicPr>
            <a:picLocks noChangeAspect="1"/>
          </p:cNvPicPr>
          <p:nvPr/>
        </p:nvPicPr>
        <p:blipFill>
          <a:blip r:embed="rId2"/>
          <a:stretch>
            <a:fillRect/>
          </a:stretch>
        </p:blipFill>
        <p:spPr>
          <a:xfrm>
            <a:off x="189775" y="914400"/>
            <a:ext cx="8764450" cy="2305050"/>
          </a:xfrm>
          <a:prstGeom prst="rect">
            <a:avLst/>
          </a:prstGeom>
        </p:spPr>
      </p:pic>
      <p:sp>
        <p:nvSpPr>
          <p:cNvPr id="8" name="Rectangle 7">
            <a:extLst>
              <a:ext uri="{FF2B5EF4-FFF2-40B4-BE49-F238E27FC236}">
                <a16:creationId xmlns:a16="http://schemas.microsoft.com/office/drawing/2014/main" id="{6E50FC45-7047-1989-DDC5-D3026739DE01}"/>
              </a:ext>
            </a:extLst>
          </p:cNvPr>
          <p:cNvSpPr/>
          <p:nvPr/>
        </p:nvSpPr>
        <p:spPr>
          <a:xfrm>
            <a:off x="189775" y="2732691"/>
            <a:ext cx="3163024" cy="48676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4A55ED9F-D1A8-767D-1873-E24A5A7765DC}"/>
              </a:ext>
            </a:extLst>
          </p:cNvPr>
          <p:cNvSpPr/>
          <p:nvPr/>
        </p:nvSpPr>
        <p:spPr>
          <a:xfrm>
            <a:off x="189773" y="914401"/>
            <a:ext cx="4763225" cy="113534"/>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82FB9788-17D8-DD85-AA4A-E64B5BE92D34}"/>
              </a:ext>
            </a:extLst>
          </p:cNvPr>
          <p:cNvSpPr/>
          <p:nvPr/>
        </p:nvSpPr>
        <p:spPr>
          <a:xfrm>
            <a:off x="189772" y="1027935"/>
            <a:ext cx="1334227" cy="170475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6E446C9-50D1-0A4A-FF66-200BCBAAAECF}"/>
              </a:ext>
            </a:extLst>
          </p:cNvPr>
          <p:cNvSpPr/>
          <p:nvPr/>
        </p:nvSpPr>
        <p:spPr>
          <a:xfrm>
            <a:off x="2590801" y="1027935"/>
            <a:ext cx="2362198" cy="648463"/>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B0B7336-2325-89E1-FFE1-09B5D96FBC22}"/>
              </a:ext>
            </a:extLst>
          </p:cNvPr>
          <p:cNvSpPr/>
          <p:nvPr/>
        </p:nvSpPr>
        <p:spPr>
          <a:xfrm>
            <a:off x="1867630" y="1513490"/>
            <a:ext cx="276480" cy="162908"/>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0FDBFFF0-BA19-33C9-F8EA-04966EAEA412}"/>
              </a:ext>
            </a:extLst>
          </p:cNvPr>
          <p:cNvSpPr/>
          <p:nvPr/>
        </p:nvSpPr>
        <p:spPr>
          <a:xfrm>
            <a:off x="1524000" y="1676399"/>
            <a:ext cx="3428998" cy="105629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565079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Raw Data with Simulated Monopole</a:t>
            </a:r>
          </a:p>
        </p:txBody>
      </p:sp>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438400" y="6153090"/>
            <a:ext cx="1774845" cy="400110"/>
          </a:xfrm>
          <a:prstGeom prst="rect">
            <a:avLst/>
          </a:prstGeom>
          <a:noFill/>
        </p:spPr>
        <p:txBody>
          <a:bodyPr wrap="none" rtlCol="0">
            <a:spAutoFit/>
          </a:bodyPr>
          <a:lstStyle/>
          <a:p>
            <a:r>
              <a:rPr lang="en-US" sz="2000" dirty="0">
                <a:solidFill>
                  <a:schemeClr val="bg1"/>
                </a:solidFill>
                <a:latin typeface="Times New Roman"/>
                <a:cs typeface="Times New Roman"/>
              </a:rPr>
              <a:t>50 </a:t>
            </a:r>
            <a:r>
              <a:rPr lang="en-US" sz="2000" dirty="0" err="1">
                <a:solidFill>
                  <a:schemeClr val="bg1"/>
                </a:solidFill>
                <a:latin typeface="Times New Roman"/>
                <a:cs typeface="Times New Roman"/>
              </a:rPr>
              <a:t>μs</a:t>
            </a:r>
            <a:r>
              <a:rPr lang="en-US" sz="2000" dirty="0">
                <a:solidFill>
                  <a:schemeClr val="bg1"/>
                </a:solidFill>
                <a:latin typeface="Times New Roman"/>
                <a:cs typeface="Times New Roman"/>
              </a:rPr>
              <a:t> Exposure</a:t>
            </a:r>
          </a:p>
        </p:txBody>
      </p:sp>
      <p:pic>
        <p:nvPicPr>
          <p:cNvPr id="9" name="Content Placeholder 8">
            <a:extLst>
              <a:ext uri="{FF2B5EF4-FFF2-40B4-BE49-F238E27FC236}">
                <a16:creationId xmlns:a16="http://schemas.microsoft.com/office/drawing/2014/main" id="{E384E06A-4DE6-DC4D-A851-BBD83D66C6CC}"/>
              </a:ext>
            </a:extLst>
          </p:cNvPr>
          <p:cNvPicPr>
            <a:picLocks noGrp="1" noChangeAspect="1"/>
          </p:cNvPicPr>
          <p:nvPr>
            <p:ph sz="quarter" idx="1"/>
          </p:nvPr>
        </p:nvPicPr>
        <p:blipFill rotWithShape="1">
          <a:blip r:embed="rId2"/>
          <a:srcRect t="-1" b="724"/>
          <a:stretch/>
        </p:blipFill>
        <p:spPr>
          <a:xfrm>
            <a:off x="55004" y="1143000"/>
            <a:ext cx="9033992" cy="4917141"/>
          </a:xfrm>
        </p:spPr>
      </p:pic>
      <p:sp>
        <p:nvSpPr>
          <p:cNvPr id="10" name="Line Callout 1 9">
            <a:extLst>
              <a:ext uri="{FF2B5EF4-FFF2-40B4-BE49-F238E27FC236}">
                <a16:creationId xmlns:a16="http://schemas.microsoft.com/office/drawing/2014/main" id="{F676BA97-109C-6520-B077-2AA7092DB4EB}"/>
              </a:ext>
            </a:extLst>
          </p:cNvPr>
          <p:cNvSpPr/>
          <p:nvPr/>
        </p:nvSpPr>
        <p:spPr>
          <a:xfrm>
            <a:off x="3505200" y="1828800"/>
            <a:ext cx="1676400" cy="685800"/>
          </a:xfrm>
          <a:prstGeom prst="borderCallout1">
            <a:avLst>
              <a:gd name="adj1" fmla="val 100358"/>
              <a:gd name="adj2" fmla="val 538"/>
              <a:gd name="adj3" fmla="val 133368"/>
              <a:gd name="adj4" fmla="val -18634"/>
            </a:avLst>
          </a:prstGeom>
          <a:solidFill>
            <a:schemeClr val="tx1"/>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solidFill>
                  <a:schemeClr val="bg1"/>
                </a:solidFill>
              </a:rPr>
              <a:t>Simulated Monopole</a:t>
            </a:r>
            <a:endParaRPr lang="en-US" dirty="0">
              <a:solidFill>
                <a:schemeClr val="bg1"/>
              </a:solidFill>
            </a:endParaRPr>
          </a:p>
        </p:txBody>
      </p:sp>
      <p:sp>
        <p:nvSpPr>
          <p:cNvPr id="11" name="Line Callout 1 10">
            <a:extLst>
              <a:ext uri="{FF2B5EF4-FFF2-40B4-BE49-F238E27FC236}">
                <a16:creationId xmlns:a16="http://schemas.microsoft.com/office/drawing/2014/main" id="{3D22BAD2-1517-B73D-0747-4248FCC05AF6}"/>
              </a:ext>
            </a:extLst>
          </p:cNvPr>
          <p:cNvSpPr/>
          <p:nvPr/>
        </p:nvSpPr>
        <p:spPr>
          <a:xfrm>
            <a:off x="6629400" y="4495800"/>
            <a:ext cx="1676400" cy="685800"/>
          </a:xfrm>
          <a:prstGeom prst="borderCallout1">
            <a:avLst>
              <a:gd name="adj1" fmla="val 100358"/>
              <a:gd name="adj2" fmla="val 99469"/>
              <a:gd name="adj3" fmla="val 166048"/>
              <a:gd name="adj4" fmla="val 132703"/>
            </a:avLst>
          </a:prstGeom>
          <a:solidFill>
            <a:schemeClr val="tx1"/>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solidFill>
                  <a:schemeClr val="bg1"/>
                </a:solidFill>
              </a:rPr>
              <a:t>Large Energy Deposition</a:t>
            </a:r>
          </a:p>
        </p:txBody>
      </p:sp>
    </p:spTree>
    <p:extLst>
      <p:ext uri="{BB962C8B-B14F-4D97-AF65-F5344CB8AC3E}">
        <p14:creationId xmlns:p14="http://schemas.microsoft.com/office/powerpoint/2010/main" val="2653878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6F91A4-5D74-26EA-A435-336090AEB79D}"/>
              </a:ext>
            </a:extLst>
          </p:cNvPr>
          <p:cNvSpPr>
            <a:spLocks noGrp="1"/>
          </p:cNvSpPr>
          <p:nvPr>
            <p:ph type="title"/>
          </p:nvPr>
        </p:nvSpPr>
        <p:spPr/>
        <p:txBody>
          <a:bodyPr/>
          <a:lstStyle/>
          <a:p>
            <a:r>
              <a:rPr lang="en-US" dirty="0"/>
              <a:t>Analysis Strategy </a:t>
            </a:r>
          </a:p>
        </p:txBody>
      </p:sp>
      <p:pic>
        <p:nvPicPr>
          <p:cNvPr id="7" name="Picture 6" descr="A graph with numbers and a line&#10;&#10;Description automatically generated">
            <a:extLst>
              <a:ext uri="{FF2B5EF4-FFF2-40B4-BE49-F238E27FC236}">
                <a16:creationId xmlns:a16="http://schemas.microsoft.com/office/drawing/2014/main" id="{43692272-0172-29A3-8224-96F4C4C24354}"/>
              </a:ext>
            </a:extLst>
          </p:cNvPr>
          <p:cNvPicPr>
            <a:picLocks noChangeAspect="1"/>
          </p:cNvPicPr>
          <p:nvPr/>
        </p:nvPicPr>
        <p:blipFill>
          <a:blip r:embed="rId2"/>
          <a:stretch>
            <a:fillRect/>
          </a:stretch>
        </p:blipFill>
        <p:spPr>
          <a:xfrm>
            <a:off x="4953000" y="3886201"/>
            <a:ext cx="3446974" cy="2506106"/>
          </a:xfrm>
          <a:prstGeom prst="rect">
            <a:avLst/>
          </a:prstGeom>
        </p:spPr>
      </p:pic>
      <p:pic>
        <p:nvPicPr>
          <p:cNvPr id="10" name="Picture 9" descr="A graph with red dots&#10;&#10;Description automatically generated">
            <a:extLst>
              <a:ext uri="{FF2B5EF4-FFF2-40B4-BE49-F238E27FC236}">
                <a16:creationId xmlns:a16="http://schemas.microsoft.com/office/drawing/2014/main" id="{96A7CB8D-AA0F-2B3A-1354-A1ACF1EF63E9}"/>
              </a:ext>
            </a:extLst>
          </p:cNvPr>
          <p:cNvPicPr>
            <a:picLocks noChangeAspect="1"/>
          </p:cNvPicPr>
          <p:nvPr/>
        </p:nvPicPr>
        <p:blipFill>
          <a:blip r:embed="rId3"/>
          <a:stretch>
            <a:fillRect/>
          </a:stretch>
        </p:blipFill>
        <p:spPr>
          <a:xfrm>
            <a:off x="817248" y="3886200"/>
            <a:ext cx="3446974" cy="2506106"/>
          </a:xfrm>
          <a:prstGeom prst="rect">
            <a:avLst/>
          </a:prstGeom>
        </p:spPr>
      </p:pic>
      <p:sp>
        <p:nvSpPr>
          <p:cNvPr id="5" name="Content Placeholder 4">
            <a:extLst>
              <a:ext uri="{FF2B5EF4-FFF2-40B4-BE49-F238E27FC236}">
                <a16:creationId xmlns:a16="http://schemas.microsoft.com/office/drawing/2014/main" id="{B04624E5-3B13-0798-FD2C-92E82B37C541}"/>
              </a:ext>
            </a:extLst>
          </p:cNvPr>
          <p:cNvSpPr>
            <a:spLocks noGrp="1"/>
          </p:cNvSpPr>
          <p:nvPr>
            <p:ph sz="quarter" idx="1"/>
          </p:nvPr>
        </p:nvSpPr>
        <p:spPr>
          <a:xfrm>
            <a:off x="152400" y="914400"/>
            <a:ext cx="4495800" cy="2679969"/>
          </a:xfrm>
        </p:spPr>
        <p:txBody>
          <a:bodyPr>
            <a:normAutofit fontScale="92500"/>
          </a:bodyPr>
          <a:lstStyle/>
          <a:p>
            <a:pPr marL="457200" indent="-457200">
              <a:buFont typeface="+mj-lt"/>
              <a:buAutoNum type="arabicPeriod"/>
            </a:pPr>
            <a:r>
              <a:rPr lang="en-US" dirty="0"/>
              <a:t>Trigger on monopole-like patterns with high energy depositions in live data stream.</a:t>
            </a:r>
          </a:p>
          <a:p>
            <a:pPr marL="457200" indent="-457200">
              <a:buFont typeface="+mj-lt"/>
              <a:buAutoNum type="arabicPeriod"/>
            </a:pPr>
            <a:r>
              <a:rPr lang="en-US" dirty="0"/>
              <a:t>Reconstruct event kinematics offline.</a:t>
            </a:r>
          </a:p>
          <a:p>
            <a:pPr lvl="1"/>
            <a:r>
              <a:rPr lang="en-US" dirty="0"/>
              <a:t>~100% track purity for </a:t>
            </a:r>
            <a:r>
              <a:rPr lang="en-US" i="1" dirty="0"/>
              <a:t>β</a:t>
            </a:r>
            <a:r>
              <a:rPr lang="en-US" dirty="0"/>
              <a:t> &gt; 10</a:t>
            </a:r>
            <a:r>
              <a:rPr lang="en-US" baseline="30000" dirty="0"/>
              <a:t>−3</a:t>
            </a:r>
          </a:p>
          <a:p>
            <a:pPr lvl="1"/>
            <a:r>
              <a:rPr lang="en-US" dirty="0"/>
              <a:t>~90% track completeness for </a:t>
            </a:r>
            <a:r>
              <a:rPr lang="en-US" i="1" dirty="0"/>
              <a:t>β</a:t>
            </a:r>
            <a:r>
              <a:rPr lang="en-US" dirty="0"/>
              <a:t> &gt; 10</a:t>
            </a:r>
            <a:r>
              <a:rPr lang="en-US" baseline="30000" dirty="0"/>
              <a:t>−2</a:t>
            </a:r>
          </a:p>
          <a:p>
            <a:pPr lvl="2"/>
            <a:endParaRPr lang="en-US" dirty="0"/>
          </a:p>
        </p:txBody>
      </p:sp>
      <p:pic>
        <p:nvPicPr>
          <p:cNvPr id="9" name="Picture 8">
            <a:extLst>
              <a:ext uri="{FF2B5EF4-FFF2-40B4-BE49-F238E27FC236}">
                <a16:creationId xmlns:a16="http://schemas.microsoft.com/office/drawing/2014/main" id="{AE58F6A3-923A-E2C3-4945-526560F03DA9}"/>
              </a:ext>
            </a:extLst>
          </p:cNvPr>
          <p:cNvPicPr>
            <a:picLocks noChangeAspect="1"/>
          </p:cNvPicPr>
          <p:nvPr/>
        </p:nvPicPr>
        <p:blipFill>
          <a:blip r:embed="rId4"/>
          <a:srcRect l="3333"/>
          <a:stretch>
            <a:fillRect/>
          </a:stretch>
        </p:blipFill>
        <p:spPr>
          <a:xfrm>
            <a:off x="4627418" y="914400"/>
            <a:ext cx="4065338" cy="2971800"/>
          </a:xfrm>
          <a:prstGeom prst="rect">
            <a:avLst/>
          </a:prstGeom>
        </p:spPr>
      </p:pic>
    </p:spTree>
    <p:extLst>
      <p:ext uri="{BB962C8B-B14F-4D97-AF65-F5344CB8AC3E}">
        <p14:creationId xmlns:p14="http://schemas.microsoft.com/office/powerpoint/2010/main" val="4251777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0064E-4B5B-6EF1-6DC5-93635C674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92C8C-BBFC-F3A4-C70F-82FBA7942115}"/>
              </a:ext>
            </a:extLst>
          </p:cNvPr>
          <p:cNvSpPr>
            <a:spLocks noGrp="1"/>
          </p:cNvSpPr>
          <p:nvPr>
            <p:ph type="title"/>
          </p:nvPr>
        </p:nvSpPr>
        <p:spPr/>
        <p:txBody>
          <a:bodyPr/>
          <a:lstStyle/>
          <a:p>
            <a:r>
              <a:rPr lang="en-US" dirty="0"/>
              <a:t>Offline Analysis Strategy</a:t>
            </a:r>
          </a:p>
        </p:txBody>
      </p:sp>
      <p:sp>
        <p:nvSpPr>
          <p:cNvPr id="3" name="Content Placeholder 2">
            <a:extLst>
              <a:ext uri="{FF2B5EF4-FFF2-40B4-BE49-F238E27FC236}">
                <a16:creationId xmlns:a16="http://schemas.microsoft.com/office/drawing/2014/main" id="{6CFAFD7E-2F86-9D4C-4DE5-ECFDC779E493}"/>
              </a:ext>
            </a:extLst>
          </p:cNvPr>
          <p:cNvSpPr>
            <a:spLocks noGrp="1"/>
          </p:cNvSpPr>
          <p:nvPr>
            <p:ph sz="quarter" idx="1"/>
          </p:nvPr>
        </p:nvSpPr>
        <p:spPr>
          <a:xfrm>
            <a:off x="457199" y="990600"/>
            <a:ext cx="4191001" cy="3962400"/>
          </a:xfrm>
        </p:spPr>
        <p:txBody>
          <a:bodyPr>
            <a:normAutofit lnSpcReduction="10000"/>
          </a:bodyPr>
          <a:lstStyle/>
          <a:p>
            <a:r>
              <a:rPr lang="en-US" dirty="0"/>
              <a:t>Data: </a:t>
            </a:r>
          </a:p>
          <a:p>
            <a:pPr lvl="1"/>
            <a:r>
              <a:rPr lang="en-US" dirty="0"/>
              <a:t>Triggered by ionizing monopole algorithm</a:t>
            </a:r>
          </a:p>
          <a:p>
            <a:r>
              <a:rPr lang="en-US" dirty="0">
                <a:solidFill>
                  <a:srgbClr val="FF0000"/>
                </a:solidFill>
              </a:rPr>
              <a:t>MC: </a:t>
            </a:r>
          </a:p>
          <a:p>
            <a:pPr lvl="1"/>
            <a:r>
              <a:rPr lang="en-US" dirty="0">
                <a:solidFill>
                  <a:srgbClr val="FF0000"/>
                </a:solidFill>
              </a:rPr>
              <a:t>Simulated monopole overlaid with cosmic data</a:t>
            </a:r>
          </a:p>
          <a:p>
            <a:r>
              <a:rPr lang="en-US" dirty="0"/>
              <a:t>Select events with high energy deposition</a:t>
            </a:r>
          </a:p>
          <a:p>
            <a:r>
              <a:rPr lang="en-US" dirty="0"/>
              <a:t>Select narrow events:</a:t>
            </a:r>
          </a:p>
          <a:p>
            <a:pPr lvl="1"/>
            <a:r>
              <a:rPr lang="en-US" dirty="0"/>
              <a:t>Removes energetic showering muons that tend to be wider</a:t>
            </a:r>
          </a:p>
        </p:txBody>
      </p:sp>
      <p:pic>
        <p:nvPicPr>
          <p:cNvPr id="5" name="Picture 4">
            <a:extLst>
              <a:ext uri="{FF2B5EF4-FFF2-40B4-BE49-F238E27FC236}">
                <a16:creationId xmlns:a16="http://schemas.microsoft.com/office/drawing/2014/main" id="{812271B2-D161-E4A6-42B1-50827E2F4791}"/>
              </a:ext>
            </a:extLst>
          </p:cNvPr>
          <p:cNvPicPr>
            <a:picLocks noChangeAspect="1"/>
          </p:cNvPicPr>
          <p:nvPr/>
        </p:nvPicPr>
        <p:blipFill>
          <a:blip r:embed="rId2"/>
          <a:stretch>
            <a:fillRect/>
          </a:stretch>
        </p:blipFill>
        <p:spPr>
          <a:xfrm>
            <a:off x="4588129" y="914400"/>
            <a:ext cx="4098671" cy="2896329"/>
          </a:xfrm>
          <a:prstGeom prst="rect">
            <a:avLst/>
          </a:prstGeom>
        </p:spPr>
      </p:pic>
      <p:pic>
        <p:nvPicPr>
          <p:cNvPr id="7" name="Picture 6">
            <a:extLst>
              <a:ext uri="{FF2B5EF4-FFF2-40B4-BE49-F238E27FC236}">
                <a16:creationId xmlns:a16="http://schemas.microsoft.com/office/drawing/2014/main" id="{31E55C65-544C-9CC5-4E3A-FD7B90944C26}"/>
              </a:ext>
            </a:extLst>
          </p:cNvPr>
          <p:cNvPicPr>
            <a:picLocks noChangeAspect="1"/>
          </p:cNvPicPr>
          <p:nvPr/>
        </p:nvPicPr>
        <p:blipFill>
          <a:blip r:embed="rId3"/>
          <a:stretch>
            <a:fillRect/>
          </a:stretch>
        </p:blipFill>
        <p:spPr>
          <a:xfrm>
            <a:off x="4588130" y="3620948"/>
            <a:ext cx="4098671" cy="2896329"/>
          </a:xfrm>
          <a:prstGeom prst="rect">
            <a:avLst/>
          </a:prstGeom>
        </p:spPr>
      </p:pic>
      <p:cxnSp>
        <p:nvCxnSpPr>
          <p:cNvPr id="6" name="Straight Connector 5">
            <a:extLst>
              <a:ext uri="{FF2B5EF4-FFF2-40B4-BE49-F238E27FC236}">
                <a16:creationId xmlns:a16="http://schemas.microsoft.com/office/drawing/2014/main" id="{5ABE1529-6AE5-986D-EEBB-C0A2E1599C04}"/>
              </a:ext>
            </a:extLst>
          </p:cNvPr>
          <p:cNvCxnSpPr>
            <a:cxnSpLocks/>
          </p:cNvCxnSpPr>
          <p:nvPr/>
        </p:nvCxnSpPr>
        <p:spPr>
          <a:xfrm>
            <a:off x="457200" y="5029200"/>
            <a:ext cx="1676399" cy="1066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D6649AB-6070-45ED-AD39-4FCE9B0C419E}"/>
              </a:ext>
            </a:extLst>
          </p:cNvPr>
          <p:cNvCxnSpPr>
            <a:cxnSpLocks/>
          </p:cNvCxnSpPr>
          <p:nvPr/>
        </p:nvCxnSpPr>
        <p:spPr>
          <a:xfrm>
            <a:off x="2274847" y="5009639"/>
            <a:ext cx="1676399" cy="1066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ardrop 9">
            <a:extLst>
              <a:ext uri="{FF2B5EF4-FFF2-40B4-BE49-F238E27FC236}">
                <a16:creationId xmlns:a16="http://schemas.microsoft.com/office/drawing/2014/main" id="{165060C4-504B-B3F1-3F4B-EC3DED10D7A9}"/>
              </a:ext>
            </a:extLst>
          </p:cNvPr>
          <p:cNvSpPr/>
          <p:nvPr/>
        </p:nvSpPr>
        <p:spPr>
          <a:xfrm rot="15445562">
            <a:off x="2470452" y="5062128"/>
            <a:ext cx="267979" cy="291291"/>
          </a:xfrm>
          <a:prstGeom prst="teardrop">
            <a:avLst>
              <a:gd name="adj" fmla="val 156211"/>
            </a:avLst>
          </a:prstGeom>
          <a:solidFill>
            <a:schemeClr val="tx1"/>
          </a:solidFill>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3F517C6-797E-92D7-F70E-2801D667F49F}"/>
              </a:ext>
            </a:extLst>
          </p:cNvPr>
          <p:cNvCxnSpPr>
            <a:cxnSpLocks/>
          </p:cNvCxnSpPr>
          <p:nvPr/>
        </p:nvCxnSpPr>
        <p:spPr>
          <a:xfrm>
            <a:off x="2525306" y="5207773"/>
            <a:ext cx="141694" cy="3352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0BDBED7-63BA-BD08-C2A3-A77627C99AA1}"/>
              </a:ext>
            </a:extLst>
          </p:cNvPr>
          <p:cNvCxnSpPr>
            <a:cxnSpLocks/>
          </p:cNvCxnSpPr>
          <p:nvPr/>
        </p:nvCxnSpPr>
        <p:spPr>
          <a:xfrm>
            <a:off x="2579688" y="5197474"/>
            <a:ext cx="196076" cy="288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608FF76-99BF-AFB3-78C1-4F16A2B31347}"/>
              </a:ext>
            </a:extLst>
          </p:cNvPr>
          <p:cNvCxnSpPr>
            <a:cxnSpLocks/>
          </p:cNvCxnSpPr>
          <p:nvPr/>
        </p:nvCxnSpPr>
        <p:spPr>
          <a:xfrm>
            <a:off x="2579688" y="5177913"/>
            <a:ext cx="343195" cy="1059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E68A338-7025-D0CB-4F98-31DA11FA2E19}"/>
              </a:ext>
            </a:extLst>
          </p:cNvPr>
          <p:cNvCxnSpPr>
            <a:cxnSpLocks/>
          </p:cNvCxnSpPr>
          <p:nvPr/>
        </p:nvCxnSpPr>
        <p:spPr>
          <a:xfrm flipV="1">
            <a:off x="2585400" y="5149647"/>
            <a:ext cx="336933" cy="17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ardrop 28">
            <a:extLst>
              <a:ext uri="{FF2B5EF4-FFF2-40B4-BE49-F238E27FC236}">
                <a16:creationId xmlns:a16="http://schemas.microsoft.com/office/drawing/2014/main" id="{F9F5A723-2C9F-26E9-AF05-6948CE748C88}"/>
              </a:ext>
            </a:extLst>
          </p:cNvPr>
          <p:cNvSpPr/>
          <p:nvPr/>
        </p:nvSpPr>
        <p:spPr>
          <a:xfrm rot="15445562">
            <a:off x="3188779" y="5526266"/>
            <a:ext cx="267979" cy="291291"/>
          </a:xfrm>
          <a:prstGeom prst="teardrop">
            <a:avLst>
              <a:gd name="adj" fmla="val 156211"/>
            </a:avLst>
          </a:prstGeom>
          <a:solidFill>
            <a:schemeClr val="tx1"/>
          </a:solidFill>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F7117AE9-0810-63CE-E495-D4814663728E}"/>
              </a:ext>
            </a:extLst>
          </p:cNvPr>
          <p:cNvCxnSpPr>
            <a:cxnSpLocks/>
          </p:cNvCxnSpPr>
          <p:nvPr/>
        </p:nvCxnSpPr>
        <p:spPr>
          <a:xfrm>
            <a:off x="3243633" y="5671911"/>
            <a:ext cx="141694" cy="3352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898965A-77BD-6160-1008-630EE9D8532A}"/>
              </a:ext>
            </a:extLst>
          </p:cNvPr>
          <p:cNvCxnSpPr>
            <a:cxnSpLocks/>
          </p:cNvCxnSpPr>
          <p:nvPr/>
        </p:nvCxnSpPr>
        <p:spPr>
          <a:xfrm>
            <a:off x="3298015" y="5661612"/>
            <a:ext cx="196076" cy="288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B8AB9CE-13E8-C885-111B-FA2A46D30434}"/>
              </a:ext>
            </a:extLst>
          </p:cNvPr>
          <p:cNvCxnSpPr>
            <a:cxnSpLocks/>
          </p:cNvCxnSpPr>
          <p:nvPr/>
        </p:nvCxnSpPr>
        <p:spPr>
          <a:xfrm>
            <a:off x="3298015" y="5642051"/>
            <a:ext cx="343195" cy="1059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2386FBD-A7B4-53BF-9515-F6524AD555C7}"/>
              </a:ext>
            </a:extLst>
          </p:cNvPr>
          <p:cNvCxnSpPr>
            <a:cxnSpLocks/>
          </p:cNvCxnSpPr>
          <p:nvPr/>
        </p:nvCxnSpPr>
        <p:spPr>
          <a:xfrm flipV="1">
            <a:off x="3303727" y="5613785"/>
            <a:ext cx="336933" cy="17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C05041D-CE0F-7044-CA35-85E738DEFE1A}"/>
              </a:ext>
            </a:extLst>
          </p:cNvPr>
          <p:cNvSpPr txBox="1"/>
          <p:nvPr/>
        </p:nvSpPr>
        <p:spPr>
          <a:xfrm>
            <a:off x="639915" y="6011084"/>
            <a:ext cx="1133644" cy="369332"/>
          </a:xfrm>
          <a:prstGeom prst="rect">
            <a:avLst/>
          </a:prstGeom>
          <a:noFill/>
        </p:spPr>
        <p:txBody>
          <a:bodyPr wrap="none" rtlCol="0">
            <a:spAutoFit/>
          </a:bodyPr>
          <a:lstStyle/>
          <a:p>
            <a:r>
              <a:rPr lang="en-US" dirty="0">
                <a:solidFill>
                  <a:srgbClr val="FF0000"/>
                </a:solidFill>
                <a:latin typeface="Times New Roman"/>
                <a:cs typeface="Times New Roman"/>
              </a:rPr>
              <a:t>Monopole</a:t>
            </a:r>
          </a:p>
        </p:txBody>
      </p:sp>
      <p:sp>
        <p:nvSpPr>
          <p:cNvPr id="36" name="TextBox 35">
            <a:extLst>
              <a:ext uri="{FF2B5EF4-FFF2-40B4-BE49-F238E27FC236}">
                <a16:creationId xmlns:a16="http://schemas.microsoft.com/office/drawing/2014/main" id="{A04E3DE9-1BA7-C8CF-2F6E-27D129E2D603}"/>
              </a:ext>
            </a:extLst>
          </p:cNvPr>
          <p:cNvSpPr txBox="1"/>
          <p:nvPr/>
        </p:nvSpPr>
        <p:spPr>
          <a:xfrm>
            <a:off x="2507016" y="6011084"/>
            <a:ext cx="1794081" cy="369332"/>
          </a:xfrm>
          <a:prstGeom prst="rect">
            <a:avLst/>
          </a:prstGeom>
          <a:noFill/>
        </p:spPr>
        <p:txBody>
          <a:bodyPr wrap="none" rtlCol="0">
            <a:spAutoFit/>
          </a:bodyPr>
          <a:lstStyle/>
          <a:p>
            <a:r>
              <a:rPr lang="en-US" dirty="0">
                <a:latin typeface="Times New Roman"/>
                <a:cs typeface="Times New Roman"/>
              </a:rPr>
              <a:t>Showering Muon</a:t>
            </a:r>
          </a:p>
        </p:txBody>
      </p:sp>
      <p:sp>
        <p:nvSpPr>
          <p:cNvPr id="11" name="TextBox 10">
            <a:extLst>
              <a:ext uri="{FF2B5EF4-FFF2-40B4-BE49-F238E27FC236}">
                <a16:creationId xmlns:a16="http://schemas.microsoft.com/office/drawing/2014/main" id="{FF5FE5F6-74B3-ABA0-5AF4-1D3CF796E216}"/>
              </a:ext>
            </a:extLst>
          </p:cNvPr>
          <p:cNvSpPr txBox="1"/>
          <p:nvPr/>
        </p:nvSpPr>
        <p:spPr>
          <a:xfrm>
            <a:off x="5791200" y="6133300"/>
            <a:ext cx="2066593" cy="307777"/>
          </a:xfrm>
          <a:prstGeom prst="rect">
            <a:avLst/>
          </a:prstGeom>
          <a:solidFill>
            <a:schemeClr val="bg1"/>
          </a:solidFill>
        </p:spPr>
        <p:txBody>
          <a:bodyPr wrap="square" rtlCol="0">
            <a:spAutoFit/>
          </a:bodyPr>
          <a:lstStyle/>
          <a:p>
            <a:pPr algn="ctr"/>
            <a:r>
              <a:rPr lang="en-US" sz="1400" dirty="0">
                <a:latin typeface="Times New Roman"/>
                <a:cs typeface="Times New Roman"/>
              </a:rPr>
              <a:t>Track Width</a:t>
            </a:r>
          </a:p>
        </p:txBody>
      </p:sp>
      <p:sp>
        <p:nvSpPr>
          <p:cNvPr id="4" name="Rectangle 3">
            <a:extLst>
              <a:ext uri="{FF2B5EF4-FFF2-40B4-BE49-F238E27FC236}">
                <a16:creationId xmlns:a16="http://schemas.microsoft.com/office/drawing/2014/main" id="{E8C0657D-B339-3FC3-5BF6-A04D299E213F}"/>
              </a:ext>
            </a:extLst>
          </p:cNvPr>
          <p:cNvSpPr/>
          <p:nvPr/>
        </p:nvSpPr>
        <p:spPr>
          <a:xfrm>
            <a:off x="339724" y="3810728"/>
            <a:ext cx="8347076" cy="2666271"/>
          </a:xfrm>
          <a:prstGeom prst="rect">
            <a:avLst/>
          </a:prstGeom>
          <a:solidFill>
            <a:schemeClr val="bg1">
              <a:alpha val="8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0EFE1E6-3775-8095-09C5-9311D841FCA8}"/>
              </a:ext>
            </a:extLst>
          </p:cNvPr>
          <p:cNvSpPr txBox="1"/>
          <p:nvPr/>
        </p:nvSpPr>
        <p:spPr>
          <a:xfrm>
            <a:off x="6163007" y="3426782"/>
            <a:ext cx="1532727" cy="307777"/>
          </a:xfrm>
          <a:prstGeom prst="rect">
            <a:avLst/>
          </a:prstGeom>
          <a:solidFill>
            <a:schemeClr val="bg1"/>
          </a:solidFill>
        </p:spPr>
        <p:txBody>
          <a:bodyPr wrap="none" rtlCol="0">
            <a:spAutoFit/>
          </a:bodyPr>
          <a:lstStyle/>
          <a:p>
            <a:r>
              <a:rPr lang="en-US" sz="1400" dirty="0">
                <a:latin typeface="Times New Roman"/>
                <a:cs typeface="Times New Roman"/>
              </a:rPr>
              <a:t>Energy Deposition</a:t>
            </a:r>
          </a:p>
        </p:txBody>
      </p:sp>
    </p:spTree>
    <p:extLst>
      <p:ext uri="{BB962C8B-B14F-4D97-AF65-F5344CB8AC3E}">
        <p14:creationId xmlns:p14="http://schemas.microsoft.com/office/powerpoint/2010/main" val="3247273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0B790-BEAE-6C1E-F257-5136E4136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771DA-93B9-16D3-42E9-9359EA4FD1A4}"/>
              </a:ext>
            </a:extLst>
          </p:cNvPr>
          <p:cNvSpPr>
            <a:spLocks noGrp="1"/>
          </p:cNvSpPr>
          <p:nvPr>
            <p:ph type="title"/>
          </p:nvPr>
        </p:nvSpPr>
        <p:spPr/>
        <p:txBody>
          <a:bodyPr/>
          <a:lstStyle/>
          <a:p>
            <a:r>
              <a:rPr lang="en-US" dirty="0"/>
              <a:t>Offline Analysis Strategy</a:t>
            </a:r>
          </a:p>
        </p:txBody>
      </p:sp>
      <p:sp>
        <p:nvSpPr>
          <p:cNvPr id="3" name="Content Placeholder 2">
            <a:extLst>
              <a:ext uri="{FF2B5EF4-FFF2-40B4-BE49-F238E27FC236}">
                <a16:creationId xmlns:a16="http://schemas.microsoft.com/office/drawing/2014/main" id="{FF128F56-720E-948F-730D-91259BFA4578}"/>
              </a:ext>
            </a:extLst>
          </p:cNvPr>
          <p:cNvSpPr>
            <a:spLocks noGrp="1"/>
          </p:cNvSpPr>
          <p:nvPr>
            <p:ph sz="quarter" idx="1"/>
          </p:nvPr>
        </p:nvSpPr>
        <p:spPr>
          <a:xfrm>
            <a:off x="457199" y="990600"/>
            <a:ext cx="4191001" cy="3962400"/>
          </a:xfrm>
        </p:spPr>
        <p:txBody>
          <a:bodyPr>
            <a:normAutofit lnSpcReduction="10000"/>
          </a:bodyPr>
          <a:lstStyle/>
          <a:p>
            <a:r>
              <a:rPr lang="en-US" dirty="0"/>
              <a:t>Data: </a:t>
            </a:r>
          </a:p>
          <a:p>
            <a:pPr lvl="1"/>
            <a:r>
              <a:rPr lang="en-US" dirty="0"/>
              <a:t>Triggered by ionizing monopole algorithm</a:t>
            </a:r>
          </a:p>
          <a:p>
            <a:r>
              <a:rPr lang="en-US" dirty="0">
                <a:solidFill>
                  <a:srgbClr val="FF0000"/>
                </a:solidFill>
              </a:rPr>
              <a:t>MC: </a:t>
            </a:r>
          </a:p>
          <a:p>
            <a:pPr lvl="1"/>
            <a:r>
              <a:rPr lang="en-US" dirty="0">
                <a:solidFill>
                  <a:srgbClr val="FF0000"/>
                </a:solidFill>
              </a:rPr>
              <a:t>Simulated monopole overlaid with cosmic data</a:t>
            </a:r>
          </a:p>
          <a:p>
            <a:r>
              <a:rPr lang="en-US" dirty="0"/>
              <a:t>Select events with high energy deposition</a:t>
            </a:r>
          </a:p>
          <a:p>
            <a:r>
              <a:rPr lang="en-US" dirty="0"/>
              <a:t>Select narrow events:</a:t>
            </a:r>
          </a:p>
          <a:p>
            <a:pPr lvl="1"/>
            <a:r>
              <a:rPr lang="en-US" dirty="0"/>
              <a:t>Removes energetic showering muons that tend to be wider</a:t>
            </a:r>
          </a:p>
        </p:txBody>
      </p:sp>
      <p:pic>
        <p:nvPicPr>
          <p:cNvPr id="5" name="Picture 4">
            <a:extLst>
              <a:ext uri="{FF2B5EF4-FFF2-40B4-BE49-F238E27FC236}">
                <a16:creationId xmlns:a16="http://schemas.microsoft.com/office/drawing/2014/main" id="{1E27FFC3-270A-83E4-DB3A-0001EBCC388B}"/>
              </a:ext>
            </a:extLst>
          </p:cNvPr>
          <p:cNvPicPr>
            <a:picLocks noChangeAspect="1"/>
          </p:cNvPicPr>
          <p:nvPr/>
        </p:nvPicPr>
        <p:blipFill>
          <a:blip r:embed="rId2"/>
          <a:stretch>
            <a:fillRect/>
          </a:stretch>
        </p:blipFill>
        <p:spPr>
          <a:xfrm>
            <a:off x="4588129" y="914400"/>
            <a:ext cx="4098671" cy="2896329"/>
          </a:xfrm>
          <a:prstGeom prst="rect">
            <a:avLst/>
          </a:prstGeom>
        </p:spPr>
      </p:pic>
      <p:pic>
        <p:nvPicPr>
          <p:cNvPr id="7" name="Picture 6">
            <a:extLst>
              <a:ext uri="{FF2B5EF4-FFF2-40B4-BE49-F238E27FC236}">
                <a16:creationId xmlns:a16="http://schemas.microsoft.com/office/drawing/2014/main" id="{A85D0985-C9E2-79AE-3FB5-075837A10C6D}"/>
              </a:ext>
            </a:extLst>
          </p:cNvPr>
          <p:cNvPicPr>
            <a:picLocks noChangeAspect="1"/>
          </p:cNvPicPr>
          <p:nvPr/>
        </p:nvPicPr>
        <p:blipFill>
          <a:blip r:embed="rId3"/>
          <a:stretch>
            <a:fillRect/>
          </a:stretch>
        </p:blipFill>
        <p:spPr>
          <a:xfrm>
            <a:off x="4588130" y="3620948"/>
            <a:ext cx="4098671" cy="2896329"/>
          </a:xfrm>
          <a:prstGeom prst="rect">
            <a:avLst/>
          </a:prstGeom>
        </p:spPr>
      </p:pic>
      <p:cxnSp>
        <p:nvCxnSpPr>
          <p:cNvPr id="6" name="Straight Connector 5">
            <a:extLst>
              <a:ext uri="{FF2B5EF4-FFF2-40B4-BE49-F238E27FC236}">
                <a16:creationId xmlns:a16="http://schemas.microsoft.com/office/drawing/2014/main" id="{0389F218-1B0C-6509-8C78-A1B8489AD60F}"/>
              </a:ext>
            </a:extLst>
          </p:cNvPr>
          <p:cNvCxnSpPr>
            <a:cxnSpLocks/>
          </p:cNvCxnSpPr>
          <p:nvPr/>
        </p:nvCxnSpPr>
        <p:spPr>
          <a:xfrm>
            <a:off x="457200" y="5029200"/>
            <a:ext cx="1676399" cy="1066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4A8C466-73FF-CB1D-EEB0-D9C5204945BA}"/>
              </a:ext>
            </a:extLst>
          </p:cNvPr>
          <p:cNvCxnSpPr>
            <a:cxnSpLocks/>
          </p:cNvCxnSpPr>
          <p:nvPr/>
        </p:nvCxnSpPr>
        <p:spPr>
          <a:xfrm>
            <a:off x="2274847" y="5009639"/>
            <a:ext cx="1676399" cy="1066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ardrop 9">
            <a:extLst>
              <a:ext uri="{FF2B5EF4-FFF2-40B4-BE49-F238E27FC236}">
                <a16:creationId xmlns:a16="http://schemas.microsoft.com/office/drawing/2014/main" id="{BFE61AC4-95A6-CFC2-31C8-FAC92D60D3B0}"/>
              </a:ext>
            </a:extLst>
          </p:cNvPr>
          <p:cNvSpPr/>
          <p:nvPr/>
        </p:nvSpPr>
        <p:spPr>
          <a:xfrm rot="15445562">
            <a:off x="2470452" y="5062128"/>
            <a:ext cx="267979" cy="291291"/>
          </a:xfrm>
          <a:prstGeom prst="teardrop">
            <a:avLst>
              <a:gd name="adj" fmla="val 156211"/>
            </a:avLst>
          </a:prstGeom>
          <a:solidFill>
            <a:schemeClr val="tx1"/>
          </a:solidFill>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96DB50F-9BCB-91BE-7360-07020B95EB5B}"/>
              </a:ext>
            </a:extLst>
          </p:cNvPr>
          <p:cNvCxnSpPr>
            <a:cxnSpLocks/>
          </p:cNvCxnSpPr>
          <p:nvPr/>
        </p:nvCxnSpPr>
        <p:spPr>
          <a:xfrm>
            <a:off x="2525306" y="5207773"/>
            <a:ext cx="141694" cy="3352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6EA8014-B776-4A7E-40EF-A92490C21371}"/>
              </a:ext>
            </a:extLst>
          </p:cNvPr>
          <p:cNvCxnSpPr>
            <a:cxnSpLocks/>
          </p:cNvCxnSpPr>
          <p:nvPr/>
        </p:nvCxnSpPr>
        <p:spPr>
          <a:xfrm>
            <a:off x="2579688" y="5197474"/>
            <a:ext cx="196076" cy="288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85248BB-1879-B1AF-8BCB-2CD11B125A24}"/>
              </a:ext>
            </a:extLst>
          </p:cNvPr>
          <p:cNvCxnSpPr>
            <a:cxnSpLocks/>
          </p:cNvCxnSpPr>
          <p:nvPr/>
        </p:nvCxnSpPr>
        <p:spPr>
          <a:xfrm>
            <a:off x="2579688" y="5177913"/>
            <a:ext cx="343195" cy="1059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495750E-8FE2-7457-77C8-FEBEBA77DD96}"/>
              </a:ext>
            </a:extLst>
          </p:cNvPr>
          <p:cNvCxnSpPr>
            <a:cxnSpLocks/>
          </p:cNvCxnSpPr>
          <p:nvPr/>
        </p:nvCxnSpPr>
        <p:spPr>
          <a:xfrm flipV="1">
            <a:off x="2585400" y="5149647"/>
            <a:ext cx="336933" cy="17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ardrop 28">
            <a:extLst>
              <a:ext uri="{FF2B5EF4-FFF2-40B4-BE49-F238E27FC236}">
                <a16:creationId xmlns:a16="http://schemas.microsoft.com/office/drawing/2014/main" id="{87479BBB-939E-EDD0-A3DD-F68DA13F9F1C}"/>
              </a:ext>
            </a:extLst>
          </p:cNvPr>
          <p:cNvSpPr/>
          <p:nvPr/>
        </p:nvSpPr>
        <p:spPr>
          <a:xfrm rot="15445562">
            <a:off x="3188779" y="5526266"/>
            <a:ext cx="267979" cy="291291"/>
          </a:xfrm>
          <a:prstGeom prst="teardrop">
            <a:avLst>
              <a:gd name="adj" fmla="val 156211"/>
            </a:avLst>
          </a:prstGeom>
          <a:solidFill>
            <a:schemeClr val="tx1"/>
          </a:solidFill>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351352D-B94C-BCD5-21D9-22E712AB2DE5}"/>
              </a:ext>
            </a:extLst>
          </p:cNvPr>
          <p:cNvCxnSpPr>
            <a:cxnSpLocks/>
          </p:cNvCxnSpPr>
          <p:nvPr/>
        </p:nvCxnSpPr>
        <p:spPr>
          <a:xfrm>
            <a:off x="3243633" y="5671911"/>
            <a:ext cx="141694" cy="3352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5F89B30-9882-6669-CA1D-AED4C55D20ED}"/>
              </a:ext>
            </a:extLst>
          </p:cNvPr>
          <p:cNvCxnSpPr>
            <a:cxnSpLocks/>
          </p:cNvCxnSpPr>
          <p:nvPr/>
        </p:nvCxnSpPr>
        <p:spPr>
          <a:xfrm>
            <a:off x="3298015" y="5661612"/>
            <a:ext cx="196076" cy="288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1B2D469-8696-AC56-4B41-645FA0E91695}"/>
              </a:ext>
            </a:extLst>
          </p:cNvPr>
          <p:cNvCxnSpPr>
            <a:cxnSpLocks/>
          </p:cNvCxnSpPr>
          <p:nvPr/>
        </p:nvCxnSpPr>
        <p:spPr>
          <a:xfrm>
            <a:off x="3298015" y="5642051"/>
            <a:ext cx="343195" cy="1059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0CF9427-9837-F1A2-FAB5-103BC3FC2EC9}"/>
              </a:ext>
            </a:extLst>
          </p:cNvPr>
          <p:cNvCxnSpPr>
            <a:cxnSpLocks/>
          </p:cNvCxnSpPr>
          <p:nvPr/>
        </p:nvCxnSpPr>
        <p:spPr>
          <a:xfrm flipV="1">
            <a:off x="3303727" y="5613785"/>
            <a:ext cx="336933" cy="17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119650D-3A44-01FC-1C4E-5046EC369960}"/>
              </a:ext>
            </a:extLst>
          </p:cNvPr>
          <p:cNvSpPr txBox="1"/>
          <p:nvPr/>
        </p:nvSpPr>
        <p:spPr>
          <a:xfrm>
            <a:off x="639915" y="6011084"/>
            <a:ext cx="1133644" cy="369332"/>
          </a:xfrm>
          <a:prstGeom prst="rect">
            <a:avLst/>
          </a:prstGeom>
          <a:noFill/>
        </p:spPr>
        <p:txBody>
          <a:bodyPr wrap="none" rtlCol="0">
            <a:spAutoFit/>
          </a:bodyPr>
          <a:lstStyle/>
          <a:p>
            <a:r>
              <a:rPr lang="en-US" dirty="0">
                <a:solidFill>
                  <a:srgbClr val="FF0000"/>
                </a:solidFill>
                <a:latin typeface="Times New Roman"/>
                <a:cs typeface="Times New Roman"/>
              </a:rPr>
              <a:t>Monopole</a:t>
            </a:r>
          </a:p>
        </p:txBody>
      </p:sp>
      <p:sp>
        <p:nvSpPr>
          <p:cNvPr id="36" name="TextBox 35">
            <a:extLst>
              <a:ext uri="{FF2B5EF4-FFF2-40B4-BE49-F238E27FC236}">
                <a16:creationId xmlns:a16="http://schemas.microsoft.com/office/drawing/2014/main" id="{05D5DEC5-3A98-16FC-D0F5-29F5BCAA60DB}"/>
              </a:ext>
            </a:extLst>
          </p:cNvPr>
          <p:cNvSpPr txBox="1"/>
          <p:nvPr/>
        </p:nvSpPr>
        <p:spPr>
          <a:xfrm>
            <a:off x="2507016" y="6011084"/>
            <a:ext cx="1794081" cy="369332"/>
          </a:xfrm>
          <a:prstGeom prst="rect">
            <a:avLst/>
          </a:prstGeom>
          <a:noFill/>
        </p:spPr>
        <p:txBody>
          <a:bodyPr wrap="none" rtlCol="0">
            <a:spAutoFit/>
          </a:bodyPr>
          <a:lstStyle/>
          <a:p>
            <a:r>
              <a:rPr lang="en-US" dirty="0">
                <a:latin typeface="Times New Roman"/>
                <a:cs typeface="Times New Roman"/>
              </a:rPr>
              <a:t>Showering Muon</a:t>
            </a:r>
          </a:p>
        </p:txBody>
      </p:sp>
      <p:sp>
        <p:nvSpPr>
          <p:cNvPr id="11" name="TextBox 10">
            <a:extLst>
              <a:ext uri="{FF2B5EF4-FFF2-40B4-BE49-F238E27FC236}">
                <a16:creationId xmlns:a16="http://schemas.microsoft.com/office/drawing/2014/main" id="{24038E59-3E36-5411-E615-752B6AF73973}"/>
              </a:ext>
            </a:extLst>
          </p:cNvPr>
          <p:cNvSpPr txBox="1"/>
          <p:nvPr/>
        </p:nvSpPr>
        <p:spPr>
          <a:xfrm>
            <a:off x="5791200" y="6133300"/>
            <a:ext cx="2066593" cy="307777"/>
          </a:xfrm>
          <a:prstGeom prst="rect">
            <a:avLst/>
          </a:prstGeom>
          <a:solidFill>
            <a:schemeClr val="bg1"/>
          </a:solidFill>
        </p:spPr>
        <p:txBody>
          <a:bodyPr wrap="square" rtlCol="0">
            <a:spAutoFit/>
          </a:bodyPr>
          <a:lstStyle/>
          <a:p>
            <a:pPr algn="ctr"/>
            <a:r>
              <a:rPr lang="en-US" sz="1400" dirty="0">
                <a:latin typeface="Times New Roman"/>
                <a:cs typeface="Times New Roman"/>
              </a:rPr>
              <a:t>Track Width</a:t>
            </a:r>
          </a:p>
        </p:txBody>
      </p:sp>
      <p:sp>
        <p:nvSpPr>
          <p:cNvPr id="8" name="TextBox 7">
            <a:extLst>
              <a:ext uri="{FF2B5EF4-FFF2-40B4-BE49-F238E27FC236}">
                <a16:creationId xmlns:a16="http://schemas.microsoft.com/office/drawing/2014/main" id="{7116FFBF-3ECF-D634-696F-44DB04B06899}"/>
              </a:ext>
            </a:extLst>
          </p:cNvPr>
          <p:cNvSpPr txBox="1"/>
          <p:nvPr/>
        </p:nvSpPr>
        <p:spPr>
          <a:xfrm>
            <a:off x="6163007" y="3426782"/>
            <a:ext cx="1532727" cy="307777"/>
          </a:xfrm>
          <a:prstGeom prst="rect">
            <a:avLst/>
          </a:prstGeom>
          <a:solidFill>
            <a:schemeClr val="bg1"/>
          </a:solidFill>
        </p:spPr>
        <p:txBody>
          <a:bodyPr wrap="none" rtlCol="0">
            <a:spAutoFit/>
          </a:bodyPr>
          <a:lstStyle/>
          <a:p>
            <a:r>
              <a:rPr lang="en-US" sz="1400" dirty="0">
                <a:latin typeface="Times New Roman"/>
                <a:cs typeface="Times New Roman"/>
              </a:rPr>
              <a:t>Energy Deposition</a:t>
            </a:r>
          </a:p>
        </p:txBody>
      </p:sp>
    </p:spTree>
    <p:extLst>
      <p:ext uri="{BB962C8B-B14F-4D97-AF65-F5344CB8AC3E}">
        <p14:creationId xmlns:p14="http://schemas.microsoft.com/office/powerpoint/2010/main" val="4128240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63E1-AD6F-18BE-0FE9-F222ABDF54B8}"/>
              </a:ext>
            </a:extLst>
          </p:cNvPr>
          <p:cNvSpPr>
            <a:spLocks noGrp="1"/>
          </p:cNvSpPr>
          <p:nvPr>
            <p:ph type="title"/>
          </p:nvPr>
        </p:nvSpPr>
        <p:spPr/>
        <p:txBody>
          <a:bodyPr/>
          <a:lstStyle/>
          <a:p>
            <a:r>
              <a:rPr lang="en-US" dirty="0"/>
              <a:t>Signal Search</a:t>
            </a:r>
          </a:p>
        </p:txBody>
      </p:sp>
      <p:pic>
        <p:nvPicPr>
          <p:cNvPr id="5" name="Content Placeholder 4">
            <a:extLst>
              <a:ext uri="{FF2B5EF4-FFF2-40B4-BE49-F238E27FC236}">
                <a16:creationId xmlns:a16="http://schemas.microsoft.com/office/drawing/2014/main" id="{70B93B9C-7737-0065-DB81-AF36EC3C6905}"/>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TextBox 2">
            <a:extLst>
              <a:ext uri="{FF2B5EF4-FFF2-40B4-BE49-F238E27FC236}">
                <a16:creationId xmlns:a16="http://schemas.microsoft.com/office/drawing/2014/main" id="{C7B7B956-7DE7-A1F1-775E-BC6CD6A653BB}"/>
              </a:ext>
            </a:extLst>
          </p:cNvPr>
          <p:cNvSpPr txBox="1"/>
          <p:nvPr/>
        </p:nvSpPr>
        <p:spPr>
          <a:xfrm rot="16200000">
            <a:off x="-1982431" y="3312467"/>
            <a:ext cx="5410198" cy="461665"/>
          </a:xfrm>
          <a:prstGeom prst="rect">
            <a:avLst/>
          </a:prstGeom>
          <a:solidFill>
            <a:schemeClr val="bg1"/>
          </a:solidFill>
        </p:spPr>
        <p:txBody>
          <a:bodyPr wrap="square" rtlCol="0">
            <a:spAutoFit/>
          </a:bodyPr>
          <a:lstStyle/>
          <a:p>
            <a:pPr algn="ctr"/>
            <a:r>
              <a:rPr lang="en-US" sz="2400" dirty="0">
                <a:latin typeface="Times New Roman"/>
                <a:cs typeface="Times New Roman"/>
              </a:rPr>
              <a:t>Track Width</a:t>
            </a:r>
          </a:p>
        </p:txBody>
      </p:sp>
      <p:sp>
        <p:nvSpPr>
          <p:cNvPr id="4" name="TextBox 3">
            <a:extLst>
              <a:ext uri="{FF2B5EF4-FFF2-40B4-BE49-F238E27FC236}">
                <a16:creationId xmlns:a16="http://schemas.microsoft.com/office/drawing/2014/main" id="{3AD6EF70-9B31-A184-873E-E88ECC015ABA}"/>
              </a:ext>
            </a:extLst>
          </p:cNvPr>
          <p:cNvSpPr txBox="1"/>
          <p:nvPr/>
        </p:nvSpPr>
        <p:spPr>
          <a:xfrm>
            <a:off x="3505200" y="5750067"/>
            <a:ext cx="2493824" cy="461665"/>
          </a:xfrm>
          <a:prstGeom prst="rect">
            <a:avLst/>
          </a:prstGeom>
          <a:solidFill>
            <a:schemeClr val="bg1"/>
          </a:solidFill>
        </p:spPr>
        <p:txBody>
          <a:bodyPr wrap="none" rtlCol="0">
            <a:spAutoFit/>
          </a:bodyPr>
          <a:lstStyle/>
          <a:p>
            <a:r>
              <a:rPr lang="en-US" sz="2400" dirty="0">
                <a:latin typeface="Times New Roman"/>
                <a:cs typeface="Times New Roman"/>
              </a:rPr>
              <a:t>Energy Deposition</a:t>
            </a:r>
          </a:p>
        </p:txBody>
      </p:sp>
      <p:sp>
        <p:nvSpPr>
          <p:cNvPr id="6" name="Line Callout 1 5">
            <a:extLst>
              <a:ext uri="{FF2B5EF4-FFF2-40B4-BE49-F238E27FC236}">
                <a16:creationId xmlns:a16="http://schemas.microsoft.com/office/drawing/2014/main" id="{42E29FA4-95C3-7861-0D2A-7097A3040C85}"/>
              </a:ext>
            </a:extLst>
          </p:cNvPr>
          <p:cNvSpPr/>
          <p:nvPr/>
        </p:nvSpPr>
        <p:spPr>
          <a:xfrm>
            <a:off x="151806" y="5765307"/>
            <a:ext cx="1353645" cy="691067"/>
          </a:xfrm>
          <a:prstGeom prst="borderCallout1">
            <a:avLst>
              <a:gd name="adj1" fmla="val 556"/>
              <a:gd name="adj2" fmla="val 99748"/>
              <a:gd name="adj3" fmla="val -140557"/>
              <a:gd name="adj4" fmla="val 128011"/>
            </a:avLst>
          </a:prstGeom>
          <a:noFill/>
          <a:ln w="38100">
            <a:solidFill>
              <a:srgbClr val="00B0F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000" dirty="0"/>
              <a:t>Triggered Data</a:t>
            </a:r>
          </a:p>
        </p:txBody>
      </p:sp>
      <p:sp>
        <p:nvSpPr>
          <p:cNvPr id="7" name="Line Callout 1 6">
            <a:extLst>
              <a:ext uri="{FF2B5EF4-FFF2-40B4-BE49-F238E27FC236}">
                <a16:creationId xmlns:a16="http://schemas.microsoft.com/office/drawing/2014/main" id="{503E26D3-B158-D63A-8984-DA795269134E}"/>
              </a:ext>
            </a:extLst>
          </p:cNvPr>
          <p:cNvSpPr/>
          <p:nvPr/>
        </p:nvSpPr>
        <p:spPr>
          <a:xfrm>
            <a:off x="6895119" y="5765307"/>
            <a:ext cx="1524000" cy="691067"/>
          </a:xfrm>
          <a:prstGeom prst="borderCallout1">
            <a:avLst>
              <a:gd name="adj1" fmla="val 3864"/>
              <a:gd name="adj2" fmla="val -545"/>
              <a:gd name="adj3" fmla="val -62822"/>
              <a:gd name="adj4" fmla="val -42361"/>
            </a:avLst>
          </a:prstGeom>
          <a:noFill/>
          <a:ln w="381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000" dirty="0"/>
              <a:t>Simulated Monopoles</a:t>
            </a:r>
          </a:p>
        </p:txBody>
      </p:sp>
    </p:spTree>
    <p:extLst>
      <p:ext uri="{BB962C8B-B14F-4D97-AF65-F5344CB8AC3E}">
        <p14:creationId xmlns:p14="http://schemas.microsoft.com/office/powerpoint/2010/main" val="58196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85D5-F7AF-990C-7E93-C2472D409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5811E-D0C7-550E-829D-9911CFD97CD3}"/>
              </a:ext>
            </a:extLst>
          </p:cNvPr>
          <p:cNvSpPr>
            <a:spLocks noGrp="1"/>
          </p:cNvSpPr>
          <p:nvPr>
            <p:ph type="title"/>
          </p:nvPr>
        </p:nvSpPr>
        <p:spPr/>
        <p:txBody>
          <a:bodyPr/>
          <a:lstStyle/>
          <a:p>
            <a:r>
              <a:rPr lang="en-US" dirty="0"/>
              <a:t>Signal Search</a:t>
            </a:r>
          </a:p>
        </p:txBody>
      </p:sp>
      <p:pic>
        <p:nvPicPr>
          <p:cNvPr id="5" name="Content Placeholder 4">
            <a:extLst>
              <a:ext uri="{FF2B5EF4-FFF2-40B4-BE49-F238E27FC236}">
                <a16:creationId xmlns:a16="http://schemas.microsoft.com/office/drawing/2014/main" id="{B7D7C2CE-453C-B2D0-A2A3-F1E1D79AE433}"/>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TextBox 2">
            <a:extLst>
              <a:ext uri="{FF2B5EF4-FFF2-40B4-BE49-F238E27FC236}">
                <a16:creationId xmlns:a16="http://schemas.microsoft.com/office/drawing/2014/main" id="{5706F498-E9E7-A4CE-7814-8AD65C80BD48}"/>
              </a:ext>
            </a:extLst>
          </p:cNvPr>
          <p:cNvSpPr txBox="1"/>
          <p:nvPr/>
        </p:nvSpPr>
        <p:spPr>
          <a:xfrm rot="16200000">
            <a:off x="-1982431" y="3312467"/>
            <a:ext cx="5410198" cy="461665"/>
          </a:xfrm>
          <a:prstGeom prst="rect">
            <a:avLst/>
          </a:prstGeom>
          <a:solidFill>
            <a:schemeClr val="bg1"/>
          </a:solidFill>
        </p:spPr>
        <p:txBody>
          <a:bodyPr wrap="square" rtlCol="0">
            <a:spAutoFit/>
          </a:bodyPr>
          <a:lstStyle/>
          <a:p>
            <a:pPr algn="ctr"/>
            <a:r>
              <a:rPr lang="en-US" sz="2400" dirty="0">
                <a:latin typeface="Times New Roman"/>
                <a:cs typeface="Times New Roman"/>
              </a:rPr>
              <a:t>Track Width</a:t>
            </a:r>
          </a:p>
        </p:txBody>
      </p:sp>
      <p:sp>
        <p:nvSpPr>
          <p:cNvPr id="4" name="TextBox 3">
            <a:extLst>
              <a:ext uri="{FF2B5EF4-FFF2-40B4-BE49-F238E27FC236}">
                <a16:creationId xmlns:a16="http://schemas.microsoft.com/office/drawing/2014/main" id="{4FDC4CE9-5F89-320F-61E2-290FBC24D20C}"/>
              </a:ext>
            </a:extLst>
          </p:cNvPr>
          <p:cNvSpPr txBox="1"/>
          <p:nvPr/>
        </p:nvSpPr>
        <p:spPr>
          <a:xfrm>
            <a:off x="3505200" y="5750067"/>
            <a:ext cx="2493824" cy="461665"/>
          </a:xfrm>
          <a:prstGeom prst="rect">
            <a:avLst/>
          </a:prstGeom>
          <a:solidFill>
            <a:schemeClr val="bg1"/>
          </a:solidFill>
        </p:spPr>
        <p:txBody>
          <a:bodyPr wrap="none" rtlCol="0">
            <a:spAutoFit/>
          </a:bodyPr>
          <a:lstStyle/>
          <a:p>
            <a:r>
              <a:rPr lang="en-US" sz="2400" dirty="0">
                <a:latin typeface="Times New Roman"/>
                <a:cs typeface="Times New Roman"/>
              </a:rPr>
              <a:t>Energy Deposition</a:t>
            </a:r>
          </a:p>
        </p:txBody>
      </p:sp>
      <p:sp>
        <p:nvSpPr>
          <p:cNvPr id="6" name="Line Callout 1 5">
            <a:extLst>
              <a:ext uri="{FF2B5EF4-FFF2-40B4-BE49-F238E27FC236}">
                <a16:creationId xmlns:a16="http://schemas.microsoft.com/office/drawing/2014/main" id="{FF962570-69F9-12AD-F766-A8FBC73F7E20}"/>
              </a:ext>
            </a:extLst>
          </p:cNvPr>
          <p:cNvSpPr/>
          <p:nvPr/>
        </p:nvSpPr>
        <p:spPr>
          <a:xfrm>
            <a:off x="151806" y="5765307"/>
            <a:ext cx="1353645" cy="691067"/>
          </a:xfrm>
          <a:prstGeom prst="borderCallout1">
            <a:avLst>
              <a:gd name="adj1" fmla="val 556"/>
              <a:gd name="adj2" fmla="val 99748"/>
              <a:gd name="adj3" fmla="val -140557"/>
              <a:gd name="adj4" fmla="val 128011"/>
            </a:avLst>
          </a:prstGeom>
          <a:noFill/>
          <a:ln w="38100">
            <a:solidFill>
              <a:srgbClr val="00B0F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000" dirty="0"/>
              <a:t>Triggered Data</a:t>
            </a:r>
          </a:p>
        </p:txBody>
      </p:sp>
      <p:sp>
        <p:nvSpPr>
          <p:cNvPr id="7" name="Line Callout 1 6">
            <a:extLst>
              <a:ext uri="{FF2B5EF4-FFF2-40B4-BE49-F238E27FC236}">
                <a16:creationId xmlns:a16="http://schemas.microsoft.com/office/drawing/2014/main" id="{91E144DA-8C69-896C-D127-370EABA3B1C0}"/>
              </a:ext>
            </a:extLst>
          </p:cNvPr>
          <p:cNvSpPr/>
          <p:nvPr/>
        </p:nvSpPr>
        <p:spPr>
          <a:xfrm>
            <a:off x="6895119" y="5765307"/>
            <a:ext cx="1524000" cy="691067"/>
          </a:xfrm>
          <a:prstGeom prst="borderCallout1">
            <a:avLst>
              <a:gd name="adj1" fmla="val 3864"/>
              <a:gd name="adj2" fmla="val -545"/>
              <a:gd name="adj3" fmla="val -62822"/>
              <a:gd name="adj4" fmla="val -42361"/>
            </a:avLst>
          </a:prstGeom>
          <a:noFill/>
          <a:ln w="381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000" dirty="0"/>
              <a:t>Simulated Monopoles</a:t>
            </a:r>
          </a:p>
        </p:txBody>
      </p:sp>
      <p:sp>
        <p:nvSpPr>
          <p:cNvPr id="8" name="TextBox 7">
            <a:extLst>
              <a:ext uri="{FF2B5EF4-FFF2-40B4-BE49-F238E27FC236}">
                <a16:creationId xmlns:a16="http://schemas.microsoft.com/office/drawing/2014/main" id="{FF183367-FB8F-0CCF-752B-6FC9E01CD090}"/>
              </a:ext>
            </a:extLst>
          </p:cNvPr>
          <p:cNvSpPr txBox="1"/>
          <p:nvPr/>
        </p:nvSpPr>
        <p:spPr>
          <a:xfrm>
            <a:off x="363535" y="817180"/>
            <a:ext cx="8153401" cy="646331"/>
          </a:xfrm>
          <a:prstGeom prst="rect">
            <a:avLst/>
          </a:prstGeom>
          <a:ln w="76200"/>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en-US" sz="3600" b="1" dirty="0">
                <a:solidFill>
                  <a:prstClr val="black"/>
                </a:solidFill>
                <a:latin typeface="Book Antiqua"/>
                <a:ea typeface="+mn-ea"/>
                <a:cs typeface="+mn-cs"/>
              </a:rPr>
              <a:t>No Magnetic Monopole Event Found!</a:t>
            </a:r>
          </a:p>
        </p:txBody>
      </p:sp>
    </p:spTree>
    <p:extLst>
      <p:ext uri="{BB962C8B-B14F-4D97-AF65-F5344CB8AC3E}">
        <p14:creationId xmlns:p14="http://schemas.microsoft.com/office/powerpoint/2010/main" val="2510721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543A-F366-4634-863E-7F77E883C64D}"/>
              </a:ext>
            </a:extLst>
          </p:cNvPr>
          <p:cNvSpPr>
            <a:spLocks noGrp="1"/>
          </p:cNvSpPr>
          <p:nvPr>
            <p:ph type="title"/>
          </p:nvPr>
        </p:nvSpPr>
        <p:spPr/>
        <p:txBody>
          <a:bodyPr/>
          <a:lstStyle/>
          <a:p>
            <a:r>
              <a:rPr lang="en-US" dirty="0"/>
              <a:t>Magnetic Monopole Flux Limits</a:t>
            </a:r>
          </a:p>
        </p:txBody>
      </p:sp>
      <p:pic>
        <p:nvPicPr>
          <p:cNvPr id="5" name="Content Placeholder 4">
            <a:extLst>
              <a:ext uri="{FF2B5EF4-FFF2-40B4-BE49-F238E27FC236}">
                <a16:creationId xmlns:a16="http://schemas.microsoft.com/office/drawing/2014/main" id="{C12E2B6B-E795-5458-B4B7-7FF543EF1949}"/>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3816844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endParaRPr lang="en-US" dirty="0">
              <a:solidFill>
                <a:srgbClr val="0000FF"/>
              </a:solidFill>
            </a:endParaRP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dirty="0">
                <a:solidFill>
                  <a:srgbClr val="000000"/>
                </a:solidFill>
              </a:rPr>
              <a:t>measure </a:t>
            </a:r>
            <a:r>
              <a:rPr lang="en-US" i="1" dirty="0">
                <a:solidFill>
                  <a:srgbClr val="000000"/>
                </a:solidFill>
              </a:rPr>
              <a:t>θ</a:t>
            </a:r>
            <a:r>
              <a:rPr lang="en-US" baseline="-25000" dirty="0">
                <a:solidFill>
                  <a:srgbClr val="000000"/>
                </a:solidFill>
              </a:rPr>
              <a:t>13</a:t>
            </a:r>
            <a:r>
              <a:rPr lang="en-US" dirty="0">
                <a:solidFill>
                  <a:srgbClr val="000000"/>
                </a:solidFill>
              </a:rPr>
              <a:t>,</a:t>
            </a:r>
            <a:r>
              <a:rPr lang="en-US" baseline="-25000" dirty="0">
                <a:solidFill>
                  <a:srgbClr val="000000"/>
                </a:solidFill>
              </a:rPr>
              <a:t> </a:t>
            </a:r>
            <a:r>
              <a:rPr lang="en-US" i="1" dirty="0">
                <a:solidFill>
                  <a:srgbClr val="000000"/>
                </a:solidFill>
              </a:rPr>
              <a:t>θ</a:t>
            </a:r>
            <a:r>
              <a:rPr lang="en-US" baseline="-25000" dirty="0">
                <a:solidFill>
                  <a:srgbClr val="000000"/>
                </a:solidFill>
              </a:rPr>
              <a:t>23</a:t>
            </a:r>
            <a:r>
              <a:rPr lang="en-US" dirty="0">
                <a:solidFill>
                  <a:srgbClr val="000000"/>
                </a:solidFill>
              </a:rPr>
              <a:t>, Δ</a:t>
            </a:r>
            <a:r>
              <a:rPr lang="en-US" i="1" dirty="0">
                <a:solidFill>
                  <a:srgbClr val="000000"/>
                </a:solidFill>
              </a:rPr>
              <a:t>m</a:t>
            </a:r>
            <a:r>
              <a:rPr lang="en-US" baseline="30000" dirty="0">
                <a:solidFill>
                  <a:srgbClr val="000000"/>
                </a:solidFill>
              </a:rPr>
              <a:t>2</a:t>
            </a:r>
            <a:r>
              <a:rPr lang="en-US" baseline="-25000" dirty="0">
                <a:solidFill>
                  <a:srgbClr val="000000"/>
                </a:solidFill>
              </a:rPr>
              <a:t>32</a:t>
            </a:r>
            <a:endParaRPr lang="en-US" dirty="0">
              <a:solidFill>
                <a:srgbClr val="000000"/>
              </a:solidFill>
            </a:endParaRPr>
          </a:p>
          <a:p>
            <a:pPr lvl="1"/>
            <a:r>
              <a:rPr lang="en-US" dirty="0">
                <a:solidFill>
                  <a:srgbClr val="000000"/>
                </a:solidFill>
              </a:rPr>
              <a:t>measure </a:t>
            </a:r>
            <a:r>
              <a:rPr lang="en-US" i="1" dirty="0" err="1">
                <a:solidFill>
                  <a:srgbClr val="000000"/>
                </a:solidFill>
              </a:rPr>
              <a:t>δ</a:t>
            </a:r>
            <a:r>
              <a:rPr lang="en-US" baseline="-25000" dirty="0" err="1">
                <a:solidFill>
                  <a:srgbClr val="000000"/>
                </a:solidFill>
              </a:rPr>
              <a:t>CP</a:t>
            </a:r>
            <a:br>
              <a:rPr lang="en-US" baseline="-25000" dirty="0">
                <a:solidFill>
                  <a:srgbClr val="000000"/>
                </a:solidFill>
              </a:rPr>
            </a:br>
            <a:r>
              <a:rPr lang="en-US" dirty="0">
                <a:solidFill>
                  <a:srgbClr val="000000"/>
                </a:solidFill>
              </a:rPr>
              <a:t>CP-violating phase angle</a:t>
            </a:r>
          </a:p>
          <a:p>
            <a:pPr lvl="1"/>
            <a:r>
              <a:rPr lang="en-US" dirty="0">
                <a:solidFill>
                  <a:srgbClr val="000000"/>
                </a:solidFill>
              </a:rPr>
              <a:t>resolve mass hierarchy</a:t>
            </a:r>
          </a:p>
          <a:p>
            <a:pPr lvl="1"/>
            <a:r>
              <a:rPr lang="en-US" dirty="0">
                <a:solidFill>
                  <a:srgbClr val="000000"/>
                </a:solidFill>
              </a:rPr>
              <a:t>resolve </a:t>
            </a:r>
            <a:r>
              <a:rPr lang="en-US" i="1" dirty="0">
                <a:solidFill>
                  <a:srgbClr val="000000"/>
                </a:solidFill>
              </a:rPr>
              <a:t>θ</a:t>
            </a:r>
            <a:r>
              <a:rPr lang="en-US" baseline="-25000" dirty="0">
                <a:solidFill>
                  <a:srgbClr val="000000"/>
                </a:solidFill>
              </a:rPr>
              <a:t>23</a:t>
            </a:r>
            <a:r>
              <a:rPr lang="en-US" dirty="0">
                <a:solidFill>
                  <a:srgbClr val="000000"/>
                </a:solidFill>
              </a:rPr>
              <a:t> octant</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3"/>
          <a:stretch>
            <a:fillRect/>
          </a:stretch>
        </p:blipFill>
        <p:spPr>
          <a:xfrm>
            <a:off x="5832474" y="245501"/>
            <a:ext cx="2590800" cy="1616551"/>
          </a:xfrm>
          <a:prstGeom prst="rect">
            <a:avLst/>
          </a:prstGeom>
        </p:spPr>
      </p:pic>
      <p:sp>
        <p:nvSpPr>
          <p:cNvPr id="33" name="Content Placeholder 2"/>
          <p:cNvSpPr txBox="1">
            <a:spLocks/>
          </p:cNvSpPr>
          <p:nvPr/>
        </p:nvSpPr>
        <p:spPr>
          <a:xfrm>
            <a:off x="4536112" y="3352800"/>
            <a:ext cx="3549597" cy="3026344"/>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u="sng" dirty="0">
                <a:solidFill>
                  <a:srgbClr val="000000"/>
                </a:solidFill>
              </a:rPr>
              <a:t>Beyond Oscillation Physics</a:t>
            </a:r>
            <a:endParaRPr lang="en-US" dirty="0">
              <a:solidFill>
                <a:srgbClr val="000000"/>
              </a:solidFill>
            </a:endParaRPr>
          </a:p>
          <a:p>
            <a:r>
              <a:rPr lang="en-US" dirty="0"/>
              <a:t>Non-Standard Interactions</a:t>
            </a:r>
          </a:p>
          <a:p>
            <a:r>
              <a:rPr lang="en-US" dirty="0"/>
              <a:t>Neutrino Cross Sections</a:t>
            </a:r>
          </a:p>
          <a:p>
            <a:r>
              <a:rPr lang="en-US" dirty="0"/>
              <a:t>Sterile Neutrinos</a:t>
            </a:r>
          </a:p>
          <a:p>
            <a:r>
              <a:rPr lang="en-US" dirty="0"/>
              <a:t>Dark Matter</a:t>
            </a:r>
          </a:p>
          <a:p>
            <a:r>
              <a:rPr lang="en-US" dirty="0"/>
              <a:t>Magnetic Monopoles</a:t>
            </a:r>
          </a:p>
          <a:p>
            <a:r>
              <a:rPr lang="en-US" dirty="0"/>
              <a:t>Supernova</a:t>
            </a:r>
          </a:p>
          <a:p>
            <a:r>
              <a:rPr lang="en-US" dirty="0"/>
              <a:t>And More!</a:t>
            </a:r>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Tree>
    <p:extLst>
      <p:ext uri="{BB962C8B-B14F-4D97-AF65-F5344CB8AC3E}">
        <p14:creationId xmlns:p14="http://schemas.microsoft.com/office/powerpoint/2010/main" val="814377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DB7FF-9AA3-9629-72B9-F061085A0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64E5D-C0E5-784A-D82B-DCB762E692B9}"/>
              </a:ext>
            </a:extLst>
          </p:cNvPr>
          <p:cNvSpPr>
            <a:spLocks noGrp="1"/>
          </p:cNvSpPr>
          <p:nvPr>
            <p:ph type="title"/>
          </p:nvPr>
        </p:nvSpPr>
        <p:spPr>
          <a:xfrm>
            <a:off x="2286000" y="3671618"/>
            <a:ext cx="6172200" cy="2805381"/>
          </a:xfrm>
        </p:spPr>
        <p:txBody>
          <a:bodyPr/>
          <a:lstStyle/>
          <a:p>
            <a:r>
              <a:rPr lang="en-US" u="sng" dirty="0"/>
              <a:t>Timing</a:t>
            </a:r>
            <a:br>
              <a:rPr lang="en-US" u="sng" dirty="0"/>
            </a:br>
            <a:r>
              <a:rPr lang="en-US" dirty="0"/>
              <a:t>Magnetic</a:t>
            </a:r>
            <a:br>
              <a:rPr lang="en-US" dirty="0"/>
            </a:br>
            <a:r>
              <a:rPr lang="en-US" dirty="0"/>
              <a:t>Monopole</a:t>
            </a:r>
            <a:br>
              <a:rPr lang="en-US" dirty="0"/>
            </a:br>
            <a:r>
              <a:rPr lang="en-US" dirty="0"/>
              <a:t>Search</a:t>
            </a:r>
          </a:p>
        </p:txBody>
      </p:sp>
      <p:pic>
        <p:nvPicPr>
          <p:cNvPr id="5" name="Picture 4" descr="A statue of a person looking through telescope&#10;&#10;AI-generated content may be incorrect.">
            <a:extLst>
              <a:ext uri="{FF2B5EF4-FFF2-40B4-BE49-F238E27FC236}">
                <a16:creationId xmlns:a16="http://schemas.microsoft.com/office/drawing/2014/main" id="{CB565ABC-2FDA-FF6A-8CF8-41F71DCAA426}"/>
              </a:ext>
            </a:extLst>
          </p:cNvPr>
          <p:cNvPicPr>
            <a:picLocks noChangeAspect="1"/>
          </p:cNvPicPr>
          <p:nvPr/>
        </p:nvPicPr>
        <p:blipFill>
          <a:blip r:embed="rId2"/>
          <a:stretch>
            <a:fillRect/>
          </a:stretch>
        </p:blipFill>
        <p:spPr>
          <a:xfrm>
            <a:off x="189775" y="914400"/>
            <a:ext cx="8764450" cy="2305050"/>
          </a:xfrm>
          <a:prstGeom prst="rect">
            <a:avLst/>
          </a:prstGeom>
        </p:spPr>
      </p:pic>
      <p:sp>
        <p:nvSpPr>
          <p:cNvPr id="8" name="Rectangle 7">
            <a:extLst>
              <a:ext uri="{FF2B5EF4-FFF2-40B4-BE49-F238E27FC236}">
                <a16:creationId xmlns:a16="http://schemas.microsoft.com/office/drawing/2014/main" id="{0739AFF8-58CC-AB7D-86A0-B3DCDAFA710A}"/>
              </a:ext>
            </a:extLst>
          </p:cNvPr>
          <p:cNvSpPr/>
          <p:nvPr/>
        </p:nvSpPr>
        <p:spPr>
          <a:xfrm>
            <a:off x="189775" y="2732691"/>
            <a:ext cx="3163024" cy="486760"/>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6D5E214A-F8A3-6B62-2F26-07DEF54E4D22}"/>
              </a:ext>
            </a:extLst>
          </p:cNvPr>
          <p:cNvSpPr/>
          <p:nvPr/>
        </p:nvSpPr>
        <p:spPr>
          <a:xfrm>
            <a:off x="189773" y="914401"/>
            <a:ext cx="4763225" cy="113534"/>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4D952F8F-D64D-C06E-6387-A08AE2459B01}"/>
              </a:ext>
            </a:extLst>
          </p:cNvPr>
          <p:cNvSpPr/>
          <p:nvPr/>
        </p:nvSpPr>
        <p:spPr>
          <a:xfrm>
            <a:off x="189772" y="1027935"/>
            <a:ext cx="1334227" cy="170475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97DDB08-59E0-45B5-8E3A-16CCF4086E95}"/>
              </a:ext>
            </a:extLst>
          </p:cNvPr>
          <p:cNvSpPr/>
          <p:nvPr/>
        </p:nvSpPr>
        <p:spPr>
          <a:xfrm>
            <a:off x="2590801" y="1027935"/>
            <a:ext cx="2362198" cy="648463"/>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DEB864E-47B2-7AC8-A19D-68625AE7843F}"/>
              </a:ext>
            </a:extLst>
          </p:cNvPr>
          <p:cNvSpPr/>
          <p:nvPr/>
        </p:nvSpPr>
        <p:spPr>
          <a:xfrm>
            <a:off x="1867630" y="1513490"/>
            <a:ext cx="276480" cy="162908"/>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5E1E0B44-5542-FD0B-6F25-65EBBFA321F9}"/>
              </a:ext>
            </a:extLst>
          </p:cNvPr>
          <p:cNvSpPr/>
          <p:nvPr/>
        </p:nvSpPr>
        <p:spPr>
          <a:xfrm>
            <a:off x="1524000" y="1676399"/>
            <a:ext cx="3428998" cy="105629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574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2F24-9D02-2546-BD6A-9245B06854FE}"/>
              </a:ext>
            </a:extLst>
          </p:cNvPr>
          <p:cNvSpPr>
            <a:spLocks noGrp="1"/>
          </p:cNvSpPr>
          <p:nvPr>
            <p:ph type="title"/>
          </p:nvPr>
        </p:nvSpPr>
        <p:spPr/>
        <p:txBody>
          <a:bodyPr/>
          <a:lstStyle/>
          <a:p>
            <a:r>
              <a:rPr lang="en-US" dirty="0"/>
              <a:t>Monopole Simulation</a:t>
            </a:r>
          </a:p>
        </p:txBody>
      </p:sp>
      <p:sp>
        <p:nvSpPr>
          <p:cNvPr id="3" name="Content Placeholder 2">
            <a:extLst>
              <a:ext uri="{FF2B5EF4-FFF2-40B4-BE49-F238E27FC236}">
                <a16:creationId xmlns:a16="http://schemas.microsoft.com/office/drawing/2014/main" id="{6A9B8E76-3E49-844C-9D77-7B5B1F0BAB4F}"/>
              </a:ext>
            </a:extLst>
          </p:cNvPr>
          <p:cNvSpPr>
            <a:spLocks noGrp="1"/>
          </p:cNvSpPr>
          <p:nvPr>
            <p:ph sz="quarter" idx="1"/>
          </p:nvPr>
        </p:nvSpPr>
        <p:spPr/>
        <p:txBody>
          <a:bodyPr/>
          <a:lstStyle/>
          <a:p>
            <a:r>
              <a:rPr lang="en-US" dirty="0"/>
              <a:t>We used simulation to determine the efficiency of selecting monopole tracks for 10</a:t>
            </a:r>
            <a:r>
              <a:rPr lang="en-US" baseline="30000" dirty="0"/>
              <a:t>−4</a:t>
            </a:r>
            <a:r>
              <a:rPr lang="en-US" dirty="0"/>
              <a:t> &lt; β &lt; 10</a:t>
            </a:r>
            <a:r>
              <a:rPr lang="en-US" baseline="30000" dirty="0"/>
              <a:t>−2</a:t>
            </a:r>
            <a:r>
              <a:rPr lang="en-US" dirty="0"/>
              <a:t>.</a:t>
            </a:r>
          </a:p>
          <a:p>
            <a:r>
              <a:rPr lang="en-US" dirty="0"/>
              <a:t>The monopoles were simulated using an isotropic flux.</a:t>
            </a:r>
          </a:p>
          <a:p>
            <a:r>
              <a:rPr lang="en-US" dirty="0"/>
              <a:t>Each simulated monopole was combined with 5 </a:t>
            </a:r>
            <a:r>
              <a:rPr lang="en-US" dirty="0" err="1"/>
              <a:t>ms</a:t>
            </a:r>
            <a:r>
              <a:rPr lang="en-US" dirty="0"/>
              <a:t> of zero bias data (i.e. data with typical running conditions).</a:t>
            </a:r>
          </a:p>
        </p:txBody>
      </p:sp>
      <p:pic>
        <p:nvPicPr>
          <p:cNvPr id="5" name="Content Placeholder 3" descr="160318 MC Overlay - Monopole Track - TDC Zoom.gif">
            <a:extLst>
              <a:ext uri="{FF2B5EF4-FFF2-40B4-BE49-F238E27FC236}">
                <a16:creationId xmlns:a16="http://schemas.microsoft.com/office/drawing/2014/main" id="{5D024AAE-90F3-BD4B-83A8-5D3E526B00B8}"/>
              </a:ext>
            </a:extLst>
          </p:cNvPr>
          <p:cNvPicPr>
            <a:picLocks noChangeAspect="1"/>
          </p:cNvPicPr>
          <p:nvPr/>
        </p:nvPicPr>
        <p:blipFill>
          <a:blip r:embed="rId2">
            <a:extLst>
              <a:ext uri="{28A0092B-C50C-407E-A947-70E740481C1C}">
                <a14:useLocalDpi xmlns:a14="http://schemas.microsoft.com/office/drawing/2010/main" val="0"/>
              </a:ext>
            </a:extLst>
          </a:blip>
          <a:srcRect t="-885" b="-885"/>
          <a:stretch>
            <a:fillRect/>
          </a:stretch>
        </p:blipFill>
        <p:spPr>
          <a:xfrm>
            <a:off x="9829800" y="3499485"/>
            <a:ext cx="4800600" cy="2920365"/>
          </a:xfrm>
          <a:prstGeom prst="rect">
            <a:avLst/>
          </a:prstGeom>
        </p:spPr>
      </p:pic>
      <p:pic>
        <p:nvPicPr>
          <p:cNvPr id="4" name="Content Placeholder 3" descr="evd.xzyx-proj.1.1.gif">
            <a:extLst>
              <a:ext uri="{FF2B5EF4-FFF2-40B4-BE49-F238E27FC236}">
                <a16:creationId xmlns:a16="http://schemas.microsoft.com/office/drawing/2014/main" id="{CE2F6595-8E29-E548-9FEF-DC5AA3126351}"/>
              </a:ext>
            </a:extLst>
          </p:cNvPr>
          <p:cNvPicPr>
            <a:picLocks noChangeAspect="1"/>
          </p:cNvPicPr>
          <p:nvPr/>
        </p:nvPicPr>
        <p:blipFill>
          <a:blip r:embed="rId3">
            <a:extLst>
              <a:ext uri="{28A0092B-C50C-407E-A947-70E740481C1C}">
                <a14:useLocalDpi xmlns:a14="http://schemas.microsoft.com/office/drawing/2010/main" val="0"/>
              </a:ext>
            </a:extLst>
          </a:blip>
          <a:srcRect t="-885" b="-885"/>
          <a:stretch>
            <a:fillRect/>
          </a:stretch>
        </p:blipFill>
        <p:spPr>
          <a:xfrm>
            <a:off x="1748989" y="3066421"/>
            <a:ext cx="5606431" cy="3410579"/>
          </a:xfrm>
          <a:prstGeom prst="rect">
            <a:avLst/>
          </a:prstGeom>
        </p:spPr>
      </p:pic>
      <p:sp>
        <p:nvSpPr>
          <p:cNvPr id="12" name="TextBox 11">
            <a:extLst>
              <a:ext uri="{FF2B5EF4-FFF2-40B4-BE49-F238E27FC236}">
                <a16:creationId xmlns:a16="http://schemas.microsoft.com/office/drawing/2014/main" id="{AC681019-A440-2F4A-BD2B-A4FDECA49921}"/>
              </a:ext>
            </a:extLst>
          </p:cNvPr>
          <p:cNvSpPr txBox="1"/>
          <p:nvPr/>
        </p:nvSpPr>
        <p:spPr>
          <a:xfrm>
            <a:off x="4752008" y="4648200"/>
            <a:ext cx="2315699" cy="369332"/>
          </a:xfrm>
          <a:prstGeom prst="rect">
            <a:avLst/>
          </a:prstGeom>
          <a:noFill/>
        </p:spPr>
        <p:txBody>
          <a:bodyPr wrap="none" rtlCol="0">
            <a:spAutoFit/>
          </a:bodyPr>
          <a:lstStyle/>
          <a:p>
            <a:r>
              <a:rPr lang="en-US" b="1" dirty="0">
                <a:solidFill>
                  <a:schemeClr val="bg1"/>
                </a:solidFill>
                <a:latin typeface="Times New Roman"/>
                <a:cs typeface="Times New Roman"/>
              </a:rPr>
              <a:t>5 </a:t>
            </a:r>
            <a:r>
              <a:rPr lang="en-US" b="1" dirty="0" err="1">
                <a:solidFill>
                  <a:schemeClr val="bg1"/>
                </a:solidFill>
                <a:latin typeface="Times New Roman"/>
                <a:cs typeface="Times New Roman"/>
              </a:rPr>
              <a:t>ms</a:t>
            </a:r>
            <a:r>
              <a:rPr lang="en-US" b="1" dirty="0">
                <a:solidFill>
                  <a:schemeClr val="bg1"/>
                </a:solidFill>
                <a:latin typeface="Times New Roman"/>
                <a:cs typeface="Times New Roman"/>
              </a:rPr>
              <a:t> of zero bias data</a:t>
            </a:r>
          </a:p>
        </p:txBody>
      </p:sp>
      <p:sp>
        <p:nvSpPr>
          <p:cNvPr id="13" name="Rectangle 12">
            <a:extLst>
              <a:ext uri="{FF2B5EF4-FFF2-40B4-BE49-F238E27FC236}">
                <a16:creationId xmlns:a16="http://schemas.microsoft.com/office/drawing/2014/main" id="{97CEC7D9-4234-DA4F-9CF9-6D2EA77875C9}"/>
              </a:ext>
            </a:extLst>
          </p:cNvPr>
          <p:cNvSpPr/>
          <p:nvPr/>
        </p:nvSpPr>
        <p:spPr>
          <a:xfrm>
            <a:off x="304800" y="2346656"/>
            <a:ext cx="8001000" cy="4130344"/>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62544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2F24-9D02-2546-BD6A-9245B06854FE}"/>
              </a:ext>
            </a:extLst>
          </p:cNvPr>
          <p:cNvSpPr>
            <a:spLocks noGrp="1"/>
          </p:cNvSpPr>
          <p:nvPr>
            <p:ph type="title"/>
          </p:nvPr>
        </p:nvSpPr>
        <p:spPr/>
        <p:txBody>
          <a:bodyPr/>
          <a:lstStyle/>
          <a:p>
            <a:r>
              <a:rPr lang="en-US" dirty="0"/>
              <a:t>Monopole Simulation</a:t>
            </a:r>
          </a:p>
        </p:txBody>
      </p:sp>
      <p:sp>
        <p:nvSpPr>
          <p:cNvPr id="3" name="Content Placeholder 2">
            <a:extLst>
              <a:ext uri="{FF2B5EF4-FFF2-40B4-BE49-F238E27FC236}">
                <a16:creationId xmlns:a16="http://schemas.microsoft.com/office/drawing/2014/main" id="{6A9B8E76-3E49-844C-9D77-7B5B1F0BAB4F}"/>
              </a:ext>
            </a:extLst>
          </p:cNvPr>
          <p:cNvSpPr>
            <a:spLocks noGrp="1"/>
          </p:cNvSpPr>
          <p:nvPr>
            <p:ph sz="quarter" idx="1"/>
          </p:nvPr>
        </p:nvSpPr>
        <p:spPr/>
        <p:txBody>
          <a:bodyPr/>
          <a:lstStyle/>
          <a:p>
            <a:r>
              <a:rPr lang="en-US" dirty="0"/>
              <a:t>We used simulation to determine the efficiency of selecting monopole tracks for 10</a:t>
            </a:r>
            <a:r>
              <a:rPr lang="en-US" baseline="30000" dirty="0"/>
              <a:t>−4</a:t>
            </a:r>
            <a:r>
              <a:rPr lang="en-US" dirty="0"/>
              <a:t> &lt; β &lt; 10</a:t>
            </a:r>
            <a:r>
              <a:rPr lang="en-US" baseline="30000" dirty="0"/>
              <a:t>−2</a:t>
            </a:r>
            <a:r>
              <a:rPr lang="en-US" dirty="0"/>
              <a:t>.</a:t>
            </a:r>
          </a:p>
          <a:p>
            <a:r>
              <a:rPr lang="en-US" dirty="0"/>
              <a:t>The monopoles were simulated using an isotropic flux.</a:t>
            </a:r>
          </a:p>
          <a:p>
            <a:r>
              <a:rPr lang="en-US" dirty="0"/>
              <a:t>Each simulated monopole was combined with 5 </a:t>
            </a:r>
            <a:r>
              <a:rPr lang="en-US" dirty="0" err="1"/>
              <a:t>ms</a:t>
            </a:r>
            <a:r>
              <a:rPr lang="en-US" dirty="0"/>
              <a:t> of zero bias data (i.e. data with typical running conditions).</a:t>
            </a:r>
          </a:p>
        </p:txBody>
      </p:sp>
      <p:pic>
        <p:nvPicPr>
          <p:cNvPr id="5" name="Content Placeholder 3" descr="160318 MC Overlay - Monopole Track - TDC Zoom.gif">
            <a:extLst>
              <a:ext uri="{FF2B5EF4-FFF2-40B4-BE49-F238E27FC236}">
                <a16:creationId xmlns:a16="http://schemas.microsoft.com/office/drawing/2014/main" id="{5D024AAE-90F3-BD4B-83A8-5D3E526B00B8}"/>
              </a:ext>
            </a:extLst>
          </p:cNvPr>
          <p:cNvPicPr>
            <a:picLocks noChangeAspect="1"/>
          </p:cNvPicPr>
          <p:nvPr/>
        </p:nvPicPr>
        <p:blipFill>
          <a:blip r:embed="rId2">
            <a:extLst>
              <a:ext uri="{28A0092B-C50C-407E-A947-70E740481C1C}">
                <a14:useLocalDpi xmlns:a14="http://schemas.microsoft.com/office/drawing/2010/main" val="0"/>
              </a:ext>
            </a:extLst>
          </a:blip>
          <a:srcRect t="-885" b="-885"/>
          <a:stretch>
            <a:fillRect/>
          </a:stretch>
        </p:blipFill>
        <p:spPr>
          <a:xfrm>
            <a:off x="9829800" y="3499485"/>
            <a:ext cx="4800600" cy="2920365"/>
          </a:xfrm>
          <a:prstGeom prst="rect">
            <a:avLst/>
          </a:prstGeom>
        </p:spPr>
      </p:pic>
      <p:pic>
        <p:nvPicPr>
          <p:cNvPr id="4" name="Content Placeholder 3" descr="evd.xzyx-proj.1.1.gif">
            <a:extLst>
              <a:ext uri="{FF2B5EF4-FFF2-40B4-BE49-F238E27FC236}">
                <a16:creationId xmlns:a16="http://schemas.microsoft.com/office/drawing/2014/main" id="{CE2F6595-8E29-E548-9FEF-DC5AA3126351}"/>
              </a:ext>
            </a:extLst>
          </p:cNvPr>
          <p:cNvPicPr>
            <a:picLocks noChangeAspect="1"/>
          </p:cNvPicPr>
          <p:nvPr/>
        </p:nvPicPr>
        <p:blipFill>
          <a:blip r:embed="rId3">
            <a:extLst>
              <a:ext uri="{28A0092B-C50C-407E-A947-70E740481C1C}">
                <a14:useLocalDpi xmlns:a14="http://schemas.microsoft.com/office/drawing/2010/main" val="0"/>
              </a:ext>
            </a:extLst>
          </a:blip>
          <a:srcRect t="-885" b="-885"/>
          <a:stretch>
            <a:fillRect/>
          </a:stretch>
        </p:blipFill>
        <p:spPr>
          <a:xfrm>
            <a:off x="1748989" y="3066421"/>
            <a:ext cx="5606431" cy="3410579"/>
          </a:xfrm>
          <a:prstGeom prst="rect">
            <a:avLst/>
          </a:prstGeom>
        </p:spPr>
      </p:pic>
      <p:sp>
        <p:nvSpPr>
          <p:cNvPr id="12" name="TextBox 11">
            <a:extLst>
              <a:ext uri="{FF2B5EF4-FFF2-40B4-BE49-F238E27FC236}">
                <a16:creationId xmlns:a16="http://schemas.microsoft.com/office/drawing/2014/main" id="{AC681019-A440-2F4A-BD2B-A4FDECA49921}"/>
              </a:ext>
            </a:extLst>
          </p:cNvPr>
          <p:cNvSpPr txBox="1"/>
          <p:nvPr/>
        </p:nvSpPr>
        <p:spPr>
          <a:xfrm>
            <a:off x="4752008" y="4648200"/>
            <a:ext cx="2315699" cy="369332"/>
          </a:xfrm>
          <a:prstGeom prst="rect">
            <a:avLst/>
          </a:prstGeom>
          <a:noFill/>
        </p:spPr>
        <p:txBody>
          <a:bodyPr wrap="none" rtlCol="0">
            <a:spAutoFit/>
          </a:bodyPr>
          <a:lstStyle/>
          <a:p>
            <a:r>
              <a:rPr lang="en-US" b="1" dirty="0">
                <a:solidFill>
                  <a:schemeClr val="bg1"/>
                </a:solidFill>
                <a:latin typeface="Times New Roman"/>
                <a:cs typeface="Times New Roman"/>
              </a:rPr>
              <a:t>5 </a:t>
            </a:r>
            <a:r>
              <a:rPr lang="en-US" b="1" dirty="0" err="1">
                <a:solidFill>
                  <a:schemeClr val="bg1"/>
                </a:solidFill>
                <a:latin typeface="Times New Roman"/>
                <a:cs typeface="Times New Roman"/>
              </a:rPr>
              <a:t>ms</a:t>
            </a:r>
            <a:r>
              <a:rPr lang="en-US" b="1" dirty="0">
                <a:solidFill>
                  <a:schemeClr val="bg1"/>
                </a:solidFill>
                <a:latin typeface="Times New Roman"/>
                <a:cs typeface="Times New Roman"/>
              </a:rPr>
              <a:t> of zero bias data</a:t>
            </a:r>
          </a:p>
        </p:txBody>
      </p:sp>
    </p:spTree>
    <p:extLst>
      <p:ext uri="{BB962C8B-B14F-4D97-AF65-F5344CB8AC3E}">
        <p14:creationId xmlns:p14="http://schemas.microsoft.com/office/powerpoint/2010/main" val="1668371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2F24-9D02-2546-BD6A-9245B06854FE}"/>
              </a:ext>
            </a:extLst>
          </p:cNvPr>
          <p:cNvSpPr>
            <a:spLocks noGrp="1"/>
          </p:cNvSpPr>
          <p:nvPr>
            <p:ph type="title"/>
          </p:nvPr>
        </p:nvSpPr>
        <p:spPr/>
        <p:txBody>
          <a:bodyPr/>
          <a:lstStyle/>
          <a:p>
            <a:r>
              <a:rPr lang="en-US" dirty="0"/>
              <a:t>Monopole Simulation</a:t>
            </a:r>
          </a:p>
        </p:txBody>
      </p:sp>
      <p:sp>
        <p:nvSpPr>
          <p:cNvPr id="3" name="Content Placeholder 2">
            <a:extLst>
              <a:ext uri="{FF2B5EF4-FFF2-40B4-BE49-F238E27FC236}">
                <a16:creationId xmlns:a16="http://schemas.microsoft.com/office/drawing/2014/main" id="{6A9B8E76-3E49-844C-9D77-7B5B1F0BAB4F}"/>
              </a:ext>
            </a:extLst>
          </p:cNvPr>
          <p:cNvSpPr>
            <a:spLocks noGrp="1"/>
          </p:cNvSpPr>
          <p:nvPr>
            <p:ph sz="quarter" idx="1"/>
          </p:nvPr>
        </p:nvSpPr>
        <p:spPr/>
        <p:txBody>
          <a:bodyPr/>
          <a:lstStyle/>
          <a:p>
            <a:r>
              <a:rPr lang="en-US" dirty="0"/>
              <a:t>We used simulation to determine the efficiency of selecting monopole tracks for 10</a:t>
            </a:r>
            <a:r>
              <a:rPr lang="en-US" baseline="30000" dirty="0"/>
              <a:t>−4</a:t>
            </a:r>
            <a:r>
              <a:rPr lang="en-US" dirty="0"/>
              <a:t> &lt; β &lt; 10</a:t>
            </a:r>
            <a:r>
              <a:rPr lang="en-US" baseline="30000" dirty="0"/>
              <a:t>−2</a:t>
            </a:r>
            <a:r>
              <a:rPr lang="en-US" dirty="0"/>
              <a:t>.</a:t>
            </a:r>
          </a:p>
          <a:p>
            <a:r>
              <a:rPr lang="en-US" dirty="0"/>
              <a:t>The monopoles were simulated using an isotropic flux.</a:t>
            </a:r>
          </a:p>
          <a:p>
            <a:r>
              <a:rPr lang="en-US" dirty="0"/>
              <a:t>Each simulated monopole was combined with 5 </a:t>
            </a:r>
            <a:r>
              <a:rPr lang="en-US" dirty="0" err="1"/>
              <a:t>ms</a:t>
            </a:r>
            <a:r>
              <a:rPr lang="en-US" dirty="0"/>
              <a:t> of zero bias data (i.e. data with typical running conditions).</a:t>
            </a:r>
          </a:p>
        </p:txBody>
      </p:sp>
      <p:pic>
        <p:nvPicPr>
          <p:cNvPr id="5" name="Content Placeholder 3" descr="160318 MC Overlay - Monopole Track - TDC Zoom.gif">
            <a:extLst>
              <a:ext uri="{FF2B5EF4-FFF2-40B4-BE49-F238E27FC236}">
                <a16:creationId xmlns:a16="http://schemas.microsoft.com/office/drawing/2014/main" id="{5D024AAE-90F3-BD4B-83A8-5D3E526B00B8}"/>
              </a:ext>
            </a:extLst>
          </p:cNvPr>
          <p:cNvPicPr>
            <a:picLocks noChangeAspect="1"/>
          </p:cNvPicPr>
          <p:nvPr/>
        </p:nvPicPr>
        <p:blipFill>
          <a:blip r:embed="rId2">
            <a:extLst>
              <a:ext uri="{28A0092B-C50C-407E-A947-70E740481C1C}">
                <a14:useLocalDpi xmlns:a14="http://schemas.microsoft.com/office/drawing/2010/main" val="0"/>
              </a:ext>
            </a:extLst>
          </a:blip>
          <a:srcRect t="-885" b="-885"/>
          <a:stretch>
            <a:fillRect/>
          </a:stretch>
        </p:blipFill>
        <p:spPr>
          <a:xfrm>
            <a:off x="9829800" y="3499485"/>
            <a:ext cx="4800600" cy="2920365"/>
          </a:xfrm>
          <a:prstGeom prst="rect">
            <a:avLst/>
          </a:prstGeom>
        </p:spPr>
      </p:pic>
      <p:grpSp>
        <p:nvGrpSpPr>
          <p:cNvPr id="10" name="Group 9">
            <a:extLst>
              <a:ext uri="{FF2B5EF4-FFF2-40B4-BE49-F238E27FC236}">
                <a16:creationId xmlns:a16="http://schemas.microsoft.com/office/drawing/2014/main" id="{A25325EE-4232-6F40-84B1-C7B3C83A3428}"/>
              </a:ext>
            </a:extLst>
          </p:cNvPr>
          <p:cNvGrpSpPr/>
          <p:nvPr/>
        </p:nvGrpSpPr>
        <p:grpSpPr>
          <a:xfrm>
            <a:off x="1748989" y="3066421"/>
            <a:ext cx="5606431" cy="3410579"/>
            <a:chOff x="2268536" y="3295021"/>
            <a:chExt cx="4343400" cy="2642235"/>
          </a:xfrm>
        </p:grpSpPr>
        <p:pic>
          <p:nvPicPr>
            <p:cNvPr id="4" name="Content Placeholder 3" descr="evd.xzyx-proj.1.1.gif">
              <a:extLst>
                <a:ext uri="{FF2B5EF4-FFF2-40B4-BE49-F238E27FC236}">
                  <a16:creationId xmlns:a16="http://schemas.microsoft.com/office/drawing/2014/main" id="{CE2F6595-8E29-E548-9FEF-DC5AA3126351}"/>
                </a:ext>
              </a:extLst>
            </p:cNvPr>
            <p:cNvPicPr>
              <a:picLocks noChangeAspect="1"/>
            </p:cNvPicPr>
            <p:nvPr/>
          </p:nvPicPr>
          <p:blipFill>
            <a:blip r:embed="rId3">
              <a:extLst>
                <a:ext uri="{28A0092B-C50C-407E-A947-70E740481C1C}">
                  <a14:useLocalDpi xmlns:a14="http://schemas.microsoft.com/office/drawing/2010/main" val="0"/>
                </a:ext>
              </a:extLst>
            </a:blip>
            <a:srcRect t="-885" b="-885"/>
            <a:stretch>
              <a:fillRect/>
            </a:stretch>
          </p:blipFill>
          <p:spPr>
            <a:xfrm>
              <a:off x="2268536" y="3295021"/>
              <a:ext cx="4343400" cy="2642235"/>
            </a:xfrm>
            <a:prstGeom prst="rect">
              <a:avLst/>
            </a:prstGeom>
          </p:spPr>
        </p:pic>
        <p:cxnSp>
          <p:nvCxnSpPr>
            <p:cNvPr id="7" name="Straight Connector 6">
              <a:extLst>
                <a:ext uri="{FF2B5EF4-FFF2-40B4-BE49-F238E27FC236}">
                  <a16:creationId xmlns:a16="http://schemas.microsoft.com/office/drawing/2014/main" id="{41B6E743-8290-6B4B-A474-46A2B9BBB284}"/>
                </a:ext>
              </a:extLst>
            </p:cNvPr>
            <p:cNvCxnSpPr/>
            <p:nvPr/>
          </p:nvCxnSpPr>
          <p:spPr>
            <a:xfrm flipV="1">
              <a:off x="2878136" y="3447421"/>
              <a:ext cx="838200" cy="533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3F63B97-5AD1-DB48-9D96-7E49D0676A76}"/>
                </a:ext>
              </a:extLst>
            </p:cNvPr>
            <p:cNvCxnSpPr>
              <a:cxnSpLocks/>
            </p:cNvCxnSpPr>
            <p:nvPr/>
          </p:nvCxnSpPr>
          <p:spPr>
            <a:xfrm>
              <a:off x="2879811" y="4444720"/>
              <a:ext cx="836525" cy="75530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FD5F9CDA-3C67-834A-95A7-14086963ABF1}"/>
              </a:ext>
            </a:extLst>
          </p:cNvPr>
          <p:cNvSpPr txBox="1"/>
          <p:nvPr/>
        </p:nvSpPr>
        <p:spPr>
          <a:xfrm>
            <a:off x="4752008" y="4648200"/>
            <a:ext cx="2355132" cy="646331"/>
          </a:xfrm>
          <a:prstGeom prst="rect">
            <a:avLst/>
          </a:prstGeom>
          <a:noFill/>
        </p:spPr>
        <p:txBody>
          <a:bodyPr wrap="none" rtlCol="0">
            <a:spAutoFit/>
          </a:bodyPr>
          <a:lstStyle/>
          <a:p>
            <a:r>
              <a:rPr lang="en-US" b="1" dirty="0">
                <a:solidFill>
                  <a:schemeClr val="bg1"/>
                </a:solidFill>
                <a:latin typeface="Times New Roman"/>
                <a:cs typeface="Times New Roman"/>
              </a:rPr>
              <a:t>5 </a:t>
            </a:r>
            <a:r>
              <a:rPr lang="en-US" b="1" dirty="0" err="1">
                <a:solidFill>
                  <a:schemeClr val="bg1"/>
                </a:solidFill>
                <a:latin typeface="Times New Roman"/>
                <a:cs typeface="Times New Roman"/>
              </a:rPr>
              <a:t>ms</a:t>
            </a:r>
            <a:r>
              <a:rPr lang="en-US" b="1" dirty="0">
                <a:solidFill>
                  <a:schemeClr val="bg1"/>
                </a:solidFill>
                <a:latin typeface="Times New Roman"/>
                <a:cs typeface="Times New Roman"/>
              </a:rPr>
              <a:t> of zero bias data</a:t>
            </a:r>
          </a:p>
          <a:p>
            <a:r>
              <a:rPr lang="en-US" b="1" dirty="0">
                <a:solidFill>
                  <a:srgbClr val="FF0000"/>
                </a:solidFill>
                <a:latin typeface="Times New Roman"/>
                <a:cs typeface="Times New Roman"/>
              </a:rPr>
              <a:t>+ simulated monopole</a:t>
            </a:r>
          </a:p>
        </p:txBody>
      </p:sp>
    </p:spTree>
    <p:extLst>
      <p:ext uri="{BB962C8B-B14F-4D97-AF65-F5344CB8AC3E}">
        <p14:creationId xmlns:p14="http://schemas.microsoft.com/office/powerpoint/2010/main" val="225172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CCD0-7038-9444-B04E-87CE1CE759AC}"/>
              </a:ext>
            </a:extLst>
          </p:cNvPr>
          <p:cNvSpPr>
            <a:spLocks noGrp="1"/>
          </p:cNvSpPr>
          <p:nvPr>
            <p:ph type="title"/>
          </p:nvPr>
        </p:nvSpPr>
        <p:spPr/>
        <p:txBody>
          <a:bodyPr/>
          <a:lstStyle/>
          <a:p>
            <a:r>
              <a:rPr lang="en-US" dirty="0"/>
              <a:t>Analysis Strategy – Trigger</a:t>
            </a:r>
          </a:p>
        </p:txBody>
      </p:sp>
      <p:sp>
        <p:nvSpPr>
          <p:cNvPr id="3" name="Content Placeholder 2">
            <a:extLst>
              <a:ext uri="{FF2B5EF4-FFF2-40B4-BE49-F238E27FC236}">
                <a16:creationId xmlns:a16="http://schemas.microsoft.com/office/drawing/2014/main" id="{91D5B9E6-1FEC-4F4E-A7D4-6C70979F8F81}"/>
              </a:ext>
            </a:extLst>
          </p:cNvPr>
          <p:cNvSpPr>
            <a:spLocks noGrp="1"/>
          </p:cNvSpPr>
          <p:nvPr>
            <p:ph sz="quarter" idx="1"/>
          </p:nvPr>
        </p:nvSpPr>
        <p:spPr/>
        <p:txBody>
          <a:bodyPr/>
          <a:lstStyle/>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NOvA</a:t>
            </a:r>
            <a:r>
              <a:rPr lang="en-US" dirty="0">
                <a:latin typeface="Times New Roman" panose="02020603050405020304" pitchFamily="18" charset="0"/>
                <a:cs typeface="Times New Roman" panose="02020603050405020304" pitchFamily="18" charset="0"/>
              </a:rPr>
              <a:t> detectors are equipped with a data-driven trigger (DDT) system that continuously examines the live data stream on over 100 computing nodes. </a:t>
            </a:r>
          </a:p>
          <a:p>
            <a:r>
              <a:rPr lang="en-US" dirty="0">
                <a:latin typeface="Times New Roman" panose="02020603050405020304" pitchFamily="18" charset="0"/>
                <a:cs typeface="Times New Roman" panose="02020603050405020304" pitchFamily="18" charset="0"/>
              </a:rPr>
              <a:t>The monopole trigger algorithm examines pairs of hits on the surface of the detector for each event (5 </a:t>
            </a:r>
            <a:r>
              <a:rPr lang="en-US" dirty="0" err="1">
                <a:latin typeface="Times New Roman" panose="02020603050405020304" pitchFamily="18" charset="0"/>
                <a:cs typeface="Times New Roman" panose="02020603050405020304" pitchFamily="18" charset="0"/>
              </a:rPr>
              <a:t>ms</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4F672AA-A9B2-A74A-89A8-9515507DBC59}"/>
              </a:ext>
            </a:extLst>
          </p:cNvPr>
          <p:cNvPicPr>
            <a:picLocks noChangeAspect="1"/>
          </p:cNvPicPr>
          <p:nvPr/>
        </p:nvPicPr>
        <p:blipFill>
          <a:blip r:embed="rId2"/>
          <a:stretch>
            <a:fillRect/>
          </a:stretch>
        </p:blipFill>
        <p:spPr>
          <a:xfrm>
            <a:off x="685800" y="3338898"/>
            <a:ext cx="7743470" cy="2604702"/>
          </a:xfrm>
          <a:prstGeom prst="rect">
            <a:avLst/>
          </a:prstGeom>
        </p:spPr>
      </p:pic>
      <p:sp>
        <p:nvSpPr>
          <p:cNvPr id="5" name="Rectangle 4">
            <a:extLst>
              <a:ext uri="{FF2B5EF4-FFF2-40B4-BE49-F238E27FC236}">
                <a16:creationId xmlns:a16="http://schemas.microsoft.com/office/drawing/2014/main" id="{30F73AD4-D447-9D4D-B808-03CF85ADF8BD}"/>
              </a:ext>
            </a:extLst>
          </p:cNvPr>
          <p:cNvSpPr/>
          <p:nvPr/>
        </p:nvSpPr>
        <p:spPr>
          <a:xfrm>
            <a:off x="2971800" y="3581400"/>
            <a:ext cx="5451473" cy="2514600"/>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156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CCD0-7038-9444-B04E-87CE1CE759AC}"/>
              </a:ext>
            </a:extLst>
          </p:cNvPr>
          <p:cNvSpPr>
            <a:spLocks noGrp="1"/>
          </p:cNvSpPr>
          <p:nvPr>
            <p:ph type="title"/>
          </p:nvPr>
        </p:nvSpPr>
        <p:spPr/>
        <p:txBody>
          <a:bodyPr/>
          <a:lstStyle/>
          <a:p>
            <a:r>
              <a:rPr lang="en-US" dirty="0"/>
              <a:t>Analysis Strategy – Trigger</a:t>
            </a:r>
          </a:p>
        </p:txBody>
      </p:sp>
      <p:sp>
        <p:nvSpPr>
          <p:cNvPr id="3" name="Content Placeholder 2">
            <a:extLst>
              <a:ext uri="{FF2B5EF4-FFF2-40B4-BE49-F238E27FC236}">
                <a16:creationId xmlns:a16="http://schemas.microsoft.com/office/drawing/2014/main" id="{91D5B9E6-1FEC-4F4E-A7D4-6C70979F8F81}"/>
              </a:ext>
            </a:extLst>
          </p:cNvPr>
          <p:cNvSpPr>
            <a:spLocks noGrp="1"/>
          </p:cNvSpPr>
          <p:nvPr>
            <p:ph sz="quarter" idx="1"/>
          </p:nvPr>
        </p:nvSpPr>
        <p:spPr/>
        <p:txBody>
          <a:bodyPr/>
          <a:lstStyle/>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NOvA</a:t>
            </a:r>
            <a:r>
              <a:rPr lang="en-US" dirty="0">
                <a:latin typeface="Times New Roman" panose="02020603050405020304" pitchFamily="18" charset="0"/>
                <a:cs typeface="Times New Roman" panose="02020603050405020304" pitchFamily="18" charset="0"/>
              </a:rPr>
              <a:t> detectors are equipped with a data-driven trigger (DDT) system that continuously examines the live data stream on over 100 computing nodes. </a:t>
            </a:r>
          </a:p>
          <a:p>
            <a:r>
              <a:rPr lang="en-US" dirty="0">
                <a:latin typeface="Times New Roman" panose="02020603050405020304" pitchFamily="18" charset="0"/>
                <a:cs typeface="Times New Roman" panose="02020603050405020304" pitchFamily="18" charset="0"/>
              </a:rPr>
              <a:t>The monopole trigger algorithm examines pairs of hits on the surface of the detector for each event (5 </a:t>
            </a:r>
            <a:r>
              <a:rPr lang="en-US" dirty="0" err="1">
                <a:latin typeface="Times New Roman" panose="02020603050405020304" pitchFamily="18" charset="0"/>
                <a:cs typeface="Times New Roman" panose="02020603050405020304" pitchFamily="18" charset="0"/>
              </a:rPr>
              <a:t>ms</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4F672AA-A9B2-A74A-89A8-9515507DBC59}"/>
              </a:ext>
            </a:extLst>
          </p:cNvPr>
          <p:cNvPicPr>
            <a:picLocks noChangeAspect="1"/>
          </p:cNvPicPr>
          <p:nvPr/>
        </p:nvPicPr>
        <p:blipFill>
          <a:blip r:embed="rId2"/>
          <a:stretch>
            <a:fillRect/>
          </a:stretch>
        </p:blipFill>
        <p:spPr>
          <a:xfrm>
            <a:off x="685800" y="3338898"/>
            <a:ext cx="7743470" cy="2604702"/>
          </a:xfrm>
          <a:prstGeom prst="rect">
            <a:avLst/>
          </a:prstGeom>
        </p:spPr>
      </p:pic>
      <p:sp>
        <p:nvSpPr>
          <p:cNvPr id="5" name="Rectangle 4">
            <a:extLst>
              <a:ext uri="{FF2B5EF4-FFF2-40B4-BE49-F238E27FC236}">
                <a16:creationId xmlns:a16="http://schemas.microsoft.com/office/drawing/2014/main" id="{30F73AD4-D447-9D4D-B808-03CF85ADF8BD}"/>
              </a:ext>
            </a:extLst>
          </p:cNvPr>
          <p:cNvSpPr/>
          <p:nvPr/>
        </p:nvSpPr>
        <p:spPr>
          <a:xfrm>
            <a:off x="4541854" y="5094514"/>
            <a:ext cx="3881419" cy="1001486"/>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622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CCD0-7038-9444-B04E-87CE1CE759AC}"/>
              </a:ext>
            </a:extLst>
          </p:cNvPr>
          <p:cNvSpPr>
            <a:spLocks noGrp="1"/>
          </p:cNvSpPr>
          <p:nvPr>
            <p:ph type="title"/>
          </p:nvPr>
        </p:nvSpPr>
        <p:spPr/>
        <p:txBody>
          <a:bodyPr/>
          <a:lstStyle/>
          <a:p>
            <a:r>
              <a:rPr lang="en-US" dirty="0"/>
              <a:t>Analysis Strategy – Trigger</a:t>
            </a:r>
          </a:p>
        </p:txBody>
      </p:sp>
      <p:sp>
        <p:nvSpPr>
          <p:cNvPr id="3" name="Content Placeholder 2">
            <a:extLst>
              <a:ext uri="{FF2B5EF4-FFF2-40B4-BE49-F238E27FC236}">
                <a16:creationId xmlns:a16="http://schemas.microsoft.com/office/drawing/2014/main" id="{91D5B9E6-1FEC-4F4E-A7D4-6C70979F8F81}"/>
              </a:ext>
            </a:extLst>
          </p:cNvPr>
          <p:cNvSpPr>
            <a:spLocks noGrp="1"/>
          </p:cNvSpPr>
          <p:nvPr>
            <p:ph sz="quarter" idx="1"/>
          </p:nvPr>
        </p:nvSpPr>
        <p:spPr/>
        <p:txBody>
          <a:bodyPr/>
          <a:lstStyle/>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NOvA</a:t>
            </a:r>
            <a:r>
              <a:rPr lang="en-US" dirty="0">
                <a:latin typeface="Times New Roman" panose="02020603050405020304" pitchFamily="18" charset="0"/>
                <a:cs typeface="Times New Roman" panose="02020603050405020304" pitchFamily="18" charset="0"/>
              </a:rPr>
              <a:t> detectors are equipped with a data-driven trigger (DDT) system that continuously examines the live data stream on over 100 computing nodes. </a:t>
            </a:r>
          </a:p>
          <a:p>
            <a:r>
              <a:rPr lang="en-US" dirty="0">
                <a:latin typeface="Times New Roman" panose="02020603050405020304" pitchFamily="18" charset="0"/>
                <a:cs typeface="Times New Roman" panose="02020603050405020304" pitchFamily="18" charset="0"/>
              </a:rPr>
              <a:t>The monopole trigger algorithm examines pairs of hits on the surface of the detector for each event (5 </a:t>
            </a:r>
            <a:r>
              <a:rPr lang="en-US" dirty="0" err="1">
                <a:latin typeface="Times New Roman" panose="02020603050405020304" pitchFamily="18" charset="0"/>
                <a:cs typeface="Times New Roman" panose="02020603050405020304" pitchFamily="18" charset="0"/>
              </a:rPr>
              <a:t>ms</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4F672AA-A9B2-A74A-89A8-9515507DBC59}"/>
              </a:ext>
            </a:extLst>
          </p:cNvPr>
          <p:cNvPicPr>
            <a:picLocks noChangeAspect="1"/>
          </p:cNvPicPr>
          <p:nvPr/>
        </p:nvPicPr>
        <p:blipFill>
          <a:blip r:embed="rId2"/>
          <a:stretch>
            <a:fillRect/>
          </a:stretch>
        </p:blipFill>
        <p:spPr>
          <a:xfrm>
            <a:off x="685800" y="3338898"/>
            <a:ext cx="7743470" cy="2604702"/>
          </a:xfrm>
          <a:prstGeom prst="rect">
            <a:avLst/>
          </a:prstGeom>
        </p:spPr>
      </p:pic>
    </p:spTree>
    <p:extLst>
      <p:ext uri="{BB962C8B-B14F-4D97-AF65-F5344CB8AC3E}">
        <p14:creationId xmlns:p14="http://schemas.microsoft.com/office/powerpoint/2010/main" val="178530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A526-9CD0-4F43-A896-555C0C9A6D06}"/>
              </a:ext>
            </a:extLst>
          </p:cNvPr>
          <p:cNvSpPr>
            <a:spLocks noGrp="1"/>
          </p:cNvSpPr>
          <p:nvPr>
            <p:ph type="title"/>
          </p:nvPr>
        </p:nvSpPr>
        <p:spPr/>
        <p:txBody>
          <a:bodyPr/>
          <a:lstStyle/>
          <a:p>
            <a:r>
              <a:rPr lang="en-US" dirty="0"/>
              <a:t>Trigger and Reconstruction Efficiencies</a:t>
            </a:r>
          </a:p>
        </p:txBody>
      </p:sp>
      <p:sp>
        <p:nvSpPr>
          <p:cNvPr id="3" name="Content Placeholder 2">
            <a:extLst>
              <a:ext uri="{FF2B5EF4-FFF2-40B4-BE49-F238E27FC236}">
                <a16:creationId xmlns:a16="http://schemas.microsoft.com/office/drawing/2014/main" id="{CF71BE8E-9223-484A-9E95-3F3AB7349FA1}"/>
              </a:ext>
            </a:extLst>
          </p:cNvPr>
          <p:cNvSpPr>
            <a:spLocks noGrp="1"/>
          </p:cNvSpPr>
          <p:nvPr>
            <p:ph sz="quarter" idx="1"/>
          </p:nvPr>
        </p:nvSpPr>
        <p:spPr>
          <a:xfrm>
            <a:off x="457199" y="990600"/>
            <a:ext cx="3276601" cy="5410200"/>
          </a:xfrm>
        </p:spPr>
        <p:txBody>
          <a:bodyPr>
            <a:normAutofit/>
          </a:bodyPr>
          <a:lstStyle/>
          <a:p>
            <a:r>
              <a:rPr lang="en-US" dirty="0"/>
              <a:t>Efficiency constant:</a:t>
            </a:r>
          </a:p>
          <a:p>
            <a:pPr lvl="1"/>
            <a:r>
              <a:rPr lang="en-US" dirty="0"/>
              <a:t>from </a:t>
            </a:r>
            <a:r>
              <a:rPr lang="en-US" i="1" dirty="0"/>
              <a:t>β</a:t>
            </a:r>
            <a:r>
              <a:rPr lang="en-US" dirty="0"/>
              <a:t> ~ 5x10</a:t>
            </a:r>
            <a:r>
              <a:rPr lang="en-US" baseline="30000" dirty="0"/>
              <a:t>−4</a:t>
            </a:r>
          </a:p>
          <a:p>
            <a:pPr lvl="1"/>
            <a:r>
              <a:rPr lang="en-US" dirty="0"/>
              <a:t>to </a:t>
            </a:r>
            <a:r>
              <a:rPr lang="en-US" i="1" dirty="0"/>
              <a:t>β</a:t>
            </a:r>
            <a:r>
              <a:rPr lang="en-US" dirty="0"/>
              <a:t> ~ 5x10</a:t>
            </a:r>
            <a:r>
              <a:rPr lang="en-US" baseline="30000" dirty="0"/>
              <a:t>−3</a:t>
            </a:r>
          </a:p>
          <a:p>
            <a:r>
              <a:rPr lang="en-US" dirty="0"/>
              <a:t>Some efficiency lost due to tracks parallel to the detector planes.</a:t>
            </a:r>
          </a:p>
          <a:p>
            <a:pPr lvl="1"/>
            <a:r>
              <a:rPr lang="en-US" dirty="0"/>
              <a:t>|</a:t>
            </a:r>
            <a:r>
              <a:rPr lang="en-US" i="1" dirty="0" err="1"/>
              <a:t>θ</a:t>
            </a:r>
            <a:r>
              <a:rPr lang="en-US" dirty="0"/>
              <a:t>| ~ 90°</a:t>
            </a:r>
          </a:p>
          <a:p>
            <a:r>
              <a:rPr lang="en-US" dirty="0"/>
              <a:t>Improvements in the trigger and offline reconstruction algorithms have increased efficiency since the 2021 result!</a:t>
            </a:r>
          </a:p>
        </p:txBody>
      </p:sp>
      <p:pic>
        <p:nvPicPr>
          <p:cNvPr id="4" name="Content Placeholder 5">
            <a:extLst>
              <a:ext uri="{FF2B5EF4-FFF2-40B4-BE49-F238E27FC236}">
                <a16:creationId xmlns:a16="http://schemas.microsoft.com/office/drawing/2014/main" id="{B34AE027-7D9C-3C43-80FA-0E8853A20549}"/>
              </a:ext>
            </a:extLst>
          </p:cNvPr>
          <p:cNvPicPr>
            <a:picLocks noChangeAspect="1"/>
          </p:cNvPicPr>
          <p:nvPr/>
        </p:nvPicPr>
        <p:blipFill>
          <a:blip r:embed="rId2"/>
          <a:stretch>
            <a:fillRect/>
          </a:stretch>
        </p:blipFill>
        <p:spPr>
          <a:xfrm>
            <a:off x="4038600" y="457200"/>
            <a:ext cx="4459704" cy="3151454"/>
          </a:xfrm>
          <a:prstGeom prst="rect">
            <a:avLst/>
          </a:prstGeom>
        </p:spPr>
      </p:pic>
      <p:pic>
        <p:nvPicPr>
          <p:cNvPr id="5" name="Content Placeholder 5">
            <a:extLst>
              <a:ext uri="{FF2B5EF4-FFF2-40B4-BE49-F238E27FC236}">
                <a16:creationId xmlns:a16="http://schemas.microsoft.com/office/drawing/2014/main" id="{ADDADB36-16F7-C94D-9753-CA7DBD921760}"/>
              </a:ext>
            </a:extLst>
          </p:cNvPr>
          <p:cNvPicPr>
            <a:picLocks noChangeAspect="1"/>
          </p:cNvPicPr>
          <p:nvPr/>
        </p:nvPicPr>
        <p:blipFill>
          <a:blip r:embed="rId3"/>
          <a:stretch>
            <a:fillRect/>
          </a:stretch>
        </p:blipFill>
        <p:spPr>
          <a:xfrm>
            <a:off x="3615469" y="3048000"/>
            <a:ext cx="5000588" cy="3533670"/>
          </a:xfrm>
          <a:prstGeom prst="rect">
            <a:avLst/>
          </a:prstGeom>
        </p:spPr>
      </p:pic>
      <p:sp>
        <p:nvSpPr>
          <p:cNvPr id="16" name="Rectangle 15">
            <a:extLst>
              <a:ext uri="{FF2B5EF4-FFF2-40B4-BE49-F238E27FC236}">
                <a16:creationId xmlns:a16="http://schemas.microsoft.com/office/drawing/2014/main" id="{8A6E6628-C70B-B549-88FB-1ED0EB696530}"/>
              </a:ext>
            </a:extLst>
          </p:cNvPr>
          <p:cNvSpPr/>
          <p:nvPr/>
        </p:nvSpPr>
        <p:spPr>
          <a:xfrm>
            <a:off x="3955170" y="1676400"/>
            <a:ext cx="329133" cy="67116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555434CB-6F0D-0346-BD77-7CBDCFE3EEF3}"/>
              </a:ext>
            </a:extLst>
          </p:cNvPr>
          <p:cNvSpPr/>
          <p:nvPr/>
        </p:nvSpPr>
        <p:spPr>
          <a:xfrm>
            <a:off x="6225322" y="2861884"/>
            <a:ext cx="404078" cy="18611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1F27A00C-0645-4640-B951-7262ADA7D5E6}"/>
              </a:ext>
            </a:extLst>
          </p:cNvPr>
          <p:cNvSpPr/>
          <p:nvPr/>
        </p:nvSpPr>
        <p:spPr>
          <a:xfrm>
            <a:off x="4248271" y="2291024"/>
            <a:ext cx="796001" cy="771218"/>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47B68154-F9CC-664F-B1C2-AD72C58CB05C}"/>
              </a:ext>
            </a:extLst>
          </p:cNvPr>
          <p:cNvGrpSpPr/>
          <p:nvPr/>
        </p:nvGrpSpPr>
        <p:grpSpPr>
          <a:xfrm>
            <a:off x="3886200" y="2118055"/>
            <a:ext cx="1092817" cy="1082345"/>
            <a:chOff x="1846342" y="1764268"/>
            <a:chExt cx="1092817" cy="1082345"/>
          </a:xfrm>
        </p:grpSpPr>
        <p:grpSp>
          <p:nvGrpSpPr>
            <p:cNvPr id="8" name="Group 7">
              <a:extLst>
                <a:ext uri="{FF2B5EF4-FFF2-40B4-BE49-F238E27FC236}">
                  <a16:creationId xmlns:a16="http://schemas.microsoft.com/office/drawing/2014/main" id="{28CEECD3-22FD-3B48-92D6-D908500353B7}"/>
                </a:ext>
              </a:extLst>
            </p:cNvPr>
            <p:cNvGrpSpPr/>
            <p:nvPr/>
          </p:nvGrpSpPr>
          <p:grpSpPr>
            <a:xfrm>
              <a:off x="2024759" y="1779813"/>
              <a:ext cx="914400" cy="1066800"/>
              <a:chOff x="2024759" y="1905000"/>
              <a:chExt cx="914400" cy="1066800"/>
            </a:xfrm>
          </p:grpSpPr>
          <p:cxnSp>
            <p:nvCxnSpPr>
              <p:cNvPr id="10" name="Straight Connector 9">
                <a:extLst>
                  <a:ext uri="{FF2B5EF4-FFF2-40B4-BE49-F238E27FC236}">
                    <a16:creationId xmlns:a16="http://schemas.microsoft.com/office/drawing/2014/main" id="{BBF4F75A-807F-4A4E-B22F-2850A84537E7}"/>
                  </a:ext>
                </a:extLst>
              </p:cNvPr>
              <p:cNvCxnSpPr/>
              <p:nvPr/>
            </p:nvCxnSpPr>
            <p:spPr>
              <a:xfrm flipV="1">
                <a:off x="2133600" y="1905000"/>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EEAFADF-0D14-2442-B2E8-5D2CB774723A}"/>
                  </a:ext>
                </a:extLst>
              </p:cNvPr>
              <p:cNvCxnSpPr/>
              <p:nvPr/>
            </p:nvCxnSpPr>
            <p:spPr>
              <a:xfrm rot="5400000" flipV="1">
                <a:off x="2481959" y="2240772"/>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4EB56F3-153F-BB4F-83CB-9A92BFB8272C}"/>
                  </a:ext>
                </a:extLst>
              </p:cNvPr>
              <p:cNvCxnSpPr/>
              <p:nvPr/>
            </p:nvCxnSpPr>
            <p:spPr>
              <a:xfrm flipV="1">
                <a:off x="2133600" y="2209800"/>
                <a:ext cx="685800" cy="488172"/>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Arc 12">
                <a:extLst>
                  <a:ext uri="{FF2B5EF4-FFF2-40B4-BE49-F238E27FC236}">
                    <a16:creationId xmlns:a16="http://schemas.microsoft.com/office/drawing/2014/main" id="{3DD97AAB-D746-0C48-B053-60394FBD4A5B}"/>
                  </a:ext>
                </a:extLst>
              </p:cNvPr>
              <p:cNvSpPr/>
              <p:nvPr/>
            </p:nvSpPr>
            <p:spPr>
              <a:xfrm rot="1431123">
                <a:off x="2260271" y="2478204"/>
                <a:ext cx="261241" cy="304800"/>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CF77A6D-A6B5-7C4B-B62D-4B2B4D85F1F0}"/>
                  </a:ext>
                </a:extLst>
              </p:cNvPr>
              <p:cNvSpPr txBox="1"/>
              <p:nvPr/>
            </p:nvSpPr>
            <p:spPr>
              <a:xfrm>
                <a:off x="2514600" y="2297668"/>
                <a:ext cx="295236" cy="369332"/>
              </a:xfrm>
              <a:prstGeom prst="rect">
                <a:avLst/>
              </a:prstGeom>
              <a:noFill/>
            </p:spPr>
            <p:txBody>
              <a:bodyPr wrap="none" rtlCol="0">
                <a:spAutoFit/>
              </a:bodyPr>
              <a:lstStyle/>
              <a:p>
                <a:r>
                  <a:rPr lang="en-US" dirty="0" err="1">
                    <a:latin typeface="Times New Roman"/>
                    <a:cs typeface="Times New Roman"/>
                  </a:rPr>
                  <a:t>θ</a:t>
                </a:r>
                <a:endParaRPr lang="en-US" dirty="0">
                  <a:latin typeface="Times New Roman"/>
                  <a:cs typeface="Times New Roman"/>
                </a:endParaRPr>
              </a:p>
            </p:txBody>
          </p:sp>
          <p:sp>
            <p:nvSpPr>
              <p:cNvPr id="15" name="TextBox 14">
                <a:extLst>
                  <a:ext uri="{FF2B5EF4-FFF2-40B4-BE49-F238E27FC236}">
                    <a16:creationId xmlns:a16="http://schemas.microsoft.com/office/drawing/2014/main" id="{CB352CCE-76EE-1B41-B318-53F3CD5F8819}"/>
                  </a:ext>
                </a:extLst>
              </p:cNvPr>
              <p:cNvSpPr txBox="1"/>
              <p:nvPr/>
            </p:nvSpPr>
            <p:spPr>
              <a:xfrm>
                <a:off x="2590800" y="2602468"/>
                <a:ext cx="274434" cy="369332"/>
              </a:xfrm>
              <a:prstGeom prst="rect">
                <a:avLst/>
              </a:prstGeom>
              <a:noFill/>
            </p:spPr>
            <p:txBody>
              <a:bodyPr wrap="none" rtlCol="0">
                <a:spAutoFit/>
              </a:bodyPr>
              <a:lstStyle/>
              <a:p>
                <a:r>
                  <a:rPr lang="en-US" i="1" dirty="0">
                    <a:latin typeface="Times New Roman"/>
                    <a:cs typeface="Times New Roman"/>
                  </a:rPr>
                  <a:t>z</a:t>
                </a:r>
              </a:p>
            </p:txBody>
          </p:sp>
        </p:grpSp>
        <p:sp>
          <p:nvSpPr>
            <p:cNvPr id="9" name="TextBox 8">
              <a:extLst>
                <a:ext uri="{FF2B5EF4-FFF2-40B4-BE49-F238E27FC236}">
                  <a16:creationId xmlns:a16="http://schemas.microsoft.com/office/drawing/2014/main" id="{CBADB46A-4DAE-894F-A18A-00EB989E4FAC}"/>
                </a:ext>
              </a:extLst>
            </p:cNvPr>
            <p:cNvSpPr txBox="1"/>
            <p:nvPr/>
          </p:nvSpPr>
          <p:spPr>
            <a:xfrm>
              <a:off x="1846342" y="1764268"/>
              <a:ext cx="287258" cy="369332"/>
            </a:xfrm>
            <a:prstGeom prst="rect">
              <a:avLst/>
            </a:prstGeom>
            <a:noFill/>
          </p:spPr>
          <p:txBody>
            <a:bodyPr wrap="none" rtlCol="0">
              <a:spAutoFit/>
            </a:bodyPr>
            <a:lstStyle/>
            <a:p>
              <a:r>
                <a:rPr lang="en-US" i="1" dirty="0">
                  <a:latin typeface="Times New Roman"/>
                  <a:cs typeface="Times New Roman"/>
                </a:rPr>
                <a:t>x</a:t>
              </a:r>
            </a:p>
          </p:txBody>
        </p:sp>
      </p:grpSp>
      <p:sp>
        <p:nvSpPr>
          <p:cNvPr id="6" name="TextBox 5">
            <a:extLst>
              <a:ext uri="{FF2B5EF4-FFF2-40B4-BE49-F238E27FC236}">
                <a16:creationId xmlns:a16="http://schemas.microsoft.com/office/drawing/2014/main" id="{7255F250-1A42-24D5-62FA-EE5A8CB7D917}"/>
              </a:ext>
            </a:extLst>
          </p:cNvPr>
          <p:cNvSpPr txBox="1"/>
          <p:nvPr/>
        </p:nvSpPr>
        <p:spPr>
          <a:xfrm>
            <a:off x="6892070" y="4953000"/>
            <a:ext cx="1005403" cy="584775"/>
          </a:xfrm>
          <a:prstGeom prst="rect">
            <a:avLst/>
          </a:prstGeom>
          <a:noFill/>
        </p:spPr>
        <p:txBody>
          <a:bodyPr wrap="none" rtlCol="0">
            <a:spAutoFit/>
          </a:bodyPr>
          <a:lstStyle/>
          <a:p>
            <a:r>
              <a:rPr lang="en-US" sz="3200" dirty="0">
                <a:latin typeface="Times New Roman"/>
                <a:cs typeface="Times New Roman"/>
              </a:rPr>
              <a:t>2021</a:t>
            </a:r>
          </a:p>
        </p:txBody>
      </p:sp>
      <p:sp>
        <p:nvSpPr>
          <p:cNvPr id="19" name="Rectangle 18">
            <a:extLst>
              <a:ext uri="{FF2B5EF4-FFF2-40B4-BE49-F238E27FC236}">
                <a16:creationId xmlns:a16="http://schemas.microsoft.com/office/drawing/2014/main" id="{4C2A1FA1-45A6-0C92-09A7-B52D6207C23F}"/>
              </a:ext>
            </a:extLst>
          </p:cNvPr>
          <p:cNvSpPr/>
          <p:nvPr/>
        </p:nvSpPr>
        <p:spPr>
          <a:xfrm>
            <a:off x="3615469" y="1020762"/>
            <a:ext cx="5071331" cy="5380038"/>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B0FE7A6D-D295-1184-DD45-B553CDDBCAA2}"/>
              </a:ext>
            </a:extLst>
          </p:cNvPr>
          <p:cNvSpPr/>
          <p:nvPr/>
        </p:nvSpPr>
        <p:spPr>
          <a:xfrm>
            <a:off x="304801" y="2291024"/>
            <a:ext cx="3239925" cy="4109776"/>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1241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6613-CA1D-B395-752B-9A54D2AFC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0746E-5C7D-7F38-2296-10BB3F874D9B}"/>
              </a:ext>
            </a:extLst>
          </p:cNvPr>
          <p:cNvSpPr>
            <a:spLocks noGrp="1"/>
          </p:cNvSpPr>
          <p:nvPr>
            <p:ph type="title"/>
          </p:nvPr>
        </p:nvSpPr>
        <p:spPr/>
        <p:txBody>
          <a:bodyPr/>
          <a:lstStyle/>
          <a:p>
            <a:r>
              <a:rPr lang="en-US" dirty="0"/>
              <a:t>Trigger and Reconstruction Efficiencies</a:t>
            </a:r>
          </a:p>
        </p:txBody>
      </p:sp>
      <p:sp>
        <p:nvSpPr>
          <p:cNvPr id="3" name="Content Placeholder 2">
            <a:extLst>
              <a:ext uri="{FF2B5EF4-FFF2-40B4-BE49-F238E27FC236}">
                <a16:creationId xmlns:a16="http://schemas.microsoft.com/office/drawing/2014/main" id="{95EED6E6-046D-3663-868F-38DBECC9A5A7}"/>
              </a:ext>
            </a:extLst>
          </p:cNvPr>
          <p:cNvSpPr>
            <a:spLocks noGrp="1"/>
          </p:cNvSpPr>
          <p:nvPr>
            <p:ph sz="quarter" idx="1"/>
          </p:nvPr>
        </p:nvSpPr>
        <p:spPr>
          <a:xfrm>
            <a:off x="457199" y="990600"/>
            <a:ext cx="3276601" cy="5410200"/>
          </a:xfrm>
        </p:spPr>
        <p:txBody>
          <a:bodyPr>
            <a:normAutofit/>
          </a:bodyPr>
          <a:lstStyle/>
          <a:p>
            <a:r>
              <a:rPr lang="en-US" dirty="0"/>
              <a:t>Efficiency constant:</a:t>
            </a:r>
          </a:p>
          <a:p>
            <a:pPr lvl="1"/>
            <a:r>
              <a:rPr lang="en-US" dirty="0"/>
              <a:t>from </a:t>
            </a:r>
            <a:r>
              <a:rPr lang="en-US" i="1" dirty="0"/>
              <a:t>β</a:t>
            </a:r>
            <a:r>
              <a:rPr lang="en-US" dirty="0"/>
              <a:t> ~ 5x10</a:t>
            </a:r>
            <a:r>
              <a:rPr lang="en-US" baseline="30000" dirty="0"/>
              <a:t>−4</a:t>
            </a:r>
          </a:p>
          <a:p>
            <a:pPr lvl="1"/>
            <a:r>
              <a:rPr lang="en-US" dirty="0"/>
              <a:t>to </a:t>
            </a:r>
            <a:r>
              <a:rPr lang="en-US" i="1" dirty="0"/>
              <a:t>β</a:t>
            </a:r>
            <a:r>
              <a:rPr lang="en-US" dirty="0"/>
              <a:t> ~ 5x10</a:t>
            </a:r>
            <a:r>
              <a:rPr lang="en-US" baseline="30000" dirty="0"/>
              <a:t>−3</a:t>
            </a:r>
          </a:p>
          <a:p>
            <a:r>
              <a:rPr lang="en-US" dirty="0"/>
              <a:t>Some efficiency lost due to tracks parallel to the detector planes.</a:t>
            </a:r>
          </a:p>
          <a:p>
            <a:pPr lvl="1"/>
            <a:r>
              <a:rPr lang="en-US" dirty="0"/>
              <a:t>|</a:t>
            </a:r>
            <a:r>
              <a:rPr lang="en-US" i="1" dirty="0" err="1"/>
              <a:t>θ</a:t>
            </a:r>
            <a:r>
              <a:rPr lang="en-US" dirty="0"/>
              <a:t>| ~ 90°</a:t>
            </a:r>
          </a:p>
          <a:p>
            <a:r>
              <a:rPr lang="en-US" dirty="0"/>
              <a:t>Improvements in the trigger and offline reconstruction algorithms have increased efficiency since the 2021 result!</a:t>
            </a:r>
          </a:p>
        </p:txBody>
      </p:sp>
      <p:pic>
        <p:nvPicPr>
          <p:cNvPr id="4" name="Content Placeholder 5">
            <a:extLst>
              <a:ext uri="{FF2B5EF4-FFF2-40B4-BE49-F238E27FC236}">
                <a16:creationId xmlns:a16="http://schemas.microsoft.com/office/drawing/2014/main" id="{FA711D46-AE1D-CF13-E586-70A8915CEF75}"/>
              </a:ext>
            </a:extLst>
          </p:cNvPr>
          <p:cNvPicPr>
            <a:picLocks noChangeAspect="1"/>
          </p:cNvPicPr>
          <p:nvPr/>
        </p:nvPicPr>
        <p:blipFill>
          <a:blip r:embed="rId2"/>
          <a:stretch>
            <a:fillRect/>
          </a:stretch>
        </p:blipFill>
        <p:spPr>
          <a:xfrm>
            <a:off x="4038600" y="457200"/>
            <a:ext cx="4459704" cy="3151454"/>
          </a:xfrm>
          <a:prstGeom prst="rect">
            <a:avLst/>
          </a:prstGeom>
        </p:spPr>
      </p:pic>
      <p:pic>
        <p:nvPicPr>
          <p:cNvPr id="5" name="Content Placeholder 5">
            <a:extLst>
              <a:ext uri="{FF2B5EF4-FFF2-40B4-BE49-F238E27FC236}">
                <a16:creationId xmlns:a16="http://schemas.microsoft.com/office/drawing/2014/main" id="{270297B8-19C1-2321-59CE-A8F29ADD11CC}"/>
              </a:ext>
            </a:extLst>
          </p:cNvPr>
          <p:cNvPicPr>
            <a:picLocks noChangeAspect="1"/>
          </p:cNvPicPr>
          <p:nvPr/>
        </p:nvPicPr>
        <p:blipFill>
          <a:blip r:embed="rId3"/>
          <a:stretch>
            <a:fillRect/>
          </a:stretch>
        </p:blipFill>
        <p:spPr>
          <a:xfrm>
            <a:off x="3615469" y="3048000"/>
            <a:ext cx="5000588" cy="3533670"/>
          </a:xfrm>
          <a:prstGeom prst="rect">
            <a:avLst/>
          </a:prstGeom>
        </p:spPr>
      </p:pic>
      <p:sp>
        <p:nvSpPr>
          <p:cNvPr id="16" name="Rectangle 15">
            <a:extLst>
              <a:ext uri="{FF2B5EF4-FFF2-40B4-BE49-F238E27FC236}">
                <a16:creationId xmlns:a16="http://schemas.microsoft.com/office/drawing/2014/main" id="{5479E805-A0C6-9E62-DE3E-7DB098D7444B}"/>
              </a:ext>
            </a:extLst>
          </p:cNvPr>
          <p:cNvSpPr/>
          <p:nvPr/>
        </p:nvSpPr>
        <p:spPr>
          <a:xfrm>
            <a:off x="3955170" y="1676400"/>
            <a:ext cx="329133" cy="67116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8FA8B0A4-F51B-797B-21FE-65EE4E4717E6}"/>
              </a:ext>
            </a:extLst>
          </p:cNvPr>
          <p:cNvSpPr/>
          <p:nvPr/>
        </p:nvSpPr>
        <p:spPr>
          <a:xfrm>
            <a:off x="6225322" y="2861884"/>
            <a:ext cx="404078" cy="18611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38567090-3B29-B7DB-5306-F341849AFD0C}"/>
              </a:ext>
            </a:extLst>
          </p:cNvPr>
          <p:cNvSpPr/>
          <p:nvPr/>
        </p:nvSpPr>
        <p:spPr>
          <a:xfrm>
            <a:off x="4248271" y="2291024"/>
            <a:ext cx="796001" cy="771218"/>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981DA8A8-3C39-C88D-0AD5-3C103FDE7BDA}"/>
              </a:ext>
            </a:extLst>
          </p:cNvPr>
          <p:cNvGrpSpPr/>
          <p:nvPr/>
        </p:nvGrpSpPr>
        <p:grpSpPr>
          <a:xfrm>
            <a:off x="3886200" y="2118055"/>
            <a:ext cx="1092817" cy="1082345"/>
            <a:chOff x="1846342" y="1764268"/>
            <a:chExt cx="1092817" cy="1082345"/>
          </a:xfrm>
        </p:grpSpPr>
        <p:grpSp>
          <p:nvGrpSpPr>
            <p:cNvPr id="8" name="Group 7">
              <a:extLst>
                <a:ext uri="{FF2B5EF4-FFF2-40B4-BE49-F238E27FC236}">
                  <a16:creationId xmlns:a16="http://schemas.microsoft.com/office/drawing/2014/main" id="{36A80BD5-91E5-D496-5246-BAAE42CE690A}"/>
                </a:ext>
              </a:extLst>
            </p:cNvPr>
            <p:cNvGrpSpPr/>
            <p:nvPr/>
          </p:nvGrpSpPr>
          <p:grpSpPr>
            <a:xfrm>
              <a:off x="2024759" y="1779813"/>
              <a:ext cx="914400" cy="1066800"/>
              <a:chOff x="2024759" y="1905000"/>
              <a:chExt cx="914400" cy="1066800"/>
            </a:xfrm>
          </p:grpSpPr>
          <p:cxnSp>
            <p:nvCxnSpPr>
              <p:cNvPr id="10" name="Straight Connector 9">
                <a:extLst>
                  <a:ext uri="{FF2B5EF4-FFF2-40B4-BE49-F238E27FC236}">
                    <a16:creationId xmlns:a16="http://schemas.microsoft.com/office/drawing/2014/main" id="{A81B1A7F-718E-9792-A037-E3C18DB0C865}"/>
                  </a:ext>
                </a:extLst>
              </p:cNvPr>
              <p:cNvCxnSpPr/>
              <p:nvPr/>
            </p:nvCxnSpPr>
            <p:spPr>
              <a:xfrm flipV="1">
                <a:off x="2133600" y="1905000"/>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49E87AC-4C3E-4365-CF8F-523F04B21A52}"/>
                  </a:ext>
                </a:extLst>
              </p:cNvPr>
              <p:cNvCxnSpPr/>
              <p:nvPr/>
            </p:nvCxnSpPr>
            <p:spPr>
              <a:xfrm rot="5400000" flipV="1">
                <a:off x="2481959" y="2240772"/>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5C01BA-0C95-D1FD-11EF-895480E8A73D}"/>
                  </a:ext>
                </a:extLst>
              </p:cNvPr>
              <p:cNvCxnSpPr/>
              <p:nvPr/>
            </p:nvCxnSpPr>
            <p:spPr>
              <a:xfrm flipV="1">
                <a:off x="2133600" y="2209800"/>
                <a:ext cx="685800" cy="488172"/>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Arc 12">
                <a:extLst>
                  <a:ext uri="{FF2B5EF4-FFF2-40B4-BE49-F238E27FC236}">
                    <a16:creationId xmlns:a16="http://schemas.microsoft.com/office/drawing/2014/main" id="{A730ABB5-D898-7B15-E5AF-2CF53772CF28}"/>
                  </a:ext>
                </a:extLst>
              </p:cNvPr>
              <p:cNvSpPr/>
              <p:nvPr/>
            </p:nvSpPr>
            <p:spPr>
              <a:xfrm rot="1431123">
                <a:off x="2260271" y="2478204"/>
                <a:ext cx="261241" cy="304800"/>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8B4CE97-D360-C56C-57DC-B7F19BB82645}"/>
                  </a:ext>
                </a:extLst>
              </p:cNvPr>
              <p:cNvSpPr txBox="1"/>
              <p:nvPr/>
            </p:nvSpPr>
            <p:spPr>
              <a:xfrm>
                <a:off x="2514600" y="2297668"/>
                <a:ext cx="295236" cy="369332"/>
              </a:xfrm>
              <a:prstGeom prst="rect">
                <a:avLst/>
              </a:prstGeom>
              <a:noFill/>
            </p:spPr>
            <p:txBody>
              <a:bodyPr wrap="none" rtlCol="0">
                <a:spAutoFit/>
              </a:bodyPr>
              <a:lstStyle/>
              <a:p>
                <a:r>
                  <a:rPr lang="en-US" dirty="0" err="1">
                    <a:latin typeface="Times New Roman"/>
                    <a:cs typeface="Times New Roman"/>
                  </a:rPr>
                  <a:t>θ</a:t>
                </a:r>
                <a:endParaRPr lang="en-US" dirty="0">
                  <a:latin typeface="Times New Roman"/>
                  <a:cs typeface="Times New Roman"/>
                </a:endParaRPr>
              </a:p>
            </p:txBody>
          </p:sp>
          <p:sp>
            <p:nvSpPr>
              <p:cNvPr id="15" name="TextBox 14">
                <a:extLst>
                  <a:ext uri="{FF2B5EF4-FFF2-40B4-BE49-F238E27FC236}">
                    <a16:creationId xmlns:a16="http://schemas.microsoft.com/office/drawing/2014/main" id="{74C635C8-21CC-F3E2-0570-576C3866AF80}"/>
                  </a:ext>
                </a:extLst>
              </p:cNvPr>
              <p:cNvSpPr txBox="1"/>
              <p:nvPr/>
            </p:nvSpPr>
            <p:spPr>
              <a:xfrm>
                <a:off x="2590800" y="2602468"/>
                <a:ext cx="274434" cy="369332"/>
              </a:xfrm>
              <a:prstGeom prst="rect">
                <a:avLst/>
              </a:prstGeom>
              <a:noFill/>
            </p:spPr>
            <p:txBody>
              <a:bodyPr wrap="none" rtlCol="0">
                <a:spAutoFit/>
              </a:bodyPr>
              <a:lstStyle/>
              <a:p>
                <a:r>
                  <a:rPr lang="en-US" i="1" dirty="0">
                    <a:latin typeface="Times New Roman"/>
                    <a:cs typeface="Times New Roman"/>
                  </a:rPr>
                  <a:t>z</a:t>
                </a:r>
              </a:p>
            </p:txBody>
          </p:sp>
        </p:grpSp>
        <p:sp>
          <p:nvSpPr>
            <p:cNvPr id="9" name="TextBox 8">
              <a:extLst>
                <a:ext uri="{FF2B5EF4-FFF2-40B4-BE49-F238E27FC236}">
                  <a16:creationId xmlns:a16="http://schemas.microsoft.com/office/drawing/2014/main" id="{C6E47257-A5A9-EEC1-A895-DF9371F7C282}"/>
                </a:ext>
              </a:extLst>
            </p:cNvPr>
            <p:cNvSpPr txBox="1"/>
            <p:nvPr/>
          </p:nvSpPr>
          <p:spPr>
            <a:xfrm>
              <a:off x="1846342" y="1764268"/>
              <a:ext cx="287258" cy="369332"/>
            </a:xfrm>
            <a:prstGeom prst="rect">
              <a:avLst/>
            </a:prstGeom>
            <a:noFill/>
          </p:spPr>
          <p:txBody>
            <a:bodyPr wrap="none" rtlCol="0">
              <a:spAutoFit/>
            </a:bodyPr>
            <a:lstStyle/>
            <a:p>
              <a:r>
                <a:rPr lang="en-US" i="1" dirty="0">
                  <a:latin typeface="Times New Roman"/>
                  <a:cs typeface="Times New Roman"/>
                </a:rPr>
                <a:t>x</a:t>
              </a:r>
            </a:p>
          </p:txBody>
        </p:sp>
      </p:grpSp>
      <p:sp>
        <p:nvSpPr>
          <p:cNvPr id="6" name="TextBox 5">
            <a:extLst>
              <a:ext uri="{FF2B5EF4-FFF2-40B4-BE49-F238E27FC236}">
                <a16:creationId xmlns:a16="http://schemas.microsoft.com/office/drawing/2014/main" id="{B49CD390-1ABD-7A28-25E6-C8E4C1A31A1F}"/>
              </a:ext>
            </a:extLst>
          </p:cNvPr>
          <p:cNvSpPr txBox="1"/>
          <p:nvPr/>
        </p:nvSpPr>
        <p:spPr>
          <a:xfrm>
            <a:off x="6892070" y="4953000"/>
            <a:ext cx="1005403" cy="584775"/>
          </a:xfrm>
          <a:prstGeom prst="rect">
            <a:avLst/>
          </a:prstGeom>
          <a:noFill/>
        </p:spPr>
        <p:txBody>
          <a:bodyPr wrap="none" rtlCol="0">
            <a:spAutoFit/>
          </a:bodyPr>
          <a:lstStyle/>
          <a:p>
            <a:r>
              <a:rPr lang="en-US" sz="3200" dirty="0">
                <a:latin typeface="Times New Roman"/>
                <a:cs typeface="Times New Roman"/>
              </a:rPr>
              <a:t>2021</a:t>
            </a:r>
          </a:p>
        </p:txBody>
      </p:sp>
      <p:sp>
        <p:nvSpPr>
          <p:cNvPr id="20" name="Rectangle 19">
            <a:extLst>
              <a:ext uri="{FF2B5EF4-FFF2-40B4-BE49-F238E27FC236}">
                <a16:creationId xmlns:a16="http://schemas.microsoft.com/office/drawing/2014/main" id="{87DAF3E8-086C-B4A9-1C18-51DFE4C7C4EF}"/>
              </a:ext>
            </a:extLst>
          </p:cNvPr>
          <p:cNvSpPr/>
          <p:nvPr/>
        </p:nvSpPr>
        <p:spPr>
          <a:xfrm>
            <a:off x="304801" y="3810000"/>
            <a:ext cx="3239925" cy="2590800"/>
          </a:xfrm>
          <a:prstGeom prst="rect">
            <a:avLst/>
          </a:prstGeom>
          <a:solidFill>
            <a:schemeClr val="bg1">
              <a:alpha val="80000"/>
            </a:schemeClr>
          </a:solidFill>
          <a:ln>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97689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5691-943B-E8EB-0AA1-7F1A3B746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08B90-7E17-B336-D30E-841E1077EC08}"/>
              </a:ext>
            </a:extLst>
          </p:cNvPr>
          <p:cNvSpPr>
            <a:spLocks noGrp="1"/>
          </p:cNvSpPr>
          <p:nvPr>
            <p:ph type="title"/>
          </p:nvPr>
        </p:nvSpPr>
        <p:spPr/>
        <p:txBody>
          <a:bodyPr/>
          <a:lstStyle/>
          <a:p>
            <a:r>
              <a:rPr lang="en-US" dirty="0"/>
              <a:t>Trigger and Reconstruction Efficiencies</a:t>
            </a:r>
          </a:p>
        </p:txBody>
      </p:sp>
      <p:sp>
        <p:nvSpPr>
          <p:cNvPr id="3" name="Content Placeholder 2">
            <a:extLst>
              <a:ext uri="{FF2B5EF4-FFF2-40B4-BE49-F238E27FC236}">
                <a16:creationId xmlns:a16="http://schemas.microsoft.com/office/drawing/2014/main" id="{724A3A74-215A-06DE-E5EB-6DF4327AF1D4}"/>
              </a:ext>
            </a:extLst>
          </p:cNvPr>
          <p:cNvSpPr>
            <a:spLocks noGrp="1"/>
          </p:cNvSpPr>
          <p:nvPr>
            <p:ph sz="quarter" idx="1"/>
          </p:nvPr>
        </p:nvSpPr>
        <p:spPr>
          <a:xfrm>
            <a:off x="457199" y="990600"/>
            <a:ext cx="3276601" cy="5410200"/>
          </a:xfrm>
        </p:spPr>
        <p:txBody>
          <a:bodyPr>
            <a:normAutofit/>
          </a:bodyPr>
          <a:lstStyle/>
          <a:p>
            <a:r>
              <a:rPr lang="en-US" dirty="0"/>
              <a:t>Efficiency constant:</a:t>
            </a:r>
          </a:p>
          <a:p>
            <a:pPr lvl="1"/>
            <a:r>
              <a:rPr lang="en-US" dirty="0"/>
              <a:t>from </a:t>
            </a:r>
            <a:r>
              <a:rPr lang="en-US" i="1" dirty="0"/>
              <a:t>β</a:t>
            </a:r>
            <a:r>
              <a:rPr lang="en-US" dirty="0"/>
              <a:t> ~ 5x10</a:t>
            </a:r>
            <a:r>
              <a:rPr lang="en-US" baseline="30000" dirty="0"/>
              <a:t>−4</a:t>
            </a:r>
          </a:p>
          <a:p>
            <a:pPr lvl="1"/>
            <a:r>
              <a:rPr lang="en-US" dirty="0"/>
              <a:t>to </a:t>
            </a:r>
            <a:r>
              <a:rPr lang="en-US" i="1" dirty="0"/>
              <a:t>β</a:t>
            </a:r>
            <a:r>
              <a:rPr lang="en-US" dirty="0"/>
              <a:t> ~ 5x10</a:t>
            </a:r>
            <a:r>
              <a:rPr lang="en-US" baseline="30000" dirty="0"/>
              <a:t>−3</a:t>
            </a:r>
          </a:p>
          <a:p>
            <a:r>
              <a:rPr lang="en-US" dirty="0"/>
              <a:t>Some efficiency lost due to tracks parallel to the detector planes.</a:t>
            </a:r>
          </a:p>
          <a:p>
            <a:pPr lvl="1"/>
            <a:r>
              <a:rPr lang="en-US" dirty="0"/>
              <a:t>|</a:t>
            </a:r>
            <a:r>
              <a:rPr lang="en-US" i="1" dirty="0" err="1"/>
              <a:t>θ</a:t>
            </a:r>
            <a:r>
              <a:rPr lang="en-US" dirty="0"/>
              <a:t>| ~ 90°</a:t>
            </a:r>
          </a:p>
          <a:p>
            <a:r>
              <a:rPr lang="en-US" dirty="0"/>
              <a:t>Improvements in the trigger and offline reconstruction algorithms have increased efficiency since the 2021 result!</a:t>
            </a:r>
          </a:p>
        </p:txBody>
      </p:sp>
      <p:pic>
        <p:nvPicPr>
          <p:cNvPr id="4" name="Content Placeholder 5">
            <a:extLst>
              <a:ext uri="{FF2B5EF4-FFF2-40B4-BE49-F238E27FC236}">
                <a16:creationId xmlns:a16="http://schemas.microsoft.com/office/drawing/2014/main" id="{C950D7C3-1E8D-7EE8-E623-B91D806AC3E8}"/>
              </a:ext>
            </a:extLst>
          </p:cNvPr>
          <p:cNvPicPr>
            <a:picLocks noChangeAspect="1"/>
          </p:cNvPicPr>
          <p:nvPr/>
        </p:nvPicPr>
        <p:blipFill>
          <a:blip r:embed="rId2"/>
          <a:stretch>
            <a:fillRect/>
          </a:stretch>
        </p:blipFill>
        <p:spPr>
          <a:xfrm>
            <a:off x="4038600" y="457200"/>
            <a:ext cx="4459704" cy="3151454"/>
          </a:xfrm>
          <a:prstGeom prst="rect">
            <a:avLst/>
          </a:prstGeom>
        </p:spPr>
      </p:pic>
      <p:sp>
        <p:nvSpPr>
          <p:cNvPr id="16" name="Rectangle 15">
            <a:extLst>
              <a:ext uri="{FF2B5EF4-FFF2-40B4-BE49-F238E27FC236}">
                <a16:creationId xmlns:a16="http://schemas.microsoft.com/office/drawing/2014/main" id="{71A63799-DB39-FFA2-EE3B-6E44BD3A875B}"/>
              </a:ext>
            </a:extLst>
          </p:cNvPr>
          <p:cNvSpPr/>
          <p:nvPr/>
        </p:nvSpPr>
        <p:spPr>
          <a:xfrm>
            <a:off x="3955170" y="1676400"/>
            <a:ext cx="329133" cy="67116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92CE9E0A-BCCE-2BC1-9AD7-76284665F4DF}"/>
              </a:ext>
            </a:extLst>
          </p:cNvPr>
          <p:cNvSpPr/>
          <p:nvPr/>
        </p:nvSpPr>
        <p:spPr>
          <a:xfrm>
            <a:off x="6225322" y="2861884"/>
            <a:ext cx="404078" cy="186116"/>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83630BF1-8707-375F-0786-3301623FF26F}"/>
              </a:ext>
            </a:extLst>
          </p:cNvPr>
          <p:cNvSpPr/>
          <p:nvPr/>
        </p:nvSpPr>
        <p:spPr>
          <a:xfrm>
            <a:off x="4248271" y="2291024"/>
            <a:ext cx="796001" cy="771218"/>
          </a:xfrm>
          <a:prstGeom prst="rect">
            <a:avLst/>
          </a:prstGeom>
          <a:solidFill>
            <a:schemeClr val="bg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3D28A848-75D5-2E9C-FB5F-D5BEEBBA8765}"/>
              </a:ext>
            </a:extLst>
          </p:cNvPr>
          <p:cNvSpPr txBox="1"/>
          <p:nvPr/>
        </p:nvSpPr>
        <p:spPr>
          <a:xfrm>
            <a:off x="6892070" y="4953000"/>
            <a:ext cx="1005403" cy="584775"/>
          </a:xfrm>
          <a:prstGeom prst="rect">
            <a:avLst/>
          </a:prstGeom>
          <a:noFill/>
        </p:spPr>
        <p:txBody>
          <a:bodyPr wrap="none" rtlCol="0">
            <a:spAutoFit/>
          </a:bodyPr>
          <a:lstStyle/>
          <a:p>
            <a:r>
              <a:rPr lang="en-US" sz="3200" dirty="0">
                <a:latin typeface="Times New Roman"/>
                <a:cs typeface="Times New Roman"/>
              </a:rPr>
              <a:t>2021</a:t>
            </a:r>
          </a:p>
        </p:txBody>
      </p:sp>
      <p:pic>
        <p:nvPicPr>
          <p:cNvPr id="24" name="Picture 23">
            <a:extLst>
              <a:ext uri="{FF2B5EF4-FFF2-40B4-BE49-F238E27FC236}">
                <a16:creationId xmlns:a16="http://schemas.microsoft.com/office/drawing/2014/main" id="{7B48FEE0-85C0-36B1-54A7-009DD32BACD2}"/>
              </a:ext>
            </a:extLst>
          </p:cNvPr>
          <p:cNvPicPr>
            <a:picLocks noChangeAspect="1"/>
          </p:cNvPicPr>
          <p:nvPr/>
        </p:nvPicPr>
        <p:blipFill>
          <a:blip r:embed="rId3"/>
          <a:srcRect t="4478" r="7387"/>
          <a:stretch>
            <a:fillRect/>
          </a:stretch>
        </p:blipFill>
        <p:spPr>
          <a:xfrm>
            <a:off x="3763293" y="3003010"/>
            <a:ext cx="4769494" cy="3476236"/>
          </a:xfrm>
          <a:prstGeom prst="rect">
            <a:avLst/>
          </a:prstGeom>
        </p:spPr>
      </p:pic>
      <p:sp>
        <p:nvSpPr>
          <p:cNvPr id="21" name="TextBox 20">
            <a:extLst>
              <a:ext uri="{FF2B5EF4-FFF2-40B4-BE49-F238E27FC236}">
                <a16:creationId xmlns:a16="http://schemas.microsoft.com/office/drawing/2014/main" id="{86D3202F-9983-5F0B-AE3B-9D1F9C101D49}"/>
              </a:ext>
            </a:extLst>
          </p:cNvPr>
          <p:cNvSpPr txBox="1"/>
          <p:nvPr/>
        </p:nvSpPr>
        <p:spPr>
          <a:xfrm>
            <a:off x="6892070" y="4953000"/>
            <a:ext cx="982961" cy="584775"/>
          </a:xfrm>
          <a:prstGeom prst="rect">
            <a:avLst/>
          </a:prstGeom>
          <a:noFill/>
        </p:spPr>
        <p:txBody>
          <a:bodyPr wrap="none" rtlCol="0">
            <a:spAutoFit/>
          </a:bodyPr>
          <a:lstStyle/>
          <a:p>
            <a:r>
              <a:rPr lang="en-US" sz="3200" dirty="0">
                <a:latin typeface="Times New Roman"/>
                <a:cs typeface="Times New Roman"/>
              </a:rPr>
              <a:t>Now</a:t>
            </a:r>
          </a:p>
        </p:txBody>
      </p:sp>
      <p:grpSp>
        <p:nvGrpSpPr>
          <p:cNvPr id="7" name="Group 6">
            <a:extLst>
              <a:ext uri="{FF2B5EF4-FFF2-40B4-BE49-F238E27FC236}">
                <a16:creationId xmlns:a16="http://schemas.microsoft.com/office/drawing/2014/main" id="{36250612-45BE-34D5-2695-50A589134135}"/>
              </a:ext>
            </a:extLst>
          </p:cNvPr>
          <p:cNvGrpSpPr/>
          <p:nvPr/>
        </p:nvGrpSpPr>
        <p:grpSpPr>
          <a:xfrm>
            <a:off x="3886200" y="2118055"/>
            <a:ext cx="1092817" cy="1082345"/>
            <a:chOff x="1846342" y="1764268"/>
            <a:chExt cx="1092817" cy="1082345"/>
          </a:xfrm>
        </p:grpSpPr>
        <p:grpSp>
          <p:nvGrpSpPr>
            <p:cNvPr id="8" name="Group 7">
              <a:extLst>
                <a:ext uri="{FF2B5EF4-FFF2-40B4-BE49-F238E27FC236}">
                  <a16:creationId xmlns:a16="http://schemas.microsoft.com/office/drawing/2014/main" id="{AD4DF8D4-80DE-8AFD-B533-F457C9A4D2BC}"/>
                </a:ext>
              </a:extLst>
            </p:cNvPr>
            <p:cNvGrpSpPr/>
            <p:nvPr/>
          </p:nvGrpSpPr>
          <p:grpSpPr>
            <a:xfrm>
              <a:off x="2024759" y="1779813"/>
              <a:ext cx="914400" cy="1066800"/>
              <a:chOff x="2024759" y="1905000"/>
              <a:chExt cx="914400" cy="1066800"/>
            </a:xfrm>
          </p:grpSpPr>
          <p:cxnSp>
            <p:nvCxnSpPr>
              <p:cNvPr id="10" name="Straight Connector 9">
                <a:extLst>
                  <a:ext uri="{FF2B5EF4-FFF2-40B4-BE49-F238E27FC236}">
                    <a16:creationId xmlns:a16="http://schemas.microsoft.com/office/drawing/2014/main" id="{256561B0-7483-57E2-37C2-26BDDCD6CCD1}"/>
                  </a:ext>
                </a:extLst>
              </p:cNvPr>
              <p:cNvCxnSpPr/>
              <p:nvPr/>
            </p:nvCxnSpPr>
            <p:spPr>
              <a:xfrm flipV="1">
                <a:off x="2133600" y="1905000"/>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74B5BA3-107E-064C-8321-291DBD5FB399}"/>
                  </a:ext>
                </a:extLst>
              </p:cNvPr>
              <p:cNvCxnSpPr/>
              <p:nvPr/>
            </p:nvCxnSpPr>
            <p:spPr>
              <a:xfrm rot="5400000" flipV="1">
                <a:off x="2481959" y="2240772"/>
                <a:ext cx="0" cy="914400"/>
              </a:xfrm>
              <a:prstGeom prst="line">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C021DE1-3C54-544A-6367-CE96AF07047E}"/>
                  </a:ext>
                </a:extLst>
              </p:cNvPr>
              <p:cNvCxnSpPr/>
              <p:nvPr/>
            </p:nvCxnSpPr>
            <p:spPr>
              <a:xfrm flipV="1">
                <a:off x="2133600" y="2209800"/>
                <a:ext cx="685800" cy="488172"/>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Arc 12">
                <a:extLst>
                  <a:ext uri="{FF2B5EF4-FFF2-40B4-BE49-F238E27FC236}">
                    <a16:creationId xmlns:a16="http://schemas.microsoft.com/office/drawing/2014/main" id="{B51A3B70-C7B7-A337-7576-EBB2326F508A}"/>
                  </a:ext>
                </a:extLst>
              </p:cNvPr>
              <p:cNvSpPr/>
              <p:nvPr/>
            </p:nvSpPr>
            <p:spPr>
              <a:xfrm rot="1431123">
                <a:off x="2260271" y="2478204"/>
                <a:ext cx="261241" cy="304800"/>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B40BAB8-E24A-5CC1-05C5-E9CFEDAD07AD}"/>
                  </a:ext>
                </a:extLst>
              </p:cNvPr>
              <p:cNvSpPr txBox="1"/>
              <p:nvPr/>
            </p:nvSpPr>
            <p:spPr>
              <a:xfrm>
                <a:off x="2514600" y="2297668"/>
                <a:ext cx="295236" cy="369332"/>
              </a:xfrm>
              <a:prstGeom prst="rect">
                <a:avLst/>
              </a:prstGeom>
              <a:noFill/>
            </p:spPr>
            <p:txBody>
              <a:bodyPr wrap="none" rtlCol="0">
                <a:spAutoFit/>
              </a:bodyPr>
              <a:lstStyle/>
              <a:p>
                <a:r>
                  <a:rPr lang="en-US" dirty="0" err="1">
                    <a:latin typeface="Times New Roman"/>
                    <a:cs typeface="Times New Roman"/>
                  </a:rPr>
                  <a:t>θ</a:t>
                </a:r>
                <a:endParaRPr lang="en-US" dirty="0">
                  <a:latin typeface="Times New Roman"/>
                  <a:cs typeface="Times New Roman"/>
                </a:endParaRPr>
              </a:p>
            </p:txBody>
          </p:sp>
          <p:sp>
            <p:nvSpPr>
              <p:cNvPr id="15" name="TextBox 14">
                <a:extLst>
                  <a:ext uri="{FF2B5EF4-FFF2-40B4-BE49-F238E27FC236}">
                    <a16:creationId xmlns:a16="http://schemas.microsoft.com/office/drawing/2014/main" id="{C51620B9-F4D1-B1E7-4A80-7BA6847266DA}"/>
                  </a:ext>
                </a:extLst>
              </p:cNvPr>
              <p:cNvSpPr txBox="1"/>
              <p:nvPr/>
            </p:nvSpPr>
            <p:spPr>
              <a:xfrm>
                <a:off x="2590800" y="2602468"/>
                <a:ext cx="274434" cy="369332"/>
              </a:xfrm>
              <a:prstGeom prst="rect">
                <a:avLst/>
              </a:prstGeom>
              <a:noFill/>
            </p:spPr>
            <p:txBody>
              <a:bodyPr wrap="none" rtlCol="0">
                <a:spAutoFit/>
              </a:bodyPr>
              <a:lstStyle/>
              <a:p>
                <a:r>
                  <a:rPr lang="en-US" i="1" dirty="0">
                    <a:latin typeface="Times New Roman"/>
                    <a:cs typeface="Times New Roman"/>
                  </a:rPr>
                  <a:t>z</a:t>
                </a:r>
              </a:p>
            </p:txBody>
          </p:sp>
        </p:grpSp>
        <p:sp>
          <p:nvSpPr>
            <p:cNvPr id="9" name="TextBox 8">
              <a:extLst>
                <a:ext uri="{FF2B5EF4-FFF2-40B4-BE49-F238E27FC236}">
                  <a16:creationId xmlns:a16="http://schemas.microsoft.com/office/drawing/2014/main" id="{D149826D-A20F-963A-8D00-7A6D5D84ADCA}"/>
                </a:ext>
              </a:extLst>
            </p:cNvPr>
            <p:cNvSpPr txBox="1"/>
            <p:nvPr/>
          </p:nvSpPr>
          <p:spPr>
            <a:xfrm>
              <a:off x="1846342" y="1764268"/>
              <a:ext cx="287258" cy="369332"/>
            </a:xfrm>
            <a:prstGeom prst="rect">
              <a:avLst/>
            </a:prstGeom>
            <a:noFill/>
          </p:spPr>
          <p:txBody>
            <a:bodyPr wrap="none" rtlCol="0">
              <a:spAutoFit/>
            </a:bodyPr>
            <a:lstStyle/>
            <a:p>
              <a:r>
                <a:rPr lang="en-US" i="1" dirty="0">
                  <a:latin typeface="Times New Roman"/>
                  <a:cs typeface="Times New Roman"/>
                </a:rPr>
                <a:t>x</a:t>
              </a:r>
            </a:p>
          </p:txBody>
        </p:sp>
      </p:grpSp>
    </p:spTree>
    <p:extLst>
      <p:ext uri="{BB962C8B-B14F-4D97-AF65-F5344CB8AC3E}">
        <p14:creationId xmlns:p14="http://schemas.microsoft.com/office/powerpoint/2010/main" val="284631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28F9B35-B3A8-EB51-023E-C7A9F8758AE5}"/>
              </a:ext>
            </a:extLst>
          </p:cNvPr>
          <p:cNvSpPr txBox="1">
            <a:spLocks/>
          </p:cNvSpPr>
          <p:nvPr/>
        </p:nvSpPr>
        <p:spPr>
          <a:xfrm>
            <a:off x="4536112" y="3352800"/>
            <a:ext cx="3549597" cy="3026344"/>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Times New Roman"/>
                <a:ea typeface="+mn-ea"/>
                <a:cs typeface="Times New Roman"/>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Times New Roman"/>
                <a:ea typeface="+mn-ea"/>
                <a:cs typeface="Times New Roman"/>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Times New Roman"/>
                <a:ea typeface="+mn-ea"/>
                <a:cs typeface="Times New Roman"/>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Times New Roman"/>
                <a:ea typeface="+mn-ea"/>
                <a:cs typeface="Times New Roman"/>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Times New Roman"/>
                <a:ea typeface="+mn-ea"/>
                <a:cs typeface="Times New Roman"/>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en-US" u="sng" dirty="0">
                <a:solidFill>
                  <a:srgbClr val="000000"/>
                </a:solidFill>
              </a:rPr>
              <a:t>Beyond Oscillation Physics</a:t>
            </a:r>
            <a:endParaRPr lang="en-US" dirty="0">
              <a:solidFill>
                <a:srgbClr val="000000"/>
              </a:solidFill>
            </a:endParaRPr>
          </a:p>
          <a:p>
            <a:r>
              <a:rPr lang="en-US" dirty="0"/>
              <a:t>Non-Standard Interactions</a:t>
            </a:r>
          </a:p>
          <a:p>
            <a:r>
              <a:rPr lang="en-US" dirty="0"/>
              <a:t>Neutrino Cross Sections</a:t>
            </a:r>
          </a:p>
          <a:p>
            <a:r>
              <a:rPr lang="en-US" dirty="0"/>
              <a:t>Sterile Neutrinos</a:t>
            </a:r>
          </a:p>
          <a:p>
            <a:r>
              <a:rPr lang="en-US" dirty="0"/>
              <a:t>Dark Matter</a:t>
            </a:r>
          </a:p>
          <a:p>
            <a:r>
              <a:rPr lang="en-US" b="1" dirty="0"/>
              <a:t>Magnetic Monopoles</a:t>
            </a:r>
          </a:p>
          <a:p>
            <a:r>
              <a:rPr lang="en-US" dirty="0"/>
              <a:t>Supernova</a:t>
            </a:r>
          </a:p>
          <a:p>
            <a:r>
              <a:rPr lang="en-US" dirty="0"/>
              <a:t>And More!</a:t>
            </a:r>
          </a:p>
        </p:txBody>
      </p:sp>
      <p:pic>
        <p:nvPicPr>
          <p:cNvPr id="18" name="Picture 1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785" y="2857500"/>
            <a:ext cx="4762500" cy="317500"/>
          </a:xfrm>
          <a:prstGeom prst="rect">
            <a:avLst/>
          </a:prstGeom>
        </p:spPr>
      </p:pic>
      <p:sp>
        <p:nvSpPr>
          <p:cNvPr id="3" name="Content Placeholder 2"/>
          <p:cNvSpPr>
            <a:spLocks noGrp="1"/>
          </p:cNvSpPr>
          <p:nvPr>
            <p:ph sz="quarter" idx="1"/>
          </p:nvPr>
        </p:nvSpPr>
        <p:spPr/>
        <p:txBody>
          <a:bodyPr/>
          <a:lstStyle/>
          <a:p>
            <a:r>
              <a:rPr lang="en-US" dirty="0" err="1">
                <a:solidFill>
                  <a:srgbClr val="FF0000"/>
                </a:solidFill>
              </a:rPr>
              <a:t>N</a:t>
            </a:r>
            <a:r>
              <a:rPr lang="en-US" dirty="0" err="1">
                <a:solidFill>
                  <a:srgbClr val="008000"/>
                </a:solidFill>
              </a:rPr>
              <a:t>O</a:t>
            </a:r>
            <a:r>
              <a:rPr lang="en-US" dirty="0" err="1">
                <a:solidFill>
                  <a:srgbClr val="0000FF"/>
                </a:solidFill>
              </a:rPr>
              <a:t>νA</a:t>
            </a:r>
            <a:r>
              <a:rPr lang="en-US" dirty="0"/>
              <a:t>:</a:t>
            </a:r>
          </a:p>
          <a:p>
            <a:pPr lvl="1"/>
            <a:r>
              <a:rPr lang="en-US" dirty="0" err="1">
                <a:solidFill>
                  <a:srgbClr val="FF0000"/>
                </a:solidFill>
              </a:rPr>
              <a:t>NuMI</a:t>
            </a:r>
            <a:r>
              <a:rPr lang="en-US" dirty="0"/>
              <a:t>: Neutrinos at the Main Injector (</a:t>
            </a:r>
            <a:r>
              <a:rPr lang="en-US" dirty="0" err="1">
                <a:solidFill>
                  <a:srgbClr val="000000"/>
                </a:solidFill>
              </a:rPr>
              <a:t>ν</a:t>
            </a:r>
            <a:r>
              <a:rPr lang="en-US" baseline="-25000" dirty="0" err="1">
                <a:solidFill>
                  <a:srgbClr val="000000"/>
                </a:solidFill>
              </a:rPr>
              <a:t>μ</a:t>
            </a:r>
            <a:r>
              <a:rPr lang="en-US" dirty="0">
                <a:solidFill>
                  <a:srgbClr val="000000"/>
                </a:solidFill>
              </a:rPr>
              <a:t>)</a:t>
            </a:r>
            <a:endParaRPr lang="en-US" baseline="-25000" dirty="0">
              <a:solidFill>
                <a:srgbClr val="000000"/>
              </a:solidFill>
            </a:endParaRPr>
          </a:p>
          <a:p>
            <a:pPr lvl="1"/>
            <a:r>
              <a:rPr lang="en-US" dirty="0">
                <a:solidFill>
                  <a:srgbClr val="008000"/>
                </a:solidFill>
              </a:rPr>
              <a:t>Off-Axis</a:t>
            </a:r>
            <a:r>
              <a:rPr lang="en-US" dirty="0"/>
              <a:t>: </a:t>
            </a:r>
            <a:r>
              <a:rPr lang="en-US" dirty="0" err="1"/>
              <a:t>monoenergetic</a:t>
            </a:r>
            <a:r>
              <a:rPr lang="en-US" dirty="0"/>
              <a:t> beam (2 </a:t>
            </a:r>
            <a:r>
              <a:rPr lang="en-US" dirty="0" err="1"/>
              <a:t>GeV</a:t>
            </a:r>
            <a:r>
              <a:rPr lang="en-US" dirty="0"/>
              <a:t>)</a:t>
            </a:r>
            <a:endParaRPr lang="en-US" dirty="0">
              <a:solidFill>
                <a:srgbClr val="008000"/>
              </a:solidFill>
            </a:endParaRPr>
          </a:p>
          <a:p>
            <a:pPr lvl="1"/>
            <a:r>
              <a:rPr lang="en-US" dirty="0" err="1">
                <a:solidFill>
                  <a:srgbClr val="0000FF"/>
                </a:solidFill>
              </a:rPr>
              <a:t>ν</a:t>
            </a:r>
            <a:r>
              <a:rPr lang="en-US" baseline="-25000" dirty="0" err="1">
                <a:solidFill>
                  <a:srgbClr val="0000FF"/>
                </a:solidFill>
              </a:rPr>
              <a:t>e</a:t>
            </a:r>
            <a:r>
              <a:rPr lang="en-US" dirty="0">
                <a:solidFill>
                  <a:srgbClr val="0000FF"/>
                </a:solidFill>
              </a:rPr>
              <a:t> Appearance </a:t>
            </a:r>
            <a:r>
              <a:rPr lang="en-US" dirty="0"/>
              <a:t>(and </a:t>
            </a:r>
            <a:r>
              <a:rPr lang="en-US" dirty="0" err="1"/>
              <a:t>ν</a:t>
            </a:r>
            <a:r>
              <a:rPr lang="en-US" baseline="-25000" dirty="0" err="1"/>
              <a:t>μ</a:t>
            </a:r>
            <a:r>
              <a:rPr lang="en-US" dirty="0"/>
              <a:t> Disappearance)</a:t>
            </a:r>
            <a:endParaRPr lang="en-US" dirty="0">
              <a:solidFill>
                <a:srgbClr val="0000FF"/>
              </a:solidFill>
            </a:endParaRPr>
          </a:p>
          <a:p>
            <a:endParaRPr lang="en-US" dirty="0">
              <a:solidFill>
                <a:srgbClr val="000000"/>
              </a:solidFill>
            </a:endParaRPr>
          </a:p>
          <a:p>
            <a:endParaRPr lang="en-US" dirty="0">
              <a:solidFill>
                <a:srgbClr val="000000"/>
              </a:solidFill>
            </a:endParaRPr>
          </a:p>
          <a:p>
            <a:r>
              <a:rPr lang="en-US" dirty="0">
                <a:solidFill>
                  <a:srgbClr val="000000"/>
                </a:solidFill>
              </a:rPr>
              <a:t>Physics Goals:</a:t>
            </a:r>
          </a:p>
          <a:p>
            <a:pPr lvl="1"/>
            <a:r>
              <a:rPr lang="en-US" sz="2400" dirty="0">
                <a:solidFill>
                  <a:srgbClr val="000000"/>
                </a:solidFill>
              </a:rPr>
              <a:t>Search for magnetic </a:t>
            </a:r>
            <a:br>
              <a:rPr lang="en-US" sz="2400" dirty="0">
                <a:solidFill>
                  <a:srgbClr val="000000"/>
                </a:solidFill>
              </a:rPr>
            </a:br>
            <a:r>
              <a:rPr lang="en-US" sz="2400" dirty="0">
                <a:solidFill>
                  <a:srgbClr val="000000"/>
                </a:solidFill>
              </a:rPr>
              <a:t>monopoles</a:t>
            </a:r>
          </a:p>
          <a:p>
            <a:pPr lvl="1"/>
            <a:r>
              <a:rPr lang="en-US" sz="2400" dirty="0">
                <a:solidFill>
                  <a:srgbClr val="000000"/>
                </a:solidFill>
              </a:rPr>
              <a:t>New results hot off </a:t>
            </a:r>
            <a:br>
              <a:rPr lang="en-US" sz="2400" dirty="0">
                <a:solidFill>
                  <a:srgbClr val="000000"/>
                </a:solidFill>
              </a:rPr>
            </a:br>
            <a:r>
              <a:rPr lang="en-US" sz="2400" dirty="0">
                <a:solidFill>
                  <a:srgbClr val="000000"/>
                </a:solidFill>
              </a:rPr>
              <a:t>the press today!</a:t>
            </a:r>
          </a:p>
        </p:txBody>
      </p:sp>
      <p:sp>
        <p:nvSpPr>
          <p:cNvPr id="2" name="Title 1"/>
          <p:cNvSpPr>
            <a:spLocks noGrp="1"/>
          </p:cNvSpPr>
          <p:nvPr>
            <p:ph type="title"/>
          </p:nvPr>
        </p:nvSpPr>
        <p:spPr/>
        <p:txBody>
          <a:bodyPr/>
          <a:lstStyle/>
          <a:p>
            <a:r>
              <a:rPr lang="en-US" dirty="0"/>
              <a:t>Introduction</a:t>
            </a:r>
          </a:p>
        </p:txBody>
      </p:sp>
      <p:pic>
        <p:nvPicPr>
          <p:cNvPr id="9" name="Picture 8" descr="nova-logo.tif"/>
          <p:cNvPicPr>
            <a:picLocks noChangeAspect="1"/>
          </p:cNvPicPr>
          <p:nvPr/>
        </p:nvPicPr>
        <p:blipFill>
          <a:blip r:embed="rId3"/>
          <a:stretch>
            <a:fillRect/>
          </a:stretch>
        </p:blipFill>
        <p:spPr>
          <a:xfrm>
            <a:off x="5832474" y="245501"/>
            <a:ext cx="2590800" cy="1616551"/>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407" y="3036660"/>
            <a:ext cx="1536700" cy="3429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848" y="2667000"/>
            <a:ext cx="1511300" cy="342900"/>
          </a:xfrm>
          <a:prstGeom prst="rect">
            <a:avLst/>
          </a:prstGeom>
        </p:spPr>
      </p:pic>
      <p:sp>
        <p:nvSpPr>
          <p:cNvPr id="7" name="Rectangle 6">
            <a:extLst>
              <a:ext uri="{FF2B5EF4-FFF2-40B4-BE49-F238E27FC236}">
                <a16:creationId xmlns:a16="http://schemas.microsoft.com/office/drawing/2014/main" id="{3AE8BDD1-53E9-03FC-8D70-F258B447A889}"/>
              </a:ext>
            </a:extLst>
          </p:cNvPr>
          <p:cNvSpPr/>
          <p:nvPr/>
        </p:nvSpPr>
        <p:spPr>
          <a:xfrm>
            <a:off x="4572000" y="3728952"/>
            <a:ext cx="3316912" cy="1312948"/>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F11BE7-B1D7-F870-0E5B-D0C89F275448}"/>
              </a:ext>
            </a:extLst>
          </p:cNvPr>
          <p:cNvSpPr/>
          <p:nvPr/>
        </p:nvSpPr>
        <p:spPr>
          <a:xfrm>
            <a:off x="4568456" y="5418052"/>
            <a:ext cx="3200400" cy="738444"/>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Explosion 1 3">
            <a:extLst>
              <a:ext uri="{FF2B5EF4-FFF2-40B4-BE49-F238E27FC236}">
                <a16:creationId xmlns:a16="http://schemas.microsoft.com/office/drawing/2014/main" id="{394BF096-DAE8-5114-6381-067271BBEC3D}"/>
              </a:ext>
            </a:extLst>
          </p:cNvPr>
          <p:cNvSpPr/>
          <p:nvPr/>
        </p:nvSpPr>
        <p:spPr>
          <a:xfrm>
            <a:off x="3588258" y="5195620"/>
            <a:ext cx="1351533" cy="914400"/>
          </a:xfrm>
          <a:prstGeom prst="irregularSeal1">
            <a:avLst/>
          </a:prstGeom>
          <a:solidFill>
            <a:srgbClr val="FFFF00"/>
          </a:solidFill>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New</a:t>
            </a:r>
          </a:p>
        </p:txBody>
      </p:sp>
    </p:spTree>
    <p:extLst>
      <p:ext uri="{BB962C8B-B14F-4D97-AF65-F5344CB8AC3E}">
        <p14:creationId xmlns:p14="http://schemas.microsoft.com/office/powerpoint/2010/main" val="3911595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vd.xzyx-proj.1.1.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7" name="Title 6"/>
          <p:cNvSpPr>
            <a:spLocks noGrp="1"/>
          </p:cNvSpPr>
          <p:nvPr>
            <p:ph type="title"/>
          </p:nvPr>
        </p:nvSpPr>
        <p:spPr/>
        <p:txBody>
          <a:bodyPr>
            <a:normAutofit/>
          </a:bodyPr>
          <a:lstStyle/>
          <a:p>
            <a:r>
              <a:rPr lang="en-US" dirty="0"/>
              <a:t>Offline Reconstruction</a:t>
            </a:r>
          </a:p>
        </p:txBody>
      </p:sp>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438400" y="6153090"/>
            <a:ext cx="1710725" cy="400110"/>
          </a:xfrm>
          <a:prstGeom prst="rect">
            <a:avLst/>
          </a:prstGeom>
          <a:noFill/>
        </p:spPr>
        <p:txBody>
          <a:bodyPr wrap="none" rtlCol="0">
            <a:spAutoFit/>
          </a:bodyPr>
          <a:lstStyle/>
          <a:p>
            <a:r>
              <a:rPr lang="en-US" sz="2000" dirty="0">
                <a:solidFill>
                  <a:schemeClr val="bg1"/>
                </a:solidFill>
                <a:latin typeface="Times New Roman"/>
                <a:cs typeface="Times New Roman"/>
              </a:rPr>
              <a:t>5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2934509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Low Energy Hits</a:t>
            </a:r>
          </a:p>
        </p:txBody>
      </p:sp>
      <p:pic>
        <p:nvPicPr>
          <p:cNvPr id="4" name="Content Placeholder 3" descr="160318 MC Overlay - ADC Cut.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438400" y="6153090"/>
            <a:ext cx="1710725" cy="400110"/>
          </a:xfrm>
          <a:prstGeom prst="rect">
            <a:avLst/>
          </a:prstGeom>
          <a:noFill/>
        </p:spPr>
        <p:txBody>
          <a:bodyPr wrap="none" rtlCol="0">
            <a:spAutoFit/>
          </a:bodyPr>
          <a:lstStyle/>
          <a:p>
            <a:r>
              <a:rPr lang="en-US" sz="2000" dirty="0">
                <a:solidFill>
                  <a:schemeClr val="bg1"/>
                </a:solidFill>
                <a:latin typeface="Times New Roman"/>
                <a:cs typeface="Times New Roman"/>
              </a:rPr>
              <a:t>5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3949739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Identify Cosmic Rays</a:t>
            </a:r>
          </a:p>
        </p:txBody>
      </p:sp>
      <p:pic>
        <p:nvPicPr>
          <p:cNvPr id="4" name="Content Placeholder 3" descr="160318 MC Overlay - Cosmic Track.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438400" y="6153090"/>
            <a:ext cx="1710725" cy="400110"/>
          </a:xfrm>
          <a:prstGeom prst="rect">
            <a:avLst/>
          </a:prstGeom>
          <a:noFill/>
        </p:spPr>
        <p:txBody>
          <a:bodyPr wrap="none" rtlCol="0">
            <a:spAutoFit/>
          </a:bodyPr>
          <a:lstStyle/>
          <a:p>
            <a:r>
              <a:rPr lang="en-US" sz="2000" dirty="0">
                <a:solidFill>
                  <a:schemeClr val="bg1"/>
                </a:solidFill>
                <a:latin typeface="Times New Roman"/>
                <a:cs typeface="Times New Roman"/>
              </a:rPr>
              <a:t>5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3109126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Cosmic Rays</a:t>
            </a:r>
          </a:p>
        </p:txBody>
      </p:sp>
      <p:pic>
        <p:nvPicPr>
          <p:cNvPr id="4" name="Content Placeholder 3" descr="160318 MC Overlay - Monopole Cluster.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438400" y="6153090"/>
            <a:ext cx="1710725" cy="400110"/>
          </a:xfrm>
          <a:prstGeom prst="rect">
            <a:avLst/>
          </a:prstGeom>
          <a:noFill/>
        </p:spPr>
        <p:txBody>
          <a:bodyPr wrap="none" rtlCol="0">
            <a:spAutoFit/>
          </a:bodyPr>
          <a:lstStyle/>
          <a:p>
            <a:r>
              <a:rPr lang="en-US" sz="2000" dirty="0">
                <a:solidFill>
                  <a:schemeClr val="bg1"/>
                </a:solidFill>
                <a:latin typeface="Times New Roman"/>
                <a:cs typeface="Times New Roman"/>
              </a:rPr>
              <a:t>5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37427188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Groups of Correlated Hits</a:t>
            </a:r>
          </a:p>
        </p:txBody>
      </p:sp>
      <p:pic>
        <p:nvPicPr>
          <p:cNvPr id="4" name="Content Placeholder 3" descr="160318 MC Overlay - Monopole Slice.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2438400" y="6153090"/>
            <a:ext cx="1710725" cy="400110"/>
          </a:xfrm>
          <a:prstGeom prst="rect">
            <a:avLst/>
          </a:prstGeom>
          <a:noFill/>
        </p:spPr>
        <p:txBody>
          <a:bodyPr wrap="none" rtlCol="0">
            <a:spAutoFit/>
          </a:bodyPr>
          <a:lstStyle/>
          <a:p>
            <a:r>
              <a:rPr lang="en-US" sz="2000" dirty="0">
                <a:solidFill>
                  <a:schemeClr val="bg1"/>
                </a:solidFill>
                <a:latin typeface="Times New Roman"/>
                <a:cs typeface="Times New Roman"/>
              </a:rPr>
              <a:t>5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Exposure</a:t>
            </a:r>
          </a:p>
        </p:txBody>
      </p:sp>
    </p:spTree>
    <p:extLst>
      <p:ext uri="{BB962C8B-B14F-4D97-AF65-F5344CB8AC3E}">
        <p14:creationId xmlns:p14="http://schemas.microsoft.com/office/powerpoint/2010/main" val="28447186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Zoom on Monopole Group of Hits</a:t>
            </a:r>
          </a:p>
        </p:txBody>
      </p:sp>
      <p:pic>
        <p:nvPicPr>
          <p:cNvPr id="4" name="Content Placeholder 3" descr="160318 MC Overlay - Monopole Slice 98 - TDC Zoom.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Rectangle 4"/>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828800" y="6172200"/>
            <a:ext cx="3013215" cy="400110"/>
          </a:xfrm>
          <a:prstGeom prst="rect">
            <a:avLst/>
          </a:prstGeom>
          <a:noFill/>
        </p:spPr>
        <p:txBody>
          <a:bodyPr wrap="none" rtlCol="0">
            <a:spAutoFit/>
          </a:bodyPr>
          <a:lstStyle/>
          <a:p>
            <a:r>
              <a:rPr lang="en-US" sz="2000" dirty="0">
                <a:solidFill>
                  <a:schemeClr val="bg1"/>
                </a:solidFill>
                <a:latin typeface="Times New Roman"/>
                <a:cs typeface="Times New Roman"/>
              </a:rPr>
              <a:t>Zoom in to 4.8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 4.9 </a:t>
            </a:r>
            <a:r>
              <a:rPr lang="en-US" sz="2000" dirty="0" err="1">
                <a:solidFill>
                  <a:schemeClr val="bg1"/>
                </a:solidFill>
                <a:latin typeface="Times New Roman"/>
                <a:cs typeface="Times New Roman"/>
              </a:rPr>
              <a:t>ms</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1925547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Straight Line Features (Hough Tracking)</a:t>
            </a:r>
          </a:p>
        </p:txBody>
      </p:sp>
      <p:pic>
        <p:nvPicPr>
          <p:cNvPr id="4" name="Content Placeholder 3" descr="160318 MC Overlay - Hough Track - TDC Zoom.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TextBox 4"/>
          <p:cNvSpPr txBox="1"/>
          <p:nvPr/>
        </p:nvSpPr>
        <p:spPr>
          <a:xfrm>
            <a:off x="1828800" y="6172200"/>
            <a:ext cx="3013215" cy="400110"/>
          </a:xfrm>
          <a:prstGeom prst="rect">
            <a:avLst/>
          </a:prstGeom>
          <a:noFill/>
        </p:spPr>
        <p:txBody>
          <a:bodyPr wrap="none" rtlCol="0">
            <a:spAutoFit/>
          </a:bodyPr>
          <a:lstStyle/>
          <a:p>
            <a:r>
              <a:rPr lang="en-US" sz="2000" dirty="0">
                <a:solidFill>
                  <a:schemeClr val="bg1"/>
                </a:solidFill>
                <a:latin typeface="Times New Roman"/>
                <a:cs typeface="Times New Roman"/>
              </a:rPr>
              <a:t>Zoom in to 4.8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 4.9 </a:t>
            </a:r>
            <a:r>
              <a:rPr lang="en-US" sz="2000" dirty="0" err="1">
                <a:solidFill>
                  <a:schemeClr val="bg1"/>
                </a:solidFill>
                <a:latin typeface="Times New Roman"/>
                <a:cs typeface="Times New Roman"/>
              </a:rPr>
              <a:t>ms</a:t>
            </a:r>
            <a:endParaRPr lang="en-US" sz="2000" dirty="0">
              <a:solidFill>
                <a:schemeClr val="bg1"/>
              </a:solidFill>
              <a:latin typeface="Times New Roman"/>
              <a:cs typeface="Times New Roman"/>
            </a:endParaRPr>
          </a:p>
        </p:txBody>
      </p:sp>
      <p:sp>
        <p:nvSpPr>
          <p:cNvPr id="6" name="Rectangle 5"/>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25137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Monopole Track </a:t>
            </a:r>
          </a:p>
        </p:txBody>
      </p:sp>
      <p:pic>
        <p:nvPicPr>
          <p:cNvPr id="4" name="Content Placeholder 3" descr="160318 MC Overlay - Monopole Track - TDC Zoom.gif"/>
          <p:cNvPicPr>
            <a:picLocks noGrp="1" noChangeAspect="1"/>
          </p:cNvPicPr>
          <p:nvPr>
            <p:ph sz="quarter" idx="1"/>
          </p:nvPr>
        </p:nvPicPr>
        <p:blipFill>
          <a:blip r:embed="rId2">
            <a:extLst>
              <a:ext uri="{28A0092B-C50C-407E-A947-70E740481C1C}">
                <a14:useLocalDpi xmlns:a14="http://schemas.microsoft.com/office/drawing/2010/main" val="0"/>
              </a:ext>
            </a:extLst>
          </a:blip>
          <a:srcRect t="-885" b="-885"/>
          <a:stretch>
            <a:fillRect/>
          </a:stretch>
        </p:blipFill>
        <p:spPr/>
      </p:pic>
      <p:sp>
        <p:nvSpPr>
          <p:cNvPr id="5" name="TextBox 4"/>
          <p:cNvSpPr txBox="1"/>
          <p:nvPr/>
        </p:nvSpPr>
        <p:spPr>
          <a:xfrm>
            <a:off x="1828800" y="6172200"/>
            <a:ext cx="3013215" cy="400110"/>
          </a:xfrm>
          <a:prstGeom prst="rect">
            <a:avLst/>
          </a:prstGeom>
          <a:noFill/>
        </p:spPr>
        <p:txBody>
          <a:bodyPr wrap="none" rtlCol="0">
            <a:spAutoFit/>
          </a:bodyPr>
          <a:lstStyle/>
          <a:p>
            <a:r>
              <a:rPr lang="en-US" sz="2000" dirty="0">
                <a:solidFill>
                  <a:schemeClr val="bg1"/>
                </a:solidFill>
                <a:latin typeface="Times New Roman"/>
                <a:cs typeface="Times New Roman"/>
              </a:rPr>
              <a:t>Zoom in to 4.8 </a:t>
            </a:r>
            <a:r>
              <a:rPr lang="en-US" sz="2000" dirty="0" err="1">
                <a:solidFill>
                  <a:schemeClr val="bg1"/>
                </a:solidFill>
                <a:latin typeface="Times New Roman"/>
                <a:cs typeface="Times New Roman"/>
              </a:rPr>
              <a:t>ms</a:t>
            </a:r>
            <a:r>
              <a:rPr lang="en-US" sz="2000" dirty="0">
                <a:solidFill>
                  <a:schemeClr val="bg1"/>
                </a:solidFill>
                <a:latin typeface="Times New Roman"/>
                <a:cs typeface="Times New Roman"/>
              </a:rPr>
              <a:t> – 4.9 </a:t>
            </a:r>
            <a:r>
              <a:rPr lang="en-US" sz="2000" dirty="0" err="1">
                <a:solidFill>
                  <a:schemeClr val="bg1"/>
                </a:solidFill>
                <a:latin typeface="Times New Roman"/>
                <a:cs typeface="Times New Roman"/>
              </a:rPr>
              <a:t>ms</a:t>
            </a:r>
            <a:endParaRPr lang="en-US" sz="2000" dirty="0">
              <a:solidFill>
                <a:schemeClr val="bg1"/>
              </a:solidFill>
              <a:latin typeface="Times New Roman"/>
              <a:cs typeface="Times New Roman"/>
            </a:endParaRPr>
          </a:p>
        </p:txBody>
      </p:sp>
      <p:sp>
        <p:nvSpPr>
          <p:cNvPr id="6" name="Rectangle 5"/>
          <p:cNvSpPr/>
          <p:nvPr/>
        </p:nvSpPr>
        <p:spPr>
          <a:xfrm>
            <a:off x="0" y="5638800"/>
            <a:ext cx="1143000" cy="685800"/>
          </a:xfrm>
          <a:prstGeom prst="rect">
            <a:avLst/>
          </a:prstGeom>
          <a:solidFill>
            <a:schemeClr val="tx1"/>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82021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Strategy – Offline</a:t>
            </a:r>
          </a:p>
        </p:txBody>
      </p:sp>
      <p:grpSp>
        <p:nvGrpSpPr>
          <p:cNvPr id="68" name="Group 67"/>
          <p:cNvGrpSpPr/>
          <p:nvPr/>
        </p:nvGrpSpPr>
        <p:grpSpPr>
          <a:xfrm>
            <a:off x="5980358" y="2311218"/>
            <a:ext cx="2362200" cy="2510443"/>
            <a:chOff x="586740" y="1380481"/>
            <a:chExt cx="2362200" cy="2510443"/>
          </a:xfrm>
        </p:grpSpPr>
        <p:grpSp>
          <p:nvGrpSpPr>
            <p:cNvPr id="57" name="Group 56"/>
            <p:cNvGrpSpPr/>
            <p:nvPr/>
          </p:nvGrpSpPr>
          <p:grpSpPr>
            <a:xfrm>
              <a:off x="1066800" y="1676400"/>
              <a:ext cx="1645920" cy="1645920"/>
              <a:chOff x="1066800" y="1676400"/>
              <a:chExt cx="1645920" cy="1645920"/>
            </a:xfrm>
          </p:grpSpPr>
          <p:sp>
            <p:nvSpPr>
              <p:cNvPr id="5" name="Rectangle 4"/>
              <p:cNvSpPr/>
              <p:nvPr/>
            </p:nvSpPr>
            <p:spPr>
              <a:xfrm>
                <a:off x="1219200" y="18351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1371600" y="19875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524000" y="21399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1676400" y="22923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1828800" y="24447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1981200" y="25971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2133600" y="27495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2286000" y="29019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438400" y="30543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066800" y="1676400"/>
                <a:ext cx="1645920" cy="164592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586740" y="1380481"/>
              <a:ext cx="2362200" cy="2510443"/>
              <a:chOff x="3581400" y="1135489"/>
              <a:chExt cx="2362200" cy="2510443"/>
            </a:xfrm>
          </p:grpSpPr>
          <p:cxnSp>
            <p:nvCxnSpPr>
              <p:cNvPr id="47" name="Straight Arrow Connector 46"/>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50" name="TextBox 49"/>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grpSp>
        <p:nvGrpSpPr>
          <p:cNvPr id="69" name="Group 68"/>
          <p:cNvGrpSpPr/>
          <p:nvPr/>
        </p:nvGrpSpPr>
        <p:grpSpPr>
          <a:xfrm>
            <a:off x="3060725" y="1144107"/>
            <a:ext cx="2362200" cy="2510443"/>
            <a:chOff x="586740" y="3785889"/>
            <a:chExt cx="2362200" cy="2510443"/>
          </a:xfrm>
        </p:grpSpPr>
        <p:grpSp>
          <p:nvGrpSpPr>
            <p:cNvPr id="58" name="Group 57"/>
            <p:cNvGrpSpPr/>
            <p:nvPr/>
          </p:nvGrpSpPr>
          <p:grpSpPr>
            <a:xfrm>
              <a:off x="1005840" y="4069080"/>
              <a:ext cx="1645920" cy="1645920"/>
              <a:chOff x="1005840" y="4069080"/>
              <a:chExt cx="1645920" cy="1645920"/>
            </a:xfrm>
          </p:grpSpPr>
          <p:sp>
            <p:nvSpPr>
              <p:cNvPr id="17" name="Rectangle 16"/>
              <p:cNvSpPr/>
              <p:nvPr/>
            </p:nvSpPr>
            <p:spPr>
              <a:xfrm>
                <a:off x="1310640" y="4584738"/>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p:cNvSpPr/>
              <p:nvPr/>
            </p:nvSpPr>
            <p:spPr>
              <a:xfrm>
                <a:off x="1463040" y="4495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1615440" y="51816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1767840" y="4876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1920240" y="5194338"/>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ectangle 21"/>
              <p:cNvSpPr/>
              <p:nvPr/>
            </p:nvSpPr>
            <p:spPr>
              <a:xfrm>
                <a:off x="1447800" y="49530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2057400" y="48006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p:cNvSpPr/>
              <p:nvPr/>
            </p:nvSpPr>
            <p:spPr>
              <a:xfrm>
                <a:off x="1752600" y="4495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p:cNvSpPr/>
              <p:nvPr/>
            </p:nvSpPr>
            <p:spPr>
              <a:xfrm>
                <a:off x="2362200" y="49530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a:off x="1005840" y="4069080"/>
                <a:ext cx="1645920" cy="164592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740" y="3785889"/>
              <a:ext cx="2362200" cy="2510443"/>
              <a:chOff x="3581400" y="1135489"/>
              <a:chExt cx="2362200" cy="2510443"/>
            </a:xfrm>
          </p:grpSpPr>
          <p:cxnSp>
            <p:nvCxnSpPr>
              <p:cNvPr id="53" name="Straight Arrow Connector 52"/>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56" name="TextBox 55"/>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grpSp>
        <p:nvGrpSpPr>
          <p:cNvPr id="67" name="Group 66"/>
          <p:cNvGrpSpPr/>
          <p:nvPr/>
        </p:nvGrpSpPr>
        <p:grpSpPr>
          <a:xfrm>
            <a:off x="3060725" y="3947848"/>
            <a:ext cx="2362200" cy="2510443"/>
            <a:chOff x="4228253" y="3757378"/>
            <a:chExt cx="2362200" cy="2510443"/>
          </a:xfrm>
        </p:grpSpPr>
        <p:grpSp>
          <p:nvGrpSpPr>
            <p:cNvPr id="59" name="Group 58"/>
            <p:cNvGrpSpPr/>
            <p:nvPr/>
          </p:nvGrpSpPr>
          <p:grpSpPr>
            <a:xfrm>
              <a:off x="4571152" y="4540231"/>
              <a:ext cx="1894908" cy="717569"/>
              <a:chOff x="5029200" y="4083031"/>
              <a:chExt cx="1894908" cy="717569"/>
            </a:xfrm>
          </p:grpSpPr>
          <p:sp>
            <p:nvSpPr>
              <p:cNvPr id="27" name="Rectangle 26"/>
              <p:cNvSpPr/>
              <p:nvPr/>
            </p:nvSpPr>
            <p:spPr>
              <a:xfrm>
                <a:off x="5257800" y="40894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5298440" y="424051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5334000" y="440436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5364480" y="456184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p:cNvSpPr/>
              <p:nvPr/>
            </p:nvSpPr>
            <p:spPr>
              <a:xfrm>
                <a:off x="5400040" y="47244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ectangle 36"/>
              <p:cNvSpPr/>
              <p:nvPr/>
            </p:nvSpPr>
            <p:spPr>
              <a:xfrm>
                <a:off x="6563360" y="408303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Rectangle 37"/>
              <p:cNvSpPr/>
              <p:nvPr/>
            </p:nvSpPr>
            <p:spPr>
              <a:xfrm>
                <a:off x="6604000" y="4234142"/>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Rectangle 38"/>
              <p:cNvSpPr/>
              <p:nvPr/>
            </p:nvSpPr>
            <p:spPr>
              <a:xfrm>
                <a:off x="6639560" y="439799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ectangle 39"/>
              <p:cNvSpPr/>
              <p:nvPr/>
            </p:nvSpPr>
            <p:spPr>
              <a:xfrm>
                <a:off x="6670040" y="455547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p:cNvSpPr/>
              <p:nvPr/>
            </p:nvSpPr>
            <p:spPr>
              <a:xfrm>
                <a:off x="6705600" y="471803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Connector 41"/>
              <p:cNvCxnSpPr/>
              <p:nvPr/>
            </p:nvCxnSpPr>
            <p:spPr>
              <a:xfrm>
                <a:off x="5029200" y="4404360"/>
                <a:ext cx="1894908" cy="57507"/>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228253" y="3757378"/>
              <a:ext cx="2362200" cy="2510443"/>
              <a:chOff x="3581400" y="1135489"/>
              <a:chExt cx="2362200" cy="2510443"/>
            </a:xfrm>
          </p:grpSpPr>
          <p:cxnSp>
            <p:nvCxnSpPr>
              <p:cNvPr id="61" name="Straight Arrow Connector 60"/>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64" name="TextBox 63"/>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sp>
        <p:nvSpPr>
          <p:cNvPr id="70" name="Content Placeholder 69"/>
          <p:cNvSpPr>
            <a:spLocks noGrp="1"/>
          </p:cNvSpPr>
          <p:nvPr>
            <p:ph sz="quarter" idx="1"/>
          </p:nvPr>
        </p:nvSpPr>
        <p:spPr>
          <a:xfrm>
            <a:off x="457200" y="990600"/>
            <a:ext cx="2564254" cy="5410200"/>
          </a:xfrm>
        </p:spPr>
        <p:txBody>
          <a:bodyPr/>
          <a:lstStyle/>
          <a:p>
            <a:r>
              <a:rPr lang="en-US" dirty="0"/>
              <a:t>We want to identify straight line tracks.</a:t>
            </a:r>
          </a:p>
          <a:p>
            <a:r>
              <a:rPr lang="en-US" dirty="0"/>
              <a:t>Two powerful discriminators:</a:t>
            </a:r>
          </a:p>
          <a:p>
            <a:pPr lvl="1"/>
            <a:r>
              <a:rPr lang="en-US" dirty="0"/>
              <a:t>Correlation coefficient: </a:t>
            </a:r>
            <a:r>
              <a:rPr lang="en-US" i="1" dirty="0"/>
              <a:t>r</a:t>
            </a:r>
            <a:r>
              <a:rPr lang="en-US" baseline="30000" dirty="0"/>
              <a:t>2</a:t>
            </a:r>
          </a:p>
          <a:p>
            <a:pPr lvl="1"/>
            <a:endParaRPr lang="en-US" baseline="30000" dirty="0"/>
          </a:p>
          <a:p>
            <a:pPr lvl="1"/>
            <a:endParaRPr lang="en-US" baseline="30000" dirty="0"/>
          </a:p>
          <a:p>
            <a:pPr lvl="1"/>
            <a:endParaRPr lang="en-US" baseline="30000" dirty="0"/>
          </a:p>
          <a:p>
            <a:pPr lvl="1"/>
            <a:endParaRPr lang="en-US" dirty="0"/>
          </a:p>
          <a:p>
            <a:pPr lvl="1"/>
            <a:r>
              <a:rPr lang="en-US" dirty="0"/>
              <a:t>Time gap fraction: </a:t>
            </a:r>
            <a:r>
              <a:rPr lang="en-US" i="1" dirty="0"/>
              <a:t>f</a:t>
            </a:r>
          </a:p>
        </p:txBody>
      </p:sp>
      <p:sp>
        <p:nvSpPr>
          <p:cNvPr id="72" name="TextBox 71"/>
          <p:cNvSpPr txBox="1"/>
          <p:nvPr/>
        </p:nvSpPr>
        <p:spPr>
          <a:xfrm>
            <a:off x="7527218" y="2539818"/>
            <a:ext cx="721672" cy="646331"/>
          </a:xfrm>
          <a:prstGeom prst="rect">
            <a:avLst/>
          </a:prstGeom>
          <a:noFill/>
        </p:spPr>
        <p:txBody>
          <a:bodyPr wrap="none" rtlCol="0">
            <a:spAutoFit/>
          </a:bodyPr>
          <a:lstStyle/>
          <a:p>
            <a:pPr algn="ctr"/>
            <a:r>
              <a:rPr lang="en-US" b="1" i="1" dirty="0">
                <a:latin typeface="Times New Roman"/>
                <a:cs typeface="Times New Roman"/>
              </a:rPr>
              <a:t>r</a:t>
            </a:r>
            <a:r>
              <a:rPr lang="en-US" b="1" baseline="30000" dirty="0">
                <a:latin typeface="Times New Roman"/>
                <a:cs typeface="Times New Roman"/>
              </a:rPr>
              <a:t>2</a:t>
            </a:r>
            <a:r>
              <a:rPr lang="en-US" b="1" dirty="0">
                <a:latin typeface="Times New Roman"/>
                <a:cs typeface="Times New Roman"/>
              </a:rPr>
              <a:t> = 1</a:t>
            </a:r>
          </a:p>
          <a:p>
            <a:pPr algn="ctr"/>
            <a:r>
              <a:rPr lang="en-US" b="1" i="1" dirty="0">
                <a:latin typeface="Times New Roman"/>
                <a:cs typeface="Times New Roman"/>
              </a:rPr>
              <a:t>f</a:t>
            </a:r>
            <a:r>
              <a:rPr lang="en-US" b="1" dirty="0">
                <a:latin typeface="Times New Roman"/>
                <a:cs typeface="Times New Roman"/>
              </a:rPr>
              <a:t>  ≈ 0</a:t>
            </a:r>
          </a:p>
        </p:txBody>
      </p:sp>
      <p:sp>
        <p:nvSpPr>
          <p:cNvPr id="73" name="TextBox 72"/>
          <p:cNvSpPr txBox="1"/>
          <p:nvPr/>
        </p:nvSpPr>
        <p:spPr>
          <a:xfrm>
            <a:off x="4222524" y="1327325"/>
            <a:ext cx="708848" cy="369332"/>
          </a:xfrm>
          <a:prstGeom prst="rect">
            <a:avLst/>
          </a:prstGeom>
          <a:noFill/>
        </p:spPr>
        <p:txBody>
          <a:bodyPr wrap="none" rtlCol="0">
            <a:spAutoFit/>
          </a:bodyPr>
          <a:lstStyle/>
          <a:p>
            <a:pPr algn="ctr"/>
            <a:r>
              <a:rPr lang="en-US" b="1" i="1" dirty="0">
                <a:latin typeface="Times New Roman"/>
                <a:cs typeface="Times New Roman"/>
              </a:rPr>
              <a:t>r</a:t>
            </a:r>
            <a:r>
              <a:rPr lang="en-US" b="1" baseline="30000" dirty="0">
                <a:latin typeface="Times New Roman"/>
                <a:cs typeface="Times New Roman"/>
              </a:rPr>
              <a:t>2</a:t>
            </a:r>
            <a:r>
              <a:rPr lang="en-US" b="1" dirty="0">
                <a:latin typeface="Times New Roman"/>
                <a:cs typeface="Times New Roman"/>
              </a:rPr>
              <a:t> </a:t>
            </a:r>
            <a:r>
              <a:rPr lang="en-US" b="1">
                <a:latin typeface="Times New Roman"/>
                <a:cs typeface="Times New Roman"/>
              </a:rPr>
              <a:t>≈ 0</a:t>
            </a:r>
            <a:endParaRPr lang="en-US" b="1" dirty="0">
              <a:latin typeface="Times New Roman"/>
              <a:cs typeface="Times New Roman"/>
            </a:endParaRPr>
          </a:p>
        </p:txBody>
      </p:sp>
      <p:sp>
        <p:nvSpPr>
          <p:cNvPr id="74" name="TextBox 73"/>
          <p:cNvSpPr txBox="1"/>
          <p:nvPr/>
        </p:nvSpPr>
        <p:spPr>
          <a:xfrm>
            <a:off x="4192992" y="4162514"/>
            <a:ext cx="676788" cy="369332"/>
          </a:xfrm>
          <a:prstGeom prst="rect">
            <a:avLst/>
          </a:prstGeom>
          <a:noFill/>
        </p:spPr>
        <p:txBody>
          <a:bodyPr wrap="none" rtlCol="0">
            <a:spAutoFit/>
          </a:bodyPr>
          <a:lstStyle/>
          <a:p>
            <a:pPr algn="ctr"/>
            <a:r>
              <a:rPr lang="en-US" b="1" i="1">
                <a:latin typeface="Times New Roman"/>
                <a:cs typeface="Times New Roman"/>
              </a:rPr>
              <a:t>f </a:t>
            </a:r>
            <a:r>
              <a:rPr lang="en-US" b="1">
                <a:latin typeface="Times New Roman"/>
                <a:cs typeface="Times New Roman"/>
              </a:rPr>
              <a:t> </a:t>
            </a:r>
            <a:r>
              <a:rPr lang="en-US" b="1" dirty="0">
                <a:latin typeface="Times New Roman"/>
                <a:cs typeface="Times New Roman"/>
              </a:rPr>
              <a:t>≈ 1</a:t>
            </a:r>
          </a:p>
        </p:txBody>
      </p:sp>
      <p:pic>
        <p:nvPicPr>
          <p:cNvPr id="75" name="Picture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27" y="5573442"/>
            <a:ext cx="1362775" cy="415480"/>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09" y="3756506"/>
            <a:ext cx="2089224" cy="876789"/>
          </a:xfrm>
          <a:prstGeom prst="rect">
            <a:avLst/>
          </a:prstGeom>
        </p:spPr>
      </p:pic>
      <p:sp>
        <p:nvSpPr>
          <p:cNvPr id="77" name="TextBox 76"/>
          <p:cNvSpPr txBox="1"/>
          <p:nvPr/>
        </p:nvSpPr>
        <p:spPr>
          <a:xfrm>
            <a:off x="3809369" y="2919470"/>
            <a:ext cx="473206" cy="307777"/>
          </a:xfrm>
          <a:prstGeom prst="rect">
            <a:avLst/>
          </a:prstGeom>
          <a:noFill/>
        </p:spPr>
        <p:txBody>
          <a:bodyPr wrap="none" rtlCol="0">
            <a:spAutoFit/>
          </a:bodyPr>
          <a:lstStyle/>
          <a:p>
            <a:pPr algn="ctr"/>
            <a:r>
              <a:rPr lang="en-US" sz="1400" b="1" dirty="0">
                <a:solidFill>
                  <a:srgbClr val="FF0000"/>
                </a:solidFill>
                <a:latin typeface="Times New Roman"/>
                <a:cs typeface="Times New Roman"/>
              </a:rPr>
              <a:t>bad</a:t>
            </a:r>
          </a:p>
        </p:txBody>
      </p:sp>
      <p:sp>
        <p:nvSpPr>
          <p:cNvPr id="78" name="TextBox 77"/>
          <p:cNvSpPr txBox="1"/>
          <p:nvPr/>
        </p:nvSpPr>
        <p:spPr>
          <a:xfrm>
            <a:off x="3809369" y="5781182"/>
            <a:ext cx="473206" cy="307777"/>
          </a:xfrm>
          <a:prstGeom prst="rect">
            <a:avLst/>
          </a:prstGeom>
          <a:noFill/>
        </p:spPr>
        <p:txBody>
          <a:bodyPr wrap="none" rtlCol="0">
            <a:spAutoFit/>
          </a:bodyPr>
          <a:lstStyle/>
          <a:p>
            <a:pPr algn="ctr"/>
            <a:r>
              <a:rPr lang="en-US" sz="1400" b="1" dirty="0">
                <a:solidFill>
                  <a:srgbClr val="FF0000"/>
                </a:solidFill>
                <a:latin typeface="Times New Roman"/>
                <a:cs typeface="Times New Roman"/>
              </a:rPr>
              <a:t>bad</a:t>
            </a:r>
          </a:p>
        </p:txBody>
      </p:sp>
      <p:sp>
        <p:nvSpPr>
          <p:cNvPr id="79" name="TextBox 78"/>
          <p:cNvSpPr txBox="1"/>
          <p:nvPr/>
        </p:nvSpPr>
        <p:spPr>
          <a:xfrm>
            <a:off x="6700413" y="4082998"/>
            <a:ext cx="553357" cy="307777"/>
          </a:xfrm>
          <a:prstGeom prst="rect">
            <a:avLst/>
          </a:prstGeom>
          <a:noFill/>
        </p:spPr>
        <p:txBody>
          <a:bodyPr wrap="none" rtlCol="0">
            <a:spAutoFit/>
          </a:bodyPr>
          <a:lstStyle/>
          <a:p>
            <a:pPr algn="ctr"/>
            <a:r>
              <a:rPr lang="en-US" sz="1400" b="1" dirty="0">
                <a:solidFill>
                  <a:srgbClr val="00B050"/>
                </a:solidFill>
                <a:latin typeface="Times New Roman"/>
                <a:cs typeface="Times New Roman"/>
              </a:rPr>
              <a:t>good</a:t>
            </a:r>
          </a:p>
        </p:txBody>
      </p:sp>
      <p:sp>
        <p:nvSpPr>
          <p:cNvPr id="65" name="Rectangle 64"/>
          <p:cNvSpPr/>
          <p:nvPr/>
        </p:nvSpPr>
        <p:spPr>
          <a:xfrm>
            <a:off x="3084101" y="3879850"/>
            <a:ext cx="2393489" cy="2663967"/>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p:cNvSpPr/>
          <p:nvPr/>
        </p:nvSpPr>
        <p:spPr>
          <a:xfrm>
            <a:off x="903977" y="4813270"/>
            <a:ext cx="2156748" cy="1683442"/>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Rectangle 70"/>
          <p:cNvSpPr/>
          <p:nvPr/>
        </p:nvSpPr>
        <p:spPr>
          <a:xfrm>
            <a:off x="7574948" y="2895601"/>
            <a:ext cx="748787" cy="389617"/>
          </a:xfrm>
          <a:prstGeom prst="rect">
            <a:avLst/>
          </a:prstGeom>
          <a:solidFill>
            <a:srgbClr val="FFFFFF">
              <a:alpha val="88000"/>
            </a:srgbClr>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TextBox 79">
            <a:extLst>
              <a:ext uri="{FF2B5EF4-FFF2-40B4-BE49-F238E27FC236}">
                <a16:creationId xmlns:a16="http://schemas.microsoft.com/office/drawing/2014/main" id="{23983567-132A-8949-B0E4-DE49EF99EFA6}"/>
              </a:ext>
            </a:extLst>
          </p:cNvPr>
          <p:cNvSpPr txBox="1"/>
          <p:nvPr/>
        </p:nvSpPr>
        <p:spPr>
          <a:xfrm>
            <a:off x="6098599" y="4962612"/>
            <a:ext cx="2369558" cy="954107"/>
          </a:xfrm>
          <a:prstGeom prst="rect">
            <a:avLst/>
          </a:prstGeom>
          <a:solidFill>
            <a:srgbClr val="FFFF00"/>
          </a:solidFill>
          <a:ln w="28575">
            <a:solidFill>
              <a:schemeClr val="accent1"/>
            </a:solidFill>
          </a:ln>
        </p:spPr>
        <p:txBody>
          <a:bodyPr wrap="none" rtlCol="0">
            <a:spAutoFit/>
          </a:bodyPr>
          <a:lstStyle/>
          <a:p>
            <a:pPr algn="ctr"/>
            <a:r>
              <a:rPr lang="en-US" sz="2800" b="1" u="sng" dirty="0">
                <a:latin typeface="Times New Roman"/>
                <a:cs typeface="Times New Roman"/>
              </a:rPr>
              <a:t>Selection Cuts</a:t>
            </a:r>
          </a:p>
          <a:p>
            <a:pPr algn="ctr"/>
            <a:r>
              <a:rPr lang="en-US" sz="2800" b="1" i="1" dirty="0">
                <a:latin typeface="Times New Roman"/>
                <a:cs typeface="Times New Roman"/>
              </a:rPr>
              <a:t>r</a:t>
            </a:r>
            <a:r>
              <a:rPr lang="en-US" sz="2800" b="1" baseline="30000" dirty="0">
                <a:latin typeface="Times New Roman"/>
                <a:cs typeface="Times New Roman"/>
              </a:rPr>
              <a:t>2</a:t>
            </a:r>
            <a:r>
              <a:rPr lang="en-US" sz="2800" b="1" dirty="0">
                <a:latin typeface="Times New Roman"/>
                <a:cs typeface="Times New Roman"/>
              </a:rPr>
              <a:t> &gt; 0.95</a:t>
            </a:r>
          </a:p>
        </p:txBody>
      </p:sp>
    </p:spTree>
    <p:extLst>
      <p:ext uri="{BB962C8B-B14F-4D97-AF65-F5344CB8AC3E}">
        <p14:creationId xmlns:p14="http://schemas.microsoft.com/office/powerpoint/2010/main" val="8169427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Strategy – Offline</a:t>
            </a:r>
          </a:p>
        </p:txBody>
      </p:sp>
      <p:grpSp>
        <p:nvGrpSpPr>
          <p:cNvPr id="68" name="Group 67"/>
          <p:cNvGrpSpPr/>
          <p:nvPr/>
        </p:nvGrpSpPr>
        <p:grpSpPr>
          <a:xfrm>
            <a:off x="5980358" y="2311218"/>
            <a:ext cx="2362200" cy="2510443"/>
            <a:chOff x="586740" y="1380481"/>
            <a:chExt cx="2362200" cy="2510443"/>
          </a:xfrm>
        </p:grpSpPr>
        <p:grpSp>
          <p:nvGrpSpPr>
            <p:cNvPr id="57" name="Group 56"/>
            <p:cNvGrpSpPr/>
            <p:nvPr/>
          </p:nvGrpSpPr>
          <p:grpSpPr>
            <a:xfrm>
              <a:off x="1066800" y="1676400"/>
              <a:ext cx="1645920" cy="1645920"/>
              <a:chOff x="1066800" y="1676400"/>
              <a:chExt cx="1645920" cy="1645920"/>
            </a:xfrm>
          </p:grpSpPr>
          <p:sp>
            <p:nvSpPr>
              <p:cNvPr id="5" name="Rectangle 4"/>
              <p:cNvSpPr/>
              <p:nvPr/>
            </p:nvSpPr>
            <p:spPr>
              <a:xfrm>
                <a:off x="1219200" y="18351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1371600" y="19875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524000" y="21399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1676400" y="22923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1828800" y="24447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1981200" y="25971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2133600" y="27495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2286000" y="29019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438400" y="3054369"/>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066800" y="1676400"/>
                <a:ext cx="1645920" cy="164592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586740" y="1380481"/>
              <a:ext cx="2362200" cy="2510443"/>
              <a:chOff x="3581400" y="1135489"/>
              <a:chExt cx="2362200" cy="2510443"/>
            </a:xfrm>
          </p:grpSpPr>
          <p:cxnSp>
            <p:nvCxnSpPr>
              <p:cNvPr id="47" name="Straight Arrow Connector 46"/>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50" name="TextBox 49"/>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grpSp>
        <p:nvGrpSpPr>
          <p:cNvPr id="69" name="Group 68"/>
          <p:cNvGrpSpPr/>
          <p:nvPr/>
        </p:nvGrpSpPr>
        <p:grpSpPr>
          <a:xfrm>
            <a:off x="3060725" y="1144107"/>
            <a:ext cx="2362200" cy="2510443"/>
            <a:chOff x="586740" y="3785889"/>
            <a:chExt cx="2362200" cy="2510443"/>
          </a:xfrm>
        </p:grpSpPr>
        <p:grpSp>
          <p:nvGrpSpPr>
            <p:cNvPr id="58" name="Group 57"/>
            <p:cNvGrpSpPr/>
            <p:nvPr/>
          </p:nvGrpSpPr>
          <p:grpSpPr>
            <a:xfrm>
              <a:off x="1005840" y="4069080"/>
              <a:ext cx="1645920" cy="1645920"/>
              <a:chOff x="1005840" y="4069080"/>
              <a:chExt cx="1645920" cy="1645920"/>
            </a:xfrm>
          </p:grpSpPr>
          <p:sp>
            <p:nvSpPr>
              <p:cNvPr id="17" name="Rectangle 16"/>
              <p:cNvSpPr/>
              <p:nvPr/>
            </p:nvSpPr>
            <p:spPr>
              <a:xfrm>
                <a:off x="1310640" y="4584738"/>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p:cNvSpPr/>
              <p:nvPr/>
            </p:nvSpPr>
            <p:spPr>
              <a:xfrm>
                <a:off x="1463040" y="4495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1615440" y="51816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1767840" y="4876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1920240" y="5194338"/>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ectangle 21"/>
              <p:cNvSpPr/>
              <p:nvPr/>
            </p:nvSpPr>
            <p:spPr>
              <a:xfrm>
                <a:off x="1447800" y="49530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a:off x="2057400" y="48006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p:cNvSpPr/>
              <p:nvPr/>
            </p:nvSpPr>
            <p:spPr>
              <a:xfrm>
                <a:off x="1752600" y="44958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p:cNvSpPr/>
              <p:nvPr/>
            </p:nvSpPr>
            <p:spPr>
              <a:xfrm>
                <a:off x="2362200" y="49530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a:off x="1005840" y="4069080"/>
                <a:ext cx="1645920" cy="164592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740" y="3785889"/>
              <a:ext cx="2362200" cy="2510443"/>
              <a:chOff x="3581400" y="1135489"/>
              <a:chExt cx="2362200" cy="2510443"/>
            </a:xfrm>
          </p:grpSpPr>
          <p:cxnSp>
            <p:nvCxnSpPr>
              <p:cNvPr id="53" name="Straight Arrow Connector 52"/>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56" name="TextBox 55"/>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grpSp>
        <p:nvGrpSpPr>
          <p:cNvPr id="67" name="Group 66"/>
          <p:cNvGrpSpPr/>
          <p:nvPr/>
        </p:nvGrpSpPr>
        <p:grpSpPr>
          <a:xfrm>
            <a:off x="3060725" y="3947848"/>
            <a:ext cx="2362200" cy="2510443"/>
            <a:chOff x="4228253" y="3757378"/>
            <a:chExt cx="2362200" cy="2510443"/>
          </a:xfrm>
        </p:grpSpPr>
        <p:grpSp>
          <p:nvGrpSpPr>
            <p:cNvPr id="59" name="Group 58"/>
            <p:cNvGrpSpPr/>
            <p:nvPr/>
          </p:nvGrpSpPr>
          <p:grpSpPr>
            <a:xfrm>
              <a:off x="4571152" y="4540231"/>
              <a:ext cx="1894908" cy="717569"/>
              <a:chOff x="5029200" y="4083031"/>
              <a:chExt cx="1894908" cy="717569"/>
            </a:xfrm>
          </p:grpSpPr>
          <p:sp>
            <p:nvSpPr>
              <p:cNvPr id="27" name="Rectangle 26"/>
              <p:cNvSpPr/>
              <p:nvPr/>
            </p:nvSpPr>
            <p:spPr>
              <a:xfrm>
                <a:off x="5257800" y="40894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5298440" y="424051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5334000" y="440436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a:xfrm>
                <a:off x="5364480" y="456184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p:cNvSpPr/>
              <p:nvPr/>
            </p:nvSpPr>
            <p:spPr>
              <a:xfrm>
                <a:off x="5400040" y="4724400"/>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ectangle 36"/>
              <p:cNvSpPr/>
              <p:nvPr/>
            </p:nvSpPr>
            <p:spPr>
              <a:xfrm>
                <a:off x="6563360" y="408303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Rectangle 37"/>
              <p:cNvSpPr/>
              <p:nvPr/>
            </p:nvSpPr>
            <p:spPr>
              <a:xfrm>
                <a:off x="6604000" y="4234142"/>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Rectangle 38"/>
              <p:cNvSpPr/>
              <p:nvPr/>
            </p:nvSpPr>
            <p:spPr>
              <a:xfrm>
                <a:off x="6639560" y="439799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ectangle 39"/>
              <p:cNvSpPr/>
              <p:nvPr/>
            </p:nvSpPr>
            <p:spPr>
              <a:xfrm>
                <a:off x="6670040" y="455547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p:cNvSpPr/>
              <p:nvPr/>
            </p:nvSpPr>
            <p:spPr>
              <a:xfrm>
                <a:off x="6705600" y="4718031"/>
                <a:ext cx="76200" cy="76200"/>
              </a:xfrm>
              <a:prstGeom prst="rect">
                <a:avLst/>
              </a:prstGeom>
              <a:solidFill>
                <a:srgbClr val="FF0000"/>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Connector 41"/>
              <p:cNvCxnSpPr/>
              <p:nvPr/>
            </p:nvCxnSpPr>
            <p:spPr>
              <a:xfrm>
                <a:off x="5029200" y="4404360"/>
                <a:ext cx="1894908" cy="57507"/>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228253" y="3757378"/>
              <a:ext cx="2362200" cy="2510443"/>
              <a:chOff x="3581400" y="1135489"/>
              <a:chExt cx="2362200" cy="2510443"/>
            </a:xfrm>
          </p:grpSpPr>
          <p:cxnSp>
            <p:nvCxnSpPr>
              <p:cNvPr id="61" name="Straight Arrow Connector 60"/>
              <p:cNvCxnSpPr/>
              <p:nvPr/>
            </p:nvCxnSpPr>
            <p:spPr>
              <a:xfrm>
                <a:off x="3657600" y="32766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16200000">
                <a:off x="2737081" y="2362200"/>
                <a:ext cx="2286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694814" y="3276600"/>
                <a:ext cx="248786" cy="369332"/>
              </a:xfrm>
              <a:prstGeom prst="rect">
                <a:avLst/>
              </a:prstGeom>
              <a:noFill/>
            </p:spPr>
            <p:txBody>
              <a:bodyPr wrap="none" rtlCol="0">
                <a:spAutoFit/>
              </a:bodyPr>
              <a:lstStyle/>
              <a:p>
                <a:r>
                  <a:rPr lang="en-US" i="1" dirty="0">
                    <a:latin typeface="Times New Roman"/>
                    <a:cs typeface="Times New Roman"/>
                  </a:rPr>
                  <a:t>t</a:t>
                </a:r>
              </a:p>
            </p:txBody>
          </p:sp>
          <p:sp>
            <p:nvSpPr>
              <p:cNvPr id="64" name="TextBox 63"/>
              <p:cNvSpPr txBox="1"/>
              <p:nvPr/>
            </p:nvSpPr>
            <p:spPr>
              <a:xfrm>
                <a:off x="3581400" y="1135489"/>
                <a:ext cx="287258" cy="369332"/>
              </a:xfrm>
              <a:prstGeom prst="rect">
                <a:avLst/>
              </a:prstGeom>
              <a:noFill/>
            </p:spPr>
            <p:txBody>
              <a:bodyPr wrap="none" rtlCol="0">
                <a:spAutoFit/>
              </a:bodyPr>
              <a:lstStyle/>
              <a:p>
                <a:r>
                  <a:rPr lang="en-US" i="1">
                    <a:latin typeface="Times New Roman"/>
                    <a:cs typeface="Times New Roman"/>
                  </a:rPr>
                  <a:t>x</a:t>
                </a:r>
                <a:endParaRPr lang="en-US" i="1" dirty="0">
                  <a:latin typeface="Times New Roman"/>
                  <a:cs typeface="Times New Roman"/>
                </a:endParaRPr>
              </a:p>
            </p:txBody>
          </p:sp>
        </p:grpSp>
      </p:grpSp>
      <p:sp>
        <p:nvSpPr>
          <p:cNvPr id="70" name="Content Placeholder 69"/>
          <p:cNvSpPr>
            <a:spLocks noGrp="1"/>
          </p:cNvSpPr>
          <p:nvPr>
            <p:ph sz="quarter" idx="1"/>
          </p:nvPr>
        </p:nvSpPr>
        <p:spPr>
          <a:xfrm>
            <a:off x="457200" y="990600"/>
            <a:ext cx="2564254" cy="5410200"/>
          </a:xfrm>
        </p:spPr>
        <p:txBody>
          <a:bodyPr/>
          <a:lstStyle/>
          <a:p>
            <a:r>
              <a:rPr lang="en-US" dirty="0"/>
              <a:t>We want to identify straight line tracks.</a:t>
            </a:r>
          </a:p>
          <a:p>
            <a:r>
              <a:rPr lang="en-US" dirty="0"/>
              <a:t>Two powerful discriminators:</a:t>
            </a:r>
          </a:p>
          <a:p>
            <a:pPr lvl="1"/>
            <a:r>
              <a:rPr lang="en-US" dirty="0"/>
              <a:t>Correlation coefficient: </a:t>
            </a:r>
            <a:r>
              <a:rPr lang="en-US" i="1" dirty="0"/>
              <a:t>r</a:t>
            </a:r>
            <a:r>
              <a:rPr lang="en-US" baseline="30000" dirty="0"/>
              <a:t>2</a:t>
            </a:r>
          </a:p>
          <a:p>
            <a:pPr lvl="1"/>
            <a:endParaRPr lang="en-US" baseline="30000" dirty="0"/>
          </a:p>
          <a:p>
            <a:pPr lvl="1"/>
            <a:endParaRPr lang="en-US" baseline="30000" dirty="0"/>
          </a:p>
          <a:p>
            <a:pPr lvl="1"/>
            <a:endParaRPr lang="en-US" baseline="30000" dirty="0"/>
          </a:p>
          <a:p>
            <a:pPr lvl="1"/>
            <a:endParaRPr lang="en-US" dirty="0"/>
          </a:p>
          <a:p>
            <a:pPr lvl="1"/>
            <a:r>
              <a:rPr lang="en-US" dirty="0"/>
              <a:t>Time gap fraction: </a:t>
            </a:r>
            <a:r>
              <a:rPr lang="en-US" i="1" dirty="0"/>
              <a:t>f</a:t>
            </a:r>
          </a:p>
        </p:txBody>
      </p:sp>
      <p:sp>
        <p:nvSpPr>
          <p:cNvPr id="72" name="TextBox 71"/>
          <p:cNvSpPr txBox="1"/>
          <p:nvPr/>
        </p:nvSpPr>
        <p:spPr>
          <a:xfrm>
            <a:off x="7527218" y="2539818"/>
            <a:ext cx="721672" cy="646331"/>
          </a:xfrm>
          <a:prstGeom prst="rect">
            <a:avLst/>
          </a:prstGeom>
          <a:noFill/>
        </p:spPr>
        <p:txBody>
          <a:bodyPr wrap="none" rtlCol="0">
            <a:spAutoFit/>
          </a:bodyPr>
          <a:lstStyle/>
          <a:p>
            <a:pPr algn="ctr"/>
            <a:r>
              <a:rPr lang="en-US" b="1" i="1" dirty="0">
                <a:latin typeface="Times New Roman"/>
                <a:cs typeface="Times New Roman"/>
              </a:rPr>
              <a:t>r</a:t>
            </a:r>
            <a:r>
              <a:rPr lang="en-US" b="1" baseline="30000" dirty="0">
                <a:latin typeface="Times New Roman"/>
                <a:cs typeface="Times New Roman"/>
              </a:rPr>
              <a:t>2</a:t>
            </a:r>
            <a:r>
              <a:rPr lang="en-US" b="1" dirty="0">
                <a:latin typeface="Times New Roman"/>
                <a:cs typeface="Times New Roman"/>
              </a:rPr>
              <a:t> = 1</a:t>
            </a:r>
          </a:p>
          <a:p>
            <a:pPr algn="ctr"/>
            <a:r>
              <a:rPr lang="en-US" b="1" i="1" dirty="0">
                <a:latin typeface="Times New Roman"/>
                <a:cs typeface="Times New Roman"/>
              </a:rPr>
              <a:t>f</a:t>
            </a:r>
            <a:r>
              <a:rPr lang="en-US" b="1" dirty="0">
                <a:latin typeface="Times New Roman"/>
                <a:cs typeface="Times New Roman"/>
              </a:rPr>
              <a:t>  ≈ 0</a:t>
            </a:r>
          </a:p>
        </p:txBody>
      </p:sp>
      <p:sp>
        <p:nvSpPr>
          <p:cNvPr id="73" name="TextBox 72"/>
          <p:cNvSpPr txBox="1"/>
          <p:nvPr/>
        </p:nvSpPr>
        <p:spPr>
          <a:xfrm>
            <a:off x="4222524" y="1327325"/>
            <a:ext cx="708848" cy="369332"/>
          </a:xfrm>
          <a:prstGeom prst="rect">
            <a:avLst/>
          </a:prstGeom>
          <a:noFill/>
        </p:spPr>
        <p:txBody>
          <a:bodyPr wrap="none" rtlCol="0">
            <a:spAutoFit/>
          </a:bodyPr>
          <a:lstStyle/>
          <a:p>
            <a:pPr algn="ctr"/>
            <a:r>
              <a:rPr lang="en-US" b="1" i="1" dirty="0">
                <a:latin typeface="Times New Roman"/>
                <a:cs typeface="Times New Roman"/>
              </a:rPr>
              <a:t>r</a:t>
            </a:r>
            <a:r>
              <a:rPr lang="en-US" b="1" baseline="30000" dirty="0">
                <a:latin typeface="Times New Roman"/>
                <a:cs typeface="Times New Roman"/>
              </a:rPr>
              <a:t>2</a:t>
            </a:r>
            <a:r>
              <a:rPr lang="en-US" b="1" dirty="0">
                <a:latin typeface="Times New Roman"/>
                <a:cs typeface="Times New Roman"/>
              </a:rPr>
              <a:t> </a:t>
            </a:r>
            <a:r>
              <a:rPr lang="en-US" b="1">
                <a:latin typeface="Times New Roman"/>
                <a:cs typeface="Times New Roman"/>
              </a:rPr>
              <a:t>≈ 0</a:t>
            </a:r>
            <a:endParaRPr lang="en-US" b="1" dirty="0">
              <a:latin typeface="Times New Roman"/>
              <a:cs typeface="Times New Roman"/>
            </a:endParaRPr>
          </a:p>
        </p:txBody>
      </p:sp>
      <p:sp>
        <p:nvSpPr>
          <p:cNvPr id="74" name="TextBox 73"/>
          <p:cNvSpPr txBox="1"/>
          <p:nvPr/>
        </p:nvSpPr>
        <p:spPr>
          <a:xfrm>
            <a:off x="4192992" y="4162514"/>
            <a:ext cx="676788" cy="369332"/>
          </a:xfrm>
          <a:prstGeom prst="rect">
            <a:avLst/>
          </a:prstGeom>
          <a:noFill/>
        </p:spPr>
        <p:txBody>
          <a:bodyPr wrap="none" rtlCol="0">
            <a:spAutoFit/>
          </a:bodyPr>
          <a:lstStyle/>
          <a:p>
            <a:pPr algn="ctr"/>
            <a:r>
              <a:rPr lang="en-US" b="1" i="1">
                <a:latin typeface="Times New Roman"/>
                <a:cs typeface="Times New Roman"/>
              </a:rPr>
              <a:t>f </a:t>
            </a:r>
            <a:r>
              <a:rPr lang="en-US" b="1">
                <a:latin typeface="Times New Roman"/>
                <a:cs typeface="Times New Roman"/>
              </a:rPr>
              <a:t> </a:t>
            </a:r>
            <a:r>
              <a:rPr lang="en-US" b="1" dirty="0">
                <a:latin typeface="Times New Roman"/>
                <a:cs typeface="Times New Roman"/>
              </a:rPr>
              <a:t>≈ 1</a:t>
            </a:r>
          </a:p>
        </p:txBody>
      </p:sp>
      <p:pic>
        <p:nvPicPr>
          <p:cNvPr id="75" name="Picture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27" y="5573442"/>
            <a:ext cx="1362775" cy="415480"/>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09" y="3756506"/>
            <a:ext cx="2089224" cy="876789"/>
          </a:xfrm>
          <a:prstGeom prst="rect">
            <a:avLst/>
          </a:prstGeom>
        </p:spPr>
      </p:pic>
      <p:sp>
        <p:nvSpPr>
          <p:cNvPr id="77" name="TextBox 76"/>
          <p:cNvSpPr txBox="1"/>
          <p:nvPr/>
        </p:nvSpPr>
        <p:spPr>
          <a:xfrm>
            <a:off x="3809369" y="2919470"/>
            <a:ext cx="473206" cy="307777"/>
          </a:xfrm>
          <a:prstGeom prst="rect">
            <a:avLst/>
          </a:prstGeom>
          <a:noFill/>
        </p:spPr>
        <p:txBody>
          <a:bodyPr wrap="none" rtlCol="0">
            <a:spAutoFit/>
          </a:bodyPr>
          <a:lstStyle/>
          <a:p>
            <a:pPr algn="ctr"/>
            <a:r>
              <a:rPr lang="en-US" sz="1400" b="1" dirty="0">
                <a:solidFill>
                  <a:srgbClr val="FF0000"/>
                </a:solidFill>
                <a:latin typeface="Times New Roman"/>
                <a:cs typeface="Times New Roman"/>
              </a:rPr>
              <a:t>bad</a:t>
            </a:r>
          </a:p>
        </p:txBody>
      </p:sp>
      <p:sp>
        <p:nvSpPr>
          <p:cNvPr id="78" name="TextBox 77"/>
          <p:cNvSpPr txBox="1"/>
          <p:nvPr/>
        </p:nvSpPr>
        <p:spPr>
          <a:xfrm>
            <a:off x="3809369" y="5781182"/>
            <a:ext cx="473206" cy="307777"/>
          </a:xfrm>
          <a:prstGeom prst="rect">
            <a:avLst/>
          </a:prstGeom>
          <a:noFill/>
        </p:spPr>
        <p:txBody>
          <a:bodyPr wrap="none" rtlCol="0">
            <a:spAutoFit/>
          </a:bodyPr>
          <a:lstStyle/>
          <a:p>
            <a:pPr algn="ctr"/>
            <a:r>
              <a:rPr lang="en-US" sz="1400" b="1" dirty="0">
                <a:solidFill>
                  <a:srgbClr val="FF0000"/>
                </a:solidFill>
                <a:latin typeface="Times New Roman"/>
                <a:cs typeface="Times New Roman"/>
              </a:rPr>
              <a:t>bad</a:t>
            </a:r>
          </a:p>
        </p:txBody>
      </p:sp>
      <p:sp>
        <p:nvSpPr>
          <p:cNvPr id="79" name="TextBox 78"/>
          <p:cNvSpPr txBox="1"/>
          <p:nvPr/>
        </p:nvSpPr>
        <p:spPr>
          <a:xfrm>
            <a:off x="6700413" y="4082998"/>
            <a:ext cx="553357" cy="307777"/>
          </a:xfrm>
          <a:prstGeom prst="rect">
            <a:avLst/>
          </a:prstGeom>
          <a:noFill/>
        </p:spPr>
        <p:txBody>
          <a:bodyPr wrap="none" rtlCol="0">
            <a:spAutoFit/>
          </a:bodyPr>
          <a:lstStyle/>
          <a:p>
            <a:pPr algn="ctr"/>
            <a:r>
              <a:rPr lang="en-US" sz="1400" b="1" dirty="0">
                <a:solidFill>
                  <a:srgbClr val="00B050"/>
                </a:solidFill>
                <a:latin typeface="Times New Roman"/>
                <a:cs typeface="Times New Roman"/>
              </a:rPr>
              <a:t>good</a:t>
            </a:r>
          </a:p>
        </p:txBody>
      </p:sp>
      <p:sp>
        <p:nvSpPr>
          <p:cNvPr id="65" name="TextBox 64">
            <a:extLst>
              <a:ext uri="{FF2B5EF4-FFF2-40B4-BE49-F238E27FC236}">
                <a16:creationId xmlns:a16="http://schemas.microsoft.com/office/drawing/2014/main" id="{3782B23E-A3F3-F449-81B2-CB9370CDCC28}"/>
              </a:ext>
            </a:extLst>
          </p:cNvPr>
          <p:cNvSpPr txBox="1"/>
          <p:nvPr/>
        </p:nvSpPr>
        <p:spPr>
          <a:xfrm>
            <a:off x="6098599" y="4962612"/>
            <a:ext cx="2369559" cy="1384995"/>
          </a:xfrm>
          <a:prstGeom prst="rect">
            <a:avLst/>
          </a:prstGeom>
          <a:solidFill>
            <a:srgbClr val="FFFF00"/>
          </a:solidFill>
          <a:ln w="28575">
            <a:solidFill>
              <a:schemeClr val="accent1"/>
            </a:solidFill>
          </a:ln>
        </p:spPr>
        <p:txBody>
          <a:bodyPr wrap="none" rtlCol="0">
            <a:spAutoFit/>
          </a:bodyPr>
          <a:lstStyle/>
          <a:p>
            <a:pPr algn="ctr"/>
            <a:r>
              <a:rPr lang="en-US" sz="2800" b="1" u="sng" dirty="0">
                <a:latin typeface="Times New Roman"/>
                <a:cs typeface="Times New Roman"/>
              </a:rPr>
              <a:t>Selection Cuts</a:t>
            </a:r>
          </a:p>
          <a:p>
            <a:pPr algn="ctr"/>
            <a:r>
              <a:rPr lang="en-US" sz="2800" b="1" i="1" dirty="0">
                <a:latin typeface="Times New Roman"/>
                <a:cs typeface="Times New Roman"/>
              </a:rPr>
              <a:t>r</a:t>
            </a:r>
            <a:r>
              <a:rPr lang="en-US" sz="2800" b="1" baseline="30000" dirty="0">
                <a:latin typeface="Times New Roman"/>
                <a:cs typeface="Times New Roman"/>
              </a:rPr>
              <a:t>2</a:t>
            </a:r>
            <a:r>
              <a:rPr lang="en-US" sz="2800" b="1" dirty="0">
                <a:latin typeface="Times New Roman"/>
                <a:cs typeface="Times New Roman"/>
              </a:rPr>
              <a:t> &gt; 0.95</a:t>
            </a:r>
          </a:p>
          <a:p>
            <a:pPr algn="ctr"/>
            <a:r>
              <a:rPr lang="en-US" sz="2800" b="1" i="1" dirty="0">
                <a:latin typeface="Times New Roman"/>
                <a:cs typeface="Times New Roman"/>
              </a:rPr>
              <a:t>f</a:t>
            </a:r>
            <a:r>
              <a:rPr lang="en-US" sz="2800" b="1" dirty="0">
                <a:latin typeface="Times New Roman"/>
                <a:cs typeface="Times New Roman"/>
              </a:rPr>
              <a:t>  &lt; 0.2</a:t>
            </a:r>
          </a:p>
        </p:txBody>
      </p:sp>
    </p:spTree>
    <p:extLst>
      <p:ext uri="{BB962C8B-B14F-4D97-AF65-F5344CB8AC3E}">
        <p14:creationId xmlns:p14="http://schemas.microsoft.com/office/powerpoint/2010/main" val="782777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A54F-28F8-7DCD-4BDA-A062852E26AE}"/>
              </a:ext>
            </a:extLst>
          </p:cNvPr>
          <p:cNvSpPr>
            <a:spLocks noGrp="1"/>
          </p:cNvSpPr>
          <p:nvPr>
            <p:ph type="title"/>
          </p:nvPr>
        </p:nvSpPr>
        <p:spPr>
          <a:xfrm>
            <a:off x="2286000" y="3671619"/>
            <a:ext cx="6172200" cy="2053590"/>
          </a:xfrm>
        </p:spPr>
        <p:txBody>
          <a:bodyPr/>
          <a:lstStyle/>
          <a:p>
            <a:r>
              <a:rPr lang="en-US" dirty="0"/>
              <a:t>Neutrino Oscillation</a:t>
            </a:r>
            <a:br>
              <a:rPr lang="en-US" dirty="0"/>
            </a:br>
            <a:r>
              <a:rPr lang="en-US" dirty="0"/>
              <a:t>Results</a:t>
            </a:r>
          </a:p>
        </p:txBody>
      </p:sp>
      <p:pic>
        <p:nvPicPr>
          <p:cNvPr id="5" name="Picture 4" descr="A statue of a person looking through telescope&#10;&#10;AI-generated content may be incorrect.">
            <a:extLst>
              <a:ext uri="{FF2B5EF4-FFF2-40B4-BE49-F238E27FC236}">
                <a16:creationId xmlns:a16="http://schemas.microsoft.com/office/drawing/2014/main" id="{CD19B813-EA75-3A08-772C-7A5C62D07260}"/>
              </a:ext>
            </a:extLst>
          </p:cNvPr>
          <p:cNvPicPr>
            <a:picLocks noChangeAspect="1"/>
          </p:cNvPicPr>
          <p:nvPr/>
        </p:nvPicPr>
        <p:blipFill>
          <a:blip r:embed="rId2"/>
          <a:stretch>
            <a:fillRect/>
          </a:stretch>
        </p:blipFill>
        <p:spPr>
          <a:xfrm>
            <a:off x="189775" y="914400"/>
            <a:ext cx="8764450" cy="2305050"/>
          </a:xfrm>
          <a:prstGeom prst="rect">
            <a:avLst/>
          </a:prstGeom>
        </p:spPr>
      </p:pic>
      <p:sp>
        <p:nvSpPr>
          <p:cNvPr id="8" name="Rectangle 7">
            <a:extLst>
              <a:ext uri="{FF2B5EF4-FFF2-40B4-BE49-F238E27FC236}">
                <a16:creationId xmlns:a16="http://schemas.microsoft.com/office/drawing/2014/main" id="{84D0FA36-163A-57D3-9C83-29EC80E7CFD4}"/>
              </a:ext>
            </a:extLst>
          </p:cNvPr>
          <p:cNvSpPr/>
          <p:nvPr/>
        </p:nvSpPr>
        <p:spPr>
          <a:xfrm>
            <a:off x="189775" y="2666999"/>
            <a:ext cx="1791426" cy="55245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82C6165F-2A0F-24D3-0800-71E7626F12FE}"/>
              </a:ext>
            </a:extLst>
          </p:cNvPr>
          <p:cNvSpPr/>
          <p:nvPr/>
        </p:nvSpPr>
        <p:spPr>
          <a:xfrm>
            <a:off x="189773" y="914400"/>
            <a:ext cx="4763225" cy="565703"/>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828690FD-D67A-2DD3-D220-52E2DEF6BA6F}"/>
              </a:ext>
            </a:extLst>
          </p:cNvPr>
          <p:cNvSpPr/>
          <p:nvPr/>
        </p:nvSpPr>
        <p:spPr>
          <a:xfrm>
            <a:off x="189773" y="1480103"/>
            <a:ext cx="953228" cy="118689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53FC2F-EB1B-6328-11FA-BE4B2E456EB3}"/>
              </a:ext>
            </a:extLst>
          </p:cNvPr>
          <p:cNvSpPr/>
          <p:nvPr/>
        </p:nvSpPr>
        <p:spPr>
          <a:xfrm>
            <a:off x="2094770" y="1480103"/>
            <a:ext cx="2858227" cy="1186896"/>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6569C32-5BFF-6990-5E0A-6738B98D9CC2}"/>
              </a:ext>
            </a:extLst>
          </p:cNvPr>
          <p:cNvSpPr/>
          <p:nvPr/>
        </p:nvSpPr>
        <p:spPr>
          <a:xfrm>
            <a:off x="3352800" y="2666999"/>
            <a:ext cx="1600197" cy="552451"/>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E7B0D53-9AA4-162B-393D-EAEFDF0702FF}"/>
              </a:ext>
            </a:extLst>
          </p:cNvPr>
          <p:cNvSpPr/>
          <p:nvPr/>
        </p:nvSpPr>
        <p:spPr>
          <a:xfrm>
            <a:off x="1905000" y="2362200"/>
            <a:ext cx="189769" cy="304799"/>
          </a:xfrm>
          <a:prstGeom prst="rect">
            <a:avLst/>
          </a:prstGeom>
          <a:solidFill>
            <a:srgbClr val="FFFFFF">
              <a:alpha val="8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625351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ADFB-50BD-B2A7-5F95-F8FD3F037F81}"/>
              </a:ext>
            </a:extLst>
          </p:cNvPr>
          <p:cNvSpPr>
            <a:spLocks noGrp="1"/>
          </p:cNvSpPr>
          <p:nvPr>
            <p:ph type="title"/>
          </p:nvPr>
        </p:nvSpPr>
        <p:spPr/>
        <p:txBody>
          <a:bodyPr/>
          <a:lstStyle/>
          <a:p>
            <a:r>
              <a:rPr lang="en-US" dirty="0"/>
              <a:t>Correlation Coefficient</a:t>
            </a:r>
          </a:p>
        </p:txBody>
      </p:sp>
      <p:pic>
        <p:nvPicPr>
          <p:cNvPr id="5" name="Content Placeholder 4">
            <a:extLst>
              <a:ext uri="{FF2B5EF4-FFF2-40B4-BE49-F238E27FC236}">
                <a16:creationId xmlns:a16="http://schemas.microsoft.com/office/drawing/2014/main" id="{E6D8B03E-B728-3A0B-7B48-9C6CDF9D5831}"/>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Rectangle 2">
            <a:extLst>
              <a:ext uri="{FF2B5EF4-FFF2-40B4-BE49-F238E27FC236}">
                <a16:creationId xmlns:a16="http://schemas.microsoft.com/office/drawing/2014/main" id="{7BC7429C-703E-A1BC-A854-69F651F415A4}"/>
              </a:ext>
            </a:extLst>
          </p:cNvPr>
          <p:cNvSpPr/>
          <p:nvPr/>
        </p:nvSpPr>
        <p:spPr>
          <a:xfrm>
            <a:off x="7196667" y="1600200"/>
            <a:ext cx="304800" cy="4067355"/>
          </a:xfrm>
          <a:prstGeom prst="rect">
            <a:avLst/>
          </a:prstGeom>
          <a:solidFill>
            <a:srgbClr val="7EB606">
              <a:alpha val="25098"/>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ine Callout 1 3">
            <a:extLst>
              <a:ext uri="{FF2B5EF4-FFF2-40B4-BE49-F238E27FC236}">
                <a16:creationId xmlns:a16="http://schemas.microsoft.com/office/drawing/2014/main" id="{D45173D4-2659-5284-8A78-CC0261E77EE2}"/>
              </a:ext>
            </a:extLst>
          </p:cNvPr>
          <p:cNvSpPr/>
          <p:nvPr/>
        </p:nvSpPr>
        <p:spPr>
          <a:xfrm>
            <a:off x="6937204" y="5943600"/>
            <a:ext cx="1616182" cy="457200"/>
          </a:xfrm>
          <a:prstGeom prst="borderCallout1">
            <a:avLst>
              <a:gd name="adj1" fmla="val 1033"/>
              <a:gd name="adj2" fmla="val 16965"/>
              <a:gd name="adj3" fmla="val -124304"/>
              <a:gd name="adj4" fmla="val 24867"/>
            </a:avLst>
          </a:prstGeom>
          <a:noFill/>
          <a:ln>
            <a:solidFill>
              <a:srgbClr val="7EB60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Signal Region</a:t>
            </a:r>
          </a:p>
        </p:txBody>
      </p:sp>
    </p:spTree>
    <p:extLst>
      <p:ext uri="{BB962C8B-B14F-4D97-AF65-F5344CB8AC3E}">
        <p14:creationId xmlns:p14="http://schemas.microsoft.com/office/powerpoint/2010/main" val="3167952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FA7B0-2106-A5C9-1142-93BA85210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97BD9-2345-9310-FA6D-2EBEC71E63DA}"/>
              </a:ext>
            </a:extLst>
          </p:cNvPr>
          <p:cNvSpPr>
            <a:spLocks noGrp="1"/>
          </p:cNvSpPr>
          <p:nvPr>
            <p:ph type="title"/>
          </p:nvPr>
        </p:nvSpPr>
        <p:spPr/>
        <p:txBody>
          <a:bodyPr/>
          <a:lstStyle/>
          <a:p>
            <a:r>
              <a:rPr lang="en-US" dirty="0"/>
              <a:t>Signal Search</a:t>
            </a:r>
          </a:p>
        </p:txBody>
      </p:sp>
      <p:pic>
        <p:nvPicPr>
          <p:cNvPr id="5" name="Content Placeholder 4">
            <a:extLst>
              <a:ext uri="{FF2B5EF4-FFF2-40B4-BE49-F238E27FC236}">
                <a16:creationId xmlns:a16="http://schemas.microsoft.com/office/drawing/2014/main" id="{195376C1-C8C9-6EDC-B28A-40684629CCAC}"/>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Rectangle 2">
            <a:extLst>
              <a:ext uri="{FF2B5EF4-FFF2-40B4-BE49-F238E27FC236}">
                <a16:creationId xmlns:a16="http://schemas.microsoft.com/office/drawing/2014/main" id="{9EFB3285-B1DF-7988-F7C5-19044C25285A}"/>
              </a:ext>
            </a:extLst>
          </p:cNvPr>
          <p:cNvSpPr/>
          <p:nvPr/>
        </p:nvSpPr>
        <p:spPr>
          <a:xfrm>
            <a:off x="6866626" y="3226279"/>
            <a:ext cx="621102" cy="2441276"/>
          </a:xfrm>
          <a:prstGeom prst="rect">
            <a:avLst/>
          </a:prstGeom>
          <a:solidFill>
            <a:srgbClr val="7EB606">
              <a:alpha val="25098"/>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ine Callout 1 3">
            <a:extLst>
              <a:ext uri="{FF2B5EF4-FFF2-40B4-BE49-F238E27FC236}">
                <a16:creationId xmlns:a16="http://schemas.microsoft.com/office/drawing/2014/main" id="{051BF58A-3842-E4F9-F2F4-310934504F28}"/>
              </a:ext>
            </a:extLst>
          </p:cNvPr>
          <p:cNvSpPr/>
          <p:nvPr/>
        </p:nvSpPr>
        <p:spPr>
          <a:xfrm>
            <a:off x="6937204" y="5943600"/>
            <a:ext cx="1616182" cy="457200"/>
          </a:xfrm>
          <a:prstGeom prst="borderCallout1">
            <a:avLst>
              <a:gd name="adj1" fmla="val 2503"/>
              <a:gd name="adj2" fmla="val 12806"/>
              <a:gd name="adj3" fmla="val -156657"/>
              <a:gd name="adj4" fmla="val 7811"/>
            </a:avLst>
          </a:prstGeom>
          <a:noFill/>
          <a:ln>
            <a:solidFill>
              <a:srgbClr val="7EB60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Signal Region</a:t>
            </a:r>
          </a:p>
        </p:txBody>
      </p:sp>
    </p:spTree>
    <p:extLst>
      <p:ext uri="{BB962C8B-B14F-4D97-AF65-F5344CB8AC3E}">
        <p14:creationId xmlns:p14="http://schemas.microsoft.com/office/powerpoint/2010/main" val="3488367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2F2DB-1272-3A0B-17F1-91B620FE6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55CC9-84EA-8611-F3AB-C4A1E918B14B}"/>
              </a:ext>
            </a:extLst>
          </p:cNvPr>
          <p:cNvSpPr>
            <a:spLocks noGrp="1"/>
          </p:cNvSpPr>
          <p:nvPr>
            <p:ph type="title"/>
          </p:nvPr>
        </p:nvSpPr>
        <p:spPr/>
        <p:txBody>
          <a:bodyPr/>
          <a:lstStyle/>
          <a:p>
            <a:r>
              <a:rPr lang="en-US" dirty="0"/>
              <a:t>Signal Search</a:t>
            </a:r>
          </a:p>
        </p:txBody>
      </p:sp>
      <p:pic>
        <p:nvPicPr>
          <p:cNvPr id="5" name="Content Placeholder 4">
            <a:extLst>
              <a:ext uri="{FF2B5EF4-FFF2-40B4-BE49-F238E27FC236}">
                <a16:creationId xmlns:a16="http://schemas.microsoft.com/office/drawing/2014/main" id="{5D8B2FC3-DD88-B866-39F8-7D2469CB5019}"/>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Rectangle 2">
            <a:extLst>
              <a:ext uri="{FF2B5EF4-FFF2-40B4-BE49-F238E27FC236}">
                <a16:creationId xmlns:a16="http://schemas.microsoft.com/office/drawing/2014/main" id="{244EE00D-0A9C-AF0F-55C3-BD7ACD1DF2BD}"/>
              </a:ext>
            </a:extLst>
          </p:cNvPr>
          <p:cNvSpPr/>
          <p:nvPr/>
        </p:nvSpPr>
        <p:spPr>
          <a:xfrm>
            <a:off x="6866626" y="3226279"/>
            <a:ext cx="621102" cy="2441276"/>
          </a:xfrm>
          <a:prstGeom prst="rect">
            <a:avLst/>
          </a:prstGeom>
          <a:solidFill>
            <a:srgbClr val="7EB606">
              <a:alpha val="25098"/>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ine Callout 1 3">
            <a:extLst>
              <a:ext uri="{FF2B5EF4-FFF2-40B4-BE49-F238E27FC236}">
                <a16:creationId xmlns:a16="http://schemas.microsoft.com/office/drawing/2014/main" id="{4AE1DEFA-1373-4BD1-1104-C957F05CC81C}"/>
              </a:ext>
            </a:extLst>
          </p:cNvPr>
          <p:cNvSpPr/>
          <p:nvPr/>
        </p:nvSpPr>
        <p:spPr>
          <a:xfrm>
            <a:off x="6937204" y="5943600"/>
            <a:ext cx="1616182" cy="457200"/>
          </a:xfrm>
          <a:prstGeom prst="borderCallout1">
            <a:avLst>
              <a:gd name="adj1" fmla="val 2503"/>
              <a:gd name="adj2" fmla="val 12806"/>
              <a:gd name="adj3" fmla="val -156657"/>
              <a:gd name="adj4" fmla="val 7811"/>
            </a:avLst>
          </a:prstGeom>
          <a:noFill/>
          <a:ln>
            <a:solidFill>
              <a:srgbClr val="7EB60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Signal Region</a:t>
            </a:r>
          </a:p>
        </p:txBody>
      </p:sp>
      <p:sp>
        <p:nvSpPr>
          <p:cNvPr id="6" name="TextBox 5">
            <a:extLst>
              <a:ext uri="{FF2B5EF4-FFF2-40B4-BE49-F238E27FC236}">
                <a16:creationId xmlns:a16="http://schemas.microsoft.com/office/drawing/2014/main" id="{BA45B375-E100-955C-CF1F-9AFF91DEB6E7}"/>
              </a:ext>
            </a:extLst>
          </p:cNvPr>
          <p:cNvSpPr txBox="1"/>
          <p:nvPr/>
        </p:nvSpPr>
        <p:spPr>
          <a:xfrm>
            <a:off x="352540" y="849702"/>
            <a:ext cx="8153401" cy="646331"/>
          </a:xfrm>
          <a:prstGeom prst="rect">
            <a:avLst/>
          </a:prstGeom>
          <a:ln w="76200"/>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en-US" sz="3600" b="1" dirty="0">
                <a:solidFill>
                  <a:prstClr val="black"/>
                </a:solidFill>
                <a:latin typeface="Book Antiqua"/>
                <a:ea typeface="+mn-ea"/>
                <a:cs typeface="+mn-cs"/>
              </a:rPr>
              <a:t>No Magnetic Monopole Event Found!</a:t>
            </a:r>
          </a:p>
        </p:txBody>
      </p:sp>
    </p:spTree>
    <p:extLst>
      <p:ext uri="{BB962C8B-B14F-4D97-AF65-F5344CB8AC3E}">
        <p14:creationId xmlns:p14="http://schemas.microsoft.com/office/powerpoint/2010/main" val="3105968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8F44-6BAE-84C8-C6C3-97A1A9C2A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8853B-05F2-B1DA-4ED5-98F926E4D32B}"/>
              </a:ext>
            </a:extLst>
          </p:cNvPr>
          <p:cNvSpPr>
            <a:spLocks noGrp="1"/>
          </p:cNvSpPr>
          <p:nvPr>
            <p:ph type="title"/>
          </p:nvPr>
        </p:nvSpPr>
        <p:spPr/>
        <p:txBody>
          <a:bodyPr/>
          <a:lstStyle/>
          <a:p>
            <a:r>
              <a:rPr lang="en-US" dirty="0"/>
              <a:t>Signal Search</a:t>
            </a:r>
          </a:p>
        </p:txBody>
      </p:sp>
      <p:pic>
        <p:nvPicPr>
          <p:cNvPr id="5" name="Content Placeholder 4">
            <a:extLst>
              <a:ext uri="{FF2B5EF4-FFF2-40B4-BE49-F238E27FC236}">
                <a16:creationId xmlns:a16="http://schemas.microsoft.com/office/drawing/2014/main" id="{F3B72E88-9FA3-641F-66CC-38A0E43B5541}"/>
              </a:ext>
            </a:extLst>
          </p:cNvPr>
          <p:cNvPicPr>
            <a:picLocks noGrp="1" noChangeAspect="1"/>
          </p:cNvPicPr>
          <p:nvPr>
            <p:ph sz="quarter" idx="1"/>
          </p:nvPr>
        </p:nvPicPr>
        <p:blipFill>
          <a:blip r:embed="rId2"/>
          <a:stretch>
            <a:fillRect/>
          </a:stretch>
        </p:blipFill>
        <p:spPr>
          <a:xfrm>
            <a:off x="612180" y="990600"/>
            <a:ext cx="7656114" cy="5410200"/>
          </a:xfrm>
        </p:spPr>
      </p:pic>
      <p:sp>
        <p:nvSpPr>
          <p:cNvPr id="3" name="Rectangle 2">
            <a:extLst>
              <a:ext uri="{FF2B5EF4-FFF2-40B4-BE49-F238E27FC236}">
                <a16:creationId xmlns:a16="http://schemas.microsoft.com/office/drawing/2014/main" id="{A945948E-95CB-A49D-6375-941F1DD185DF}"/>
              </a:ext>
            </a:extLst>
          </p:cNvPr>
          <p:cNvSpPr/>
          <p:nvPr/>
        </p:nvSpPr>
        <p:spPr>
          <a:xfrm>
            <a:off x="6866626" y="3226279"/>
            <a:ext cx="621102" cy="2441276"/>
          </a:xfrm>
          <a:prstGeom prst="rect">
            <a:avLst/>
          </a:prstGeom>
          <a:solidFill>
            <a:srgbClr val="7EB606">
              <a:alpha val="25098"/>
            </a:srgb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ine Callout 1 3">
            <a:extLst>
              <a:ext uri="{FF2B5EF4-FFF2-40B4-BE49-F238E27FC236}">
                <a16:creationId xmlns:a16="http://schemas.microsoft.com/office/drawing/2014/main" id="{F68E84B5-0061-4D4C-598B-89C06F6A383D}"/>
              </a:ext>
            </a:extLst>
          </p:cNvPr>
          <p:cNvSpPr/>
          <p:nvPr/>
        </p:nvSpPr>
        <p:spPr>
          <a:xfrm>
            <a:off x="6937204" y="5943600"/>
            <a:ext cx="1616182" cy="457200"/>
          </a:xfrm>
          <a:prstGeom prst="borderCallout1">
            <a:avLst>
              <a:gd name="adj1" fmla="val 2503"/>
              <a:gd name="adj2" fmla="val 12806"/>
              <a:gd name="adj3" fmla="val -156657"/>
              <a:gd name="adj4" fmla="val 7811"/>
            </a:avLst>
          </a:prstGeom>
          <a:noFill/>
          <a:ln>
            <a:solidFill>
              <a:srgbClr val="7EB60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Signal Region</a:t>
            </a:r>
          </a:p>
        </p:txBody>
      </p:sp>
      <p:sp>
        <p:nvSpPr>
          <p:cNvPr id="6" name="TextBox 5">
            <a:extLst>
              <a:ext uri="{FF2B5EF4-FFF2-40B4-BE49-F238E27FC236}">
                <a16:creationId xmlns:a16="http://schemas.microsoft.com/office/drawing/2014/main" id="{16E26F03-BE20-C8E8-7DB4-1E7B42C82CD4}"/>
              </a:ext>
            </a:extLst>
          </p:cNvPr>
          <p:cNvSpPr txBox="1"/>
          <p:nvPr/>
        </p:nvSpPr>
        <p:spPr>
          <a:xfrm>
            <a:off x="352540" y="849702"/>
            <a:ext cx="8153401" cy="646331"/>
          </a:xfrm>
          <a:prstGeom prst="rect">
            <a:avLst/>
          </a:prstGeom>
          <a:ln w="76200"/>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en-US" sz="3600" b="1" dirty="0">
                <a:solidFill>
                  <a:prstClr val="black"/>
                </a:solidFill>
                <a:latin typeface="Book Antiqua"/>
                <a:ea typeface="+mn-ea"/>
                <a:cs typeface="+mn-cs"/>
              </a:rPr>
              <a:t>No Magnetic Monopole Event Found!</a:t>
            </a:r>
          </a:p>
        </p:txBody>
      </p:sp>
      <p:sp>
        <p:nvSpPr>
          <p:cNvPr id="7" name="Rectangle 6">
            <a:extLst>
              <a:ext uri="{FF2B5EF4-FFF2-40B4-BE49-F238E27FC236}">
                <a16:creationId xmlns:a16="http://schemas.microsoft.com/office/drawing/2014/main" id="{9B856A24-9902-452B-5C1F-22C300FA0C9A}"/>
              </a:ext>
            </a:extLst>
          </p:cNvPr>
          <p:cNvSpPr/>
          <p:nvPr/>
        </p:nvSpPr>
        <p:spPr>
          <a:xfrm>
            <a:off x="1371600" y="3657600"/>
            <a:ext cx="1143000" cy="457200"/>
          </a:xfrm>
          <a:prstGeom prst="rect">
            <a:avLst/>
          </a:prstGeom>
          <a:solidFill>
            <a:schemeClr val="accent4">
              <a:alpha val="40000"/>
            </a:schemeClr>
          </a:solidFill>
          <a:ln>
            <a:no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ine Callout 1 7">
            <a:extLst>
              <a:ext uri="{FF2B5EF4-FFF2-40B4-BE49-F238E27FC236}">
                <a16:creationId xmlns:a16="http://schemas.microsoft.com/office/drawing/2014/main" id="{52AD5AFA-A6CB-61BB-7843-F3AD21464EA1}"/>
              </a:ext>
            </a:extLst>
          </p:cNvPr>
          <p:cNvSpPr/>
          <p:nvPr/>
        </p:nvSpPr>
        <p:spPr>
          <a:xfrm>
            <a:off x="2743200" y="2782669"/>
            <a:ext cx="2545466" cy="646331"/>
          </a:xfrm>
          <a:prstGeom prst="borderCallout1">
            <a:avLst>
              <a:gd name="adj1" fmla="val 99208"/>
              <a:gd name="adj2" fmla="val 802"/>
              <a:gd name="adj3" fmla="val 135248"/>
              <a:gd name="adj4" fmla="val -8569"/>
            </a:avLst>
          </a:prstGeom>
          <a:noFill/>
          <a:ln>
            <a:solidFill>
              <a:schemeClr val="accent4"/>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Interesting Events</a:t>
            </a:r>
          </a:p>
          <a:p>
            <a:pPr algn="ctr"/>
            <a:r>
              <a:rPr lang="en-US" dirty="0"/>
              <a:t>(far from signal region)</a:t>
            </a:r>
          </a:p>
        </p:txBody>
      </p:sp>
    </p:spTree>
    <p:extLst>
      <p:ext uri="{BB962C8B-B14F-4D97-AF65-F5344CB8AC3E}">
        <p14:creationId xmlns:p14="http://schemas.microsoft.com/office/powerpoint/2010/main" val="1337712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 screen&#10;&#10;AI-generated content may be incorrect.">
            <a:extLst>
              <a:ext uri="{FF2B5EF4-FFF2-40B4-BE49-F238E27FC236}">
                <a16:creationId xmlns:a16="http://schemas.microsoft.com/office/drawing/2014/main" id="{ED727068-2E38-A154-4059-404A3F799E5B}"/>
              </a:ext>
            </a:extLst>
          </p:cNvPr>
          <p:cNvPicPr>
            <a:picLocks noGrp="1" noChangeAspect="1"/>
          </p:cNvPicPr>
          <p:nvPr>
            <p:ph sz="quarter" idx="1"/>
          </p:nvPr>
        </p:nvPicPr>
        <p:blipFill>
          <a:blip r:embed="rId2"/>
          <a:stretch>
            <a:fillRect/>
          </a:stretch>
        </p:blipFill>
        <p:spPr>
          <a:xfrm>
            <a:off x="115888" y="1022411"/>
            <a:ext cx="8620125" cy="5194177"/>
          </a:xfrm>
        </p:spPr>
      </p:pic>
      <p:sp>
        <p:nvSpPr>
          <p:cNvPr id="4" name="Title 3">
            <a:extLst>
              <a:ext uri="{FF2B5EF4-FFF2-40B4-BE49-F238E27FC236}">
                <a16:creationId xmlns:a16="http://schemas.microsoft.com/office/drawing/2014/main" id="{47E2F6C8-2695-CB83-A09D-B0354D3730AC}"/>
              </a:ext>
            </a:extLst>
          </p:cNvPr>
          <p:cNvSpPr>
            <a:spLocks noGrp="1"/>
          </p:cNvSpPr>
          <p:nvPr>
            <p:ph type="title"/>
          </p:nvPr>
        </p:nvSpPr>
        <p:spPr/>
        <p:txBody>
          <a:bodyPr/>
          <a:lstStyle/>
          <a:p>
            <a:r>
              <a:rPr lang="en-US" dirty="0"/>
              <a:t>Interesting Event 1 – Timing Search</a:t>
            </a:r>
          </a:p>
        </p:txBody>
      </p:sp>
      <p:sp>
        <p:nvSpPr>
          <p:cNvPr id="8" name="Line Callout 1 7">
            <a:extLst>
              <a:ext uri="{FF2B5EF4-FFF2-40B4-BE49-F238E27FC236}">
                <a16:creationId xmlns:a16="http://schemas.microsoft.com/office/drawing/2014/main" id="{12AC7363-8ADF-95B1-F658-1878CD261C39}"/>
              </a:ext>
            </a:extLst>
          </p:cNvPr>
          <p:cNvSpPr/>
          <p:nvPr/>
        </p:nvSpPr>
        <p:spPr>
          <a:xfrm>
            <a:off x="5756273" y="1905000"/>
            <a:ext cx="2667001" cy="838200"/>
          </a:xfrm>
          <a:prstGeom prst="borderCallout1">
            <a:avLst>
              <a:gd name="adj1" fmla="val 55767"/>
              <a:gd name="adj2" fmla="val -172"/>
              <a:gd name="adj3" fmla="val 11864"/>
              <a:gd name="adj4" fmla="val -35725"/>
            </a:avLst>
          </a:prstGeom>
          <a:solidFill>
            <a:schemeClr val="bg1"/>
          </a:solidFill>
          <a:ln>
            <a:solidFill>
              <a:schemeClr val="accent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marL="285750" indent="-285750">
              <a:buFont typeface="Arial" panose="020B0604020202020204" pitchFamily="34" charset="0"/>
              <a:buChar char="•"/>
            </a:pPr>
            <a:r>
              <a:rPr lang="en-US" dirty="0"/>
              <a:t>No slow activity</a:t>
            </a:r>
          </a:p>
          <a:p>
            <a:pPr marL="285750" indent="-285750">
              <a:buFont typeface="Arial" panose="020B0604020202020204" pitchFamily="34" charset="0"/>
              <a:buChar char="•"/>
            </a:pPr>
            <a:r>
              <a:rPr lang="en-US" dirty="0"/>
              <a:t>High energy activity</a:t>
            </a:r>
          </a:p>
          <a:p>
            <a:pPr marL="285750" indent="-285750">
              <a:buFont typeface="Arial" panose="020B0604020202020204" pitchFamily="34" charset="0"/>
              <a:buChar char="•"/>
            </a:pPr>
            <a:r>
              <a:rPr lang="en-US" dirty="0"/>
              <a:t>FEB flash</a:t>
            </a:r>
          </a:p>
        </p:txBody>
      </p:sp>
    </p:spTree>
    <p:extLst>
      <p:ext uri="{BB962C8B-B14F-4D97-AF65-F5344CB8AC3E}">
        <p14:creationId xmlns:p14="http://schemas.microsoft.com/office/powerpoint/2010/main" val="268501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C8D16-9093-64F6-F224-A05D9D838B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F3238C-738B-9630-40E9-1683907C6749}"/>
              </a:ext>
            </a:extLst>
          </p:cNvPr>
          <p:cNvSpPr>
            <a:spLocks noGrp="1"/>
          </p:cNvSpPr>
          <p:nvPr>
            <p:ph type="title"/>
          </p:nvPr>
        </p:nvSpPr>
        <p:spPr/>
        <p:txBody>
          <a:bodyPr/>
          <a:lstStyle/>
          <a:p>
            <a:r>
              <a:rPr lang="en-US" dirty="0"/>
              <a:t>Interesting Event 2 – Timing Search</a:t>
            </a:r>
          </a:p>
        </p:txBody>
      </p:sp>
      <p:pic>
        <p:nvPicPr>
          <p:cNvPr id="6" name="Content Placeholder 5" descr="A screenshot of a computer screen&#10;&#10;AI-generated content may be incorrect.">
            <a:extLst>
              <a:ext uri="{FF2B5EF4-FFF2-40B4-BE49-F238E27FC236}">
                <a16:creationId xmlns:a16="http://schemas.microsoft.com/office/drawing/2014/main" id="{EFA4B0E5-E392-334B-A595-1B8E3770B40B}"/>
              </a:ext>
            </a:extLst>
          </p:cNvPr>
          <p:cNvPicPr>
            <a:picLocks noGrp="1" noChangeAspect="1"/>
          </p:cNvPicPr>
          <p:nvPr>
            <p:ph sz="quarter" idx="1"/>
          </p:nvPr>
        </p:nvPicPr>
        <p:blipFill>
          <a:blip r:embed="rId2"/>
          <a:stretch>
            <a:fillRect/>
          </a:stretch>
        </p:blipFill>
        <p:spPr>
          <a:xfrm>
            <a:off x="115888" y="1022411"/>
            <a:ext cx="8620125" cy="5194177"/>
          </a:xfrm>
        </p:spPr>
      </p:pic>
      <p:sp>
        <p:nvSpPr>
          <p:cNvPr id="8" name="Line Callout 1 7">
            <a:extLst>
              <a:ext uri="{FF2B5EF4-FFF2-40B4-BE49-F238E27FC236}">
                <a16:creationId xmlns:a16="http://schemas.microsoft.com/office/drawing/2014/main" id="{EBFE062C-B009-6B3E-7DFE-C1A2CE6FB59D}"/>
              </a:ext>
            </a:extLst>
          </p:cNvPr>
          <p:cNvSpPr/>
          <p:nvPr/>
        </p:nvSpPr>
        <p:spPr>
          <a:xfrm>
            <a:off x="5756273" y="1905000"/>
            <a:ext cx="2667001" cy="1143000"/>
          </a:xfrm>
          <a:prstGeom prst="borderCallout1">
            <a:avLst>
              <a:gd name="adj1" fmla="val 55767"/>
              <a:gd name="adj2" fmla="val -172"/>
              <a:gd name="adj3" fmla="val 21465"/>
              <a:gd name="adj4" fmla="val -56294"/>
            </a:avLst>
          </a:prstGeom>
          <a:solidFill>
            <a:schemeClr val="bg1"/>
          </a:solidFill>
          <a:ln>
            <a:solidFill>
              <a:schemeClr val="accent6"/>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marL="285750" indent="-285750">
              <a:buFont typeface="Arial" panose="020B0604020202020204" pitchFamily="34" charset="0"/>
              <a:buChar char="•"/>
            </a:pPr>
            <a:r>
              <a:rPr lang="en-US" dirty="0"/>
              <a:t>No slow activity</a:t>
            </a:r>
          </a:p>
          <a:p>
            <a:pPr marL="285750" indent="-285750">
              <a:buFont typeface="Arial" panose="020B0604020202020204" pitchFamily="34" charset="0"/>
              <a:buChar char="•"/>
            </a:pPr>
            <a:r>
              <a:rPr lang="en-US" dirty="0"/>
              <a:t>High energy activity</a:t>
            </a:r>
          </a:p>
          <a:p>
            <a:pPr marL="285750" indent="-285750">
              <a:buFont typeface="Arial" panose="020B0604020202020204" pitchFamily="34" charset="0"/>
              <a:buChar char="•"/>
            </a:pPr>
            <a:r>
              <a:rPr lang="en-US" dirty="0"/>
              <a:t>FEB flash</a:t>
            </a:r>
          </a:p>
          <a:p>
            <a:pPr marL="285750" indent="-285750">
              <a:buFont typeface="Arial" panose="020B0604020202020204" pitchFamily="34" charset="0"/>
              <a:buChar char="•"/>
            </a:pPr>
            <a:r>
              <a:rPr lang="en-US" dirty="0"/>
              <a:t>Beautiful event!</a:t>
            </a:r>
          </a:p>
        </p:txBody>
      </p:sp>
    </p:spTree>
    <p:extLst>
      <p:ext uri="{BB962C8B-B14F-4D97-AF65-F5344CB8AC3E}">
        <p14:creationId xmlns:p14="http://schemas.microsoft.com/office/powerpoint/2010/main" val="827940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0E31-1CB3-7857-88A0-0B58CBE7B82A}"/>
              </a:ext>
            </a:extLst>
          </p:cNvPr>
          <p:cNvSpPr>
            <a:spLocks noGrp="1"/>
          </p:cNvSpPr>
          <p:nvPr>
            <p:ph type="title"/>
          </p:nvPr>
        </p:nvSpPr>
        <p:spPr/>
        <p:txBody>
          <a:bodyPr/>
          <a:lstStyle/>
          <a:p>
            <a:r>
              <a:rPr lang="en-US" dirty="0"/>
              <a:t>Magnetic Monopole Flux Limits</a:t>
            </a:r>
          </a:p>
        </p:txBody>
      </p:sp>
      <p:pic>
        <p:nvPicPr>
          <p:cNvPr id="7" name="Content Placeholder 6">
            <a:extLst>
              <a:ext uri="{FF2B5EF4-FFF2-40B4-BE49-F238E27FC236}">
                <a16:creationId xmlns:a16="http://schemas.microsoft.com/office/drawing/2014/main" id="{307C60E7-29C6-A582-FED7-B98122729442}"/>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9181263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2F10-2782-0B03-7623-12521938B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2BF8B-040A-BAA9-F8F7-B2FBADC1A076}"/>
              </a:ext>
            </a:extLst>
          </p:cNvPr>
          <p:cNvSpPr>
            <a:spLocks noGrp="1"/>
          </p:cNvSpPr>
          <p:nvPr>
            <p:ph type="title"/>
          </p:nvPr>
        </p:nvSpPr>
        <p:spPr/>
        <p:txBody>
          <a:bodyPr/>
          <a:lstStyle/>
          <a:p>
            <a:r>
              <a:rPr lang="en-US" dirty="0"/>
              <a:t>Magnetic Monopole Flux Limits</a:t>
            </a:r>
          </a:p>
        </p:txBody>
      </p:sp>
      <p:pic>
        <p:nvPicPr>
          <p:cNvPr id="6" name="Content Placeholder 5">
            <a:extLst>
              <a:ext uri="{FF2B5EF4-FFF2-40B4-BE49-F238E27FC236}">
                <a16:creationId xmlns:a16="http://schemas.microsoft.com/office/drawing/2014/main" id="{223AEA21-3BAC-0FD7-8706-26E17F14DAF1}"/>
              </a:ext>
            </a:extLst>
          </p:cNvPr>
          <p:cNvPicPr>
            <a:picLocks noGrp="1" noChangeAspect="1"/>
          </p:cNvPicPr>
          <p:nvPr>
            <p:ph sz="quarter" idx="1"/>
          </p:nvPr>
        </p:nvPicPr>
        <p:blipFill>
          <a:blip r:embed="rId2"/>
          <a:stretch>
            <a:fillRect/>
          </a:stretch>
        </p:blipFill>
        <p:spPr>
          <a:xfrm>
            <a:off x="612180" y="990600"/>
            <a:ext cx="7656114" cy="5410200"/>
          </a:xfrm>
        </p:spPr>
      </p:pic>
    </p:spTree>
    <p:extLst>
      <p:ext uri="{BB962C8B-B14F-4D97-AF65-F5344CB8AC3E}">
        <p14:creationId xmlns:p14="http://schemas.microsoft.com/office/powerpoint/2010/main" val="15204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199" y="1022863"/>
            <a:ext cx="8153401" cy="2633432"/>
          </a:xfrm>
        </p:spPr>
        <p:txBody>
          <a:bodyPr>
            <a:normAutofit fontScale="92500" lnSpcReduction="10000"/>
          </a:bodyPr>
          <a:lstStyle/>
          <a:p>
            <a:r>
              <a:rPr lang="en-US" dirty="0"/>
              <a:t>We continue to untangle the oscillation parameter phase space.</a:t>
            </a:r>
          </a:p>
          <a:p>
            <a:pPr lvl="1"/>
            <a:r>
              <a:rPr lang="en-US" dirty="0"/>
              <a:t>Stay tuned for our combined results with T2K (up next)!</a:t>
            </a:r>
          </a:p>
          <a:p>
            <a:r>
              <a:rPr lang="en-US" dirty="0"/>
              <a:t>We searched for magnetic monopoles.  In the absence of any signal, we set limits as low as 2×10</a:t>
            </a:r>
            <a:r>
              <a:rPr lang="en-US" baseline="30000" dirty="0"/>
              <a:t>−16</a:t>
            </a:r>
            <a:r>
              <a:rPr lang="en-US" dirty="0"/>
              <a:t> cm</a:t>
            </a:r>
            <a:r>
              <a:rPr lang="en-US" baseline="30000" dirty="0"/>
              <a:t>−2</a:t>
            </a:r>
            <a:r>
              <a:rPr lang="en-US" dirty="0"/>
              <a:t>s</a:t>
            </a:r>
            <a:r>
              <a:rPr lang="en-US" baseline="30000" dirty="0"/>
              <a:t>−1</a:t>
            </a:r>
            <a:r>
              <a:rPr lang="en-US" dirty="0"/>
              <a:t>sr</a:t>
            </a:r>
            <a:r>
              <a:rPr lang="en-US" baseline="30000" dirty="0"/>
              <a:t>−1</a:t>
            </a:r>
            <a:r>
              <a:rPr lang="en-US" dirty="0"/>
              <a:t>.</a:t>
            </a:r>
          </a:p>
          <a:p>
            <a:r>
              <a:rPr lang="en-US" dirty="0"/>
              <a:t>Thanks to the </a:t>
            </a:r>
            <a:r>
              <a:rPr lang="en-US" dirty="0" err="1"/>
              <a:t>NOvA</a:t>
            </a:r>
            <a:r>
              <a:rPr lang="en-US" dirty="0"/>
              <a:t> Collaboration!</a:t>
            </a:r>
          </a:p>
          <a:p>
            <a:r>
              <a:rPr lang="en-US" dirty="0"/>
              <a:t>Thanks to our funding agencies for supporting the </a:t>
            </a:r>
            <a:r>
              <a:rPr lang="en-US" dirty="0" err="1"/>
              <a:t>NOvA</a:t>
            </a:r>
            <a:r>
              <a:rPr lang="en-US" dirty="0"/>
              <a:t> experiment (see next slide) and my work (NSF-2412236).</a:t>
            </a:r>
          </a:p>
        </p:txBody>
      </p:sp>
      <p:sp>
        <p:nvSpPr>
          <p:cNvPr id="2" name="Title 1"/>
          <p:cNvSpPr>
            <a:spLocks noGrp="1"/>
          </p:cNvSpPr>
          <p:nvPr>
            <p:ph type="title"/>
          </p:nvPr>
        </p:nvSpPr>
        <p:spPr/>
        <p:txBody>
          <a:bodyPr/>
          <a:lstStyle/>
          <a:p>
            <a:r>
              <a:rPr lang="en-US" dirty="0"/>
              <a:t>Summary</a:t>
            </a:r>
          </a:p>
        </p:txBody>
      </p:sp>
      <p:pic>
        <p:nvPicPr>
          <p:cNvPr id="18" name="Picture 17" descr="A group of people standing in a line&#10;&#10;Description automatically generated">
            <a:extLst>
              <a:ext uri="{FF2B5EF4-FFF2-40B4-BE49-F238E27FC236}">
                <a16:creationId xmlns:a16="http://schemas.microsoft.com/office/drawing/2014/main" id="{E3C9C7B8-0679-EE22-565B-58934008D3E7}"/>
              </a:ext>
            </a:extLst>
          </p:cNvPr>
          <p:cNvPicPr>
            <a:picLocks noChangeAspect="1"/>
          </p:cNvPicPr>
          <p:nvPr/>
        </p:nvPicPr>
        <p:blipFill rotWithShape="1">
          <a:blip r:embed="rId2"/>
          <a:srcRect t="21788" b="36713"/>
          <a:stretch/>
        </p:blipFill>
        <p:spPr>
          <a:xfrm>
            <a:off x="144558" y="3662580"/>
            <a:ext cx="8542243" cy="1595220"/>
          </a:xfrm>
          <a:prstGeom prst="rect">
            <a:avLst/>
          </a:prstGeom>
        </p:spPr>
      </p:pic>
      <p:grpSp>
        <p:nvGrpSpPr>
          <p:cNvPr id="21" name="Group 20">
            <a:extLst>
              <a:ext uri="{FF2B5EF4-FFF2-40B4-BE49-F238E27FC236}">
                <a16:creationId xmlns:a16="http://schemas.microsoft.com/office/drawing/2014/main" id="{D3755951-D996-678B-0237-E5B68D91D0AC}"/>
              </a:ext>
            </a:extLst>
          </p:cNvPr>
          <p:cNvGrpSpPr/>
          <p:nvPr/>
        </p:nvGrpSpPr>
        <p:grpSpPr>
          <a:xfrm>
            <a:off x="609600" y="5363179"/>
            <a:ext cx="7254394" cy="1098337"/>
            <a:chOff x="609600" y="5363179"/>
            <a:chExt cx="7254394" cy="1098337"/>
          </a:xfrm>
        </p:grpSpPr>
        <p:grpSp>
          <p:nvGrpSpPr>
            <p:cNvPr id="7" name="Group 6">
              <a:extLst>
                <a:ext uri="{FF2B5EF4-FFF2-40B4-BE49-F238E27FC236}">
                  <a16:creationId xmlns:a16="http://schemas.microsoft.com/office/drawing/2014/main" id="{11AB9435-A6AC-6E4D-A9A2-E699044B2BC3}"/>
                </a:ext>
              </a:extLst>
            </p:cNvPr>
            <p:cNvGrpSpPr/>
            <p:nvPr/>
          </p:nvGrpSpPr>
          <p:grpSpPr>
            <a:xfrm>
              <a:off x="609600" y="5363179"/>
              <a:ext cx="7254394" cy="1098337"/>
              <a:chOff x="-3494836" y="5168899"/>
              <a:chExt cx="7254394" cy="1098337"/>
            </a:xfrm>
          </p:grpSpPr>
          <p:grpSp>
            <p:nvGrpSpPr>
              <p:cNvPr id="12" name="Group 11"/>
              <p:cNvGrpSpPr/>
              <p:nvPr/>
            </p:nvGrpSpPr>
            <p:grpSpPr>
              <a:xfrm>
                <a:off x="-3494836" y="5168899"/>
                <a:ext cx="7254394" cy="1098337"/>
                <a:chOff x="-2724737" y="5321299"/>
                <a:chExt cx="7254394" cy="1098337"/>
              </a:xfrm>
            </p:grpSpPr>
            <p:sp>
              <p:nvSpPr>
                <p:cNvPr id="11" name="TextBox 10"/>
                <p:cNvSpPr txBox="1"/>
                <p:nvPr/>
              </p:nvSpPr>
              <p:spPr>
                <a:xfrm>
                  <a:off x="-2724737" y="5560189"/>
                  <a:ext cx="4198585" cy="646331"/>
                </a:xfrm>
                <a:prstGeom prst="rect">
                  <a:avLst/>
                </a:prstGeom>
                <a:noFill/>
              </p:spPr>
              <p:txBody>
                <a:bodyPr wrap="none" rtlCol="0">
                  <a:spAutoFit/>
                </a:bodyPr>
                <a:lstStyle/>
                <a:p>
                  <a:pPr algn="ctr"/>
                  <a:r>
                    <a:rPr lang="en-US" b="1" dirty="0"/>
                    <a:t>&gt;266 scientists and engineers</a:t>
                  </a:r>
                  <a:br>
                    <a:rPr lang="en-US" b="1" dirty="0"/>
                  </a:br>
                  <a:r>
                    <a:rPr lang="en-US" b="1" dirty="0"/>
                    <a:t>from 51 institutions from 8 countries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520" y="5894164"/>
                  <a:ext cx="723743" cy="509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443" y="5321299"/>
                  <a:ext cx="753456" cy="514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263" y="5905453"/>
                  <a:ext cx="692524" cy="495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7" descr="http://www.indianchild.com/images/indiaflagbi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089" y="5329029"/>
                  <a:ext cx="751568" cy="50806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UK Flag.jpg"/>
                <p:cNvPicPr>
                  <a:picLocks noChangeAspect="1"/>
                </p:cNvPicPr>
                <p:nvPr/>
              </p:nvPicPr>
              <p:blipFill rotWithShape="1">
                <a:blip r:embed="rId7">
                  <a:extLst>
                    <a:ext uri="{28A0092B-C50C-407E-A947-70E740481C1C}">
                      <a14:useLocalDpi xmlns:a14="http://schemas.microsoft.com/office/drawing/2010/main" val="0"/>
                    </a:ext>
                  </a:extLst>
                </a:blip>
                <a:srcRect l="7774" t="21131" r="7450" b="20038"/>
                <a:stretch/>
              </p:blipFill>
              <p:spPr>
                <a:xfrm>
                  <a:off x="3000951" y="5905453"/>
                  <a:ext cx="740948" cy="514183"/>
                </a:xfrm>
                <a:prstGeom prst="rect">
                  <a:avLst/>
                </a:prstGeom>
              </p:spPr>
            </p:pic>
            <p:pic>
              <p:nvPicPr>
                <p:cNvPr id="14" name="Picture 13" descr="Brazil Fla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8422" y="5338234"/>
                  <a:ext cx="699592" cy="489714"/>
                </a:xfrm>
                <a:prstGeom prst="rect">
                  <a:avLst/>
                </a:prstGeom>
              </p:spPr>
            </p:pic>
          </p:grpSp>
          <p:pic>
            <p:nvPicPr>
              <p:cNvPr id="13" name="Picture 12"/>
              <p:cNvPicPr>
                <a:picLocks noChangeAspect="1"/>
              </p:cNvPicPr>
              <p:nvPr/>
            </p:nvPicPr>
            <p:blipFill>
              <a:blip r:embed="rId9"/>
              <a:stretch>
                <a:fillRect/>
              </a:stretch>
            </p:blipFill>
            <p:spPr>
              <a:xfrm>
                <a:off x="1445738" y="5181599"/>
                <a:ext cx="727976" cy="485317"/>
              </a:xfrm>
              <a:prstGeom prst="rect">
                <a:avLst/>
              </a:prstGeom>
            </p:spPr>
          </p:pic>
        </p:grpSp>
        <p:pic>
          <p:nvPicPr>
            <p:cNvPr id="20" name="Graphic 19">
              <a:extLst>
                <a:ext uri="{FF2B5EF4-FFF2-40B4-BE49-F238E27FC236}">
                  <a16:creationId xmlns:a16="http://schemas.microsoft.com/office/drawing/2014/main" id="{051B06DA-CAD1-F50B-506C-874694023B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7932" y="5961598"/>
              <a:ext cx="721623" cy="481082"/>
            </a:xfrm>
            <a:prstGeom prst="rect">
              <a:avLst/>
            </a:prstGeom>
          </p:spPr>
        </p:pic>
      </p:grpSp>
      <p:pic>
        <p:nvPicPr>
          <p:cNvPr id="10" name="Picture 9" descr="nova-logo.tif">
            <a:extLst>
              <a:ext uri="{FF2B5EF4-FFF2-40B4-BE49-F238E27FC236}">
                <a16:creationId xmlns:a16="http://schemas.microsoft.com/office/drawing/2014/main" id="{0F9597BC-31F6-B587-F7E0-FBB8B09FEC70}"/>
              </a:ext>
            </a:extLst>
          </p:cNvPr>
          <p:cNvPicPr>
            <a:picLocks noChangeAspect="1"/>
          </p:cNvPicPr>
          <p:nvPr/>
        </p:nvPicPr>
        <p:blipFill>
          <a:blip r:embed="rId12"/>
          <a:stretch>
            <a:fillRect/>
          </a:stretch>
        </p:blipFill>
        <p:spPr>
          <a:xfrm>
            <a:off x="7124856" y="92273"/>
            <a:ext cx="1485743" cy="927041"/>
          </a:xfrm>
          <a:prstGeom prst="rect">
            <a:avLst/>
          </a:prstGeom>
        </p:spPr>
      </p:pic>
      <p:pic>
        <p:nvPicPr>
          <p:cNvPr id="15" name="Picture 14" descr="nova-logo.tif">
            <a:extLst>
              <a:ext uri="{FF2B5EF4-FFF2-40B4-BE49-F238E27FC236}">
                <a16:creationId xmlns:a16="http://schemas.microsoft.com/office/drawing/2014/main" id="{9F5F2BA7-D08A-471B-0F3A-A75270856B07}"/>
              </a:ext>
            </a:extLst>
          </p:cNvPr>
          <p:cNvPicPr>
            <a:picLocks noChangeAspect="1"/>
          </p:cNvPicPr>
          <p:nvPr/>
        </p:nvPicPr>
        <p:blipFill>
          <a:blip r:embed="rId12"/>
          <a:stretch>
            <a:fillRect/>
          </a:stretch>
        </p:blipFill>
        <p:spPr>
          <a:xfrm>
            <a:off x="144558" y="92273"/>
            <a:ext cx="1485743" cy="927041"/>
          </a:xfrm>
          <a:prstGeom prst="rect">
            <a:avLst/>
          </a:prstGeom>
        </p:spPr>
      </p:pic>
    </p:spTree>
    <p:extLst>
      <p:ext uri="{BB962C8B-B14F-4D97-AF65-F5344CB8AC3E}">
        <p14:creationId xmlns:p14="http://schemas.microsoft.com/office/powerpoint/2010/main" val="16847586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3846-E1DF-4870-04CE-63943617BB5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10144CC-FE6D-87E8-472C-6E6F5A058CAE}"/>
              </a:ext>
            </a:extLst>
          </p:cNvPr>
          <p:cNvSpPr>
            <a:spLocks noGrp="1"/>
          </p:cNvSpPr>
          <p:nvPr>
            <p:ph sz="quarter" idx="1"/>
          </p:nvPr>
        </p:nvSpPr>
        <p:spPr/>
        <p:txBody>
          <a:bodyPr>
            <a:normAutofit fontScale="92500" lnSpcReduction="10000"/>
          </a:bodyPr>
          <a:lstStyle/>
          <a:p>
            <a:pPr marL="0" indent="0">
              <a:buNone/>
            </a:pPr>
            <a:r>
              <a:rPr lang="en-US" dirty="0"/>
              <a:t>This document was prepared by the </a:t>
            </a:r>
            <a:r>
              <a:rPr lang="en-US" dirty="0" err="1"/>
              <a:t>NOvA</a:t>
            </a:r>
            <a:r>
              <a:rPr lang="en-US" dirty="0"/>
              <a:t> collaboration using the resources of the Fermi National Accelerator Laboratory (Fermilab), a U.S. Department of Energy, Office of Science, HEP User Facility. Fermilab is managed by Fermi Forward Discovery Group, LLC, acting under Contract No. 89243024CSC000002.  This work was supported by the U.S. Department of Energy; the U.S. National Science Foundation; the Department of Science and Technology, India; the European Research Council; the MSMT CR, GA UK, Czech Republic; the RAS, the Ministry of Science and Higher Education, and RFBR, Russia; </a:t>
            </a:r>
            <a:r>
              <a:rPr lang="en-US" dirty="0" err="1"/>
              <a:t>CNPq</a:t>
            </a:r>
            <a:r>
              <a:rPr lang="en-US" dirty="0"/>
              <a:t> and FAPEG, Brazil; UKRI, STFC and the Royal Society, United Kingdom; and the state and University of Minnesota.  We are grateful for the contributions of the staffs of the University of Minnesota at the Ash River Laboratory, and of Fermilab. For the purpose of open access, the author has applied a Creative Commons Attribution (CC BY) license to any Author Accepted Manuscript version arising.</a:t>
            </a:r>
          </a:p>
        </p:txBody>
      </p:sp>
    </p:spTree>
    <p:extLst>
      <p:ext uri="{BB962C8B-B14F-4D97-AF65-F5344CB8AC3E}">
        <p14:creationId xmlns:p14="http://schemas.microsoft.com/office/powerpoint/2010/main" val="34634179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noFill/>
        <a:ln>
          <a:headEnd type="none"/>
          <a:tailEnd type="arrow"/>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Times New Roman"/>
            <a:cs typeface="Times New Roman"/>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Oriel.thmx</Template>
  <TotalTime>83372</TotalTime>
  <Words>3725</Words>
  <Application>Microsoft Macintosh PowerPoint</Application>
  <PresentationFormat>On-screen Show (4:3)</PresentationFormat>
  <Paragraphs>648</Paragraphs>
  <Slides>100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Arial</vt:lpstr>
      <vt:lpstr>Baskerville</vt:lpstr>
      <vt:lpstr>Book Antiqua</vt:lpstr>
      <vt:lpstr>Calibri</vt:lpstr>
      <vt:lpstr>Cambria Math</vt:lpstr>
      <vt:lpstr>Times New Roman</vt:lpstr>
      <vt:lpstr>Wingdings</vt:lpstr>
      <vt:lpstr>Wingdings 2</vt:lpstr>
      <vt:lpstr>Oriel</vt:lpstr>
      <vt:lpstr>Results from the  NOvA Experiment</vt:lpstr>
      <vt:lpstr>Introduction</vt:lpstr>
      <vt:lpstr>Introduction</vt:lpstr>
      <vt:lpstr>Introduction</vt:lpstr>
      <vt:lpstr>Introduction</vt:lpstr>
      <vt:lpstr>Introduction</vt:lpstr>
      <vt:lpstr>Introduction</vt:lpstr>
      <vt:lpstr>Introduction</vt:lpstr>
      <vt:lpstr>Neutrino Oscillation Results</vt:lpstr>
      <vt:lpstr>Extracting Nature’s Parameters</vt:lpstr>
      <vt:lpstr>Extracting Nature’s Parameters</vt:lpstr>
      <vt:lpstr>Extracting Nature’s Parameters</vt:lpstr>
      <vt:lpstr>Extracting Nature’s Parameters</vt:lpstr>
      <vt:lpstr>Extracting Nature’s Parameters</vt:lpstr>
      <vt:lpstr>Extracting Nature’s Parameters</vt:lpstr>
      <vt:lpstr>Extracting Nature’s Parameters</vt:lpstr>
      <vt:lpstr>Extracting Nature’s Parameters</vt:lpstr>
      <vt:lpstr>Neutrino Beam</vt:lpstr>
      <vt:lpstr>Neutrino Beam</vt:lpstr>
      <vt:lpstr>Neutrino Beam</vt:lpstr>
      <vt:lpstr>Neutrino Beam</vt:lpstr>
      <vt:lpstr>Neutrino Beam</vt:lpstr>
      <vt:lpstr>Neutrino Detection</vt:lpstr>
      <vt:lpstr>Neutrino Detection</vt:lpstr>
      <vt:lpstr>Neutrino Detection</vt:lpstr>
      <vt:lpstr>Simulated Event Display</vt:lpstr>
      <vt:lpstr>Near Detector at Fermilab</vt:lpstr>
      <vt:lpstr>Far Detector in Ash River, MN</vt:lpstr>
      <vt:lpstr>Neutrino Detection</vt:lpstr>
      <vt:lpstr>Near Detector Event Display</vt:lpstr>
      <vt:lpstr>Far Detector Event Display</vt:lpstr>
      <vt:lpstr>Time Zoom on NuMI Beam Pulse</vt:lpstr>
      <vt:lpstr>Close-Up of Neutrino Interaction</vt:lpstr>
      <vt:lpstr>Far Detector Neutrino Prediction</vt:lpstr>
      <vt:lpstr>Muon Neutrino Events</vt:lpstr>
      <vt:lpstr>Muon Neutrino Events</vt:lpstr>
      <vt:lpstr>Muon Neutrino Events</vt:lpstr>
      <vt:lpstr>Electron Neutrino Events</vt:lpstr>
      <vt:lpstr>Electron Neutrino Events</vt:lpstr>
      <vt:lpstr>Extract Nature’s Parameters</vt:lpstr>
      <vt:lpstr>Extract Nature’s Parameters</vt:lpstr>
      <vt:lpstr>Extract Nature’s Parameters</vt:lpstr>
      <vt:lpstr>Extract Nature’s Parameters</vt:lpstr>
      <vt:lpstr>Extract Nature’s Parameters</vt:lpstr>
      <vt:lpstr>Extract Nature’s Parameters</vt:lpstr>
      <vt:lpstr>Extract Nature’s Parameters</vt:lpstr>
      <vt:lpstr>Extract Nature’s Parameters</vt:lpstr>
      <vt:lpstr>Extract Nature’s Parameters</vt:lpstr>
      <vt:lpstr>Extract Nature’s Parameters</vt:lpstr>
      <vt:lpstr>Neutrino Oscillation Results</vt:lpstr>
      <vt:lpstr>Magnetic Monopole Search</vt:lpstr>
      <vt:lpstr>Magnetic Monopole Search</vt:lpstr>
      <vt:lpstr>Magnetic Monopole Search</vt:lpstr>
      <vt:lpstr>Magnetic Monopole Search</vt:lpstr>
      <vt:lpstr>Magnetic Monopole Energy Deposition</vt:lpstr>
      <vt:lpstr>Analysis Strategy</vt:lpstr>
      <vt:lpstr>Analysis Strategy</vt:lpstr>
      <vt:lpstr>Analysis Strategy</vt:lpstr>
      <vt:lpstr>Analysis Strategy</vt:lpstr>
      <vt:lpstr>Acceptance Region</vt:lpstr>
      <vt:lpstr>Data Samples</vt:lpstr>
      <vt:lpstr>Ionization  Magnetic Monopole Search</vt:lpstr>
      <vt:lpstr>Raw Data with Simulated Monopole</vt:lpstr>
      <vt:lpstr>Analysis Strategy </vt:lpstr>
      <vt:lpstr>Offline Analysis Strategy</vt:lpstr>
      <vt:lpstr>Offline Analysis Strategy</vt:lpstr>
      <vt:lpstr>Signal Search</vt:lpstr>
      <vt:lpstr>Signal Search</vt:lpstr>
      <vt:lpstr>Magnetic Monopole Flux Limits</vt:lpstr>
      <vt:lpstr>Timing Magnetic Monopole Search</vt:lpstr>
      <vt:lpstr>Monopole Simulation</vt:lpstr>
      <vt:lpstr>Monopole Simulation</vt:lpstr>
      <vt:lpstr>Monopole Simulation</vt:lpstr>
      <vt:lpstr>Analysis Strategy – Trigger</vt:lpstr>
      <vt:lpstr>Analysis Strategy – Trigger</vt:lpstr>
      <vt:lpstr>Analysis Strategy – Trigger</vt:lpstr>
      <vt:lpstr>Trigger and Reconstruction Efficiencies</vt:lpstr>
      <vt:lpstr>Trigger and Reconstruction Efficiencies</vt:lpstr>
      <vt:lpstr>Trigger and Reconstruction Efficiencies</vt:lpstr>
      <vt:lpstr>Offline Reconstruction</vt:lpstr>
      <vt:lpstr>Remove Low Energy Hits</vt:lpstr>
      <vt:lpstr>Identify Cosmic Rays</vt:lpstr>
      <vt:lpstr>Remove Cosmic Rays</vt:lpstr>
      <vt:lpstr>Identify Groups of Correlated Hits</vt:lpstr>
      <vt:lpstr>Time Zoom on Monopole Group of Hits</vt:lpstr>
      <vt:lpstr>Identify Straight Line Features (Hough Tracking)</vt:lpstr>
      <vt:lpstr>Identify Monopole Track </vt:lpstr>
      <vt:lpstr>Analysis Strategy – Offline</vt:lpstr>
      <vt:lpstr>Analysis Strategy – Offline</vt:lpstr>
      <vt:lpstr>Correlation Coefficient</vt:lpstr>
      <vt:lpstr>Signal Search</vt:lpstr>
      <vt:lpstr>Signal Search</vt:lpstr>
      <vt:lpstr>Signal Search</vt:lpstr>
      <vt:lpstr>Interesting Event 1 – Timing Search</vt:lpstr>
      <vt:lpstr>Interesting Event 2 – Timing Search</vt:lpstr>
      <vt:lpstr>Magnetic Monopole Flux Limits</vt:lpstr>
      <vt:lpstr>Magnetic Monopole Flux Limits</vt:lpstr>
      <vt:lpstr>Summary</vt:lpstr>
      <vt:lpstr>Acknowledgements</vt:lpstr>
      <vt:lpstr>Signal Search – L &gt; 20 m</vt:lpstr>
    </vt:vector>
  </TitlesOfParts>
  <Company>Baylor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XTC Timing Calibration</dc:title>
  <dc:creator>Martin Frank</dc:creator>
  <cp:lastModifiedBy>Martin Frank</cp:lastModifiedBy>
  <cp:revision>2096</cp:revision>
  <cp:lastPrinted>2019-07-15T21:32:46Z</cp:lastPrinted>
  <dcterms:created xsi:type="dcterms:W3CDTF">2012-01-30T22:49:56Z</dcterms:created>
  <dcterms:modified xsi:type="dcterms:W3CDTF">2025-10-01T08:58:51Z</dcterms:modified>
</cp:coreProperties>
</file>