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1004" r:id="rId3"/>
    <p:sldId id="3236" r:id="rId4"/>
    <p:sldId id="3237" r:id="rId5"/>
    <p:sldId id="3238" r:id="rId6"/>
    <p:sldId id="3260" r:id="rId7"/>
    <p:sldId id="3241" r:id="rId8"/>
    <p:sldId id="3242" r:id="rId9"/>
    <p:sldId id="3243" r:id="rId10"/>
    <p:sldId id="3246" r:id="rId11"/>
    <p:sldId id="3247" r:id="rId12"/>
    <p:sldId id="3262" r:id="rId13"/>
    <p:sldId id="3248" r:id="rId14"/>
    <p:sldId id="3249" r:id="rId15"/>
    <p:sldId id="3250" r:id="rId16"/>
    <p:sldId id="3252" r:id="rId17"/>
    <p:sldId id="3253" r:id="rId18"/>
    <p:sldId id="3255" r:id="rId19"/>
    <p:sldId id="3257" r:id="rId20"/>
    <p:sldId id="3259" r:id="rId21"/>
    <p:sldId id="3261" r:id="rId22"/>
    <p:sldId id="3229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5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46464"/>
    <a:srgbClr val="FB8605"/>
    <a:srgbClr val="4472C4"/>
    <a:srgbClr val="5180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06" autoAdjust="0"/>
    <p:restoredTop sz="82398" autoAdjust="0"/>
  </p:normalViewPr>
  <p:slideViewPr>
    <p:cSldViewPr snapToGrid="0">
      <p:cViewPr>
        <p:scale>
          <a:sx n="66" d="100"/>
          <a:sy n="66" d="100"/>
        </p:scale>
        <p:origin x="461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0B3B7-151C-4D02-8AF2-9DD88CE75226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E8B51-83E2-4545-AF4A-4D76F80B70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6784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dirty="0">
                <a:solidFill>
                  <a:srgbClr val="000000"/>
                </a:solidFill>
                <a:effectLst/>
                <a:latin typeface="SFRM1095"/>
              </a:rPr>
              <a:t>Linear Alkyl Benzene</a:t>
            </a:r>
            <a:br>
              <a:rPr lang="en-US" altLang="zh-CN" sz="1800" dirty="0">
                <a:solidFill>
                  <a:srgbClr val="000000"/>
                </a:solidFill>
                <a:effectLst/>
                <a:latin typeface="SFRM1095"/>
              </a:rPr>
            </a:br>
            <a:r>
              <a:rPr lang="en-US" altLang="zh-CN" sz="1800" dirty="0">
                <a:solidFill>
                  <a:srgbClr val="000000"/>
                </a:solidFill>
                <a:effectLst/>
                <a:latin typeface="SFRM1095"/>
              </a:rPr>
              <a:t>2,5-dyphenyloxazole</a:t>
            </a:r>
            <a:br>
              <a:rPr lang="en-US" altLang="zh-CN" sz="1800" dirty="0">
                <a:solidFill>
                  <a:srgbClr val="000000"/>
                </a:solidFill>
                <a:effectLst/>
                <a:latin typeface="SFRM1095"/>
              </a:rPr>
            </a:br>
            <a:r>
              <a:rPr lang="en-US" altLang="zh-CN" sz="1800" dirty="0">
                <a:solidFill>
                  <a:srgbClr val="000000"/>
                </a:solidFill>
                <a:effectLst/>
                <a:latin typeface="SFRM1095"/>
              </a:rPr>
              <a:t>1,4-bis(2-methylstyryl) benzene</a:t>
            </a:r>
            <a:br>
              <a:rPr lang="en-US" altLang="zh-CN" sz="1800" dirty="0">
                <a:solidFill>
                  <a:srgbClr val="000000"/>
                </a:solidFill>
                <a:effectLst/>
                <a:latin typeface="SFRM1095"/>
              </a:rPr>
            </a:br>
            <a:r>
              <a:rPr lang="en-US" altLang="zh-CN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butylated hydroxy toluene</a:t>
            </a:r>
            <a:endParaRPr lang="en-US" altLang="zh-CN" b="1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E8B51-83E2-4545-AF4A-4D76F80B70B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8936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E8B51-83E2-4545-AF4A-4D76F80B70B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591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E8B51-83E2-4545-AF4A-4D76F80B70B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474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E8B51-83E2-4545-AF4A-4D76F80B70B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087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2DD0CF-1662-431E-B7B8-7B3CDBDB2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011155-5AB4-4A1B-A176-ECCA0B32DA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1E26D4-EBA0-40E6-9216-4AA9AEF20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0E223E0-C642-4744-A432-1613AA68CC8A}" type="datetime1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5ADCFD-2A98-4F8E-B0EA-24A559A44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3A2409-7136-433D-B9E3-4646C84DB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EC215E6-F28F-4CB6-99AE-E6704A4B0A8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DA435D5-9166-4BA0-911E-E404D2DC2A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70915" y="32767"/>
            <a:ext cx="578785" cy="51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98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47F541-16BB-4F08-A5B9-072F245ED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D3D002E-60F3-45ED-A449-97CD45A33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F24D84-B5BD-4000-8E35-4FB1935EC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457D5-90EC-4458-A688-5B3703D2E984}" type="datetime1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2BB2FE-0F40-4283-8921-E1B378E9E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DA8435-EFB3-411D-B29C-2D0CD6745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215E6-F28F-4CB6-99AE-E6704A4B0A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734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590F814-3FA1-4499-96EB-BA726F5144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DB87798-42EF-4745-B43D-D1C41F8BF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1A4553-5057-40E0-B3F2-39C1A4CB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F845C-1FC2-4922-B88E-D32B9C37A6A7}" type="datetime1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7559F8-1537-4A1F-8B86-4DA769BC2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0CDF2F-2389-4970-A610-0B5B0C551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215E6-F28F-4CB6-99AE-E6704A4B0A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494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8D4FBF-B9F2-4BB0-9060-31EC2DCC2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22F84-B3A2-4351-91D4-672556AB0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DC2F2C"/>
              </a:buClr>
              <a:buSzPct val="117000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0100" indent="-34290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4B067F-DAE7-4E55-8156-FFC08272C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F7BC447-CCD6-4A84-8D39-D7C9F2F569B7}" type="datetime1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F60943-AFFE-43CA-BEA4-760E818BD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FC4BA8-F3E5-47E1-A376-B2A272CF0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EC215E6-F28F-4CB6-99AE-E6704A4B0A8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3B97CC-8196-48A1-98CB-51C3195D5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70915" y="80392"/>
            <a:ext cx="578785" cy="51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20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8D3491-B790-49A6-9BFB-5701A7191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ACD150-CB16-4D73-9398-530C92E26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B10D01-091B-41C6-9AA8-D18F45EA4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42ACC-5D2A-439A-9418-C6931CE0FF0B}" type="datetime1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5430A8-8C60-4154-8EAD-E5CC7CB4B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1368CB-DC02-4E94-9305-F0B8112E8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215E6-F28F-4CB6-99AE-E6704A4B0A8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B242400-81E8-4F45-8EF8-804CBD2A80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70915" y="32767"/>
            <a:ext cx="578785" cy="51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33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6AAC8-8F10-4680-AD48-90DAF4877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5609A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E19EAE-1513-4250-8BEE-191F016439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0010021-CA47-4E22-8F36-A6CF7B9AFD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95D48F-BA1E-4884-B7CC-AAAB20789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877A6-26D3-427E-86F7-CE931B10F64F}" type="datetime1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344D84-C165-4640-83B7-9D60544E5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48F435-E7C2-4F31-8B3C-893B7F58E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215E6-F28F-4CB6-99AE-E6704A4B0A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892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31C432-9AF8-457D-A8DB-99C9F76F7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5609A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EEBF64D-E44F-484D-81C0-9CC50DC12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3D4513-A076-4448-BF8C-1DE2431D55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633E9CE-3ACB-45F3-907D-F4AA8CF979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6FEDFB5-D20E-47F0-A2E4-29A5DF1738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A391B8-4A3C-4C30-AB4D-BC0136410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09993-97E2-4A7E-B7D1-B51F1079C54F}" type="datetime1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DE4058-B7FC-417A-BF7D-1D29DA820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53D7C4D-49B0-429A-8659-67CB37955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215E6-F28F-4CB6-99AE-E6704A4B0A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892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A5CC98-DCFB-4DB9-AC63-DD0C91468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5609A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541175-E191-4756-BD75-9A11A6F3B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18C02-5425-4B77-97A5-0A36D764898A}" type="datetime1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7F5E27F-C91A-4C16-92B9-A34911B27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CAF7015-A4EB-48CC-9AC5-0C5D7AC46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215E6-F28F-4CB6-99AE-E6704A4B0A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030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97CA0EF-8519-4EB8-96D2-25ACBFDB9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E99C-6856-4D65-92D9-F5B85F783F5B}" type="datetime1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CA5A2DF-B316-457E-B0D0-FD3EE6BA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1B49D20-58E4-40E8-9BBD-5642545F5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215E6-F28F-4CB6-99AE-E6704A4B0A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772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BC5806-ACAC-4ADF-9588-7708F1327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7CCE03-3C32-4B5D-B0F5-DC2C4B1F0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86D099-80A1-44A1-A044-A7AD6BF945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1C49A1-BC45-4902-B264-3D1B7C805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BBD12-1C0E-4149-B535-CB1D498B607E}" type="datetime1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2EA50DC-F624-4DEA-8720-4B4B4F404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728B277-77F0-4CE2-BDA7-BCF9A0B79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215E6-F28F-4CB6-99AE-E6704A4B0A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122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BE9D95-4D5E-4096-B0EC-2C746337E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4C92CF0-E9C9-40D3-9EC8-AE6807C383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70A3B9D-1843-436C-8838-DC9B063161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0878C1-2E36-42CC-B1D9-CC925E140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621BA-28BA-4242-A40B-F429FAB9EB7F}" type="datetime1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7F5E730-6A2D-479B-9F6C-C5961CC31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55952D-3208-4542-AFAC-F7DBE7571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215E6-F28F-4CB6-99AE-E6704A4B0A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844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06AEAF4-CAE9-4EE9-9C64-0DD1EF912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A89977-9CA0-4FA3-AD22-C0B8D0404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723381-B081-4FE4-8267-F11B8BE314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B53AA-9DD4-4FE0-89BF-6335D87DE4B0}" type="datetime1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1963F1-6782-437B-A823-6D3AB3AB1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5741F2-7049-455F-B461-2432F4903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215E6-F28F-4CB6-99AE-E6704A4B0A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26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3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7.png"/><Relationship Id="rId7" Type="http://schemas.openxmlformats.org/officeDocument/2006/relationships/image" Target="../media/image3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7" Type="http://schemas.openxmlformats.org/officeDocument/2006/relationships/image" Target="../media/image50.png"/><Relationship Id="rId12" Type="http://schemas.openxmlformats.org/officeDocument/2006/relationships/image" Target="../media/image35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60.png"/><Relationship Id="rId9" Type="http://schemas.openxmlformats.org/officeDocument/2006/relationships/image" Target="../media/image5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46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35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genda.infn.it/event/44606/contributions/269089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5" Type="http://schemas.openxmlformats.org/officeDocument/2006/relationships/image" Target="../media/image4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tags" Target="../tags/tag27.xml"/><Relationship Id="rId21" Type="http://schemas.openxmlformats.org/officeDocument/2006/relationships/tags" Target="../tags/tag22.xml"/><Relationship Id="rId34" Type="http://schemas.openxmlformats.org/officeDocument/2006/relationships/slideLayout" Target="../slideLayouts/slideLayout2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tags" Target="../tags/tag26.xml"/><Relationship Id="rId33" Type="http://schemas.openxmlformats.org/officeDocument/2006/relationships/tags" Target="../tags/tag34.xml"/><Relationship Id="rId38" Type="http://schemas.openxmlformats.org/officeDocument/2006/relationships/image" Target="../media/image8.jpeg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29" Type="http://schemas.openxmlformats.org/officeDocument/2006/relationships/tags" Target="../tags/tag30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tags" Target="../tags/tag25.xml"/><Relationship Id="rId32" Type="http://schemas.openxmlformats.org/officeDocument/2006/relationships/tags" Target="../tags/tag33.xml"/><Relationship Id="rId37" Type="http://schemas.openxmlformats.org/officeDocument/2006/relationships/image" Target="../media/image7.png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28" Type="http://schemas.openxmlformats.org/officeDocument/2006/relationships/tags" Target="../tags/tag29.xml"/><Relationship Id="rId36" Type="http://schemas.openxmlformats.org/officeDocument/2006/relationships/image" Target="../media/image5.jpeg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31" Type="http://schemas.openxmlformats.org/officeDocument/2006/relationships/tags" Target="../tags/tag32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tags" Target="../tags/tag28.xml"/><Relationship Id="rId30" Type="http://schemas.openxmlformats.org/officeDocument/2006/relationships/tags" Target="../tags/tag31.xml"/><Relationship Id="rId35" Type="http://schemas.openxmlformats.org/officeDocument/2006/relationships/image" Target="../media/image6.png"/><Relationship Id="rId8" Type="http://schemas.openxmlformats.org/officeDocument/2006/relationships/tags" Target="../tags/tag9.xml"/><Relationship Id="rId3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hyperlink" Target="https://agenda.infn.it/event/44606/contributions/269090/" TargetMode="External"/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12" Type="http://schemas.openxmlformats.org/officeDocument/2006/relationships/hyperlink" Target="https://agenda.infn.it/event/44606/contributions/269083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hyperlink" Target="https://agenda.infn.it/event/44606/contributions/273400/" TargetMode="External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31.png"/><Relationship Id="rId18" Type="http://schemas.openxmlformats.org/officeDocument/2006/relationships/hyperlink" Target="https://agenda.infn.it/event/44606/contributions/269090/" TargetMode="External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openxmlformats.org/officeDocument/2006/relationships/image" Target="../media/image30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70.png"/><Relationship Id="rId5" Type="http://schemas.openxmlformats.org/officeDocument/2006/relationships/image" Target="../media/image23.png"/><Relationship Id="rId15" Type="http://schemas.openxmlformats.org/officeDocument/2006/relationships/image" Target="../media/image30.png"/><Relationship Id="rId10" Type="http://schemas.openxmlformats.org/officeDocument/2006/relationships/image" Target="../media/image260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18" Type="http://schemas.openxmlformats.org/officeDocument/2006/relationships/hyperlink" Target="https://agenda.infn.it/event/44606/contributions/269090/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17" Type="http://schemas.openxmlformats.org/officeDocument/2006/relationships/image" Target="../media/image230.png"/><Relationship Id="rId2" Type="http://schemas.openxmlformats.org/officeDocument/2006/relationships/image" Target="../media/image21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5" Type="http://schemas.openxmlformats.org/officeDocument/2006/relationships/image" Target="../media/image300.png"/><Relationship Id="rId10" Type="http://schemas.openxmlformats.org/officeDocument/2006/relationships/image" Target="../media/image270.png"/><Relationship Id="rId19" Type="http://schemas.openxmlformats.org/officeDocument/2006/relationships/image" Target="../media/image33.png"/><Relationship Id="rId4" Type="http://schemas.openxmlformats.org/officeDocument/2006/relationships/image" Target="../media/image23.png"/><Relationship Id="rId9" Type="http://schemas.openxmlformats.org/officeDocument/2006/relationships/image" Target="../media/image260.pn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0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1DD50FDB-5C16-417A-9D47-3C874799EB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23"/>
          <a:stretch/>
        </p:blipFill>
        <p:spPr>
          <a:xfrm>
            <a:off x="-50871" y="0"/>
            <a:ext cx="12293729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3B1C47A-E81B-4291-8781-555D9FFC8612}"/>
              </a:ext>
            </a:extLst>
          </p:cNvPr>
          <p:cNvSpPr/>
          <p:nvPr/>
        </p:nvSpPr>
        <p:spPr>
          <a:xfrm>
            <a:off x="-241146" y="-130216"/>
            <a:ext cx="12674278" cy="711843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92F9911-0449-4B5F-93EA-B2E93797C8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2179" y="1533843"/>
            <a:ext cx="9247632" cy="1895157"/>
          </a:xfrm>
        </p:spPr>
        <p:txBody>
          <a:bodyPr>
            <a:normAutofit/>
          </a:bodyPr>
          <a:lstStyle/>
          <a:p>
            <a:r>
              <a:rPr lang="en-US" altLang="zh-CN" sz="4800" dirty="0">
                <a:solidFill>
                  <a:schemeClr val="tx1"/>
                </a:solidFill>
              </a:rPr>
              <a:t>Background Components of the JUNO Liquid Scintillator</a:t>
            </a:r>
            <a:endParaRPr lang="zh-CN" altLang="en-US" sz="4800" baseline="30000" dirty="0">
              <a:solidFill>
                <a:schemeClr val="tx1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3C84BFF-4715-4816-92BE-E9796A7BC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215E6-F28F-4CB6-99AE-E6704A4B0A81}" type="slidenum">
              <a:rPr lang="zh-CN" altLang="en-US" smtClean="0"/>
              <a:pPr/>
              <a:t>1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93A789-4FDA-AE44-A46B-3374CD99869A}"/>
              </a:ext>
            </a:extLst>
          </p:cNvPr>
          <p:cNvSpPr txBox="1"/>
          <p:nvPr/>
        </p:nvSpPr>
        <p:spPr>
          <a:xfrm>
            <a:off x="837235" y="3750174"/>
            <a:ext cx="10655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Guanda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Gong </a:t>
            </a:r>
          </a:p>
          <a:p>
            <a:pPr algn="ctr"/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on behalf of the JUNO Collaboration</a:t>
            </a:r>
          </a:p>
          <a:p>
            <a:pPr algn="ctr"/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9DD5F227-1B4D-4BD4-9FC3-2BCD7EA2DF6C}"/>
              </a:ext>
            </a:extLst>
          </p:cNvPr>
          <p:cNvGrpSpPr/>
          <p:nvPr/>
        </p:nvGrpSpPr>
        <p:grpSpPr>
          <a:xfrm>
            <a:off x="3872479" y="5468383"/>
            <a:ext cx="4447031" cy="1169570"/>
            <a:chOff x="98460" y="5525497"/>
            <a:chExt cx="3628588" cy="954319"/>
          </a:xfrm>
        </p:grpSpPr>
        <p:pic>
          <p:nvPicPr>
            <p:cNvPr id="1026" name="Picture 2" descr="XXI International Workshop on Neutrino Telescopes">
              <a:extLst>
                <a:ext uri="{FF2B5EF4-FFF2-40B4-BE49-F238E27FC236}">
                  <a16:creationId xmlns:a16="http://schemas.microsoft.com/office/drawing/2014/main" id="{B798CD4B-C4CD-45E8-884F-FDA512D5B3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60" y="5525497"/>
              <a:ext cx="3628588" cy="954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B73044B2-BE77-4826-AB10-D4C346D09A42}"/>
                </a:ext>
              </a:extLst>
            </p:cNvPr>
            <p:cNvSpPr txBox="1"/>
            <p:nvPr/>
          </p:nvSpPr>
          <p:spPr>
            <a:xfrm>
              <a:off x="2410481" y="6111635"/>
              <a:ext cx="1236304" cy="326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>
                  <a:solidFill>
                    <a:schemeClr val="bg1"/>
                  </a:solidFill>
                </a:rPr>
                <a:t>Sep 29</a:t>
              </a:r>
              <a:r>
                <a:rPr lang="en-US" altLang="zh-CN" sz="1000" baseline="30000" dirty="0">
                  <a:solidFill>
                    <a:schemeClr val="bg1"/>
                  </a:solidFill>
                </a:rPr>
                <a:t>th  </a:t>
              </a:r>
              <a:r>
                <a:rPr lang="en-US" altLang="zh-CN" sz="1000" dirty="0">
                  <a:solidFill>
                    <a:schemeClr val="bg1"/>
                  </a:solidFill>
                </a:rPr>
                <a:t>- Oct 3</a:t>
              </a:r>
              <a:r>
                <a:rPr lang="en-US" altLang="zh-CN" sz="1000" baseline="30000" dirty="0">
                  <a:solidFill>
                    <a:schemeClr val="bg1"/>
                  </a:solidFill>
                </a:rPr>
                <a:t>th</a:t>
              </a:r>
              <a:r>
                <a:rPr lang="en-US" altLang="zh-CN" sz="1000" dirty="0">
                  <a:solidFill>
                    <a:schemeClr val="bg1"/>
                  </a:solidFill>
                </a:rPr>
                <a:t>,</a:t>
              </a:r>
              <a:r>
                <a:rPr lang="zh-CN" altLang="en-US" sz="1000" dirty="0">
                  <a:solidFill>
                    <a:schemeClr val="bg1"/>
                  </a:solidFill>
                </a:rPr>
                <a:t> </a:t>
              </a:r>
              <a:r>
                <a:rPr lang="en-US" altLang="zh-CN" sz="1000" dirty="0">
                  <a:solidFill>
                    <a:schemeClr val="bg1"/>
                  </a:solidFill>
                </a:rPr>
                <a:t>2025</a:t>
              </a:r>
            </a:p>
            <a:p>
              <a:r>
                <a:rPr lang="en-US" altLang="zh-CN" sz="1000" dirty="0">
                  <a:solidFill>
                    <a:schemeClr val="bg1"/>
                  </a:solidFill>
                </a:rPr>
                <a:t>Padova (Italy)</a:t>
              </a:r>
              <a:endParaRPr lang="zh-CN" altLang="en-US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图片 11" descr="juno  logo">
            <a:extLst>
              <a:ext uri="{FF2B5EF4-FFF2-40B4-BE49-F238E27FC236}">
                <a16:creationId xmlns:a16="http://schemas.microsoft.com/office/drawing/2014/main" id="{1990B9F4-FCBE-49D0-B62F-3ABB4322AD4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l="13865" t="13693" r="15226" b="17761"/>
          <a:stretch>
            <a:fillRect/>
          </a:stretch>
        </p:blipFill>
        <p:spPr>
          <a:xfrm>
            <a:off x="11008409" y="136525"/>
            <a:ext cx="969269" cy="85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08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A94F9D2-A34D-4312-9931-C13C798235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1052" y="1094296"/>
                <a:ext cx="11403115" cy="945584"/>
              </a:xfrm>
            </p:spPr>
            <p:txBody>
              <a:bodyPr/>
              <a:lstStyle/>
              <a:p>
                <a:r>
                  <a:rPr lang="en-US" altLang="zh-CN" dirty="0"/>
                  <a:t>Solar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can be detected by elastic scattering: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altLang="zh-CN" dirty="0"/>
              </a:p>
              <a:p>
                <a:pPr marL="0" indent="0">
                  <a:buNone/>
                </a:pPr>
                <a:endParaRPr lang="en-US" altLang="zh-CN" dirty="0"/>
              </a:p>
              <a:p>
                <a:pPr marL="0" indent="0">
                  <a:buNone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A94F9D2-A34D-4312-9931-C13C798235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052" y="1094296"/>
                <a:ext cx="11403115" cy="945584"/>
              </a:xfrm>
              <a:blipFill>
                <a:blip r:embed="rId2"/>
                <a:stretch>
                  <a:fillRect l="-1283" t="-167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8DC97E-3293-4031-8F21-25652118F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13377"/>
            <a:ext cx="2743200" cy="365125"/>
          </a:xfrm>
        </p:spPr>
        <p:txBody>
          <a:bodyPr/>
          <a:lstStyle/>
          <a:p>
            <a:fld id="{7EC215E6-F28F-4CB6-99AE-E6704A4B0A81}" type="slidenum">
              <a:rPr lang="zh-CN" altLang="en-US" smtClean="0"/>
              <a:pPr/>
              <a:t>10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8D2B9C5D-182F-41B3-8F1B-4357424D87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1053" y="2021557"/>
                <a:ext cx="11629267" cy="206915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DC2F2C"/>
                  </a:buClr>
                  <a:buSzPct val="117000"/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800100" indent="-3429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/>
                  <a:t>A rough estimation for the signal and background rates for low energy region</a:t>
                </a:r>
              </a:p>
              <a:p>
                <a:pPr lvl="1"/>
                <a:r>
                  <a:rPr lang="en-US" altLang="zh-CN" dirty="0"/>
                  <a:t>pp region will be overwhelmed by the </a:t>
                </a:r>
                <a:r>
                  <a:rPr lang="en-US" altLang="zh-CN" baseline="30000" dirty="0"/>
                  <a:t>14</a:t>
                </a:r>
                <a:r>
                  <a:rPr lang="en-US" altLang="zh-CN" dirty="0"/>
                  <a:t>C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dirty="0"/>
                  <a:t> this talk will </a:t>
                </a:r>
                <a:r>
                  <a:rPr lang="en-US" altLang="zh-CN" b="1" dirty="0"/>
                  <a:t>focus on the region with recoil energy &gt; 0.4 MeV  ~  neutrino energy &gt; 0.6 MeV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altLang="zh-CN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8D2B9C5D-182F-41B3-8F1B-4357424D87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53" y="2021557"/>
                <a:ext cx="11629267" cy="2069159"/>
              </a:xfrm>
              <a:prstGeom prst="rect">
                <a:avLst/>
              </a:prstGeom>
              <a:blipFill>
                <a:blip r:embed="rId4"/>
                <a:stretch>
                  <a:fillRect l="-1258" t="-76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>
            <a:extLst>
              <a:ext uri="{FF2B5EF4-FFF2-40B4-BE49-F238E27FC236}">
                <a16:creationId xmlns:a16="http://schemas.microsoft.com/office/drawing/2014/main" id="{414B5AA3-04DF-4C41-8E49-EF7C678CC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6629" y="3429000"/>
            <a:ext cx="5218742" cy="3207533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8C52B0C7-8D66-4F99-9F77-97F3D4441105}"/>
              </a:ext>
            </a:extLst>
          </p:cNvPr>
          <p:cNvSpPr txBox="1"/>
          <p:nvPr/>
        </p:nvSpPr>
        <p:spPr>
          <a:xfrm>
            <a:off x="8626276" y="5067380"/>
            <a:ext cx="2566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/>
              <a:t>JCAP</a:t>
            </a:r>
            <a:r>
              <a:rPr lang="en-US" altLang="zh-CN" dirty="0"/>
              <a:t> 10 (2023) 022</a:t>
            </a:r>
            <a:endParaRPr lang="zh-CN" altLang="en-US" dirty="0"/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2A8E4A82-FAA1-4EBF-84FF-6444654E5B5C}"/>
              </a:ext>
            </a:extLst>
          </p:cNvPr>
          <p:cNvCxnSpPr>
            <a:cxnSpLocks/>
          </p:cNvCxnSpPr>
          <p:nvPr/>
        </p:nvCxnSpPr>
        <p:spPr>
          <a:xfrm>
            <a:off x="5779008" y="3235614"/>
            <a:ext cx="0" cy="3168619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C79B5E1B-EF4F-4D50-8C0E-72F68960FA01}"/>
              </a:ext>
            </a:extLst>
          </p:cNvPr>
          <p:cNvCxnSpPr/>
          <p:nvPr/>
        </p:nvCxnSpPr>
        <p:spPr>
          <a:xfrm>
            <a:off x="5809259" y="3359408"/>
            <a:ext cx="125272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标题 1">
                <a:extLst>
                  <a:ext uri="{FF2B5EF4-FFF2-40B4-BE49-F238E27FC236}">
                    <a16:creationId xmlns:a16="http://schemas.microsoft.com/office/drawing/2014/main" id="{4D9F96C4-E79F-4F6E-9C3E-C3A3C1CA5EA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92582" y="-273632"/>
                <a:ext cx="10960054" cy="1597854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altLang="zh-CN" dirty="0"/>
                  <a:t>LS Background Components’ Impact on Physics</a:t>
                </a:r>
                <a:br>
                  <a:rPr lang="en-US" altLang="zh-CN" dirty="0"/>
                </a:br>
                <a:r>
                  <a:rPr lang="en-US" altLang="zh-CN" sz="2400" dirty="0"/>
                  <a:t>The impact on </a:t>
                </a:r>
                <a:r>
                  <a:rPr lang="en-US" altLang="zh-CN" sz="2200" dirty="0"/>
                  <a:t>Solar Neutrino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zh-CN" sz="2200" dirty="0"/>
                  <a:t>) Detection </a:t>
                </a:r>
                <a:endParaRPr lang="zh-CN" altLang="en-US" sz="2200" dirty="0"/>
              </a:p>
            </p:txBody>
          </p:sp>
        </mc:Choice>
        <mc:Fallback xmlns="">
          <p:sp>
            <p:nvSpPr>
              <p:cNvPr id="12" name="标题 1">
                <a:extLst>
                  <a:ext uri="{FF2B5EF4-FFF2-40B4-BE49-F238E27FC236}">
                    <a16:creationId xmlns:a16="http://schemas.microsoft.com/office/drawing/2014/main" id="{4D9F96C4-E79F-4F6E-9C3E-C3A3C1CA5E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92582" y="-273632"/>
                <a:ext cx="10960054" cy="1597854"/>
              </a:xfrm>
              <a:blipFill>
                <a:blip r:embed="rId6"/>
                <a:stretch>
                  <a:fillRect l="-1613" r="-16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486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8DC97E-3293-4031-8F21-25652118F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13377"/>
            <a:ext cx="2743200" cy="365125"/>
          </a:xfrm>
        </p:spPr>
        <p:txBody>
          <a:bodyPr/>
          <a:lstStyle/>
          <a:p>
            <a:fld id="{7EC215E6-F28F-4CB6-99AE-E6704A4B0A81}" type="slidenum">
              <a:rPr lang="zh-CN" altLang="en-US" smtClean="0"/>
              <a:pPr/>
              <a:t>11</a:t>
            </a:fld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8D2B9C5D-182F-41B3-8F1B-4357424D87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1052" y="1054382"/>
                <a:ext cx="11820947" cy="26763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DC2F2C"/>
                  </a:buClr>
                  <a:buSzPct val="117000"/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800100" indent="-3429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/>
                  <a:t>Solar neutrino rate sensitivity in region with neutrinos energy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altLang="zh-CN" dirty="0"/>
                  <a:t> [0.6, 2.0] MeV</a:t>
                </a:r>
              </a:p>
              <a:p>
                <a:pPr lvl="1"/>
                <a:r>
                  <a:rPr lang="en-US" altLang="zh-CN" dirty="0"/>
                  <a:t>Signal vs Background (6 years data) after selection, under four schemes:</a:t>
                </a:r>
              </a:p>
              <a:p>
                <a:pPr marL="457200" lvl="1" indent="0">
                  <a:buNone/>
                </a:pPr>
                <a:r>
                  <a:rPr lang="en-US" altLang="zh-CN" sz="1750" dirty="0"/>
                  <a:t>			       </a:t>
                </a:r>
                <a:r>
                  <a:rPr lang="en-US" altLang="zh-CN" sz="1750" baseline="30000" dirty="0"/>
                  <a:t>40</a:t>
                </a:r>
                <a:r>
                  <a:rPr lang="en-US" altLang="zh-CN" sz="1750" dirty="0"/>
                  <a:t>K		 </a:t>
                </a:r>
                <a:r>
                  <a:rPr lang="en-US" altLang="zh-CN" sz="1750" baseline="30000" dirty="0"/>
                  <a:t>85</a:t>
                </a:r>
                <a:r>
                  <a:rPr lang="en-US" altLang="zh-CN" sz="1750" dirty="0"/>
                  <a:t>Kr	           </a:t>
                </a:r>
                <a:r>
                  <a:rPr lang="en-US" altLang="zh-CN" sz="1750" baseline="30000" dirty="0"/>
                  <a:t>238</a:t>
                </a:r>
                <a:r>
                  <a:rPr lang="en-US" altLang="zh-CN" sz="1750" dirty="0"/>
                  <a:t>Th                  </a:t>
                </a:r>
                <a:r>
                  <a:rPr lang="en-US" altLang="zh-CN" sz="1750" baseline="30000" dirty="0"/>
                  <a:t>232</a:t>
                </a:r>
                <a:r>
                  <a:rPr lang="en-US" altLang="zh-CN" sz="1750" dirty="0"/>
                  <a:t>U                  </a:t>
                </a:r>
                <a:r>
                  <a:rPr lang="en-US" altLang="zh-CN" sz="1750" baseline="30000" dirty="0"/>
                  <a:t>210</a:t>
                </a:r>
                <a:r>
                  <a:rPr lang="en-US" altLang="zh-CN" sz="1750" dirty="0"/>
                  <a:t>Pb</a:t>
                </a:r>
              </a:p>
              <a:p>
                <a:pPr marL="914400" lvl="2" indent="0">
                  <a:buNone/>
                </a:pPr>
                <a:r>
                  <a:rPr lang="en-US" altLang="zh-CN" sz="1750" dirty="0"/>
                  <a:t>High background          </a:t>
                </a:r>
                <a14:m>
                  <m:oMath xmlns:m="http://schemas.openxmlformats.org/officeDocument/2006/math">
                    <m:r>
                      <a:rPr lang="en-US" altLang="zh-CN" sz="1750" b="0" i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1750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−16</m:t>
                        </m:r>
                      </m:sup>
                    </m:sSup>
                  </m:oMath>
                </a14:m>
                <a:r>
                  <a:rPr lang="en-US" altLang="zh-CN" sz="1750" dirty="0"/>
                  <a:t>        </a:t>
                </a:r>
                <a14:m>
                  <m:oMath xmlns:m="http://schemas.openxmlformats.org/officeDocument/2006/math">
                    <m:r>
                      <a:rPr lang="en-US" altLang="zh-CN" sz="1750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altLang="zh-CN" sz="175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</m:oMath>
                </a14:m>
                <a:r>
                  <a:rPr lang="en-US" altLang="zh-CN" sz="1750" dirty="0"/>
                  <a:t> 	      </a:t>
                </a:r>
                <a14:m>
                  <m:oMath xmlns:m="http://schemas.openxmlformats.org/officeDocument/2006/math">
                    <m:r>
                      <a:rPr lang="en-US" altLang="zh-CN" sz="1750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175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altLang="zh-CN" sz="1750" dirty="0"/>
                  <a:t>          </a:t>
                </a:r>
                <a14:m>
                  <m:oMath xmlns:m="http://schemas.openxmlformats.org/officeDocument/2006/math">
                    <m:r>
                      <a:rPr lang="en-US" altLang="zh-CN" sz="175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175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−15</m:t>
                        </m:r>
                      </m:sup>
                    </m:sSup>
                  </m:oMath>
                </a14:m>
                <a:r>
                  <a:rPr lang="en-US" altLang="zh-CN" sz="1750" dirty="0"/>
                  <a:t>        </a:t>
                </a:r>
                <a14:m>
                  <m:oMath xmlns:m="http://schemas.openxmlformats.org/officeDocument/2006/math">
                    <m:r>
                      <a:rPr lang="en-US" altLang="zh-CN" sz="1750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altLang="zh-CN" sz="175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sup>
                    </m:sSup>
                  </m:oMath>
                </a14:m>
                <a:endParaRPr lang="en-US" altLang="zh-CN" sz="1750" dirty="0"/>
              </a:p>
              <a:p>
                <a:pPr marL="914400" lvl="2" indent="0">
                  <a:buNone/>
                </a:pPr>
                <a:r>
                  <a:rPr lang="en-US" altLang="zh-CN" sz="1750" dirty="0"/>
                  <a:t>Medium background   </a:t>
                </a:r>
                <a14:m>
                  <m:oMath xmlns:m="http://schemas.openxmlformats.org/officeDocument/2006/math">
                    <m:r>
                      <a:rPr lang="en-US" altLang="zh-CN" sz="1750" b="0" i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1750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−17</m:t>
                        </m:r>
                      </m:sup>
                    </m:sSup>
                  </m:oMath>
                </a14:m>
                <a:r>
                  <a:rPr lang="en-US" altLang="zh-CN" sz="1750" dirty="0"/>
                  <a:t>        </a:t>
                </a:r>
                <a14:m>
                  <m:oMath xmlns:m="http://schemas.openxmlformats.org/officeDocument/2006/math">
                    <m:r>
                      <a:rPr lang="en-US" altLang="zh-CN" sz="1750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altLang="zh-CN" sz="175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sup>
                    </m:sSup>
                  </m:oMath>
                </a14:m>
                <a:r>
                  <a:rPr lang="en-US" altLang="zh-CN" sz="1750" dirty="0"/>
                  <a:t>           </a:t>
                </a:r>
                <a14:m>
                  <m:oMath xmlns:m="http://schemas.openxmlformats.org/officeDocument/2006/math">
                    <m:r>
                      <a:rPr lang="en-US" altLang="zh-CN" sz="1750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175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75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altLang="zh-CN" sz="1750" dirty="0"/>
                  <a:t>          </a:t>
                </a:r>
                <a14:m>
                  <m:oMath xmlns:m="http://schemas.openxmlformats.org/officeDocument/2006/math">
                    <m:r>
                      <a:rPr lang="en-US" altLang="zh-CN" sz="175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175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</m:oMath>
                </a14:m>
                <a:r>
                  <a:rPr lang="en-US" altLang="zh-CN" sz="1750" dirty="0"/>
                  <a:t>        </a:t>
                </a:r>
                <a14:m>
                  <m:oMath xmlns:m="http://schemas.openxmlformats.org/officeDocument/2006/math">
                    <m:r>
                      <a:rPr lang="en-US" altLang="zh-CN" sz="1750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altLang="zh-CN" sz="175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</m:oMath>
                </a14:m>
                <a:endParaRPr lang="en-US" altLang="zh-CN" sz="1750" dirty="0"/>
              </a:p>
              <a:p>
                <a:pPr marL="914400" lvl="2" indent="0">
                  <a:buNone/>
                </a:pPr>
                <a:r>
                  <a:rPr lang="en-US" altLang="zh-CN" sz="1750" dirty="0"/>
                  <a:t>Low background           </a:t>
                </a:r>
                <a14:m>
                  <m:oMath xmlns:m="http://schemas.openxmlformats.org/officeDocument/2006/math">
                    <m:r>
                      <a:rPr lang="en-US" altLang="zh-CN" sz="1750" b="0" i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1750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−18</m:t>
                        </m:r>
                      </m:sup>
                    </m:sSup>
                  </m:oMath>
                </a14:m>
                <a:r>
                  <a:rPr lang="en-US" altLang="zh-CN" sz="1750" dirty="0"/>
                  <a:t> </a:t>
                </a:r>
                <a:r>
                  <a:rPr lang="en-US" altLang="zh-CN" sz="1750" baseline="30000" dirty="0"/>
                  <a:t> </a:t>
                </a:r>
                <a:r>
                  <a:rPr lang="en-US" altLang="zh-CN" sz="1750" dirty="0"/>
                  <a:t>      </a:t>
                </a:r>
                <a14:m>
                  <m:oMath xmlns:m="http://schemas.openxmlformats.org/officeDocument/2006/math">
                    <m:r>
                      <a:rPr lang="en-US" altLang="zh-CN" sz="1750" b="0" i="0" dirty="0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altLang="zh-CN" sz="175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26</m:t>
                        </m:r>
                      </m:sup>
                    </m:sSup>
                  </m:oMath>
                </a14:m>
                <a:r>
                  <a:rPr lang="en-US" altLang="zh-CN" sz="1750" dirty="0"/>
                  <a:t> </a:t>
                </a:r>
                <a:r>
                  <a:rPr lang="en-US" altLang="zh-CN" sz="1750" baseline="30000" dirty="0"/>
                  <a:t>        </a:t>
                </a:r>
                <a:r>
                  <a:rPr lang="en-US" altLang="zh-CN" sz="1750" dirty="0"/>
                  <a:t>     </a:t>
                </a:r>
                <a14:m>
                  <m:oMath xmlns:m="http://schemas.openxmlformats.org/officeDocument/2006/math">
                    <m:r>
                      <a:rPr lang="en-US" altLang="zh-CN" sz="1750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175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altLang="zh-CN" sz="1750" dirty="0"/>
                  <a:t>          </a:t>
                </a:r>
                <a14:m>
                  <m:oMath xmlns:m="http://schemas.openxmlformats.org/officeDocument/2006/math">
                    <m:r>
                      <a:rPr lang="en-US" altLang="zh-CN" sz="175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175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altLang="zh-CN" sz="1750" dirty="0"/>
                  <a:t>        </a:t>
                </a:r>
                <a14:m>
                  <m:oMath xmlns:m="http://schemas.openxmlformats.org/officeDocument/2006/math">
                    <m:r>
                      <a:rPr lang="en-US" altLang="zh-CN" sz="1750" b="0" i="0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175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</m:oMath>
                </a14:m>
                <a:endParaRPr lang="en-US" altLang="zh-CN" sz="1750" dirty="0"/>
              </a:p>
              <a:p>
                <a:pPr marL="914400" lvl="2" indent="0">
                  <a:buNone/>
                </a:pPr>
                <a:r>
                  <a:rPr lang="en-US" altLang="zh-CN" sz="1750" dirty="0"/>
                  <a:t>Very Low background  </a:t>
                </a:r>
                <a14:m>
                  <m:oMath xmlns:m="http://schemas.openxmlformats.org/officeDocument/2006/math">
                    <m:r>
                      <a:rPr lang="en-US" altLang="zh-CN" sz="175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sz="1750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−19</m:t>
                        </m:r>
                      </m:sup>
                    </m:sSup>
                  </m:oMath>
                </a14:m>
                <a:r>
                  <a:rPr lang="en-US" altLang="zh-CN" sz="1750" dirty="0"/>
                  <a:t> </a:t>
                </a:r>
                <a:r>
                  <a:rPr lang="en-US" altLang="zh-CN" sz="1750" baseline="30000" dirty="0"/>
                  <a:t> </a:t>
                </a:r>
                <a:r>
                  <a:rPr lang="en-US" altLang="zh-CN" sz="1750" dirty="0"/>
                  <a:t>      </a:t>
                </a:r>
                <a14:m>
                  <m:oMath xmlns:m="http://schemas.openxmlformats.org/officeDocument/2006/math">
                    <m:r>
                      <a:rPr lang="en-US" altLang="zh-CN" sz="1750" b="0" i="0" dirty="0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altLang="zh-CN" sz="175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26</m:t>
                        </m:r>
                      </m:sup>
                    </m:sSup>
                  </m:oMath>
                </a14:m>
                <a:r>
                  <a:rPr lang="en-US" altLang="zh-CN" sz="1750" dirty="0"/>
                  <a:t> </a:t>
                </a:r>
                <a:r>
                  <a:rPr lang="en-US" altLang="zh-CN" sz="1750" baseline="30000" dirty="0"/>
                  <a:t>        </a:t>
                </a:r>
                <a:r>
                  <a:rPr lang="en-US" altLang="zh-CN" sz="1750" dirty="0"/>
                  <a:t>  </a:t>
                </a:r>
                <a14:m>
                  <m:oMath xmlns:m="http://schemas.openxmlformats.org/officeDocument/2006/math">
                    <m:r>
                      <a:rPr lang="en-US" altLang="zh-CN" sz="1750" b="0" i="0" dirty="0" smtClean="0">
                        <a:latin typeface="Cambria Math" panose="02040503050406030204" pitchFamily="18" charset="0"/>
                      </a:rPr>
                      <m:t>5.7</m:t>
                    </m:r>
                    <m:r>
                      <a:rPr lang="en-US" altLang="zh-CN" sz="175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altLang="zh-CN" sz="1750" dirty="0"/>
                  <a:t>       </a:t>
                </a:r>
                <a14:m>
                  <m:oMath xmlns:m="http://schemas.openxmlformats.org/officeDocument/2006/math">
                    <m:r>
                      <a:rPr lang="en-US" altLang="zh-CN" sz="1750" b="0" i="0" dirty="0" smtClean="0">
                        <a:latin typeface="Cambria Math" panose="02040503050406030204" pitchFamily="18" charset="0"/>
                      </a:rPr>
                      <m:t>9.4</m:t>
                    </m:r>
                    <m:r>
                      <a:rPr lang="en-US" altLang="zh-CN" sz="175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p>
                    </m:sSup>
                  </m:oMath>
                </a14:m>
                <a:r>
                  <a:rPr lang="en-US" altLang="zh-CN" sz="1750" dirty="0"/>
                  <a:t>        </a:t>
                </a:r>
                <a14:m>
                  <m:oMath xmlns:m="http://schemas.openxmlformats.org/officeDocument/2006/math">
                    <m:r>
                      <a:rPr lang="en-US" altLang="zh-CN" sz="1750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altLang="zh-CN" sz="175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sup>
                    </m:sSup>
                  </m:oMath>
                </a14:m>
                <a:endParaRPr lang="en-US" altLang="zh-CN" sz="1750" dirty="0"/>
              </a:p>
              <a:p>
                <a:pPr marL="914400" lvl="2" indent="0">
                  <a:buNone/>
                </a:pPr>
                <a:endParaRPr lang="en-US" altLang="zh-CN" dirty="0"/>
              </a:p>
              <a:p>
                <a:pPr marL="914400" lvl="2" indent="0">
                  <a:buNone/>
                </a:pPr>
                <a:endParaRPr lang="en-US" altLang="zh-CN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zh-CN" altLang="en-US" dirty="0"/>
              </a:p>
            </p:txBody>
          </p:sp>
        </mc:Choice>
        <mc:Fallback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8D2B9C5D-182F-41B3-8F1B-4357424D87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52" y="1054382"/>
                <a:ext cx="11820947" cy="2676370"/>
              </a:xfrm>
              <a:prstGeom prst="rect">
                <a:avLst/>
              </a:prstGeom>
              <a:blipFill>
                <a:blip r:embed="rId2"/>
                <a:stretch>
                  <a:fillRect l="-1238" t="-59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>
            <a:extLst>
              <a:ext uri="{FF2B5EF4-FFF2-40B4-BE49-F238E27FC236}">
                <a16:creationId xmlns:a16="http://schemas.microsoft.com/office/drawing/2014/main" id="{414B5AA3-04DF-4C41-8E49-EF7C678CC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52" y="3629657"/>
            <a:ext cx="5229264" cy="3214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0B9EBF4-C413-43E8-9AE4-9E218E5D9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5936" y="3474231"/>
            <a:ext cx="4748763" cy="33837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652B27B6-860D-4BB0-A20D-DE8656397546}"/>
                  </a:ext>
                </a:extLst>
              </p:cNvPr>
              <p:cNvSpPr txBox="1"/>
              <p:nvPr/>
            </p:nvSpPr>
            <p:spPr>
              <a:xfrm>
                <a:off x="3105886" y="6472805"/>
                <a:ext cx="6099048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CN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652B27B6-860D-4BB0-A20D-DE86563975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886" y="6472805"/>
                <a:ext cx="6099048" cy="3815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>
            <a:extLst>
              <a:ext uri="{FF2B5EF4-FFF2-40B4-BE49-F238E27FC236}">
                <a16:creationId xmlns:a16="http://schemas.microsoft.com/office/drawing/2014/main" id="{A606022E-2E4E-4057-A786-58A105213B78}"/>
              </a:ext>
            </a:extLst>
          </p:cNvPr>
          <p:cNvSpPr/>
          <p:nvPr/>
        </p:nvSpPr>
        <p:spPr>
          <a:xfrm>
            <a:off x="2659401" y="4279392"/>
            <a:ext cx="585216" cy="2194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4427E75-7EDD-48AA-9B66-1E165831148A}"/>
              </a:ext>
            </a:extLst>
          </p:cNvPr>
          <p:cNvSpPr/>
          <p:nvPr/>
        </p:nvSpPr>
        <p:spPr>
          <a:xfrm>
            <a:off x="3105886" y="4570883"/>
            <a:ext cx="585216" cy="2194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112380C-CDE9-426E-8906-348808A402C5}"/>
              </a:ext>
            </a:extLst>
          </p:cNvPr>
          <p:cNvSpPr/>
          <p:nvPr/>
        </p:nvSpPr>
        <p:spPr>
          <a:xfrm>
            <a:off x="1402080" y="4642252"/>
            <a:ext cx="686504" cy="97825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B42873A-10D5-4F6E-87B8-02CB1454F729}"/>
              </a:ext>
            </a:extLst>
          </p:cNvPr>
          <p:cNvSpPr txBox="1"/>
          <p:nvPr/>
        </p:nvSpPr>
        <p:spPr>
          <a:xfrm>
            <a:off x="9000574" y="5722612"/>
            <a:ext cx="256641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i="1" dirty="0"/>
              <a:t>JCAP</a:t>
            </a:r>
            <a:r>
              <a:rPr lang="en-US" altLang="zh-CN" sz="1500" dirty="0"/>
              <a:t> 10 (2023) 022</a:t>
            </a:r>
            <a:endParaRPr lang="zh-CN" altLang="en-US" sz="1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标题 1">
                <a:extLst>
                  <a:ext uri="{FF2B5EF4-FFF2-40B4-BE49-F238E27FC236}">
                    <a16:creationId xmlns:a16="http://schemas.microsoft.com/office/drawing/2014/main" id="{F2577344-0E67-4B6F-AC30-88F489E6AA4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92582" y="-273632"/>
                <a:ext cx="10960054" cy="1597854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altLang="zh-CN" dirty="0"/>
                  <a:t>LS Background Components’ Impact on Physics</a:t>
                </a:r>
                <a:br>
                  <a:rPr lang="en-US" altLang="zh-CN" dirty="0"/>
                </a:br>
                <a:r>
                  <a:rPr lang="en-US" altLang="zh-CN" sz="2400" dirty="0"/>
                  <a:t>The impact on </a:t>
                </a:r>
                <a:r>
                  <a:rPr lang="en-US" altLang="zh-CN" sz="2200" dirty="0"/>
                  <a:t>Solar Neutrino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zh-CN" sz="2200" dirty="0"/>
                  <a:t>) Detection </a:t>
                </a:r>
                <a:endParaRPr lang="zh-CN" altLang="en-US" sz="2200" dirty="0"/>
              </a:p>
            </p:txBody>
          </p:sp>
        </mc:Choice>
        <mc:Fallback xmlns="">
          <p:sp>
            <p:nvSpPr>
              <p:cNvPr id="17" name="标题 1">
                <a:extLst>
                  <a:ext uri="{FF2B5EF4-FFF2-40B4-BE49-F238E27FC236}">
                    <a16:creationId xmlns:a16="http://schemas.microsoft.com/office/drawing/2014/main" id="{F2577344-0E67-4B6F-AC30-88F489E6AA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92582" y="-273632"/>
                <a:ext cx="10960054" cy="1597854"/>
              </a:xfrm>
              <a:blipFill>
                <a:blip r:embed="rId7"/>
                <a:stretch>
                  <a:fillRect l="-1613" r="-16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组合 4">
            <a:extLst>
              <a:ext uri="{FF2B5EF4-FFF2-40B4-BE49-F238E27FC236}">
                <a16:creationId xmlns:a16="http://schemas.microsoft.com/office/drawing/2014/main" id="{40B4D9DE-7A0D-4582-87F6-BE54AF76BA2B}"/>
              </a:ext>
            </a:extLst>
          </p:cNvPr>
          <p:cNvGrpSpPr/>
          <p:nvPr/>
        </p:nvGrpSpPr>
        <p:grpSpPr>
          <a:xfrm>
            <a:off x="10193035" y="1795548"/>
            <a:ext cx="1686888" cy="353943"/>
            <a:chOff x="8605356" y="1490606"/>
            <a:chExt cx="1686888" cy="3539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文本框 1">
                  <a:extLst>
                    <a:ext uri="{FF2B5EF4-FFF2-40B4-BE49-F238E27FC236}">
                      <a16:creationId xmlns:a16="http://schemas.microsoft.com/office/drawing/2014/main" id="{93BA8DBF-418A-4964-8420-C2F844AB735A}"/>
                    </a:ext>
                  </a:extLst>
                </p:cNvPr>
                <p:cNvSpPr txBox="1"/>
                <p:nvPr/>
              </p:nvSpPr>
              <p:spPr>
                <a:xfrm>
                  <a:off x="8605356" y="1490606"/>
                  <a:ext cx="1686888" cy="353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700" dirty="0"/>
                    <a:t>The unit is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700" i="0" dirty="0" smtClean="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altLang="zh-CN" sz="1700" i="0" dirty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altLang="zh-CN" sz="1700" i="0" dirty="0" smtClean="0">
                          <a:latin typeface="Cambria Math" panose="02040503050406030204" pitchFamily="18" charset="0"/>
                        </a:rPr>
                        <m:t>g</m:t>
                      </m:r>
                    </m:oMath>
                  </a14:m>
                  <a:endParaRPr lang="zh-CN" altLang="en-US" sz="1700" dirty="0"/>
                </a:p>
              </p:txBody>
            </p:sp>
          </mc:Choice>
          <mc:Fallback xmlns="">
            <p:sp>
              <p:nvSpPr>
                <p:cNvPr id="2" name="文本框 1">
                  <a:extLst>
                    <a:ext uri="{FF2B5EF4-FFF2-40B4-BE49-F238E27FC236}">
                      <a16:creationId xmlns:a16="http://schemas.microsoft.com/office/drawing/2014/main" id="{93BA8DBF-418A-4964-8420-C2F844AB73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05356" y="1490606"/>
                  <a:ext cx="1686888" cy="353943"/>
                </a:xfrm>
                <a:prstGeom prst="rect">
                  <a:avLst/>
                </a:prstGeom>
                <a:blipFill>
                  <a:blip r:embed="rId8"/>
                  <a:stretch>
                    <a:fillRect l="-2166" t="-6897" b="-2241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16E1D88D-D16E-4517-909E-88E6C95DC4E4}"/>
                </a:ext>
              </a:extLst>
            </p:cNvPr>
            <p:cNvSpPr/>
            <p:nvPr/>
          </p:nvSpPr>
          <p:spPr>
            <a:xfrm>
              <a:off x="8605356" y="1490606"/>
              <a:ext cx="1585128" cy="353943"/>
            </a:xfrm>
            <a:prstGeom prst="rect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4634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E5CB4AF2-49CE-410F-AE24-54A972031C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66962" y="3523552"/>
            <a:ext cx="4658096" cy="3254950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8DC97E-3293-4031-8F21-25652118F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13377"/>
            <a:ext cx="2743200" cy="365125"/>
          </a:xfrm>
        </p:spPr>
        <p:txBody>
          <a:bodyPr/>
          <a:lstStyle/>
          <a:p>
            <a:fld id="{7EC215E6-F28F-4CB6-99AE-E6704A4B0A81}" type="slidenum">
              <a:rPr lang="zh-CN" altLang="en-US" smtClean="0"/>
              <a:pPr/>
              <a:t>12</a:t>
            </a:fld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8D2B9C5D-182F-41B3-8F1B-4357424D87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1052" y="1054382"/>
                <a:ext cx="11820947" cy="26763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DC2F2C"/>
                  </a:buClr>
                  <a:buSzPct val="117000"/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800100" indent="-3429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/>
                  <a:t>Solar neutrino rate sensitivity in region with neutrinos energy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altLang="zh-CN" dirty="0"/>
                  <a:t> [0.6, 2.0] MeV</a:t>
                </a:r>
              </a:p>
              <a:p>
                <a:pPr lvl="1"/>
                <a:r>
                  <a:rPr lang="en-US" altLang="zh-CN" dirty="0"/>
                  <a:t>Signal vs Background (6 years data) after selection, under four schemes:</a:t>
                </a:r>
              </a:p>
              <a:p>
                <a:pPr marL="457200" lvl="1" indent="0">
                  <a:buNone/>
                </a:pPr>
                <a:r>
                  <a:rPr lang="en-US" altLang="zh-CN" sz="1750" dirty="0"/>
                  <a:t>			       </a:t>
                </a:r>
                <a:r>
                  <a:rPr lang="en-US" altLang="zh-CN" sz="1750" baseline="30000" dirty="0"/>
                  <a:t>40</a:t>
                </a:r>
                <a:r>
                  <a:rPr lang="en-US" altLang="zh-CN" sz="1750" dirty="0"/>
                  <a:t>K		 </a:t>
                </a:r>
                <a:r>
                  <a:rPr lang="en-US" altLang="zh-CN" sz="1750" baseline="30000" dirty="0"/>
                  <a:t>85</a:t>
                </a:r>
                <a:r>
                  <a:rPr lang="en-US" altLang="zh-CN" sz="1750" dirty="0"/>
                  <a:t>Kr	           </a:t>
                </a:r>
                <a:r>
                  <a:rPr lang="en-US" altLang="zh-CN" sz="1750" baseline="30000" dirty="0"/>
                  <a:t>238</a:t>
                </a:r>
                <a:r>
                  <a:rPr lang="en-US" altLang="zh-CN" sz="1750" dirty="0"/>
                  <a:t>Th                  </a:t>
                </a:r>
                <a:r>
                  <a:rPr lang="en-US" altLang="zh-CN" sz="1750" baseline="30000" dirty="0"/>
                  <a:t>232</a:t>
                </a:r>
                <a:r>
                  <a:rPr lang="en-US" altLang="zh-CN" sz="1750" dirty="0"/>
                  <a:t>U                  </a:t>
                </a:r>
                <a:r>
                  <a:rPr lang="en-US" altLang="zh-CN" sz="1750" baseline="30000" dirty="0"/>
                  <a:t>210</a:t>
                </a:r>
                <a:r>
                  <a:rPr lang="en-US" altLang="zh-CN" sz="1750" dirty="0"/>
                  <a:t>Pb</a:t>
                </a:r>
              </a:p>
              <a:p>
                <a:pPr marL="914400" lvl="2" indent="0">
                  <a:buNone/>
                </a:pPr>
                <a:r>
                  <a:rPr lang="en-US" altLang="zh-CN" sz="1750" dirty="0"/>
                  <a:t>High background          </a:t>
                </a:r>
                <a14:m>
                  <m:oMath xmlns:m="http://schemas.openxmlformats.org/officeDocument/2006/math">
                    <m:r>
                      <a:rPr lang="en-US" altLang="zh-CN" sz="1750" b="0" i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1750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−16</m:t>
                        </m:r>
                      </m:sup>
                    </m:sSup>
                  </m:oMath>
                </a14:m>
                <a:r>
                  <a:rPr lang="en-US" altLang="zh-CN" sz="1750" dirty="0"/>
                  <a:t>        </a:t>
                </a:r>
                <a14:m>
                  <m:oMath xmlns:m="http://schemas.openxmlformats.org/officeDocument/2006/math">
                    <m:r>
                      <a:rPr lang="en-US" altLang="zh-CN" sz="1750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altLang="zh-CN" sz="175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</m:oMath>
                </a14:m>
                <a:r>
                  <a:rPr lang="en-US" altLang="zh-CN" sz="1750" dirty="0"/>
                  <a:t> 	      </a:t>
                </a:r>
                <a14:m>
                  <m:oMath xmlns:m="http://schemas.openxmlformats.org/officeDocument/2006/math">
                    <m:r>
                      <a:rPr lang="en-US" altLang="zh-CN" sz="1750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175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altLang="zh-CN" sz="1750" dirty="0"/>
                  <a:t>          </a:t>
                </a:r>
                <a14:m>
                  <m:oMath xmlns:m="http://schemas.openxmlformats.org/officeDocument/2006/math">
                    <m:r>
                      <a:rPr lang="en-US" altLang="zh-CN" sz="175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175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−15</m:t>
                        </m:r>
                      </m:sup>
                    </m:sSup>
                  </m:oMath>
                </a14:m>
                <a:r>
                  <a:rPr lang="en-US" altLang="zh-CN" sz="1750" dirty="0"/>
                  <a:t>        </a:t>
                </a:r>
                <a14:m>
                  <m:oMath xmlns:m="http://schemas.openxmlformats.org/officeDocument/2006/math">
                    <m:r>
                      <a:rPr lang="en-US" altLang="zh-CN" sz="1750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altLang="zh-CN" sz="175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sup>
                    </m:sSup>
                  </m:oMath>
                </a14:m>
                <a:endParaRPr lang="en-US" altLang="zh-CN" sz="1750" dirty="0"/>
              </a:p>
              <a:p>
                <a:pPr marL="914400" lvl="2" indent="0">
                  <a:buNone/>
                </a:pPr>
                <a:r>
                  <a:rPr lang="en-US" altLang="zh-CN" sz="1750" dirty="0"/>
                  <a:t>Medium background   </a:t>
                </a:r>
                <a14:m>
                  <m:oMath xmlns:m="http://schemas.openxmlformats.org/officeDocument/2006/math">
                    <m:r>
                      <a:rPr lang="en-US" altLang="zh-CN" sz="1750" b="0" i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1750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−17</m:t>
                        </m:r>
                      </m:sup>
                    </m:sSup>
                  </m:oMath>
                </a14:m>
                <a:r>
                  <a:rPr lang="en-US" altLang="zh-CN" sz="1750" dirty="0"/>
                  <a:t>        </a:t>
                </a:r>
                <a14:m>
                  <m:oMath xmlns:m="http://schemas.openxmlformats.org/officeDocument/2006/math">
                    <m:r>
                      <a:rPr lang="en-US" altLang="zh-CN" sz="1750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altLang="zh-CN" sz="175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sup>
                    </m:sSup>
                  </m:oMath>
                </a14:m>
                <a:r>
                  <a:rPr lang="en-US" altLang="zh-CN" sz="1750" dirty="0"/>
                  <a:t>           </a:t>
                </a:r>
                <a14:m>
                  <m:oMath xmlns:m="http://schemas.openxmlformats.org/officeDocument/2006/math">
                    <m:r>
                      <a:rPr lang="en-US" altLang="zh-CN" sz="1750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175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75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altLang="zh-CN" sz="1750" dirty="0"/>
                  <a:t>          </a:t>
                </a:r>
                <a14:m>
                  <m:oMath xmlns:m="http://schemas.openxmlformats.org/officeDocument/2006/math">
                    <m:r>
                      <a:rPr lang="en-US" altLang="zh-CN" sz="175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175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</m:oMath>
                </a14:m>
                <a:r>
                  <a:rPr lang="en-US" altLang="zh-CN" sz="1750" dirty="0"/>
                  <a:t>        </a:t>
                </a:r>
                <a14:m>
                  <m:oMath xmlns:m="http://schemas.openxmlformats.org/officeDocument/2006/math">
                    <m:r>
                      <a:rPr lang="en-US" altLang="zh-CN" sz="1750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altLang="zh-CN" sz="175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</m:oMath>
                </a14:m>
                <a:endParaRPr lang="en-US" altLang="zh-CN" sz="1750" dirty="0"/>
              </a:p>
              <a:p>
                <a:pPr marL="914400" lvl="2" indent="0">
                  <a:buNone/>
                </a:pPr>
                <a:r>
                  <a:rPr lang="en-US" altLang="zh-CN" sz="1750" dirty="0"/>
                  <a:t>Low background           </a:t>
                </a:r>
                <a14:m>
                  <m:oMath xmlns:m="http://schemas.openxmlformats.org/officeDocument/2006/math">
                    <m:r>
                      <a:rPr lang="en-US" altLang="zh-CN" sz="1750" b="0" i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1750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−18</m:t>
                        </m:r>
                      </m:sup>
                    </m:sSup>
                  </m:oMath>
                </a14:m>
                <a:r>
                  <a:rPr lang="en-US" altLang="zh-CN" sz="1750" dirty="0"/>
                  <a:t> </a:t>
                </a:r>
                <a:r>
                  <a:rPr lang="en-US" altLang="zh-CN" sz="1750" baseline="30000" dirty="0"/>
                  <a:t> </a:t>
                </a:r>
                <a:r>
                  <a:rPr lang="en-US" altLang="zh-CN" sz="1750" dirty="0"/>
                  <a:t>      </a:t>
                </a:r>
                <a14:m>
                  <m:oMath xmlns:m="http://schemas.openxmlformats.org/officeDocument/2006/math">
                    <m:r>
                      <a:rPr lang="en-US" altLang="zh-CN" sz="1750" b="0" i="0" dirty="0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altLang="zh-CN" sz="175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26</m:t>
                        </m:r>
                      </m:sup>
                    </m:sSup>
                  </m:oMath>
                </a14:m>
                <a:r>
                  <a:rPr lang="en-US" altLang="zh-CN" sz="1750" dirty="0"/>
                  <a:t> </a:t>
                </a:r>
                <a:r>
                  <a:rPr lang="en-US" altLang="zh-CN" sz="1750" baseline="30000" dirty="0"/>
                  <a:t>        </a:t>
                </a:r>
                <a:r>
                  <a:rPr lang="en-US" altLang="zh-CN" sz="1750" dirty="0"/>
                  <a:t>     </a:t>
                </a:r>
                <a14:m>
                  <m:oMath xmlns:m="http://schemas.openxmlformats.org/officeDocument/2006/math">
                    <m:r>
                      <a:rPr lang="en-US" altLang="zh-CN" sz="1750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175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altLang="zh-CN" sz="1750" dirty="0"/>
                  <a:t>          </a:t>
                </a:r>
                <a14:m>
                  <m:oMath xmlns:m="http://schemas.openxmlformats.org/officeDocument/2006/math">
                    <m:r>
                      <a:rPr lang="en-US" altLang="zh-CN" sz="175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175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altLang="zh-CN" sz="1750" dirty="0"/>
                  <a:t>        </a:t>
                </a:r>
                <a14:m>
                  <m:oMath xmlns:m="http://schemas.openxmlformats.org/officeDocument/2006/math">
                    <m:r>
                      <a:rPr lang="en-US" altLang="zh-CN" sz="1750" b="0" i="0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175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</m:oMath>
                </a14:m>
                <a:endParaRPr lang="en-US" altLang="zh-CN" sz="1750" dirty="0"/>
              </a:p>
              <a:p>
                <a:pPr marL="914400" lvl="2" indent="0">
                  <a:buNone/>
                </a:pPr>
                <a:r>
                  <a:rPr lang="en-US" altLang="zh-CN" sz="1750" dirty="0"/>
                  <a:t>Very Low background  </a:t>
                </a:r>
                <a14:m>
                  <m:oMath xmlns:m="http://schemas.openxmlformats.org/officeDocument/2006/math">
                    <m:r>
                      <a:rPr lang="en-US" altLang="zh-CN" sz="175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sz="1750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−19</m:t>
                        </m:r>
                      </m:sup>
                    </m:sSup>
                  </m:oMath>
                </a14:m>
                <a:r>
                  <a:rPr lang="en-US" altLang="zh-CN" sz="1750" dirty="0"/>
                  <a:t> </a:t>
                </a:r>
                <a:r>
                  <a:rPr lang="en-US" altLang="zh-CN" sz="1750" baseline="30000" dirty="0"/>
                  <a:t> </a:t>
                </a:r>
                <a:r>
                  <a:rPr lang="en-US" altLang="zh-CN" sz="1750" dirty="0"/>
                  <a:t>      </a:t>
                </a:r>
                <a14:m>
                  <m:oMath xmlns:m="http://schemas.openxmlformats.org/officeDocument/2006/math">
                    <m:r>
                      <a:rPr lang="en-US" altLang="zh-CN" sz="1750" b="0" i="0" dirty="0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altLang="zh-CN" sz="175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26</m:t>
                        </m:r>
                      </m:sup>
                    </m:sSup>
                  </m:oMath>
                </a14:m>
                <a:r>
                  <a:rPr lang="en-US" altLang="zh-CN" sz="1750" dirty="0"/>
                  <a:t> </a:t>
                </a:r>
                <a:r>
                  <a:rPr lang="en-US" altLang="zh-CN" sz="1750" baseline="30000" dirty="0"/>
                  <a:t>        </a:t>
                </a:r>
                <a:r>
                  <a:rPr lang="en-US" altLang="zh-CN" sz="1750" dirty="0"/>
                  <a:t>  </a:t>
                </a:r>
                <a14:m>
                  <m:oMath xmlns:m="http://schemas.openxmlformats.org/officeDocument/2006/math">
                    <m:r>
                      <a:rPr lang="en-US" altLang="zh-CN" sz="1750" b="0" i="0" dirty="0" smtClean="0">
                        <a:latin typeface="Cambria Math" panose="02040503050406030204" pitchFamily="18" charset="0"/>
                      </a:rPr>
                      <m:t>5.7</m:t>
                    </m:r>
                    <m:r>
                      <a:rPr lang="en-US" altLang="zh-CN" sz="175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altLang="zh-CN" sz="1750" dirty="0"/>
                  <a:t>       </a:t>
                </a:r>
                <a14:m>
                  <m:oMath xmlns:m="http://schemas.openxmlformats.org/officeDocument/2006/math">
                    <m:r>
                      <a:rPr lang="en-US" altLang="zh-CN" sz="1750" b="0" i="0" dirty="0" smtClean="0">
                        <a:latin typeface="Cambria Math" panose="02040503050406030204" pitchFamily="18" charset="0"/>
                      </a:rPr>
                      <m:t>9.4</m:t>
                    </m:r>
                    <m:r>
                      <a:rPr lang="en-US" altLang="zh-CN" sz="175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p>
                    </m:sSup>
                  </m:oMath>
                </a14:m>
                <a:r>
                  <a:rPr lang="en-US" altLang="zh-CN" sz="1750" dirty="0"/>
                  <a:t>        </a:t>
                </a:r>
                <a14:m>
                  <m:oMath xmlns:m="http://schemas.openxmlformats.org/officeDocument/2006/math">
                    <m:r>
                      <a:rPr lang="en-US" altLang="zh-CN" sz="1750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altLang="zh-CN" sz="175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7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75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75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sup>
                    </m:sSup>
                  </m:oMath>
                </a14:m>
                <a:endParaRPr lang="en-US" altLang="zh-CN" sz="1750" dirty="0"/>
              </a:p>
              <a:p>
                <a:pPr marL="914400" lvl="2" indent="0">
                  <a:buNone/>
                </a:pPr>
                <a:endParaRPr lang="en-US" altLang="zh-CN" dirty="0"/>
              </a:p>
              <a:p>
                <a:pPr marL="914400" lvl="2" indent="0">
                  <a:buNone/>
                </a:pPr>
                <a:endParaRPr lang="en-US" altLang="zh-CN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zh-CN" altLang="en-US" dirty="0"/>
              </a:p>
            </p:txBody>
          </p:sp>
        </mc:Choice>
        <mc:Fallback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8D2B9C5D-182F-41B3-8F1B-4357424D87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52" y="1054382"/>
                <a:ext cx="11820947" cy="2676370"/>
              </a:xfrm>
              <a:prstGeom prst="rect">
                <a:avLst/>
              </a:prstGeom>
              <a:blipFill>
                <a:blip r:embed="rId3"/>
                <a:stretch>
                  <a:fillRect l="-1238" t="-59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>
            <a:extLst>
              <a:ext uri="{FF2B5EF4-FFF2-40B4-BE49-F238E27FC236}">
                <a16:creationId xmlns:a16="http://schemas.microsoft.com/office/drawing/2014/main" id="{414B5AA3-04DF-4C41-8E49-EF7C678CC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52" y="3629657"/>
            <a:ext cx="5229264" cy="321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652B27B6-860D-4BB0-A20D-DE8656397546}"/>
                  </a:ext>
                </a:extLst>
              </p:cNvPr>
              <p:cNvSpPr txBox="1"/>
              <p:nvPr/>
            </p:nvSpPr>
            <p:spPr>
              <a:xfrm>
                <a:off x="3105886" y="6472805"/>
                <a:ext cx="6099048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CN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652B27B6-860D-4BB0-A20D-DE86563975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886" y="6472805"/>
                <a:ext cx="6099048" cy="3815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>
            <a:extLst>
              <a:ext uri="{FF2B5EF4-FFF2-40B4-BE49-F238E27FC236}">
                <a16:creationId xmlns:a16="http://schemas.microsoft.com/office/drawing/2014/main" id="{A606022E-2E4E-4057-A786-58A105213B78}"/>
              </a:ext>
            </a:extLst>
          </p:cNvPr>
          <p:cNvSpPr/>
          <p:nvPr/>
        </p:nvSpPr>
        <p:spPr>
          <a:xfrm>
            <a:off x="2659401" y="4279392"/>
            <a:ext cx="585216" cy="2194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4427E75-7EDD-48AA-9B66-1E165831148A}"/>
              </a:ext>
            </a:extLst>
          </p:cNvPr>
          <p:cNvSpPr/>
          <p:nvPr/>
        </p:nvSpPr>
        <p:spPr>
          <a:xfrm>
            <a:off x="3105886" y="4570883"/>
            <a:ext cx="585216" cy="2194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112380C-CDE9-426E-8906-348808A402C5}"/>
              </a:ext>
            </a:extLst>
          </p:cNvPr>
          <p:cNvSpPr/>
          <p:nvPr/>
        </p:nvSpPr>
        <p:spPr>
          <a:xfrm>
            <a:off x="1402080" y="4642252"/>
            <a:ext cx="686504" cy="97825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B42873A-10D5-4F6E-87B8-02CB1454F729}"/>
              </a:ext>
            </a:extLst>
          </p:cNvPr>
          <p:cNvSpPr txBox="1"/>
          <p:nvPr/>
        </p:nvSpPr>
        <p:spPr>
          <a:xfrm>
            <a:off x="9000574" y="5722612"/>
            <a:ext cx="256641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i="1" dirty="0"/>
              <a:t>JCAP</a:t>
            </a:r>
            <a:r>
              <a:rPr lang="en-US" altLang="zh-CN" sz="1500" dirty="0"/>
              <a:t> 10 (2023) 022</a:t>
            </a:r>
            <a:endParaRPr lang="zh-CN" altLang="en-US" sz="1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标题 1">
                <a:extLst>
                  <a:ext uri="{FF2B5EF4-FFF2-40B4-BE49-F238E27FC236}">
                    <a16:creationId xmlns:a16="http://schemas.microsoft.com/office/drawing/2014/main" id="{F2577344-0E67-4B6F-AC30-88F489E6AA4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92582" y="-273632"/>
                <a:ext cx="10960054" cy="1597854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altLang="zh-CN" dirty="0"/>
                  <a:t>LS Background Components’ Impact on Physics</a:t>
                </a:r>
                <a:br>
                  <a:rPr lang="en-US" altLang="zh-CN" dirty="0"/>
                </a:br>
                <a:r>
                  <a:rPr lang="en-US" altLang="zh-CN" sz="2400" dirty="0"/>
                  <a:t>The impact on </a:t>
                </a:r>
                <a:r>
                  <a:rPr lang="en-US" altLang="zh-CN" sz="2200" dirty="0"/>
                  <a:t>Solar Neutrino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zh-CN" sz="2200" dirty="0"/>
                  <a:t>) Detection </a:t>
                </a:r>
                <a:endParaRPr lang="zh-CN" altLang="en-US" sz="2200" dirty="0"/>
              </a:p>
            </p:txBody>
          </p:sp>
        </mc:Choice>
        <mc:Fallback xmlns="">
          <p:sp>
            <p:nvSpPr>
              <p:cNvPr id="17" name="标题 1">
                <a:extLst>
                  <a:ext uri="{FF2B5EF4-FFF2-40B4-BE49-F238E27FC236}">
                    <a16:creationId xmlns:a16="http://schemas.microsoft.com/office/drawing/2014/main" id="{F2577344-0E67-4B6F-AC30-88F489E6AA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92582" y="-273632"/>
                <a:ext cx="10960054" cy="1597854"/>
              </a:xfrm>
              <a:blipFill>
                <a:blip r:embed="rId7"/>
                <a:stretch>
                  <a:fillRect l="-1613" r="-16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组合 4">
            <a:extLst>
              <a:ext uri="{FF2B5EF4-FFF2-40B4-BE49-F238E27FC236}">
                <a16:creationId xmlns:a16="http://schemas.microsoft.com/office/drawing/2014/main" id="{40B4D9DE-7A0D-4582-87F6-BE54AF76BA2B}"/>
              </a:ext>
            </a:extLst>
          </p:cNvPr>
          <p:cNvGrpSpPr/>
          <p:nvPr/>
        </p:nvGrpSpPr>
        <p:grpSpPr>
          <a:xfrm>
            <a:off x="10193035" y="1795548"/>
            <a:ext cx="1686888" cy="353943"/>
            <a:chOff x="8605356" y="1490606"/>
            <a:chExt cx="1686888" cy="3539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文本框 1">
                  <a:extLst>
                    <a:ext uri="{FF2B5EF4-FFF2-40B4-BE49-F238E27FC236}">
                      <a16:creationId xmlns:a16="http://schemas.microsoft.com/office/drawing/2014/main" id="{93BA8DBF-418A-4964-8420-C2F844AB735A}"/>
                    </a:ext>
                  </a:extLst>
                </p:cNvPr>
                <p:cNvSpPr txBox="1"/>
                <p:nvPr/>
              </p:nvSpPr>
              <p:spPr>
                <a:xfrm>
                  <a:off x="8605356" y="1490606"/>
                  <a:ext cx="1686888" cy="353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700" dirty="0"/>
                    <a:t>The unit is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700" i="0" dirty="0" smtClean="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altLang="zh-CN" sz="1700" i="0" dirty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altLang="zh-CN" sz="1700" i="0" dirty="0" smtClean="0">
                          <a:latin typeface="Cambria Math" panose="02040503050406030204" pitchFamily="18" charset="0"/>
                        </a:rPr>
                        <m:t>g</m:t>
                      </m:r>
                    </m:oMath>
                  </a14:m>
                  <a:endParaRPr lang="zh-CN" altLang="en-US" sz="1700" dirty="0"/>
                </a:p>
              </p:txBody>
            </p:sp>
          </mc:Choice>
          <mc:Fallback xmlns="">
            <p:sp>
              <p:nvSpPr>
                <p:cNvPr id="2" name="文本框 1">
                  <a:extLst>
                    <a:ext uri="{FF2B5EF4-FFF2-40B4-BE49-F238E27FC236}">
                      <a16:creationId xmlns:a16="http://schemas.microsoft.com/office/drawing/2014/main" id="{93BA8DBF-418A-4964-8420-C2F844AB73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05356" y="1490606"/>
                  <a:ext cx="1686888" cy="353943"/>
                </a:xfrm>
                <a:prstGeom prst="rect">
                  <a:avLst/>
                </a:prstGeom>
                <a:blipFill>
                  <a:blip r:embed="rId8"/>
                  <a:stretch>
                    <a:fillRect l="-2166" t="-6897" b="-2241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16E1D88D-D16E-4517-909E-88E6C95DC4E4}"/>
                </a:ext>
              </a:extLst>
            </p:cNvPr>
            <p:cNvSpPr/>
            <p:nvPr/>
          </p:nvSpPr>
          <p:spPr>
            <a:xfrm>
              <a:off x="8605356" y="1490606"/>
              <a:ext cx="1585128" cy="353943"/>
            </a:xfrm>
            <a:prstGeom prst="rect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5324A037-619A-4158-ACD9-233C8E2293EE}"/>
              </a:ext>
            </a:extLst>
          </p:cNvPr>
          <p:cNvSpPr/>
          <p:nvPr/>
        </p:nvSpPr>
        <p:spPr>
          <a:xfrm>
            <a:off x="1155991" y="2505265"/>
            <a:ext cx="9025470" cy="28426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088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8DC97E-3293-4031-8F21-25652118F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13377"/>
            <a:ext cx="2743200" cy="365125"/>
          </a:xfrm>
        </p:spPr>
        <p:txBody>
          <a:bodyPr/>
          <a:lstStyle/>
          <a:p>
            <a:fld id="{7EC215E6-F28F-4CB6-99AE-E6704A4B0A81}" type="slidenum">
              <a:rPr lang="zh-CN" altLang="en-US" smtClean="0"/>
              <a:pPr/>
              <a:t>13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8D2B9C5D-182F-41B3-8F1B-4357424D87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1052" y="1054382"/>
                <a:ext cx="11820947" cy="26763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DC2F2C"/>
                  </a:buClr>
                  <a:buSzPct val="117000"/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800100" indent="-3429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/>
                  <a:t>Solar neutrino rate sensitivity in region with neutrinos energy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altLang="zh-CN" dirty="0"/>
                  <a:t> [0.6, 2.0] MeV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8D2B9C5D-182F-41B3-8F1B-4357424D87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52" y="1054382"/>
                <a:ext cx="11820947" cy="2676370"/>
              </a:xfrm>
              <a:prstGeom prst="rect">
                <a:avLst/>
              </a:prstGeom>
              <a:blipFill>
                <a:blip r:embed="rId2"/>
                <a:stretch>
                  <a:fillRect l="-1238" t="-59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652B27B6-860D-4BB0-A20D-DE8656397546}"/>
                  </a:ext>
                </a:extLst>
              </p:cNvPr>
              <p:cNvSpPr txBox="1"/>
              <p:nvPr/>
            </p:nvSpPr>
            <p:spPr>
              <a:xfrm>
                <a:off x="3244617" y="6422951"/>
                <a:ext cx="6099048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CN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652B27B6-860D-4BB0-A20D-DE86563975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617" y="6422951"/>
                <a:ext cx="6099048" cy="3815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5D2E9544-6268-4A19-BFF5-C4D7B95EAC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87" y="3109436"/>
            <a:ext cx="2985229" cy="2921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73A8A1E-DEA0-4804-A9B8-F03AFDC3A4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588" y="6031424"/>
            <a:ext cx="6840597" cy="52278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799CD0B-7BED-455E-842D-29F952B99F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5722" y="3109436"/>
            <a:ext cx="3298459" cy="285673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9BFF1C5-9CB1-4826-A874-C37CEEA2B4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4181" y="3045357"/>
            <a:ext cx="5444614" cy="29549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对话气泡: 矩形 16">
                <a:extLst>
                  <a:ext uri="{FF2B5EF4-FFF2-40B4-BE49-F238E27FC236}">
                    <a16:creationId xmlns:a16="http://schemas.microsoft.com/office/drawing/2014/main" id="{5DDF14D0-F587-480A-AE58-7338F38861B1}"/>
                  </a:ext>
                </a:extLst>
              </p:cNvPr>
              <p:cNvSpPr/>
              <p:nvPr/>
            </p:nvSpPr>
            <p:spPr>
              <a:xfrm>
                <a:off x="814113" y="1560990"/>
                <a:ext cx="2229559" cy="1548172"/>
              </a:xfrm>
              <a:prstGeom prst="wedgeRectCallout">
                <a:avLst>
                  <a:gd name="adj1" fmla="val -40124"/>
                  <a:gd name="adj2" fmla="val 135831"/>
                </a:avLst>
              </a:prstGeom>
              <a:solidFill>
                <a:srgbClr val="FF0000">
                  <a:alpha val="5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770" b="1" baseline="30000" dirty="0">
                    <a:solidFill>
                      <a:schemeClr val="tx1"/>
                    </a:solidFill>
                  </a:rPr>
                  <a:t>7</a:t>
                </a:r>
                <a:r>
                  <a:rPr lang="en-US" altLang="zh-CN" sz="1770" b="1" dirty="0">
                    <a:solidFill>
                      <a:schemeClr val="tx1"/>
                    </a:solidFill>
                  </a:rPr>
                  <a:t>Be-</a:t>
                </a:r>
                <a14:m>
                  <m:oMath xmlns:m="http://schemas.openxmlformats.org/officeDocument/2006/math">
                    <m:r>
                      <a:rPr lang="en-US" altLang="zh-CN" sz="177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zh-CN" altLang="en-US" sz="1770" b="1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770" dirty="0">
                    <a:solidFill>
                      <a:schemeClr val="tx1"/>
                    </a:solidFill>
                  </a:rPr>
                  <a:t>: Improve the </a:t>
                </a:r>
                <a:r>
                  <a:rPr lang="en-US" altLang="zh-CN" sz="1770" dirty="0" err="1">
                    <a:solidFill>
                      <a:schemeClr val="tx1"/>
                    </a:solidFill>
                  </a:rPr>
                  <a:t>Borexino</a:t>
                </a:r>
                <a:r>
                  <a:rPr lang="en-US" altLang="zh-CN" sz="1770" dirty="0">
                    <a:solidFill>
                      <a:schemeClr val="tx1"/>
                    </a:solidFill>
                  </a:rPr>
                  <a:t> (BX) result within 2 years. Medium </a:t>
                </a:r>
                <a:r>
                  <a:rPr lang="en-US" altLang="zh-CN" sz="1770" dirty="0" err="1">
                    <a:solidFill>
                      <a:schemeClr val="tx1"/>
                    </a:solidFill>
                  </a:rPr>
                  <a:t>bkg</a:t>
                </a:r>
                <a:r>
                  <a:rPr lang="en-US" altLang="zh-CN" sz="1770" dirty="0">
                    <a:solidFill>
                      <a:schemeClr val="tx1"/>
                    </a:solidFill>
                  </a:rPr>
                  <a:t> needs only 1 year. </a:t>
                </a:r>
                <a:endParaRPr lang="zh-CN" altLang="en-US" sz="177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对话气泡: 矩形 16">
                <a:extLst>
                  <a:ext uri="{FF2B5EF4-FFF2-40B4-BE49-F238E27FC236}">
                    <a16:creationId xmlns:a16="http://schemas.microsoft.com/office/drawing/2014/main" id="{5DDF14D0-F587-480A-AE58-7338F38861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113" y="1560990"/>
                <a:ext cx="2229559" cy="1548172"/>
              </a:xfrm>
              <a:prstGeom prst="wedgeRectCallout">
                <a:avLst>
                  <a:gd name="adj1" fmla="val -40124"/>
                  <a:gd name="adj2" fmla="val 135831"/>
                </a:avLst>
              </a:prstGeom>
              <a:blipFill>
                <a:blip r:embed="rId9"/>
                <a:stretch>
                  <a:fillRect l="-817" r="-408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对话气泡: 矩形 20">
                <a:extLst>
                  <a:ext uri="{FF2B5EF4-FFF2-40B4-BE49-F238E27FC236}">
                    <a16:creationId xmlns:a16="http://schemas.microsoft.com/office/drawing/2014/main" id="{97B8D669-E206-4F5D-993B-7F799CB2087F}"/>
                  </a:ext>
                </a:extLst>
              </p:cNvPr>
              <p:cNvSpPr/>
              <p:nvPr/>
            </p:nvSpPr>
            <p:spPr>
              <a:xfrm>
                <a:off x="3814866" y="1684485"/>
                <a:ext cx="2229558" cy="1329788"/>
              </a:xfrm>
              <a:prstGeom prst="wedgeRectCallout">
                <a:avLst>
                  <a:gd name="adj1" fmla="val -42571"/>
                  <a:gd name="adj2" fmla="val 134229"/>
                </a:avLst>
              </a:prstGeom>
              <a:solidFill>
                <a:srgbClr val="FFC000">
                  <a:alpha val="5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770" b="1" dirty="0">
                    <a:solidFill>
                      <a:schemeClr val="tx1"/>
                    </a:solidFill>
                  </a:rPr>
                  <a:t>pep-</a:t>
                </a:r>
                <a14:m>
                  <m:oMath xmlns:m="http://schemas.openxmlformats.org/officeDocument/2006/math">
                    <m:r>
                      <a:rPr lang="en-US" altLang="zh-CN" sz="177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zh-CN" altLang="en-US" sz="1770" b="1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770" dirty="0">
                    <a:solidFill>
                      <a:schemeClr val="tx1"/>
                    </a:solidFill>
                  </a:rPr>
                  <a:t>: Improve BX results within 8 years. Medium </a:t>
                </a:r>
                <a:r>
                  <a:rPr lang="en-US" altLang="zh-CN" sz="1770" dirty="0" err="1">
                    <a:solidFill>
                      <a:schemeClr val="tx1"/>
                    </a:solidFill>
                  </a:rPr>
                  <a:t>bkg</a:t>
                </a:r>
                <a:r>
                  <a:rPr lang="en-US" altLang="zh-CN" sz="1770" dirty="0">
                    <a:solidFill>
                      <a:schemeClr val="tx1"/>
                    </a:solidFill>
                  </a:rPr>
                  <a:t> needs only 1 year.</a:t>
                </a:r>
                <a:endParaRPr lang="zh-CN" altLang="en-US" sz="177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对话气泡: 矩形 20">
                <a:extLst>
                  <a:ext uri="{FF2B5EF4-FFF2-40B4-BE49-F238E27FC236}">
                    <a16:creationId xmlns:a16="http://schemas.microsoft.com/office/drawing/2014/main" id="{97B8D669-E206-4F5D-993B-7F799CB208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4866" y="1684485"/>
                <a:ext cx="2229558" cy="1329788"/>
              </a:xfrm>
              <a:prstGeom prst="wedgeRectCallout">
                <a:avLst>
                  <a:gd name="adj1" fmla="val -42571"/>
                  <a:gd name="adj2" fmla="val 134229"/>
                </a:avLst>
              </a:prstGeom>
              <a:blipFill>
                <a:blip r:embed="rId10"/>
                <a:stretch>
                  <a:fillRect l="-272" r="-217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对话气泡: 矩形 21">
                <a:extLst>
                  <a:ext uri="{FF2B5EF4-FFF2-40B4-BE49-F238E27FC236}">
                    <a16:creationId xmlns:a16="http://schemas.microsoft.com/office/drawing/2014/main" id="{F295D255-F520-4550-8AB9-F22CE03D4942}"/>
                  </a:ext>
                </a:extLst>
              </p:cNvPr>
              <p:cNvSpPr/>
              <p:nvPr/>
            </p:nvSpPr>
            <p:spPr>
              <a:xfrm>
                <a:off x="8120794" y="1628122"/>
                <a:ext cx="2445741" cy="1329789"/>
              </a:xfrm>
              <a:prstGeom prst="wedgeRectCallout">
                <a:avLst>
                  <a:gd name="adj1" fmla="val 37351"/>
                  <a:gd name="adj2" fmla="val 152078"/>
                </a:avLst>
              </a:prstGeom>
              <a:solidFill>
                <a:srgbClr val="00B0F0">
                  <a:alpha val="5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770" b="1" dirty="0">
                    <a:solidFill>
                      <a:schemeClr val="tx1"/>
                    </a:solidFill>
                  </a:rPr>
                  <a:t>CNO-</a:t>
                </a:r>
                <a14:m>
                  <m:oMath xmlns:m="http://schemas.openxmlformats.org/officeDocument/2006/math">
                    <m:r>
                      <a:rPr lang="en-US" altLang="zh-CN" sz="177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zh-CN" altLang="en-US" sz="1770" b="1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770" dirty="0">
                    <a:solidFill>
                      <a:schemeClr val="tx1"/>
                    </a:solidFill>
                  </a:rPr>
                  <a:t>: Improve BX results within 6 years, with medium </a:t>
                </a:r>
                <a:r>
                  <a:rPr lang="en-US" altLang="zh-CN" sz="1770" dirty="0" err="1">
                    <a:solidFill>
                      <a:schemeClr val="tx1"/>
                    </a:solidFill>
                  </a:rPr>
                  <a:t>bkg</a:t>
                </a:r>
                <a:r>
                  <a:rPr lang="en-US" altLang="zh-CN" sz="1770" dirty="0">
                    <a:solidFill>
                      <a:schemeClr val="tx1"/>
                    </a:solidFill>
                  </a:rPr>
                  <a:t> and pep-</a:t>
                </a:r>
                <a14:m>
                  <m:oMath xmlns:m="http://schemas.openxmlformats.org/officeDocument/2006/math">
                    <m:r>
                      <a:rPr lang="en-US" altLang="zh-CN" sz="177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altLang="zh-CN" sz="1770" dirty="0">
                    <a:solidFill>
                      <a:schemeClr val="tx1"/>
                    </a:solidFill>
                  </a:rPr>
                  <a:t> constraint.</a:t>
                </a:r>
                <a:endParaRPr lang="zh-CN" altLang="en-US" sz="177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对话气泡: 矩形 21">
                <a:extLst>
                  <a:ext uri="{FF2B5EF4-FFF2-40B4-BE49-F238E27FC236}">
                    <a16:creationId xmlns:a16="http://schemas.microsoft.com/office/drawing/2014/main" id="{F295D255-F520-4550-8AB9-F22CE03D49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0794" y="1628122"/>
                <a:ext cx="2445741" cy="1329789"/>
              </a:xfrm>
              <a:prstGeom prst="wedgeRectCallout">
                <a:avLst>
                  <a:gd name="adj1" fmla="val 37351"/>
                  <a:gd name="adj2" fmla="val 152078"/>
                </a:avLst>
              </a:prstGeom>
              <a:blipFill>
                <a:blip r:embed="rId11"/>
                <a:stretch>
                  <a:fillRect r="-248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本框 22">
            <a:extLst>
              <a:ext uri="{FF2B5EF4-FFF2-40B4-BE49-F238E27FC236}">
                <a16:creationId xmlns:a16="http://schemas.microsoft.com/office/drawing/2014/main" id="{894AEFF1-D08B-45B8-B402-ECFFD4FF06F2}"/>
              </a:ext>
            </a:extLst>
          </p:cNvPr>
          <p:cNvSpPr txBox="1"/>
          <p:nvPr/>
        </p:nvSpPr>
        <p:spPr>
          <a:xfrm>
            <a:off x="9560913" y="6087786"/>
            <a:ext cx="201124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i="1" dirty="0"/>
              <a:t>JCAP</a:t>
            </a:r>
            <a:r>
              <a:rPr lang="en-US" altLang="zh-CN" sz="1500" dirty="0"/>
              <a:t> 10 (2023) 022</a:t>
            </a:r>
            <a:endParaRPr lang="zh-CN" altLang="en-US" sz="1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标题 1">
                <a:extLst>
                  <a:ext uri="{FF2B5EF4-FFF2-40B4-BE49-F238E27FC236}">
                    <a16:creationId xmlns:a16="http://schemas.microsoft.com/office/drawing/2014/main" id="{DB0F4B5F-FBB1-49B2-B84D-873795B7638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92582" y="-273632"/>
                <a:ext cx="10960054" cy="1597854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altLang="zh-CN" dirty="0"/>
                  <a:t>LS Background Components’ Impact on Physics</a:t>
                </a:r>
                <a:br>
                  <a:rPr lang="en-US" altLang="zh-CN" dirty="0"/>
                </a:br>
                <a:r>
                  <a:rPr lang="en-US" altLang="zh-CN" sz="2400" dirty="0"/>
                  <a:t>The impact on </a:t>
                </a:r>
                <a:r>
                  <a:rPr lang="en-US" altLang="zh-CN" sz="2200" dirty="0"/>
                  <a:t>Solar Neutrino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zh-CN" sz="2200" dirty="0"/>
                  <a:t>) Detection </a:t>
                </a:r>
                <a:endParaRPr lang="zh-CN" altLang="en-US" sz="2200" dirty="0"/>
              </a:p>
            </p:txBody>
          </p:sp>
        </mc:Choice>
        <mc:Fallback xmlns="">
          <p:sp>
            <p:nvSpPr>
              <p:cNvPr id="16" name="标题 1">
                <a:extLst>
                  <a:ext uri="{FF2B5EF4-FFF2-40B4-BE49-F238E27FC236}">
                    <a16:creationId xmlns:a16="http://schemas.microsoft.com/office/drawing/2014/main" id="{DB0F4B5F-FBB1-49B2-B84D-873795B763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92582" y="-273632"/>
                <a:ext cx="10960054" cy="1597854"/>
              </a:xfrm>
              <a:blipFill>
                <a:blip r:embed="rId12"/>
                <a:stretch>
                  <a:fillRect l="-1613" r="-16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4642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80AACE03-0E53-4672-8C1D-A68564B2BA0F}"/>
              </a:ext>
            </a:extLst>
          </p:cNvPr>
          <p:cNvGrpSpPr/>
          <p:nvPr/>
        </p:nvGrpSpPr>
        <p:grpSpPr>
          <a:xfrm>
            <a:off x="95038" y="2990201"/>
            <a:ext cx="4002574" cy="2850148"/>
            <a:chOff x="213572" y="2589617"/>
            <a:chExt cx="6185664" cy="3644439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414B5AA3-04DF-4C41-8E49-EF7C678CC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3572" y="2589617"/>
              <a:ext cx="5929600" cy="3644439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A606022E-2E4E-4057-A786-58A105213B78}"/>
                </a:ext>
              </a:extLst>
            </p:cNvPr>
            <p:cNvSpPr/>
            <p:nvPr/>
          </p:nvSpPr>
          <p:spPr>
            <a:xfrm>
              <a:off x="4719182" y="4999581"/>
              <a:ext cx="825511" cy="248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14427E75-7EDD-48AA-9B66-1E165831148A}"/>
                </a:ext>
              </a:extLst>
            </p:cNvPr>
            <p:cNvSpPr/>
            <p:nvPr/>
          </p:nvSpPr>
          <p:spPr>
            <a:xfrm>
              <a:off x="4620681" y="4290122"/>
              <a:ext cx="663592" cy="248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FDDC6B8D-1246-4B5B-A61F-17B2FF4E5923}"/>
                    </a:ext>
                  </a:extLst>
                </p:cNvPr>
                <p:cNvSpPr txBox="1"/>
                <p:nvPr/>
              </p:nvSpPr>
              <p:spPr>
                <a:xfrm>
                  <a:off x="3948568" y="3475317"/>
                  <a:ext cx="2450668" cy="708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1500" i="1" baseline="30000" dirty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m:rPr>
                          <m:sty m:val="p"/>
                        </m:rPr>
                        <a:rPr lang="en-US" altLang="zh-CN" sz="1500" dirty="0">
                          <a:latin typeface="Cambria Math" panose="02040503050406030204" pitchFamily="18" charset="0"/>
                        </a:rPr>
                        <m:t>B</m:t>
                      </m:r>
                    </m:oMath>
                  </a14:m>
                  <a:r>
                    <a:rPr lang="en-US" altLang="zh-CN" sz="1500" dirty="0"/>
                    <a:t> rate ~ </a:t>
                  </a:r>
                </a:p>
                <a:p>
                  <a:r>
                    <a:rPr lang="en-US" altLang="zh-CN" sz="1500" dirty="0"/>
                    <a:t>4.5 </a:t>
                  </a:r>
                  <a:r>
                    <a:rPr lang="en-US" altLang="zh-CN" sz="1500" dirty="0" err="1"/>
                    <a:t>cpd</a:t>
                  </a:r>
                  <a:r>
                    <a:rPr lang="en-US" altLang="zh-CN" sz="1500" dirty="0"/>
                    <a:t>/</a:t>
                  </a:r>
                  <a:r>
                    <a:rPr lang="en-US" altLang="zh-CN" sz="1500" dirty="0" err="1"/>
                    <a:t>kton</a:t>
                  </a:r>
                  <a:endParaRPr lang="en-US" altLang="zh-CN" sz="1500" dirty="0"/>
                </a:p>
              </p:txBody>
            </p:sp>
          </mc:Choice>
          <mc:Fallback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FDDC6B8D-1246-4B5B-A61F-17B2FF4E59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8568" y="3475317"/>
                  <a:ext cx="2450668" cy="708388"/>
                </a:xfrm>
                <a:prstGeom prst="rect">
                  <a:avLst/>
                </a:prstGeom>
                <a:blipFill>
                  <a:blip r:embed="rId3"/>
                  <a:stretch>
                    <a:fillRect l="-1538" t="-2198" b="-1208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0F6D85D7-7802-4ADD-A911-987C14E30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9532" y="2989770"/>
            <a:ext cx="4030214" cy="28325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AF94419D-E36A-4405-ADAE-8E8C6F5477D8}"/>
                  </a:ext>
                </a:extLst>
              </p:cNvPr>
              <p:cNvSpPr txBox="1"/>
              <p:nvPr/>
            </p:nvSpPr>
            <p:spPr>
              <a:xfrm>
                <a:off x="4315890" y="5807097"/>
                <a:ext cx="3390560" cy="523220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−17</m:t>
                        </m:r>
                      </m:sup>
                    </m:sSup>
                  </m:oMath>
                </a14:m>
                <a:r>
                  <a:rPr lang="en-US" altLang="zh-CN" sz="1400" dirty="0"/>
                  <a:t>g/g U/Th, after 10 years of data taking, all selection applied</a:t>
                </a:r>
                <a:endParaRPr lang="zh-CN" altLang="en-US" sz="1400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AF94419D-E36A-4405-ADAE-8E8C6F5477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890" y="5807097"/>
                <a:ext cx="3390560" cy="523220"/>
              </a:xfrm>
              <a:prstGeom prst="rect">
                <a:avLst/>
              </a:prstGeom>
              <a:blipFill>
                <a:blip r:embed="rId5"/>
                <a:stretch>
                  <a:fillRect l="-178" b="-7778"/>
                </a:stretch>
              </a:blipFill>
              <a:ln w="28575"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8DC97E-3293-4031-8F21-25652118F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13377"/>
            <a:ext cx="2743200" cy="365125"/>
          </a:xfrm>
        </p:spPr>
        <p:txBody>
          <a:bodyPr/>
          <a:lstStyle/>
          <a:p>
            <a:fld id="{7EC215E6-F28F-4CB6-99AE-E6704A4B0A81}" type="slidenum">
              <a:rPr lang="zh-CN" altLang="en-US" smtClean="0"/>
              <a:pPr/>
              <a:t>14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8D2B9C5D-182F-41B3-8F1B-4357424D87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9620" y="1035634"/>
                <a:ext cx="11922380" cy="26472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DC2F2C"/>
                  </a:buClr>
                  <a:buSzPct val="117000"/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800100" indent="-3429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baseline="30000" dirty="0"/>
                  <a:t>8</a:t>
                </a:r>
                <a:r>
                  <a:rPr lang="en-US" altLang="zh-CN" dirty="0"/>
                  <a:t>B solar neutrino sensitivity in region with neutrino energy &gt; 2.0 MeV</a:t>
                </a:r>
              </a:p>
              <a:p>
                <a:pPr lvl="1"/>
                <a:r>
                  <a:rPr lang="en-US" altLang="zh-CN" dirty="0"/>
                  <a:t>U/Th is important background in recoil energy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altLang="zh-CN" dirty="0"/>
                  <a:t> [2,5] MeV region</a:t>
                </a:r>
              </a:p>
              <a:p>
                <a:pPr lvl="1"/>
                <a:r>
                  <a:rPr lang="en-US" altLang="zh-CN" dirty="0"/>
                  <a:t>For higher energy region, the cosmogenic background has more influence. </a:t>
                </a:r>
              </a:p>
              <a:p>
                <a:pPr marL="457200" lvl="1" indent="0">
                  <a:buNone/>
                </a:pPr>
                <a:r>
                  <a:rPr lang="en-US" altLang="zh-CN" b="0" dirty="0"/>
                  <a:t>    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Under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−15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or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−17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dirty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altLang="zh-CN" b="0" i="0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b="0" i="0" dirty="0" smtClean="0">
                        <a:latin typeface="Cambria Math" panose="02040503050406030204" pitchFamily="18" charset="0"/>
                      </a:rPr>
                      <m:t>g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U/Th,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sensitivities are similar </a:t>
                </a:r>
                <a:r>
                  <a:rPr lang="en-US" altLang="zh-CN" dirty="0">
                    <a:solidFill>
                      <a:srgbClr val="00B0F0"/>
                    </a:solidFill>
                  </a:rPr>
                  <a:t>(with well </a:t>
                </a:r>
              </a:p>
              <a:p>
                <a:pPr marL="457200" lvl="1" indent="0">
                  <a:buNone/>
                </a:pPr>
                <a:r>
                  <a:rPr lang="en-US" altLang="zh-CN" dirty="0">
                    <a:solidFill>
                      <a:srgbClr val="00B0F0"/>
                    </a:solidFill>
                  </a:rPr>
                  <a:t>         Bi-Po/Tl  cascade decay tagging efficiency)</a:t>
                </a:r>
                <a:r>
                  <a:rPr lang="en-US" altLang="zh-CN" dirty="0"/>
                  <a:t>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8D2B9C5D-182F-41B3-8F1B-4357424D87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620" y="1035634"/>
                <a:ext cx="11922380" cy="2647232"/>
              </a:xfrm>
              <a:prstGeom prst="rect">
                <a:avLst/>
              </a:prstGeom>
              <a:blipFill>
                <a:blip r:embed="rId6"/>
                <a:stretch>
                  <a:fillRect l="-1176" t="-59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652B27B6-860D-4BB0-A20D-DE8656397546}"/>
                  </a:ext>
                </a:extLst>
              </p:cNvPr>
              <p:cNvSpPr txBox="1"/>
              <p:nvPr/>
            </p:nvSpPr>
            <p:spPr>
              <a:xfrm>
                <a:off x="3244617" y="6422951"/>
                <a:ext cx="6099048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CN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652B27B6-860D-4BB0-A20D-DE86563975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617" y="6422951"/>
                <a:ext cx="6099048" cy="3815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13">
            <a:extLst>
              <a:ext uri="{FF2B5EF4-FFF2-40B4-BE49-F238E27FC236}">
                <a16:creationId xmlns:a16="http://schemas.microsoft.com/office/drawing/2014/main" id="{6FE4CB61-DCDE-4332-917F-A50D802D7D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8748" y="2675386"/>
            <a:ext cx="4202327" cy="30867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3BE8897B-853B-4F5F-BF76-002AEAB48CED}"/>
                  </a:ext>
                </a:extLst>
              </p:cNvPr>
              <p:cNvSpPr txBox="1"/>
              <p:nvPr/>
            </p:nvSpPr>
            <p:spPr>
              <a:xfrm>
                <a:off x="8167819" y="5786060"/>
                <a:ext cx="3704184" cy="956929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400"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1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  <m:sup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zh-CN" altLang="en-US" sz="1400" dirty="0"/>
                  <a:t> </a:t>
                </a:r>
                <a:r>
                  <a:rPr lang="en-US" altLang="zh-CN" sz="1400" dirty="0"/>
                  <a:t>s</a:t>
                </a:r>
                <a:r>
                  <a:rPr lang="en-US" altLang="zh-CN" sz="1400" b="0" dirty="0"/>
                  <a:t>ensitivity under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−15</m:t>
                        </m:r>
                      </m:sup>
                    </m:sSup>
                  </m:oMath>
                </a14:m>
                <a:r>
                  <a:rPr lang="en-US" altLang="zh-CN" sz="1400" dirty="0"/>
                  <a:t> g/g U/Th.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400" i="1" dirty="0">
                            <a:latin typeface="Cambria Math" panose="02040503050406030204" pitchFamily="18" charset="0"/>
                          </a:rPr>
                          <m:t>−17</m:t>
                        </m:r>
                      </m:sup>
                    </m:sSup>
                  </m:oMath>
                </a14:m>
                <a:r>
                  <a:rPr lang="zh-CN" altLang="en-US" sz="1400" dirty="0"/>
                  <a:t> </a:t>
                </a:r>
                <a:r>
                  <a:rPr lang="en-US" altLang="zh-CN" sz="1400" dirty="0"/>
                  <a:t>g/g U/Th the sensitivity does not have significance improvement. </a:t>
                </a:r>
                <a:r>
                  <a:rPr lang="en-US" altLang="zh-CN" sz="1400" dirty="0">
                    <a:solidFill>
                      <a:srgbClr val="00B0F0"/>
                    </a:solidFill>
                  </a:rPr>
                  <a:t>(with well Bi-Po/Tl cascade decay tagging efficiency)</a:t>
                </a:r>
                <a:endParaRPr lang="zh-CN" altLang="en-US" sz="14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3BE8897B-853B-4F5F-BF76-002AEAB48C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7819" y="5786060"/>
                <a:ext cx="3704184" cy="956929"/>
              </a:xfrm>
              <a:prstGeom prst="rect">
                <a:avLst/>
              </a:prstGeom>
              <a:blipFill>
                <a:blip r:embed="rId9"/>
                <a:stretch>
                  <a:fillRect l="-163" r="-979" b="-4321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标题 1">
                <a:extLst>
                  <a:ext uri="{FF2B5EF4-FFF2-40B4-BE49-F238E27FC236}">
                    <a16:creationId xmlns:a16="http://schemas.microsoft.com/office/drawing/2014/main" id="{0E51CD55-1AAB-4066-B4D0-114E22072CC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92582" y="-273632"/>
                <a:ext cx="10960054" cy="1597854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altLang="zh-CN" dirty="0"/>
                  <a:t>LS Background Components’ Impact on Physics</a:t>
                </a:r>
                <a:br>
                  <a:rPr lang="en-US" altLang="zh-CN" dirty="0"/>
                </a:br>
                <a:r>
                  <a:rPr lang="en-US" altLang="zh-CN" sz="2400" dirty="0"/>
                  <a:t>The impact on </a:t>
                </a:r>
                <a:r>
                  <a:rPr lang="en-US" altLang="zh-CN" sz="2200" dirty="0"/>
                  <a:t>Solar Neutrino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zh-CN" sz="2200" dirty="0"/>
                  <a:t>) Detection </a:t>
                </a:r>
                <a:endParaRPr lang="zh-CN" altLang="en-US" sz="2200" dirty="0"/>
              </a:p>
            </p:txBody>
          </p:sp>
        </mc:Choice>
        <mc:Fallback xmlns="">
          <p:sp>
            <p:nvSpPr>
              <p:cNvPr id="23" name="标题 1">
                <a:extLst>
                  <a:ext uri="{FF2B5EF4-FFF2-40B4-BE49-F238E27FC236}">
                    <a16:creationId xmlns:a16="http://schemas.microsoft.com/office/drawing/2014/main" id="{0E51CD55-1AAB-4066-B4D0-114E22072C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92582" y="-273632"/>
                <a:ext cx="10960054" cy="1597854"/>
              </a:xfrm>
              <a:blipFill>
                <a:blip r:embed="rId10"/>
                <a:stretch>
                  <a:fillRect l="-1613" r="-16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>
            <a:extLst>
              <a:ext uri="{FF2B5EF4-FFF2-40B4-BE49-F238E27FC236}">
                <a16:creationId xmlns:a16="http://schemas.microsoft.com/office/drawing/2014/main" id="{76D1DE59-24A1-458E-BCAD-22FF807864E5}"/>
              </a:ext>
            </a:extLst>
          </p:cNvPr>
          <p:cNvSpPr txBox="1"/>
          <p:nvPr/>
        </p:nvSpPr>
        <p:spPr>
          <a:xfrm>
            <a:off x="8326842" y="5053102"/>
            <a:ext cx="28493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Chin.Phys.C</a:t>
            </a:r>
            <a:r>
              <a:rPr lang="en-US" altLang="zh-CN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45 (2021) 2, 023004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ED298BB-FB24-43C4-8605-5769F1BF4C0D}"/>
              </a:ext>
            </a:extLst>
          </p:cNvPr>
          <p:cNvSpPr txBox="1"/>
          <p:nvPr/>
        </p:nvSpPr>
        <p:spPr>
          <a:xfrm>
            <a:off x="4506995" y="5110531"/>
            <a:ext cx="28493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Chin.Phys.C</a:t>
            </a:r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45 (2021) 2, 023004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856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D3D3EFD-8C52-48C0-818B-A38C9A4BF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215E6-F28F-4CB6-99AE-E6704A4B0A81}" type="slidenum">
              <a:rPr lang="zh-CN" altLang="en-US" smtClean="0"/>
              <a:pPr/>
              <a:t>15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A9693E94-D4B3-4E23-8FB4-D3E0CC5FD45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1052" y="1094296"/>
                <a:ext cx="11403115" cy="2709608"/>
              </a:xfrm>
            </p:spPr>
            <p:txBody>
              <a:bodyPr/>
              <a:lstStyle/>
              <a:p>
                <a:r>
                  <a:rPr lang="en-US" altLang="zh-CN" baseline="30000" dirty="0"/>
                  <a:t>8</a:t>
                </a:r>
                <a:r>
                  <a:rPr lang="en-US" altLang="zh-CN" dirty="0"/>
                  <a:t>B Solar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can also be detected by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CC</a:t>
                </a:r>
                <a:r>
                  <a:rPr lang="en-US" altLang="zh-CN" dirty="0"/>
                  <a:t> and </a:t>
                </a:r>
                <a:r>
                  <a:rPr lang="en-US" altLang="zh-CN" dirty="0">
                    <a:solidFill>
                      <a:srgbClr val="00B0F0"/>
                    </a:solidFill>
                  </a:rPr>
                  <a:t>NC</a:t>
                </a:r>
                <a:r>
                  <a:rPr lang="en-US" altLang="zh-CN" dirty="0"/>
                  <a:t> interactions:</a:t>
                </a:r>
              </a:p>
              <a:p>
                <a:pPr lvl="1"/>
                <a:r>
                  <a:rPr lang="en-US" altLang="zh-CN" dirty="0">
                    <a:solidFill>
                      <a:srgbClr val="FF0000"/>
                    </a:solidFill>
                  </a:rPr>
                  <a:t>CC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0" baseline="30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13</m:t>
                    </m:r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altLang="zh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altLang="zh-CN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0" baseline="30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13</m:t>
                    </m:r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altLang="zh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altLang="zh-CN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US" altLang="zh-CN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ground</m:t>
                    </m:r>
                    <m:r>
                      <a:rPr lang="en-US" altLang="zh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solidFill>
                      <a:srgbClr val="FF0000"/>
                    </a:solidFill>
                  </a:rPr>
                  <a:t> </a:t>
                </a:r>
              </a:p>
              <a:p>
                <a:pPr marL="457200" lvl="1" indent="0">
                  <a:buNone/>
                </a:pPr>
                <a:r>
                  <a:rPr lang="en-US" altLang="zh-CN" dirty="0"/>
                  <a:t>    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prompt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</a:rPr>
                  <a:t>        delay : </a:t>
                </a:r>
                <a14:m>
                  <m:oMath xmlns:m="http://schemas.openxmlformats.org/officeDocument/2006/math">
                    <m:r>
                      <a:rPr lang="en-US" altLang="zh-CN" sz="2000" baseline="300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13</m:t>
                    </m:r>
                    <m:r>
                      <m:rPr>
                        <m:sty m:val="p"/>
                      </m:rPr>
                      <a:rPr lang="en-US" altLang="zh-CN" sz="20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altLang="zh-CN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</a:rPr>
                  <a:t> decay, lifetime~863 s           3929 events (10 years)</a:t>
                </a:r>
                <a:endParaRPr lang="en-US" altLang="zh-CN" sz="200" dirty="0"/>
              </a:p>
              <a:p>
                <a:pPr lvl="1"/>
                <a:r>
                  <a:rPr lang="en-US" altLang="zh-CN" dirty="0">
                    <a:solidFill>
                      <a:srgbClr val="00B0F0"/>
                    </a:solidFill>
                  </a:rPr>
                  <a:t>NC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0" baseline="3000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13</m:t>
                    </m:r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altLang="zh-CN" b="0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b="0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0" baseline="3000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13</m:t>
                    </m:r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altLang="zh-CN" b="0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altLang="zh-CN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0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b="0" i="0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US" altLang="zh-CN" b="0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b="0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;3.685 </m:t>
                    </m:r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MeV</m:t>
                    </m:r>
                    <m:r>
                      <a:rPr lang="en-US" altLang="zh-CN" b="0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solidFill>
                      <a:srgbClr val="00B0F0"/>
                    </a:solidFill>
                  </a:rPr>
                  <a:t>         </a:t>
                </a:r>
              </a:p>
              <a:p>
                <a:pPr marL="457200" lvl="1" indent="0">
                  <a:buNone/>
                </a:pPr>
                <a:r>
                  <a:rPr lang="en-US" altLang="zh-CN" b="1" dirty="0"/>
                  <a:t>     </a:t>
                </a:r>
                <a:r>
                  <a:rPr lang="en-US" altLang="zh-CN" sz="2000" dirty="0">
                    <a:solidFill>
                      <a:srgbClr val="00B0F0"/>
                    </a:solidFill>
                  </a:rPr>
                  <a:t>single energy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altLang="zh-CN" sz="2000" dirty="0">
                    <a:solidFill>
                      <a:srgbClr val="00B0F0"/>
                    </a:solidFill>
                  </a:rPr>
                  <a:t> : 3.685 MeV</a:t>
                </a:r>
                <a:r>
                  <a:rPr lang="en-US" altLang="zh-CN" sz="2000" b="1" dirty="0">
                    <a:solidFill>
                      <a:srgbClr val="00B0F0"/>
                    </a:solidFill>
                  </a:rPr>
                  <a:t>                                                       </a:t>
                </a:r>
                <a:r>
                  <a:rPr lang="en-US" altLang="zh-CN" sz="2000" dirty="0">
                    <a:solidFill>
                      <a:srgbClr val="00B0F0"/>
                    </a:solidFill>
                  </a:rPr>
                  <a:t>3032 events (10 years)</a:t>
                </a:r>
              </a:p>
              <a:p>
                <a:pPr lvl="1"/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marL="0" indent="0">
                  <a:buNone/>
                </a:pPr>
                <a:endParaRPr lang="en-US" altLang="zh-CN" dirty="0"/>
              </a:p>
              <a:p>
                <a:pPr marL="0" indent="0">
                  <a:buNone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A9693E94-D4B3-4E23-8FB4-D3E0CC5FD4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052" y="1094296"/>
                <a:ext cx="11403115" cy="2709608"/>
              </a:xfrm>
              <a:blipFill>
                <a:blip r:embed="rId2"/>
                <a:stretch>
                  <a:fillRect l="-1283" t="-58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20D582FF-6D99-4F09-9EDE-0B9FB7C72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06" y="3668839"/>
            <a:ext cx="4372035" cy="30128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35E514D-D687-4874-9592-8F058CE7A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1953" y="3739370"/>
            <a:ext cx="4541712" cy="29821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1284F901-55F6-4C50-BAA5-22E939238F37}"/>
                  </a:ext>
                </a:extLst>
              </p:cNvPr>
              <p:cNvSpPr txBox="1"/>
              <p:nvPr/>
            </p:nvSpPr>
            <p:spPr>
              <a:xfrm>
                <a:off x="618768" y="4706970"/>
                <a:ext cx="3849148" cy="5392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0" baseline="30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13</m:t>
                    </m:r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altLang="zh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altLang="zh-CN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0" baseline="30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13</m:t>
                    </m:r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altLang="zh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altLang="zh-CN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US" altLang="zh-CN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ground</m:t>
                    </m:r>
                    <m:r>
                      <a:rPr lang="en-US" altLang="zh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1284F901-55F6-4C50-BAA5-22E939238F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768" y="4706970"/>
                <a:ext cx="3849148" cy="5392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0F748241-3208-48BF-A9FC-F478892EEC98}"/>
                  </a:ext>
                </a:extLst>
              </p:cNvPr>
              <p:cNvSpPr txBox="1"/>
              <p:nvPr/>
            </p:nvSpPr>
            <p:spPr>
              <a:xfrm>
                <a:off x="4467916" y="4649188"/>
                <a:ext cx="6094476" cy="6135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0" baseline="3000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13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altLang="zh-CN" b="0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CN" b="0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0" baseline="3000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13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altLang="zh-CN" b="0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altLang="zh-CN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altLang="zh-CN" b="0" i="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  <m:sup>
                          <m:r>
                            <a:rPr lang="en-US" altLang="zh-CN" b="0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;3.685 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  <m:r>
                        <a:rPr lang="en-US" altLang="zh-CN" b="0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0F748241-3208-48BF-A9FC-F478892EEC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7916" y="4649188"/>
                <a:ext cx="6094476" cy="61350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1BE33A51-E173-4FA4-85E5-85329A4F94C9}"/>
                  </a:ext>
                </a:extLst>
              </p:cNvPr>
              <p:cNvSpPr txBox="1"/>
              <p:nvPr/>
            </p:nvSpPr>
            <p:spPr>
              <a:xfrm>
                <a:off x="9858322" y="4251935"/>
                <a:ext cx="1997663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U/Th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−17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g/g</a:t>
                </a:r>
                <a:br>
                  <a:rPr lang="en-US" altLang="zh-CN" dirty="0"/>
                </a:br>
                <a:r>
                  <a:rPr lang="en-US" altLang="zh-CN" baseline="30000" dirty="0"/>
                  <a:t>40</a:t>
                </a:r>
                <a:r>
                  <a:rPr lang="en-US" altLang="zh-CN" dirty="0"/>
                  <a:t>K   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g/g</a:t>
                </a:r>
              </a:p>
              <a:p>
                <a:r>
                  <a:rPr lang="en-US" altLang="zh-CN" baseline="30000" dirty="0"/>
                  <a:t>210</a:t>
                </a:r>
                <a:r>
                  <a:rPr lang="en-US" altLang="zh-CN" dirty="0"/>
                  <a:t>Pb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−24</m:t>
                        </m:r>
                      </m:sup>
                    </m:sSup>
                  </m:oMath>
                </a14:m>
                <a:r>
                  <a:rPr lang="en-US" altLang="zh-CN" dirty="0"/>
                  <a:t> g/g</a:t>
                </a:r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1BE33A51-E173-4FA4-85E5-85329A4F9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8322" y="4251935"/>
                <a:ext cx="1997663" cy="1754326"/>
              </a:xfrm>
              <a:prstGeom prst="rect">
                <a:avLst/>
              </a:prstGeom>
              <a:blipFill>
                <a:blip r:embed="rId7"/>
                <a:stretch>
                  <a:fillRect l="-2439" t="-17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本框 22">
            <a:extLst>
              <a:ext uri="{FF2B5EF4-FFF2-40B4-BE49-F238E27FC236}">
                <a16:creationId xmlns:a16="http://schemas.microsoft.com/office/drawing/2014/main" id="{DCE14749-734A-4CD7-A551-EEA34CACA4E3}"/>
              </a:ext>
            </a:extLst>
          </p:cNvPr>
          <p:cNvSpPr txBox="1"/>
          <p:nvPr/>
        </p:nvSpPr>
        <p:spPr>
          <a:xfrm>
            <a:off x="1080937" y="5898196"/>
            <a:ext cx="282321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i="1" dirty="0" err="1"/>
              <a:t>Astrophys.J</a:t>
            </a:r>
            <a:r>
              <a:rPr lang="en-US" altLang="zh-CN" sz="1500" dirty="0"/>
              <a:t>. 965 (2024) 2, 122</a:t>
            </a:r>
            <a:endParaRPr lang="zh-CN" altLang="en-US" sz="1500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9F928A1-9EBB-4AD8-8A10-98DB650684AF}"/>
              </a:ext>
            </a:extLst>
          </p:cNvPr>
          <p:cNvSpPr txBox="1"/>
          <p:nvPr/>
        </p:nvSpPr>
        <p:spPr>
          <a:xfrm>
            <a:off x="5673896" y="5946390"/>
            <a:ext cx="282321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i="1" dirty="0" err="1"/>
              <a:t>Astrophys.J</a:t>
            </a:r>
            <a:r>
              <a:rPr lang="en-US" altLang="zh-CN" sz="1500" dirty="0"/>
              <a:t>. 965 (2024) 2, 122</a:t>
            </a:r>
            <a:endParaRPr lang="zh-CN" altLang="en-US" sz="1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标题 1">
                <a:extLst>
                  <a:ext uri="{FF2B5EF4-FFF2-40B4-BE49-F238E27FC236}">
                    <a16:creationId xmlns:a16="http://schemas.microsoft.com/office/drawing/2014/main" id="{B221E180-5634-4529-B3D0-79082EB23CC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92582" y="-273632"/>
                <a:ext cx="10960054" cy="1597854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altLang="zh-CN" dirty="0"/>
                  <a:t>LS Background Components’ Impact on Physics</a:t>
                </a:r>
                <a:br>
                  <a:rPr lang="en-US" altLang="zh-CN" dirty="0"/>
                </a:br>
                <a:r>
                  <a:rPr lang="en-US" altLang="zh-CN" sz="2400" dirty="0"/>
                  <a:t>The impact on </a:t>
                </a:r>
                <a:r>
                  <a:rPr lang="en-US" altLang="zh-CN" sz="2200" dirty="0"/>
                  <a:t>Solar Neutrino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zh-CN" sz="2200" dirty="0"/>
                  <a:t>) Detection </a:t>
                </a:r>
                <a:endParaRPr lang="zh-CN" altLang="en-US" sz="2200" dirty="0"/>
              </a:p>
            </p:txBody>
          </p:sp>
        </mc:Choice>
        <mc:Fallback xmlns="">
          <p:sp>
            <p:nvSpPr>
              <p:cNvPr id="27" name="标题 1">
                <a:extLst>
                  <a:ext uri="{FF2B5EF4-FFF2-40B4-BE49-F238E27FC236}">
                    <a16:creationId xmlns:a16="http://schemas.microsoft.com/office/drawing/2014/main" id="{B221E180-5634-4529-B3D0-79082EB23C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92582" y="-273632"/>
                <a:ext cx="10960054" cy="1597854"/>
              </a:xfrm>
              <a:blipFill>
                <a:blip r:embed="rId8"/>
                <a:stretch>
                  <a:fillRect l="-1613" r="-16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9169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F2FE299-0D40-48BE-9F58-00D96288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608" y="1610166"/>
            <a:ext cx="8936736" cy="4928746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D3D3EFD-8C52-48C0-818B-A38C9A4BF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215E6-F28F-4CB6-99AE-E6704A4B0A81}" type="slidenum">
              <a:rPr lang="zh-CN" altLang="en-US" smtClean="0"/>
              <a:pPr/>
              <a:t>16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A9693E94-D4B3-4E23-8FB4-D3E0CC5FD45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1052" y="1094296"/>
                <a:ext cx="11403115" cy="2993072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baseline="30000" dirty="0"/>
                  <a:t>8</a:t>
                </a:r>
                <a:r>
                  <a:rPr lang="en-US" altLang="zh-CN" dirty="0"/>
                  <a:t>B Solar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can also be detected by CC and NC interactions:</a:t>
                </a:r>
              </a:p>
              <a:p>
                <a:pPr lvl="1"/>
                <a:r>
                  <a:rPr lang="en-US" altLang="zh-CN" dirty="0"/>
                  <a:t>Sensitivities under:</a:t>
                </a:r>
              </a:p>
              <a:p>
                <a:pPr lvl="2"/>
                <a:r>
                  <a:rPr lang="en-US" altLang="zh-CN" dirty="0"/>
                  <a:t>U/Th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−17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g/g         </a:t>
                </a:r>
              </a:p>
              <a:p>
                <a:pPr lvl="2"/>
                <a:r>
                  <a:rPr lang="en-US" altLang="zh-CN" baseline="30000" dirty="0"/>
                  <a:t>40</a:t>
                </a:r>
                <a:r>
                  <a:rPr lang="en-US" altLang="zh-CN" dirty="0"/>
                  <a:t>K   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−18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g/g         </a:t>
                </a:r>
              </a:p>
              <a:p>
                <a:pPr lvl="2"/>
                <a:r>
                  <a:rPr lang="en-US" altLang="zh-CN" baseline="30000" dirty="0"/>
                  <a:t>210</a:t>
                </a:r>
                <a:r>
                  <a:rPr lang="en-US" altLang="zh-CN" dirty="0"/>
                  <a:t>Pb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−24</m:t>
                        </m:r>
                      </m:sup>
                    </m:sSup>
                  </m:oMath>
                </a14:m>
                <a:r>
                  <a:rPr lang="en-US" altLang="zh-CN" dirty="0"/>
                  <a:t> g/g</a:t>
                </a:r>
              </a:p>
              <a:p>
                <a:pPr lvl="2"/>
                <a:endParaRPr lang="zh-CN" altLang="en-US" dirty="0"/>
              </a:p>
            </p:txBody>
          </p:sp>
        </mc:Choice>
        <mc:Fallback xmlns="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A9693E94-D4B3-4E23-8FB4-D3E0CC5FD4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052" y="1094296"/>
                <a:ext cx="11403115" cy="2993072"/>
              </a:xfrm>
              <a:blipFill>
                <a:blip r:embed="rId3"/>
                <a:stretch>
                  <a:fillRect l="-1283" t="-52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D970F9C1-3DFD-4ADA-9C5D-783770DCB2F9}"/>
              </a:ext>
            </a:extLst>
          </p:cNvPr>
          <p:cNvSpPr txBox="1"/>
          <p:nvPr/>
        </p:nvSpPr>
        <p:spPr>
          <a:xfrm>
            <a:off x="1159891" y="5602121"/>
            <a:ext cx="282321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i="1" dirty="0" err="1"/>
              <a:t>Astrophys.J</a:t>
            </a:r>
            <a:r>
              <a:rPr lang="en-US" altLang="zh-CN" sz="1500" dirty="0"/>
              <a:t>. 965 (2024) 2, 122</a:t>
            </a:r>
            <a:endParaRPr lang="zh-CN" altLang="en-US" sz="1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标题 1">
                <a:extLst>
                  <a:ext uri="{FF2B5EF4-FFF2-40B4-BE49-F238E27FC236}">
                    <a16:creationId xmlns:a16="http://schemas.microsoft.com/office/drawing/2014/main" id="{5201DB93-B37B-4072-9809-9EFC468117D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92582" y="-273632"/>
                <a:ext cx="10960054" cy="1597854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altLang="zh-CN" dirty="0"/>
                  <a:t>LS Background Components’ Impact on Physics</a:t>
                </a:r>
                <a:br>
                  <a:rPr lang="en-US" altLang="zh-CN" dirty="0"/>
                </a:br>
                <a:r>
                  <a:rPr lang="en-US" altLang="zh-CN" sz="2400" dirty="0"/>
                  <a:t>The impact on </a:t>
                </a:r>
                <a:r>
                  <a:rPr lang="en-US" altLang="zh-CN" sz="2200" dirty="0"/>
                  <a:t>Solar Neutrino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zh-CN" sz="2200" dirty="0"/>
                  <a:t>) Detection </a:t>
                </a:r>
                <a:endParaRPr lang="zh-CN" altLang="en-US" sz="2200" dirty="0"/>
              </a:p>
            </p:txBody>
          </p:sp>
        </mc:Choice>
        <mc:Fallback xmlns="">
          <p:sp>
            <p:nvSpPr>
              <p:cNvPr id="17" name="标题 1">
                <a:extLst>
                  <a:ext uri="{FF2B5EF4-FFF2-40B4-BE49-F238E27FC236}">
                    <a16:creationId xmlns:a16="http://schemas.microsoft.com/office/drawing/2014/main" id="{5201DB93-B37B-4072-9809-9EFC468117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92582" y="-273632"/>
                <a:ext cx="10960054" cy="1597854"/>
              </a:xfrm>
              <a:blipFill>
                <a:blip r:embed="rId4"/>
                <a:stretch>
                  <a:fillRect l="-1613" r="-16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0475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9BF790-1E73-446C-BEB1-CC06E08E6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76" y="-201803"/>
            <a:ext cx="10515600" cy="1181794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/>
              <a:t>Background Control During Installation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70C760-8B76-489C-AF9F-0E15DAEBA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104" y="6471785"/>
            <a:ext cx="2743200" cy="365125"/>
          </a:xfrm>
        </p:spPr>
        <p:txBody>
          <a:bodyPr/>
          <a:lstStyle/>
          <a:p>
            <a:fld id="{7EC215E6-F28F-4CB6-99AE-E6704A4B0A81}" type="slidenum">
              <a:rPr lang="zh-CN" altLang="en-US" smtClean="0"/>
              <a:pPr/>
              <a:t>17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8D35E8E-17F6-4BAE-975B-E67E331A6F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638" y="1106048"/>
            <a:ext cx="4280338" cy="22078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8180169-9168-44DC-A689-3A40711660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88" y="1106047"/>
            <a:ext cx="3309344" cy="220622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9762DC-0EF0-46F6-B04D-2A307783D4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75" y="1106047"/>
            <a:ext cx="3309344" cy="2206229"/>
          </a:xfrm>
          <a:prstGeom prst="rect">
            <a:avLst/>
          </a:prstGeom>
        </p:spPr>
      </p:pic>
      <p:pic>
        <p:nvPicPr>
          <p:cNvPr id="8" name="ca8312d9186d34b1e21060510551f82f">
            <a:hlinkClick r:id="" action="ppaction://media"/>
            <a:extLst>
              <a:ext uri="{FF2B5EF4-FFF2-40B4-BE49-F238E27FC236}">
                <a16:creationId xmlns:a16="http://schemas.microsoft.com/office/drawing/2014/main" id="{91863348-3BEF-4301-8256-32E687CD84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30364" y="3438332"/>
            <a:ext cx="5080612" cy="3033453"/>
          </a:xfrm>
          <a:prstGeom prst="rect">
            <a:avLst/>
          </a:prstGeom>
        </p:spPr>
      </p:pic>
      <p:sp>
        <p:nvSpPr>
          <p:cNvPr id="9" name="内容占位符 2">
            <a:extLst>
              <a:ext uri="{FF2B5EF4-FFF2-40B4-BE49-F238E27FC236}">
                <a16:creationId xmlns:a16="http://schemas.microsoft.com/office/drawing/2014/main" id="{56CDEA8F-16A5-471F-A9E6-499043826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288" y="3429000"/>
            <a:ext cx="5644896" cy="4351338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ea typeface="Calibri" panose="020F0502020204030204" pitchFamily="34" charset="0"/>
              </a:rPr>
              <a:t>Final checks of the acrylic tank inside and outside.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ea typeface="Calibri" panose="020F0502020204030204" pitchFamily="34" charset="0"/>
              </a:rPr>
              <a:t>Moisture spray over two days </a:t>
            </a:r>
            <a:r>
              <a:rPr lang="en-US" altLang="zh-CN" sz="2200" dirty="0">
                <a:ea typeface="Calibri" panose="020F0502020204030204" pitchFamily="34" charset="0"/>
              </a:rPr>
              <a:t>reduced dust levels inside CD air </a:t>
            </a:r>
            <a:r>
              <a:rPr lang="en-US" altLang="zh-CN" sz="2200" b="1" dirty="0">
                <a:ea typeface="Calibri" panose="020F0502020204030204" pitchFamily="34" charset="0"/>
              </a:rPr>
              <a:t>from ~10,000 to ~100</a:t>
            </a:r>
            <a:r>
              <a:rPr lang="en-US" altLang="zh-CN" sz="2200" dirty="0">
                <a:ea typeface="Calibri" panose="020F0502020204030204" pitchFamily="34" charset="0"/>
              </a:rPr>
              <a:t>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ea typeface="Calibri" panose="020F0502020204030204" pitchFamily="34" charset="0"/>
              </a:rPr>
              <a:t>Two weeks high pressure water jet </a:t>
            </a:r>
            <a:r>
              <a:rPr lang="en-US" altLang="zh-CN" sz="2200" dirty="0">
                <a:ea typeface="Calibri" panose="020F0502020204030204" pitchFamily="34" charset="0"/>
              </a:rPr>
              <a:t>to </a:t>
            </a:r>
            <a:r>
              <a:rPr lang="en-US" altLang="zh-CN" sz="2200" b="1" dirty="0">
                <a:ea typeface="Calibri" panose="020F0502020204030204" pitchFamily="34" charset="0"/>
              </a:rPr>
              <a:t>remove the protection film and clean the inner acrylic surface </a:t>
            </a:r>
            <a:r>
              <a:rPr lang="en-US" altLang="zh-CN" sz="2200" dirty="0">
                <a:ea typeface="Calibri" panose="020F0502020204030204" pitchFamily="34" charset="0"/>
              </a:rPr>
              <a:t>by 3D rotating nozzle. Check water cleanness until satisfactory.</a:t>
            </a:r>
          </a:p>
          <a:p>
            <a:endParaRPr lang="zh-CN" altLang="en-US" sz="2200" dirty="0"/>
          </a:p>
        </p:txBody>
      </p:sp>
    </p:spTree>
    <p:extLst>
      <p:ext uri="{BB962C8B-B14F-4D97-AF65-F5344CB8AC3E}">
        <p14:creationId xmlns:p14="http://schemas.microsoft.com/office/powerpoint/2010/main" val="146230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FAA8F8-8CFD-47B8-9B70-F5505036F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22" y="34463"/>
            <a:ext cx="10515600" cy="723011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/>
              <a:t>Liquid Scintillator Mixing and Purification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71A4F70-3763-4399-88DD-C6193CCC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215E6-F28F-4CB6-99AE-E6704A4B0A81}" type="slidenum">
              <a:rPr lang="zh-CN" altLang="en-US" smtClean="0"/>
              <a:pPr/>
              <a:t>18</a:t>
            </a:fld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5B759A5-BC01-4F48-B6BA-FDA5B16B27B6}"/>
              </a:ext>
            </a:extLst>
          </p:cNvPr>
          <p:cNvSpPr/>
          <p:nvPr/>
        </p:nvSpPr>
        <p:spPr>
          <a:xfrm>
            <a:off x="231887" y="646739"/>
            <a:ext cx="11163026" cy="873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Four purification plants + LS Mixing + QA/QC + high purity N</a:t>
            </a:r>
            <a:r>
              <a:rPr lang="en-US" altLang="zh-CN" sz="2400" baseline="-25000" dirty="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</a:t>
            </a:r>
            <a:r>
              <a:rPr lang="en-US" altLang="zh-CN" sz="2400" dirty="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and water production plant </a:t>
            </a:r>
          </a:p>
          <a:p>
            <a:pPr defTabSz="685800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to guarantee radio-purity</a:t>
            </a:r>
            <a:r>
              <a:rPr lang="nn-NO" altLang="zh-CN" sz="2400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and transparency</a:t>
            </a:r>
            <a:endParaRPr lang="en-US" altLang="zh-CN" sz="2400" dirty="0"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>
              <a:lnSpc>
                <a:spcPct val="70000"/>
              </a:lnSpc>
            </a:pPr>
            <a:endParaRPr lang="zh-CN" altLang="en-US" sz="2400" dirty="0"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729A4C2-24D2-458A-AB2A-B9668B650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943" y="4001794"/>
            <a:ext cx="1763837" cy="228832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9EB83F1-6EBE-4F87-B9EA-27B05C683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92" y="3918028"/>
            <a:ext cx="2706104" cy="240393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9A082EC-3065-4BCE-9B01-418CCEF09ACB}"/>
              </a:ext>
            </a:extLst>
          </p:cNvPr>
          <p:cNvSpPr txBox="1"/>
          <p:nvPr/>
        </p:nvSpPr>
        <p:spPr>
          <a:xfrm>
            <a:off x="293263" y="6132195"/>
            <a:ext cx="763937" cy="35394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17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JUNO</a:t>
            </a:r>
            <a:endParaRPr lang="zh-CN" altLang="en-US" sz="1700" baseline="-250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A1717A9E-A5D0-47A6-AB68-9C70DBF0B597}"/>
              </a:ext>
            </a:extLst>
          </p:cNvPr>
          <p:cNvGrpSpPr/>
          <p:nvPr/>
        </p:nvGrpSpPr>
        <p:grpSpPr>
          <a:xfrm>
            <a:off x="6378600" y="1280067"/>
            <a:ext cx="2104964" cy="2713188"/>
            <a:chOff x="6608300" y="1849527"/>
            <a:chExt cx="2022008" cy="275131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54B2A8E-22CD-44FD-944F-08EE8606C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2284" y="1849527"/>
              <a:ext cx="2008024" cy="2158159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A4DED64-EB41-4724-8770-1C2ABC4710F7}"/>
                </a:ext>
              </a:extLst>
            </p:cNvPr>
            <p:cNvSpPr txBox="1"/>
            <p:nvPr/>
          </p:nvSpPr>
          <p:spPr>
            <a:xfrm>
              <a:off x="6608300" y="3976640"/>
              <a:ext cx="2022007" cy="62420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highlight>
                    <a:srgbClr val="FFFF0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Distillation to remove radioactive impurities  </a:t>
              </a:r>
              <a:endParaRPr lang="zh-CN" altLang="en-US" sz="1700" baseline="-25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4D1875B-5E58-4F72-B5E1-F52E2306CA9A}"/>
              </a:ext>
            </a:extLst>
          </p:cNvPr>
          <p:cNvGrpSpPr/>
          <p:nvPr/>
        </p:nvGrpSpPr>
        <p:grpSpPr>
          <a:xfrm>
            <a:off x="3359551" y="1280063"/>
            <a:ext cx="2453849" cy="2459500"/>
            <a:chOff x="3523616" y="1853991"/>
            <a:chExt cx="2956459" cy="256137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1C1B856-9D88-43A7-90D4-3A2B104586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2" r="8438" b="11967"/>
            <a:stretch/>
          </p:blipFill>
          <p:spPr>
            <a:xfrm>
              <a:off x="3532689" y="1853991"/>
              <a:ext cx="2947386" cy="2216811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DB3C8894-DE1B-4D65-BEC8-34EA8F724510}"/>
                </a:ext>
              </a:extLst>
            </p:cNvPr>
            <p:cNvSpPr txBox="1"/>
            <p:nvPr/>
          </p:nvSpPr>
          <p:spPr>
            <a:xfrm>
              <a:off x="3523616" y="4046764"/>
              <a:ext cx="2944550" cy="36860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highlight>
                    <a:srgbClr val="FFFF0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Al</a:t>
              </a:r>
              <a:r>
                <a:rPr lang="en-US" altLang="zh-CN" sz="1700" baseline="-25000" dirty="0">
                  <a:highlight>
                    <a:srgbClr val="FFFF0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altLang="zh-CN" sz="1700" dirty="0">
                  <a:highlight>
                    <a:srgbClr val="FFFF0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</a:t>
              </a:r>
              <a:r>
                <a:rPr lang="en-US" altLang="zh-CN" sz="1700" baseline="-25000" dirty="0">
                  <a:highlight>
                    <a:srgbClr val="FFFF0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 </a:t>
              </a:r>
              <a:r>
                <a:rPr lang="en-US" altLang="zh-CN" sz="1700" dirty="0">
                  <a:highlight>
                    <a:srgbClr val="FFFF0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to remove particles</a:t>
              </a:r>
              <a:endParaRPr lang="zh-CN" altLang="en-US" sz="17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65F543E6-57AB-4D61-B643-748D8126C7DB}"/>
              </a:ext>
            </a:extLst>
          </p:cNvPr>
          <p:cNvGrpSpPr/>
          <p:nvPr/>
        </p:nvGrpSpPr>
        <p:grpSpPr>
          <a:xfrm>
            <a:off x="293263" y="1256916"/>
            <a:ext cx="2508173" cy="2463737"/>
            <a:chOff x="301081" y="1867148"/>
            <a:chExt cx="3102345" cy="2565393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93D8B46E-CF20-462D-98C4-799F56C11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573" y="1867148"/>
              <a:ext cx="3022924" cy="2216811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B3B52305-8AD3-4735-B488-8E7F30650E3A}"/>
                </a:ext>
              </a:extLst>
            </p:cNvPr>
            <p:cNvSpPr txBox="1"/>
            <p:nvPr/>
          </p:nvSpPr>
          <p:spPr>
            <a:xfrm>
              <a:off x="301081" y="4063994"/>
              <a:ext cx="3102345" cy="36854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highlight>
                    <a:srgbClr val="FFFF0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5000 m</a:t>
              </a:r>
              <a:r>
                <a:rPr lang="en-US" altLang="zh-CN" sz="1700" baseline="30000" dirty="0">
                  <a:highlight>
                    <a:srgbClr val="FFFF0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zh-CN" altLang="en-US" sz="17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1700" dirty="0">
                  <a:highlight>
                    <a:srgbClr val="FFFF0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LAB</a:t>
              </a:r>
              <a:r>
                <a:rPr lang="zh-CN" altLang="en-US" sz="17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1700" dirty="0">
                  <a:highlight>
                    <a:srgbClr val="FFFF0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tank</a:t>
              </a:r>
              <a:endParaRPr lang="zh-CN" altLang="en-US" sz="1700" baseline="-25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77731E4D-FAE6-461B-AE09-64E21C9A5524}"/>
              </a:ext>
            </a:extLst>
          </p:cNvPr>
          <p:cNvSpPr txBox="1"/>
          <p:nvPr/>
        </p:nvSpPr>
        <p:spPr>
          <a:xfrm>
            <a:off x="10697051" y="4421151"/>
            <a:ext cx="1367037" cy="61555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sz="1700" b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SS pipes to underground</a:t>
            </a:r>
            <a:endParaRPr lang="zh-CN" altLang="en-US" sz="17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箭头: 右 19">
            <a:extLst>
              <a:ext uri="{FF2B5EF4-FFF2-40B4-BE49-F238E27FC236}">
                <a16:creationId xmlns:a16="http://schemas.microsoft.com/office/drawing/2014/main" id="{88463E2D-0A85-4E29-8881-5B79ED860867}"/>
              </a:ext>
            </a:extLst>
          </p:cNvPr>
          <p:cNvSpPr/>
          <p:nvPr/>
        </p:nvSpPr>
        <p:spPr>
          <a:xfrm>
            <a:off x="5911822" y="2837439"/>
            <a:ext cx="360000" cy="18000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21" name="箭头: 右 20">
            <a:extLst>
              <a:ext uri="{FF2B5EF4-FFF2-40B4-BE49-F238E27FC236}">
                <a16:creationId xmlns:a16="http://schemas.microsoft.com/office/drawing/2014/main" id="{74A86441-E1E4-4A39-ABB9-7D1951DD5CFB}"/>
              </a:ext>
            </a:extLst>
          </p:cNvPr>
          <p:cNvSpPr/>
          <p:nvPr/>
        </p:nvSpPr>
        <p:spPr>
          <a:xfrm>
            <a:off x="2880783" y="2837439"/>
            <a:ext cx="360000" cy="18000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22" name="箭头: 右 21">
            <a:extLst>
              <a:ext uri="{FF2B5EF4-FFF2-40B4-BE49-F238E27FC236}">
                <a16:creationId xmlns:a16="http://schemas.microsoft.com/office/drawing/2014/main" id="{4B6243FE-6DF0-467F-80D9-5815020038AE}"/>
              </a:ext>
            </a:extLst>
          </p:cNvPr>
          <p:cNvSpPr/>
          <p:nvPr/>
        </p:nvSpPr>
        <p:spPr>
          <a:xfrm>
            <a:off x="8577028" y="2820251"/>
            <a:ext cx="360000" cy="18000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23" name="箭头: 右 22">
            <a:extLst>
              <a:ext uri="{FF2B5EF4-FFF2-40B4-BE49-F238E27FC236}">
                <a16:creationId xmlns:a16="http://schemas.microsoft.com/office/drawing/2014/main" id="{2BEAE73B-7602-4D67-B8B7-0B7A9160ADE2}"/>
              </a:ext>
            </a:extLst>
          </p:cNvPr>
          <p:cNvSpPr/>
          <p:nvPr/>
        </p:nvSpPr>
        <p:spPr>
          <a:xfrm rot="10800000">
            <a:off x="10263301" y="5347619"/>
            <a:ext cx="360000" cy="18000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24" name="箭头: 右 23">
            <a:extLst>
              <a:ext uri="{FF2B5EF4-FFF2-40B4-BE49-F238E27FC236}">
                <a16:creationId xmlns:a16="http://schemas.microsoft.com/office/drawing/2014/main" id="{37B4FD1D-200F-4599-88D2-7EBC6FC615F3}"/>
              </a:ext>
            </a:extLst>
          </p:cNvPr>
          <p:cNvSpPr/>
          <p:nvPr/>
        </p:nvSpPr>
        <p:spPr>
          <a:xfrm rot="10800000">
            <a:off x="7401782" y="5338997"/>
            <a:ext cx="360000" cy="18000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25" name="箭头: 右 24">
            <a:extLst>
              <a:ext uri="{FF2B5EF4-FFF2-40B4-BE49-F238E27FC236}">
                <a16:creationId xmlns:a16="http://schemas.microsoft.com/office/drawing/2014/main" id="{1E8A0B4E-68E2-471F-9FDF-E2CCF72B9637}"/>
              </a:ext>
            </a:extLst>
          </p:cNvPr>
          <p:cNvSpPr/>
          <p:nvPr/>
        </p:nvSpPr>
        <p:spPr>
          <a:xfrm rot="10800000">
            <a:off x="5054612" y="5338997"/>
            <a:ext cx="360000" cy="18000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Arial" panose="020B0604020202020204" pitchFamily="34" charset="0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B7FF069D-BF56-4738-B8A2-488D5A6120F0}"/>
              </a:ext>
            </a:extLst>
          </p:cNvPr>
          <p:cNvGrpSpPr/>
          <p:nvPr/>
        </p:nvGrpSpPr>
        <p:grpSpPr>
          <a:xfrm>
            <a:off x="8927071" y="1296276"/>
            <a:ext cx="2670943" cy="2711057"/>
            <a:chOff x="9327121" y="1661343"/>
            <a:chExt cx="2670943" cy="271105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A3B07967-A0A9-4DE3-A8E2-AE1FC84770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12"/>
            <a:stretch/>
          </p:blipFill>
          <p:spPr>
            <a:xfrm>
              <a:off x="9387299" y="1661343"/>
              <a:ext cx="2570125" cy="2125347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AE787144-3F75-484E-B5DC-549D462E5EC0}"/>
                </a:ext>
              </a:extLst>
            </p:cNvPr>
            <p:cNvSpPr txBox="1"/>
            <p:nvPr/>
          </p:nvSpPr>
          <p:spPr>
            <a:xfrm>
              <a:off x="9327121" y="3756847"/>
              <a:ext cx="2670943" cy="61555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highlight>
                    <a:srgbClr val="FFFF0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Add 2.5 g/L PPO, 3 mg/L bis-MSB and 5×10</a:t>
              </a:r>
              <a:r>
                <a:rPr lang="en-US" altLang="zh-CN" sz="1700" baseline="30000" dirty="0">
                  <a:highlight>
                    <a:srgbClr val="FFFF0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-5</a:t>
              </a:r>
              <a:r>
                <a:rPr lang="en-US" altLang="zh-CN" sz="1700" dirty="0">
                  <a:highlight>
                    <a:srgbClr val="FFFF0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g/g BHT </a:t>
              </a:r>
              <a:endParaRPr lang="zh-CN" altLang="en-US" sz="1700" baseline="-25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4967F18B-66EB-417B-859B-51631643DD6C}"/>
              </a:ext>
            </a:extLst>
          </p:cNvPr>
          <p:cNvGrpSpPr/>
          <p:nvPr/>
        </p:nvGrpSpPr>
        <p:grpSpPr>
          <a:xfrm>
            <a:off x="7710983" y="4065053"/>
            <a:ext cx="2670944" cy="2752722"/>
            <a:chOff x="7596683" y="4197354"/>
            <a:chExt cx="2670944" cy="2752722"/>
          </a:xfrm>
        </p:grpSpPr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A36A7231-0DA5-42C7-860E-6DA03A3A77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9755" y="4197354"/>
              <a:ext cx="2426967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40219F78-14FC-4234-985C-315A3B680062}"/>
                </a:ext>
              </a:extLst>
            </p:cNvPr>
            <p:cNvSpPr txBox="1"/>
            <p:nvPr/>
          </p:nvSpPr>
          <p:spPr>
            <a:xfrm>
              <a:off x="7596683" y="6334523"/>
              <a:ext cx="2670944" cy="61555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highlight>
                    <a:srgbClr val="FFFF0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Water extraction to remove radioactive impurities </a:t>
              </a:r>
              <a:endParaRPr lang="zh-CN" altLang="en-US" sz="1700" baseline="-25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14ECE72C-7F55-4FC3-BE13-65E943D7557C}"/>
              </a:ext>
            </a:extLst>
          </p:cNvPr>
          <p:cNvGrpSpPr/>
          <p:nvPr/>
        </p:nvGrpSpPr>
        <p:grpSpPr>
          <a:xfrm>
            <a:off x="5484168" y="4066785"/>
            <a:ext cx="1919953" cy="2738241"/>
            <a:chOff x="5427018" y="4201219"/>
            <a:chExt cx="1919953" cy="2738241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36BD9AEA-4287-479B-9EA9-E888930D59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12"/>
            <a:stretch/>
          </p:blipFill>
          <p:spPr>
            <a:xfrm>
              <a:off x="5427018" y="4201219"/>
              <a:ext cx="1879313" cy="2160000"/>
            </a:xfrm>
            <a:prstGeom prst="rect">
              <a:avLst/>
            </a:prstGeom>
          </p:spPr>
        </p:pic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6F7C8966-DB85-450C-8F21-B42C220C0D62}"/>
                </a:ext>
              </a:extLst>
            </p:cNvPr>
            <p:cNvSpPr txBox="1"/>
            <p:nvPr/>
          </p:nvSpPr>
          <p:spPr>
            <a:xfrm>
              <a:off x="5429358" y="6323907"/>
              <a:ext cx="1917613" cy="61555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highlight>
                    <a:srgbClr val="FFFF0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Gas stripping to remove Rn and O</a:t>
              </a:r>
              <a:r>
                <a:rPr lang="en-US" altLang="zh-CN" sz="1700" baseline="-25000" dirty="0">
                  <a:highlight>
                    <a:srgbClr val="FFFF0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zh-CN" altLang="en-US" sz="1700" baseline="-25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4D7000C7-40E4-4643-8B43-16478129174A}"/>
              </a:ext>
            </a:extLst>
          </p:cNvPr>
          <p:cNvSpPr txBox="1"/>
          <p:nvPr/>
        </p:nvSpPr>
        <p:spPr>
          <a:xfrm>
            <a:off x="2779665" y="6132196"/>
            <a:ext cx="2443965" cy="35394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17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OSIRIS for LS qualification</a:t>
            </a:r>
            <a:endParaRPr lang="zh-CN" altLang="en-US" sz="1700" baseline="-250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箭头: 上 35">
            <a:extLst>
              <a:ext uri="{FF2B5EF4-FFF2-40B4-BE49-F238E27FC236}">
                <a16:creationId xmlns:a16="http://schemas.microsoft.com/office/drawing/2014/main" id="{3CAE2305-BF60-414A-B3BF-4BFA3B9B37AA}"/>
              </a:ext>
            </a:extLst>
          </p:cNvPr>
          <p:cNvSpPr/>
          <p:nvPr/>
        </p:nvSpPr>
        <p:spPr>
          <a:xfrm>
            <a:off x="1355489" y="6302789"/>
            <a:ext cx="150582" cy="247483"/>
          </a:xfrm>
          <a:prstGeom prst="up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FF"/>
              </a:solidFill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608EA46-4997-4AC8-B14D-2F9EE535AE74}"/>
              </a:ext>
            </a:extLst>
          </p:cNvPr>
          <p:cNvSpPr/>
          <p:nvPr/>
        </p:nvSpPr>
        <p:spPr>
          <a:xfrm>
            <a:off x="1391347" y="6550271"/>
            <a:ext cx="4023266" cy="109441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FF"/>
              </a:solidFill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B1784AC1-6DF5-412D-B0D8-A480179BD48B}"/>
              </a:ext>
            </a:extLst>
          </p:cNvPr>
          <p:cNvSpPr/>
          <p:nvPr/>
        </p:nvSpPr>
        <p:spPr>
          <a:xfrm>
            <a:off x="10542494" y="4082185"/>
            <a:ext cx="80807" cy="1375457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73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F6ABD11-1BFE-438B-B63A-2E8DDF458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89" y="913466"/>
            <a:ext cx="5050536" cy="423799"/>
          </a:xfrm>
        </p:spPr>
        <p:txBody>
          <a:bodyPr>
            <a:norm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Simultaneous water extraction and LS filling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D90E851-369F-4344-8B99-CDDB7DC78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215E6-F28F-4CB6-99AE-E6704A4B0A81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EE279D56-D3EB-4928-B560-5E3E15E7232C}"/>
              </a:ext>
            </a:extLst>
          </p:cNvPr>
          <p:cNvSpPr txBox="1">
            <a:spLocks/>
          </p:cNvSpPr>
          <p:nvPr/>
        </p:nvSpPr>
        <p:spPr>
          <a:xfrm>
            <a:off x="463296" y="1341121"/>
            <a:ext cx="6001512" cy="2380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C2F2C"/>
              </a:buClr>
              <a:buSzPct val="117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/>
              <a:t>Comprehensive QC/QA program for LS production, measured for batches:</a:t>
            </a:r>
          </a:p>
          <a:p>
            <a:pPr marL="540000" lvl="1"/>
            <a:r>
              <a:rPr lang="en-US" altLang="zh-CN" sz="1800" dirty="0">
                <a:solidFill>
                  <a:srgbClr val="0000FF"/>
                </a:solidFill>
              </a:rPr>
              <a:t>Radiopurity by ICP-MS every week: U/Th &lt; 1×10</a:t>
            </a:r>
            <a:r>
              <a:rPr lang="en-US" altLang="zh-CN" sz="1800" baseline="30000" dirty="0">
                <a:solidFill>
                  <a:srgbClr val="0000FF"/>
                </a:solidFill>
              </a:rPr>
              <a:t>-16</a:t>
            </a:r>
            <a:r>
              <a:rPr lang="en-US" altLang="zh-CN" sz="1800" dirty="0">
                <a:solidFill>
                  <a:srgbClr val="0000FF"/>
                </a:solidFill>
              </a:rPr>
              <a:t> g/g</a:t>
            </a:r>
          </a:p>
          <a:p>
            <a:pPr marL="540000" lvl="1"/>
            <a:r>
              <a:rPr lang="en-US" altLang="zh-CN" sz="1800" baseline="30000" dirty="0">
                <a:solidFill>
                  <a:srgbClr val="0000FF"/>
                </a:solidFill>
              </a:rPr>
              <a:t>222</a:t>
            </a:r>
            <a:r>
              <a:rPr lang="en-US" altLang="zh-CN" sz="1800" dirty="0">
                <a:solidFill>
                  <a:srgbClr val="0000FF"/>
                </a:solidFill>
              </a:rPr>
              <a:t>Rn in fresh LS, monitored by CD: &lt;1 </a:t>
            </a:r>
            <a:r>
              <a:rPr lang="en-US" altLang="zh-CN" sz="1800" dirty="0" err="1">
                <a:solidFill>
                  <a:srgbClr val="0000FF"/>
                </a:solidFill>
              </a:rPr>
              <a:t>mBq</a:t>
            </a:r>
            <a:r>
              <a:rPr lang="en-US" altLang="zh-CN" sz="1800" dirty="0">
                <a:solidFill>
                  <a:srgbClr val="0000FF"/>
                </a:solidFill>
              </a:rPr>
              <a:t>/m3</a:t>
            </a:r>
          </a:p>
          <a:p>
            <a:pPr marL="540000" lvl="1"/>
            <a:r>
              <a:rPr lang="en-US" altLang="zh-CN" sz="1800" baseline="30000" dirty="0">
                <a:solidFill>
                  <a:srgbClr val="0000FF"/>
                </a:solidFill>
              </a:rPr>
              <a:t>222</a:t>
            </a:r>
            <a:r>
              <a:rPr lang="en-US" altLang="zh-CN" sz="1800" dirty="0">
                <a:solidFill>
                  <a:srgbClr val="0000FF"/>
                </a:solidFill>
              </a:rPr>
              <a:t>Rn leak &lt; 0.5 </a:t>
            </a:r>
            <a:r>
              <a:rPr lang="en-US" altLang="zh-CN" sz="1800" dirty="0" err="1">
                <a:solidFill>
                  <a:srgbClr val="0000FF"/>
                </a:solidFill>
              </a:rPr>
              <a:t>mBq</a:t>
            </a:r>
            <a:r>
              <a:rPr lang="en-US" altLang="zh-CN" sz="1800" dirty="0">
                <a:solidFill>
                  <a:srgbClr val="0000FF"/>
                </a:solidFill>
              </a:rPr>
              <a:t>/h</a:t>
            </a:r>
          </a:p>
          <a:p>
            <a:pPr marL="540000" lvl="1"/>
            <a:r>
              <a:rPr lang="en-US" altLang="zh-CN" sz="1800" dirty="0">
                <a:solidFill>
                  <a:srgbClr val="0000FF"/>
                </a:solidFill>
              </a:rPr>
              <a:t>Frequent radiopurity monitoring for N</a:t>
            </a:r>
            <a:r>
              <a:rPr lang="en-US" altLang="zh-CN" sz="1800" baseline="-25000" dirty="0">
                <a:solidFill>
                  <a:srgbClr val="0000FF"/>
                </a:solidFill>
              </a:rPr>
              <a:t>2</a:t>
            </a:r>
            <a:r>
              <a:rPr lang="en-US" altLang="zh-CN" sz="1800" dirty="0">
                <a:solidFill>
                  <a:srgbClr val="0000FF"/>
                </a:solidFill>
              </a:rPr>
              <a:t> and water </a:t>
            </a:r>
          </a:p>
          <a:p>
            <a:pPr marL="540000" lvl="1"/>
            <a:r>
              <a:rPr lang="en-US" altLang="zh-CN" sz="1800" dirty="0">
                <a:solidFill>
                  <a:srgbClr val="0000FF"/>
                </a:solidFill>
              </a:rPr>
              <a:t>Weighted average attenuation length &gt; 20m</a:t>
            </a: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5DFBA48E-F35F-4CA0-8707-27A483E5A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517"/>
            <a:ext cx="10515600" cy="832739"/>
          </a:xfrm>
        </p:spPr>
        <p:txBody>
          <a:bodyPr/>
          <a:lstStyle/>
          <a:p>
            <a:pPr algn="ctr"/>
            <a:r>
              <a:rPr lang="en-US" altLang="zh-CN" dirty="0"/>
              <a:t>Liquid Scintillator Filling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5120FFC-977D-4554-8232-54A4AD865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57" y="3497864"/>
            <a:ext cx="5653840" cy="329807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2417CA0-E686-42F0-A77D-0C4AC91CCB6B}"/>
              </a:ext>
            </a:extLst>
          </p:cNvPr>
          <p:cNvSpPr/>
          <p:nvPr/>
        </p:nvSpPr>
        <p:spPr>
          <a:xfrm>
            <a:off x="2484808" y="4814772"/>
            <a:ext cx="2654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buClr>
                <a:srgbClr val="FF0000"/>
              </a:buClr>
              <a:defRPr/>
            </a:pPr>
            <a:r>
              <a:rPr lang="en-US" altLang="zh-CN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Attenuation length Weighted average: 20.6m</a:t>
            </a:r>
          </a:p>
        </p:txBody>
      </p:sp>
      <p:pic>
        <p:nvPicPr>
          <p:cNvPr id="13" name="Picture 2" descr="Liquid Level">
            <a:extLst>
              <a:ext uri="{FF2B5EF4-FFF2-40B4-BE49-F238E27FC236}">
                <a16:creationId xmlns:a16="http://schemas.microsoft.com/office/drawing/2014/main" id="{D0B01DE5-CB68-4CCB-AF76-BE51D91AF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" t="6388" r="1964" b="8413"/>
          <a:stretch/>
        </p:blipFill>
        <p:spPr bwMode="auto">
          <a:xfrm>
            <a:off x="9961708" y="2764580"/>
            <a:ext cx="1766996" cy="157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68">
            <a:extLst>
              <a:ext uri="{FF2B5EF4-FFF2-40B4-BE49-F238E27FC236}">
                <a16:creationId xmlns:a16="http://schemas.microsoft.com/office/drawing/2014/main" id="{CB856ACD-AE94-431A-A64E-A07A226F6B61}"/>
              </a:ext>
            </a:extLst>
          </p:cNvPr>
          <p:cNvSpPr/>
          <p:nvPr/>
        </p:nvSpPr>
        <p:spPr>
          <a:xfrm>
            <a:off x="8176020" y="2083404"/>
            <a:ext cx="383612" cy="360692"/>
          </a:xfrm>
          <a:prstGeom prst="rect">
            <a:avLst/>
          </a:prstGeom>
          <a:solidFill>
            <a:srgbClr val="00B0F0">
              <a:alpha val="5014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Straight Arrow Connector 5">
            <a:extLst>
              <a:ext uri="{FF2B5EF4-FFF2-40B4-BE49-F238E27FC236}">
                <a16:creationId xmlns:a16="http://schemas.microsoft.com/office/drawing/2014/main" id="{3402869F-1124-4CBA-8B0A-BB1CF91343DA}"/>
              </a:ext>
            </a:extLst>
          </p:cNvPr>
          <p:cNvCxnSpPr/>
          <p:nvPr/>
        </p:nvCxnSpPr>
        <p:spPr>
          <a:xfrm>
            <a:off x="8354796" y="1118107"/>
            <a:ext cx="0" cy="51146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2">
            <a:extLst>
              <a:ext uri="{FF2B5EF4-FFF2-40B4-BE49-F238E27FC236}">
                <a16:creationId xmlns:a16="http://schemas.microsoft.com/office/drawing/2014/main" id="{96A8F4BD-1414-4E99-9682-B7A1C2283C89}"/>
              </a:ext>
            </a:extLst>
          </p:cNvPr>
          <p:cNvGrpSpPr/>
          <p:nvPr/>
        </p:nvGrpSpPr>
        <p:grpSpPr>
          <a:xfrm>
            <a:off x="8222861" y="1368092"/>
            <a:ext cx="1381671" cy="274320"/>
            <a:chOff x="2849218" y="2001078"/>
            <a:chExt cx="1381671" cy="274320"/>
          </a:xfrm>
        </p:grpSpPr>
        <p:sp>
          <p:nvSpPr>
            <p:cNvPr id="17" name="Oval 6">
              <a:extLst>
                <a:ext uri="{FF2B5EF4-FFF2-40B4-BE49-F238E27FC236}">
                  <a16:creationId xmlns:a16="http://schemas.microsoft.com/office/drawing/2014/main" id="{0E526D5B-57C9-4842-A3C8-5121A60DE1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49218" y="2001078"/>
              <a:ext cx="274320" cy="2743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Donut 8">
              <a:extLst>
                <a:ext uri="{FF2B5EF4-FFF2-40B4-BE49-F238E27FC236}">
                  <a16:creationId xmlns:a16="http://schemas.microsoft.com/office/drawing/2014/main" id="{2BF869C4-3A49-4BC9-AFD8-2D5168255B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56569" y="2001078"/>
              <a:ext cx="274320" cy="274320"/>
            </a:xfrm>
            <a:prstGeom prst="donut">
              <a:avLst>
                <a:gd name="adj" fmla="val 4262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9" name="Straight Connector 10">
              <a:extLst>
                <a:ext uri="{FF2B5EF4-FFF2-40B4-BE49-F238E27FC236}">
                  <a16:creationId xmlns:a16="http://schemas.microsoft.com/office/drawing/2014/main" id="{E8EA4A47-36DD-45A8-A748-1625E48B1AF2}"/>
                </a:ext>
              </a:extLst>
            </p:cNvPr>
            <p:cNvCxnSpPr>
              <a:cxnSpLocks/>
            </p:cNvCxnSpPr>
            <p:nvPr/>
          </p:nvCxnSpPr>
          <p:spPr>
            <a:xfrm>
              <a:off x="2953911" y="2147382"/>
              <a:ext cx="1070775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3">
            <a:extLst>
              <a:ext uri="{FF2B5EF4-FFF2-40B4-BE49-F238E27FC236}">
                <a16:creationId xmlns:a16="http://schemas.microsoft.com/office/drawing/2014/main" id="{0F258B84-0E4A-4AB4-AF56-0837AA01AEDE}"/>
              </a:ext>
            </a:extLst>
          </p:cNvPr>
          <p:cNvSpPr txBox="1"/>
          <p:nvPr/>
        </p:nvSpPr>
        <p:spPr>
          <a:xfrm>
            <a:off x="6861766" y="1320586"/>
            <a:ext cx="183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2024, Dec 18</a:t>
            </a: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41939099-3AA5-424C-B77E-244370AF3433}"/>
              </a:ext>
            </a:extLst>
          </p:cNvPr>
          <p:cNvSpPr txBox="1"/>
          <p:nvPr/>
        </p:nvSpPr>
        <p:spPr>
          <a:xfrm>
            <a:off x="9667406" y="1332580"/>
            <a:ext cx="1935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 of Water Filling</a:t>
            </a:r>
          </a:p>
        </p:txBody>
      </p:sp>
      <p:grpSp>
        <p:nvGrpSpPr>
          <p:cNvPr id="22" name="Group 15">
            <a:extLst>
              <a:ext uri="{FF2B5EF4-FFF2-40B4-BE49-F238E27FC236}">
                <a16:creationId xmlns:a16="http://schemas.microsoft.com/office/drawing/2014/main" id="{00A97F4B-34A1-430C-B0B8-A1B9A79F121C}"/>
              </a:ext>
            </a:extLst>
          </p:cNvPr>
          <p:cNvGrpSpPr/>
          <p:nvPr/>
        </p:nvGrpSpPr>
        <p:grpSpPr>
          <a:xfrm>
            <a:off x="8215459" y="1846252"/>
            <a:ext cx="1381671" cy="274320"/>
            <a:chOff x="2849218" y="2001078"/>
            <a:chExt cx="1381671" cy="274320"/>
          </a:xfrm>
        </p:grpSpPr>
        <p:sp>
          <p:nvSpPr>
            <p:cNvPr id="23" name="Oval 16">
              <a:extLst>
                <a:ext uri="{FF2B5EF4-FFF2-40B4-BE49-F238E27FC236}">
                  <a16:creationId xmlns:a16="http://schemas.microsoft.com/office/drawing/2014/main" id="{095F0465-772F-4229-9728-CE75E88AAB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49218" y="2001078"/>
              <a:ext cx="274320" cy="2743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Donut 17">
              <a:extLst>
                <a:ext uri="{FF2B5EF4-FFF2-40B4-BE49-F238E27FC236}">
                  <a16:creationId xmlns:a16="http://schemas.microsoft.com/office/drawing/2014/main" id="{41208579-0E82-463B-9BE5-E3F26DCA7D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56569" y="2001078"/>
              <a:ext cx="274320" cy="274320"/>
            </a:xfrm>
            <a:prstGeom prst="donut">
              <a:avLst>
                <a:gd name="adj" fmla="val 4262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5" name="Straight Connector 18">
              <a:extLst>
                <a:ext uri="{FF2B5EF4-FFF2-40B4-BE49-F238E27FC236}">
                  <a16:creationId xmlns:a16="http://schemas.microsoft.com/office/drawing/2014/main" id="{1452AD41-0DC5-4E44-B412-06B97C56AB3E}"/>
                </a:ext>
              </a:extLst>
            </p:cNvPr>
            <p:cNvCxnSpPr>
              <a:cxnSpLocks/>
            </p:cNvCxnSpPr>
            <p:nvPr/>
          </p:nvCxnSpPr>
          <p:spPr>
            <a:xfrm>
              <a:off x="2953911" y="2147382"/>
              <a:ext cx="1070775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19">
            <a:extLst>
              <a:ext uri="{FF2B5EF4-FFF2-40B4-BE49-F238E27FC236}">
                <a16:creationId xmlns:a16="http://schemas.microsoft.com/office/drawing/2014/main" id="{8889CADD-13BF-444F-80C2-38A75DE51517}"/>
              </a:ext>
            </a:extLst>
          </p:cNvPr>
          <p:cNvSpPr txBox="1"/>
          <p:nvPr/>
        </p:nvSpPr>
        <p:spPr>
          <a:xfrm>
            <a:off x="6873389" y="1775980"/>
            <a:ext cx="1406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2025, Feb 1</a:t>
            </a: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0ED458CC-B00A-436E-97EE-495C1A0D241D}"/>
              </a:ext>
            </a:extLst>
          </p:cNvPr>
          <p:cNvSpPr txBox="1"/>
          <p:nvPr/>
        </p:nvSpPr>
        <p:spPr>
          <a:xfrm>
            <a:off x="9660004" y="1810740"/>
            <a:ext cx="18447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 of Water Filling</a:t>
            </a:r>
          </a:p>
        </p:txBody>
      </p:sp>
      <p:grpSp>
        <p:nvGrpSpPr>
          <p:cNvPr id="28" name="Group 2">
            <a:extLst>
              <a:ext uri="{FF2B5EF4-FFF2-40B4-BE49-F238E27FC236}">
                <a16:creationId xmlns:a16="http://schemas.microsoft.com/office/drawing/2014/main" id="{E15A94E0-619C-4E61-88BE-1C4043DF70FA}"/>
              </a:ext>
            </a:extLst>
          </p:cNvPr>
          <p:cNvGrpSpPr/>
          <p:nvPr/>
        </p:nvGrpSpPr>
        <p:grpSpPr>
          <a:xfrm>
            <a:off x="8204084" y="2436635"/>
            <a:ext cx="1381671" cy="274320"/>
            <a:chOff x="2849218" y="2001078"/>
            <a:chExt cx="1381671" cy="274320"/>
          </a:xfrm>
        </p:grpSpPr>
        <p:sp>
          <p:nvSpPr>
            <p:cNvPr id="29" name="Oval 4">
              <a:extLst>
                <a:ext uri="{FF2B5EF4-FFF2-40B4-BE49-F238E27FC236}">
                  <a16:creationId xmlns:a16="http://schemas.microsoft.com/office/drawing/2014/main" id="{CDE4A58D-0265-416D-AD43-7642A3D3F7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49218" y="2001078"/>
              <a:ext cx="274320" cy="2743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Donut 7">
              <a:extLst>
                <a:ext uri="{FF2B5EF4-FFF2-40B4-BE49-F238E27FC236}">
                  <a16:creationId xmlns:a16="http://schemas.microsoft.com/office/drawing/2014/main" id="{04B9F144-A330-4EC5-B667-6A6B6BF542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56569" y="2001078"/>
              <a:ext cx="274320" cy="274320"/>
            </a:xfrm>
            <a:prstGeom prst="donut">
              <a:avLst>
                <a:gd name="adj" fmla="val 4262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1" name="Straight Connector 9">
              <a:extLst>
                <a:ext uri="{FF2B5EF4-FFF2-40B4-BE49-F238E27FC236}">
                  <a16:creationId xmlns:a16="http://schemas.microsoft.com/office/drawing/2014/main" id="{BB03FE58-79AA-4ECF-8089-49E753087284}"/>
                </a:ext>
              </a:extLst>
            </p:cNvPr>
            <p:cNvCxnSpPr>
              <a:cxnSpLocks/>
            </p:cNvCxnSpPr>
            <p:nvPr/>
          </p:nvCxnSpPr>
          <p:spPr>
            <a:xfrm>
              <a:off x="2953911" y="2147382"/>
              <a:ext cx="1070775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11">
            <a:extLst>
              <a:ext uri="{FF2B5EF4-FFF2-40B4-BE49-F238E27FC236}">
                <a16:creationId xmlns:a16="http://schemas.microsoft.com/office/drawing/2014/main" id="{3BA0392C-DC21-41B2-865F-BE797B3C70DA}"/>
              </a:ext>
            </a:extLst>
          </p:cNvPr>
          <p:cNvSpPr txBox="1"/>
          <p:nvPr/>
        </p:nvSpPr>
        <p:spPr>
          <a:xfrm>
            <a:off x="6870818" y="2358744"/>
            <a:ext cx="14328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2025, Feb 8</a:t>
            </a:r>
          </a:p>
        </p:txBody>
      </p:sp>
      <p:sp>
        <p:nvSpPr>
          <p:cNvPr id="33" name="TextBox 21">
            <a:extLst>
              <a:ext uri="{FF2B5EF4-FFF2-40B4-BE49-F238E27FC236}">
                <a16:creationId xmlns:a16="http://schemas.microsoft.com/office/drawing/2014/main" id="{42DBB313-2DA8-4002-A613-1CDF55D68BE7}"/>
              </a:ext>
            </a:extLst>
          </p:cNvPr>
          <p:cNvSpPr txBox="1"/>
          <p:nvPr/>
        </p:nvSpPr>
        <p:spPr>
          <a:xfrm>
            <a:off x="9648629" y="2401123"/>
            <a:ext cx="1598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 of LS Filling</a:t>
            </a:r>
          </a:p>
        </p:txBody>
      </p:sp>
      <p:grpSp>
        <p:nvGrpSpPr>
          <p:cNvPr id="34" name="Group 29">
            <a:extLst>
              <a:ext uri="{FF2B5EF4-FFF2-40B4-BE49-F238E27FC236}">
                <a16:creationId xmlns:a16="http://schemas.microsoft.com/office/drawing/2014/main" id="{4DE64AE6-27A5-41A4-9E1D-4566D92BFFF3}"/>
              </a:ext>
            </a:extLst>
          </p:cNvPr>
          <p:cNvGrpSpPr/>
          <p:nvPr/>
        </p:nvGrpSpPr>
        <p:grpSpPr>
          <a:xfrm>
            <a:off x="8217243" y="4387664"/>
            <a:ext cx="1381671" cy="274320"/>
            <a:chOff x="2849218" y="2001078"/>
            <a:chExt cx="1381671" cy="274320"/>
          </a:xfrm>
        </p:grpSpPr>
        <p:sp>
          <p:nvSpPr>
            <p:cNvPr id="35" name="Oval 30">
              <a:extLst>
                <a:ext uri="{FF2B5EF4-FFF2-40B4-BE49-F238E27FC236}">
                  <a16:creationId xmlns:a16="http://schemas.microsoft.com/office/drawing/2014/main" id="{A9479B64-841C-4428-AB8E-D083CA14AA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49218" y="2001078"/>
              <a:ext cx="274320" cy="2743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Donut 31">
              <a:extLst>
                <a:ext uri="{FF2B5EF4-FFF2-40B4-BE49-F238E27FC236}">
                  <a16:creationId xmlns:a16="http://schemas.microsoft.com/office/drawing/2014/main" id="{1B637EB1-16C2-4935-9795-7B6FB5B8A1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56569" y="2001078"/>
              <a:ext cx="274320" cy="274320"/>
            </a:xfrm>
            <a:prstGeom prst="donut">
              <a:avLst>
                <a:gd name="adj" fmla="val 4262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7" name="Straight Connector 32">
              <a:extLst>
                <a:ext uri="{FF2B5EF4-FFF2-40B4-BE49-F238E27FC236}">
                  <a16:creationId xmlns:a16="http://schemas.microsoft.com/office/drawing/2014/main" id="{2BA7B13D-E5F3-44D8-824D-1DE17FB4CA10}"/>
                </a:ext>
              </a:extLst>
            </p:cNvPr>
            <p:cNvCxnSpPr>
              <a:cxnSpLocks/>
            </p:cNvCxnSpPr>
            <p:nvPr/>
          </p:nvCxnSpPr>
          <p:spPr>
            <a:xfrm>
              <a:off x="2953911" y="2147382"/>
              <a:ext cx="1070775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3">
            <a:extLst>
              <a:ext uri="{FF2B5EF4-FFF2-40B4-BE49-F238E27FC236}">
                <a16:creationId xmlns:a16="http://schemas.microsoft.com/office/drawing/2014/main" id="{C7FA7A9F-3B31-494B-995C-128ECA6DA340}"/>
              </a:ext>
            </a:extLst>
          </p:cNvPr>
          <p:cNvSpPr txBox="1"/>
          <p:nvPr/>
        </p:nvSpPr>
        <p:spPr>
          <a:xfrm>
            <a:off x="6875942" y="4296505"/>
            <a:ext cx="1608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2025, Aug 22</a:t>
            </a:r>
          </a:p>
        </p:txBody>
      </p:sp>
      <p:sp>
        <p:nvSpPr>
          <p:cNvPr id="39" name="TextBox 34">
            <a:extLst>
              <a:ext uri="{FF2B5EF4-FFF2-40B4-BE49-F238E27FC236}">
                <a16:creationId xmlns:a16="http://schemas.microsoft.com/office/drawing/2014/main" id="{DBE99710-D2EA-4996-825B-860F4215A295}"/>
              </a:ext>
            </a:extLst>
          </p:cNvPr>
          <p:cNvSpPr txBox="1"/>
          <p:nvPr/>
        </p:nvSpPr>
        <p:spPr>
          <a:xfrm>
            <a:off x="9661788" y="4362426"/>
            <a:ext cx="1507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 of LS Filling</a:t>
            </a:r>
          </a:p>
        </p:txBody>
      </p:sp>
      <p:sp>
        <p:nvSpPr>
          <p:cNvPr id="40" name="TextBox 35">
            <a:extLst>
              <a:ext uri="{FF2B5EF4-FFF2-40B4-BE49-F238E27FC236}">
                <a16:creationId xmlns:a16="http://schemas.microsoft.com/office/drawing/2014/main" id="{FDB9E6FC-68FC-4634-88D7-B368CE86F8E6}"/>
              </a:ext>
            </a:extLst>
          </p:cNvPr>
          <p:cNvSpPr txBox="1"/>
          <p:nvPr/>
        </p:nvSpPr>
        <p:spPr>
          <a:xfrm>
            <a:off x="9660004" y="5573128"/>
            <a:ext cx="1852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 of Data Taking</a:t>
            </a:r>
          </a:p>
        </p:txBody>
      </p:sp>
      <p:sp>
        <p:nvSpPr>
          <p:cNvPr id="41" name="TextBox 67">
            <a:extLst>
              <a:ext uri="{FF2B5EF4-FFF2-40B4-BE49-F238E27FC236}">
                <a16:creationId xmlns:a16="http://schemas.microsoft.com/office/drawing/2014/main" id="{4A0CC2C9-2682-4132-ADAA-CF83922F95FE}"/>
              </a:ext>
            </a:extLst>
          </p:cNvPr>
          <p:cNvSpPr txBox="1"/>
          <p:nvPr/>
        </p:nvSpPr>
        <p:spPr>
          <a:xfrm>
            <a:off x="8497651" y="2101203"/>
            <a:ext cx="1258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Phase</a:t>
            </a:r>
          </a:p>
        </p:txBody>
      </p:sp>
      <p:sp>
        <p:nvSpPr>
          <p:cNvPr id="42" name="Rectangle 69">
            <a:extLst>
              <a:ext uri="{FF2B5EF4-FFF2-40B4-BE49-F238E27FC236}">
                <a16:creationId xmlns:a16="http://schemas.microsoft.com/office/drawing/2014/main" id="{87F346E2-30D0-4387-AF50-9ADACA45C26F}"/>
              </a:ext>
            </a:extLst>
          </p:cNvPr>
          <p:cNvSpPr/>
          <p:nvPr/>
        </p:nvSpPr>
        <p:spPr>
          <a:xfrm>
            <a:off x="8146687" y="2728754"/>
            <a:ext cx="412945" cy="166637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71">
            <a:extLst>
              <a:ext uri="{FF2B5EF4-FFF2-40B4-BE49-F238E27FC236}">
                <a16:creationId xmlns:a16="http://schemas.microsoft.com/office/drawing/2014/main" id="{2DC580D0-C80B-4A33-A056-859FA12C7285}"/>
              </a:ext>
            </a:extLst>
          </p:cNvPr>
          <p:cNvSpPr txBox="1"/>
          <p:nvPr/>
        </p:nvSpPr>
        <p:spPr>
          <a:xfrm>
            <a:off x="8478404" y="3477659"/>
            <a:ext cx="16690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Mixed Phase</a:t>
            </a:r>
          </a:p>
        </p:txBody>
      </p:sp>
      <p:sp>
        <p:nvSpPr>
          <p:cNvPr id="44" name="TextBox 22">
            <a:extLst>
              <a:ext uri="{FF2B5EF4-FFF2-40B4-BE49-F238E27FC236}">
                <a16:creationId xmlns:a16="http://schemas.microsoft.com/office/drawing/2014/main" id="{68F72099-C5A7-41AD-A9A0-FBF88F313955}"/>
              </a:ext>
            </a:extLst>
          </p:cNvPr>
          <p:cNvSpPr txBox="1"/>
          <p:nvPr/>
        </p:nvSpPr>
        <p:spPr>
          <a:xfrm>
            <a:off x="8421527" y="5254499"/>
            <a:ext cx="2164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Full detector calibration</a:t>
            </a:r>
          </a:p>
        </p:txBody>
      </p:sp>
      <p:grpSp>
        <p:nvGrpSpPr>
          <p:cNvPr id="45" name="Group 23">
            <a:extLst>
              <a:ext uri="{FF2B5EF4-FFF2-40B4-BE49-F238E27FC236}">
                <a16:creationId xmlns:a16="http://schemas.microsoft.com/office/drawing/2014/main" id="{8029C609-313C-4B25-93EC-7164070B7C4D}"/>
              </a:ext>
            </a:extLst>
          </p:cNvPr>
          <p:cNvGrpSpPr/>
          <p:nvPr/>
        </p:nvGrpSpPr>
        <p:grpSpPr>
          <a:xfrm>
            <a:off x="8215533" y="5575209"/>
            <a:ext cx="1381671" cy="274320"/>
            <a:chOff x="2849218" y="2001078"/>
            <a:chExt cx="1381671" cy="274320"/>
          </a:xfrm>
        </p:grpSpPr>
        <p:sp>
          <p:nvSpPr>
            <p:cNvPr id="46" name="Oval 24">
              <a:extLst>
                <a:ext uri="{FF2B5EF4-FFF2-40B4-BE49-F238E27FC236}">
                  <a16:creationId xmlns:a16="http://schemas.microsoft.com/office/drawing/2014/main" id="{4BD944DF-B193-4E1C-AD0D-27A73ACA06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49218" y="2001078"/>
              <a:ext cx="274320" cy="2743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Donut 25">
              <a:extLst>
                <a:ext uri="{FF2B5EF4-FFF2-40B4-BE49-F238E27FC236}">
                  <a16:creationId xmlns:a16="http://schemas.microsoft.com/office/drawing/2014/main" id="{8B871DF5-0148-4CF7-8E35-587D013ABB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56569" y="2001078"/>
              <a:ext cx="274320" cy="274320"/>
            </a:xfrm>
            <a:prstGeom prst="donut">
              <a:avLst>
                <a:gd name="adj" fmla="val 4262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8" name="Straight Connector 26">
              <a:extLst>
                <a:ext uri="{FF2B5EF4-FFF2-40B4-BE49-F238E27FC236}">
                  <a16:creationId xmlns:a16="http://schemas.microsoft.com/office/drawing/2014/main" id="{1A390233-7CF6-46BE-83B0-193C9A75845C}"/>
                </a:ext>
              </a:extLst>
            </p:cNvPr>
            <p:cNvCxnSpPr>
              <a:cxnSpLocks/>
            </p:cNvCxnSpPr>
            <p:nvPr/>
          </p:nvCxnSpPr>
          <p:spPr>
            <a:xfrm>
              <a:off x="2953911" y="2147382"/>
              <a:ext cx="1070775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27">
            <a:extLst>
              <a:ext uri="{FF2B5EF4-FFF2-40B4-BE49-F238E27FC236}">
                <a16:creationId xmlns:a16="http://schemas.microsoft.com/office/drawing/2014/main" id="{05BF8122-B41F-4016-9C70-AD720A718C50}"/>
              </a:ext>
            </a:extLst>
          </p:cNvPr>
          <p:cNvSpPr txBox="1"/>
          <p:nvPr/>
        </p:nvSpPr>
        <p:spPr>
          <a:xfrm>
            <a:off x="6896731" y="5535420"/>
            <a:ext cx="1276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2025, Aug 26</a:t>
            </a:r>
          </a:p>
          <a:p>
            <a:r>
              <a:rPr lang="en-US" sz="1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08:00</a:t>
            </a:r>
          </a:p>
        </p:txBody>
      </p:sp>
      <p:grpSp>
        <p:nvGrpSpPr>
          <p:cNvPr id="50" name="Group 29">
            <a:extLst>
              <a:ext uri="{FF2B5EF4-FFF2-40B4-BE49-F238E27FC236}">
                <a16:creationId xmlns:a16="http://schemas.microsoft.com/office/drawing/2014/main" id="{0E44B699-2D09-410C-A7C4-DBCF337C3F5C}"/>
              </a:ext>
            </a:extLst>
          </p:cNvPr>
          <p:cNvGrpSpPr/>
          <p:nvPr/>
        </p:nvGrpSpPr>
        <p:grpSpPr>
          <a:xfrm>
            <a:off x="8222861" y="4966873"/>
            <a:ext cx="1381671" cy="274320"/>
            <a:chOff x="2849218" y="2001078"/>
            <a:chExt cx="1381671" cy="274320"/>
          </a:xfrm>
        </p:grpSpPr>
        <p:sp>
          <p:nvSpPr>
            <p:cNvPr id="51" name="Oval 30">
              <a:extLst>
                <a:ext uri="{FF2B5EF4-FFF2-40B4-BE49-F238E27FC236}">
                  <a16:creationId xmlns:a16="http://schemas.microsoft.com/office/drawing/2014/main" id="{5E29D61E-A7F7-469E-9DEE-145E58DE6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49218" y="2001078"/>
              <a:ext cx="274320" cy="2743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Donut 31">
              <a:extLst>
                <a:ext uri="{FF2B5EF4-FFF2-40B4-BE49-F238E27FC236}">
                  <a16:creationId xmlns:a16="http://schemas.microsoft.com/office/drawing/2014/main" id="{BAB85C56-CE9A-47A2-89A8-7BD0344A16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56569" y="2001078"/>
              <a:ext cx="274320" cy="274320"/>
            </a:xfrm>
            <a:prstGeom prst="donut">
              <a:avLst>
                <a:gd name="adj" fmla="val 4262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3" name="Straight Connector 32">
              <a:extLst>
                <a:ext uri="{FF2B5EF4-FFF2-40B4-BE49-F238E27FC236}">
                  <a16:creationId xmlns:a16="http://schemas.microsoft.com/office/drawing/2014/main" id="{35DBD459-3704-44E0-86F4-D99AA63CA563}"/>
                </a:ext>
              </a:extLst>
            </p:cNvPr>
            <p:cNvCxnSpPr>
              <a:cxnSpLocks/>
            </p:cNvCxnSpPr>
            <p:nvPr/>
          </p:nvCxnSpPr>
          <p:spPr>
            <a:xfrm>
              <a:off x="2953911" y="2147382"/>
              <a:ext cx="1070775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33">
            <a:extLst>
              <a:ext uri="{FF2B5EF4-FFF2-40B4-BE49-F238E27FC236}">
                <a16:creationId xmlns:a16="http://schemas.microsoft.com/office/drawing/2014/main" id="{DD6A19C8-AE0F-44FA-BFF4-9F1950063E4D}"/>
              </a:ext>
            </a:extLst>
          </p:cNvPr>
          <p:cNvSpPr txBox="1"/>
          <p:nvPr/>
        </p:nvSpPr>
        <p:spPr>
          <a:xfrm>
            <a:off x="6875942" y="4875714"/>
            <a:ext cx="16138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2025, Aug 23</a:t>
            </a:r>
          </a:p>
        </p:txBody>
      </p:sp>
      <p:sp>
        <p:nvSpPr>
          <p:cNvPr id="55" name="TextBox 34">
            <a:extLst>
              <a:ext uri="{FF2B5EF4-FFF2-40B4-BE49-F238E27FC236}">
                <a16:creationId xmlns:a16="http://schemas.microsoft.com/office/drawing/2014/main" id="{5F1FE562-4A50-4807-8619-F9BDB31E61CF}"/>
              </a:ext>
            </a:extLst>
          </p:cNvPr>
          <p:cNvSpPr txBox="1"/>
          <p:nvPr/>
        </p:nvSpPr>
        <p:spPr>
          <a:xfrm>
            <a:off x="9667406" y="4941635"/>
            <a:ext cx="1874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Replace 100 t old LS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FE85A9EB-C520-47AE-B7AF-A2CD4022778B}"/>
              </a:ext>
            </a:extLst>
          </p:cNvPr>
          <p:cNvSpPr txBox="1"/>
          <p:nvPr/>
        </p:nvSpPr>
        <p:spPr>
          <a:xfrm>
            <a:off x="817501" y="424363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20</a:t>
            </a:r>
            <a:endParaRPr lang="zh-CN" altLang="en-US" dirty="0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476AC538-10F3-4DB9-8CF8-64107B4E616E}"/>
              </a:ext>
            </a:extLst>
          </p:cNvPr>
          <p:cNvSpPr txBox="1"/>
          <p:nvPr/>
        </p:nvSpPr>
        <p:spPr>
          <a:xfrm>
            <a:off x="817501" y="569368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10</a:t>
            </a:r>
            <a:endParaRPr lang="zh-CN" altLang="en-US" dirty="0"/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C7E637B1-2BEB-4596-831F-C1D1A6BA8B0C}"/>
              </a:ext>
            </a:extLst>
          </p:cNvPr>
          <p:cNvSpPr txBox="1"/>
          <p:nvPr/>
        </p:nvSpPr>
        <p:spPr>
          <a:xfrm rot="16200000">
            <a:off x="-657298" y="4770162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Attenuation length (m)</a:t>
            </a:r>
            <a:endParaRPr lang="zh-CN" altLang="en-US" dirty="0"/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4E5CB14F-085F-4B0F-A2BB-3AC3A0388D05}"/>
              </a:ext>
            </a:extLst>
          </p:cNvPr>
          <p:cNvSpPr txBox="1"/>
          <p:nvPr/>
        </p:nvSpPr>
        <p:spPr>
          <a:xfrm>
            <a:off x="3996457" y="6491932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Sampling time</a:t>
            </a:r>
            <a:endParaRPr lang="zh-CN" altLang="en-US" dirty="0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A05E7E8B-38D0-4CA1-9E1E-62A10DE31EB7}"/>
              </a:ext>
            </a:extLst>
          </p:cNvPr>
          <p:cNvSpPr txBox="1"/>
          <p:nvPr/>
        </p:nvSpPr>
        <p:spPr>
          <a:xfrm>
            <a:off x="1893944" y="6215389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Mar</a:t>
            </a:r>
            <a:endParaRPr lang="zh-CN" altLang="en-US" dirty="0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8B2B2D49-E28B-48E5-85ED-5A7C8C25E850}"/>
              </a:ext>
            </a:extLst>
          </p:cNvPr>
          <p:cNvSpPr txBox="1"/>
          <p:nvPr/>
        </p:nvSpPr>
        <p:spPr>
          <a:xfrm>
            <a:off x="2639825" y="6215389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Apr</a:t>
            </a:r>
            <a:endParaRPr lang="zh-CN" altLang="en-US" dirty="0"/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DF556FE0-45A6-4090-9F0D-630FA40BC274}"/>
              </a:ext>
            </a:extLst>
          </p:cNvPr>
          <p:cNvSpPr txBox="1"/>
          <p:nvPr/>
        </p:nvSpPr>
        <p:spPr>
          <a:xfrm>
            <a:off x="3347234" y="6215389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May</a:t>
            </a:r>
            <a:endParaRPr lang="zh-CN" altLang="en-US" dirty="0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A0F4BF47-5511-48AE-9D77-C4899E2AD992}"/>
              </a:ext>
            </a:extLst>
          </p:cNvPr>
          <p:cNvSpPr txBox="1"/>
          <p:nvPr/>
        </p:nvSpPr>
        <p:spPr>
          <a:xfrm>
            <a:off x="4131587" y="6215389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Jun</a:t>
            </a:r>
            <a:endParaRPr lang="zh-CN" altLang="en-US" dirty="0"/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9D910E89-E4DE-4E45-BB7B-E1C1C1EE8F2F}"/>
              </a:ext>
            </a:extLst>
          </p:cNvPr>
          <p:cNvSpPr txBox="1"/>
          <p:nvPr/>
        </p:nvSpPr>
        <p:spPr>
          <a:xfrm>
            <a:off x="4851820" y="6215389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Jul</a:t>
            </a:r>
            <a:endParaRPr lang="zh-CN" altLang="en-US" dirty="0"/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901931D3-410A-478C-892B-69A1A8418F78}"/>
              </a:ext>
            </a:extLst>
          </p:cNvPr>
          <p:cNvSpPr txBox="1"/>
          <p:nvPr/>
        </p:nvSpPr>
        <p:spPr>
          <a:xfrm>
            <a:off x="5495106" y="6215389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Aug</a:t>
            </a:r>
            <a:endParaRPr lang="zh-CN" altLang="en-US" dirty="0"/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C649222F-DB98-423C-B8CD-E671083DA6F0}"/>
              </a:ext>
            </a:extLst>
          </p:cNvPr>
          <p:cNvSpPr txBox="1"/>
          <p:nvPr/>
        </p:nvSpPr>
        <p:spPr>
          <a:xfrm>
            <a:off x="1148063" y="6215389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Feb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22CE281-DCF9-4777-9645-A9B77A4C4CEA}"/>
              </a:ext>
            </a:extLst>
          </p:cNvPr>
          <p:cNvSpPr txBox="1"/>
          <p:nvPr/>
        </p:nvSpPr>
        <p:spPr>
          <a:xfrm>
            <a:off x="1836680" y="5512967"/>
            <a:ext cx="33973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LS optical properties information can be </a:t>
            </a:r>
            <a:r>
              <a:rPr lang="en-US" altLang="zh-CN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Fatima’s poster</a:t>
            </a:r>
            <a:endParaRPr lang="zh-CN" alt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45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42F76F-BCA6-46F3-A87E-02240803C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43542"/>
            <a:ext cx="10515600" cy="844550"/>
          </a:xfrm>
        </p:spPr>
        <p:txBody>
          <a:bodyPr/>
          <a:lstStyle/>
          <a:p>
            <a:pPr algn="ctr"/>
            <a:r>
              <a:rPr lang="en-US" altLang="zh-CN" dirty="0"/>
              <a:t>Overview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F572E3F-3AA6-4F19-9F00-A59F1AEC8B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/>
                  <a:t>The JUNO Experiment</a:t>
                </a:r>
              </a:p>
              <a:p>
                <a:r>
                  <a:rPr lang="en-US" altLang="zh-CN" dirty="0"/>
                  <a:t>LS Background Components’ Impact on Physics</a:t>
                </a:r>
              </a:p>
              <a:p>
                <a:pPr lvl="1"/>
                <a:r>
                  <a:rPr lang="en-US" altLang="zh-CN" dirty="0"/>
                  <a:t>The impact on Reactor Neutrino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zh-CN" dirty="0"/>
                  <a:t>) Detection </a:t>
                </a:r>
              </a:p>
              <a:p>
                <a:pPr lvl="1"/>
                <a:r>
                  <a:rPr lang="en-US" altLang="zh-CN" dirty="0"/>
                  <a:t>The impact on Solar Neutrino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zh-CN" dirty="0"/>
                  <a:t>) Detection </a:t>
                </a:r>
              </a:p>
              <a:p>
                <a:r>
                  <a:rPr lang="en-US" altLang="zh-CN" dirty="0"/>
                  <a:t>Background Control Strategy</a:t>
                </a:r>
              </a:p>
              <a:p>
                <a:r>
                  <a:rPr lang="en-US" altLang="zh-CN" dirty="0"/>
                  <a:t>Commissioning Results</a:t>
                </a:r>
              </a:p>
              <a:p>
                <a:r>
                  <a:rPr lang="en-US" altLang="zh-CN" dirty="0"/>
                  <a:t>Summary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F572E3F-3AA6-4F19-9F00-A59F1AEC8B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1" t="-36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B67330-9F4D-4C6F-B5B1-95C793F82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215E6-F28F-4CB6-99AE-E6704A4B0A81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969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E39B66-5514-4B46-A8F1-079DA9523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1755"/>
            <a:ext cx="10515600" cy="925195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/>
              <a:t>Commissioning Results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D3F3CEB-7CCC-48E3-886C-37687647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215E6-F28F-4CB6-99AE-E6704A4B0A81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279D6F0-FA24-406F-AA59-75D95BD00F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3"/>
          <a:stretch/>
        </p:blipFill>
        <p:spPr>
          <a:xfrm>
            <a:off x="2299619" y="2684780"/>
            <a:ext cx="4893213" cy="39116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646FE65-D1BF-47C1-96F2-3DF2455D91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251" y="3212330"/>
            <a:ext cx="4685179" cy="263983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6577FDE-82C2-4EB4-830F-EAFBC0491CF8}"/>
              </a:ext>
            </a:extLst>
          </p:cNvPr>
          <p:cNvSpPr txBox="1"/>
          <p:nvPr/>
        </p:nvSpPr>
        <p:spPr>
          <a:xfrm>
            <a:off x="214570" y="3266837"/>
            <a:ext cx="1938432" cy="2585323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Spatial distribution of the single events near the acrylic inner surface. </a:t>
            </a:r>
          </a:p>
          <a:p>
            <a:endParaRPr lang="en-US" altLang="zh-C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spots corresponds to the anchors.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B32EA425-3C84-434F-8BF7-93800166A504}"/>
              </a:ext>
            </a:extLst>
          </p:cNvPr>
          <p:cNvSpPr/>
          <p:nvPr/>
        </p:nvSpPr>
        <p:spPr>
          <a:xfrm>
            <a:off x="9949881" y="4323546"/>
            <a:ext cx="741680" cy="63406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59AFB00-B495-4B32-8602-80B806AB0AB1}"/>
              </a:ext>
            </a:extLst>
          </p:cNvPr>
          <p:cNvSpPr txBox="1"/>
          <p:nvPr/>
        </p:nvSpPr>
        <p:spPr>
          <a:xfrm>
            <a:off x="10810416" y="4451449"/>
            <a:ext cx="919538" cy="37826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Anchor</a:t>
            </a:r>
            <a:endParaRPr lang="zh-CN" altLang="en-US" dirty="0"/>
          </a:p>
        </p:txBody>
      </p:sp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E0AB8F4C-500C-4AFF-94F9-720CE4B3B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960" y="771386"/>
            <a:ext cx="10378440" cy="1913394"/>
          </a:xfrm>
        </p:spPr>
        <p:txBody>
          <a:bodyPr>
            <a:normAutofit/>
          </a:bodyPr>
          <a:lstStyle/>
          <a:p>
            <a:r>
              <a:rPr lang="en-US" altLang="zh-CN" sz="2000" b="1" dirty="0">
                <a:solidFill>
                  <a:srgbClr val="00B0F0"/>
                </a:solidFill>
              </a:rPr>
              <a:t>VETO Water : </a:t>
            </a:r>
          </a:p>
          <a:p>
            <a:pPr lvl="1"/>
            <a:r>
              <a:rPr lang="en-US" altLang="zh-CN" sz="1800" b="0" kern="0" dirty="0">
                <a:solidFill>
                  <a:schemeClr val="tx1"/>
                </a:solidFill>
                <a:ea typeface="等线" panose="02010600030101010101" charset="-122"/>
              </a:rPr>
              <a:t>U/Th&lt;0.4</a:t>
            </a:r>
            <a:r>
              <a:rPr lang="en-US" altLang="zh-CN" sz="1800" b="0" kern="0" dirty="0">
                <a:solidFill>
                  <a:schemeClr val="tx1"/>
                </a:solidFill>
                <a:ea typeface="等线" panose="02010600030101010101" charset="-122"/>
                <a:sym typeface="Symbol" panose="05050102010706020507" pitchFamily="18" charset="2"/>
              </a:rPr>
              <a:t></a:t>
            </a:r>
            <a:r>
              <a:rPr lang="en-US" altLang="zh-CN" sz="1800" b="0" kern="0" dirty="0">
                <a:solidFill>
                  <a:schemeClr val="tx1"/>
                </a:solidFill>
                <a:ea typeface="等线" panose="02010600030101010101" charset="-122"/>
              </a:rPr>
              <a:t>10</a:t>
            </a:r>
            <a:r>
              <a:rPr lang="en-US" altLang="zh-CN" sz="1800" b="0" kern="0" baseline="30000" dirty="0">
                <a:solidFill>
                  <a:schemeClr val="tx1"/>
                </a:solidFill>
                <a:ea typeface="等线" panose="02010600030101010101" charset="-122"/>
              </a:rPr>
              <a:t>-15</a:t>
            </a:r>
            <a:r>
              <a:rPr lang="en-US" altLang="zh-CN" sz="1800" b="0" kern="0" dirty="0">
                <a:solidFill>
                  <a:schemeClr val="tx1"/>
                </a:solidFill>
                <a:ea typeface="等线" panose="02010600030101010101" charset="-122"/>
              </a:rPr>
              <a:t> g/g, </a:t>
            </a:r>
            <a:r>
              <a:rPr lang="en-US" altLang="zh-CN" sz="1800" b="0" kern="0" baseline="30000" dirty="0">
                <a:solidFill>
                  <a:schemeClr val="tx1"/>
                </a:solidFill>
                <a:ea typeface="等线" panose="02010600030101010101" charset="-122"/>
              </a:rPr>
              <a:t>222</a:t>
            </a:r>
            <a:r>
              <a:rPr lang="en-US" altLang="zh-CN" sz="1800" b="0" kern="0" dirty="0">
                <a:solidFill>
                  <a:schemeClr val="tx1"/>
                </a:solidFill>
                <a:ea typeface="等线" panose="02010600030101010101" charset="-122"/>
              </a:rPr>
              <a:t>Rn&lt;10 </a:t>
            </a:r>
            <a:r>
              <a:rPr lang="en-US" altLang="zh-CN" sz="1800" b="0" kern="0" dirty="0" err="1">
                <a:solidFill>
                  <a:schemeClr val="tx1"/>
                </a:solidFill>
                <a:ea typeface="等线" panose="02010600030101010101" charset="-122"/>
              </a:rPr>
              <a:t>mBq</a:t>
            </a:r>
            <a:r>
              <a:rPr lang="en-US" altLang="zh-CN" sz="1800" b="0" kern="0" dirty="0">
                <a:solidFill>
                  <a:schemeClr val="tx1"/>
                </a:solidFill>
                <a:ea typeface="等线" panose="02010600030101010101" charset="-122"/>
              </a:rPr>
              <a:t>/m</a:t>
            </a:r>
            <a:r>
              <a:rPr lang="en-US" altLang="zh-CN" sz="1800" b="0" kern="0" baseline="30000" dirty="0">
                <a:solidFill>
                  <a:schemeClr val="tx1"/>
                </a:solidFill>
                <a:ea typeface="等线" panose="02010600030101010101" charset="-122"/>
              </a:rPr>
              <a:t>3</a:t>
            </a:r>
            <a:r>
              <a:rPr lang="en-US" altLang="zh-CN" sz="1800" b="0" kern="0" dirty="0">
                <a:solidFill>
                  <a:schemeClr val="tx1"/>
                </a:solidFill>
                <a:ea typeface="等线" panose="02010600030101010101" charset="-122"/>
              </a:rPr>
              <a:t>, </a:t>
            </a:r>
            <a:r>
              <a:rPr lang="en-US" altLang="zh-CN" sz="1800" b="0" kern="0" baseline="30000" dirty="0">
                <a:solidFill>
                  <a:schemeClr val="tx1"/>
                </a:solidFill>
                <a:ea typeface="等线" panose="02010600030101010101" charset="-122"/>
              </a:rPr>
              <a:t>226</a:t>
            </a:r>
            <a:r>
              <a:rPr lang="en-US" altLang="zh-CN" sz="1800" b="0" kern="0" dirty="0">
                <a:solidFill>
                  <a:schemeClr val="tx1"/>
                </a:solidFill>
                <a:ea typeface="等线" panose="02010600030101010101" charset="-122"/>
              </a:rPr>
              <a:t>Ra&lt;1 </a:t>
            </a:r>
            <a:r>
              <a:rPr lang="en-US" altLang="zh-CN" sz="1800" b="0" kern="0" dirty="0" err="1">
                <a:solidFill>
                  <a:schemeClr val="tx1"/>
                </a:solidFill>
                <a:ea typeface="等线" panose="02010600030101010101" charset="-122"/>
              </a:rPr>
              <a:t>mBq</a:t>
            </a:r>
            <a:r>
              <a:rPr lang="en-US" altLang="zh-CN" sz="1800" b="0" kern="0" dirty="0">
                <a:solidFill>
                  <a:schemeClr val="tx1"/>
                </a:solidFill>
                <a:ea typeface="等线" panose="02010600030101010101" charset="-122"/>
              </a:rPr>
              <a:t>/m</a:t>
            </a:r>
            <a:r>
              <a:rPr lang="en-US" altLang="zh-CN" sz="1800" b="0" kern="0" baseline="30000" dirty="0">
                <a:solidFill>
                  <a:schemeClr val="tx1"/>
                </a:solidFill>
                <a:ea typeface="等线" panose="02010600030101010101" charset="-122"/>
              </a:rPr>
              <a:t>3</a:t>
            </a:r>
            <a:endParaRPr lang="en-US" altLang="zh-CN" sz="1800" b="0" kern="0" dirty="0">
              <a:solidFill>
                <a:schemeClr val="tx1"/>
              </a:solidFill>
            </a:endParaRPr>
          </a:p>
          <a:p>
            <a:r>
              <a:rPr lang="en-US" altLang="zh-CN" sz="2000" b="1" kern="0" dirty="0">
                <a:solidFill>
                  <a:srgbClr val="00B050"/>
                </a:solidFill>
              </a:rPr>
              <a:t>Acrylic, water, PMTs, steel and LS are clean and water shielding works :</a:t>
            </a:r>
          </a:p>
          <a:p>
            <a:pPr lvl="1">
              <a:spcBef>
                <a:spcPts val="600"/>
              </a:spcBef>
              <a:buSzTx/>
            </a:pPr>
            <a:r>
              <a:rPr lang="en-US" altLang="zh-CN" sz="1800" kern="0" dirty="0">
                <a:solidFill>
                  <a:schemeClr val="tx1"/>
                </a:solidFill>
              </a:rPr>
              <a:t>Single rate &lt;7 Hz for R&lt;17.2m &amp; E&gt;0.7MeV (design 7.2Hz)</a:t>
            </a:r>
          </a:p>
          <a:p>
            <a:pPr lvl="1">
              <a:spcBef>
                <a:spcPts val="600"/>
              </a:spcBef>
              <a:buSzTx/>
            </a:pPr>
            <a:r>
              <a:rPr lang="en-US" altLang="zh-CN" sz="1800" b="0" kern="0" dirty="0">
                <a:solidFill>
                  <a:schemeClr val="tx1"/>
                </a:solidFill>
              </a:rPr>
              <a:t>Good enough for reactor neutrinos</a:t>
            </a:r>
          </a:p>
        </p:txBody>
      </p:sp>
    </p:spTree>
    <p:extLst>
      <p:ext uri="{BB962C8B-B14F-4D97-AF65-F5344CB8AC3E}">
        <p14:creationId xmlns:p14="http://schemas.microsoft.com/office/powerpoint/2010/main" val="2682910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E39B66-5514-4B46-A8F1-079DA9523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1755"/>
            <a:ext cx="10515600" cy="925195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/>
              <a:t>Commissioning Results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A6F4DE-2004-474E-A1D3-1F2B4D04A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960" y="771386"/>
            <a:ext cx="10378440" cy="4439920"/>
          </a:xfrm>
        </p:spPr>
        <p:txBody>
          <a:bodyPr>
            <a:normAutofit/>
          </a:bodyPr>
          <a:lstStyle/>
          <a:p>
            <a:r>
              <a:rPr lang="en-US" altLang="zh-CN" sz="2000" b="1" dirty="0">
                <a:solidFill>
                  <a:srgbClr val="00B0F0"/>
                </a:solidFill>
              </a:rPr>
              <a:t>VETO Water : </a:t>
            </a:r>
          </a:p>
          <a:p>
            <a:pPr lvl="1"/>
            <a:r>
              <a:rPr lang="en-US" altLang="zh-CN" sz="1800" b="0" kern="0" dirty="0">
                <a:solidFill>
                  <a:schemeClr val="tx1"/>
                </a:solidFill>
                <a:ea typeface="等线" panose="02010600030101010101" charset="-122"/>
              </a:rPr>
              <a:t>U/Th&lt;0.4</a:t>
            </a:r>
            <a:r>
              <a:rPr lang="en-US" altLang="zh-CN" sz="1800" b="0" kern="0" dirty="0">
                <a:solidFill>
                  <a:schemeClr val="tx1"/>
                </a:solidFill>
                <a:ea typeface="等线" panose="02010600030101010101" charset="-122"/>
                <a:sym typeface="Symbol" panose="05050102010706020507" pitchFamily="18" charset="2"/>
              </a:rPr>
              <a:t></a:t>
            </a:r>
            <a:r>
              <a:rPr lang="en-US" altLang="zh-CN" sz="1800" b="0" kern="0" dirty="0">
                <a:solidFill>
                  <a:schemeClr val="tx1"/>
                </a:solidFill>
                <a:ea typeface="等线" panose="02010600030101010101" charset="-122"/>
              </a:rPr>
              <a:t>10</a:t>
            </a:r>
            <a:r>
              <a:rPr lang="en-US" altLang="zh-CN" sz="1800" b="0" kern="0" baseline="30000" dirty="0">
                <a:solidFill>
                  <a:schemeClr val="tx1"/>
                </a:solidFill>
                <a:ea typeface="等线" panose="02010600030101010101" charset="-122"/>
              </a:rPr>
              <a:t>-15</a:t>
            </a:r>
            <a:r>
              <a:rPr lang="en-US" altLang="zh-CN" sz="1800" b="0" kern="0" dirty="0">
                <a:solidFill>
                  <a:schemeClr val="tx1"/>
                </a:solidFill>
                <a:ea typeface="等线" panose="02010600030101010101" charset="-122"/>
              </a:rPr>
              <a:t> g/g, </a:t>
            </a:r>
            <a:r>
              <a:rPr lang="en-US" altLang="zh-CN" sz="1800" b="0" kern="0" baseline="30000" dirty="0">
                <a:solidFill>
                  <a:schemeClr val="tx1"/>
                </a:solidFill>
                <a:ea typeface="等线" panose="02010600030101010101" charset="-122"/>
              </a:rPr>
              <a:t>222</a:t>
            </a:r>
            <a:r>
              <a:rPr lang="en-US" altLang="zh-CN" sz="1800" b="0" kern="0" dirty="0">
                <a:solidFill>
                  <a:schemeClr val="tx1"/>
                </a:solidFill>
                <a:ea typeface="等线" panose="02010600030101010101" charset="-122"/>
              </a:rPr>
              <a:t>Rn&lt;10 </a:t>
            </a:r>
            <a:r>
              <a:rPr lang="en-US" altLang="zh-CN" sz="1800" b="0" kern="0" dirty="0" err="1">
                <a:solidFill>
                  <a:schemeClr val="tx1"/>
                </a:solidFill>
                <a:ea typeface="等线" panose="02010600030101010101" charset="-122"/>
              </a:rPr>
              <a:t>mBq</a:t>
            </a:r>
            <a:r>
              <a:rPr lang="en-US" altLang="zh-CN" sz="1800" b="0" kern="0" dirty="0">
                <a:solidFill>
                  <a:schemeClr val="tx1"/>
                </a:solidFill>
                <a:ea typeface="等线" panose="02010600030101010101" charset="-122"/>
              </a:rPr>
              <a:t>/m</a:t>
            </a:r>
            <a:r>
              <a:rPr lang="en-US" altLang="zh-CN" sz="1800" b="0" kern="0" baseline="30000" dirty="0">
                <a:solidFill>
                  <a:schemeClr val="tx1"/>
                </a:solidFill>
                <a:ea typeface="等线" panose="02010600030101010101" charset="-122"/>
              </a:rPr>
              <a:t>3</a:t>
            </a:r>
            <a:r>
              <a:rPr lang="en-US" altLang="zh-CN" sz="1800" b="0" kern="0" dirty="0">
                <a:solidFill>
                  <a:schemeClr val="tx1"/>
                </a:solidFill>
                <a:ea typeface="等线" panose="02010600030101010101" charset="-122"/>
              </a:rPr>
              <a:t>, </a:t>
            </a:r>
            <a:r>
              <a:rPr lang="en-US" altLang="zh-CN" sz="1800" b="0" kern="0" baseline="30000" dirty="0">
                <a:solidFill>
                  <a:schemeClr val="tx1"/>
                </a:solidFill>
                <a:ea typeface="等线" panose="02010600030101010101" charset="-122"/>
              </a:rPr>
              <a:t>226</a:t>
            </a:r>
            <a:r>
              <a:rPr lang="en-US" altLang="zh-CN" sz="1800" b="0" kern="0" dirty="0">
                <a:solidFill>
                  <a:schemeClr val="tx1"/>
                </a:solidFill>
                <a:ea typeface="等线" panose="02010600030101010101" charset="-122"/>
              </a:rPr>
              <a:t>Ra&lt;1 </a:t>
            </a:r>
            <a:r>
              <a:rPr lang="en-US" altLang="zh-CN" sz="1800" b="0" kern="0" dirty="0" err="1">
                <a:solidFill>
                  <a:schemeClr val="tx1"/>
                </a:solidFill>
                <a:ea typeface="等线" panose="02010600030101010101" charset="-122"/>
              </a:rPr>
              <a:t>mBq</a:t>
            </a:r>
            <a:r>
              <a:rPr lang="en-US" altLang="zh-CN" sz="1800" b="0" kern="0" dirty="0">
                <a:solidFill>
                  <a:schemeClr val="tx1"/>
                </a:solidFill>
                <a:ea typeface="等线" panose="02010600030101010101" charset="-122"/>
              </a:rPr>
              <a:t>/m</a:t>
            </a:r>
            <a:r>
              <a:rPr lang="en-US" altLang="zh-CN" sz="1800" b="0" kern="0" baseline="30000" dirty="0">
                <a:solidFill>
                  <a:schemeClr val="tx1"/>
                </a:solidFill>
                <a:ea typeface="等线" panose="02010600030101010101" charset="-122"/>
              </a:rPr>
              <a:t>3</a:t>
            </a:r>
            <a:endParaRPr lang="en-US" altLang="zh-CN" sz="1800" b="0" kern="0" dirty="0">
              <a:solidFill>
                <a:schemeClr val="tx1"/>
              </a:solidFill>
            </a:endParaRPr>
          </a:p>
          <a:p>
            <a:r>
              <a:rPr lang="en-US" altLang="zh-CN" sz="2000" b="1" kern="0" dirty="0">
                <a:solidFill>
                  <a:srgbClr val="00B050"/>
                </a:solidFill>
              </a:rPr>
              <a:t>Acrylic, water, PMTs, steel and LS are clean and water shielding works :</a:t>
            </a:r>
          </a:p>
          <a:p>
            <a:pPr lvl="1">
              <a:spcBef>
                <a:spcPts val="600"/>
              </a:spcBef>
              <a:buSzTx/>
            </a:pPr>
            <a:r>
              <a:rPr lang="en-US" altLang="zh-CN" sz="1800" kern="0" dirty="0">
                <a:solidFill>
                  <a:schemeClr val="tx1"/>
                </a:solidFill>
              </a:rPr>
              <a:t>Single rate &lt;7 Hz for R&lt;17.2m &amp; E&gt;0.7MeV (design 7.2Hz)</a:t>
            </a:r>
          </a:p>
          <a:p>
            <a:pPr lvl="1">
              <a:spcBef>
                <a:spcPts val="600"/>
              </a:spcBef>
              <a:buSzTx/>
            </a:pPr>
            <a:r>
              <a:rPr lang="en-US" altLang="zh-CN" sz="1800" b="0" kern="0" dirty="0">
                <a:solidFill>
                  <a:schemeClr val="tx1"/>
                </a:solidFill>
              </a:rPr>
              <a:t>Good enough for reactor neutrinos</a:t>
            </a:r>
          </a:p>
          <a:p>
            <a:r>
              <a:rPr lang="en-US" altLang="zh-CN" sz="2200" b="1" dirty="0">
                <a:solidFill>
                  <a:srgbClr val="FF0000"/>
                </a:solidFill>
              </a:rPr>
              <a:t>LS cleanness is very close to other solar neutrino experiments</a:t>
            </a:r>
          </a:p>
          <a:p>
            <a:pPr lvl="1">
              <a:spcBef>
                <a:spcPts val="600"/>
              </a:spcBef>
              <a:buSzTx/>
            </a:pPr>
            <a:r>
              <a:rPr lang="en-US" altLang="zh-CN" sz="1800" kern="0" baseline="30000" dirty="0">
                <a:solidFill>
                  <a:schemeClr val="tx1"/>
                </a:solidFill>
              </a:rPr>
              <a:t>238</a:t>
            </a:r>
            <a:r>
              <a:rPr lang="en-US" altLang="zh-CN" sz="1800" kern="0" dirty="0">
                <a:solidFill>
                  <a:schemeClr val="tx1"/>
                </a:solidFill>
              </a:rPr>
              <a:t>U &lt; 3×10</a:t>
            </a:r>
            <a:r>
              <a:rPr lang="en-US" altLang="zh-CN" sz="1800" kern="0" baseline="30000" dirty="0">
                <a:solidFill>
                  <a:schemeClr val="tx1"/>
                </a:solidFill>
              </a:rPr>
              <a:t>-17</a:t>
            </a:r>
            <a:r>
              <a:rPr lang="en-US" altLang="zh-CN" sz="1800" kern="0" dirty="0">
                <a:solidFill>
                  <a:schemeClr val="tx1"/>
                </a:solidFill>
              </a:rPr>
              <a:t> g/g (low radon area in a small fiducial volume)</a:t>
            </a:r>
          </a:p>
          <a:p>
            <a:pPr marL="457200" lvl="1" indent="0">
              <a:spcBef>
                <a:spcPts val="600"/>
              </a:spcBef>
              <a:buSzTx/>
              <a:buNone/>
            </a:pPr>
            <a:r>
              <a:rPr lang="en-US" altLang="zh-CN" sz="1800" kern="0" dirty="0">
                <a:solidFill>
                  <a:schemeClr val="tx1"/>
                </a:solidFill>
              </a:rPr>
              <a:t>                &lt; 1×10</a:t>
            </a:r>
            <a:r>
              <a:rPr lang="en-US" altLang="zh-CN" sz="1800" kern="0" baseline="30000" dirty="0">
                <a:solidFill>
                  <a:schemeClr val="tx1"/>
                </a:solidFill>
              </a:rPr>
              <a:t>-16</a:t>
            </a:r>
            <a:r>
              <a:rPr lang="en-US" altLang="zh-CN" sz="1800" kern="0" dirty="0">
                <a:solidFill>
                  <a:schemeClr val="tx1"/>
                </a:solidFill>
              </a:rPr>
              <a:t> g/g (fitted plateau from full detector radon decay)</a:t>
            </a:r>
          </a:p>
          <a:p>
            <a:pPr lvl="1"/>
            <a:r>
              <a:rPr lang="en-US" altLang="zh-CN" sz="1800" kern="0" baseline="30000" dirty="0">
                <a:solidFill>
                  <a:schemeClr val="tx1"/>
                </a:solidFill>
              </a:rPr>
              <a:t>232</a:t>
            </a:r>
            <a:r>
              <a:rPr lang="en-US" altLang="zh-CN" sz="1800" kern="0" dirty="0">
                <a:solidFill>
                  <a:schemeClr val="tx1"/>
                </a:solidFill>
              </a:rPr>
              <a:t>Th &lt; 1×10</a:t>
            </a:r>
            <a:r>
              <a:rPr lang="en-US" altLang="zh-CN" sz="1800" kern="0" baseline="30000" dirty="0">
                <a:solidFill>
                  <a:schemeClr val="tx1"/>
                </a:solidFill>
              </a:rPr>
              <a:t>-16</a:t>
            </a:r>
            <a:r>
              <a:rPr lang="en-US" altLang="zh-CN" sz="1800" kern="0" dirty="0">
                <a:solidFill>
                  <a:schemeClr val="tx1"/>
                </a:solidFill>
              </a:rPr>
              <a:t> g/g (R&lt;13m)</a:t>
            </a:r>
          </a:p>
          <a:p>
            <a:pPr lvl="1"/>
            <a:r>
              <a:rPr lang="en-US" altLang="zh-CN" sz="1800" kern="0" baseline="30000" dirty="0">
                <a:solidFill>
                  <a:schemeClr val="tx1"/>
                </a:solidFill>
              </a:rPr>
              <a:t>210</a:t>
            </a:r>
            <a:r>
              <a:rPr lang="en-US" altLang="zh-CN" sz="1800" kern="0" dirty="0">
                <a:solidFill>
                  <a:schemeClr val="tx1"/>
                </a:solidFill>
              </a:rPr>
              <a:t>Po &lt; 1×10</a:t>
            </a:r>
            <a:r>
              <a:rPr lang="en-US" altLang="zh-CN" sz="1800" kern="0" baseline="30000" dirty="0">
                <a:solidFill>
                  <a:schemeClr val="tx1"/>
                </a:solidFill>
              </a:rPr>
              <a:t>5 </a:t>
            </a:r>
            <a:r>
              <a:rPr lang="en-US" altLang="zh-CN" sz="1800" kern="0" dirty="0">
                <a:solidFill>
                  <a:schemeClr val="tx1"/>
                </a:solidFill>
              </a:rPr>
              <a:t>[</a:t>
            </a:r>
            <a:r>
              <a:rPr lang="en-US" altLang="zh-CN" sz="1800" kern="0" dirty="0" err="1">
                <a:solidFill>
                  <a:schemeClr val="tx1"/>
                </a:solidFill>
              </a:rPr>
              <a:t>cpd</a:t>
            </a:r>
            <a:r>
              <a:rPr lang="en-US" altLang="zh-CN" sz="1800" kern="0" dirty="0">
                <a:solidFill>
                  <a:schemeClr val="tx1"/>
                </a:solidFill>
              </a:rPr>
              <a:t>/kt]</a:t>
            </a:r>
            <a:endParaRPr lang="zh-CN" altLang="en-US" sz="1800" kern="0" dirty="0">
              <a:solidFill>
                <a:schemeClr val="tx1"/>
              </a:solidFill>
            </a:endParaRPr>
          </a:p>
          <a:p>
            <a:pPr lvl="1"/>
            <a:endParaRPr lang="zh-CN" altLang="en-US" sz="18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D3F3CEB-7CCC-48E3-886C-37687647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6560" y="6524072"/>
            <a:ext cx="2743200" cy="365125"/>
          </a:xfrm>
        </p:spPr>
        <p:txBody>
          <a:bodyPr/>
          <a:lstStyle/>
          <a:p>
            <a:fld id="{7EC215E6-F28F-4CB6-99AE-E6704A4B0A81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279D6F0-FA24-406F-AA59-75D95BD00F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3"/>
          <a:stretch/>
        </p:blipFill>
        <p:spPr>
          <a:xfrm>
            <a:off x="8753673" y="716887"/>
            <a:ext cx="2930327" cy="234248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A18F290-903A-4081-82AA-87073F14319C}"/>
              </a:ext>
            </a:extLst>
          </p:cNvPr>
          <p:cNvSpPr txBox="1"/>
          <p:nvPr/>
        </p:nvSpPr>
        <p:spPr>
          <a:xfrm>
            <a:off x="8610600" y="3227091"/>
            <a:ext cx="2844800" cy="923330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charset="-122"/>
                <a:cs typeface="Calibri" panose="020F0502020204030204" pitchFamily="34" charset="0"/>
              </a:rPr>
              <a:t>Recirculation </a:t>
            </a:r>
            <a:r>
              <a:rPr lang="en-US" altLang="zh-CN" b="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等线" panose="02010600030101010101" charset="-122"/>
                <a:cs typeface="Calibri" panose="020F0502020204030204" pitchFamily="34" charset="0"/>
              </a:rPr>
              <a:t>probably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charset="-122"/>
                <a:cs typeface="Calibri" panose="020F0502020204030204" pitchFamily="34" charset="0"/>
              </a:rPr>
              <a:t> impossible, unlike </a:t>
            </a:r>
            <a:r>
              <a:rPr kumimoji="0" lang="en-US" altLang="zh-CN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charset="-122"/>
                <a:cs typeface="Calibri" panose="020F0502020204030204" pitchFamily="34" charset="0"/>
              </a:rPr>
              <a:t>Borexino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charset="-122"/>
                <a:cs typeface="Calibri" panose="020F0502020204030204" pitchFamily="34" charset="0"/>
              </a:rPr>
              <a:t>, </a:t>
            </a:r>
            <a:r>
              <a:rPr kumimoji="0" lang="en-US" altLang="zh-CN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charset="-122"/>
                <a:cs typeface="Calibri" panose="020F0502020204030204" pitchFamily="34" charset="0"/>
              </a:rPr>
              <a:t>KamLAND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charset="-122"/>
                <a:cs typeface="Calibri" panose="020F0502020204030204" pitchFamily="34" charset="0"/>
              </a:rPr>
              <a:t>, SNO+,…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4F404F0-ECB1-46AB-9495-F20780A3C314}"/>
              </a:ext>
            </a:extLst>
          </p:cNvPr>
          <p:cNvSpPr/>
          <p:nvPr/>
        </p:nvSpPr>
        <p:spPr>
          <a:xfrm>
            <a:off x="543560" y="4456052"/>
            <a:ext cx="4772542" cy="2123658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Radiopurity control of raw material:</a:t>
            </a:r>
          </a:p>
          <a:p>
            <a:pPr marL="467995" marR="0" lvl="1" indent="-21463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Meticulous Monte Carlo Simulation for proper distribution of radioactivity budget</a:t>
            </a:r>
          </a:p>
          <a:p>
            <a:pPr marL="467995" marR="0" lvl="1" indent="-21463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Careful material screening</a:t>
            </a:r>
          </a:p>
          <a:p>
            <a:pPr marL="467995" marR="0" lvl="1" indent="-21463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Accurate detector production handling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Better than spec. by 15% !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BD74565-95DB-42C5-851B-5EED9104D2EB}"/>
              </a:ext>
            </a:extLst>
          </p:cNvPr>
          <p:cNvSpPr/>
          <p:nvPr/>
        </p:nvSpPr>
        <p:spPr>
          <a:xfrm>
            <a:off x="3631025" y="6256545"/>
            <a:ext cx="1685077" cy="3231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5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JHEP 11 (2021) 102</a:t>
            </a:r>
            <a:endParaRPr kumimoji="0" lang="zh-CN" altLang="en-US" sz="15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宋体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9D9873A0-20CA-4A76-AC95-6D99CBE5F688}"/>
                  </a:ext>
                </a:extLst>
              </p:cNvPr>
              <p:cNvSpPr/>
              <p:nvPr/>
            </p:nvSpPr>
            <p:spPr>
              <a:xfrm>
                <a:off x="5498982" y="4455081"/>
                <a:ext cx="6550778" cy="2123658"/>
              </a:xfrm>
              <a:prstGeom prst="rect">
                <a:avLst/>
              </a:prstGeom>
              <a:ln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charset="-122"/>
                    <a:cs typeface="Calibri" panose="020F0502020204030204" pitchFamily="34" charset="0"/>
                  </a:rPr>
                  <a:t>Radiopurity control during installation : </a:t>
                </a:r>
              </a:p>
              <a:p>
                <a:pPr marL="285750" marR="0" lvl="0" indent="-28575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20000"/>
                  <a:buFontTx/>
                  <a:buChar char="►"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charset="-122"/>
                    <a:cs typeface="Calibri" panose="020F0502020204030204" pitchFamily="34" charset="0"/>
                  </a:rPr>
                  <a:t>Leak check of all joints (</a:t>
                </a:r>
                <a:r>
                  <a:rPr lang="en-US" altLang="zh-CN" sz="1800" b="0" noProof="0" dirty="0">
                    <a:solidFill>
                      <a:prstClr val="black"/>
                    </a:solidFill>
                    <a:latin typeface="Calibri" panose="020F0502020204030204" pitchFamily="34" charset="0"/>
                    <a:ea typeface="等线" panose="02010600030101010101" charset="-122"/>
                    <a:cs typeface="Calibri" panose="020F0502020204030204" pitchFamily="34" charset="0"/>
                  </a:rPr>
                  <a:t>each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charset="-122"/>
                    <a:cs typeface="Calibri" panose="020F0502020204030204" pitchFamily="34" charset="0"/>
                  </a:rPr>
                  <a:t> &lt; 10</a:t>
                </a:r>
                <a:r>
                  <a:rPr kumimoji="0" lang="en-US" altLang="zh-CN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charset="-122"/>
                    <a:cs typeface="Calibri" panose="020F0502020204030204" pitchFamily="34" charset="0"/>
                  </a:rPr>
                  <a:t>-8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charset="-122"/>
                    <a:cs typeface="Calibri" panose="020F0502020204030204" pitchFamily="34" charset="0"/>
                  </a:rPr>
                  <a:t> mbar</a:t>
                </a:r>
                <a14:m>
                  <m:oMath xmlns:m="http://schemas.openxmlformats.org/officeDocument/2006/math">
                    <m:r>
                      <a:rPr kumimoji="0" lang="en-US" altLang="zh-CN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charset="-122"/>
                    <a:cs typeface="Calibri" panose="020F0502020204030204" pitchFamily="34" charset="0"/>
                  </a:rPr>
                  <a:t>L/s) </a:t>
                </a:r>
                <a:r>
                  <a:rPr lang="en-US" altLang="zh-CN" sz="1800" b="0" dirty="0">
                    <a:solidFill>
                      <a:prstClr val="black"/>
                    </a:solidFill>
                    <a:latin typeface="Calibri" panose="020F0502020204030204" pitchFamily="34" charset="0"/>
                    <a:ea typeface="等线" panose="02010600030101010101" charset="-122"/>
                    <a:cs typeface="Calibri" panose="020F0502020204030204" pitchFamily="34" charset="0"/>
                  </a:rPr>
                  <a:t>for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charset="-122"/>
                    <a:cs typeface="Calibri" panose="020F0502020204030204" pitchFamily="34" charset="0"/>
                  </a:rPr>
                  <a:t>222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charset="-122"/>
                    <a:cs typeface="Calibri" panose="020F0502020204030204" pitchFamily="34" charset="0"/>
                  </a:rPr>
                  <a:t>Rn and </a:t>
                </a:r>
                <a:r>
                  <a:rPr kumimoji="0" lang="en-US" altLang="zh-CN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charset="-122"/>
                    <a:cs typeface="Calibri" panose="020F0502020204030204" pitchFamily="34" charset="0"/>
                  </a:rPr>
                  <a:t>85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charset="-122"/>
                    <a:cs typeface="Calibri" panose="020F0502020204030204" pitchFamily="34" charset="0"/>
                  </a:rPr>
                  <a:t>Kr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Calibri" panose="020F0502020204030204" pitchFamily="34" charset="0"/>
                    <a:ea typeface="等线" panose="02010600030101010101" charset="-122"/>
                    <a:cs typeface="Calibri" panose="020F0502020204030204" pitchFamily="34" charset="0"/>
                    <a:sym typeface="Symbol" panose="05050102010706020507" pitchFamily="18" charset="2"/>
                  </a:rPr>
                  <a:t></a:t>
                </a:r>
                <a:endPara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 pitchFamily="34" charset="0"/>
                  <a:ea typeface="等线" panose="02010600030101010101" charset="-122"/>
                  <a:cs typeface="Calibri" panose="020F0502020204030204" pitchFamily="34" charset="0"/>
                </a:endParaRPr>
              </a:p>
              <a:p>
                <a:pPr marL="285750" marR="0" lvl="0" indent="-28575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20000"/>
                  <a:buFontTx/>
                  <a:buChar char="►"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charset="-122"/>
                    <a:cs typeface="Calibri" panose="020F0502020204030204" pitchFamily="34" charset="0"/>
                  </a:rPr>
                  <a:t>Cleaning and washing of all pipes &amp; vessels to remove dust (by check water/LAB cleanness)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Calibri" panose="020F0502020204030204" pitchFamily="34" charset="0"/>
                    <a:ea typeface="等线" panose="02010600030101010101" charset="-122"/>
                    <a:cs typeface="Calibri" panose="020F0502020204030204" pitchFamily="34" charset="0"/>
                    <a:sym typeface="Symbol" panose="05050102010706020507" pitchFamily="18" charset="2"/>
                  </a:rPr>
                  <a:t></a:t>
                </a:r>
              </a:p>
              <a:p>
                <a:pPr marL="285750" indent="-285750" defTabSz="685800">
                  <a:buSzPct val="120000"/>
                  <a:buFontTx/>
                  <a:buChar char="►"/>
                  <a:defRPr/>
                </a:pPr>
                <a:r>
                  <a:rPr lang="en-US" altLang="zh-CN" dirty="0">
                    <a:solidFill>
                      <a:prstClr val="black"/>
                    </a:solidFill>
                    <a:latin typeface="Calibri" panose="020F0502020204030204" pitchFamily="34" charset="0"/>
                    <a:ea typeface="等线" panose="02010600030101010101" charset="-122"/>
                    <a:cs typeface="Calibri" panose="020F0502020204030204" pitchFamily="34" charset="0"/>
                  </a:rPr>
                  <a:t>Clean room environment during installation  </a:t>
                </a:r>
                <a:r>
                  <a:rPr lang="en-US" altLang="zh-CN" dirty="0">
                    <a:solidFill>
                      <a:prstClr val="black"/>
                    </a:solidFill>
                    <a:highlight>
                      <a:srgbClr val="FFFF00"/>
                    </a:highlight>
                    <a:latin typeface="Calibri" panose="020F0502020204030204" pitchFamily="34" charset="0"/>
                    <a:ea typeface="等线" panose="02010600030101010101" charset="-122"/>
                    <a:cs typeface="Calibri" panose="020F0502020204030204" pitchFamily="34" charset="0"/>
                    <a:sym typeface="Symbol" panose="05050102010706020507" pitchFamily="18" charset="2"/>
                  </a:rPr>
                  <a:t></a:t>
                </a:r>
              </a:p>
              <a:p>
                <a:pPr marL="285750" indent="-285750" defTabSz="685800">
                  <a:buSzPct val="120000"/>
                  <a:buFontTx/>
                  <a:buChar char="►"/>
                  <a:defRPr/>
                </a:pPr>
                <a:r>
                  <a:rPr lang="en-US" altLang="zh-CN" dirty="0">
                    <a:solidFill>
                      <a:prstClr val="black"/>
                    </a:solidFill>
                    <a:latin typeface="Calibri" panose="020F0502020204030204" pitchFamily="34" charset="0"/>
                    <a:ea typeface="等线" panose="02010600030101010101" charset="-122"/>
                    <a:cs typeface="Calibri" panose="020F0502020204030204" pitchFamily="34" charset="0"/>
                  </a:rPr>
                  <a:t>Acrylic Surface treatment and protection(Rn daughters) </a:t>
                </a:r>
                <a:r>
                  <a:rPr lang="en-US" altLang="zh-CN" dirty="0">
                    <a:solidFill>
                      <a:prstClr val="black"/>
                    </a:solidFill>
                    <a:highlight>
                      <a:srgbClr val="FFFF00"/>
                    </a:highlight>
                    <a:latin typeface="Calibri" panose="020F0502020204030204" pitchFamily="34" charset="0"/>
                    <a:ea typeface="等线" panose="02010600030101010101" charset="-122"/>
                    <a:cs typeface="Calibri" panose="020F0502020204030204" pitchFamily="34" charset="0"/>
                    <a:sym typeface="Symbol" panose="05050102010706020507" pitchFamily="18" charset="2"/>
                  </a:rPr>
                  <a:t></a:t>
                </a:r>
                <a:endParaRPr lang="en-US" altLang="zh-CN" dirty="0">
                  <a:solidFill>
                    <a:prstClr val="black"/>
                  </a:solidFill>
                  <a:latin typeface="Calibri" panose="020F0502020204030204" pitchFamily="34" charset="0"/>
                  <a:ea typeface="等线" panose="02010600030101010101" charset="-122"/>
                  <a:cs typeface="Calibri" panose="020F0502020204030204" pitchFamily="34" charset="0"/>
                </a:endParaRPr>
              </a:p>
              <a:p>
                <a:pPr marL="285750" indent="-285750" defTabSz="685800">
                  <a:buSzPct val="120000"/>
                  <a:buFontTx/>
                  <a:buChar char="►"/>
                  <a:defRPr/>
                </a:pPr>
                <a:r>
                  <a:rPr lang="en-US" altLang="zh-CN" dirty="0">
                    <a:solidFill>
                      <a:prstClr val="black"/>
                    </a:solidFill>
                    <a:latin typeface="Calibri" panose="020F0502020204030204" pitchFamily="34" charset="0"/>
                    <a:ea typeface="等线" panose="02010600030101010101" charset="-122"/>
                    <a:cs typeface="Calibri" panose="020F0502020204030204" pitchFamily="34" charset="0"/>
                  </a:rPr>
                  <a:t>LS filling scheme: water replacement and water washing </a:t>
                </a:r>
                <a:r>
                  <a:rPr lang="en-US" altLang="zh-CN" dirty="0">
                    <a:solidFill>
                      <a:prstClr val="black"/>
                    </a:solidFill>
                    <a:highlight>
                      <a:srgbClr val="FFFF00"/>
                    </a:highlight>
                    <a:latin typeface="Calibri" panose="020F0502020204030204" pitchFamily="34" charset="0"/>
                    <a:ea typeface="等线" panose="02010600030101010101" charset="-122"/>
                    <a:cs typeface="Calibri" panose="020F0502020204030204" pitchFamily="34" charset="0"/>
                    <a:sym typeface="Symbol" panose="05050102010706020507" pitchFamily="18" charset="2"/>
                  </a:rPr>
                  <a:t></a:t>
                </a:r>
                <a:endParaRPr lang="en-US" altLang="zh-CN" dirty="0">
                  <a:solidFill>
                    <a:prstClr val="black"/>
                  </a:solidFill>
                  <a:highlight>
                    <a:srgbClr val="FFFF00"/>
                  </a:highlight>
                  <a:latin typeface="Calibri" panose="020F0502020204030204" pitchFamily="34" charset="0"/>
                  <a:ea typeface="等线" panose="02010600030101010101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9D9873A0-20CA-4A76-AC95-6D99CBE5F6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8982" y="4455081"/>
                <a:ext cx="6550778" cy="2123658"/>
              </a:xfrm>
              <a:prstGeom prst="rect">
                <a:avLst/>
              </a:prstGeom>
              <a:blipFill>
                <a:blip r:embed="rId3"/>
                <a:stretch>
                  <a:fillRect l="-836" b="-3429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617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352C1CF-281D-4B1E-ACA4-11122B9486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232AFC0-34AC-4862-86AA-DD01D1C74C36}"/>
              </a:ext>
            </a:extLst>
          </p:cNvPr>
          <p:cNvSpPr/>
          <p:nvPr/>
        </p:nvSpPr>
        <p:spPr>
          <a:xfrm>
            <a:off x="-91440" y="0"/>
            <a:ext cx="12283440" cy="6858000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D1B7B72-2FA6-423C-8F5B-5AA562900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925"/>
            <a:ext cx="10515600" cy="711835"/>
          </a:xfrm>
        </p:spPr>
        <p:txBody>
          <a:bodyPr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Summary</a:t>
            </a:r>
            <a:endParaRPr lang="zh-CN" alt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27498CB-9373-46F4-8EB6-1B6CEC03E7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848360"/>
                <a:ext cx="10515600" cy="6146166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rgbClr val="FFFF00"/>
                  </a:buClr>
                </a:pPr>
                <a:r>
                  <a:rPr lang="en-US" altLang="zh-CN" sz="2400" dirty="0">
                    <a:solidFill>
                      <a:schemeClr val="bg1"/>
                    </a:solidFill>
                  </a:rPr>
                  <a:t>JUNO is a large multiple-purpose neutrino observatory, with 20 </a:t>
                </a:r>
                <a:r>
                  <a:rPr lang="en-US" altLang="zh-CN" sz="2400" dirty="0" err="1">
                    <a:solidFill>
                      <a:schemeClr val="bg1"/>
                    </a:solidFill>
                  </a:rPr>
                  <a:t>kton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 high transparency and high radio-purity liquid scintillator.</a:t>
                </a:r>
              </a:p>
              <a:p>
                <a:pPr>
                  <a:buClr>
                    <a:srgbClr val="FFFF00"/>
                  </a:buClr>
                </a:pPr>
                <a:r>
                  <a:rPr lang="en-US" altLang="zh-CN" sz="2400" dirty="0">
                    <a:solidFill>
                      <a:schemeClr val="bg1"/>
                    </a:solidFill>
                  </a:rPr>
                  <a:t>Background status of the liquid scintillator </a:t>
                </a:r>
                <a14:m>
                  <m:oMath xmlns:m="http://schemas.openxmlformats.org/officeDocument/2006/math">
                    <m:r>
                      <a:rPr lang="en-US" altLang="zh-CN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altLang="zh-CN" sz="2400" dirty="0">
                    <a:solidFill>
                      <a:schemeClr val="bg1"/>
                    </a:solidFill>
                  </a:rPr>
                  <a:t> physic sensitivities</a:t>
                </a:r>
              </a:p>
              <a:p>
                <a:pPr lvl="1">
                  <a:buClr>
                    <a:schemeClr val="bg1"/>
                  </a:buClr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−15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bg1"/>
                    </a:solidFill>
                    <a:ea typeface="Calibri" panose="020F0502020204030204" pitchFamily="34" charset="0"/>
                  </a:rPr>
                  <a:t>g/g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</a:rPr>
                  <a:t>U/Th, 80k </a:t>
                </a:r>
                <a:r>
                  <a:rPr lang="en-US" altLang="zh-CN" sz="2000" dirty="0" err="1">
                    <a:solidFill>
                      <a:schemeClr val="bg1"/>
                    </a:solidFill>
                  </a:rPr>
                  <a:t>cpd</a:t>
                </a:r>
                <a:r>
                  <a:rPr lang="en-US" altLang="zh-CN" sz="2000" dirty="0">
                    <a:solidFill>
                      <a:schemeClr val="bg1"/>
                    </a:solidFill>
                  </a:rPr>
                  <a:t>/</a:t>
                </a:r>
                <a:r>
                  <a:rPr lang="en-US" altLang="zh-CN" sz="2000" dirty="0" err="1">
                    <a:solidFill>
                      <a:schemeClr val="bg1"/>
                    </a:solidFill>
                  </a:rPr>
                  <a:t>kton</a:t>
                </a:r>
                <a:r>
                  <a:rPr lang="en-US" altLang="zh-CN" sz="20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000" baseline="30000" dirty="0">
                    <a:solidFill>
                      <a:schemeClr val="bg1"/>
                    </a:solidFill>
                  </a:rPr>
                  <a:t>210</a:t>
                </a:r>
                <a:r>
                  <a:rPr lang="en-US" altLang="zh-CN" sz="2000" dirty="0">
                    <a:solidFill>
                      <a:schemeClr val="bg1"/>
                    </a:solidFill>
                  </a:rPr>
                  <a:t>Po’s contribution to the B/S of the </a:t>
                </a:r>
                <a:r>
                  <a:rPr lang="en-US" altLang="zh-CN" sz="2000" dirty="0">
                    <a:solidFill>
                      <a:srgbClr val="FFFF00"/>
                    </a:solidFill>
                  </a:rPr>
                  <a:t>reactor neutrino measurement</a:t>
                </a:r>
                <a:r>
                  <a:rPr lang="en-US" altLang="zh-CN" sz="2000" b="1" dirty="0">
                    <a:solidFill>
                      <a:schemeClr val="bg1"/>
                    </a:solidFill>
                  </a:rPr>
                  <a:t> &lt; </a:t>
                </a:r>
                <a:r>
                  <a:rPr lang="en-US" altLang="zh-CN" sz="2000" dirty="0">
                    <a:solidFill>
                      <a:schemeClr val="bg1"/>
                    </a:solidFill>
                  </a:rPr>
                  <a:t>2%.</a:t>
                </a:r>
              </a:p>
              <a:p>
                <a:pPr lvl="1">
                  <a:buClr>
                    <a:schemeClr val="bg1"/>
                  </a:buClr>
                </a:pPr>
                <a:r>
                  <a:rPr lang="en-US" altLang="zh-CN" sz="2000" dirty="0">
                    <a:solidFill>
                      <a:schemeClr val="bg1"/>
                    </a:solidFill>
                  </a:rPr>
                  <a:t>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−16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000" i="0" dirty="0">
                    <a:solidFill>
                      <a:schemeClr val="bg1"/>
                    </a:solidFill>
                    <a:ea typeface="Calibri" panose="020F0502020204030204" pitchFamily="34" charset="0"/>
                  </a:rPr>
                  <a:t>g/g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</a:rPr>
                  <a:t> U/Th,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−17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bg1"/>
                    </a:solidFill>
                    <a:ea typeface="Calibri" panose="020F0502020204030204" pitchFamily="34" charset="0"/>
                  </a:rPr>
                  <a:t>g/g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baseline="30000" dirty="0">
                    <a:solidFill>
                      <a:schemeClr val="bg1"/>
                    </a:solidFill>
                  </a:rPr>
                  <a:t>40</a:t>
                </a:r>
                <a:r>
                  <a:rPr lang="en-US" altLang="zh-CN" sz="2000" dirty="0">
                    <a:solidFill>
                      <a:schemeClr val="bg1"/>
                    </a:solidFill>
                  </a:rPr>
                  <a:t>K, </a:t>
                </a:r>
                <a14:m>
                  <m:oMath xmlns:m="http://schemas.openxmlformats.org/officeDocument/2006/math">
                    <m:r>
                      <a:rPr lang="en-US" altLang="zh-CN" sz="2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altLang="zh-CN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−25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bg1"/>
                    </a:solidFill>
                    <a:ea typeface="Calibri" panose="020F0502020204030204" pitchFamily="34" charset="0"/>
                  </a:rPr>
                  <a:t>g/g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baseline="30000" dirty="0">
                    <a:solidFill>
                      <a:schemeClr val="bg1"/>
                    </a:solidFill>
                  </a:rPr>
                  <a:t>85</a:t>
                </a:r>
                <a:r>
                  <a:rPr lang="en-US" altLang="zh-CN" sz="2000" dirty="0">
                    <a:solidFill>
                      <a:schemeClr val="bg1"/>
                    </a:solidFill>
                  </a:rPr>
                  <a:t>Kr, </a:t>
                </a:r>
                <a14:m>
                  <m:oMath xmlns:m="http://schemas.openxmlformats.org/officeDocument/2006/math">
                    <m:r>
                      <a:rPr lang="en-US" altLang="zh-CN" sz="2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altLang="zh-CN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−24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bg1"/>
                    </a:solidFill>
                    <a:ea typeface="Calibri" panose="020F0502020204030204" pitchFamily="34" charset="0"/>
                  </a:rPr>
                  <a:t>g/g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baseline="30000" dirty="0">
                    <a:solidFill>
                      <a:schemeClr val="bg1"/>
                    </a:solidFill>
                  </a:rPr>
                  <a:t>210</a:t>
                </a:r>
                <a:r>
                  <a:rPr lang="en-US" altLang="zh-CN" sz="2000" dirty="0">
                    <a:solidFill>
                      <a:schemeClr val="bg1"/>
                    </a:solidFill>
                  </a:rPr>
                  <a:t>Pb, JUNO can improve </a:t>
                </a:r>
                <a:r>
                  <a:rPr lang="en-US" altLang="zh-CN" sz="2000" dirty="0" err="1">
                    <a:solidFill>
                      <a:schemeClr val="bg1"/>
                    </a:solidFill>
                  </a:rPr>
                  <a:t>Borexino’s</a:t>
                </a:r>
                <a:r>
                  <a:rPr lang="en-US" altLang="zh-CN" sz="20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000" baseline="30000" dirty="0">
                    <a:solidFill>
                      <a:srgbClr val="FFFF00"/>
                    </a:solidFill>
                  </a:rPr>
                  <a:t>7</a:t>
                </a:r>
                <a:r>
                  <a:rPr lang="en-US" altLang="zh-CN" sz="2000" dirty="0">
                    <a:solidFill>
                      <a:srgbClr val="FFFF00"/>
                    </a:solidFill>
                  </a:rPr>
                  <a:t>Be and pep solar neutrino rate </a:t>
                </a:r>
                <a:r>
                  <a:rPr lang="en-US" altLang="zh-CN" sz="2000" dirty="0">
                    <a:solidFill>
                      <a:schemeClr val="bg1"/>
                    </a:solidFill>
                  </a:rPr>
                  <a:t>results </a:t>
                </a:r>
                <a:r>
                  <a:rPr lang="en-US" altLang="zh-CN" sz="2000" dirty="0" err="1">
                    <a:solidFill>
                      <a:schemeClr val="bg1"/>
                    </a:solidFill>
                  </a:rPr>
                  <a:t>whitin</a:t>
                </a:r>
                <a:r>
                  <a:rPr lang="en-US" altLang="zh-CN" sz="2000" dirty="0">
                    <a:solidFill>
                      <a:schemeClr val="bg1"/>
                    </a:solidFill>
                  </a:rPr>
                  <a:t> one year of data taking.</a:t>
                </a:r>
              </a:p>
              <a:p>
                <a:pPr lvl="1">
                  <a:buClr>
                    <a:schemeClr val="bg1"/>
                  </a:buClr>
                </a:pPr>
                <a:r>
                  <a:rPr lang="en-US" altLang="zh-CN" sz="2000" dirty="0">
                    <a:solidFill>
                      <a:schemeClr val="bg1"/>
                    </a:solidFill>
                  </a:rPr>
                  <a:t>With similar background level, JUNO will also has good sensitivities on the </a:t>
                </a:r>
                <a:r>
                  <a:rPr lang="en-US" altLang="zh-CN" sz="2000" i="0" dirty="0">
                    <a:solidFill>
                      <a:srgbClr val="FFFF00"/>
                    </a:solidFill>
                    <a:ea typeface="Calibri" panose="020F0502020204030204" pitchFamily="34" charset="0"/>
                  </a:rPr>
                  <a:t>CNO and </a:t>
                </a:r>
                <a:r>
                  <a:rPr lang="en-US" altLang="zh-CN" sz="2000" i="0" baseline="30000" dirty="0">
                    <a:solidFill>
                      <a:srgbClr val="FFFF00"/>
                    </a:solidFill>
                    <a:ea typeface="Calibri" panose="020F0502020204030204" pitchFamily="34" charset="0"/>
                  </a:rPr>
                  <a:t>8</a:t>
                </a:r>
                <a:r>
                  <a:rPr lang="en-US" altLang="zh-CN" sz="2000" i="0" dirty="0">
                    <a:solidFill>
                      <a:srgbClr val="FFFF00"/>
                    </a:solidFill>
                    <a:ea typeface="Calibri" panose="020F0502020204030204" pitchFamily="34" charset="0"/>
                  </a:rPr>
                  <a:t>B solar neutrinos</a:t>
                </a:r>
                <a:r>
                  <a:rPr lang="en-US" altLang="zh-CN" sz="2000" i="0" dirty="0">
                    <a:solidFill>
                      <a:schemeClr val="bg1"/>
                    </a:solidFill>
                    <a:ea typeface="Calibri" panose="020F0502020204030204" pitchFamily="34" charset="0"/>
                  </a:rPr>
                  <a:t>.</a:t>
                </a:r>
                <a:endParaRPr lang="en-US" altLang="zh-CN" sz="2000" dirty="0">
                  <a:solidFill>
                    <a:schemeClr val="bg1"/>
                  </a:solidFill>
                  <a:ea typeface="Calibri" panose="020F0502020204030204" pitchFamily="34" charset="0"/>
                </a:endParaRPr>
              </a:p>
              <a:p>
                <a:pPr>
                  <a:buClr>
                    <a:srgbClr val="FFFF00"/>
                  </a:buClr>
                </a:pPr>
                <a:r>
                  <a:rPr lang="en-US" altLang="zh-CN" sz="2400" dirty="0">
                    <a:solidFill>
                      <a:schemeClr val="bg1"/>
                    </a:solidFill>
                  </a:rPr>
                  <a:t>The background control is carefully planned and implemented.</a:t>
                </a:r>
              </a:p>
              <a:p>
                <a:pPr>
                  <a:buClr>
                    <a:srgbClr val="FFFF00"/>
                  </a:buClr>
                </a:pPr>
                <a:r>
                  <a:rPr lang="en-US" altLang="zh-CN" sz="2400" dirty="0">
                    <a:solidFill>
                      <a:schemeClr val="bg1"/>
                    </a:solidFill>
                  </a:rPr>
                  <a:t>Commissioning result : </a:t>
                </a:r>
              </a:p>
              <a:p>
                <a:pPr lvl="1">
                  <a:buClr>
                    <a:schemeClr val="bg1"/>
                  </a:buClr>
                </a:pPr>
                <a:r>
                  <a:rPr lang="en-US" altLang="zh-CN" sz="2000" b="1" kern="0" dirty="0">
                    <a:solidFill>
                      <a:srgbClr val="FFFF00"/>
                    </a:solidFill>
                  </a:rPr>
                  <a:t>Single rate &lt;7 Hz </a:t>
                </a:r>
                <a:r>
                  <a:rPr lang="en-US" altLang="zh-CN" sz="2000" kern="0" dirty="0">
                    <a:solidFill>
                      <a:schemeClr val="bg1"/>
                    </a:solidFill>
                  </a:rPr>
                  <a:t>for R&lt;17.2m &amp; E&gt;0.7MeV (design 7.2Hz)</a:t>
                </a:r>
                <a:endParaRPr lang="en-US" altLang="zh-CN" sz="2000" dirty="0">
                  <a:solidFill>
                    <a:schemeClr val="bg1"/>
                  </a:solidFill>
                </a:endParaRPr>
              </a:p>
              <a:p>
                <a:pPr lvl="1">
                  <a:buClr>
                    <a:schemeClr val="bg1"/>
                  </a:buClr>
                </a:pPr>
                <a:r>
                  <a:rPr lang="en-US" altLang="zh-CN" sz="2000" b="1" kern="0" baseline="30000" dirty="0">
                    <a:solidFill>
                      <a:srgbClr val="FFFF00"/>
                    </a:solidFill>
                  </a:rPr>
                  <a:t>238</a:t>
                </a:r>
                <a:r>
                  <a:rPr lang="en-US" altLang="zh-CN" sz="2000" b="1" kern="0" dirty="0">
                    <a:solidFill>
                      <a:srgbClr val="FFFF00"/>
                    </a:solidFill>
                  </a:rPr>
                  <a:t>U &lt; 3×10</a:t>
                </a:r>
                <a:r>
                  <a:rPr lang="en-US" altLang="zh-CN" sz="2000" b="1" kern="0" baseline="30000" dirty="0">
                    <a:solidFill>
                      <a:srgbClr val="FFFF00"/>
                    </a:solidFill>
                  </a:rPr>
                  <a:t>-17</a:t>
                </a:r>
                <a:r>
                  <a:rPr lang="en-US" altLang="zh-CN" sz="2000" b="1" kern="0" dirty="0">
                    <a:solidFill>
                      <a:srgbClr val="FFFF00"/>
                    </a:solidFill>
                  </a:rPr>
                  <a:t> g/g </a:t>
                </a:r>
                <a:r>
                  <a:rPr lang="en-US" altLang="zh-CN" sz="2000" kern="0" dirty="0">
                    <a:solidFill>
                      <a:schemeClr val="bg1"/>
                    </a:solidFill>
                  </a:rPr>
                  <a:t>(small fiducial volume), </a:t>
                </a:r>
                <a:r>
                  <a:rPr lang="en-US" altLang="zh-CN" sz="2000" b="1" kern="0" baseline="30000" dirty="0">
                    <a:solidFill>
                      <a:srgbClr val="FFFF00"/>
                    </a:solidFill>
                  </a:rPr>
                  <a:t>238</a:t>
                </a:r>
                <a:r>
                  <a:rPr lang="en-US" altLang="zh-CN" sz="2000" b="1" kern="0" dirty="0">
                    <a:solidFill>
                      <a:srgbClr val="FFFF00"/>
                    </a:solidFill>
                  </a:rPr>
                  <a:t>U &lt; 1×10</a:t>
                </a:r>
                <a:r>
                  <a:rPr lang="en-US" altLang="zh-CN" sz="2000" b="1" kern="0" baseline="30000" dirty="0">
                    <a:solidFill>
                      <a:srgbClr val="FFFF00"/>
                    </a:solidFill>
                  </a:rPr>
                  <a:t>-16</a:t>
                </a:r>
                <a:r>
                  <a:rPr lang="en-US" altLang="zh-CN" sz="2000" b="1" kern="0" dirty="0">
                    <a:solidFill>
                      <a:srgbClr val="FFFF00"/>
                    </a:solidFill>
                  </a:rPr>
                  <a:t> g/g</a:t>
                </a:r>
                <a:r>
                  <a:rPr lang="en-US" altLang="zh-CN" sz="2000" kern="0" dirty="0">
                    <a:solidFill>
                      <a:srgbClr val="FFFF00"/>
                    </a:solidFill>
                  </a:rPr>
                  <a:t> </a:t>
                </a:r>
                <a:r>
                  <a:rPr lang="en-US" altLang="zh-CN" sz="2000" kern="0" dirty="0">
                    <a:solidFill>
                      <a:schemeClr val="bg1"/>
                    </a:solidFill>
                  </a:rPr>
                  <a:t>(full detector)</a:t>
                </a:r>
              </a:p>
              <a:p>
                <a:pPr lvl="1">
                  <a:buClr>
                    <a:schemeClr val="bg1"/>
                  </a:buClr>
                </a:pPr>
                <a:r>
                  <a:rPr lang="en-US" altLang="zh-CN" sz="2000" b="1" kern="0" baseline="30000" dirty="0">
                    <a:solidFill>
                      <a:srgbClr val="FFFF00"/>
                    </a:solidFill>
                  </a:rPr>
                  <a:t>232</a:t>
                </a:r>
                <a:r>
                  <a:rPr lang="en-US" altLang="zh-CN" sz="2000" b="1" kern="0" dirty="0">
                    <a:solidFill>
                      <a:srgbClr val="FFFF00"/>
                    </a:solidFill>
                  </a:rPr>
                  <a:t>Th &lt; 1×10</a:t>
                </a:r>
                <a:r>
                  <a:rPr lang="en-US" altLang="zh-CN" sz="2000" b="1" kern="0" baseline="30000" dirty="0">
                    <a:solidFill>
                      <a:srgbClr val="FFFF00"/>
                    </a:solidFill>
                  </a:rPr>
                  <a:t>-16</a:t>
                </a:r>
                <a:r>
                  <a:rPr lang="en-US" altLang="zh-CN" sz="2000" b="1" kern="0" dirty="0">
                    <a:solidFill>
                      <a:srgbClr val="FFFF00"/>
                    </a:solidFill>
                  </a:rPr>
                  <a:t> g/g</a:t>
                </a:r>
                <a:r>
                  <a:rPr lang="en-US" altLang="zh-CN" sz="2000" kern="0" dirty="0">
                    <a:solidFill>
                      <a:srgbClr val="FFFF00"/>
                    </a:solidFill>
                  </a:rPr>
                  <a:t> </a:t>
                </a:r>
                <a:r>
                  <a:rPr lang="en-US" altLang="zh-CN" sz="2000" kern="0" dirty="0">
                    <a:solidFill>
                      <a:schemeClr val="bg1"/>
                    </a:solidFill>
                  </a:rPr>
                  <a:t>(R&lt;13m)</a:t>
                </a:r>
              </a:p>
              <a:p>
                <a:pPr lvl="1">
                  <a:buClr>
                    <a:schemeClr val="bg1"/>
                  </a:buClr>
                </a:pPr>
                <a:r>
                  <a:rPr lang="en-US" altLang="zh-CN" sz="2000" b="1" kern="0" baseline="30000" dirty="0">
                    <a:solidFill>
                      <a:srgbClr val="FFFF00"/>
                    </a:solidFill>
                  </a:rPr>
                  <a:t>210</a:t>
                </a:r>
                <a:r>
                  <a:rPr lang="en-US" altLang="zh-CN" sz="2000" b="1" kern="0" dirty="0">
                    <a:solidFill>
                      <a:srgbClr val="FFFF00"/>
                    </a:solidFill>
                  </a:rPr>
                  <a:t>Po &lt; 1×10</a:t>
                </a:r>
                <a:r>
                  <a:rPr lang="en-US" altLang="zh-CN" sz="2000" b="1" kern="0" baseline="30000" dirty="0">
                    <a:solidFill>
                      <a:srgbClr val="FFFF00"/>
                    </a:solidFill>
                  </a:rPr>
                  <a:t>5 </a:t>
                </a:r>
                <a:r>
                  <a:rPr lang="en-US" altLang="zh-CN" sz="2000" b="1" kern="0" dirty="0">
                    <a:solidFill>
                      <a:srgbClr val="FFFF00"/>
                    </a:solidFill>
                  </a:rPr>
                  <a:t>[</a:t>
                </a:r>
                <a:r>
                  <a:rPr lang="en-US" altLang="zh-CN" sz="2000" b="1" kern="0" dirty="0" err="1">
                    <a:solidFill>
                      <a:srgbClr val="FFFF00"/>
                    </a:solidFill>
                  </a:rPr>
                  <a:t>cpd</a:t>
                </a:r>
                <a:r>
                  <a:rPr lang="en-US" altLang="zh-CN" sz="2000" b="1" kern="0" dirty="0">
                    <a:solidFill>
                      <a:srgbClr val="FFFF00"/>
                    </a:solidFill>
                  </a:rPr>
                  <a:t>/kt]</a:t>
                </a:r>
              </a:p>
              <a:p>
                <a:pPr>
                  <a:buClr>
                    <a:srgbClr val="FFFF00"/>
                  </a:buClr>
                </a:pPr>
                <a:r>
                  <a:rPr lang="en-US" altLang="zh-CN" sz="2400" kern="0" dirty="0">
                    <a:solidFill>
                      <a:schemeClr val="bg1"/>
                    </a:solidFill>
                  </a:rPr>
                  <a:t>Data taking started in the end of Aug, 2025. Physics results coming soon.</a:t>
                </a:r>
                <a:endParaRPr lang="zh-CN" altLang="en-US" sz="2400" dirty="0">
                  <a:solidFill>
                    <a:schemeClr val="bg1"/>
                  </a:solidFill>
                </a:endParaRPr>
              </a:p>
              <a:p>
                <a:pPr>
                  <a:buClr>
                    <a:srgbClr val="FFFF00"/>
                  </a:buClr>
                </a:pPr>
                <a:endParaRPr lang="zh-CN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27498CB-9373-46F4-8EB6-1B6CEC03E7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848360"/>
                <a:ext cx="10515600" cy="6146166"/>
              </a:xfrm>
              <a:blipFill>
                <a:blip r:embed="rId4"/>
                <a:stretch>
                  <a:fillRect l="-1043" t="-2083" r="-2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457954-8F91-4309-A24B-B361B067F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215E6-F28F-4CB6-99AE-E6704A4B0A81}" type="slidenum">
              <a:rPr lang="zh-CN" altLang="en-US" smtClean="0"/>
              <a:pPr/>
              <a:t>22</a:t>
            </a:fld>
            <a:endParaRPr lang="zh-CN" altLang="en-US"/>
          </a:p>
        </p:txBody>
      </p:sp>
      <p:pic>
        <p:nvPicPr>
          <p:cNvPr id="7" name="图片 6" descr="juno  logo">
            <a:extLst>
              <a:ext uri="{FF2B5EF4-FFF2-40B4-BE49-F238E27FC236}">
                <a16:creationId xmlns:a16="http://schemas.microsoft.com/office/drawing/2014/main" id="{58EE5A3D-C14D-474A-A74F-8DC8B817A5E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l="13865" t="13693" r="15226" b="17761"/>
          <a:stretch>
            <a:fillRect/>
          </a:stretch>
        </p:blipFill>
        <p:spPr>
          <a:xfrm>
            <a:off x="11008409" y="136525"/>
            <a:ext cx="969269" cy="85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33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9AFEE0-5F85-4413-BB1A-974EB2701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20" y="-45086"/>
            <a:ext cx="11922760" cy="765447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dirty="0"/>
              <a:t>Jiangmen Underground Neutrino Observatory</a:t>
            </a:r>
            <a:endParaRPr lang="zh-CN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EA4D481-6A8C-443C-A4AD-F3E531E42B1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5276" y="5404732"/>
                <a:ext cx="11796078" cy="1422942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400" dirty="0"/>
                  <a:t>Aim to determine the neutrino mass ordering (sign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32</m:t>
                        </m:r>
                      </m:sub>
                      <m:sup>
                        <m: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CN" sz="2400" dirty="0"/>
                  <a:t>), using reactor neutrinos</a:t>
                </a:r>
              </a:p>
              <a:p>
                <a:r>
                  <a:rPr lang="en-US" altLang="zh-CN" sz="2400" dirty="0"/>
                  <a:t>Located at </a:t>
                </a:r>
                <a:r>
                  <a:rPr lang="en-US" altLang="zh-CN" sz="2400" dirty="0" err="1"/>
                  <a:t>Jinji</a:t>
                </a:r>
                <a:r>
                  <a:rPr lang="en-US" altLang="zh-CN" sz="2400" dirty="0"/>
                  <a:t> town, </a:t>
                </a:r>
                <a:r>
                  <a:rPr lang="en-US" altLang="zh-CN" sz="2400" dirty="0" err="1"/>
                  <a:t>Kaiping</a:t>
                </a:r>
                <a:r>
                  <a:rPr lang="en-US" altLang="zh-CN" sz="2400" dirty="0"/>
                  <a:t> city,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Jiangmen city, Guangdong Province, China</a:t>
                </a:r>
              </a:p>
              <a:p>
                <a:r>
                  <a:rPr lang="en-US" altLang="zh-CN" sz="2400" dirty="0"/>
                  <a:t>Equal distance (53 km) away from two reactor power plants (26.6 GW), doubling the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altLang="zh-CN" sz="2400" dirty="0"/>
                  <a:t> flux</a:t>
                </a:r>
              </a:p>
              <a:p>
                <a:endParaRPr lang="zh-CN" altLang="en-US" sz="24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EA4D481-6A8C-443C-A4AD-F3E531E42B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5276" y="5404732"/>
                <a:ext cx="11796078" cy="1422942"/>
              </a:xfrm>
              <a:blipFill>
                <a:blip r:embed="rId35"/>
                <a:stretch>
                  <a:fillRect l="-930" t="-9013" b="-47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137890-54D5-4C29-B814-E4C22B6A8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2760" y="6437630"/>
            <a:ext cx="2743200" cy="365125"/>
          </a:xfrm>
        </p:spPr>
        <p:txBody>
          <a:bodyPr/>
          <a:lstStyle/>
          <a:p>
            <a:fld id="{7EC215E6-F28F-4CB6-99AE-E6704A4B0A81}" type="slidenum">
              <a:rPr lang="zh-CN" altLang="en-US" smtClean="0"/>
              <a:pPr/>
              <a:t>3</a:t>
            </a:fld>
            <a:endParaRPr lang="zh-CN" altLang="en-US"/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79ACD9CC-99A7-445B-92DD-B887C1F1A9F1}"/>
              </a:ext>
            </a:extLst>
          </p:cNvPr>
          <p:cNvGrpSpPr/>
          <p:nvPr/>
        </p:nvGrpSpPr>
        <p:grpSpPr>
          <a:xfrm>
            <a:off x="1697672" y="739873"/>
            <a:ext cx="8935763" cy="4564976"/>
            <a:chOff x="1697672" y="739873"/>
            <a:chExt cx="9031287" cy="4613776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7854F080-A600-4F8F-B61A-9BC521BDFF27}"/>
                </a:ext>
              </a:extLst>
            </p:cNvPr>
            <p:cNvGrpSpPr/>
            <p:nvPr/>
          </p:nvGrpSpPr>
          <p:grpSpPr>
            <a:xfrm>
              <a:off x="1697672" y="739873"/>
              <a:ext cx="9031287" cy="4613776"/>
              <a:chOff x="1220152" y="1951038"/>
              <a:chExt cx="9121775" cy="4660004"/>
            </a:xfrm>
          </p:grpSpPr>
          <p:grpSp>
            <p:nvGrpSpPr>
              <p:cNvPr id="5" name="组合 19">
                <a:extLst>
                  <a:ext uri="{FF2B5EF4-FFF2-40B4-BE49-F238E27FC236}">
                    <a16:creationId xmlns:a16="http://schemas.microsoft.com/office/drawing/2014/main" id="{32EB6D8B-EE5E-40F9-91E2-53044200B6C3}"/>
                  </a:ext>
                </a:extLst>
              </p:cNvPr>
              <p:cNvGrpSpPr/>
              <p:nvPr/>
            </p:nvGrpSpPr>
            <p:grpSpPr bwMode="auto">
              <a:xfrm>
                <a:off x="1220152" y="1951038"/>
                <a:ext cx="9121775" cy="4660004"/>
                <a:chOff x="13369" y="2132856"/>
                <a:chExt cx="9121777" cy="4659183"/>
              </a:xfrm>
            </p:grpSpPr>
            <p:pic>
              <p:nvPicPr>
                <p:cNvPr id="6" name="Picture 2" descr="D:\大亚湾二期\Conference\报告材料\map.jpg">
                  <a:extLst>
                    <a:ext uri="{FF2B5EF4-FFF2-40B4-BE49-F238E27FC236}">
                      <a16:creationId xmlns:a16="http://schemas.microsoft.com/office/drawing/2014/main" id="{A477C34F-6D0E-481A-884C-4CCAA54B8858}"/>
                    </a:ext>
                  </a:extLst>
                </p:cNvPr>
                <p:cNvPicPr>
                  <a:picLocks noChangeAspect="1" noChangeArrowheads="1"/>
                </p:cNvPicPr>
                <p:nvPr>
                  <p:custDataLst>
                    <p:tags r:id="rId11"/>
                  </p:custDataLst>
                </p:nvPr>
              </p:nvPicPr>
              <p:blipFill>
                <a:blip r:embed="rId3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369" y="2132856"/>
                  <a:ext cx="9121777" cy="46397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" name="TextBox 25">
                  <a:extLst>
                    <a:ext uri="{FF2B5EF4-FFF2-40B4-BE49-F238E27FC236}">
                      <a16:creationId xmlns:a16="http://schemas.microsoft.com/office/drawing/2014/main" id="{68B9AB4D-E073-42EB-9D64-6944F692DE0B}"/>
                    </a:ext>
                  </a:extLst>
                </p:cNvPr>
                <p:cNvSpPr txBox="1"/>
                <p:nvPr>
                  <p:custDataLst>
                    <p:tags r:id="rId12"/>
                  </p:custDataLst>
                </p:nvPr>
              </p:nvSpPr>
              <p:spPr>
                <a:xfrm>
                  <a:off x="442310" y="6268911"/>
                  <a:ext cx="1322812" cy="52312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4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  <a:cs typeface="+mn-cs"/>
                    </a:rPr>
                    <a:t>Yangjiang</a:t>
                  </a:r>
                  <a:r>
                    <a:rPr kumimoji="0" lang="en-US" altLang="zh-CN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  <a:cs typeface="+mn-cs"/>
                    </a:rPr>
                    <a:t> NPP 17.4 GW</a:t>
                  </a:r>
                  <a:endPara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" name="TextBox 27">
                  <a:extLst>
                    <a:ext uri="{FF2B5EF4-FFF2-40B4-BE49-F238E27FC236}">
                      <a16:creationId xmlns:a16="http://schemas.microsoft.com/office/drawing/2014/main" id="{8B98BD86-EAE2-4B11-B94C-3FBD61753226}"/>
                    </a:ext>
                  </a:extLst>
                </p:cNvPr>
                <p:cNvSpPr txBox="1"/>
                <p:nvPr>
                  <p:custDataLst>
                    <p:tags r:id="rId13"/>
                  </p:custDataLst>
                </p:nvPr>
              </p:nvSpPr>
              <p:spPr>
                <a:xfrm>
                  <a:off x="1959645" y="5959646"/>
                  <a:ext cx="1322812" cy="52312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4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  <a:cs typeface="+mn-cs"/>
                    </a:rPr>
                    <a:t>Taishan</a:t>
                  </a:r>
                  <a:r>
                    <a:rPr kumimoji="0" lang="en-US" altLang="zh-CN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  <a:cs typeface="+mn-cs"/>
                    </a:rPr>
                    <a:t> NPP  9.2 GW</a:t>
                  </a:r>
                  <a:endPara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" name="TextBox 28">
                  <a:extLst>
                    <a:ext uri="{FF2B5EF4-FFF2-40B4-BE49-F238E27FC236}">
                      <a16:creationId xmlns:a16="http://schemas.microsoft.com/office/drawing/2014/main" id="{21C625B1-2A24-4DB5-A8F2-D59237B9FB81}"/>
                    </a:ext>
                  </a:extLst>
                </p:cNvPr>
                <p:cNvSpPr txBox="1"/>
                <p:nvPr>
                  <p:custDataLst>
                    <p:tags r:id="rId14"/>
                  </p:custDataLst>
                </p:nvPr>
              </p:nvSpPr>
              <p:spPr>
                <a:xfrm>
                  <a:off x="4790157" y="4326395"/>
                  <a:ext cx="1079500" cy="521878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4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  <a:t>Daya</a:t>
                  </a:r>
                  <a:r>
                    <a:rPr kumimoji="0" lang="en-US" altLang="zh-CN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  <a:t> Bay NPP</a:t>
                  </a:r>
                  <a:endPara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" name="TextBox 29">
                  <a:extLst>
                    <a:ext uri="{FF2B5EF4-FFF2-40B4-BE49-F238E27FC236}">
                      <a16:creationId xmlns:a16="http://schemas.microsoft.com/office/drawing/2014/main" id="{D98E3821-41AD-47FB-92D7-1018E5E61F08}"/>
                    </a:ext>
                  </a:extLst>
                </p:cNvPr>
                <p:cNvSpPr txBox="1"/>
                <p:nvPr>
                  <p:custDataLst>
                    <p:tags r:id="rId15"/>
                  </p:custDataLst>
                </p:nvPr>
              </p:nvSpPr>
              <p:spPr>
                <a:xfrm>
                  <a:off x="6014120" y="3894671"/>
                  <a:ext cx="1152525" cy="521878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79646">
                          <a:lumMod val="40000"/>
                          <a:lumOff val="60000"/>
                        </a:srgb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  <a:t>Huizhou</a:t>
                  </a:r>
                  <a:br>
                    <a:rPr kumimoji="0" lang="en-US" altLang="zh-CN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79646">
                          <a:lumMod val="40000"/>
                          <a:lumOff val="60000"/>
                        </a:srgb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</a:br>
                  <a:r>
                    <a:rPr kumimoji="0" lang="en-US" altLang="zh-CN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79646">
                          <a:lumMod val="40000"/>
                          <a:lumOff val="60000"/>
                        </a:srgb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  <a:t>NPP</a:t>
                  </a:r>
                  <a:endPara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9646">
                        <a:lumMod val="40000"/>
                        <a:lumOff val="6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TextBox 30">
                  <a:extLst>
                    <a:ext uri="{FF2B5EF4-FFF2-40B4-BE49-F238E27FC236}">
                      <a16:creationId xmlns:a16="http://schemas.microsoft.com/office/drawing/2014/main" id="{5AF0B682-9A0C-425C-849A-5354D0065644}"/>
                    </a:ext>
                  </a:extLst>
                </p:cNvPr>
                <p:cNvSpPr txBox="1"/>
                <p:nvPr>
                  <p:custDataLst>
                    <p:tags r:id="rId16"/>
                  </p:custDataLst>
                </p:nvPr>
              </p:nvSpPr>
              <p:spPr>
                <a:xfrm>
                  <a:off x="7452396" y="3796263"/>
                  <a:ext cx="855662" cy="521878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79646">
                          <a:lumMod val="40000"/>
                          <a:lumOff val="60000"/>
                        </a:srgb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  <a:t>Lufeng</a:t>
                  </a:r>
                  <a:br>
                    <a:rPr kumimoji="0" lang="en-US" altLang="zh-CN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79646">
                          <a:lumMod val="40000"/>
                          <a:lumOff val="60000"/>
                        </a:srgb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</a:br>
                  <a:r>
                    <a:rPr kumimoji="0" lang="en-US" altLang="zh-CN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79646">
                          <a:lumMod val="40000"/>
                          <a:lumOff val="60000"/>
                        </a:srgb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  <a:t>NPP</a:t>
                  </a:r>
                  <a:endParaRPr kumimoji="0" lang="zh-CN" alt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79646">
                        <a:lumMod val="40000"/>
                        <a:lumOff val="6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TextBox 32">
                  <a:extLst>
                    <a:ext uri="{FF2B5EF4-FFF2-40B4-BE49-F238E27FC236}">
                      <a16:creationId xmlns:a16="http://schemas.microsoft.com/office/drawing/2014/main" id="{15262DB0-0BC7-4FF5-B989-13F325C94308}"/>
                    </a:ext>
                  </a:extLst>
                </p:cNvPr>
                <p:cNvSpPr txBox="1"/>
                <p:nvPr>
                  <p:custDataLst>
                    <p:tags r:id="rId17"/>
                  </p:custDataLst>
                </p:nvPr>
              </p:nvSpPr>
              <p:spPr>
                <a:xfrm>
                  <a:off x="1635794" y="5313646"/>
                  <a:ext cx="1800225" cy="368235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  <a:t>53 km</a:t>
                  </a: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" name="TextBox 33">
                  <a:extLst>
                    <a:ext uri="{FF2B5EF4-FFF2-40B4-BE49-F238E27FC236}">
                      <a16:creationId xmlns:a16="http://schemas.microsoft.com/office/drawing/2014/main" id="{54040B43-E059-42E6-92CA-1C13F14C1D63}"/>
                    </a:ext>
                  </a:extLst>
                </p:cNvPr>
                <p:cNvSpPr txBox="1"/>
                <p:nvPr>
                  <p:custDataLst>
                    <p:tags r:id="rId18"/>
                  </p:custDataLst>
                </p:nvPr>
              </p:nvSpPr>
              <p:spPr>
                <a:xfrm>
                  <a:off x="440406" y="5589822"/>
                  <a:ext cx="900113" cy="368235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  <a:t>53 km</a:t>
                  </a: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" name="TextBox 34">
                  <a:extLst>
                    <a:ext uri="{FF2B5EF4-FFF2-40B4-BE49-F238E27FC236}">
                      <a16:creationId xmlns:a16="http://schemas.microsoft.com/office/drawing/2014/main" id="{1F95EA95-ABF3-46FD-90A5-4ADBFCBC57E8}"/>
                    </a:ext>
                  </a:extLst>
                </p:cNvPr>
                <p:cNvSpPr txBox="1"/>
                <p:nvPr>
                  <p:custDataLst>
                    <p:tags r:id="rId19"/>
                  </p:custDataLst>
                </p:nvPr>
              </p:nvSpPr>
              <p:spPr>
                <a:xfrm>
                  <a:off x="3997995" y="4770816"/>
                  <a:ext cx="1152525" cy="306651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  <a:t>Hong Kong</a:t>
                  </a:r>
                  <a:endParaRPr kumimoji="0" lang="zh-CN" alt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TextBox 35">
                  <a:extLst>
                    <a:ext uri="{FF2B5EF4-FFF2-40B4-BE49-F238E27FC236}">
                      <a16:creationId xmlns:a16="http://schemas.microsoft.com/office/drawing/2014/main" id="{DA7F1149-0866-40F1-8E5D-3C7A44B25FBB}"/>
                    </a:ext>
                  </a:extLst>
                </p:cNvPr>
                <p:cNvSpPr txBox="1"/>
                <p:nvPr>
                  <p:custDataLst>
                    <p:tags r:id="rId20"/>
                  </p:custDataLst>
                </p:nvPr>
              </p:nvSpPr>
              <p:spPr>
                <a:xfrm>
                  <a:off x="3174082" y="5212064"/>
                  <a:ext cx="823913" cy="306651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  <a:t>Macau</a:t>
                  </a:r>
                  <a:endParaRPr kumimoji="0" lang="zh-CN" alt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" name="TextBox 36">
                  <a:extLst>
                    <a:ext uri="{FF2B5EF4-FFF2-40B4-BE49-F238E27FC236}">
                      <a16:creationId xmlns:a16="http://schemas.microsoft.com/office/drawing/2014/main" id="{0349C04F-07E8-42D2-8AA9-B81ACF342199}"/>
                    </a:ext>
                  </a:extLst>
                </p:cNvPr>
                <p:cNvSpPr txBox="1"/>
                <p:nvPr>
                  <p:custDataLst>
                    <p:tags r:id="rId21"/>
                  </p:custDataLst>
                </p:nvPr>
              </p:nvSpPr>
              <p:spPr>
                <a:xfrm>
                  <a:off x="2597820" y="3232800"/>
                  <a:ext cx="1306512" cy="306651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  <a:t>Guang Zhou</a:t>
                  </a:r>
                  <a:endParaRPr kumimoji="0" lang="zh-CN" alt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TextBox 37">
                  <a:extLst>
                    <a:ext uri="{FF2B5EF4-FFF2-40B4-BE49-F238E27FC236}">
                      <a16:creationId xmlns:a16="http://schemas.microsoft.com/office/drawing/2014/main" id="{92289218-E2D0-4434-9CDA-205854397B1E}"/>
                    </a:ext>
                  </a:extLst>
                </p:cNvPr>
                <p:cNvSpPr txBox="1"/>
                <p:nvPr>
                  <p:custDataLst>
                    <p:tags r:id="rId22"/>
                  </p:custDataLst>
                </p:nvPr>
              </p:nvSpPr>
              <p:spPr>
                <a:xfrm>
                  <a:off x="3701132" y="3894671"/>
                  <a:ext cx="1304925" cy="306651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  <a:t>Shen Zhen</a:t>
                  </a:r>
                  <a:endPara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pic>
              <p:nvPicPr>
                <p:cNvPr id="18" name="Picture 3" descr="D:\大亚湾二期\Conference\报告材料\airportblue.png">
                  <a:extLst>
                    <a:ext uri="{FF2B5EF4-FFF2-40B4-BE49-F238E27FC236}">
                      <a16:creationId xmlns:a16="http://schemas.microsoft.com/office/drawing/2014/main" id="{522E568A-D5D3-4C56-B2D0-B52416BF2C25}"/>
                    </a:ext>
                  </a:extLst>
                </p:cNvPr>
                <p:cNvPicPr>
                  <a:picLocks noChangeAspect="1" noChangeArrowheads="1"/>
                </p:cNvPicPr>
                <p:nvPr>
                  <p:custDataLst>
                    <p:tags r:id="rId23"/>
                  </p:custDataLst>
                </p:nvPr>
              </p:nvPicPr>
              <p:blipFill>
                <a:blip r:embed="rId37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21795" y="4512935"/>
                  <a:ext cx="342090" cy="3420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" name="Picture 3" descr="D:\大亚湾二期\Conference\报告材料\airportblue.png">
                  <a:extLst>
                    <a:ext uri="{FF2B5EF4-FFF2-40B4-BE49-F238E27FC236}">
                      <a16:creationId xmlns:a16="http://schemas.microsoft.com/office/drawing/2014/main" id="{A50C0872-FE81-4999-82B3-8D225502FA32}"/>
                    </a:ext>
                  </a:extLst>
                </p:cNvPr>
                <p:cNvPicPr>
                  <a:picLocks noChangeAspect="1" noChangeArrowheads="1"/>
                </p:cNvPicPr>
                <p:nvPr>
                  <p:custDataLst>
                    <p:tags r:id="rId24"/>
                  </p:custDataLst>
                </p:nvPr>
              </p:nvPicPr>
              <p:blipFill>
                <a:blip r:embed="rId37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79705" y="4103411"/>
                  <a:ext cx="342090" cy="3420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" name="Picture 3" descr="D:\大亚湾二期\Conference\报告材料\airportblue.png">
                  <a:extLst>
                    <a:ext uri="{FF2B5EF4-FFF2-40B4-BE49-F238E27FC236}">
                      <a16:creationId xmlns:a16="http://schemas.microsoft.com/office/drawing/2014/main" id="{D17A5DAE-594E-4E8E-863B-CFD1AF4FE36E}"/>
                    </a:ext>
                  </a:extLst>
                </p:cNvPr>
                <p:cNvPicPr>
                  <a:picLocks noChangeAspect="1" noChangeArrowheads="1"/>
                </p:cNvPicPr>
                <p:nvPr>
                  <p:custDataLst>
                    <p:tags r:id="rId25"/>
                  </p:custDataLst>
                </p:nvPr>
              </p:nvPicPr>
              <p:blipFill>
                <a:blip r:embed="rId37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98277" y="2890630"/>
                  <a:ext cx="342090" cy="3420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" name="Picture 3" descr="D:\大亚湾二期\Conference\报告材料\airportblue.png">
                  <a:extLst>
                    <a:ext uri="{FF2B5EF4-FFF2-40B4-BE49-F238E27FC236}">
                      <a16:creationId xmlns:a16="http://schemas.microsoft.com/office/drawing/2014/main" id="{1FA090DC-AEDD-408F-80C6-C735AC2464D2}"/>
                    </a:ext>
                  </a:extLst>
                </p:cNvPr>
                <p:cNvPicPr>
                  <a:picLocks noChangeAspect="1" noChangeArrowheads="1"/>
                </p:cNvPicPr>
                <p:nvPr>
                  <p:custDataLst>
                    <p:tags r:id="rId26"/>
                  </p:custDataLst>
                </p:nvPr>
              </p:nvPicPr>
              <p:blipFill>
                <a:blip r:embed="rId37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40367" y="5100492"/>
                  <a:ext cx="342090" cy="3420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" name="Picture 3" descr="D:\大亚湾二期\Conference\报告材料\airportblue.png">
                  <a:extLst>
                    <a:ext uri="{FF2B5EF4-FFF2-40B4-BE49-F238E27FC236}">
                      <a16:creationId xmlns:a16="http://schemas.microsoft.com/office/drawing/2014/main" id="{9A588E9C-9045-47E2-B3E0-354BA2E5A408}"/>
                    </a:ext>
                  </a:extLst>
                </p:cNvPr>
                <p:cNvPicPr>
                  <a:picLocks noChangeAspect="1" noChangeArrowheads="1"/>
                </p:cNvPicPr>
                <p:nvPr>
                  <p:custDataLst>
                    <p:tags r:id="rId27"/>
                  </p:custDataLst>
                </p:nvPr>
              </p:nvPicPr>
              <p:blipFill>
                <a:blip r:embed="rId37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44690" y="4341890"/>
                  <a:ext cx="342090" cy="3420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TextBox 45">
                  <a:extLst>
                    <a:ext uri="{FF2B5EF4-FFF2-40B4-BE49-F238E27FC236}">
                      <a16:creationId xmlns:a16="http://schemas.microsoft.com/office/drawing/2014/main" id="{EC28D7E8-DFA8-4ACF-9B09-0FC0E06D140F}"/>
                    </a:ext>
                  </a:extLst>
                </p:cNvPr>
                <p:cNvSpPr txBox="1"/>
                <p:nvPr>
                  <p:custDataLst>
                    <p:tags r:id="rId28"/>
                  </p:custDataLst>
                </p:nvPr>
              </p:nvSpPr>
              <p:spPr>
                <a:xfrm>
                  <a:off x="2940720" y="4469245"/>
                  <a:ext cx="1152525" cy="306651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  <a:t>Zhu Hai</a:t>
                  </a:r>
                  <a:endParaRPr kumimoji="0" lang="zh-CN" alt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" name="椭圆 44">
                  <a:extLst>
                    <a:ext uri="{FF2B5EF4-FFF2-40B4-BE49-F238E27FC236}">
                      <a16:creationId xmlns:a16="http://schemas.microsoft.com/office/drawing/2014/main" id="{32D847E0-5917-4899-A433-C09EC1DA499C}"/>
                    </a:ext>
                  </a:extLst>
                </p:cNvPr>
                <p:cNvSpPr>
                  <a:spLocks noChangeArrowheads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1363333" y="5437129"/>
                  <a:ext cx="180000" cy="180000"/>
                </a:xfrm>
                <a:prstGeom prst="ellipse">
                  <a:avLst/>
                </a:prstGeom>
                <a:solidFill>
                  <a:schemeClr val="accent2"/>
                </a:solidFill>
                <a:ln w="28575" algn="ctr">
                  <a:solidFill>
                    <a:srgbClr val="FF0000"/>
                  </a:solidFill>
                  <a:round/>
                </a:ln>
              </p:spPr>
              <p:txBody>
                <a:bodyPr/>
                <a:lstStyle>
                  <a:lvl1pPr eaLnBrk="0" hangingPunct="0">
                    <a:buFont typeface="Arial" panose="020B0604020202020204" pitchFamily="34" charset="0"/>
                    <a:buChar char="•"/>
                    <a:defRPr sz="3200">
                      <a:solidFill>
                        <a:srgbClr val="0004CD"/>
                      </a:solidFill>
                      <a:latin typeface="Calibri" panose="020F0502020204030204" pitchFamily="34" charset="0"/>
                      <a:ea typeface="楷体" panose="02010609060101010101" pitchFamily="49" charset="-122"/>
                    </a:defRPr>
                  </a:lvl1pPr>
                  <a:lvl2pPr marL="742950" indent="-285750" eaLnBrk="0" hangingPunct="0">
                    <a:buFont typeface="Arial" panose="020B0604020202020204" pitchFamily="34" charset="0"/>
                    <a:buChar char="–"/>
                    <a:defRPr sz="2800">
                      <a:solidFill>
                        <a:srgbClr val="0004CD"/>
                      </a:solidFill>
                      <a:latin typeface="Calibri" panose="020F0502020204030204" pitchFamily="34" charset="0"/>
                      <a:ea typeface="楷体" panose="02010609060101010101" pitchFamily="49" charset="-122"/>
                    </a:defRPr>
                  </a:lvl2pPr>
                  <a:lvl3pPr marL="1143000" indent="-228600" eaLnBrk="0" hangingPunct="0">
                    <a:buFont typeface="Arial" panose="020B0604020202020204" pitchFamily="34" charset="0"/>
                    <a:buChar char="•"/>
                    <a:defRPr sz="2400">
                      <a:solidFill>
                        <a:srgbClr val="0004CD"/>
                      </a:solidFill>
                      <a:latin typeface="Calibri" panose="020F0502020204030204" pitchFamily="34" charset="0"/>
                      <a:ea typeface="楷体" panose="02010609060101010101" pitchFamily="49" charset="-122"/>
                    </a:defRPr>
                  </a:lvl3pPr>
                  <a:lvl4pPr marL="1600200" indent="-228600" eaLnBrk="0" hangingPunct="0">
                    <a:buFont typeface="Arial" panose="020B0604020202020204" pitchFamily="34" charset="0"/>
                    <a:buChar char="–"/>
                    <a:defRPr sz="2000">
                      <a:solidFill>
                        <a:srgbClr val="0004CD"/>
                      </a:solidFill>
                      <a:latin typeface="Calibri" panose="020F0502020204030204" pitchFamily="34" charset="0"/>
                      <a:ea typeface="楷体" panose="02010609060101010101" pitchFamily="49" charset="-122"/>
                    </a:defRPr>
                  </a:lvl4pPr>
                  <a:lvl5pPr marL="2057400" indent="-228600" eaLnBrk="0" hangingPunct="0">
                    <a:buFont typeface="Arial" panose="020B0604020202020204" pitchFamily="34" charset="0"/>
                    <a:buChar char="»"/>
                    <a:defRPr sz="2000">
                      <a:solidFill>
                        <a:srgbClr val="0004CD"/>
                      </a:solidFill>
                      <a:latin typeface="Calibri" panose="020F0502020204030204" pitchFamily="34" charset="0"/>
                      <a:ea typeface="楷体" panose="02010609060101010101" pitchFamily="49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04CD"/>
                      </a:solidFill>
                      <a:latin typeface="Calibri" panose="020F0502020204030204" pitchFamily="34" charset="0"/>
                      <a:ea typeface="楷体" panose="02010609060101010101" pitchFamily="49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04CD"/>
                      </a:solidFill>
                      <a:latin typeface="Calibri" panose="020F0502020204030204" pitchFamily="34" charset="0"/>
                      <a:ea typeface="楷体" panose="02010609060101010101" pitchFamily="49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04CD"/>
                      </a:solidFill>
                      <a:latin typeface="Calibri" panose="020F0502020204030204" pitchFamily="34" charset="0"/>
                      <a:ea typeface="楷体" panose="02010609060101010101" pitchFamily="49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04CD"/>
                      </a:solidFill>
                      <a:latin typeface="Calibri" panose="020F0502020204030204" pitchFamily="34" charset="0"/>
                      <a:ea typeface="楷体" panose="02010609060101010101" pitchFamily="49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cxnSp>
              <p:nvCxnSpPr>
                <p:cNvPr id="25" name="直接连接符 45">
                  <a:extLst>
                    <a:ext uri="{FF2B5EF4-FFF2-40B4-BE49-F238E27FC236}">
                      <a16:creationId xmlns:a16="http://schemas.microsoft.com/office/drawing/2014/main" id="{0892B695-C51C-465D-A9B5-5153F464EF77}"/>
                    </a:ext>
                  </a:extLst>
                </p:cNvPr>
                <p:cNvCxnSpPr>
                  <a:cxnSpLocks noChangeShapeType="1"/>
                </p:cNvCxnSpPr>
                <p:nvPr>
                  <p:custDataLst>
                    <p:tags r:id="rId30"/>
                  </p:custDataLst>
                </p:nvPr>
              </p:nvCxnSpPr>
              <p:spPr bwMode="auto">
                <a:xfrm>
                  <a:off x="1448333" y="5517232"/>
                  <a:ext cx="897073" cy="199568"/>
                </a:xfrm>
                <a:prstGeom prst="line">
                  <a:avLst/>
                </a:prstGeom>
                <a:noFill/>
                <a:ln w="28575" algn="ctr">
                  <a:solidFill>
                    <a:srgbClr val="FFFF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6" name="直接连接符 46">
                  <a:extLst>
                    <a:ext uri="{FF2B5EF4-FFF2-40B4-BE49-F238E27FC236}">
                      <a16:creationId xmlns:a16="http://schemas.microsoft.com/office/drawing/2014/main" id="{0214A112-D554-4536-8B57-B24F07C76A17}"/>
                    </a:ext>
                  </a:extLst>
                </p:cNvPr>
                <p:cNvCxnSpPr>
                  <a:cxnSpLocks noChangeShapeType="1"/>
                </p:cNvCxnSpPr>
                <p:nvPr>
                  <p:custDataLst>
                    <p:tags r:id="rId31"/>
                  </p:custDataLst>
                </p:nvPr>
              </p:nvCxnSpPr>
              <p:spPr bwMode="auto">
                <a:xfrm flipH="1">
                  <a:off x="1088372" y="5517232"/>
                  <a:ext cx="359962" cy="606825"/>
                </a:xfrm>
                <a:prstGeom prst="line">
                  <a:avLst/>
                </a:prstGeom>
                <a:noFill/>
                <a:ln w="28575" algn="ctr">
                  <a:solidFill>
                    <a:srgbClr val="FFFF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7" name="TextBox 48">
                  <a:extLst>
                    <a:ext uri="{FF2B5EF4-FFF2-40B4-BE49-F238E27FC236}">
                      <a16:creationId xmlns:a16="http://schemas.microsoft.com/office/drawing/2014/main" id="{82E44876-9876-4628-9D43-403033BA85F1}"/>
                    </a:ext>
                  </a:extLst>
                </p:cNvPr>
                <p:cNvSpPr txBox="1"/>
                <p:nvPr>
                  <p:custDataLst>
                    <p:tags r:id="rId32"/>
                  </p:custDataLst>
                </p:nvPr>
              </p:nvSpPr>
              <p:spPr>
                <a:xfrm>
                  <a:off x="2413670" y="3697855"/>
                  <a:ext cx="1333500" cy="368235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  <a:cs typeface="+mn-cs"/>
                    </a:rPr>
                    <a:t>2.5 h drive</a:t>
                  </a: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椭圆 37">
                  <a:extLst>
                    <a:ext uri="{FF2B5EF4-FFF2-40B4-BE49-F238E27FC236}">
                      <a16:creationId xmlns:a16="http://schemas.microsoft.com/office/drawing/2014/main" id="{848C5484-87CF-438F-AEC8-CD5B222133D7}"/>
                    </a:ext>
                  </a:extLst>
                </p:cNvPr>
                <p:cNvSpPr>
                  <a:spLocks noChangeArrowheads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5062665" y="3960852"/>
                  <a:ext cx="360000" cy="360000"/>
                </a:xfrm>
                <a:prstGeom prst="ellipse">
                  <a:avLst/>
                </a:prstGeom>
                <a:noFill/>
                <a:ln w="28575" algn="ctr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buFont typeface="Arial" panose="020B0604020202020204" pitchFamily="34" charset="0"/>
                    <a:buChar char="•"/>
                    <a:defRPr sz="3200">
                      <a:solidFill>
                        <a:srgbClr val="0004CD"/>
                      </a:solidFill>
                      <a:latin typeface="Calibri" panose="020F0502020204030204" pitchFamily="34" charset="0"/>
                      <a:ea typeface="楷体" panose="02010609060101010101" pitchFamily="49" charset="-122"/>
                    </a:defRPr>
                  </a:lvl1pPr>
                  <a:lvl2pPr marL="742950" indent="-285750" eaLnBrk="0" hangingPunct="0">
                    <a:buFont typeface="Arial" panose="020B0604020202020204" pitchFamily="34" charset="0"/>
                    <a:buChar char="–"/>
                    <a:defRPr sz="2800">
                      <a:solidFill>
                        <a:srgbClr val="0004CD"/>
                      </a:solidFill>
                      <a:latin typeface="Calibri" panose="020F0502020204030204" pitchFamily="34" charset="0"/>
                      <a:ea typeface="楷体" panose="02010609060101010101" pitchFamily="49" charset="-122"/>
                    </a:defRPr>
                  </a:lvl2pPr>
                  <a:lvl3pPr marL="1143000" indent="-228600" eaLnBrk="0" hangingPunct="0">
                    <a:buFont typeface="Arial" panose="020B0604020202020204" pitchFamily="34" charset="0"/>
                    <a:buChar char="•"/>
                    <a:defRPr sz="2400">
                      <a:solidFill>
                        <a:srgbClr val="0004CD"/>
                      </a:solidFill>
                      <a:latin typeface="Calibri" panose="020F0502020204030204" pitchFamily="34" charset="0"/>
                      <a:ea typeface="楷体" panose="02010609060101010101" pitchFamily="49" charset="-122"/>
                    </a:defRPr>
                  </a:lvl3pPr>
                  <a:lvl4pPr marL="1600200" indent="-228600" eaLnBrk="0" hangingPunct="0">
                    <a:buFont typeface="Arial" panose="020B0604020202020204" pitchFamily="34" charset="0"/>
                    <a:buChar char="–"/>
                    <a:defRPr sz="2000">
                      <a:solidFill>
                        <a:srgbClr val="0004CD"/>
                      </a:solidFill>
                      <a:latin typeface="Calibri" panose="020F0502020204030204" pitchFamily="34" charset="0"/>
                      <a:ea typeface="楷体" panose="02010609060101010101" pitchFamily="49" charset="-122"/>
                    </a:defRPr>
                  </a:lvl4pPr>
                  <a:lvl5pPr marL="2057400" indent="-228600" eaLnBrk="0" hangingPunct="0">
                    <a:buFont typeface="Arial" panose="020B0604020202020204" pitchFamily="34" charset="0"/>
                    <a:buChar char="»"/>
                    <a:defRPr sz="2000">
                      <a:solidFill>
                        <a:srgbClr val="0004CD"/>
                      </a:solidFill>
                      <a:latin typeface="Calibri" panose="020F0502020204030204" pitchFamily="34" charset="0"/>
                      <a:ea typeface="楷体" panose="02010609060101010101" pitchFamily="49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04CD"/>
                      </a:solidFill>
                      <a:latin typeface="Calibri" panose="020F0502020204030204" pitchFamily="34" charset="0"/>
                      <a:ea typeface="楷体" panose="02010609060101010101" pitchFamily="49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04CD"/>
                      </a:solidFill>
                      <a:latin typeface="Calibri" panose="020F0502020204030204" pitchFamily="34" charset="0"/>
                      <a:ea typeface="楷体" panose="02010609060101010101" pitchFamily="49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04CD"/>
                      </a:solidFill>
                      <a:latin typeface="Calibri" panose="020F0502020204030204" pitchFamily="34" charset="0"/>
                      <a:ea typeface="楷体" panose="02010609060101010101" pitchFamily="49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04CD"/>
                      </a:solidFill>
                      <a:latin typeface="Calibri" panose="020F0502020204030204" pitchFamily="34" charset="0"/>
                      <a:ea typeface="楷体" panose="02010609060101010101" pitchFamily="49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29" name="TextBox 74">
                <a:extLst>
                  <a:ext uri="{FF2B5EF4-FFF2-40B4-BE49-F238E27FC236}">
                    <a16:creationId xmlns:a16="http://schemas.microsoft.com/office/drawing/2014/main" id="{A255ABBC-D278-4DC6-AECC-A2FA95247382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6687503" y="2266634"/>
                <a:ext cx="2087562" cy="30670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Previous site candidate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椭圆 61">
                <a:extLst>
                  <a:ext uri="{FF2B5EF4-FFF2-40B4-BE49-F238E27FC236}">
                    <a16:creationId xmlns:a16="http://schemas.microsoft.com/office/drawing/2014/main" id="{8F6CB433-4720-48AC-AF2B-BA0DDDA808F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6815455" y="2504124"/>
                <a:ext cx="405765" cy="200660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noAutofit/>
              </a:bodyPr>
              <a:lstStyle>
                <a:lvl1pPr eaLnBrk="0" hangingPunct="0">
                  <a:buFont typeface="Arial" panose="020B0604020202020204" pitchFamily="34" charset="0"/>
                  <a:buChar char="•"/>
                  <a:defRPr sz="3200">
                    <a:solidFill>
                      <a:srgbClr val="0004CD"/>
                    </a:solidFill>
                    <a:latin typeface="Calibri" panose="020F0502020204030204" pitchFamily="34" charset="0"/>
                    <a:ea typeface="楷体" panose="02010609060101010101" pitchFamily="49" charset="-122"/>
                  </a:defRPr>
                </a:lvl1pPr>
                <a:lvl2pPr marL="742950" indent="-285750" eaLnBrk="0" hangingPunct="0">
                  <a:buFont typeface="Arial" panose="020B0604020202020204" pitchFamily="34" charset="0"/>
                  <a:buChar char="–"/>
                  <a:defRPr sz="2800">
                    <a:solidFill>
                      <a:srgbClr val="0004CD"/>
                    </a:solidFill>
                    <a:latin typeface="Calibri" panose="020F0502020204030204" pitchFamily="34" charset="0"/>
                    <a:ea typeface="楷体" panose="02010609060101010101" pitchFamily="49" charset="-122"/>
                  </a:defRPr>
                </a:lvl2pPr>
                <a:lvl3pPr marL="1143000" indent="-228600" eaLnBrk="0" hangingPunct="0">
                  <a:buFont typeface="Arial" panose="020B0604020202020204" pitchFamily="34" charset="0"/>
                  <a:buChar char="•"/>
                  <a:defRPr sz="2400">
                    <a:solidFill>
                      <a:srgbClr val="0004CD"/>
                    </a:solidFill>
                    <a:latin typeface="Calibri" panose="020F0502020204030204" pitchFamily="34" charset="0"/>
                    <a:ea typeface="楷体" panose="02010609060101010101" pitchFamily="49" charset="-122"/>
                  </a:defRPr>
                </a:lvl3pPr>
                <a:lvl4pPr marL="1600200" indent="-228600" eaLnBrk="0" hangingPunct="0">
                  <a:buFont typeface="Arial" panose="020B0604020202020204" pitchFamily="34" charset="0"/>
                  <a:buChar char="–"/>
                  <a:defRPr sz="2000">
                    <a:solidFill>
                      <a:srgbClr val="0004CD"/>
                    </a:solidFill>
                    <a:latin typeface="Calibri" panose="020F0502020204030204" pitchFamily="34" charset="0"/>
                    <a:ea typeface="楷体" panose="02010609060101010101" pitchFamily="49" charset="-122"/>
                  </a:defRPr>
                </a:lvl4pPr>
                <a:lvl5pPr marL="2057400" indent="-228600" eaLnBrk="0" hangingPunct="0">
                  <a:buFont typeface="Arial" panose="020B0604020202020204" pitchFamily="34" charset="0"/>
                  <a:buChar char="»"/>
                  <a:defRPr sz="2000">
                    <a:solidFill>
                      <a:srgbClr val="0004CD"/>
                    </a:solidFill>
                    <a:latin typeface="Calibri" panose="020F0502020204030204" pitchFamily="34" charset="0"/>
                    <a:ea typeface="楷体" panose="02010609060101010101" pitchFamily="49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4CD"/>
                    </a:solidFill>
                    <a:latin typeface="Calibri" panose="020F0502020204030204" pitchFamily="34" charset="0"/>
                    <a:ea typeface="楷体" panose="02010609060101010101" pitchFamily="49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4CD"/>
                    </a:solidFill>
                    <a:latin typeface="Calibri" panose="020F0502020204030204" pitchFamily="34" charset="0"/>
                    <a:ea typeface="楷体" panose="02010609060101010101" pitchFamily="49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4CD"/>
                    </a:solidFill>
                    <a:latin typeface="Calibri" panose="020F0502020204030204" pitchFamily="34" charset="0"/>
                    <a:ea typeface="楷体" panose="02010609060101010101" pitchFamily="49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4CD"/>
                    </a:solidFill>
                    <a:latin typeface="Calibri" panose="020F0502020204030204" pitchFamily="34" charset="0"/>
                    <a:ea typeface="楷体" panose="02010609060101010101" pitchFamily="49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楷体" panose="02010609060101010101" pitchFamily="49" charset="-122"/>
                  <a:cs typeface="+mn-cs"/>
                </a:endParaRPr>
              </a:p>
            </p:txBody>
          </p:sp>
          <p:sp>
            <p:nvSpPr>
              <p:cNvPr id="31" name="Oval 7">
                <a:extLst>
                  <a:ext uri="{FF2B5EF4-FFF2-40B4-BE49-F238E27FC236}">
                    <a16:creationId xmlns:a16="http://schemas.microsoft.com/office/drawing/2014/main" id="{DE460A6D-1878-4374-999B-049139B158D4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9621520" y="4165919"/>
                <a:ext cx="112395" cy="111760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 eaLnBrk="0" hangingPunct="0">
                  <a:buFont typeface="Arial" panose="020B0604020202020204" pitchFamily="34" charset="0"/>
                  <a:buChar char="•"/>
                  <a:defRPr sz="3200">
                    <a:solidFill>
                      <a:srgbClr val="0004CD"/>
                    </a:solidFill>
                    <a:latin typeface="Calibri" panose="020F0502020204030204" pitchFamily="34" charset="0"/>
                    <a:ea typeface="楷体" panose="02010609060101010101" pitchFamily="49" charset="-122"/>
                  </a:defRPr>
                </a:lvl1pPr>
                <a:lvl2pPr marL="742950" indent="-285750" eaLnBrk="0" hangingPunct="0">
                  <a:buFont typeface="Arial" panose="020B0604020202020204" pitchFamily="34" charset="0"/>
                  <a:buChar char="–"/>
                  <a:defRPr sz="2800">
                    <a:solidFill>
                      <a:srgbClr val="0004CD"/>
                    </a:solidFill>
                    <a:latin typeface="Calibri" panose="020F0502020204030204" pitchFamily="34" charset="0"/>
                    <a:ea typeface="楷体" panose="02010609060101010101" pitchFamily="49" charset="-122"/>
                  </a:defRPr>
                </a:lvl2pPr>
                <a:lvl3pPr marL="1143000" indent="-228600" eaLnBrk="0" hangingPunct="0">
                  <a:buFont typeface="Arial" panose="020B0604020202020204" pitchFamily="34" charset="0"/>
                  <a:buChar char="•"/>
                  <a:defRPr sz="2400">
                    <a:solidFill>
                      <a:srgbClr val="0004CD"/>
                    </a:solidFill>
                    <a:latin typeface="Calibri" panose="020F0502020204030204" pitchFamily="34" charset="0"/>
                    <a:ea typeface="楷体" panose="02010609060101010101" pitchFamily="49" charset="-122"/>
                  </a:defRPr>
                </a:lvl3pPr>
                <a:lvl4pPr marL="1600200" indent="-228600" eaLnBrk="0" hangingPunct="0">
                  <a:buFont typeface="Arial" panose="020B0604020202020204" pitchFamily="34" charset="0"/>
                  <a:buChar char="–"/>
                  <a:defRPr sz="2000">
                    <a:solidFill>
                      <a:srgbClr val="0004CD"/>
                    </a:solidFill>
                    <a:latin typeface="Calibri" panose="020F0502020204030204" pitchFamily="34" charset="0"/>
                    <a:ea typeface="楷体" panose="02010609060101010101" pitchFamily="49" charset="-122"/>
                  </a:defRPr>
                </a:lvl4pPr>
                <a:lvl5pPr marL="2057400" indent="-228600" eaLnBrk="0" hangingPunct="0">
                  <a:buFont typeface="Arial" panose="020B0604020202020204" pitchFamily="34" charset="0"/>
                  <a:buChar char="»"/>
                  <a:defRPr sz="2000">
                    <a:solidFill>
                      <a:srgbClr val="0004CD"/>
                    </a:solidFill>
                    <a:latin typeface="Calibri" panose="020F0502020204030204" pitchFamily="34" charset="0"/>
                    <a:ea typeface="楷体" panose="02010609060101010101" pitchFamily="49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4CD"/>
                    </a:solidFill>
                    <a:latin typeface="Calibri" panose="020F0502020204030204" pitchFamily="34" charset="0"/>
                    <a:ea typeface="楷体" panose="02010609060101010101" pitchFamily="49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4CD"/>
                    </a:solidFill>
                    <a:latin typeface="Calibri" panose="020F0502020204030204" pitchFamily="34" charset="0"/>
                    <a:ea typeface="楷体" panose="02010609060101010101" pitchFamily="49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4CD"/>
                    </a:solidFill>
                    <a:latin typeface="Calibri" panose="020F0502020204030204" pitchFamily="34" charset="0"/>
                    <a:ea typeface="楷体" panose="02010609060101010101" pitchFamily="49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4CD"/>
                    </a:solidFill>
                    <a:latin typeface="Calibri" panose="020F0502020204030204" pitchFamily="34" charset="0"/>
                    <a:ea typeface="楷体" panose="02010609060101010101" pitchFamily="49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SzPct val="75000"/>
                  <a:buFont typeface="Wingdings" panose="05000000000000000000" pitchFamily="2" charset="2"/>
                  <a:buNone/>
                  <a:defRPr/>
                </a:pPr>
                <a:endParaRPr kumimoji="0" lang="zh-CN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endParaRPr>
              </a:p>
            </p:txBody>
          </p:sp>
          <p:cxnSp>
            <p:nvCxnSpPr>
              <p:cNvPr id="32" name="直接箭头连接符 31">
                <a:extLst>
                  <a:ext uri="{FF2B5EF4-FFF2-40B4-BE49-F238E27FC236}">
                    <a16:creationId xmlns:a16="http://schemas.microsoft.com/office/drawing/2014/main" id="{542AD703-4AD2-48CB-B3CF-451AB4CC08F5}"/>
                  </a:ext>
                </a:extLst>
              </p:cNvPr>
              <p:cNvCxnSpPr/>
              <p:nvPr>
                <p:custDataLst>
                  <p:tags r:id="rId5"/>
                </p:custDataLst>
              </p:nvPr>
            </p:nvCxnSpPr>
            <p:spPr>
              <a:xfrm flipH="1" flipV="1">
                <a:off x="7016115" y="2566672"/>
                <a:ext cx="2265363" cy="565150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3" name="Picture 4" descr="allbaseline_dyb2">
                <a:extLst>
                  <a:ext uri="{FF2B5EF4-FFF2-40B4-BE49-F238E27FC236}">
                    <a16:creationId xmlns:a16="http://schemas.microsoft.com/office/drawing/2014/main" id="{B04D3C81-A50D-41D7-84D5-DB3E51EB3D70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3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30305" y="2091291"/>
                <a:ext cx="4157663" cy="3311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Text Box 5">
                <a:extLst>
                  <a:ext uri="{FF2B5EF4-FFF2-40B4-BE49-F238E27FC236}">
                    <a16:creationId xmlns:a16="http://schemas.microsoft.com/office/drawing/2014/main" id="{1724D8B9-A9C6-4C0D-95CA-FD66C52DEA48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7923326" y="1965841"/>
                <a:ext cx="1264395" cy="326403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miter lim="800000"/>
              </a:ln>
            </p:spPr>
            <p:txBody>
              <a:bodyPr wrap="square">
                <a:spAutoFit/>
              </a:bodyPr>
              <a:lstStyle>
                <a:lvl1pPr eaLnBrk="0" hangingPunct="0">
                  <a:buFont typeface="Arial" panose="020B0604020202020204" pitchFamily="34" charset="0"/>
                  <a:buChar char="•"/>
                  <a:defRPr sz="3200">
                    <a:solidFill>
                      <a:srgbClr val="0004CD"/>
                    </a:solidFill>
                    <a:latin typeface="Calibri" panose="020F0502020204030204" pitchFamily="34" charset="0"/>
                    <a:ea typeface="楷体" panose="02010609060101010101" pitchFamily="49" charset="-122"/>
                  </a:defRPr>
                </a:lvl1pPr>
                <a:lvl2pPr marL="742950" indent="-285750" eaLnBrk="0" hangingPunct="0">
                  <a:buFont typeface="Arial" panose="020B0604020202020204" pitchFamily="34" charset="0"/>
                  <a:buChar char="–"/>
                  <a:defRPr sz="2800">
                    <a:solidFill>
                      <a:srgbClr val="0004CD"/>
                    </a:solidFill>
                    <a:latin typeface="Calibri" panose="020F0502020204030204" pitchFamily="34" charset="0"/>
                    <a:ea typeface="楷体" panose="02010609060101010101" pitchFamily="49" charset="-122"/>
                  </a:defRPr>
                </a:lvl2pPr>
                <a:lvl3pPr marL="1143000" indent="-228600" eaLnBrk="0" hangingPunct="0">
                  <a:buFont typeface="Arial" panose="020B0604020202020204" pitchFamily="34" charset="0"/>
                  <a:buChar char="•"/>
                  <a:defRPr sz="2400">
                    <a:solidFill>
                      <a:srgbClr val="0004CD"/>
                    </a:solidFill>
                    <a:latin typeface="Calibri" panose="020F0502020204030204" pitchFamily="34" charset="0"/>
                    <a:ea typeface="楷体" panose="02010609060101010101" pitchFamily="49" charset="-122"/>
                  </a:defRPr>
                </a:lvl3pPr>
                <a:lvl4pPr marL="1600200" indent="-228600" eaLnBrk="0" hangingPunct="0">
                  <a:buFont typeface="Arial" panose="020B0604020202020204" pitchFamily="34" charset="0"/>
                  <a:buChar char="–"/>
                  <a:defRPr sz="2000">
                    <a:solidFill>
                      <a:srgbClr val="0004CD"/>
                    </a:solidFill>
                    <a:latin typeface="Calibri" panose="020F0502020204030204" pitchFamily="34" charset="0"/>
                    <a:ea typeface="楷体" panose="02010609060101010101" pitchFamily="49" charset="-122"/>
                  </a:defRPr>
                </a:lvl4pPr>
                <a:lvl5pPr marL="2057400" indent="-228600" eaLnBrk="0" hangingPunct="0">
                  <a:buFont typeface="Arial" panose="020B0604020202020204" pitchFamily="34" charset="0"/>
                  <a:buChar char="»"/>
                  <a:defRPr sz="2000">
                    <a:solidFill>
                      <a:srgbClr val="0004CD"/>
                    </a:solidFill>
                    <a:latin typeface="Calibri" panose="020F0502020204030204" pitchFamily="34" charset="0"/>
                    <a:ea typeface="楷体" panose="02010609060101010101" pitchFamily="49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4CD"/>
                    </a:solidFill>
                    <a:latin typeface="Calibri" panose="020F0502020204030204" pitchFamily="34" charset="0"/>
                    <a:ea typeface="楷体" panose="02010609060101010101" pitchFamily="49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4CD"/>
                    </a:solidFill>
                    <a:latin typeface="Calibri" panose="020F0502020204030204" pitchFamily="34" charset="0"/>
                    <a:ea typeface="楷体" panose="02010609060101010101" pitchFamily="49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4CD"/>
                    </a:solidFill>
                    <a:latin typeface="Calibri" panose="020F0502020204030204" pitchFamily="34" charset="0"/>
                    <a:ea typeface="楷体" panose="02010609060101010101" pitchFamily="49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4CD"/>
                    </a:solidFill>
                    <a:latin typeface="Calibri" panose="020F0502020204030204" pitchFamily="34" charset="0"/>
                    <a:ea typeface="楷体" panose="02010609060101010101" pitchFamily="49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9900"/>
                  </a:buClr>
                  <a:buSzPct val="75000"/>
                  <a:buFont typeface="Wingdings" panose="05000000000000000000" pitchFamily="2" charset="2"/>
                  <a:buNone/>
                  <a:defRPr/>
                </a:pPr>
                <a:r>
                  <a:rPr kumimoji="0" lang="en-US" altLang="zh-CN" sz="1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rPr>
                  <a:t>Daya</a:t>
                </a:r>
                <a:r>
                  <a:rPr kumimoji="0" lang="en-US" altLang="zh-CN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rPr>
                  <a:t> Bay</a:t>
                </a:r>
                <a:endParaRPr kumimoji="0" lang="zh-CN" alt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Text Box 9">
                <a:extLst>
                  <a:ext uri="{FF2B5EF4-FFF2-40B4-BE49-F238E27FC236}">
                    <a16:creationId xmlns:a16="http://schemas.microsoft.com/office/drawing/2014/main" id="{5094CAEB-2889-4034-BC48-AF9F68D20858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9321087" y="2001407"/>
                <a:ext cx="800962" cy="33718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miter lim="800000"/>
              </a:ln>
            </p:spPr>
            <p:txBody>
              <a:bodyPr>
                <a:spAutoFit/>
              </a:bodyPr>
              <a:lstStyle>
                <a:lvl1pPr eaLnBrk="0" hangingPunct="0">
                  <a:buFont typeface="Arial" panose="020B0604020202020204" pitchFamily="34" charset="0"/>
                  <a:buChar char="•"/>
                  <a:defRPr sz="3200">
                    <a:solidFill>
                      <a:srgbClr val="0004CD"/>
                    </a:solidFill>
                    <a:latin typeface="Calibri" panose="020F0502020204030204" pitchFamily="34" charset="0"/>
                    <a:ea typeface="楷体" panose="02010609060101010101" pitchFamily="49" charset="-122"/>
                  </a:defRPr>
                </a:lvl1pPr>
                <a:lvl2pPr marL="742950" indent="-285750" eaLnBrk="0" hangingPunct="0">
                  <a:buFont typeface="Arial" panose="020B0604020202020204" pitchFamily="34" charset="0"/>
                  <a:buChar char="–"/>
                  <a:defRPr sz="2800">
                    <a:solidFill>
                      <a:srgbClr val="0004CD"/>
                    </a:solidFill>
                    <a:latin typeface="Calibri" panose="020F0502020204030204" pitchFamily="34" charset="0"/>
                    <a:ea typeface="楷体" panose="02010609060101010101" pitchFamily="49" charset="-122"/>
                  </a:defRPr>
                </a:lvl2pPr>
                <a:lvl3pPr marL="1143000" indent="-228600" eaLnBrk="0" hangingPunct="0">
                  <a:buFont typeface="Arial" panose="020B0604020202020204" pitchFamily="34" charset="0"/>
                  <a:buChar char="•"/>
                  <a:defRPr sz="2400">
                    <a:solidFill>
                      <a:srgbClr val="0004CD"/>
                    </a:solidFill>
                    <a:latin typeface="Calibri" panose="020F0502020204030204" pitchFamily="34" charset="0"/>
                    <a:ea typeface="楷体" panose="02010609060101010101" pitchFamily="49" charset="-122"/>
                  </a:defRPr>
                </a:lvl3pPr>
                <a:lvl4pPr marL="1600200" indent="-228600" eaLnBrk="0" hangingPunct="0">
                  <a:buFont typeface="Arial" panose="020B0604020202020204" pitchFamily="34" charset="0"/>
                  <a:buChar char="–"/>
                  <a:defRPr sz="2000">
                    <a:solidFill>
                      <a:srgbClr val="0004CD"/>
                    </a:solidFill>
                    <a:latin typeface="Calibri" panose="020F0502020204030204" pitchFamily="34" charset="0"/>
                    <a:ea typeface="楷体" panose="02010609060101010101" pitchFamily="49" charset="-122"/>
                  </a:defRPr>
                </a:lvl4pPr>
                <a:lvl5pPr marL="2057400" indent="-228600" eaLnBrk="0" hangingPunct="0">
                  <a:buFont typeface="Arial" panose="020B0604020202020204" pitchFamily="34" charset="0"/>
                  <a:buChar char="»"/>
                  <a:defRPr sz="2000">
                    <a:solidFill>
                      <a:srgbClr val="0004CD"/>
                    </a:solidFill>
                    <a:latin typeface="Calibri" panose="020F0502020204030204" pitchFamily="34" charset="0"/>
                    <a:ea typeface="楷体" panose="02010609060101010101" pitchFamily="49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4CD"/>
                    </a:solidFill>
                    <a:latin typeface="Calibri" panose="020F0502020204030204" pitchFamily="34" charset="0"/>
                    <a:ea typeface="楷体" panose="02010609060101010101" pitchFamily="49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4CD"/>
                    </a:solidFill>
                    <a:latin typeface="Calibri" panose="020F0502020204030204" pitchFamily="34" charset="0"/>
                    <a:ea typeface="楷体" panose="02010609060101010101" pitchFamily="49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4CD"/>
                    </a:solidFill>
                    <a:latin typeface="Calibri" panose="020F0502020204030204" pitchFamily="34" charset="0"/>
                    <a:ea typeface="楷体" panose="02010609060101010101" pitchFamily="49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4CD"/>
                    </a:solidFill>
                    <a:latin typeface="Calibri" panose="020F0502020204030204" pitchFamily="34" charset="0"/>
                    <a:ea typeface="楷体" panose="02010609060101010101" pitchFamily="49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9900"/>
                  </a:buClr>
                  <a:buSzPct val="75000"/>
                  <a:buFont typeface="Wingdings" panose="05000000000000000000" pitchFamily="2" charset="2"/>
                  <a:buNone/>
                  <a:defRPr/>
                </a:pPr>
                <a:r>
                  <a:rPr kumimoji="0" lang="en-US" altLang="zh-CN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rPr>
                  <a:t>JUNO</a:t>
                </a:r>
              </a:p>
            </p:txBody>
          </p:sp>
          <p:sp>
            <p:nvSpPr>
              <p:cNvPr id="36" name="Line 11">
                <a:extLst>
                  <a:ext uri="{FF2B5EF4-FFF2-40B4-BE49-F238E27FC236}">
                    <a16:creationId xmlns:a16="http://schemas.microsoft.com/office/drawing/2014/main" id="{1BDADDAD-0C48-49DC-9226-999580CB0634}"/>
                  </a:ext>
                </a:extLst>
              </p:cNvPr>
              <p:cNvSpPr>
                <a:spLocks noChangeShapeType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9677424" y="2488028"/>
                <a:ext cx="1797" cy="157273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SzPct val="75000"/>
                  <a:buFont typeface="Wingdings" panose="05000000000000000000" pitchFamily="2" charset="2"/>
                  <a:buNone/>
                  <a:defRPr/>
                </a:pPr>
                <a:endParaRPr kumimoji="0" lang="zh-CN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668088D5-1992-42EA-BD8E-E39341B144A1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6133464" y="5688701"/>
                <a:ext cx="4157663" cy="6891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SzPct val="75000"/>
                  <a:buFont typeface="Wingdings" panose="05000000000000000000" pitchFamily="2" charset="2"/>
                  <a:defRPr sz="2000" b="1" kern="1200">
                    <a:solidFill>
                      <a:srgbClr val="0000C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SzPct val="75000"/>
                  <a:buFont typeface="Wingdings" panose="05000000000000000000" pitchFamily="2" charset="2"/>
                  <a:defRPr sz="2000" b="1" kern="1200">
                    <a:solidFill>
                      <a:srgbClr val="0000C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SzPct val="75000"/>
                  <a:buFont typeface="Wingdings" panose="05000000000000000000" pitchFamily="2" charset="2"/>
                  <a:defRPr sz="2000" b="1" kern="1200">
                    <a:solidFill>
                      <a:srgbClr val="0000C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SzPct val="75000"/>
                  <a:buFont typeface="Wingdings" panose="05000000000000000000" pitchFamily="2" charset="2"/>
                  <a:defRPr sz="2000" b="1" kern="1200">
                    <a:solidFill>
                      <a:srgbClr val="0000C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SzPct val="75000"/>
                  <a:buFont typeface="Wingdings" panose="05000000000000000000" pitchFamily="2" charset="2"/>
                  <a:defRPr sz="2000" b="1" kern="1200">
                    <a:solidFill>
                      <a:srgbClr val="0000C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2000" b="1" kern="1200">
                    <a:solidFill>
                      <a:srgbClr val="0000C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2000" b="1" kern="1200">
                    <a:solidFill>
                      <a:srgbClr val="0000C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2000" b="1" kern="1200">
                    <a:solidFill>
                      <a:srgbClr val="0000C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2000" b="1" kern="1200">
                    <a:solidFill>
                      <a:srgbClr val="0000C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en-US" altLang="zh-CN" sz="1200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Talk by Y.F. Wang at ICFA seminar 2008, </a:t>
                </a:r>
                <a:r>
                  <a:rPr lang="en-US" altLang="zh-CN" sz="1200" b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Neutel</a:t>
                </a:r>
                <a:r>
                  <a:rPr lang="en-US" altLang="zh-CN" sz="1200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2011;  </a:t>
                </a:r>
              </a:p>
              <a:p>
                <a:pPr>
                  <a:spcBef>
                    <a:spcPct val="0"/>
                  </a:spcBef>
                </a:pPr>
                <a:r>
                  <a:rPr lang="en-US" altLang="zh-CN" sz="1200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Paper by L. Zhan, Y.F. Wang, J. Cao, L.J. Wen,  PRD78:111103,2008;  PRD79:073007,2009</a:t>
                </a:r>
                <a:endParaRPr lang="zh-CN" altLang="en-US" sz="1200" b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灯片编号占位符 4">
                <a:extLst>
                  <a:ext uri="{FF2B5EF4-FFF2-40B4-BE49-F238E27FC236}">
                    <a16:creationId xmlns:a16="http://schemas.microsoft.com/office/drawing/2014/main" id="{9911375A-5727-4747-931D-3369A934873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23640" y="6092509"/>
                <a:ext cx="4114800" cy="365125"/>
              </a:xfrm>
              <a:prstGeom prst="rect">
                <a:avLst/>
              </a:prstGeom>
            </p:spPr>
            <p:txBody>
              <a:bodyPr vert="horz" lIns="91440" tIns="45720" rIns="91440" bIns="45720" rtlCol="0" anchor="ctr"/>
              <a:lstStyle>
                <a:defPPr>
                  <a:defRPr lang="zh-CN"/>
                </a:defPPr>
                <a:lvl1pPr marL="0" algn="ctr" defTabSz="914400" rtl="0" eaLnBrk="1" latinLnBrk="0" hangingPunct="1">
                  <a:defRPr sz="1200" kern="1200">
                    <a:solidFill>
                      <a:schemeClr val="tx1">
                        <a:tint val="7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fld id="{8220A357-EABA-40C4-8975-A5721C1724F9}" type="slidenum">
                  <a:rPr lang="zh-CN" altLang="en-US" smtClean="0"/>
                  <a:pPr>
                    <a:defRPr/>
                  </a:pPr>
                  <a:t>3</a:t>
                </a:fld>
                <a:endParaRPr lang="zh-CN" altLang="en-US"/>
              </a:p>
            </p:txBody>
          </p:sp>
        </p:grpSp>
        <p:sp>
          <p:nvSpPr>
            <p:cNvPr id="41" name="Text Box 5">
              <a:extLst>
                <a:ext uri="{FF2B5EF4-FFF2-40B4-BE49-F238E27FC236}">
                  <a16:creationId xmlns:a16="http://schemas.microsoft.com/office/drawing/2014/main" id="{86C21BE9-1973-44C6-A283-3DBB838E4745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8367367" y="2494119"/>
              <a:ext cx="1461830" cy="394210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</a:ln>
          </p:spPr>
          <p:txBody>
            <a:bodyPr wrap="square">
              <a:spAutoFit/>
            </a:bodyPr>
            <a:lstStyle>
              <a:lvl1pPr eaLnBrk="0" hangingPunct="0">
                <a:buFont typeface="Arial" panose="020B0604020202020204" pitchFamily="34" charset="0"/>
                <a:buChar char="•"/>
                <a:defRPr sz="32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1pPr>
              <a:lvl2pPr marL="742950" indent="-285750" eaLnBrk="0" hangingPunct="0">
                <a:buFont typeface="Arial" panose="020B0604020202020204" pitchFamily="34" charset="0"/>
                <a:buChar char="–"/>
                <a:defRPr sz="28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2pPr>
              <a:lvl3pPr marL="1143000" indent="-228600" eaLnBrk="0" hangingPunct="0">
                <a:buFont typeface="Arial" panose="020B0604020202020204" pitchFamily="34" charset="0"/>
                <a:buChar char="•"/>
                <a:defRPr sz="24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3pPr>
              <a:lvl4pPr marL="1600200" indent="-228600" eaLnBrk="0" hangingPunct="0">
                <a:buFont typeface="Arial" panose="020B0604020202020204" pitchFamily="34" charset="0"/>
                <a:buChar char="–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4pPr>
              <a:lvl5pPr marL="2057400" indent="-228600" eaLnBrk="0" hangingPunct="0"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3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Double </a:t>
              </a:r>
              <a:r>
                <a:rPr kumimoji="0" lang="en-US" altLang="zh-CN" sz="1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Chooz</a:t>
              </a:r>
              <a:endPara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3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defRPr/>
              </a:pPr>
              <a:r>
                <a:rPr lang="en-US" altLang="zh-CN" sz="1500" b="1" dirty="0">
                  <a:solidFill>
                    <a:srgbClr val="00B0F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RENO</a:t>
              </a:r>
              <a:endPara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2599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C50C1E1-3FAA-464A-9C75-D0BA22B99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00930" y="6420534"/>
            <a:ext cx="2743200" cy="365125"/>
          </a:xfrm>
        </p:spPr>
        <p:txBody>
          <a:bodyPr/>
          <a:lstStyle/>
          <a:p>
            <a:fld id="{7EC215E6-F28F-4CB6-99AE-E6704A4B0A81}" type="slidenum">
              <a:rPr lang="zh-CN" altLang="en-US" smtClean="0"/>
              <a:pPr/>
              <a:t>4</a:t>
            </a:fld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CBFE1DB-432F-4203-A9B3-0A911316C20F}"/>
              </a:ext>
            </a:extLst>
          </p:cNvPr>
          <p:cNvGrpSpPr/>
          <p:nvPr/>
        </p:nvGrpSpPr>
        <p:grpSpPr>
          <a:xfrm>
            <a:off x="421369" y="816122"/>
            <a:ext cx="7307673" cy="3474748"/>
            <a:chOff x="0" y="1060789"/>
            <a:chExt cx="12192001" cy="579721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F92481E-3749-4935-851F-8C7F086A13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95" b="7274"/>
            <a:stretch/>
          </p:blipFill>
          <p:spPr>
            <a:xfrm>
              <a:off x="0" y="1060789"/>
              <a:ext cx="12192001" cy="579721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21A97A2-20E6-403B-942F-5D2AEB7B0E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63" t="23212" r="28134" b="5400"/>
            <a:stretch/>
          </p:blipFill>
          <p:spPr>
            <a:xfrm>
              <a:off x="10511515" y="5362057"/>
              <a:ext cx="505113" cy="643205"/>
            </a:xfrm>
            <a:prstGeom prst="rect">
              <a:avLst/>
            </a:prstGeom>
          </p:spPr>
        </p:pic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E6C85B2A-518D-41E7-84CB-D65FD4D05C7B}"/>
                </a:ext>
              </a:extLst>
            </p:cNvPr>
            <p:cNvCxnSpPr>
              <a:cxnSpLocks/>
            </p:cNvCxnSpPr>
            <p:nvPr/>
          </p:nvCxnSpPr>
          <p:spPr>
            <a:xfrm>
              <a:off x="10764071" y="1656784"/>
              <a:ext cx="2" cy="3929239"/>
            </a:xfrm>
            <a:prstGeom prst="line">
              <a:avLst/>
            </a:prstGeom>
            <a:ln w="28575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B1933845-F244-4DA1-94F7-EF17622291D8}"/>
                </a:ext>
              </a:extLst>
            </p:cNvPr>
            <p:cNvCxnSpPr>
              <a:cxnSpLocks/>
            </p:cNvCxnSpPr>
            <p:nvPr/>
          </p:nvCxnSpPr>
          <p:spPr>
            <a:xfrm>
              <a:off x="4714875" y="4538050"/>
              <a:ext cx="5796640" cy="1091874"/>
            </a:xfrm>
            <a:prstGeom prst="line">
              <a:avLst/>
            </a:prstGeom>
            <a:ln w="28575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FEF89D0B-CCF9-4A01-BCA3-6B38EB96147F}"/>
                </a:ext>
              </a:extLst>
            </p:cNvPr>
            <p:cNvCxnSpPr>
              <a:cxnSpLocks/>
            </p:cNvCxnSpPr>
            <p:nvPr/>
          </p:nvCxnSpPr>
          <p:spPr>
            <a:xfrm>
              <a:off x="8531172" y="2318292"/>
              <a:ext cx="0" cy="2956498"/>
            </a:xfrm>
            <a:prstGeom prst="line">
              <a:avLst/>
            </a:prstGeom>
            <a:ln w="28575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DA57ABA3-6BCD-47F9-A1EC-500169D95C69}"/>
                </a:ext>
              </a:extLst>
            </p:cNvPr>
            <p:cNvSpPr txBox="1"/>
            <p:nvPr/>
          </p:nvSpPr>
          <p:spPr>
            <a:xfrm>
              <a:off x="9078312" y="2679891"/>
              <a:ext cx="1496343" cy="188707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350" dirty="0"/>
                <a:t>Overburden </a:t>
              </a:r>
            </a:p>
            <a:p>
              <a:r>
                <a:rPr lang="en-US" altLang="zh-CN" sz="1350" dirty="0"/>
                <a:t>~650 m (1800 </a:t>
              </a:r>
              <a:r>
                <a:rPr lang="en-US" altLang="zh-CN" sz="1350" dirty="0" err="1"/>
                <a:t>m.w.e</a:t>
              </a:r>
              <a:r>
                <a:rPr lang="en-US" altLang="zh-CN" sz="1350" dirty="0"/>
                <a:t>.)</a:t>
              </a:r>
              <a:endParaRPr lang="zh-CN" altLang="en-US" sz="1350" dirty="0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A8955FE0-D74E-4627-8398-3A4F53E6E9D7}"/>
                </a:ext>
              </a:extLst>
            </p:cNvPr>
            <p:cNvSpPr txBox="1"/>
            <p:nvPr/>
          </p:nvSpPr>
          <p:spPr>
            <a:xfrm rot="601698">
              <a:off x="7284348" y="5383043"/>
              <a:ext cx="2241091" cy="119386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350" dirty="0"/>
                <a:t>Slope tunnel</a:t>
              </a:r>
              <a:r>
                <a:rPr lang="zh-CN" altLang="en-US" sz="1350" dirty="0"/>
                <a:t>：</a:t>
              </a:r>
              <a:r>
                <a:rPr lang="en-US" altLang="zh-CN" sz="1350" dirty="0"/>
                <a:t>1265 m @ slope of 42%</a:t>
              </a:r>
              <a:endParaRPr lang="zh-CN" altLang="en-US" sz="1350" dirty="0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4DB2779-F7D4-47F4-B7A8-7AB4FB6067FF}"/>
                </a:ext>
              </a:extLst>
            </p:cNvPr>
            <p:cNvSpPr txBox="1"/>
            <p:nvPr/>
          </p:nvSpPr>
          <p:spPr>
            <a:xfrm>
              <a:off x="7013247" y="3084416"/>
              <a:ext cx="1391647" cy="119386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350" dirty="0"/>
                <a:t>Vertical tunnel: 563 m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4CBE5EA0-4FA1-4861-91FC-D314018F4B4D}"/>
                </a:ext>
              </a:extLst>
            </p:cNvPr>
            <p:cNvSpPr txBox="1"/>
            <p:nvPr/>
          </p:nvSpPr>
          <p:spPr>
            <a:xfrm>
              <a:off x="227878" y="1203511"/>
              <a:ext cx="3703760" cy="924281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500" b="1" dirty="0"/>
                <a:t>Civil construction finished in Dec, 2021</a:t>
              </a:r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4AD331BB-4658-4AB2-8ED0-E6626E504E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8763"/>
            <a:stretch/>
          </p:blipFill>
          <p:spPr>
            <a:xfrm>
              <a:off x="6473716" y="1159018"/>
              <a:ext cx="1391650" cy="1692269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48A185CC-82AC-4222-99A9-BAF0A132EB25}"/>
                </a:ext>
              </a:extLst>
            </p:cNvPr>
            <p:cNvSpPr txBox="1"/>
            <p:nvPr/>
          </p:nvSpPr>
          <p:spPr>
            <a:xfrm>
              <a:off x="214506" y="3347138"/>
              <a:ext cx="3717130" cy="924281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500" b="1" dirty="0"/>
                <a:t>Data Taking Started at </a:t>
              </a:r>
            </a:p>
            <a:p>
              <a:r>
                <a:rPr lang="en-US" altLang="zh-CN" sz="1500" b="1" dirty="0"/>
                <a:t>Aug 26, 2025</a:t>
              </a:r>
            </a:p>
          </p:txBody>
        </p:sp>
      </p:grp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1BF6588D-2FED-41D0-BFF9-32FC82B7B03D}"/>
              </a:ext>
            </a:extLst>
          </p:cNvPr>
          <p:cNvCxnSpPr>
            <a:cxnSpLocks/>
          </p:cNvCxnSpPr>
          <p:nvPr/>
        </p:nvCxnSpPr>
        <p:spPr>
          <a:xfrm>
            <a:off x="5186680" y="1554607"/>
            <a:ext cx="348125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1066AD6D-C9E7-4EDF-AA1A-837B23976D38}"/>
              </a:ext>
            </a:extLst>
          </p:cNvPr>
          <p:cNvSpPr txBox="1"/>
          <p:nvPr/>
        </p:nvSpPr>
        <p:spPr>
          <a:xfrm>
            <a:off x="547870" y="1536312"/>
            <a:ext cx="2230053" cy="553998"/>
          </a:xfrm>
          <a:prstGeom prst="rect">
            <a:avLst/>
          </a:prstGeom>
          <a:solidFill>
            <a:srgbClr val="FB8605"/>
          </a:solidFill>
        </p:spPr>
        <p:txBody>
          <a:bodyPr wrap="square" rtlCol="0">
            <a:spAutoFit/>
          </a:bodyPr>
          <a:lstStyle/>
          <a:p>
            <a:r>
              <a:rPr lang="en-US" altLang="zh-CN" sz="1500" b="1" dirty="0"/>
              <a:t>Detector construction finished in Dec, 2024</a:t>
            </a:r>
            <a:endParaRPr lang="zh-CN" altLang="en-US" sz="1500" b="1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756F90E4-0A40-4A23-B64E-BCFA44FD3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8852" y="671182"/>
            <a:ext cx="4035224" cy="3613478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7F115585-9BA4-4A54-A959-615A2F93A81A}"/>
              </a:ext>
            </a:extLst>
          </p:cNvPr>
          <p:cNvSpPr txBox="1"/>
          <p:nvPr/>
        </p:nvSpPr>
        <p:spPr>
          <a:xfrm>
            <a:off x="7964323" y="4099994"/>
            <a:ext cx="40357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1" dirty="0" err="1">
                <a:effectLst/>
                <a:latin typeface="-apple-system"/>
              </a:rPr>
              <a:t>Prog.Part.Nucl.Phys</a:t>
            </a:r>
            <a:r>
              <a:rPr lang="en-US" altLang="zh-CN" b="0" i="1" dirty="0">
                <a:effectLst/>
                <a:latin typeface="-apple-system"/>
              </a:rPr>
              <a:t>.</a:t>
            </a:r>
            <a:r>
              <a:rPr lang="en-US" altLang="zh-CN" b="0" i="0" dirty="0">
                <a:effectLst/>
                <a:latin typeface="-apple-system"/>
              </a:rPr>
              <a:t> 123 (2022) 103927</a:t>
            </a:r>
            <a:endParaRPr lang="zh-CN" altLang="en-US" dirty="0"/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62610DAE-3752-432D-A581-8443439F4F07}"/>
              </a:ext>
            </a:extLst>
          </p:cNvPr>
          <p:cNvGrpSpPr/>
          <p:nvPr/>
        </p:nvGrpSpPr>
        <p:grpSpPr>
          <a:xfrm>
            <a:off x="296078" y="4696180"/>
            <a:ext cx="11572605" cy="2058706"/>
            <a:chOff x="34949" y="1301045"/>
            <a:chExt cx="14206594" cy="2527284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035A51AF-EE4E-414F-89CA-556C9C8407F6}"/>
                </a:ext>
              </a:extLst>
            </p:cNvPr>
            <p:cNvGrpSpPr/>
            <p:nvPr/>
          </p:nvGrpSpPr>
          <p:grpSpPr>
            <a:xfrm>
              <a:off x="34949" y="1301045"/>
              <a:ext cx="12676894" cy="2527284"/>
              <a:chOff x="3226" y="1297296"/>
              <a:chExt cx="14301933" cy="2784693"/>
            </a:xfrm>
          </p:grpSpPr>
          <p:grpSp>
            <p:nvGrpSpPr>
              <p:cNvPr id="33" name="组合 32">
                <a:extLst>
                  <a:ext uri="{FF2B5EF4-FFF2-40B4-BE49-F238E27FC236}">
                    <a16:creationId xmlns:a16="http://schemas.microsoft.com/office/drawing/2014/main" id="{42847059-CF87-4FA1-957F-856230458CF4}"/>
                  </a:ext>
                </a:extLst>
              </p:cNvPr>
              <p:cNvGrpSpPr/>
              <p:nvPr/>
            </p:nvGrpSpPr>
            <p:grpSpPr>
              <a:xfrm>
                <a:off x="214624" y="1353594"/>
                <a:ext cx="2073689" cy="2055459"/>
                <a:chOff x="6063849" y="1108978"/>
                <a:chExt cx="2461668" cy="2461657"/>
              </a:xfrm>
            </p:grpSpPr>
            <p:pic>
              <p:nvPicPr>
                <p:cNvPr id="51" name="图片 50">
                  <a:extLst>
                    <a:ext uri="{FF2B5EF4-FFF2-40B4-BE49-F238E27FC236}">
                      <a16:creationId xmlns:a16="http://schemas.microsoft.com/office/drawing/2014/main" id="{5913C6BD-839B-46F0-A97D-97F1791FAD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3849" y="1108978"/>
                  <a:ext cx="2461656" cy="2461657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156C7C87-8E7B-45CD-87FB-D9CCE57FDFB0}"/>
                    </a:ext>
                  </a:extLst>
                </p:cNvPr>
                <p:cNvSpPr txBox="1"/>
                <p:nvPr/>
              </p:nvSpPr>
              <p:spPr>
                <a:xfrm>
                  <a:off x="6601121" y="1214063"/>
                  <a:ext cx="1924396" cy="548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b="1" dirty="0">
                      <a:solidFill>
                        <a:srgbClr val="FFC000"/>
                      </a:solidFill>
                      <a:cs typeface="Arial" panose="020B0604020202020204" pitchFamily="34" charset="0"/>
                    </a:rPr>
                    <a:t>Reactor </a:t>
                  </a:r>
                  <a:endParaRPr lang="zh-CN" altLang="en-US" sz="1600" b="1" dirty="0">
                    <a:solidFill>
                      <a:srgbClr val="FFC000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4" name="组合 33">
                <a:extLst>
                  <a:ext uri="{FF2B5EF4-FFF2-40B4-BE49-F238E27FC236}">
                    <a16:creationId xmlns:a16="http://schemas.microsoft.com/office/drawing/2014/main" id="{C630BC7B-898C-405C-910F-8A4E6E8C11A3}"/>
                  </a:ext>
                </a:extLst>
              </p:cNvPr>
              <p:cNvGrpSpPr/>
              <p:nvPr/>
            </p:nvGrpSpPr>
            <p:grpSpPr>
              <a:xfrm>
                <a:off x="8819479" y="1312363"/>
                <a:ext cx="2034132" cy="2055459"/>
                <a:chOff x="5126393" y="1254585"/>
                <a:chExt cx="2483648" cy="2483647"/>
              </a:xfrm>
            </p:grpSpPr>
            <p:pic>
              <p:nvPicPr>
                <p:cNvPr id="49" name="图片 48">
                  <a:extLst>
                    <a:ext uri="{FF2B5EF4-FFF2-40B4-BE49-F238E27FC236}">
                      <a16:creationId xmlns:a16="http://schemas.microsoft.com/office/drawing/2014/main" id="{DC9CC3C5-CDF2-4758-AD75-DB888E634DE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26393" y="1254585"/>
                  <a:ext cx="2483648" cy="2483647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680DF734-794E-458E-A00C-938FC84D9CA1}"/>
                    </a:ext>
                  </a:extLst>
                </p:cNvPr>
                <p:cNvSpPr txBox="1"/>
                <p:nvPr/>
              </p:nvSpPr>
              <p:spPr>
                <a:xfrm>
                  <a:off x="5164891" y="1328052"/>
                  <a:ext cx="2445148" cy="5533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b="1" dirty="0">
                      <a:solidFill>
                        <a:srgbClr val="FFC000"/>
                      </a:solidFill>
                      <a:cs typeface="Arial" panose="020B0604020202020204" pitchFamily="34" charset="0"/>
                    </a:rPr>
                    <a:t>Supernova</a:t>
                  </a:r>
                  <a:endParaRPr lang="zh-CN" altLang="en-US" sz="1600" b="1" dirty="0">
                    <a:solidFill>
                      <a:srgbClr val="FFC000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id="{F688174B-1853-4DC8-B045-0573A62A065A}"/>
                  </a:ext>
                </a:extLst>
              </p:cNvPr>
              <p:cNvGrpSpPr/>
              <p:nvPr/>
            </p:nvGrpSpPr>
            <p:grpSpPr>
              <a:xfrm>
                <a:off x="3174937" y="1348172"/>
                <a:ext cx="2055071" cy="2047138"/>
                <a:chOff x="7276919" y="-1593378"/>
                <a:chExt cx="2529844" cy="2481864"/>
              </a:xfrm>
            </p:grpSpPr>
            <p:pic>
              <p:nvPicPr>
                <p:cNvPr id="47" name="图片 46">
                  <a:extLst>
                    <a:ext uri="{FF2B5EF4-FFF2-40B4-BE49-F238E27FC236}">
                      <a16:creationId xmlns:a16="http://schemas.microsoft.com/office/drawing/2014/main" id="{6D5D7833-9927-4A17-8FFB-5E857C6C9A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76919" y="-1593378"/>
                  <a:ext cx="2481864" cy="2481864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6E3D1B06-ECEC-4208-9BC8-557D1E5AA7DC}"/>
                    </a:ext>
                  </a:extLst>
                </p:cNvPr>
                <p:cNvSpPr txBox="1"/>
                <p:nvPr/>
              </p:nvSpPr>
              <p:spPr>
                <a:xfrm>
                  <a:off x="7373307" y="-1537094"/>
                  <a:ext cx="2433456" cy="5551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b="1" dirty="0">
                      <a:solidFill>
                        <a:srgbClr val="FFC000"/>
                      </a:solidFill>
                      <a:cs typeface="Arial" panose="020B0604020202020204" pitchFamily="34" charset="0"/>
                    </a:rPr>
                    <a:t>Atmosphere </a:t>
                  </a:r>
                  <a:endParaRPr lang="zh-CN" altLang="en-US" sz="1600" b="1" dirty="0">
                    <a:solidFill>
                      <a:srgbClr val="FFC000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6" name="组合 35">
                <a:extLst>
                  <a:ext uri="{FF2B5EF4-FFF2-40B4-BE49-F238E27FC236}">
                    <a16:creationId xmlns:a16="http://schemas.microsoft.com/office/drawing/2014/main" id="{637462E3-46D5-43BD-884D-ECC3D90F5D69}"/>
                  </a:ext>
                </a:extLst>
              </p:cNvPr>
              <p:cNvGrpSpPr/>
              <p:nvPr/>
            </p:nvGrpSpPr>
            <p:grpSpPr>
              <a:xfrm>
                <a:off x="11806188" y="1297296"/>
                <a:ext cx="2458328" cy="2047137"/>
                <a:chOff x="2727642" y="3963512"/>
                <a:chExt cx="2833370" cy="2370420"/>
              </a:xfrm>
            </p:grpSpPr>
            <p:pic>
              <p:nvPicPr>
                <p:cNvPr id="45" name="图片 44">
                  <a:extLst>
                    <a:ext uri="{FF2B5EF4-FFF2-40B4-BE49-F238E27FC236}">
                      <a16:creationId xmlns:a16="http://schemas.microsoft.com/office/drawing/2014/main" id="{65914FE0-8CF4-41C6-82A4-AEDE4A660006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727642" y="3963512"/>
                  <a:ext cx="2483649" cy="237042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46" name="文本框 45">
                  <a:extLst>
                    <a:ext uri="{FF2B5EF4-FFF2-40B4-BE49-F238E27FC236}">
                      <a16:creationId xmlns:a16="http://schemas.microsoft.com/office/drawing/2014/main" id="{5FE907A5-7B44-4BE6-BEF4-56CB70947DE8}"/>
                    </a:ext>
                  </a:extLst>
                </p:cNvPr>
                <p:cNvSpPr txBox="1"/>
                <p:nvPr/>
              </p:nvSpPr>
              <p:spPr>
                <a:xfrm>
                  <a:off x="4171846" y="4016282"/>
                  <a:ext cx="1389166" cy="5302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b="1" dirty="0">
                      <a:solidFill>
                        <a:srgbClr val="FFC000"/>
                      </a:solidFill>
                      <a:cs typeface="Arial" panose="020B0604020202020204" pitchFamily="34" charset="0"/>
                    </a:rPr>
                    <a:t>Earth </a:t>
                  </a:r>
                  <a:endParaRPr lang="zh-CN" altLang="en-US" sz="1600" b="1" dirty="0">
                    <a:solidFill>
                      <a:srgbClr val="FFC000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7" name="组合 36">
                <a:extLst>
                  <a:ext uri="{FF2B5EF4-FFF2-40B4-BE49-F238E27FC236}">
                    <a16:creationId xmlns:a16="http://schemas.microsoft.com/office/drawing/2014/main" id="{B9CF553B-B0BC-4A34-8A8E-964D66B4372D}"/>
                  </a:ext>
                </a:extLst>
              </p:cNvPr>
              <p:cNvGrpSpPr/>
              <p:nvPr/>
            </p:nvGrpSpPr>
            <p:grpSpPr>
              <a:xfrm>
                <a:off x="6035455" y="1326107"/>
                <a:ext cx="1953667" cy="2055459"/>
                <a:chOff x="7612482" y="1272998"/>
                <a:chExt cx="2481859" cy="2481864"/>
              </a:xfrm>
            </p:grpSpPr>
            <p:pic>
              <p:nvPicPr>
                <p:cNvPr id="43" name="图片 42">
                  <a:extLst>
                    <a:ext uri="{FF2B5EF4-FFF2-40B4-BE49-F238E27FC236}">
                      <a16:creationId xmlns:a16="http://schemas.microsoft.com/office/drawing/2014/main" id="{B0D7AC19-E697-4522-A65E-C29F34EC6D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12482" y="1272998"/>
                  <a:ext cx="2481859" cy="2481864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44" name="文本框 43">
                  <a:extLst>
                    <a:ext uri="{FF2B5EF4-FFF2-40B4-BE49-F238E27FC236}">
                      <a16:creationId xmlns:a16="http://schemas.microsoft.com/office/drawing/2014/main" id="{0ECFA90E-EEC8-4837-B285-D8923D8CB716}"/>
                    </a:ext>
                  </a:extLst>
                </p:cNvPr>
                <p:cNvSpPr txBox="1"/>
                <p:nvPr/>
              </p:nvSpPr>
              <p:spPr>
                <a:xfrm>
                  <a:off x="7712897" y="1358288"/>
                  <a:ext cx="1694230" cy="552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b="1" dirty="0">
                      <a:solidFill>
                        <a:srgbClr val="FFC000"/>
                      </a:solidFill>
                      <a:cs typeface="Arial" panose="020B0604020202020204" pitchFamily="34" charset="0"/>
                    </a:rPr>
                    <a:t>Solar</a:t>
                  </a:r>
                  <a:r>
                    <a:rPr lang="zh-CN" altLang="en-US" sz="1600" b="1" dirty="0">
                      <a:solidFill>
                        <a:srgbClr val="FFC000"/>
                      </a:solidFill>
                      <a:cs typeface="Arial" panose="020B0604020202020204" pitchFamily="34" charset="0"/>
                    </a:rPr>
                    <a:t> </a:t>
                  </a:r>
                </a:p>
              </p:txBody>
            </p:sp>
          </p:grp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5E2D5E27-A4E8-4FB1-B97B-26D54A1DD1C8}"/>
                  </a:ext>
                </a:extLst>
              </p:cNvPr>
              <p:cNvSpPr txBox="1"/>
              <p:nvPr/>
            </p:nvSpPr>
            <p:spPr>
              <a:xfrm>
                <a:off x="3226" y="3460359"/>
                <a:ext cx="2343957" cy="416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FF0000"/>
                    </a:solidFill>
                  </a:rPr>
                  <a:t>~60 IBDs per day</a:t>
                </a:r>
                <a:endParaRPr lang="zh-CN" altLang="en-US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6E2263E6-5CFC-4268-9F8C-161F8967F5A8}"/>
                  </a:ext>
                </a:extLst>
              </p:cNvPr>
              <p:cNvSpPr txBox="1"/>
              <p:nvPr/>
            </p:nvSpPr>
            <p:spPr>
              <a:xfrm>
                <a:off x="11575400" y="3442237"/>
                <a:ext cx="2729759" cy="416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FF0000"/>
                    </a:solidFill>
                  </a:rPr>
                  <a:t>Several IBDs per day</a:t>
                </a:r>
                <a:endParaRPr lang="zh-CN" altLang="en-US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77FBCF18-EB4E-4400-ABAE-1987C2456461}"/>
                  </a:ext>
                </a:extLst>
              </p:cNvPr>
              <p:cNvSpPr txBox="1"/>
              <p:nvPr/>
            </p:nvSpPr>
            <p:spPr>
              <a:xfrm>
                <a:off x="2895638" y="3460359"/>
                <a:ext cx="2459144" cy="416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FF0000"/>
                    </a:solidFill>
                  </a:rPr>
                  <a:t>Several per day</a:t>
                </a:r>
                <a:endParaRPr lang="zh-CN" altLang="en-US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2F12AF69-65DA-4C3C-812C-4C61576CD37A}"/>
                  </a:ext>
                </a:extLst>
              </p:cNvPr>
              <p:cNvSpPr txBox="1"/>
              <p:nvPr/>
            </p:nvSpPr>
            <p:spPr>
              <a:xfrm>
                <a:off x="5719026" y="3442237"/>
                <a:ext cx="2459144" cy="416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FF0000"/>
                    </a:solidFill>
                  </a:rPr>
                  <a:t>Hundreds per day</a:t>
                </a:r>
                <a:endParaRPr lang="zh-CN" altLang="en-US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0AE654D7-5E6B-4F73-B594-70D962EF999B}"/>
                  </a:ext>
                </a:extLst>
              </p:cNvPr>
              <p:cNvSpPr txBox="1"/>
              <p:nvPr/>
            </p:nvSpPr>
            <p:spPr>
              <a:xfrm>
                <a:off x="8794569" y="3374260"/>
                <a:ext cx="2073678" cy="707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FF0000"/>
                    </a:solidFill>
                  </a:rPr>
                  <a:t>~5000 IBDs for CCSN @10 kpc</a:t>
                </a:r>
                <a:endParaRPr lang="zh-CN" altLang="en-US" sz="1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9D89781-7936-4904-992E-12DFE4CAD270}"/>
                </a:ext>
              </a:extLst>
            </p:cNvPr>
            <p:cNvSpPr txBox="1"/>
            <p:nvPr/>
          </p:nvSpPr>
          <p:spPr>
            <a:xfrm>
              <a:off x="12603289" y="2077866"/>
              <a:ext cx="288659" cy="415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+</a:t>
              </a:r>
              <a:endParaRPr lang="zh-CN" altLang="en-US" sz="1600" dirty="0"/>
            </a:p>
          </p:txBody>
        </p:sp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id="{0CD2399A-A2EE-4208-A98E-F87B0A57AE59}"/>
                </a:ext>
              </a:extLst>
            </p:cNvPr>
            <p:cNvSpPr/>
            <p:nvPr/>
          </p:nvSpPr>
          <p:spPr>
            <a:xfrm>
              <a:off x="13088378" y="1855461"/>
              <a:ext cx="1153165" cy="85881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/>
                <a:t>New physics</a:t>
              </a:r>
              <a:endParaRPr lang="zh-CN" altLang="en-US" sz="1600" dirty="0"/>
            </a:p>
          </p:txBody>
        </p:sp>
      </p:grpSp>
      <p:sp>
        <p:nvSpPr>
          <p:cNvPr id="53" name="文本框 52">
            <a:extLst>
              <a:ext uri="{FF2B5EF4-FFF2-40B4-BE49-F238E27FC236}">
                <a16:creationId xmlns:a16="http://schemas.microsoft.com/office/drawing/2014/main" id="{B0E99DE9-D47A-4A22-8C06-2A42DD1EFD36}"/>
              </a:ext>
            </a:extLst>
          </p:cNvPr>
          <p:cNvSpPr txBox="1"/>
          <p:nvPr/>
        </p:nvSpPr>
        <p:spPr>
          <a:xfrm>
            <a:off x="56317" y="6503874"/>
            <a:ext cx="670722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details of the JUNO experiment status can be found in </a:t>
            </a:r>
            <a:r>
              <a:rPr lang="en-US" altLang="zh-CN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1"/>
              </a:rPr>
              <a:t>Monica’s Talk</a:t>
            </a:r>
            <a:endParaRPr lang="zh-CN" alt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C76830CA-FE41-471D-AB71-594CA3CD54EF}"/>
              </a:ext>
            </a:extLst>
          </p:cNvPr>
          <p:cNvSpPr txBox="1"/>
          <p:nvPr/>
        </p:nvSpPr>
        <p:spPr>
          <a:xfrm>
            <a:off x="8340285" y="743644"/>
            <a:ext cx="3430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20kt Liquid Scintillator</a:t>
            </a:r>
          </a:p>
          <a:p>
            <a:r>
              <a:rPr lang="en-US" altLang="zh-CN" dirty="0"/>
              <a:t>Energy resolution ~ 3%@1MeV </a:t>
            </a:r>
            <a:endParaRPr lang="zh-CN" altLang="en-US" dirty="0"/>
          </a:p>
        </p:txBody>
      </p:sp>
      <p:sp>
        <p:nvSpPr>
          <p:cNvPr id="55" name="标题 1">
            <a:extLst>
              <a:ext uri="{FF2B5EF4-FFF2-40B4-BE49-F238E27FC236}">
                <a16:creationId xmlns:a16="http://schemas.microsoft.com/office/drawing/2014/main" id="{3E494B5C-B234-4377-A1B9-E41F6164B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20" y="-45086"/>
            <a:ext cx="11922760" cy="765447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dirty="0"/>
              <a:t>Jiangmen Underground Neutrino Observatory</a:t>
            </a:r>
            <a:endParaRPr lang="zh-CN" altLang="en-US" sz="40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3A6FCA4-C9A6-4908-BA3A-A7489244BF5E}"/>
              </a:ext>
            </a:extLst>
          </p:cNvPr>
          <p:cNvSpPr txBox="1"/>
          <p:nvPr/>
        </p:nvSpPr>
        <p:spPr>
          <a:xfrm>
            <a:off x="2557379" y="4329871"/>
            <a:ext cx="139724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2"/>
              </a:rPr>
              <a:t>Vanessa’s talk</a:t>
            </a:r>
            <a:endParaRPr lang="zh-CN" alt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6BA3C2BC-593B-4E45-9C3D-ECE883EF2A40}"/>
              </a:ext>
            </a:extLst>
          </p:cNvPr>
          <p:cNvSpPr txBox="1"/>
          <p:nvPr/>
        </p:nvSpPr>
        <p:spPr>
          <a:xfrm>
            <a:off x="540479" y="4339848"/>
            <a:ext cx="1630199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3"/>
              </a:rPr>
              <a:t> Han’s</a:t>
            </a:r>
            <a:r>
              <a:rPr lang="zh-CN" altLang="en-US" sz="1700" dirty="0">
                <a:latin typeface="Calibri" panose="020F0502020204030204" pitchFamily="34" charset="0"/>
                <a:cs typeface="Calibri" panose="020F0502020204030204" pitchFamily="34" charset="0"/>
                <a:hlinkClick r:id="rId13"/>
              </a:rPr>
              <a:t> </a:t>
            </a:r>
            <a:r>
              <a:rPr lang="en-US" altLang="zh-CN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3"/>
              </a:rPr>
              <a:t>talk</a:t>
            </a:r>
            <a:endParaRPr lang="zh-CN" alt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248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05638A6E-E199-4C3C-B1EB-70C3F2EB2AEB}"/>
              </a:ext>
            </a:extLst>
          </p:cNvPr>
          <p:cNvGrpSpPr/>
          <p:nvPr/>
        </p:nvGrpSpPr>
        <p:grpSpPr>
          <a:xfrm>
            <a:off x="7608875" y="668909"/>
            <a:ext cx="4406107" cy="3945598"/>
            <a:chOff x="5588804" y="883456"/>
            <a:chExt cx="6291600" cy="5634026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2AFDE8DB-7671-4E5B-87C4-A84E23EF7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88804" y="883456"/>
              <a:ext cx="6291600" cy="5634026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B4266023-199F-4BD0-AF2A-A3C87BBBFF01}"/>
                </a:ext>
              </a:extLst>
            </p:cNvPr>
            <p:cNvSpPr/>
            <p:nvPr/>
          </p:nvSpPr>
          <p:spPr>
            <a:xfrm>
              <a:off x="7371761" y="3396313"/>
              <a:ext cx="2394408" cy="2394408"/>
            </a:xfrm>
            <a:prstGeom prst="ellipse">
              <a:avLst/>
            </a:prstGeom>
            <a:solidFill>
              <a:srgbClr val="FFFF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1CB1804A-1D05-421C-9E21-D8AB34D1F2C7}"/>
                </a:ext>
              </a:extLst>
            </p:cNvPr>
            <p:cNvSpPr/>
            <p:nvPr/>
          </p:nvSpPr>
          <p:spPr>
            <a:xfrm>
              <a:off x="10320610" y="2966258"/>
              <a:ext cx="502676" cy="502676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74420CAD-9F95-4E73-8AFE-F4CCF175C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634" y="-8907"/>
            <a:ext cx="10515600" cy="832079"/>
          </a:xfrm>
        </p:spPr>
        <p:txBody>
          <a:bodyPr/>
          <a:lstStyle/>
          <a:p>
            <a:pPr algn="ctr"/>
            <a:r>
              <a:rPr lang="en-US" altLang="zh-CN" dirty="0"/>
              <a:t>Background Components of the LS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9F66848-3D53-4954-8F34-DA0B59AB4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6900" y="6550025"/>
            <a:ext cx="2743200" cy="365125"/>
          </a:xfrm>
        </p:spPr>
        <p:txBody>
          <a:bodyPr/>
          <a:lstStyle/>
          <a:p>
            <a:fld id="{7EC215E6-F28F-4CB6-99AE-E6704A4B0A81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内容占位符 2">
                <a:extLst>
                  <a:ext uri="{FF2B5EF4-FFF2-40B4-BE49-F238E27FC236}">
                    <a16:creationId xmlns:a16="http://schemas.microsoft.com/office/drawing/2014/main" id="{D83DCDB6-0229-4A4A-83DB-5E28B02687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4087" y="789094"/>
                <a:ext cx="6272963" cy="5320453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The 20kt Liquid Scintillator (LS) in the Center Detector (CD) compose of : </a:t>
                </a:r>
              </a:p>
              <a:p>
                <a:pPr lvl="1"/>
                <a:r>
                  <a:rPr lang="en-US" altLang="zh-CN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LAB </a:t>
                </a:r>
                <a:r>
                  <a:rPr lang="en-US" altLang="zh-CN" dirty="0">
                    <a:solidFill>
                      <a:srgbClr val="0000FF"/>
                    </a:solidFill>
                  </a:rPr>
                  <a:t>(solvent)</a:t>
                </a:r>
                <a:endParaRPr lang="en-US" altLang="zh-CN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n-US" altLang="zh-CN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2.5 g/L PPO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(fluor)</a:t>
                </a:r>
                <a:endParaRPr lang="en-US" altLang="zh-CN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n-US" altLang="zh-CN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 m g/L bis-MSB (wavelength shifter)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5×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g/g BHT (antioxidant)</a:t>
                </a:r>
              </a:p>
              <a:p>
                <a:r>
                  <a:rPr lang="en-US" altLang="zh-CN" dirty="0"/>
                  <a:t>Sources of the contamination</a:t>
                </a:r>
              </a:p>
              <a:p>
                <a:pPr lvl="1"/>
                <a:r>
                  <a:rPr lang="en-US" altLang="zh-CN" dirty="0"/>
                  <a:t>The U, Th, K in the ingredients</a:t>
                </a:r>
              </a:p>
              <a:p>
                <a:pPr lvl="1"/>
                <a:r>
                  <a:rPr lang="en-US" altLang="zh-CN" dirty="0"/>
                  <a:t>Transportation</a:t>
                </a:r>
              </a:p>
              <a:p>
                <a:pPr lvl="1"/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remaining dusts in the acrylic surface</a:t>
                </a:r>
              </a:p>
              <a:p>
                <a:pPr lvl="1"/>
                <a:r>
                  <a:rPr lang="en-US" altLang="zh-CN" dirty="0"/>
                  <a:t>The remaining dusts and radioactive gas (</a:t>
                </a:r>
                <a:r>
                  <a:rPr lang="en-US" altLang="zh-CN" baseline="30000" dirty="0"/>
                  <a:t>222</a:t>
                </a:r>
                <a:r>
                  <a:rPr lang="en-US" altLang="zh-CN" dirty="0"/>
                  <a:t>Rn, </a:t>
                </a:r>
                <a:r>
                  <a:rPr lang="en-US" altLang="zh-CN" baseline="30000" dirty="0"/>
                  <a:t>85</a:t>
                </a:r>
                <a:r>
                  <a:rPr lang="en-US" altLang="zh-CN" dirty="0"/>
                  <a:t>Kr) inside the Central Detector (CD)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 before filling</a:t>
                </a:r>
              </a:p>
              <a:p>
                <a:pPr marL="0" indent="0">
                  <a:buNone/>
                </a:pPr>
                <a:endParaRPr lang="zh-CN" altLang="en-US" dirty="0"/>
              </a:p>
            </p:txBody>
          </p:sp>
        </mc:Choice>
        <mc:Fallback>
          <p:sp>
            <p:nvSpPr>
              <p:cNvPr id="17" name="内容占位符 2">
                <a:extLst>
                  <a:ext uri="{FF2B5EF4-FFF2-40B4-BE49-F238E27FC236}">
                    <a16:creationId xmlns:a16="http://schemas.microsoft.com/office/drawing/2014/main" id="{D83DCDB6-0229-4A4A-83DB-5E28B02687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4087" y="789094"/>
                <a:ext cx="6272963" cy="5320453"/>
              </a:xfrm>
              <a:blipFill>
                <a:blip r:embed="rId4"/>
                <a:stretch>
                  <a:fillRect l="-2235" t="-29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内容占位符 2">
            <a:extLst>
              <a:ext uri="{FF2B5EF4-FFF2-40B4-BE49-F238E27FC236}">
                <a16:creationId xmlns:a16="http://schemas.microsoft.com/office/drawing/2014/main" id="{9AB2B2D3-FB77-4625-90CD-39F13CD6A042}"/>
              </a:ext>
            </a:extLst>
          </p:cNvPr>
          <p:cNvSpPr txBox="1">
            <a:spLocks/>
          </p:cNvSpPr>
          <p:nvPr/>
        </p:nvSpPr>
        <p:spPr>
          <a:xfrm>
            <a:off x="604086" y="5961644"/>
            <a:ext cx="11352052" cy="81953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C2F2C"/>
              </a:buClr>
              <a:buSzPct val="117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Good physics sensitivity requires low contamination</a:t>
            </a:r>
          </a:p>
          <a:p>
            <a:pPr lvl="1"/>
            <a:r>
              <a:rPr lang="en-US" altLang="zh-CN" dirty="0"/>
              <a:t>Strict standard and strategies are proposed, balancing the </a:t>
            </a:r>
            <a:r>
              <a:rPr lang="en-US" altLang="zh-CN" dirty="0">
                <a:solidFill>
                  <a:srgbClr val="FF0000"/>
                </a:solidFill>
              </a:rPr>
              <a:t>physics</a:t>
            </a:r>
            <a:r>
              <a:rPr lang="en-US" altLang="zh-CN" dirty="0">
                <a:solidFill>
                  <a:srgbClr val="0000FF"/>
                </a:solidFill>
              </a:rPr>
              <a:t> </a:t>
            </a:r>
            <a:r>
              <a:rPr lang="en-US" altLang="zh-CN" dirty="0"/>
              <a:t>and</a:t>
            </a:r>
            <a:r>
              <a:rPr lang="en-US" altLang="zh-CN" dirty="0">
                <a:solidFill>
                  <a:srgbClr val="0000FF"/>
                </a:solidFill>
              </a:rPr>
              <a:t> </a:t>
            </a:r>
            <a:r>
              <a:rPr lang="en-US" altLang="zh-CN" dirty="0">
                <a:solidFill>
                  <a:srgbClr val="00B0F0"/>
                </a:solidFill>
              </a:rPr>
              <a:t>engineering</a:t>
            </a:r>
            <a:r>
              <a:rPr lang="en-US" altLang="zh-CN" dirty="0"/>
              <a:t>.</a:t>
            </a:r>
            <a:endParaRPr lang="zh-CN" altLang="en-US" dirty="0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DA641161-A1B7-4C8E-BC28-F00B2B1E6A7C}"/>
              </a:ext>
            </a:extLst>
          </p:cNvPr>
          <p:cNvGrpSpPr/>
          <p:nvPr/>
        </p:nvGrpSpPr>
        <p:grpSpPr>
          <a:xfrm>
            <a:off x="7225931" y="4460244"/>
            <a:ext cx="4907150" cy="1632239"/>
            <a:chOff x="7225931" y="4460244"/>
            <a:chExt cx="4907150" cy="1632239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0B6A0452-6A48-4FF9-B115-8C9CD740D8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77883"/>
            <a:stretch/>
          </p:blipFill>
          <p:spPr>
            <a:xfrm>
              <a:off x="7225931" y="4460244"/>
              <a:ext cx="4822307" cy="1387087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6EC2624F-C5D1-4C04-990A-DE305DAA43FB}"/>
                </a:ext>
              </a:extLst>
            </p:cNvPr>
            <p:cNvSpPr txBox="1"/>
            <p:nvPr/>
          </p:nvSpPr>
          <p:spPr>
            <a:xfrm>
              <a:off x="10584052" y="5830873"/>
              <a:ext cx="154902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100" i="1" dirty="0"/>
                <a:t>JHEP </a:t>
              </a:r>
              <a:r>
                <a:rPr lang="en-US" altLang="zh-CN" sz="1100" dirty="0"/>
                <a:t>11 (2021) 102</a:t>
              </a:r>
              <a:endParaRPr lang="zh-CN" altLang="en-US" sz="1100" dirty="0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449905C2-6FAC-4616-849F-522D1FED04CF}"/>
                </a:ext>
              </a:extLst>
            </p:cNvPr>
            <p:cNvSpPr txBox="1"/>
            <p:nvPr/>
          </p:nvSpPr>
          <p:spPr>
            <a:xfrm>
              <a:off x="9338720" y="5805765"/>
              <a:ext cx="116048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100" dirty="0"/>
                <a:t>ppb = 10−9 g/g</a:t>
              </a:r>
              <a:endParaRPr lang="zh-CN" altLang="en-US" sz="1100" dirty="0"/>
            </a:p>
          </p:txBody>
        </p:sp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E2DA27E1-E235-4BBC-A003-4E83744B7B02}"/>
              </a:ext>
            </a:extLst>
          </p:cNvPr>
          <p:cNvSpPr/>
          <p:nvPr/>
        </p:nvSpPr>
        <p:spPr>
          <a:xfrm>
            <a:off x="9272588" y="5311981"/>
            <a:ext cx="2046645" cy="5353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4E111A8-7204-48CB-898F-4DF7A9091677}"/>
              </a:ext>
            </a:extLst>
          </p:cNvPr>
          <p:cNvSpPr/>
          <p:nvPr/>
        </p:nvSpPr>
        <p:spPr>
          <a:xfrm>
            <a:off x="3930495" y="1621173"/>
            <a:ext cx="23339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NIM.A 908 (2021) 164823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821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42F76F-BCA6-46F3-A87E-02240803C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43542"/>
            <a:ext cx="10515600" cy="844550"/>
          </a:xfrm>
        </p:spPr>
        <p:txBody>
          <a:bodyPr/>
          <a:lstStyle/>
          <a:p>
            <a:pPr algn="ctr"/>
            <a:r>
              <a:rPr lang="en-US" altLang="zh-CN" dirty="0"/>
              <a:t>Overview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F572E3F-3AA6-4F19-9F00-A59F1AEC8B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>
                    <a:solidFill>
                      <a:schemeClr val="bg1">
                        <a:lumMod val="65000"/>
                      </a:schemeClr>
                    </a:solidFill>
                  </a:rPr>
                  <a:t>The JUNO Experiment</a:t>
                </a:r>
              </a:p>
              <a:p>
                <a:r>
                  <a:rPr lang="en-US" altLang="zh-CN" dirty="0"/>
                  <a:t>LS Background Components’ Impact on Physics</a:t>
                </a:r>
              </a:p>
              <a:p>
                <a:pPr lvl="1"/>
                <a:r>
                  <a:rPr lang="en-US" altLang="zh-CN" dirty="0"/>
                  <a:t>The impact on Reactor Neutrino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zh-CN" dirty="0"/>
                  <a:t>) Detection </a:t>
                </a:r>
              </a:p>
              <a:p>
                <a:pPr lvl="1"/>
                <a:r>
                  <a:rPr lang="en-US" altLang="zh-CN" dirty="0"/>
                  <a:t>The impact on Solar Neutrino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zh-CN" dirty="0"/>
                  <a:t>) Detection </a:t>
                </a:r>
              </a:p>
              <a:p>
                <a:r>
                  <a:rPr lang="en-US" altLang="zh-CN" dirty="0">
                    <a:solidFill>
                      <a:schemeClr val="bg1">
                        <a:lumMod val="65000"/>
                      </a:schemeClr>
                    </a:solidFill>
                  </a:rPr>
                  <a:t>Background Control Strategy</a:t>
                </a:r>
              </a:p>
              <a:p>
                <a:r>
                  <a:rPr lang="en-US" altLang="zh-CN" dirty="0">
                    <a:solidFill>
                      <a:schemeClr val="bg1">
                        <a:lumMod val="65000"/>
                      </a:schemeClr>
                    </a:solidFill>
                  </a:rPr>
                  <a:t>Commissioning Results</a:t>
                </a:r>
              </a:p>
              <a:p>
                <a:r>
                  <a:rPr lang="en-US" altLang="zh-CN" dirty="0">
                    <a:solidFill>
                      <a:schemeClr val="bg1">
                        <a:lumMod val="65000"/>
                      </a:schemeClr>
                    </a:solidFill>
                  </a:rPr>
                  <a:t>Summary</a:t>
                </a:r>
                <a:endParaRPr lang="zh-CN" altLang="en-US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F572E3F-3AA6-4F19-9F00-A59F1AEC8B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1" t="-36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B67330-9F4D-4C6F-B5B1-95C793F82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215E6-F28F-4CB6-99AE-E6704A4B0A81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6663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286123B0-D697-4B26-95D0-52A2A2A9F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196" y="2740645"/>
            <a:ext cx="6396233" cy="4006804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02E14D58-4295-470D-852C-65B622FEF901}"/>
              </a:ext>
            </a:extLst>
          </p:cNvPr>
          <p:cNvGrpSpPr/>
          <p:nvPr/>
        </p:nvGrpSpPr>
        <p:grpSpPr>
          <a:xfrm>
            <a:off x="2121020" y="2946842"/>
            <a:ext cx="3682364" cy="3669882"/>
            <a:chOff x="2121020" y="2946842"/>
            <a:chExt cx="3682364" cy="3669882"/>
          </a:xfrm>
        </p:grpSpPr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278A6135-FD63-4400-9552-07C9DE1B276A}"/>
                </a:ext>
              </a:extLst>
            </p:cNvPr>
            <p:cNvGrpSpPr/>
            <p:nvPr/>
          </p:nvGrpSpPr>
          <p:grpSpPr>
            <a:xfrm>
              <a:off x="2121020" y="2946842"/>
              <a:ext cx="3682364" cy="3669882"/>
              <a:chOff x="1624824" y="2962979"/>
              <a:chExt cx="3682364" cy="3669882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9B9E3785-7401-4A5E-8346-B9C5166A6996}"/>
                  </a:ext>
                </a:extLst>
              </p:cNvPr>
              <p:cNvGrpSpPr/>
              <p:nvPr/>
            </p:nvGrpSpPr>
            <p:grpSpPr>
              <a:xfrm>
                <a:off x="1624824" y="2962979"/>
                <a:ext cx="3682364" cy="3669882"/>
                <a:chOff x="757462" y="2725641"/>
                <a:chExt cx="4091045" cy="4077178"/>
              </a:xfrm>
            </p:grpSpPr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id="{03F16E47-D122-4171-9E8F-CBFFC7EB50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57462" y="2725641"/>
                  <a:ext cx="4017780" cy="3993331"/>
                </a:xfrm>
                <a:prstGeom prst="rect">
                  <a:avLst/>
                </a:prstGeom>
              </p:spPr>
            </p:pic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FC747454-9041-4D8A-9F3D-C153DABCCA2F}"/>
                    </a:ext>
                  </a:extLst>
                </p:cNvPr>
                <p:cNvSpPr txBox="1"/>
                <p:nvPr/>
              </p:nvSpPr>
              <p:spPr>
                <a:xfrm>
                  <a:off x="2109768" y="6465597"/>
                  <a:ext cx="2738739" cy="3372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350" i="1" dirty="0" err="1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Chin.Phys.C</a:t>
                  </a:r>
                  <a:r>
                    <a:rPr lang="en-US" altLang="zh-CN" sz="135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49 (2025) 3, 033104</a:t>
                  </a:r>
                  <a:endParaRPr lang="zh-CN" altLang="en-US" sz="135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DC61EF0C-1BA6-4278-AC34-46DF8D2A40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95253" y="4470400"/>
                <a:ext cx="3145989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71042D2F-26BB-4FE1-A004-90F83A7AC5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95252" y="5963920"/>
                <a:ext cx="3145989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文本框 44">
                    <a:extLst>
                      <a:ext uri="{FF2B5EF4-FFF2-40B4-BE49-F238E27FC236}">
                        <a16:creationId xmlns:a16="http://schemas.microsoft.com/office/drawing/2014/main" id="{FE115B0A-7B31-4769-87AB-768044894B47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3850640" y="5602905"/>
                    <a:ext cx="482860" cy="32316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500" i="1" dirty="0" smtClean="0">
                              <a:latin typeface="Cambria Math" panose="02040503050406030204" pitchFamily="18" charset="0"/>
                            </a:rPr>
                            <m:t>0.09</m:t>
                          </m:r>
                        </m:oMath>
                      </m:oMathPara>
                    </a14:m>
                    <a:endParaRPr lang="zh-CN" altLang="en-US" sz="1500" dirty="0"/>
                  </a:p>
                </p:txBody>
              </p:sp>
            </mc:Choice>
            <mc:Fallback xmlns="">
              <p:sp>
                <p:nvSpPr>
                  <p:cNvPr id="45" name="文本框 44">
                    <a:extLst>
                      <a:ext uri="{FF2B5EF4-FFF2-40B4-BE49-F238E27FC236}">
                        <a16:creationId xmlns:a16="http://schemas.microsoft.com/office/drawing/2014/main" id="{FE115B0A-7B31-4769-87AB-768044894B4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flipH="1">
                    <a:off x="3850640" y="5602905"/>
                    <a:ext cx="482860" cy="32316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r="-632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225A40D0-FC45-4ACE-9673-98BF3B803CC5}"/>
                    </a:ext>
                  </a:extLst>
                </p:cNvPr>
                <p:cNvSpPr txBox="1"/>
                <p:nvPr/>
              </p:nvSpPr>
              <p:spPr>
                <a:xfrm flipH="1">
                  <a:off x="5134824" y="5577205"/>
                  <a:ext cx="525700" cy="3231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500" i="1" dirty="0" smtClean="0">
                            <a:latin typeface="Cambria Math" panose="02040503050406030204" pitchFamily="18" charset="0"/>
                          </a:rPr>
                          <m:t>0.0</m:t>
                        </m:r>
                        <m:r>
                          <a:rPr lang="en-US" altLang="zh-CN" sz="15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zh-CN" altLang="en-US" sz="1500" dirty="0"/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225A40D0-FC45-4ACE-9673-98BF3B803C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5134824" y="5577205"/>
                  <a:ext cx="525700" cy="3231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493027AD-C015-41E5-9BD8-83628BD29E4B}"/>
                    </a:ext>
                  </a:extLst>
                </p:cNvPr>
                <p:cNvSpPr txBox="1"/>
                <p:nvPr/>
              </p:nvSpPr>
              <p:spPr>
                <a:xfrm flipH="1">
                  <a:off x="4387476" y="5970839"/>
                  <a:ext cx="482860" cy="30353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5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altLang="zh-CN" sz="1500" i="1" dirty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500" b="0" i="1" dirty="0" smtClean="0">
                            <a:latin typeface="Cambria Math" panose="02040503050406030204" pitchFamily="18" charset="0"/>
                          </a:rPr>
                          <m:t>15</m:t>
                        </m:r>
                      </m:oMath>
                    </m:oMathPara>
                  </a14:m>
                  <a:endParaRPr lang="zh-CN" altLang="en-US" sz="1500" dirty="0"/>
                </a:p>
              </p:txBody>
            </p:sp>
          </mc:Choice>
          <mc:Fallback xmlns="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493027AD-C015-41E5-9BD8-83628BD29E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4387476" y="5970839"/>
                  <a:ext cx="482860" cy="30353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26631502-A7D6-401C-80C0-2D1A92B68DF6}"/>
                    </a:ext>
                  </a:extLst>
                </p:cNvPr>
                <p:cNvSpPr txBox="1"/>
                <p:nvPr/>
              </p:nvSpPr>
              <p:spPr>
                <a:xfrm flipH="1">
                  <a:off x="5181100" y="5962884"/>
                  <a:ext cx="482860" cy="30353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5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altLang="zh-CN" sz="1500" i="1" dirty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500" b="0" i="1" dirty="0" smtClean="0">
                            <a:latin typeface="Cambria Math" panose="02040503050406030204" pitchFamily="18" charset="0"/>
                          </a:rPr>
                          <m:t>88</m:t>
                        </m:r>
                      </m:oMath>
                    </m:oMathPara>
                  </a14:m>
                  <a:endParaRPr lang="zh-CN" altLang="en-US" sz="1500" dirty="0"/>
                </a:p>
              </p:txBody>
            </p:sp>
          </mc:Choice>
          <mc:Fallback xmlns="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26631502-A7D6-401C-80C0-2D1A92B68D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5181100" y="5962884"/>
                  <a:ext cx="482860" cy="30353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91042657-6EAB-4C31-869D-3505FEF6B95E}"/>
              </a:ext>
            </a:extLst>
          </p:cNvPr>
          <p:cNvGrpSpPr/>
          <p:nvPr/>
        </p:nvGrpSpPr>
        <p:grpSpPr>
          <a:xfrm>
            <a:off x="8698190" y="630147"/>
            <a:ext cx="3024740" cy="2182926"/>
            <a:chOff x="8846130" y="354794"/>
            <a:chExt cx="2946674" cy="2219905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0313A7C4-1244-472C-A8FF-8521FF9DACC6}"/>
                </a:ext>
              </a:extLst>
            </p:cNvPr>
            <p:cNvGrpSpPr/>
            <p:nvPr/>
          </p:nvGrpSpPr>
          <p:grpSpPr>
            <a:xfrm>
              <a:off x="8846130" y="354794"/>
              <a:ext cx="2946674" cy="2219905"/>
              <a:chOff x="8607119" y="727852"/>
              <a:chExt cx="2946674" cy="2219905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5B7C4FE3-F259-4603-A291-DADF0B2658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r="7846"/>
              <a:stretch/>
            </p:blipFill>
            <p:spPr>
              <a:xfrm>
                <a:off x="8607119" y="727852"/>
                <a:ext cx="2946674" cy="2029546"/>
              </a:xfrm>
              <a:prstGeom prst="rect">
                <a:avLst/>
              </a:prstGeom>
            </p:spPr>
          </p:pic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F612CBD5-E19E-494E-97BA-3E312415B1A8}"/>
                  </a:ext>
                </a:extLst>
              </p:cNvPr>
              <p:cNvSpPr txBox="1"/>
              <p:nvPr/>
            </p:nvSpPr>
            <p:spPr>
              <a:xfrm>
                <a:off x="9541917" y="2624592"/>
                <a:ext cx="1714871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500" dirty="0"/>
                  <a:t>arXiv:2503.00968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CB39EB65-831D-4823-A14C-0F503CC7F1B4}"/>
                    </a:ext>
                  </a:extLst>
                </p:cNvPr>
                <p:cNvSpPr txBox="1"/>
                <p:nvPr/>
              </p:nvSpPr>
              <p:spPr>
                <a:xfrm>
                  <a:off x="9851990" y="464948"/>
                  <a:ext cx="1014316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5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altLang="zh-CN" sz="1500" b="0" i="1" smtClean="0">
                            <a:latin typeface="Cambria Math" panose="02040503050406030204" pitchFamily="18" charset="0"/>
                          </a:rPr>
                          <m:t>~200 </m:t>
                        </m:r>
                        <m:r>
                          <m:rPr>
                            <m:sty m:val="p"/>
                          </m:rPr>
                          <a:rPr lang="en-US" altLang="zh-CN" sz="1500" b="0" i="0" smtClean="0">
                            <a:latin typeface="Cambria Math" panose="02040503050406030204" pitchFamily="18" charset="0"/>
                          </a:rPr>
                          <m:t>μs</m:t>
                        </m:r>
                      </m:oMath>
                    </m:oMathPara>
                  </a14:m>
                  <a:endParaRPr lang="zh-CN" altLang="en-US" sz="1500" dirty="0"/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CB39EB65-831D-4823-A14C-0F503CC7F1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51990" y="464948"/>
                  <a:ext cx="1014316" cy="323165"/>
                </a:xfrm>
                <a:prstGeom prst="rect">
                  <a:avLst/>
                </a:prstGeom>
                <a:blipFill>
                  <a:blip r:embed="rId10"/>
                  <a:stretch>
                    <a:fillRect b="-576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C7ED3057-764E-452D-A2A3-30E5C0DF20D7}"/>
                    </a:ext>
                  </a:extLst>
                </p:cNvPr>
                <p:cNvSpPr txBox="1"/>
                <p:nvPr/>
              </p:nvSpPr>
              <p:spPr>
                <a:xfrm>
                  <a:off x="10700578" y="1950936"/>
                  <a:ext cx="1003800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500" i="1" dirty="0" smtClean="0">
                            <a:latin typeface="Cambria Math" panose="02040503050406030204" pitchFamily="18" charset="0"/>
                          </a:rPr>
                          <m:t>2.22 </m:t>
                        </m:r>
                        <m:r>
                          <m:rPr>
                            <m:sty m:val="p"/>
                          </m:rPr>
                          <a:rPr lang="en-US" altLang="zh-CN" sz="1500" i="0" dirty="0" smtClean="0">
                            <a:latin typeface="Cambria Math" panose="02040503050406030204" pitchFamily="18" charset="0"/>
                          </a:rPr>
                          <m:t>MeV</m:t>
                        </m:r>
                      </m:oMath>
                    </m:oMathPara>
                  </a14:m>
                  <a:endParaRPr lang="zh-CN" altLang="en-US" sz="1500" dirty="0"/>
                </a:p>
              </p:txBody>
            </p:sp>
          </mc:Choice>
          <mc:Fallback xmlns="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C7ED3057-764E-452D-A2A3-30E5C0DF20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00578" y="1950936"/>
                  <a:ext cx="1003800" cy="3231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A661AAEC-4A9A-42A4-9557-7F2775E529F6}"/>
                    </a:ext>
                  </a:extLst>
                </p:cNvPr>
                <p:cNvSpPr txBox="1"/>
                <p:nvPr/>
              </p:nvSpPr>
              <p:spPr>
                <a:xfrm>
                  <a:off x="9293455" y="1933951"/>
                  <a:ext cx="974947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15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a14:m>
                  <a:r>
                    <a:rPr lang="en-US" altLang="zh-CN" sz="1500" b="0" i="0" dirty="0">
                      <a:latin typeface="+mj-lt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US" altLang="zh-CN" sz="1500" b="0" i="1" dirty="0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altLang="zh-CN" sz="15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500" i="0" dirty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a14:m>
                  <a:endParaRPr lang="zh-CN" altLang="en-US" sz="1500" dirty="0"/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A661AAEC-4A9A-42A4-9557-7F2775E529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93455" y="1933951"/>
                  <a:ext cx="974947" cy="323165"/>
                </a:xfrm>
                <a:prstGeom prst="rect">
                  <a:avLst/>
                </a:prstGeom>
                <a:blipFill>
                  <a:blip r:embed="rId12"/>
                  <a:stretch>
                    <a:fillRect t="-3846" b="-230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74420CAD-9F95-4E73-8AFE-F4CCF175C65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84403" y="-305260"/>
                <a:ext cx="10960054" cy="1597854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altLang="zh-CN" dirty="0"/>
                  <a:t>LS Background Components’ Impact on Physics</a:t>
                </a:r>
                <a:br>
                  <a:rPr lang="en-US" altLang="zh-CN" dirty="0"/>
                </a:br>
                <a:r>
                  <a:rPr lang="en-US" altLang="zh-CN" sz="2400" dirty="0"/>
                  <a:t>The impact on </a:t>
                </a:r>
                <a:r>
                  <a:rPr lang="en-US" altLang="zh-CN" sz="2200" dirty="0"/>
                  <a:t>Reactor Neutrino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22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2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altLang="zh-CN" sz="2200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zh-CN" sz="2200" dirty="0"/>
                  <a:t>) Detection </a:t>
                </a:r>
                <a:endParaRPr lang="zh-CN" altLang="en-US" sz="2200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74420CAD-9F95-4E73-8AFE-F4CCF175C6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84403" y="-305260"/>
                <a:ext cx="10960054" cy="1597854"/>
              </a:xfrm>
              <a:blipFill>
                <a:blip r:embed="rId13"/>
                <a:stretch>
                  <a:fillRect l="-1669" r="-1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36E6B97-FBBC-446E-8341-4E3167EE74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2575" y="1079377"/>
                <a:ext cx="8047154" cy="1353338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b="0" dirty="0"/>
                  <a:t>Reactor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are detected by inverse beta decay (IBD):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36E6B97-FBBC-446E-8341-4E3167EE74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2575" y="1079377"/>
                <a:ext cx="8047154" cy="1353338"/>
              </a:xfrm>
              <a:blipFill>
                <a:blip r:embed="rId14"/>
                <a:stretch>
                  <a:fillRect l="-1742" t="-11712" r="-1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9F66848-3D53-4954-8F34-DA0B59AB4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7EC215E6-F28F-4CB6-99AE-E6704A4B0A81}" type="slidenum">
              <a:rPr lang="zh-CN" altLang="en-US" smtClean="0"/>
              <a:pPr/>
              <a:t>7</a:t>
            </a:fld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48956E4-B533-48AE-BB0F-6069BCBE811B}"/>
                  </a:ext>
                </a:extLst>
              </p:cNvPr>
              <p:cNvSpPr txBox="1"/>
              <p:nvPr/>
            </p:nvSpPr>
            <p:spPr>
              <a:xfrm>
                <a:off x="2316389" y="1886426"/>
                <a:ext cx="5704867" cy="36933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Signal rates after selection </a:t>
                </a:r>
                <a14:m>
                  <m:oMath xmlns:m="http://schemas.openxmlformats.org/officeDocument/2006/math">
                    <m:r>
                      <a:rPr lang="en-US" altLang="zh-CN" i="0" dirty="0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zh-CN" b="1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 i="0" dirty="0" smtClean="0">
                        <a:latin typeface="Cambria Math" panose="02040503050406030204" pitchFamily="18" charset="0"/>
                      </a:rPr>
                      <m:t>𝟒𝟕</m:t>
                    </m:r>
                    <m:r>
                      <a:rPr lang="en-US" altLang="zh-CN" b="1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 i="0" dirty="0" err="1" smtClean="0">
                        <a:latin typeface="Cambria Math" panose="02040503050406030204" pitchFamily="18" charset="0"/>
                      </a:rPr>
                      <m:t>𝐜𝐩𝐝</m:t>
                    </m:r>
                  </m:oMath>
                </a14:m>
                <a:r>
                  <a:rPr lang="en-US" altLang="zh-CN" b="1" dirty="0"/>
                  <a:t>  </a:t>
                </a:r>
                <a:r>
                  <a:rPr lang="en-US" altLang="zh-CN" dirty="0"/>
                  <a:t>(counts per day)</a:t>
                </a:r>
              </a:p>
            </p:txBody>
          </p:sp>
        </mc:Choice>
        <mc:Fallback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48956E4-B533-48AE-BB0F-6069BCBE81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6389" y="1886426"/>
                <a:ext cx="5704867" cy="369332"/>
              </a:xfrm>
              <a:prstGeom prst="rect">
                <a:avLst/>
              </a:prstGeom>
              <a:blipFill>
                <a:blip r:embed="rId15"/>
                <a:stretch>
                  <a:fillRect l="-852" t="-6250" b="-20313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矩形 33">
            <a:extLst>
              <a:ext uri="{FF2B5EF4-FFF2-40B4-BE49-F238E27FC236}">
                <a16:creationId xmlns:a16="http://schemas.microsoft.com/office/drawing/2014/main" id="{60076A16-FA88-4CF5-85F0-0D6FB06C4622}"/>
              </a:ext>
            </a:extLst>
          </p:cNvPr>
          <p:cNvSpPr/>
          <p:nvPr/>
        </p:nvSpPr>
        <p:spPr>
          <a:xfrm>
            <a:off x="272196" y="3404185"/>
            <a:ext cx="1711872" cy="1353339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500" dirty="0">
                <a:solidFill>
                  <a:schemeClr val="tx1"/>
                </a:solidFill>
              </a:rPr>
              <a:t>Mis-combine two uncorrelated radioactive decay / spallation neutron events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B5999C5C-DE78-4FE6-867E-DD66155FE80E}"/>
                  </a:ext>
                </a:extLst>
              </p:cNvPr>
              <p:cNvSpPr/>
              <p:nvPr/>
            </p:nvSpPr>
            <p:spPr>
              <a:xfrm>
                <a:off x="272196" y="5003827"/>
                <a:ext cx="1711872" cy="1489047"/>
              </a:xfrm>
              <a:prstGeom prst="rect">
                <a:avLst/>
              </a:prstGeom>
              <a:no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500" dirty="0">
                    <a:solidFill>
                      <a:schemeClr val="tx1"/>
                    </a:solidFill>
                  </a:rPr>
                  <a:t>U,</a:t>
                </a:r>
                <a:r>
                  <a:rPr lang="zh-CN" altLang="en-US" sz="15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500" dirty="0">
                    <a:solidFill>
                      <a:schemeClr val="tx1"/>
                    </a:solidFill>
                  </a:rPr>
                  <a:t>Th</a:t>
                </a:r>
                <a:r>
                  <a:rPr lang="zh-CN" altLang="en-US" sz="15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500" dirty="0">
                    <a:solidFill>
                      <a:schemeClr val="tx1"/>
                    </a:solidFill>
                  </a:rPr>
                  <a:t>chain </a:t>
                </a:r>
                <a14:m>
                  <m:oMath xmlns:m="http://schemas.openxmlformats.org/officeDocument/2006/math">
                    <m:r>
                      <a:rPr lang="en-US" altLang="zh-CN" sz="1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zh-CN" sz="1500" dirty="0">
                    <a:solidFill>
                      <a:schemeClr val="tx1"/>
                    </a:solidFill>
                  </a:rPr>
                  <a:t> induce </a:t>
                </a:r>
                <a14:m>
                  <m:oMath xmlns:m="http://schemas.openxmlformats.org/officeDocument/2006/math">
                    <m:r>
                      <a:rPr lang="en-US" altLang="zh-CN" sz="1500" b="0" i="0" baseline="30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13</m:t>
                    </m:r>
                    <m:r>
                      <m:rPr>
                        <m:sty m:val="p"/>
                      </m:rPr>
                      <a:rPr lang="en-US" altLang="zh-CN" sz="15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C</m:t>
                    </m:r>
                    <m:d>
                      <m:dPr>
                        <m:ctrlPr>
                          <a:rPr lang="en-US" altLang="zh-CN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15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  <m:r>
                          <a:rPr lang="en-US" altLang="zh-CN" sz="15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zh-CN" sz="15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e>
                    </m:d>
                    <m:r>
                      <a:rPr lang="en-US" altLang="zh-CN" sz="1500" b="0" i="0" baseline="30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16</m:t>
                    </m:r>
                    <m:r>
                      <m:rPr>
                        <m:sty m:val="p"/>
                      </m:rPr>
                      <a:rPr lang="en-US" altLang="zh-CN" sz="15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O</m:t>
                    </m:r>
                  </m:oMath>
                </a14:m>
                <a:r>
                  <a:rPr lang="en-US" altLang="zh-CN" sz="15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1500" i="0" baseline="30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16</m:t>
                    </m:r>
                    <m:r>
                      <m:rPr>
                        <m:sty m:val="p"/>
                      </m:rPr>
                      <a:rPr lang="en-US" altLang="zh-CN" sz="15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O</m:t>
                    </m:r>
                  </m:oMath>
                </a14:m>
                <a:r>
                  <a:rPr lang="en-US" altLang="zh-CN" sz="1500" dirty="0">
                    <a:solidFill>
                      <a:schemeClr val="tx1"/>
                    </a:solidFill>
                  </a:rPr>
                  <a:t> deexcitation cascade signal</a:t>
                </a:r>
              </a:p>
            </p:txBody>
          </p:sp>
        </mc:Choice>
        <mc:Fallback xmlns=""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B5999C5C-DE78-4FE6-867E-DD66155FE8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196" y="5003827"/>
                <a:ext cx="1711872" cy="148904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19050"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555B1145-01AC-4F39-8929-81F72CA74C89}"/>
              </a:ext>
            </a:extLst>
          </p:cNvPr>
          <p:cNvCxnSpPr>
            <a:cxnSpLocks/>
          </p:cNvCxnSpPr>
          <p:nvPr/>
        </p:nvCxnSpPr>
        <p:spPr>
          <a:xfrm>
            <a:off x="1984068" y="4269540"/>
            <a:ext cx="610377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CD9D062F-B499-485D-B06F-3AFD5A23CAE2}"/>
              </a:ext>
            </a:extLst>
          </p:cNvPr>
          <p:cNvCxnSpPr>
            <a:cxnSpLocks/>
          </p:cNvCxnSpPr>
          <p:nvPr/>
        </p:nvCxnSpPr>
        <p:spPr>
          <a:xfrm>
            <a:off x="1996056" y="5728994"/>
            <a:ext cx="595392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F8F765C6-BD5B-482D-8BED-B9C100EA3140}"/>
              </a:ext>
            </a:extLst>
          </p:cNvPr>
          <p:cNvSpPr txBox="1"/>
          <p:nvPr/>
        </p:nvSpPr>
        <p:spPr>
          <a:xfrm>
            <a:off x="2316388" y="2580792"/>
            <a:ext cx="3552943" cy="369332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/>
              <a:t>Background rates after selection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02149678-808B-4C28-8BA1-8DCCF8B64806}"/>
              </a:ext>
            </a:extLst>
          </p:cNvPr>
          <p:cNvSpPr txBox="1"/>
          <p:nvPr/>
        </p:nvSpPr>
        <p:spPr>
          <a:xfrm>
            <a:off x="4363420" y="6537905"/>
            <a:ext cx="162605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arXiv:2503.00968</a:t>
            </a: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A0621FB6-DB23-4989-A3B2-10B93AF3EA35}"/>
              </a:ext>
            </a:extLst>
          </p:cNvPr>
          <p:cNvCxnSpPr>
            <a:cxnSpLocks/>
          </p:cNvCxnSpPr>
          <p:nvPr/>
        </p:nvCxnSpPr>
        <p:spPr>
          <a:xfrm flipH="1">
            <a:off x="10571034" y="4210679"/>
            <a:ext cx="218632" cy="588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1879AFAF-768A-48C9-B0CD-8EA77C22E2A8}"/>
              </a:ext>
            </a:extLst>
          </p:cNvPr>
          <p:cNvCxnSpPr>
            <a:cxnSpLocks/>
          </p:cNvCxnSpPr>
          <p:nvPr/>
        </p:nvCxnSpPr>
        <p:spPr>
          <a:xfrm flipH="1">
            <a:off x="9935706" y="4224862"/>
            <a:ext cx="170954" cy="741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93E19FE9-3759-4633-BE15-3F9C7C3B0249}"/>
                  </a:ext>
                </a:extLst>
              </p:cNvPr>
              <p:cNvSpPr txBox="1"/>
              <p:nvPr/>
            </p:nvSpPr>
            <p:spPr>
              <a:xfrm>
                <a:off x="9801545" y="4003519"/>
                <a:ext cx="81802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050" i="0" baseline="30000" dirty="0" smtClean="0">
                          <a:latin typeface="Cambria Math" panose="02040503050406030204" pitchFamily="18" charset="0"/>
                        </a:rPr>
                        <m:t>13</m:t>
                      </m:r>
                      <m:r>
                        <m:rPr>
                          <m:sty m:val="p"/>
                        </m:rPr>
                        <a:rPr lang="en-US" altLang="zh-CN" sz="1050" i="0" dirty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altLang="zh-CN" sz="1050" i="0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050" i="1" dirty="0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zh-CN" sz="1050" i="0" dirty="0" err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altLang="zh-CN" sz="1050" i="0" dirty="0" err="1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altLang="zh-CN" sz="1050" i="0" dirty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CN" sz="1050" i="0" baseline="30000" dirty="0" smtClean="0">
                          <a:latin typeface="Cambria Math" panose="02040503050406030204" pitchFamily="18" charset="0"/>
                        </a:rPr>
                        <m:t>16</m:t>
                      </m:r>
                      <m:r>
                        <m:rPr>
                          <m:sty m:val="p"/>
                        </m:rPr>
                        <a:rPr lang="en-US" altLang="zh-CN" sz="1050" i="0" dirty="0" smtClean="0">
                          <a:latin typeface="Cambria Math" panose="02040503050406030204" pitchFamily="18" charset="0"/>
                        </a:rPr>
                        <m:t>O</m:t>
                      </m:r>
                    </m:oMath>
                  </m:oMathPara>
                </a14:m>
                <a:endParaRPr lang="zh-CN" altLang="en-US" sz="105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93E19FE9-3759-4633-BE15-3F9C7C3B0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1545" y="4003519"/>
                <a:ext cx="818029" cy="261610"/>
              </a:xfrm>
              <a:prstGeom prst="rect">
                <a:avLst/>
              </a:prstGeom>
              <a:blipFill>
                <a:blip r:embed="rId17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文本框 36">
            <a:extLst>
              <a:ext uri="{FF2B5EF4-FFF2-40B4-BE49-F238E27FC236}">
                <a16:creationId xmlns:a16="http://schemas.microsoft.com/office/drawing/2014/main" id="{DEBFD960-F7BF-4FEC-91A5-CF01985EBCEB}"/>
              </a:ext>
            </a:extLst>
          </p:cNvPr>
          <p:cNvSpPr txBox="1"/>
          <p:nvPr/>
        </p:nvSpPr>
        <p:spPr>
          <a:xfrm>
            <a:off x="10726293" y="4015770"/>
            <a:ext cx="9133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Accidentals</a:t>
            </a:r>
            <a:endParaRPr lang="zh-CN" altLang="en-US" sz="1050" dirty="0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D77E13BA-5F4E-4942-B19E-23F561AF6761}"/>
              </a:ext>
            </a:extLst>
          </p:cNvPr>
          <p:cNvSpPr txBox="1"/>
          <p:nvPr/>
        </p:nvSpPr>
        <p:spPr>
          <a:xfrm>
            <a:off x="78935" y="1674115"/>
            <a:ext cx="21776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/>
              <a:t>More details of JUNO’s reactor neutrino measurement can be found in </a:t>
            </a:r>
            <a:r>
              <a:rPr lang="en-US" altLang="zh-CN" sz="1500" dirty="0">
                <a:hlinkClick r:id="rId18"/>
              </a:rPr>
              <a:t>Han’s Talk</a:t>
            </a:r>
            <a:endParaRPr lang="zh-CN" altLang="en-US" sz="1500" dirty="0"/>
          </a:p>
        </p:txBody>
      </p:sp>
    </p:spTree>
    <p:extLst>
      <p:ext uri="{BB962C8B-B14F-4D97-AF65-F5344CB8AC3E}">
        <p14:creationId xmlns:p14="http://schemas.microsoft.com/office/powerpoint/2010/main" val="10113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286123B0-D697-4B26-95D0-52A2A2A9F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3196" y="2740645"/>
            <a:ext cx="6396233" cy="4006804"/>
          </a:xfrm>
          <a:prstGeom prst="rect">
            <a:avLst/>
          </a:prstGeom>
        </p:spPr>
      </p:pic>
      <p:grpSp>
        <p:nvGrpSpPr>
          <p:cNvPr id="50" name="组合 49">
            <a:extLst>
              <a:ext uri="{FF2B5EF4-FFF2-40B4-BE49-F238E27FC236}">
                <a16:creationId xmlns:a16="http://schemas.microsoft.com/office/drawing/2014/main" id="{BBE3A268-291C-4113-8B8F-D7E47E102A0D}"/>
              </a:ext>
            </a:extLst>
          </p:cNvPr>
          <p:cNvGrpSpPr/>
          <p:nvPr/>
        </p:nvGrpSpPr>
        <p:grpSpPr>
          <a:xfrm>
            <a:off x="2121020" y="2946842"/>
            <a:ext cx="3682364" cy="3669882"/>
            <a:chOff x="2121020" y="2946842"/>
            <a:chExt cx="3682364" cy="3669882"/>
          </a:xfrm>
        </p:grpSpPr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B804C8CA-5978-4B42-8D54-A30A8CA19C60}"/>
                </a:ext>
              </a:extLst>
            </p:cNvPr>
            <p:cNvGrpSpPr/>
            <p:nvPr/>
          </p:nvGrpSpPr>
          <p:grpSpPr>
            <a:xfrm>
              <a:off x="2121020" y="2946842"/>
              <a:ext cx="3682364" cy="3669882"/>
              <a:chOff x="1624824" y="2962979"/>
              <a:chExt cx="3682364" cy="3669882"/>
            </a:xfrm>
          </p:grpSpPr>
          <p:grpSp>
            <p:nvGrpSpPr>
              <p:cNvPr id="55" name="组合 54">
                <a:extLst>
                  <a:ext uri="{FF2B5EF4-FFF2-40B4-BE49-F238E27FC236}">
                    <a16:creationId xmlns:a16="http://schemas.microsoft.com/office/drawing/2014/main" id="{4B914A52-2F4B-452A-BB44-74D91BACEF72}"/>
                  </a:ext>
                </a:extLst>
              </p:cNvPr>
              <p:cNvGrpSpPr/>
              <p:nvPr/>
            </p:nvGrpSpPr>
            <p:grpSpPr>
              <a:xfrm>
                <a:off x="1624824" y="2962979"/>
                <a:ext cx="3682364" cy="3669882"/>
                <a:chOff x="757462" y="2725641"/>
                <a:chExt cx="4091045" cy="4077178"/>
              </a:xfrm>
            </p:grpSpPr>
            <p:pic>
              <p:nvPicPr>
                <p:cNvPr id="59" name="图片 58">
                  <a:extLst>
                    <a:ext uri="{FF2B5EF4-FFF2-40B4-BE49-F238E27FC236}">
                      <a16:creationId xmlns:a16="http://schemas.microsoft.com/office/drawing/2014/main" id="{70A6C96D-6D3D-41A1-B3CD-1CFFCDC3FD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57462" y="2725641"/>
                  <a:ext cx="4017780" cy="3993331"/>
                </a:xfrm>
                <a:prstGeom prst="rect">
                  <a:avLst/>
                </a:prstGeom>
              </p:spPr>
            </p:pic>
            <p:sp>
              <p:nvSpPr>
                <p:cNvPr id="60" name="文本框 59">
                  <a:extLst>
                    <a:ext uri="{FF2B5EF4-FFF2-40B4-BE49-F238E27FC236}">
                      <a16:creationId xmlns:a16="http://schemas.microsoft.com/office/drawing/2014/main" id="{A36502D7-7286-41B8-9EF5-FFE8974AFFB6}"/>
                    </a:ext>
                  </a:extLst>
                </p:cNvPr>
                <p:cNvSpPr txBox="1"/>
                <p:nvPr/>
              </p:nvSpPr>
              <p:spPr>
                <a:xfrm>
                  <a:off x="2109768" y="6465597"/>
                  <a:ext cx="2738739" cy="3372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350" i="1" dirty="0" err="1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Chin.Phys.C</a:t>
                  </a:r>
                  <a:r>
                    <a:rPr lang="en-US" altLang="zh-CN" sz="1350" i="1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altLang="zh-CN" sz="135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49 (2025) 3, 033104</a:t>
                  </a:r>
                  <a:endParaRPr lang="zh-CN" altLang="en-US" sz="135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56" name="直接连接符 55">
                <a:extLst>
                  <a:ext uri="{FF2B5EF4-FFF2-40B4-BE49-F238E27FC236}">
                    <a16:creationId xmlns:a16="http://schemas.microsoft.com/office/drawing/2014/main" id="{9119DA66-7BC9-484D-A092-FCDC4F5172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95253" y="4470400"/>
                <a:ext cx="3145989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>
                <a:extLst>
                  <a:ext uri="{FF2B5EF4-FFF2-40B4-BE49-F238E27FC236}">
                    <a16:creationId xmlns:a16="http://schemas.microsoft.com/office/drawing/2014/main" id="{C9632DA8-E46A-4F4D-BDF2-17D74B3F5E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95252" y="5963920"/>
                <a:ext cx="3145989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文本框 57">
                    <a:extLst>
                      <a:ext uri="{FF2B5EF4-FFF2-40B4-BE49-F238E27FC236}">
                        <a16:creationId xmlns:a16="http://schemas.microsoft.com/office/drawing/2014/main" id="{14DA264A-A9B4-45D7-9130-488D563D5D39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3850640" y="5602905"/>
                    <a:ext cx="482860" cy="32316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500" i="1" dirty="0" smtClean="0">
                              <a:latin typeface="Cambria Math" panose="02040503050406030204" pitchFamily="18" charset="0"/>
                            </a:rPr>
                            <m:t>0.09</m:t>
                          </m:r>
                        </m:oMath>
                      </m:oMathPara>
                    </a14:m>
                    <a:endParaRPr lang="zh-CN" altLang="en-US" sz="1500" dirty="0"/>
                  </a:p>
                </p:txBody>
              </p:sp>
            </mc:Choice>
            <mc:Fallback xmlns="">
              <p:sp>
                <p:nvSpPr>
                  <p:cNvPr id="58" name="文本框 57">
                    <a:extLst>
                      <a:ext uri="{FF2B5EF4-FFF2-40B4-BE49-F238E27FC236}">
                        <a16:creationId xmlns:a16="http://schemas.microsoft.com/office/drawing/2014/main" id="{14DA264A-A9B4-45D7-9130-488D563D5D3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flipH="1">
                    <a:off x="3850640" y="5602905"/>
                    <a:ext cx="482860" cy="32316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r="-632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E3AADE29-478C-4A4E-953B-952D7EA53C33}"/>
                    </a:ext>
                  </a:extLst>
                </p:cNvPr>
                <p:cNvSpPr txBox="1"/>
                <p:nvPr/>
              </p:nvSpPr>
              <p:spPr>
                <a:xfrm flipH="1">
                  <a:off x="5134824" y="5577205"/>
                  <a:ext cx="525700" cy="3231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500" i="1" dirty="0" smtClean="0">
                            <a:latin typeface="Cambria Math" panose="02040503050406030204" pitchFamily="18" charset="0"/>
                          </a:rPr>
                          <m:t>0.0</m:t>
                        </m:r>
                        <m:r>
                          <a:rPr lang="en-US" altLang="zh-CN" sz="15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zh-CN" altLang="en-US" sz="1500" dirty="0"/>
                </a:p>
              </p:txBody>
            </p:sp>
          </mc:Choice>
          <mc:Fallback xmlns=""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E3AADE29-478C-4A4E-953B-952D7EA53C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5134824" y="5577205"/>
                  <a:ext cx="525700" cy="3231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文本框 52">
                  <a:extLst>
                    <a:ext uri="{FF2B5EF4-FFF2-40B4-BE49-F238E27FC236}">
                      <a16:creationId xmlns:a16="http://schemas.microsoft.com/office/drawing/2014/main" id="{56BC0C9B-664A-48FA-BC2F-29D3978B79FA}"/>
                    </a:ext>
                  </a:extLst>
                </p:cNvPr>
                <p:cNvSpPr txBox="1"/>
                <p:nvPr/>
              </p:nvSpPr>
              <p:spPr>
                <a:xfrm flipH="1">
                  <a:off x="4387476" y="5970839"/>
                  <a:ext cx="482860" cy="30353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5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altLang="zh-CN" sz="1500" i="1" dirty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500" b="0" i="1" dirty="0" smtClean="0">
                            <a:latin typeface="Cambria Math" panose="02040503050406030204" pitchFamily="18" charset="0"/>
                          </a:rPr>
                          <m:t>15</m:t>
                        </m:r>
                      </m:oMath>
                    </m:oMathPara>
                  </a14:m>
                  <a:endParaRPr lang="zh-CN" altLang="en-US" sz="1500" dirty="0"/>
                </a:p>
              </p:txBody>
            </p:sp>
          </mc:Choice>
          <mc:Fallback xmlns="">
            <p:sp>
              <p:nvSpPr>
                <p:cNvPr id="53" name="文本框 52">
                  <a:extLst>
                    <a:ext uri="{FF2B5EF4-FFF2-40B4-BE49-F238E27FC236}">
                      <a16:creationId xmlns:a16="http://schemas.microsoft.com/office/drawing/2014/main" id="{56BC0C9B-664A-48FA-BC2F-29D3978B79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4387476" y="5970839"/>
                  <a:ext cx="482860" cy="30353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文本框 53">
                  <a:extLst>
                    <a:ext uri="{FF2B5EF4-FFF2-40B4-BE49-F238E27FC236}">
                      <a16:creationId xmlns:a16="http://schemas.microsoft.com/office/drawing/2014/main" id="{C41C1081-14CB-450A-BEED-0ACF9C394922}"/>
                    </a:ext>
                  </a:extLst>
                </p:cNvPr>
                <p:cNvSpPr txBox="1"/>
                <p:nvPr/>
              </p:nvSpPr>
              <p:spPr>
                <a:xfrm flipH="1">
                  <a:off x="5181100" y="5962884"/>
                  <a:ext cx="482860" cy="30353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5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altLang="zh-CN" sz="1500" i="1" dirty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500" b="0" i="1" dirty="0" smtClean="0">
                            <a:latin typeface="Cambria Math" panose="02040503050406030204" pitchFamily="18" charset="0"/>
                          </a:rPr>
                          <m:t>88</m:t>
                        </m:r>
                      </m:oMath>
                    </m:oMathPara>
                  </a14:m>
                  <a:endParaRPr lang="zh-CN" altLang="en-US" sz="1500" dirty="0"/>
                </a:p>
              </p:txBody>
            </p:sp>
          </mc:Choice>
          <mc:Fallback xmlns="">
            <p:sp>
              <p:nvSpPr>
                <p:cNvPr id="54" name="文本框 53">
                  <a:extLst>
                    <a:ext uri="{FF2B5EF4-FFF2-40B4-BE49-F238E27FC236}">
                      <a16:creationId xmlns:a16="http://schemas.microsoft.com/office/drawing/2014/main" id="{C41C1081-14CB-450A-BEED-0ACF9C3949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5181100" y="5962884"/>
                  <a:ext cx="482860" cy="30353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91042657-6EAB-4C31-869D-3505FEF6B95E}"/>
              </a:ext>
            </a:extLst>
          </p:cNvPr>
          <p:cNvGrpSpPr/>
          <p:nvPr/>
        </p:nvGrpSpPr>
        <p:grpSpPr>
          <a:xfrm>
            <a:off x="8698190" y="630147"/>
            <a:ext cx="3024740" cy="2182926"/>
            <a:chOff x="8846130" y="354794"/>
            <a:chExt cx="2946674" cy="2219905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0313A7C4-1244-472C-A8FF-8521FF9DACC6}"/>
                </a:ext>
              </a:extLst>
            </p:cNvPr>
            <p:cNvGrpSpPr/>
            <p:nvPr/>
          </p:nvGrpSpPr>
          <p:grpSpPr>
            <a:xfrm>
              <a:off x="8846130" y="354794"/>
              <a:ext cx="2946674" cy="2219905"/>
              <a:chOff x="8607119" y="727852"/>
              <a:chExt cx="2946674" cy="2219905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5B7C4FE3-F259-4603-A291-DADF0B2658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r="7846"/>
              <a:stretch/>
            </p:blipFill>
            <p:spPr>
              <a:xfrm>
                <a:off x="8607119" y="727852"/>
                <a:ext cx="2946674" cy="2029546"/>
              </a:xfrm>
              <a:prstGeom prst="rect">
                <a:avLst/>
              </a:prstGeom>
            </p:spPr>
          </p:pic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F612CBD5-E19E-494E-97BA-3E312415B1A8}"/>
                  </a:ext>
                </a:extLst>
              </p:cNvPr>
              <p:cNvSpPr txBox="1"/>
              <p:nvPr/>
            </p:nvSpPr>
            <p:spPr>
              <a:xfrm>
                <a:off x="9541917" y="2624592"/>
                <a:ext cx="1714871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500" dirty="0"/>
                  <a:t>arXiv:2503.00968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CB39EB65-831D-4823-A14C-0F503CC7F1B4}"/>
                    </a:ext>
                  </a:extLst>
                </p:cNvPr>
                <p:cNvSpPr txBox="1"/>
                <p:nvPr/>
              </p:nvSpPr>
              <p:spPr>
                <a:xfrm>
                  <a:off x="9851990" y="464948"/>
                  <a:ext cx="1014316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5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altLang="zh-CN" sz="1500" b="0" i="1" smtClean="0">
                            <a:latin typeface="Cambria Math" panose="02040503050406030204" pitchFamily="18" charset="0"/>
                          </a:rPr>
                          <m:t>~200 </m:t>
                        </m:r>
                        <m:r>
                          <m:rPr>
                            <m:sty m:val="p"/>
                          </m:rPr>
                          <a:rPr lang="en-US" altLang="zh-CN" sz="1500" b="0" i="0" smtClean="0">
                            <a:latin typeface="Cambria Math" panose="02040503050406030204" pitchFamily="18" charset="0"/>
                          </a:rPr>
                          <m:t>μs</m:t>
                        </m:r>
                      </m:oMath>
                    </m:oMathPara>
                  </a14:m>
                  <a:endParaRPr lang="zh-CN" altLang="en-US" sz="1500" dirty="0"/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CB39EB65-831D-4823-A14C-0F503CC7F1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51990" y="464948"/>
                  <a:ext cx="1014316" cy="323165"/>
                </a:xfrm>
                <a:prstGeom prst="rect">
                  <a:avLst/>
                </a:prstGeom>
                <a:blipFill>
                  <a:blip r:embed="rId9"/>
                  <a:stretch>
                    <a:fillRect b="-576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C7ED3057-764E-452D-A2A3-30E5C0DF20D7}"/>
                    </a:ext>
                  </a:extLst>
                </p:cNvPr>
                <p:cNvSpPr txBox="1"/>
                <p:nvPr/>
              </p:nvSpPr>
              <p:spPr>
                <a:xfrm>
                  <a:off x="10700578" y="1950936"/>
                  <a:ext cx="1003800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500" i="1" dirty="0" smtClean="0">
                            <a:latin typeface="Cambria Math" panose="02040503050406030204" pitchFamily="18" charset="0"/>
                          </a:rPr>
                          <m:t>2.22 </m:t>
                        </m:r>
                        <m:r>
                          <m:rPr>
                            <m:sty m:val="p"/>
                          </m:rPr>
                          <a:rPr lang="en-US" altLang="zh-CN" sz="1500" i="0" dirty="0" smtClean="0">
                            <a:latin typeface="Cambria Math" panose="02040503050406030204" pitchFamily="18" charset="0"/>
                          </a:rPr>
                          <m:t>MeV</m:t>
                        </m:r>
                      </m:oMath>
                    </m:oMathPara>
                  </a14:m>
                  <a:endParaRPr lang="zh-CN" altLang="en-US" sz="1500" dirty="0"/>
                </a:p>
              </p:txBody>
            </p:sp>
          </mc:Choice>
          <mc:Fallback xmlns="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C7ED3057-764E-452D-A2A3-30E5C0DF20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00578" y="1950936"/>
                  <a:ext cx="1003800" cy="3231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A661AAEC-4A9A-42A4-9557-7F2775E529F6}"/>
                    </a:ext>
                  </a:extLst>
                </p:cNvPr>
                <p:cNvSpPr txBox="1"/>
                <p:nvPr/>
              </p:nvSpPr>
              <p:spPr>
                <a:xfrm>
                  <a:off x="9293455" y="1933951"/>
                  <a:ext cx="974947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15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a14:m>
                  <a:r>
                    <a:rPr lang="en-US" altLang="zh-CN" sz="1500" b="0" i="0" dirty="0">
                      <a:latin typeface="+mj-lt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US" altLang="zh-CN" sz="1500" b="0" i="1" dirty="0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altLang="zh-CN" sz="15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500" i="0" dirty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a14:m>
                  <a:endParaRPr lang="zh-CN" altLang="en-US" sz="1500" dirty="0"/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A661AAEC-4A9A-42A4-9557-7F2775E529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93455" y="1933951"/>
                  <a:ext cx="974947" cy="323165"/>
                </a:xfrm>
                <a:prstGeom prst="rect">
                  <a:avLst/>
                </a:prstGeom>
                <a:blipFill>
                  <a:blip r:embed="rId11"/>
                  <a:stretch>
                    <a:fillRect t="-3846" b="-230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36E6B97-FBBC-446E-8341-4E3167EE74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2575" y="1079377"/>
                <a:ext cx="8047154" cy="1353338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b="0" dirty="0"/>
                  <a:t>Reactor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are detected by inverse beta decay (IBD):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36E6B97-FBBC-446E-8341-4E3167EE74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2575" y="1079377"/>
                <a:ext cx="8047154" cy="1353338"/>
              </a:xfrm>
              <a:blipFill>
                <a:blip r:embed="rId12"/>
                <a:stretch>
                  <a:fillRect l="-1742" t="-11712" r="-1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9F66848-3D53-4954-8F34-DA0B59AB4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7EC215E6-F28F-4CB6-99AE-E6704A4B0A81}" type="slidenum">
              <a:rPr lang="zh-CN" altLang="en-US" smtClean="0"/>
              <a:pPr/>
              <a:t>8</a:t>
            </a:fld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48956E4-B533-48AE-BB0F-6069BCBE811B}"/>
                  </a:ext>
                </a:extLst>
              </p:cNvPr>
              <p:cNvSpPr txBox="1"/>
              <p:nvPr/>
            </p:nvSpPr>
            <p:spPr>
              <a:xfrm>
                <a:off x="2316389" y="1886426"/>
                <a:ext cx="5704867" cy="36933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Signal rates after selection </a:t>
                </a:r>
                <a14:m>
                  <m:oMath xmlns:m="http://schemas.openxmlformats.org/officeDocument/2006/math">
                    <m:r>
                      <a:rPr lang="en-US" altLang="zh-CN" i="0" dirty="0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zh-CN" b="1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 i="0" dirty="0" smtClean="0">
                        <a:latin typeface="Cambria Math" panose="02040503050406030204" pitchFamily="18" charset="0"/>
                      </a:rPr>
                      <m:t>𝟒𝟕</m:t>
                    </m:r>
                    <m:r>
                      <a:rPr lang="en-US" altLang="zh-CN" b="1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 i="0" dirty="0" err="1" smtClean="0">
                        <a:latin typeface="Cambria Math" panose="02040503050406030204" pitchFamily="18" charset="0"/>
                      </a:rPr>
                      <m:t>𝐜𝐩𝐝</m:t>
                    </m:r>
                  </m:oMath>
                </a14:m>
                <a:r>
                  <a:rPr lang="en-US" altLang="zh-CN" b="1" dirty="0"/>
                  <a:t>  </a:t>
                </a:r>
                <a:r>
                  <a:rPr lang="en-US" altLang="zh-CN" dirty="0"/>
                  <a:t>(counts per day)</a:t>
                </a:r>
              </a:p>
            </p:txBody>
          </p:sp>
        </mc:Choice>
        <mc:Fallback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48956E4-B533-48AE-BB0F-6069BCBE81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6389" y="1886426"/>
                <a:ext cx="5704867" cy="369332"/>
              </a:xfrm>
              <a:prstGeom prst="rect">
                <a:avLst/>
              </a:prstGeom>
              <a:blipFill>
                <a:blip r:embed="rId13"/>
                <a:stretch>
                  <a:fillRect l="-852" t="-6250" b="-20313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60076A16-FA88-4CF5-85F0-0D6FB06C4622}"/>
                  </a:ext>
                </a:extLst>
              </p:cNvPr>
              <p:cNvSpPr/>
              <p:nvPr/>
            </p:nvSpPr>
            <p:spPr>
              <a:xfrm>
                <a:off x="272196" y="3404185"/>
                <a:ext cx="1711872" cy="1353339"/>
              </a:xfrm>
              <a:prstGeom prst="rect">
                <a:avLst/>
              </a:prstGeom>
              <a:no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500" dirty="0">
                    <a:solidFill>
                      <a:schemeClr val="tx1"/>
                    </a:solidFill>
                  </a:rPr>
                  <a:t>U,Th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−15</m:t>
                        </m:r>
                      </m:sup>
                    </m:sSup>
                    <m:r>
                      <a:rPr lang="en-US" altLang="zh-CN" sz="1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5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altLang="zh-CN" sz="15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5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g</m:t>
                    </m:r>
                  </m:oMath>
                </a14:m>
                <a:r>
                  <a:rPr lang="zh-CN" altLang="en-US" sz="1500" dirty="0">
                    <a:solidFill>
                      <a:schemeClr val="tx1"/>
                    </a:solidFill>
                  </a:rPr>
                  <a:t> </a:t>
                </a:r>
                <a:endParaRPr lang="en-US" altLang="zh-CN" sz="150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altLang="zh-CN" sz="15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CN" altLang="en-US" sz="15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5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sz="15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15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altLang="zh-CN" sz="15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500" b="1" i="0" dirty="0" err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𝐜𝐩𝐝</m:t>
                    </m:r>
                  </m:oMath>
                </a14:m>
                <a:endParaRPr lang="zh-CN" altLang="en-US" sz="15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60076A16-FA88-4CF5-85F0-0D6FB06C46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196" y="3404185"/>
                <a:ext cx="1711872" cy="135333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19050"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B5999C5C-DE78-4FE6-867E-DD66155FE80E}"/>
                  </a:ext>
                </a:extLst>
              </p:cNvPr>
              <p:cNvSpPr/>
              <p:nvPr/>
            </p:nvSpPr>
            <p:spPr>
              <a:xfrm>
                <a:off x="272196" y="5003827"/>
                <a:ext cx="1711872" cy="1489047"/>
              </a:xfrm>
              <a:prstGeom prst="rect">
                <a:avLst/>
              </a:prstGeom>
              <a:no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500" dirty="0" err="1">
                    <a:solidFill>
                      <a:schemeClr val="tx1"/>
                    </a:solidFill>
                  </a:rPr>
                  <a:t>U,Th</a:t>
                </a:r>
                <a:r>
                  <a:rPr lang="en-US" altLang="zh-CN" sz="1500" dirty="0">
                    <a:solidFill>
                      <a:schemeClr val="tx1"/>
                    </a:solidFill>
                  </a:rPr>
                  <a:t>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−15</m:t>
                        </m:r>
                      </m:sup>
                    </m:sSup>
                    <m:r>
                      <a:rPr lang="en-US" altLang="zh-CN" sz="15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5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altLang="zh-CN" sz="15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5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g</m:t>
                    </m:r>
                  </m:oMath>
                </a14:m>
                <a:r>
                  <a:rPr lang="en-US" altLang="zh-CN" sz="1500" dirty="0">
                    <a:solidFill>
                      <a:schemeClr val="tx1"/>
                    </a:solidFill>
                  </a:rPr>
                  <a:t>, </a:t>
                </a:r>
                <a:r>
                  <a:rPr lang="en-US" altLang="zh-CN" sz="1500" baseline="30000" dirty="0">
                    <a:solidFill>
                      <a:schemeClr val="tx1"/>
                    </a:solidFill>
                  </a:rPr>
                  <a:t>210</a:t>
                </a:r>
                <a:r>
                  <a:rPr lang="en-US" altLang="zh-CN" sz="1500" dirty="0">
                    <a:solidFill>
                      <a:schemeClr val="tx1"/>
                    </a:solidFill>
                  </a:rPr>
                  <a:t>Po ~ </a:t>
                </a:r>
                <a14:m>
                  <m:oMath xmlns:m="http://schemas.openxmlformats.org/officeDocument/2006/math">
                    <m:r>
                      <a:rPr lang="en-US" altLang="zh-CN" sz="15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80</m:t>
                    </m:r>
                    <m:r>
                      <m:rPr>
                        <m:sty m:val="p"/>
                      </m:rPr>
                      <a:rPr lang="en-US" altLang="zh-CN" sz="15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k</m:t>
                    </m:r>
                    <m:r>
                      <a:rPr lang="en-US" altLang="zh-CN" sz="15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sz="150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500" dirty="0" err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cpd</m:t>
                      </m:r>
                      <m:r>
                        <a:rPr lang="en-US" altLang="zh-CN" sz="15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altLang="zh-CN" sz="15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kton</m:t>
                      </m:r>
                      <m:r>
                        <a:rPr lang="en-US" altLang="zh-CN" sz="15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zh-CN" altLang="en-US" sz="15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CN" sz="150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altLang="zh-CN" sz="15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sz="15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5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sz="15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15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𝟎𝟗</m:t>
                    </m:r>
                    <m:r>
                      <a:rPr lang="en-US" altLang="zh-CN" sz="15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500" b="1" dirty="0" err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𝐜𝐩𝐝</m:t>
                    </m:r>
                  </m:oMath>
                </a14:m>
                <a:endParaRPr lang="en-US" altLang="zh-CN" sz="1500" b="1" dirty="0">
                  <a:solidFill>
                    <a:schemeClr val="tx1"/>
                  </a:solidFill>
                </a:endParaRPr>
              </a:p>
              <a:p>
                <a:pPr algn="ctr"/>
                <a:endParaRPr lang="en-US" altLang="zh-CN" sz="15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B5999C5C-DE78-4FE6-867E-DD66155FE8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196" y="5003827"/>
                <a:ext cx="1711872" cy="1489047"/>
              </a:xfrm>
              <a:prstGeom prst="rect">
                <a:avLst/>
              </a:prstGeom>
              <a:blipFill>
                <a:blip r:embed="rId15"/>
                <a:stretch>
                  <a:fillRect r="-2473"/>
                </a:stretch>
              </a:blipFill>
              <a:ln w="19050"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555B1145-01AC-4F39-8929-81F72CA74C89}"/>
              </a:ext>
            </a:extLst>
          </p:cNvPr>
          <p:cNvCxnSpPr>
            <a:cxnSpLocks/>
          </p:cNvCxnSpPr>
          <p:nvPr/>
        </p:nvCxnSpPr>
        <p:spPr>
          <a:xfrm>
            <a:off x="1984068" y="4269540"/>
            <a:ext cx="610377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CD9D062F-B499-485D-B06F-3AFD5A23CAE2}"/>
              </a:ext>
            </a:extLst>
          </p:cNvPr>
          <p:cNvCxnSpPr>
            <a:cxnSpLocks/>
          </p:cNvCxnSpPr>
          <p:nvPr/>
        </p:nvCxnSpPr>
        <p:spPr>
          <a:xfrm>
            <a:off x="1996056" y="5728994"/>
            <a:ext cx="595392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A3C47002-F168-4F93-9748-CD12968895C5}"/>
              </a:ext>
            </a:extLst>
          </p:cNvPr>
          <p:cNvSpPr txBox="1"/>
          <p:nvPr/>
        </p:nvSpPr>
        <p:spPr>
          <a:xfrm>
            <a:off x="451059" y="6163148"/>
            <a:ext cx="162605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arXiv:2503.00968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B94D065E-F18C-4D87-9DDE-391486BA6646}"/>
              </a:ext>
            </a:extLst>
          </p:cNvPr>
          <p:cNvSpPr txBox="1"/>
          <p:nvPr/>
        </p:nvSpPr>
        <p:spPr>
          <a:xfrm>
            <a:off x="2316388" y="2580792"/>
            <a:ext cx="3552943" cy="369332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/>
              <a:t>Background rates after selection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D7558FC-F44E-4200-9456-B72DD8279E8C}"/>
                  </a:ext>
                </a:extLst>
              </p:cNvPr>
              <p:cNvSpPr txBox="1"/>
              <p:nvPr/>
            </p:nvSpPr>
            <p:spPr>
              <a:xfrm>
                <a:off x="6345483" y="5357581"/>
                <a:ext cx="5197523" cy="120449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−15</m:t>
                        </m:r>
                      </m:sup>
                    </m:sSup>
                  </m:oMath>
                </a14:m>
                <a:r>
                  <a:rPr lang="en-US" altLang="zh-CN" sz="2400" dirty="0"/>
                  <a:t> U/Th, 80k </a:t>
                </a:r>
                <a:r>
                  <a:rPr lang="en-US" altLang="zh-CN" sz="2400" dirty="0" err="1"/>
                  <a:t>cpd</a:t>
                </a:r>
                <a:r>
                  <a:rPr lang="en-US" altLang="zh-CN" sz="2400" dirty="0"/>
                  <a:t>/</a:t>
                </a:r>
                <a:r>
                  <a:rPr lang="en-US" altLang="zh-CN" sz="2400" dirty="0" err="1"/>
                  <a:t>kton</a:t>
                </a:r>
                <a:r>
                  <a:rPr lang="en-US" altLang="zh-CN" sz="2400" dirty="0"/>
                  <a:t> </a:t>
                </a:r>
                <a:r>
                  <a:rPr lang="en-US" altLang="zh-CN" sz="2400" baseline="30000" dirty="0"/>
                  <a:t>210</a:t>
                </a:r>
                <a:r>
                  <a:rPr lang="en-US" altLang="zh-CN" sz="2400" dirty="0"/>
                  <a:t>Po’s contribution to the B/S of the reactor neutrino measurement &lt; 2% ! 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D7558FC-F44E-4200-9456-B72DD8279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483" y="5357581"/>
                <a:ext cx="5197523" cy="1204497"/>
              </a:xfrm>
              <a:prstGeom prst="rect">
                <a:avLst/>
              </a:prstGeom>
              <a:blipFill>
                <a:blip r:embed="rId16"/>
                <a:stretch>
                  <a:fillRect l="-1513" t="-1970" r="-349" b="-9360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标题 1">
                <a:extLst>
                  <a:ext uri="{FF2B5EF4-FFF2-40B4-BE49-F238E27FC236}">
                    <a16:creationId xmlns:a16="http://schemas.microsoft.com/office/drawing/2014/main" id="{95F8D55A-0188-46FA-851C-DB3CC61862C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4403" y="-305260"/>
                <a:ext cx="10960054" cy="159785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defRPr>
                </a:lvl1pPr>
              </a:lstStyle>
              <a:p>
                <a:pPr algn="ctr"/>
                <a:r>
                  <a:rPr lang="en-US" altLang="zh-CN" dirty="0"/>
                  <a:t>LS Background Components’ Impact on Physics</a:t>
                </a:r>
                <a:br>
                  <a:rPr lang="en-US" altLang="zh-CN" dirty="0"/>
                </a:br>
                <a:r>
                  <a:rPr lang="en-US" altLang="zh-CN" sz="2400" dirty="0"/>
                  <a:t>The impact on </a:t>
                </a:r>
                <a:r>
                  <a:rPr lang="en-US" altLang="zh-CN" sz="2200" dirty="0"/>
                  <a:t>Reactor Neutrino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22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20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altLang="zh-CN" sz="220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zh-CN" sz="2200" dirty="0"/>
                  <a:t>) Detection </a:t>
                </a:r>
                <a:endParaRPr lang="zh-CN" altLang="en-US" sz="2200" dirty="0"/>
              </a:p>
            </p:txBody>
          </p:sp>
        </mc:Choice>
        <mc:Fallback xmlns="">
          <p:sp>
            <p:nvSpPr>
              <p:cNvPr id="32" name="标题 1">
                <a:extLst>
                  <a:ext uri="{FF2B5EF4-FFF2-40B4-BE49-F238E27FC236}">
                    <a16:creationId xmlns:a16="http://schemas.microsoft.com/office/drawing/2014/main" id="{95F8D55A-0188-46FA-851C-DB3CC6186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403" y="-305260"/>
                <a:ext cx="10960054" cy="1597854"/>
              </a:xfrm>
              <a:prstGeom prst="rect">
                <a:avLst/>
              </a:prstGeom>
              <a:blipFill>
                <a:blip r:embed="rId17"/>
                <a:stretch>
                  <a:fillRect l="-1669" r="-1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文本框 60">
            <a:extLst>
              <a:ext uri="{FF2B5EF4-FFF2-40B4-BE49-F238E27FC236}">
                <a16:creationId xmlns:a16="http://schemas.microsoft.com/office/drawing/2014/main" id="{4C18F25D-249B-4D1D-AFE5-56D10398CD06}"/>
              </a:ext>
            </a:extLst>
          </p:cNvPr>
          <p:cNvSpPr txBox="1"/>
          <p:nvPr/>
        </p:nvSpPr>
        <p:spPr>
          <a:xfrm>
            <a:off x="4363420" y="6537905"/>
            <a:ext cx="162605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arXiv:2503.00968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B8A4ACC-D667-4E68-8433-98F883445567}"/>
              </a:ext>
            </a:extLst>
          </p:cNvPr>
          <p:cNvSpPr txBox="1"/>
          <p:nvPr/>
        </p:nvSpPr>
        <p:spPr>
          <a:xfrm>
            <a:off x="78935" y="1674115"/>
            <a:ext cx="21776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/>
              <a:t>More details of JUNO’s reactor neutrino measurement can be found in </a:t>
            </a:r>
            <a:r>
              <a:rPr lang="en-US" altLang="zh-CN" sz="1500" dirty="0">
                <a:hlinkClick r:id="rId18"/>
              </a:rPr>
              <a:t>Han’s Talk</a:t>
            </a:r>
            <a:endParaRPr lang="zh-CN" altLang="en-US" sz="1500" dirty="0"/>
          </a:p>
        </p:txBody>
      </p: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DE5B60C0-2C5B-44EE-9941-2B7ED22D6006}"/>
              </a:ext>
            </a:extLst>
          </p:cNvPr>
          <p:cNvCxnSpPr>
            <a:cxnSpLocks/>
          </p:cNvCxnSpPr>
          <p:nvPr/>
        </p:nvCxnSpPr>
        <p:spPr>
          <a:xfrm flipH="1">
            <a:off x="10571034" y="4210679"/>
            <a:ext cx="218632" cy="588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4179BDA0-5D11-4214-8B95-FB7BC29678D0}"/>
              </a:ext>
            </a:extLst>
          </p:cNvPr>
          <p:cNvCxnSpPr>
            <a:cxnSpLocks/>
          </p:cNvCxnSpPr>
          <p:nvPr/>
        </p:nvCxnSpPr>
        <p:spPr>
          <a:xfrm flipH="1">
            <a:off x="9935706" y="4224862"/>
            <a:ext cx="170954" cy="741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E7ED321B-3C59-45B2-BC86-9B3BB4F753C2}"/>
                  </a:ext>
                </a:extLst>
              </p:cNvPr>
              <p:cNvSpPr txBox="1"/>
              <p:nvPr/>
            </p:nvSpPr>
            <p:spPr>
              <a:xfrm>
                <a:off x="9801545" y="4003519"/>
                <a:ext cx="81802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050" i="0" baseline="30000" dirty="0" smtClean="0">
                          <a:latin typeface="Cambria Math" panose="02040503050406030204" pitchFamily="18" charset="0"/>
                        </a:rPr>
                        <m:t>13</m:t>
                      </m:r>
                      <m:r>
                        <m:rPr>
                          <m:sty m:val="p"/>
                        </m:rPr>
                        <a:rPr lang="en-US" altLang="zh-CN" sz="1050" i="0" dirty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altLang="zh-CN" sz="1050" i="0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050" i="1" dirty="0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zh-CN" sz="1050" i="0" dirty="0" err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altLang="zh-CN" sz="1050" i="0" dirty="0" err="1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altLang="zh-CN" sz="1050" i="0" dirty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CN" sz="1050" i="0" baseline="30000" dirty="0" smtClean="0">
                          <a:latin typeface="Cambria Math" panose="02040503050406030204" pitchFamily="18" charset="0"/>
                        </a:rPr>
                        <m:t>16</m:t>
                      </m:r>
                      <m:r>
                        <m:rPr>
                          <m:sty m:val="p"/>
                        </m:rPr>
                        <a:rPr lang="en-US" altLang="zh-CN" sz="1050" i="0" dirty="0" smtClean="0">
                          <a:latin typeface="Cambria Math" panose="02040503050406030204" pitchFamily="18" charset="0"/>
                        </a:rPr>
                        <m:t>O</m:t>
                      </m:r>
                    </m:oMath>
                  </m:oMathPara>
                </a14:m>
                <a:endParaRPr lang="zh-CN" altLang="en-US" sz="1050" dirty="0"/>
              </a:p>
            </p:txBody>
          </p:sp>
        </mc:Choice>
        <mc:Fallback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E7ED321B-3C59-45B2-BC86-9B3BB4F753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1545" y="4003519"/>
                <a:ext cx="818029" cy="261610"/>
              </a:xfrm>
              <a:prstGeom prst="rect">
                <a:avLst/>
              </a:prstGeom>
              <a:blipFill>
                <a:blip r:embed="rId19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文本框 40">
            <a:extLst>
              <a:ext uri="{FF2B5EF4-FFF2-40B4-BE49-F238E27FC236}">
                <a16:creationId xmlns:a16="http://schemas.microsoft.com/office/drawing/2014/main" id="{56FCD967-DDE8-4D1D-8404-A99BAF347363}"/>
              </a:ext>
            </a:extLst>
          </p:cNvPr>
          <p:cNvSpPr txBox="1"/>
          <p:nvPr/>
        </p:nvSpPr>
        <p:spPr>
          <a:xfrm>
            <a:off x="10726293" y="4015770"/>
            <a:ext cx="9133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Accidentals</a:t>
            </a:r>
            <a:endParaRPr lang="zh-CN" altLang="en-US" sz="1050" dirty="0"/>
          </a:p>
        </p:txBody>
      </p:sp>
    </p:spTree>
    <p:extLst>
      <p:ext uri="{BB962C8B-B14F-4D97-AF65-F5344CB8AC3E}">
        <p14:creationId xmlns:p14="http://schemas.microsoft.com/office/powerpoint/2010/main" val="4281851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ECA72D4B-9E79-420E-8EA5-E1A1D2C16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1525" y="3288203"/>
            <a:ext cx="4421086" cy="32208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A94F9D2-A34D-4312-9931-C13C798235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1052" y="1094296"/>
                <a:ext cx="11403115" cy="945584"/>
              </a:xfrm>
            </p:spPr>
            <p:txBody>
              <a:bodyPr/>
              <a:lstStyle/>
              <a:p>
                <a:r>
                  <a:rPr lang="en-US" altLang="zh-CN" dirty="0"/>
                  <a:t>Solar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can be detected by elastic scattering: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altLang="zh-CN" dirty="0"/>
              </a:p>
              <a:p>
                <a:pPr marL="0" indent="0">
                  <a:buNone/>
                </a:pPr>
                <a:endParaRPr lang="en-US" altLang="zh-CN" dirty="0"/>
              </a:p>
              <a:p>
                <a:pPr marL="0" indent="0">
                  <a:buNone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A94F9D2-A34D-4312-9931-C13C798235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052" y="1094296"/>
                <a:ext cx="11403115" cy="945584"/>
              </a:xfrm>
              <a:blipFill>
                <a:blip r:embed="rId3"/>
                <a:stretch>
                  <a:fillRect l="-1283" t="-167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8DC97E-3293-4031-8F21-25652118F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13377"/>
            <a:ext cx="2743200" cy="365125"/>
          </a:xfrm>
        </p:spPr>
        <p:txBody>
          <a:bodyPr/>
          <a:lstStyle/>
          <a:p>
            <a:fld id="{7EC215E6-F28F-4CB6-99AE-E6704A4B0A81}" type="slidenum">
              <a:rPr lang="zh-CN" altLang="en-US" smtClean="0"/>
              <a:pPr/>
              <a:t>9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标题 1">
                <a:extLst>
                  <a:ext uri="{FF2B5EF4-FFF2-40B4-BE49-F238E27FC236}">
                    <a16:creationId xmlns:a16="http://schemas.microsoft.com/office/drawing/2014/main" id="{3FE38B58-0B9A-4ADD-B61C-4651399E200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92582" y="-273632"/>
                <a:ext cx="10960054" cy="1597854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altLang="zh-CN" dirty="0"/>
                  <a:t>LS Background Components’ Impact on Physics</a:t>
                </a:r>
                <a:br>
                  <a:rPr lang="en-US" altLang="zh-CN" dirty="0"/>
                </a:br>
                <a:r>
                  <a:rPr lang="en-US" altLang="zh-CN" sz="2400" dirty="0"/>
                  <a:t>The impact on </a:t>
                </a:r>
                <a:r>
                  <a:rPr lang="en-US" altLang="zh-CN" sz="2200" dirty="0"/>
                  <a:t>Solar Neutrino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zh-CN" sz="2200" dirty="0"/>
                  <a:t>) Detection </a:t>
                </a:r>
                <a:endParaRPr lang="zh-CN" altLang="en-US" sz="2200" dirty="0"/>
              </a:p>
            </p:txBody>
          </p:sp>
        </mc:Choice>
        <mc:Fallback xmlns="">
          <p:sp>
            <p:nvSpPr>
              <p:cNvPr id="5" name="标题 1">
                <a:extLst>
                  <a:ext uri="{FF2B5EF4-FFF2-40B4-BE49-F238E27FC236}">
                    <a16:creationId xmlns:a16="http://schemas.microsoft.com/office/drawing/2014/main" id="{3FE38B58-0B9A-4ADD-B61C-4651399E20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92582" y="-273632"/>
                <a:ext cx="10960054" cy="1597854"/>
              </a:xfrm>
              <a:blipFill>
                <a:blip r:embed="rId4"/>
                <a:stretch>
                  <a:fillRect l="-1613" r="-16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8D2B9C5D-182F-41B3-8F1B-4357424D87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1053" y="2021557"/>
                <a:ext cx="11629267" cy="206915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DC2F2C"/>
                  </a:buClr>
                  <a:buSzPct val="117000"/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800100" indent="-3429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/>
                  <a:t>A rough estimation for the signal and background rates for low energy region</a:t>
                </a:r>
              </a:p>
              <a:p>
                <a:pPr lvl="1"/>
                <a:r>
                  <a:rPr lang="en-US" altLang="zh-CN" dirty="0"/>
                  <a:t>pp region will be overwhelmed by the </a:t>
                </a:r>
                <a:r>
                  <a:rPr lang="en-US" altLang="zh-CN" baseline="30000" dirty="0"/>
                  <a:t>14</a:t>
                </a:r>
                <a:r>
                  <a:rPr lang="en-US" altLang="zh-CN" dirty="0"/>
                  <a:t>C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dirty="0"/>
                  <a:t> this talk will </a:t>
                </a:r>
                <a:r>
                  <a:rPr lang="en-US" altLang="zh-CN" b="1" dirty="0"/>
                  <a:t>focus on the region with recoil energy &gt; 0.4 MeV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altLang="zh-CN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8D2B9C5D-182F-41B3-8F1B-4357424D87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53" y="2021557"/>
                <a:ext cx="11629267" cy="2069159"/>
              </a:xfrm>
              <a:prstGeom prst="rect">
                <a:avLst/>
              </a:prstGeom>
              <a:blipFill>
                <a:blip r:embed="rId5"/>
                <a:stretch>
                  <a:fillRect l="-1258" t="-76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组合 11">
            <a:extLst>
              <a:ext uri="{FF2B5EF4-FFF2-40B4-BE49-F238E27FC236}">
                <a16:creationId xmlns:a16="http://schemas.microsoft.com/office/drawing/2014/main" id="{206AFF84-C729-4958-B62F-F972A6D6A1A1}"/>
              </a:ext>
            </a:extLst>
          </p:cNvPr>
          <p:cNvGrpSpPr/>
          <p:nvPr/>
        </p:nvGrpSpPr>
        <p:grpSpPr>
          <a:xfrm>
            <a:off x="1865922" y="3296062"/>
            <a:ext cx="4720477" cy="3314849"/>
            <a:chOff x="1122630" y="2980679"/>
            <a:chExt cx="5148275" cy="361526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86E3507-DD3B-4117-A8DE-C34A058F8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2630" y="2980679"/>
              <a:ext cx="5148275" cy="3615260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2AB6E01A-F3FC-4F72-A625-9CA02CB88F0B}"/>
                </a:ext>
              </a:extLst>
            </p:cNvPr>
            <p:cNvSpPr/>
            <p:nvPr/>
          </p:nvSpPr>
          <p:spPr>
            <a:xfrm>
              <a:off x="3257550" y="6276975"/>
              <a:ext cx="1200150" cy="3189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B9F1C35-D428-4A63-B66E-DD4216C30C62}"/>
              </a:ext>
            </a:extLst>
          </p:cNvPr>
          <p:cNvGrpSpPr/>
          <p:nvPr/>
        </p:nvGrpSpPr>
        <p:grpSpPr>
          <a:xfrm>
            <a:off x="4121916" y="4347833"/>
            <a:ext cx="2172225" cy="1305105"/>
            <a:chOff x="3196979" y="6819900"/>
            <a:chExt cx="2156071" cy="12954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88273D-A864-4FD2-945C-A0B061AE4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70000"/>
            </a:blip>
            <a:srcRect t="13138" r="88540" b="56837"/>
            <a:stretch/>
          </p:blipFill>
          <p:spPr>
            <a:xfrm>
              <a:off x="3196979" y="6819900"/>
              <a:ext cx="524121" cy="12954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98759F43-B1C3-4282-8DBB-E382D3A050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70000"/>
            </a:blip>
            <a:srcRect l="61912" t="13994" r="2404" b="57748"/>
            <a:stretch/>
          </p:blipFill>
          <p:spPr>
            <a:xfrm>
              <a:off x="3721100" y="6858000"/>
              <a:ext cx="1631950" cy="1219200"/>
            </a:xfrm>
            <a:prstGeom prst="rect">
              <a:avLst/>
            </a:prstGeom>
          </p:spPr>
        </p:pic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28EF0D5F-ED55-4EB9-936D-D65E48BC5A88}"/>
              </a:ext>
            </a:extLst>
          </p:cNvPr>
          <p:cNvSpPr txBox="1"/>
          <p:nvPr/>
        </p:nvSpPr>
        <p:spPr>
          <a:xfrm>
            <a:off x="2817130" y="6413377"/>
            <a:ext cx="345158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dirty="0"/>
              <a:t> </a:t>
            </a:r>
            <a:r>
              <a:rPr lang="en-US" altLang="zh-CN" sz="1500" i="1" dirty="0" err="1"/>
              <a:t>J.Phys.G</a:t>
            </a:r>
            <a:r>
              <a:rPr lang="en-US" altLang="zh-CN" sz="1500" i="1" dirty="0"/>
              <a:t> </a:t>
            </a:r>
            <a:r>
              <a:rPr lang="en-US" altLang="zh-CN" sz="1500" dirty="0"/>
              <a:t>43 (2016) 3, 030401</a:t>
            </a:r>
            <a:endParaRPr lang="zh-CN" altLang="en-US" sz="15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D9184D8-D21B-4EC2-B7B0-8CBB3F1C923E}"/>
              </a:ext>
            </a:extLst>
          </p:cNvPr>
          <p:cNvSpPr txBox="1"/>
          <p:nvPr/>
        </p:nvSpPr>
        <p:spPr>
          <a:xfrm>
            <a:off x="8210405" y="6413377"/>
            <a:ext cx="304878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i="1" dirty="0" err="1"/>
              <a:t>Nucl.Sci.Tech</a:t>
            </a:r>
            <a:r>
              <a:rPr lang="en-US" altLang="zh-CN" sz="1500" i="1" dirty="0"/>
              <a:t>. </a:t>
            </a:r>
            <a:r>
              <a:rPr lang="en-US" altLang="zh-CN" sz="1500" dirty="0"/>
              <a:t>34 (2023) 9, 137</a:t>
            </a:r>
            <a:endParaRPr lang="zh-CN" altLang="en-US" sz="15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2F555FE4-1FD3-4360-B4EE-5FD708A8CD46}"/>
                  </a:ext>
                </a:extLst>
              </p:cNvPr>
              <p:cNvSpPr txBox="1"/>
              <p:nvPr/>
            </p:nvSpPr>
            <p:spPr>
              <a:xfrm>
                <a:off x="243659" y="4386218"/>
                <a:ext cx="1474271" cy="160043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/>
                  <a:t>   rate (</a:t>
                </a:r>
                <a:r>
                  <a:rPr lang="en-US" altLang="zh-CN" sz="1400" dirty="0" err="1"/>
                  <a:t>cpd</a:t>
                </a:r>
                <a:r>
                  <a:rPr lang="en-US" altLang="zh-CN" sz="1400" dirty="0"/>
                  <a:t>/</a:t>
                </a:r>
                <a:r>
                  <a:rPr lang="en-US" altLang="zh-CN" sz="1400" dirty="0" err="1"/>
                  <a:t>kton</a:t>
                </a:r>
                <a:r>
                  <a:rPr lang="en-US" altLang="zh-CN" sz="1400" dirty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zh-CN" altLang="en-US" sz="1400" dirty="0"/>
                  <a:t>       </a:t>
                </a:r>
                <a:r>
                  <a:rPr lang="en-US" altLang="zh-CN" sz="1400" dirty="0"/>
                  <a:t>~1378</a:t>
                </a:r>
              </a:p>
              <a:p>
                <a14:m>
                  <m:oMath xmlns:m="http://schemas.openxmlformats.org/officeDocument/2006/math">
                    <m:r>
                      <a:rPr lang="en-US" altLang="zh-CN" sz="1400" i="1" baseline="30000" dirty="0" smtClean="0">
                        <a:latin typeface="Cambria Math" panose="02040503050406030204" pitchFamily="18" charset="0"/>
                      </a:rPr>
                      <m:t>7</m:t>
                    </m:r>
                    <m:r>
                      <m:rPr>
                        <m:sty m:val="p"/>
                      </m:rPr>
                      <a:rPr lang="en-US" altLang="zh-CN" sz="1400" i="0" dirty="0" smtClean="0">
                        <a:latin typeface="Cambria Math" panose="02040503050406030204" pitchFamily="18" charset="0"/>
                      </a:rPr>
                      <m:t>Be</m:t>
                    </m:r>
                  </m:oMath>
                </a14:m>
                <a:r>
                  <a:rPr lang="zh-CN" altLang="en-US" sz="1400" dirty="0"/>
                  <a:t>       </a:t>
                </a:r>
                <a:r>
                  <a:rPr lang="en-US" altLang="zh-CN" sz="1400" dirty="0"/>
                  <a:t>~517</a:t>
                </a:r>
              </a:p>
              <a:p>
                <a14:m>
                  <m:oMath xmlns:m="http://schemas.openxmlformats.org/officeDocument/2006/math">
                    <m:r>
                      <a:rPr lang="en-US" altLang="zh-CN" sz="1400" b="0" i="1" dirty="0" smtClean="0">
                        <a:latin typeface="Cambria Math" panose="02040503050406030204" pitchFamily="18" charset="0"/>
                      </a:rPr>
                      <m:t>𝑝𝑒𝑝</m:t>
                    </m:r>
                  </m:oMath>
                </a14:m>
                <a:r>
                  <a:rPr lang="zh-CN" altLang="en-US" sz="1400" dirty="0"/>
                  <a:t>       </a:t>
                </a:r>
                <a:r>
                  <a:rPr lang="en-US" altLang="zh-CN" sz="1400" dirty="0"/>
                  <a:t>~28</a:t>
                </a:r>
              </a:p>
              <a:p>
                <a14:m>
                  <m:oMath xmlns:m="http://schemas.openxmlformats.org/officeDocument/2006/math">
                    <m:r>
                      <a:rPr lang="en-US" altLang="zh-CN" sz="1400" i="0" baseline="30000" dirty="0" smtClean="0">
                        <a:latin typeface="Cambria Math" panose="02040503050406030204" pitchFamily="18" charset="0"/>
                      </a:rPr>
                      <m:t>13</m:t>
                    </m:r>
                    <m:r>
                      <m:rPr>
                        <m:sty m:val="p"/>
                      </m:rPr>
                      <a:rPr lang="en-US" altLang="zh-CN" sz="1400" i="0" dirty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US" altLang="zh-CN" sz="1400" dirty="0"/>
                  <a:t>        ~7.5</a:t>
                </a:r>
              </a:p>
              <a:p>
                <a14:m>
                  <m:oMath xmlns:m="http://schemas.openxmlformats.org/officeDocument/2006/math">
                    <m:r>
                      <a:rPr lang="en-US" altLang="zh-CN" sz="1400" i="0" baseline="30000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1400" b="0" i="0" baseline="30000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m:rPr>
                        <m:sty m:val="p"/>
                      </m:rPr>
                      <a:rPr lang="en-US" altLang="zh-CN" sz="1400" b="0" i="0" dirty="0" smtClean="0">
                        <a:latin typeface="Cambria Math" panose="02040503050406030204" pitchFamily="18" charset="0"/>
                      </a:rPr>
                      <m:t>O</m:t>
                    </m:r>
                  </m:oMath>
                </a14:m>
                <a:r>
                  <a:rPr lang="en-US" altLang="zh-CN" sz="1400" dirty="0"/>
                  <a:t>        ~5.4</a:t>
                </a:r>
              </a:p>
              <a:p>
                <a14:m>
                  <m:oMath xmlns:m="http://schemas.openxmlformats.org/officeDocument/2006/math">
                    <m:r>
                      <a:rPr lang="en-US" altLang="zh-CN" sz="1400" i="0" baseline="30000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1400" b="0" i="0" baseline="30000" dirty="0" smtClean="0">
                        <a:latin typeface="Cambria Math" panose="02040503050406030204" pitchFamily="18" charset="0"/>
                      </a:rPr>
                      <m:t>7</m:t>
                    </m:r>
                    <m:r>
                      <m:rPr>
                        <m:sty m:val="p"/>
                      </m:rPr>
                      <a:rPr lang="en-US" altLang="zh-CN" sz="1400" b="0" i="0" dirty="0" smtClean="0">
                        <a:latin typeface="Cambria Math" panose="02040503050406030204" pitchFamily="18" charset="0"/>
                      </a:rPr>
                      <m:t>F</m:t>
                    </m:r>
                  </m:oMath>
                </a14:m>
                <a:r>
                  <a:rPr lang="en-US" altLang="zh-CN" sz="1400" dirty="0"/>
                  <a:t>        ~0.1</a:t>
                </a:r>
              </a:p>
            </p:txBody>
          </p:sp>
        </mc:Choice>
        <mc:Fallback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2F555FE4-1FD3-4360-B4EE-5FD708A8C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659" y="4386218"/>
                <a:ext cx="1474271" cy="1600438"/>
              </a:xfrm>
              <a:prstGeom prst="rect">
                <a:avLst/>
              </a:prstGeom>
              <a:blipFill>
                <a:blip r:embed="rId8"/>
                <a:stretch>
                  <a:fillRect t="-379" r="-410" b="-26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805EA8D5-549F-4776-8A9A-E17554D33682}"/>
              </a:ext>
            </a:extLst>
          </p:cNvPr>
          <p:cNvCxnSpPr>
            <a:cxnSpLocks/>
          </p:cNvCxnSpPr>
          <p:nvPr/>
        </p:nvCxnSpPr>
        <p:spPr>
          <a:xfrm>
            <a:off x="3310128" y="3241198"/>
            <a:ext cx="0" cy="3168619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AF473813-D7E9-4CCC-B9B1-D67735B36307}"/>
              </a:ext>
            </a:extLst>
          </p:cNvPr>
          <p:cNvCxnSpPr/>
          <p:nvPr/>
        </p:nvCxnSpPr>
        <p:spPr>
          <a:xfrm>
            <a:off x="3340379" y="3364992"/>
            <a:ext cx="125272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6200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08.048818897638,&quot;width&quot;:14365}"/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38.8192709539891,&quot;width&quot;:538.7242913305159}"/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38.8192709539891,&quot;width&quot;:538.7242913305159}"/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38.8192709539891,&quot;width&quot;:538.7242913305159}"/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38.8192709539891,&quot;width&quot;:538.7242913305159}"/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38.8192709539891,&quot;width&quot;:538.7242913305159}"/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5214.341732283465,&quot;width&quot;:6547.50078740157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JUN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NO" id="{6C6E0E85-2825-462E-A3A2-61EED01AA329}" vid="{67C41032-F6A4-46BA-9ED4-11DEB4643B1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JUNO</Template>
  <TotalTime>163320</TotalTime>
  <Words>2713</Words>
  <Application>Microsoft Office PowerPoint</Application>
  <PresentationFormat>宽屏</PresentationFormat>
  <Paragraphs>349</Paragraphs>
  <Slides>22</Slides>
  <Notes>4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1" baseType="lpstr">
      <vt:lpstr>-apple-system</vt:lpstr>
      <vt:lpstr>SFRM1095</vt:lpstr>
      <vt:lpstr>等线</vt:lpstr>
      <vt:lpstr>Arial</vt:lpstr>
      <vt:lpstr>Calibri</vt:lpstr>
      <vt:lpstr>Cambria Math</vt:lpstr>
      <vt:lpstr>Times New Roman</vt:lpstr>
      <vt:lpstr>Wingdings</vt:lpstr>
      <vt:lpstr>JUNO</vt:lpstr>
      <vt:lpstr>Background Components of the JUNO Liquid Scintillator</vt:lpstr>
      <vt:lpstr>Overview</vt:lpstr>
      <vt:lpstr>Jiangmen Underground Neutrino Observatory</vt:lpstr>
      <vt:lpstr>Jiangmen Underground Neutrino Observatory</vt:lpstr>
      <vt:lpstr>Background Components of the LS</vt:lpstr>
      <vt:lpstr>Overview</vt:lpstr>
      <vt:lpstr>LS Background Components’ Impact on Physics The impact on Reactor Neutrino (ν ̅_e) Detection </vt:lpstr>
      <vt:lpstr>PowerPoint 演示文稿</vt:lpstr>
      <vt:lpstr>LS Background Components’ Impact on Physics The impact on Solar Neutrino (ν_e, ν_x) Detection </vt:lpstr>
      <vt:lpstr>LS Background Components’ Impact on Physics The impact on Solar Neutrino (ν_e, ν_x) Detection </vt:lpstr>
      <vt:lpstr>LS Background Components’ Impact on Physics The impact on Solar Neutrino (ν_e, ν_x) Detection </vt:lpstr>
      <vt:lpstr>LS Background Components’ Impact on Physics The impact on Solar Neutrino (ν_e, ν_x) Detection </vt:lpstr>
      <vt:lpstr>LS Background Components’ Impact on Physics The impact on Solar Neutrino (ν_e, ν_x) Detection </vt:lpstr>
      <vt:lpstr>LS Background Components’ Impact on Physics The impact on Solar Neutrino (ν_e, ν_x) Detection </vt:lpstr>
      <vt:lpstr>LS Background Components’ Impact on Physics The impact on Solar Neutrino (ν_e, ν_x) Detection </vt:lpstr>
      <vt:lpstr>LS Background Components’ Impact on Physics The impact on Solar Neutrino (ν_e, ν_x) Detection </vt:lpstr>
      <vt:lpstr>Background Control During Installation</vt:lpstr>
      <vt:lpstr>Liquid Scintillator Mixing and Purification</vt:lpstr>
      <vt:lpstr>Liquid Scintillator Filling</vt:lpstr>
      <vt:lpstr>Commissioning Results</vt:lpstr>
      <vt:lpstr>Commissioning Results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</cp:lastModifiedBy>
  <cp:revision>4717</cp:revision>
  <dcterms:created xsi:type="dcterms:W3CDTF">2025-01-18T17:28:27Z</dcterms:created>
  <dcterms:modified xsi:type="dcterms:W3CDTF">2025-10-02T04:56:58Z</dcterms:modified>
</cp:coreProperties>
</file>