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36" r:id="rId3"/>
    <p:sldId id="338" r:id="rId4"/>
    <p:sldId id="355" r:id="rId5"/>
    <p:sldId id="340" r:id="rId6"/>
    <p:sldId id="343" r:id="rId7"/>
    <p:sldId id="342" r:id="rId8"/>
    <p:sldId id="344" r:id="rId9"/>
    <p:sldId id="345" r:id="rId10"/>
    <p:sldId id="346" r:id="rId11"/>
    <p:sldId id="348" r:id="rId12"/>
    <p:sldId id="356" r:id="rId13"/>
    <p:sldId id="339" r:id="rId14"/>
    <p:sldId id="357" r:id="rId15"/>
    <p:sldId id="377" r:id="rId16"/>
    <p:sldId id="350" r:id="rId17"/>
    <p:sldId id="347" r:id="rId18"/>
    <p:sldId id="352" r:id="rId19"/>
    <p:sldId id="378" r:id="rId20"/>
    <p:sldId id="35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F1C8"/>
    <a:srgbClr val="0A0A0A"/>
    <a:srgbClr val="CA9F45"/>
    <a:srgbClr val="3C64AF"/>
    <a:srgbClr val="CFA958"/>
    <a:srgbClr val="FC4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0" autoAdjust="0"/>
    <p:restoredTop sz="94660"/>
  </p:normalViewPr>
  <p:slideViewPr>
    <p:cSldViewPr snapToGrid="0">
      <p:cViewPr>
        <p:scale>
          <a:sx n="66" d="100"/>
          <a:sy n="66" d="100"/>
        </p:scale>
        <p:origin x="62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39EC5-A82F-4A74-B3AF-31A0326466A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56171-D031-4820-99BD-D1F1AA8833B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2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56171-D031-4820-99BD-D1F1AA8833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82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56171-D031-4820-99BD-D1F1AA8833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8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6FAFC5-B370-06C8-65BB-70DB16AAF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2A9ECD2-5BF7-6732-4A8B-076C0F324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0063EC-5373-CDE8-A341-230E6D09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4EED00-4390-94E6-E8A8-5C402928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8F14E6-D32D-A818-F172-1589D705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0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0F9088-C1C4-03BA-312A-9E789081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98AEB9-269F-007E-6520-0CF1DBBC7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C93CDE-CD00-9D19-12C1-65D61527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2DB41A-EEBE-10EF-7257-A2078567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AC43A5-E92B-14C4-1B1B-DA5BA78C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3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2E305FA-0591-65B9-993B-BB179F3796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FCF55B2-C12A-4E77-4C5C-A3DBB5750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E95A95-A285-6B7F-527E-5A90ED4D5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27D6F8-53B2-1A74-FDC3-689AFA71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27C6B4-294D-050F-9FF3-FA2234D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4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CCD8C-B28F-AFDF-D75A-CB53533E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8DBE58-2175-3E6B-7197-D048ED4A5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2529C2-B92C-E339-AE20-3D3C56254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0FD168-FE03-8AEC-A43F-6BDC9CF8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1238E8-D983-2E47-9E2B-DF93FF9B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5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5D1EBE-1EE2-BE94-9AD8-B5B86AC4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350777-040F-1DC5-6EB4-288FC86A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3D4696-5106-91AB-3AB0-06E3ACE1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AF4E35-6C60-5736-FD25-E8D9F328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60D652-1428-AC68-5E0A-8E1DD84F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81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2883B8-7682-4C64-8F31-231B9B32E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F06EB1-4B7E-E886-F3C9-6FDA6634B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DC7916-726D-5FB2-7FEA-07C3B7981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D88EAF-F9B4-7ADB-A0C8-245469E8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337981-1CCB-E92E-E312-8BB7D553A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A6A55C-444C-FAC3-CA9C-63D4B5CA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5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9272A-649C-0085-6683-EACF2177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576AF4-F1B8-FE3B-82EF-8529E05D8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B33F5E-971D-5D36-F5A6-205104961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3CB65F-6081-FE3D-18E3-92739DA47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035C632-E961-95E8-9BE4-AC3AB5D55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64A77C9-DB03-DF65-8B11-80C4DA6DA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760E1DB-BE97-79DE-171C-BD09AE62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7BCBE1C-1491-B023-509F-CBB3354C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26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C12F54-1933-989D-819B-6DB317AF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29D9E4-B631-7EE2-7B15-30302139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42804CD-EA6D-A94E-3BB0-76839C8E8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984BBE-31D5-76D7-44D8-F07D7CAD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1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AC68D6-67B9-CEF3-18BE-15F6E6D1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8494E1-8D13-A5F2-D4DB-1E634CFC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444BB1-F3C5-4E14-744A-923E4575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6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363844-176C-1543-0E28-112355A5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33ED44-A27B-AB14-CBE3-80E6CC2E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51AB27-89D7-3E36-45C9-1DC69ECF7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A520DE-3390-6FA7-6283-3BF5B4C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A27A63-496D-3D13-2D83-21ED36F09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9F0BF3-0EA2-69FC-BF98-22ED3515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0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DEA64A-E424-C211-1764-32C90E39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D00EAD0-8DD1-E863-2E85-8CB749A1F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515686-336C-BFE8-374B-5B412A2EF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EF236B-9730-3D4D-068A-76596B40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606F41-CA7E-EBFF-263C-5A1E2CB7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BCFA43-D3D7-1A35-B3FE-851B8C77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7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55AB8AF-DF9A-F43F-E9BE-0C0A1A9FE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0568B65-693E-3CA0-DE01-94033FD83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0CFCF0-B2BA-65A8-84BD-CFF68BA84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BB3983-BF54-481E-9EDE-D9BBF148C66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74B214-4A99-7BA2-5D38-A86C4EF5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613DD2-5061-E220-3CC5-3417F97B4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20BBFB-5A33-4B9C-89F2-008103FD1F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9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hyperlink" Target="https://link.springer.com/article/10.1140/epjc/s10052-014-2746-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opscience.iop.org/article/10.1088/1742-6596/564/1/012006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journals.aps.org/prl/abstract/10.1103/PhysRevLett.133.19100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journals.aps.org/prl/abstract/10.1103/PhysRevLett.133.19100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hyperlink" Target="https://indico.ipmu.jp/event/437/contributions/7931/" TargetMode="External"/><Relationship Id="rId5" Type="http://schemas.openxmlformats.org/officeDocument/2006/relationships/image" Target="../media/image32.jpg"/><Relationship Id="rId10" Type="http://schemas.openxmlformats.org/officeDocument/2006/relationships/image" Target="../media/image37.sv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journals.aps.org/prl/abstract/10.1103/PhysRevLett.129.161805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10.17137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iopscience.iop.org/article/10.1088/1361-6471/ac841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ink.springer.com/article/10.1140/epjc/s10052-024-12982-5" TargetMode="Externa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sciencedirect.com/science/article/pii/S037026931730841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journals.aps.org/rmp/abstract/10.1103/RevModPhys.92.045006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502.04209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pazio, Spazio esterno, Universo, sole&#10;&#10;Il contenuto generato dall'IA potrebbe non essere corretto.">
            <a:extLst>
              <a:ext uri="{FF2B5EF4-FFF2-40B4-BE49-F238E27FC236}">
                <a16:creationId xmlns:a16="http://schemas.microsoft.com/office/drawing/2014/main" id="{10957B86-8BF5-D8CB-4552-BC6A354E3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/>
          <a:stretch>
            <a:fillRect/>
          </a:stretch>
        </p:blipFill>
        <p:spPr>
          <a:xfrm>
            <a:off x="-1" y="-1"/>
            <a:ext cx="11072537" cy="688940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779D16-63FF-5153-F6DF-5AA62DC0489E}"/>
              </a:ext>
            </a:extLst>
          </p:cNvPr>
          <p:cNvSpPr txBox="1"/>
          <p:nvPr/>
        </p:nvSpPr>
        <p:spPr>
          <a:xfrm>
            <a:off x="3482731" y="624819"/>
            <a:ext cx="7517394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480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Searches for Solar Neutrinos in the XENONnT experiment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9D3CD30-93F7-6DB0-B3AA-97CB981438BB}"/>
              </a:ext>
            </a:extLst>
          </p:cNvPr>
          <p:cNvSpPr/>
          <p:nvPr/>
        </p:nvSpPr>
        <p:spPr>
          <a:xfrm>
            <a:off x="11040732" y="0"/>
            <a:ext cx="119507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07E82C7-6D98-F05F-EE7E-667935970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713" y="75728"/>
            <a:ext cx="788507" cy="1098182"/>
          </a:xfrm>
          <a:prstGeom prst="rect">
            <a:avLst/>
          </a:prstGeom>
        </p:spPr>
      </p:pic>
      <p:pic>
        <p:nvPicPr>
          <p:cNvPr id="12" name="Immagine 11" descr="Immagine che contiene Elementi grafici, Carattere, disegno, logo&#10;&#10;Descrizione generata automaticamente">
            <a:extLst>
              <a:ext uri="{FF2B5EF4-FFF2-40B4-BE49-F238E27FC236}">
                <a16:creationId xmlns:a16="http://schemas.microsoft.com/office/drawing/2014/main" id="{4C5BAFCD-BF79-3B51-FE6F-DBCB52BE9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64412" y="5746815"/>
            <a:ext cx="1211326" cy="1210046"/>
          </a:xfrm>
          <a:prstGeom prst="rect">
            <a:avLst/>
          </a:prstGeom>
        </p:spPr>
      </p:pic>
      <p:pic>
        <p:nvPicPr>
          <p:cNvPr id="14" name="Immagine 1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B38885DC-2C83-25A0-1593-2564B232F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7037" y="3680007"/>
            <a:ext cx="3058777" cy="1094759"/>
          </a:xfrm>
          <a:prstGeom prst="rect">
            <a:avLst/>
          </a:prstGeom>
        </p:spPr>
      </p:pic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5D1C48A-F7EE-82C1-7CD5-8183A7CB1CEF}"/>
              </a:ext>
            </a:extLst>
          </p:cNvPr>
          <p:cNvCxnSpPr>
            <a:cxnSpLocks/>
          </p:cNvCxnSpPr>
          <p:nvPr/>
        </p:nvCxnSpPr>
        <p:spPr>
          <a:xfrm>
            <a:off x="11113143" y="5803900"/>
            <a:ext cx="1094760" cy="0"/>
          </a:xfrm>
          <a:prstGeom prst="line">
            <a:avLst/>
          </a:prstGeom>
          <a:ln w="12700">
            <a:solidFill>
              <a:srgbClr val="0076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4AC2BA4-D841-9727-6205-150E5AB53D87}"/>
              </a:ext>
            </a:extLst>
          </p:cNvPr>
          <p:cNvSpPr txBox="1"/>
          <p:nvPr/>
        </p:nvSpPr>
        <p:spPr>
          <a:xfrm>
            <a:off x="7632700" y="5073716"/>
            <a:ext cx="3404444" cy="1618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20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Giovanni Volta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20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XXI </a:t>
            </a:r>
            <a:r>
              <a:rPr lang="en-US" sz="220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Wokshop</a:t>
            </a:r>
            <a:r>
              <a:rPr lang="en-US" sz="220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 on </a:t>
            </a:r>
            <a:r>
              <a:rPr lang="en-US" sz="220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Neutrin</a:t>
            </a:r>
            <a:r>
              <a:rPr lang="en-US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o Telescope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Sep 30, 2025, Padova</a:t>
            </a:r>
            <a:endParaRPr lang="en-US" sz="220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C5F909-3F09-C71E-1C62-5F7DD252DDC1}"/>
              </a:ext>
            </a:extLst>
          </p:cNvPr>
          <p:cNvSpPr txBox="1"/>
          <p:nvPr/>
        </p:nvSpPr>
        <p:spPr>
          <a:xfrm>
            <a:off x="21292" y="6554122"/>
            <a:ext cx="55149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2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Solar Flare X1 from AR2994 in ‘Motion’ © Miguel Claro </a:t>
            </a:r>
            <a:endParaRPr lang="en-GB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83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1B000-9428-F0E1-54D3-1C247DDAC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>
            <a:extLst>
              <a:ext uri="{FF2B5EF4-FFF2-40B4-BE49-F238E27FC236}">
                <a16:creationId xmlns:a16="http://schemas.microsoft.com/office/drawing/2014/main" id="{592FD997-7FDB-DB36-0052-423BFB88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685" y="2183349"/>
            <a:ext cx="4318000" cy="4278745"/>
          </a:xfrm>
          <a:prstGeom prst="rect">
            <a:avLst/>
          </a:prstGeom>
        </p:spPr>
      </p:pic>
      <p:pic>
        <p:nvPicPr>
          <p:cNvPr id="30" name="Immagine 29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91470DCF-DD5E-1943-0721-2FF49D3B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/>
          <a:stretch>
            <a:fillRect/>
          </a:stretch>
        </p:blipFill>
        <p:spPr>
          <a:xfrm>
            <a:off x="190500" y="2555850"/>
            <a:ext cx="7003440" cy="323710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440944-A95B-0730-6664-E49A1E9B305D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3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Background contribution: </a:t>
            </a:r>
            <a:r>
              <a:rPr lang="en-GB" sz="3300" baseline="300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85</a:t>
            </a:r>
            <a:r>
              <a:rPr lang="en-GB" sz="33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Kr</a:t>
            </a:r>
            <a:endParaRPr lang="en-US" sz="3300" noProof="0" dirty="0">
              <a:ln w="0"/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9EA7D97-F4DC-1D8D-A94D-A5F528CEDE4C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130C5D9-3EDE-1F63-869B-C5F4E72AAFCA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08/11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9A0F0D4B-0F62-AF9F-8F39-7F31581CD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72B0179D-904C-C865-6A79-2C3D7280D4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083052-B4D4-F36D-5C99-296ED9355F91}"/>
              </a:ext>
            </a:extLst>
          </p:cNvPr>
          <p:cNvSpPr txBox="1"/>
          <p:nvPr/>
        </p:nvSpPr>
        <p:spPr>
          <a:xfrm>
            <a:off x="0" y="549381"/>
            <a:ext cx="1158543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85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Kr 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internal background in </a:t>
            </a:r>
            <a:r>
              <a:rPr lang="en-GB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LXe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introduced as a contaminant during xenon's extraction from air:</a:t>
            </a:r>
          </a:p>
          <a:p>
            <a:pPr algn="just">
              <a:spcAft>
                <a:spcPts val="600"/>
              </a:spcAft>
              <a:buClr>
                <a:srgbClr val="0A0A0A"/>
              </a:buClr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	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β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− decay – Q value ~ 687 keV – T</a:t>
            </a:r>
            <a:r>
              <a:rPr lang="en-US" sz="2000" baseline="-25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1/2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~10.76 y – </a:t>
            </a:r>
            <a:r>
              <a:rPr lang="en-US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85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Kr/</a:t>
            </a:r>
            <a:r>
              <a:rPr lang="en-US" sz="2000" baseline="30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nat</a:t>
            </a:r>
            <a:r>
              <a:rPr lang="en-US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Kr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~ 2×10</a:t>
            </a:r>
            <a:r>
              <a:rPr lang="en-US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-11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mol/mol</a:t>
            </a:r>
          </a:p>
          <a:p>
            <a:pPr marL="342900" indent="-34290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Multiple operations by cryogenic distillation column: 10 ppb (10</a:t>
            </a:r>
            <a:r>
              <a:rPr lang="en-GB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-8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) → 60 </a:t>
            </a:r>
            <a:r>
              <a:rPr lang="en-GB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ppq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(6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×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</a:t>
            </a:r>
            <a:r>
              <a:rPr lang="en-GB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-14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) </a:t>
            </a:r>
            <a:r>
              <a:rPr lang="en-GB" sz="2000" baseline="30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nat</a:t>
            </a:r>
            <a:r>
              <a:rPr lang="en-GB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Kr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/Xe</a:t>
            </a:r>
          </a:p>
          <a:p>
            <a:pPr marL="342900" indent="-34290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Xenon samples from the detector measured at Max-Planck-</a:t>
            </a:r>
            <a:r>
              <a:rPr lang="en-US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Institut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für </a:t>
            </a:r>
            <a:r>
              <a:rPr lang="en-US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Kernphysik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Heidelberg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5697C70-E340-A34E-B90A-615E6EED9AE1}"/>
              </a:ext>
            </a:extLst>
          </p:cNvPr>
          <p:cNvSpPr txBox="1"/>
          <p:nvPr/>
        </p:nvSpPr>
        <p:spPr>
          <a:xfrm>
            <a:off x="1699517" y="5802327"/>
            <a:ext cx="3775245" cy="769441"/>
          </a:xfrm>
          <a:prstGeom prst="rect">
            <a:avLst/>
          </a:prstGeom>
          <a:solidFill>
            <a:srgbClr val="C2F1C8"/>
          </a:solidFill>
          <a:ln w="12700">
            <a:solidFill>
              <a:srgbClr val="C2F1C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Currently we are validating the RGMS measurements</a:t>
            </a:r>
            <a:endParaRPr lang="en-US" sz="2200" b="1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90DFA72-FF7E-3D0B-70B8-3EB94AC65F21}"/>
              </a:ext>
            </a:extLst>
          </p:cNvPr>
          <p:cNvSpPr txBox="1"/>
          <p:nvPr/>
        </p:nvSpPr>
        <p:spPr>
          <a:xfrm>
            <a:off x="2617105" y="3145657"/>
            <a:ext cx="4318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Rare Gas Mass Spectrometer (RGMS)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73BEB3E-07D8-89E1-E8D9-181E31872B7C}"/>
              </a:ext>
            </a:extLst>
          </p:cNvPr>
          <p:cNvSpPr txBox="1"/>
          <p:nvPr/>
        </p:nvSpPr>
        <p:spPr>
          <a:xfrm>
            <a:off x="8193345" y="6335092"/>
            <a:ext cx="2402265" cy="41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Kr distillation column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347DBD-0CE6-207B-6CF3-73C2DF9F3989}"/>
              </a:ext>
            </a:extLst>
          </p:cNvPr>
          <p:cNvSpPr txBox="1"/>
          <p:nvPr/>
        </p:nvSpPr>
        <p:spPr>
          <a:xfrm>
            <a:off x="8383603" y="2846"/>
            <a:ext cx="32018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6"/>
              </a:rPr>
              <a:t>A cryogenic distillation column for the XENON1T experiment</a:t>
            </a:r>
            <a:endParaRPr lang="en-GB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ctr"/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Krypton assay in xenon at the </a:t>
            </a:r>
            <a:r>
              <a:rPr lang="en-GB" sz="1000" dirty="0" err="1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ppq</a:t>
            </a:r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 level using a gas chromatographic system and mass spectrometer</a:t>
            </a:r>
            <a:endParaRPr lang="en-US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EEB72E-9316-DFEB-4028-D68FFE617B8E}"/>
              </a:ext>
            </a:extLst>
          </p:cNvPr>
          <p:cNvSpPr txBox="1"/>
          <p:nvPr/>
        </p:nvSpPr>
        <p:spPr>
          <a:xfrm>
            <a:off x="385421" y="3345712"/>
            <a:ext cx="16874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  <a:tabLst>
                <a:tab pos="4668838" algn="l"/>
              </a:tabLst>
            </a:pPr>
            <a:r>
              <a:rPr lang="en-GB" sz="1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Credits: Guida, M.</a:t>
            </a:r>
            <a:endParaRPr lang="en-GB" sz="1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9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53819-668E-9650-5233-43933085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577D4C-3F3E-1791-FBC9-EC5C95FC1BA5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30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</a:rPr>
              <a:t>Background contribution: radiogenic gamma-ray from materials</a:t>
            </a:r>
            <a:endParaRPr lang="en-US" sz="3300" dirty="0">
              <a:ln w="0"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73C0A46-EF60-861B-2B37-B52136181653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313C0C7-68F4-1B5B-26F8-86A2AC9AA790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09/11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9E884E03-D070-619F-8829-8288FFBEB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A6E6260-8043-2A23-2E6B-A3F0544E3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pic>
        <p:nvPicPr>
          <p:cNvPr id="8" name="Immagine 7" descr="Immagine che contiene testo, diagramma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3821CD09-D37F-72DB-4D08-660B1FEA0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98" y="613688"/>
            <a:ext cx="6320179" cy="3132000"/>
          </a:xfrm>
          <a:prstGeom prst="rect">
            <a:avLst/>
          </a:prstGeom>
        </p:spPr>
      </p:pic>
      <p:pic>
        <p:nvPicPr>
          <p:cNvPr id="10" name="Immagine 9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6F88ED3B-C5B4-AF49-1482-683ED9712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98" y="3726000"/>
            <a:ext cx="6023665" cy="3132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3193D51-4561-E19E-E3B5-28430E3044BA}"/>
              </a:ext>
            </a:extLst>
          </p:cNvPr>
          <p:cNvSpPr txBox="1"/>
          <p:nvPr/>
        </p:nvSpPr>
        <p:spPr>
          <a:xfrm flipV="1">
            <a:off x="-320040" y="7303771"/>
            <a:ext cx="329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Sss</a:t>
            </a:r>
            <a:endParaRPr lang="en-US" dirty="0"/>
          </a:p>
          <a:p>
            <a:endParaRPr lang="en-US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C657B021-7B47-ADD7-0E2B-66DE1B956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6" y="809077"/>
            <a:ext cx="5008466" cy="478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0"/>
              </a:spcAft>
              <a:buClr>
                <a:srgbClr val="0A0A0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Radiogenic contaminants contribute to the low-energy ER background via Compton scattering of high-energy gamma rays.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0"/>
              </a:spcAft>
              <a:buClr>
                <a:srgbClr val="0A0A0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 self-shielding of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LXe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confines this background primarily to the outer region of the active volume.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0"/>
              </a:spcAft>
              <a:buClr>
                <a:srgbClr val="0A0A0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Careful material selection and screening make this a subdominant background.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0"/>
              </a:spcAft>
              <a:buClr>
                <a:srgbClr val="0A0A0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onstrained by comparing (subtracted) data and Monte Carlo simulations in an edge volume outside the fiducial volume.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34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5FADB-FF01-ACB8-DF1C-D92335B7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7BC92E6-F936-BAB9-34BC-D11E6578FEE1}"/>
              </a:ext>
            </a:extLst>
          </p:cNvPr>
          <p:cNvSpPr/>
          <p:nvPr/>
        </p:nvSpPr>
        <p:spPr>
          <a:xfrm>
            <a:off x="0" y="870333"/>
            <a:ext cx="12192000" cy="5442332"/>
          </a:xfrm>
          <a:prstGeom prst="rect">
            <a:avLst/>
          </a:prstGeom>
          <a:solidFill>
            <a:srgbClr val="C2F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4000" b="1" noProof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That’s all folks! </a:t>
            </a:r>
          </a:p>
          <a:p>
            <a:pPr algn="ctr">
              <a:spcAft>
                <a:spcPts val="1200"/>
              </a:spcAft>
            </a:pPr>
            <a:endParaRPr lang="en-GB" sz="4000" b="1" noProof="0" dirty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BB2ADF-C2A2-EC5E-7A09-F690E02CAF14}"/>
              </a:ext>
            </a:extLst>
          </p:cNvPr>
          <p:cNvSpPr txBox="1"/>
          <p:nvPr/>
        </p:nvSpPr>
        <p:spPr>
          <a:xfrm>
            <a:off x="0" y="3591499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Or maybe not…</a:t>
            </a:r>
          </a:p>
        </p:txBody>
      </p:sp>
    </p:spTree>
    <p:extLst>
      <p:ext uri="{BB962C8B-B14F-4D97-AF65-F5344CB8AC3E}">
        <p14:creationId xmlns:p14="http://schemas.microsoft.com/office/powerpoint/2010/main" val="13151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FAD4E-E9C1-BF3F-8AAE-BA4586E89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AD719F-FA16-8FCA-2A0D-1C75D2614958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Solar neutrinos – Nuclear recoils from neutrinos</a:t>
            </a:r>
            <a:endParaRPr lang="en-US" sz="3300" noProof="0" dirty="0">
              <a:ln w="0"/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6B9110B-3E39-DF49-7726-D5123C005CCD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AC7E8E7-D54C-8752-FBBE-7330ED102658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10/11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258E64B8-5E5F-4E74-91F9-6F95AB900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1395917-B23F-44D7-7DC0-BB04B35A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E0CE3B-9D27-11F4-D66D-C379038113DA}"/>
              </a:ext>
            </a:extLst>
          </p:cNvPr>
          <p:cNvSpPr txBox="1"/>
          <p:nvPr/>
        </p:nvSpPr>
        <p:spPr>
          <a:xfrm>
            <a:off x="0" y="549381"/>
            <a:ext cx="6792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C2F1C8"/>
              </a:buClr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CE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υ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NS =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Coherent Elastic Neutrino-Nucleus Scattering</a:t>
            </a:r>
            <a:endParaRPr lang="en-GB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269875" indent="-269875" algn="just">
              <a:spcAft>
                <a:spcPts val="12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Measured by COHERENT (2017) with spallation neutron source</a:t>
            </a:r>
          </a:p>
          <a:p>
            <a:pPr marL="269875" indent="-269875" algn="just">
              <a:spcAft>
                <a:spcPts val="12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σ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∝ N</a:t>
            </a:r>
            <a:r>
              <a:rPr lang="en-GB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and only at low momentum transfer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small recoil energies</a:t>
            </a:r>
          </a:p>
          <a:p>
            <a:pPr marL="285750" indent="-285750" algn="just">
              <a:spcAft>
                <a:spcPts val="12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 </a:t>
            </a:r>
            <a:r>
              <a:rPr lang="en-GB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LXe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TPC induce a signal indistinguishable from WIMPs</a:t>
            </a:r>
          </a:p>
          <a:p>
            <a:pPr marL="285750" indent="-285750" algn="just">
              <a:spcAft>
                <a:spcPts val="12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Developed a dedicate analysis pipeline to measure </a:t>
            </a:r>
            <a:r>
              <a:rPr lang="en-GB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8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 solar neutrino via CE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υ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ADF7D8E-FFEE-A90F-FCD8-3DB1569B80AE}"/>
                  </a:ext>
                </a:extLst>
              </p:cNvPr>
              <p:cNvSpPr txBox="1"/>
              <p:nvPr/>
            </p:nvSpPr>
            <p:spPr>
              <a:xfrm>
                <a:off x="106958" y="4031240"/>
                <a:ext cx="6685664" cy="1907895"/>
              </a:xfrm>
              <a:prstGeom prst="rect">
                <a:avLst/>
              </a:prstGeom>
              <a:noFill/>
              <a:ln w="28575">
                <a:solidFill>
                  <a:srgbClr val="C2F1C8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400"/>
                  </a:spcAft>
                </a:pPr>
                <a:r>
                  <a:rPr lang="en-GB" sz="2000" b="0" i="0" u="none" strike="noStrike" baseline="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Background-only hypothesis disfavoured at 99.68% → 2.73σ</a:t>
                </a:r>
              </a:p>
              <a:p>
                <a:pPr>
                  <a:spcAft>
                    <a:spcPts val="400"/>
                  </a:spcAft>
                </a:pPr>
                <a:r>
                  <a:rPr lang="en-GB" sz="2000" b="0" i="0" u="none" strike="noStrike" baseline="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Fix cross-section - Measurement of the solar </a:t>
                </a:r>
                <a:r>
                  <a:rPr lang="en-GB" sz="2000" b="0" i="0" u="none" strike="noStrike" baseline="30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8</a:t>
                </a:r>
                <a:r>
                  <a:rPr lang="en-GB" sz="2000" b="0" i="0" u="none" strike="noStrike" baseline="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B flux: </a:t>
                </a:r>
              </a:p>
              <a:p>
                <a:pPr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000" b="0" i="1" u="none" strike="noStrike" baseline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</m:ctrlPr>
                        </m:sSubSupPr>
                        <m:e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  <m:t>4.7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  <m:t>−2.3</m:t>
                          </m:r>
                        </m:sub>
                        <m:sup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  <m:t>+3.6</m:t>
                          </m:r>
                        </m:sup>
                      </m:sSubSup>
                      <m:r>
                        <a:rPr lang="it-IT" sz="2000" b="0" i="1" u="none" strike="noStrike" baseline="0" smtClean="0">
                          <a:latin typeface="Cambria Math" panose="02040503050406030204" pitchFamily="18" charset="0"/>
                          <a:ea typeface="Roboto Condensed Light" panose="02000000000000000000" pitchFamily="2" charset="0"/>
                        </a:rPr>
                        <m:t> </m:t>
                      </m:r>
                      <m:r>
                        <a:rPr lang="it-IT" sz="2000" b="0" i="1" u="none" strike="noStrike" baseline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it-IT" sz="2000" b="0" i="1" u="none" strike="noStrike" baseline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it-IT" sz="2000" b="0" i="0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it-IT" sz="2000" b="0" i="0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b="0" i="0" u="none" strike="noStrike" baseline="0" dirty="0">
                  <a:latin typeface="Roboto Condensed Light" panose="02000000000000000000" pitchFamily="2" charset="0"/>
                  <a:ea typeface="Roboto Condensed Light" panose="02000000000000000000" pitchFamily="2" charset="0"/>
                </a:endParaRPr>
              </a:p>
              <a:p>
                <a:pPr>
                  <a:spcAft>
                    <a:spcPts val="400"/>
                  </a:spcAft>
                </a:pPr>
                <a:r>
                  <a:rPr lang="en-GB" sz="2000" b="0" i="0" u="none" strike="noStrike" baseline="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Fix flux - First measurement of the CE</a:t>
                </a:r>
                <a:r>
                  <a:rPr lang="el-GR" sz="2000" dirty="0">
                    <a:solidFill>
                      <a:srgbClr val="434343"/>
                    </a:solidFill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υ</a:t>
                </a:r>
                <a:r>
                  <a:rPr lang="en-GB" sz="2000" b="0" i="0" u="none" strike="noStrike" baseline="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NS cross-section in xenon: </a:t>
                </a:r>
                <a:endParaRPr lang="it-IT" sz="2000" b="0" i="1" u="none" strike="noStrike" baseline="0" dirty="0">
                  <a:latin typeface="Cambria Math" panose="02040503050406030204" pitchFamily="18" charset="0"/>
                  <a:ea typeface="Roboto Condensed Light" panose="02000000000000000000" pitchFamily="2" charset="0"/>
                </a:endParaRPr>
              </a:p>
              <a:p>
                <a:pPr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000" b="0" i="1" u="none" strike="noStrike" baseline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</m:ctrlPr>
                        </m:sSubSupPr>
                        <m:e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  <m:t>1.1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  <m:t>−0.5</m:t>
                          </m:r>
                        </m:sub>
                        <m:sup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  <m:t>+0.8</m:t>
                          </m:r>
                        </m:sup>
                      </m:sSubSup>
                      <m:r>
                        <a:rPr lang="it-IT" sz="2000" b="0" i="1" u="none" strike="noStrike" baseline="0" smtClean="0">
                          <a:latin typeface="Cambria Math" panose="02040503050406030204" pitchFamily="18" charset="0"/>
                          <a:ea typeface="Roboto Condensed Light" panose="02000000000000000000" pitchFamily="2" charset="0"/>
                        </a:rPr>
                        <m:t> </m:t>
                      </m:r>
                      <m:r>
                        <a:rPr lang="it-IT" sz="2000" b="0" i="1" u="none" strike="noStrike" baseline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−39</m:t>
                          </m:r>
                        </m:sup>
                      </m:sSup>
                      <m:r>
                        <a:rPr lang="it-IT" sz="2000" b="0" i="1" u="none" strike="noStrike" baseline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it-IT" sz="2000" b="0" i="0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it-IT" sz="2000" b="0" i="1" u="none" strike="noStrike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sz="2000" b="0" i="0" u="none" strike="noStrike" baseline="0" dirty="0">
                  <a:latin typeface="Roboto Condensed Light" panose="02000000000000000000" pitchFamily="2" charset="0"/>
                  <a:ea typeface="Roboto Condensed Light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ADF7D8E-FFEE-A90F-FCD8-3DB1569B8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58" y="4031240"/>
                <a:ext cx="6685664" cy="1907895"/>
              </a:xfrm>
              <a:prstGeom prst="rect">
                <a:avLst/>
              </a:prstGeom>
              <a:blipFill>
                <a:blip r:embed="rId4"/>
                <a:stretch>
                  <a:fillRect l="-817" t="-943" r="-454"/>
                </a:stretch>
              </a:blipFill>
              <a:ln w="28575">
                <a:solidFill>
                  <a:srgbClr val="C2F1C8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4304FAA3-DD31-30DB-1E66-7C56610323CD}"/>
              </a:ext>
            </a:extLst>
          </p:cNvPr>
          <p:cNvSpPr txBox="1"/>
          <p:nvPr/>
        </p:nvSpPr>
        <p:spPr>
          <a:xfrm>
            <a:off x="111191" y="3631130"/>
            <a:ext cx="6685663" cy="400110"/>
          </a:xfrm>
          <a:prstGeom prst="rect">
            <a:avLst/>
          </a:prstGeom>
          <a:solidFill>
            <a:srgbClr val="C2F1C8"/>
          </a:solidFill>
          <a:ln w="12700">
            <a:solidFill>
              <a:srgbClr val="C2F1C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0" i="0" u="none" strike="noStrike" baseline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Snapshot of </a:t>
            </a:r>
            <a:r>
              <a:rPr lang="it-IT" sz="2000" b="0" i="0" u="none" strike="noStrike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8</a:t>
            </a:r>
            <a:r>
              <a:rPr lang="it-IT" sz="2000" b="0" i="0" u="none" strike="noStrike" baseline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 </a:t>
            </a:r>
            <a:r>
              <a:rPr lang="en-US" sz="2000" b="0" i="0" u="none" strike="noStrike" baseline="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analysis</a:t>
            </a:r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16" name="Immagine 15" descr="Immagine che contiene testo, line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454B5186-1076-DC94-0B59-9D0E65B89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99" y="3579188"/>
            <a:ext cx="3703552" cy="2908564"/>
          </a:xfrm>
          <a:prstGeom prst="rect">
            <a:avLst/>
          </a:prstGeom>
        </p:spPr>
      </p:pic>
      <p:pic>
        <p:nvPicPr>
          <p:cNvPr id="4" name="Immagine 3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E5932516-BD14-0AB7-33A3-F06716720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5" y="448067"/>
            <a:ext cx="3704400" cy="306495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826397-DAF4-E083-33D1-0138BEBF67ED}"/>
              </a:ext>
            </a:extLst>
          </p:cNvPr>
          <p:cNvSpPr txBox="1"/>
          <p:nvPr/>
        </p:nvSpPr>
        <p:spPr>
          <a:xfrm>
            <a:off x="9417050" y="2846"/>
            <a:ext cx="21683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First Indication of Solar </a:t>
            </a:r>
            <a:r>
              <a:rPr lang="en-GB" sz="1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8</a:t>
            </a:r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B</a:t>
            </a:r>
          </a:p>
          <a:p>
            <a:pPr algn="ctr"/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Neutrinos via Coherent Elastic Neutrino-Nucleus Scattering with XENONnT</a:t>
            </a:r>
            <a:endParaRPr lang="en-US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31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CBE0C-47A8-3197-D6AA-0BC9F1CCB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4AA242-2D56-A8C8-61AD-FBBDA4164304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How did we get there?</a:t>
            </a:r>
            <a:endParaRPr lang="en-US" sz="3300" noProof="0" dirty="0">
              <a:ln w="0"/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0C8DBC5-E0F1-B439-BCAB-B9FB15C06E72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5D63C0B-D2CD-4A4F-37D1-AE0E3A9ADF18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11</a:t>
            </a: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E53825D1-6BB0-FF61-2B8E-929C8E9BB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185F7D8-9C87-63D9-F560-B393349CB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CE138A-FA66-C2CB-6777-AAF24F3FBA7F}"/>
              </a:ext>
            </a:extLst>
          </p:cNvPr>
          <p:cNvSpPr txBox="1"/>
          <p:nvPr/>
        </p:nvSpPr>
        <p:spPr>
          <a:xfrm>
            <a:off x="5012897" y="723308"/>
            <a:ext cx="6535788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Low energy deposited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: &gt; 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90% of detectable recoils below 2.1 keV</a:t>
            </a:r>
          </a:p>
          <a:p>
            <a:pPr marL="285750" indent="-285750" algn="just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Decent exposure (~3.5 t × yr) by combining full SR0 and SR1</a:t>
            </a:r>
          </a:p>
          <a:p>
            <a:pPr marL="285750" indent="-285750" algn="just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Lowering down PMT coincidence for event reconstruction from 3 to 2</a:t>
            </a:r>
          </a:p>
          <a:p>
            <a:pPr marL="285750" indent="-285750" algn="just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Calibrating the low-energy NR response with 152 keV neutrons from an external </a:t>
            </a:r>
            <a:r>
              <a:rPr lang="en-GB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88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YBe source</a:t>
            </a:r>
          </a:p>
          <a:p>
            <a:pPr marL="285750" indent="-285750" algn="just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Enhancing the sensitivity through refined background constraints and a dedicated inference parameter space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7F363B4-4DC1-1391-95A3-632D63840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46" y="549381"/>
            <a:ext cx="5058482" cy="523864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658F04-3493-8E85-E93A-FCE0C92BEA37}"/>
              </a:ext>
            </a:extLst>
          </p:cNvPr>
          <p:cNvSpPr txBox="1"/>
          <p:nvPr/>
        </p:nvSpPr>
        <p:spPr>
          <a:xfrm>
            <a:off x="5114611" y="4427733"/>
            <a:ext cx="3164350" cy="2287151"/>
          </a:xfrm>
          <a:prstGeom prst="flowChartAlternateProcess">
            <a:avLst/>
          </a:prstGeom>
          <a:solidFill>
            <a:srgbClr val="3B9D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Expected Background:</a:t>
            </a:r>
          </a:p>
          <a:p>
            <a:pPr algn="ctr">
              <a:spcAft>
                <a:spcPts val="500"/>
              </a:spcAft>
            </a:pP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26.4 ± 1.5</a:t>
            </a:r>
          </a:p>
          <a:p>
            <a:pPr algn="ctr"/>
            <a:r>
              <a:rPr lang="en-US" sz="2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Expected Signal:</a:t>
            </a:r>
          </a:p>
          <a:p>
            <a:pPr algn="ctr">
              <a:spcAft>
                <a:spcPts val="500"/>
              </a:spcAft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12 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± 3</a:t>
            </a:r>
          </a:p>
          <a:p>
            <a:pPr algn="ctr"/>
            <a:r>
              <a:rPr lang="en-US" sz="2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Events Observed: </a:t>
            </a:r>
          </a:p>
          <a:p>
            <a:pPr algn="ctr"/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37</a:t>
            </a:r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E45C17B-69B4-3454-2BD4-00C2AE23826F}"/>
                  </a:ext>
                </a:extLst>
              </p:cNvPr>
              <p:cNvSpPr txBox="1"/>
              <p:nvPr/>
            </p:nvSpPr>
            <p:spPr>
              <a:xfrm>
                <a:off x="8350020" y="4784284"/>
                <a:ext cx="3164350" cy="1574048"/>
              </a:xfrm>
              <a:prstGeom prst="flowChartAlternateProcess">
                <a:avLst/>
              </a:prstGeom>
              <a:gradFill flip="none" rotWithShape="1">
                <a:gsLst>
                  <a:gs pos="0">
                    <a:srgbClr val="3B9D9D">
                      <a:tint val="66000"/>
                      <a:satMod val="160000"/>
                    </a:srgbClr>
                  </a:gs>
                  <a:gs pos="50000">
                    <a:srgbClr val="3B9D9D">
                      <a:tint val="44500"/>
                      <a:satMod val="160000"/>
                    </a:srgbClr>
                  </a:gs>
                  <a:gs pos="100000">
                    <a:srgbClr val="3B9D9D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500"/>
                  </a:spcAft>
                </a:pPr>
                <a:r>
                  <a:rPr lang="en-GB" sz="2200" b="1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Best-fit number of </a:t>
                </a:r>
                <a:r>
                  <a:rPr lang="en-GB" sz="2200" b="1" baseline="30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8</a:t>
                </a:r>
                <a:r>
                  <a:rPr lang="en-GB" sz="2200" b="1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B signal events: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</m:ctrlPr>
                        </m:sSubSupPr>
                        <m:e>
                          <m:r>
                            <a:rPr lang="it-IT" sz="2800" b="0" i="0" dirty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  <m:t>10.7</m:t>
                          </m:r>
                        </m:e>
                        <m:sub>
                          <m:r>
                            <a:rPr lang="it-IT" sz="2800" b="0" i="0" dirty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  <m:t>−4.2</m:t>
                          </m:r>
                        </m:sub>
                        <m:sup>
                          <m:r>
                            <a:rPr lang="it-IT" sz="2800" b="0" i="0" dirty="0" smtClean="0">
                              <a:latin typeface="Cambria Math" panose="02040503050406030204" pitchFamily="18" charset="0"/>
                              <a:ea typeface="Roboto Condensed Light" panose="02000000000000000000" pitchFamily="2" charset="0"/>
                            </a:rPr>
                            <m:t>+3.7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latin typeface="Roboto Condensed Light" panose="02000000000000000000" pitchFamily="2" charset="0"/>
                  <a:ea typeface="Roboto Condensed Light" panose="02000000000000000000" pitchFamily="2" charset="0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E45C17B-69B4-3454-2BD4-00C2AE238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020" y="4784284"/>
                <a:ext cx="3164350" cy="1574048"/>
              </a:xfrm>
              <a:prstGeom prst="flowChartAlternateProcess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792103-0FF8-ECEC-47B3-548197686217}"/>
              </a:ext>
            </a:extLst>
          </p:cNvPr>
          <p:cNvSpPr txBox="1"/>
          <p:nvPr/>
        </p:nvSpPr>
        <p:spPr>
          <a:xfrm>
            <a:off x="9417050" y="2846"/>
            <a:ext cx="21683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First Indication of Solar </a:t>
            </a:r>
            <a:r>
              <a:rPr lang="en-GB" sz="1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8</a:t>
            </a:r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B</a:t>
            </a:r>
          </a:p>
          <a:p>
            <a:pPr algn="ctr"/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Neutrinos via Coherent Elastic Neutrino-Nucleus Scattering with XENONnT</a:t>
            </a:r>
            <a:endParaRPr lang="en-US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183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5073C-6086-E659-31E1-CAA9B67AB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47C8FBA-0C96-5227-48E6-5BF9FD7B65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2F1C8">
                  <a:shade val="30000"/>
                  <a:satMod val="115000"/>
                </a:srgbClr>
              </a:gs>
              <a:gs pos="25000">
                <a:srgbClr val="C2F1C8">
                  <a:shade val="67500"/>
                  <a:satMod val="115000"/>
                  <a:alpha val="90000"/>
                </a:srgbClr>
              </a:gs>
              <a:gs pos="95402">
                <a:srgbClr val="C2F1C8">
                  <a:shade val="100000"/>
                  <a:satMod val="115000"/>
                  <a:alpha val="10000"/>
                </a:srgbClr>
              </a:gs>
              <a:gs pos="74716">
                <a:srgbClr val="BEF5C5">
                  <a:alpha val="30000"/>
                </a:srgbClr>
              </a:gs>
              <a:gs pos="48000">
                <a:srgbClr val="C2F1C8">
                  <a:shade val="100000"/>
                  <a:satMod val="115000"/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Immagine 12" descr="Immagine che contiene Elementi grafici, Carattere, disegno, logo&#10;&#10;Descrizione generata automaticamente">
            <a:extLst>
              <a:ext uri="{FF2B5EF4-FFF2-40B4-BE49-F238E27FC236}">
                <a16:creationId xmlns:a16="http://schemas.microsoft.com/office/drawing/2014/main" id="{E90E8F0C-170D-2672-F7E1-58E0E38A7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61" y="1247365"/>
            <a:ext cx="1211326" cy="121004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174D49B-C3D7-C150-14C5-7C7075082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971" y="75728"/>
            <a:ext cx="788507" cy="109818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ACE55B2-742C-335C-D324-DB6D6E305D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34" r="8827"/>
          <a:stretch/>
        </p:blipFill>
        <p:spPr>
          <a:xfrm>
            <a:off x="-5588" y="0"/>
            <a:ext cx="4064000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Immagine 20" descr="Immagine che contiene specchio, luce&#10;&#10;Descrizione generata automaticamente">
            <a:extLst>
              <a:ext uri="{FF2B5EF4-FFF2-40B4-BE49-F238E27FC236}">
                <a16:creationId xmlns:a16="http://schemas.microsoft.com/office/drawing/2014/main" id="{CC32600F-FB3F-F468-2BF9-2548392E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54" y="2091954"/>
            <a:ext cx="2895139" cy="40016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Immagine 24" descr="Immagine che contiene palla, gabbia, metallo, interno&#10;&#10;Descrizione generata automaticamente">
            <a:extLst>
              <a:ext uri="{FF2B5EF4-FFF2-40B4-BE49-F238E27FC236}">
                <a16:creationId xmlns:a16="http://schemas.microsoft.com/office/drawing/2014/main" id="{CBABE265-738B-8D67-7E9B-BAA271AEA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97" y="2587254"/>
            <a:ext cx="2885095" cy="40413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7" name="Immagine 26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0A58B1F1-BDB6-F5EE-315D-3C507576FF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80" y="4082060"/>
            <a:ext cx="2755260" cy="26612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8" name="Immagine 27" descr="Immagine che contiene testo&#10;&#10;Descrizione generata automaticamente">
            <a:extLst>
              <a:ext uri="{FF2B5EF4-FFF2-40B4-BE49-F238E27FC236}">
                <a16:creationId xmlns:a16="http://schemas.microsoft.com/office/drawing/2014/main" id="{56CA0819-E72F-2882-1E0B-F1165A7F1B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/>
          <a:stretch/>
        </p:blipFill>
        <p:spPr>
          <a:xfrm>
            <a:off x="11284260" y="6260819"/>
            <a:ext cx="302820" cy="479330"/>
          </a:xfrm>
          <a:prstGeom prst="rect">
            <a:avLst/>
          </a:prstGeom>
          <a:ln w="38100">
            <a:noFill/>
          </a:ln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D5A30C1-A34A-8C13-3334-89158F73B34A}"/>
              </a:ext>
            </a:extLst>
          </p:cNvPr>
          <p:cNvSpPr txBox="1"/>
          <p:nvPr/>
        </p:nvSpPr>
        <p:spPr>
          <a:xfrm>
            <a:off x="4058412" y="0"/>
            <a:ext cx="7225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Sitting </a:t>
            </a:r>
            <a:r>
              <a:rPr lang="en-GB" sz="4000" strike="sngStrike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on the shoulders</a:t>
            </a:r>
            <a:r>
              <a:rPr lang="en-GB" sz="4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alongside the giants: XENONnT is the smallest solar neutrino detector</a:t>
            </a:r>
            <a:endParaRPr lang="en-US" sz="4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B872DFE-EF6D-AD2D-1E36-C73F08EF8119}"/>
              </a:ext>
            </a:extLst>
          </p:cNvPr>
          <p:cNvSpPr txBox="1"/>
          <p:nvPr/>
        </p:nvSpPr>
        <p:spPr>
          <a:xfrm>
            <a:off x="81522" y="78116"/>
            <a:ext cx="1971312" cy="715089"/>
          </a:xfrm>
          <a:prstGeom prst="flowChartAlternateProcess">
            <a:avLst/>
          </a:prstGeom>
          <a:solidFill>
            <a:srgbClr val="C2F1C8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Super-</a:t>
            </a:r>
            <a:r>
              <a:rPr lang="it-IT" b="1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Kamiokande</a:t>
            </a:r>
            <a:endParaRPr lang="it-IT" b="1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ctr"/>
            <a:r>
              <a:rPr lang="it-IT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50 </a:t>
            </a:r>
            <a:r>
              <a:rPr lang="it-IT" b="1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kt</a:t>
            </a:r>
            <a:endParaRPr lang="en-US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211B9A9-397C-49C3-B0F7-039ED117B82D}"/>
              </a:ext>
            </a:extLst>
          </p:cNvPr>
          <p:cNvSpPr txBox="1"/>
          <p:nvPr/>
        </p:nvSpPr>
        <p:spPr>
          <a:xfrm>
            <a:off x="3142908" y="2167682"/>
            <a:ext cx="1289392" cy="715089"/>
          </a:xfrm>
          <a:prstGeom prst="flowChartAlternateProcess">
            <a:avLst/>
          </a:prstGeom>
          <a:solidFill>
            <a:srgbClr val="C2F1C8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KamLAND</a:t>
            </a:r>
            <a:endParaRPr lang="it-IT" b="1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ctr"/>
            <a:r>
              <a:rPr lang="it-IT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1000 t</a:t>
            </a:r>
            <a:endParaRPr lang="en-US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B0B322E-8BBE-5D8C-77CF-6FD9DDA9EA04}"/>
              </a:ext>
            </a:extLst>
          </p:cNvPr>
          <p:cNvSpPr txBox="1"/>
          <p:nvPr/>
        </p:nvSpPr>
        <p:spPr>
          <a:xfrm>
            <a:off x="5671250" y="2676244"/>
            <a:ext cx="1011532" cy="715089"/>
          </a:xfrm>
          <a:prstGeom prst="flowChartAlternateProcess">
            <a:avLst/>
          </a:prstGeom>
          <a:solidFill>
            <a:srgbClr val="C2F1C8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SNO</a:t>
            </a:r>
          </a:p>
          <a:p>
            <a:pPr algn="ctr"/>
            <a:r>
              <a:rPr lang="it-IT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1000 t</a:t>
            </a:r>
            <a:endParaRPr lang="en-US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1A7DFFF-F43B-5042-5C64-7F7131CF8CDA}"/>
              </a:ext>
            </a:extLst>
          </p:cNvPr>
          <p:cNvSpPr txBox="1"/>
          <p:nvPr/>
        </p:nvSpPr>
        <p:spPr>
          <a:xfrm>
            <a:off x="7976416" y="4143583"/>
            <a:ext cx="1204324" cy="715089"/>
          </a:xfrm>
          <a:prstGeom prst="flowChartAlternateProcess">
            <a:avLst/>
          </a:prstGeom>
          <a:solidFill>
            <a:srgbClr val="C2F1C8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Borexino</a:t>
            </a:r>
            <a:endParaRPr lang="it-IT" b="1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ctr"/>
            <a:r>
              <a:rPr lang="it-IT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270 t</a:t>
            </a:r>
            <a:endParaRPr lang="en-US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F3BE70A-5FEE-1AE7-C4F5-86752650DE55}"/>
              </a:ext>
            </a:extLst>
          </p:cNvPr>
          <p:cNvSpPr txBox="1"/>
          <p:nvPr/>
        </p:nvSpPr>
        <p:spPr>
          <a:xfrm>
            <a:off x="10863162" y="4785955"/>
            <a:ext cx="1145016" cy="715089"/>
          </a:xfrm>
          <a:prstGeom prst="flowChartAlternateProcess">
            <a:avLst/>
          </a:prstGeom>
          <a:solidFill>
            <a:srgbClr val="C2F1C8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XENONnT</a:t>
            </a:r>
          </a:p>
          <a:p>
            <a:pPr algn="ctr"/>
            <a:r>
              <a:rPr lang="it-IT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8.5 t</a:t>
            </a:r>
            <a:endParaRPr lang="en-US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35" name="Elemento grafico 34" descr="Freccia: diritta con riempimento a tinta unita">
            <a:extLst>
              <a:ext uri="{FF2B5EF4-FFF2-40B4-BE49-F238E27FC236}">
                <a16:creationId xmlns:a16="http://schemas.microsoft.com/office/drawing/2014/main" id="{955CE892-C242-0119-949B-4EC1D2551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1112229" y="5688011"/>
            <a:ext cx="646883" cy="38584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722025-45F1-E1C3-36A2-C21EE77D7763}"/>
              </a:ext>
            </a:extLst>
          </p:cNvPr>
          <p:cNvSpPr txBox="1"/>
          <p:nvPr/>
        </p:nvSpPr>
        <p:spPr>
          <a:xfrm>
            <a:off x="0" y="6488668"/>
            <a:ext cx="2979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Credits: Hammann, R.</a:t>
            </a:r>
            <a:endParaRPr lang="en-US" sz="18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79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E4774-D264-DC70-C552-3ADEB8D7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F0061DF-C4EC-BBDA-248A-DC446206FF31}"/>
              </a:ext>
            </a:extLst>
          </p:cNvPr>
          <p:cNvSpPr/>
          <p:nvPr/>
        </p:nvSpPr>
        <p:spPr>
          <a:xfrm>
            <a:off x="0" y="870333"/>
            <a:ext cx="12192000" cy="5442332"/>
          </a:xfrm>
          <a:prstGeom prst="rect">
            <a:avLst/>
          </a:prstGeom>
          <a:solidFill>
            <a:srgbClr val="C2F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4000" b="1" noProof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BACK-UP SLIDES</a:t>
            </a:r>
            <a:endParaRPr lang="en-US" sz="4000" b="1" noProof="0" dirty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363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F2F3A-ECB2-4E7F-74AD-8E38264FA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Carattere, calligrafia, linea&#10;&#10;Il contenuto generato dall'IA potrebbe non essere corretto.">
            <a:extLst>
              <a:ext uri="{FF2B5EF4-FFF2-40B4-BE49-F238E27FC236}">
                <a16:creationId xmlns:a16="http://schemas.microsoft.com/office/drawing/2014/main" id="{1828700C-0BE9-B4A1-CB66-B0BA1035F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r="4066" b="9550"/>
          <a:stretch>
            <a:fillRect/>
          </a:stretch>
        </p:blipFill>
        <p:spPr>
          <a:xfrm>
            <a:off x="17363" y="3026982"/>
            <a:ext cx="7783749" cy="383101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9EBB6E-5D17-2569-A60D-75663E1FEBFC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3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Background contribution: </a:t>
            </a:r>
            <a:r>
              <a:rPr lang="en-GB" sz="3300" baseline="300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212</a:t>
            </a:r>
            <a:r>
              <a:rPr lang="en-GB" sz="33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Pb</a:t>
            </a:r>
            <a:endParaRPr lang="en-US" sz="3300" noProof="0" dirty="0">
              <a:ln w="0"/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43A65B4-3FE9-4521-0C65-777A0B4B3C49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9E0A5446-8316-82F1-9C01-4A89A0DFE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F072D78-75AF-49C1-9AE6-C319A90D9C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pic>
        <p:nvPicPr>
          <p:cNvPr id="4" name="Immagine 3" descr="Immagine che contiene testo, diagramma, Piano, Disegno tecnico&#10;&#10;Il contenuto generato dall'IA potrebbe non essere corretto.">
            <a:extLst>
              <a:ext uri="{FF2B5EF4-FFF2-40B4-BE49-F238E27FC236}">
                <a16:creationId xmlns:a16="http://schemas.microsoft.com/office/drawing/2014/main" id="{6CC64EFB-08ED-7A63-4B3B-A3100F33F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2"/>
          <a:stretch>
            <a:fillRect/>
          </a:stretch>
        </p:blipFill>
        <p:spPr>
          <a:xfrm>
            <a:off x="7854423" y="274690"/>
            <a:ext cx="2897505" cy="43910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27F989-D34E-5562-2140-192FD6189C19}"/>
              </a:ext>
            </a:extLst>
          </p:cNvPr>
          <p:cNvSpPr txBox="1"/>
          <p:nvPr/>
        </p:nvSpPr>
        <p:spPr>
          <a:xfrm>
            <a:off x="0" y="549381"/>
            <a:ext cx="752094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212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Pb, daughter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of </a:t>
            </a:r>
            <a:r>
              <a:rPr lang="en-US" sz="2000" baseline="30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220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Rn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which is 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continuously emanated from detector materials contributed via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 β decay of in the ROI</a:t>
            </a:r>
          </a:p>
          <a:p>
            <a:pPr marL="342900" indent="-34290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Concentration a factor ×10 smaller compared to </a:t>
            </a:r>
            <a:r>
              <a:rPr lang="en-US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222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Rn makes this less problematic</a:t>
            </a:r>
          </a:p>
          <a:p>
            <a:pPr marL="342900" indent="-34290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 plate out model is established using </a:t>
            </a:r>
            <a:r>
              <a:rPr lang="en-GB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220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Rn calibration data, which allows for constraining the </a:t>
            </a:r>
            <a:r>
              <a:rPr lang="en-GB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212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Pb background rate using the </a:t>
            </a:r>
            <a:r>
              <a:rPr lang="en-GB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212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Bi-Po rate that is easy to measure.</a:t>
            </a:r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11F83A-2640-FD3F-E857-DC76418106F2}"/>
              </a:ext>
            </a:extLst>
          </p:cNvPr>
          <p:cNvSpPr txBox="1"/>
          <p:nvPr/>
        </p:nvSpPr>
        <p:spPr>
          <a:xfrm>
            <a:off x="1120605" y="3090446"/>
            <a:ext cx="2048045" cy="338554"/>
          </a:xfrm>
          <a:prstGeom prst="rect">
            <a:avLst/>
          </a:prstGeom>
          <a:solidFill>
            <a:srgbClr val="C2F1C8"/>
          </a:solidFill>
          <a:ln w="12700">
            <a:solidFill>
              <a:srgbClr val="C2F1C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SR1 calibration data</a:t>
            </a:r>
            <a:endParaRPr lang="en-US" sz="1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9BCEF00-6080-FBE5-B9F6-C01175721ECD}"/>
              </a:ext>
            </a:extLst>
          </p:cNvPr>
          <p:cNvCxnSpPr/>
          <p:nvPr/>
        </p:nvCxnSpPr>
        <p:spPr>
          <a:xfrm flipH="1">
            <a:off x="6800850" y="3623310"/>
            <a:ext cx="1885950" cy="251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0D2B746-A628-A7B0-28CB-95E5EE100FC6}"/>
              </a:ext>
            </a:extLst>
          </p:cNvPr>
          <p:cNvCxnSpPr>
            <a:cxnSpLocks/>
          </p:cNvCxnSpPr>
          <p:nvPr/>
        </p:nvCxnSpPr>
        <p:spPr>
          <a:xfrm flipH="1">
            <a:off x="7274888" y="3874770"/>
            <a:ext cx="1802682" cy="16298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121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E72BC-9BDD-FC16-894E-789029A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765AA68E-A0E6-F795-417F-FDBC6EE8EE82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CDD4BB8D-5B86-DDAB-E954-EC47E5709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20906D9-BE65-BCB6-6B18-19F48B824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3FF0A8C-E5C5-A60E-27E6-20ACB41AAB74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30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</a:rPr>
              <a:t>Other backgrounds contribution</a:t>
            </a:r>
            <a:endParaRPr lang="en-US" sz="3300" dirty="0">
              <a:ln w="0"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9F41EF-5B49-3EDC-B8FF-6C83AF9116FC}"/>
              </a:ext>
            </a:extLst>
          </p:cNvPr>
          <p:cNvSpPr txBox="1"/>
          <p:nvPr/>
        </p:nvSpPr>
        <p:spPr>
          <a:xfrm>
            <a:off x="0" y="737191"/>
            <a:ext cx="994535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Intrinsic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Xe136: 2υ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ββ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decay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–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constrained from EXO half life and measured isotopic abundance.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Xe124: 2ECEC decay – possibility to leave it free of constrained using XENON1T measurement.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Bi214: from Rn222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–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high energy gammas from an-instrumented liquid xenon, subdominant.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en-US" sz="2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Possible contamination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Kr83m: IC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– leftovers from by-weekly calibration campaigns, unharmful.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H3-like: from SR1 contamination.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en-US" sz="2000" b="1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Neutron activation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Xe125 – per-se unharmful however leads to I125. Negligible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Xe133m: 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β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+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γ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(81 </a:t>
            </a:r>
            <a:r>
              <a:rPr lang="it-IT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keV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)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– left free in the inference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Xe129m and Xe131m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– outside ROI</a:t>
            </a:r>
            <a:endParaRPr lang="en-US" sz="2000" noProof="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50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A4579-0B80-E9E9-23B5-DA337E12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DE4884-A3EF-DE06-1726-D25E331767E4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3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SR0 low-ER search</a:t>
            </a:r>
            <a:endParaRPr lang="en-US" sz="3300" noProof="0" dirty="0">
              <a:ln w="0"/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FC7AB9E-0635-C8D7-128C-27686AE4D185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3AEFC534-24EF-DC2E-6497-3851DB217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F535B3A-20BA-ED80-EEF0-E0EBD3F08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pic>
        <p:nvPicPr>
          <p:cNvPr id="2" name="Immagine 1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8121C3D9-085E-931B-AE1F-CB46B531B3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3"/>
          <a:stretch/>
        </p:blipFill>
        <p:spPr>
          <a:xfrm>
            <a:off x="1748299" y="549381"/>
            <a:ext cx="8585200" cy="620335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6F5875-49A0-DEF3-534E-F4F38C7CDC4F}"/>
              </a:ext>
            </a:extLst>
          </p:cNvPr>
          <p:cNvSpPr txBox="1"/>
          <p:nvPr/>
        </p:nvSpPr>
        <p:spPr>
          <a:xfrm>
            <a:off x="9417050" y="2846"/>
            <a:ext cx="2168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5"/>
              </a:rPr>
              <a:t>Search for New Physics in Electronic Recoil Data from XENONnT</a:t>
            </a:r>
            <a:endParaRPr lang="en-US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A65D686-2FFC-1218-F8DF-FF4000CB324C}"/>
              </a:ext>
            </a:extLst>
          </p:cNvPr>
          <p:cNvSpPr/>
          <p:nvPr/>
        </p:nvSpPr>
        <p:spPr>
          <a:xfrm>
            <a:off x="5437717" y="939800"/>
            <a:ext cx="1471083" cy="33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C4320B-5C71-D70F-84F9-477E2BDCEEAF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noProof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The XENON collaboration</a:t>
            </a:r>
            <a:endParaRPr lang="en-US" sz="33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53B1F81-A37F-4381-BC5A-43DCA6331463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9DE2A0C-491A-DC20-8852-ACCB353B3874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01/11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968EA2EB-6AEA-33F6-4153-8932B3BF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A6E69FBF-2D24-9F08-8DC5-FF3A48E26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B80F7E-7EF4-C7DB-083E-E56495AA17E3}"/>
              </a:ext>
            </a:extLst>
          </p:cNvPr>
          <p:cNvSpPr txBox="1"/>
          <p:nvPr/>
        </p:nvSpPr>
        <p:spPr>
          <a:xfrm>
            <a:off x="1" y="1191520"/>
            <a:ext cx="3549650" cy="386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6700" indent="-266700" algn="just">
              <a:spcAft>
                <a:spcPts val="2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180 scientists, 30 institutions, 12 countries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endParaRPr lang="en-GB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266700" indent="-266700" algn="just">
              <a:spcAft>
                <a:spcPts val="2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Laboratori Nazionali del Gran Sasso (LNGS)</a:t>
            </a:r>
          </a:p>
          <a:p>
            <a:pPr marL="266700" indent="-266700" algn="just">
              <a:spcAft>
                <a:spcPts val="2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Dual 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phase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it-IT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liquid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-gas xenon time 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projection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chamber </a:t>
            </a:r>
          </a:p>
          <a:p>
            <a:pPr marL="266700" indent="-266700" algn="just">
              <a:spcAft>
                <a:spcPts val="2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Primar goals to detect search for dark matter (e.g., </a:t>
            </a:r>
            <a:r>
              <a:rPr lang="en-GB" sz="2000" b="1" u="sng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Weakly Interactive Massive Particles</a:t>
            </a: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)</a:t>
            </a:r>
          </a:p>
        </p:txBody>
      </p:sp>
      <p:pic>
        <p:nvPicPr>
          <p:cNvPr id="7" name="Immagine 6" descr="Immagine che contiene aria aperta, cielo, nuvola, persone&#10;&#10;Il contenuto generato dall'IA potrebbe non essere corretto.">
            <a:extLst>
              <a:ext uri="{FF2B5EF4-FFF2-40B4-BE49-F238E27FC236}">
                <a16:creationId xmlns:a16="http://schemas.microsoft.com/office/drawing/2014/main" id="{D0ADB4FD-CD7A-AD7E-2F23-1E2387691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3330" r="10500"/>
          <a:stretch>
            <a:fillRect/>
          </a:stretch>
        </p:blipFill>
        <p:spPr>
          <a:xfrm>
            <a:off x="3670300" y="809077"/>
            <a:ext cx="7878385" cy="5263668"/>
          </a:xfrm>
          <a:prstGeom prst="rect">
            <a:avLst/>
          </a:prstGeom>
        </p:spPr>
      </p:pic>
      <p:pic>
        <p:nvPicPr>
          <p:cNvPr id="5" name="Immagine 4" descr="Immagine che contiene testo, schermata, mappa, grafica&#10;&#10;Il contenuto generato dall'IA potrebbe non essere corretto.">
            <a:extLst>
              <a:ext uri="{FF2B5EF4-FFF2-40B4-BE49-F238E27FC236}">
                <a16:creationId xmlns:a16="http://schemas.microsoft.com/office/drawing/2014/main" id="{DC932604-F26E-B0A8-E187-8BB25DA45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00" y="914521"/>
            <a:ext cx="2751207" cy="15868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67E9E2-4DDA-BCAF-EFA7-64A77C6C2E8D}"/>
              </a:ext>
            </a:extLst>
          </p:cNvPr>
          <p:cNvSpPr txBox="1"/>
          <p:nvPr/>
        </p:nvSpPr>
        <p:spPr>
          <a:xfrm>
            <a:off x="8492073" y="914521"/>
            <a:ext cx="3054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XENON Collaboration Meeting </a:t>
            </a:r>
            <a:r>
              <a:rPr lang="en-GB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© Maxime Pierre</a:t>
            </a:r>
            <a:endParaRPr lang="en-US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16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5D876-1361-FC9E-343E-E35F2BCF2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F41CE6CE-7A1D-CEB2-EBCA-BDF2A7237AC0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5743A085-3DDC-417C-4C8B-96D9A5562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EA6C9E7-22D1-1D6F-367B-354225F0E4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8021BE-25B2-3642-2D9D-3D0A3B2CC311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30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</a:rPr>
              <a:t>Measurement for the pp neutrino</a:t>
            </a:r>
            <a:endParaRPr lang="en-US" sz="3300" dirty="0">
              <a:ln w="0"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97B9A4-D77D-86E2-2B10-34069B3F2919}"/>
              </a:ext>
            </a:extLst>
          </p:cNvPr>
          <p:cNvSpPr txBox="1"/>
          <p:nvPr/>
        </p:nvSpPr>
        <p:spPr>
          <a:xfrm>
            <a:off x="0" y="1022941"/>
            <a:ext cx="6096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Low-E neutrino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Measurement for 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ν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 survival probability (Pe-e)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Measurement for the Weinberg 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Search for exotic neutrino interactions (ex. Magnetic moment) </a:t>
            </a:r>
          </a:p>
          <a:p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en-US" sz="2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Goal for XENONnT: Demonstration with 3</a:t>
            </a:r>
            <a:r>
              <a:rPr lang="el-GR" sz="2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σ</a:t>
            </a:r>
            <a:endParaRPr lang="it-IT" sz="2000" b="1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Measurement with few % precision expected in future experiment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424A407-1C8A-77F0-1DF5-7E0ADAFB2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396" y="91810"/>
            <a:ext cx="5540553" cy="361188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1A3552B-AB88-359E-3F24-3520A931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578" y="3703690"/>
            <a:ext cx="4862794" cy="309876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BA3D97E-8B81-BF12-1BDA-D62297F9F38F}"/>
              </a:ext>
            </a:extLst>
          </p:cNvPr>
          <p:cNvSpPr txBox="1"/>
          <p:nvPr/>
        </p:nvSpPr>
        <p:spPr>
          <a:xfrm>
            <a:off x="-1" y="6304002"/>
            <a:ext cx="54864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A next-generation liquid xenon observatory for dark matter and neutrino physics</a:t>
            </a:r>
            <a:endParaRPr lang="en-GB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8"/>
              </a:rPr>
              <a:t>The XLZD Design Book: Towards the Next-Generation Liquid Xenon Observatory for Dark Matter and Neutrino Physics</a:t>
            </a:r>
            <a:endParaRPr lang="en-US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9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06F07-6030-F95F-B3FD-5A72C0F3B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magine 51" descr="Immagine che contiene testo, schermat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9E8A8AE8-A723-23B0-8B80-E3541026B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50" y="2417037"/>
            <a:ext cx="5510387" cy="444096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3C57D9-E1C1-920D-8EA2-938089A15252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300" noProof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The Daily Business of XENONnT</a:t>
            </a:r>
            <a:endParaRPr lang="en-US" sz="33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FC7B05E-94F1-3A60-1763-4946DBA0D4B5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740BC71-22C0-7DD2-636D-4CF3D10A9A94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02</a:t>
            </a: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1B26A58E-C62C-4AD9-757C-2AB48AE74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3616921-5A53-3DBB-E396-52437754C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AB6C2EF-90E2-760F-6120-CBA25B439018}"/>
                  </a:ext>
                </a:extLst>
              </p:cNvPr>
              <p:cNvSpPr txBox="1"/>
              <p:nvPr/>
            </p:nvSpPr>
            <p:spPr>
              <a:xfrm>
                <a:off x="36746" y="6093571"/>
                <a:ext cx="510882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B0F0"/>
                  </a:buClr>
                </a:pPr>
                <a:r>
                  <a:rPr lang="en-US" sz="1400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Scintillation photons (</a:t>
                </a:r>
                <a:r>
                  <a:rPr lang="en-US" sz="1400" dirty="0">
                    <a:solidFill>
                      <a:schemeClr val="accent4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S1</a:t>
                </a:r>
                <a:r>
                  <a:rPr lang="en-US" sz="1400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) and free electrons (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1400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 </a:t>
                </a:r>
                <a:r>
                  <a:rPr lang="en-US" sz="1400" dirty="0">
                    <a:solidFill>
                      <a:srgbClr val="C00000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S2</a:t>
                </a:r>
                <a:r>
                  <a:rPr lang="en-US" sz="1400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) are produced from an impinging particle.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AB6C2EF-90E2-760F-6120-CBA25B439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6" y="6093571"/>
                <a:ext cx="5108825" cy="523220"/>
              </a:xfrm>
              <a:prstGeom prst="rect">
                <a:avLst/>
              </a:prstGeom>
              <a:blipFill>
                <a:blip r:embed="rId5"/>
                <a:stretch>
                  <a:fillRect l="-358" t="-2353" r="-1074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o 3">
            <a:extLst>
              <a:ext uri="{FF2B5EF4-FFF2-40B4-BE49-F238E27FC236}">
                <a16:creationId xmlns:a16="http://schemas.microsoft.com/office/drawing/2014/main" id="{7813BC32-1154-6E04-2BCC-B36643648E78}"/>
              </a:ext>
            </a:extLst>
          </p:cNvPr>
          <p:cNvGrpSpPr/>
          <p:nvPr/>
        </p:nvGrpSpPr>
        <p:grpSpPr>
          <a:xfrm>
            <a:off x="36747" y="972964"/>
            <a:ext cx="5265897" cy="5117264"/>
            <a:chOff x="6423580" y="1053945"/>
            <a:chExt cx="5437915" cy="5284426"/>
          </a:xfrm>
        </p:grpSpPr>
        <p:pic>
          <p:nvPicPr>
            <p:cNvPr id="5" name="Immagine 4" descr="Immagine che contiene testo, interno&#10;&#10;Descrizione generata automaticamente">
              <a:extLst>
                <a:ext uri="{FF2B5EF4-FFF2-40B4-BE49-F238E27FC236}">
                  <a16:creationId xmlns:a16="http://schemas.microsoft.com/office/drawing/2014/main" id="{FE79B84E-6612-7F7F-B018-E1F6B18B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580" y="1053945"/>
              <a:ext cx="5437915" cy="5284426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27B445A-F55C-1378-D89B-AB381EC72E7E}"/>
                </a:ext>
              </a:extLst>
            </p:cNvPr>
            <p:cNvSpPr/>
            <p:nvPr/>
          </p:nvSpPr>
          <p:spPr>
            <a:xfrm>
              <a:off x="8411076" y="2596683"/>
              <a:ext cx="180975" cy="149225"/>
            </a:xfrm>
            <a:prstGeom prst="rect">
              <a:avLst/>
            </a:prstGeom>
            <a:solidFill>
              <a:srgbClr val="9BD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B2071EB4-5DEB-EE55-A380-F9D29D6FE4CE}"/>
                </a:ext>
              </a:extLst>
            </p:cNvPr>
            <p:cNvSpPr/>
            <p:nvPr/>
          </p:nvSpPr>
          <p:spPr>
            <a:xfrm>
              <a:off x="9036174" y="4420770"/>
              <a:ext cx="212725" cy="149225"/>
            </a:xfrm>
            <a:prstGeom prst="rect">
              <a:avLst/>
            </a:prstGeom>
            <a:solidFill>
              <a:srgbClr val="9BD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8D04065D-1B1B-C91B-621A-C26079EE2F7A}"/>
              </a:ext>
            </a:extLst>
          </p:cNvPr>
          <p:cNvGrpSpPr/>
          <p:nvPr/>
        </p:nvGrpSpPr>
        <p:grpSpPr>
          <a:xfrm>
            <a:off x="9377758" y="4858325"/>
            <a:ext cx="2167105" cy="1856559"/>
            <a:chOff x="9251392" y="4280890"/>
            <a:chExt cx="2167105" cy="1856559"/>
          </a:xfrm>
        </p:grpSpPr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1C2C550D-8F70-B2B5-BC17-7757618720ED}"/>
                </a:ext>
              </a:extLst>
            </p:cNvPr>
            <p:cNvSpPr/>
            <p:nvPr/>
          </p:nvSpPr>
          <p:spPr>
            <a:xfrm>
              <a:off x="9251392" y="4325746"/>
              <a:ext cx="2167105" cy="1811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F96B3015-8F49-28B4-2FDE-1AF451CA2F0C}"/>
                </a:ext>
              </a:extLst>
            </p:cNvPr>
            <p:cNvGrpSpPr/>
            <p:nvPr/>
          </p:nvGrpSpPr>
          <p:grpSpPr>
            <a:xfrm>
              <a:off x="9297235" y="4280890"/>
              <a:ext cx="2066336" cy="1770677"/>
              <a:chOff x="8753141" y="3495032"/>
              <a:chExt cx="2066336" cy="1770677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DFD92BF-B304-9760-99DD-C5958261E1F4}"/>
                  </a:ext>
                </a:extLst>
              </p:cNvPr>
              <p:cNvSpPr txBox="1"/>
              <p:nvPr/>
            </p:nvSpPr>
            <p:spPr>
              <a:xfrm>
                <a:off x="8753141" y="4957932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rgbClr val="CA9F45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NR</a:t>
                </a:r>
              </a:p>
            </p:txBody>
          </p:sp>
          <p:grpSp>
            <p:nvGrpSpPr>
              <p:cNvPr id="10" name="Gruppo 9">
                <a:extLst>
                  <a:ext uri="{FF2B5EF4-FFF2-40B4-BE49-F238E27FC236}">
                    <a16:creationId xmlns:a16="http://schemas.microsoft.com/office/drawing/2014/main" id="{52FFED79-AAC8-75FF-7290-571347BB292B}"/>
                  </a:ext>
                </a:extLst>
              </p:cNvPr>
              <p:cNvGrpSpPr/>
              <p:nvPr/>
            </p:nvGrpSpPr>
            <p:grpSpPr>
              <a:xfrm>
                <a:off x="8777137" y="3495032"/>
                <a:ext cx="2042340" cy="1760068"/>
                <a:chOff x="6442279" y="3495032"/>
                <a:chExt cx="2042340" cy="1760068"/>
              </a:xfrm>
            </p:grpSpPr>
            <p:grpSp>
              <p:nvGrpSpPr>
                <p:cNvPr id="11" name="Gruppo 10">
                  <a:extLst>
                    <a:ext uri="{FF2B5EF4-FFF2-40B4-BE49-F238E27FC236}">
                      <a16:creationId xmlns:a16="http://schemas.microsoft.com/office/drawing/2014/main" id="{7CE7CFF2-9310-9395-982F-400E4897918E}"/>
                    </a:ext>
                  </a:extLst>
                </p:cNvPr>
                <p:cNvGrpSpPr/>
                <p:nvPr/>
              </p:nvGrpSpPr>
              <p:grpSpPr>
                <a:xfrm>
                  <a:off x="6568763" y="3994156"/>
                  <a:ext cx="1628790" cy="1257148"/>
                  <a:chOff x="2403459" y="2342483"/>
                  <a:chExt cx="1628790" cy="1257148"/>
                </a:xfrm>
              </p:grpSpPr>
              <p:pic>
                <p:nvPicPr>
                  <p:cNvPr id="14" name="Elemento grafico 13" descr="Atomo contorno">
                    <a:extLst>
                      <a:ext uri="{FF2B5EF4-FFF2-40B4-BE49-F238E27FC236}">
                        <a16:creationId xmlns:a16="http://schemas.microsoft.com/office/drawing/2014/main" id="{CE0A26CC-386F-5524-047A-EFC559BE9E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56052" y="2342483"/>
                    <a:ext cx="1257148" cy="1257148"/>
                  </a:xfrm>
                  <a:prstGeom prst="rect">
                    <a:avLst/>
                  </a:prstGeom>
                </p:spPr>
              </p:pic>
              <p:sp>
                <p:nvSpPr>
                  <p:cNvPr id="15" name="Ovale 14">
                    <a:extLst>
                      <a:ext uri="{FF2B5EF4-FFF2-40B4-BE49-F238E27FC236}">
                        <a16:creationId xmlns:a16="http://schemas.microsoft.com/office/drawing/2014/main" id="{20AFB0FE-36F9-B2FB-B7B8-6F07207FED5F}"/>
                      </a:ext>
                    </a:extLst>
                  </p:cNvPr>
                  <p:cNvSpPr/>
                  <p:nvPr/>
                </p:nvSpPr>
                <p:spPr>
                  <a:xfrm>
                    <a:off x="3337001" y="2422018"/>
                    <a:ext cx="95250" cy="95250"/>
                  </a:xfrm>
                  <a:prstGeom prst="ellipse">
                    <a:avLst/>
                  </a:prstGeom>
                  <a:solidFill>
                    <a:srgbClr val="9B232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6" name="Gruppo 15">
                    <a:extLst>
                      <a:ext uri="{FF2B5EF4-FFF2-40B4-BE49-F238E27FC236}">
                        <a16:creationId xmlns:a16="http://schemas.microsoft.com/office/drawing/2014/main" id="{EDC57E0B-B542-5FCF-A546-EB13C68A1089}"/>
                      </a:ext>
                    </a:extLst>
                  </p:cNvPr>
                  <p:cNvGrpSpPr/>
                  <p:nvPr/>
                </p:nvGrpSpPr>
                <p:grpSpPr>
                  <a:xfrm>
                    <a:off x="3231267" y="2817507"/>
                    <a:ext cx="277663" cy="296195"/>
                    <a:chOff x="3231267" y="2817507"/>
                    <a:chExt cx="277663" cy="296195"/>
                  </a:xfrm>
                </p:grpSpPr>
                <p:sp>
                  <p:nvSpPr>
                    <p:cNvPr id="26" name="Ovale 25">
                      <a:extLst>
                        <a:ext uri="{FF2B5EF4-FFF2-40B4-BE49-F238E27FC236}">
                          <a16:creationId xmlns:a16="http://schemas.microsoft.com/office/drawing/2014/main" id="{B98A1678-1E93-6300-7019-57B7EA219A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9837" y="2917823"/>
                      <a:ext cx="153359" cy="153359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7" name="Ovale 26">
                      <a:extLst>
                        <a:ext uri="{FF2B5EF4-FFF2-40B4-BE49-F238E27FC236}">
                          <a16:creationId xmlns:a16="http://schemas.microsoft.com/office/drawing/2014/main" id="{4482A3EC-3E21-7BB0-C9F2-7E3F2B80D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6517" y="2817507"/>
                      <a:ext cx="153359" cy="153359"/>
                    </a:xfrm>
                    <a:prstGeom prst="ellipse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" name="Ovale 27">
                      <a:extLst>
                        <a:ext uri="{FF2B5EF4-FFF2-40B4-BE49-F238E27FC236}">
                          <a16:creationId xmlns:a16="http://schemas.microsoft.com/office/drawing/2014/main" id="{66933034-13B5-FCC2-26CD-9038E360F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5571" y="2894377"/>
                      <a:ext cx="153359" cy="153359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9" name="Ovale 28">
                      <a:extLst>
                        <a:ext uri="{FF2B5EF4-FFF2-40B4-BE49-F238E27FC236}">
                          <a16:creationId xmlns:a16="http://schemas.microsoft.com/office/drawing/2014/main" id="{2217E2B0-46FF-7967-1BC9-9B877BDEED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1267" y="2849836"/>
                      <a:ext cx="153359" cy="153359"/>
                    </a:xfrm>
                    <a:prstGeom prst="ellipse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0" name="Ovale 29">
                      <a:extLst>
                        <a:ext uri="{FF2B5EF4-FFF2-40B4-BE49-F238E27FC236}">
                          <a16:creationId xmlns:a16="http://schemas.microsoft.com/office/drawing/2014/main" id="{BAB752B7-FC29-AE08-E141-CF8688B4C7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07945" y="2960343"/>
                      <a:ext cx="153359" cy="153359"/>
                    </a:xfrm>
                    <a:prstGeom prst="ellipse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8" name="Ovale 17">
                    <a:extLst>
                      <a:ext uri="{FF2B5EF4-FFF2-40B4-BE49-F238E27FC236}">
                        <a16:creationId xmlns:a16="http://schemas.microsoft.com/office/drawing/2014/main" id="{4A572A6A-3EFA-506F-F4F4-8AC33469A729}"/>
                      </a:ext>
                    </a:extLst>
                  </p:cNvPr>
                  <p:cNvSpPr/>
                  <p:nvPr/>
                </p:nvSpPr>
                <p:spPr>
                  <a:xfrm>
                    <a:off x="2917452" y="3064209"/>
                    <a:ext cx="95250" cy="95250"/>
                  </a:xfrm>
                  <a:prstGeom prst="ellipse">
                    <a:avLst/>
                  </a:prstGeom>
                  <a:solidFill>
                    <a:srgbClr val="9B232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Ovale 18">
                    <a:extLst>
                      <a:ext uri="{FF2B5EF4-FFF2-40B4-BE49-F238E27FC236}">
                        <a16:creationId xmlns:a16="http://schemas.microsoft.com/office/drawing/2014/main" id="{B42A2FC4-E2B2-4814-2CE0-D38A65F7FC06}"/>
                      </a:ext>
                    </a:extLst>
                  </p:cNvPr>
                  <p:cNvSpPr/>
                  <p:nvPr/>
                </p:nvSpPr>
                <p:spPr>
                  <a:xfrm>
                    <a:off x="3592706" y="2875616"/>
                    <a:ext cx="95250" cy="95250"/>
                  </a:xfrm>
                  <a:prstGeom prst="ellipse">
                    <a:avLst/>
                  </a:prstGeom>
                  <a:solidFill>
                    <a:srgbClr val="9B232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" name="Ovale 20">
                    <a:extLst>
                      <a:ext uri="{FF2B5EF4-FFF2-40B4-BE49-F238E27FC236}">
                        <a16:creationId xmlns:a16="http://schemas.microsoft.com/office/drawing/2014/main" id="{BCEE40FA-FD76-5FBE-AB67-CE2C5C8576CA}"/>
                      </a:ext>
                    </a:extLst>
                  </p:cNvPr>
                  <p:cNvSpPr/>
                  <p:nvPr/>
                </p:nvSpPr>
                <p:spPr>
                  <a:xfrm>
                    <a:off x="2403459" y="2864856"/>
                    <a:ext cx="182880" cy="182880"/>
                  </a:xfrm>
                  <a:prstGeom prst="ellipse">
                    <a:avLst/>
                  </a:prstGeom>
                  <a:solidFill>
                    <a:srgbClr val="D07DB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22" name="Elemento grafico 21" descr="Freccia a destra con riempimento a tinta unita">
                    <a:extLst>
                      <a:ext uri="{FF2B5EF4-FFF2-40B4-BE49-F238E27FC236}">
                        <a16:creationId xmlns:a16="http://schemas.microsoft.com/office/drawing/2014/main" id="{1E806655-432A-8A0A-B9ED-B16BF1EEEA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44447" y="2742266"/>
                    <a:ext cx="586818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23" name="Elemento grafico 22" descr="Freccia a destra con riempimento a tinta unita">
                    <a:extLst>
                      <a:ext uri="{FF2B5EF4-FFF2-40B4-BE49-F238E27FC236}">
                        <a16:creationId xmlns:a16="http://schemas.microsoft.com/office/drawing/2014/main" id="{C139684D-CB14-EAAD-EA6B-935DAFAAE1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 rot="1889491">
                    <a:off x="3445431" y="2972850"/>
                    <a:ext cx="586818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" name="Rettangolo 11">
                  <a:extLst>
                    <a:ext uri="{FF2B5EF4-FFF2-40B4-BE49-F238E27FC236}">
                      <a16:creationId xmlns:a16="http://schemas.microsoft.com/office/drawing/2014/main" id="{61286EA5-1442-E8D1-229A-17D85FA0F43C}"/>
                    </a:ext>
                  </a:extLst>
                </p:cNvPr>
                <p:cNvSpPr/>
                <p:nvPr/>
              </p:nvSpPr>
              <p:spPr>
                <a:xfrm>
                  <a:off x="6442279" y="3798678"/>
                  <a:ext cx="2042340" cy="1456422"/>
                </a:xfrm>
                <a:prstGeom prst="rect">
                  <a:avLst/>
                </a:prstGeom>
                <a:noFill/>
                <a:ln w="28575">
                  <a:solidFill>
                    <a:srgbClr val="CA9F45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BAEDF76-CA5C-AED4-1EFE-5AF97411CB2E}"/>
                    </a:ext>
                  </a:extLst>
                </p:cNvPr>
                <p:cNvSpPr txBox="1"/>
                <p:nvPr/>
              </p:nvSpPr>
              <p:spPr>
                <a:xfrm>
                  <a:off x="6442279" y="3495032"/>
                  <a:ext cx="11112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solidFill>
                        <a:srgbClr val="CA9F45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</a:rPr>
                    <a:t>WIMP, n, </a:t>
                  </a:r>
                  <a:r>
                    <a:rPr lang="el-GR" sz="1400" dirty="0">
                      <a:solidFill>
                        <a:srgbClr val="CA9F45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</a:rPr>
                    <a:t>υ</a:t>
                  </a:r>
                  <a:r>
                    <a:rPr lang="it-IT" sz="1400" dirty="0">
                      <a:solidFill>
                        <a:srgbClr val="CA9F45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</a:rPr>
                    <a:t>, </a:t>
                  </a:r>
                  <a:r>
                    <a:rPr lang="en-GB" sz="1400" dirty="0">
                      <a:solidFill>
                        <a:srgbClr val="CA9F45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</a:rPr>
                    <a:t>…</a:t>
                  </a:r>
                </a:p>
              </p:txBody>
            </p:sp>
          </p:grpSp>
        </p:grp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2DB8CAA9-CF83-067F-60F4-2D9303CE79A6}"/>
              </a:ext>
            </a:extLst>
          </p:cNvPr>
          <p:cNvGrpSpPr/>
          <p:nvPr/>
        </p:nvGrpSpPr>
        <p:grpSpPr>
          <a:xfrm>
            <a:off x="5256924" y="1590808"/>
            <a:ext cx="2214941" cy="1869668"/>
            <a:chOff x="6204466" y="2714867"/>
            <a:chExt cx="2214941" cy="1869668"/>
          </a:xfrm>
        </p:grpSpPr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D1A3F77B-DCFC-47FE-9648-739242E59E42}"/>
                </a:ext>
              </a:extLst>
            </p:cNvPr>
            <p:cNvSpPr/>
            <p:nvPr/>
          </p:nvSpPr>
          <p:spPr>
            <a:xfrm>
              <a:off x="6204466" y="2772832"/>
              <a:ext cx="2214941" cy="1811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7469AF87-6C16-E4B7-E356-066EBA1B288E}"/>
                </a:ext>
              </a:extLst>
            </p:cNvPr>
            <p:cNvGrpSpPr/>
            <p:nvPr/>
          </p:nvGrpSpPr>
          <p:grpSpPr>
            <a:xfrm>
              <a:off x="6284607" y="2714867"/>
              <a:ext cx="2054661" cy="1764768"/>
              <a:chOff x="8886932" y="3489335"/>
              <a:chExt cx="2054661" cy="1764768"/>
            </a:xfrm>
          </p:grpSpPr>
          <p:grpSp>
            <p:nvGrpSpPr>
              <p:cNvPr id="32" name="Gruppo 31">
                <a:extLst>
                  <a:ext uri="{FF2B5EF4-FFF2-40B4-BE49-F238E27FC236}">
                    <a16:creationId xmlns:a16="http://schemas.microsoft.com/office/drawing/2014/main" id="{EFC34718-A3BD-863F-6697-0C8F9C7613E3}"/>
                  </a:ext>
                </a:extLst>
              </p:cNvPr>
              <p:cNvGrpSpPr/>
              <p:nvPr/>
            </p:nvGrpSpPr>
            <p:grpSpPr>
              <a:xfrm>
                <a:off x="8886932" y="3760184"/>
                <a:ext cx="2054661" cy="1493919"/>
                <a:chOff x="3463524" y="2205038"/>
                <a:chExt cx="2054661" cy="1493919"/>
              </a:xfrm>
            </p:grpSpPr>
            <p:grpSp>
              <p:nvGrpSpPr>
                <p:cNvPr id="34" name="Gruppo 33">
                  <a:extLst>
                    <a:ext uri="{FF2B5EF4-FFF2-40B4-BE49-F238E27FC236}">
                      <a16:creationId xmlns:a16="http://schemas.microsoft.com/office/drawing/2014/main" id="{3098826B-697A-EC11-169E-661F04CC398D}"/>
                    </a:ext>
                  </a:extLst>
                </p:cNvPr>
                <p:cNvGrpSpPr/>
                <p:nvPr/>
              </p:nvGrpSpPr>
              <p:grpSpPr>
                <a:xfrm>
                  <a:off x="3652943" y="2205038"/>
                  <a:ext cx="1660175" cy="1482649"/>
                  <a:chOff x="4015506" y="3697870"/>
                  <a:chExt cx="1660175" cy="1482649"/>
                </a:xfrm>
              </p:grpSpPr>
              <p:pic>
                <p:nvPicPr>
                  <p:cNvPr id="37" name="Elemento grafico 36" descr="Atomo contorno">
                    <a:extLst>
                      <a:ext uri="{FF2B5EF4-FFF2-40B4-BE49-F238E27FC236}">
                        <a16:creationId xmlns:a16="http://schemas.microsoft.com/office/drawing/2014/main" id="{4137B60B-F364-22BE-AB07-5A65212686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65793" y="3923371"/>
                    <a:ext cx="1257148" cy="1257148"/>
                  </a:xfrm>
                  <a:prstGeom prst="rect">
                    <a:avLst/>
                  </a:prstGeom>
                </p:spPr>
              </p:pic>
              <p:sp>
                <p:nvSpPr>
                  <p:cNvPr id="38" name="Ovale 37">
                    <a:extLst>
                      <a:ext uri="{FF2B5EF4-FFF2-40B4-BE49-F238E27FC236}">
                        <a16:creationId xmlns:a16="http://schemas.microsoft.com/office/drawing/2014/main" id="{809CBEBC-9650-627F-DD46-93FA8EE28937}"/>
                      </a:ext>
                    </a:extLst>
                  </p:cNvPr>
                  <p:cNvSpPr/>
                  <p:nvPr/>
                </p:nvSpPr>
                <p:spPr>
                  <a:xfrm>
                    <a:off x="4946742" y="4002906"/>
                    <a:ext cx="95250" cy="95250"/>
                  </a:xfrm>
                  <a:prstGeom prst="ellipse">
                    <a:avLst/>
                  </a:prstGeom>
                  <a:solidFill>
                    <a:srgbClr val="9B232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39" name="Gruppo 38">
                    <a:extLst>
                      <a:ext uri="{FF2B5EF4-FFF2-40B4-BE49-F238E27FC236}">
                        <a16:creationId xmlns:a16="http://schemas.microsoft.com/office/drawing/2014/main" id="{42290682-8482-6C7E-4208-A09083CD3798}"/>
                      </a:ext>
                    </a:extLst>
                  </p:cNvPr>
                  <p:cNvGrpSpPr/>
                  <p:nvPr/>
                </p:nvGrpSpPr>
                <p:grpSpPr>
                  <a:xfrm>
                    <a:off x="4841008" y="4398395"/>
                    <a:ext cx="277663" cy="296195"/>
                    <a:chOff x="3231267" y="2817507"/>
                    <a:chExt cx="277663" cy="296195"/>
                  </a:xfrm>
                </p:grpSpPr>
                <p:sp>
                  <p:nvSpPr>
                    <p:cNvPr id="45" name="Ovale 44">
                      <a:extLst>
                        <a:ext uri="{FF2B5EF4-FFF2-40B4-BE49-F238E27FC236}">
                          <a16:creationId xmlns:a16="http://schemas.microsoft.com/office/drawing/2014/main" id="{A45C6DB2-5036-1519-3026-2E925A2E6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9837" y="2917823"/>
                      <a:ext cx="153359" cy="153359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6" name="Ovale 45">
                      <a:extLst>
                        <a:ext uri="{FF2B5EF4-FFF2-40B4-BE49-F238E27FC236}">
                          <a16:creationId xmlns:a16="http://schemas.microsoft.com/office/drawing/2014/main" id="{5EA90CBC-466C-4B92-8EAB-932F445870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6517" y="2817507"/>
                      <a:ext cx="153359" cy="153359"/>
                    </a:xfrm>
                    <a:prstGeom prst="ellipse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7" name="Ovale 46">
                      <a:extLst>
                        <a:ext uri="{FF2B5EF4-FFF2-40B4-BE49-F238E27FC236}">
                          <a16:creationId xmlns:a16="http://schemas.microsoft.com/office/drawing/2014/main" id="{9F16F5CD-CD36-56F1-5E08-86C994F980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5571" y="2894377"/>
                      <a:ext cx="153359" cy="153359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8" name="Ovale 47">
                      <a:extLst>
                        <a:ext uri="{FF2B5EF4-FFF2-40B4-BE49-F238E27FC236}">
                          <a16:creationId xmlns:a16="http://schemas.microsoft.com/office/drawing/2014/main" id="{F1082CFD-8A37-C849-CE87-17A43C7CF7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1267" y="2849836"/>
                      <a:ext cx="153359" cy="153359"/>
                    </a:xfrm>
                    <a:prstGeom prst="ellipse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9" name="Ovale 48">
                      <a:extLst>
                        <a:ext uri="{FF2B5EF4-FFF2-40B4-BE49-F238E27FC236}">
                          <a16:creationId xmlns:a16="http://schemas.microsoft.com/office/drawing/2014/main" id="{65AAC43B-8BC3-2DBE-F8C1-CF1AC03ACA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07945" y="2960343"/>
                      <a:ext cx="153359" cy="153359"/>
                    </a:xfrm>
                    <a:prstGeom prst="ellipse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40" name="Ovale 39">
                    <a:extLst>
                      <a:ext uri="{FF2B5EF4-FFF2-40B4-BE49-F238E27FC236}">
                        <a16:creationId xmlns:a16="http://schemas.microsoft.com/office/drawing/2014/main" id="{BF36959C-EF8E-CCB6-C14B-972437822F07}"/>
                      </a:ext>
                    </a:extLst>
                  </p:cNvPr>
                  <p:cNvSpPr/>
                  <p:nvPr/>
                </p:nvSpPr>
                <p:spPr>
                  <a:xfrm>
                    <a:off x="4527193" y="4645097"/>
                    <a:ext cx="95250" cy="95250"/>
                  </a:xfrm>
                  <a:prstGeom prst="ellipse">
                    <a:avLst/>
                  </a:prstGeom>
                  <a:solidFill>
                    <a:srgbClr val="9B232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Ovale 40">
                    <a:extLst>
                      <a:ext uri="{FF2B5EF4-FFF2-40B4-BE49-F238E27FC236}">
                        <a16:creationId xmlns:a16="http://schemas.microsoft.com/office/drawing/2014/main" id="{4BFD943D-B246-1CD0-70D7-3A7799E51A33}"/>
                      </a:ext>
                    </a:extLst>
                  </p:cNvPr>
                  <p:cNvSpPr/>
                  <p:nvPr/>
                </p:nvSpPr>
                <p:spPr>
                  <a:xfrm>
                    <a:off x="5202447" y="4456504"/>
                    <a:ext cx="95250" cy="95250"/>
                  </a:xfrm>
                  <a:prstGeom prst="ellipse">
                    <a:avLst/>
                  </a:prstGeom>
                  <a:solidFill>
                    <a:srgbClr val="9B232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2" name="Ovale 41">
                    <a:extLst>
                      <a:ext uri="{FF2B5EF4-FFF2-40B4-BE49-F238E27FC236}">
                        <a16:creationId xmlns:a16="http://schemas.microsoft.com/office/drawing/2014/main" id="{5AF7C387-FC97-DE71-31D0-E9BF715121B9}"/>
                      </a:ext>
                    </a:extLst>
                  </p:cNvPr>
                  <p:cNvSpPr/>
                  <p:nvPr/>
                </p:nvSpPr>
                <p:spPr>
                  <a:xfrm>
                    <a:off x="4015506" y="3978421"/>
                    <a:ext cx="182880" cy="182880"/>
                  </a:xfrm>
                  <a:prstGeom prst="ellipse">
                    <a:avLst/>
                  </a:prstGeom>
                  <a:solidFill>
                    <a:srgbClr val="D07DB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43" name="Elemento grafico 42" descr="Freccia a destra con riempimento a tinta unita">
                    <a:extLst>
                      <a:ext uri="{FF2B5EF4-FFF2-40B4-BE49-F238E27FC236}">
                        <a16:creationId xmlns:a16="http://schemas.microsoft.com/office/drawing/2014/main" id="{B826C6EA-1821-901E-5B6B-BE43F6F604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54188" y="3841261"/>
                    <a:ext cx="586818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44" name="Elemento grafico 43" descr="Freccia a destra con riempimento a tinta unita">
                    <a:extLst>
                      <a:ext uri="{FF2B5EF4-FFF2-40B4-BE49-F238E27FC236}">
                        <a16:creationId xmlns:a16="http://schemas.microsoft.com/office/drawing/2014/main" id="{A8186488-445C-2802-2006-544A176020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 rot="20700000">
                    <a:off x="5088863" y="3697870"/>
                    <a:ext cx="586818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" name="Rettangolo 34">
                  <a:extLst>
                    <a:ext uri="{FF2B5EF4-FFF2-40B4-BE49-F238E27FC236}">
                      <a16:creationId xmlns:a16="http://schemas.microsoft.com/office/drawing/2014/main" id="{84E31A85-36E5-75E2-A99A-A1D8E8DD7A7D}"/>
                    </a:ext>
                  </a:extLst>
                </p:cNvPr>
                <p:cNvSpPr/>
                <p:nvPr/>
              </p:nvSpPr>
              <p:spPr>
                <a:xfrm>
                  <a:off x="3475845" y="2231265"/>
                  <a:ext cx="2042340" cy="1456422"/>
                </a:xfrm>
                <a:prstGeom prst="rect">
                  <a:avLst/>
                </a:prstGeom>
                <a:noFill/>
                <a:ln w="28575">
                  <a:solidFill>
                    <a:srgbClr val="008AD3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9A652BB8-FFAF-4BA4-509D-8A65A5D53C20}"/>
                    </a:ext>
                  </a:extLst>
                </p:cNvPr>
                <p:cNvSpPr txBox="1"/>
                <p:nvPr/>
              </p:nvSpPr>
              <p:spPr>
                <a:xfrm>
                  <a:off x="3463524" y="3391180"/>
                  <a:ext cx="3690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solidFill>
                        <a:srgbClr val="008AD3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</a:rPr>
                    <a:t>ER</a:t>
                  </a:r>
                </a:p>
              </p:txBody>
            </p:sp>
          </p:grp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F417D1CF-A4DE-E602-BAD9-951DA103765F}"/>
                  </a:ext>
                </a:extLst>
              </p:cNvPr>
              <p:cNvSpPr txBox="1"/>
              <p:nvPr/>
            </p:nvSpPr>
            <p:spPr>
              <a:xfrm>
                <a:off x="8891726" y="3489335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dirty="0">
                    <a:solidFill>
                      <a:srgbClr val="008AD3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β</a:t>
                </a:r>
                <a:r>
                  <a:rPr lang="it-IT" sz="1400" dirty="0">
                    <a:solidFill>
                      <a:srgbClr val="008AD3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, </a:t>
                </a:r>
                <a:r>
                  <a:rPr lang="el-GR" sz="1400" dirty="0">
                    <a:solidFill>
                      <a:srgbClr val="008AD3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γ</a:t>
                </a:r>
                <a:r>
                  <a:rPr lang="it-IT" sz="1400" dirty="0">
                    <a:solidFill>
                      <a:srgbClr val="008AD3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, </a:t>
                </a:r>
                <a:r>
                  <a:rPr lang="el-GR" sz="1400" dirty="0">
                    <a:solidFill>
                      <a:srgbClr val="008AD3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υ</a:t>
                </a:r>
                <a:r>
                  <a:rPr lang="it-IT" sz="1400" dirty="0">
                    <a:solidFill>
                      <a:srgbClr val="008AD3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, …</a:t>
                </a:r>
                <a:endParaRPr lang="en-GB" sz="1400" dirty="0">
                  <a:solidFill>
                    <a:srgbClr val="008AD3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C3848E73-F80C-A9D0-2F84-784B360F5A90}"/>
                  </a:ext>
                </a:extLst>
              </p:cNvPr>
              <p:cNvSpPr txBox="1"/>
              <p:nvPr/>
            </p:nvSpPr>
            <p:spPr>
              <a:xfrm>
                <a:off x="5979550" y="193235"/>
                <a:ext cx="5565313" cy="160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B0F0"/>
                  </a:buClr>
                </a:pPr>
                <a:r>
                  <a:rPr lang="en-US" sz="2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Combination of </a:t>
                </a:r>
                <a:r>
                  <a:rPr lang="en-US" sz="2000" dirty="0">
                    <a:solidFill>
                      <a:schemeClr val="accent4"/>
                    </a:solidFill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S1</a:t>
                </a:r>
                <a:r>
                  <a:rPr lang="en-US" sz="2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 and </a:t>
                </a:r>
                <a:r>
                  <a:rPr lang="en-US" sz="2000" dirty="0">
                    <a:solidFill>
                      <a:srgbClr val="C00000"/>
                    </a:solidFill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S2</a:t>
                </a:r>
                <a:r>
                  <a:rPr lang="en-US" sz="2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 signals allows for:</a:t>
                </a:r>
              </a:p>
              <a:p>
                <a:pPr marL="285750" indent="-285750">
                  <a:spcAft>
                    <a:spcPts val="600"/>
                  </a:spcAft>
                  <a:buClr>
                    <a:srgbClr val="0A0A0A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3D position reconstruction</a:t>
                </a:r>
              </a:p>
              <a:p>
                <a:pPr marL="285750" indent="-285750">
                  <a:spcAft>
                    <a:spcPts val="600"/>
                  </a:spcAft>
                  <a:buClr>
                    <a:srgbClr val="0A0A0A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Roboto Condensed" panose="02000000000000000000" pitchFamily="2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Roboto Condensed" panose="02000000000000000000" pitchFamily="2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Roboto Condensed" panose="02000000000000000000" pitchFamily="2" charset="0"/>
                          </a:rPr>
                          <m:t>𝑑𝑒𝑝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Roboto Condensed" panose="02000000000000000000" pitchFamily="2" charset="0"/>
                      </a:rPr>
                      <m:t>∝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Roboto Condensed" panose="02000000000000000000" pitchFamily="2" charset="0"/>
                      </a:rPr>
                      <m:t> 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sSup>
                              <m:sSup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en-US" sz="2000" dirty="0">
                  <a:latin typeface="Roboto Condensed Light" panose="02000000000000000000" pitchFamily="2" charset="0"/>
                  <a:ea typeface="Roboto Condensed Light" panose="02000000000000000000" pitchFamily="2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rgbClr val="0A0A0A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ER/NR discrimination via the charge-to-light ratio</a:t>
                </a:r>
                <a:endParaRPr lang="en-GB" sz="2000" dirty="0">
                  <a:latin typeface="Roboto Condensed Light" panose="02000000000000000000" pitchFamily="2" charset="0"/>
                  <a:ea typeface="Roboto Condensed Light" panose="02000000000000000000" pitchFamily="2" charset="0"/>
                </a:endParaRPr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C3848E73-F80C-A9D0-2F84-784B360F5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550" y="193235"/>
                <a:ext cx="5565313" cy="1600887"/>
              </a:xfrm>
              <a:prstGeom prst="rect">
                <a:avLst/>
              </a:prstGeom>
              <a:blipFill>
                <a:blip r:embed="rId11"/>
                <a:stretch>
                  <a:fillRect l="-1205" t="-1908" b="-6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tangolo 57">
            <a:extLst>
              <a:ext uri="{FF2B5EF4-FFF2-40B4-BE49-F238E27FC236}">
                <a16:creationId xmlns:a16="http://schemas.microsoft.com/office/drawing/2014/main" id="{38198394-0F2B-0CAF-2A2D-9A1017B41430}"/>
              </a:ext>
            </a:extLst>
          </p:cNvPr>
          <p:cNvSpPr/>
          <p:nvPr/>
        </p:nvSpPr>
        <p:spPr>
          <a:xfrm>
            <a:off x="1248391" y="4284228"/>
            <a:ext cx="356189" cy="30805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S1</a:t>
            </a:r>
            <a:endParaRPr lang="en-GB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7148DD38-3D9B-7388-955A-E292A878DFC7}"/>
              </a:ext>
            </a:extLst>
          </p:cNvPr>
          <p:cNvSpPr/>
          <p:nvPr/>
        </p:nvSpPr>
        <p:spPr>
          <a:xfrm>
            <a:off x="1604580" y="2519331"/>
            <a:ext cx="356190" cy="308056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S2</a:t>
            </a:r>
            <a:endParaRPr lang="en-GB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81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E6CAF-70C5-296C-16B8-A89975ABB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14CE8A-3E8D-99CE-62A3-3A61CB63BCFA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noProof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The XENONnT experiment</a:t>
            </a:r>
            <a:endParaRPr lang="en-US" sz="33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F37E5CA-44C6-638F-C028-2B28D932AB03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FF9A864-FB86-FBCD-D961-7A24D78C69A7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0</a:t>
            </a:r>
            <a:r>
              <a:rPr lang="en-US" sz="140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3</a:t>
            </a: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234E921B-7D95-A1E2-4DD9-0411E635B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02D8A0B-BE51-A3D0-6A31-34E9DE317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pic>
        <p:nvPicPr>
          <p:cNvPr id="5" name="Immagine 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148B134E-9E3C-2DA9-128D-F00E67EDE4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" b="5574"/>
          <a:stretch/>
        </p:blipFill>
        <p:spPr>
          <a:xfrm>
            <a:off x="-2770" y="1329070"/>
            <a:ext cx="11588200" cy="55289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96D9A1-9D97-3A25-7843-6A33AC1A4D6E}"/>
              </a:ext>
            </a:extLst>
          </p:cNvPr>
          <p:cNvSpPr txBox="1"/>
          <p:nvPr/>
        </p:nvSpPr>
        <p:spPr>
          <a:xfrm>
            <a:off x="-2770" y="508380"/>
            <a:ext cx="120065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4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Depth: 1400 m (3800 m w.e.)</a:t>
            </a:r>
          </a:p>
          <a:p>
            <a:pPr marL="285750" indent="-285750" algn="just">
              <a:spcAft>
                <a:spcPts val="4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Three nested detectors (muon veto, neutron veto, TPC) in a ~10 m ×10 m water tank</a:t>
            </a:r>
          </a:p>
          <a:p>
            <a:pPr marL="285750" indent="-285750" algn="just">
              <a:spcAft>
                <a:spcPts val="4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Three-floor auxiliary building hosting experiment infrastructure</a:t>
            </a:r>
            <a:endParaRPr lang="en-GB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E3578A-2F71-61E6-392B-F353C4A7EBED}"/>
              </a:ext>
            </a:extLst>
          </p:cNvPr>
          <p:cNvSpPr txBox="1"/>
          <p:nvPr/>
        </p:nvSpPr>
        <p:spPr>
          <a:xfrm>
            <a:off x="8734009" y="2026745"/>
            <a:ext cx="2741162" cy="1323439"/>
          </a:xfrm>
          <a:prstGeom prst="rect">
            <a:avLst/>
          </a:prstGeom>
          <a:noFill/>
          <a:ln w="28575">
            <a:solidFill>
              <a:srgbClr val="C2F1C8"/>
            </a:solidFill>
          </a:ln>
        </p:spPr>
        <p:txBody>
          <a:bodyPr wrap="square">
            <a:spAutoFit/>
          </a:bodyPr>
          <a:lstStyle/>
          <a:p>
            <a:r>
              <a:rPr lang="en-GB" sz="2000" b="0" i="0" u="none" strike="noStrike" baseline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5.9 tonnes of </a:t>
            </a:r>
            <a:r>
              <a:rPr lang="en-GB" sz="2000" b="0" i="0" u="none" strike="noStrike" baseline="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LXe</a:t>
            </a:r>
            <a:r>
              <a:rPr lang="en-GB" sz="2000" b="0" i="0" u="none" strike="noStrike" baseline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target</a:t>
            </a:r>
          </a:p>
          <a:p>
            <a:r>
              <a:rPr lang="en-US" sz="2000" b="0" i="0" u="none" strike="noStrike" baseline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Ultra-low background conditions</a:t>
            </a:r>
          </a:p>
          <a:p>
            <a:r>
              <a:rPr lang="en-US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</a:t>
            </a:r>
            <a:r>
              <a:rPr lang="en-US" sz="2000" baseline="-25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threshold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~1 keV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C549555-5A95-8B9E-5664-68A4F08AB666}"/>
              </a:ext>
            </a:extLst>
          </p:cNvPr>
          <p:cNvSpPr txBox="1"/>
          <p:nvPr/>
        </p:nvSpPr>
        <p:spPr>
          <a:xfrm>
            <a:off x="8734009" y="1626635"/>
            <a:ext cx="2741162" cy="400110"/>
          </a:xfrm>
          <a:prstGeom prst="rect">
            <a:avLst/>
          </a:prstGeom>
          <a:solidFill>
            <a:srgbClr val="C2F1C8"/>
          </a:solidFill>
          <a:ln w="12700">
            <a:solidFill>
              <a:srgbClr val="C2F1C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0" i="0" u="none" strike="noStrike" baseline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XENONnT TPC in short</a:t>
            </a:r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EE7AC0-757F-7C4C-B246-313A83ECD932}"/>
              </a:ext>
            </a:extLst>
          </p:cNvPr>
          <p:cNvSpPr txBox="1"/>
          <p:nvPr/>
        </p:nvSpPr>
        <p:spPr>
          <a:xfrm>
            <a:off x="9471258" y="2846"/>
            <a:ext cx="21141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5"/>
              </a:rPr>
              <a:t>The XENONnT dark matter experiment</a:t>
            </a:r>
            <a:endParaRPr lang="en-US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88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B62E2-32D0-13F4-01B3-39B6AB4E1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F15A65-997E-BF89-09BC-A43C402087DF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Solar neutrinos – Electron recoils from neutrinos</a:t>
            </a:r>
            <a:endParaRPr lang="en-US" sz="3300" noProof="0" dirty="0">
              <a:ln w="0"/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55616CC-3429-785F-13C5-867066C9D27A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97F0A51-B083-5A80-B229-2535E20C0099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04/11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D3354F98-5729-6A71-91D2-1EFDF64E5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80BEC6F-41A2-7EBA-6718-0F0CB6F4A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pic>
        <p:nvPicPr>
          <p:cNvPr id="16" name="Immagine 15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F01692D7-E458-7E22-5B44-0298F31FF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05317"/>
            <a:ext cx="4957395" cy="375268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4318307-984B-4DAB-C683-3E24838B50CC}"/>
              </a:ext>
            </a:extLst>
          </p:cNvPr>
          <p:cNvSpPr txBox="1"/>
          <p:nvPr/>
        </p:nvSpPr>
        <p:spPr>
          <a:xfrm>
            <a:off x="-1" y="549381"/>
            <a:ext cx="609600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C2F1C8"/>
              </a:buClr>
            </a:pPr>
            <a:r>
              <a:rPr lang="en-GB" sz="2000" dirty="0">
                <a:solidFill>
                  <a:srgbClr val="434343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Search for solar-pp elastic electron neutrino scattering</a:t>
            </a:r>
          </a:p>
          <a:p>
            <a:pPr marL="269875" indent="-269875" algn="just">
              <a:spcAft>
                <a:spcPts val="20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34343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Dominant in solar neutrino flux (91%) </a:t>
            </a:r>
          </a:p>
          <a:p>
            <a:pPr marL="269875" indent="-269875" algn="just">
              <a:spcAft>
                <a:spcPts val="12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Electron 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recoil signal below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250 </a:t>
            </a:r>
            <a:r>
              <a:rPr lang="it-IT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keV</a:t>
            </a:r>
            <a:endParaRPr lang="en-GB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ECC5ADB-94C7-5415-DBC4-9F840C62EE2B}"/>
              </a:ext>
            </a:extLst>
          </p:cNvPr>
          <p:cNvSpPr txBox="1"/>
          <p:nvPr/>
        </p:nvSpPr>
        <p:spPr>
          <a:xfrm>
            <a:off x="5110309" y="1007537"/>
            <a:ext cx="627067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Free electron approximation (FEA) assume electrons are free</a:t>
            </a:r>
          </a:p>
          <a:p>
            <a:pPr marL="742950" lvl="1" indent="-28575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FEA + stepping approximation for accounting for electron binding energy</a:t>
            </a:r>
          </a:p>
          <a:p>
            <a:pPr marL="742950" lvl="1" indent="-285750" algn="just">
              <a:spcAft>
                <a:spcPts val="12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Relativistic random phase approximation (RRPA) for calculation of the atomic many-body wave functions</a:t>
            </a:r>
          </a:p>
        </p:txBody>
      </p:sp>
      <p:pic>
        <p:nvPicPr>
          <p:cNvPr id="4" name="Immagine 3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63C92E1B-8BDB-BD71-4750-92053A6AD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0" y="2811025"/>
            <a:ext cx="5421756" cy="40469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3DDC5F4-B84C-83E6-4CB6-9A6EAEF8807C}"/>
              </a:ext>
            </a:extLst>
          </p:cNvPr>
          <p:cNvSpPr txBox="1"/>
          <p:nvPr/>
        </p:nvSpPr>
        <p:spPr>
          <a:xfrm>
            <a:off x="9338733" y="2846"/>
            <a:ext cx="2246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6"/>
              </a:rPr>
              <a:t>Grand unified neutrino spectrum at Earth: Sources and spectral components</a:t>
            </a:r>
            <a:endParaRPr lang="en-GB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ctr"/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7"/>
              </a:rPr>
              <a:t>Low-energy electronic recoil in xenon detectors by solar neutrinos</a:t>
            </a:r>
            <a:endParaRPr lang="en-US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4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B92D-EB4D-52CD-5FBE-EA666044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033E15F-D577-C232-AB46-0753882B938A}"/>
              </a:ext>
            </a:extLst>
          </p:cNvPr>
          <p:cNvSpPr/>
          <p:nvPr/>
        </p:nvSpPr>
        <p:spPr>
          <a:xfrm>
            <a:off x="0" y="870333"/>
            <a:ext cx="12192000" cy="5442332"/>
          </a:xfrm>
          <a:prstGeom prst="rect">
            <a:avLst/>
          </a:prstGeom>
          <a:solidFill>
            <a:srgbClr val="C2F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4000" b="1" noProof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We are in the final stages of this analysis. Today I will discuss our methods and outlook, with final results to be unveiled soon!</a:t>
            </a:r>
            <a:endParaRPr lang="en-US" sz="4000" b="1" noProof="0" dirty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3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44255-2DCF-A0AB-07C1-6DF45806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56F38D-F058-C230-35D3-14CFFBDED901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3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Science data collection</a:t>
            </a:r>
            <a:endParaRPr lang="en-US" sz="3300" noProof="0" dirty="0">
              <a:ln w="0"/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68C9EA3-A2A0-A78D-D260-DFE65EDA7515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2CA1883-71EC-0D65-CAB1-A516E7AA1F75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05/11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55A18C16-8158-BE54-9908-E06B1A65D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76DA5F9-6D22-CBB6-4BCD-B3A83C008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pic>
        <p:nvPicPr>
          <p:cNvPr id="4" name="Immagine 3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FD8F2DCA-FF9C-FFFD-EB70-CDF0FCAA5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654"/>
            <a:ext cx="6978051" cy="4388419"/>
          </a:xfrm>
          <a:prstGeom prst="rect">
            <a:avLst/>
          </a:prstGeom>
        </p:spPr>
      </p:pic>
      <p:pic>
        <p:nvPicPr>
          <p:cNvPr id="6" name="Immagine 5" descr="Immagine che contiene testo, schermata, diagramma, mappa&#10;&#10;Il contenuto generato dall'IA potrebbe non essere corretto.">
            <a:extLst>
              <a:ext uri="{FF2B5EF4-FFF2-40B4-BE49-F238E27FC236}">
                <a16:creationId xmlns:a16="http://schemas.microsoft.com/office/drawing/2014/main" id="{834136AD-8868-C826-F83D-CD3F61F36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r="2589"/>
          <a:stretch>
            <a:fillRect/>
          </a:stretch>
        </p:blipFill>
        <p:spPr>
          <a:xfrm>
            <a:off x="6810867" y="2034540"/>
            <a:ext cx="4735582" cy="4280838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6873469-0B30-A22B-26DE-2CF74DBA0136}"/>
              </a:ext>
            </a:extLst>
          </p:cNvPr>
          <p:cNvCxnSpPr/>
          <p:nvPr/>
        </p:nvCxnSpPr>
        <p:spPr>
          <a:xfrm>
            <a:off x="606570" y="1484783"/>
            <a:ext cx="115365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2D023DE-AA68-5195-EA35-28B3A014069F}"/>
              </a:ext>
            </a:extLst>
          </p:cNvPr>
          <p:cNvCxnSpPr>
            <a:cxnSpLocks/>
          </p:cNvCxnSpPr>
          <p:nvPr/>
        </p:nvCxnSpPr>
        <p:spPr>
          <a:xfrm>
            <a:off x="3204990" y="1496213"/>
            <a:ext cx="3458700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4F1EEF4-82B0-01C6-D26B-D3781D610F5C}"/>
              </a:ext>
            </a:extLst>
          </p:cNvPr>
          <p:cNvSpPr txBox="1"/>
          <p:nvPr/>
        </p:nvSpPr>
        <p:spPr>
          <a:xfrm>
            <a:off x="344864" y="962238"/>
            <a:ext cx="1677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SR0: ~ 97 days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26F8F0-179C-C08E-F681-63B3A790139F}"/>
              </a:ext>
            </a:extLst>
          </p:cNvPr>
          <p:cNvSpPr txBox="1"/>
          <p:nvPr/>
        </p:nvSpPr>
        <p:spPr>
          <a:xfrm>
            <a:off x="3895433" y="964525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SR1(b): ~ 119 days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ED89826-1BFB-231D-EFB9-2F9B6893C68C}"/>
              </a:ext>
            </a:extLst>
          </p:cNvPr>
          <p:cNvCxnSpPr>
            <a:cxnSpLocks/>
          </p:cNvCxnSpPr>
          <p:nvPr/>
        </p:nvCxnSpPr>
        <p:spPr>
          <a:xfrm>
            <a:off x="4617720" y="1496213"/>
            <a:ext cx="204596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3BB0C9E-E0D1-69FA-C2DE-EA58741EB2EB}"/>
              </a:ext>
            </a:extLst>
          </p:cNvPr>
          <p:cNvSpPr txBox="1"/>
          <p:nvPr/>
        </p:nvSpPr>
        <p:spPr>
          <a:xfrm>
            <a:off x="7223974" y="700628"/>
            <a:ext cx="3801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ROI: [1, 140] keV</a:t>
            </a:r>
          </a:p>
          <a:p>
            <a:pPr algn="ctr"/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Defining the analysis volume using material radioactivity</a:t>
            </a:r>
          </a:p>
          <a:p>
            <a:pPr algn="ctr"/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SR0 (SR1): ~ 4.13 (4.24) tons</a:t>
            </a:r>
          </a:p>
        </p:txBody>
      </p:sp>
    </p:spTree>
    <p:extLst>
      <p:ext uri="{BB962C8B-B14F-4D97-AF65-F5344CB8AC3E}">
        <p14:creationId xmlns:p14="http://schemas.microsoft.com/office/powerpoint/2010/main" val="336085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F00C8-BED4-AB28-0851-5C9ADF637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D75093-A698-E33B-7812-19C175FAF07C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30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Efficiency &amp; Threshold</a:t>
            </a:r>
            <a:endParaRPr lang="en-US" sz="3300" noProof="0" dirty="0">
              <a:ln w="0"/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8261FEA-4EC7-9F09-FB03-A0B756E7EC83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5ED9E6B-1C0E-D9D8-BBAE-ABEAB6E21AAA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06/11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BF623723-C799-85EB-F017-226C36929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7066C6E1-5711-508D-98D1-FEC10973C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6FD622-A2A7-76C2-E754-FDE7D2F70256}"/>
              </a:ext>
            </a:extLst>
          </p:cNvPr>
          <p:cNvSpPr txBox="1"/>
          <p:nvPr/>
        </p:nvSpPr>
        <p:spPr>
          <a:xfrm>
            <a:off x="0" y="572241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Signal and Event Reconstruction</a:t>
            </a:r>
          </a:p>
          <a:p>
            <a:pPr marL="536575" indent="-342900"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How well we reconstruct individual S1 and S2 signals.</a:t>
            </a:r>
          </a:p>
          <a:p>
            <a:pPr marL="536575" indent="-342900"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How good we pair S1-S2 signals to construct physical events.</a:t>
            </a:r>
          </a:p>
          <a:p>
            <a:pPr marL="536575" indent="-342900"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Achieved 1 keV low-energy threshold.</a:t>
            </a:r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6" name="Immagine 5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2FA63710-09B5-2D97-6C10-0CA4D9CF2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" y="2512025"/>
            <a:ext cx="11426765" cy="428503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0CCC8A-4C27-8309-6C09-1B640C198939}"/>
              </a:ext>
            </a:extLst>
          </p:cNvPr>
          <p:cNvSpPr txBox="1"/>
          <p:nvPr/>
        </p:nvSpPr>
        <p:spPr>
          <a:xfrm>
            <a:off x="5970270" y="572241"/>
            <a:ext cx="5615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Selection criteria</a:t>
            </a:r>
          </a:p>
          <a:p>
            <a:pPr marL="536575" indent="-342900"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How good we select physical data</a:t>
            </a:r>
          </a:p>
          <a:p>
            <a:pPr marL="536575" indent="-342900"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Rejecting unphysical events and improperly reconstructed events</a:t>
            </a:r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536575" indent="-342900"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Fairly flat and ~90% in the ROI</a:t>
            </a:r>
            <a:endParaRPr lang="en-GB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75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DCA87-90B9-A61A-D308-90F1FF9CE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5F5234-420D-7BF2-9B8F-832026A4AD72}"/>
              </a:ext>
            </a:extLst>
          </p:cNvPr>
          <p:cNvSpPr txBox="1"/>
          <p:nvPr/>
        </p:nvSpPr>
        <p:spPr>
          <a:xfrm>
            <a:off x="17363" y="0"/>
            <a:ext cx="1156806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3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Background contribution: </a:t>
            </a:r>
            <a:r>
              <a:rPr lang="en-GB" sz="3300" baseline="300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214</a:t>
            </a:r>
            <a:r>
              <a:rPr lang="en-GB" sz="33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Pb</a:t>
            </a:r>
            <a:endParaRPr lang="en-US" sz="3300" noProof="0" dirty="0">
              <a:ln w="0"/>
              <a:latin typeface="Roboto Condensed" panose="02000000000000000000" pitchFamily="2" charset="0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A2BEE03-6183-1C05-7294-C6A47198F6E2}"/>
              </a:ext>
            </a:extLst>
          </p:cNvPr>
          <p:cNvSpPr/>
          <p:nvPr/>
        </p:nvSpPr>
        <p:spPr>
          <a:xfrm>
            <a:off x="11585430" y="0"/>
            <a:ext cx="60656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C1E3835-7FCF-1F49-EA90-999C60612828}"/>
              </a:ext>
            </a:extLst>
          </p:cNvPr>
          <p:cNvSpPr txBox="1"/>
          <p:nvPr/>
        </p:nvSpPr>
        <p:spPr>
          <a:xfrm>
            <a:off x="11585430" y="6571768"/>
            <a:ext cx="60656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noProof="0" dirty="0">
                <a:ln w="0"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07/11</a:t>
            </a:r>
          </a:p>
        </p:txBody>
      </p:sp>
      <p:pic>
        <p:nvPicPr>
          <p:cNvPr id="24" name="Immagine 23" descr="Immagine che contiene Carattere, testo, schermata, Elementi grafici&#10;&#10;Descrizione generata automaticamente">
            <a:extLst>
              <a:ext uri="{FF2B5EF4-FFF2-40B4-BE49-F238E27FC236}">
                <a16:creationId xmlns:a16="http://schemas.microsoft.com/office/drawing/2014/main" id="{EC5B65EF-AD76-5C27-9BBC-0FEF3AB7D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2187" y="1250282"/>
            <a:ext cx="1374272" cy="4918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D5387B2-13A7-0ACE-E1BD-B75554146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6" r="-16284" b="-10373"/>
          <a:stretch/>
        </p:blipFill>
        <p:spPr>
          <a:xfrm>
            <a:off x="11585430" y="71886"/>
            <a:ext cx="589207" cy="665305"/>
          </a:xfrm>
          <a:prstGeom prst="rect">
            <a:avLst/>
          </a:prstGeom>
        </p:spPr>
      </p:pic>
      <p:pic>
        <p:nvPicPr>
          <p:cNvPr id="4" name="Immagine 3" descr="Immagine che contiene testo, diagramma, Piano, Disegno tecnico&#10;&#10;Il contenuto generato dall'IA potrebbe non essere corretto.">
            <a:extLst>
              <a:ext uri="{FF2B5EF4-FFF2-40B4-BE49-F238E27FC236}">
                <a16:creationId xmlns:a16="http://schemas.microsoft.com/office/drawing/2014/main" id="{979FC48D-3C4C-35C3-A225-17FBBE495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94" b="11453"/>
          <a:stretch>
            <a:fillRect/>
          </a:stretch>
        </p:blipFill>
        <p:spPr>
          <a:xfrm>
            <a:off x="200243" y="2901531"/>
            <a:ext cx="4752975" cy="38881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A5542A-DBC6-FEF0-B289-4F9840817DD1}"/>
              </a:ext>
            </a:extLst>
          </p:cNvPr>
          <p:cNvSpPr txBox="1"/>
          <p:nvPr/>
        </p:nvSpPr>
        <p:spPr>
          <a:xfrm>
            <a:off x="0" y="549381"/>
            <a:ext cx="684657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214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Pb - daughter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of </a:t>
            </a:r>
            <a:r>
              <a:rPr lang="en-US" sz="2000" baseline="30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222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Rn - contributed via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 β decay in the ROI</a:t>
            </a:r>
          </a:p>
          <a:p>
            <a:pPr marL="342900" indent="-34290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Online cryogenic distillation to remove radon based on the difference volatility of Rn and Xe:</a:t>
            </a:r>
          </a:p>
          <a:p>
            <a:pPr marL="800100" lvl="1" indent="-342900" algn="just">
              <a:spcAft>
                <a:spcPts val="600"/>
              </a:spcAft>
              <a:buClr>
                <a:srgbClr val="0A0A0A"/>
              </a:buClr>
              <a:buFont typeface="Wingdings" panose="05000000000000000000" pitchFamily="2" charset="2"/>
              <a:buChar char="§"/>
            </a:pPr>
            <a:r>
              <a:rPr lang="en-US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222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Rn in SR0 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~1.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9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μ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Bq/kg</a:t>
            </a:r>
          </a:p>
          <a:p>
            <a:pPr marL="800100" lvl="1" indent="-342900" algn="just">
              <a:spcAft>
                <a:spcPts val="600"/>
              </a:spcAft>
              <a:buClr>
                <a:srgbClr val="0A0A0A"/>
              </a:buClr>
              <a:buFont typeface="Wingdings" panose="05000000000000000000" pitchFamily="2" charset="2"/>
              <a:buChar char="§"/>
            </a:pPr>
            <a:r>
              <a:rPr lang="en-US" sz="20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222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Rn in SR1 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~</a:t>
            </a:r>
            <a:r>
              <a:rPr lang="it-IT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0.9</a:t>
            </a:r>
            <a:r>
              <a:rPr lang="el-GR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μ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Bq/kg</a:t>
            </a:r>
            <a:endParaRPr lang="en-US" sz="2000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503E9B8-8E12-F577-C719-30150700584B}"/>
              </a:ext>
            </a:extLst>
          </p:cNvPr>
          <p:cNvCxnSpPr/>
          <p:nvPr/>
        </p:nvCxnSpPr>
        <p:spPr>
          <a:xfrm>
            <a:off x="3423285" y="2260811"/>
            <a:ext cx="5602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B6CC5903-C017-C28E-DCA5-FF64312CA01A}"/>
              </a:ext>
            </a:extLst>
          </p:cNvPr>
          <p:cNvGrpSpPr/>
          <p:nvPr/>
        </p:nvGrpSpPr>
        <p:grpSpPr>
          <a:xfrm>
            <a:off x="6846570" y="274690"/>
            <a:ext cx="4691631" cy="4897429"/>
            <a:chOff x="5583903" y="1718304"/>
            <a:chExt cx="4288230" cy="4476332"/>
          </a:xfrm>
        </p:grpSpPr>
        <p:pic>
          <p:nvPicPr>
            <p:cNvPr id="13" name="Immagine 12" descr="Immagine che contiene testo, diagramma, linea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77462F50-5B92-BB1A-9F4D-E549B2181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55" r="12400"/>
            <a:stretch>
              <a:fillRect/>
            </a:stretch>
          </p:blipFill>
          <p:spPr>
            <a:xfrm>
              <a:off x="5583903" y="1718304"/>
              <a:ext cx="4288230" cy="4476332"/>
            </a:xfrm>
            <a:prstGeom prst="rect">
              <a:avLst/>
            </a:prstGeom>
          </p:spPr>
        </p:pic>
        <p:pic>
          <p:nvPicPr>
            <p:cNvPr id="14" name="Immagine 13" descr="Immagine che contiene testo, diagramma, linea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6CE849A4-040B-01C5-8B3A-138C236AF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41" t="69939" r="12400" b="12059"/>
            <a:stretch>
              <a:fillRect/>
            </a:stretch>
          </p:blipFill>
          <p:spPr>
            <a:xfrm>
              <a:off x="9702800" y="1949450"/>
              <a:ext cx="169333" cy="1200149"/>
            </a:xfrm>
            <a:prstGeom prst="rect">
              <a:avLst/>
            </a:prstGeom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35CE1D7-30FC-BE47-9CC6-19BAACE8E025}"/>
              </a:ext>
            </a:extLst>
          </p:cNvPr>
          <p:cNvSpPr txBox="1"/>
          <p:nvPr/>
        </p:nvSpPr>
        <p:spPr>
          <a:xfrm>
            <a:off x="6846570" y="5171385"/>
            <a:ext cx="473886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Dedicated </a:t>
            </a:r>
            <a:r>
              <a:rPr lang="en-US" sz="2000" baseline="30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222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Rn calibration in SR1 to estimate the </a:t>
            </a:r>
            <a:r>
              <a:rPr lang="en-US" sz="2000" baseline="30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214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Pb/</a:t>
            </a:r>
            <a:r>
              <a:rPr lang="en-US" sz="2000" baseline="30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222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Rn ratio to constraint </a:t>
            </a:r>
            <a:r>
              <a:rPr lang="en-US" sz="2000" baseline="30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214</a:t>
            </a:r>
            <a:r>
              <a:rPr lang="en-US" sz="2000" noProof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Pb in science data</a:t>
            </a:r>
          </a:p>
          <a:p>
            <a:pPr marL="342900" indent="-342900" algn="just">
              <a:spcAft>
                <a:spcPts val="600"/>
              </a:spcAft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Measure a constant ratio of </a:t>
            </a:r>
            <a:r>
              <a:rPr lang="en-US" sz="2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0.67 ± 0.03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C971C4-04FE-56C1-8CFB-C7944DD08E44}"/>
              </a:ext>
            </a:extLst>
          </p:cNvPr>
          <p:cNvSpPr txBox="1"/>
          <p:nvPr/>
        </p:nvSpPr>
        <p:spPr>
          <a:xfrm>
            <a:off x="4047955" y="1876091"/>
            <a:ext cx="2971362" cy="769441"/>
          </a:xfrm>
          <a:prstGeom prst="rect">
            <a:avLst/>
          </a:prstGeom>
          <a:solidFill>
            <a:srgbClr val="C2F1C8"/>
          </a:solidFill>
          <a:ln w="12700">
            <a:solidFill>
              <a:srgbClr val="C2F1C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Comparable level to solar </a:t>
            </a:r>
          </a:p>
          <a:p>
            <a:pPr algn="ctr"/>
            <a:r>
              <a:rPr lang="en-GB" sz="22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neutrino background!</a:t>
            </a:r>
            <a:endParaRPr lang="en-US" sz="2200" b="1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B7B22D2-F4CD-0280-A5F8-B63F5CDED8B3}"/>
              </a:ext>
            </a:extLst>
          </p:cNvPr>
          <p:cNvCxnSpPr>
            <a:cxnSpLocks/>
          </p:cNvCxnSpPr>
          <p:nvPr/>
        </p:nvCxnSpPr>
        <p:spPr>
          <a:xfrm flipV="1">
            <a:off x="982980" y="640080"/>
            <a:ext cx="7303770" cy="3977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AFB9027-C146-DEEF-FD69-5DDB9276E958}"/>
              </a:ext>
            </a:extLst>
          </p:cNvPr>
          <p:cNvCxnSpPr>
            <a:cxnSpLocks/>
          </p:cNvCxnSpPr>
          <p:nvPr/>
        </p:nvCxnSpPr>
        <p:spPr>
          <a:xfrm flipV="1">
            <a:off x="1109465" y="1460163"/>
            <a:ext cx="7630457" cy="46887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AC2803-66CF-D1C2-4409-5BE29AC59314}"/>
              </a:ext>
            </a:extLst>
          </p:cNvPr>
          <p:cNvSpPr txBox="1"/>
          <p:nvPr/>
        </p:nvSpPr>
        <p:spPr>
          <a:xfrm>
            <a:off x="8245475" y="2846"/>
            <a:ext cx="33399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Roboto Condensed Light" panose="02000000000000000000" pitchFamily="2" charset="0"/>
                <a:ea typeface="Roboto Condensed Light" panose="02000000000000000000" pitchFamily="2" charset="0"/>
                <a:hlinkClick r:id="rId6"/>
              </a:rPr>
              <a:t>Radon Removal in XENONnT down to the Solar Neutrino Level</a:t>
            </a:r>
            <a:endParaRPr lang="en-GB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3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1263</Words>
  <Application>Microsoft Office PowerPoint</Application>
  <PresentationFormat>Widescreen</PresentationFormat>
  <Paragraphs>177</Paragraphs>
  <Slides>20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Cambria Math</vt:lpstr>
      <vt:lpstr>Roboto Condensed</vt:lpstr>
      <vt:lpstr>Roboto Condensed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Volta</dc:creator>
  <cp:lastModifiedBy>Giovanni Volta</cp:lastModifiedBy>
  <cp:revision>51</cp:revision>
  <dcterms:created xsi:type="dcterms:W3CDTF">2025-03-24T09:33:40Z</dcterms:created>
  <dcterms:modified xsi:type="dcterms:W3CDTF">2025-09-30T12:03:05Z</dcterms:modified>
</cp:coreProperties>
</file>