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1" r:id="rId1"/>
  </p:sldMasterIdLst>
  <p:notesMasterIdLst>
    <p:notesMasterId r:id="rId13"/>
  </p:notesMasterIdLst>
  <p:sldIdLst>
    <p:sldId id="1308" r:id="rId2"/>
    <p:sldId id="1309" r:id="rId3"/>
    <p:sldId id="1317" r:id="rId4"/>
    <p:sldId id="1310" r:id="rId5"/>
    <p:sldId id="1311" r:id="rId6"/>
    <p:sldId id="1312" r:id="rId7"/>
    <p:sldId id="1313" r:id="rId8"/>
    <p:sldId id="1318" r:id="rId9"/>
    <p:sldId id="1314" r:id="rId10"/>
    <p:sldId id="1315" r:id="rId11"/>
    <p:sldId id="1316" r:id="rId12"/>
  </p:sldIdLst>
  <p:sldSz cx="12192000" cy="6858000"/>
  <p:notesSz cx="12192000" cy="6858000"/>
  <p:defaultTextStyle>
    <a:defPPr>
      <a:defRPr lang="en-GB"/>
    </a:defPPr>
    <a:lvl1pPr algn="l" rtl="0" fontAlgn="base">
      <a:spcBef>
        <a:spcPct val="0"/>
      </a:spcBef>
      <a:spcAft>
        <a:spcPct val="0"/>
      </a:spcAft>
      <a:defRPr kern="1200">
        <a:solidFill>
          <a:schemeClr val="bg1"/>
        </a:solidFill>
        <a:latin typeface="Arial" pitchFamily="34" charset="0"/>
        <a:ea typeface="+mn-ea"/>
        <a:cs typeface="+mn-cs"/>
      </a:defRPr>
    </a:lvl1pPr>
    <a:lvl2pPr marL="457200" algn="l" rtl="0" fontAlgn="base">
      <a:spcBef>
        <a:spcPct val="0"/>
      </a:spcBef>
      <a:spcAft>
        <a:spcPct val="0"/>
      </a:spcAft>
      <a:defRPr kern="1200">
        <a:solidFill>
          <a:schemeClr val="bg1"/>
        </a:solidFill>
        <a:latin typeface="Arial" pitchFamily="34" charset="0"/>
        <a:ea typeface="+mn-ea"/>
        <a:cs typeface="+mn-cs"/>
      </a:defRPr>
    </a:lvl2pPr>
    <a:lvl3pPr marL="914400" algn="l" rtl="0" fontAlgn="base">
      <a:spcBef>
        <a:spcPct val="0"/>
      </a:spcBef>
      <a:spcAft>
        <a:spcPct val="0"/>
      </a:spcAft>
      <a:defRPr kern="1200">
        <a:solidFill>
          <a:schemeClr val="bg1"/>
        </a:solidFill>
        <a:latin typeface="Arial" pitchFamily="34" charset="0"/>
        <a:ea typeface="+mn-ea"/>
        <a:cs typeface="+mn-cs"/>
      </a:defRPr>
    </a:lvl3pPr>
    <a:lvl4pPr marL="1371600" algn="l" rtl="0" fontAlgn="base">
      <a:spcBef>
        <a:spcPct val="0"/>
      </a:spcBef>
      <a:spcAft>
        <a:spcPct val="0"/>
      </a:spcAft>
      <a:defRPr kern="1200">
        <a:solidFill>
          <a:schemeClr val="bg1"/>
        </a:solidFill>
        <a:latin typeface="Arial" pitchFamily="34" charset="0"/>
        <a:ea typeface="+mn-ea"/>
        <a:cs typeface="+mn-cs"/>
      </a:defRPr>
    </a:lvl4pPr>
    <a:lvl5pPr marL="1828800" algn="l" rtl="0" fontAlgn="base">
      <a:spcBef>
        <a:spcPct val="0"/>
      </a:spcBef>
      <a:spcAft>
        <a:spcPct val="0"/>
      </a:spcAft>
      <a:defRPr kern="1200">
        <a:solidFill>
          <a:schemeClr val="bg1"/>
        </a:solidFill>
        <a:latin typeface="Arial" pitchFamily="34" charset="0"/>
        <a:ea typeface="+mn-ea"/>
        <a:cs typeface="+mn-cs"/>
      </a:defRPr>
    </a:lvl5pPr>
    <a:lvl6pPr marL="2286000" algn="l" defTabSz="914400" rtl="0" eaLnBrk="1" latinLnBrk="0" hangingPunct="1">
      <a:defRPr kern="1200">
        <a:solidFill>
          <a:schemeClr val="bg1"/>
        </a:solidFill>
        <a:latin typeface="Arial" pitchFamily="34" charset="0"/>
        <a:ea typeface="+mn-ea"/>
        <a:cs typeface="+mn-cs"/>
      </a:defRPr>
    </a:lvl6pPr>
    <a:lvl7pPr marL="2743200" algn="l" defTabSz="914400" rtl="0" eaLnBrk="1" latinLnBrk="0" hangingPunct="1">
      <a:defRPr kern="1200">
        <a:solidFill>
          <a:schemeClr val="bg1"/>
        </a:solidFill>
        <a:latin typeface="Arial" pitchFamily="34" charset="0"/>
        <a:ea typeface="+mn-ea"/>
        <a:cs typeface="+mn-cs"/>
      </a:defRPr>
    </a:lvl7pPr>
    <a:lvl8pPr marL="3200400" algn="l" defTabSz="914400" rtl="0" eaLnBrk="1" latinLnBrk="0" hangingPunct="1">
      <a:defRPr kern="1200">
        <a:solidFill>
          <a:schemeClr val="bg1"/>
        </a:solidFill>
        <a:latin typeface="Arial" pitchFamily="34" charset="0"/>
        <a:ea typeface="+mn-ea"/>
        <a:cs typeface="+mn-cs"/>
      </a:defRPr>
    </a:lvl8pPr>
    <a:lvl9pPr marL="3657600" algn="l" defTabSz="914400" rtl="0" eaLnBrk="1" latinLnBrk="0" hangingPunct="1">
      <a:defRPr kern="1200">
        <a:solidFill>
          <a:schemeClr val="bg1"/>
        </a:solidFill>
        <a:latin typeface="Arial" pitchFamily="34"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DB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94" d="100"/>
          <a:sy n="94" d="100"/>
        </p:scale>
        <p:origin x="102" y="58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4EF07F92-FF9C-45A9-A687-810E3B1803A8}" type="datetimeFigureOut">
              <a:rPr lang="en-US" smtClean="0"/>
              <a:t>6/17/2025</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6F90AD6B-9290-41A3-BF69-22648DB10EBD}" type="slidenum">
              <a:rPr lang="en-US" smtClean="0"/>
              <a:t>‹#›</a:t>
            </a:fld>
            <a:endParaRPr lang="en-US"/>
          </a:p>
        </p:txBody>
      </p:sp>
    </p:spTree>
    <p:extLst>
      <p:ext uri="{BB962C8B-B14F-4D97-AF65-F5344CB8AC3E}">
        <p14:creationId xmlns:p14="http://schemas.microsoft.com/office/powerpoint/2010/main" val="2748938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B0F95-E92A-F9E4-E0F9-E1B08BDDFB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2AB791-09DE-BFFF-F3C3-6676F44EB7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ABA77-3A60-5EA5-A86F-1987B7A47A6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626929-B491-3B43-FC42-FA0E31F09641}"/>
              </a:ext>
            </a:extLst>
          </p:cNvPr>
          <p:cNvSpPr>
            <a:spLocks noGrp="1"/>
          </p:cNvSpPr>
          <p:nvPr>
            <p:ph type="sldNum" sz="quarter" idx="5"/>
          </p:nvPr>
        </p:nvSpPr>
        <p:spPr/>
        <p:txBody>
          <a:bodyPr/>
          <a:lstStyle/>
          <a:p>
            <a:fld id="{FBBF1341-3AFE-B447-A831-9671D6A7009B}" type="slidenum">
              <a:rPr lang="en-US" smtClean="0"/>
              <a:t>3</a:t>
            </a:fld>
            <a:endParaRPr lang="en-US"/>
          </a:p>
        </p:txBody>
      </p:sp>
    </p:spTree>
    <p:extLst>
      <p:ext uri="{BB962C8B-B14F-4D97-AF65-F5344CB8AC3E}">
        <p14:creationId xmlns:p14="http://schemas.microsoft.com/office/powerpoint/2010/main" val="1968927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Rectangle 7"/>
          <p:cNvSpPr/>
          <p:nvPr/>
        </p:nvSpPr>
        <p:spPr>
          <a:xfrm>
            <a:off x="0" y="0"/>
            <a:ext cx="12192000" cy="1127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11472" rtl="0" eaLnBrk="1" fontAlgn="auto" latinLnBrk="0" hangingPunct="1">
              <a:lnSpc>
                <a:spcPct val="100000"/>
              </a:lnSpc>
              <a:spcBef>
                <a:spcPts val="0"/>
              </a:spcBef>
              <a:spcAft>
                <a:spcPts val="0"/>
              </a:spcAft>
              <a:buClrTx/>
              <a:buSzTx/>
              <a:buFontTx/>
              <a:buNone/>
              <a:tabLst/>
              <a:defRPr/>
            </a:pPr>
            <a:endParaRPr kumimoji="0" lang="it-IT" sz="162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2" name="Title 1"/>
          <p:cNvSpPr>
            <a:spLocks noGrp="1"/>
          </p:cNvSpPr>
          <p:nvPr>
            <p:ph type="title"/>
          </p:nvPr>
        </p:nvSpPr>
        <p:spPr>
          <a:xfrm>
            <a:off x="1600200" y="0"/>
            <a:ext cx="8696325" cy="1127760"/>
          </a:xfrm>
          <a:noFill/>
        </p:spPr>
        <p:txBody>
          <a:bodyPr wrap="square">
            <a:normAutofit/>
          </a:bodyPr>
          <a:lstStyle>
            <a:lvl1pPr algn="l">
              <a:defRPr sz="3600" b="1">
                <a:solidFill>
                  <a:schemeClr val="bg1"/>
                </a:solidFill>
              </a:defRPr>
            </a:lvl1pPr>
          </a:lstStyle>
          <a:p>
            <a:r>
              <a:rPr lang="en-US" dirty="0"/>
              <a:t>Click to edit Master title style</a:t>
            </a:r>
          </a:p>
        </p:txBody>
      </p:sp>
      <p:sp>
        <p:nvSpPr>
          <p:cNvPr id="6" name="Slide Number Placeholder 5"/>
          <p:cNvSpPr>
            <a:spLocks noGrp="1"/>
          </p:cNvSpPr>
          <p:nvPr>
            <p:ph type="sldNum" sz="quarter" idx="12"/>
          </p:nvPr>
        </p:nvSpPr>
        <p:spPr>
          <a:xfrm>
            <a:off x="10485788" y="6588958"/>
            <a:ext cx="1706217" cy="269046"/>
          </a:xfrm>
          <a:prstGeom prst="rect">
            <a:avLst/>
          </a:prstGeom>
        </p:spPr>
        <p:txBody>
          <a:bodyPr tIns="0" bIns="0"/>
          <a:lstStyle>
            <a:lvl1pPr>
              <a:defRPr>
                <a:solidFill>
                  <a:schemeClr val="bg1"/>
                </a:solidFill>
              </a:defRPr>
            </a:lvl1pPr>
          </a:lstStyle>
          <a:p>
            <a:pPr marL="115570">
              <a:lnSpc>
                <a:spcPct val="100000"/>
              </a:lnSpc>
              <a:spcBef>
                <a:spcPts val="40"/>
              </a:spcBef>
            </a:pPr>
            <a:fld id="{81D60167-4931-47E6-BA6A-407CBD079E47}" type="slidenum">
              <a:rPr lang="en-US" smtClean="0"/>
              <a:t>‹#›</a:t>
            </a:fld>
            <a:endParaRPr lang="en-US" dirty="0"/>
          </a:p>
        </p:txBody>
      </p:sp>
      <p:sp>
        <p:nvSpPr>
          <p:cNvPr id="9" name="Content Placeholder 2"/>
          <p:cNvSpPr>
            <a:spLocks noGrp="1"/>
          </p:cNvSpPr>
          <p:nvPr>
            <p:ph idx="1"/>
          </p:nvPr>
        </p:nvSpPr>
        <p:spPr>
          <a:xfrm>
            <a:off x="406403" y="1234440"/>
            <a:ext cx="11379200" cy="5304960"/>
          </a:xfrm>
          <a:prstGeom prst="rect">
            <a:avLst/>
          </a:prstGeom>
        </p:spPr>
        <p:txBody>
          <a:bodyPr/>
          <a:lstStyle>
            <a:lvl1pPr marL="409568" indent="-409568">
              <a:buFont typeface="Arial" panose="020B0604020202020204" pitchFamily="34" charset="0"/>
              <a:buChar char="•"/>
              <a:defRPr sz="2880">
                <a:latin typeface="Calibri Light" panose="020F0302020204030204" pitchFamily="34" charset="0"/>
                <a:cs typeface="Calibri Light" panose="020F0302020204030204" pitchFamily="34" charset="0"/>
              </a:defRPr>
            </a:lvl1pPr>
            <a:lvl2pPr marL="889618" indent="-340990">
              <a:buFont typeface="Arial" panose="020B0604020202020204" pitchFamily="34" charset="0"/>
              <a:buChar char="•"/>
              <a:defRPr sz="2400">
                <a:latin typeface="Calibri Light" panose="020F0302020204030204" pitchFamily="34" charset="0"/>
                <a:cs typeface="Calibri Light" panose="020F0302020204030204" pitchFamily="34" charset="0"/>
              </a:defRPr>
            </a:lvl2pPr>
            <a:lvl3pPr marL="1371572" indent="-274314">
              <a:buFont typeface="Arial" panose="020B0604020202020204" pitchFamily="34" charset="0"/>
              <a:buChar char="•"/>
              <a:defRPr sz="2160">
                <a:latin typeface="Calibri Light" panose="020F0302020204030204" pitchFamily="34" charset="0"/>
                <a:cs typeface="Calibri Light" panose="020F0302020204030204" pitchFamily="34" charset="0"/>
              </a:defRPr>
            </a:lvl3pPr>
            <a:lvl4pPr marL="1920202"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4pPr>
            <a:lvl5pPr marL="2468831"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525" y="63817"/>
            <a:ext cx="1895475" cy="1000126"/>
          </a:xfrm>
          <a:prstGeom prst="rect">
            <a:avLst/>
          </a:prstGeom>
        </p:spPr>
      </p:pic>
      <p:sp>
        <p:nvSpPr>
          <p:cNvPr id="12" name="Footer Placeholder 4">
            <a:extLst>
              <a:ext uri="{FF2B5EF4-FFF2-40B4-BE49-F238E27FC236}">
                <a16:creationId xmlns:a16="http://schemas.microsoft.com/office/drawing/2014/main" id="{1F990196-5BE6-4558-B63A-62C107231C26}"/>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13" name="Date Placeholder 3">
            <a:extLst>
              <a:ext uri="{FF2B5EF4-FFF2-40B4-BE49-F238E27FC236}">
                <a16:creationId xmlns:a16="http://schemas.microsoft.com/office/drawing/2014/main" id="{238676CA-11CE-4350-8B5D-F4F2CCBC4ED8}"/>
              </a:ext>
            </a:extLst>
          </p:cNvPr>
          <p:cNvSpPr>
            <a:spLocks noGrp="1"/>
          </p:cNvSpPr>
          <p:nvPr>
            <p:ph type="dt" sz="half" idx="13"/>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pic>
        <p:nvPicPr>
          <p:cNvPr id="3076" name="Picture 4" descr="https://wiki.bnl.gov/EPIC/images/f/fd/EPIC-logo_black_transparent.png">
            <a:extLst>
              <a:ext uri="{FF2B5EF4-FFF2-40B4-BE49-F238E27FC236}">
                <a16:creationId xmlns:a16="http://schemas.microsoft.com/office/drawing/2014/main" id="{7EF26221-4C25-4DD3-A733-E1DBCA875FA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7" y="0"/>
            <a:ext cx="1389064" cy="1000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6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tangle 7"/>
          <p:cNvSpPr/>
          <p:nvPr/>
        </p:nvSpPr>
        <p:spPr>
          <a:xfrm>
            <a:off x="0" y="0"/>
            <a:ext cx="12192000" cy="1127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11472" rtl="0" eaLnBrk="1" fontAlgn="auto" latinLnBrk="0" hangingPunct="1">
              <a:lnSpc>
                <a:spcPct val="100000"/>
              </a:lnSpc>
              <a:spcBef>
                <a:spcPts val="0"/>
              </a:spcBef>
              <a:spcAft>
                <a:spcPts val="0"/>
              </a:spcAft>
              <a:buClrTx/>
              <a:buSzTx/>
              <a:buFontTx/>
              <a:buNone/>
              <a:tabLst/>
              <a:defRPr/>
            </a:pPr>
            <a:endParaRPr kumimoji="0" lang="it-IT" sz="162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2" name="Title 1"/>
          <p:cNvSpPr>
            <a:spLocks noGrp="1"/>
          </p:cNvSpPr>
          <p:nvPr>
            <p:ph type="title"/>
          </p:nvPr>
        </p:nvSpPr>
        <p:spPr>
          <a:xfrm>
            <a:off x="1600200" y="0"/>
            <a:ext cx="10591800" cy="1127760"/>
          </a:xfrm>
          <a:noFill/>
        </p:spPr>
        <p:txBody>
          <a:bodyPr wrap="square">
            <a:normAutofit/>
          </a:bodyPr>
          <a:lstStyle>
            <a:lvl1pPr algn="l">
              <a:defRPr sz="3600" b="1">
                <a:solidFill>
                  <a:schemeClr val="bg1"/>
                </a:solidFill>
              </a:defRPr>
            </a:lvl1pPr>
          </a:lstStyle>
          <a:p>
            <a:r>
              <a:rPr lang="en-US" dirty="0"/>
              <a:t>Click to edit Master title style</a:t>
            </a:r>
          </a:p>
        </p:txBody>
      </p:sp>
      <p:sp>
        <p:nvSpPr>
          <p:cNvPr id="6" name="Slide Number Placeholder 5"/>
          <p:cNvSpPr>
            <a:spLocks noGrp="1"/>
          </p:cNvSpPr>
          <p:nvPr>
            <p:ph type="sldNum" sz="quarter" idx="12"/>
          </p:nvPr>
        </p:nvSpPr>
        <p:spPr>
          <a:xfrm>
            <a:off x="10485788" y="6588958"/>
            <a:ext cx="1706217" cy="269046"/>
          </a:xfrm>
          <a:prstGeom prst="rect">
            <a:avLst/>
          </a:prstGeom>
        </p:spPr>
        <p:txBody>
          <a:bodyPr tIns="0" bIns="0"/>
          <a:lstStyle>
            <a:lvl1pPr>
              <a:defRPr>
                <a:solidFill>
                  <a:schemeClr val="bg1"/>
                </a:solidFill>
              </a:defRPr>
            </a:lvl1pPr>
          </a:lstStyle>
          <a:p>
            <a:pPr marL="115570">
              <a:lnSpc>
                <a:spcPct val="100000"/>
              </a:lnSpc>
              <a:spcBef>
                <a:spcPts val="40"/>
              </a:spcBef>
            </a:pPr>
            <a:fld id="{81D60167-4931-47E6-BA6A-407CBD079E47}" type="slidenum">
              <a:rPr lang="en-US" smtClean="0"/>
              <a:t>‹#›</a:t>
            </a:fld>
            <a:endParaRPr lang="en-US" dirty="0"/>
          </a:p>
        </p:txBody>
      </p:sp>
      <p:sp>
        <p:nvSpPr>
          <p:cNvPr id="9" name="Content Placeholder 2"/>
          <p:cNvSpPr>
            <a:spLocks noGrp="1"/>
          </p:cNvSpPr>
          <p:nvPr>
            <p:ph idx="1"/>
          </p:nvPr>
        </p:nvSpPr>
        <p:spPr>
          <a:xfrm>
            <a:off x="406403" y="1234440"/>
            <a:ext cx="5689597" cy="5304960"/>
          </a:xfrm>
          <a:prstGeom prst="rect">
            <a:avLst/>
          </a:prstGeom>
        </p:spPr>
        <p:txBody>
          <a:bodyPr/>
          <a:lstStyle>
            <a:lvl1pPr marL="409568" indent="-409568">
              <a:buFont typeface="Arial" panose="020B0604020202020204" pitchFamily="34" charset="0"/>
              <a:buChar char="•"/>
              <a:defRPr sz="2880">
                <a:latin typeface="Calibri Light" panose="020F0302020204030204" pitchFamily="34" charset="0"/>
                <a:cs typeface="Calibri Light" panose="020F0302020204030204" pitchFamily="34" charset="0"/>
              </a:defRPr>
            </a:lvl1pPr>
            <a:lvl2pPr marL="889618" indent="-340990">
              <a:buFont typeface="Arial" panose="020B0604020202020204" pitchFamily="34" charset="0"/>
              <a:buChar char="•"/>
              <a:defRPr sz="2400">
                <a:latin typeface="Calibri Light" panose="020F0302020204030204" pitchFamily="34" charset="0"/>
                <a:cs typeface="Calibri Light" panose="020F0302020204030204" pitchFamily="34" charset="0"/>
              </a:defRPr>
            </a:lvl2pPr>
            <a:lvl3pPr marL="1371572" indent="-274314">
              <a:buFont typeface="Arial" panose="020B0604020202020204" pitchFamily="34" charset="0"/>
              <a:buChar char="•"/>
              <a:defRPr sz="2160">
                <a:latin typeface="Calibri Light" panose="020F0302020204030204" pitchFamily="34" charset="0"/>
                <a:cs typeface="Calibri Light" panose="020F0302020204030204" pitchFamily="34" charset="0"/>
              </a:defRPr>
            </a:lvl3pPr>
            <a:lvl4pPr marL="1920202"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4pPr>
            <a:lvl5pPr marL="2468831"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525" y="63817"/>
            <a:ext cx="1895475" cy="1000126"/>
          </a:xfrm>
          <a:prstGeom prst="rect">
            <a:avLst/>
          </a:prstGeom>
        </p:spPr>
      </p:pic>
      <p:sp>
        <p:nvSpPr>
          <p:cNvPr id="11" name="Content Placeholder 2">
            <a:extLst>
              <a:ext uri="{FF2B5EF4-FFF2-40B4-BE49-F238E27FC236}">
                <a16:creationId xmlns:a16="http://schemas.microsoft.com/office/drawing/2014/main" id="{29656EA1-1E2F-419B-86BE-C57144D77256}"/>
              </a:ext>
            </a:extLst>
          </p:cNvPr>
          <p:cNvSpPr>
            <a:spLocks noGrp="1"/>
          </p:cNvSpPr>
          <p:nvPr>
            <p:ph idx="13"/>
          </p:nvPr>
        </p:nvSpPr>
        <p:spPr>
          <a:xfrm>
            <a:off x="6172200" y="1234440"/>
            <a:ext cx="5689597" cy="5304960"/>
          </a:xfrm>
          <a:prstGeom prst="rect">
            <a:avLst/>
          </a:prstGeom>
        </p:spPr>
        <p:txBody>
          <a:bodyPr/>
          <a:lstStyle>
            <a:lvl1pPr marL="409568" indent="-409568">
              <a:buFont typeface="Arial" panose="020B0604020202020204" pitchFamily="34" charset="0"/>
              <a:buChar char="•"/>
              <a:defRPr sz="2880">
                <a:latin typeface="Calibri Light" panose="020F0302020204030204" pitchFamily="34" charset="0"/>
                <a:cs typeface="Calibri Light" panose="020F0302020204030204" pitchFamily="34" charset="0"/>
              </a:defRPr>
            </a:lvl1pPr>
            <a:lvl2pPr marL="889618" indent="-340990">
              <a:buFont typeface="Arial" panose="020B0604020202020204" pitchFamily="34" charset="0"/>
              <a:buChar char="•"/>
              <a:defRPr sz="2400">
                <a:latin typeface="Calibri Light" panose="020F0302020204030204" pitchFamily="34" charset="0"/>
                <a:cs typeface="Calibri Light" panose="020F0302020204030204" pitchFamily="34" charset="0"/>
              </a:defRPr>
            </a:lvl2pPr>
            <a:lvl3pPr marL="1371572" indent="-274314">
              <a:buFont typeface="Arial" panose="020B0604020202020204" pitchFamily="34" charset="0"/>
              <a:buChar char="•"/>
              <a:defRPr sz="2160">
                <a:latin typeface="Calibri Light" panose="020F0302020204030204" pitchFamily="34" charset="0"/>
                <a:cs typeface="Calibri Light" panose="020F0302020204030204" pitchFamily="34" charset="0"/>
              </a:defRPr>
            </a:lvl3pPr>
            <a:lvl4pPr marL="1920202"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4pPr>
            <a:lvl5pPr marL="2468831" indent="-274314">
              <a:buFont typeface="Arial" panose="020B0604020202020204" pitchFamily="34" charset="0"/>
              <a:buChar char="•"/>
              <a:defRPr sz="1920">
                <a:latin typeface="Calibri Light" panose="020F0302020204030204" pitchFamily="34" charset="0"/>
                <a:cs typeface="Calibri Light" panose="020F03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Footer Placeholder 4">
            <a:extLst>
              <a:ext uri="{FF2B5EF4-FFF2-40B4-BE49-F238E27FC236}">
                <a16:creationId xmlns:a16="http://schemas.microsoft.com/office/drawing/2014/main" id="{4FC62D5A-072A-449D-81D4-1F220F5A1E85}"/>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12" name="Date Placeholder 3">
            <a:extLst>
              <a:ext uri="{FF2B5EF4-FFF2-40B4-BE49-F238E27FC236}">
                <a16:creationId xmlns:a16="http://schemas.microsoft.com/office/drawing/2014/main" id="{AEDAAC4C-9BF4-4050-AB31-1331D2E1AE81}"/>
              </a:ext>
            </a:extLst>
          </p:cNvPr>
          <p:cNvSpPr>
            <a:spLocks noGrp="1"/>
          </p:cNvSpPr>
          <p:nvPr>
            <p:ph type="dt" sz="half" idx="14"/>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pic>
        <p:nvPicPr>
          <p:cNvPr id="13" name="Picture 4" descr="https://wiki.bnl.gov/EPIC/images/f/fd/EPIC-logo_black_transparent.png">
            <a:extLst>
              <a:ext uri="{FF2B5EF4-FFF2-40B4-BE49-F238E27FC236}">
                <a16:creationId xmlns:a16="http://schemas.microsoft.com/office/drawing/2014/main" id="{1570E87F-6A0F-42DF-9C74-33C957FFD164}"/>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89064" cy="1000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29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Rectangle 7"/>
          <p:cNvSpPr/>
          <p:nvPr/>
        </p:nvSpPr>
        <p:spPr>
          <a:xfrm>
            <a:off x="0" y="0"/>
            <a:ext cx="12192000" cy="1127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11472" rtl="0" eaLnBrk="1" fontAlgn="auto" latinLnBrk="0" hangingPunct="1">
              <a:lnSpc>
                <a:spcPct val="100000"/>
              </a:lnSpc>
              <a:spcBef>
                <a:spcPts val="0"/>
              </a:spcBef>
              <a:spcAft>
                <a:spcPts val="0"/>
              </a:spcAft>
              <a:buClrTx/>
              <a:buSzTx/>
              <a:buFontTx/>
              <a:buNone/>
              <a:tabLst/>
              <a:defRPr/>
            </a:pPr>
            <a:endParaRPr kumimoji="0" lang="it-IT" sz="1620" b="0" i="0" u="none" strike="noStrike" kern="1200" cap="none" spc="0" normalizeH="0" baseline="0" noProof="0">
              <a:ln>
                <a:noFill/>
              </a:ln>
              <a:solidFill>
                <a:srgbClr val="FFFFFF"/>
              </a:solidFill>
              <a:effectLst/>
              <a:uLnTx/>
              <a:uFillTx/>
              <a:latin typeface="Corbel" panose="020B0503020204020204"/>
              <a:ea typeface="+mn-ea"/>
              <a:cs typeface="+mn-cs"/>
            </a:endParaRPr>
          </a:p>
        </p:txBody>
      </p:sp>
      <p:sp>
        <p:nvSpPr>
          <p:cNvPr id="2" name="Title 1"/>
          <p:cNvSpPr>
            <a:spLocks noGrp="1"/>
          </p:cNvSpPr>
          <p:nvPr>
            <p:ph type="title"/>
          </p:nvPr>
        </p:nvSpPr>
        <p:spPr>
          <a:xfrm>
            <a:off x="1600200" y="0"/>
            <a:ext cx="8696325" cy="1127760"/>
          </a:xfrm>
          <a:noFill/>
        </p:spPr>
        <p:txBody>
          <a:bodyPr wrap="square">
            <a:normAutofit/>
          </a:bodyPr>
          <a:lstStyle>
            <a:lvl1pPr algn="l">
              <a:defRPr sz="3600" b="1">
                <a:solidFill>
                  <a:schemeClr val="bg1"/>
                </a:solidFill>
              </a:defRPr>
            </a:lvl1pPr>
          </a:lstStyle>
          <a:p>
            <a:r>
              <a:rPr lang="en-US" dirty="0"/>
              <a:t>Click to edit Master title style</a:t>
            </a:r>
          </a:p>
        </p:txBody>
      </p:sp>
      <p:sp>
        <p:nvSpPr>
          <p:cNvPr id="6" name="Slide Number Placeholder 5"/>
          <p:cNvSpPr>
            <a:spLocks noGrp="1"/>
          </p:cNvSpPr>
          <p:nvPr>
            <p:ph type="sldNum" sz="quarter" idx="12"/>
          </p:nvPr>
        </p:nvSpPr>
        <p:spPr>
          <a:xfrm>
            <a:off x="10485788" y="6588958"/>
            <a:ext cx="1706217" cy="269046"/>
          </a:xfrm>
          <a:prstGeom prst="rect">
            <a:avLst/>
          </a:prstGeom>
        </p:spPr>
        <p:txBody>
          <a:bodyPr tIns="0" bIns="0"/>
          <a:lstStyle>
            <a:lvl1pPr>
              <a:defRPr>
                <a:solidFill>
                  <a:schemeClr val="bg1"/>
                </a:solidFill>
              </a:defRPr>
            </a:lvl1pPr>
          </a:lstStyle>
          <a:p>
            <a:pPr marL="115570">
              <a:lnSpc>
                <a:spcPct val="100000"/>
              </a:lnSpc>
              <a:spcBef>
                <a:spcPts val="40"/>
              </a:spcBef>
            </a:pPr>
            <a:fld id="{81D60167-4931-47E6-BA6A-407CBD079E47}" type="slidenum">
              <a:rPr lang="en-US" smtClean="0"/>
              <a:t>‹#›</a:t>
            </a:fld>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6525" y="63817"/>
            <a:ext cx="1895475" cy="1000126"/>
          </a:xfrm>
          <a:prstGeom prst="rect">
            <a:avLst/>
          </a:prstGeom>
        </p:spPr>
      </p:pic>
      <p:sp>
        <p:nvSpPr>
          <p:cNvPr id="12" name="Footer Placeholder 4">
            <a:extLst>
              <a:ext uri="{FF2B5EF4-FFF2-40B4-BE49-F238E27FC236}">
                <a16:creationId xmlns:a16="http://schemas.microsoft.com/office/drawing/2014/main" id="{1F990196-5BE6-4558-B63A-62C107231C26}"/>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13" name="Date Placeholder 3">
            <a:extLst>
              <a:ext uri="{FF2B5EF4-FFF2-40B4-BE49-F238E27FC236}">
                <a16:creationId xmlns:a16="http://schemas.microsoft.com/office/drawing/2014/main" id="{238676CA-11CE-4350-8B5D-F4F2CCBC4ED8}"/>
              </a:ext>
            </a:extLst>
          </p:cNvPr>
          <p:cNvSpPr>
            <a:spLocks noGrp="1"/>
          </p:cNvSpPr>
          <p:nvPr>
            <p:ph type="dt" sz="half" idx="13"/>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pic>
        <p:nvPicPr>
          <p:cNvPr id="3076" name="Picture 4" descr="https://wiki.bnl.gov/EPIC/images/f/fd/EPIC-logo_black_transparent.png">
            <a:extLst>
              <a:ext uri="{FF2B5EF4-FFF2-40B4-BE49-F238E27FC236}">
                <a16:creationId xmlns:a16="http://schemas.microsoft.com/office/drawing/2014/main" id="{7EF26221-4C25-4DD3-A733-E1DBCA875FA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7" y="0"/>
            <a:ext cx="1389064" cy="1000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83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normAutofit/>
          </a:bodyPr>
          <a:lstStyle>
            <a:lvl1pPr>
              <a:defRPr sz="5760" b="0" i="0">
                <a:solidFill>
                  <a:schemeClr val="tx1"/>
                </a:solidFill>
                <a:latin typeface="Arial"/>
                <a:cs typeface="Arial"/>
              </a:defRPr>
            </a:lvl1pPr>
          </a:lstStyle>
          <a:p>
            <a:r>
              <a:rPr lang="en-US"/>
              <a:t>Click to edit Master title style</a:t>
            </a:r>
            <a:endParaRPr dirty="0"/>
          </a:p>
        </p:txBody>
      </p:sp>
      <p:sp>
        <p:nvSpPr>
          <p:cNvPr id="8" name="Slide Number Placeholder 5">
            <a:extLst>
              <a:ext uri="{FF2B5EF4-FFF2-40B4-BE49-F238E27FC236}">
                <a16:creationId xmlns:a16="http://schemas.microsoft.com/office/drawing/2014/main" id="{FDBFB3C4-585A-4B45-A76E-53B813DB3E35}"/>
              </a:ext>
            </a:extLst>
          </p:cNvPr>
          <p:cNvSpPr>
            <a:spLocks noGrp="1"/>
          </p:cNvSpPr>
          <p:nvPr>
            <p:ph type="sldNum" sz="quarter" idx="12"/>
          </p:nvPr>
        </p:nvSpPr>
        <p:spPr>
          <a:xfrm>
            <a:off x="10485788" y="6588958"/>
            <a:ext cx="1706217" cy="269046"/>
          </a:xfrm>
          <a:prstGeom prst="rect">
            <a:avLst/>
          </a:prstGeom>
        </p:spPr>
        <p:txBody>
          <a:bodyPr tIns="0" bIns="0"/>
          <a:lstStyle>
            <a:lvl1pPr>
              <a:defRPr>
                <a:solidFill>
                  <a:schemeClr val="bg1"/>
                </a:solidFill>
              </a:defRPr>
            </a:lvl1pPr>
          </a:lstStyle>
          <a:p>
            <a:pPr marL="115570">
              <a:lnSpc>
                <a:spcPct val="100000"/>
              </a:lnSpc>
              <a:spcBef>
                <a:spcPts val="40"/>
              </a:spcBef>
            </a:pPr>
            <a:fld id="{81D60167-4931-47E6-BA6A-407CBD079E47}" type="slidenum">
              <a:rPr lang="en-US" smtClean="0"/>
              <a:t>‹#›</a:t>
            </a:fld>
            <a:endParaRPr lang="en-US" dirty="0"/>
          </a:p>
        </p:txBody>
      </p:sp>
      <p:sp>
        <p:nvSpPr>
          <p:cNvPr id="10" name="Footer Placeholder 4">
            <a:extLst>
              <a:ext uri="{FF2B5EF4-FFF2-40B4-BE49-F238E27FC236}">
                <a16:creationId xmlns:a16="http://schemas.microsoft.com/office/drawing/2014/main" id="{23E31CCA-7760-4617-8A97-E5FE4419ED2C}"/>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6" name="Date Placeholder 3">
            <a:extLst>
              <a:ext uri="{FF2B5EF4-FFF2-40B4-BE49-F238E27FC236}">
                <a16:creationId xmlns:a16="http://schemas.microsoft.com/office/drawing/2014/main" id="{4DE4E4D3-9065-4734-80D1-487444E96D31}"/>
              </a:ext>
            </a:extLst>
          </p:cNvPr>
          <p:cNvSpPr>
            <a:spLocks noGrp="1"/>
          </p:cNvSpPr>
          <p:nvPr>
            <p:ph type="dt" sz="half" idx="13"/>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268637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5094C-EED8-6840-BA00-FBB615488B65}"/>
              </a:ext>
            </a:extLst>
          </p:cNvPr>
          <p:cNvSpPr>
            <a:spLocks noGrp="1"/>
          </p:cNvSpPr>
          <p:nvPr>
            <p:ph type="ctrTitle"/>
          </p:nvPr>
        </p:nvSpPr>
        <p:spPr>
          <a:xfrm>
            <a:off x="1524000" y="1122363"/>
            <a:ext cx="9144000" cy="2387600"/>
          </a:xfrm>
          <a:prstGeom prst="rect">
            <a:avLst/>
          </a:prstGeom>
        </p:spPr>
        <p:txBody>
          <a:bodyPr anchor="b"/>
          <a:lstStyle>
            <a:lvl1pPr algn="ctr">
              <a:defRPr sz="5400"/>
            </a:lvl1pPr>
          </a:lstStyle>
          <a:p>
            <a:r>
              <a:rPr lang="en-US"/>
              <a:t>Click to edit Master title style</a:t>
            </a:r>
            <a:endParaRPr lang="en-GB"/>
          </a:p>
        </p:txBody>
      </p:sp>
      <p:sp>
        <p:nvSpPr>
          <p:cNvPr id="3" name="Subtitle 2">
            <a:extLst>
              <a:ext uri="{FF2B5EF4-FFF2-40B4-BE49-F238E27FC236}">
                <a16:creationId xmlns:a16="http://schemas.microsoft.com/office/drawing/2014/main" id="{2894C426-3F93-5E42-A6AB-FEDD7409D65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181D8FDB-9540-9045-B773-61E35065E4FC}"/>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a:t>
            </a:fld>
            <a:endParaRPr lang="en-US" dirty="0"/>
          </a:p>
        </p:txBody>
      </p:sp>
      <p:sp>
        <p:nvSpPr>
          <p:cNvPr id="8" name="Footer Placeholder 4">
            <a:extLst>
              <a:ext uri="{FF2B5EF4-FFF2-40B4-BE49-F238E27FC236}">
                <a16:creationId xmlns:a16="http://schemas.microsoft.com/office/drawing/2014/main" id="{2658DDA6-B4E0-4B42-A8E3-81EBF5E6EAFE}"/>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9" name="Date Placeholder 3">
            <a:extLst>
              <a:ext uri="{FF2B5EF4-FFF2-40B4-BE49-F238E27FC236}">
                <a16:creationId xmlns:a16="http://schemas.microsoft.com/office/drawing/2014/main" id="{4A95763F-2716-4A80-B4B6-B672C09CA517}"/>
              </a:ext>
            </a:extLst>
          </p:cNvPr>
          <p:cNvSpPr>
            <a:spLocks noGrp="1"/>
          </p:cNvSpPr>
          <p:nvPr>
            <p:ph type="dt" sz="half" idx="13"/>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418132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7989" y="1592265"/>
            <a:ext cx="5616575" cy="4608512"/>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172200" y="1592265"/>
            <a:ext cx="5611813" cy="4608511"/>
          </a:xfr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Slide Number Placeholder 9">
            <a:extLst>
              <a:ext uri="{FF2B5EF4-FFF2-40B4-BE49-F238E27FC236}">
                <a16:creationId xmlns:a16="http://schemas.microsoft.com/office/drawing/2014/main" id="{BEE4B464-E744-A34F-B223-6B554979B8EC}"/>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a:t>
            </a:fld>
            <a:endParaRPr lang="en-US" dirty="0"/>
          </a:p>
        </p:txBody>
      </p:sp>
      <p:sp>
        <p:nvSpPr>
          <p:cNvPr id="11" name="Date Placeholder 3">
            <a:extLst>
              <a:ext uri="{FF2B5EF4-FFF2-40B4-BE49-F238E27FC236}">
                <a16:creationId xmlns:a16="http://schemas.microsoft.com/office/drawing/2014/main" id="{9AB5843D-97B6-45BF-AF38-FE931560196D}"/>
              </a:ext>
            </a:extLst>
          </p:cNvPr>
          <p:cNvSpPr>
            <a:spLocks noGrp="1"/>
          </p:cNvSpPr>
          <p:nvPr>
            <p:ph type="dt" sz="half" idx="13"/>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sp>
        <p:nvSpPr>
          <p:cNvPr id="12" name="Footer Placeholder 4">
            <a:extLst>
              <a:ext uri="{FF2B5EF4-FFF2-40B4-BE49-F238E27FC236}">
                <a16:creationId xmlns:a16="http://schemas.microsoft.com/office/drawing/2014/main" id="{556324F3-4418-4835-983D-7BC869042666}"/>
              </a:ext>
            </a:extLst>
          </p:cNvPr>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Tree>
    <p:extLst>
      <p:ext uri="{BB962C8B-B14F-4D97-AF65-F5344CB8AC3E}">
        <p14:creationId xmlns:p14="http://schemas.microsoft.com/office/powerpoint/2010/main" val="93776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spcBef>
                <a:spcPts val="0"/>
              </a:spcBef>
              <a:spcAft>
                <a:spcPts val="0"/>
              </a:spcAft>
            </a:pPr>
            <a:fld id="{00000000-1234-1234-1234-123412341234}" type="slidenum">
              <a:rPr lang="en" smtClean="0"/>
              <a:pPr>
                <a:spcBef>
                  <a:spcPts val="0"/>
                </a:spcBef>
                <a:spcAft>
                  <a:spcPts val="0"/>
                </a:spcAft>
              </a:pPr>
              <a:t>‹#›</a:t>
            </a:fld>
            <a:endParaRPr lang="en"/>
          </a:p>
        </p:txBody>
      </p:sp>
    </p:spTree>
    <p:extLst>
      <p:ext uri="{BB962C8B-B14F-4D97-AF65-F5344CB8AC3E}">
        <p14:creationId xmlns:p14="http://schemas.microsoft.com/office/powerpoint/2010/main" val="176869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03203" y="210083"/>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60227" y="5334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5" y="2057400"/>
            <a:ext cx="9872871" cy="4038600"/>
          </a:xfrm>
          <a:prstGeom prst="rect">
            <a:avLst/>
          </a:prstGeom>
          <a:ln>
            <a:solidFill>
              <a:srgbClr val="CC9900"/>
            </a:solidFill>
          </a:ln>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737113" y="6539215"/>
            <a:ext cx="4717775" cy="365125"/>
          </a:xfrm>
          <a:prstGeom prst="rect">
            <a:avLst/>
          </a:prstGeom>
        </p:spPr>
        <p:txBody>
          <a:bodyPr vert="horz" lIns="91440" tIns="45720" rIns="91440" bIns="45720" rtlCol="0" anchor="ctr"/>
          <a:lstStyle>
            <a:lvl1pPr algn="ctr">
              <a:defRPr sz="1080">
                <a:solidFill>
                  <a:schemeClr val="bg1"/>
                </a:solidFill>
                <a:latin typeface="+mj-lt"/>
              </a:defRPr>
            </a:lvl1pPr>
          </a:lstStyle>
          <a:p>
            <a:pPr marL="12700">
              <a:spcBef>
                <a:spcPts val="40"/>
              </a:spcBef>
            </a:pPr>
            <a:r>
              <a:rPr lang="en-US" dirty="0"/>
              <a:t>Andrea Bressan</a:t>
            </a:r>
            <a:endParaRPr lang="en-US" spc="-10" dirty="0"/>
          </a:p>
        </p:txBody>
      </p:sp>
      <p:sp>
        <p:nvSpPr>
          <p:cNvPr id="6" name="Slide Number Placeholder 5"/>
          <p:cNvSpPr>
            <a:spLocks noGrp="1"/>
          </p:cNvSpPr>
          <p:nvPr>
            <p:ph type="sldNum" sz="quarter" idx="4"/>
          </p:nvPr>
        </p:nvSpPr>
        <p:spPr>
          <a:xfrm>
            <a:off x="10443177" y="6540955"/>
            <a:ext cx="1706217" cy="365125"/>
          </a:xfrm>
          <a:prstGeom prst="rect">
            <a:avLst/>
          </a:prstGeom>
        </p:spPr>
        <p:txBody>
          <a:bodyPr vert="horz" lIns="91440" tIns="45720" rIns="91440" bIns="45720" rtlCol="0" anchor="ctr"/>
          <a:lstStyle>
            <a:lvl1pPr algn="r">
              <a:defRPr sz="1080">
                <a:solidFill>
                  <a:schemeClr val="bg1"/>
                </a:solidFill>
                <a:latin typeface="+mj-lt"/>
              </a:defRPr>
            </a:lvl1pPr>
          </a:lstStyle>
          <a:p>
            <a:pPr marL="115570">
              <a:lnSpc>
                <a:spcPct val="100000"/>
              </a:lnSpc>
              <a:spcBef>
                <a:spcPts val="40"/>
              </a:spcBef>
            </a:pPr>
            <a:fld id="{81D60167-4931-47E6-BA6A-407CBD079E47}" type="slidenum">
              <a:rPr lang="en-US" smtClean="0"/>
              <a:t>‹#›</a:t>
            </a:fld>
            <a:endParaRPr lang="en-US" dirty="0"/>
          </a:p>
        </p:txBody>
      </p:sp>
      <p:sp>
        <p:nvSpPr>
          <p:cNvPr id="8" name="Date Placeholder 3">
            <a:extLst>
              <a:ext uri="{FF2B5EF4-FFF2-40B4-BE49-F238E27FC236}">
                <a16:creationId xmlns:a16="http://schemas.microsoft.com/office/drawing/2014/main" id="{2394656D-8093-4FAA-B331-BD2185739CD9}"/>
              </a:ext>
            </a:extLst>
          </p:cNvPr>
          <p:cNvSpPr>
            <a:spLocks noGrp="1"/>
          </p:cNvSpPr>
          <p:nvPr>
            <p:ph type="dt" sz="half" idx="2"/>
          </p:nvPr>
        </p:nvSpPr>
        <p:spPr>
          <a:xfrm>
            <a:off x="30808" y="6539215"/>
            <a:ext cx="2864792" cy="365125"/>
          </a:xfrm>
          <a:prstGeom prst="rect">
            <a:avLst/>
          </a:prstGeom>
        </p:spPr>
        <p:txBody>
          <a:bodyPr vert="horz" lIns="91440" tIns="45720" rIns="91440" bIns="45720" rtlCol="0" anchor="ctr"/>
          <a:lstStyle>
            <a:lvl1pPr algn="l">
              <a:defRPr sz="1080">
                <a:solidFill>
                  <a:schemeClr val="bg1"/>
                </a:solidFill>
                <a:latin typeface="+mj-lt"/>
              </a:defRPr>
            </a:lvl1p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366855400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7" r:id="rId3"/>
    <p:sldLayoutId id="2147483684" r:id="rId4"/>
    <p:sldLayoutId id="2147483685" r:id="rId5"/>
    <p:sldLayoutId id="2147483686" r:id="rId6"/>
    <p:sldLayoutId id="2147483688" r:id="rId7"/>
  </p:sldLayoutIdLst>
  <p:hf hdr="0"/>
  <p:txStyles>
    <p:titleStyle>
      <a:lvl1pPr algn="l" defTabSz="822944" rtl="0" eaLnBrk="1" latinLnBrk="0" hangingPunct="1">
        <a:lnSpc>
          <a:spcPct val="90000"/>
        </a:lnSpc>
        <a:spcBef>
          <a:spcPct val="0"/>
        </a:spcBef>
        <a:buNone/>
        <a:defRPr sz="3960" kern="1200">
          <a:solidFill>
            <a:srgbClr val="0070C0"/>
          </a:solidFill>
          <a:latin typeface="+mj-lt"/>
          <a:ea typeface="+mj-ea"/>
          <a:cs typeface="+mj-cs"/>
        </a:defRPr>
      </a:lvl1pPr>
    </p:titleStyle>
    <p:bodyStyle>
      <a:lvl1pPr marL="205735" indent="-164587" algn="l" defTabSz="822944" rtl="0" eaLnBrk="1" latinLnBrk="0" hangingPunct="1">
        <a:lnSpc>
          <a:spcPct val="90000"/>
        </a:lnSpc>
        <a:spcBef>
          <a:spcPts val="1260"/>
        </a:spcBef>
        <a:buClr>
          <a:schemeClr val="accent3">
            <a:lumMod val="50000"/>
          </a:schemeClr>
        </a:buClr>
        <a:buSzPct val="80000"/>
        <a:buFont typeface="Corbel" pitchFamily="34" charset="0"/>
        <a:buChar char="•"/>
        <a:defRPr sz="1980" kern="1200">
          <a:solidFill>
            <a:schemeClr val="tx1"/>
          </a:solidFill>
          <a:latin typeface="+mn-lt"/>
          <a:ea typeface="+mn-ea"/>
          <a:cs typeface="+mn-cs"/>
        </a:defRPr>
      </a:lvl1pPr>
      <a:lvl2pPr marL="411472" indent="-164587" algn="l" defTabSz="822944" rtl="0" eaLnBrk="1" latinLnBrk="0" hangingPunct="1">
        <a:lnSpc>
          <a:spcPct val="90000"/>
        </a:lnSpc>
        <a:spcBef>
          <a:spcPts val="180"/>
        </a:spcBef>
        <a:spcAft>
          <a:spcPts val="360"/>
        </a:spcAft>
        <a:buClr>
          <a:schemeClr val="accent3">
            <a:lumMod val="50000"/>
          </a:schemeClr>
        </a:buClr>
        <a:buSzPct val="80000"/>
        <a:buFont typeface="Corbel" pitchFamily="34" charset="0"/>
        <a:buChar char="•"/>
        <a:defRPr sz="1800" kern="1200">
          <a:solidFill>
            <a:schemeClr val="tx1"/>
          </a:solidFill>
          <a:latin typeface="+mn-lt"/>
          <a:ea typeface="+mn-ea"/>
          <a:cs typeface="+mn-cs"/>
        </a:defRPr>
      </a:lvl2pPr>
      <a:lvl3pPr marL="658355" indent="-164587" algn="l" defTabSz="822944" rtl="0" eaLnBrk="1" latinLnBrk="0" hangingPunct="1">
        <a:lnSpc>
          <a:spcPct val="90000"/>
        </a:lnSpc>
        <a:spcBef>
          <a:spcPts val="180"/>
        </a:spcBef>
        <a:spcAft>
          <a:spcPts val="360"/>
        </a:spcAft>
        <a:buClr>
          <a:schemeClr val="accent3">
            <a:lumMod val="50000"/>
          </a:schemeClr>
        </a:buClr>
        <a:buSzPct val="80000"/>
        <a:buFont typeface="Corbel" pitchFamily="34" charset="0"/>
        <a:buChar char="•"/>
        <a:defRPr sz="1620" kern="1200">
          <a:solidFill>
            <a:schemeClr val="tx1"/>
          </a:solidFill>
          <a:latin typeface="+mn-lt"/>
          <a:ea typeface="+mn-ea"/>
          <a:cs typeface="+mn-cs"/>
        </a:defRPr>
      </a:lvl3pPr>
      <a:lvl4pPr marL="905239" indent="-164587" algn="l" defTabSz="822944" rtl="0" eaLnBrk="1" latinLnBrk="0" hangingPunct="1">
        <a:lnSpc>
          <a:spcPct val="90000"/>
        </a:lnSpc>
        <a:spcBef>
          <a:spcPts val="180"/>
        </a:spcBef>
        <a:spcAft>
          <a:spcPts val="360"/>
        </a:spcAft>
        <a:buClr>
          <a:schemeClr val="accent3">
            <a:lumMod val="50000"/>
          </a:schemeClr>
        </a:buClr>
        <a:buSzPct val="80000"/>
        <a:buFont typeface="Corbel" pitchFamily="34" charset="0"/>
        <a:buChar char="•"/>
        <a:defRPr sz="1440" kern="1200">
          <a:solidFill>
            <a:schemeClr val="tx1"/>
          </a:solidFill>
          <a:latin typeface="+mn-lt"/>
          <a:ea typeface="+mn-ea"/>
          <a:cs typeface="+mn-cs"/>
        </a:defRPr>
      </a:lvl4pPr>
      <a:lvl5pPr marL="1152120" indent="-164587" algn="l" defTabSz="822944" rtl="0" eaLnBrk="1" latinLnBrk="0" hangingPunct="1">
        <a:lnSpc>
          <a:spcPct val="90000"/>
        </a:lnSpc>
        <a:spcBef>
          <a:spcPts val="180"/>
        </a:spcBef>
        <a:spcAft>
          <a:spcPts val="360"/>
        </a:spcAft>
        <a:buClr>
          <a:schemeClr val="accent3">
            <a:lumMod val="50000"/>
          </a:schemeClr>
        </a:buClr>
        <a:buSzPct val="80000"/>
        <a:buFont typeface="Corbel" pitchFamily="34" charset="0"/>
        <a:buChar char="•"/>
        <a:defRPr sz="1440" kern="1200">
          <a:solidFill>
            <a:schemeClr val="tx1"/>
          </a:solidFill>
          <a:latin typeface="+mn-lt"/>
          <a:ea typeface="+mn-ea"/>
          <a:cs typeface="+mn-cs"/>
        </a:defRPr>
      </a:lvl5pPr>
      <a:lvl6pPr marL="1439971" indent="-205735" algn="l" defTabSz="822944" rtl="0" eaLnBrk="1" latinLnBrk="0" hangingPunct="1">
        <a:lnSpc>
          <a:spcPct val="90000"/>
        </a:lnSpc>
        <a:spcBef>
          <a:spcPts val="180"/>
        </a:spcBef>
        <a:spcAft>
          <a:spcPts val="360"/>
        </a:spcAft>
        <a:buClr>
          <a:schemeClr val="accent1"/>
        </a:buClr>
        <a:buSzPct val="80000"/>
        <a:buFont typeface="Corbel" pitchFamily="34" charset="0"/>
        <a:buChar char="•"/>
        <a:defRPr sz="1440" kern="1200">
          <a:solidFill>
            <a:schemeClr val="accent1"/>
          </a:solidFill>
          <a:latin typeface="+mn-lt"/>
          <a:ea typeface="+mn-ea"/>
          <a:cs typeface="+mn-cs"/>
        </a:defRPr>
      </a:lvl6pPr>
      <a:lvl7pPr marL="1709966" indent="-205735" algn="l" defTabSz="822944" rtl="0" eaLnBrk="1" latinLnBrk="0" hangingPunct="1">
        <a:lnSpc>
          <a:spcPct val="90000"/>
        </a:lnSpc>
        <a:spcBef>
          <a:spcPts val="180"/>
        </a:spcBef>
        <a:spcAft>
          <a:spcPts val="360"/>
        </a:spcAft>
        <a:buClr>
          <a:schemeClr val="accent1"/>
        </a:buClr>
        <a:buSzPct val="80000"/>
        <a:buFont typeface="Corbel" pitchFamily="34" charset="0"/>
        <a:buChar char="•"/>
        <a:defRPr sz="1440" kern="1200">
          <a:solidFill>
            <a:schemeClr val="accent1"/>
          </a:solidFill>
          <a:latin typeface="+mn-lt"/>
          <a:ea typeface="+mn-ea"/>
          <a:cs typeface="+mn-cs"/>
        </a:defRPr>
      </a:lvl7pPr>
      <a:lvl8pPr marL="1979960" indent="-205735" algn="l" defTabSz="822944" rtl="0" eaLnBrk="1" latinLnBrk="0" hangingPunct="1">
        <a:lnSpc>
          <a:spcPct val="90000"/>
        </a:lnSpc>
        <a:spcBef>
          <a:spcPts val="180"/>
        </a:spcBef>
        <a:spcAft>
          <a:spcPts val="360"/>
        </a:spcAft>
        <a:buClr>
          <a:schemeClr val="accent1"/>
        </a:buClr>
        <a:buSzPct val="80000"/>
        <a:buFont typeface="Corbel" pitchFamily="34" charset="0"/>
        <a:buChar char="•"/>
        <a:defRPr sz="1440" kern="1200">
          <a:solidFill>
            <a:schemeClr val="accent1"/>
          </a:solidFill>
          <a:latin typeface="+mn-lt"/>
          <a:ea typeface="+mn-ea"/>
          <a:cs typeface="+mn-cs"/>
        </a:defRPr>
      </a:lvl8pPr>
      <a:lvl9pPr marL="2249957" indent="-205735" algn="l" defTabSz="822944" rtl="0" eaLnBrk="1" latinLnBrk="0" hangingPunct="1">
        <a:lnSpc>
          <a:spcPct val="90000"/>
        </a:lnSpc>
        <a:spcBef>
          <a:spcPts val="180"/>
        </a:spcBef>
        <a:spcAft>
          <a:spcPts val="360"/>
        </a:spcAft>
        <a:buClr>
          <a:schemeClr val="accent1"/>
        </a:buClr>
        <a:buSzPct val="80000"/>
        <a:buFont typeface="Corbel" pitchFamily="34" charset="0"/>
        <a:buChar char="•"/>
        <a:defRPr sz="1440" kern="1200">
          <a:solidFill>
            <a:schemeClr val="accent1"/>
          </a:solidFill>
          <a:latin typeface="+mn-lt"/>
          <a:ea typeface="+mn-ea"/>
          <a:cs typeface="+mn-cs"/>
        </a:defRPr>
      </a:lvl9pPr>
    </p:bodyStyle>
    <p:otherStyle>
      <a:defPPr>
        <a:defRPr lang="en-US"/>
      </a:defPPr>
      <a:lvl1pPr marL="0" algn="l" defTabSz="822944" rtl="0" eaLnBrk="1" latinLnBrk="0" hangingPunct="1">
        <a:defRPr sz="1620" kern="1200">
          <a:solidFill>
            <a:schemeClr val="tx1"/>
          </a:solidFill>
          <a:latin typeface="+mn-lt"/>
          <a:ea typeface="+mn-ea"/>
          <a:cs typeface="+mn-cs"/>
        </a:defRPr>
      </a:lvl1pPr>
      <a:lvl2pPr marL="411472" algn="l" defTabSz="822944" rtl="0" eaLnBrk="1" latinLnBrk="0" hangingPunct="1">
        <a:defRPr sz="1620" kern="1200">
          <a:solidFill>
            <a:schemeClr val="tx1"/>
          </a:solidFill>
          <a:latin typeface="+mn-lt"/>
          <a:ea typeface="+mn-ea"/>
          <a:cs typeface="+mn-cs"/>
        </a:defRPr>
      </a:lvl2pPr>
      <a:lvl3pPr marL="822944" algn="l" defTabSz="822944" rtl="0" eaLnBrk="1" latinLnBrk="0" hangingPunct="1">
        <a:defRPr sz="1620" kern="1200">
          <a:solidFill>
            <a:schemeClr val="tx1"/>
          </a:solidFill>
          <a:latin typeface="+mn-lt"/>
          <a:ea typeface="+mn-ea"/>
          <a:cs typeface="+mn-cs"/>
        </a:defRPr>
      </a:lvl3pPr>
      <a:lvl4pPr marL="1234415" algn="l" defTabSz="822944" rtl="0" eaLnBrk="1" latinLnBrk="0" hangingPunct="1">
        <a:defRPr sz="1620" kern="1200">
          <a:solidFill>
            <a:schemeClr val="tx1"/>
          </a:solidFill>
          <a:latin typeface="+mn-lt"/>
          <a:ea typeface="+mn-ea"/>
          <a:cs typeface="+mn-cs"/>
        </a:defRPr>
      </a:lvl4pPr>
      <a:lvl5pPr marL="1645888" algn="l" defTabSz="822944" rtl="0" eaLnBrk="1" latinLnBrk="0" hangingPunct="1">
        <a:defRPr sz="1620" kern="1200">
          <a:solidFill>
            <a:schemeClr val="tx1"/>
          </a:solidFill>
          <a:latin typeface="+mn-lt"/>
          <a:ea typeface="+mn-ea"/>
          <a:cs typeface="+mn-cs"/>
        </a:defRPr>
      </a:lvl5pPr>
      <a:lvl6pPr marL="2057359" algn="l" defTabSz="822944" rtl="0" eaLnBrk="1" latinLnBrk="0" hangingPunct="1">
        <a:defRPr sz="1620" kern="1200">
          <a:solidFill>
            <a:schemeClr val="tx1"/>
          </a:solidFill>
          <a:latin typeface="+mn-lt"/>
          <a:ea typeface="+mn-ea"/>
          <a:cs typeface="+mn-cs"/>
        </a:defRPr>
      </a:lvl6pPr>
      <a:lvl7pPr marL="2468831" algn="l" defTabSz="822944" rtl="0" eaLnBrk="1" latinLnBrk="0" hangingPunct="1">
        <a:defRPr sz="1620" kern="1200">
          <a:solidFill>
            <a:schemeClr val="tx1"/>
          </a:solidFill>
          <a:latin typeface="+mn-lt"/>
          <a:ea typeface="+mn-ea"/>
          <a:cs typeface="+mn-cs"/>
        </a:defRPr>
      </a:lvl7pPr>
      <a:lvl8pPr marL="2880302" algn="l" defTabSz="822944" rtl="0" eaLnBrk="1" latinLnBrk="0" hangingPunct="1">
        <a:defRPr sz="1620" kern="1200">
          <a:solidFill>
            <a:schemeClr val="tx1"/>
          </a:solidFill>
          <a:latin typeface="+mn-lt"/>
          <a:ea typeface="+mn-ea"/>
          <a:cs typeface="+mn-cs"/>
        </a:defRPr>
      </a:lvl8pPr>
      <a:lvl9pPr marL="3291775" algn="l" defTabSz="822944"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ndico.bnl.gov/event/2685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1DC73E-F28D-4F2A-8111-E10A9C718CD4}"/>
              </a:ext>
            </a:extLst>
          </p:cNvPr>
          <p:cNvSpPr>
            <a:spLocks noGrp="1"/>
          </p:cNvSpPr>
          <p:nvPr>
            <p:ph type="title"/>
          </p:nvPr>
        </p:nvSpPr>
        <p:spPr>
          <a:xfrm>
            <a:off x="1600200" y="1981200"/>
            <a:ext cx="9875520" cy="1356360"/>
          </a:xfrm>
        </p:spPr>
        <p:txBody>
          <a:bodyPr>
            <a:normAutofit fontScale="90000"/>
          </a:bodyPr>
          <a:lstStyle/>
          <a:p>
            <a:pPr algn="r"/>
            <a:r>
              <a:rPr lang="en-US" b="1" i="0" dirty="0">
                <a:solidFill>
                  <a:srgbClr val="253F08"/>
                </a:solidFill>
                <a:effectLst/>
                <a:latin typeface="Liberation Sans"/>
              </a:rPr>
              <a:t>Computing coordination</a:t>
            </a:r>
            <a:br>
              <a:rPr lang="en-US" dirty="0"/>
            </a:br>
            <a:r>
              <a:rPr lang="en-US" sz="3600" dirty="0">
                <a:solidFill>
                  <a:schemeClr val="accent3">
                    <a:lumMod val="75000"/>
                  </a:schemeClr>
                </a:solidFill>
              </a:rPr>
              <a:t>A. Bressan,</a:t>
            </a:r>
            <a:br>
              <a:rPr lang="en-US" sz="3600" dirty="0">
                <a:solidFill>
                  <a:schemeClr val="accent3">
                    <a:lumMod val="75000"/>
                  </a:schemeClr>
                </a:solidFill>
              </a:rPr>
            </a:br>
            <a:r>
              <a:rPr lang="en-US" sz="3600" dirty="0">
                <a:solidFill>
                  <a:schemeClr val="accent3">
                    <a:lumMod val="75000"/>
                  </a:schemeClr>
                </a:solidFill>
              </a:rPr>
              <a:t>(University of Trieste and INFN) </a:t>
            </a:r>
            <a:br>
              <a:rPr lang="en-US" dirty="0"/>
            </a:br>
            <a:br>
              <a:rPr lang="en-US" dirty="0"/>
            </a:br>
            <a:endParaRPr lang="en-US" dirty="0"/>
          </a:p>
        </p:txBody>
      </p:sp>
      <p:sp>
        <p:nvSpPr>
          <p:cNvPr id="11" name="Slide Number Placeholder 10">
            <a:extLst>
              <a:ext uri="{FF2B5EF4-FFF2-40B4-BE49-F238E27FC236}">
                <a16:creationId xmlns:a16="http://schemas.microsoft.com/office/drawing/2014/main" id="{3FE64906-36B5-4964-A8DA-4F8B47D7627D}"/>
              </a:ext>
            </a:extLst>
          </p:cNvPr>
          <p:cNvSpPr>
            <a:spLocks noGrp="1"/>
          </p:cNvSpPr>
          <p:nvPr>
            <p:ph type="sldNum" sz="quarter" idx="12"/>
          </p:nvPr>
        </p:nvSpPr>
        <p:spPr/>
        <p:txBody>
          <a:bodyPr/>
          <a:lstStyle/>
          <a:p>
            <a:fld id="{B9A5DFB4-3D23-4866-8D46-AE36D04BFD7D}" type="slidenum">
              <a:rPr lang="en-US" smtClean="0"/>
              <a:pPr/>
              <a:t>1</a:t>
            </a:fld>
            <a:endParaRPr lang="en-US" dirty="0"/>
          </a:p>
        </p:txBody>
      </p:sp>
      <p:sp>
        <p:nvSpPr>
          <p:cNvPr id="4" name="Footer Placeholder 3">
            <a:extLst>
              <a:ext uri="{FF2B5EF4-FFF2-40B4-BE49-F238E27FC236}">
                <a16:creationId xmlns:a16="http://schemas.microsoft.com/office/drawing/2014/main" id="{C137D498-A278-46A5-B894-6FA276C5FED6}"/>
              </a:ext>
            </a:extLst>
          </p:cNvPr>
          <p:cNvSpPr>
            <a:spLocks noGrp="1"/>
          </p:cNvSpPr>
          <p:nvPr>
            <p:ph type="ftr" sz="quarter" idx="3"/>
          </p:nvPr>
        </p:nvSpPr>
        <p:spPr/>
        <p:txBody>
          <a:bodyPr/>
          <a:lstStyle/>
          <a:p>
            <a:r>
              <a:rPr lang="en-US"/>
              <a:t>Andrea Bressan</a:t>
            </a:r>
            <a:endParaRPr lang="en-US" dirty="0"/>
          </a:p>
        </p:txBody>
      </p:sp>
      <p:sp>
        <p:nvSpPr>
          <p:cNvPr id="2" name="Date Placeholder 1">
            <a:extLst>
              <a:ext uri="{FF2B5EF4-FFF2-40B4-BE49-F238E27FC236}">
                <a16:creationId xmlns:a16="http://schemas.microsoft.com/office/drawing/2014/main" id="{AB8F9769-8DCB-4681-9C66-2A1C04772EAC}"/>
              </a:ext>
            </a:extLst>
          </p:cNvPr>
          <p:cNvSpPr>
            <a:spLocks noGrp="1"/>
          </p:cNvSpPr>
          <p:nvPr>
            <p:ph type="dt" sz="half" idx="13"/>
          </p:nvPr>
        </p:nvSpPr>
        <p:spPr/>
        <p:txBody>
          <a:bodyPr/>
          <a:lstStyle/>
          <a:p>
            <a:r>
              <a:rPr lang="en-US"/>
              <a:t>ePIC-Italia Sala Della Carita' - PD - 18/06/2025</a:t>
            </a:r>
            <a:endParaRPr lang="en-US" dirty="0"/>
          </a:p>
        </p:txBody>
      </p:sp>
      <p:sp>
        <p:nvSpPr>
          <p:cNvPr id="5" name="TextBox 4">
            <a:extLst>
              <a:ext uri="{FF2B5EF4-FFF2-40B4-BE49-F238E27FC236}">
                <a16:creationId xmlns:a16="http://schemas.microsoft.com/office/drawing/2014/main" id="{D2591D63-CDB5-45F4-9F0B-E21131BD91ED}"/>
              </a:ext>
            </a:extLst>
          </p:cNvPr>
          <p:cNvSpPr txBox="1"/>
          <p:nvPr/>
        </p:nvSpPr>
        <p:spPr>
          <a:xfrm>
            <a:off x="5547361" y="2906023"/>
            <a:ext cx="65" cy="276999"/>
          </a:xfrm>
          <a:prstGeom prst="rect">
            <a:avLst/>
          </a:prstGeom>
          <a:noFill/>
        </p:spPr>
        <p:txBody>
          <a:bodyPr wrap="none" lIns="0" tIns="0" rIns="0" bIns="0" rtlCol="0">
            <a:spAutoFit/>
          </a:bodyPr>
          <a:lstStyle/>
          <a:p>
            <a:endParaRPr lang="en-US" dirty="0"/>
          </a:p>
        </p:txBody>
      </p:sp>
      <p:pic>
        <p:nvPicPr>
          <p:cNvPr id="2050" name="Picture 2" descr="https://wiki.bnl.gov/EPIC/images/f/fd/EPIC-logo_black_transparent.png">
            <a:extLst>
              <a:ext uri="{FF2B5EF4-FFF2-40B4-BE49-F238E27FC236}">
                <a16:creationId xmlns:a16="http://schemas.microsoft.com/office/drawing/2014/main" id="{9737E36C-0A61-4215-B1E3-F804F0642DD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6188" y="2286000"/>
            <a:ext cx="4420863" cy="3183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2943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F4F55-4337-8F91-3123-3C01C1D12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59EC7C-BF15-06D4-7661-B21D24585B6F}"/>
              </a:ext>
            </a:extLst>
          </p:cNvPr>
          <p:cNvSpPr>
            <a:spLocks noGrp="1"/>
          </p:cNvSpPr>
          <p:nvPr>
            <p:ph type="title"/>
          </p:nvPr>
        </p:nvSpPr>
        <p:spPr/>
        <p:txBody>
          <a:bodyPr/>
          <a:lstStyle/>
          <a:p>
            <a:r>
              <a:rPr lang="en-US" dirty="0"/>
              <a:t>CNAF</a:t>
            </a:r>
          </a:p>
        </p:txBody>
      </p:sp>
      <p:sp>
        <p:nvSpPr>
          <p:cNvPr id="3" name="Slide Number Placeholder 2">
            <a:extLst>
              <a:ext uri="{FF2B5EF4-FFF2-40B4-BE49-F238E27FC236}">
                <a16:creationId xmlns:a16="http://schemas.microsoft.com/office/drawing/2014/main" id="{60D1CCE5-D5C1-B936-43DA-FE26E3267072}"/>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10</a:t>
            </a:fld>
            <a:endParaRPr lang="en-US" dirty="0"/>
          </a:p>
        </p:txBody>
      </p:sp>
      <p:pic>
        <p:nvPicPr>
          <p:cNvPr id="10" name="Content Placeholder 9">
            <a:extLst>
              <a:ext uri="{FF2B5EF4-FFF2-40B4-BE49-F238E27FC236}">
                <a16:creationId xmlns:a16="http://schemas.microsoft.com/office/drawing/2014/main" id="{1DFB78EB-54B1-FD06-C930-455CAED14FA4}"/>
              </a:ext>
            </a:extLst>
          </p:cNvPr>
          <p:cNvPicPr>
            <a:picLocks noGrp="1" noChangeAspect="1"/>
          </p:cNvPicPr>
          <p:nvPr>
            <p:ph idx="1"/>
          </p:nvPr>
        </p:nvPicPr>
        <p:blipFill>
          <a:blip r:embed="rId2"/>
          <a:stretch>
            <a:fillRect/>
          </a:stretch>
        </p:blipFill>
        <p:spPr>
          <a:xfrm>
            <a:off x="776952" y="1577470"/>
            <a:ext cx="10638095" cy="4619048"/>
          </a:xfrm>
        </p:spPr>
      </p:pic>
      <p:sp>
        <p:nvSpPr>
          <p:cNvPr id="5" name="Footer Placeholder 4">
            <a:extLst>
              <a:ext uri="{FF2B5EF4-FFF2-40B4-BE49-F238E27FC236}">
                <a16:creationId xmlns:a16="http://schemas.microsoft.com/office/drawing/2014/main" id="{1894F8DA-3F1D-CD10-6D70-666E1C9171EC}"/>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6" name="Date Placeholder 5">
            <a:extLst>
              <a:ext uri="{FF2B5EF4-FFF2-40B4-BE49-F238E27FC236}">
                <a16:creationId xmlns:a16="http://schemas.microsoft.com/office/drawing/2014/main" id="{DD66F9B6-0F6F-2440-2695-AF7DA550252F}"/>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3012426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D3C99-B20D-7000-5027-06A4DE4BE9FF}"/>
              </a:ext>
            </a:extLst>
          </p:cNvPr>
          <p:cNvSpPr>
            <a:spLocks noGrp="1"/>
          </p:cNvSpPr>
          <p:nvPr>
            <p:ph type="title"/>
          </p:nvPr>
        </p:nvSpPr>
        <p:spPr/>
        <p:txBody>
          <a:bodyPr/>
          <a:lstStyle/>
          <a:p>
            <a:r>
              <a:rPr lang="en-US" dirty="0"/>
              <a:t>CNAF; Local users</a:t>
            </a:r>
          </a:p>
        </p:txBody>
      </p:sp>
      <p:sp>
        <p:nvSpPr>
          <p:cNvPr id="3" name="Slide Number Placeholder 2">
            <a:extLst>
              <a:ext uri="{FF2B5EF4-FFF2-40B4-BE49-F238E27FC236}">
                <a16:creationId xmlns:a16="http://schemas.microsoft.com/office/drawing/2014/main" id="{D9274BA0-FD62-81C1-9F3B-C284CCE8B5F3}"/>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11</a:t>
            </a:fld>
            <a:endParaRPr lang="en-US" dirty="0"/>
          </a:p>
        </p:txBody>
      </p:sp>
      <p:sp>
        <p:nvSpPr>
          <p:cNvPr id="8" name="Content Placeholder 7">
            <a:extLst>
              <a:ext uri="{FF2B5EF4-FFF2-40B4-BE49-F238E27FC236}">
                <a16:creationId xmlns:a16="http://schemas.microsoft.com/office/drawing/2014/main" id="{47DBDBAC-5A70-EB54-7BB3-6F636A3D5DB7}"/>
              </a:ext>
            </a:extLst>
          </p:cNvPr>
          <p:cNvSpPr>
            <a:spLocks noGrp="1"/>
          </p:cNvSpPr>
          <p:nvPr>
            <p:ph idx="1"/>
          </p:nvPr>
        </p:nvSpPr>
        <p:spPr/>
        <p:txBody>
          <a:bodyPr/>
          <a:lstStyle/>
          <a:p>
            <a:r>
              <a:rPr lang="en-US" dirty="0"/>
              <a:t>Use Case</a:t>
            </a:r>
          </a:p>
          <a:p>
            <a:pPr lvl="1"/>
            <a:r>
              <a:rPr lang="en-US" dirty="0"/>
              <a:t>Monte Carlo productions better stay centralized</a:t>
            </a:r>
          </a:p>
          <a:p>
            <a:pPr lvl="1"/>
            <a:r>
              <a:rPr lang="en-US" dirty="0"/>
              <a:t>Maybe reconstructions if we wish to check improvements before pushing them?</a:t>
            </a:r>
          </a:p>
          <a:p>
            <a:pPr lvl="1"/>
            <a:r>
              <a:rPr lang="en-US" dirty="0"/>
              <a:t>This is also true for RICH reconstruction</a:t>
            </a:r>
          </a:p>
          <a:p>
            <a:pPr lvl="1"/>
            <a:r>
              <a:rPr lang="en-US" dirty="0"/>
              <a:t>ROOT Tree analyses, with present numbers can be performed on personal computer or local farms (we don’t need a TIER1 for that)</a:t>
            </a:r>
          </a:p>
          <a:p>
            <a:pPr lvl="1"/>
            <a:r>
              <a:rPr lang="en-US" dirty="0"/>
              <a:t>DATA repository? What may we need?</a:t>
            </a:r>
          </a:p>
          <a:p>
            <a:pPr lvl="1"/>
            <a:endParaRPr lang="en-US" dirty="0"/>
          </a:p>
          <a:p>
            <a:pPr lvl="1"/>
            <a:endParaRPr lang="en-US" dirty="0"/>
          </a:p>
          <a:p>
            <a:r>
              <a:rPr lang="en-US" dirty="0"/>
              <a:t>Open for discussion</a:t>
            </a:r>
          </a:p>
        </p:txBody>
      </p:sp>
      <p:sp>
        <p:nvSpPr>
          <p:cNvPr id="6" name="Footer Placeholder 5">
            <a:extLst>
              <a:ext uri="{FF2B5EF4-FFF2-40B4-BE49-F238E27FC236}">
                <a16:creationId xmlns:a16="http://schemas.microsoft.com/office/drawing/2014/main" id="{1BE7B671-F098-9B7D-20CC-D2B3C567FB28}"/>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7" name="Date Placeholder 6">
            <a:extLst>
              <a:ext uri="{FF2B5EF4-FFF2-40B4-BE49-F238E27FC236}">
                <a16:creationId xmlns:a16="http://schemas.microsoft.com/office/drawing/2014/main" id="{5F99FE59-661C-5EA9-17EA-16060C96EE19}"/>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232213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04FB188-0C39-F7A5-474A-8E8E07EA991E}"/>
              </a:ext>
            </a:extLst>
          </p:cNvPr>
          <p:cNvSpPr>
            <a:spLocks noGrp="1"/>
          </p:cNvSpPr>
          <p:nvPr>
            <p:ph type="title"/>
          </p:nvPr>
        </p:nvSpPr>
        <p:spPr/>
        <p:txBody>
          <a:bodyPr/>
          <a:lstStyle/>
          <a:p>
            <a:r>
              <a:rPr lang="en-US" dirty="0"/>
              <a:t>Ongoing Computing: EICO</a:t>
            </a:r>
          </a:p>
        </p:txBody>
      </p:sp>
      <p:sp>
        <p:nvSpPr>
          <p:cNvPr id="3" name="Slide Number Placeholder 2">
            <a:extLst>
              <a:ext uri="{FF2B5EF4-FFF2-40B4-BE49-F238E27FC236}">
                <a16:creationId xmlns:a16="http://schemas.microsoft.com/office/drawing/2014/main" id="{83A112EF-4110-FDB2-D313-646671C8D93C}"/>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2</a:t>
            </a:fld>
            <a:endParaRPr lang="en-US" dirty="0"/>
          </a:p>
        </p:txBody>
      </p:sp>
      <p:sp>
        <p:nvSpPr>
          <p:cNvPr id="7" name="Content Placeholder 6">
            <a:extLst>
              <a:ext uri="{FF2B5EF4-FFF2-40B4-BE49-F238E27FC236}">
                <a16:creationId xmlns:a16="http://schemas.microsoft.com/office/drawing/2014/main" id="{BF18DD51-ED92-1FEA-ABB9-D8FC85D5B5E2}"/>
              </a:ext>
            </a:extLst>
          </p:cNvPr>
          <p:cNvSpPr>
            <a:spLocks noGrp="1"/>
          </p:cNvSpPr>
          <p:nvPr>
            <p:ph idx="1"/>
          </p:nvPr>
        </p:nvSpPr>
        <p:spPr/>
        <p:txBody>
          <a:bodyPr>
            <a:normAutofit fontScale="92500" lnSpcReduction="10000"/>
          </a:bodyPr>
          <a:lstStyle/>
          <a:p>
            <a:r>
              <a:rPr lang="en-US" b="1" dirty="0">
                <a:solidFill>
                  <a:srgbClr val="FF0000"/>
                </a:solidFill>
              </a:rPr>
              <a:t>E</a:t>
            </a:r>
            <a:r>
              <a:rPr lang="en-US" dirty="0"/>
              <a:t>IC </a:t>
            </a:r>
            <a:r>
              <a:rPr lang="en-US" b="1" dirty="0">
                <a:solidFill>
                  <a:srgbClr val="FF0000"/>
                </a:solidFill>
              </a:rPr>
              <a:t>I</a:t>
            </a:r>
            <a:r>
              <a:rPr lang="en-US" dirty="0"/>
              <a:t>nternational </a:t>
            </a:r>
            <a:r>
              <a:rPr lang="en-US" b="1" dirty="0">
                <a:solidFill>
                  <a:srgbClr val="FF0000"/>
                </a:solidFill>
              </a:rPr>
              <a:t>C</a:t>
            </a:r>
            <a:r>
              <a:rPr lang="en-US" dirty="0"/>
              <a:t>omputing </a:t>
            </a:r>
            <a:r>
              <a:rPr lang="en-US" b="1" dirty="0">
                <a:solidFill>
                  <a:srgbClr val="FF0000"/>
                </a:solidFill>
              </a:rPr>
              <a:t>O</a:t>
            </a:r>
            <a:r>
              <a:rPr lang="en-US" dirty="0"/>
              <a:t>rganization kick-off meeting Oct 15, 2024</a:t>
            </a:r>
          </a:p>
          <a:p>
            <a:r>
              <a:rPr lang="it-IT" dirty="0"/>
              <a:t>Scopo: scrivere la “Carta” dell’organizzazione (scopo, regale, meccanismi di implementazione, comitati ecc.)</a:t>
            </a:r>
          </a:p>
          <a:p>
            <a:r>
              <a:rPr lang="it-IT" dirty="0"/>
              <a:t>Partecipanti: </a:t>
            </a:r>
            <a:r>
              <a:rPr lang="it-IT" b="1" dirty="0"/>
              <a:t>Alexei </a:t>
            </a:r>
            <a:r>
              <a:rPr lang="it-IT" b="1" dirty="0" err="1"/>
              <a:t>Klimentov</a:t>
            </a:r>
            <a:r>
              <a:rPr lang="it-IT" b="1" dirty="0"/>
              <a:t>, Amber </a:t>
            </a:r>
            <a:r>
              <a:rPr lang="it-IT" b="1" dirty="0" err="1"/>
              <a:t>Boehnlein</a:t>
            </a:r>
            <a:r>
              <a:rPr lang="it-IT" dirty="0"/>
              <a:t>, Roger Jones, Domenico Elia,  Wouter </a:t>
            </a:r>
            <a:r>
              <a:rPr lang="it-IT" dirty="0" err="1"/>
              <a:t>Deconinck</a:t>
            </a:r>
            <a:r>
              <a:rPr lang="it-IT" dirty="0"/>
              <a:t>, Markus </a:t>
            </a:r>
            <a:r>
              <a:rPr lang="it-IT" dirty="0" err="1"/>
              <a:t>Diefenthaler</a:t>
            </a:r>
            <a:r>
              <a:rPr lang="it-IT" dirty="0"/>
              <a:t>,  Andrea Bressan, Eric Yen, Carlos Munoz Camacho, Francesco </a:t>
            </a:r>
            <a:r>
              <a:rPr lang="it-IT" dirty="0" err="1"/>
              <a:t>Bossu</a:t>
            </a:r>
            <a:r>
              <a:rPr lang="it-IT" dirty="0"/>
              <a:t>, Peter Jones, Daria </a:t>
            </a:r>
            <a:r>
              <a:rPr lang="it-IT" dirty="0" err="1"/>
              <a:t>Solkan</a:t>
            </a:r>
            <a:r>
              <a:rPr lang="it-IT" dirty="0"/>
              <a:t>, Francesco Noferini, Bradley David </a:t>
            </a:r>
            <a:r>
              <a:rPr lang="it-IT" dirty="0" err="1"/>
              <a:t>Sawatzky</a:t>
            </a:r>
            <a:r>
              <a:rPr lang="it-IT" dirty="0"/>
              <a:t>, </a:t>
            </a:r>
            <a:r>
              <a:rPr lang="it-IT" dirty="0" err="1"/>
              <a:t>Taku</a:t>
            </a:r>
            <a:r>
              <a:rPr lang="it-IT" dirty="0"/>
              <a:t> </a:t>
            </a:r>
            <a:r>
              <a:rPr lang="it-IT" dirty="0" err="1"/>
              <a:t>Gunji</a:t>
            </a:r>
            <a:endParaRPr lang="it-IT" dirty="0"/>
          </a:p>
          <a:p>
            <a:r>
              <a:rPr lang="it-IT" dirty="0"/>
              <a:t>Da allora ~20 Meeting, settimanali/bisettimanali incluso un meeting in presenza a BNL in Aprile (2-4/04/2025)</a:t>
            </a:r>
          </a:p>
          <a:p>
            <a:r>
              <a:rPr lang="it-IT" dirty="0"/>
              <a:t>Sintonia con gli UK in molte delle discussioni. Lavoriamo per avere un modello molto simile al WLCG (in piccolo), se non farne parte, ed ad usarne cmq. tutti i protocolli</a:t>
            </a:r>
          </a:p>
          <a:p>
            <a:r>
              <a:rPr lang="it-IT" dirty="0"/>
              <a:t>Commissione calcolo informata senza particolari reazioni</a:t>
            </a:r>
          </a:p>
          <a:p>
            <a:endParaRPr lang="en-US" dirty="0"/>
          </a:p>
        </p:txBody>
      </p:sp>
      <p:sp>
        <p:nvSpPr>
          <p:cNvPr id="4" name="Footer Placeholder 3">
            <a:extLst>
              <a:ext uri="{FF2B5EF4-FFF2-40B4-BE49-F238E27FC236}">
                <a16:creationId xmlns:a16="http://schemas.microsoft.com/office/drawing/2014/main" id="{81D8FB72-06ED-8492-25DC-ED8DD2CACECD}"/>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5" name="Date Placeholder 4">
            <a:extLst>
              <a:ext uri="{FF2B5EF4-FFF2-40B4-BE49-F238E27FC236}">
                <a16:creationId xmlns:a16="http://schemas.microsoft.com/office/drawing/2014/main" id="{493F7F58-4C84-5223-E209-FEA6F957E33D}"/>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sp>
        <p:nvSpPr>
          <p:cNvPr id="8" name="Rectangle 2">
            <a:extLst>
              <a:ext uri="{FF2B5EF4-FFF2-40B4-BE49-F238E27FC236}">
                <a16:creationId xmlns:a16="http://schemas.microsoft.com/office/drawing/2014/main" id="{24730F44-8A2E-E775-59FB-9B216C0D32D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Unicode MS"/>
              </a:rPr>
              <a:t>Klimentov, Alexei</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488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2189A8-8E52-8667-C349-DB1B7EAF62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3399B8-CFA7-DD73-6A20-0233C74E44EB}"/>
              </a:ext>
            </a:extLst>
          </p:cNvPr>
          <p:cNvSpPr>
            <a:spLocks noGrp="1"/>
          </p:cNvSpPr>
          <p:nvPr>
            <p:ph type="title"/>
          </p:nvPr>
        </p:nvSpPr>
        <p:spPr/>
        <p:txBody>
          <a:bodyPr/>
          <a:lstStyle/>
          <a:p>
            <a:r>
              <a:rPr lang="en-US" dirty="0"/>
              <a:t>Background. EIC International Computing Organization. Cont’d</a:t>
            </a:r>
          </a:p>
        </p:txBody>
      </p:sp>
      <p:sp>
        <p:nvSpPr>
          <p:cNvPr id="4" name="Slide Number Placeholder 3">
            <a:extLst>
              <a:ext uri="{FF2B5EF4-FFF2-40B4-BE49-F238E27FC236}">
                <a16:creationId xmlns:a16="http://schemas.microsoft.com/office/drawing/2014/main" id="{7AC50208-7C10-8D45-8E56-490D874F04C3}"/>
              </a:ext>
            </a:extLst>
          </p:cNvPr>
          <p:cNvSpPr>
            <a:spLocks noGrp="1"/>
          </p:cNvSpPr>
          <p:nvPr>
            <p:ph type="sldNum" sz="quarter" idx="12"/>
          </p:nvPr>
        </p:nvSpPr>
        <p:spPr/>
        <p:txBody>
          <a:bodyPr/>
          <a:lstStyle/>
          <a:p>
            <a:fld id="{07E1C93C-5050-FC42-8F10-D22D4F119D13}" type="slidenum">
              <a:rPr lang="en-US" smtClean="0"/>
              <a:pPr/>
              <a:t>3</a:t>
            </a:fld>
            <a:endParaRPr lang="en-US"/>
          </a:p>
        </p:txBody>
      </p:sp>
      <p:sp>
        <p:nvSpPr>
          <p:cNvPr id="3" name="Content Placeholder 2">
            <a:extLst>
              <a:ext uri="{FF2B5EF4-FFF2-40B4-BE49-F238E27FC236}">
                <a16:creationId xmlns:a16="http://schemas.microsoft.com/office/drawing/2014/main" id="{D5CCEF8A-A3CA-E9A4-DD2F-A5009AFAB5E9}"/>
              </a:ext>
            </a:extLst>
          </p:cNvPr>
          <p:cNvSpPr>
            <a:spLocks noGrp="1"/>
          </p:cNvSpPr>
          <p:nvPr>
            <p:ph idx="1"/>
          </p:nvPr>
        </p:nvSpPr>
        <p:spPr/>
        <p:txBody>
          <a:bodyPr>
            <a:normAutofit lnSpcReduction="10000"/>
          </a:bodyPr>
          <a:lstStyle/>
          <a:p>
            <a:r>
              <a:rPr lang="en-US" sz="2000" dirty="0"/>
              <a:t>In-person meeting in April 2-4 at BNL</a:t>
            </a:r>
            <a:r>
              <a:rPr lang="en-US" sz="2000" baseline="30000" dirty="0"/>
              <a:t>1</a:t>
            </a:r>
            <a:r>
              <a:rPr lang="en-US" sz="2000" dirty="0"/>
              <a:t> (</a:t>
            </a:r>
            <a:r>
              <a:rPr lang="en-US" sz="2000" dirty="0">
                <a:hlinkClick r:id="rId3"/>
              </a:rPr>
              <a:t>agenda</a:t>
            </a:r>
            <a:r>
              <a:rPr lang="en-US" sz="2000" dirty="0"/>
              <a:t>) to complete first draft </a:t>
            </a:r>
          </a:p>
          <a:p>
            <a:pPr lvl="1"/>
            <a:r>
              <a:rPr lang="en-US" sz="1800" i="1" dirty="0"/>
              <a:t> Drafting committee: </a:t>
            </a:r>
          </a:p>
          <a:p>
            <a:pPr lvl="2"/>
            <a:r>
              <a:rPr lang="en-US" sz="1600" i="1" dirty="0" err="1"/>
              <a:t>A.Boehnlein</a:t>
            </a:r>
            <a:r>
              <a:rPr lang="en-US" sz="1600" i="1" dirty="0"/>
              <a:t> (</a:t>
            </a:r>
            <a:r>
              <a:rPr lang="en-US" sz="1600" i="1" dirty="0" err="1"/>
              <a:t>Jlab</a:t>
            </a:r>
            <a:r>
              <a:rPr lang="en-US" sz="1600" i="1" dirty="0"/>
              <a:t>), </a:t>
            </a:r>
            <a:r>
              <a:rPr lang="en-US" sz="1600" i="1" dirty="0" err="1"/>
              <a:t>M.Diefenthaler</a:t>
            </a:r>
            <a:r>
              <a:rPr lang="en-US" sz="1600" i="1" dirty="0"/>
              <a:t> (</a:t>
            </a:r>
            <a:r>
              <a:rPr lang="en-US" sz="1600" i="1" dirty="0" err="1"/>
              <a:t>Jlab</a:t>
            </a:r>
            <a:r>
              <a:rPr lang="en-US" sz="1600" i="1" dirty="0"/>
              <a:t>), </a:t>
            </a:r>
            <a:r>
              <a:rPr lang="en-US" sz="1600" i="1" dirty="0" err="1"/>
              <a:t>A.Klimentov</a:t>
            </a:r>
            <a:r>
              <a:rPr lang="en-US" sz="1600" i="1" dirty="0"/>
              <a:t>, (BNL) </a:t>
            </a:r>
          </a:p>
          <a:p>
            <a:pPr lvl="2"/>
            <a:r>
              <a:rPr lang="en-US" sz="1600" i="1" dirty="0" err="1"/>
              <a:t>A.Bressan</a:t>
            </a:r>
            <a:r>
              <a:rPr lang="en-US" sz="1600" i="1" dirty="0"/>
              <a:t>(University and INFN Trieste)</a:t>
            </a:r>
          </a:p>
          <a:p>
            <a:pPr lvl="2"/>
            <a:r>
              <a:rPr lang="en-US" sz="1600" i="1" dirty="0" err="1"/>
              <a:t>R.W.L.Jones</a:t>
            </a:r>
            <a:r>
              <a:rPr lang="en-US" sz="1600" i="1" dirty="0"/>
              <a:t> (Lancaster University)  </a:t>
            </a:r>
          </a:p>
          <a:p>
            <a:pPr lvl="2"/>
            <a:r>
              <a:rPr lang="en-US" sz="1600" i="1" dirty="0" err="1"/>
              <a:t>T.Gunji</a:t>
            </a:r>
            <a:r>
              <a:rPr lang="en-US" sz="1600" i="1" dirty="0"/>
              <a:t> (Tokyo University)</a:t>
            </a:r>
          </a:p>
          <a:p>
            <a:pPr lvl="2"/>
            <a:r>
              <a:rPr lang="en-US" sz="1600" i="1" dirty="0"/>
              <a:t>C. Munoz Camacho (University Paris </a:t>
            </a:r>
            <a:r>
              <a:rPr lang="en-US" sz="1600" i="1" dirty="0" err="1"/>
              <a:t>Saclay</a:t>
            </a:r>
            <a:r>
              <a:rPr lang="en-US" sz="1600" i="1" dirty="0"/>
              <a:t>) </a:t>
            </a:r>
          </a:p>
          <a:p>
            <a:pPr lvl="2"/>
            <a:r>
              <a:rPr lang="en-US" sz="1600" i="1" dirty="0"/>
              <a:t>E. Yen (ASGC) </a:t>
            </a:r>
          </a:p>
          <a:p>
            <a:r>
              <a:rPr lang="en-US" sz="2000" dirty="0"/>
              <a:t>Addressed comments from IT and CA FA at EICO working group – 2</a:t>
            </a:r>
            <a:r>
              <a:rPr lang="en-US" sz="2000" baseline="30000" dirty="0"/>
              <a:t>nd</a:t>
            </a:r>
            <a:r>
              <a:rPr lang="en-US" sz="2000" dirty="0"/>
              <a:t> draft of comments</a:t>
            </a:r>
          </a:p>
          <a:p>
            <a:r>
              <a:rPr lang="en-US" sz="2000" dirty="0"/>
              <a:t>Addressed comments from EIC and </a:t>
            </a:r>
            <a:r>
              <a:rPr lang="en-US" sz="2000" dirty="0" err="1"/>
              <a:t>ePIC</a:t>
            </a:r>
            <a:r>
              <a:rPr lang="en-US" sz="2000" dirty="0"/>
              <a:t> stakeholders – 3</a:t>
            </a:r>
            <a:r>
              <a:rPr lang="en-US" sz="2000" baseline="30000" dirty="0"/>
              <a:t>rd</a:t>
            </a:r>
            <a:r>
              <a:rPr lang="en-US" sz="2000" dirty="0"/>
              <a:t> draft out for comments</a:t>
            </a:r>
          </a:p>
          <a:p>
            <a:r>
              <a:rPr lang="en-US" sz="2000" dirty="0"/>
              <a:t>Addressed comments from DOE NP – 4</a:t>
            </a:r>
            <a:r>
              <a:rPr lang="en-US" sz="2000" baseline="30000" dirty="0"/>
              <a:t>th</a:t>
            </a:r>
            <a:r>
              <a:rPr lang="en-US" sz="2000" dirty="0"/>
              <a:t> draft out of comment</a:t>
            </a:r>
          </a:p>
          <a:p>
            <a:r>
              <a:rPr lang="en-US" sz="2000" dirty="0"/>
              <a:t>The EICO may apply for observer status to the WLCG</a:t>
            </a:r>
          </a:p>
          <a:p>
            <a:pPr lvl="2"/>
            <a:r>
              <a:rPr lang="en-US" sz="1400" dirty="0"/>
              <a:t>It was discussed with WLCG and WLCG is in favor of this</a:t>
            </a:r>
          </a:p>
          <a:p>
            <a:pPr lvl="2"/>
            <a:r>
              <a:rPr lang="en-US" sz="1400" dirty="0"/>
              <a:t>EICO Overview Board Chairs will be PoC to WLCG</a:t>
            </a:r>
            <a:endParaRPr lang="en-US" sz="1200" dirty="0"/>
          </a:p>
          <a:p>
            <a:pPr lvl="2"/>
            <a:r>
              <a:rPr lang="en-US" sz="1400" dirty="0"/>
              <a:t>Utilization of WLCG network infrastructure by EIC computing is one of the topics to be addressed </a:t>
            </a:r>
          </a:p>
          <a:p>
            <a:r>
              <a:rPr lang="en-US" sz="1800" dirty="0">
                <a:solidFill>
                  <a:srgbClr val="FF0000"/>
                </a:solidFill>
              </a:rPr>
              <a:t>Follow-up discussions will be aligned with the EIC-RRB cadence</a:t>
            </a:r>
            <a:endParaRPr lang="en-US" sz="1800" dirty="0">
              <a:effectLst/>
              <a:highlight>
                <a:srgbClr val="FFFFFF"/>
              </a:highlight>
              <a:latin typeface="ArialMT"/>
            </a:endParaRPr>
          </a:p>
          <a:p>
            <a:endParaRPr lang="en-US" sz="2000" dirty="0"/>
          </a:p>
          <a:p>
            <a:endParaRPr lang="en-US" sz="2000" dirty="0"/>
          </a:p>
          <a:p>
            <a:endParaRPr lang="en-US" sz="2000" dirty="0"/>
          </a:p>
          <a:p>
            <a:pPr lvl="2"/>
            <a:endParaRPr lang="en-US" sz="1600" dirty="0"/>
          </a:p>
          <a:p>
            <a:pPr marL="914400" lvl="2" indent="0">
              <a:buNone/>
            </a:pPr>
            <a:endParaRPr lang="en-US" dirty="0"/>
          </a:p>
          <a:p>
            <a:pPr lvl="1"/>
            <a:endParaRPr lang="en-US" dirty="0"/>
          </a:p>
          <a:p>
            <a:pPr lvl="1"/>
            <a:endParaRPr lang="en-US" dirty="0"/>
          </a:p>
          <a:p>
            <a:pPr lvl="1"/>
            <a:endParaRPr lang="en-US" dirty="0"/>
          </a:p>
        </p:txBody>
      </p:sp>
      <p:sp>
        <p:nvSpPr>
          <p:cNvPr id="5" name="TextBox 4">
            <a:extLst>
              <a:ext uri="{FF2B5EF4-FFF2-40B4-BE49-F238E27FC236}">
                <a16:creationId xmlns:a16="http://schemas.microsoft.com/office/drawing/2014/main" id="{81F9C308-EAF0-1766-5AFF-4A0207AA25B2}"/>
              </a:ext>
            </a:extLst>
          </p:cNvPr>
          <p:cNvSpPr txBox="1"/>
          <p:nvPr/>
        </p:nvSpPr>
        <p:spPr>
          <a:xfrm>
            <a:off x="6093733" y="6098004"/>
            <a:ext cx="5808065" cy="553998"/>
          </a:xfrm>
          <a:prstGeom prst="rect">
            <a:avLst/>
          </a:prstGeom>
          <a:noFill/>
        </p:spPr>
        <p:txBody>
          <a:bodyPr wrap="none" rtlCol="0">
            <a:spAutoFit/>
          </a:bodyPr>
          <a:lstStyle/>
          <a:p>
            <a:r>
              <a:rPr lang="en-US" sz="1400" baseline="30000" dirty="0"/>
              <a:t>1</a:t>
            </a:r>
            <a:r>
              <a:rPr lang="en-US" dirty="0"/>
              <a:t> </a:t>
            </a:r>
            <a:r>
              <a:rPr lang="en-US" sz="1200" dirty="0"/>
              <a:t>the first day was co-located with Echelon0/1 mini-WS organized by ECSJI and </a:t>
            </a:r>
            <a:r>
              <a:rPr lang="en-US" sz="1200" dirty="0" err="1"/>
              <a:t>ePIC</a:t>
            </a:r>
            <a:r>
              <a:rPr lang="en-US" sz="1200" dirty="0"/>
              <a:t> SW&amp;C</a:t>
            </a:r>
          </a:p>
          <a:p>
            <a:r>
              <a:rPr lang="en-US" sz="1200" dirty="0"/>
              <a:t>[see Markus talk for more details]</a:t>
            </a:r>
            <a:endParaRPr lang="en-US" dirty="0"/>
          </a:p>
        </p:txBody>
      </p:sp>
    </p:spTree>
    <p:extLst>
      <p:ext uri="{BB962C8B-B14F-4D97-AF65-F5344CB8AC3E}">
        <p14:creationId xmlns:p14="http://schemas.microsoft.com/office/powerpoint/2010/main" val="734197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BB1EB5-9EA3-09A7-DC55-19BA38C2BFAA}"/>
              </a:ext>
            </a:extLst>
          </p:cNvPr>
          <p:cNvSpPr>
            <a:spLocks noGrp="1"/>
          </p:cNvSpPr>
          <p:nvPr>
            <p:ph type="title"/>
          </p:nvPr>
        </p:nvSpPr>
        <p:spPr/>
        <p:txBody>
          <a:bodyPr/>
          <a:lstStyle/>
          <a:p>
            <a:r>
              <a:rPr lang="en-US" dirty="0" err="1"/>
              <a:t>Struttura</a:t>
            </a:r>
            <a:r>
              <a:rPr lang="en-US" dirty="0"/>
              <a:t> – DOE centered</a:t>
            </a:r>
          </a:p>
        </p:txBody>
      </p:sp>
      <p:sp>
        <p:nvSpPr>
          <p:cNvPr id="3" name="Slide Number Placeholder 2">
            <a:extLst>
              <a:ext uri="{FF2B5EF4-FFF2-40B4-BE49-F238E27FC236}">
                <a16:creationId xmlns:a16="http://schemas.microsoft.com/office/drawing/2014/main" id="{88D5FBD8-C9BD-DAE4-0EC5-A8FA33BD280A}"/>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4</a:t>
            </a:fld>
            <a:endParaRPr lang="en-US" dirty="0"/>
          </a:p>
        </p:txBody>
      </p:sp>
      <p:sp>
        <p:nvSpPr>
          <p:cNvPr id="6" name="Footer Placeholder 5">
            <a:extLst>
              <a:ext uri="{FF2B5EF4-FFF2-40B4-BE49-F238E27FC236}">
                <a16:creationId xmlns:a16="http://schemas.microsoft.com/office/drawing/2014/main" id="{5CBC0DA1-A98C-42D8-A5BC-D5CF49BED4CA}"/>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7" name="Date Placeholder 6">
            <a:extLst>
              <a:ext uri="{FF2B5EF4-FFF2-40B4-BE49-F238E27FC236}">
                <a16:creationId xmlns:a16="http://schemas.microsoft.com/office/drawing/2014/main" id="{A64AB5ED-92DD-C5E6-94F5-9F9D4BFE9A11}"/>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pic>
        <p:nvPicPr>
          <p:cNvPr id="4" name="Picture 4">
            <a:extLst>
              <a:ext uri="{FF2B5EF4-FFF2-40B4-BE49-F238E27FC236}">
                <a16:creationId xmlns:a16="http://schemas.microsoft.com/office/drawing/2014/main" id="{59521654-C5A7-357C-E6DA-F658434333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6242" y="1275255"/>
            <a:ext cx="9220200" cy="5186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081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B48EA-99FC-E15F-0722-9F38F92DBA1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5E286633-E103-427D-E2CD-E71F632161F0}"/>
              </a:ext>
            </a:extLst>
          </p:cNvPr>
          <p:cNvSpPr>
            <a:spLocks noGrp="1"/>
          </p:cNvSpPr>
          <p:nvPr>
            <p:ph type="title"/>
          </p:nvPr>
        </p:nvSpPr>
        <p:spPr/>
        <p:txBody>
          <a:bodyPr/>
          <a:lstStyle/>
          <a:p>
            <a:r>
              <a:rPr lang="en-US" dirty="0" err="1"/>
              <a:t>Struttura</a:t>
            </a:r>
            <a:r>
              <a:rPr lang="en-US" dirty="0"/>
              <a:t> – International</a:t>
            </a:r>
          </a:p>
        </p:txBody>
      </p:sp>
      <p:sp>
        <p:nvSpPr>
          <p:cNvPr id="3" name="Slide Number Placeholder 2">
            <a:extLst>
              <a:ext uri="{FF2B5EF4-FFF2-40B4-BE49-F238E27FC236}">
                <a16:creationId xmlns:a16="http://schemas.microsoft.com/office/drawing/2014/main" id="{D0541199-E29E-B2E2-D9A3-131A60A4697B}"/>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5</a:t>
            </a:fld>
            <a:endParaRPr lang="en-US" dirty="0"/>
          </a:p>
        </p:txBody>
      </p:sp>
      <p:sp>
        <p:nvSpPr>
          <p:cNvPr id="6" name="Footer Placeholder 5">
            <a:extLst>
              <a:ext uri="{FF2B5EF4-FFF2-40B4-BE49-F238E27FC236}">
                <a16:creationId xmlns:a16="http://schemas.microsoft.com/office/drawing/2014/main" id="{03A308D0-FA12-8A84-6B54-EBFF1CF9CA54}"/>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7" name="Date Placeholder 6">
            <a:extLst>
              <a:ext uri="{FF2B5EF4-FFF2-40B4-BE49-F238E27FC236}">
                <a16:creationId xmlns:a16="http://schemas.microsoft.com/office/drawing/2014/main" id="{52AAAFC6-2DA7-4498-4084-17F15307B781}"/>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pic>
        <p:nvPicPr>
          <p:cNvPr id="2050" name="Picture 2">
            <a:extLst>
              <a:ext uri="{FF2B5EF4-FFF2-40B4-BE49-F238E27FC236}">
                <a16:creationId xmlns:a16="http://schemas.microsoft.com/office/drawing/2014/main" id="{D140CD85-1C25-061B-5476-8B8C26BB25D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63204" y="1218875"/>
            <a:ext cx="9296400" cy="522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1011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2CB6C-C28E-C8A0-C6E4-DBBC50BC4057}"/>
              </a:ext>
            </a:extLst>
          </p:cNvPr>
          <p:cNvSpPr>
            <a:spLocks noGrp="1"/>
          </p:cNvSpPr>
          <p:nvPr>
            <p:ph type="title"/>
          </p:nvPr>
        </p:nvSpPr>
        <p:spPr/>
        <p:txBody>
          <a:bodyPr/>
          <a:lstStyle/>
          <a:p>
            <a:r>
              <a:rPr lang="en-US" dirty="0" err="1"/>
              <a:t>Struttura</a:t>
            </a:r>
            <a:r>
              <a:rPr lang="en-US" dirty="0"/>
              <a:t> EICO</a:t>
            </a:r>
          </a:p>
        </p:txBody>
      </p:sp>
      <p:sp>
        <p:nvSpPr>
          <p:cNvPr id="3" name="Slide Number Placeholder 2">
            <a:extLst>
              <a:ext uri="{FF2B5EF4-FFF2-40B4-BE49-F238E27FC236}">
                <a16:creationId xmlns:a16="http://schemas.microsoft.com/office/drawing/2014/main" id="{C283AFC6-5BE6-57EA-1ECF-6EA29B55915B}"/>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6</a:t>
            </a:fld>
            <a:endParaRPr lang="en-US" dirty="0"/>
          </a:p>
        </p:txBody>
      </p:sp>
      <p:sp>
        <p:nvSpPr>
          <p:cNvPr id="4" name="Content Placeholder 3">
            <a:extLst>
              <a:ext uri="{FF2B5EF4-FFF2-40B4-BE49-F238E27FC236}">
                <a16:creationId xmlns:a16="http://schemas.microsoft.com/office/drawing/2014/main" id="{2C3FA2A8-E242-E4E9-B939-8AB6EF0317BA}"/>
              </a:ext>
            </a:extLst>
          </p:cNvPr>
          <p:cNvSpPr>
            <a:spLocks noGrp="1"/>
          </p:cNvSpPr>
          <p:nvPr>
            <p:ph idx="1"/>
          </p:nvPr>
        </p:nvSpPr>
        <p:spPr/>
        <p:txBody>
          <a:bodyPr>
            <a:normAutofit fontScale="85000" lnSpcReduction="20000"/>
          </a:bodyPr>
          <a:lstStyle/>
          <a:p>
            <a:pPr marL="0" indent="0" rtl="0">
              <a:lnSpc>
                <a:spcPct val="120000"/>
              </a:lnSpc>
              <a:buNone/>
            </a:pPr>
            <a:r>
              <a:rPr lang="it-IT" sz="1800" noProof="0" dirty="0">
                <a:solidFill>
                  <a:srgbClr val="000000"/>
                </a:solidFill>
                <a:latin typeface="Arial" panose="020B0604020202020204" pitchFamily="34" charset="0"/>
              </a:rPr>
              <a:t>EICO è la parte che coordina la partnership internazionale. Sulla falsa riga di WLCG sarà composta da:</a:t>
            </a:r>
          </a:p>
          <a:p>
            <a:r>
              <a:rPr lang="en-US" sz="1800" b="1" i="0" u="none" strike="noStrike" dirty="0">
                <a:solidFill>
                  <a:srgbClr val="000000"/>
                </a:solidFill>
                <a:effectLst/>
                <a:latin typeface="Arial" panose="020B0604020202020204" pitchFamily="34" charset="0"/>
              </a:rPr>
              <a:t>Overview Board</a:t>
            </a:r>
          </a:p>
          <a:p>
            <a:r>
              <a:rPr lang="en-US" sz="1800" b="1" i="0" u="none" strike="noStrike" dirty="0">
                <a:solidFill>
                  <a:srgbClr val="000000"/>
                </a:solidFill>
                <a:effectLst/>
                <a:latin typeface="Arial" panose="020B0604020202020204" pitchFamily="34" charset="0"/>
              </a:rPr>
              <a:t>Management Board</a:t>
            </a:r>
          </a:p>
          <a:p>
            <a:r>
              <a:rPr lang="en-US" sz="1800" b="1" dirty="0">
                <a:solidFill>
                  <a:srgbClr val="000000"/>
                </a:solidFill>
                <a:latin typeface="Arial" panose="020B0604020202020204" pitchFamily="34" charset="0"/>
              </a:rPr>
              <a:t>Technical Forum</a:t>
            </a:r>
          </a:p>
          <a:p>
            <a:endParaRPr lang="en-US" sz="1800" b="1" i="0" u="none" strike="noStrike" dirty="0">
              <a:solidFill>
                <a:srgbClr val="000000"/>
              </a:solidFill>
              <a:effectLst/>
              <a:latin typeface="Arial" panose="020B0604020202020204" pitchFamily="34" charset="0"/>
            </a:endParaRPr>
          </a:p>
          <a:p>
            <a:pPr marL="0" indent="0">
              <a:buNone/>
            </a:pPr>
            <a:endParaRPr lang="en-US" sz="1800" b="1" i="0" u="none" strike="noStrike" dirty="0">
              <a:solidFill>
                <a:srgbClr val="000000"/>
              </a:solidFill>
              <a:effectLst/>
              <a:latin typeface="Arial" panose="020B0604020202020204" pitchFamily="34" charset="0"/>
            </a:endParaRPr>
          </a:p>
          <a:p>
            <a:pPr marL="274320" rtl="0">
              <a:lnSpc>
                <a:spcPct val="120000"/>
              </a:lnSpc>
              <a:buNone/>
            </a:pPr>
            <a:r>
              <a:rPr lang="en-US" sz="1300" b="1" i="0" u="none" strike="noStrike" dirty="0">
                <a:solidFill>
                  <a:srgbClr val="000000"/>
                </a:solidFill>
                <a:effectLst/>
                <a:latin typeface="Arial" panose="020B0604020202020204" pitchFamily="34" charset="0"/>
              </a:rPr>
              <a:t>EICO Overview Board.</a:t>
            </a:r>
            <a:r>
              <a:rPr lang="en-US" sz="1300" b="0" i="0" u="none" strike="noStrike" dirty="0">
                <a:solidFill>
                  <a:srgbClr val="000000"/>
                </a:solidFill>
                <a:effectLst/>
                <a:latin typeface="Arial" panose="020B0604020202020204" pitchFamily="34" charset="0"/>
              </a:rPr>
              <a:t> </a:t>
            </a:r>
            <a:r>
              <a:rPr lang="en-US" sz="1300" b="0" i="0" u="none" strike="noStrike" dirty="0">
                <a:solidFill>
                  <a:srgbClr val="333333"/>
                </a:solidFill>
                <a:effectLst/>
                <a:latin typeface="Arial" panose="020B0604020202020204" pitchFamily="34" charset="0"/>
              </a:rPr>
              <a:t>The Overview Board (OB) oversees the functioning of the EICO. </a:t>
            </a:r>
            <a:r>
              <a:rPr lang="en-US" sz="1300" b="0" i="0" u="none" strike="noStrike" dirty="0">
                <a:solidFill>
                  <a:srgbClr val="C00000"/>
                </a:solidFill>
                <a:effectLst/>
                <a:latin typeface="Arial" panose="020B0604020202020204" pitchFamily="34" charset="0"/>
              </a:rPr>
              <a:t>It is composed of a representative of each Institution that is a member of the EICO, the ECSJI directors and the Spokesperson(s) of each EIC Experiment with voting rights.  The OB is co-chaired by EIC Computing Council Members, which include a member of the OB appointed as a co-chair</a:t>
            </a:r>
            <a:r>
              <a:rPr lang="en-US" sz="1300" b="0" i="0" u="none" strike="noStrike" dirty="0">
                <a:solidFill>
                  <a:srgbClr val="333333"/>
                </a:solidFill>
                <a:effectLst/>
                <a:latin typeface="Arial" panose="020B0604020202020204" pitchFamily="34" charset="0"/>
              </a:rPr>
              <a:t>. OB meetings are held at least twice per year.  The two scheduled meetings are held prior to the RRB meeting to approve the report that details the accomplishments of the EICO, and the individual site metrics outlined in the cooperation agreement. The OB has the responsibility to manage external relationships with partner organizations, </a:t>
            </a:r>
            <a:r>
              <a:rPr lang="en-US" sz="1300" b="0" i="0" u="none" strike="noStrike" dirty="0">
                <a:solidFill>
                  <a:srgbClr val="C00000"/>
                </a:solidFill>
                <a:effectLst/>
                <a:latin typeface="Arial" panose="020B0604020202020204" pitchFamily="34" charset="0"/>
              </a:rPr>
              <a:t>such as WLCG</a:t>
            </a:r>
            <a:r>
              <a:rPr lang="en-US" sz="1300" b="0" i="0" u="none" strike="noStrike" dirty="0">
                <a:solidFill>
                  <a:srgbClr val="333333"/>
                </a:solidFill>
                <a:effectLst/>
                <a:latin typeface="Arial" panose="020B0604020202020204" pitchFamily="34" charset="0"/>
              </a:rPr>
              <a:t>, also supporting the priorities of EICO within the global ecosystem of the different  computing centers. The OB also provides a resolution path for institutional issues relative to the cooperation agreement. </a:t>
            </a:r>
            <a:endParaRPr lang="en-US" sz="2100" b="0" dirty="0">
              <a:effectLst/>
            </a:endParaRPr>
          </a:p>
          <a:p>
            <a:pPr>
              <a:buNone/>
            </a:pPr>
            <a:br>
              <a:rPr lang="en-US" dirty="0"/>
            </a:br>
            <a:endParaRPr lang="en-US" dirty="0"/>
          </a:p>
        </p:txBody>
      </p:sp>
      <p:sp>
        <p:nvSpPr>
          <p:cNvPr id="5" name="Content Placeholder 4">
            <a:extLst>
              <a:ext uri="{FF2B5EF4-FFF2-40B4-BE49-F238E27FC236}">
                <a16:creationId xmlns:a16="http://schemas.microsoft.com/office/drawing/2014/main" id="{E47FBEC2-549E-FA9A-FCCA-C8E21773D8EF}"/>
              </a:ext>
            </a:extLst>
          </p:cNvPr>
          <p:cNvSpPr>
            <a:spLocks noGrp="1"/>
          </p:cNvSpPr>
          <p:nvPr>
            <p:ph idx="13"/>
          </p:nvPr>
        </p:nvSpPr>
        <p:spPr/>
        <p:txBody>
          <a:bodyPr>
            <a:normAutofit fontScale="55000" lnSpcReduction="20000"/>
          </a:bodyPr>
          <a:lstStyle/>
          <a:p>
            <a:pPr marL="274320" rtl="0">
              <a:lnSpc>
                <a:spcPct val="120000"/>
              </a:lnSpc>
              <a:buNone/>
            </a:pPr>
            <a:r>
              <a:rPr lang="en-US" sz="1800" b="1" i="0" u="none" strike="noStrike" dirty="0">
                <a:solidFill>
                  <a:srgbClr val="333333"/>
                </a:solidFill>
                <a:effectLst/>
                <a:latin typeface="Arial" panose="020B0604020202020204" pitchFamily="34" charset="0"/>
              </a:rPr>
              <a:t>EICO Management Board.</a:t>
            </a:r>
            <a:r>
              <a:rPr lang="en-US" sz="1800" b="0" i="0" u="none" strike="noStrike" dirty="0">
                <a:solidFill>
                  <a:srgbClr val="333333"/>
                </a:solidFill>
                <a:effectLst/>
                <a:latin typeface="Arial" panose="020B0604020202020204" pitchFamily="34" charset="0"/>
              </a:rPr>
              <a:t> The Management Board (MB) </a:t>
            </a:r>
            <a:r>
              <a:rPr lang="en-US" sz="1800" b="0" i="0" u="none" strike="noStrike" dirty="0" err="1">
                <a:solidFill>
                  <a:srgbClr val="333333"/>
                </a:solidFill>
                <a:effectLst/>
                <a:latin typeface="Arial" panose="020B0604020202020204" pitchFamily="34" charset="0"/>
              </a:rPr>
              <a:t>organises</a:t>
            </a:r>
            <a:r>
              <a:rPr lang="en-US" sz="1800" b="0" i="0" u="none" strike="noStrike" dirty="0">
                <a:solidFill>
                  <a:srgbClr val="333333"/>
                </a:solidFill>
                <a:effectLst/>
                <a:latin typeface="Arial" panose="020B0604020202020204" pitchFamily="34" charset="0"/>
              </a:rPr>
              <a:t> the work of the EIC Computing as a set of formal activities. It maintains the overall </a:t>
            </a:r>
            <a:r>
              <a:rPr lang="en-US" sz="1800" b="0" i="0" u="none" strike="noStrike" dirty="0" err="1">
                <a:solidFill>
                  <a:srgbClr val="333333"/>
                </a:solidFill>
                <a:effectLst/>
                <a:latin typeface="Arial" panose="020B0604020202020204" pitchFamily="34" charset="0"/>
              </a:rPr>
              <a:t>programme</a:t>
            </a:r>
            <a:r>
              <a:rPr lang="en-US" sz="1800" b="0" i="0" u="none" strike="noStrike" dirty="0">
                <a:solidFill>
                  <a:srgbClr val="333333"/>
                </a:solidFill>
                <a:effectLst/>
                <a:latin typeface="Arial" panose="020B0604020202020204" pitchFamily="34" charset="0"/>
              </a:rPr>
              <a:t> of work and all other planning data necessary to ensure the smooth execution of the work of the EIC Computing. It provides half-year progress and status reports to the OB. The MB membership includes the ECSJI directors, the Technical Heads of the Echelon 0, Echelon 1 and Echelon 2 </a:t>
            </a:r>
            <a:r>
              <a:rPr lang="en-US" sz="1800" b="0" i="0" u="none" strike="noStrike" dirty="0" err="1">
                <a:solidFill>
                  <a:srgbClr val="333333"/>
                </a:solidFill>
                <a:effectLst/>
                <a:latin typeface="Arial" panose="020B0604020202020204" pitchFamily="34" charset="0"/>
              </a:rPr>
              <a:t>Centres</a:t>
            </a:r>
            <a:r>
              <a:rPr lang="en-US" sz="1800" b="0" i="0" u="none" strike="noStrike" dirty="0">
                <a:solidFill>
                  <a:srgbClr val="333333"/>
                </a:solidFill>
                <a:effectLst/>
                <a:latin typeface="Arial" panose="020B0604020202020204" pitchFamily="34" charset="0"/>
              </a:rPr>
              <a:t>, the leaders of the major activities and projects managed by the Board, the Computing Coordinator of each EIC experiment, the Chair of the Technical Forum, a Scientific Secretary and other members as decided from time to time by the Board. MB meetings are held on a regular basis (usually monthly). MB has several roles, including : </a:t>
            </a:r>
            <a:endParaRPr lang="en-US" b="0" dirty="0">
              <a:effectLst/>
            </a:endParaRPr>
          </a:p>
          <a:p>
            <a:pPr marL="628650" indent="-407988" rtl="0" fontAlgn="base">
              <a:lnSpc>
                <a:spcPct val="120000"/>
              </a:lnSpc>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broker and manage agreements between the resource </a:t>
            </a:r>
            <a:r>
              <a:rPr lang="en-US" sz="1800" b="0" i="0" u="none" strike="noStrike" dirty="0" err="1">
                <a:solidFill>
                  <a:srgbClr val="000000"/>
                </a:solidFill>
                <a:effectLst/>
                <a:latin typeface="Arial" panose="020B0604020202020204" pitchFamily="34" charset="0"/>
              </a:rPr>
              <a:t>centres</a:t>
            </a:r>
            <a:r>
              <a:rPr lang="en-US" sz="1800" b="0" i="0" u="none" strike="noStrike" dirty="0">
                <a:solidFill>
                  <a:srgbClr val="000000"/>
                </a:solidFill>
                <a:effectLst/>
                <a:latin typeface="Arial" panose="020B0604020202020204" pitchFamily="34" charset="0"/>
              </a:rPr>
              <a:t> and the experiment(s). In practice, this will require background agreements with other </a:t>
            </a:r>
            <a:r>
              <a:rPr lang="en-US" sz="1800" b="0" i="0" u="none" strike="noStrike" dirty="0" err="1">
                <a:solidFill>
                  <a:srgbClr val="000000"/>
                </a:solidFill>
                <a:effectLst/>
                <a:latin typeface="Arial" panose="020B0604020202020204" pitchFamily="34" charset="0"/>
              </a:rPr>
              <a:t>organisations</a:t>
            </a:r>
            <a:r>
              <a:rPr lang="en-US" sz="1800" b="0" i="0" u="none" strike="noStrike" dirty="0">
                <a:solidFill>
                  <a:srgbClr val="000000"/>
                </a:solidFill>
                <a:effectLst/>
                <a:latin typeface="Arial" panose="020B0604020202020204" pitchFamily="34" charset="0"/>
              </a:rPr>
              <a:t> that run various parts of the infrastructure, such as fabrics and storage operations, certificate authorities, network providers, etc.;</a:t>
            </a:r>
            <a:endParaRPr lang="en-US" sz="1800" b="0" i="0" u="none" strike="noStrike" dirty="0">
              <a:solidFill>
                <a:srgbClr val="333333"/>
              </a:solidFill>
              <a:effectLst/>
              <a:latin typeface="Arial" panose="020B0604020202020204" pitchFamily="34" charset="0"/>
            </a:endParaRPr>
          </a:p>
          <a:p>
            <a:pPr marL="628650" indent="-407988" rtl="0" fontAlgn="base">
              <a:lnSpc>
                <a:spcPct val="120000"/>
              </a:lnSpc>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broker and manage agreements between resource </a:t>
            </a:r>
            <a:r>
              <a:rPr lang="en-US" sz="1800" b="0" i="0" u="none" strike="noStrike" dirty="0" err="1">
                <a:solidFill>
                  <a:srgbClr val="000000"/>
                </a:solidFill>
                <a:effectLst/>
                <a:latin typeface="Arial" panose="020B0604020202020204" pitchFamily="34" charset="0"/>
              </a:rPr>
              <a:t>centres</a:t>
            </a:r>
            <a:r>
              <a:rPr lang="en-US" sz="1800" b="0" i="0" u="none" strike="noStrike" dirty="0">
                <a:solidFill>
                  <a:srgbClr val="000000"/>
                </a:solidFill>
                <a:effectLst/>
                <a:latin typeface="Arial" panose="020B0604020202020204" pitchFamily="34" charset="0"/>
              </a:rPr>
              <a:t>, and between resource </a:t>
            </a:r>
            <a:r>
              <a:rPr lang="en-US" sz="1800" b="0" i="0" u="none" strike="noStrike" dirty="0" err="1">
                <a:solidFill>
                  <a:srgbClr val="000000"/>
                </a:solidFill>
                <a:effectLst/>
                <a:latin typeface="Arial" panose="020B0604020202020204" pitchFamily="34" charset="0"/>
              </a:rPr>
              <a:t>centres</a:t>
            </a:r>
            <a:r>
              <a:rPr lang="en-US" sz="1800" b="0" i="0" u="none" strike="noStrike" dirty="0">
                <a:solidFill>
                  <a:srgbClr val="000000"/>
                </a:solidFill>
                <a:effectLst/>
                <a:latin typeface="Arial" panose="020B0604020202020204" pitchFamily="34" charset="0"/>
              </a:rPr>
              <a:t> and EIC host labs;</a:t>
            </a:r>
            <a:endParaRPr lang="en-US" sz="1800" b="0" i="0" u="none" strike="noStrike" dirty="0">
              <a:solidFill>
                <a:srgbClr val="333333"/>
              </a:solidFill>
              <a:effectLst/>
              <a:latin typeface="Arial" panose="020B0604020202020204" pitchFamily="34" charset="0"/>
            </a:endParaRPr>
          </a:p>
          <a:p>
            <a:pPr marL="628650" indent="-407988" rtl="0" fontAlgn="base">
              <a:lnSpc>
                <a:spcPct val="120000"/>
              </a:lnSpc>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review schedules, service performance, resource </a:t>
            </a:r>
            <a:r>
              <a:rPr lang="en-US" sz="1800" b="0" i="0" u="none" strike="noStrike" dirty="0" err="1">
                <a:solidFill>
                  <a:srgbClr val="000000"/>
                </a:solidFill>
                <a:effectLst/>
                <a:latin typeface="Arial" panose="020B0604020202020204" pitchFamily="34" charset="0"/>
              </a:rPr>
              <a:t>utilisation</a:t>
            </a:r>
            <a:r>
              <a:rPr lang="en-US" sz="1800" b="0" i="0" u="none" strike="noStrike" dirty="0">
                <a:solidFill>
                  <a:srgbClr val="000000"/>
                </a:solidFill>
                <a:effectLst/>
                <a:latin typeface="Arial" panose="020B0604020202020204" pitchFamily="34" charset="0"/>
              </a:rPr>
              <a:t>, etc. and decide about tools to be used to assess centers reliability and availability;</a:t>
            </a:r>
            <a:endParaRPr lang="en-US" sz="1800" b="0" i="0" u="none" strike="noStrike" dirty="0">
              <a:solidFill>
                <a:srgbClr val="333333"/>
              </a:solidFill>
              <a:effectLst/>
              <a:latin typeface="Arial" panose="020B0604020202020204" pitchFamily="34" charset="0"/>
            </a:endParaRPr>
          </a:p>
          <a:p>
            <a:pPr marL="628650" indent="-407988" rtl="0" fontAlgn="base">
              <a:lnSpc>
                <a:spcPct val="120000"/>
              </a:lnSpc>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oversee publications, communications, conference submissions, and speakers, where it concerns software and computing activities that are not completely within EIC experiment(s).</a:t>
            </a:r>
            <a:endParaRPr lang="en-US" sz="1800" b="0" i="0" u="none" strike="noStrike" dirty="0">
              <a:solidFill>
                <a:srgbClr val="333333"/>
              </a:solidFill>
              <a:effectLst/>
              <a:latin typeface="Arial" panose="020B0604020202020204" pitchFamily="34" charset="0"/>
            </a:endParaRPr>
          </a:p>
          <a:p>
            <a:pPr marL="274320" rtl="0">
              <a:lnSpc>
                <a:spcPct val="120000"/>
              </a:lnSpc>
              <a:buNone/>
            </a:pPr>
            <a:r>
              <a:rPr lang="en-US" sz="1800" b="0" i="0" u="none" strike="noStrike" dirty="0">
                <a:solidFill>
                  <a:srgbClr val="000000"/>
                </a:solidFill>
                <a:effectLst/>
                <a:latin typeface="Arial" panose="020B0604020202020204" pitchFamily="34" charset="0"/>
              </a:rPr>
              <a:t>The MB </a:t>
            </a:r>
            <a:r>
              <a:rPr lang="en-US" sz="1800" b="0" i="0" u="none" strike="noStrike" dirty="0" err="1">
                <a:solidFill>
                  <a:srgbClr val="000000"/>
                </a:solidFill>
                <a:effectLst/>
                <a:latin typeface="Arial" panose="020B0604020202020204" pitchFamily="34" charset="0"/>
              </a:rPr>
              <a:t>endeavours</a:t>
            </a:r>
            <a:r>
              <a:rPr lang="en-US" sz="1800" b="0" i="0" u="none" strike="noStrike" dirty="0">
                <a:solidFill>
                  <a:srgbClr val="000000"/>
                </a:solidFill>
                <a:effectLst/>
                <a:latin typeface="Arial" panose="020B0604020202020204" pitchFamily="34" charset="0"/>
              </a:rPr>
              <a:t> to work by consensus but, if this is not achieved, the ECSJI Directors shall make decisions taking into account the advice of the Board. In case there is a need for voting, MB members belonging to the same funding agencies will cast one vote. For a vote during a meeting only people present may vote. Votes may be delegated from the official delegate to other people if announced to the MB chairperson(s) prior to the meeting.</a:t>
            </a:r>
            <a:endParaRPr lang="en-US" b="0" dirty="0">
              <a:effectLst/>
            </a:endParaRPr>
          </a:p>
          <a:p>
            <a:pPr>
              <a:buNone/>
            </a:pPr>
            <a:br>
              <a:rPr lang="en-US" dirty="0"/>
            </a:br>
            <a:endParaRPr lang="en-US" dirty="0"/>
          </a:p>
        </p:txBody>
      </p:sp>
      <p:sp>
        <p:nvSpPr>
          <p:cNvPr id="6" name="Footer Placeholder 5">
            <a:extLst>
              <a:ext uri="{FF2B5EF4-FFF2-40B4-BE49-F238E27FC236}">
                <a16:creationId xmlns:a16="http://schemas.microsoft.com/office/drawing/2014/main" id="{5277CA2D-36DC-4C4E-310F-FF508BF755D4}"/>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7" name="Date Placeholder 6">
            <a:extLst>
              <a:ext uri="{FF2B5EF4-FFF2-40B4-BE49-F238E27FC236}">
                <a16:creationId xmlns:a16="http://schemas.microsoft.com/office/drawing/2014/main" id="{33F46586-F0C7-983D-4F30-43A1BAEE4AD7}"/>
              </a:ext>
            </a:extLst>
          </p:cNvPr>
          <p:cNvSpPr>
            <a:spLocks noGrp="1"/>
          </p:cNvSpPr>
          <p:nvPr>
            <p:ph type="dt" sz="half" idx="14"/>
          </p:nvPr>
        </p:nvSpPr>
        <p:spPr/>
        <p:txBody>
          <a:body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167682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52146-D25A-4E65-FA4F-57275CF746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DA9EB7-6CB4-D7DC-E7D3-C1402E3B9403}"/>
              </a:ext>
            </a:extLst>
          </p:cNvPr>
          <p:cNvSpPr>
            <a:spLocks noGrp="1"/>
          </p:cNvSpPr>
          <p:nvPr>
            <p:ph type="title"/>
          </p:nvPr>
        </p:nvSpPr>
        <p:spPr/>
        <p:txBody>
          <a:bodyPr/>
          <a:lstStyle/>
          <a:p>
            <a:r>
              <a:rPr lang="en-US" dirty="0" err="1"/>
              <a:t>Struttura</a:t>
            </a:r>
            <a:r>
              <a:rPr lang="en-US" dirty="0"/>
              <a:t> EICO</a:t>
            </a:r>
          </a:p>
        </p:txBody>
      </p:sp>
      <p:sp>
        <p:nvSpPr>
          <p:cNvPr id="3" name="Slide Number Placeholder 2">
            <a:extLst>
              <a:ext uri="{FF2B5EF4-FFF2-40B4-BE49-F238E27FC236}">
                <a16:creationId xmlns:a16="http://schemas.microsoft.com/office/drawing/2014/main" id="{9A11E6F6-B947-A75C-1A6A-21E82BEDF342}"/>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7</a:t>
            </a:fld>
            <a:endParaRPr lang="en-US" dirty="0"/>
          </a:p>
        </p:txBody>
      </p:sp>
      <p:sp>
        <p:nvSpPr>
          <p:cNvPr id="4" name="Content Placeholder 3">
            <a:extLst>
              <a:ext uri="{FF2B5EF4-FFF2-40B4-BE49-F238E27FC236}">
                <a16:creationId xmlns:a16="http://schemas.microsoft.com/office/drawing/2014/main" id="{E133356D-6880-EFA2-824A-141179D818A6}"/>
              </a:ext>
            </a:extLst>
          </p:cNvPr>
          <p:cNvSpPr>
            <a:spLocks noGrp="1"/>
          </p:cNvSpPr>
          <p:nvPr>
            <p:ph idx="1"/>
          </p:nvPr>
        </p:nvSpPr>
        <p:spPr/>
        <p:txBody>
          <a:bodyPr>
            <a:normAutofit/>
          </a:bodyPr>
          <a:lstStyle/>
          <a:p>
            <a:pPr marL="0" indent="0" rtl="0">
              <a:buNone/>
            </a:pPr>
            <a:r>
              <a:rPr lang="en-US" sz="1800" b="1" i="0" u="none" strike="noStrike" dirty="0">
                <a:solidFill>
                  <a:srgbClr val="000000"/>
                </a:solidFill>
                <a:effectLst/>
                <a:latin typeface="Arial" panose="020B0604020202020204" pitchFamily="34" charset="0"/>
              </a:rPr>
              <a:t>EICO Technical Forum</a:t>
            </a:r>
            <a:r>
              <a:rPr lang="en-US" sz="1800" b="0" i="0" u="none" strike="noStrike" dirty="0">
                <a:solidFill>
                  <a:srgbClr val="000000"/>
                </a:solidFill>
                <a:effectLst/>
                <a:latin typeface="Arial" panose="020B0604020202020204" pitchFamily="34" charset="0"/>
              </a:rPr>
              <a:t>. The Technical Forum (TF) is part of the EICO and represents in particular the computing centers (including Echelon 1 centers). The TF has several roles, including:</a:t>
            </a:r>
            <a:endParaRPr lang="en-US" sz="1100" b="0" dirty="0">
              <a:effectLst/>
            </a:endParaRPr>
          </a:p>
          <a:p>
            <a:pPr marL="687388" indent="-407988" rtl="0" fontAlgn="base">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exchange information;</a:t>
            </a:r>
            <a:endParaRPr lang="en-US" sz="1800" b="0" i="0" u="none" strike="noStrike" dirty="0">
              <a:solidFill>
                <a:srgbClr val="333333"/>
              </a:solidFill>
              <a:effectLst/>
              <a:latin typeface="Arial" panose="020B0604020202020204" pitchFamily="34" charset="0"/>
            </a:endParaRPr>
          </a:p>
          <a:p>
            <a:pPr marL="687388" indent="-407988" rtl="0" fontAlgn="base">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act as a forum for technical discussions and planning, including schedules, resources utilization and technical solutions, challenges and requirements;</a:t>
            </a:r>
            <a:endParaRPr lang="en-US" sz="1800" b="0" i="0" u="none" strike="noStrike" dirty="0">
              <a:solidFill>
                <a:srgbClr val="333333"/>
              </a:solidFill>
              <a:effectLst/>
              <a:latin typeface="Arial" panose="020B0604020202020204" pitchFamily="34" charset="0"/>
            </a:endParaRPr>
          </a:p>
          <a:p>
            <a:pPr marL="687388" indent="-407988" rtl="0" fontAlgn="base">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to organize technical discussions related to production system and middleware, </a:t>
            </a:r>
            <a:r>
              <a:rPr lang="en-US" sz="1800" b="0" i="0" u="none" strike="noStrike" dirty="0" err="1">
                <a:solidFill>
                  <a:srgbClr val="000000"/>
                </a:solidFill>
                <a:effectLst/>
                <a:latin typeface="Arial" panose="020B0604020202020204" pitchFamily="34" charset="0"/>
              </a:rPr>
              <a:t>etc</a:t>
            </a:r>
            <a:r>
              <a:rPr lang="en-US" sz="1800" b="0" i="0" u="none" strike="noStrike" dirty="0">
                <a:solidFill>
                  <a:srgbClr val="000000"/>
                </a:solidFill>
                <a:effectLst/>
                <a:latin typeface="Arial" panose="020B0604020202020204" pitchFamily="34" charset="0"/>
              </a:rPr>
              <a:t> and make proposals to the MB;</a:t>
            </a:r>
            <a:endParaRPr lang="en-US" sz="1800" b="0" i="0" u="none" strike="noStrike" dirty="0">
              <a:solidFill>
                <a:srgbClr val="333333"/>
              </a:solidFill>
              <a:effectLst/>
              <a:latin typeface="Arial" panose="020B0604020202020204" pitchFamily="34" charset="0"/>
            </a:endParaRPr>
          </a:p>
          <a:p>
            <a:pPr marL="687388" indent="-407988" rtl="0" fontAlgn="base">
              <a:buFont typeface="Arial" panose="020B0604020202020204" pitchFamily="34" charset="0"/>
              <a:buChar char="•"/>
            </a:pPr>
            <a:r>
              <a:rPr lang="en-US" sz="1800" b="0" i="0" u="none" strike="noStrike" dirty="0">
                <a:solidFill>
                  <a:srgbClr val="000000"/>
                </a:solidFill>
                <a:effectLst/>
                <a:latin typeface="Arial" panose="020B0604020202020204" pitchFamily="34" charset="0"/>
              </a:rPr>
              <a:t>discuss technical roadmap for the evolution of EIC facilities and services;</a:t>
            </a:r>
            <a:endParaRPr lang="en-US" sz="1800" b="0" i="0" u="none" strike="noStrike" dirty="0">
              <a:solidFill>
                <a:srgbClr val="333333"/>
              </a:solidFill>
              <a:effectLst/>
              <a:latin typeface="Arial" panose="020B0604020202020204" pitchFamily="34" charset="0"/>
            </a:endParaRPr>
          </a:p>
          <a:p>
            <a:pPr marL="6350" indent="-6350" rtl="0">
              <a:buNone/>
            </a:pPr>
            <a:r>
              <a:rPr lang="en-US" sz="1800" b="0" i="0" u="none" strike="noStrike" dirty="0">
                <a:solidFill>
                  <a:srgbClr val="000000"/>
                </a:solidFill>
                <a:effectLst/>
                <a:latin typeface="Arial" panose="020B0604020202020204" pitchFamily="34" charset="0"/>
              </a:rPr>
              <a:t>The TF meetings are open to all interested members of the EIC computing. Other parties may be invited for topical discussions. The TF chairperson is appointed by MB for a two-year period. Extension is possible with full concurrence of OB. The TF reports to the MB. The chair of the TF is an ex officio member of the EICO Management Board. The TF may start and stop working groups when needed to address technical issues. TF shall provide regular (bi-monthly) updates on its activity to MB. </a:t>
            </a:r>
            <a:endParaRPr lang="en-US" sz="1100" b="0" dirty="0">
              <a:effectLst/>
            </a:endParaRPr>
          </a:p>
          <a:p>
            <a:pPr>
              <a:buNone/>
            </a:pPr>
            <a:br>
              <a:rPr lang="en-US" sz="1100" dirty="0"/>
            </a:br>
            <a:br>
              <a:rPr lang="en-US" dirty="0"/>
            </a:br>
            <a:endParaRPr lang="en-US" dirty="0"/>
          </a:p>
        </p:txBody>
      </p:sp>
      <p:sp>
        <p:nvSpPr>
          <p:cNvPr id="6" name="Footer Placeholder 5">
            <a:extLst>
              <a:ext uri="{FF2B5EF4-FFF2-40B4-BE49-F238E27FC236}">
                <a16:creationId xmlns:a16="http://schemas.microsoft.com/office/drawing/2014/main" id="{30DF8D5F-6461-B783-D70B-622B8E11A3EA}"/>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7" name="Date Placeholder 6">
            <a:extLst>
              <a:ext uri="{FF2B5EF4-FFF2-40B4-BE49-F238E27FC236}">
                <a16:creationId xmlns:a16="http://schemas.microsoft.com/office/drawing/2014/main" id="{09465618-C529-8A6B-6678-7C43128A17F0}"/>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3854412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F1BA0-B753-4B47-9BE7-A490741AE0BB}"/>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8DA4F156-EB19-7A9A-8591-FD10C0CFA768}"/>
              </a:ext>
            </a:extLst>
          </p:cNvPr>
          <p:cNvSpPr>
            <a:spLocks noGrp="1"/>
          </p:cNvSpPr>
          <p:nvPr>
            <p:ph type="sldNum" sz="quarter" idx="12"/>
          </p:nvPr>
        </p:nvSpPr>
        <p:spPr/>
        <p:txBody>
          <a:bodyPr/>
          <a:lstStyle/>
          <a:p>
            <a:fld id="{07E1C93C-5050-FC42-8F10-D22D4F119D13}" type="slidenum">
              <a:rPr lang="en-US" smtClean="0"/>
              <a:pPr/>
              <a:t>8</a:t>
            </a:fld>
            <a:endParaRPr lang="en-US"/>
          </a:p>
        </p:txBody>
      </p:sp>
      <p:sp>
        <p:nvSpPr>
          <p:cNvPr id="3" name="Content Placeholder 2">
            <a:extLst>
              <a:ext uri="{FF2B5EF4-FFF2-40B4-BE49-F238E27FC236}">
                <a16:creationId xmlns:a16="http://schemas.microsoft.com/office/drawing/2014/main" id="{0CF1AD0A-77A6-4DF8-53BF-FDD0D846AE0F}"/>
              </a:ext>
            </a:extLst>
          </p:cNvPr>
          <p:cNvSpPr>
            <a:spLocks noGrp="1"/>
          </p:cNvSpPr>
          <p:nvPr>
            <p:ph idx="1"/>
          </p:nvPr>
        </p:nvSpPr>
        <p:spPr/>
        <p:txBody>
          <a:bodyPr>
            <a:normAutofit fontScale="77500" lnSpcReduction="20000"/>
          </a:bodyPr>
          <a:lstStyle/>
          <a:p>
            <a:r>
              <a:rPr lang="en-US" dirty="0"/>
              <a:t>The RRB is responsible for approving the EICO charter</a:t>
            </a:r>
          </a:p>
          <a:p>
            <a:pPr lvl="1"/>
            <a:r>
              <a:rPr lang="en-US" dirty="0"/>
              <a:t>Presenting for comments in June 2025</a:t>
            </a:r>
          </a:p>
          <a:p>
            <a:pPr lvl="1"/>
            <a:r>
              <a:rPr lang="en-US" dirty="0"/>
              <a:t>Timeline for next steps: comments from EICO members are due by Thursday, June 19. The version will be sent to the RRB on Friday, June 20, at 5:00 p.m. EDT. Deadline for RRB comments was set to Aug 31st.</a:t>
            </a:r>
          </a:p>
          <a:p>
            <a:pPr lvl="1"/>
            <a:r>
              <a:rPr lang="en-US" dirty="0">
                <a:solidFill>
                  <a:srgbClr val="FF0000"/>
                </a:solidFill>
              </a:rPr>
              <a:t>In July we foresee a discussion in CCR</a:t>
            </a:r>
          </a:p>
          <a:p>
            <a:pPr lvl="1"/>
            <a:r>
              <a:rPr lang="en-US" dirty="0"/>
              <a:t>Finalize in fall 2025</a:t>
            </a:r>
          </a:p>
          <a:p>
            <a:r>
              <a:rPr lang="en-US" dirty="0"/>
              <a:t>Reopen the ECSJI charter</a:t>
            </a:r>
          </a:p>
          <a:p>
            <a:pPr lvl="1"/>
            <a:r>
              <a:rPr lang="en-US" dirty="0"/>
              <a:t>Rationalize </a:t>
            </a:r>
            <a:r>
              <a:rPr lang="en-US" dirty="0" err="1"/>
              <a:t>wrt</a:t>
            </a:r>
            <a:r>
              <a:rPr lang="en-US" dirty="0"/>
              <a:t> to the approved EICO charter as well as other changes (target: Spring 2026)</a:t>
            </a:r>
          </a:p>
          <a:p>
            <a:r>
              <a:rPr lang="en-US" dirty="0"/>
              <a:t>EICO Working group drafts the EICO Cooperation agreement (Target: first draft Fall 2026)</a:t>
            </a:r>
          </a:p>
          <a:p>
            <a:r>
              <a:rPr lang="en-US" dirty="0"/>
              <a:t>An appropriate working group drafts major procedural issues</a:t>
            </a:r>
          </a:p>
          <a:p>
            <a:r>
              <a:rPr lang="en-US" dirty="0"/>
              <a:t>Documents to be prepared by the EICO WG and ECSJI after the EICO charter will be approved by the RRB</a:t>
            </a:r>
          </a:p>
          <a:p>
            <a:pPr lvl="1"/>
            <a:r>
              <a:rPr lang="en-US" dirty="0"/>
              <a:t>Cooperation agreement template</a:t>
            </a:r>
          </a:p>
          <a:p>
            <a:pPr lvl="1"/>
            <a:r>
              <a:rPr lang="en-US" dirty="0"/>
              <a:t>Echelon 1 and Echelon 2 requirements</a:t>
            </a:r>
          </a:p>
          <a:p>
            <a:pPr lvl="1"/>
            <a:r>
              <a:rPr lang="en-US" dirty="0"/>
              <a:t>EICO OB and MB composition and membership</a:t>
            </a:r>
          </a:p>
          <a:p>
            <a:pPr lvl="1"/>
            <a:r>
              <a:rPr lang="en-US" dirty="0"/>
              <a:t>…</a:t>
            </a:r>
          </a:p>
        </p:txBody>
      </p:sp>
    </p:spTree>
    <p:extLst>
      <p:ext uri="{BB962C8B-B14F-4D97-AF65-F5344CB8AC3E}">
        <p14:creationId xmlns:p14="http://schemas.microsoft.com/office/powerpoint/2010/main" val="754264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D6B69-1CB9-E11A-A437-7B7856954683}"/>
              </a:ext>
            </a:extLst>
          </p:cNvPr>
          <p:cNvSpPr>
            <a:spLocks noGrp="1"/>
          </p:cNvSpPr>
          <p:nvPr>
            <p:ph type="title"/>
          </p:nvPr>
        </p:nvSpPr>
        <p:spPr/>
        <p:txBody>
          <a:bodyPr/>
          <a:lstStyle/>
          <a:p>
            <a:r>
              <a:rPr lang="en-US" dirty="0"/>
              <a:t>CNAF</a:t>
            </a:r>
          </a:p>
        </p:txBody>
      </p:sp>
      <p:sp>
        <p:nvSpPr>
          <p:cNvPr id="3" name="Slide Number Placeholder 2">
            <a:extLst>
              <a:ext uri="{FF2B5EF4-FFF2-40B4-BE49-F238E27FC236}">
                <a16:creationId xmlns:a16="http://schemas.microsoft.com/office/drawing/2014/main" id="{B31397F1-DAD0-63D2-E8AE-484FC66F1218}"/>
              </a:ext>
            </a:extLst>
          </p:cNvPr>
          <p:cNvSpPr>
            <a:spLocks noGrp="1"/>
          </p:cNvSpPr>
          <p:nvPr>
            <p:ph type="sldNum" sz="quarter" idx="12"/>
          </p:nvPr>
        </p:nvSpPr>
        <p:spPr/>
        <p:txBody>
          <a:bodyPr/>
          <a:lstStyle/>
          <a:p>
            <a:pPr marL="115570">
              <a:lnSpc>
                <a:spcPct val="100000"/>
              </a:lnSpc>
              <a:spcBef>
                <a:spcPts val="40"/>
              </a:spcBef>
            </a:pPr>
            <a:fld id="{81D60167-4931-47E6-BA6A-407CBD079E47}" type="slidenum">
              <a:rPr lang="en-US" smtClean="0"/>
              <a:t>9</a:t>
            </a:fld>
            <a:endParaRPr lang="en-US" dirty="0"/>
          </a:p>
        </p:txBody>
      </p:sp>
      <p:sp>
        <p:nvSpPr>
          <p:cNvPr id="4" name="Content Placeholder 3">
            <a:extLst>
              <a:ext uri="{FF2B5EF4-FFF2-40B4-BE49-F238E27FC236}">
                <a16:creationId xmlns:a16="http://schemas.microsoft.com/office/drawing/2014/main" id="{36B19F48-F40D-4FAE-0FB0-075DF0D4B634}"/>
              </a:ext>
            </a:extLst>
          </p:cNvPr>
          <p:cNvSpPr>
            <a:spLocks noGrp="1"/>
          </p:cNvSpPr>
          <p:nvPr>
            <p:ph idx="1"/>
          </p:nvPr>
        </p:nvSpPr>
        <p:spPr/>
        <p:txBody>
          <a:bodyPr/>
          <a:lstStyle/>
          <a:p>
            <a:r>
              <a:rPr lang="en-US" dirty="0"/>
              <a:t>We requested resource @CNAF since 2022</a:t>
            </a:r>
          </a:p>
          <a:p>
            <a:pPr lvl="1"/>
            <a:r>
              <a:rPr lang="en-US" dirty="0"/>
              <a:t>About 1kHS06 and 100TB until last year</a:t>
            </a:r>
          </a:p>
          <a:p>
            <a:pPr lvl="1"/>
            <a:r>
              <a:rPr lang="en-US" dirty="0"/>
              <a:t>5 kHS06 and 100TB last year</a:t>
            </a:r>
          </a:p>
          <a:p>
            <a:r>
              <a:rPr lang="en-US" dirty="0"/>
              <a:t>The requested were motivated in participating with resources (limited but different from 0) to the overall simulation campaigns done via OSG (Open Source Grid)</a:t>
            </a:r>
          </a:p>
          <a:p>
            <a:r>
              <a:rPr lang="en-US" dirty="0"/>
              <a:t>The setting up of the tokens/mapping and access information has taken some time (mainly </a:t>
            </a:r>
            <a:r>
              <a:rPr lang="en-US" dirty="0" err="1"/>
              <a:t>ePIC</a:t>
            </a:r>
            <a:r>
              <a:rPr lang="en-US" dirty="0"/>
              <a:t> side) due to request of protocols different from standard</a:t>
            </a:r>
          </a:p>
        </p:txBody>
      </p:sp>
      <p:sp>
        <p:nvSpPr>
          <p:cNvPr id="5" name="Footer Placeholder 4">
            <a:extLst>
              <a:ext uri="{FF2B5EF4-FFF2-40B4-BE49-F238E27FC236}">
                <a16:creationId xmlns:a16="http://schemas.microsoft.com/office/drawing/2014/main" id="{A788CB8D-77ED-C50C-522C-592F84D25A02}"/>
              </a:ext>
            </a:extLst>
          </p:cNvPr>
          <p:cNvSpPr>
            <a:spLocks noGrp="1"/>
          </p:cNvSpPr>
          <p:nvPr>
            <p:ph type="ftr" sz="quarter" idx="3"/>
          </p:nvPr>
        </p:nvSpPr>
        <p:spPr/>
        <p:txBody>
          <a:bodyPr/>
          <a:lstStyle/>
          <a:p>
            <a:pPr marL="12700">
              <a:spcBef>
                <a:spcPts val="40"/>
              </a:spcBef>
            </a:pPr>
            <a:r>
              <a:rPr lang="en-US"/>
              <a:t>Andrea Bressan</a:t>
            </a:r>
            <a:endParaRPr lang="en-US" spc="-10" dirty="0"/>
          </a:p>
        </p:txBody>
      </p:sp>
      <p:sp>
        <p:nvSpPr>
          <p:cNvPr id="6" name="Date Placeholder 5">
            <a:extLst>
              <a:ext uri="{FF2B5EF4-FFF2-40B4-BE49-F238E27FC236}">
                <a16:creationId xmlns:a16="http://schemas.microsoft.com/office/drawing/2014/main" id="{94B48792-BA27-4C05-7792-4FA30C6FDCF0}"/>
              </a:ext>
            </a:extLst>
          </p:cNvPr>
          <p:cNvSpPr>
            <a:spLocks noGrp="1"/>
          </p:cNvSpPr>
          <p:nvPr>
            <p:ph type="dt" sz="half" idx="13"/>
          </p:nvPr>
        </p:nvSpPr>
        <p:spPr/>
        <p:txBody>
          <a:bodyPr/>
          <a:lstStyle/>
          <a:p>
            <a:pPr marL="12700">
              <a:lnSpc>
                <a:spcPct val="100000"/>
              </a:lnSpc>
              <a:spcBef>
                <a:spcPts val="40"/>
              </a:spcBef>
            </a:pPr>
            <a:r>
              <a:rPr lang="en-US"/>
              <a:t>ePIC-Italia Sala Della Carita' - PD - 18/06/2025</a:t>
            </a:r>
            <a:endParaRPr lang="pt-BR" spc="-10" dirty="0"/>
          </a:p>
        </p:txBody>
      </p:sp>
    </p:spTree>
    <p:extLst>
      <p:ext uri="{BB962C8B-B14F-4D97-AF65-F5344CB8AC3E}">
        <p14:creationId xmlns:p14="http://schemas.microsoft.com/office/powerpoint/2010/main" val="2183920590"/>
      </p:ext>
    </p:extLst>
  </p:cSld>
  <p:clrMapOvr>
    <a:masterClrMapping/>
  </p:clrMapOvr>
</p:sld>
</file>

<file path=ppt/theme/theme1.xml><?xml version="1.0" encoding="utf-8"?>
<a:theme xmlns:a="http://schemas.openxmlformats.org/drawingml/2006/main" name="1_Basis">
  <a:themeElements>
    <a:clrScheme name="Custom 2">
      <a:dk1>
        <a:sysClr val="windowText" lastClr="000000"/>
      </a:dk1>
      <a:lt1>
        <a:sysClr val="window" lastClr="FFFFFF"/>
      </a:lt1>
      <a:dk2>
        <a:srgbClr val="242852"/>
      </a:dk2>
      <a:lt2>
        <a:srgbClr val="ACCBF9"/>
      </a:lt2>
      <a:accent1>
        <a:srgbClr val="00B0F0"/>
      </a:accent1>
      <a:accent2>
        <a:srgbClr val="629DD1"/>
      </a:accent2>
      <a:accent3>
        <a:srgbClr val="0070C0"/>
      </a:accent3>
      <a:accent4>
        <a:srgbClr val="7F8FA9"/>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230628Tenchini.pptx" id="{F5F66315-8F41-44A4-90E0-82852BE1E34F}" vid="{D5724847-4ABB-4EA4-9BCE-1F58B7B8C7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230628Tenchini</Template>
  <TotalTime>3088</TotalTime>
  <Words>1544</Words>
  <Application>Microsoft Office PowerPoint</Application>
  <PresentationFormat>Widescreen</PresentationFormat>
  <Paragraphs>122</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Unicode MS</vt:lpstr>
      <vt:lpstr>ArialMT</vt:lpstr>
      <vt:lpstr>Calibri</vt:lpstr>
      <vt:lpstr>Calibri Light</vt:lpstr>
      <vt:lpstr>Corbel</vt:lpstr>
      <vt:lpstr>Liberation Sans</vt:lpstr>
      <vt:lpstr>1_Basis</vt:lpstr>
      <vt:lpstr>Computing coordination A. Bressan, (University of Trieste and INFN)   </vt:lpstr>
      <vt:lpstr>Ongoing Computing: EICO</vt:lpstr>
      <vt:lpstr>Background. EIC International Computing Organization. Cont’d</vt:lpstr>
      <vt:lpstr>Struttura – DOE centered</vt:lpstr>
      <vt:lpstr>Struttura – International</vt:lpstr>
      <vt:lpstr>Struttura EICO</vt:lpstr>
      <vt:lpstr>Struttura EICO</vt:lpstr>
      <vt:lpstr>Next Steps</vt:lpstr>
      <vt:lpstr>CNAF</vt:lpstr>
      <vt:lpstr>CNAF</vt:lpstr>
      <vt:lpstr>CNAF; Local users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INFN Computing Infrastructure and Machine Learning</dc:title>
  <dc:creator>Andrea Bressan</dc:creator>
  <cp:lastModifiedBy>BRESSAN ANDREA</cp:lastModifiedBy>
  <cp:revision>37</cp:revision>
  <dcterms:created xsi:type="dcterms:W3CDTF">2023-07-18T07:13:22Z</dcterms:created>
  <dcterms:modified xsi:type="dcterms:W3CDTF">2025-06-17T21:29:39Z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2022-05-02T00:00:00Z</vt:filetime>
  </property>
  <property fmtid="{D5CDD505-2E9C-101B-9397-08002B2CF9AE}" pid="3" name="LastSaved">
    <vt:filetime>2023-07-18T00:00:00Z</vt:filetime>
  </property>
  <property fmtid="{D5CDD505-2E9C-101B-9397-08002B2CF9AE}" pid="4" name="Producer">
    <vt:lpwstr>macOS Version 12.3.1 (Build 21E258) Quartz PDFContext</vt:lpwstr>
  </property>
</Properties>
</file>