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4822" r:id="rId4"/>
    <p:sldId id="4823" r:id="rId5"/>
    <p:sldId id="259" r:id="rId6"/>
    <p:sldId id="260" r:id="rId7"/>
    <p:sldId id="270" r:id="rId8"/>
    <p:sldId id="271" r:id="rId9"/>
    <p:sldId id="263" r:id="rId10"/>
    <p:sldId id="275" r:id="rId11"/>
    <p:sldId id="264" r:id="rId12"/>
    <p:sldId id="272" r:id="rId13"/>
    <p:sldId id="262" r:id="rId14"/>
    <p:sldId id="274" r:id="rId15"/>
    <p:sldId id="273" r:id="rId16"/>
    <p:sldId id="261" r:id="rId17"/>
    <p:sldId id="269" r:id="rId18"/>
    <p:sldId id="268" r:id="rId19"/>
    <p:sldId id="267" r:id="rId20"/>
  </p:sldIdLst>
  <p:sldSz cx="9144000" cy="6858000" type="screen4x3"/>
  <p:notesSz cx="6858000" cy="9144000"/>
  <p:embeddedFontLst>
    <p:embeddedFont>
      <p:font typeface="Baguet Script" pitchFamily="2" charset="77"/>
      <p:regular r:id="rId22"/>
    </p:embeddedFont>
    <p:embeddedFont>
      <p:font typeface="Play" pitchFamily="82" charset="77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Zr6BTXjTIXPiyPabng0VDurlV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4"/>
    <p:restoredTop sz="94661"/>
  </p:normalViewPr>
  <p:slideViewPr>
    <p:cSldViewPr snapToGrid="0">
      <p:cViewPr varScale="1">
        <p:scale>
          <a:sx n="109" d="100"/>
          <a:sy n="109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018b9bd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018b9bd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E9045B19-22C4-DA3E-68A7-8C825AA0B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>
            <a:extLst>
              <a:ext uri="{FF2B5EF4-FFF2-40B4-BE49-F238E27FC236}">
                <a16:creationId xmlns:a16="http://schemas.microsoft.com/office/drawing/2014/main" id="{AD8F4C43-0951-2FF9-DCEC-CCF2E50C65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>
            <a:extLst>
              <a:ext uri="{FF2B5EF4-FFF2-40B4-BE49-F238E27FC236}">
                <a16:creationId xmlns:a16="http://schemas.microsoft.com/office/drawing/2014/main" id="{6CDE8400-9CD1-E6C8-0363-AB35188494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2125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5B321B26-1948-5AA6-CC09-A5D8C000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>
            <a:extLst>
              <a:ext uri="{FF2B5EF4-FFF2-40B4-BE49-F238E27FC236}">
                <a16:creationId xmlns:a16="http://schemas.microsoft.com/office/drawing/2014/main" id="{1542C287-6630-91C2-938E-4E32800AB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>
            <a:extLst>
              <a:ext uri="{FF2B5EF4-FFF2-40B4-BE49-F238E27FC236}">
                <a16:creationId xmlns:a16="http://schemas.microsoft.com/office/drawing/2014/main" id="{026BDB45-A6CC-1E97-0A58-CDCF3A4771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90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3DA7D3FE-639D-087B-8626-37E91314E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>
            <a:extLst>
              <a:ext uri="{FF2B5EF4-FFF2-40B4-BE49-F238E27FC236}">
                <a16:creationId xmlns:a16="http://schemas.microsoft.com/office/drawing/2014/main" id="{0FE4EABD-50B6-05BC-2505-9567840E13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>
            <a:extLst>
              <a:ext uri="{FF2B5EF4-FFF2-40B4-BE49-F238E27FC236}">
                <a16:creationId xmlns:a16="http://schemas.microsoft.com/office/drawing/2014/main" id="{D7E72DB9-93E9-F91C-5652-874A2B7648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493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6DF78CF3-EED0-EB09-ACD6-E478504F1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>
            <a:extLst>
              <a:ext uri="{FF2B5EF4-FFF2-40B4-BE49-F238E27FC236}">
                <a16:creationId xmlns:a16="http://schemas.microsoft.com/office/drawing/2014/main" id="{4391867A-EC36-C53B-CB15-C7C701954B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:notes">
            <a:extLst>
              <a:ext uri="{FF2B5EF4-FFF2-40B4-BE49-F238E27FC236}">
                <a16:creationId xmlns:a16="http://schemas.microsoft.com/office/drawing/2014/main" id="{9653FFE1-FDD5-C42C-19B8-BF5E48DA9F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156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1cf77fe8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1cf77fe8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6F777DED-26F9-F539-562F-F8D728F8A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>
            <a:extLst>
              <a:ext uri="{FF2B5EF4-FFF2-40B4-BE49-F238E27FC236}">
                <a16:creationId xmlns:a16="http://schemas.microsoft.com/office/drawing/2014/main" id="{D285DED2-1C7E-FBDD-A48A-7D986F14E9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>
            <a:extLst>
              <a:ext uri="{FF2B5EF4-FFF2-40B4-BE49-F238E27FC236}">
                <a16:creationId xmlns:a16="http://schemas.microsoft.com/office/drawing/2014/main" id="{ED053047-DFF9-728A-C4EF-33E4E853D2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97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0FFC88E9-6027-206E-A1C2-ED399A70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>
            <a:extLst>
              <a:ext uri="{FF2B5EF4-FFF2-40B4-BE49-F238E27FC236}">
                <a16:creationId xmlns:a16="http://schemas.microsoft.com/office/drawing/2014/main" id="{BF5A4D43-AFD6-7F8D-A862-F96EC33FD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AFAF6C1D-C47A-E535-F641-8C02AE2B3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87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06B57E27-C1CC-0005-3B6E-791CE6C8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>
            <a:extLst>
              <a:ext uri="{FF2B5EF4-FFF2-40B4-BE49-F238E27FC236}">
                <a16:creationId xmlns:a16="http://schemas.microsoft.com/office/drawing/2014/main" id="{1F55C927-69C6-B8F4-C072-C4917171D8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6EB3E7F3-7C53-6BD1-9076-61189C2CA7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8462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F4415623-B66E-C414-1761-437ABD48F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>
            <a:extLst>
              <a:ext uri="{FF2B5EF4-FFF2-40B4-BE49-F238E27FC236}">
                <a16:creationId xmlns:a16="http://schemas.microsoft.com/office/drawing/2014/main" id="{9101E7D2-5529-C6E8-C636-D7350B8CBD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>
            <a:extLst>
              <a:ext uri="{FF2B5EF4-FFF2-40B4-BE49-F238E27FC236}">
                <a16:creationId xmlns:a16="http://schemas.microsoft.com/office/drawing/2014/main" id="{0A62D2D9-E48C-4CC0-21B8-A6787FAEB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31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Giornate Nazionali di ePIC Italia, Padova, 16-18 giugno 2025</a:t>
            </a:r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0/folders/14qxEjvfc6Ifk0_a5EyW2eBpNjBvMeaxj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agenda.infn.it/category/2222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drive.google.com/drive/folders/1ZNsyRl4JooWIyfeQ5mZgeDAAGEmx-KHH" TargetMode="External"/><Relationship Id="rId4" Type="http://schemas.openxmlformats.org/officeDocument/2006/relationships/hyperlink" Target="https://docs.google.com/spreadsheets/d/1eCgFoSjow7zlgiPsBn_26ZHZUwEQtSHbZaLycBfuWJc/edit?userstoinvite=adecaro%40unisa.it&amp;sharingaction=manageaccess&amp;role=writer&amp;gid=0#gid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_DZHLK8fV9h6D-GssL40uSXzZT1j8LI-1oP-wIinJjI/ed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allone, cerchio, schermata&#10;&#10;Il contenuto generato dall'IA potrebbe non essere corretto.">
            <a:extLst>
              <a:ext uri="{FF2B5EF4-FFF2-40B4-BE49-F238E27FC236}">
                <a16:creationId xmlns:a16="http://schemas.microsoft.com/office/drawing/2014/main" id="{313FE370-5882-9260-8F3E-03D21CFDD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05" y="1215862"/>
            <a:ext cx="6444788" cy="48335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BE0FB-0364-D138-32C3-7616B0BCB6D2}"/>
              </a:ext>
            </a:extLst>
          </p:cNvPr>
          <p:cNvSpPr txBox="1"/>
          <p:nvPr/>
        </p:nvSpPr>
        <p:spPr>
          <a:xfrm>
            <a:off x="0" y="17057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Vi presento </a:t>
            </a:r>
            <a:r>
              <a:rPr lang="it-IT" sz="2400" dirty="0" err="1">
                <a:solidFill>
                  <a:srgbClr val="002060"/>
                </a:solidFill>
              </a:rPr>
              <a:t>ePIC</a:t>
            </a:r>
            <a:r>
              <a:rPr lang="it-IT" sz="2400" dirty="0">
                <a:solidFill>
                  <a:srgbClr val="002060"/>
                </a:solidFill>
              </a:rPr>
              <a:t>! Una fantastica esperienza!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</a:rPr>
              <a:t>M. Capua, A. De Caro, M. Ruspa, </a:t>
            </a:r>
            <a:r>
              <a:rPr lang="it-IT" sz="2400" b="1" dirty="0">
                <a:solidFill>
                  <a:srgbClr val="002060"/>
                </a:solidFill>
              </a:rPr>
              <a:t>C. </a:t>
            </a:r>
            <a:r>
              <a:rPr lang="it-IT" sz="2400" b="1" dirty="0" err="1">
                <a:solidFill>
                  <a:srgbClr val="002060"/>
                </a:solidFill>
              </a:rPr>
              <a:t>Tuvè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BD0100-7F3A-DA89-2597-92F8ADFC629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80745" y="6492875"/>
            <a:ext cx="4349312" cy="365125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Giornate Nazionali di </a:t>
            </a:r>
            <a:r>
              <a:rPr lang="it-IT" dirty="0" err="1">
                <a:solidFill>
                  <a:srgbClr val="FF0000"/>
                </a:solidFill>
              </a:rPr>
              <a:t>ePIC</a:t>
            </a:r>
            <a:r>
              <a:rPr lang="it-IT" dirty="0">
                <a:solidFill>
                  <a:srgbClr val="FF0000"/>
                </a:solidFill>
              </a:rPr>
              <a:t> Italia, Padova, 16-18 giugno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9874771C-F24C-69BA-BE1E-29DD881E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 descr="Grafico delle risposte di Moduli. Titolo della domanda: Desideri approfondire l&amp;apos;argomento in futuro?. Numero di risposte: 40 risposte.">
            <a:extLst>
              <a:ext uri="{FF2B5EF4-FFF2-40B4-BE49-F238E27FC236}">
                <a16:creationId xmlns:a16="http://schemas.microsoft.com/office/drawing/2014/main" id="{B7783E12-CC13-B02A-CD71-C8270A26A2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4919"/>
            <a:ext cx="4931303" cy="23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 descr="Grafico delle risposte di Moduli. Titolo della domanda: Le tue aspettative sono state soddisfatte?. Numero di risposte: 41 risposte.">
            <a:extLst>
              <a:ext uri="{FF2B5EF4-FFF2-40B4-BE49-F238E27FC236}">
                <a16:creationId xmlns:a16="http://schemas.microsoft.com/office/drawing/2014/main" id="{4AAF99E0-57C8-9C11-058A-771D2C0D81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1303" y="1165277"/>
            <a:ext cx="4110237" cy="201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 descr="Grafico delle risposte di Moduli. Titolo della domanda: Quanto hai trovato interessanti gli argomenti presentati?. Numero di risposte: 41 risposte.">
            <a:extLst>
              <a:ext uri="{FF2B5EF4-FFF2-40B4-BE49-F238E27FC236}">
                <a16:creationId xmlns:a16="http://schemas.microsoft.com/office/drawing/2014/main" id="{77ADEE01-BD64-23D5-A1E9-4D14ADE0EA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53828"/>
            <a:ext cx="4235669" cy="2013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5B07A-C1BF-F4FE-871B-871AE0673DFA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Questionario di gradimento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67B97D0-93ED-83D4-0341-331743A304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792450-F616-8EBC-A677-4643923F7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3900484"/>
            <a:ext cx="457239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 descr="Grafico delle risposte di Moduli. Titolo della domanda: Ritieni che il grado di approfondimento delle attività  sia stato sufficiente?. Numero di risposte: 41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40" y="217064"/>
            <a:ext cx="4330262" cy="205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 descr="Grafico delle risposte di Moduli. Titolo della domanda: Ritieni che l’organizzazione dell’evento sia soddisfacente?. Numero di risposte: 41 rispost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9745" y="212835"/>
            <a:ext cx="4124255" cy="196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 descr="Grafico delle risposte di Moduli. Titolo della domanda: Conoscevi già l&amp;apos;esperimento ePIC?&#10;. Numero di risposte: 41 risposte."/>
          <p:cNvPicPr preferRelativeResize="0"/>
          <p:nvPr/>
        </p:nvPicPr>
        <p:blipFill rotWithShape="1">
          <a:blip r:embed="rId5">
            <a:alphaModFix/>
          </a:blip>
          <a:srcRect r="28704"/>
          <a:stretch>
            <a:fillRect/>
          </a:stretch>
        </p:blipFill>
        <p:spPr>
          <a:xfrm>
            <a:off x="380255" y="2554210"/>
            <a:ext cx="3681547" cy="205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rafico delle risposte di Moduli. Titolo della domanda: Penso che utilizzerò questa esperienza come argomento di uno dei capolavori. Numero di risposte: 22 risposte.">
            <a:extLst>
              <a:ext uri="{FF2B5EF4-FFF2-40B4-BE49-F238E27FC236}">
                <a16:creationId xmlns:a16="http://schemas.microsoft.com/office/drawing/2014/main" id="{B7776639-3073-C923-6B0D-3E9754F0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2356"/>
            <a:ext cx="4572001" cy="21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llout: linea 9">
            <a:extLst>
              <a:ext uri="{FF2B5EF4-FFF2-40B4-BE49-F238E27FC236}">
                <a16:creationId xmlns:a16="http://schemas.microsoft.com/office/drawing/2014/main" id="{1A8563AB-F282-32FD-F3FB-C0C2D5DF6522}"/>
              </a:ext>
            </a:extLst>
          </p:cNvPr>
          <p:cNvSpPr/>
          <p:nvPr/>
        </p:nvSpPr>
        <p:spPr>
          <a:xfrm>
            <a:off x="252248" y="5232964"/>
            <a:ext cx="2164190" cy="1026534"/>
          </a:xfrm>
          <a:prstGeom prst="borderCallout1">
            <a:avLst>
              <a:gd name="adj1" fmla="val 1344"/>
              <a:gd name="adj2" fmla="val 55030"/>
              <a:gd name="adj3" fmla="val -71796"/>
              <a:gd name="adj4" fmla="val 6875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F8AA01-8787-E9B8-9C7C-9FA4F12E1018}"/>
              </a:ext>
            </a:extLst>
          </p:cNvPr>
          <p:cNvSpPr txBox="1"/>
          <p:nvPr/>
        </p:nvSpPr>
        <p:spPr>
          <a:xfrm>
            <a:off x="252248" y="5305391"/>
            <a:ext cx="2070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Stiamo lavorando per avere una torta blu!</a:t>
            </a:r>
          </a:p>
        </p:txBody>
      </p:sp>
      <p:sp>
        <p:nvSpPr>
          <p:cNvPr id="12" name="Callout: linea 11">
            <a:extLst>
              <a:ext uri="{FF2B5EF4-FFF2-40B4-BE49-F238E27FC236}">
                <a16:creationId xmlns:a16="http://schemas.microsoft.com/office/drawing/2014/main" id="{F738B02C-DE81-A05A-1D6F-D0D62AA6FF42}"/>
              </a:ext>
            </a:extLst>
          </p:cNvPr>
          <p:cNvSpPr/>
          <p:nvPr/>
        </p:nvSpPr>
        <p:spPr>
          <a:xfrm>
            <a:off x="4798165" y="5058888"/>
            <a:ext cx="3858797" cy="1520190"/>
          </a:xfrm>
          <a:prstGeom prst="borderCallout1">
            <a:avLst>
              <a:gd name="adj1" fmla="val 1344"/>
              <a:gd name="adj2" fmla="val 55030"/>
              <a:gd name="adj3" fmla="val -120437"/>
              <a:gd name="adj4" fmla="val 7505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E557D7-2ECE-2150-B8AA-2A061E63ED3C}"/>
              </a:ext>
            </a:extLst>
          </p:cNvPr>
          <p:cNvSpPr txBox="1"/>
          <p:nvPr/>
        </p:nvSpPr>
        <p:spPr>
          <a:xfrm>
            <a:off x="5032955" y="5142481"/>
            <a:ext cx="362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Il 73% di chi ha risposto considera questa esperienza un capolavoro da raccontare all’esame di maturità!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92FB4AE7-8321-C840-1BD1-B308675B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1C2601-FB71-17F9-A97F-6118A0120D75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Qualche foto (CS)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54AA9E-3B4D-232A-0DC1-599A6215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7" y="1120503"/>
            <a:ext cx="3337849" cy="36731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BBB427B-74C8-371E-9C87-09F00607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229" y="3033386"/>
            <a:ext cx="5997460" cy="37341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5745E28-AB2F-86B5-68EA-DF49E6EFA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421" y="693793"/>
            <a:ext cx="3482642" cy="3101609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819CD7-1E02-83B5-0ADD-C23C359A16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</p:spTree>
    <p:extLst>
      <p:ext uri="{BB962C8B-B14F-4D97-AF65-F5344CB8AC3E}">
        <p14:creationId xmlns:p14="http://schemas.microsoft.com/office/powerpoint/2010/main" val="139191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E7921F-F4D8-53ED-E3AB-B5CF49E0CA9C}"/>
              </a:ext>
            </a:extLst>
          </p:cNvPr>
          <p:cNvSpPr txBox="1"/>
          <p:nvPr/>
        </p:nvSpPr>
        <p:spPr>
          <a:xfrm>
            <a:off x="0" y="170573"/>
            <a:ext cx="308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Qualche foto (SA)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67EFBF9-68DB-D76C-2808-477AD54812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  <p:pic>
        <p:nvPicPr>
          <p:cNvPr id="12" name="Picture 11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A51A901-7A42-4859-19B1-EDA0C49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84"/>
          <a:stretch>
            <a:fillRect/>
          </a:stretch>
        </p:blipFill>
        <p:spPr>
          <a:xfrm>
            <a:off x="57807" y="2471749"/>
            <a:ext cx="4719144" cy="3884602"/>
          </a:xfrm>
          <a:prstGeom prst="rect">
            <a:avLst/>
          </a:prstGeom>
        </p:spPr>
      </p:pic>
      <p:pic>
        <p:nvPicPr>
          <p:cNvPr id="18" name="Picture 1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B6DA7DE-C011-F447-B4DF-0FAEB662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76952" y="3081065"/>
            <a:ext cx="4367048" cy="32752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3CBC40-1837-5F8F-4CE5-97DD3EFA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76" y="-13470"/>
            <a:ext cx="3086100" cy="436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E945B6F6-220F-E8E2-EEA8-9AB6A96AE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ABB0DB-C741-FE27-5E17-B5C8F3537877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Qualche foto (CT)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1ACC7F-FA84-0EB1-0F5E-BED7D292B1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  <p:pic>
        <p:nvPicPr>
          <p:cNvPr id="7" name="Immagine 6" descr="Immagine che contiene vestiti, edificio, persona, persone&#10;&#10;Il contenuto generato dall'IA potrebbe non essere corretto.">
            <a:extLst>
              <a:ext uri="{FF2B5EF4-FFF2-40B4-BE49-F238E27FC236}">
                <a16:creationId xmlns:a16="http://schemas.microsoft.com/office/drawing/2014/main" id="{2ABD2AC7-CEBB-C37E-E979-2BE0EC33B7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963"/>
          <a:stretch>
            <a:fillRect/>
          </a:stretch>
        </p:blipFill>
        <p:spPr>
          <a:xfrm>
            <a:off x="83128" y="3918879"/>
            <a:ext cx="3198514" cy="1995033"/>
          </a:xfrm>
          <a:prstGeom prst="rect">
            <a:avLst/>
          </a:prstGeom>
        </p:spPr>
      </p:pic>
      <p:pic>
        <p:nvPicPr>
          <p:cNvPr id="10" name="Immagine 9" descr="Immagine che contiene vestiti, interno, persona, seminario&#10;&#10;Il contenuto generato dall'IA potrebbe non essere corretto.">
            <a:extLst>
              <a:ext uri="{FF2B5EF4-FFF2-40B4-BE49-F238E27FC236}">
                <a16:creationId xmlns:a16="http://schemas.microsoft.com/office/drawing/2014/main" id="{A3064932-3FE7-D9CA-54A5-EEAE902A9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28" y="1129010"/>
            <a:ext cx="2901347" cy="2176010"/>
          </a:xfrm>
          <a:prstGeom prst="rect">
            <a:avLst/>
          </a:prstGeom>
        </p:spPr>
      </p:pic>
      <p:pic>
        <p:nvPicPr>
          <p:cNvPr id="16" name="Immagine 15" descr="Immagine che contiene vestiti, calzature, interno, persona&#10;&#10;Il contenuto generato dall'IA potrebbe non essere corretto.">
            <a:extLst>
              <a:ext uri="{FF2B5EF4-FFF2-40B4-BE49-F238E27FC236}">
                <a16:creationId xmlns:a16="http://schemas.microsoft.com/office/drawing/2014/main" id="{A4E470B8-DD3C-1788-3A8B-394D1DA6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04" y="796825"/>
            <a:ext cx="2186929" cy="2915905"/>
          </a:xfrm>
          <a:prstGeom prst="rect">
            <a:avLst/>
          </a:prstGeom>
        </p:spPr>
      </p:pic>
      <p:pic>
        <p:nvPicPr>
          <p:cNvPr id="18" name="Immagine 17" descr="Immagine che contiene vestiti, testo, interno, persona&#10;&#10;Il contenuto generato dall'IA potrebbe non essere corretto.">
            <a:extLst>
              <a:ext uri="{FF2B5EF4-FFF2-40B4-BE49-F238E27FC236}">
                <a16:creationId xmlns:a16="http://schemas.microsoft.com/office/drawing/2014/main" id="{1DF0DC48-26E9-F165-14D2-BBF314770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799" y="3990108"/>
            <a:ext cx="2565073" cy="1923804"/>
          </a:xfrm>
          <a:prstGeom prst="rect">
            <a:avLst/>
          </a:prstGeom>
        </p:spPr>
      </p:pic>
      <p:pic>
        <p:nvPicPr>
          <p:cNvPr id="5" name="Immagine 4" descr="Immagine che contiene cielo, nuvola, schermata, edificio&#10;&#10;Il contenuto generato dall'IA potrebbe non essere corretto.">
            <a:extLst>
              <a:ext uri="{FF2B5EF4-FFF2-40B4-BE49-F238E27FC236}">
                <a16:creationId xmlns:a16="http://schemas.microsoft.com/office/drawing/2014/main" id="{3E4A56E6-2BCE-A6C5-82E9-C71440B94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972" y="796825"/>
            <a:ext cx="308610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1192CFDB-16A9-B53A-B856-D9DDC3BC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4BFDD8-E43E-EECA-F0D3-A3D35FAA6690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Qualche foto (TO)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20AEDE-5982-B3F7-17EB-2449183CB4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  <p:pic>
        <p:nvPicPr>
          <p:cNvPr id="7" name="Immagine 6" descr="Immagine che contiene interno, sedia, muro, arredo&#10;&#10;Il contenuto generato dall'IA potrebbe non essere corretto.">
            <a:extLst>
              <a:ext uri="{FF2B5EF4-FFF2-40B4-BE49-F238E27FC236}">
                <a16:creationId xmlns:a16="http://schemas.microsoft.com/office/drawing/2014/main" id="{5F053893-ED9D-3FB8-8208-8BB16788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17" y="773339"/>
            <a:ext cx="7081763" cy="531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/>
          <p:cNvSpPr txBox="1"/>
          <p:nvPr/>
        </p:nvSpPr>
        <p:spPr>
          <a:xfrm>
            <a:off x="420412" y="750547"/>
            <a:ext cx="8303172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Grazie alla collaborazione e disponibilità del gruppo di Padova abbiamo potuto associare all’evento la possibilità per le scuole di produrre uno o più video brevi utili per le comunicazioni con giovanissime persone e la società.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Sono stati prodotti </a:t>
            </a:r>
            <a:r>
              <a:rPr lang="it-IT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video</a:t>
            </a: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commissione: A. </a:t>
            </a:r>
            <a:r>
              <a:rPr lang="it-IT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Mastroserio</a:t>
            </a: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S. Costanza e R. Turrisi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 selezionato i due video vincitori.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FF0000"/>
                </a:solidFill>
              </a:rPr>
              <a:t>Gli autori dei video sono qui!!! …o quasi…</a:t>
            </a:r>
            <a:endParaRPr sz="2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A3981D-EBB3-EEFA-CB56-D57DC3BD6F9C}"/>
              </a:ext>
            </a:extLst>
          </p:cNvPr>
          <p:cNvSpPr txBox="1"/>
          <p:nvPr/>
        </p:nvSpPr>
        <p:spPr>
          <a:xfrm>
            <a:off x="0" y="22732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I video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53A13A-94AC-EE16-C946-B1E5E1DB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36" y="2733801"/>
            <a:ext cx="6726621" cy="2303561"/>
          </a:xfrm>
          <a:prstGeom prst="rect">
            <a:avLst/>
          </a:prstGeom>
        </p:spPr>
      </p:pic>
      <p:pic>
        <p:nvPicPr>
          <p:cNvPr id="3" name="Picture 4" descr="21 Video Contests You Can Win Right Now - The DV Show Podcast">
            <a:extLst>
              <a:ext uri="{FF2B5EF4-FFF2-40B4-BE49-F238E27FC236}">
                <a16:creationId xmlns:a16="http://schemas.microsoft.com/office/drawing/2014/main" id="{92FEF813-891E-EDEE-279F-6424F171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57" y="5037362"/>
            <a:ext cx="2102651" cy="13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4E7A6C68-1149-6EC0-C0C7-BD30DBA83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>
            <a:extLst>
              <a:ext uri="{FF2B5EF4-FFF2-40B4-BE49-F238E27FC236}">
                <a16:creationId xmlns:a16="http://schemas.microsoft.com/office/drawing/2014/main" id="{14A4CBE3-0169-A1BB-FA09-68948BF1CD0E}"/>
              </a:ext>
            </a:extLst>
          </p:cNvPr>
          <p:cNvSpPr txBox="1"/>
          <p:nvPr/>
        </p:nvSpPr>
        <p:spPr>
          <a:xfrm>
            <a:off x="451943" y="1514154"/>
            <a:ext cx="824011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Abbiamo imparato molto… sarà utile per le future iniziative (masterclasses, eventi scuole medie, notte delle ricercatrici e dei ricercatori, </a:t>
            </a:r>
            <a:r>
              <a:rPr lang="it-IT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ecc</a:t>
            </a: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</a:rPr>
              <a:t>Il pacchetto semplificherà la vita a tutte e tutti…</a:t>
            </a:r>
            <a:endParaRPr lang="it-IT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L’idea del video ha stimolato ragazze e ragazzi a lavorare in proprio</a:t>
            </a:r>
            <a:r>
              <a:rPr lang="it-IT" sz="2400" dirty="0">
                <a:solidFill>
                  <a:schemeClr val="dk1"/>
                </a:solidFill>
              </a:rPr>
              <a:t> e approfondire per raggiungere l’obiettivo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0B081D-45CE-900B-FC23-C47A6EE2F016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Considerazioni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7006A9-8BB8-3DF9-5909-EBE9216831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</p:spTree>
    <p:extLst>
      <p:ext uri="{BB962C8B-B14F-4D97-AF65-F5344CB8AC3E}">
        <p14:creationId xmlns:p14="http://schemas.microsoft.com/office/powerpoint/2010/main" val="397708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7F305D-03C6-897A-3B26-F6D74247CE8C}"/>
              </a:ext>
            </a:extLst>
          </p:cNvPr>
          <p:cNvSpPr txBox="1"/>
          <p:nvPr/>
        </p:nvSpPr>
        <p:spPr>
          <a:xfrm rot="21142776">
            <a:off x="872358" y="2233633"/>
            <a:ext cx="739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>
                <a:solidFill>
                  <a:srgbClr val="FF0000"/>
                </a:solidFill>
                <a:latin typeface="Baguet Script" panose="020F0502020204030204" pitchFamily="2" charset="0"/>
              </a:rPr>
              <a:t>Congratulations</a:t>
            </a:r>
            <a:r>
              <a:rPr lang="it-IT" sz="4000" dirty="0">
                <a:solidFill>
                  <a:srgbClr val="FF0000"/>
                </a:solidFill>
                <a:latin typeface="Baguet Script" panose="020F0502020204030204" pitchFamily="2" charset="0"/>
              </a:rPr>
              <a:t> future </a:t>
            </a:r>
            <a:r>
              <a:rPr lang="it-IT" sz="4000" dirty="0" err="1">
                <a:solidFill>
                  <a:srgbClr val="FF0000"/>
                </a:solidFill>
                <a:latin typeface="Baguet Script" panose="020F0502020204030204" pitchFamily="2" charset="0"/>
              </a:rPr>
              <a:t>colleagues</a:t>
            </a:r>
            <a:r>
              <a:rPr lang="it-IT" sz="4000" dirty="0">
                <a:solidFill>
                  <a:srgbClr val="FF0000"/>
                </a:solidFill>
                <a:latin typeface="Baguet Script" panose="020F0502020204030204" pitchFamily="2" charset="0"/>
              </a:rPr>
              <a:t>!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79C513-E09F-4D9D-2CFD-E0A3D7BA04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  <p:pic>
        <p:nvPicPr>
          <p:cNvPr id="2050" name="Picture 2" descr="Mille persone per mille chilometri, il 4 giugno parte da Este la staffetta  dei record | Il Mattino di Padova">
            <a:extLst>
              <a:ext uri="{FF2B5EF4-FFF2-40B4-BE49-F238E27FC236}">
                <a16:creationId xmlns:a16="http://schemas.microsoft.com/office/drawing/2014/main" id="{F1C168DE-D3EE-01FE-D3C0-1B066AD4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3072086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/>
          <p:nvPr/>
        </p:nvSpPr>
        <p:spPr>
          <a:xfrm>
            <a:off x="1907626" y="766085"/>
            <a:ext cx="53287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 presentiamo i due video vincitori!</a:t>
            </a:r>
            <a:endParaRPr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6FDB3A-B3A2-5121-4EBE-20006B693AD3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E ora?</a:t>
            </a:r>
          </a:p>
        </p:txBody>
      </p:sp>
      <p:pic>
        <p:nvPicPr>
          <p:cNvPr id="8" name="Immagine 7">
            <a:hlinkClick r:id="rId3"/>
            <a:extLst>
              <a:ext uri="{FF2B5EF4-FFF2-40B4-BE49-F238E27FC236}">
                <a16:creationId xmlns:a16="http://schemas.microsoft.com/office/drawing/2014/main" id="{C6C8C287-1FDE-5568-E9F2-CD3BFCC3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13" y="1534852"/>
            <a:ext cx="3673552" cy="3293077"/>
          </a:xfrm>
          <a:prstGeom prst="rect">
            <a:avLst/>
          </a:prstGeom>
        </p:spPr>
      </p:pic>
      <p:pic>
        <p:nvPicPr>
          <p:cNvPr id="10" name="Immagine 9">
            <a:hlinkClick r:id="rId3"/>
            <a:extLst>
              <a:ext uri="{FF2B5EF4-FFF2-40B4-BE49-F238E27FC236}">
                <a16:creationId xmlns:a16="http://schemas.microsoft.com/office/drawing/2014/main" id="{A6EA6BF8-3D94-57A3-2603-A9B826E9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35" y="1534852"/>
            <a:ext cx="4755090" cy="3272147"/>
          </a:xfrm>
          <a:prstGeom prst="rect">
            <a:avLst/>
          </a:prstGeom>
        </p:spPr>
      </p:pic>
      <p:sp>
        <p:nvSpPr>
          <p:cNvPr id="11" name="Google Shape;232;p10">
            <a:extLst>
              <a:ext uri="{FF2B5EF4-FFF2-40B4-BE49-F238E27FC236}">
                <a16:creationId xmlns:a16="http://schemas.microsoft.com/office/drawing/2014/main" id="{3ED7278E-3E01-C9A2-6E26-6B9E8B92FE12}"/>
              </a:ext>
            </a:extLst>
          </p:cNvPr>
          <p:cNvSpPr txBox="1"/>
          <p:nvPr/>
        </p:nvSpPr>
        <p:spPr>
          <a:xfrm>
            <a:off x="126124" y="5575766"/>
            <a:ext cx="8751741" cy="10156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commissione ha ritenuto tutti interessanti i video realizzati e perciò, oltre ai due video premiati, saranno inseriti nei nostri siti, social, ecc.. tutti i video prodotti e i prossimi video 2025 selezionati dalle sezioni.</a:t>
            </a:r>
            <a:endParaRPr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292E8F-30B9-E845-6164-0C4056363D07}"/>
              </a:ext>
            </a:extLst>
          </p:cNvPr>
          <p:cNvSpPr txBox="1"/>
          <p:nvPr/>
        </p:nvSpPr>
        <p:spPr>
          <a:xfrm>
            <a:off x="841320" y="4860116"/>
            <a:ext cx="3604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Vincenzo Nocerino, IV anno, </a:t>
            </a:r>
          </a:p>
          <a:p>
            <a:pPr algn="ctr"/>
            <a:r>
              <a:rPr lang="it-IT" dirty="0">
                <a:solidFill>
                  <a:schemeClr val="dk1"/>
                </a:solidFill>
              </a:rPr>
              <a:t>IIS  “Luca Pacioli” di S. Anastasia (NA)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D760718-1E75-3EC3-0EE9-4B1C41CA49FB}"/>
              </a:ext>
            </a:extLst>
          </p:cNvPr>
          <p:cNvSpPr txBox="1"/>
          <p:nvPr/>
        </p:nvSpPr>
        <p:spPr>
          <a:xfrm>
            <a:off x="5057046" y="4860116"/>
            <a:ext cx="4069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dk1"/>
                </a:solidFill>
              </a:rPr>
              <a:t>Domenico Mantovano, 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anno</a:t>
            </a:r>
            <a:r>
              <a:rPr lang="it-IT" dirty="0">
                <a:solidFill>
                  <a:schemeClr val="dk1"/>
                </a:solidFill>
              </a:rPr>
              <a:t>, </a:t>
            </a:r>
          </a:p>
          <a:p>
            <a:pPr algn="ctr"/>
            <a:r>
              <a:rPr lang="it-IT" dirty="0">
                <a:solidFill>
                  <a:schemeClr val="dk1"/>
                </a:solidFill>
              </a:rPr>
              <a:t>LSS “Galileo Galilei” di Lamezia Terme (CZ)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"/>
          <p:cNvSpPr txBox="1"/>
          <p:nvPr/>
        </p:nvSpPr>
        <p:spPr>
          <a:xfrm>
            <a:off x="411796" y="2311867"/>
            <a:ext cx="85303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Il gruppo dell’</a:t>
            </a:r>
            <a:r>
              <a:rPr lang="it-IT" sz="2000" dirty="0" err="1">
                <a:solidFill>
                  <a:schemeClr val="dk1"/>
                </a:solidFill>
              </a:rPr>
              <a:t>outreach</a:t>
            </a:r>
            <a:r>
              <a:rPr lang="it-IT" sz="2000" dirty="0">
                <a:solidFill>
                  <a:schemeClr val="dk1"/>
                </a:solidFill>
              </a:rPr>
              <a:t> di </a:t>
            </a:r>
            <a:r>
              <a:rPr lang="it-IT" sz="2000" dirty="0" err="1">
                <a:solidFill>
                  <a:schemeClr val="dk1"/>
                </a:solidFill>
              </a:rPr>
              <a:t>ePIC</a:t>
            </a:r>
            <a:r>
              <a:rPr lang="it-IT" sz="2000" dirty="0">
                <a:solidFill>
                  <a:schemeClr val="dk1"/>
                </a:solidFill>
              </a:rPr>
              <a:t> ha deciso di fare iniziative in tutta Italia nel 2025 per il lancio di </a:t>
            </a:r>
            <a:r>
              <a:rPr lang="it-IT" sz="2000" dirty="0" err="1">
                <a:solidFill>
                  <a:schemeClr val="dk1"/>
                </a:solidFill>
              </a:rPr>
              <a:t>ePIC</a:t>
            </a:r>
            <a:r>
              <a:rPr lang="it-IT" sz="2000" dirty="0">
                <a:solidFill>
                  <a:schemeClr val="dk1"/>
                </a:solidFill>
              </a:rPr>
              <a:t>-Italia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E03DB3-C675-A0E0-0C7E-0D16D0E5F0F2}"/>
              </a:ext>
            </a:extLst>
          </p:cNvPr>
          <p:cNvSpPr txBox="1"/>
          <p:nvPr/>
        </p:nvSpPr>
        <p:spPr>
          <a:xfrm>
            <a:off x="1" y="40807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Scopo dell’iniziativa</a:t>
            </a:r>
          </a:p>
        </p:txBody>
      </p:sp>
      <p:pic>
        <p:nvPicPr>
          <p:cNvPr id="1026" name="Picture 2" descr="Come organizzare un lancio di prodotto - Eventi e Fiere - Il Blog">
            <a:extLst>
              <a:ext uri="{FF2B5EF4-FFF2-40B4-BE49-F238E27FC236}">
                <a16:creationId xmlns:a16="http://schemas.microsoft.com/office/drawing/2014/main" id="{F178D1CA-82A7-E048-17C6-BEEF56C7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2" y="3838288"/>
            <a:ext cx="4419600" cy="184150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5B762F-B40B-4BCA-23E0-135D9555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9DCD-FBAB-45CA-89FC-94BA228ADE0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Immagine 7" descr="Immagine che contiene persona, uomo, vestiti, donna&#10;&#10;Il contenuto generato dall'IA potrebbe non essere corretto.">
            <a:extLst>
              <a:ext uri="{FF2B5EF4-FFF2-40B4-BE49-F238E27FC236}">
                <a16:creationId xmlns:a16="http://schemas.microsoft.com/office/drawing/2014/main" id="{0C9A9EEC-C48C-DEDF-D4BC-33D437F91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0" y="4014020"/>
            <a:ext cx="8105172" cy="1757469"/>
          </a:xfrm>
          <a:prstGeom prst="rect">
            <a:avLst/>
          </a:prstGeom>
        </p:spPr>
      </p:pic>
      <p:pic>
        <p:nvPicPr>
          <p:cNvPr id="10" name="Immagine 9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B04EBA8-97F7-AB70-EFE7-1AFD3AEB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77" y="1158819"/>
            <a:ext cx="6826839" cy="2900083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59140A8A-FBB7-220A-4905-1B8FC1279182}"/>
              </a:ext>
            </a:extLst>
          </p:cNvPr>
          <p:cNvGrpSpPr/>
          <p:nvPr/>
        </p:nvGrpSpPr>
        <p:grpSpPr>
          <a:xfrm>
            <a:off x="410179" y="152893"/>
            <a:ext cx="8105172" cy="868157"/>
            <a:chOff x="5941135" y="4547117"/>
            <a:chExt cx="3009900" cy="868157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9D02F046-F605-6DFB-2E6A-989C7111BD5D}"/>
                </a:ext>
              </a:extLst>
            </p:cNvPr>
            <p:cNvSpPr txBox="1"/>
            <p:nvPr/>
          </p:nvSpPr>
          <p:spPr>
            <a:xfrm>
              <a:off x="5941135" y="4584277"/>
              <a:ext cx="3009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noProof="0" dirty="0" err="1"/>
                <a:t>Perchè</a:t>
              </a:r>
              <a:r>
                <a:rPr lang="it-IT" sz="2400" noProof="0" dirty="0"/>
                <a:t> abbiamo presentato                 agli studenti delle scuole superiori di second grado?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8E0EE7A-E28C-0444-BBD9-085AC2DDB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749" y="4547117"/>
              <a:ext cx="413407" cy="52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A020AE-A61F-943D-D981-97037B41FA3A}"/>
              </a:ext>
            </a:extLst>
          </p:cNvPr>
          <p:cNvSpPr txBox="1"/>
          <p:nvPr/>
        </p:nvSpPr>
        <p:spPr>
          <a:xfrm>
            <a:off x="472285" y="5929283"/>
            <a:ext cx="7980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</a:rPr>
              <a:t>Nelle scuole superiori di secondo grado ci sono le persone che saranno presto colleghe e colleghi!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</a:rPr>
              <a:t>Perché non entrare da subito nella prima foto di gruppo?</a:t>
            </a:r>
          </a:p>
        </p:txBody>
      </p:sp>
    </p:spTree>
    <p:extLst>
      <p:ext uri="{BB962C8B-B14F-4D97-AF65-F5344CB8AC3E}">
        <p14:creationId xmlns:p14="http://schemas.microsoft.com/office/powerpoint/2010/main" val="9044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C601BA00-9ADB-E873-D7FA-1D14614D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">
            <a:extLst>
              <a:ext uri="{FF2B5EF4-FFF2-40B4-BE49-F238E27FC236}">
                <a16:creationId xmlns:a16="http://schemas.microsoft.com/office/drawing/2014/main" id="{C6998D7B-717C-2030-46E3-BB694170E2A8}"/>
              </a:ext>
            </a:extLst>
          </p:cNvPr>
          <p:cNvSpPr txBox="1"/>
          <p:nvPr/>
        </p:nvSpPr>
        <p:spPr>
          <a:xfrm>
            <a:off x="92597" y="693793"/>
            <a:ext cx="905140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in prospettiva delle masterclasses di </a:t>
            </a:r>
            <a:r>
              <a:rPr lang="it-IT" sz="2000" dirty="0" err="1">
                <a:solidFill>
                  <a:schemeClr val="dk1"/>
                </a:solidFill>
              </a:rPr>
              <a:t>ePIC</a:t>
            </a:r>
            <a:r>
              <a:rPr lang="it-IT" sz="2000" dirty="0">
                <a:solidFill>
                  <a:schemeClr val="dk1"/>
                </a:solidFill>
              </a:rPr>
              <a:t> è importante entrare in contatto con scuole (insegnanti e studenti)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E’ interesse nostro, delle nostre università e dell’INFN entrare in contatto il prima possibile con tutte e tutti, così che la società conosca l’impegno italiano nella ricerca mondiale e per il miglioramento delle future tecnologie.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Ogni studente vale 4!</a:t>
            </a:r>
            <a:endParaRPr sz="2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46A18C-3F31-8CC2-E0E4-B4E449D588C6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Scopo dell’iniziativa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8EFAFA-E107-6B62-8AE7-D4F930C9557C}"/>
              </a:ext>
            </a:extLst>
          </p:cNvPr>
          <p:cNvSpPr txBox="1"/>
          <p:nvPr/>
        </p:nvSpPr>
        <p:spPr>
          <a:xfrm>
            <a:off x="271646" y="5390349"/>
            <a:ext cx="8386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scuole medie e la società potranno essere più facilmente coinvolte con i video che poco più grandi di loro hanno prodotto.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B48815C-C799-00C0-B5AC-651E50062348}"/>
              </a:ext>
            </a:extLst>
          </p:cNvPr>
          <p:cNvGrpSpPr/>
          <p:nvPr/>
        </p:nvGrpSpPr>
        <p:grpSpPr>
          <a:xfrm>
            <a:off x="271646" y="3348093"/>
            <a:ext cx="6291090" cy="1886124"/>
            <a:chOff x="271646" y="3348093"/>
            <a:chExt cx="6291090" cy="1886124"/>
          </a:xfrm>
        </p:grpSpPr>
        <p:pic>
          <p:nvPicPr>
            <p:cNvPr id="2050" name="Picture 2" descr="Perché organizzare un video contest e la normativa di riferimento">
              <a:extLst>
                <a:ext uri="{FF2B5EF4-FFF2-40B4-BE49-F238E27FC236}">
                  <a16:creationId xmlns:a16="http://schemas.microsoft.com/office/drawing/2014/main" id="{C1D513DB-EF69-3C36-4D0E-59AB23DC4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786" y="3871313"/>
              <a:ext cx="2242950" cy="1362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Enter the Illustrated Ministry Video Contest!">
              <a:extLst>
                <a:ext uri="{FF2B5EF4-FFF2-40B4-BE49-F238E27FC236}">
                  <a16:creationId xmlns:a16="http://schemas.microsoft.com/office/drawing/2014/main" id="{B1A01B23-CE09-0D33-52B4-9EEEDF530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06" y="4000685"/>
              <a:ext cx="3152235" cy="1158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96B47EB-C374-18F3-6F33-231350170F41}"/>
                </a:ext>
              </a:extLst>
            </p:cNvPr>
            <p:cNvSpPr txBox="1"/>
            <p:nvPr/>
          </p:nvSpPr>
          <p:spPr>
            <a:xfrm>
              <a:off x="271646" y="3348093"/>
              <a:ext cx="54140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Grazie alla collaborazione e disponibilità del gruppo di Padova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87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"/>
          <p:cNvSpPr txBox="1"/>
          <p:nvPr/>
        </p:nvSpPr>
        <p:spPr>
          <a:xfrm>
            <a:off x="241738" y="943041"/>
            <a:ext cx="8502869" cy="214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 oggi, hanno realizzato l’evento 4 sezioni, altre 3-4 si stanno organizzando</a:t>
            </a:r>
            <a:endParaRPr sz="2200" dirty="0"/>
          </a:p>
          <a:p>
            <a:pPr marL="0" marR="0" lvl="0" indent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</a:rPr>
              <a:t>Sono state coinvolte persone degli ultimi tre anni delle scuole superiori di secondo grado (non solo licei)</a:t>
            </a:r>
          </a:p>
          <a:p>
            <a:pPr marL="0" marR="0" lvl="0" indent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2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Nonostante i tempi ristretti, hanno partecipato: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82DF9C-0E69-AEE4-195A-F349B0FF2190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Numeri vari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4B773A1-290D-10FA-D6CB-B1921A152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52763"/>
              </p:ext>
            </p:extLst>
          </p:nvPr>
        </p:nvGraphicFramePr>
        <p:xfrm>
          <a:off x="1229709" y="3202239"/>
          <a:ext cx="668458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145">
                  <a:extLst>
                    <a:ext uri="{9D8B030D-6E8A-4147-A177-3AD203B41FA5}">
                      <a16:colId xmlns:a16="http://schemas.microsoft.com/office/drawing/2014/main" val="1992215942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3884856370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391539831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1946048043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Sede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# scuole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# studenti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% ragazze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85544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Catania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589485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Salerno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022043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Torino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521776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Cosenza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35959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</a:rPr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159326"/>
                  </a:ext>
                </a:extLst>
              </a:tr>
            </a:tbl>
          </a:graphicData>
        </a:graphic>
      </p:graphicFrame>
      <p:sp>
        <p:nvSpPr>
          <p:cNvPr id="4" name="Google Shape;222;p8">
            <a:extLst>
              <a:ext uri="{FF2B5EF4-FFF2-40B4-BE49-F238E27FC236}">
                <a16:creationId xmlns:a16="http://schemas.microsoft.com/office/drawing/2014/main" id="{C1288CCC-E714-99B1-090C-FEBE8735BB64}"/>
              </a:ext>
            </a:extLst>
          </p:cNvPr>
          <p:cNvSpPr txBox="1"/>
          <p:nvPr/>
        </p:nvSpPr>
        <p:spPr>
          <a:xfrm>
            <a:off x="241738" y="6088599"/>
            <a:ext cx="839776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C’è tempo fino a fine anno per il lancio… e altri video potranno essere prodotti e selezionati dalle sezioni partecipanti</a:t>
            </a:r>
            <a:endParaRPr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/>
          <p:nvPr/>
        </p:nvSpPr>
        <p:spPr>
          <a:xfrm>
            <a:off x="247490" y="683083"/>
            <a:ext cx="8649017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Abbiamo usato una logica collaborativa e messo a disposizione una sorta di ‘</a:t>
            </a:r>
            <a:r>
              <a:rPr lang="it-IT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pacchetto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 per semplificare la vita alle sezioni disponibili: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prototipo di pagina indico, un possibile talk su </a:t>
            </a:r>
            <a:r>
              <a:rPr lang="it-IT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(thanks to S. Fazio), lettera di invito, attestato finale, una possibile visualizzazione di eventi che vedrà </a:t>
            </a:r>
            <a:r>
              <a:rPr lang="it-IT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Delphes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un adesivo/gadget.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Ogni sezione che ha partecipato ha condiviso la pagina indico (grazie a D. Elia) su: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https://agenda.infn.it/category/2222/</a:t>
            </a:r>
            <a:endParaRPr lang="it-IT" sz="18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Le sezioni interessate e le eventuali richieste speciali, sono state raccolte in: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Spreadsheet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Nella pagina dell’</a:t>
            </a:r>
            <a:r>
              <a:rPr lang="it-IT" sz="1800" dirty="0" err="1">
                <a:solidFill>
                  <a:schemeClr val="dk1"/>
                </a:solidFill>
              </a:rPr>
              <a:t>outreach</a:t>
            </a:r>
            <a:r>
              <a:rPr lang="it-IT" sz="1800" dirty="0">
                <a:solidFill>
                  <a:schemeClr val="dk1"/>
                </a:solidFill>
              </a:rPr>
              <a:t> (M. Ruspa) abbiamo messo a disposizione il materiale: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Outreach</a:t>
            </a:r>
            <a:endParaRPr lang="it-IT" sz="18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u="sng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Ogni sezione ha personalizzato a piacere l’evento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678946">
            <a:off x="3850253" y="3055896"/>
            <a:ext cx="2860670" cy="1252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C31F34-CB8E-A712-4F8F-9BF67B1987DC}"/>
              </a:ext>
            </a:extLst>
          </p:cNvPr>
          <p:cNvSpPr txBox="1"/>
          <p:nvPr/>
        </p:nvSpPr>
        <p:spPr>
          <a:xfrm>
            <a:off x="0" y="11802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Come è organizzato?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0EB880-F82C-9AF6-522B-678FED39E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0990" y="3197576"/>
            <a:ext cx="1829763" cy="11349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6C31E7-AB3E-4451-2F44-F682B8B78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90" y="2865797"/>
            <a:ext cx="3185436" cy="17984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42DB4DA5-0938-BCDA-3F57-DEC985BF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>
            <a:extLst>
              <a:ext uri="{FF2B5EF4-FFF2-40B4-BE49-F238E27FC236}">
                <a16:creationId xmlns:a16="http://schemas.microsoft.com/office/drawing/2014/main" id="{C90A6894-EB2F-3543-717C-98079D94CBDC}"/>
              </a:ext>
            </a:extLst>
          </p:cNvPr>
          <p:cNvSpPr txBox="1"/>
          <p:nvPr/>
        </p:nvSpPr>
        <p:spPr>
          <a:xfrm>
            <a:off x="247490" y="819713"/>
            <a:ext cx="8518137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primo evento è stato a Cosenza, c’erano come osservatrici le altre sezioni con in programma l’evento (molto utile!)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Abbiamo chiesto alle persone partecipanti (studenti e insegnati) di compilare il </a:t>
            </a:r>
            <a:r>
              <a:rPr lang="it-IT" sz="1800" dirty="0">
                <a:solidFill>
                  <a:schemeClr val="dk1"/>
                </a:solidFill>
                <a:hlinkClick r:id="rId3"/>
              </a:rPr>
              <a:t>questionario di gradimento</a:t>
            </a:r>
            <a:r>
              <a:rPr lang="it-IT" sz="1800" dirty="0">
                <a:solidFill>
                  <a:schemeClr val="dk1"/>
                </a:solidFill>
              </a:rPr>
              <a:t>. </a:t>
            </a: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Purtroppo solo 41 risposte raccolte, ci siamo mosse tardi… ma utile!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</a:rPr>
              <a:t>Durante il primo evento abbiamo lanciato il nostro social!!!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0C3902-0FC8-8176-21D8-EB04EE5FF5DE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Come è organizzato?</a:t>
            </a:r>
          </a:p>
        </p:txBody>
      </p:sp>
      <p:pic>
        <p:nvPicPr>
          <p:cNvPr id="4" name="Immagine 3" descr="Immagine che contiene testo, Carattere, cerchio, bianco&#10;&#10;Il contenuto generato dall'IA potrebbe non essere corretto.">
            <a:extLst>
              <a:ext uri="{FF2B5EF4-FFF2-40B4-BE49-F238E27FC236}">
                <a16:creationId xmlns:a16="http://schemas.microsoft.com/office/drawing/2014/main" id="{0C64952C-C89F-DB52-A3D8-3CD92D32F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78" t="18238" r="7502" b="31188"/>
          <a:stretch>
            <a:fillRect/>
          </a:stretch>
        </p:blipFill>
        <p:spPr>
          <a:xfrm>
            <a:off x="6747066" y="4528288"/>
            <a:ext cx="2018561" cy="20496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11BCBCC-FA4A-442E-13CD-E605A8ECE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84" y="2775177"/>
            <a:ext cx="5413402" cy="3147903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696C716-7148-1425-1304-93E678B4FF10}"/>
              </a:ext>
            </a:extLst>
          </p:cNvPr>
          <p:cNvCxnSpPr/>
          <p:nvPr/>
        </p:nvCxnSpPr>
        <p:spPr>
          <a:xfrm>
            <a:off x="5276193" y="3429000"/>
            <a:ext cx="0" cy="1384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F5FA778-4758-3768-32E3-61906BECBABA}"/>
              </a:ext>
            </a:extLst>
          </p:cNvPr>
          <p:cNvCxnSpPr/>
          <p:nvPr/>
        </p:nvCxnSpPr>
        <p:spPr>
          <a:xfrm>
            <a:off x="5533697" y="3245069"/>
            <a:ext cx="0" cy="1384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A44E415-4FBB-5BC2-1EC0-F25E3F9F96B1}"/>
              </a:ext>
            </a:extLst>
          </p:cNvPr>
          <p:cNvCxnSpPr/>
          <p:nvPr/>
        </p:nvCxnSpPr>
        <p:spPr>
          <a:xfrm>
            <a:off x="5812221" y="3143550"/>
            <a:ext cx="0" cy="1384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45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3CADB93D-93F0-2F1F-BCAB-43E9C6D0C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ED20D5-2EFD-538E-79BF-DBC9B7178B34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Stiamo crescendo!</a:t>
            </a:r>
          </a:p>
        </p:txBody>
      </p:sp>
      <p:pic>
        <p:nvPicPr>
          <p:cNvPr id="4" name="Immagine 3" descr="Immagine che contiene testo, Carattere, cerchio, bianco&#10;&#10;Il contenuto generato dall'IA potrebbe non essere corretto.">
            <a:extLst>
              <a:ext uri="{FF2B5EF4-FFF2-40B4-BE49-F238E27FC236}">
                <a16:creationId xmlns:a16="http://schemas.microsoft.com/office/drawing/2014/main" id="{D7B46FEA-D2FD-FDDA-F420-5FE2E70E9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78" t="18238" r="7502" b="31188"/>
          <a:stretch>
            <a:fillRect/>
          </a:stretch>
        </p:blipFill>
        <p:spPr>
          <a:xfrm>
            <a:off x="3562718" y="810711"/>
            <a:ext cx="2018561" cy="20496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E40D0C-937B-CA51-05B4-6FE496D3C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01884">
            <a:off x="1007048" y="1141135"/>
            <a:ext cx="2425743" cy="52499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4518EDD-76D9-E0A0-F52D-76DAD1945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3340">
            <a:off x="5655695" y="1136249"/>
            <a:ext cx="2464344" cy="533346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D3A0300-A35F-6915-4C07-F23706EC9A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/>
              <a:t>Giornate Nazionali di ePIC Italia, Padova, 16-18 giugno 2025</a:t>
            </a:r>
          </a:p>
        </p:txBody>
      </p:sp>
    </p:spTree>
    <p:extLst>
      <p:ext uri="{BB962C8B-B14F-4D97-AF65-F5344CB8AC3E}">
        <p14:creationId xmlns:p14="http://schemas.microsoft.com/office/powerpoint/2010/main" val="3906408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fico delle risposte di Moduli. Titolo della domanda: Età. Numero di risposte: 41 risposte.">
            <a:extLst>
              <a:ext uri="{FF2B5EF4-FFF2-40B4-BE49-F238E27FC236}">
                <a16:creationId xmlns:a16="http://schemas.microsoft.com/office/drawing/2014/main" id="{1844CD71-74F8-64B3-70A9-6758A04BF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7460" r="28909" b="9781"/>
          <a:stretch>
            <a:fillRect/>
          </a:stretch>
        </p:blipFill>
        <p:spPr bwMode="auto">
          <a:xfrm>
            <a:off x="4726531" y="1198179"/>
            <a:ext cx="4417469" cy="22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963F47-FFD8-FC10-B90B-8274BD85FCE4}"/>
              </a:ext>
            </a:extLst>
          </p:cNvPr>
          <p:cNvSpPr txBox="1"/>
          <p:nvPr/>
        </p:nvSpPr>
        <p:spPr>
          <a:xfrm>
            <a:off x="0" y="17057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>
                <a:solidFill>
                  <a:srgbClr val="FF0000"/>
                </a:solidFill>
              </a:rPr>
              <a:t>Questionario di gradimento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Grafico delle risposte di Moduli. Titolo della domanda: Genere. Numero di risposte: 41 risposte.">
            <a:extLst>
              <a:ext uri="{FF2B5EF4-FFF2-40B4-BE49-F238E27FC236}">
                <a16:creationId xmlns:a16="http://schemas.microsoft.com/office/drawing/2014/main" id="{25652216-F31F-1C2C-686F-9B244A255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7324" r="29999" b="8006"/>
          <a:stretch>
            <a:fillRect/>
          </a:stretch>
        </p:blipFill>
        <p:spPr bwMode="auto">
          <a:xfrm>
            <a:off x="115614" y="1058808"/>
            <a:ext cx="4457489" cy="237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afico delle risposte di Moduli. Titolo della domanda: Conoscevi già gli argomenti trattati?. Numero di risposte: 41 risposte.">
            <a:extLst>
              <a:ext uri="{FF2B5EF4-FFF2-40B4-BE49-F238E27FC236}">
                <a16:creationId xmlns:a16="http://schemas.microsoft.com/office/drawing/2014/main" id="{DFE9718D-1AB7-1762-3A93-8C7804CD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2" y="3868391"/>
            <a:ext cx="5351410" cy="254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61334C-96B1-7756-F5ED-A72BF323B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144" y="3933386"/>
            <a:ext cx="4842855" cy="24137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856</Words>
  <Application>Microsoft Macintosh PowerPoint</Application>
  <PresentationFormat>Presentazione su schermo (4:3)</PresentationFormat>
  <Paragraphs>136</Paragraphs>
  <Slides>19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Baguet Script</vt:lpstr>
      <vt:lpstr>Arial</vt:lpstr>
      <vt:lpstr>Play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marcella capua</dc:creator>
  <cp:lastModifiedBy>Cristina Natalina Tuvè</cp:lastModifiedBy>
  <cp:revision>30</cp:revision>
  <dcterms:created xsi:type="dcterms:W3CDTF">2025-06-03T12:43:14Z</dcterms:created>
  <dcterms:modified xsi:type="dcterms:W3CDTF">2025-06-17T14:24:04Z</dcterms:modified>
</cp:coreProperties>
</file>