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57" r:id="rId4"/>
    <p:sldId id="265" r:id="rId5"/>
    <p:sldId id="264" r:id="rId6"/>
    <p:sldId id="266" r:id="rId7"/>
    <p:sldId id="268" r:id="rId8"/>
    <p:sldId id="267" r:id="rId9"/>
    <p:sldId id="271" r:id="rId10"/>
    <p:sldId id="276" r:id="rId11"/>
    <p:sldId id="272" r:id="rId12"/>
    <p:sldId id="273" r:id="rId13"/>
    <p:sldId id="274" r:id="rId14"/>
    <p:sldId id="275" r:id="rId15"/>
  </p:sldIdLst>
  <p:sldSz cx="9144000" cy="6858000" type="letter"/>
  <p:notesSz cx="6858000" cy="9906000"/>
  <p:defaultTextStyle>
    <a:defPPr>
      <a:defRPr lang="en-US"/>
    </a:defPPr>
    <a:lvl1pPr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kern="1200">
        <a:solidFill>
          <a:schemeClr val="accent2"/>
        </a:solidFill>
        <a:latin typeface="Comic Sans MS" charset="0"/>
        <a:ea typeface="ＭＳ Ｐゴシック" charset="0"/>
        <a:cs typeface="+mn-cs"/>
      </a:defRPr>
    </a:lvl1pPr>
    <a:lvl2pPr marL="4572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kern="1200">
        <a:solidFill>
          <a:schemeClr val="accent2"/>
        </a:solidFill>
        <a:latin typeface="Comic Sans MS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kern="1200">
        <a:solidFill>
          <a:schemeClr val="accent2"/>
        </a:solidFill>
        <a:latin typeface="Comic Sans MS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kern="1200">
        <a:solidFill>
          <a:schemeClr val="accent2"/>
        </a:solidFill>
        <a:latin typeface="Comic Sans MS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50000"/>
      </a:spcBef>
      <a:spcAft>
        <a:spcPct val="0"/>
      </a:spcAft>
      <a:buChar char="•"/>
      <a:defRPr kern="1200">
        <a:solidFill>
          <a:schemeClr val="accent2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accent2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accent2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accent2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accent2"/>
        </a:solidFill>
        <a:latin typeface="Comic Sans M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6600"/>
    <a:srgbClr val="CCFFFF"/>
    <a:srgbClr val="FF3399"/>
    <a:srgbClr val="66FFFF"/>
    <a:srgbClr val="CCCCFF"/>
    <a:srgbClr val="FF9966"/>
    <a:srgbClr val="FF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912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176" y="-112"/>
      </p:cViewPr>
      <p:guideLst>
        <p:guide orient="horz" pos="3120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3" tIns="46337" rIns="92673" bIns="46337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3" tIns="46337" rIns="92673" bIns="46337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733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3" tIns="46337" rIns="92673" bIns="46337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3" tIns="46337" rIns="92673" bIns="46337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B78733F5-94D5-AF41-9DC2-AC98B6DEC9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83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3" tIns="46337" rIns="92673" bIns="46337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3" tIns="46337" rIns="92673" bIns="46337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4088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6938"/>
            <a:ext cx="5029200" cy="445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3" tIns="46337" rIns="92673" bIns="463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33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3" tIns="46337" rIns="92673" bIns="46337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73" tIns="46337" rIns="92673" bIns="46337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F9DF3A40-6C4F-954F-B564-E5BD58ED8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44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30-Gennaio-2008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52F47-9ABA-1F41-955D-60FBE9F0BDDF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8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30-Gennaio-2008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9019B-3292-1343-8F6F-FBE26B206D8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7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30-Gennaio-2008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E09BA-F0ED-8047-92BC-1695AC5B7D9D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1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SVT-TDR Pisa-Jan, 27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BA1D3-28BE-8E46-9BFB-A80C236BB85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8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30-Gennaio-2008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1B933-5BA0-6446-8859-D22F4D1AFAA4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2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30-Gennaio-2008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932CA-3646-1E43-95C7-6B439CC01102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8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30-Gennaio-2008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77C86-5576-4142-83A1-7DBB859D7B93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3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30-Gennaio-2008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DD55F-8D0D-204E-A68A-0E5E522B9D7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30-Gennaio-2008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0AABC-08B3-4D49-BB43-2AD8763E4DED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30-Gennaio-2008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28D96-B652-804A-A06D-983B7FB497F9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1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30-Gennaio-2008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73938-48CF-A144-BB95-D15B63351B9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81000"/>
            <a:ext cx="7239000" cy="8382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Verdana" charset="0"/>
              </a:defRPr>
            </a:lvl1pPr>
          </a:lstStyle>
          <a:p>
            <a:r>
              <a:rPr lang="en-US"/>
              <a:t>G. Rizzo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324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Verdana" charset="0"/>
              </a:defRPr>
            </a:lvl1pPr>
          </a:lstStyle>
          <a:p>
            <a:r>
              <a:rPr lang="en-US" dirty="0" smtClean="0"/>
              <a:t>SVT-TDR Pisa-Jan, 27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Verdana" charset="0"/>
              </a:defRPr>
            </a:lvl1pPr>
          </a:lstStyle>
          <a:p>
            <a:fld id="{AA799565-43A8-3C4C-A7BC-9E60E0AF97E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3300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accent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accent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i.it/princ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.bin"/><Relationship Id="rId12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3596-D26C-C547-A5E0-1CDAAD2D70F3}" type="slidenum">
              <a:rPr lang="en-US"/>
              <a:pPr/>
              <a:t>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SVT Toward the TDR design</a:t>
            </a:r>
            <a:br>
              <a:rPr lang="en-US" dirty="0" smtClean="0"/>
            </a:br>
            <a:r>
              <a:rPr lang="en-US" dirty="0" smtClean="0"/>
              <a:t>Some pending issues</a:t>
            </a:r>
            <a:endParaRPr lang="en-US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009900"/>
                </a:solidFill>
              </a:rPr>
              <a:t>SVT-TDR meeting  </a:t>
            </a:r>
          </a:p>
          <a:p>
            <a:r>
              <a:rPr lang="en-US" sz="2000" dirty="0" smtClean="0">
                <a:solidFill>
                  <a:srgbClr val="009900"/>
                </a:solidFill>
              </a:rPr>
              <a:t> Pisa - Jan. 27-2012</a:t>
            </a:r>
          </a:p>
          <a:p>
            <a:r>
              <a:rPr lang="en-US" sz="2000" dirty="0" smtClean="0">
                <a:solidFill>
                  <a:srgbClr val="009900"/>
                </a:solidFill>
              </a:rPr>
              <a:t>G. Rizzo </a:t>
            </a:r>
            <a:endParaRPr lang="en-US" sz="2000" dirty="0">
              <a:solidFill>
                <a:srgbClr val="009900"/>
              </a:solidFill>
            </a:endParaRPr>
          </a:p>
        </p:txBody>
      </p:sp>
      <p:pic>
        <p:nvPicPr>
          <p:cNvPr id="198660" name="Picture 4" descr="inf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219200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1" name="Picture 5" descr="Universita' di Pis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91000"/>
            <a:ext cx="13303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8" descr="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970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Some pending issues 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r>
              <a:rPr lang="en-US" sz="1800" dirty="0"/>
              <a:t>Performance studies in high occupancy/low efficiency (for all layers) with </a:t>
            </a:r>
            <a:r>
              <a:rPr lang="en-US" sz="1800" dirty="0" err="1"/>
              <a:t>fastsim</a:t>
            </a:r>
            <a:r>
              <a:rPr lang="en-US" sz="1800" dirty="0"/>
              <a:t>.</a:t>
            </a:r>
          </a:p>
          <a:p>
            <a:pPr lvl="1"/>
            <a:r>
              <a:rPr lang="en-US" sz="1450" dirty="0"/>
              <a:t>How can we implement all sources for background in </a:t>
            </a:r>
            <a:r>
              <a:rPr lang="en-US" sz="1450" dirty="0" err="1"/>
              <a:t>fastsim</a:t>
            </a:r>
            <a:r>
              <a:rPr lang="en-US" sz="1450" dirty="0"/>
              <a:t>?</a:t>
            </a:r>
          </a:p>
          <a:p>
            <a:pPr lvl="1"/>
            <a:r>
              <a:rPr lang="en-US" sz="1500" dirty="0"/>
              <a:t>Low Efficiency (due to analog dead time) can be plugged in </a:t>
            </a:r>
            <a:r>
              <a:rPr lang="en-US" sz="1500" dirty="0" err="1"/>
              <a:t>fastsim</a:t>
            </a:r>
            <a:endParaRPr lang="en-US" sz="1500" dirty="0"/>
          </a:p>
          <a:p>
            <a:r>
              <a:rPr lang="en-US" sz="1800" dirty="0"/>
              <a:t>Reconstruction with 5% occupancy in all SVT layers  is really possible? </a:t>
            </a:r>
          </a:p>
          <a:p>
            <a:pPr lvl="1"/>
            <a:r>
              <a:rPr lang="en-US" sz="1400" dirty="0"/>
              <a:t>How can we test this without the </a:t>
            </a:r>
            <a:r>
              <a:rPr lang="en-US" sz="1400" dirty="0" err="1"/>
              <a:t>reco</a:t>
            </a:r>
            <a:r>
              <a:rPr lang="en-US" sz="1400" dirty="0"/>
              <a:t> code? </a:t>
            </a:r>
            <a:endParaRPr lang="en-US" sz="1400" dirty="0" smtClean="0"/>
          </a:p>
          <a:p>
            <a:pPr marL="342900" lvl="1" indent="-342900">
              <a:buFontTx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Need </a:t>
            </a:r>
            <a:r>
              <a:rPr lang="en-US" sz="1800" dirty="0">
                <a:solidFill>
                  <a:srgbClr val="FF0000"/>
                </a:solidFill>
              </a:rPr>
              <a:t>to discuss </a:t>
            </a:r>
            <a:r>
              <a:rPr lang="en-US" sz="1800" dirty="0" smtClean="0">
                <a:solidFill>
                  <a:srgbClr val="FF0000"/>
                </a:solidFill>
              </a:rPr>
              <a:t>this </a:t>
            </a:r>
            <a:r>
              <a:rPr lang="en-US" sz="1800" dirty="0">
                <a:solidFill>
                  <a:srgbClr val="FF0000"/>
                </a:solidFill>
              </a:rPr>
              <a:t>in a dedicated </a:t>
            </a:r>
            <a:r>
              <a:rPr lang="en-US" sz="1800" dirty="0" smtClean="0">
                <a:solidFill>
                  <a:srgbClr val="FF0000"/>
                </a:solidFill>
              </a:rPr>
              <a:t>meeting.</a:t>
            </a:r>
          </a:p>
          <a:p>
            <a:pPr marL="342900" lvl="1" indent="-342900">
              <a:buFontTx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Need to get more people involved on these issues.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sz="1800" dirty="0" smtClean="0">
                <a:solidFill>
                  <a:srgbClr val="008000"/>
                </a:solidFill>
              </a:rPr>
              <a:t>Today more focus on electronics/mechanics.</a:t>
            </a:r>
            <a:endParaRPr lang="en-US" sz="1800" dirty="0">
              <a:solidFill>
                <a:srgbClr val="008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SVT-TDR Pisa-Jan, 27 2012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A1D3-28BE-8E46-9BFB-A80C236BB85A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858000" cy="609600"/>
          </a:xfrm>
        </p:spPr>
        <p:txBody>
          <a:bodyPr/>
          <a:lstStyle/>
          <a:p>
            <a:r>
              <a:rPr lang="en-US" sz="3200" dirty="0" smtClean="0"/>
              <a:t>Some pending issues (2)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066800"/>
            <a:ext cx="5410200" cy="1752600"/>
          </a:xfrm>
        </p:spPr>
        <p:txBody>
          <a:bodyPr/>
          <a:lstStyle/>
          <a:p>
            <a:pPr marL="0" lvl="1" indent="0">
              <a:buNone/>
            </a:pPr>
            <a:r>
              <a:rPr lang="en-US" sz="1800" dirty="0" smtClean="0"/>
              <a:t>Efficiency due to analog dead time: </a:t>
            </a:r>
          </a:p>
          <a:p>
            <a:pPr marL="342900" lvl="1" indent="-342900"/>
            <a:r>
              <a:rPr lang="en-US" sz="1400" dirty="0" smtClean="0"/>
              <a:t>These number are a </a:t>
            </a:r>
            <a:r>
              <a:rPr lang="en-US" sz="1400" dirty="0"/>
              <a:t>bit </a:t>
            </a:r>
            <a:r>
              <a:rPr lang="en-US" sz="1400" dirty="0" smtClean="0"/>
              <a:t>pessimistic: analog dead time=2.4 </a:t>
            </a:r>
            <a:r>
              <a:rPr lang="en-US" sz="1400" dirty="0" err="1" smtClean="0"/>
              <a:t>xshaping</a:t>
            </a:r>
            <a:r>
              <a:rPr lang="en-US" sz="1400" dirty="0" smtClean="0"/>
              <a:t> time, assuming 1 MIP released/strip. </a:t>
            </a:r>
          </a:p>
          <a:p>
            <a:pPr marL="342900" lvl="1" indent="-342900"/>
            <a:r>
              <a:rPr lang="en-US" sz="1400" dirty="0" smtClean="0"/>
              <a:t>Need </a:t>
            </a:r>
            <a:r>
              <a:rPr lang="en-US" sz="1400" dirty="0"/>
              <a:t>to be </a:t>
            </a:r>
            <a:r>
              <a:rPr lang="en-US" sz="1400" dirty="0" smtClean="0"/>
              <a:t>reevaluated </a:t>
            </a:r>
            <a:r>
              <a:rPr lang="en-US" sz="1400" dirty="0"/>
              <a:t>considering energy released/strip </a:t>
            </a:r>
            <a:r>
              <a:rPr lang="en-US" sz="1400" dirty="0" smtClean="0"/>
              <a:t>from </a:t>
            </a:r>
            <a:r>
              <a:rPr lang="en-US" sz="1400" dirty="0"/>
              <a:t>various sources</a:t>
            </a:r>
            <a:r>
              <a:rPr lang="en-US" sz="1400" dirty="0" smtClean="0"/>
              <a:t>. </a:t>
            </a:r>
          </a:p>
          <a:p>
            <a:pPr marL="342900" lvl="1" indent="-342900"/>
            <a:r>
              <a:rPr lang="en-US" sz="1400" dirty="0" smtClean="0">
                <a:solidFill>
                  <a:srgbClr val="008000"/>
                </a:solidFill>
              </a:rPr>
              <a:t>Pavia did it in the past for pairs; new plots from Cenci from other sources being produced.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SVT-TDR Pisa-Jan, 27 2012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A1D3-28BE-8E46-9BFB-A80C236BB85A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3032"/>
          <a:stretch/>
        </p:blipFill>
        <p:spPr>
          <a:xfrm>
            <a:off x="6096000" y="3733800"/>
            <a:ext cx="977189" cy="2642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5771"/>
          <a:stretch/>
        </p:blipFill>
        <p:spPr>
          <a:xfrm>
            <a:off x="381000" y="1371830"/>
            <a:ext cx="1209121" cy="216919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3962400"/>
            <a:ext cx="533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285750" lvl="1"/>
            <a:r>
              <a:rPr lang="en-US" sz="1800" dirty="0" smtClean="0"/>
              <a:t>Timing cuts for offline occupancy evaluation:</a:t>
            </a:r>
            <a:endParaRPr lang="en-US" dirty="0" smtClean="0"/>
          </a:p>
          <a:p>
            <a:pPr marL="742950" lvl="2" indent="-342900"/>
            <a:r>
              <a:rPr lang="en-US" sz="1400" dirty="0" smtClean="0"/>
              <a:t>Study on hit time resolution      under way (started?)  in </a:t>
            </a:r>
            <a:r>
              <a:rPr lang="en-US" sz="1400" dirty="0" smtClean="0">
                <a:solidFill>
                  <a:srgbClr val="008000"/>
                </a:solidFill>
              </a:rPr>
              <a:t>PV-MI </a:t>
            </a:r>
            <a:r>
              <a:rPr lang="en-US" sz="1400" dirty="0" smtClean="0"/>
              <a:t>to check if these assumptions are reasonable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34049"/>
          <a:stretch/>
        </p:blipFill>
        <p:spPr>
          <a:xfrm>
            <a:off x="1600200" y="1384300"/>
            <a:ext cx="848183" cy="2197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25460"/>
          <a:stretch/>
        </p:blipFill>
        <p:spPr>
          <a:xfrm>
            <a:off x="2438400" y="1027385"/>
            <a:ext cx="914400" cy="2554015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52753"/>
              </p:ext>
            </p:extLst>
          </p:nvPr>
        </p:nvGraphicFramePr>
        <p:xfrm>
          <a:off x="4508500" y="33337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Equation" r:id="rId7" imgW="127000" imgH="190500" progId="Equation.3">
                  <p:embed/>
                </p:oleObj>
              </mc:Choice>
              <mc:Fallback>
                <p:oleObj name="Equation" r:id="rId7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8500" y="333375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49689"/>
              </p:ext>
            </p:extLst>
          </p:nvPr>
        </p:nvGraphicFramePr>
        <p:xfrm>
          <a:off x="3570371" y="4286250"/>
          <a:ext cx="315829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Equation" r:id="rId9" imgW="266700" imgH="241300" progId="Equation.3">
                  <p:embed/>
                </p:oleObj>
              </mc:Choice>
              <mc:Fallback>
                <p:oleObj name="Equation" r:id="rId9" imgW="266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371" y="4286250"/>
                        <a:ext cx="315829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461633"/>
              </p:ext>
            </p:extLst>
          </p:nvPr>
        </p:nvGraphicFramePr>
        <p:xfrm>
          <a:off x="2286000" y="4800600"/>
          <a:ext cx="2898775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11" imgW="2565400" imgH="1155700" progId="Equation.3">
                  <p:embed/>
                </p:oleObj>
              </mc:Choice>
              <mc:Fallback>
                <p:oleObj name="Equation" r:id="rId11" imgW="25654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2898775" cy="130651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772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r>
              <a:rPr lang="en-US" sz="2000" dirty="0" smtClean="0"/>
              <a:t>Do we have a solution for the peripheral electronics? </a:t>
            </a:r>
            <a:r>
              <a:rPr lang="en-US" sz="2000" dirty="0" err="1" smtClean="0">
                <a:solidFill>
                  <a:srgbClr val="008000"/>
                </a:solidFill>
              </a:rPr>
              <a:t>Citterio</a:t>
            </a:r>
            <a:endParaRPr lang="en-US" sz="2000" dirty="0" smtClean="0">
              <a:solidFill>
                <a:srgbClr val="008000"/>
              </a:solidFill>
            </a:endParaRPr>
          </a:p>
          <a:p>
            <a:r>
              <a:rPr lang="en-US" sz="2000" dirty="0" smtClean="0"/>
              <a:t>HDI dimensions for each layer as proposed by </a:t>
            </a:r>
            <a:r>
              <a:rPr lang="en-US" sz="2000" dirty="0" err="1" smtClean="0"/>
              <a:t>Bosi</a:t>
            </a:r>
            <a:r>
              <a:rPr lang="en-US" sz="2000" dirty="0" smtClean="0"/>
              <a:t> (as in </a:t>
            </a:r>
            <a:r>
              <a:rPr lang="en-US" sz="2000" dirty="0" err="1" smtClean="0"/>
              <a:t>BaBar</a:t>
            </a:r>
            <a:r>
              <a:rPr lang="en-US" sz="2000" dirty="0" smtClean="0"/>
              <a:t>) are really ok? </a:t>
            </a:r>
          </a:p>
          <a:p>
            <a:pPr lvl="1"/>
            <a:r>
              <a:rPr lang="en-US" sz="1800" dirty="0" smtClean="0"/>
              <a:t>How many lines/chip are required in each layer?</a:t>
            </a:r>
          </a:p>
          <a:p>
            <a:pPr lvl="1"/>
            <a:r>
              <a:rPr lang="en-US" sz="1800" dirty="0" smtClean="0"/>
              <a:t>Encoder/</a:t>
            </a:r>
            <a:r>
              <a:rPr lang="en-US" sz="1800" dirty="0" err="1" smtClean="0"/>
              <a:t>serializer</a:t>
            </a:r>
            <a:r>
              <a:rPr lang="en-US" sz="1800" dirty="0" smtClean="0"/>
              <a:t> can fit in those HDI? </a:t>
            </a:r>
          </a:p>
          <a:p>
            <a:pPr lvl="1"/>
            <a:r>
              <a:rPr lang="en-US" sz="1800" dirty="0" smtClean="0"/>
              <a:t>Other issues? </a:t>
            </a:r>
          </a:p>
          <a:p>
            <a:r>
              <a:rPr lang="en-US" sz="2000" dirty="0" smtClean="0"/>
              <a:t>Transition cards (“old </a:t>
            </a:r>
            <a:r>
              <a:rPr lang="en-US" sz="2000" dirty="0" err="1" smtClean="0"/>
              <a:t>BaBar</a:t>
            </a:r>
            <a:r>
              <a:rPr lang="en-US" sz="2000" dirty="0" smtClean="0"/>
              <a:t> matching cards”) dimensions positions as proposed by </a:t>
            </a:r>
            <a:r>
              <a:rPr lang="en-US" sz="2000" dirty="0" err="1" smtClean="0"/>
              <a:t>Bosi</a:t>
            </a:r>
            <a:r>
              <a:rPr lang="en-US" sz="2000" dirty="0" smtClean="0"/>
              <a:t> are realistic? </a:t>
            </a:r>
          </a:p>
          <a:p>
            <a:r>
              <a:rPr lang="en-US" sz="2000" dirty="0" smtClean="0"/>
              <a:t>Do we need cooling on transition cards?</a:t>
            </a:r>
          </a:p>
          <a:p>
            <a:r>
              <a:rPr lang="en-US" sz="2000" dirty="0" smtClean="0"/>
              <a:t>Power distribution? </a:t>
            </a:r>
          </a:p>
          <a:p>
            <a:r>
              <a:rPr lang="en-US" sz="2000" dirty="0" err="1" smtClean="0"/>
              <a:t>Fanout</a:t>
            </a:r>
            <a:r>
              <a:rPr lang="en-US" sz="2000" dirty="0" smtClean="0"/>
              <a:t> for </a:t>
            </a:r>
            <a:r>
              <a:rPr lang="en-US" sz="2000" dirty="0" err="1" smtClean="0"/>
              <a:t>striplets</a:t>
            </a:r>
            <a:r>
              <a:rPr lang="en-US" sz="2000" dirty="0" smtClean="0"/>
              <a:t>? 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SVT-TDR Pisa-Jan, 27 2012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A1D3-28BE-8E46-9BFB-A80C236BB85A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6858000" cy="609600"/>
          </a:xfrm>
        </p:spPr>
        <p:txBody>
          <a:bodyPr/>
          <a:lstStyle/>
          <a:p>
            <a:r>
              <a:rPr lang="en-US" sz="3200" dirty="0" smtClean="0"/>
              <a:t>Some pending issues (3)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858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343400"/>
          </a:xfrm>
        </p:spPr>
        <p:txBody>
          <a:bodyPr/>
          <a:lstStyle/>
          <a:p>
            <a:r>
              <a:rPr lang="en-US" sz="2400" dirty="0" smtClean="0"/>
              <a:t>DAQ </a:t>
            </a:r>
            <a:r>
              <a:rPr lang="en-US" sz="2400" dirty="0" smtClean="0">
                <a:solidFill>
                  <a:srgbClr val="008000"/>
                </a:solidFill>
              </a:rPr>
              <a:t>(Villa)</a:t>
            </a:r>
          </a:p>
          <a:p>
            <a:r>
              <a:rPr lang="en-US" sz="2400" dirty="0" smtClean="0">
                <a:solidFill>
                  <a:srgbClr val="3333CC"/>
                </a:solidFill>
              </a:rPr>
              <a:t>Need to plug in new background numbers and check carefully assumption in the </a:t>
            </a:r>
            <a:r>
              <a:rPr lang="en-US" sz="2400" dirty="0" err="1" smtClean="0">
                <a:solidFill>
                  <a:srgbClr val="3333CC"/>
                </a:solidFill>
              </a:rPr>
              <a:t>Electronics_load</a:t>
            </a:r>
            <a:r>
              <a:rPr lang="en-US" sz="2400" dirty="0" smtClean="0">
                <a:solidFill>
                  <a:srgbClr val="3333CC"/>
                </a:solidFill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</a:rPr>
              <a:t>xls</a:t>
            </a:r>
            <a:r>
              <a:rPr lang="en-US" sz="2400" dirty="0" smtClean="0">
                <a:solidFill>
                  <a:srgbClr val="3333CC"/>
                </a:solidFill>
              </a:rPr>
              <a:t> file produced by Mauro.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SVT-TDR Pisa-Jan, 27 2012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A1D3-28BE-8E46-9BFB-A80C236BB85A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239000" cy="685800"/>
          </a:xfrm>
        </p:spPr>
        <p:txBody>
          <a:bodyPr/>
          <a:lstStyle/>
          <a:p>
            <a:r>
              <a:rPr lang="en-US" sz="3200" dirty="0" smtClean="0"/>
              <a:t>Some pending issues (4)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951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772400" cy="4343400"/>
          </a:xfrm>
        </p:spPr>
        <p:txBody>
          <a:bodyPr/>
          <a:lstStyle/>
          <a:p>
            <a:r>
              <a:rPr lang="en-US" sz="2000" dirty="0" smtClean="0"/>
              <a:t>Mechanics </a:t>
            </a:r>
            <a:r>
              <a:rPr lang="en-US" sz="2000" dirty="0" smtClean="0">
                <a:solidFill>
                  <a:srgbClr val="008000"/>
                </a:solidFill>
              </a:rPr>
              <a:t>(</a:t>
            </a:r>
            <a:r>
              <a:rPr lang="en-US" sz="2000" dirty="0" err="1" smtClean="0">
                <a:solidFill>
                  <a:srgbClr val="008000"/>
                </a:solidFill>
              </a:rPr>
              <a:t>Bosi</a:t>
            </a:r>
            <a:r>
              <a:rPr lang="en-US" sz="2000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3333CC"/>
                </a:solidFill>
              </a:rPr>
              <a:t>Layer0 mounted on beam pipe: </a:t>
            </a:r>
          </a:p>
          <a:p>
            <a:pPr lvl="1"/>
            <a:r>
              <a:rPr lang="en-US" sz="1800" dirty="0">
                <a:solidFill>
                  <a:srgbClr val="3333CC"/>
                </a:solidFill>
              </a:rPr>
              <a:t>I</a:t>
            </a:r>
            <a:r>
              <a:rPr lang="en-US" sz="1800" dirty="0" smtClean="0">
                <a:solidFill>
                  <a:srgbClr val="3333CC"/>
                </a:solidFill>
              </a:rPr>
              <a:t>t can move </a:t>
            </a:r>
            <a:r>
              <a:rPr lang="en-US" sz="1800" dirty="0" err="1" smtClean="0">
                <a:solidFill>
                  <a:srgbClr val="3333CC"/>
                </a:solidFill>
              </a:rPr>
              <a:t>w.r.t</a:t>
            </a:r>
            <a:r>
              <a:rPr lang="en-US" sz="1800" dirty="0" smtClean="0">
                <a:solidFill>
                  <a:srgbClr val="3333CC"/>
                </a:solidFill>
              </a:rPr>
              <a:t> SVT, but this is ok if its position can be monitored with a running global alignment as done in </a:t>
            </a:r>
            <a:r>
              <a:rPr lang="en-US" sz="1800" dirty="0" err="1" smtClean="0">
                <a:solidFill>
                  <a:srgbClr val="3333CC"/>
                </a:solidFill>
              </a:rPr>
              <a:t>BaBar</a:t>
            </a:r>
            <a:r>
              <a:rPr lang="en-US" sz="1800" dirty="0" smtClean="0">
                <a:solidFill>
                  <a:srgbClr val="3333CC"/>
                </a:solidFill>
              </a:rPr>
              <a:t> for each run. </a:t>
            </a:r>
          </a:p>
          <a:p>
            <a:pPr lvl="1"/>
            <a:r>
              <a:rPr lang="en-US" sz="1800" dirty="0" smtClean="0">
                <a:solidFill>
                  <a:srgbClr val="3333CC"/>
                </a:solidFill>
              </a:rPr>
              <a:t>Vibration cannot be followed! their frequency and amplitude should be evaluated.</a:t>
            </a:r>
          </a:p>
          <a:p>
            <a:r>
              <a:rPr lang="en-US" sz="2200" dirty="0" smtClean="0">
                <a:solidFill>
                  <a:srgbClr val="3333CC"/>
                </a:solidFill>
              </a:rPr>
              <a:t>SVT quick demounting being developed with several assumptions that need to be verified with others (</a:t>
            </a:r>
            <a:r>
              <a:rPr lang="en-US" sz="2200" dirty="0" err="1" smtClean="0">
                <a:solidFill>
                  <a:srgbClr val="3333CC"/>
                </a:solidFill>
              </a:rPr>
              <a:t>Fabbricatore</a:t>
            </a:r>
            <a:r>
              <a:rPr lang="en-US" sz="2200" dirty="0" smtClean="0">
                <a:solidFill>
                  <a:srgbClr val="3333CC"/>
                </a:solidFill>
              </a:rPr>
              <a:t>, Sullivan, </a:t>
            </a:r>
            <a:r>
              <a:rPr lang="en-US" sz="2200" dirty="0" err="1" smtClean="0">
                <a:solidFill>
                  <a:srgbClr val="3333CC"/>
                </a:solidFill>
              </a:rPr>
              <a:t>Raffaelli</a:t>
            </a:r>
            <a:r>
              <a:rPr lang="en-US" sz="2200" dirty="0" smtClean="0">
                <a:solidFill>
                  <a:srgbClr val="3333CC"/>
                </a:solidFill>
              </a:rPr>
              <a:t>…)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SVT-TDR Pisa-Jan, 27 2012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A1D3-28BE-8E46-9BFB-A80C236BB85A}" type="slidenum">
              <a:rPr lang="en-US" smtClean="0"/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239000" cy="685800"/>
          </a:xfrm>
        </p:spPr>
        <p:txBody>
          <a:bodyPr/>
          <a:lstStyle/>
          <a:p>
            <a:r>
              <a:rPr lang="en-US" sz="3200" dirty="0" smtClean="0"/>
              <a:t>Some pending issues (5)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1514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39000" cy="838200"/>
          </a:xfrm>
        </p:spPr>
        <p:txBody>
          <a:bodyPr/>
          <a:lstStyle/>
          <a:p>
            <a:r>
              <a:rPr lang="en-US" sz="3200" dirty="0" smtClean="0"/>
              <a:t>Goal of this meeting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r>
              <a:rPr lang="en-US" sz="2400" dirty="0" smtClean="0"/>
              <a:t>Identify issues that need to be solved (soon) to finalize the TDR design by March.</a:t>
            </a:r>
          </a:p>
          <a:p>
            <a:pPr lvl="1"/>
            <a:r>
              <a:rPr lang="en-US" sz="2000" dirty="0" smtClean="0"/>
              <a:t>Keeping in mind that this SVT design is probably not the final one, but it needs to be credible and should be used to evaluate the costs.</a:t>
            </a:r>
          </a:p>
          <a:p>
            <a:r>
              <a:rPr lang="en-US" sz="2400" dirty="0" smtClean="0"/>
              <a:t>Try to answer some of the pending questions (a few of them in the following slides)</a:t>
            </a:r>
          </a:p>
          <a:p>
            <a:r>
              <a:rPr lang="en-US" sz="2400" dirty="0" smtClean="0"/>
              <a:t>Agree on which background numbers should be used for the design of the SVT system. </a:t>
            </a:r>
          </a:p>
          <a:p>
            <a:pPr lvl="1"/>
            <a:r>
              <a:rPr lang="en-US" sz="2000" dirty="0" smtClean="0"/>
              <a:t>background is still “evolving” : </a:t>
            </a:r>
          </a:p>
          <a:p>
            <a:pPr lvl="2"/>
            <a:r>
              <a:rPr lang="en-US" sz="1600" dirty="0"/>
              <a:t>r</a:t>
            </a:r>
            <a:r>
              <a:rPr lang="en-US" sz="1600" dirty="0" smtClean="0"/>
              <a:t>ates from pairs have increased (under investigation)</a:t>
            </a:r>
          </a:p>
          <a:p>
            <a:pPr lvl="2"/>
            <a:r>
              <a:rPr lang="en-US" sz="1600" dirty="0" smtClean="0"/>
              <a:t>Other sources are now available and are not negligible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SVT-TDR Pisa-Jan, 27 2012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A1D3-28BE-8E46-9BFB-A80C236BB85A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66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172200"/>
            <a:ext cx="3962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8C3-23F4-C84B-96F4-412F88731704}" type="slidenum">
              <a:rPr lang="en-US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838200"/>
          </a:xfrm>
        </p:spPr>
        <p:txBody>
          <a:bodyPr/>
          <a:lstStyle/>
          <a:p>
            <a:r>
              <a:rPr lang="en-US" sz="2800" dirty="0" smtClean="0"/>
              <a:t>SVT background from Dec 2011 production</a:t>
            </a:r>
            <a:endParaRPr lang="en-US" sz="2800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3657600"/>
          </a:xfrm>
        </p:spPr>
        <p:txBody>
          <a:bodyPr/>
          <a:lstStyle/>
          <a:p>
            <a:r>
              <a:rPr lang="en-US" sz="2000" dirty="0" smtClean="0">
                <a:solidFill>
                  <a:srgbClr val="3333CC"/>
                </a:solidFill>
              </a:rPr>
              <a:t>Results presented by R. Cenci in </a:t>
            </a:r>
            <a:r>
              <a:rPr lang="en-US" sz="2000" dirty="0" err="1" smtClean="0">
                <a:solidFill>
                  <a:srgbClr val="3333CC"/>
                </a:solidFill>
              </a:rPr>
              <a:t>Frascati</a:t>
            </a:r>
            <a:r>
              <a:rPr lang="en-US" sz="2000" dirty="0" smtClean="0">
                <a:solidFill>
                  <a:srgbClr val="3333CC"/>
                </a:solidFill>
              </a:rPr>
              <a:t> in Dec. 2011 </a:t>
            </a:r>
          </a:p>
          <a:p>
            <a:pPr lvl="1"/>
            <a:r>
              <a:rPr lang="en-US" sz="1600" dirty="0">
                <a:solidFill>
                  <a:srgbClr val="3333CC"/>
                </a:solidFill>
              </a:rPr>
              <a:t>i</a:t>
            </a:r>
            <a:r>
              <a:rPr lang="en-US" sz="1600" dirty="0" smtClean="0">
                <a:solidFill>
                  <a:srgbClr val="3333CC"/>
                </a:solidFill>
              </a:rPr>
              <a:t>ndependent check </a:t>
            </a:r>
            <a:r>
              <a:rPr lang="en-US" sz="1600" dirty="0" err="1" smtClean="0">
                <a:solidFill>
                  <a:srgbClr val="3333CC"/>
                </a:solidFill>
              </a:rPr>
              <a:t>perfomed</a:t>
            </a:r>
            <a:r>
              <a:rPr lang="en-US" sz="1600" dirty="0" smtClean="0">
                <a:solidFill>
                  <a:srgbClr val="3333CC"/>
                </a:solidFill>
              </a:rPr>
              <a:t> by C. Stella in TS confirmed these numbers </a:t>
            </a:r>
          </a:p>
          <a:p>
            <a:pPr marL="0" indent="0">
              <a:buNone/>
            </a:pPr>
            <a:r>
              <a:rPr lang="en-US" sz="2000" u="sng" dirty="0" smtClean="0">
                <a:solidFill>
                  <a:srgbClr val="FF0000"/>
                </a:solidFill>
              </a:rPr>
              <a:t>Pairs</a:t>
            </a:r>
            <a:r>
              <a:rPr lang="en-US" sz="2000" dirty="0" smtClean="0"/>
              <a:t>: rates increase </a:t>
            </a:r>
            <a:r>
              <a:rPr lang="en-US" sz="2000" dirty="0" err="1" smtClean="0"/>
              <a:t>w.r.t</a:t>
            </a:r>
            <a:r>
              <a:rPr lang="en-US" sz="2000" dirty="0" smtClean="0"/>
              <a:t>. May 2011 production</a:t>
            </a:r>
          </a:p>
          <a:p>
            <a:r>
              <a:rPr lang="en-US" sz="1800" dirty="0"/>
              <a:t>in L0-1-</a:t>
            </a:r>
            <a:r>
              <a:rPr lang="en-US" sz="1800" dirty="0" smtClean="0"/>
              <a:t>2 +40-20% </a:t>
            </a:r>
          </a:p>
          <a:p>
            <a:r>
              <a:rPr lang="en-US" sz="1800" dirty="0" smtClean="0"/>
              <a:t>x2.5-x4 in L3-4-5!!!!</a:t>
            </a:r>
          </a:p>
          <a:p>
            <a:pPr marL="0" indent="0">
              <a:buNone/>
            </a:pPr>
            <a:r>
              <a:rPr lang="en-US" sz="2000" u="sng" dirty="0" smtClean="0">
                <a:solidFill>
                  <a:srgbClr val="FF0000"/>
                </a:solidFill>
              </a:rPr>
              <a:t>Rad. </a:t>
            </a:r>
            <a:r>
              <a:rPr lang="en-US" sz="2000" u="sng" dirty="0" err="1" smtClean="0">
                <a:solidFill>
                  <a:srgbClr val="FF0000"/>
                </a:solidFill>
              </a:rPr>
              <a:t>Bhabha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  <a:r>
              <a:rPr lang="en-US" sz="2000" dirty="0">
                <a:solidFill>
                  <a:srgbClr val="3333CC"/>
                </a:solidFill>
              </a:rPr>
              <a:t> </a:t>
            </a:r>
            <a:r>
              <a:rPr lang="en-US" sz="2000" dirty="0" smtClean="0">
                <a:solidFill>
                  <a:srgbClr val="3333CC"/>
                </a:solidFill>
              </a:rPr>
              <a:t>rates are not small </a:t>
            </a:r>
            <a:r>
              <a:rPr lang="en-US" sz="2000" dirty="0" err="1" smtClean="0">
                <a:solidFill>
                  <a:srgbClr val="3333CC"/>
                </a:solidFill>
              </a:rPr>
              <a:t>w.r</a:t>
            </a:r>
            <a:r>
              <a:rPr lang="en-US" sz="2000" dirty="0" err="1">
                <a:solidFill>
                  <a:srgbClr val="3333CC"/>
                </a:solidFill>
              </a:rPr>
              <a:t>.</a:t>
            </a:r>
            <a:r>
              <a:rPr lang="en-US" sz="2000" dirty="0" err="1" smtClean="0">
                <a:solidFill>
                  <a:srgbClr val="3333CC"/>
                </a:solidFill>
              </a:rPr>
              <a:t>t</a:t>
            </a:r>
            <a:r>
              <a:rPr lang="en-US" sz="2000" dirty="0" smtClean="0">
                <a:solidFill>
                  <a:srgbClr val="3333CC"/>
                </a:solidFill>
              </a:rPr>
              <a:t> to pairs </a:t>
            </a:r>
            <a:r>
              <a:rPr lang="en-US" sz="1400" dirty="0" smtClean="0">
                <a:solidFill>
                  <a:srgbClr val="008000"/>
                </a:solidFill>
              </a:rPr>
              <a:t>(use May ‘11 pairs as reference)</a:t>
            </a:r>
            <a:endParaRPr lang="en-US" sz="1600" dirty="0" smtClean="0">
              <a:solidFill>
                <a:srgbClr val="008000"/>
              </a:solidFill>
            </a:endParaRPr>
          </a:p>
          <a:p>
            <a:r>
              <a:rPr lang="en-US" sz="1800" dirty="0" smtClean="0">
                <a:solidFill>
                  <a:srgbClr val="3333CC"/>
                </a:solidFill>
              </a:rPr>
              <a:t>L0-1-2-3  rates are 5-10-20-50% of rates from pairs </a:t>
            </a:r>
          </a:p>
          <a:p>
            <a:r>
              <a:rPr lang="en-US" sz="1800" dirty="0" smtClean="0">
                <a:solidFill>
                  <a:srgbClr val="3333CC"/>
                </a:solidFill>
              </a:rPr>
              <a:t>L4-5 rates are high as for pairs!</a:t>
            </a:r>
          </a:p>
          <a:p>
            <a:pPr marL="0" indent="0">
              <a:buNone/>
            </a:pPr>
            <a:r>
              <a:rPr lang="en-US" sz="2000" u="sng" dirty="0" err="1" smtClean="0">
                <a:solidFill>
                  <a:srgbClr val="FF0000"/>
                </a:solidFill>
              </a:rPr>
              <a:t>Touschek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3333CC"/>
                </a:solidFill>
              </a:rPr>
              <a:t> rates are not small </a:t>
            </a:r>
            <a:r>
              <a:rPr lang="en-US" sz="2000" dirty="0" err="1" smtClean="0">
                <a:solidFill>
                  <a:srgbClr val="3333CC"/>
                </a:solidFill>
              </a:rPr>
              <a:t>w.r.t</a:t>
            </a:r>
            <a:r>
              <a:rPr lang="en-US" sz="2000" dirty="0" smtClean="0">
                <a:solidFill>
                  <a:srgbClr val="3333CC"/>
                </a:solidFill>
              </a:rPr>
              <a:t> pairs (except in L0) from 1 to 3 times higher than pairs in L1-5 </a:t>
            </a:r>
            <a:r>
              <a:rPr lang="en-US" sz="1800" dirty="0">
                <a:solidFill>
                  <a:srgbClr val="008000"/>
                </a:solidFill>
              </a:rPr>
              <a:t>(use May 2011 pairs as reference)</a:t>
            </a:r>
            <a:r>
              <a:rPr lang="en-US" sz="1800" dirty="0" smtClean="0">
                <a:solidFill>
                  <a:srgbClr val="008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u="sng" dirty="0" err="1" smtClean="0">
                <a:solidFill>
                  <a:srgbClr val="FF0000"/>
                </a:solidFill>
              </a:rPr>
              <a:t>Beamgas</a:t>
            </a:r>
            <a:r>
              <a:rPr lang="en-US" sz="2000" u="sng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3333CC"/>
                </a:solidFill>
              </a:rPr>
              <a:t>not yet included. </a:t>
            </a:r>
            <a:r>
              <a:rPr lang="en-US" sz="2000" dirty="0" smtClean="0">
                <a:solidFill>
                  <a:srgbClr val="FF0000"/>
                </a:solidFill>
              </a:rPr>
              <a:t>Other missing sources?</a:t>
            </a: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5029200"/>
            <a:ext cx="8458200" cy="685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000" u="sng" dirty="0" smtClean="0">
                <a:solidFill>
                  <a:srgbClr val="FF0000"/>
                </a:solidFill>
              </a:rPr>
              <a:t>New back rates presented in Dec. not acceptable for the whole SVT (not only L0)!</a:t>
            </a:r>
          </a:p>
          <a:p>
            <a:endParaRPr lang="en-US" sz="2000" dirty="0" smtClean="0"/>
          </a:p>
          <a:p>
            <a:pPr marL="0" indent="0"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34200" cy="457200"/>
          </a:xfrm>
        </p:spPr>
        <p:txBody>
          <a:bodyPr/>
          <a:lstStyle/>
          <a:p>
            <a:r>
              <a:rPr lang="en-US" sz="2800" dirty="0" smtClean="0"/>
              <a:t>SVT Background – Dec 2011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A1D3-28BE-8E46-9BFB-A80C236BB85A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50632"/>
            <a:ext cx="840153" cy="30831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13828"/>
          <a:stretch/>
        </p:blipFill>
        <p:spPr>
          <a:xfrm>
            <a:off x="1312985" y="650631"/>
            <a:ext cx="7457782" cy="304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" y="3886200"/>
            <a:ext cx="458591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43250"/>
            <a:ext cx="8686800" cy="2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172200"/>
            <a:ext cx="3962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8C3-23F4-C84B-96F4-412F88731704}" type="slidenum">
              <a:rPr lang="en-US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sz="2800" dirty="0" smtClean="0"/>
              <a:t>SVT background from Dec 2011 production</a:t>
            </a:r>
            <a:endParaRPr 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534400" cy="487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1800" u="sng" dirty="0" smtClean="0">
                <a:solidFill>
                  <a:srgbClr val="FF0000"/>
                </a:solidFill>
              </a:rPr>
              <a:t>New back rates from Dec production are not acceptable for the whole SVT (not only L0):</a:t>
            </a:r>
          </a:p>
          <a:p>
            <a:r>
              <a:rPr lang="en-US" sz="1800" dirty="0" smtClean="0"/>
              <a:t>With new numbers </a:t>
            </a:r>
            <a:r>
              <a:rPr lang="en-US" sz="1800" dirty="0"/>
              <a:t>o</a:t>
            </a:r>
            <a:r>
              <a:rPr lang="en-US" sz="1800" dirty="0" smtClean="0"/>
              <a:t>ffline occupancy (to be used in reconstruction) is too high for L1-5: 7-5-12-5-5% in r-phi and 5-5-5-2.5-2.5% in z.</a:t>
            </a:r>
          </a:p>
          <a:p>
            <a:pPr lvl="1"/>
            <a:r>
              <a:rPr lang="en-US" sz="1600" dirty="0" smtClean="0"/>
              <a:t>In </a:t>
            </a:r>
            <a:r>
              <a:rPr lang="en-US" sz="1600" dirty="0" err="1" smtClean="0"/>
              <a:t>BaBar</a:t>
            </a:r>
            <a:r>
              <a:rPr lang="en-US" sz="1600" dirty="0" smtClean="0"/>
              <a:t> the average offline occupancy in 2003 was ~0.7-0.6-0.4% in L1-2-3 ~ 0.1% L4-5 </a:t>
            </a:r>
          </a:p>
          <a:p>
            <a:pPr lvl="1"/>
            <a:r>
              <a:rPr lang="en-US" sz="1600" dirty="0"/>
              <a:t>Tests performed in 2003 for the high </a:t>
            </a:r>
            <a:r>
              <a:rPr lang="en-US" sz="1600" dirty="0" err="1"/>
              <a:t>lumi</a:t>
            </a:r>
            <a:r>
              <a:rPr lang="en-US" sz="1600" dirty="0"/>
              <a:t> running of </a:t>
            </a:r>
            <a:r>
              <a:rPr lang="en-US" sz="1600" dirty="0" err="1" smtClean="0"/>
              <a:t>BaBar</a:t>
            </a:r>
            <a:r>
              <a:rPr lang="en-US" sz="1600" dirty="0" smtClean="0"/>
              <a:t>, performed </a:t>
            </a:r>
            <a:r>
              <a:rPr lang="en-US" sz="1600" dirty="0"/>
              <a:t>with </a:t>
            </a:r>
            <a:r>
              <a:rPr lang="en-US" sz="1600" dirty="0" smtClean="0"/>
              <a:t> </a:t>
            </a:r>
            <a:r>
              <a:rPr lang="en-US" sz="1600" dirty="0" err="1" smtClean="0"/>
              <a:t>BaBar</a:t>
            </a:r>
            <a:r>
              <a:rPr lang="en-US" sz="1600" dirty="0" smtClean="0"/>
              <a:t> x5 </a:t>
            </a:r>
            <a:r>
              <a:rPr lang="en-US" sz="1600" dirty="0"/>
              <a:t>background </a:t>
            </a:r>
            <a:r>
              <a:rPr lang="en-US" sz="1600" dirty="0" smtClean="0"/>
              <a:t>occupancy </a:t>
            </a:r>
            <a:r>
              <a:rPr lang="en-US" sz="1600" dirty="0" smtClean="0">
                <a:solidFill>
                  <a:srgbClr val="FF0000"/>
                </a:solidFill>
              </a:rPr>
              <a:t>(~3-4% in L1-2-3 and &lt;1% in L4-5), indicate </a:t>
            </a:r>
            <a:r>
              <a:rPr lang="en-US" sz="1600" dirty="0" err="1" smtClean="0">
                <a:solidFill>
                  <a:srgbClr val="FF0000"/>
                </a:solidFill>
              </a:rPr>
              <a:t>BaBar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reco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code </a:t>
            </a:r>
            <a:r>
              <a:rPr lang="en-US" sz="1600" dirty="0" smtClean="0">
                <a:solidFill>
                  <a:srgbClr val="FF0000"/>
                </a:solidFill>
              </a:rPr>
              <a:t>start to have problems with this level of background.</a:t>
            </a:r>
          </a:p>
          <a:p>
            <a:pPr lvl="1"/>
            <a:r>
              <a:rPr lang="en-US" sz="1600" dirty="0" smtClean="0">
                <a:solidFill>
                  <a:srgbClr val="009900"/>
                </a:solidFill>
              </a:rPr>
              <a:t>My guess is that in </a:t>
            </a:r>
            <a:r>
              <a:rPr lang="en-US" sz="1600" dirty="0" err="1" smtClean="0">
                <a:solidFill>
                  <a:srgbClr val="009900"/>
                </a:solidFill>
              </a:rPr>
              <a:t>SuperB</a:t>
            </a:r>
            <a:r>
              <a:rPr lang="en-US" sz="1600" dirty="0" smtClean="0">
                <a:solidFill>
                  <a:srgbClr val="009900"/>
                </a:solidFill>
              </a:rPr>
              <a:t> </a:t>
            </a:r>
            <a:r>
              <a:rPr lang="en-US" sz="1600" dirty="0" err="1" smtClean="0">
                <a:solidFill>
                  <a:srgbClr val="009900"/>
                </a:solidFill>
              </a:rPr>
              <a:t>reco</a:t>
            </a:r>
            <a:r>
              <a:rPr lang="en-US" sz="1600" dirty="0" smtClean="0">
                <a:solidFill>
                  <a:srgbClr val="009900"/>
                </a:solidFill>
              </a:rPr>
              <a:t> code cannot handle an offline occupancy 10 times higher  (L1-2-3) and 25-50 times higher </a:t>
            </a:r>
            <a:r>
              <a:rPr lang="en-US" sz="1600" dirty="0">
                <a:solidFill>
                  <a:srgbClr val="009900"/>
                </a:solidFill>
              </a:rPr>
              <a:t>(</a:t>
            </a:r>
            <a:r>
              <a:rPr lang="en-US" sz="1600" dirty="0" smtClean="0">
                <a:solidFill>
                  <a:srgbClr val="009900"/>
                </a:solidFill>
              </a:rPr>
              <a:t>L4-5) than what we had in </a:t>
            </a:r>
            <a:r>
              <a:rPr lang="en-US" sz="1600" dirty="0" err="1" smtClean="0">
                <a:solidFill>
                  <a:srgbClr val="009900"/>
                </a:solidFill>
              </a:rPr>
              <a:t>BaBar</a:t>
            </a:r>
            <a:r>
              <a:rPr lang="en-US" sz="1600" dirty="0" smtClean="0">
                <a:solidFill>
                  <a:srgbClr val="009900"/>
                </a:solidFill>
              </a:rPr>
              <a:t>. </a:t>
            </a:r>
          </a:p>
          <a:p>
            <a:pPr lvl="1"/>
            <a:r>
              <a:rPr lang="en-US" sz="1600" dirty="0" smtClean="0">
                <a:solidFill>
                  <a:srgbClr val="009900"/>
                </a:solidFill>
              </a:rPr>
              <a:t>What should be a reasonable limit for offline occupancy is not easy to evaluate. Asked </a:t>
            </a:r>
            <a:r>
              <a:rPr lang="en-US" sz="1600" dirty="0" err="1" smtClean="0">
                <a:solidFill>
                  <a:srgbClr val="009900"/>
                </a:solidFill>
              </a:rPr>
              <a:t>reco</a:t>
            </a:r>
            <a:r>
              <a:rPr lang="en-US" sz="1600" dirty="0" smtClean="0">
                <a:solidFill>
                  <a:srgbClr val="009900"/>
                </a:solidFill>
              </a:rPr>
              <a:t> experts.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Dave Brown answer: ~5% </a:t>
            </a:r>
            <a:r>
              <a:rPr lang="en-US" sz="1600" dirty="0" err="1" smtClean="0">
                <a:solidFill>
                  <a:srgbClr val="FF0000"/>
                </a:solidFill>
              </a:rPr>
              <a:t>occu</a:t>
            </a:r>
            <a:r>
              <a:rPr lang="en-US" sz="1600" dirty="0" smtClean="0">
                <a:solidFill>
                  <a:srgbClr val="FF0000"/>
                </a:solidFill>
              </a:rPr>
              <a:t>. is MAYBE  still ok, 10% not acceptable!</a:t>
            </a:r>
          </a:p>
          <a:p>
            <a:pPr lvl="2"/>
            <a:r>
              <a:rPr lang="en-US" sz="1200" dirty="0" smtClean="0">
                <a:solidFill>
                  <a:srgbClr val="FF0000"/>
                </a:solidFill>
              </a:rPr>
              <a:t>Still need to check if 5% is the right limit.</a:t>
            </a:r>
          </a:p>
          <a:p>
            <a:pPr lvl="1"/>
            <a:r>
              <a:rPr lang="en-US" sz="1600" dirty="0" smtClean="0"/>
              <a:t>Note: Online occupancy in </a:t>
            </a:r>
            <a:r>
              <a:rPr lang="en-US" sz="1600" dirty="0" err="1" smtClean="0"/>
              <a:t>BaBar</a:t>
            </a:r>
            <a:r>
              <a:rPr lang="en-US" sz="1600" dirty="0" smtClean="0"/>
              <a:t> is x5 </a:t>
            </a:r>
            <a:r>
              <a:rPr lang="en-US" sz="1600" dirty="0" err="1" smtClean="0"/>
              <a:t>w,r,t</a:t>
            </a:r>
            <a:r>
              <a:rPr lang="en-US" sz="1600" dirty="0" smtClean="0"/>
              <a:t> offline </a:t>
            </a:r>
            <a:r>
              <a:rPr lang="en-US" sz="1600" dirty="0" err="1" smtClean="0"/>
              <a:t>occu</a:t>
            </a:r>
            <a:r>
              <a:rPr lang="en-US" sz="1600" dirty="0" smtClean="0"/>
              <a:t>. In </a:t>
            </a:r>
            <a:r>
              <a:rPr lang="en-US" sz="1600" dirty="0" err="1" smtClean="0"/>
              <a:t>SuperB</a:t>
            </a:r>
            <a:r>
              <a:rPr lang="en-US" sz="1600" dirty="0" smtClean="0"/>
              <a:t> online occupancy is x1.5-x5 </a:t>
            </a:r>
            <a:r>
              <a:rPr lang="en-US" sz="1600" dirty="0" err="1" smtClean="0"/>
              <a:t>w.r.t</a:t>
            </a:r>
            <a:r>
              <a:rPr lang="en-US" sz="1600" dirty="0" smtClean="0"/>
              <a:t> offline (time window varies with layers)</a:t>
            </a:r>
          </a:p>
          <a:p>
            <a:pPr marL="285750"/>
            <a:r>
              <a:rPr lang="en-US" sz="1800" dirty="0" smtClean="0"/>
              <a:t>Efficiency due to analog dead time &lt;= 90% in all layers (r-phi)</a:t>
            </a:r>
            <a:r>
              <a:rPr lang="en-US" sz="2000" dirty="0" smtClean="0"/>
              <a:t>!</a:t>
            </a:r>
          </a:p>
          <a:p>
            <a:pPr marL="0" indent="0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0885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172200"/>
            <a:ext cx="3962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8C3-23F4-C84B-96F4-412F88731704}" type="slidenum">
              <a:rPr lang="en-US"/>
              <a:pPr/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sz="2800" dirty="0" smtClean="0"/>
              <a:t>Differences in Bruno: Dec </a:t>
            </a:r>
            <a:r>
              <a:rPr lang="en-US" sz="2800" dirty="0" err="1" smtClean="0"/>
              <a:t>vs</a:t>
            </a:r>
            <a:r>
              <a:rPr lang="en-US" sz="2800" dirty="0" smtClean="0"/>
              <a:t> May production</a:t>
            </a:r>
            <a:endParaRPr lang="en-US" sz="2800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4864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dirty="0" smtClean="0">
                <a:solidFill>
                  <a:srgbClr val="009900"/>
                </a:solidFill>
              </a:rPr>
              <a:t>B field (1.5 T) active only in +/-20cm in Dec production</a:t>
            </a:r>
          </a:p>
          <a:p>
            <a:pPr lvl="1"/>
            <a:r>
              <a:rPr lang="en-US" sz="1400" dirty="0" smtClean="0">
                <a:solidFill>
                  <a:srgbClr val="009900"/>
                </a:solidFill>
              </a:rPr>
              <a:t>In May production B field was ON everywhere inside the beam line for pairs and OFF for Rad </a:t>
            </a:r>
            <a:r>
              <a:rPr lang="en-US" sz="1400" dirty="0" err="1" smtClean="0">
                <a:solidFill>
                  <a:srgbClr val="009900"/>
                </a:solidFill>
              </a:rPr>
              <a:t>Bhabha</a:t>
            </a:r>
            <a:r>
              <a:rPr lang="en-US" sz="1400" dirty="0" smtClean="0">
                <a:solidFill>
                  <a:srgbClr val="009900"/>
                </a:solidFill>
              </a:rPr>
              <a:t> production.</a:t>
            </a:r>
          </a:p>
          <a:p>
            <a:pPr lvl="1"/>
            <a:r>
              <a:rPr lang="en-US" sz="1400" dirty="0" smtClean="0">
                <a:solidFill>
                  <a:srgbClr val="3333CC"/>
                </a:solidFill>
              </a:rPr>
              <a:t>New </a:t>
            </a:r>
            <a:r>
              <a:rPr lang="en-US" sz="1400" dirty="0" smtClean="0">
                <a:solidFill>
                  <a:srgbClr val="FF0000"/>
                </a:solidFill>
              </a:rPr>
              <a:t>pairs</a:t>
            </a:r>
            <a:r>
              <a:rPr lang="en-US" sz="1400" dirty="0" smtClean="0">
                <a:solidFill>
                  <a:srgbClr val="3333CC"/>
                </a:solidFill>
              </a:rPr>
              <a:t> production in Jan with </a:t>
            </a:r>
            <a:r>
              <a:rPr lang="en-US" sz="1400" dirty="0" smtClean="0">
                <a:solidFill>
                  <a:srgbClr val="FF0000"/>
                </a:solidFill>
              </a:rPr>
              <a:t>B field extended in  </a:t>
            </a:r>
            <a:r>
              <a:rPr lang="en-US" sz="1400" dirty="0">
                <a:solidFill>
                  <a:srgbClr val="FF0000"/>
                </a:solidFill>
              </a:rPr>
              <a:t>+/-40 </a:t>
            </a:r>
            <a:r>
              <a:rPr lang="en-US" sz="1400" dirty="0" smtClean="0">
                <a:solidFill>
                  <a:srgbClr val="FF0000"/>
                </a:solidFill>
              </a:rPr>
              <a:t>cm. Strip rate back down by a factor 2 in Layers 3-4-5, but still a factor ~ 2 higher than in May. </a:t>
            </a:r>
          </a:p>
          <a:p>
            <a:pPr lvl="1"/>
            <a:r>
              <a:rPr lang="en-US" sz="1400" dirty="0" smtClean="0">
                <a:solidFill>
                  <a:srgbClr val="FF0000"/>
                </a:solidFill>
              </a:rPr>
              <a:t>Layer 0-1-2 still +40%-20% </a:t>
            </a:r>
            <a:r>
              <a:rPr lang="en-US" sz="1400" dirty="0" err="1" smtClean="0">
                <a:solidFill>
                  <a:srgbClr val="FF0000"/>
                </a:solidFill>
              </a:rPr>
              <a:t>w.r.t</a:t>
            </a:r>
            <a:r>
              <a:rPr lang="en-US" sz="1400" dirty="0" smtClean="0">
                <a:solidFill>
                  <a:srgbClr val="FF0000"/>
                </a:solidFill>
              </a:rPr>
              <a:t> May. </a:t>
            </a:r>
          </a:p>
          <a:p>
            <a:pPr lvl="1"/>
            <a:r>
              <a:rPr lang="en-US" sz="1400" dirty="0"/>
              <a:t>C</a:t>
            </a:r>
            <a:r>
              <a:rPr lang="en-US" sz="1400" dirty="0" smtClean="0"/>
              <a:t>hecks by Cenci and Stella</a:t>
            </a:r>
            <a:r>
              <a:rPr lang="en-US" sz="1400" dirty="0"/>
              <a:t> </a:t>
            </a:r>
            <a:r>
              <a:rPr lang="en-US" sz="1400" dirty="0" smtClean="0"/>
              <a:t>consistent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endParaRPr lang="en-US" sz="1400" dirty="0" smtClean="0">
              <a:solidFill>
                <a:srgbClr val="009900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9900"/>
                </a:solidFill>
              </a:rPr>
              <a:t>Shields shape different </a:t>
            </a:r>
          </a:p>
          <a:p>
            <a:pPr marL="457200" lvl="1" indent="0">
              <a:buNone/>
            </a:pPr>
            <a:r>
              <a:rPr lang="en-US" sz="1400" dirty="0" smtClean="0">
                <a:solidFill>
                  <a:srgbClr val="009900"/>
                </a:solidFill>
              </a:rPr>
              <a:t>consistent with new IR design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9900"/>
                </a:solidFill>
              </a:rPr>
              <a:t>Material of </a:t>
            </a:r>
            <a:r>
              <a:rPr lang="en-US" sz="1800" dirty="0" err="1" smtClean="0">
                <a:solidFill>
                  <a:srgbClr val="009900"/>
                </a:solidFill>
              </a:rPr>
              <a:t>criostats</a:t>
            </a:r>
            <a:r>
              <a:rPr lang="en-US" sz="1800" dirty="0" smtClean="0">
                <a:solidFill>
                  <a:srgbClr val="009900"/>
                </a:solidFill>
              </a:rPr>
              <a:t> now inserted</a:t>
            </a:r>
          </a:p>
          <a:p>
            <a:pPr marL="514350" indent="-457200"/>
            <a:r>
              <a:rPr lang="en-US" sz="1600" dirty="0">
                <a:solidFill>
                  <a:srgbClr val="FF0000"/>
                </a:solidFill>
              </a:rPr>
              <a:t>P</a:t>
            </a:r>
            <a:r>
              <a:rPr lang="en-US" sz="1600" dirty="0" smtClean="0">
                <a:solidFill>
                  <a:srgbClr val="FF0000"/>
                </a:solidFill>
              </a:rPr>
              <a:t>lot </a:t>
            </a:r>
            <a:r>
              <a:rPr lang="en-US" sz="1600" dirty="0">
                <a:solidFill>
                  <a:srgbClr val="FF0000"/>
                </a:solidFill>
              </a:rPr>
              <a:t>of origin point for tracks </a:t>
            </a:r>
          </a:p>
          <a:p>
            <a:pPr marL="5715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that hit SVT are now produced (Cenci, Stella) </a:t>
            </a:r>
          </a:p>
          <a:p>
            <a:pPr marL="5715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to understand better the origin of </a:t>
            </a:r>
          </a:p>
          <a:p>
            <a:pPr marL="5715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SVT background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800" dirty="0" smtClean="0">
              <a:solidFill>
                <a:srgbClr val="009900"/>
              </a:solidFill>
            </a:endParaRPr>
          </a:p>
          <a:p>
            <a:pPr marL="514350" indent="-457200">
              <a:buFont typeface="+mj-lt"/>
              <a:buAutoNum type="arabicPeriod" startAt="4"/>
            </a:pPr>
            <a:r>
              <a:rPr lang="en-US" sz="1800" dirty="0" smtClean="0">
                <a:solidFill>
                  <a:srgbClr val="009900"/>
                </a:solidFill>
              </a:rPr>
              <a:t>Shortcuts introduced to reduce CPU </a:t>
            </a:r>
          </a:p>
          <a:p>
            <a:pPr marL="57150" indent="0">
              <a:buNone/>
            </a:pPr>
            <a:r>
              <a:rPr lang="en-US" sz="1800" dirty="0" smtClean="0">
                <a:solidFill>
                  <a:srgbClr val="009900"/>
                </a:solidFill>
              </a:rPr>
              <a:t>time that can change the results:</a:t>
            </a:r>
          </a:p>
          <a:p>
            <a:pPr lvl="1"/>
            <a:r>
              <a:rPr lang="en-US" sz="1400" dirty="0" smtClean="0">
                <a:solidFill>
                  <a:srgbClr val="009900"/>
                </a:solidFill>
              </a:rPr>
              <a:t>kinematic cuts at the generator level </a:t>
            </a:r>
          </a:p>
          <a:p>
            <a:pPr lvl="1"/>
            <a:r>
              <a:rPr lang="en-US" sz="1400" dirty="0" err="1">
                <a:solidFill>
                  <a:srgbClr val="009900"/>
                </a:solidFill>
              </a:rPr>
              <a:t>g</a:t>
            </a:r>
            <a:r>
              <a:rPr lang="en-US" sz="1400" dirty="0" err="1" smtClean="0">
                <a:solidFill>
                  <a:srgbClr val="009900"/>
                </a:solidFill>
              </a:rPr>
              <a:t>eant</a:t>
            </a:r>
            <a:r>
              <a:rPr lang="en-US" sz="1400" dirty="0" smtClean="0">
                <a:solidFill>
                  <a:srgbClr val="009900"/>
                </a:solidFill>
              </a:rPr>
              <a:t> step </a:t>
            </a:r>
            <a:r>
              <a:rPr lang="en-US" sz="1400" dirty="0" err="1" smtClean="0">
                <a:solidFill>
                  <a:srgbClr val="009900"/>
                </a:solidFill>
              </a:rPr>
              <a:t>increaased</a:t>
            </a:r>
            <a:endParaRPr lang="en-US" sz="1400" dirty="0" smtClean="0">
              <a:solidFill>
                <a:srgbClr val="0099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New test production in a few days without shortcuts in 4) </a:t>
            </a:r>
          </a:p>
          <a:p>
            <a:pPr marL="400050">
              <a:buFont typeface="+mj-lt"/>
              <a:buAutoNum type="arabicPeriod"/>
            </a:pP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362200"/>
            <a:ext cx="3024710" cy="364581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886200" y="3048000"/>
            <a:ext cx="1447800" cy="152400"/>
          </a:xfrm>
          <a:prstGeom prst="straightConnector1">
            <a:avLst/>
          </a:prstGeom>
          <a:solidFill>
            <a:srgbClr val="CC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52369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G. Rizzo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172200"/>
            <a:ext cx="3962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18C3-23F4-C84B-96F4-412F88731704}" type="slidenum">
              <a:rPr lang="en-US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3810000" cy="381000"/>
          </a:xfrm>
        </p:spPr>
        <p:txBody>
          <a:bodyPr/>
          <a:lstStyle/>
          <a:p>
            <a:r>
              <a:rPr lang="en-US" sz="2800" dirty="0" smtClean="0"/>
              <a:t>New Control Plots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6629400" cy="2865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" y="609600"/>
            <a:ext cx="928334" cy="346249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Layer0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3870898"/>
            <a:ext cx="6934200" cy="29617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3886200"/>
            <a:ext cx="891365" cy="346249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Layer1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505200" y="152400"/>
            <a:ext cx="5410200" cy="533400"/>
          </a:xfrm>
        </p:spPr>
        <p:txBody>
          <a:bodyPr/>
          <a:lstStyle/>
          <a:p>
            <a:r>
              <a:rPr lang="en-US" sz="1400" dirty="0" smtClean="0"/>
              <a:t>More plots shown at the </a:t>
            </a:r>
            <a:r>
              <a:rPr lang="en-US" sz="1400" dirty="0" err="1" smtClean="0"/>
              <a:t>SVt</a:t>
            </a:r>
            <a:r>
              <a:rPr lang="en-US" sz="1400" dirty="0" smtClean="0"/>
              <a:t>-Back meeting:</a:t>
            </a:r>
          </a:p>
          <a:p>
            <a:r>
              <a:rPr lang="en-US" sz="1400" dirty="0"/>
              <a:t>http://</a:t>
            </a:r>
            <a:r>
              <a:rPr lang="en-US" sz="1400" dirty="0" err="1"/>
              <a:t>agenda.infn.it</a:t>
            </a:r>
            <a:r>
              <a:rPr lang="en-US" sz="1400" dirty="0"/>
              <a:t>/</a:t>
            </a:r>
            <a:r>
              <a:rPr lang="en-US" sz="1400" dirty="0" err="1"/>
              <a:t>conferenceDisplay.py?confId</a:t>
            </a:r>
            <a:r>
              <a:rPr lang="en-US" sz="1400" dirty="0"/>
              <a:t>=4569</a:t>
            </a:r>
          </a:p>
        </p:txBody>
      </p:sp>
    </p:spTree>
    <p:extLst>
      <p:ext uri="{BB962C8B-B14F-4D97-AF65-F5344CB8AC3E}">
        <p14:creationId xmlns:p14="http://schemas.microsoft.com/office/powerpoint/2010/main" val="358656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934200" cy="457200"/>
          </a:xfrm>
        </p:spPr>
        <p:txBody>
          <a:bodyPr/>
          <a:lstStyle/>
          <a:p>
            <a:r>
              <a:rPr lang="en-US" sz="2800" dirty="0" smtClean="0"/>
              <a:t>SVT Background – Jan 2011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G. Rizzo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A1D3-28BE-8E46-9BFB-A80C236BB85A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0294"/>
            <a:ext cx="793994" cy="2913776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81000" y="3657600"/>
            <a:ext cx="8153400" cy="26670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>
                <a:solidFill>
                  <a:srgbClr val="FF0000"/>
                </a:solidFill>
              </a:rPr>
              <a:t>Need to reduce rates to stay in the range 3-5% offline occupancy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understand better what is the acceptable occupancy limit, probably between 3-5%</a:t>
            </a:r>
          </a:p>
          <a:p>
            <a:pPr lvl="1"/>
            <a:r>
              <a:rPr lang="en-US" sz="1200" dirty="0" smtClean="0">
                <a:solidFill>
                  <a:srgbClr val="FF0000"/>
                </a:solidFill>
              </a:rPr>
              <a:t>Layer0 rates estimated with Bruno should be reduced by 30%  (in Bruno there is a smaller radius </a:t>
            </a:r>
            <a:r>
              <a:rPr lang="en-US" sz="1200" dirty="0" err="1" smtClean="0">
                <a:solidFill>
                  <a:srgbClr val="FF0000"/>
                </a:solidFill>
              </a:rPr>
              <a:t>w.r.t</a:t>
            </a:r>
            <a:r>
              <a:rPr lang="en-US" sz="1200" dirty="0" smtClean="0">
                <a:solidFill>
                  <a:srgbClr val="FF0000"/>
                </a:solidFill>
              </a:rPr>
              <a:t> actual </a:t>
            </a:r>
            <a:r>
              <a:rPr lang="en-US" sz="1200" dirty="0" err="1" smtClean="0">
                <a:solidFill>
                  <a:srgbClr val="FF0000"/>
                </a:solidFill>
              </a:rPr>
              <a:t>striplets</a:t>
            </a:r>
            <a:r>
              <a:rPr lang="en-US" sz="1200" dirty="0" smtClean="0">
                <a:solidFill>
                  <a:srgbClr val="FF0000"/>
                </a:solidFill>
              </a:rPr>
              <a:t> design). Not yet done in these tables.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Next steps: </a:t>
            </a:r>
            <a:endParaRPr lang="en-US" sz="16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 smtClean="0"/>
              <a:t>Pairs: try to understand if there are bugs in new production and, from origin points plots, if there are margins of reduction (shields shape? ) </a:t>
            </a:r>
          </a:p>
          <a:p>
            <a:pPr>
              <a:buFont typeface="+mj-lt"/>
              <a:buAutoNum type="arabicPeriod"/>
            </a:pPr>
            <a:r>
              <a:rPr lang="en-US" sz="1400" dirty="0" err="1" smtClean="0"/>
              <a:t>Touschek</a:t>
            </a:r>
            <a:r>
              <a:rPr lang="en-US" sz="1400" dirty="0" smtClean="0"/>
              <a:t>: M. </a:t>
            </a:r>
            <a:r>
              <a:rPr lang="en-US" sz="1400" dirty="0" err="1" smtClean="0"/>
              <a:t>Boscolo</a:t>
            </a:r>
            <a:r>
              <a:rPr lang="en-US" sz="1400" dirty="0" smtClean="0"/>
              <a:t> will try to change collimators settings to reduce the </a:t>
            </a:r>
            <a:r>
              <a:rPr lang="en-US" sz="1400" dirty="0" err="1" smtClean="0"/>
              <a:t>Touschek</a:t>
            </a:r>
            <a:r>
              <a:rPr lang="en-US" sz="1400" dirty="0" smtClean="0"/>
              <a:t> losses.  </a:t>
            </a:r>
          </a:p>
          <a:p>
            <a:pPr>
              <a:buFont typeface="+mj-lt"/>
              <a:buAutoNum type="arabicPeriod"/>
            </a:pPr>
            <a:r>
              <a:rPr lang="en-US" sz="1400" dirty="0" err="1" smtClean="0"/>
              <a:t>Touchek</a:t>
            </a:r>
            <a:r>
              <a:rPr lang="en-US" sz="1400" dirty="0" smtClean="0"/>
              <a:t> and Rad </a:t>
            </a:r>
            <a:r>
              <a:rPr lang="en-US" sz="1400" dirty="0" err="1" smtClean="0"/>
              <a:t>Bhabha</a:t>
            </a:r>
            <a:r>
              <a:rPr lang="en-US" sz="1400" dirty="0" smtClean="0"/>
              <a:t> production with extended field (no changes in L0-1-2 expected, could help in L3-4-5)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Expect this process will take &gt;= 1 months, but we cannot wait final numbers to design the electronics for SVT in time for TDR.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318" y="596900"/>
            <a:ext cx="624482" cy="290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685800"/>
            <a:ext cx="1016428" cy="283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1" y="609600"/>
            <a:ext cx="1600199" cy="2908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609600"/>
            <a:ext cx="1600200" cy="2882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8800" y="609600"/>
            <a:ext cx="631338" cy="289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609600"/>
            <a:ext cx="28194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2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43800" cy="838200"/>
          </a:xfrm>
        </p:spPr>
        <p:txBody>
          <a:bodyPr/>
          <a:lstStyle/>
          <a:p>
            <a:r>
              <a:rPr lang="en-US" sz="2800" dirty="0" smtClean="0"/>
              <a:t>Proposal on back. rates to be used for 	SVT – TDR design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620000" cy="2133600"/>
          </a:xfrm>
          <a:solidFill>
            <a:srgbClr val="FFCCFF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1800" dirty="0" smtClean="0"/>
              <a:t>While background number are being checked, we should design the SVT electronics chain assuming the max rate considered  acceptable for reconstruction </a:t>
            </a:r>
            <a:r>
              <a:rPr lang="en-US" sz="1800" dirty="0"/>
              <a:t>(Dave Brown </a:t>
            </a:r>
            <a:r>
              <a:rPr lang="en-US" sz="1800" dirty="0" smtClean="0"/>
              <a:t>inputs):</a:t>
            </a:r>
            <a:endParaRPr lang="en-US" sz="1600" dirty="0" smtClean="0"/>
          </a:p>
          <a:p>
            <a:pPr lvl="1"/>
            <a:r>
              <a:rPr lang="en-US" sz="1600" dirty="0" smtClean="0"/>
              <a:t>In Layers 1-5 </a:t>
            </a:r>
            <a:r>
              <a:rPr lang="en-US" sz="1600" dirty="0" smtClean="0">
                <a:sym typeface="Wingdings"/>
              </a:rPr>
              <a:t> </a:t>
            </a:r>
            <a:r>
              <a:rPr lang="en-US" sz="1600" dirty="0" smtClean="0"/>
              <a:t>5% offline occupancy </a:t>
            </a:r>
            <a:r>
              <a:rPr lang="en-US" sz="1600" dirty="0" smtClean="0">
                <a:sym typeface="Wingdings"/>
              </a:rPr>
              <a:t> </a:t>
            </a:r>
          </a:p>
          <a:p>
            <a:pPr lvl="2"/>
            <a:r>
              <a:rPr lang="en-US" sz="1200" dirty="0" smtClean="0">
                <a:sym typeface="Wingdings"/>
              </a:rPr>
              <a:t>strip rates:  500 kHz L1-2 (100 ns cut), L3 330 kHz (150 ns cut), L4-5  125-65 kHz (400-800 ns cut)</a:t>
            </a:r>
            <a:endParaRPr lang="en-US" sz="1200" dirty="0" smtClean="0"/>
          </a:p>
          <a:p>
            <a:pPr lvl="1"/>
            <a:r>
              <a:rPr lang="en-US" sz="1600" dirty="0" smtClean="0"/>
              <a:t>In Layer0 </a:t>
            </a:r>
            <a:r>
              <a:rPr lang="en-US" sz="1600" dirty="0" err="1" smtClean="0"/>
              <a:t>striplets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/>
              </a:rPr>
              <a:t></a:t>
            </a:r>
            <a:r>
              <a:rPr lang="en-US" sz="1600" dirty="0" smtClean="0"/>
              <a:t> 10% offline occupancy </a:t>
            </a:r>
            <a:r>
              <a:rPr lang="en-US" sz="1600" dirty="0" smtClean="0">
                <a:sym typeface="Wingdings"/>
              </a:rPr>
              <a:t></a:t>
            </a:r>
            <a:endParaRPr lang="en-US" sz="1600" dirty="0" smtClean="0"/>
          </a:p>
          <a:p>
            <a:pPr lvl="2"/>
            <a:r>
              <a:rPr lang="en-US" sz="1200" dirty="0" smtClean="0"/>
              <a:t>Strip rate 1.67 MHz (60 ns cut).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G. Rizzo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SVT-TDR Pisa-Jan, 27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A1D3-28BE-8E46-9BFB-A80C236BB85A}" type="slidenum">
              <a:rPr lang="en-US" smtClean="0"/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3200400"/>
            <a:ext cx="7620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accent2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accent2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 smtClean="0"/>
              <a:t>My feeling is that these numbers are still ok for electronics:</a:t>
            </a:r>
          </a:p>
          <a:p>
            <a:pPr lvl="1"/>
            <a:r>
              <a:rPr lang="en-US" sz="1400" dirty="0" smtClean="0"/>
              <a:t>FE chips simulation seems ok and number of lines/chip needed is probably still reasonable (need to quantify this for each layer and see the corresponding HDI design). </a:t>
            </a:r>
          </a:p>
          <a:p>
            <a:pPr lvl="1"/>
            <a:r>
              <a:rPr lang="en-US" sz="1400" dirty="0" smtClean="0"/>
              <a:t>dose, </a:t>
            </a:r>
            <a:r>
              <a:rPr lang="en-US" sz="1400" dirty="0" err="1" smtClean="0"/>
              <a:t>fluence</a:t>
            </a:r>
            <a:r>
              <a:rPr lang="en-US" sz="1400" dirty="0" smtClean="0"/>
              <a:t> should be reviewed as they are available with latest background production.</a:t>
            </a:r>
          </a:p>
          <a:p>
            <a:pPr lvl="1"/>
            <a:r>
              <a:rPr lang="en-US" sz="1400" dirty="0" smtClean="0"/>
              <a:t>Other issues high back </a:t>
            </a:r>
            <a:r>
              <a:rPr lang="en-US" sz="1400" dirty="0" err="1" smtClean="0"/>
              <a:t>vs</a:t>
            </a:r>
            <a:r>
              <a:rPr lang="en-US" sz="1400" dirty="0" smtClean="0"/>
              <a:t> electronic design? </a:t>
            </a:r>
          </a:p>
          <a:p>
            <a:r>
              <a:rPr lang="en-US" sz="1800" dirty="0" smtClean="0"/>
              <a:t>BUT these numbers could be problematic for performance/reconstruction and the effect should be evaluated to set a more quantitative limit on acceptable offline occupancy (not only based on Dave’s feeling…) </a:t>
            </a:r>
          </a:p>
          <a:p>
            <a:pPr marL="742950" lvl="2" indent="-342900"/>
            <a:r>
              <a:rPr lang="en-US" sz="1400" dirty="0" smtClean="0">
                <a:solidFill>
                  <a:srgbClr val="FF0000"/>
                </a:solidFill>
              </a:rPr>
              <a:t>Need to discuss this in a dedicated meeting.</a:t>
            </a:r>
          </a:p>
          <a:p>
            <a:pPr marL="342900" lvl="1" indent="-342900">
              <a:buFontTx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Today more focus on electronics/mechanics.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9282442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22911</TotalTime>
  <Words>1726</Words>
  <Application>Microsoft Macintosh PowerPoint</Application>
  <PresentationFormat>Letter Paper (8.5x11 in)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 Presentation</vt:lpstr>
      <vt:lpstr>Equation</vt:lpstr>
      <vt:lpstr>SVT Toward the TDR design Some pending issues</vt:lpstr>
      <vt:lpstr>Goal of this meeting</vt:lpstr>
      <vt:lpstr>SVT background from Dec 2011 production</vt:lpstr>
      <vt:lpstr>SVT Background – Dec 2011</vt:lpstr>
      <vt:lpstr>SVT background from Dec 2011 production</vt:lpstr>
      <vt:lpstr>Differences in Bruno: Dec vs May production</vt:lpstr>
      <vt:lpstr>New Control Plots</vt:lpstr>
      <vt:lpstr>SVT Background – Jan 2011</vt:lpstr>
      <vt:lpstr>Proposal on back. rates to be used for  SVT – TDR design</vt:lpstr>
      <vt:lpstr>Some pending issues (1)</vt:lpstr>
      <vt:lpstr>Some pending issues (2) </vt:lpstr>
      <vt:lpstr>Some pending issues (3) </vt:lpstr>
      <vt:lpstr>Some pending issues (4)</vt:lpstr>
      <vt:lpstr>Some pending issues (5) </vt:lpstr>
    </vt:vector>
  </TitlesOfParts>
  <Company>INFN &amp; Universita' di Pisa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giuliana rizzo</dc:creator>
  <cp:lastModifiedBy>Giuliana Rizzo</cp:lastModifiedBy>
  <cp:revision>384</cp:revision>
  <cp:lastPrinted>2000-08-10T00:09:18Z</cp:lastPrinted>
  <dcterms:created xsi:type="dcterms:W3CDTF">2000-02-14T09:03:40Z</dcterms:created>
  <dcterms:modified xsi:type="dcterms:W3CDTF">2012-02-03T09:54:01Z</dcterms:modified>
</cp:coreProperties>
</file>