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99" r:id="rId2"/>
    <p:sldId id="500" r:id="rId3"/>
    <p:sldId id="503" r:id="rId4"/>
    <p:sldId id="504" r:id="rId5"/>
    <p:sldId id="506" r:id="rId6"/>
    <p:sldId id="507" r:id="rId7"/>
  </p:sldIdLst>
  <p:sldSz cx="9144000" cy="6858000" type="letter"/>
  <p:notesSz cx="6946900" cy="9283700"/>
  <p:defaultTextStyle>
    <a:defPPr>
      <a:defRPr lang="en-US"/>
    </a:defPPr>
    <a:lvl1pPr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CCFF"/>
    <a:srgbClr val="FFCCFF"/>
    <a:srgbClr val="FF99FF"/>
    <a:srgbClr val="FF0000"/>
    <a:srgbClr val="009900"/>
    <a:srgbClr val="D6009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75" d="100"/>
          <a:sy n="75" d="100"/>
        </p:scale>
        <p:origin x="-1320" y="-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0" y="-66"/>
      </p:cViewPr>
      <p:guideLst>
        <p:guide orient="horz" pos="2924"/>
        <p:guide pos="218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3825" y="0"/>
            <a:ext cx="30130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146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3825" y="8818563"/>
            <a:ext cx="30130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0982DA4B-EFFA-CB45-9D00-43375B5C12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73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3825" y="0"/>
            <a:ext cx="30130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411663"/>
            <a:ext cx="5092700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146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3825" y="8818563"/>
            <a:ext cx="30130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24ABD3BD-A87F-2C4A-B4BA-915CCD9E61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17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63A39-8655-0444-9B24-15E2897D2200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79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A6D5C-3344-AC4B-8B4A-DD4EE1CE6F96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7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14508-B4FC-A94D-80A0-36F0AF32FBA6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0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09AFC-9B52-6F40-8634-A83F5F26C7FC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42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969CA-3F8F-8B4C-B4EA-859811087D3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69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40396-998F-884E-9D6A-BD935E5162AF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85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51A4-4AFC-B14B-8D99-3E12A387494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0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A71EB-E453-F143-B053-84820B82402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1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40DD5-DE91-5A4C-A531-90ABBAB56E07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85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8962C-BE48-7340-8DA6-4E2841D03B1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52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35A83-82AB-F340-AE61-1257A081A8F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34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81000"/>
            <a:ext cx="7239000" cy="838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77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/>
              <a:t>SVT –Frascati Tech. Board  Apr 4 - 2011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7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fld id="{647BDEFC-D7E0-6644-AE42-4F6938BC9CD2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accent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pi.it/princ.html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SVT </a:t>
            </a:r>
            <a:r>
              <a:rPr lang="en-US" dirty="0" smtClean="0"/>
              <a:t>–Bergamo Jan-30 2012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6841B-39F4-064F-BF6D-9A6C5231EA75}" type="slidenum">
              <a:rPr lang="en-US"/>
              <a:pPr/>
              <a:t>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21572" name="Rectangle 4"/>
          <p:cNvSpPr>
            <a:spLocks noChangeArrowheads="1"/>
          </p:cNvSpPr>
          <p:nvPr/>
        </p:nvSpPr>
        <p:spPr bwMode="auto">
          <a:xfrm>
            <a:off x="914400" y="1143000"/>
            <a:ext cx="7467600" cy="28194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4000" b="1" dirty="0" smtClean="0">
                <a:solidFill>
                  <a:srgbClr val="FF3300"/>
                </a:solidFill>
              </a:rPr>
              <a:t>Requirements </a:t>
            </a:r>
            <a:r>
              <a:rPr lang="en-US" sz="4000" b="1" dirty="0">
                <a:solidFill>
                  <a:srgbClr val="FF3300"/>
                </a:solidFill>
              </a:rPr>
              <a:t>on pixels for Layer0</a:t>
            </a:r>
            <a:r>
              <a:rPr lang="en-US" sz="4000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621573" name="Rectangle 5"/>
          <p:cNvSpPr>
            <a:spLocks noChangeArrowheads="1"/>
          </p:cNvSpPr>
          <p:nvPr/>
        </p:nvSpPr>
        <p:spPr bwMode="auto">
          <a:xfrm>
            <a:off x="1371600" y="4114800"/>
            <a:ext cx="640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None/>
            </a:pPr>
            <a:r>
              <a:rPr lang="en-US" sz="2000" dirty="0">
                <a:solidFill>
                  <a:srgbClr val="008000"/>
                </a:solidFill>
              </a:rPr>
              <a:t>SVT- </a:t>
            </a:r>
            <a:r>
              <a:rPr lang="en-US" sz="2000" dirty="0" smtClean="0">
                <a:solidFill>
                  <a:srgbClr val="008000"/>
                </a:solidFill>
              </a:rPr>
              <a:t>Meeting </a:t>
            </a:r>
            <a:endParaRPr lang="en-US" sz="2000" dirty="0">
              <a:solidFill>
                <a:srgbClr val="008000"/>
              </a:solidFill>
            </a:endParaRPr>
          </a:p>
          <a:p>
            <a:pPr marL="342900" indent="-342900" algn="ctr">
              <a:spcBef>
                <a:spcPct val="20000"/>
              </a:spcBef>
              <a:buFontTx/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Jan </a:t>
            </a:r>
            <a:r>
              <a:rPr lang="en-US" sz="2000" dirty="0" smtClean="0">
                <a:solidFill>
                  <a:srgbClr val="008000"/>
                </a:solidFill>
              </a:rPr>
              <a:t>30,  </a:t>
            </a:r>
            <a:r>
              <a:rPr lang="en-US" sz="2000" dirty="0" smtClean="0">
                <a:solidFill>
                  <a:srgbClr val="008000"/>
                </a:solidFill>
              </a:rPr>
              <a:t>2012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621574" name="Rectangle 6"/>
          <p:cNvSpPr>
            <a:spLocks noChangeArrowheads="1"/>
          </p:cNvSpPr>
          <p:nvPr/>
        </p:nvSpPr>
        <p:spPr bwMode="auto">
          <a:xfrm>
            <a:off x="1752600" y="5486400"/>
            <a:ext cx="5715000" cy="6858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000"/>
              <a:t>Giuliana Rizzo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000"/>
              <a:t>Universita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/>
              <a:t> &amp; INFN Pisa</a:t>
            </a:r>
          </a:p>
        </p:txBody>
      </p:sp>
      <p:pic>
        <p:nvPicPr>
          <p:cNvPr id="621575" name="Picture 7" descr="inf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02238"/>
            <a:ext cx="1219200" cy="119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1576" name="Picture 8" descr="Universita' di Pis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202238"/>
            <a:ext cx="1330325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578" name="Picture 8" descr="logo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1282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B275-BD32-4348-A9A7-2DC3B9912884}" type="slidenum">
              <a:rPr lang="en-US"/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 from Physics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343400"/>
            <a:ext cx="8001000" cy="1981200"/>
          </a:xfrm>
        </p:spPr>
        <p:txBody>
          <a:bodyPr/>
          <a:lstStyle/>
          <a:p>
            <a:r>
              <a:rPr lang="en-US" sz="2400" dirty="0"/>
              <a:t>Results from </a:t>
            </a:r>
            <a:r>
              <a:rPr lang="en-US" sz="2400" dirty="0" err="1"/>
              <a:t>Fastsim</a:t>
            </a:r>
            <a:r>
              <a:rPr lang="en-US" sz="2400" dirty="0"/>
              <a:t>:</a:t>
            </a:r>
          </a:p>
          <a:p>
            <a:r>
              <a:rPr lang="en-US" sz="2400" dirty="0"/>
              <a:t>Resolution of 10-15 um in both coordinates</a:t>
            </a:r>
          </a:p>
          <a:p>
            <a:r>
              <a:rPr lang="en-US" sz="2400" dirty="0"/>
              <a:t>Total material budget &lt;= 1% </a:t>
            </a:r>
            <a:r>
              <a:rPr lang="en-US" sz="2400" dirty="0" smtClean="0"/>
              <a:t>X0 (~ 0.5% to be competitive with </a:t>
            </a:r>
            <a:r>
              <a:rPr lang="en-US" sz="2400" dirty="0" err="1" smtClean="0"/>
              <a:t>striplets</a:t>
            </a:r>
            <a:r>
              <a:rPr lang="en-US" sz="2400" dirty="0" smtClean="0"/>
              <a:t>) </a:t>
            </a:r>
          </a:p>
          <a:p>
            <a:r>
              <a:rPr lang="en-US" sz="2400" dirty="0" smtClean="0"/>
              <a:t>Radius </a:t>
            </a:r>
            <a:r>
              <a:rPr lang="en-US" sz="2400" dirty="0"/>
              <a:t>~1.3-1.5 cm</a:t>
            </a:r>
          </a:p>
        </p:txBody>
      </p:sp>
      <p:grpSp>
        <p:nvGrpSpPr>
          <p:cNvPr id="623620" name="Group 4"/>
          <p:cNvGrpSpPr>
            <a:grpSpLocks/>
          </p:cNvGrpSpPr>
          <p:nvPr/>
        </p:nvGrpSpPr>
        <p:grpSpPr bwMode="auto">
          <a:xfrm>
            <a:off x="157163" y="1371600"/>
            <a:ext cx="3805237" cy="2879725"/>
            <a:chOff x="138" y="2401"/>
            <a:chExt cx="2397" cy="1814"/>
          </a:xfrm>
        </p:grpSpPr>
        <p:grpSp>
          <p:nvGrpSpPr>
            <p:cNvPr id="623621" name="Group 5"/>
            <p:cNvGrpSpPr>
              <a:grpSpLocks/>
            </p:cNvGrpSpPr>
            <p:nvPr/>
          </p:nvGrpSpPr>
          <p:grpSpPr bwMode="auto">
            <a:xfrm>
              <a:off x="251" y="2503"/>
              <a:ext cx="2164" cy="1712"/>
              <a:chOff x="305" y="2343"/>
              <a:chExt cx="2383" cy="1872"/>
            </a:xfrm>
          </p:grpSpPr>
          <p:grpSp>
            <p:nvGrpSpPr>
              <p:cNvPr id="623622" name="Group 6"/>
              <p:cNvGrpSpPr>
                <a:grpSpLocks/>
              </p:cNvGrpSpPr>
              <p:nvPr/>
            </p:nvGrpSpPr>
            <p:grpSpPr bwMode="auto">
              <a:xfrm>
                <a:off x="305" y="2343"/>
                <a:ext cx="2383" cy="1872"/>
                <a:chOff x="305" y="2064"/>
                <a:chExt cx="2383" cy="1872"/>
              </a:xfrm>
            </p:grpSpPr>
            <p:pic>
              <p:nvPicPr>
                <p:cNvPr id="623623" name="Picture 7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" y="2064"/>
                  <a:ext cx="2383" cy="18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623624" name="Rectangle 8"/>
                <p:cNvSpPr>
                  <a:spLocks noChangeArrowheads="1"/>
                </p:cNvSpPr>
                <p:nvPr/>
              </p:nvSpPr>
              <p:spPr bwMode="auto">
                <a:xfrm>
                  <a:off x="1920" y="2592"/>
                  <a:ext cx="240" cy="1152"/>
                </a:xfrm>
                <a:prstGeom prst="rect">
                  <a:avLst/>
                </a:prstGeom>
                <a:noFill/>
                <a:ln w="762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23625" name="Rectangle 9"/>
              <p:cNvSpPr>
                <a:spLocks noChangeArrowheads="1"/>
              </p:cNvSpPr>
              <p:nvPr/>
            </p:nvSpPr>
            <p:spPr bwMode="auto">
              <a:xfrm>
                <a:off x="1488" y="2862"/>
                <a:ext cx="384" cy="1152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23626" name="Text Box 10"/>
            <p:cNvSpPr txBox="1">
              <a:spLocks noChangeArrowheads="1"/>
            </p:cNvSpPr>
            <p:nvPr/>
          </p:nvSpPr>
          <p:spPr bwMode="auto">
            <a:xfrm>
              <a:off x="422" y="2401"/>
              <a:ext cx="2113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>
                  <a:solidFill>
                    <a:srgbClr val="0033CC"/>
                  </a:solidFill>
                  <a:latin typeface="Arial" charset="0"/>
                </a:rPr>
                <a:t>B</a:t>
              </a:r>
              <a:r>
                <a:rPr lang="en-US" sz="1400">
                  <a:solidFill>
                    <a:srgbClr val="0033CC"/>
                  </a:solidFill>
                  <a:latin typeface="Arial" charset="0"/>
                  <a:sym typeface="Wingdings" charset="0"/>
                </a:rPr>
                <a:t></a:t>
              </a:r>
              <a:r>
                <a:rPr lang="en-US" sz="1800">
                  <a:solidFill>
                    <a:srgbClr val="0033CC"/>
                  </a:solidFill>
                  <a:latin typeface="Symbol" charset="0"/>
                  <a:sym typeface="Wingdings" charset="0"/>
                </a:rPr>
                <a:t>p p</a:t>
              </a:r>
              <a:r>
                <a:rPr lang="en-US" sz="1400">
                  <a:solidFill>
                    <a:srgbClr val="0033CC"/>
                  </a:solidFill>
                  <a:latin typeface="Arial" charset="0"/>
                  <a:sym typeface="Wingdings" charset="0"/>
                </a:rPr>
                <a:t>, </a:t>
              </a:r>
              <a:r>
                <a:rPr lang="en-US" sz="1800">
                  <a:solidFill>
                    <a:srgbClr val="0033CC"/>
                  </a:solidFill>
                  <a:latin typeface="Symbol" charset="0"/>
                  <a:sym typeface="Wingdings" charset="0"/>
                </a:rPr>
                <a:t>bg</a:t>
              </a:r>
              <a:r>
                <a:rPr lang="en-US" sz="1400">
                  <a:solidFill>
                    <a:srgbClr val="0033CC"/>
                  </a:solidFill>
                  <a:latin typeface="Arial" charset="0"/>
                  <a:sym typeface="Wingdings" charset="0"/>
                </a:rPr>
                <a:t>=0.28, hit resolution =10 </a:t>
              </a:r>
              <a:r>
                <a:rPr lang="en-US" sz="1400">
                  <a:solidFill>
                    <a:srgbClr val="0033CC"/>
                  </a:solidFill>
                  <a:latin typeface="Symbol" charset="0"/>
                  <a:sym typeface="Wingdings" charset="0"/>
                </a:rPr>
                <a:t>m</a:t>
              </a:r>
              <a:r>
                <a:rPr lang="en-US" sz="1400">
                  <a:solidFill>
                    <a:srgbClr val="0033CC"/>
                  </a:solidFill>
                  <a:latin typeface="Arial" charset="0"/>
                  <a:sym typeface="Wingdings" charset="0"/>
                </a:rPr>
                <a:t>m</a:t>
              </a:r>
            </a:p>
          </p:txBody>
        </p:sp>
        <p:sp>
          <p:nvSpPr>
            <p:cNvPr id="623627" name="Text Box 11"/>
            <p:cNvSpPr txBox="1">
              <a:spLocks noChangeArrowheads="1"/>
            </p:cNvSpPr>
            <p:nvPr/>
          </p:nvSpPr>
          <p:spPr bwMode="auto">
            <a:xfrm rot="-5400000">
              <a:off x="-329" y="2970"/>
              <a:ext cx="1146" cy="212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b="1">
                  <a:solidFill>
                    <a:schemeClr val="tx1"/>
                  </a:solidFill>
                  <a:latin typeface="Symbol" charset="0"/>
                </a:rPr>
                <a:t>D</a:t>
              </a:r>
              <a:r>
                <a:rPr lang="en-US" sz="1400" b="1">
                  <a:solidFill>
                    <a:schemeClr val="tx1"/>
                  </a:solidFill>
                  <a:latin typeface="Arial" charset="0"/>
                </a:rPr>
                <a:t>t resolution (ps)</a:t>
              </a:r>
            </a:p>
          </p:txBody>
        </p:sp>
      </p:grpSp>
      <p:pic>
        <p:nvPicPr>
          <p:cNvPr id="623628" name="Picture 12" descr="S_per_event_erro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53"/>
          <a:stretch/>
        </p:blipFill>
        <p:spPr bwMode="auto">
          <a:xfrm>
            <a:off x="4114800" y="1219200"/>
            <a:ext cx="4572000" cy="318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3629" name="Text Box 13"/>
          <p:cNvSpPr txBox="1">
            <a:spLocks noChangeArrowheads="1"/>
          </p:cNvSpPr>
          <p:nvPr/>
        </p:nvSpPr>
        <p:spPr bwMode="auto">
          <a:xfrm>
            <a:off x="8077200" y="2514600"/>
            <a:ext cx="1066800" cy="64928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~10% better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 b="1" dirty="0">
                <a:solidFill>
                  <a:srgbClr val="FF0000"/>
                </a:solidFill>
                <a:latin typeface="Arial" charset="0"/>
                <a:sym typeface="Wingdings" charset="0"/>
              </a:rPr>
              <a:t>~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20% more Luminosity </a:t>
            </a:r>
            <a:endParaRPr lang="en-US" sz="10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343400" cy="457200"/>
          </a:xfrm>
        </p:spPr>
        <p:txBody>
          <a:bodyPr/>
          <a:lstStyle/>
          <a:p>
            <a:r>
              <a:rPr lang="en-US" dirty="0"/>
              <a:t>SVT </a:t>
            </a:r>
            <a:r>
              <a:rPr lang="en-US" dirty="0" smtClean="0"/>
              <a:t>–Bergamo Jan-30 2012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5812A-204B-394D-9FF3-3B2C0ACF7F59}" type="slidenum">
              <a:rPr lang="en-US"/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239000" cy="838200"/>
          </a:xfrm>
        </p:spPr>
        <p:txBody>
          <a:bodyPr/>
          <a:lstStyle/>
          <a:p>
            <a:r>
              <a:rPr lang="en-US" sz="3200" dirty="0" smtClean="0"/>
              <a:t>Constraints </a:t>
            </a:r>
            <a:r>
              <a:rPr lang="en-US" sz="3200" dirty="0"/>
              <a:t>from Background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90600"/>
            <a:ext cx="49530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Main source of back. in Layer0: </a:t>
            </a:r>
            <a:r>
              <a:rPr lang="en-US" sz="2000" dirty="0" err="1"/>
              <a:t>e+e</a:t>
            </a:r>
            <a:r>
              <a:rPr lang="en-US" sz="2000" dirty="0"/>
              <a:t>- </a:t>
            </a:r>
            <a:r>
              <a:rPr lang="en-US" sz="2000" dirty="0" err="1"/>
              <a:t>e+e</a:t>
            </a:r>
            <a:r>
              <a:rPr lang="en-US" sz="2000" dirty="0"/>
              <a:t>- pair </a:t>
            </a:r>
            <a:r>
              <a:rPr lang="en-US" sz="2000" dirty="0" smtClean="0"/>
              <a:t>production.</a:t>
            </a: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rgbClr val="009900"/>
                </a:solidFill>
              </a:rPr>
              <a:t>In </a:t>
            </a:r>
            <a:r>
              <a:rPr lang="en-US" sz="1800" dirty="0" smtClean="0">
                <a:solidFill>
                  <a:srgbClr val="009900"/>
                </a:solidFill>
              </a:rPr>
              <a:t>the following a safety </a:t>
            </a:r>
            <a:r>
              <a:rPr lang="en-US" sz="1800" dirty="0">
                <a:solidFill>
                  <a:srgbClr val="009900"/>
                </a:solidFill>
              </a:rPr>
              <a:t>factor </a:t>
            </a:r>
            <a:r>
              <a:rPr lang="en-US" sz="1800" dirty="0" smtClean="0">
                <a:solidFill>
                  <a:srgbClr val="009900"/>
                </a:solidFill>
              </a:rPr>
              <a:t> x5 </a:t>
            </a:r>
            <a:r>
              <a:rPr lang="en-US" sz="1800" dirty="0">
                <a:solidFill>
                  <a:srgbClr val="009900"/>
                </a:solidFill>
              </a:rPr>
              <a:t>is applied on results from </a:t>
            </a:r>
            <a:r>
              <a:rPr lang="en-US" sz="1800" dirty="0" smtClean="0">
                <a:solidFill>
                  <a:srgbClr val="009900"/>
                </a:solidFill>
              </a:rPr>
              <a:t>simulation shown here </a:t>
            </a:r>
            <a:endParaRPr lang="en-US" sz="1800" dirty="0">
              <a:solidFill>
                <a:srgbClr val="0099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/>
              <a:t>Hit </a:t>
            </a:r>
            <a:r>
              <a:rPr lang="en-US" sz="2000" dirty="0" smtClean="0"/>
              <a:t>Rate depends </a:t>
            </a:r>
            <a:r>
              <a:rPr lang="en-US" sz="2000" dirty="0"/>
              <a:t>on: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sensor thickness (low momentum track with large crossing angle</a:t>
            </a:r>
            <a:r>
              <a:rPr lang="en-US" sz="1800" dirty="0" smtClean="0"/>
              <a:t>) &amp; Layer0 radius.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D60093"/>
                </a:solidFill>
              </a:rPr>
              <a:t>MAPS</a:t>
            </a:r>
            <a:r>
              <a:rPr lang="en-US" sz="1800" dirty="0" smtClean="0"/>
              <a:t> (10 um thick) </a:t>
            </a:r>
            <a:r>
              <a:rPr lang="en-US" sz="1800" dirty="0" smtClean="0">
                <a:solidFill>
                  <a:srgbClr val="D60093"/>
                </a:solidFill>
              </a:rPr>
              <a:t>75-100 MHz/cm</a:t>
            </a:r>
            <a:r>
              <a:rPr lang="en-US" sz="1800" baseline="30000" dirty="0" smtClean="0">
                <a:solidFill>
                  <a:srgbClr val="D60093"/>
                </a:solidFill>
              </a:rPr>
              <a:t>2</a:t>
            </a:r>
            <a:r>
              <a:rPr lang="en-US" sz="1800" dirty="0" smtClean="0">
                <a:solidFill>
                  <a:srgbClr val="D60093"/>
                </a:solidFill>
              </a:rPr>
              <a:t>  </a:t>
            </a:r>
            <a:r>
              <a:rPr lang="en-US" sz="1800" dirty="0" smtClean="0"/>
              <a:t>R=1.5-1.3 cm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D60093"/>
                </a:solidFill>
              </a:rPr>
              <a:t>Hybrid Pixel </a:t>
            </a:r>
            <a:r>
              <a:rPr lang="en-US" sz="1800" dirty="0" smtClean="0"/>
              <a:t>(200 um thick): </a:t>
            </a:r>
            <a:r>
              <a:rPr lang="en-US" sz="1800" dirty="0" smtClean="0">
                <a:solidFill>
                  <a:srgbClr val="D60093"/>
                </a:solidFill>
              </a:rPr>
              <a:t>200-325 MHz/cm</a:t>
            </a:r>
            <a:r>
              <a:rPr lang="en-US" sz="1800" baseline="30000" dirty="0" smtClean="0">
                <a:solidFill>
                  <a:srgbClr val="D60093"/>
                </a:solidFill>
              </a:rPr>
              <a:t>2</a:t>
            </a:r>
            <a:r>
              <a:rPr lang="en-US" sz="1800" dirty="0" smtClean="0"/>
              <a:t>  R=1.5-1.3 cm </a:t>
            </a: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Other sources being evaluated: ~ 10% of pairs rates.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DC </a:t>
            </a:r>
            <a:r>
              <a:rPr lang="en-US" sz="2000" dirty="0"/>
              <a:t>beam (4ns bunch spacing</a:t>
            </a:r>
            <a:r>
              <a:rPr lang="en-US" sz="2000" dirty="0" smtClean="0"/>
              <a:t>)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TID: </a:t>
            </a:r>
            <a:r>
              <a:rPr lang="en-US" sz="2000" dirty="0" smtClean="0"/>
              <a:t>~15 </a:t>
            </a:r>
            <a:r>
              <a:rPr lang="en-US" sz="2000" dirty="0" err="1"/>
              <a:t>Mrad</a:t>
            </a:r>
            <a:r>
              <a:rPr lang="en-US" sz="2000" dirty="0"/>
              <a:t>/</a:t>
            </a:r>
            <a:r>
              <a:rPr lang="en-US" sz="2000" dirty="0" err="1"/>
              <a:t>yr</a:t>
            </a:r>
            <a:endParaRPr lang="en-US" sz="2000" b="1" dirty="0">
              <a:sym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sym typeface="Arial" charset="0"/>
              </a:rPr>
              <a:t>Eq. </a:t>
            </a:r>
            <a:r>
              <a:rPr lang="en-US" sz="2000" dirty="0" err="1">
                <a:sym typeface="Arial" charset="0"/>
              </a:rPr>
              <a:t>fluence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>
                <a:sym typeface="Arial" charset="0"/>
              </a:rPr>
              <a:t>~ 2.5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ym typeface="Arial" charset="0"/>
              </a:rPr>
              <a:t>x 10</a:t>
            </a:r>
            <a:r>
              <a:rPr lang="en-US" sz="2000" baseline="30000" dirty="0">
                <a:sym typeface="Arial" charset="0"/>
              </a:rPr>
              <a:t>13</a:t>
            </a:r>
            <a:r>
              <a:rPr lang="en-US" sz="2000" dirty="0">
                <a:sym typeface="Arial" charset="0"/>
              </a:rPr>
              <a:t> n/cm2/</a:t>
            </a:r>
            <a:r>
              <a:rPr lang="en-US" sz="2000" dirty="0" err="1">
                <a:sym typeface="Arial" charset="0"/>
              </a:rPr>
              <a:t>yr</a:t>
            </a:r>
            <a:endParaRPr lang="en-US" sz="2000" dirty="0">
              <a:sym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600" dirty="0">
                <a:sym typeface="Arial" charset="0"/>
              </a:rPr>
              <a:t>Standard CMOS MAPS </a:t>
            </a:r>
            <a:r>
              <a:rPr lang="en-US" sz="1600" dirty="0" smtClean="0">
                <a:sym typeface="Arial" charset="0"/>
              </a:rPr>
              <a:t>are marginal</a:t>
            </a:r>
            <a:r>
              <a:rPr lang="en-US" sz="1600" dirty="0">
                <a:sym typeface="Arial" charset="0"/>
              </a:rPr>
              <a:t>!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</p:txBody>
      </p:sp>
      <p:pic>
        <p:nvPicPr>
          <p:cNvPr id="6277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66800"/>
            <a:ext cx="3886200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2771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070350"/>
            <a:ext cx="3733800" cy="243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2E1E3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277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62000"/>
            <a:ext cx="1306513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27719" name="Line 7"/>
          <p:cNvSpPr>
            <a:spLocks noChangeShapeType="1"/>
          </p:cNvSpPr>
          <p:nvPr/>
        </p:nvSpPr>
        <p:spPr bwMode="auto">
          <a:xfrm>
            <a:off x="4648200" y="2819400"/>
            <a:ext cx="9144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7720" name="Line 8"/>
          <p:cNvSpPr>
            <a:spLocks noChangeShapeType="1"/>
          </p:cNvSpPr>
          <p:nvPr/>
        </p:nvSpPr>
        <p:spPr bwMode="auto">
          <a:xfrm flipV="1">
            <a:off x="4572000" y="2057400"/>
            <a:ext cx="6858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7721" name="Oval 9"/>
          <p:cNvSpPr>
            <a:spLocks noChangeArrowheads="1"/>
          </p:cNvSpPr>
          <p:nvPr/>
        </p:nvSpPr>
        <p:spPr bwMode="auto">
          <a:xfrm>
            <a:off x="5943600" y="1676400"/>
            <a:ext cx="381000" cy="3810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7722" name="Oval 10"/>
          <p:cNvSpPr>
            <a:spLocks noChangeArrowheads="1"/>
          </p:cNvSpPr>
          <p:nvPr/>
        </p:nvSpPr>
        <p:spPr bwMode="auto">
          <a:xfrm>
            <a:off x="6477000" y="3276600"/>
            <a:ext cx="381000" cy="3810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6477000" y="2362200"/>
            <a:ext cx="381000" cy="3810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343400" cy="457200"/>
          </a:xfrm>
        </p:spPr>
        <p:txBody>
          <a:bodyPr/>
          <a:lstStyle/>
          <a:p>
            <a:r>
              <a:rPr lang="en-US" dirty="0"/>
              <a:t>SVT </a:t>
            </a:r>
            <a:r>
              <a:rPr lang="en-US" dirty="0" smtClean="0"/>
              <a:t>–Bergamo Jan-30 2012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F6-5C59-7647-9FA7-78846B552ECA}" type="slidenum">
              <a:rPr lang="en-US"/>
              <a:pPr/>
              <a:t>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924800" cy="838200"/>
          </a:xfrm>
        </p:spPr>
        <p:txBody>
          <a:bodyPr/>
          <a:lstStyle/>
          <a:p>
            <a:r>
              <a:rPr lang="en-US" sz="3000" dirty="0" smtClean="0"/>
              <a:t>Other requirements</a:t>
            </a:r>
            <a:endParaRPr lang="en-US" sz="3000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153400" cy="2362200"/>
          </a:xfrm>
          <a:solidFill>
            <a:srgbClr val="FFCCFF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Layer0 with 8 modules, </a:t>
            </a:r>
            <a:r>
              <a:rPr lang="en-US" sz="2000" dirty="0" err="1"/>
              <a:t>Area_pix_mod</a:t>
            </a:r>
            <a:r>
              <a:rPr lang="en-US" sz="2000" dirty="0"/>
              <a:t>=7.68 cm2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6 chips, </a:t>
            </a:r>
            <a:r>
              <a:rPr lang="en-US" sz="1800" dirty="0" err="1"/>
              <a:t>A_chip</a:t>
            </a:r>
            <a:r>
              <a:rPr lang="en-US" sz="1800" dirty="0"/>
              <a:t>=1.28 cm2 (256x200 pixels, 50 um pitch)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Assumption: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online </a:t>
            </a:r>
            <a:r>
              <a:rPr lang="en-US" sz="1800" dirty="0" err="1"/>
              <a:t>timewindow</a:t>
            </a:r>
            <a:r>
              <a:rPr lang="en-US" sz="1800" dirty="0"/>
              <a:t>=TS (with trigger jitter 100 ns) 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LV1 trigger rate 150 kHz (</a:t>
            </a:r>
            <a:r>
              <a:rPr lang="en-US" sz="1800" dirty="0" err="1"/>
              <a:t>Delta_t</a:t>
            </a:r>
            <a:r>
              <a:rPr lang="en-US" sz="1800" dirty="0"/>
              <a:t>=6.7 us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Triggered latency ~ 10 us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8000"/>
                </a:solidFill>
              </a:rPr>
              <a:t>The pixel architecture should be triggered to reduce the amount of data to be transferred off </a:t>
            </a:r>
            <a:r>
              <a:rPr lang="en-US" sz="2000" dirty="0" smtClean="0">
                <a:solidFill>
                  <a:srgbClr val="008000"/>
                </a:solidFill>
              </a:rPr>
              <a:t>module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8600" y="3733800"/>
            <a:ext cx="8534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accent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accent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accent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000" u="sng" dirty="0" smtClean="0">
                <a:solidFill>
                  <a:srgbClr val="FF0000"/>
                </a:solidFill>
              </a:rPr>
              <a:t>Timestamp resolution: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FF0000"/>
                </a:solidFill>
              </a:rPr>
              <a:t>Fine timestamp resolution &lt;=1 us is necessary to reduce the required bandwidth/module to acceptable level (5-10 </a:t>
            </a:r>
            <a:r>
              <a:rPr lang="en-US" sz="1800" dirty="0" err="1" smtClean="0">
                <a:solidFill>
                  <a:srgbClr val="FF0000"/>
                </a:solidFill>
              </a:rPr>
              <a:t>Gbit</a:t>
            </a:r>
            <a:r>
              <a:rPr lang="en-US" sz="1800" dirty="0" smtClean="0">
                <a:solidFill>
                  <a:srgbClr val="FF0000"/>
                </a:solidFill>
              </a:rPr>
              <a:t>/s!). </a:t>
            </a:r>
            <a:endParaRPr lang="en-US" sz="14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Required </a:t>
            </a:r>
            <a:r>
              <a:rPr lang="en-US" sz="1800" u="sng" dirty="0" smtClean="0">
                <a:solidFill>
                  <a:srgbClr val="FF0000"/>
                </a:solidFill>
              </a:rPr>
              <a:t>bandwidth/module: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Data push</a:t>
            </a:r>
            <a:r>
              <a:rPr lang="en-US" sz="1600" dirty="0" smtClean="0"/>
              <a:t>: 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Hit Rate x </a:t>
            </a:r>
            <a:r>
              <a:rPr lang="en-US" sz="1400" dirty="0" err="1" smtClean="0"/>
              <a:t>Area_pix_mod</a:t>
            </a:r>
            <a:r>
              <a:rPr lang="en-US" sz="1400" dirty="0" smtClean="0"/>
              <a:t> x 30bit/hit = 17-</a:t>
            </a:r>
            <a:r>
              <a:rPr lang="en-US" sz="1400" dirty="0" smtClean="0">
                <a:solidFill>
                  <a:srgbClr val="FF0000"/>
                </a:solidFill>
              </a:rPr>
              <a:t>23</a:t>
            </a:r>
            <a:r>
              <a:rPr lang="en-US" sz="1400" dirty="0" smtClean="0"/>
              <a:t>-46-75 </a:t>
            </a:r>
            <a:r>
              <a:rPr lang="en-US" sz="1400" dirty="0" err="1" smtClean="0"/>
              <a:t>Gbit</a:t>
            </a:r>
            <a:r>
              <a:rPr lang="en-US" sz="1400" dirty="0" smtClean="0"/>
              <a:t>/s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>
                <a:solidFill>
                  <a:srgbClr val="FF0000"/>
                </a:solidFill>
              </a:rPr>
              <a:t>              calculated with          </a:t>
            </a:r>
            <a:r>
              <a:rPr lang="en-US" sz="1400" dirty="0" smtClean="0"/>
              <a:t>Hit rate 75-</a:t>
            </a:r>
            <a:r>
              <a:rPr lang="en-US" sz="1400" dirty="0" smtClean="0">
                <a:solidFill>
                  <a:srgbClr val="FF0000"/>
                </a:solidFill>
              </a:rPr>
              <a:t>100</a:t>
            </a:r>
            <a:r>
              <a:rPr lang="en-US" sz="1400" dirty="0" smtClean="0"/>
              <a:t>-200-325 MHz/cm2)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Triggered: 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Hit Rate x </a:t>
            </a:r>
            <a:r>
              <a:rPr lang="en-US" sz="1400" dirty="0" err="1" smtClean="0"/>
              <a:t>Area_pix_mod</a:t>
            </a:r>
            <a:r>
              <a:rPr lang="en-US" sz="1400" dirty="0" smtClean="0"/>
              <a:t> x 30bit/hit x TS x f_LV1_trigger=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With TS=1 us </a:t>
            </a:r>
            <a:r>
              <a:rPr lang="en-US" sz="1400" dirty="0" smtClean="0">
                <a:sym typeface="Wingdings" charset="0"/>
              </a:rPr>
              <a:t> </a:t>
            </a:r>
            <a:r>
              <a:rPr lang="en-US" sz="1400" dirty="0" smtClean="0">
                <a:solidFill>
                  <a:srgbClr val="FF0000"/>
                </a:solidFill>
              </a:rPr>
              <a:t>Triggered</a:t>
            </a:r>
            <a:r>
              <a:rPr lang="en-US" sz="1400" dirty="0" smtClean="0">
                <a:sym typeface="Wingdings" charset="0"/>
              </a:rPr>
              <a:t> </a:t>
            </a:r>
            <a:r>
              <a:rPr lang="en-US" sz="1400" dirty="0" smtClean="0"/>
              <a:t>bandwidth/module=2.5-</a:t>
            </a:r>
            <a:r>
              <a:rPr lang="en-US" sz="1400" dirty="0" smtClean="0">
                <a:solidFill>
                  <a:srgbClr val="FF0000"/>
                </a:solidFill>
              </a:rPr>
              <a:t>3.5</a:t>
            </a:r>
            <a:r>
              <a:rPr lang="en-US" sz="1400" dirty="0" smtClean="0"/>
              <a:t>-7-11 </a:t>
            </a:r>
            <a:r>
              <a:rPr lang="en-US" sz="1400" dirty="0" err="1" smtClean="0"/>
              <a:t>Gbit</a:t>
            </a:r>
            <a:r>
              <a:rPr lang="en-US" sz="1400" dirty="0" smtClean="0"/>
              <a:t>/s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With TS=10 us (&gt;1/</a:t>
            </a:r>
            <a:r>
              <a:rPr lang="en-US" sz="1400" dirty="0" err="1" smtClean="0"/>
              <a:t>f_trigger</a:t>
            </a:r>
            <a:r>
              <a:rPr lang="en-US" sz="1400" dirty="0" smtClean="0"/>
              <a:t>) </a:t>
            </a:r>
            <a:r>
              <a:rPr lang="en-US" sz="1400" dirty="0" smtClean="0">
                <a:sym typeface="Wingdings" charset="0"/>
              </a:rPr>
              <a:t> </a:t>
            </a:r>
            <a:r>
              <a:rPr lang="en-US" sz="1400" dirty="0" smtClean="0">
                <a:solidFill>
                  <a:srgbClr val="FF0000"/>
                </a:solidFill>
              </a:rPr>
              <a:t>Data push</a:t>
            </a:r>
            <a:r>
              <a:rPr lang="en-US" sz="1400" dirty="0" smtClean="0">
                <a:sym typeface="Wingdings" charset="0"/>
              </a:rPr>
              <a:t> </a:t>
            </a:r>
            <a:r>
              <a:rPr lang="en-US" sz="1400" dirty="0" smtClean="0"/>
              <a:t>bandwidth/mod.=17-</a:t>
            </a:r>
            <a:r>
              <a:rPr lang="en-US" sz="1400" dirty="0" smtClean="0">
                <a:solidFill>
                  <a:srgbClr val="FF0000"/>
                </a:solidFill>
              </a:rPr>
              <a:t>24</a:t>
            </a:r>
            <a:r>
              <a:rPr lang="en-US" sz="1400" dirty="0" smtClean="0"/>
              <a:t>-46-75 </a:t>
            </a:r>
            <a:r>
              <a:rPr lang="en-US" sz="1400" dirty="0" err="1" smtClean="0"/>
              <a:t>Gbit</a:t>
            </a:r>
            <a:r>
              <a:rPr lang="en-US" sz="1400" dirty="0" smtClean="0"/>
              <a:t>/s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696200" cy="609600"/>
          </a:xfrm>
          <a:noFill/>
        </p:spPr>
        <p:txBody>
          <a:bodyPr/>
          <a:lstStyle/>
          <a:p>
            <a:pPr marL="457200" indent="-457200">
              <a:lnSpc>
                <a:spcPct val="80000"/>
              </a:lnSpc>
              <a:buFont typeface="+mj-lt"/>
              <a:buAutoNum type="arabicPeriod" startAt="2"/>
            </a:pPr>
            <a:r>
              <a:rPr lang="en-US" sz="2000" dirty="0" smtClean="0">
                <a:solidFill>
                  <a:srgbClr val="FF0000"/>
                </a:solidFill>
              </a:rPr>
              <a:t>Smaller timestamp (&lt;400 ns) helps </a:t>
            </a:r>
            <a:r>
              <a:rPr lang="en-US" sz="2000" dirty="0">
                <a:solidFill>
                  <a:srgbClr val="FF0000"/>
                </a:solidFill>
              </a:rPr>
              <a:t>to reduce </a:t>
            </a:r>
            <a:r>
              <a:rPr lang="en-US" sz="2000" dirty="0" smtClean="0">
                <a:solidFill>
                  <a:srgbClr val="FF0000"/>
                </a:solidFill>
              </a:rPr>
              <a:t>occupancy to  acceptable levels for </a:t>
            </a:r>
            <a:r>
              <a:rPr lang="en-US" sz="2000" dirty="0">
                <a:solidFill>
                  <a:srgbClr val="FF0000"/>
                </a:solidFill>
              </a:rPr>
              <a:t>reconstruction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G. Rizzo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9AFC-9B52-6F40-8634-A83F5F26C7FC}" type="slidenum">
              <a:rPr lang="en-US" smtClean="0"/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7476" t="4994" r="4673"/>
          <a:stretch/>
        </p:blipFill>
        <p:spPr>
          <a:xfrm>
            <a:off x="5791200" y="1752600"/>
            <a:ext cx="3352800" cy="3166613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62000" y="2209800"/>
            <a:ext cx="51054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accent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accent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accent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9pPr>
          </a:lstStyle>
          <a:p>
            <a:r>
              <a:rPr lang="en-US" sz="1800" dirty="0" smtClean="0"/>
              <a:t>Considering the extrapolation of tracks on Layer0, hits to be associated with tracks, reconstructed in L1-L5, can searched in a window as large as 3x3 mm2 </a:t>
            </a:r>
            <a:r>
              <a:rPr lang="en-US" sz="1800" dirty="0">
                <a:sym typeface="Wingdings"/>
              </a:rPr>
              <a:t> 60x60 pixels </a:t>
            </a:r>
          </a:p>
          <a:p>
            <a:pPr lvl="1"/>
            <a:r>
              <a:rPr lang="en-US" sz="1400" dirty="0" smtClean="0"/>
              <a:t>Window ~ </a:t>
            </a:r>
            <a:r>
              <a:rPr lang="en-US" sz="1400" dirty="0"/>
              <a:t>+/- 5 </a:t>
            </a:r>
            <a:r>
              <a:rPr lang="en-US" sz="1400" dirty="0" smtClean="0"/>
              <a:t>x impact parameter resolution.</a:t>
            </a:r>
          </a:p>
          <a:p>
            <a:pPr lvl="1"/>
            <a:r>
              <a:rPr lang="en-US" sz="1400" dirty="0" smtClean="0"/>
              <a:t>Impact parameter resolution for low momentum track ~ 300 um. </a:t>
            </a:r>
          </a:p>
          <a:p>
            <a:r>
              <a:rPr lang="en-US" sz="1800" dirty="0" smtClean="0">
                <a:sym typeface="Wingdings"/>
              </a:rPr>
              <a:t>Pixel occupancy &lt; 0.1% probably ok </a:t>
            </a:r>
            <a:r>
              <a:rPr lang="en-US" sz="1800" dirty="0" smtClean="0">
                <a:solidFill>
                  <a:srgbClr val="008000"/>
                </a:solidFill>
                <a:sym typeface="Wingdings"/>
              </a:rPr>
              <a:t>(need quantitative study).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838200"/>
          </a:xfrm>
        </p:spPr>
        <p:txBody>
          <a:bodyPr/>
          <a:lstStyle/>
          <a:p>
            <a:r>
              <a:rPr lang="en-US" sz="3000" dirty="0"/>
              <a:t>Timestamp resolution </a:t>
            </a:r>
            <a:r>
              <a:rPr lang="en-US" sz="3000" dirty="0" smtClean="0"/>
              <a:t>&amp; occupancy</a:t>
            </a:r>
            <a:endParaRPr lang="en-US" sz="30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4953000"/>
            <a:ext cx="7467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accent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accent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accent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ea typeface="+mn-ea"/>
              </a:defRPr>
            </a:lvl9pPr>
          </a:lstStyle>
          <a:p>
            <a:pPr lvl="1">
              <a:lnSpc>
                <a:spcPct val="80000"/>
              </a:lnSpc>
            </a:pPr>
            <a:r>
              <a:rPr lang="en-US" sz="1600" dirty="0" smtClean="0"/>
              <a:t>50x50 um pixel pitch 2.5-5 kHz/pixel (for 100-200 MHz/cm2)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W</a:t>
            </a:r>
            <a:r>
              <a:rPr lang="en-US" sz="1600" dirty="0" smtClean="0"/>
              <a:t>ith TS of 1us  pixel occ.=0.25%-0.5% (for 100-200 MHz/cm2)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Need 400 – 100 ns TS for back hit rates 100-200 MHz/cm2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6400800" y="1792069"/>
            <a:ext cx="1676400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 b="1" dirty="0" smtClean="0">
                <a:solidFill>
                  <a:srgbClr val="FF0000"/>
                </a:solidFill>
                <a:latin typeface="Arial" charset="0"/>
              </a:rPr>
              <a:t>Impact parameter resolution with L1-L5 (</a:t>
            </a:r>
            <a:r>
              <a:rPr lang="en-US" sz="1200" b="1" dirty="0" err="1" smtClean="0">
                <a:solidFill>
                  <a:srgbClr val="FF0000"/>
                </a:solidFill>
                <a:latin typeface="Arial" charset="0"/>
              </a:rPr>
              <a:t>BaBar</a:t>
            </a:r>
            <a:r>
              <a:rPr lang="en-US" sz="1200" b="1" dirty="0" smtClean="0">
                <a:solidFill>
                  <a:srgbClr val="FF0000"/>
                </a:solidFill>
                <a:latin typeface="Arial" charset="0"/>
              </a:rPr>
              <a:t>)</a:t>
            </a:r>
            <a:endParaRPr lang="en-US" sz="10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66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SuperBelle</a:t>
            </a:r>
            <a:r>
              <a:rPr lang="en-US" dirty="0" smtClean="0"/>
              <a:t> TDR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G. Rizzo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SVT –Frascati Tech. Board  Apr 4 - 2011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9AFC-9B52-6F40-8634-A83F5F26C7FC}" type="slidenum">
              <a:rPr lang="en-US" smtClean="0"/>
              <a:pPr/>
              <a:t>6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562100"/>
            <a:ext cx="75565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06017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74244</TotalTime>
  <Words>653</Words>
  <Application>Microsoft Macintosh PowerPoint</Application>
  <PresentationFormat>Letter Paper (8.5x11 in)</PresentationFormat>
  <Paragraphs>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Requirements from Physics</vt:lpstr>
      <vt:lpstr>Constraints from Background</vt:lpstr>
      <vt:lpstr>Other requirements</vt:lpstr>
      <vt:lpstr>Timestamp resolution &amp; occupancy</vt:lpstr>
      <vt:lpstr>From SuperBelle TDR</vt:lpstr>
    </vt:vector>
  </TitlesOfParts>
  <Company>INFN &amp; Universita'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giuliana rizzo</dc:creator>
  <cp:lastModifiedBy>Giuliana Rizzo</cp:lastModifiedBy>
  <cp:revision>955</cp:revision>
  <cp:lastPrinted>2000-08-10T00:09:18Z</cp:lastPrinted>
  <dcterms:created xsi:type="dcterms:W3CDTF">2000-02-14T09:03:40Z</dcterms:created>
  <dcterms:modified xsi:type="dcterms:W3CDTF">2012-01-31T18:22:47Z</dcterms:modified>
</cp:coreProperties>
</file>