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4"/>
  </p:notesMasterIdLst>
  <p:sldIdLst>
    <p:sldId id="256" r:id="rId2"/>
    <p:sldId id="285" r:id="rId3"/>
    <p:sldId id="2114" r:id="rId4"/>
    <p:sldId id="722" r:id="rId5"/>
    <p:sldId id="277" r:id="rId6"/>
    <p:sldId id="2115" r:id="rId7"/>
    <p:sldId id="281" r:id="rId8"/>
    <p:sldId id="2117" r:id="rId9"/>
    <p:sldId id="2118" r:id="rId10"/>
    <p:sldId id="2119" r:id="rId11"/>
    <p:sldId id="2120" r:id="rId12"/>
    <p:sldId id="211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E1A"/>
    <a:srgbClr val="FFC000"/>
    <a:srgbClr val="FFFFFF"/>
    <a:srgbClr val="FF85FF"/>
    <a:srgbClr val="FFFDF8"/>
    <a:srgbClr val="C3C6D5"/>
    <a:srgbClr val="5B9BD5"/>
    <a:srgbClr val="CD13CC"/>
    <a:srgbClr val="0028DC"/>
    <a:srgbClr val="007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33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8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356B4-D32F-4E16-B0AC-3940D968F4DF}" type="datetimeFigureOut">
              <a:rPr lang="en-US" smtClean="0"/>
              <a:t>12/19/24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0894D-7EDB-4795-AC32-C14B296C7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6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0894D-7EDB-4795-AC32-C14B296C73C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8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503" y="1034739"/>
            <a:ext cx="7428053" cy="1488542"/>
          </a:xfrm>
          <a:prstGeom prst="rect">
            <a:avLst/>
          </a:prstGeom>
        </p:spPr>
        <p:txBody>
          <a:bodyPr anchor="b"/>
          <a:lstStyle>
            <a:lvl1pPr algn="ctr">
              <a:defRPr sz="6000" b="0">
                <a:solidFill>
                  <a:srgbClr val="FF00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709"/>
            <a:ext cx="6858000" cy="10454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Content Placeholder 6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539FC113-B53D-1528-4FCB-254E059A34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178" t="15302" r="9573" b="15302"/>
          <a:stretch/>
        </p:blipFill>
        <p:spPr>
          <a:xfrm>
            <a:off x="1343115" y="3816556"/>
            <a:ext cx="4654031" cy="2617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813083"/>
            <a:ext cx="3035643" cy="262136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0E9874C-5E04-80DC-F06B-3326C97AD7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44" y="3820563"/>
            <a:ext cx="3267356" cy="261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0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837" y="972273"/>
            <a:ext cx="7886700" cy="55211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070C0"/>
              </a:buClr>
              <a:buSzPct val="90000"/>
              <a:buFont typeface="Wingdings" charset="2"/>
              <a:buChar char="§"/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80000"/>
              <a:buFont typeface="Wingdings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80000"/>
              <a:buFont typeface="Arial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6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06" y="165135"/>
            <a:ext cx="6375788" cy="62577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FF00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894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89FE93-527E-1EA2-4B1A-162539B9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506" y="165135"/>
            <a:ext cx="6375788" cy="62577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FF00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6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FCEC41F-3C50-7443-A6BB-F3CDF0854159}"/>
              </a:ext>
            </a:extLst>
          </p:cNvPr>
          <p:cNvGrpSpPr/>
          <p:nvPr userDrawn="1"/>
        </p:nvGrpSpPr>
        <p:grpSpPr>
          <a:xfrm>
            <a:off x="87313" y="53975"/>
            <a:ext cx="1069975" cy="884238"/>
            <a:chOff x="87313" y="53975"/>
            <a:chExt cx="1069975" cy="884238"/>
          </a:xfrm>
        </p:grpSpPr>
        <p:pic>
          <p:nvPicPr>
            <p:cNvPr id="9" name="Picture 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313" y="53975"/>
              <a:ext cx="344487" cy="88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73978B-1C85-B548-8093-286774C22F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1800" y="53975"/>
              <a:ext cx="725488" cy="88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25" y="92526"/>
            <a:ext cx="773747" cy="773747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B1B482-A816-4C45-C8B5-198FF65EEF01}"/>
              </a:ext>
            </a:extLst>
          </p:cNvPr>
          <p:cNvSpPr txBox="1"/>
          <p:nvPr userDrawn="1"/>
        </p:nvSpPr>
        <p:spPr>
          <a:xfrm>
            <a:off x="0" y="6542965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Piet </a:t>
            </a:r>
            <a:r>
              <a:rPr lang="en-US" sz="1400" b="0" i="1" dirty="0" err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Verwilligen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			GEM Upgrade Coord - Schedule          </a:t>
            </a:r>
            <a:r>
              <a:rPr lang="ko-KR" altLang="en-US" sz="1400" b="0" i="1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             </a:t>
            </a:r>
            <a:r>
              <a:rPr lang="en-US" altLang="ko-KR" sz="1400" b="0" i="1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                             	 </a:t>
            </a:r>
            <a:r>
              <a:rPr lang="en-US" sz="1400" b="0" i="1" baseline="0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p. </a:t>
            </a:r>
            <a:fld id="{B40EB3FD-ABD6-C248-9363-20936471848C}" type="slidenum">
              <a:rPr lang="en-US" sz="1400" b="0" i="1" baseline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‹#›</a:t>
            </a:fld>
            <a:r>
              <a:rPr lang="en-US" sz="1400" b="0" i="1" baseline="0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       </a:t>
            </a:r>
            <a:endParaRPr lang="en-US" sz="1400" b="0" i="1" dirty="0">
              <a:solidFill>
                <a:schemeClr val="bg1">
                  <a:lumMod val="6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7E85E1-57D8-08C9-9F6D-5B198DD68993}"/>
              </a:ext>
            </a:extLst>
          </p:cNvPr>
          <p:cNvSpPr/>
          <p:nvPr userDrawn="1"/>
        </p:nvSpPr>
        <p:spPr>
          <a:xfrm>
            <a:off x="87313" y="6542966"/>
            <a:ext cx="8969374" cy="1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D8621-FAE6-D6F7-BA0D-B5FF8A97EB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86" y="92526"/>
            <a:ext cx="1537001" cy="7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ristmas tree with ornaments&#10;&#10;Description automatically generated">
            <a:extLst>
              <a:ext uri="{FF2B5EF4-FFF2-40B4-BE49-F238E27FC236}">
                <a16:creationId xmlns:a16="http://schemas.microsoft.com/office/drawing/2014/main" id="{D185C2FE-8B6E-4420-938B-E6AF46D88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860" y="942001"/>
            <a:ext cx="2372139" cy="2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804" y="1161945"/>
            <a:ext cx="8050729" cy="931765"/>
          </a:xfrm>
        </p:spPr>
        <p:txBody>
          <a:bodyPr/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ME0 Module Production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804" y="2213487"/>
            <a:ext cx="7245751" cy="1485328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70C0"/>
                </a:solidFill>
              </a:rPr>
              <a:t>Piet </a:t>
            </a:r>
            <a:r>
              <a:rPr lang="en-US" b="1" dirty="0" err="1">
                <a:solidFill>
                  <a:srgbClr val="0070C0"/>
                </a:solidFill>
              </a:rPr>
              <a:t>Verwilligen</a:t>
            </a:r>
            <a:endParaRPr lang="en-US" b="1" baseline="30000" dirty="0"/>
          </a:p>
          <a:p>
            <a:pPr algn="l"/>
            <a:r>
              <a:rPr lang="en-US" b="1" dirty="0"/>
              <a:t>GEM Coordination – December 19</a:t>
            </a:r>
            <a:r>
              <a:rPr lang="en-US" b="1" baseline="30000" dirty="0"/>
              <a:t>th</a:t>
            </a:r>
            <a:r>
              <a:rPr lang="en-US" b="1" dirty="0"/>
              <a:t>, 2024</a:t>
            </a:r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INFN – </a:t>
            </a:r>
            <a:r>
              <a:rPr lang="en-US" b="1" dirty="0" err="1">
                <a:solidFill>
                  <a:srgbClr val="0070C0"/>
                </a:solidFill>
              </a:rPr>
              <a:t>sezione</a:t>
            </a:r>
            <a:r>
              <a:rPr lang="en-US" b="1" dirty="0">
                <a:solidFill>
                  <a:srgbClr val="0070C0"/>
                </a:solidFill>
              </a:rPr>
              <a:t> di Bari</a:t>
            </a:r>
          </a:p>
        </p:txBody>
      </p:sp>
    </p:spTree>
    <p:extLst>
      <p:ext uri="{BB962C8B-B14F-4D97-AF65-F5344CB8AC3E}">
        <p14:creationId xmlns:p14="http://schemas.microsoft.com/office/powerpoint/2010/main" val="106435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24CDA1-7737-9540-748D-8476BA608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37" y="972273"/>
            <a:ext cx="8227306" cy="5521124"/>
          </a:xfrm>
        </p:spPr>
        <p:txBody>
          <a:bodyPr/>
          <a:lstStyle/>
          <a:p>
            <a:r>
              <a:rPr lang="en-IT" dirty="0"/>
              <a:t>For each ME0 Module</a:t>
            </a:r>
          </a:p>
          <a:p>
            <a:pPr lvl="1"/>
            <a:r>
              <a:rPr lang="en-IT" dirty="0"/>
              <a:t>½ day of Pre-Assembly in GEM Laboratory</a:t>
            </a:r>
          </a:p>
          <a:p>
            <a:pPr lvl="1"/>
            <a:r>
              <a:rPr lang="en-IT" dirty="0"/>
              <a:t>½ day of Assembly in Clean Room</a:t>
            </a:r>
          </a:p>
          <a:p>
            <a:pPr lvl="2"/>
            <a:r>
              <a:rPr lang="en-GB" dirty="0"/>
              <a:t>E</a:t>
            </a:r>
            <a:r>
              <a:rPr lang="en-IT" dirty="0"/>
              <a:t>ventually other ½ day to go back to solve problems</a:t>
            </a:r>
          </a:p>
          <a:p>
            <a:pPr lvl="1"/>
            <a:r>
              <a:rPr lang="en-IT" dirty="0"/>
              <a:t>½ day for QC3 (gas leak test) and QC4 (HV test)</a:t>
            </a:r>
          </a:p>
          <a:p>
            <a:pPr lvl="1"/>
            <a:r>
              <a:rPr lang="en-IT" dirty="0"/>
              <a:t>1 day of flushing with dry gas</a:t>
            </a:r>
          </a:p>
          <a:p>
            <a:pPr lvl="1"/>
            <a:r>
              <a:rPr lang="en-IT" dirty="0"/>
              <a:t>½ day for QC5 (Gain calibration)</a:t>
            </a:r>
          </a:p>
          <a:p>
            <a:pPr lvl="1"/>
            <a:r>
              <a:rPr lang="en-IT" dirty="0"/>
              <a:t>½ day for QC5 (Gain uniformity)</a:t>
            </a:r>
          </a:p>
          <a:p>
            <a:pPr lvl="1"/>
            <a:r>
              <a:rPr lang="en-IT" dirty="0"/>
              <a:t>1 day back-up in case tests need to be repeated</a:t>
            </a:r>
          </a:p>
          <a:p>
            <a:r>
              <a:rPr lang="en-IT" dirty="0"/>
              <a:t>Total: 1 module / week (in regime)</a:t>
            </a:r>
          </a:p>
          <a:p>
            <a:r>
              <a:rPr lang="en-IT" dirty="0"/>
              <a:t>We have pool of people (Staff / Post-doc / PhD)</a:t>
            </a:r>
          </a:p>
          <a:p>
            <a:pPr lvl="1"/>
            <a:r>
              <a:rPr lang="en-IT" dirty="0"/>
              <a:t>“shifts” for construction in Camera Pulita</a:t>
            </a:r>
          </a:p>
          <a:p>
            <a:pPr lvl="1"/>
            <a:r>
              <a:rPr lang="en-GB" dirty="0"/>
              <a:t>O</a:t>
            </a:r>
            <a:r>
              <a:rPr lang="en-IT" dirty="0"/>
              <a:t>rganization of QC3 – QC4 – QC5-I – QC5-II tests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7BB61-58C7-26F7-7DC2-06FFA587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5539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04BEFD-ADAF-4ABD-392A-F5BF9D722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Since couple of years we share the CP3 clean room with ALICE (bended ALPIDE tracker)</a:t>
            </a:r>
          </a:p>
          <a:p>
            <a:r>
              <a:rPr lang="en-IT" dirty="0"/>
              <a:t>To improve efficiency in clean room we have constructed a new foil box</a:t>
            </a:r>
          </a:p>
          <a:p>
            <a:pPr lvl="1"/>
            <a:r>
              <a:rPr lang="en-IT" dirty="0"/>
              <a:t>Foil capacity 7 foils -&gt; 21 foils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A6A38F-180F-2422-93AD-EF4D981B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Sharing CP3 Clean Room</a:t>
            </a:r>
          </a:p>
        </p:txBody>
      </p:sp>
      <p:pic>
        <p:nvPicPr>
          <p:cNvPr id="5" name="Picture 4" descr="Men in white coats and hair nets pointing at white doors&#10;&#10;Description automatically generated">
            <a:extLst>
              <a:ext uri="{FF2B5EF4-FFF2-40B4-BE49-F238E27FC236}">
                <a16:creationId xmlns:a16="http://schemas.microsoft.com/office/drawing/2014/main" id="{ACB9B77C-DC6F-3379-48BC-05F5A73F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10" y="3223275"/>
            <a:ext cx="4360163" cy="3270122"/>
          </a:xfrm>
          <a:prstGeom prst="rect">
            <a:avLst/>
          </a:prstGeom>
        </p:spPr>
      </p:pic>
      <p:pic>
        <p:nvPicPr>
          <p:cNvPr id="7" name="Picture 6" descr="A glass cabinet with metal doors&#10;&#10;Description automatically generated with medium confidence">
            <a:extLst>
              <a:ext uri="{FF2B5EF4-FFF2-40B4-BE49-F238E27FC236}">
                <a16:creationId xmlns:a16="http://schemas.microsoft.com/office/drawing/2014/main" id="{5C31BD10-4282-7916-3B78-6E0D92258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945" y="3223275"/>
            <a:ext cx="2452592" cy="32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9CB05A-4975-16DC-5855-282D4E83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36" y="972273"/>
            <a:ext cx="8499993" cy="5521124"/>
          </a:xfrm>
        </p:spPr>
        <p:txBody>
          <a:bodyPr/>
          <a:lstStyle/>
          <a:p>
            <a:r>
              <a:rPr lang="en-IT" dirty="0"/>
              <a:t>Equally important for the construction of Stacks</a:t>
            </a:r>
          </a:p>
          <a:p>
            <a:pPr lvl="1"/>
            <a:r>
              <a:rPr lang="en-IT" dirty="0"/>
              <a:t>Test of Packaged VFAT3 in Bari</a:t>
            </a:r>
          </a:p>
          <a:p>
            <a:pPr lvl="1"/>
            <a:r>
              <a:rPr lang="en-IT" dirty="0"/>
              <a:t>10,000 chips packaged</a:t>
            </a:r>
          </a:p>
          <a:p>
            <a:pPr lvl="2"/>
            <a:r>
              <a:rPr lang="en-IT" dirty="0"/>
              <a:t>8000 for ME0 – 2000 for GE21</a:t>
            </a:r>
          </a:p>
          <a:p>
            <a:pPr lvl="2"/>
            <a:r>
              <a:rPr lang="en-GB" dirty="0"/>
              <a:t>P</a:t>
            </a:r>
            <a:r>
              <a:rPr lang="en-IT" dirty="0"/>
              <a:t>ackaging yield: 96% (9868 good according to IMEC)</a:t>
            </a:r>
          </a:p>
          <a:p>
            <a:pPr lvl="1"/>
            <a:r>
              <a:rPr lang="en-IT" dirty="0"/>
              <a:t>Need to test these chips in house before mounting</a:t>
            </a:r>
          </a:p>
          <a:p>
            <a:pPr lvl="2"/>
            <a:r>
              <a:rPr lang="en-IT" dirty="0"/>
              <a:t>chip yield expected: 85% - need 7000 good ME0 plugin cards</a:t>
            </a:r>
          </a:p>
          <a:p>
            <a:pPr lvl="2"/>
            <a:r>
              <a:rPr lang="en-IT" dirty="0"/>
              <a:t>First batch of 1600 sent to plugin-card production company</a:t>
            </a:r>
          </a:p>
          <a:p>
            <a:pPr lvl="2"/>
            <a:r>
              <a:rPr lang="en-IT" dirty="0"/>
              <a:t>Efficiency of test-stands is decreasing – labor intensive</a:t>
            </a:r>
          </a:p>
          <a:p>
            <a:pPr lvl="2"/>
            <a:r>
              <a:rPr lang="en-IT" dirty="0"/>
              <a:t>New sockets needed. </a:t>
            </a:r>
            <a:r>
              <a:rPr lang="en-IT"/>
              <a:t>Expect testing January – March 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2386C8-1003-097D-11F0-0A3F1032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VFAT3 Testing @ Bari</a:t>
            </a:r>
          </a:p>
        </p:txBody>
      </p:sp>
      <p:pic>
        <p:nvPicPr>
          <p:cNvPr id="4" name="Picture 3" descr="A computer on a desk&#10;&#10;Description automatically generated">
            <a:extLst>
              <a:ext uri="{FF2B5EF4-FFF2-40B4-BE49-F238E27FC236}">
                <a16:creationId xmlns:a16="http://schemas.microsoft.com/office/drawing/2014/main" id="{8D6DF28A-4B07-B26E-9904-B7F43CDD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3" y="4686753"/>
            <a:ext cx="2371577" cy="1778683"/>
          </a:xfrm>
          <a:prstGeom prst="rect">
            <a:avLst/>
          </a:prstGeom>
        </p:spPr>
      </p:pic>
      <p:pic>
        <p:nvPicPr>
          <p:cNvPr id="5" name="Picture 4" descr="A table with electronic components on it&#10;&#10;Description automatically generated">
            <a:extLst>
              <a:ext uri="{FF2B5EF4-FFF2-40B4-BE49-F238E27FC236}">
                <a16:creationId xmlns:a16="http://schemas.microsoft.com/office/drawing/2014/main" id="{71D7857A-238A-E08B-6D47-2711D4DD1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307" y="4686753"/>
            <a:ext cx="2408858" cy="1806644"/>
          </a:xfrm>
          <a:prstGeom prst="rect">
            <a:avLst/>
          </a:prstGeom>
        </p:spPr>
      </p:pic>
      <p:pic>
        <p:nvPicPr>
          <p:cNvPr id="7" name="Picture 6" descr="A person in a black jacket&#10;&#10;Description automatically generated">
            <a:extLst>
              <a:ext uri="{FF2B5EF4-FFF2-40B4-BE49-F238E27FC236}">
                <a16:creationId xmlns:a16="http://schemas.microsoft.com/office/drawing/2014/main" id="{E03D6BB0-2FE2-9847-BD81-E4B5D8A0D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831" y="4686753"/>
            <a:ext cx="3003586" cy="180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6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5D404E9E-C395-B32F-2D8E-C962D1F97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20" y="5198071"/>
            <a:ext cx="3551845" cy="12953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D4D452-FF37-88D4-F51F-9A2F5E00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505" y="165135"/>
            <a:ext cx="6805715" cy="625776"/>
          </a:xfrm>
        </p:spPr>
        <p:txBody>
          <a:bodyPr/>
          <a:lstStyle/>
          <a:p>
            <a:r>
              <a:rPr lang="en-IT" dirty="0"/>
              <a:t>GEM Bari &amp; Coordination GEM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2DA9722-48D9-943A-480D-B0598D1F8A50}"/>
              </a:ext>
            </a:extLst>
          </p:cNvPr>
          <p:cNvSpPr txBox="1">
            <a:spLocks/>
          </p:cNvSpPr>
          <p:nvPr/>
        </p:nvSpPr>
        <p:spPr>
          <a:xfrm>
            <a:off x="426836" y="972273"/>
            <a:ext cx="8777037" cy="55211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SzPct val="90000"/>
              <a:buFont typeface="Wingdings" charset="2"/>
              <a:buChar char="§"/>
              <a:defRPr sz="2400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dirty="0"/>
              <a:t>Italian institutes in GEM: Ba, Bo, LNF, Na, Pv</a:t>
            </a:r>
          </a:p>
          <a:p>
            <a:pPr lvl="1"/>
            <a:r>
              <a:rPr lang="en-IT" dirty="0"/>
              <a:t>29 FTE M&amp;Ob (28%) – 52 persons on authorlist (28%) </a:t>
            </a:r>
          </a:p>
          <a:p>
            <a:pPr lvl="1"/>
            <a:r>
              <a:rPr lang="en-IT" dirty="0"/>
              <a:t>Core contribution: 2.6M (20%)</a:t>
            </a:r>
          </a:p>
          <a:p>
            <a:r>
              <a:rPr lang="en-IT" dirty="0"/>
              <a:t>INFN Bari between founding institutes of CMS GEM</a:t>
            </a:r>
          </a:p>
          <a:p>
            <a:pPr lvl="1"/>
            <a:r>
              <a:rPr lang="en-IT" dirty="0"/>
              <a:t>Design &amp; Respons</a:t>
            </a:r>
            <a:r>
              <a:rPr lang="en-GB" dirty="0" err="1"/>
              <a:t>i</a:t>
            </a:r>
            <a:r>
              <a:rPr lang="en-IT" dirty="0"/>
              <a:t>bility for Front-End (VFAT3)</a:t>
            </a:r>
          </a:p>
          <a:p>
            <a:pPr lvl="1"/>
            <a:r>
              <a:rPr lang="en-IT" dirty="0"/>
              <a:t>Respons</a:t>
            </a:r>
            <a:r>
              <a:rPr lang="en-GB" dirty="0" err="1"/>
              <a:t>i</a:t>
            </a:r>
            <a:r>
              <a:rPr lang="en-IT" dirty="0"/>
              <a:t>bility for Chamber Production</a:t>
            </a:r>
          </a:p>
          <a:p>
            <a:pPr lvl="1"/>
            <a:r>
              <a:rPr lang="en-IT" dirty="0"/>
              <a:t>CMS Italia GEM coordination P.V.</a:t>
            </a:r>
          </a:p>
          <a:p>
            <a:pPr lvl="1"/>
            <a:r>
              <a:rPr lang="en-IT" dirty="0"/>
              <a:t>GEM Bari: 5 staff, 3 Post-doc, 6 PhD students</a:t>
            </a:r>
          </a:p>
          <a:p>
            <a:r>
              <a:rPr lang="en-GB" dirty="0"/>
              <a:t>C</a:t>
            </a:r>
            <a:r>
              <a:rPr lang="en-IT" dirty="0"/>
              <a:t>urrently 4 Level-2 coordinators in GEM organigram</a:t>
            </a:r>
          </a:p>
          <a:p>
            <a:pPr lvl="1"/>
            <a:r>
              <a:rPr lang="en-IT" dirty="0"/>
              <a:t>Upgrade, Run-Coordination, Production, Electronics</a:t>
            </a:r>
          </a:p>
        </p:txBody>
      </p:sp>
    </p:spTree>
    <p:extLst>
      <p:ext uri="{BB962C8B-B14F-4D97-AF65-F5344CB8AC3E}">
        <p14:creationId xmlns:p14="http://schemas.microsoft.com/office/powerpoint/2010/main" val="41971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staircase&#10;&#10;Description automatically generated with low confidence">
            <a:extLst>
              <a:ext uri="{FF2B5EF4-FFF2-40B4-BE49-F238E27FC236}">
                <a16:creationId xmlns:a16="http://schemas.microsoft.com/office/drawing/2014/main" id="{FC076F5F-C0C3-95E9-D851-21857BB4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8290"/>
            <a:ext cx="2747336" cy="26596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A70980-9FC4-4443-8F6D-2D6244B3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ME0 project: challenges</a:t>
            </a:r>
          </a:p>
        </p:txBody>
      </p:sp>
      <p:pic>
        <p:nvPicPr>
          <p:cNvPr id="17" name="Snip20190409_32.png">
            <a:extLst>
              <a:ext uri="{FF2B5EF4-FFF2-40B4-BE49-F238E27FC236}">
                <a16:creationId xmlns:a16="http://schemas.microsoft.com/office/drawing/2014/main" id="{D72D9031-6DE1-D74C-B67B-B45AB5AC2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5" t="7827" r="9899" b="7112"/>
          <a:stretch/>
        </p:blipFill>
        <p:spPr>
          <a:xfrm rot="16200000">
            <a:off x="2688218" y="2563722"/>
            <a:ext cx="3143538" cy="192764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5D61B8-6713-0847-8C21-5F3934C9B428}"/>
              </a:ext>
            </a:extLst>
          </p:cNvPr>
          <p:cNvCxnSpPr>
            <a:cxnSpLocks/>
          </p:cNvCxnSpPr>
          <p:nvPr/>
        </p:nvCxnSpPr>
        <p:spPr>
          <a:xfrm>
            <a:off x="2020889" y="4046196"/>
            <a:ext cx="1545707" cy="1"/>
          </a:xfrm>
          <a:prstGeom prst="straightConnector1">
            <a:avLst/>
          </a:prstGeom>
          <a:ln w="38100">
            <a:solidFill>
              <a:srgbClr val="FE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FB8DCA1-7745-9B48-99E1-D887FCE5EAD3}"/>
              </a:ext>
            </a:extLst>
          </p:cNvPr>
          <p:cNvSpPr txBox="1"/>
          <p:nvPr/>
        </p:nvSpPr>
        <p:spPr>
          <a:xfrm>
            <a:off x="3566596" y="3851459"/>
            <a:ext cx="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ME0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1">
                <a:extLst>
                  <a:ext uri="{FF2B5EF4-FFF2-40B4-BE49-F238E27FC236}">
                    <a16:creationId xmlns:a16="http://schemas.microsoft.com/office/drawing/2014/main" id="{36D8395F-825B-674E-BE4A-3D00603A31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8169" y="974511"/>
                <a:ext cx="4703055" cy="4743001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FF0000"/>
                  </a:buClr>
                  <a:buFont typeface="Wingdings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SzPct val="90000"/>
                  <a:buFont typeface="Wingdings" charset="2"/>
                  <a:buChar char="§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Wingdings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6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IT" dirty="0"/>
                  <a:t>Original Requirements</a:t>
                </a:r>
                <a:r>
                  <a:rPr lang="en-IT" dirty="0">
                    <a:solidFill>
                      <a:srgbClr val="FF0000"/>
                    </a:solidFill>
                  </a:rPr>
                  <a:t>*</a:t>
                </a:r>
                <a:r>
                  <a:rPr lang="en-IT" dirty="0"/>
                  <a:t>:</a:t>
                </a:r>
              </a:p>
              <a:p>
                <a:pPr lvl="1"/>
                <a:r>
                  <a:rPr lang="en-IT" dirty="0"/>
                  <a:t>97% module efficiency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&lt;500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IT" dirty="0"/>
                  <a:t>rad resolution</a:t>
                </a:r>
              </a:p>
              <a:p>
                <a:pPr lvl="1"/>
                <a:r>
                  <a:rPr lang="en-IT" dirty="0"/>
                  <a:t>8-10 ns time resolution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15%</m:t>
                    </m:r>
                  </m:oMath>
                </a14:m>
                <a:r>
                  <a:rPr lang="en-IT" dirty="0"/>
                  <a:t> gain uniformity</a:t>
                </a:r>
              </a:p>
              <a:p>
                <a:pPr lvl="1"/>
                <a:r>
                  <a:rPr lang="en-IT" i="1" dirty="0"/>
                  <a:t>Efficient operation at average hit rates up to</a:t>
                </a:r>
                <a:r>
                  <a:rPr lang="en-GB" i="1" dirty="0"/>
                  <a:t> 150kHz/cm</a:t>
                </a:r>
                <a:r>
                  <a:rPr lang="en-GB" i="1" baseline="30000" dirty="0"/>
                  <a:t>2</a:t>
                </a:r>
                <a:r>
                  <a:rPr lang="en-GB" i="1" baseline="30000" dirty="0">
                    <a:solidFill>
                      <a:srgbClr val="FF0000"/>
                    </a:solidFill>
                  </a:rPr>
                  <a:t>*</a:t>
                </a:r>
                <a:endParaRPr lang="en-IT" i="1" baseline="300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IT" i="1" u="sng" dirty="0"/>
                  <a:t>Accumulate charge up to </a:t>
                </a:r>
                <a:r>
                  <a:rPr lang="en-IT" i="1" dirty="0"/>
                  <a:t>7.9C/cm</a:t>
                </a:r>
                <a:r>
                  <a:rPr lang="en-IT" i="1" baseline="30000" dirty="0"/>
                  <a:t>2</a:t>
                </a:r>
                <a:r>
                  <a:rPr lang="en-IT" i="1" baseline="30000" dirty="0">
                    <a:solidFill>
                      <a:srgbClr val="FF0000"/>
                    </a:solidFill>
                  </a:rPr>
                  <a:t>*</a:t>
                </a:r>
              </a:p>
              <a:p>
                <a:pPr lvl="1"/>
                <a:r>
                  <a:rPr lang="en-IT" i="1" dirty="0"/>
                  <a:t>Discharge rate that does not impede performance or operation</a:t>
                </a:r>
              </a:p>
              <a:p>
                <a:pPr lvl="1"/>
                <a:r>
                  <a:rPr lang="en-IT" sz="1800" i="1" dirty="0">
                    <a:solidFill>
                      <a:srgbClr val="FF0000"/>
                    </a:solidFill>
                  </a:rPr>
                  <a:t>* updated w.r.t. TP &amp; Muon TDR</a:t>
                </a:r>
              </a:p>
              <a:p>
                <a:pPr marL="457200" lvl="1" indent="0">
                  <a:buNone/>
                </a:pPr>
                <a:endParaRPr lang="en-IT" dirty="0"/>
              </a:p>
              <a:p>
                <a:pPr lvl="1"/>
                <a:endParaRPr lang="en-IT" dirty="0"/>
              </a:p>
              <a:p>
                <a:pPr lvl="1"/>
                <a:endParaRPr lang="en-IT" dirty="0"/>
              </a:p>
            </p:txBody>
          </p:sp>
        </mc:Choice>
        <mc:Fallback xmlns="">
          <p:sp>
            <p:nvSpPr>
              <p:cNvPr id="26" name="Content Placeholder 1">
                <a:extLst>
                  <a:ext uri="{FF2B5EF4-FFF2-40B4-BE49-F238E27FC236}">
                    <a16:creationId xmlns:a16="http://schemas.microsoft.com/office/drawing/2014/main" id="{36D8395F-825B-674E-BE4A-3D00603A3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169" y="974511"/>
                <a:ext cx="4703055" cy="4743001"/>
              </a:xfrm>
              <a:prstGeom prst="rect">
                <a:avLst/>
              </a:prstGeom>
              <a:blipFill>
                <a:blip r:embed="rId4"/>
                <a:stretch>
                  <a:fillRect l="-2426" t="-29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Radiation background with the CMS RPCs at the LHC - CERN Document Server">
            <a:extLst>
              <a:ext uri="{FF2B5EF4-FFF2-40B4-BE49-F238E27FC236}">
                <a16:creationId xmlns:a16="http://schemas.microsoft.com/office/drawing/2014/main" id="{AF5767E4-BCB0-EA4F-8E7F-EB1F37D299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48184" r="242" b="2720"/>
          <a:stretch/>
        </p:blipFill>
        <p:spPr bwMode="auto">
          <a:xfrm>
            <a:off x="305178" y="1123054"/>
            <a:ext cx="4062561" cy="168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C04008-1A1E-7449-8F19-2D327140FD08}"/>
              </a:ext>
            </a:extLst>
          </p:cNvPr>
          <p:cNvCxnSpPr>
            <a:cxnSpLocks/>
          </p:cNvCxnSpPr>
          <p:nvPr/>
        </p:nvCxnSpPr>
        <p:spPr>
          <a:xfrm>
            <a:off x="863212" y="2346841"/>
            <a:ext cx="670361" cy="1253609"/>
          </a:xfrm>
          <a:prstGeom prst="straightConnector1">
            <a:avLst/>
          </a:prstGeom>
          <a:ln w="38100">
            <a:solidFill>
              <a:srgbClr val="FE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B687B59-657F-3540-988A-3A062A353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531" y="5308242"/>
            <a:ext cx="958610" cy="1220049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D0AB8F4-F154-6F40-844B-4B03CACAA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381" y="5306496"/>
            <a:ext cx="862290" cy="122004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C2B72DD-C874-904A-9102-5CBEFBAFA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911" y="5306497"/>
            <a:ext cx="862289" cy="1220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77CCAAF3-15BB-4541-8067-7E37C046B9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177" y="5113656"/>
                <a:ext cx="5577830" cy="1220046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FF0000"/>
                  </a:buClr>
                  <a:buFont typeface="Wingdings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SzPct val="90000"/>
                  <a:buFont typeface="Wingdings" charset="2"/>
                  <a:buChar char="§"/>
                  <a:defRPr sz="24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Wingdings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6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IT" dirty="0"/>
                  <a:t>6-Layer stack of Triple-GEM</a:t>
                </a:r>
              </a:p>
              <a:p>
                <a:pPr lvl="1"/>
                <a:r>
                  <a:rPr lang="en-GB" dirty="0"/>
                  <a:t>I</a:t>
                </a:r>
                <a:r>
                  <a:rPr lang="en-IT" dirty="0"/>
                  <a:t>nstall behind HGCAL </a:t>
                </a:r>
                <a:r>
                  <a:rPr lang="en-IT" sz="1700" dirty="0"/>
                  <a:t>(complex environment)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IT" dirty="0"/>
                  <a:t> stacks (20</a:t>
                </a:r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IT" dirty="0"/>
                  <a:t>)  for each endcap</a:t>
                </a:r>
              </a:p>
              <a:p>
                <a:pPr lvl="1"/>
                <a:r>
                  <a:rPr lang="en-GB" b="0" dirty="0">
                    <a:ea typeface="Cambria Math" panose="02040503050406030204" pitchFamily="18" charset="0"/>
                  </a:rPr>
                  <a:t>C</a:t>
                </a:r>
                <a:r>
                  <a:rPr lang="en-IT" b="0" dirty="0">
                    <a:ea typeface="Cambria Math" panose="02040503050406030204" pitchFamily="18" charset="0"/>
                  </a:rPr>
                  <a:t>overage: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2.0&lt;</m:t>
                    </m:r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&lt;2.8</m:t>
                    </m:r>
                  </m:oMath>
                </a14:m>
                <a:r>
                  <a:rPr lang="en-IT" dirty="0"/>
                  <a:t> </a:t>
                </a:r>
              </a:p>
              <a:p>
                <a:pPr lvl="1"/>
                <a:endParaRPr lang="en-IT" dirty="0"/>
              </a:p>
              <a:p>
                <a:pPr lvl="1"/>
                <a:endParaRPr lang="en-IT" dirty="0"/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77CCAAF3-15BB-4541-8067-7E37C046B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7" y="5113656"/>
                <a:ext cx="5577830" cy="1220046"/>
              </a:xfrm>
              <a:prstGeom prst="rect">
                <a:avLst/>
              </a:prstGeom>
              <a:blipFill>
                <a:blip r:embed="rId9"/>
                <a:stretch>
                  <a:fillRect l="-1591" t="-11340" b="-61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8D9C7ED-5D0F-8AC5-315C-08FDED02392A}"/>
              </a:ext>
            </a:extLst>
          </p:cNvPr>
          <p:cNvSpPr/>
          <p:nvPr/>
        </p:nvSpPr>
        <p:spPr>
          <a:xfrm>
            <a:off x="5223808" y="2811805"/>
            <a:ext cx="3765742" cy="617195"/>
          </a:xfrm>
          <a:prstGeom prst="rect">
            <a:avLst/>
          </a:prstGeom>
          <a:solidFill>
            <a:srgbClr val="7030A0">
              <a:alpha val="16078"/>
            </a:srgbClr>
          </a:solidFill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4A688-37CB-94BF-E5AF-6010CDF6326E}"/>
              </a:ext>
            </a:extLst>
          </p:cNvPr>
          <p:cNvSpPr/>
          <p:nvPr/>
        </p:nvSpPr>
        <p:spPr>
          <a:xfrm>
            <a:off x="5264260" y="4088359"/>
            <a:ext cx="3765742" cy="925430"/>
          </a:xfrm>
          <a:prstGeom prst="rect">
            <a:avLst/>
          </a:prstGeom>
          <a:solidFill>
            <a:srgbClr val="7030A0">
              <a:alpha val="1607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EE7461-F521-DC2D-C40F-1657C0350D55}"/>
              </a:ext>
            </a:extLst>
          </p:cNvPr>
          <p:cNvSpPr/>
          <p:nvPr/>
        </p:nvSpPr>
        <p:spPr>
          <a:xfrm>
            <a:off x="1683393" y="3606001"/>
            <a:ext cx="337496" cy="114568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12899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82C04E-39DC-5455-4B86-F7A2F5A8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ME0 Design: Overview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5911366-9420-752F-19B8-EDA9E6079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5" y="3452908"/>
            <a:ext cx="4621944" cy="28858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2520544-4EDC-97B5-ADEF-25E0B1EF3FC3}"/>
              </a:ext>
            </a:extLst>
          </p:cNvPr>
          <p:cNvGrpSpPr/>
          <p:nvPr/>
        </p:nvGrpSpPr>
        <p:grpSpPr>
          <a:xfrm>
            <a:off x="4349880" y="874324"/>
            <a:ext cx="4794120" cy="2357908"/>
            <a:chOff x="3270325" y="874323"/>
            <a:chExt cx="5873675" cy="3579343"/>
          </a:xfrm>
        </p:grpSpPr>
        <p:pic>
          <p:nvPicPr>
            <p:cNvPr id="11" name="Picture 10" descr="A picture containing stationary, rectangle, drawing, design&#10;&#10;Description automatically generated">
              <a:extLst>
                <a:ext uri="{FF2B5EF4-FFF2-40B4-BE49-F238E27FC236}">
                  <a16:creationId xmlns:a16="http://schemas.microsoft.com/office/drawing/2014/main" id="{8B9DBA75-4DB5-209F-8B93-6ABCB73E0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11" b="38246"/>
            <a:stretch/>
          </p:blipFill>
          <p:spPr>
            <a:xfrm>
              <a:off x="3420932" y="874323"/>
              <a:ext cx="5723068" cy="34261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C76517-3748-34E1-0715-BB6F04BAB498}"/>
                </a:ext>
              </a:extLst>
            </p:cNvPr>
            <p:cNvSpPr/>
            <p:nvPr/>
          </p:nvSpPr>
          <p:spPr>
            <a:xfrm>
              <a:off x="3270325" y="3614569"/>
              <a:ext cx="2377440" cy="839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A17586-C282-727A-20E9-77FC3C75D1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895" y="914970"/>
                <a:ext cx="7106962" cy="273435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Design Inherited from GE1/1</a:t>
                </a:r>
                <a:endParaRPr lang="en-IT" dirty="0"/>
              </a:p>
              <a:p>
                <a:pPr lvl="1"/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IT" dirty="0"/>
                  <a:t> = 85 cm x b 29-52 cm </a:t>
                </a:r>
                <a:r>
                  <a:rPr lang="en-IT" sz="1900" dirty="0"/>
                  <a:t>(A=2700cm</a:t>
                </a:r>
                <a:r>
                  <a:rPr lang="en-IT" sz="1900" baseline="30000" dirty="0"/>
                  <a:t>2</a:t>
                </a:r>
                <a:r>
                  <a:rPr lang="en-IT" sz="19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0.8 (</a:t>
                </a:r>
                <a:r>
                  <a:rPr lang="en-IT" dirty="0"/>
                  <a:t>8 </a:t>
                </a:r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IT" dirty="0"/>
                  <a:t>-partitions) 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IT" dirty="0"/>
                  <a:t> = 20.22</a:t>
                </a:r>
                <a14:m>
                  <m:oMath xmlns:m="http://schemas.openxmlformats.org/officeDocument/2006/math"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IT" dirty="0"/>
                  <a:t> - 386 strips</a:t>
                </a:r>
              </a:p>
              <a:p>
                <a:pPr lvl="1"/>
                <a:r>
                  <a:rPr lang="en-IT" dirty="0"/>
                  <a:t>600um – 1200um =&gt; 920 urad</a:t>
                </a:r>
              </a:p>
              <a:p>
                <a:pPr lvl="1"/>
                <a:r>
                  <a:rPr lang="en-IT" dirty="0"/>
                  <a:t>3mm PCBs (reduced thickness)</a:t>
                </a:r>
              </a:p>
              <a:p>
                <a:pPr lvl="1"/>
                <a:r>
                  <a:rPr lang="en-IT" dirty="0"/>
                  <a:t>Gap dimensions ensured by Inner Frame</a:t>
                </a:r>
              </a:p>
              <a:p>
                <a:pPr lvl="1"/>
                <a:r>
                  <a:rPr lang="en-IT" dirty="0"/>
                  <a:t>GEMs tensionned with pull-out screws</a:t>
                </a:r>
              </a:p>
              <a:p>
                <a:pPr lvl="1"/>
                <a:r>
                  <a:rPr lang="en-IT" dirty="0"/>
                  <a:t>Gas tightness ensured by outer frame and O-rings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A17586-C282-727A-20E9-77FC3C75D1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895" y="914970"/>
                <a:ext cx="7106962" cy="2734359"/>
              </a:xfrm>
              <a:blipFill>
                <a:blip r:embed="rId4"/>
                <a:stretch>
                  <a:fillRect l="-1071" t="-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76CB25E-958F-2543-9BD1-086FAD063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649" y="3429000"/>
            <a:ext cx="4457351" cy="31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1B54B-20DA-3F10-940D-2BED64E0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ME0 Simplified Schedule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FDF0107-C7B3-14A8-1D17-D02B4BB8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7" y="976206"/>
            <a:ext cx="7772400" cy="5606628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21CCE607-5DD9-6013-3BAA-B920B470C424}"/>
              </a:ext>
            </a:extLst>
          </p:cNvPr>
          <p:cNvSpPr/>
          <p:nvPr/>
        </p:nvSpPr>
        <p:spPr>
          <a:xfrm>
            <a:off x="4880610" y="1383030"/>
            <a:ext cx="251460" cy="89154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DD7F9-B791-796F-DBF2-6E5087A887BC}"/>
              </a:ext>
            </a:extLst>
          </p:cNvPr>
          <p:cNvSpPr txBox="1"/>
          <p:nvPr/>
        </p:nvSpPr>
        <p:spPr>
          <a:xfrm>
            <a:off x="5212080" y="1644134"/>
            <a:ext cx="20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Procurement &amp; QA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DC935ADB-A0D2-D4C0-BDFE-466D8DB38D68}"/>
              </a:ext>
            </a:extLst>
          </p:cNvPr>
          <p:cNvSpPr/>
          <p:nvPr/>
        </p:nvSpPr>
        <p:spPr>
          <a:xfrm>
            <a:off x="6530340" y="2368721"/>
            <a:ext cx="251460" cy="89154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BAF0F-7700-52C8-4AEC-8B3DB4B9F732}"/>
              </a:ext>
            </a:extLst>
          </p:cNvPr>
          <p:cNvSpPr txBox="1"/>
          <p:nvPr/>
        </p:nvSpPr>
        <p:spPr>
          <a:xfrm>
            <a:off x="6861810" y="2629825"/>
            <a:ext cx="206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Module Production</a:t>
            </a:r>
            <a:br>
              <a:rPr lang="en-IT" dirty="0">
                <a:solidFill>
                  <a:srgbClr val="FF0000"/>
                </a:solidFill>
              </a:rPr>
            </a:br>
            <a:r>
              <a:rPr lang="en-IT" i="1" dirty="0">
                <a:solidFill>
                  <a:srgbClr val="FF0000"/>
                </a:solidFill>
              </a:rPr>
              <a:t>Q2 2024 – Q2 2026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28B9B2-831A-61FC-600D-1BAEFF1FAEAF}"/>
              </a:ext>
            </a:extLst>
          </p:cNvPr>
          <p:cNvCxnSpPr>
            <a:cxnSpLocks/>
          </p:cNvCxnSpPr>
          <p:nvPr/>
        </p:nvCxnSpPr>
        <p:spPr>
          <a:xfrm>
            <a:off x="3897630" y="976206"/>
            <a:ext cx="0" cy="542459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schedule&#10;&#10;Description automatically generated">
            <a:extLst>
              <a:ext uri="{FF2B5EF4-FFF2-40B4-BE49-F238E27FC236}">
                <a16:creationId xmlns:a16="http://schemas.microsoft.com/office/drawing/2014/main" id="{7F50BA00-FFA9-517E-DFAB-1D4D14A28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65" b="38907"/>
          <a:stretch/>
        </p:blipFill>
        <p:spPr>
          <a:xfrm>
            <a:off x="358142" y="5626793"/>
            <a:ext cx="3493765" cy="831989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FBA469CD-D519-ED12-083F-C64FE2F2DCBB}"/>
              </a:ext>
            </a:extLst>
          </p:cNvPr>
          <p:cNvSpPr/>
          <p:nvPr/>
        </p:nvSpPr>
        <p:spPr>
          <a:xfrm rot="16200000">
            <a:off x="4484370" y="2941320"/>
            <a:ext cx="255270" cy="14287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A9DD78-F28A-21D6-2C75-186EC733F03B}"/>
              </a:ext>
            </a:extLst>
          </p:cNvPr>
          <p:cNvSpPr txBox="1"/>
          <p:nvPr/>
        </p:nvSpPr>
        <p:spPr>
          <a:xfrm>
            <a:off x="5390307" y="3456595"/>
            <a:ext cx="332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Stack Production </a:t>
            </a:r>
            <a:r>
              <a:rPr lang="en-IT" i="1" dirty="0">
                <a:solidFill>
                  <a:srgbClr val="FF0000"/>
                </a:solidFill>
              </a:rPr>
              <a:t>2025 - 2026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F28E7C-0F9E-9D52-3825-E881A85C1E14}"/>
              </a:ext>
            </a:extLst>
          </p:cNvPr>
          <p:cNvSpPr txBox="1"/>
          <p:nvPr/>
        </p:nvSpPr>
        <p:spPr>
          <a:xfrm>
            <a:off x="3604705" y="664525"/>
            <a:ext cx="89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today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74F792-8B7B-6C3E-9D20-FE5A790F9259}"/>
              </a:ext>
            </a:extLst>
          </p:cNvPr>
          <p:cNvCxnSpPr>
            <a:cxnSpLocks/>
          </p:cNvCxnSpPr>
          <p:nvPr/>
        </p:nvCxnSpPr>
        <p:spPr>
          <a:xfrm>
            <a:off x="5281995" y="4767943"/>
            <a:ext cx="0" cy="158204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234D6C6D-EC6E-D2D2-43D7-81CA5F5BC29B}"/>
              </a:ext>
            </a:extLst>
          </p:cNvPr>
          <p:cNvSpPr/>
          <p:nvPr/>
        </p:nvSpPr>
        <p:spPr>
          <a:xfrm>
            <a:off x="3931921" y="4717567"/>
            <a:ext cx="1314450" cy="185057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25FEB-11D9-4095-EB39-35BF267C45D5}"/>
              </a:ext>
            </a:extLst>
          </p:cNvPr>
          <p:cNvSpPr txBox="1"/>
          <p:nvPr/>
        </p:nvSpPr>
        <p:spPr>
          <a:xfrm>
            <a:off x="4020265" y="4463144"/>
            <a:ext cx="1227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400" i="1" dirty="0">
                <a:solidFill>
                  <a:srgbClr val="FF0000"/>
                </a:solidFill>
              </a:rPr>
              <a:t>24 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B1D26B-D826-7EE5-DC45-3DA95EC5719C}"/>
              </a:ext>
            </a:extLst>
          </p:cNvPr>
          <p:cNvSpPr txBox="1"/>
          <p:nvPr/>
        </p:nvSpPr>
        <p:spPr>
          <a:xfrm>
            <a:off x="5280661" y="4859472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IT" b="1" dirty="0">
                <a:solidFill>
                  <a:srgbClr val="FF0000"/>
                </a:solidFill>
              </a:rPr>
              <a:t>nstallation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DB32D-BB68-137E-C264-D18A23958E96}"/>
              </a:ext>
            </a:extLst>
          </p:cNvPr>
          <p:cNvSpPr txBox="1"/>
          <p:nvPr/>
        </p:nvSpPr>
        <p:spPr>
          <a:xfrm>
            <a:off x="4874623" y="5881794"/>
            <a:ext cx="86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Jan ‘27</a:t>
            </a:r>
          </a:p>
        </p:txBody>
      </p:sp>
    </p:spTree>
    <p:extLst>
      <p:ext uri="{BB962C8B-B14F-4D97-AF65-F5344CB8AC3E}">
        <p14:creationId xmlns:p14="http://schemas.microsoft.com/office/powerpoint/2010/main" val="151896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C1A8B2-4E7D-310D-B291-0C37DAE5A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36" y="972273"/>
            <a:ext cx="8717163" cy="5521124"/>
          </a:xfrm>
        </p:spPr>
        <p:txBody>
          <a:bodyPr>
            <a:normAutofit fontScale="85000" lnSpcReduction="20000"/>
          </a:bodyPr>
          <a:lstStyle/>
          <a:p>
            <a:r>
              <a:rPr lang="en-IT" dirty="0"/>
              <a:t>Recap of 2024</a:t>
            </a:r>
          </a:p>
          <a:p>
            <a:pPr lvl="1"/>
            <a:r>
              <a:rPr lang="en-IT" dirty="0"/>
              <a:t>Started production at CERN</a:t>
            </a:r>
          </a:p>
          <a:p>
            <a:pPr lvl="1"/>
            <a:r>
              <a:rPr lang="en-IT" dirty="0"/>
              <a:t>1st round of Production July – September ‘24</a:t>
            </a:r>
          </a:p>
          <a:p>
            <a:pPr lvl="2"/>
            <a:r>
              <a:rPr lang="en-IT" dirty="0"/>
              <a:t>Reduced from 10 to 5 chambers b/c August holidays</a:t>
            </a:r>
          </a:p>
          <a:p>
            <a:pPr lvl="2"/>
            <a:r>
              <a:rPr lang="en-IT" dirty="0"/>
              <a:t>5 high quality chambers produced and tested up to QC5</a:t>
            </a:r>
          </a:p>
          <a:p>
            <a:pPr lvl="1"/>
            <a:r>
              <a:rPr lang="en-IT" dirty="0"/>
              <a:t>2nd round of Production December – February ’25</a:t>
            </a:r>
          </a:p>
          <a:p>
            <a:pPr lvl="2"/>
            <a:r>
              <a:rPr lang="en-IT" dirty="0"/>
              <a:t>1st chamber constructed and brought through QC5</a:t>
            </a:r>
          </a:p>
          <a:p>
            <a:pPr lvl="2"/>
            <a:r>
              <a:rPr lang="en-IT" dirty="0"/>
              <a:t>2nd chamber needs repair in clean room</a:t>
            </a:r>
          </a:p>
          <a:p>
            <a:r>
              <a:rPr lang="en-IT" dirty="0"/>
              <a:t>Forecast 2025</a:t>
            </a:r>
          </a:p>
          <a:p>
            <a:pPr lvl="1"/>
            <a:r>
              <a:rPr lang="en-IT" dirty="0"/>
              <a:t>Finish 2nd round (8 chambers) in Jan-Feb ‘25</a:t>
            </a:r>
          </a:p>
          <a:p>
            <a:pPr lvl="1"/>
            <a:r>
              <a:rPr lang="en-IT" dirty="0"/>
              <a:t>Expect 2 more rounds May-July &amp; Oct-Dec ‘25</a:t>
            </a:r>
          </a:p>
          <a:p>
            <a:pPr lvl="1"/>
            <a:r>
              <a:rPr lang="en-IT" dirty="0"/>
              <a:t>Total expected: 28</a:t>
            </a:r>
          </a:p>
          <a:p>
            <a:r>
              <a:rPr lang="en-IT" dirty="0"/>
              <a:t>2025 will mark the start of Stack Assembly @ CERN</a:t>
            </a:r>
          </a:p>
          <a:p>
            <a:pPr lvl="1"/>
            <a:r>
              <a:rPr lang="en-IT" dirty="0"/>
              <a:t>Construction sites need to send manpower (Bari: D.Troiano)</a:t>
            </a:r>
          </a:p>
          <a:p>
            <a:pPr lvl="1"/>
            <a:r>
              <a:rPr lang="en-IT" dirty="0"/>
              <a:t>CERN constructionsite will move from Modules -&gt; Stacks</a:t>
            </a:r>
          </a:p>
          <a:p>
            <a:pPr lvl="2"/>
            <a:r>
              <a:rPr lang="en-IT" dirty="0"/>
              <a:t>Need performand Module Production sites (IT: Ba, LNF)</a:t>
            </a:r>
          </a:p>
          <a:p>
            <a:pPr lvl="2"/>
            <a:r>
              <a:rPr lang="en-IT" dirty="0"/>
              <a:t>Indian sites joining, but they never build &amp; tested GE11 A-to-Z</a:t>
            </a:r>
          </a:p>
          <a:p>
            <a:pPr lvl="2"/>
            <a:r>
              <a:rPr lang="en-IT" i="1" dirty="0">
                <a:solidFill>
                  <a:schemeClr val="accent5"/>
                </a:solidFill>
              </a:rPr>
              <a:t>This might result in a higher load on Bari construction site </a:t>
            </a:r>
            <a:br>
              <a:rPr lang="en-IT" i="1" dirty="0">
                <a:solidFill>
                  <a:schemeClr val="accent5"/>
                </a:solidFill>
              </a:rPr>
            </a:br>
            <a:r>
              <a:rPr lang="en-IT" i="1" dirty="0">
                <a:solidFill>
                  <a:schemeClr val="accent5"/>
                </a:solidFill>
              </a:rPr>
              <a:t>as it was the most performant construction site outside CERN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250707-7216-46B2-C7D8-89D0B60F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ME0 Schedule for Bari</a:t>
            </a:r>
          </a:p>
        </p:txBody>
      </p:sp>
    </p:spTree>
    <p:extLst>
      <p:ext uri="{BB962C8B-B14F-4D97-AF65-F5344CB8AC3E}">
        <p14:creationId xmlns:p14="http://schemas.microsoft.com/office/powerpoint/2010/main" val="1711757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82E5A3-3515-5094-E72A-B36FF23C8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36" y="972273"/>
            <a:ext cx="8836433" cy="5521124"/>
          </a:xfrm>
        </p:spPr>
        <p:txBody>
          <a:bodyPr/>
          <a:lstStyle/>
          <a:p>
            <a:r>
              <a:rPr lang="en-IT" dirty="0"/>
              <a:t>Module Production</a:t>
            </a:r>
          </a:p>
          <a:p>
            <a:pPr lvl="1"/>
            <a:r>
              <a:rPr lang="en-IT" dirty="0"/>
              <a:t>Total: </a:t>
            </a:r>
          </a:p>
          <a:p>
            <a:pPr lvl="2"/>
            <a:r>
              <a:rPr lang="en-IT" dirty="0"/>
              <a:t>75 constructed 	- Expected 80 by Dec 31st 	</a:t>
            </a:r>
            <a:r>
              <a:rPr lang="en-IT" dirty="0">
                <a:solidFill>
                  <a:schemeClr val="accent2"/>
                </a:solidFill>
              </a:rPr>
              <a:t>94% done</a:t>
            </a:r>
          </a:p>
          <a:p>
            <a:pPr lvl="2"/>
            <a:r>
              <a:rPr lang="en-IT" dirty="0"/>
              <a:t>41 validated		- Expected 50 by Dec 31st	</a:t>
            </a:r>
            <a:r>
              <a:rPr lang="en-IT" dirty="0">
                <a:solidFill>
                  <a:srgbClr val="FF0000"/>
                </a:solidFill>
              </a:rPr>
              <a:t>82% done</a:t>
            </a:r>
          </a:p>
          <a:p>
            <a:pPr marL="457200" lvl="1" indent="0">
              <a:buNone/>
            </a:pP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E59F5-1B10-A115-7695-0D14A7EC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Achievements 2024</a:t>
            </a:r>
          </a:p>
        </p:txBody>
      </p:sp>
      <p:pic>
        <p:nvPicPr>
          <p:cNvPr id="6" name="Picture 5" descr="A graph of a construction monitoring&#10;&#10;Description automatically generated">
            <a:extLst>
              <a:ext uri="{FF2B5EF4-FFF2-40B4-BE49-F238E27FC236}">
                <a16:creationId xmlns:a16="http://schemas.microsoft.com/office/drawing/2014/main" id="{C0561AF3-1DE7-DC4A-E103-D1D77A04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5" y="2650605"/>
            <a:ext cx="4381667" cy="2724254"/>
          </a:xfrm>
          <a:prstGeom prst="rect">
            <a:avLst/>
          </a:prstGeom>
        </p:spPr>
      </p:pic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62520DCF-5FAB-7C2C-8970-7A3693FDB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50605"/>
            <a:ext cx="4381667" cy="2724254"/>
          </a:xfrm>
          <a:prstGeom prst="rect">
            <a:avLst/>
          </a:prstGeom>
        </p:spPr>
      </p:pic>
      <p:pic>
        <p:nvPicPr>
          <p:cNvPr id="5" name="Picture 4" descr="A graph with a line graph&#10;&#10;Description automatically generated">
            <a:extLst>
              <a:ext uri="{FF2B5EF4-FFF2-40B4-BE49-F238E27FC236}">
                <a16:creationId xmlns:a16="http://schemas.microsoft.com/office/drawing/2014/main" id="{99B84E88-3870-6F90-8AAE-68FAE50D4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" r="45145"/>
          <a:stretch/>
        </p:blipFill>
        <p:spPr>
          <a:xfrm>
            <a:off x="6694714" y="3798151"/>
            <a:ext cx="2413754" cy="2724253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A179B05-50B6-BAF3-2F79-79C5E52B984F}"/>
              </a:ext>
            </a:extLst>
          </p:cNvPr>
          <p:cNvSpPr/>
          <p:nvPr/>
        </p:nvSpPr>
        <p:spPr>
          <a:xfrm>
            <a:off x="7086600" y="2816023"/>
            <a:ext cx="1719943" cy="1048406"/>
          </a:xfrm>
          <a:custGeom>
            <a:avLst/>
            <a:gdLst>
              <a:gd name="connsiteX0" fmla="*/ 0 w 1719943"/>
              <a:gd name="connsiteY0" fmla="*/ 36034 h 1048406"/>
              <a:gd name="connsiteX1" fmla="*/ 1349829 w 1719943"/>
              <a:gd name="connsiteY1" fmla="*/ 123120 h 1048406"/>
              <a:gd name="connsiteX2" fmla="*/ 1719943 w 1719943"/>
              <a:gd name="connsiteY2" fmla="*/ 1048406 h 104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9943" h="1048406">
                <a:moveTo>
                  <a:pt x="0" y="36034"/>
                </a:moveTo>
                <a:cubicBezTo>
                  <a:pt x="531586" y="-4788"/>
                  <a:pt x="1063172" y="-45609"/>
                  <a:pt x="1349829" y="123120"/>
                </a:cubicBezTo>
                <a:cubicBezTo>
                  <a:pt x="1636486" y="291849"/>
                  <a:pt x="1678214" y="670127"/>
                  <a:pt x="1719943" y="1048406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84778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using a multimeter to measure the light&#10;&#10;Description automatically generated">
            <a:extLst>
              <a:ext uri="{FF2B5EF4-FFF2-40B4-BE49-F238E27FC236}">
                <a16:creationId xmlns:a16="http://schemas.microsoft.com/office/drawing/2014/main" id="{BED61905-C062-612B-0548-258D3D14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77" y="938893"/>
            <a:ext cx="4140993" cy="55213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C19391-1AC4-77C1-33CA-B73D778B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ME0 Construction in CP3</a:t>
            </a:r>
          </a:p>
        </p:txBody>
      </p:sp>
      <p:pic>
        <p:nvPicPr>
          <p:cNvPr id="9" name="Picture 8" descr="A person in a white coat looking at a picture&#10;&#10;Description automatically generated">
            <a:extLst>
              <a:ext uri="{FF2B5EF4-FFF2-40B4-BE49-F238E27FC236}">
                <a16:creationId xmlns:a16="http://schemas.microsoft.com/office/drawing/2014/main" id="{81251A53-5230-F59F-545D-EE3AB10CF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544" y="938894"/>
            <a:ext cx="4140993" cy="55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2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091EBE-9B1E-1D53-60D9-5DF85AEA4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2C5A0-FB41-27FB-9C7F-DDF27C01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ME0 Construction in CP3</a:t>
            </a:r>
          </a:p>
        </p:txBody>
      </p:sp>
      <p:pic>
        <p:nvPicPr>
          <p:cNvPr id="4" name="Picture 3" descr="A person in a white coat and plastic hat working on a piece of orange plastic&#10;&#10;Description automatically generated">
            <a:extLst>
              <a:ext uri="{FF2B5EF4-FFF2-40B4-BE49-F238E27FC236}">
                <a16:creationId xmlns:a16="http://schemas.microsoft.com/office/drawing/2014/main" id="{4E41A500-5247-9D4E-60C2-FCF02FAE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7" y="972273"/>
            <a:ext cx="7228457" cy="542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45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84750</TotalTime>
  <Words>767</Words>
  <Application>Microsoft Macintosh PowerPoint</Application>
  <PresentationFormat>On-screen Show (4:3)</PresentationFormat>
  <Paragraphs>105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Wingdings</vt:lpstr>
      <vt:lpstr>Office Theme</vt:lpstr>
      <vt:lpstr>ME0 Module Production</vt:lpstr>
      <vt:lpstr>GEM Bari &amp; Coordination GEM</vt:lpstr>
      <vt:lpstr>The ME0 project: challenges</vt:lpstr>
      <vt:lpstr>ME0 Design: Overview</vt:lpstr>
      <vt:lpstr>ME0 Simplified Schedule</vt:lpstr>
      <vt:lpstr>ME0 Schedule for Bari</vt:lpstr>
      <vt:lpstr>Achievements 2024</vt:lpstr>
      <vt:lpstr>ME0 Construction in CP3</vt:lpstr>
      <vt:lpstr>ME0 Construction in CP3</vt:lpstr>
      <vt:lpstr>Organization</vt:lpstr>
      <vt:lpstr>Sharing CP3 Clean Room</vt:lpstr>
      <vt:lpstr>VFAT3 Testing @ Bari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 Ryd</dc:creator>
  <cp:lastModifiedBy>Piet Omer J Verwilligen</cp:lastModifiedBy>
  <cp:revision>1936</cp:revision>
  <cp:lastPrinted>2023-05-29T13:37:00Z</cp:lastPrinted>
  <dcterms:created xsi:type="dcterms:W3CDTF">2017-07-25T08:55:25Z</dcterms:created>
  <dcterms:modified xsi:type="dcterms:W3CDTF">2024-12-19T11:09:35Z</dcterms:modified>
</cp:coreProperties>
</file>