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67" r:id="rId2"/>
    <p:sldId id="269" r:id="rId3"/>
    <p:sldId id="271" r:id="rId4"/>
    <p:sldId id="268" r:id="rId5"/>
    <p:sldId id="274" r:id="rId6"/>
    <p:sldId id="257" r:id="rId7"/>
    <p:sldId id="258" r:id="rId8"/>
    <p:sldId id="259" r:id="rId9"/>
    <p:sldId id="261" r:id="rId10"/>
    <p:sldId id="260" r:id="rId11"/>
    <p:sldId id="256" r:id="rId12"/>
    <p:sldId id="272" r:id="rId13"/>
    <p:sldId id="273" r:id="rId14"/>
    <p:sldId id="262" r:id="rId15"/>
    <p:sldId id="265" r:id="rId16"/>
    <p:sldId id="263" r:id="rId17"/>
    <p:sldId id="264" r:id="rId18"/>
    <p:sldId id="266" r:id="rId19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13"/>
  </p:normalViewPr>
  <p:slideViewPr>
    <p:cSldViewPr snapToGrid="0">
      <p:cViewPr varScale="1">
        <p:scale>
          <a:sx n="90" d="100"/>
          <a:sy n="90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5B2361-A5A7-DD4F-92F3-2D84D90D544A}" type="datetimeFigureOut">
              <a:rPr lang="it-IT" smtClean="0"/>
              <a:t>19/12/24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758F49-08E8-C946-B33A-A9423E00BB2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776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D758F49-08E8-C946-B33A-A9423E00BB2B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57992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012210-4E2F-F8AA-37DB-3DD4203A6F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84AB2D16-80D8-9DE8-B66B-807BB7D8B2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B401A09-81E2-424A-DB4A-04158235C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9F04-EEBE-6444-8506-0E24E863D2B6}" type="datetimeFigureOut">
              <a:rPr lang="it-IT" smtClean="0"/>
              <a:t>19/12/24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F1B5377-84FB-26D0-3315-753750EB7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F669D84-59E5-B83D-D0B5-8C133AD80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10C-1518-4E44-9516-8963DB6C5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7042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0E8322-0AE9-693C-2BF9-8C92A8D47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61B8E28-63EC-F300-412B-BC104B75F8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D5F466-58CC-517C-149C-CDF81A0A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9F04-EEBE-6444-8506-0E24E863D2B6}" type="datetimeFigureOut">
              <a:rPr lang="it-IT" smtClean="0"/>
              <a:t>19/12/24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1FD3D69-5C3F-A030-70D7-EAD89B44C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477B191-B103-C24E-40C1-EA6FBDD0C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10C-1518-4E44-9516-8963DB6C5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8172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E518671-3DB1-3B91-C223-A7949ABB2A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AD915E05-015D-89A1-37B2-2B38ED8FC6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6A64EE2-F701-44D0-A27B-358116CCA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9F04-EEBE-6444-8506-0E24E863D2B6}" type="datetimeFigureOut">
              <a:rPr lang="it-IT" smtClean="0"/>
              <a:t>19/12/24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DBD8DE-C5ED-C296-819B-DE3F6A811F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ECE25EE-8B06-A103-3303-1E5FD3DC4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10C-1518-4E44-9516-8963DB6C5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2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BF0651-43B3-93A0-FD82-A5C7E62C8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6DA00CE-587E-E200-286C-060378602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7256C32-76D3-A113-89F4-780520E6E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9F04-EEBE-6444-8506-0E24E863D2B6}" type="datetimeFigureOut">
              <a:rPr lang="it-IT" smtClean="0"/>
              <a:t>19/12/24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5B7A522-5A2B-14D8-58FB-BF8957ED8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940A866-D77D-7F47-7A93-2C702D1FB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10C-1518-4E44-9516-8963DB6C5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30927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0C35B9-AB27-7A78-743C-0083E33B8A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848B690-4646-EBDD-401D-30FF9B5A3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6D3BB9-B24C-0B84-B63E-0B6B7082A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9F04-EEBE-6444-8506-0E24E863D2B6}" type="datetimeFigureOut">
              <a:rPr lang="it-IT" smtClean="0"/>
              <a:t>19/12/24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0E2A90E-61FD-EC66-EA1F-59F43398B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50A6F2B-B43C-1836-C8E3-77284688F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10C-1518-4E44-9516-8963DB6C5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3410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0FF7B6-7B8F-D9B8-23E2-3A224C194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E1DD021-BAAE-2380-4A1B-B40995EF53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96F1C8B-383A-FA77-7B4F-AA65CA3DCF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C54D7F74-BC86-0A55-9CD5-F93C58433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9F04-EEBE-6444-8506-0E24E863D2B6}" type="datetimeFigureOut">
              <a:rPr lang="it-IT" smtClean="0"/>
              <a:t>19/12/24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FD6BD69-CAB6-84B3-D2C5-638D2DD47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99452AE-3BC1-799D-BB11-A915ADFB4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10C-1518-4E44-9516-8963DB6C5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23683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AA7045-C4D3-9616-5AAB-67B80799F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09FBE68-9D7A-2ECF-7DA0-B81B9C71D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EFC2CF-F5F7-A006-436F-D09C7E09F7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1B96D5D2-E148-0974-13CA-D8AC871DA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74E33EDA-D011-F42D-E555-A40241FBD1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8E0BB46-0557-2027-E27C-8414D6E1D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9F04-EEBE-6444-8506-0E24E863D2B6}" type="datetimeFigureOut">
              <a:rPr lang="it-IT" smtClean="0"/>
              <a:t>19/12/24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2B61D138-EA75-80FD-CB60-A7D99DAC4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6394352-BEC1-E017-70F7-5980F748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10C-1518-4E44-9516-8963DB6C5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4115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7CA7F76-0DE2-59D6-ED4B-4C37B5F0F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F504EA93-D5D4-C42F-0921-092A4396D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9F04-EEBE-6444-8506-0E24E863D2B6}" type="datetimeFigureOut">
              <a:rPr lang="it-IT" smtClean="0"/>
              <a:t>19/12/24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6FEA0CD-5992-C6EB-55BE-6EA0897A3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16D6916-D0B0-3E58-1FC1-145FE24A0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10C-1518-4E44-9516-8963DB6C5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0423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8788DE2-85CD-4988-98FC-8247F5F0F1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9F04-EEBE-6444-8506-0E24E863D2B6}" type="datetimeFigureOut">
              <a:rPr lang="it-IT" smtClean="0"/>
              <a:t>19/12/24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92D6703-C41D-9D95-BDC9-C7743ED4D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05390AE-05AB-612A-9691-68A72AC57D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10C-1518-4E44-9516-8963DB6C5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099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3AA3F1-C4E4-3470-A76D-B1F6DFC54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2DB3E6-C6ED-D38D-9779-641B705ED4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E1CE85C-BD0B-E2F3-BE70-EEF8844AFF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9B172CD-F187-D52A-B4E2-064293940E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9F04-EEBE-6444-8506-0E24E863D2B6}" type="datetimeFigureOut">
              <a:rPr lang="it-IT" smtClean="0"/>
              <a:t>19/12/24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9737160-0637-3CF6-454A-511251EE9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AE46633-B314-49EC-B7FB-75D969A00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10C-1518-4E44-9516-8963DB6C5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759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6791D96-6255-47F8-3948-9EA1C84D6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54611E88-5834-330A-1092-55C0C2A694C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44D4155-421B-F521-1FEE-03BF3C91BC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BD82B208-39F2-2621-2773-1D47D527C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939F04-EEBE-6444-8506-0E24E863D2B6}" type="datetimeFigureOut">
              <a:rPr lang="it-IT" smtClean="0"/>
              <a:t>19/12/24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1FAAD89-AFC7-DB60-6BE3-90FA064B5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17915C8-D3DD-654F-5B99-3977D81BD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3B10C-1518-4E44-9516-8963DB6C5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9194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3F4FFE4-130E-425F-8E5F-81AB26BBC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7A49D22-0F58-8BFC-2C80-FDABD3B61F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CCAD1BE-509F-BFB0-5946-D6E6E74A88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939F04-EEBE-6444-8506-0E24E863D2B6}" type="datetimeFigureOut">
              <a:rPr lang="it-IT" smtClean="0"/>
              <a:t>19/12/24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9B969D-1C10-5B2A-19CC-24083D7E68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8609855-26B8-3EE4-39BC-0A6E1C9C3E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F03B10C-1518-4E44-9516-8963DB6C553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15515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BC5279-60B8-DBFC-A29E-4BD498289E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185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6000" dirty="0">
                <a:solidFill>
                  <a:srgbClr val="002060"/>
                </a:solidFill>
              </a:rPr>
              <a:t>Outer Tracker CMS-Phase2</a:t>
            </a:r>
            <a:endParaRPr lang="it-IT" sz="6000" dirty="0"/>
          </a:p>
        </p:txBody>
      </p:sp>
      <p:pic>
        <p:nvPicPr>
          <p:cNvPr id="4" name="Immagine 3" descr="Immagine che contiene arte, schermata&#10;&#10;Descrizione generata automaticamente">
            <a:extLst>
              <a:ext uri="{FF2B5EF4-FFF2-40B4-BE49-F238E27FC236}">
                <a16:creationId xmlns:a16="http://schemas.microsoft.com/office/drawing/2014/main" id="{8C74D2E6-D0A5-F7DC-1ECB-DAB5496A16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12203988" cy="249186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E4F11C4-26C4-0194-547C-F7A243B980AA}"/>
              </a:ext>
            </a:extLst>
          </p:cNvPr>
          <p:cNvSpPr txBox="1"/>
          <p:nvPr/>
        </p:nvSpPr>
        <p:spPr>
          <a:xfrm>
            <a:off x="3931444" y="4500088"/>
            <a:ext cx="48125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Donato for the TK-Bari Super Team</a:t>
            </a:r>
          </a:p>
        </p:txBody>
      </p:sp>
    </p:spTree>
    <p:extLst>
      <p:ext uri="{BB962C8B-B14F-4D97-AF65-F5344CB8AC3E}">
        <p14:creationId xmlns:p14="http://schemas.microsoft.com/office/powerpoint/2010/main" val="685542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DA216DF-C268-4A25-A2DC-51E15F5500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831237E-72F2-1D01-604A-BDB377D22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474080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solidFill>
                  <a:srgbClr val="002060"/>
                </a:solidFill>
              </a:rPr>
              <a:t>Moduli di pre-</a:t>
            </a:r>
            <a:r>
              <a:rPr lang="en-US" sz="6600" dirty="0" err="1">
                <a:solidFill>
                  <a:srgbClr val="002060"/>
                </a:solidFill>
              </a:rPr>
              <a:t>produzione</a:t>
            </a:r>
            <a:endParaRPr lang="en-US" sz="6600" dirty="0">
              <a:solidFill>
                <a:srgbClr val="002060"/>
              </a:solidFill>
            </a:endParaRPr>
          </a:p>
        </p:txBody>
      </p:sp>
      <p:pic>
        <p:nvPicPr>
          <p:cNvPr id="8" name="Immagine 7" descr="Immagine che contiene elettronica, Ingegneria elettronica, Impianto elettrico, macchina&#10;&#10;Descrizione generata automaticamente">
            <a:extLst>
              <a:ext uri="{FF2B5EF4-FFF2-40B4-BE49-F238E27FC236}">
                <a16:creationId xmlns:a16="http://schemas.microsoft.com/office/drawing/2014/main" id="{9DDADAA7-3D4C-2571-CBCC-E15C3845CD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81" y="164592"/>
            <a:ext cx="3065526" cy="4087368"/>
          </a:xfrm>
          <a:prstGeom prst="rect">
            <a:avLst/>
          </a:prstGeom>
        </p:spPr>
      </p:pic>
      <p:pic>
        <p:nvPicPr>
          <p:cNvPr id="6" name="Immagine 5" descr="Immagine che contiene Impianto elettrico, elettronica, Ingegneria elettronica, cavo&#10;&#10;Descrizione generata automaticamente">
            <a:extLst>
              <a:ext uri="{FF2B5EF4-FFF2-40B4-BE49-F238E27FC236}">
                <a16:creationId xmlns:a16="http://schemas.microsoft.com/office/drawing/2014/main" id="{5A9C4B75-0169-C305-6BCE-4F40A29F6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0857" y="164592"/>
            <a:ext cx="3065526" cy="4087368"/>
          </a:xfrm>
          <a:prstGeom prst="rect">
            <a:avLst/>
          </a:prstGeom>
        </p:spPr>
      </p:pic>
      <p:pic>
        <p:nvPicPr>
          <p:cNvPr id="4" name="Immagine 3" descr="Immagine che contiene interno, Trasparenza, vetro, pavimento&#10;&#10;Descrizione generata automaticamente">
            <a:extLst>
              <a:ext uri="{FF2B5EF4-FFF2-40B4-BE49-F238E27FC236}">
                <a16:creationId xmlns:a16="http://schemas.microsoft.com/office/drawing/2014/main" id="{E50664AE-7F37-998C-E50C-D4A08CB67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4537" y="798956"/>
            <a:ext cx="3860951" cy="2895713"/>
          </a:xfrm>
          <a:prstGeom prst="rect">
            <a:avLst/>
          </a:pr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DE127D07-37F2-4FE3-9F47-F0CD6740D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563476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0662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err="1">
                <a:solidFill>
                  <a:srgbClr val="000090"/>
                </a:solidFill>
              </a:rPr>
              <a:t>Visit</a:t>
            </a:r>
            <a:r>
              <a:rPr lang="it-IT" dirty="0">
                <a:solidFill>
                  <a:srgbClr val="000090"/>
                </a:solidFill>
              </a:rPr>
              <a:t> Report BARI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6989707" y="970288"/>
            <a:ext cx="1846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47365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>
                <a:solidFill>
                  <a:srgbClr val="000090"/>
                </a:solidFill>
              </a:rPr>
              <a:t>Infrastructures</a:t>
            </a:r>
            <a:endParaRPr lang="it-IT" dirty="0">
              <a:solidFill>
                <a:srgbClr val="00009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530694"/>
            <a:ext cx="8229600" cy="4525963"/>
          </a:xfrm>
        </p:spPr>
        <p:txBody>
          <a:bodyPr>
            <a:normAutofit fontScale="92500" lnSpcReduction="20000"/>
          </a:bodyPr>
          <a:lstStyle/>
          <a:p>
            <a:endParaRPr lang="it-IT" dirty="0"/>
          </a:p>
          <a:p>
            <a:pPr marL="0" indent="0">
              <a:buNone/>
            </a:pPr>
            <a:r>
              <a:rPr lang="it-IT" dirty="0"/>
              <a:t>The </a:t>
            </a:r>
            <a:r>
              <a:rPr lang="it-IT" dirty="0" err="1"/>
              <a:t>infrastructure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complete </a:t>
            </a:r>
            <a:r>
              <a:rPr lang="it-IT" dirty="0" err="1"/>
              <a:t>except</a:t>
            </a:r>
            <a:r>
              <a:rPr lang="it-IT" dirty="0"/>
              <a:t> for the </a:t>
            </a:r>
            <a:r>
              <a:rPr lang="it-IT" dirty="0" err="1"/>
              <a:t>following</a:t>
            </a:r>
            <a:r>
              <a:rPr lang="it-IT" dirty="0"/>
              <a:t> </a:t>
            </a:r>
            <a:r>
              <a:rPr lang="it-IT" dirty="0" err="1"/>
              <a:t>items</a:t>
            </a:r>
            <a:r>
              <a:rPr lang="it-IT" dirty="0"/>
              <a:t>: </a:t>
            </a:r>
          </a:p>
          <a:p>
            <a:r>
              <a:rPr lang="it-IT" dirty="0"/>
              <a:t>The </a:t>
            </a:r>
            <a:r>
              <a:rPr lang="it-IT" dirty="0" err="1"/>
              <a:t>second</a:t>
            </a:r>
            <a:r>
              <a:rPr lang="it-IT" dirty="0"/>
              <a:t> KIT box </a:t>
            </a:r>
            <a:r>
              <a:rPr lang="it-IT" dirty="0" err="1">
                <a:solidFill>
                  <a:srgbClr val="FF0000"/>
                </a:solidFill>
              </a:rPr>
              <a:t>has</a:t>
            </a:r>
            <a:r>
              <a:rPr lang="it-IT" dirty="0">
                <a:solidFill>
                  <a:srgbClr val="FF0000"/>
                </a:solidFill>
              </a:rPr>
              <a:t> to be </a:t>
            </a:r>
            <a:r>
              <a:rPr lang="it-IT" dirty="0" err="1">
                <a:solidFill>
                  <a:srgbClr val="FF0000"/>
                </a:solidFill>
              </a:rPr>
              <a:t>installed</a:t>
            </a:r>
            <a:r>
              <a:rPr lang="it-IT" dirty="0"/>
              <a:t> </a:t>
            </a:r>
          </a:p>
          <a:p>
            <a:r>
              <a:rPr lang="it-IT" dirty="0"/>
              <a:t>Production </a:t>
            </a:r>
            <a:r>
              <a:rPr lang="it-IT" dirty="0" err="1"/>
              <a:t>quantity</a:t>
            </a:r>
            <a:r>
              <a:rPr lang="it-IT" dirty="0"/>
              <a:t> of </a:t>
            </a:r>
            <a:r>
              <a:rPr lang="it-IT" dirty="0" err="1"/>
              <a:t>sensor</a:t>
            </a:r>
            <a:r>
              <a:rPr lang="it-IT" dirty="0"/>
              <a:t> </a:t>
            </a:r>
            <a:r>
              <a:rPr lang="it-IT" dirty="0" err="1"/>
              <a:t>gluing</a:t>
            </a:r>
            <a:r>
              <a:rPr lang="it-IT" dirty="0"/>
              <a:t> </a:t>
            </a:r>
            <a:r>
              <a:rPr lang="it-IT" dirty="0" err="1"/>
              <a:t>jigs</a:t>
            </a:r>
            <a:r>
              <a:rPr lang="it-IT" dirty="0"/>
              <a:t> (Bari – in production) and </a:t>
            </a:r>
            <a:r>
              <a:rPr lang="it-IT" dirty="0" err="1"/>
              <a:t>hybrid</a:t>
            </a:r>
            <a:r>
              <a:rPr lang="it-IT" dirty="0"/>
              <a:t> </a:t>
            </a:r>
            <a:r>
              <a:rPr lang="it-IT" dirty="0" err="1"/>
              <a:t>gluing</a:t>
            </a:r>
            <a:r>
              <a:rPr lang="it-IT" dirty="0"/>
              <a:t> </a:t>
            </a:r>
            <a:r>
              <a:rPr lang="it-IT" dirty="0" err="1"/>
              <a:t>jigs</a:t>
            </a:r>
            <a:r>
              <a:rPr lang="it-IT" dirty="0"/>
              <a:t> (</a:t>
            </a:r>
            <a:r>
              <a:rPr lang="it-IT" dirty="0" err="1"/>
              <a:t>Brown</a:t>
            </a:r>
            <a:r>
              <a:rPr lang="it-IT" dirty="0"/>
              <a:t> – in </a:t>
            </a:r>
            <a:r>
              <a:rPr lang="it-IT" dirty="0" err="1"/>
              <a:t>transit</a:t>
            </a:r>
            <a:r>
              <a:rPr lang="it-IT" dirty="0"/>
              <a:t>)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received</a:t>
            </a:r>
            <a:r>
              <a:rPr lang="it-IT" dirty="0"/>
              <a:t> </a:t>
            </a:r>
            <a:r>
              <a:rPr lang="it-IT" dirty="0" err="1"/>
              <a:t>yet</a:t>
            </a:r>
            <a:r>
              <a:rPr lang="it-IT" dirty="0"/>
              <a:t> </a:t>
            </a:r>
            <a:r>
              <a:rPr lang="it-IT" dirty="0">
                <a:sym typeface="Wingdings"/>
              </a:rPr>
              <a:t> </a:t>
            </a:r>
            <a:r>
              <a:rPr lang="it-IT" dirty="0">
                <a:solidFill>
                  <a:srgbClr val="00A100"/>
                </a:solidFill>
                <a:sym typeface="Wingdings"/>
              </a:rPr>
              <a:t>OK</a:t>
            </a:r>
            <a:endParaRPr lang="it-IT" dirty="0">
              <a:solidFill>
                <a:srgbClr val="00A100"/>
              </a:solidFill>
            </a:endParaRPr>
          </a:p>
          <a:p>
            <a:r>
              <a:rPr lang="it-IT" dirty="0"/>
              <a:t>The </a:t>
            </a:r>
            <a:r>
              <a:rPr lang="it-IT" dirty="0" err="1"/>
              <a:t>local</a:t>
            </a:r>
            <a:r>
              <a:rPr lang="it-IT" dirty="0"/>
              <a:t> database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not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yet</a:t>
            </a:r>
            <a:r>
              <a:rPr lang="it-IT" dirty="0"/>
              <a:t> (Perugia – </a:t>
            </a:r>
            <a:r>
              <a:rPr lang="it-IT" dirty="0" err="1"/>
              <a:t>waiting</a:t>
            </a:r>
            <a:r>
              <a:rPr lang="it-IT" dirty="0"/>
              <a:t> for </a:t>
            </a:r>
            <a:r>
              <a:rPr lang="it-IT" dirty="0" err="1"/>
              <a:t>second</a:t>
            </a:r>
            <a:r>
              <a:rPr lang="it-IT" dirty="0"/>
              <a:t> server from INFN) </a:t>
            </a:r>
            <a:r>
              <a:rPr lang="it-IT" dirty="0">
                <a:sym typeface="Wingdings"/>
              </a:rPr>
              <a:t> </a:t>
            </a:r>
            <a:r>
              <a:rPr lang="it-IT" dirty="0">
                <a:solidFill>
                  <a:srgbClr val="FF6600"/>
                </a:solidFill>
                <a:sym typeface="Wingdings"/>
              </a:rPr>
              <a:t>In Corso</a:t>
            </a:r>
            <a:endParaRPr lang="it-IT" dirty="0">
              <a:solidFill>
                <a:srgbClr val="FF6600"/>
              </a:solidFill>
            </a:endParaRPr>
          </a:p>
          <a:p>
            <a:r>
              <a:rPr lang="it-IT" dirty="0"/>
              <a:t>Some </a:t>
            </a:r>
            <a:r>
              <a:rPr lang="it-IT" dirty="0" err="1"/>
              <a:t>cabinets</a:t>
            </a:r>
            <a:r>
              <a:rPr lang="it-IT" dirty="0"/>
              <a:t> </a:t>
            </a:r>
            <a:r>
              <a:rPr lang="it-IT" dirty="0" err="1"/>
              <a:t>have</a:t>
            </a:r>
            <a:r>
              <a:rPr lang="it-IT" dirty="0"/>
              <a:t> to be </a:t>
            </a:r>
            <a:r>
              <a:rPr lang="it-IT" dirty="0" err="1"/>
              <a:t>connected</a:t>
            </a:r>
            <a:r>
              <a:rPr lang="it-IT" dirty="0"/>
              <a:t> to dry air </a:t>
            </a:r>
            <a:r>
              <a:rPr lang="it-IT" dirty="0">
                <a:sym typeface="Wingdings"/>
              </a:rPr>
              <a:t> </a:t>
            </a:r>
            <a:r>
              <a:rPr lang="it-IT" dirty="0">
                <a:solidFill>
                  <a:srgbClr val="00A100"/>
                </a:solidFill>
                <a:sym typeface="Wingdings"/>
              </a:rPr>
              <a:t>OK</a:t>
            </a:r>
            <a:endParaRPr lang="it-IT" dirty="0"/>
          </a:p>
          <a:p>
            <a:r>
              <a:rPr lang="it-IT" dirty="0" err="1"/>
              <a:t>Barcode</a:t>
            </a:r>
            <a:r>
              <a:rPr lang="it-IT" dirty="0"/>
              <a:t> scanners –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purchased</a:t>
            </a:r>
            <a:r>
              <a:rPr lang="it-IT" dirty="0"/>
              <a:t> </a:t>
            </a:r>
            <a:r>
              <a:rPr lang="it-IT" dirty="0" err="1"/>
              <a:t>soon</a:t>
            </a:r>
            <a:r>
              <a:rPr lang="it-IT" dirty="0"/>
              <a:t> </a:t>
            </a:r>
            <a:r>
              <a:rPr lang="it-IT" dirty="0">
                <a:sym typeface="Wingdings"/>
              </a:rPr>
              <a:t> </a:t>
            </a:r>
            <a:r>
              <a:rPr lang="it-IT" dirty="0">
                <a:solidFill>
                  <a:srgbClr val="00A100"/>
                </a:solidFill>
                <a:sym typeface="Wingdings"/>
              </a:rPr>
              <a:t>OK</a:t>
            </a:r>
          </a:p>
          <a:p>
            <a:r>
              <a:rPr lang="it-IT" dirty="0"/>
              <a:t>The </a:t>
            </a:r>
            <a:r>
              <a:rPr lang="it-IT" dirty="0" err="1"/>
              <a:t>space</a:t>
            </a:r>
            <a:r>
              <a:rPr lang="it-IT" dirty="0"/>
              <a:t> </a:t>
            </a:r>
            <a:r>
              <a:rPr lang="it-IT" dirty="0" err="1"/>
              <a:t>available</a:t>
            </a:r>
            <a:r>
              <a:rPr lang="it-IT" dirty="0"/>
              <a:t> </a:t>
            </a:r>
            <a:r>
              <a:rPr lang="it-IT" dirty="0" err="1"/>
              <a:t>appears</a:t>
            </a:r>
            <a:r>
              <a:rPr lang="it-IT" dirty="0"/>
              <a:t> </a:t>
            </a:r>
            <a:r>
              <a:rPr lang="it-IT" dirty="0" err="1"/>
              <a:t>rather</a:t>
            </a:r>
            <a:r>
              <a:rPr lang="it-IT" dirty="0"/>
              <a:t> tight. </a:t>
            </a:r>
            <a:endParaRPr lang="it-IT" dirty="0">
              <a:solidFill>
                <a:srgbClr val="00A100"/>
              </a:solidFill>
            </a:endParaRPr>
          </a:p>
          <a:p>
            <a:pPr marL="0" indent="0">
              <a:buNone/>
            </a:pPr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454278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it-IT" dirty="0" err="1">
                <a:solidFill>
                  <a:srgbClr val="000090"/>
                </a:solidFill>
              </a:rPr>
              <a:t>Points</a:t>
            </a:r>
            <a:r>
              <a:rPr lang="it-IT" dirty="0">
                <a:solidFill>
                  <a:srgbClr val="000090"/>
                </a:solidFill>
              </a:rPr>
              <a:t> of </a:t>
            </a:r>
            <a:r>
              <a:rPr lang="it-IT" dirty="0" err="1">
                <a:solidFill>
                  <a:srgbClr val="000090"/>
                </a:solidFill>
              </a:rPr>
              <a:t>Failure</a:t>
            </a:r>
            <a:endParaRPr lang="it-IT" dirty="0">
              <a:solidFill>
                <a:srgbClr val="00009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The </a:t>
            </a:r>
            <a:r>
              <a:rPr lang="it-IT" dirty="0" err="1"/>
              <a:t>group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a </a:t>
            </a:r>
            <a:r>
              <a:rPr lang="it-IT" dirty="0" err="1"/>
              <a:t>relatively</a:t>
            </a:r>
            <a:r>
              <a:rPr lang="it-IT" dirty="0"/>
              <a:t> new </a:t>
            </a:r>
            <a:r>
              <a:rPr lang="it-IT" dirty="0" err="1"/>
              <a:t>Delvotec</a:t>
            </a:r>
            <a:r>
              <a:rPr lang="it-IT" dirty="0"/>
              <a:t> G5 </a:t>
            </a:r>
            <a:r>
              <a:rPr lang="it-IT" dirty="0" err="1"/>
              <a:t>bonder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will</a:t>
            </a:r>
            <a:r>
              <a:rPr lang="it-IT" dirty="0"/>
              <a:t> be </a:t>
            </a:r>
            <a:r>
              <a:rPr lang="it-IT" dirty="0" err="1"/>
              <a:t>serviced</a:t>
            </a:r>
            <a:r>
              <a:rPr lang="it-IT" dirty="0"/>
              <a:t> in </a:t>
            </a:r>
            <a:r>
              <a:rPr lang="it-IT" dirty="0" err="1"/>
              <a:t>October</a:t>
            </a:r>
            <a:r>
              <a:rPr lang="it-IT" dirty="0"/>
              <a:t>. </a:t>
            </a:r>
            <a:r>
              <a:rPr lang="it-IT" dirty="0" err="1"/>
              <a:t>There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also</a:t>
            </a:r>
            <a:r>
              <a:rPr lang="it-IT" dirty="0"/>
              <a:t> an </a:t>
            </a:r>
            <a:r>
              <a:rPr lang="it-IT" dirty="0" err="1"/>
              <a:t>older</a:t>
            </a:r>
            <a:r>
              <a:rPr lang="it-IT" dirty="0"/>
              <a:t> G4 </a:t>
            </a:r>
            <a:r>
              <a:rPr lang="it-IT" dirty="0" err="1"/>
              <a:t>bonder</a:t>
            </a:r>
            <a:r>
              <a:rPr lang="it-IT" dirty="0"/>
              <a:t>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customized</a:t>
            </a:r>
            <a:r>
              <a:rPr lang="it-IT" dirty="0"/>
              <a:t> for ALICE and </a:t>
            </a:r>
            <a:r>
              <a:rPr lang="it-IT" dirty="0" err="1">
                <a:solidFill>
                  <a:srgbClr val="FF0000"/>
                </a:solidFill>
              </a:rPr>
              <a:t>cannot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easily</a:t>
            </a:r>
            <a:r>
              <a:rPr lang="it-IT" dirty="0">
                <a:solidFill>
                  <a:srgbClr val="FF0000"/>
                </a:solidFill>
              </a:rPr>
              <a:t> be </a:t>
            </a:r>
            <a:r>
              <a:rPr lang="it-IT" dirty="0" err="1">
                <a:solidFill>
                  <a:srgbClr val="FF0000"/>
                </a:solidFill>
              </a:rPr>
              <a:t>used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/>
              <a:t>as</a:t>
            </a:r>
            <a:r>
              <a:rPr lang="it-IT" dirty="0"/>
              <a:t> a backup. </a:t>
            </a:r>
            <a:r>
              <a:rPr lang="it-IT" dirty="0" err="1"/>
              <a:t>Other</a:t>
            </a:r>
            <a:r>
              <a:rPr lang="it-IT" dirty="0"/>
              <a:t> single </a:t>
            </a:r>
            <a:r>
              <a:rPr lang="it-IT" dirty="0" err="1"/>
              <a:t>points</a:t>
            </a:r>
            <a:r>
              <a:rPr lang="it-IT" dirty="0"/>
              <a:t> of </a:t>
            </a:r>
            <a:r>
              <a:rPr lang="it-IT" dirty="0" err="1"/>
              <a:t>failure</a:t>
            </a:r>
            <a:r>
              <a:rPr lang="it-IT" dirty="0"/>
              <a:t> are the </a:t>
            </a:r>
            <a:r>
              <a:rPr lang="it-IT" dirty="0" err="1">
                <a:solidFill>
                  <a:srgbClr val="FF0000"/>
                </a:solidFill>
              </a:rPr>
              <a:t>dispensing</a:t>
            </a:r>
            <a:r>
              <a:rPr lang="it-IT" dirty="0">
                <a:solidFill>
                  <a:srgbClr val="FF0000"/>
                </a:solidFill>
              </a:rPr>
              <a:t> robot</a:t>
            </a:r>
            <a:r>
              <a:rPr lang="it-IT" dirty="0"/>
              <a:t> and the </a:t>
            </a:r>
            <a:r>
              <a:rPr lang="it-IT" dirty="0" err="1">
                <a:solidFill>
                  <a:srgbClr val="FF0000"/>
                </a:solidFill>
              </a:rPr>
              <a:t>Mitutoyo</a:t>
            </a:r>
            <a:r>
              <a:rPr lang="it-IT" dirty="0">
                <a:solidFill>
                  <a:srgbClr val="FF0000"/>
                </a:solidFill>
              </a:rPr>
              <a:t> CMM </a:t>
            </a:r>
            <a:r>
              <a:rPr lang="it-IT" dirty="0"/>
              <a:t>machine (</a:t>
            </a:r>
            <a:r>
              <a:rPr lang="it-IT" dirty="0" err="1"/>
              <a:t>used</a:t>
            </a:r>
            <a:r>
              <a:rPr lang="it-IT" dirty="0"/>
              <a:t> e.g. for </a:t>
            </a:r>
            <a:r>
              <a:rPr lang="it-IT" dirty="0" err="1"/>
              <a:t>metrology</a:t>
            </a:r>
            <a:r>
              <a:rPr lang="it-IT" dirty="0"/>
              <a:t>), </a:t>
            </a:r>
            <a:r>
              <a:rPr lang="it-IT" dirty="0" err="1"/>
              <a:t>which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</a:t>
            </a:r>
            <a:r>
              <a:rPr lang="it-IT" dirty="0" err="1"/>
              <a:t>recently</a:t>
            </a:r>
            <a:r>
              <a:rPr lang="it-IT" dirty="0"/>
              <a:t> </a:t>
            </a:r>
            <a:r>
              <a:rPr lang="it-IT" dirty="0" err="1"/>
              <a:t>been</a:t>
            </a:r>
            <a:r>
              <a:rPr lang="it-IT" dirty="0"/>
              <a:t> </a:t>
            </a:r>
            <a:r>
              <a:rPr lang="it-IT" dirty="0" err="1"/>
              <a:t>refurbished</a:t>
            </a:r>
            <a:r>
              <a:rPr lang="it-IT" dirty="0"/>
              <a:t>. </a:t>
            </a:r>
          </a:p>
          <a:p>
            <a:r>
              <a:rPr lang="it-IT" dirty="0"/>
              <a:t>The </a:t>
            </a:r>
            <a:r>
              <a:rPr lang="it-IT" dirty="0" err="1"/>
              <a:t>number</a:t>
            </a:r>
            <a:r>
              <a:rPr lang="it-IT" dirty="0"/>
              <a:t> of </a:t>
            </a:r>
            <a:r>
              <a:rPr lang="it-IT" dirty="0" err="1"/>
              <a:t>FTEs</a:t>
            </a:r>
            <a:r>
              <a:rPr lang="it-IT" dirty="0"/>
              <a:t> </a:t>
            </a:r>
            <a:r>
              <a:rPr lang="it-IT" dirty="0" err="1">
                <a:solidFill>
                  <a:srgbClr val="FF0000"/>
                </a:solidFill>
              </a:rPr>
              <a:t>seems</a:t>
            </a:r>
            <a:r>
              <a:rPr lang="it-IT" dirty="0">
                <a:solidFill>
                  <a:srgbClr val="FF0000"/>
                </a:solidFill>
              </a:rPr>
              <a:t> </a:t>
            </a:r>
            <a:r>
              <a:rPr lang="it-IT" dirty="0" err="1">
                <a:solidFill>
                  <a:srgbClr val="FF0000"/>
                </a:solidFill>
              </a:rPr>
              <a:t>marginal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731978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F173858A-0B3D-0ECF-AFA0-28F944609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50" y="190202"/>
            <a:ext cx="11515725" cy="647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324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E9DF85-DE48-4650-A0F3-61ACFD04C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>
                <a:solidFill>
                  <a:srgbClr val="002060"/>
                </a:solidFill>
                <a:effectLst/>
                <a:latin typeface="Helvetica" pitchFamily="2" charset="0"/>
              </a:rPr>
              <a:t>Proposta referee:</a:t>
            </a:r>
            <a:br>
              <a:rPr lang="it-IT" dirty="0">
                <a:solidFill>
                  <a:srgbClr val="002060"/>
                </a:solidFill>
                <a:effectLst/>
                <a:latin typeface="Helvetica" pitchFamily="2" charset="0"/>
              </a:rPr>
            </a:b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5DE5DE12-04CC-14FA-C823-0538A365BB7A}"/>
              </a:ext>
            </a:extLst>
          </p:cNvPr>
          <p:cNvSpPr txBox="1"/>
          <p:nvPr/>
        </p:nvSpPr>
        <p:spPr>
          <a:xfrm>
            <a:off x="838200" y="1959428"/>
            <a:ext cx="10515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10 annualità oltre a quelle del piano CTS anziché le 26 annualità richieste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No supporto al 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commissioning</a:t>
            </a:r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>
              <a:solidFill>
                <a:srgbClr val="000000"/>
              </a:solidFill>
              <a:latin typeface="Helvetica" pitchFamily="2" charset="0"/>
            </a:endParaRPr>
          </a:p>
          <a:p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NB: nel piano P2024 ci sono 6 annualità etichettate “</a:t>
            </a:r>
            <a:r>
              <a:rPr lang="it-IT" dirty="0" err="1">
                <a:solidFill>
                  <a:srgbClr val="000000"/>
                </a:solidFill>
                <a:effectLst/>
                <a:latin typeface="Helvetica" pitchFamily="2" charset="0"/>
              </a:rPr>
              <a:t>commissioning</a:t>
            </a: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” che però coprono anche le attività di integrazione alla TIF</a:t>
            </a:r>
          </a:p>
          <a:p>
            <a:endParaRPr lang="it-IT" dirty="0">
              <a:solidFill>
                <a:srgbClr val="000000"/>
              </a:solidFill>
              <a:effectLst/>
              <a:latin typeface="Helvetica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Esercizio P2024v2: taglio lineare sulle annualità extra-CTS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8707828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4E7D99A9-F06B-BE60-B767-C964780E2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058" y="75953"/>
            <a:ext cx="11351883" cy="6706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450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E06C32-6E4A-0683-1C38-0E092042D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>
                <a:solidFill>
                  <a:srgbClr val="002060"/>
                </a:solidFill>
                <a:effectLst/>
                <a:latin typeface="Helvetica" pitchFamily="2" charset="0"/>
              </a:rPr>
              <a:t>Incontro con referee CSN1 sul piano P2024 (2024.11.21)</a:t>
            </a:r>
            <a:b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</a:b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F9B4361-1E73-BFD9-DBEC-D5FA2B51E108}"/>
              </a:ext>
            </a:extLst>
          </p:cNvPr>
          <p:cNvSpPr txBox="1"/>
          <p:nvPr/>
        </p:nvSpPr>
        <p:spPr>
          <a:xfrm>
            <a:off x="838200" y="2150833"/>
            <a:ext cx="11128757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Pregresso (per il TK)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Piano CTS: 76 annualità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Piano P2024: 16 CTS residue + 26 nuove richieste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Nel frattempo non ci sono state determine a bandire da parte della 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Proposta referee su TK: 26 annualità = 16 CTS residue + 10 nuove + 1 o 2 contingenza</a:t>
            </a:r>
          </a:p>
          <a:p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Incontro della scorsa settimana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Disponibilità dei referee a rimodulare la loro proposta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Piano di assegnazioni dettagliato per 2025-2026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“Budget” a disposizione dei sotto progetti per il 2027-2028</a:t>
            </a:r>
          </a:p>
          <a:p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Timeline: nuova versione di P2024 per CSN1 di febbraio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Nuova proposta dei referee delle quote per i vari progetti (dicembre?)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>
                <a:solidFill>
                  <a:srgbClr val="000000"/>
                </a:solidFill>
                <a:effectLst/>
                <a:latin typeface="Helvetica" pitchFamily="2" charset="0"/>
              </a:rPr>
              <a:t>Discussione all’interno dei progetti (gennaio)</a:t>
            </a:r>
          </a:p>
        </p:txBody>
      </p:sp>
    </p:spTree>
    <p:extLst>
      <p:ext uri="{BB962C8B-B14F-4D97-AF65-F5344CB8AC3E}">
        <p14:creationId xmlns:p14="http://schemas.microsoft.com/office/powerpoint/2010/main" val="15487620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5EF52AFE-9AB9-E09E-53B4-572DA0DCC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00643"/>
            <a:ext cx="12192000" cy="5585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2873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0DDF7E-D371-B592-0069-9CA5414D7F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it-IT" sz="5400" dirty="0" err="1">
                <a:solidFill>
                  <a:srgbClr val="002060"/>
                </a:solidFill>
              </a:rPr>
              <a:t>Problems</a:t>
            </a:r>
            <a:r>
              <a:rPr lang="it-IT" sz="5400" dirty="0">
                <a:solidFill>
                  <a:srgbClr val="002060"/>
                </a:solidFill>
              </a:rPr>
              <a:t> First: The </a:t>
            </a:r>
            <a:r>
              <a:rPr lang="it-IT" sz="5400" dirty="0" err="1">
                <a:solidFill>
                  <a:srgbClr val="002060"/>
                </a:solidFill>
              </a:rPr>
              <a:t>lpGBT</a:t>
            </a:r>
            <a:r>
              <a:rPr lang="it-IT" sz="5400" dirty="0">
                <a:solidFill>
                  <a:srgbClr val="002060"/>
                </a:solidFill>
              </a:rPr>
              <a:t> </a:t>
            </a:r>
            <a:r>
              <a:rPr lang="it-IT" sz="5400" dirty="0" err="1">
                <a:solidFill>
                  <a:srgbClr val="002060"/>
                </a:solidFill>
              </a:rPr>
              <a:t>Issue</a:t>
            </a:r>
            <a:endParaRPr lang="it-IT" sz="5400" dirty="0">
              <a:solidFill>
                <a:srgbClr val="002060"/>
              </a:solidFill>
            </a:endParaRPr>
          </a:p>
        </p:txBody>
      </p:sp>
      <p:pic>
        <p:nvPicPr>
          <p:cNvPr id="4" name="Immagine 3" descr="Immagine che contiene mammifero, cielo, schermata, cane&#10;&#10;Descrizione generata automaticamente">
            <a:extLst>
              <a:ext uri="{FF2B5EF4-FFF2-40B4-BE49-F238E27FC236}">
                <a16:creationId xmlns:a16="http://schemas.microsoft.com/office/drawing/2014/main" id="{FCD5CC41-87E7-66A2-0693-F786A2E9C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2051842"/>
            <a:ext cx="7772400" cy="4105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0603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&#10;&#10;Descrizione generata automaticamente">
            <a:extLst>
              <a:ext uri="{FF2B5EF4-FFF2-40B4-BE49-F238E27FC236}">
                <a16:creationId xmlns:a16="http://schemas.microsoft.com/office/drawing/2014/main" id="{56773883-635D-3CBE-6D24-FFB170C8AE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37674"/>
            <a:ext cx="12078279" cy="67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58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74D92FB9-F4EC-F94A-47E8-FA14FDD9CF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8754"/>
            <a:ext cx="12208526" cy="644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315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 descr="Immagine che contiene testo, schermata, Carattere&#10;&#10;Descrizione generata automaticamente">
            <a:extLst>
              <a:ext uri="{FF2B5EF4-FFF2-40B4-BE49-F238E27FC236}">
                <a16:creationId xmlns:a16="http://schemas.microsoft.com/office/drawing/2014/main" id="{A7A5C115-6278-6AE8-AE6C-F86B6E1935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71538" y="-35386"/>
            <a:ext cx="10044112" cy="6928771"/>
          </a:xfrm>
        </p:spPr>
      </p:pic>
    </p:spTree>
    <p:extLst>
      <p:ext uri="{BB962C8B-B14F-4D97-AF65-F5344CB8AC3E}">
        <p14:creationId xmlns:p14="http://schemas.microsoft.com/office/powerpoint/2010/main" val="1898330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>
            <a:extLst>
              <a:ext uri="{FF2B5EF4-FFF2-40B4-BE49-F238E27FC236}">
                <a16:creationId xmlns:a16="http://schemas.microsoft.com/office/drawing/2014/main" id="{EB8EF2E6-9821-8D41-B3A6-095F8886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13" y="192127"/>
            <a:ext cx="11081951" cy="1325563"/>
          </a:xfrm>
        </p:spPr>
        <p:txBody>
          <a:bodyPr/>
          <a:lstStyle/>
          <a:p>
            <a:r>
              <a:rPr lang="it-IT" dirty="0">
                <a:solidFill>
                  <a:srgbClr val="002060"/>
                </a:solidFill>
              </a:rPr>
              <a:t>Stato </a:t>
            </a:r>
            <a:r>
              <a:rPr lang="it-IT" dirty="0" err="1">
                <a:solidFill>
                  <a:srgbClr val="002060"/>
                </a:solidFill>
              </a:rPr>
              <a:t>attivita’</a:t>
            </a:r>
            <a:r>
              <a:rPr lang="it-IT" dirty="0">
                <a:solidFill>
                  <a:srgbClr val="002060"/>
                </a:solidFill>
              </a:rPr>
              <a:t> moduli Outer Tracker CMS-Phase2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0A693DF9-0E2B-6BA4-FA2E-BF43B260A0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31092"/>
            <a:ext cx="10690654" cy="4769708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Visita dei WG </a:t>
            </a:r>
            <a:r>
              <a:rPr lang="it-IT" dirty="0" err="1"/>
              <a:t>Convener</a:t>
            </a:r>
            <a:r>
              <a:rPr lang="it-IT" dirty="0"/>
              <a:t> a Bari per verifica operatività del centro</a:t>
            </a:r>
          </a:p>
          <a:p>
            <a:r>
              <a:rPr lang="it-IT" dirty="0"/>
              <a:t>Completata la procedura di acquisto e ricezione a Bari dei </a:t>
            </a:r>
            <a:r>
              <a:rPr lang="it-IT" dirty="0" err="1"/>
              <a:t>jigs</a:t>
            </a:r>
            <a:r>
              <a:rPr lang="it-IT" dirty="0"/>
              <a:t> di produzione per tutti i centri di assemblaggio (procedura manuale)</a:t>
            </a:r>
          </a:p>
          <a:p>
            <a:r>
              <a:rPr lang="it-IT" dirty="0"/>
              <a:t>Tutti i </a:t>
            </a:r>
            <a:r>
              <a:rPr lang="it-IT" dirty="0" err="1"/>
              <a:t>jigs</a:t>
            </a:r>
            <a:r>
              <a:rPr lang="it-IT" dirty="0"/>
              <a:t> (100!) sono stati preparati a Bari, assemblandoli e calibrandoli (</a:t>
            </a:r>
            <a:r>
              <a:rPr lang="it-IT" dirty="0" err="1"/>
              <a:t>Mitutoyo</a:t>
            </a:r>
            <a:r>
              <a:rPr lang="it-IT" dirty="0"/>
              <a:t>) prima  della spedizione agli altri centri</a:t>
            </a:r>
          </a:p>
          <a:p>
            <a:r>
              <a:rPr lang="it-IT" dirty="0"/>
              <a:t>Intervento di manutenzione </a:t>
            </a:r>
            <a:r>
              <a:rPr lang="it-IT" dirty="0" err="1"/>
              <a:t>bondatrice</a:t>
            </a:r>
            <a:r>
              <a:rPr lang="it-IT" dirty="0"/>
              <a:t> </a:t>
            </a:r>
            <a:r>
              <a:rPr lang="it-IT" dirty="0" err="1"/>
              <a:t>Delvotec</a:t>
            </a:r>
            <a:r>
              <a:rPr lang="it-IT" dirty="0"/>
              <a:t> G5 con annesso corso di apprendimento/aggiornamento per gli operatori</a:t>
            </a:r>
          </a:p>
          <a:p>
            <a:r>
              <a:rPr lang="it-IT" dirty="0" err="1"/>
              <a:t>Bonding</a:t>
            </a:r>
            <a:r>
              <a:rPr lang="it-IT" dirty="0"/>
              <a:t> </a:t>
            </a:r>
            <a:r>
              <a:rPr lang="it-IT" dirty="0" err="1"/>
              <a:t>Exercise</a:t>
            </a:r>
            <a:r>
              <a:rPr lang="it-IT" dirty="0"/>
              <a:t> per la qualifica del centro di produzione</a:t>
            </a:r>
          </a:p>
          <a:p>
            <a:r>
              <a:rPr lang="it-IT" dirty="0"/>
              <a:t>Avvio della pre-produzione in Ottobre. Abbiamo prodotto 3 kick-Off + 2  inviati a Brown per </a:t>
            </a:r>
            <a:r>
              <a:rPr lang="it-IT" dirty="0" err="1"/>
              <a:t>Bonding</a:t>
            </a:r>
            <a:r>
              <a:rPr lang="it-IT" dirty="0"/>
              <a:t> Test + </a:t>
            </a:r>
            <a:r>
              <a:rPr lang="it-IT" dirty="0" err="1"/>
              <a:t>Pre-prod</a:t>
            </a:r>
            <a:r>
              <a:rPr lang="it-IT" dirty="0"/>
              <a:t>: 3 funzionali +2 Bare </a:t>
            </a:r>
            <a:r>
              <a:rPr lang="it-IT" dirty="0" err="1"/>
              <a:t>Modules</a:t>
            </a:r>
            <a:endParaRPr lang="it-IT" dirty="0"/>
          </a:p>
          <a:p>
            <a:r>
              <a:rPr lang="it-IT" dirty="0"/>
              <a:t>Implemento software con interfaccia grafica utente GIPHT per test moduli on-line  e database storage dei dati dei moduli </a:t>
            </a:r>
          </a:p>
        </p:txBody>
      </p:sp>
    </p:spTree>
    <p:extLst>
      <p:ext uri="{BB962C8B-B14F-4D97-AF65-F5344CB8AC3E}">
        <p14:creationId xmlns:p14="http://schemas.microsoft.com/office/powerpoint/2010/main" val="3204430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880886B-02ED-4317-9236-CB60C22CF7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F49EA1F-6756-9A39-D2C2-CDA3BFF9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4580237"/>
            <a:ext cx="10908792" cy="120396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Squadre</a:t>
            </a:r>
            <a:r>
              <a:rPr lang="en-US" sz="6600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 in Camera </a:t>
            </a:r>
            <a:r>
              <a:rPr lang="en-US" sz="6600" kern="1200" dirty="0" err="1">
                <a:solidFill>
                  <a:srgbClr val="002060"/>
                </a:solidFill>
                <a:latin typeface="+mj-lt"/>
                <a:ea typeface="+mj-ea"/>
                <a:cs typeface="+mj-cs"/>
              </a:rPr>
              <a:t>Pulita</a:t>
            </a:r>
            <a:endParaRPr lang="en-US" sz="6600" kern="12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magine 7" descr="Immagine che contiene interno, Attrezzature mediche, medico, assistenza sanitaria&#10;&#10;Descrizione generata automaticamente">
            <a:extLst>
              <a:ext uri="{FF2B5EF4-FFF2-40B4-BE49-F238E27FC236}">
                <a16:creationId xmlns:a16="http://schemas.microsoft.com/office/drawing/2014/main" id="{1AFA9809-CFEC-D015-D5F2-79F4E7DF4B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8250"/>
          <a:stretch/>
        </p:blipFill>
        <p:spPr>
          <a:xfrm>
            <a:off x="6" y="-11"/>
            <a:ext cx="6095994" cy="4194796"/>
          </a:xfrm>
          <a:custGeom>
            <a:avLst/>
            <a:gdLst/>
            <a:ahLst/>
            <a:cxnLst/>
            <a:rect l="l" t="t" r="r" b="b"/>
            <a:pathLst>
              <a:path w="6002835" h="4194796">
                <a:moveTo>
                  <a:pt x="0" y="0"/>
                </a:moveTo>
                <a:lnTo>
                  <a:pt x="5999418" y="0"/>
                </a:lnTo>
                <a:lnTo>
                  <a:pt x="5996190" y="32760"/>
                </a:lnTo>
                <a:cubicBezTo>
                  <a:pt x="5998706" y="293110"/>
                  <a:pt x="5983874" y="553460"/>
                  <a:pt x="5997116" y="813682"/>
                </a:cubicBezTo>
                <a:cubicBezTo>
                  <a:pt x="6007314" y="1015047"/>
                  <a:pt x="6000824" y="1216284"/>
                  <a:pt x="5997116" y="1417522"/>
                </a:cubicBezTo>
                <a:cubicBezTo>
                  <a:pt x="5989967" y="1803471"/>
                  <a:pt x="6000824" y="2188911"/>
                  <a:pt x="5996190" y="2574351"/>
                </a:cubicBezTo>
                <a:cubicBezTo>
                  <a:pt x="5994204" y="2745205"/>
                  <a:pt x="5996454" y="2915805"/>
                  <a:pt x="6000824" y="3086660"/>
                </a:cubicBezTo>
                <a:cubicBezTo>
                  <a:pt x="6007180" y="3330611"/>
                  <a:pt x="5997382" y="3574689"/>
                  <a:pt x="5986656" y="3818514"/>
                </a:cubicBezTo>
                <a:cubicBezTo>
                  <a:pt x="5983054" y="3885559"/>
                  <a:pt x="5982107" y="3952684"/>
                  <a:pt x="5983808" y="4019746"/>
                </a:cubicBezTo>
                <a:lnTo>
                  <a:pt x="5993788" y="4173418"/>
                </a:lnTo>
                <a:lnTo>
                  <a:pt x="5955106" y="4175101"/>
                </a:lnTo>
                <a:cubicBezTo>
                  <a:pt x="5890100" y="4175133"/>
                  <a:pt x="5825078" y="4173227"/>
                  <a:pt x="5760087" y="4171956"/>
                </a:cubicBezTo>
                <a:cubicBezTo>
                  <a:pt x="5521345" y="4167509"/>
                  <a:pt x="5282477" y="4171956"/>
                  <a:pt x="5044242" y="4149213"/>
                </a:cubicBezTo>
                <a:cubicBezTo>
                  <a:pt x="4979506" y="4143051"/>
                  <a:pt x="4914326" y="4139111"/>
                  <a:pt x="4849272" y="4139890"/>
                </a:cubicBezTo>
                <a:cubicBezTo>
                  <a:pt x="4784218" y="4140668"/>
                  <a:pt x="4719291" y="4146163"/>
                  <a:pt x="4655063" y="4158869"/>
                </a:cubicBezTo>
                <a:cubicBezTo>
                  <a:pt x="4447578" y="4199146"/>
                  <a:pt x="4239457" y="4201688"/>
                  <a:pt x="4029811" y="4185424"/>
                </a:cubicBezTo>
                <a:cubicBezTo>
                  <a:pt x="3943792" y="4178690"/>
                  <a:pt x="3857774" y="4167509"/>
                  <a:pt x="3771375" y="4169669"/>
                </a:cubicBezTo>
                <a:cubicBezTo>
                  <a:pt x="3623225" y="4173608"/>
                  <a:pt x="3474948" y="4165603"/>
                  <a:pt x="3326672" y="4167636"/>
                </a:cubicBezTo>
                <a:cubicBezTo>
                  <a:pt x="3322669" y="4168208"/>
                  <a:pt x="3318578" y="4167674"/>
                  <a:pt x="3314855" y="4166111"/>
                </a:cubicBezTo>
                <a:cubicBezTo>
                  <a:pt x="3278008" y="4140827"/>
                  <a:pt x="3237604" y="4150610"/>
                  <a:pt x="3199487" y="4157217"/>
                </a:cubicBezTo>
                <a:cubicBezTo>
                  <a:pt x="3072810" y="4179198"/>
                  <a:pt x="2946260" y="4189998"/>
                  <a:pt x="2817550" y="4172972"/>
                </a:cubicBezTo>
                <a:cubicBezTo>
                  <a:pt x="2694647" y="4155146"/>
                  <a:pt x="2569990" y="4152923"/>
                  <a:pt x="2446541" y="4166365"/>
                </a:cubicBezTo>
                <a:cubicBezTo>
                  <a:pt x="2276791" y="4186186"/>
                  <a:pt x="2107677" y="4181993"/>
                  <a:pt x="1938308" y="4166365"/>
                </a:cubicBezTo>
                <a:cubicBezTo>
                  <a:pt x="1869570" y="4160013"/>
                  <a:pt x="1799815" y="4149213"/>
                  <a:pt x="1731712" y="4165095"/>
                </a:cubicBezTo>
                <a:cubicBezTo>
                  <a:pt x="1647854" y="4184535"/>
                  <a:pt x="1564250" y="4178182"/>
                  <a:pt x="1480137" y="4173862"/>
                </a:cubicBezTo>
                <a:cubicBezTo>
                  <a:pt x="1373663" y="4168271"/>
                  <a:pt x="1267442" y="4152135"/>
                  <a:pt x="1160586" y="4164841"/>
                </a:cubicBezTo>
                <a:cubicBezTo>
                  <a:pt x="1111161" y="4170685"/>
                  <a:pt x="1062116" y="4179961"/>
                  <a:pt x="1012055" y="4177547"/>
                </a:cubicBezTo>
                <a:cubicBezTo>
                  <a:pt x="873562" y="4171194"/>
                  <a:pt x="735196" y="4163697"/>
                  <a:pt x="596449" y="4164841"/>
                </a:cubicBezTo>
                <a:cubicBezTo>
                  <a:pt x="538383" y="4165222"/>
                  <a:pt x="480699" y="4167128"/>
                  <a:pt x="422887" y="4171321"/>
                </a:cubicBezTo>
                <a:cubicBezTo>
                  <a:pt x="315015" y="4179198"/>
                  <a:pt x="207524" y="4168525"/>
                  <a:pt x="100033" y="4164714"/>
                </a:cubicBezTo>
                <a:lnTo>
                  <a:pt x="0" y="4169195"/>
                </a:lnTo>
                <a:close/>
              </a:path>
            </a:pathLst>
          </a:custGeom>
        </p:spPr>
      </p:pic>
      <p:pic>
        <p:nvPicPr>
          <p:cNvPr id="4" name="Immagine 3" descr="Immagine che contiene vestiti, persona, interno, muro&#10;&#10;Descrizione generata automaticamente">
            <a:extLst>
              <a:ext uri="{FF2B5EF4-FFF2-40B4-BE49-F238E27FC236}">
                <a16:creationId xmlns:a16="http://schemas.microsoft.com/office/drawing/2014/main" id="{11776F35-8FAD-9268-790D-EB7A81EA61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3" b="9566"/>
          <a:stretch/>
        </p:blipFill>
        <p:spPr>
          <a:xfrm>
            <a:off x="6019800" y="12"/>
            <a:ext cx="6172195" cy="4186171"/>
          </a:xfrm>
          <a:custGeom>
            <a:avLst/>
            <a:gdLst/>
            <a:ahLst/>
            <a:cxnLst/>
            <a:rect l="l" t="t" r="r" b="b"/>
            <a:pathLst>
              <a:path w="6009490" h="4186171">
                <a:moveTo>
                  <a:pt x="9049" y="0"/>
                </a:moveTo>
                <a:lnTo>
                  <a:pt x="6009490" y="0"/>
                </a:lnTo>
                <a:lnTo>
                  <a:pt x="6009490" y="4168273"/>
                </a:lnTo>
                <a:lnTo>
                  <a:pt x="5803951" y="4172925"/>
                </a:lnTo>
                <a:cubicBezTo>
                  <a:pt x="5729787" y="4171950"/>
                  <a:pt x="5655658" y="4168322"/>
                  <a:pt x="5581704" y="4162045"/>
                </a:cubicBezTo>
                <a:cubicBezTo>
                  <a:pt x="5474340" y="4154041"/>
                  <a:pt x="5366086" y="4142987"/>
                  <a:pt x="5259485" y="4163316"/>
                </a:cubicBezTo>
                <a:cubicBezTo>
                  <a:pt x="5142465" y="4185805"/>
                  <a:pt x="5025571" y="4185932"/>
                  <a:pt x="4907534" y="4180215"/>
                </a:cubicBezTo>
                <a:cubicBezTo>
                  <a:pt x="4806650" y="4175387"/>
                  <a:pt x="4706147" y="4149975"/>
                  <a:pt x="4604501" y="4176784"/>
                </a:cubicBezTo>
                <a:cubicBezTo>
                  <a:pt x="4594387" y="4178258"/>
                  <a:pt x="4584082" y="4177826"/>
                  <a:pt x="4574133" y="4175514"/>
                </a:cubicBezTo>
                <a:cubicBezTo>
                  <a:pt x="4462958" y="4160140"/>
                  <a:pt x="4351020" y="4172718"/>
                  <a:pt x="4239463" y="4168398"/>
                </a:cubicBezTo>
                <a:cubicBezTo>
                  <a:pt x="4188005" y="4166365"/>
                  <a:pt x="4135530" y="4167509"/>
                  <a:pt x="4084706" y="4162045"/>
                </a:cubicBezTo>
                <a:cubicBezTo>
                  <a:pt x="3968067" y="4149594"/>
                  <a:pt x="3851682" y="4142987"/>
                  <a:pt x="3736314" y="4172337"/>
                </a:cubicBezTo>
                <a:cubicBezTo>
                  <a:pt x="3702643" y="4180253"/>
                  <a:pt x="3668235" y="4184509"/>
                  <a:pt x="3633650" y="4185043"/>
                </a:cubicBezTo>
                <a:cubicBezTo>
                  <a:pt x="3520696" y="4189109"/>
                  <a:pt x="3408122" y="4181358"/>
                  <a:pt x="3295549" y="4175005"/>
                </a:cubicBezTo>
                <a:cubicBezTo>
                  <a:pt x="3217408" y="4170558"/>
                  <a:pt x="3139394" y="4160902"/>
                  <a:pt x="3061127" y="4169034"/>
                </a:cubicBezTo>
                <a:cubicBezTo>
                  <a:pt x="3015640" y="4173735"/>
                  <a:pt x="2969772" y="4173735"/>
                  <a:pt x="2924285" y="4169034"/>
                </a:cubicBezTo>
                <a:cubicBezTo>
                  <a:pt x="2840452" y="4159212"/>
                  <a:pt x="2755870" y="4157382"/>
                  <a:pt x="2671694" y="4163570"/>
                </a:cubicBezTo>
                <a:cubicBezTo>
                  <a:pt x="2546033" y="4174370"/>
                  <a:pt x="2420500" y="4183391"/>
                  <a:pt x="2294459" y="4166238"/>
                </a:cubicBezTo>
                <a:cubicBezTo>
                  <a:pt x="2222976" y="4155006"/>
                  <a:pt x="2150298" y="4153685"/>
                  <a:pt x="2078460" y="4162300"/>
                </a:cubicBezTo>
                <a:cubicBezTo>
                  <a:pt x="1907313" y="4186314"/>
                  <a:pt x="1735785" y="4178563"/>
                  <a:pt x="1564257" y="4168653"/>
                </a:cubicBezTo>
                <a:cubicBezTo>
                  <a:pt x="1449650" y="4161918"/>
                  <a:pt x="1334536" y="4149594"/>
                  <a:pt x="1220183" y="4165857"/>
                </a:cubicBezTo>
                <a:cubicBezTo>
                  <a:pt x="1074321" y="4186186"/>
                  <a:pt x="928331" y="4179452"/>
                  <a:pt x="782087" y="4173481"/>
                </a:cubicBezTo>
                <a:cubicBezTo>
                  <a:pt x="674723" y="4169034"/>
                  <a:pt x="567232" y="4155565"/>
                  <a:pt x="459614" y="4172210"/>
                </a:cubicBezTo>
                <a:cubicBezTo>
                  <a:pt x="448535" y="4173722"/>
                  <a:pt x="437265" y="4172591"/>
                  <a:pt x="426706" y="4168907"/>
                </a:cubicBezTo>
                <a:cubicBezTo>
                  <a:pt x="385869" y="4155464"/>
                  <a:pt x="342085" y="4153660"/>
                  <a:pt x="300283" y="4163697"/>
                </a:cubicBezTo>
                <a:cubicBezTo>
                  <a:pt x="223159" y="4180596"/>
                  <a:pt x="146162" y="4187965"/>
                  <a:pt x="67640" y="4172591"/>
                </a:cubicBezTo>
                <a:lnTo>
                  <a:pt x="14015" y="4169393"/>
                </a:lnTo>
                <a:lnTo>
                  <a:pt x="28554" y="3856095"/>
                </a:lnTo>
                <a:cubicBezTo>
                  <a:pt x="30458" y="3735660"/>
                  <a:pt x="27412" y="3615306"/>
                  <a:pt x="15626" y="3495237"/>
                </a:cubicBezTo>
                <a:cubicBezTo>
                  <a:pt x="-847" y="3348740"/>
                  <a:pt x="-4304" y="3201174"/>
                  <a:pt x="5296" y="3054118"/>
                </a:cubicBezTo>
                <a:cubicBezTo>
                  <a:pt x="11786" y="2969961"/>
                  <a:pt x="18539" y="2885804"/>
                  <a:pt x="22776" y="2801522"/>
                </a:cubicBezTo>
                <a:cubicBezTo>
                  <a:pt x="28180" y="2681630"/>
                  <a:pt x="25173" y="2561524"/>
                  <a:pt x="13771" y="2442014"/>
                </a:cubicBezTo>
                <a:cubicBezTo>
                  <a:pt x="4237" y="2350879"/>
                  <a:pt x="3177" y="2259120"/>
                  <a:pt x="10593" y="2167807"/>
                </a:cubicBezTo>
                <a:cubicBezTo>
                  <a:pt x="25690" y="2012336"/>
                  <a:pt x="9931" y="1856863"/>
                  <a:pt x="5032" y="1701516"/>
                </a:cubicBezTo>
                <a:cubicBezTo>
                  <a:pt x="-3577" y="1415742"/>
                  <a:pt x="20393" y="1130095"/>
                  <a:pt x="9666" y="844320"/>
                </a:cubicBezTo>
                <a:cubicBezTo>
                  <a:pt x="3841" y="702958"/>
                  <a:pt x="16420" y="561723"/>
                  <a:pt x="9666" y="420361"/>
                </a:cubicBezTo>
                <a:cubicBezTo>
                  <a:pt x="4105" y="319805"/>
                  <a:pt x="397" y="219250"/>
                  <a:pt x="4105" y="118568"/>
                </a:cubicBezTo>
                <a:cubicBezTo>
                  <a:pt x="5164" y="91109"/>
                  <a:pt x="5826" y="63523"/>
                  <a:pt x="9534" y="36446"/>
                </a:cubicBezTo>
                <a:close/>
              </a:path>
            </a:pathLst>
          </a:custGeom>
        </p:spPr>
      </p:pic>
      <p:sp>
        <p:nvSpPr>
          <p:cNvPr id="15" name="sketch line">
            <a:extLst>
              <a:ext uri="{FF2B5EF4-FFF2-40B4-BE49-F238E27FC236}">
                <a16:creationId xmlns:a16="http://schemas.microsoft.com/office/drawing/2014/main" id="{28C31856-6ABF-41FD-B683-B06E5FFF92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8439"/>
            <a:ext cx="3291840" cy="18288"/>
          </a:xfrm>
          <a:custGeom>
            <a:avLst/>
            <a:gdLst>
              <a:gd name="connsiteX0" fmla="*/ 0 w 3291840"/>
              <a:gd name="connsiteY0" fmla="*/ 0 h 18288"/>
              <a:gd name="connsiteX1" fmla="*/ 658368 w 3291840"/>
              <a:gd name="connsiteY1" fmla="*/ 0 h 18288"/>
              <a:gd name="connsiteX2" fmla="*/ 1283818 w 3291840"/>
              <a:gd name="connsiteY2" fmla="*/ 0 h 18288"/>
              <a:gd name="connsiteX3" fmla="*/ 1909267 w 3291840"/>
              <a:gd name="connsiteY3" fmla="*/ 0 h 18288"/>
              <a:gd name="connsiteX4" fmla="*/ 2633472 w 3291840"/>
              <a:gd name="connsiteY4" fmla="*/ 0 h 18288"/>
              <a:gd name="connsiteX5" fmla="*/ 3291840 w 3291840"/>
              <a:gd name="connsiteY5" fmla="*/ 0 h 18288"/>
              <a:gd name="connsiteX6" fmla="*/ 3291840 w 3291840"/>
              <a:gd name="connsiteY6" fmla="*/ 18288 h 18288"/>
              <a:gd name="connsiteX7" fmla="*/ 2633472 w 3291840"/>
              <a:gd name="connsiteY7" fmla="*/ 18288 h 18288"/>
              <a:gd name="connsiteX8" fmla="*/ 2073859 w 3291840"/>
              <a:gd name="connsiteY8" fmla="*/ 18288 h 18288"/>
              <a:gd name="connsiteX9" fmla="*/ 1448410 w 3291840"/>
              <a:gd name="connsiteY9" fmla="*/ 18288 h 18288"/>
              <a:gd name="connsiteX10" fmla="*/ 822960 w 3291840"/>
              <a:gd name="connsiteY10" fmla="*/ 18288 h 18288"/>
              <a:gd name="connsiteX11" fmla="*/ 0 w 3291840"/>
              <a:gd name="connsiteY11" fmla="*/ 18288 h 18288"/>
              <a:gd name="connsiteX12" fmla="*/ 0 w 329184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6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FF1D52-A972-22F5-BF01-3FDDD668D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214" y="173020"/>
            <a:ext cx="10515600" cy="1325563"/>
          </a:xfrm>
        </p:spPr>
        <p:txBody>
          <a:bodyPr/>
          <a:lstStyle/>
          <a:p>
            <a:r>
              <a:rPr lang="it-IT" dirty="0" err="1">
                <a:solidFill>
                  <a:srgbClr val="002060"/>
                </a:solidFill>
              </a:rPr>
              <a:t>Jigs</a:t>
            </a:r>
            <a:r>
              <a:rPr lang="it-IT" dirty="0">
                <a:solidFill>
                  <a:srgbClr val="002060"/>
                </a:solidFill>
              </a:rPr>
              <a:t> Finali</a:t>
            </a:r>
          </a:p>
        </p:txBody>
      </p:sp>
      <p:pic>
        <p:nvPicPr>
          <p:cNvPr id="7" name="Immagine 6" descr="Immagine che contiene arredo, interno, tavolo, pavimento&#10;&#10;Descrizione generata automaticamente">
            <a:extLst>
              <a:ext uri="{FF2B5EF4-FFF2-40B4-BE49-F238E27FC236}">
                <a16:creationId xmlns:a16="http://schemas.microsoft.com/office/drawing/2014/main" id="{3C1EAA3D-CFF7-F234-C480-BA051D932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</p:spPr>
      </p:pic>
      <p:pic>
        <p:nvPicPr>
          <p:cNvPr id="9" name="Immagine 8" descr="Immagine che contiene interno, arredo, tavolo, muro&#10;&#10;Descrizione generata automaticamente">
            <a:extLst>
              <a:ext uri="{FF2B5EF4-FFF2-40B4-BE49-F238E27FC236}">
                <a16:creationId xmlns:a16="http://schemas.microsoft.com/office/drawing/2014/main" id="{408E2CC9-6F4A-22BE-2089-BF5224EA86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" y="1574713"/>
            <a:ext cx="7044382" cy="5283287"/>
          </a:xfrm>
          <a:prstGeom prst="rect">
            <a:avLst/>
          </a:prstGeom>
        </p:spPr>
      </p:pic>
      <p:pic>
        <p:nvPicPr>
          <p:cNvPr id="5" name="Segnaposto contenuto 4" descr="Immagine che contiene testo, interno, muro, scaffale&#10;&#10;Descrizione generata automaticamente">
            <a:extLst>
              <a:ext uri="{FF2B5EF4-FFF2-40B4-BE49-F238E27FC236}">
                <a16:creationId xmlns:a16="http://schemas.microsoft.com/office/drawing/2014/main" id="{47F2E608-3F9C-9E09-2E87-5A26AC7A6A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rcRect b="18346"/>
          <a:stretch/>
        </p:blipFill>
        <p:spPr>
          <a:xfrm>
            <a:off x="6023" y="663"/>
            <a:ext cx="4422833" cy="2708556"/>
          </a:xfrm>
        </p:spPr>
      </p:pic>
    </p:spTree>
    <p:extLst>
      <p:ext uri="{BB962C8B-B14F-4D97-AF65-F5344CB8AC3E}">
        <p14:creationId xmlns:p14="http://schemas.microsoft.com/office/powerpoint/2010/main" val="41829935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B140A0-1B65-00B9-6803-093C3622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Bonding</a:t>
            </a:r>
            <a:endParaRPr lang="it-IT" dirty="0"/>
          </a:p>
        </p:txBody>
      </p:sp>
      <p:pic>
        <p:nvPicPr>
          <p:cNvPr id="5" name="Segnaposto contenuto 4" descr="Immagine che contiene testo, computer, interno, schermata&#10;&#10;Descrizione generata automaticamente">
            <a:extLst>
              <a:ext uri="{FF2B5EF4-FFF2-40B4-BE49-F238E27FC236}">
                <a16:creationId xmlns:a16="http://schemas.microsoft.com/office/drawing/2014/main" id="{598AB0EE-5019-E084-DC5D-78AAF68A45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95540" y="1529061"/>
            <a:ext cx="3263503" cy="4351338"/>
          </a:xfrm>
        </p:spPr>
      </p:pic>
      <p:pic>
        <p:nvPicPr>
          <p:cNvPr id="7" name="Immagine 6" descr="Immagine che contiene testo, monitor, interno, Schermo del computer&#10;&#10;Descrizione generata automaticamente">
            <a:extLst>
              <a:ext uri="{FF2B5EF4-FFF2-40B4-BE49-F238E27FC236}">
                <a16:creationId xmlns:a16="http://schemas.microsoft.com/office/drawing/2014/main" id="{9D2B9B72-AE83-BCE8-9615-E9B7BC20AA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0005" y="1529061"/>
            <a:ext cx="4403124" cy="3302343"/>
          </a:xfrm>
          <a:prstGeom prst="rect">
            <a:avLst/>
          </a:prstGeom>
        </p:spPr>
      </p:pic>
      <p:pic>
        <p:nvPicPr>
          <p:cNvPr id="8" name="WhatsApp Video 2024-12-13 at 12.15.06">
            <a:hlinkClick r:id="" action="ppaction://media"/>
            <a:extLst>
              <a:ext uri="{FF2B5EF4-FFF2-40B4-BE49-F238E27FC236}">
                <a16:creationId xmlns:a16="http://schemas.microsoft.com/office/drawing/2014/main" id="{D2AAABA2-F154-86F4-C359-4F8E2403440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070" y="111213"/>
            <a:ext cx="1076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65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857</TotalTime>
  <Words>511</Words>
  <Application>Microsoft Macintosh PowerPoint</Application>
  <PresentationFormat>Widescreen</PresentationFormat>
  <Paragraphs>49</Paragraphs>
  <Slides>18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Helvetica</vt:lpstr>
      <vt:lpstr>Tema di Office</vt:lpstr>
      <vt:lpstr>Outer Tracker CMS-Phase2</vt:lpstr>
      <vt:lpstr>Problems First: The lpGBT Issue</vt:lpstr>
      <vt:lpstr>Presentazione standard di PowerPoint</vt:lpstr>
      <vt:lpstr>Presentazione standard di PowerPoint</vt:lpstr>
      <vt:lpstr>Presentazione standard di PowerPoint</vt:lpstr>
      <vt:lpstr>Stato attivita’ moduli Outer Tracker CMS-Phase2</vt:lpstr>
      <vt:lpstr>Squadre in Camera Pulita</vt:lpstr>
      <vt:lpstr>Jigs Finali</vt:lpstr>
      <vt:lpstr>Bonding</vt:lpstr>
      <vt:lpstr>Moduli di pre-produzione</vt:lpstr>
      <vt:lpstr>Visit Report BARI</vt:lpstr>
      <vt:lpstr>Infrastructures</vt:lpstr>
      <vt:lpstr>Points of Failure</vt:lpstr>
      <vt:lpstr>Presentazione standard di PowerPoint</vt:lpstr>
      <vt:lpstr>Proposta referee: </vt:lpstr>
      <vt:lpstr>Presentazione standard di PowerPoint</vt:lpstr>
      <vt:lpstr>Incontro con referee CSN1 sul piano P2024 (2024.11.21) 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Stato attivita’ moduli Outer Tracker CMS-Phase2</dc:title>
  <dc:creator>Luigi Fiore</dc:creator>
  <cp:lastModifiedBy>Donato Maria Creanza</cp:lastModifiedBy>
  <cp:revision>16</cp:revision>
  <dcterms:created xsi:type="dcterms:W3CDTF">2024-06-24T06:46:59Z</dcterms:created>
  <dcterms:modified xsi:type="dcterms:W3CDTF">2024-12-19T11:23:36Z</dcterms:modified>
</cp:coreProperties>
</file>