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76" autoAdjust="0"/>
    <p:restoredTop sz="99353" autoAdjust="0"/>
  </p:normalViewPr>
  <p:slideViewPr>
    <p:cSldViewPr>
      <p:cViewPr varScale="1">
        <p:scale>
          <a:sx n="109" d="100"/>
          <a:sy n="109" d="100"/>
        </p:scale>
        <p:origin x="-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8E833-C39B-4D96-919D-3D34F4175F04}" type="datetimeFigureOut">
              <a:rPr lang="en-US" smtClean="0"/>
              <a:t>19/01/12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E2326-CA05-4C71-A7FE-0DC3AC19A8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3538736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L. </a:t>
            </a:r>
            <a:r>
              <a:rPr lang="en-US" dirty="0" err="1"/>
              <a:t>Bosisio</a:t>
            </a:r>
            <a:r>
              <a:rPr lang="en-US" dirty="0"/>
              <a:t>  -  </a:t>
            </a:r>
            <a:r>
              <a:rPr lang="en-US" dirty="0" err="1"/>
              <a:t>SuperB</a:t>
            </a:r>
            <a:r>
              <a:rPr lang="en-US" dirty="0"/>
              <a:t>   SVT   Meeting    -    20-01-2012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E5E9B2-8B0E-0247-94D0-551295A2D30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3605" y="1899561"/>
            <a:ext cx="7694612" cy="2486267"/>
          </a:xfrm>
          <a:ln>
            <a:noFill/>
          </a:ln>
        </p:spPr>
        <p:txBody>
          <a:bodyPr anchor="t" anchorCtr="0"/>
          <a:lstStyle/>
          <a:p>
            <a:pPr>
              <a:lnSpc>
                <a:spcPct val="140000"/>
              </a:lnSpc>
              <a:defRPr/>
            </a:pPr>
            <a:r>
              <a:rPr lang="en-US" sz="3600" dirty="0" smtClean="0">
                <a:solidFill>
                  <a:srgbClr val="0000FF"/>
                </a:solidFill>
                <a:cs typeface="+mj-cs"/>
              </a:rPr>
              <a:t>SuperB  SVT  </a:t>
            </a:r>
            <a:r>
              <a:rPr lang="en-US" sz="3600" dirty="0" smtClean="0">
                <a:solidFill>
                  <a:srgbClr val="CC00CC"/>
                </a:solidFill>
                <a:cs typeface="+mj-cs"/>
              </a:rPr>
              <a:t/>
            </a:r>
            <a:br>
              <a:rPr lang="en-US" sz="3600" dirty="0" smtClean="0">
                <a:solidFill>
                  <a:srgbClr val="CC00CC"/>
                </a:solidFill>
                <a:cs typeface="+mj-cs"/>
              </a:rPr>
            </a:br>
            <a:r>
              <a:rPr lang="en-US" sz="3600" dirty="0" smtClean="0">
                <a:solidFill>
                  <a:schemeClr val="tx1"/>
                </a:solidFill>
                <a:cs typeface="+mj-cs"/>
              </a:rPr>
              <a:t>Z-side Strip Connection Options</a:t>
            </a:r>
            <a:endParaRPr lang="en-US" sz="3600" dirty="0" smtClean="0">
              <a:solidFill>
                <a:schemeClr val="tx1"/>
              </a:solidFill>
              <a:cs typeface="+mj-cs"/>
            </a:endParaRPr>
          </a:p>
        </p:txBody>
      </p:sp>
      <p:sp>
        <p:nvSpPr>
          <p:cNvPr id="902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6740" y="4559672"/>
            <a:ext cx="7864144" cy="130769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</a:rPr>
              <a:t>Irina </a:t>
            </a:r>
            <a:r>
              <a:rPr lang="en-US" sz="2000" dirty="0" smtClean="0">
                <a:solidFill>
                  <a:srgbClr val="0000FF"/>
                </a:solidFill>
              </a:rPr>
              <a:t>Rashevskaya, </a:t>
            </a:r>
            <a:r>
              <a:rPr lang="en-US" sz="2000" dirty="0" smtClean="0">
                <a:solidFill>
                  <a:srgbClr val="0000FF"/>
                </a:solidFill>
                <a:cs typeface="+mn-cs"/>
              </a:rPr>
              <a:t>Luciano Bosisio</a:t>
            </a:r>
          </a:p>
          <a:p>
            <a:pPr marL="0" indent="0" algn="ctr">
              <a:lnSpc>
                <a:spcPct val="15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cs typeface="+mn-cs"/>
              </a:rPr>
              <a:t>INFN-Trieste e Università di Trieste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L. </a:t>
            </a:r>
            <a:r>
              <a:rPr lang="en-US" dirty="0" err="1" smtClean="0"/>
              <a:t>Bosisio</a:t>
            </a:r>
            <a:r>
              <a:rPr lang="en-US" dirty="0" smtClean="0"/>
              <a:t>  -  </a:t>
            </a:r>
            <a:r>
              <a:rPr lang="en-US" dirty="0" err="1" smtClean="0"/>
              <a:t>SuperB</a:t>
            </a:r>
            <a:r>
              <a:rPr lang="en-US" dirty="0" smtClean="0"/>
              <a:t>   SVT   Meeting    -    20-01-2012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A90A0C-10BD-DF43-A242-AAB068A6625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725144"/>
            <a:ext cx="6513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Each barrel layer has its own dedicated sensor</a:t>
            </a:r>
          </a:p>
          <a:p>
            <a:pPr marL="342900" indent="-342900" algn="l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latin typeface="+mn-lt"/>
              </a:rPr>
              <a:t>even number </a:t>
            </a:r>
            <a:r>
              <a:rPr lang="en-US" sz="2000" dirty="0">
                <a:latin typeface="+mn-lt"/>
              </a:rPr>
              <a:t>o</a:t>
            </a:r>
            <a:r>
              <a:rPr lang="en-US" sz="2000" dirty="0" smtClean="0">
                <a:latin typeface="+mn-lt"/>
              </a:rPr>
              <a:t>f sensors in each ladder </a:t>
            </a:r>
          </a:p>
          <a:p>
            <a:pPr marL="342900" indent="-342900" algn="l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latin typeface="+mn-lt"/>
              </a:rPr>
              <a:t>254 wafers (150 mm)</a:t>
            </a:r>
          </a:p>
          <a:p>
            <a:pPr marL="342900" indent="-342900" algn="l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latin typeface="+mn-lt"/>
              </a:rPr>
              <a:t>8 mask sets</a:t>
            </a:r>
            <a:endParaRPr lang="en-US" sz="20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44835"/>
            <a:ext cx="881062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03848" y="116632"/>
            <a:ext cx="3244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Sensor dimensions</a:t>
            </a:r>
          </a:p>
        </p:txBody>
      </p:sp>
    </p:spTree>
    <p:extLst>
      <p:ext uri="{BB962C8B-B14F-4D97-AF65-F5344CB8AC3E}">
        <p14:creationId xmlns:p14="http://schemas.microsoft.com/office/powerpoint/2010/main" val="28684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L. </a:t>
            </a:r>
            <a:r>
              <a:rPr lang="en-US" dirty="0" err="1" smtClean="0"/>
              <a:t>Bosisio</a:t>
            </a:r>
            <a:r>
              <a:rPr lang="en-US" dirty="0" smtClean="0"/>
              <a:t>  -  </a:t>
            </a:r>
            <a:r>
              <a:rPr lang="en-US" dirty="0" err="1" smtClean="0"/>
              <a:t>SuperB</a:t>
            </a:r>
            <a:r>
              <a:rPr lang="en-US" dirty="0" smtClean="0"/>
              <a:t>   SVT   Meeting    -    20-01-2012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A90A0C-10BD-DF43-A242-AAB068A6625A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4725144"/>
            <a:ext cx="6513496" cy="119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The </a:t>
            </a:r>
            <a:r>
              <a:rPr lang="en-US" sz="2000" dirty="0" smtClean="0">
                <a:latin typeface="+mn-lt"/>
              </a:rPr>
              <a:t>number </a:t>
            </a:r>
            <a:r>
              <a:rPr lang="en-US" sz="2000" dirty="0" smtClean="0">
                <a:latin typeface="+mn-lt"/>
              </a:rPr>
              <a:t>of </a:t>
            </a:r>
            <a:r>
              <a:rPr lang="en-US" sz="2000" dirty="0" smtClean="0">
                <a:latin typeface="+mn-lt"/>
              </a:rPr>
              <a:t>strips </a:t>
            </a:r>
            <a:r>
              <a:rPr lang="en-US" sz="2000" dirty="0" smtClean="0">
                <a:latin typeface="+mn-lt"/>
              </a:rPr>
              <a:t>has to be </a:t>
            </a:r>
            <a:r>
              <a:rPr lang="en-US" sz="2000" dirty="0" smtClean="0">
                <a:latin typeface="+mn-lt"/>
              </a:rPr>
              <a:t>an integer.  This brings a </a:t>
            </a:r>
            <a:r>
              <a:rPr lang="en-US" sz="2000" dirty="0" smtClean="0">
                <a:latin typeface="+mn-lt"/>
              </a:rPr>
              <a:t>small difference in Barrel </a:t>
            </a:r>
            <a:r>
              <a:rPr lang="en-US" sz="2000" dirty="0" smtClean="0">
                <a:latin typeface="+mn-lt"/>
              </a:rPr>
              <a:t>Length </a:t>
            </a:r>
            <a:r>
              <a:rPr lang="en-US" sz="2000" dirty="0"/>
              <a:t>(less than 0.4 mm</a:t>
            </a:r>
            <a:r>
              <a:rPr lang="en-US" sz="2000" dirty="0" smtClean="0"/>
              <a:t>) </a:t>
            </a:r>
            <a:r>
              <a:rPr lang="en-US" sz="2000" dirty="0" smtClean="0">
                <a:latin typeface="+mn-lt"/>
              </a:rPr>
              <a:t>with respect to the values given by </a:t>
            </a:r>
            <a:r>
              <a:rPr lang="en-US" sz="2000" dirty="0" err="1" smtClean="0">
                <a:latin typeface="+mn-lt"/>
              </a:rPr>
              <a:t>Filippo</a:t>
            </a:r>
            <a:r>
              <a:rPr lang="en-US" sz="2000" dirty="0" smtClean="0">
                <a:latin typeface="+mn-lt"/>
              </a:rPr>
              <a:t>.  </a:t>
            </a:r>
            <a:endParaRPr lang="en-US" sz="2000" dirty="0">
              <a:latin typeface="+mn-lt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052736"/>
            <a:ext cx="48006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03848" y="404664"/>
            <a:ext cx="2186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Barrel Lengths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052736"/>
            <a:ext cx="6000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84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L. </a:t>
            </a:r>
            <a:r>
              <a:rPr lang="en-US" dirty="0" err="1" smtClean="0"/>
              <a:t>Bosisio</a:t>
            </a:r>
            <a:r>
              <a:rPr lang="en-US" dirty="0" smtClean="0"/>
              <a:t>  -  </a:t>
            </a:r>
            <a:r>
              <a:rPr lang="en-US" dirty="0" err="1" smtClean="0"/>
              <a:t>SuperB</a:t>
            </a:r>
            <a:r>
              <a:rPr lang="en-US" dirty="0" smtClean="0"/>
              <a:t>   SVT   Meeting    -    20-01-2012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A90A0C-10BD-DF43-A242-AAB068A6625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5085184"/>
            <a:ext cx="6513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Need ganging X2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X3 for layer 4 and 5.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52197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03848" y="404664"/>
            <a:ext cx="3058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Strip Ganging Option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96752"/>
            <a:ext cx="6000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020272" y="1916832"/>
            <a:ext cx="1944216" cy="20774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prototype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fanout</a:t>
            </a:r>
            <a:r>
              <a:rPr lang="en-US" dirty="0">
                <a:latin typeface="Arial" pitchFamily="34" charset="0"/>
                <a:cs typeface="Arial" pitchFamily="34" charset="0"/>
              </a:rPr>
              <a:t> for layer 3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being produced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this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ganging configuration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6444208" y="3068960"/>
            <a:ext cx="576064" cy="216024"/>
          </a:xfrm>
          <a:prstGeom prst="lef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L. </a:t>
            </a:r>
            <a:r>
              <a:rPr lang="en-US" dirty="0" err="1" smtClean="0"/>
              <a:t>Bosisio</a:t>
            </a:r>
            <a:r>
              <a:rPr lang="en-US" dirty="0" smtClean="0"/>
              <a:t>  -  </a:t>
            </a:r>
            <a:r>
              <a:rPr lang="en-US" dirty="0" err="1" smtClean="0"/>
              <a:t>SuperB</a:t>
            </a:r>
            <a:r>
              <a:rPr lang="en-US" dirty="0" smtClean="0"/>
              <a:t>   SVT   Meeting    -    20-01-2012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A90A0C-10BD-DF43-A242-AAB068A6625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764704"/>
            <a:ext cx="7704856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Apply: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Pairing  x2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track projection exceeds 4 times 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readout_pitch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spans more than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4 strips and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Pairing  x3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if it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exceeds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times the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readout_pitch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60648"/>
            <a:ext cx="5351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Strip Pairing Scheme in Layers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1, 2, 3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20888"/>
            <a:ext cx="371475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5652120" y="3140968"/>
            <a:ext cx="71365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OK!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3933056"/>
            <a:ext cx="1944216" cy="20774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prototype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fanout</a:t>
            </a:r>
            <a:r>
              <a:rPr lang="en-US" dirty="0">
                <a:latin typeface="Arial" pitchFamily="34" charset="0"/>
                <a:cs typeface="Arial" pitchFamily="34" charset="0"/>
              </a:rPr>
              <a:t> for layer 3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being produced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this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pairing configuration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5436096" y="4293096"/>
            <a:ext cx="576064" cy="216024"/>
          </a:xfrm>
          <a:prstGeom prst="lef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L. </a:t>
            </a:r>
            <a:r>
              <a:rPr lang="en-US" dirty="0" err="1" smtClean="0"/>
              <a:t>Bosisio</a:t>
            </a:r>
            <a:r>
              <a:rPr lang="en-US" dirty="0" smtClean="0"/>
              <a:t>  -  </a:t>
            </a:r>
            <a:r>
              <a:rPr lang="en-US" dirty="0" err="1" smtClean="0"/>
              <a:t>SuperB</a:t>
            </a:r>
            <a:r>
              <a:rPr lang="en-US" dirty="0" smtClean="0"/>
              <a:t>   SVT   Meeting    -    20-01-2012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A90A0C-10BD-DF43-A242-AAB068A6625A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187055"/>
            <a:ext cx="43624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276872"/>
            <a:ext cx="43624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461" y="2276872"/>
            <a:ext cx="6191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511" y="3187055"/>
            <a:ext cx="6000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395536" y="764704"/>
            <a:ext cx="7992888" cy="141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maximum </a:t>
            </a:r>
            <a:r>
              <a:rPr lang="en-US" dirty="0" smtClean="0"/>
              <a:t>track projection </a:t>
            </a:r>
            <a:r>
              <a:rPr lang="en-US" dirty="0" smtClean="0"/>
              <a:t>for layer 4 and 5 </a:t>
            </a:r>
            <a:r>
              <a:rPr lang="en-US" dirty="0"/>
              <a:t>(</a:t>
            </a:r>
            <a:r>
              <a:rPr lang="en-US" dirty="0" smtClean="0"/>
              <a:t>663um in Ly 5b) is </a:t>
            </a:r>
            <a:r>
              <a:rPr lang="en-US" dirty="0" smtClean="0"/>
              <a:t>less than </a:t>
            </a:r>
            <a:r>
              <a:rPr lang="en-US" dirty="0" smtClean="0"/>
              <a:t>4 </a:t>
            </a:r>
            <a:r>
              <a:rPr lang="en-US" dirty="0" smtClean="0"/>
              <a:t>times the readout pitch.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We try to apply   </a:t>
            </a:r>
            <a:r>
              <a:rPr lang="en-US" dirty="0" smtClean="0">
                <a:latin typeface="+mn-lt"/>
              </a:rPr>
              <a:t>Pairing </a:t>
            </a:r>
            <a:r>
              <a:rPr lang="en-US" dirty="0" smtClean="0">
                <a:latin typeface="+mn-lt"/>
              </a:rPr>
              <a:t>x2  </a:t>
            </a:r>
            <a:r>
              <a:rPr lang="en-US" dirty="0" smtClean="0">
                <a:latin typeface="+mn-lt"/>
              </a:rPr>
              <a:t>if </a:t>
            </a:r>
            <a:r>
              <a:rPr lang="en-US" dirty="0"/>
              <a:t>track projection </a:t>
            </a:r>
            <a:r>
              <a:rPr lang="en-US" dirty="0" smtClean="0">
                <a:latin typeface="+mn-lt"/>
              </a:rPr>
              <a:t>is more than </a:t>
            </a:r>
            <a:r>
              <a:rPr lang="en-US" dirty="0" smtClean="0">
                <a:latin typeface="+mn-lt"/>
              </a:rPr>
              <a:t>2 </a:t>
            </a:r>
            <a:r>
              <a:rPr lang="en-US" dirty="0"/>
              <a:t>times the readout pitch</a:t>
            </a:r>
            <a:r>
              <a:rPr lang="en-US" dirty="0" smtClean="0">
                <a:latin typeface="+mn-lt"/>
              </a:rPr>
              <a:t> and</a:t>
            </a:r>
            <a:r>
              <a:rPr lang="en-US" dirty="0" smtClean="0"/>
              <a:t>  Pairing x3   </a:t>
            </a:r>
            <a:r>
              <a:rPr lang="en-US" dirty="0" smtClean="0"/>
              <a:t>if it is more than 3 </a:t>
            </a:r>
            <a:r>
              <a:rPr lang="en-US" dirty="0"/>
              <a:t>times the readout </a:t>
            </a:r>
            <a:r>
              <a:rPr lang="en-US" dirty="0" smtClean="0"/>
              <a:t>pitch.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7704" y="260648"/>
            <a:ext cx="500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Strip Pairing Scheme in Layers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4, 5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68144" y="242088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We have 640 readout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channels only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=&gt; We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need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also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ganging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4365104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layer 4a               Pairing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x2                   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ganging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x2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layer 4b               Pairing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x2                   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ganging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x2, x3 (only 11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layer 5a               Pairing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x2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Paring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x3   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ganging x2, x3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layer 4b               Pairing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x2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Paring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x3   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ganging x2, x3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5805264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Too complex….</a:t>
            </a:r>
          </a:p>
        </p:txBody>
      </p:sp>
    </p:spTree>
    <p:extLst>
      <p:ext uri="{BB962C8B-B14F-4D97-AF65-F5344CB8AC3E}">
        <p14:creationId xmlns:p14="http://schemas.microsoft.com/office/powerpoint/2010/main" val="28684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364</Words>
  <Application>Microsoft Macintosh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SuperB  SVT   Z-side Strip Connection Options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irina</dc:creator>
  <cp:lastModifiedBy>Luciano Bosisio</cp:lastModifiedBy>
  <cp:revision>39</cp:revision>
  <dcterms:created xsi:type="dcterms:W3CDTF">2012-01-19T11:55:35Z</dcterms:created>
  <dcterms:modified xsi:type="dcterms:W3CDTF">2012-01-20T10:29:15Z</dcterms:modified>
</cp:coreProperties>
</file>