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9"/>
  </p:notesMasterIdLst>
  <p:sldIdLst>
    <p:sldId id="258" r:id="rId2"/>
    <p:sldId id="321" r:id="rId3"/>
    <p:sldId id="256" r:id="rId4"/>
    <p:sldId id="257" r:id="rId5"/>
    <p:sldId id="312" r:id="rId6"/>
    <p:sldId id="318" r:id="rId7"/>
    <p:sldId id="317" r:id="rId8"/>
    <p:sldId id="320" r:id="rId9"/>
    <p:sldId id="319" r:id="rId10"/>
    <p:sldId id="277" r:id="rId11"/>
    <p:sldId id="294" r:id="rId12"/>
    <p:sldId id="313" r:id="rId13"/>
    <p:sldId id="295" r:id="rId14"/>
    <p:sldId id="296" r:id="rId15"/>
    <p:sldId id="297" r:id="rId16"/>
    <p:sldId id="299" r:id="rId17"/>
    <p:sldId id="300" r:id="rId18"/>
    <p:sldId id="301" r:id="rId19"/>
    <p:sldId id="289" r:id="rId20"/>
    <p:sldId id="315" r:id="rId21"/>
    <p:sldId id="314" r:id="rId22"/>
    <p:sldId id="316" r:id="rId23"/>
    <p:sldId id="290" r:id="rId24"/>
    <p:sldId id="291" r:id="rId25"/>
    <p:sldId id="309" r:id="rId26"/>
    <p:sldId id="304" r:id="rId27"/>
    <p:sldId id="276" r:id="rId28"/>
    <p:sldId id="303" r:id="rId29"/>
    <p:sldId id="262" r:id="rId30"/>
    <p:sldId id="285" r:id="rId31"/>
    <p:sldId id="282" r:id="rId32"/>
    <p:sldId id="283" r:id="rId33"/>
    <p:sldId id="284" r:id="rId34"/>
    <p:sldId id="264" r:id="rId35"/>
    <p:sldId id="288" r:id="rId36"/>
    <p:sldId id="266" r:id="rId37"/>
    <p:sldId id="267" r:id="rId38"/>
    <p:sldId id="286" r:id="rId39"/>
    <p:sldId id="310" r:id="rId40"/>
    <p:sldId id="302" r:id="rId41"/>
    <p:sldId id="305" r:id="rId42"/>
    <p:sldId id="306" r:id="rId43"/>
    <p:sldId id="308" r:id="rId44"/>
    <p:sldId id="307" r:id="rId45"/>
    <p:sldId id="311" r:id="rId46"/>
    <p:sldId id="269" r:id="rId47"/>
    <p:sldId id="27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p:cViewPr varScale="1">
        <p:scale>
          <a:sx n="125" d="100"/>
          <a:sy n="125" d="100"/>
        </p:scale>
        <p:origin x="12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316FF-39B4-44EF-ADAB-3DAE49C1B5FA}" type="datetimeFigureOut">
              <a:rPr lang="en-GB" smtClean="0"/>
              <a:pPr/>
              <a:t>02/04/2025</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1288-46BC-4B8E-AD3D-CA14F117F8B5}" type="slidenum">
              <a:rPr lang="en-GB" smtClean="0"/>
              <a:pPr/>
              <a:t>‹N›</a:t>
            </a:fld>
            <a:endParaRPr lang="en-GB"/>
          </a:p>
        </p:txBody>
      </p:sp>
    </p:spTree>
    <p:extLst>
      <p:ext uri="{BB962C8B-B14F-4D97-AF65-F5344CB8AC3E}">
        <p14:creationId xmlns:p14="http://schemas.microsoft.com/office/powerpoint/2010/main" val="331980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ED1288-46BC-4B8E-AD3D-CA14F117F8B5}" type="slidenum">
              <a:rPr lang="en-GB" smtClean="0"/>
              <a:pPr/>
              <a:t>41</a:t>
            </a:fld>
            <a:endParaRPr lang="en-GB"/>
          </a:p>
        </p:txBody>
      </p:sp>
    </p:spTree>
    <p:extLst>
      <p:ext uri="{BB962C8B-B14F-4D97-AF65-F5344CB8AC3E}">
        <p14:creationId xmlns:p14="http://schemas.microsoft.com/office/powerpoint/2010/main" val="167242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ED1288-46BC-4B8E-AD3D-CA14F117F8B5}" type="slidenum">
              <a:rPr lang="en-GB" smtClean="0"/>
              <a:pPr/>
              <a:t>42</a:t>
            </a:fld>
            <a:endParaRPr lang="en-GB"/>
          </a:p>
        </p:txBody>
      </p:sp>
    </p:spTree>
    <p:extLst>
      <p:ext uri="{BB962C8B-B14F-4D97-AF65-F5344CB8AC3E}">
        <p14:creationId xmlns:p14="http://schemas.microsoft.com/office/powerpoint/2010/main" val="165309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E365205-4AF9-4B5B-8525-29A3F6950D93}" type="datetimeFigureOut">
              <a:rPr lang="en-GB" smtClean="0"/>
              <a:pPr/>
              <a:t>02/04/2025</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8FA03D5-DFE5-4C37-8269-A10671190439}"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5205-4AF9-4B5B-8525-29A3F6950D93}" type="datetimeFigureOut">
              <a:rPr lang="en-GB" smtClean="0"/>
              <a:pPr/>
              <a:t>02/04/2025</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03D5-DFE5-4C37-8269-A10671190439}" type="slidenum">
              <a:rPr lang="en-GB" smtClean="0"/>
              <a:pPr/>
              <a:t>‹N›</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Marco\Documents\nos\foto\2010\iguacu\argentina-paraguay\20100708_48.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4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 Id="rId5" Type="http://schemas.openxmlformats.org/officeDocument/2006/relationships/image" Target="../media/image72.emf"/><Relationship Id="rId4" Type="http://schemas.openxmlformats.org/officeDocument/2006/relationships/image" Target="../media/image7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15655" y="253276"/>
            <a:ext cx="9144000" cy="2123658"/>
          </a:xfrm>
          <a:prstGeom prst="rect">
            <a:avLst/>
          </a:prstGeom>
          <a:noFill/>
        </p:spPr>
        <p:txBody>
          <a:bodyPr wrap="square" rtlCol="0">
            <a:spAutoFit/>
          </a:bodyPr>
          <a:lstStyle/>
          <a:p>
            <a:pPr algn="ctr"/>
            <a:r>
              <a:rPr lang="en-US" sz="4400" b="1" i="1" dirty="0" smtClean="0">
                <a:solidFill>
                  <a:srgbClr val="0070C0"/>
                </a:solidFill>
              </a:rPr>
              <a:t>The </a:t>
            </a:r>
            <a:r>
              <a:rPr lang="en-US" sz="4400" b="1" i="1" dirty="0">
                <a:solidFill>
                  <a:srgbClr val="0070C0"/>
                </a:solidFill>
              </a:rPr>
              <a:t>Page-</a:t>
            </a:r>
            <a:r>
              <a:rPr lang="en-US" sz="4400" b="1" i="1" dirty="0" err="1">
                <a:solidFill>
                  <a:srgbClr val="0070C0"/>
                </a:solidFill>
              </a:rPr>
              <a:t>Wootters</a:t>
            </a:r>
            <a:r>
              <a:rPr lang="en-US" sz="4400" b="1" i="1" dirty="0">
                <a:solidFill>
                  <a:srgbClr val="0070C0"/>
                </a:solidFill>
              </a:rPr>
              <a:t> scheme of time emerging from quantum entanglement</a:t>
            </a:r>
            <a:endParaRPr lang="en-GB" sz="4400" b="1" dirty="0">
              <a:solidFill>
                <a:srgbClr val="0070C0"/>
              </a:solidFill>
            </a:endParaRPr>
          </a:p>
        </p:txBody>
      </p:sp>
      <p:sp>
        <p:nvSpPr>
          <p:cNvPr id="11" name="CasellaDiTesto 10"/>
          <p:cNvSpPr txBox="1"/>
          <p:nvPr/>
        </p:nvSpPr>
        <p:spPr>
          <a:xfrm>
            <a:off x="3419872" y="2599736"/>
            <a:ext cx="2535566" cy="1200329"/>
          </a:xfrm>
          <a:prstGeom prst="rect">
            <a:avLst/>
          </a:prstGeom>
          <a:noFill/>
        </p:spPr>
        <p:txBody>
          <a:bodyPr wrap="none" rtlCol="0">
            <a:spAutoFit/>
          </a:bodyPr>
          <a:lstStyle/>
          <a:p>
            <a:r>
              <a:rPr lang="en-GB" sz="3600" dirty="0" err="1" smtClean="0">
                <a:solidFill>
                  <a:srgbClr val="0070C0"/>
                </a:solidFill>
              </a:rPr>
              <a:t>M.Genovese</a:t>
            </a:r>
            <a:endParaRPr lang="en-GB" sz="3600" dirty="0" smtClean="0">
              <a:solidFill>
                <a:srgbClr val="0070C0"/>
              </a:solidFill>
            </a:endParaRPr>
          </a:p>
          <a:p>
            <a:endParaRPr lang="en-GB" sz="3600" dirty="0">
              <a:solidFill>
                <a:srgbClr val="0070C0"/>
              </a:solidFill>
            </a:endParaRPr>
          </a:p>
        </p:txBody>
      </p:sp>
      <p:sp>
        <p:nvSpPr>
          <p:cNvPr id="16" name="Rettangolo 20"/>
          <p:cNvSpPr>
            <a:spLocks noChangeArrowheads="1"/>
          </p:cNvSpPr>
          <p:nvPr/>
        </p:nvSpPr>
        <p:spPr bwMode="auto">
          <a:xfrm>
            <a:off x="683568" y="4890474"/>
            <a:ext cx="8972550" cy="172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988">
              <a:spcBef>
                <a:spcPct val="20000"/>
              </a:spcBef>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sz="2400">
                <a:solidFill>
                  <a:schemeClr val="tx2"/>
                </a:solidFill>
                <a:latin typeface="Times New Roman" pitchFamily="18" charset="0"/>
              </a:defRPr>
            </a:lvl1pPr>
            <a:lvl2pPr marL="742950" indent="-285750" defTabSz="407988">
              <a:spcBef>
                <a:spcPct val="20000"/>
              </a:spcBef>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sz="2200">
                <a:solidFill>
                  <a:schemeClr val="tx2"/>
                </a:solidFill>
                <a:latin typeface="Times New Roman" pitchFamily="18" charset="0"/>
              </a:defRPr>
            </a:lvl2pPr>
            <a:lvl3pPr marL="1143000" indent="-228600" defTabSz="407988">
              <a:spcBef>
                <a:spcPct val="20000"/>
              </a:spcBef>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sz="2000">
                <a:solidFill>
                  <a:schemeClr val="tx2"/>
                </a:solidFill>
                <a:latin typeface="Times New Roman" pitchFamily="18" charset="0"/>
              </a:defRPr>
            </a:lvl3pPr>
            <a:lvl4pPr marL="1600200" indent="-228600" defTabSz="407988">
              <a:spcBef>
                <a:spcPct val="20000"/>
              </a:spcBef>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solidFill>
                  <a:schemeClr val="tx2"/>
                </a:solidFill>
                <a:latin typeface="Times New Roman" pitchFamily="18" charset="0"/>
              </a:defRPr>
            </a:lvl4pPr>
            <a:lvl5pPr marL="2057400" indent="-228600" defTabSz="407988">
              <a:spcBef>
                <a:spcPct val="20000"/>
              </a:spcBef>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solidFill>
                  <a:schemeClr val="tx2"/>
                </a:solidFill>
                <a:latin typeface="Times New Roman" pitchFamily="18" charset="0"/>
              </a:defRPr>
            </a:lvl5pPr>
            <a:lvl6pPr marL="2514600" indent="-228600" defTabSz="407988" eaLnBrk="0" fontAlgn="base" hangingPunct="0">
              <a:spcBef>
                <a:spcPct val="20000"/>
              </a:spcBef>
              <a:spcAft>
                <a:spcPct val="0"/>
              </a:spcAft>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solidFill>
                  <a:schemeClr val="tx2"/>
                </a:solidFill>
                <a:latin typeface="Times New Roman" pitchFamily="18" charset="0"/>
              </a:defRPr>
            </a:lvl6pPr>
            <a:lvl7pPr marL="2971800" indent="-228600" defTabSz="407988" eaLnBrk="0" fontAlgn="base" hangingPunct="0">
              <a:spcBef>
                <a:spcPct val="20000"/>
              </a:spcBef>
              <a:spcAft>
                <a:spcPct val="0"/>
              </a:spcAft>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solidFill>
                  <a:schemeClr val="tx2"/>
                </a:solidFill>
                <a:latin typeface="Times New Roman" pitchFamily="18" charset="0"/>
              </a:defRPr>
            </a:lvl7pPr>
            <a:lvl8pPr marL="3429000" indent="-228600" defTabSz="407988" eaLnBrk="0" fontAlgn="base" hangingPunct="0">
              <a:spcBef>
                <a:spcPct val="20000"/>
              </a:spcBef>
              <a:spcAft>
                <a:spcPct val="0"/>
              </a:spcAft>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solidFill>
                  <a:schemeClr val="tx2"/>
                </a:solidFill>
                <a:latin typeface="Times New Roman" pitchFamily="18" charset="0"/>
              </a:defRPr>
            </a:lvl8pPr>
            <a:lvl9pPr marL="3886200" indent="-228600" defTabSz="407988" eaLnBrk="0" fontAlgn="base" hangingPunct="0">
              <a:spcBef>
                <a:spcPct val="20000"/>
              </a:spcBef>
              <a:spcAft>
                <a:spcPct val="0"/>
              </a:spcAft>
              <a:buClr>
                <a:schemeClr val="accent1"/>
              </a:buClr>
              <a:buFont typeface="Arial" pitchFamily="34" charset="0"/>
              <a:buChar char="•"/>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solidFill>
                  <a:schemeClr val="tx2"/>
                </a:solidFill>
                <a:latin typeface="Times New Roman" pitchFamily="18" charset="0"/>
              </a:defRPr>
            </a:lvl9pPr>
          </a:lstStyle>
          <a:p>
            <a:pPr>
              <a:spcBef>
                <a:spcPct val="0"/>
              </a:spcBef>
              <a:buClr>
                <a:srgbClr val="00CC99"/>
              </a:buClr>
              <a:buSzPct val="45000"/>
              <a:buFontTx/>
              <a:buNone/>
            </a:pPr>
            <a:endParaRPr lang="en-GB" altLang="en-US" sz="1477" dirty="0">
              <a:solidFill>
                <a:srgbClr val="9900CC"/>
              </a:solidFill>
            </a:endParaRPr>
          </a:p>
          <a:p>
            <a:pPr>
              <a:spcBef>
                <a:spcPct val="0"/>
              </a:spcBef>
              <a:buClr>
                <a:srgbClr val="00CC99"/>
              </a:buClr>
              <a:buSzPct val="45000"/>
              <a:buFontTx/>
              <a:buNone/>
            </a:pPr>
            <a:endParaRPr lang="en-GB" altLang="en-US" sz="1477" dirty="0">
              <a:solidFill>
                <a:srgbClr val="9900CC"/>
              </a:solidFill>
            </a:endParaRPr>
          </a:p>
          <a:p>
            <a:pPr>
              <a:spcBef>
                <a:spcPct val="0"/>
              </a:spcBef>
              <a:buClr>
                <a:srgbClr val="00CC99"/>
              </a:buClr>
              <a:buSzPct val="45000"/>
              <a:buNone/>
            </a:pPr>
            <a:r>
              <a:rPr lang="en-US" sz="1600" b="1" dirty="0" smtClean="0">
                <a:solidFill>
                  <a:srgbClr val="FF0000"/>
                </a:solidFill>
              </a:rPr>
              <a:t>Project </a:t>
            </a:r>
            <a:r>
              <a:rPr lang="en-US" sz="1600" b="1" dirty="0" err="1">
                <a:solidFill>
                  <a:srgbClr val="FF0000"/>
                </a:solidFill>
              </a:rPr>
              <a:t>Qutenoise</a:t>
            </a:r>
            <a:r>
              <a:rPr lang="en-US" sz="1600" b="1" dirty="0">
                <a:solidFill>
                  <a:srgbClr val="FF0000"/>
                </a:solidFill>
              </a:rPr>
              <a:t>, SAN PAOLO FOUND.</a:t>
            </a:r>
          </a:p>
          <a:p>
            <a:pPr>
              <a:spcBef>
                <a:spcPct val="0"/>
              </a:spcBef>
              <a:buClr>
                <a:srgbClr val="00CC99"/>
              </a:buClr>
              <a:buSzPct val="45000"/>
              <a:buNone/>
            </a:pPr>
            <a:r>
              <a:rPr lang="en-US" sz="1600" b="1" dirty="0">
                <a:solidFill>
                  <a:srgbClr val="FF0000"/>
                </a:solidFill>
              </a:rPr>
              <a:t>Project </a:t>
            </a:r>
            <a:r>
              <a:rPr lang="en-US" sz="1600" b="1" dirty="0" err="1">
                <a:solidFill>
                  <a:srgbClr val="FF0000"/>
                </a:solidFill>
              </a:rPr>
              <a:t>Phoenicis</a:t>
            </a:r>
            <a:r>
              <a:rPr lang="en-US" sz="1600" b="1" dirty="0">
                <a:solidFill>
                  <a:srgbClr val="FF0000"/>
                </a:solidFill>
              </a:rPr>
              <a:t>- PNRR- NQSTI</a:t>
            </a:r>
          </a:p>
          <a:p>
            <a:pPr>
              <a:spcBef>
                <a:spcPct val="0"/>
              </a:spcBef>
              <a:buClr>
                <a:srgbClr val="00CC99"/>
              </a:buClr>
              <a:buSzPct val="45000"/>
              <a:buFontTx/>
              <a:buNone/>
            </a:pPr>
            <a:endParaRPr lang="en-GB" altLang="en-US" sz="1477" dirty="0">
              <a:solidFill>
                <a:schemeClr val="tx2">
                  <a:lumMod val="60000"/>
                  <a:lumOff val="40000"/>
                </a:schemeClr>
              </a:solidFill>
            </a:endParaRPr>
          </a:p>
          <a:p>
            <a:pPr>
              <a:spcBef>
                <a:spcPct val="0"/>
              </a:spcBef>
              <a:buClr>
                <a:srgbClr val="00CC99"/>
              </a:buClr>
              <a:buSzPct val="45000"/>
              <a:buFontTx/>
              <a:buNone/>
            </a:pPr>
            <a:endParaRPr lang="en-GB" altLang="en-US" sz="1477" dirty="0">
              <a:solidFill>
                <a:schemeClr val="tx2">
                  <a:lumMod val="60000"/>
                  <a:lumOff val="40000"/>
                </a:schemeClr>
              </a:solidFill>
            </a:endParaRPr>
          </a:p>
          <a:p>
            <a:pPr>
              <a:spcBef>
                <a:spcPct val="0"/>
              </a:spcBef>
              <a:buClr>
                <a:srgbClr val="00CC99"/>
              </a:buClr>
              <a:buSzPct val="45000"/>
              <a:buFontTx/>
              <a:buNone/>
            </a:pPr>
            <a:endParaRPr lang="en-GB" altLang="en-US" sz="1477" dirty="0">
              <a:solidFill>
                <a:schemeClr val="tx2">
                  <a:lumMod val="60000"/>
                  <a:lumOff val="40000"/>
                </a:schemeClr>
              </a:solidFill>
            </a:endParaRPr>
          </a:p>
        </p:txBody>
      </p:sp>
      <p:pic>
        <p:nvPicPr>
          <p:cNvPr id="18"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577262"/>
            <a:ext cx="1357703" cy="44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5554960" cy="5793507"/>
          </a:xfrm>
        </p:spPr>
        <p:txBody>
          <a:bodyPr/>
          <a:lstStyle/>
          <a:p>
            <a:pPr marL="0" indent="0">
              <a:buNone/>
            </a:pPr>
            <a:r>
              <a:rPr lang="en-GB" b="1" dirty="0" smtClean="0">
                <a:solidFill>
                  <a:srgbClr val="00B050"/>
                </a:solidFill>
              </a:rPr>
              <a:t>Time in Physics</a:t>
            </a:r>
          </a:p>
          <a:p>
            <a:pPr marL="0" indent="0">
              <a:buNone/>
            </a:pPr>
            <a:endParaRPr lang="en-GB" b="1" dirty="0" smtClean="0">
              <a:solidFill>
                <a:srgbClr val="00B050"/>
              </a:solidFill>
            </a:endParaRPr>
          </a:p>
          <a:p>
            <a:r>
              <a:rPr lang="en-GB" sz="2400" dirty="0" smtClean="0">
                <a:solidFill>
                  <a:srgbClr val="00B050"/>
                </a:solidFill>
              </a:rPr>
              <a:t>Classical Mechanics Absolute Time </a:t>
            </a:r>
            <a:r>
              <a:rPr lang="en-GB" sz="2400" dirty="0">
                <a:solidFill>
                  <a:srgbClr val="00B050"/>
                </a:solidFill>
              </a:rPr>
              <a:t>(non relativistic QM): </a:t>
            </a:r>
            <a:r>
              <a:rPr lang="en-GB" sz="1800" dirty="0" smtClean="0">
                <a:solidFill>
                  <a:srgbClr val="00B050"/>
                </a:solidFill>
              </a:rPr>
              <a:t>a  fixed background parameter</a:t>
            </a:r>
          </a:p>
          <a:p>
            <a:endParaRPr lang="en-GB" sz="1800" dirty="0" smtClean="0">
              <a:solidFill>
                <a:srgbClr val="00B050"/>
              </a:solidFill>
            </a:endParaRPr>
          </a:p>
          <a:p>
            <a:r>
              <a:rPr lang="en-GB" sz="2400" dirty="0" smtClean="0">
                <a:solidFill>
                  <a:srgbClr val="00B050"/>
                </a:solidFill>
              </a:rPr>
              <a:t>SR Time</a:t>
            </a:r>
            <a:r>
              <a:rPr lang="en-GB" sz="1800" dirty="0" smtClean="0">
                <a:solidFill>
                  <a:srgbClr val="00B050"/>
                </a:solidFill>
              </a:rPr>
              <a:t>: a proper time for each observer, time as 4</a:t>
            </a:r>
            <a:r>
              <a:rPr lang="en-GB" sz="1800" baseline="30000" dirty="0" smtClean="0">
                <a:solidFill>
                  <a:srgbClr val="00B050"/>
                </a:solidFill>
              </a:rPr>
              <a:t>th</a:t>
            </a:r>
            <a:r>
              <a:rPr lang="en-GB" sz="1800" dirty="0" smtClean="0">
                <a:solidFill>
                  <a:srgbClr val="00B050"/>
                </a:solidFill>
              </a:rPr>
              <a:t> coordinate (set of privileged inertial frames) </a:t>
            </a:r>
          </a:p>
          <a:p>
            <a:endParaRPr lang="en-GB" sz="2400" dirty="0" smtClean="0">
              <a:solidFill>
                <a:srgbClr val="00B050"/>
              </a:solidFill>
            </a:endParaRPr>
          </a:p>
          <a:p>
            <a:r>
              <a:rPr lang="en-GB" sz="2400" dirty="0" smtClean="0">
                <a:solidFill>
                  <a:srgbClr val="00B050"/>
                </a:solidFill>
              </a:rPr>
              <a:t>GR Time: </a:t>
            </a:r>
            <a:r>
              <a:rPr lang="en-GB" sz="1800" dirty="0" smtClean="0">
                <a:solidFill>
                  <a:srgbClr val="00B050"/>
                </a:solidFill>
              </a:rPr>
              <a:t>not at all an absolute time. Time is a general </a:t>
            </a:r>
            <a:r>
              <a:rPr lang="en-GB" sz="1800" dirty="0" err="1" smtClean="0">
                <a:solidFill>
                  <a:srgbClr val="00B050"/>
                </a:solidFill>
              </a:rPr>
              <a:t>spacetime</a:t>
            </a:r>
            <a:r>
              <a:rPr lang="en-GB" sz="1800" dirty="0" smtClean="0">
                <a:solidFill>
                  <a:srgbClr val="00B050"/>
                </a:solidFill>
              </a:rPr>
              <a:t> coordinate (time non-</a:t>
            </a:r>
            <a:r>
              <a:rPr lang="en-GB" sz="1800" dirty="0" err="1" smtClean="0">
                <a:solidFill>
                  <a:srgbClr val="00B050"/>
                </a:solidFill>
              </a:rPr>
              <a:t>orientability</a:t>
            </a:r>
            <a:r>
              <a:rPr lang="en-GB" sz="1800" dirty="0" smtClean="0">
                <a:solidFill>
                  <a:srgbClr val="00B050"/>
                </a:solidFill>
              </a:rPr>
              <a:t>, closed </a:t>
            </a:r>
            <a:r>
              <a:rPr lang="en-GB" sz="1800" dirty="0" err="1" smtClean="0">
                <a:solidFill>
                  <a:srgbClr val="00B050"/>
                </a:solidFill>
              </a:rPr>
              <a:t>timelike</a:t>
            </a:r>
            <a:r>
              <a:rPr lang="en-GB" sz="1800" dirty="0" smtClean="0">
                <a:solidFill>
                  <a:srgbClr val="00B050"/>
                </a:solidFill>
              </a:rPr>
              <a:t> curves…)</a:t>
            </a:r>
          </a:p>
          <a:p>
            <a:pPr>
              <a:buNone/>
            </a:pPr>
            <a:endParaRPr lang="en-GB" sz="2400" dirty="0" smtClean="0">
              <a:solidFill>
                <a:srgbClr val="00B050"/>
              </a:solidFill>
            </a:endParaRPr>
          </a:p>
          <a:p>
            <a:pPr>
              <a:buNone/>
            </a:pPr>
            <a:endParaRPr lang="en-GB" dirty="0">
              <a:solidFill>
                <a:srgbClr val="00B050"/>
              </a:solidFill>
            </a:endParaRPr>
          </a:p>
        </p:txBody>
      </p:sp>
      <p:pic>
        <p:nvPicPr>
          <p:cNvPr id="1026" name="Picture 2" descr="Super-precise atomic clocks are the future of space tra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573016"/>
            <a:ext cx="190315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lileo - Students | Britannica Kids | Homework 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416" y="325103"/>
            <a:ext cx="1923296" cy="2904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22897"/>
            <a:ext cx="8229600" cy="1143000"/>
          </a:xfrm>
        </p:spPr>
        <p:txBody>
          <a:bodyPr>
            <a:normAutofit fontScale="90000"/>
          </a:bodyPr>
          <a:lstStyle/>
          <a:p>
            <a:r>
              <a:rPr lang="en-GB" dirty="0" smtClean="0">
                <a:solidFill>
                  <a:srgbClr val="00B050"/>
                </a:solidFill>
              </a:rPr>
              <a:t>Classical (deterministic) mechanics </a:t>
            </a:r>
            <a:r>
              <a:rPr lang="en-GB" dirty="0">
                <a:solidFill>
                  <a:srgbClr val="00B050"/>
                </a:solidFill>
              </a:rPr>
              <a:t>Absolute Time </a:t>
            </a:r>
            <a:r>
              <a:rPr lang="en-GB" dirty="0" smtClean="0">
                <a:solidFill>
                  <a:srgbClr val="00B050"/>
                </a:solidFill>
              </a:rPr>
              <a:t/>
            </a:r>
            <a:br>
              <a:rPr lang="en-GB" dirty="0" smtClean="0">
                <a:solidFill>
                  <a:srgbClr val="00B050"/>
                </a:solidFill>
              </a:rPr>
            </a:br>
            <a:r>
              <a:rPr lang="en-GB" sz="3600" dirty="0" smtClean="0">
                <a:solidFill>
                  <a:srgbClr val="00B050"/>
                </a:solidFill>
              </a:rPr>
              <a:t>a  </a:t>
            </a:r>
            <a:r>
              <a:rPr lang="en-GB" sz="3600" dirty="0">
                <a:solidFill>
                  <a:srgbClr val="00B050"/>
                </a:solidFill>
              </a:rPr>
              <a:t>fixed background </a:t>
            </a:r>
            <a:r>
              <a:rPr lang="en-GB" sz="3600" dirty="0" smtClean="0">
                <a:solidFill>
                  <a:srgbClr val="00B050"/>
                </a:solidFill>
              </a:rPr>
              <a:t>parameter</a:t>
            </a:r>
            <a:br>
              <a:rPr lang="en-GB" sz="3600" dirty="0" smtClean="0">
                <a:solidFill>
                  <a:srgbClr val="00B050"/>
                </a:solidFill>
              </a:rPr>
            </a:br>
            <a:r>
              <a:rPr lang="en-GB" sz="3600" dirty="0" smtClean="0">
                <a:solidFill>
                  <a:srgbClr val="00B050"/>
                </a:solidFill>
              </a:rPr>
              <a:t>(B-theory)</a:t>
            </a:r>
            <a:r>
              <a:rPr lang="en-GB" sz="3600" dirty="0">
                <a:solidFill>
                  <a:srgbClr val="00B050"/>
                </a:solidFill>
              </a:rPr>
              <a:t/>
            </a:r>
            <a:br>
              <a:rPr lang="en-GB" sz="3600" dirty="0">
                <a:solidFill>
                  <a:srgbClr val="00B050"/>
                </a:solidFill>
              </a:rPr>
            </a:br>
            <a:endParaRPr lang="it-IT" dirty="0"/>
          </a:p>
        </p:txBody>
      </p:sp>
      <p:sp>
        <p:nvSpPr>
          <p:cNvPr id="4" name="Rettangolo 3"/>
          <p:cNvSpPr/>
          <p:nvPr/>
        </p:nvSpPr>
        <p:spPr>
          <a:xfrm>
            <a:off x="1475656" y="2276872"/>
            <a:ext cx="5940152" cy="1200329"/>
          </a:xfrm>
          <a:prstGeom prst="rect">
            <a:avLst/>
          </a:prstGeom>
        </p:spPr>
        <p:txBody>
          <a:bodyPr wrap="square">
            <a:spAutoFit/>
          </a:bodyPr>
          <a:lstStyle/>
          <a:p>
            <a:r>
              <a:rPr lang="en-US" dirty="0">
                <a:solidFill>
                  <a:schemeClr val="bg2"/>
                </a:solidFill>
              </a:rPr>
              <a:t>Absolute, true, and mathematical </a:t>
            </a:r>
            <a:r>
              <a:rPr lang="en-US" b="1" dirty="0">
                <a:solidFill>
                  <a:schemeClr val="bg2"/>
                </a:solidFill>
              </a:rPr>
              <a:t>time</a:t>
            </a:r>
            <a:r>
              <a:rPr lang="en-US" dirty="0">
                <a:solidFill>
                  <a:schemeClr val="bg2"/>
                </a:solidFill>
              </a:rPr>
              <a:t>, from its own nature, passes equably without relation to anything external, and thus without reference to any change or way of measuring of time </a:t>
            </a:r>
            <a:endParaRPr lang="it-IT" dirty="0">
              <a:solidFill>
                <a:schemeClr val="bg2"/>
              </a:solidFill>
            </a:endParaRPr>
          </a:p>
        </p:txBody>
      </p:sp>
      <p:pic>
        <p:nvPicPr>
          <p:cNvPr id="4098" name="Picture 2" descr="Risultati immagini per newtonian absolute ti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3356992"/>
            <a:ext cx="3163787" cy="312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0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sp>
        <p:nvSpPr>
          <p:cNvPr id="4" name="Rettangolo 3"/>
          <p:cNvSpPr/>
          <p:nvPr/>
        </p:nvSpPr>
        <p:spPr>
          <a:xfrm>
            <a:off x="457200" y="404664"/>
            <a:ext cx="8229600" cy="6647974"/>
          </a:xfrm>
          <a:prstGeom prst="rect">
            <a:avLst/>
          </a:prstGeom>
        </p:spPr>
        <p:txBody>
          <a:bodyPr wrap="square">
            <a:spAutoFit/>
          </a:bodyPr>
          <a:lstStyle/>
          <a:p>
            <a:r>
              <a:rPr lang="en-GB" sz="3600" dirty="0" smtClean="0">
                <a:solidFill>
                  <a:srgbClr val="00B050"/>
                </a:solidFill>
              </a:rPr>
              <a:t>Non relativistic quantum </a:t>
            </a:r>
            <a:r>
              <a:rPr lang="en-GB" sz="3600" dirty="0">
                <a:solidFill>
                  <a:srgbClr val="00B050"/>
                </a:solidFill>
              </a:rPr>
              <a:t>mechanics Absolute Time </a:t>
            </a:r>
            <a:r>
              <a:rPr lang="en-GB" sz="2800" dirty="0">
                <a:solidFill>
                  <a:srgbClr val="00B050"/>
                </a:solidFill>
              </a:rPr>
              <a:t/>
            </a:r>
            <a:br>
              <a:rPr lang="en-GB" sz="2800" dirty="0">
                <a:solidFill>
                  <a:srgbClr val="00B050"/>
                </a:solidFill>
              </a:rPr>
            </a:br>
            <a:r>
              <a:rPr lang="en-GB" dirty="0">
                <a:solidFill>
                  <a:srgbClr val="00B050"/>
                </a:solidFill>
              </a:rPr>
              <a:t/>
            </a:r>
            <a:br>
              <a:rPr lang="en-GB" dirty="0">
                <a:solidFill>
                  <a:srgbClr val="00B050"/>
                </a:solidFill>
              </a:rPr>
            </a:br>
            <a:r>
              <a:rPr lang="en-GB" sz="2400" dirty="0" smtClean="0">
                <a:solidFill>
                  <a:srgbClr val="00B050"/>
                </a:solidFill>
              </a:rPr>
              <a:t>again</a:t>
            </a:r>
            <a:r>
              <a:rPr lang="en-GB" dirty="0" smtClean="0">
                <a:solidFill>
                  <a:srgbClr val="00B050"/>
                </a:solidFill>
              </a:rPr>
              <a:t> </a:t>
            </a:r>
            <a:r>
              <a:rPr lang="en-GB" sz="2400" dirty="0" smtClean="0">
                <a:solidFill>
                  <a:srgbClr val="00B050"/>
                </a:solidFill>
              </a:rPr>
              <a:t>a  </a:t>
            </a:r>
            <a:r>
              <a:rPr lang="en-GB" sz="2400" dirty="0">
                <a:solidFill>
                  <a:srgbClr val="00B050"/>
                </a:solidFill>
              </a:rPr>
              <a:t>fixed background </a:t>
            </a:r>
            <a:r>
              <a:rPr lang="en-GB" sz="2400" dirty="0" smtClean="0">
                <a:solidFill>
                  <a:srgbClr val="00B050"/>
                </a:solidFill>
              </a:rPr>
              <a:t>parameter, but</a:t>
            </a:r>
          </a:p>
          <a:p>
            <a:r>
              <a:rPr lang="en-GB" sz="2400" dirty="0" smtClean="0">
                <a:solidFill>
                  <a:srgbClr val="00B050"/>
                </a:solidFill>
              </a:rPr>
              <a:t>Interpretation of time “interpretation dependent”</a:t>
            </a:r>
          </a:p>
          <a:p>
            <a:endParaRPr lang="en-GB" sz="2400" dirty="0">
              <a:solidFill>
                <a:srgbClr val="00B050"/>
              </a:solidFill>
            </a:endParaRPr>
          </a:p>
          <a:p>
            <a:r>
              <a:rPr lang="en-GB" sz="2400" dirty="0" smtClean="0">
                <a:solidFill>
                  <a:srgbClr val="00B0F0"/>
                </a:solidFill>
              </a:rPr>
              <a:t>Properties emerge by quantum measurement</a:t>
            </a:r>
          </a:p>
          <a:p>
            <a:r>
              <a:rPr lang="it-IT" sz="3200" dirty="0" smtClean="0"/>
              <a:t>(</a:t>
            </a:r>
            <a:r>
              <a:rPr lang="it-IT" sz="2800" dirty="0" smtClean="0">
                <a:solidFill>
                  <a:srgbClr val="00B0F0"/>
                </a:solidFill>
              </a:rPr>
              <a:t>e.g. </a:t>
            </a:r>
            <a:r>
              <a:rPr lang="it-IT" sz="2800" dirty="0" err="1" smtClean="0">
                <a:solidFill>
                  <a:srgbClr val="00B0F0"/>
                </a:solidFill>
              </a:rPr>
              <a:t>Copenhagen</a:t>
            </a:r>
            <a:r>
              <a:rPr lang="it-IT" sz="2800" dirty="0" smtClean="0">
                <a:solidFill>
                  <a:srgbClr val="00B0F0"/>
                </a:solidFill>
              </a:rPr>
              <a:t> </a:t>
            </a:r>
            <a:r>
              <a:rPr lang="it-IT" sz="2800" dirty="0" err="1" smtClean="0">
                <a:solidFill>
                  <a:srgbClr val="00B0F0"/>
                </a:solidFill>
              </a:rPr>
              <a:t>interpretation</a:t>
            </a:r>
            <a:endParaRPr lang="it-IT" sz="2800" dirty="0" smtClean="0">
              <a:solidFill>
                <a:srgbClr val="00B0F0"/>
              </a:solidFill>
            </a:endParaRPr>
          </a:p>
          <a:p>
            <a:r>
              <a:rPr lang="it-IT" sz="2800" dirty="0" smtClean="0">
                <a:solidFill>
                  <a:srgbClr val="00B0F0"/>
                </a:solidFill>
              </a:rPr>
              <a:t>Multiple </a:t>
            </a:r>
            <a:r>
              <a:rPr lang="it-IT" sz="2800" dirty="0" err="1" smtClean="0">
                <a:solidFill>
                  <a:srgbClr val="00B0F0"/>
                </a:solidFill>
              </a:rPr>
              <a:t>futures</a:t>
            </a:r>
            <a:r>
              <a:rPr lang="it-IT" sz="2800" dirty="0" smtClean="0">
                <a:solidFill>
                  <a:srgbClr val="00B0F0"/>
                </a:solidFill>
              </a:rPr>
              <a:t>  </a:t>
            </a:r>
            <a:r>
              <a:rPr lang="it-IT" sz="2800" dirty="0" err="1" smtClean="0">
                <a:solidFill>
                  <a:srgbClr val="00B0F0"/>
                </a:solidFill>
              </a:rPr>
              <a:t>possible</a:t>
            </a:r>
            <a:r>
              <a:rPr lang="it-IT" sz="2800" dirty="0" smtClean="0">
                <a:solidFill>
                  <a:srgbClr val="00B0F0"/>
                </a:solidFill>
              </a:rPr>
              <a:t>, the </a:t>
            </a:r>
            <a:r>
              <a:rPr lang="it-IT" sz="2800" dirty="0" err="1" smtClean="0">
                <a:solidFill>
                  <a:srgbClr val="00B0F0"/>
                </a:solidFill>
              </a:rPr>
              <a:t>collapse</a:t>
            </a:r>
            <a:r>
              <a:rPr lang="it-IT" sz="2800" dirty="0" smtClean="0">
                <a:solidFill>
                  <a:srgbClr val="00B0F0"/>
                </a:solidFill>
              </a:rPr>
              <a:t> of </a:t>
            </a:r>
            <a:r>
              <a:rPr lang="it-IT" sz="2800" dirty="0" err="1" smtClean="0">
                <a:solidFill>
                  <a:srgbClr val="00B0F0"/>
                </a:solidFill>
              </a:rPr>
              <a:t>wave</a:t>
            </a:r>
            <a:r>
              <a:rPr lang="it-IT" sz="2800" dirty="0" smtClean="0">
                <a:solidFill>
                  <a:srgbClr val="00B0F0"/>
                </a:solidFill>
              </a:rPr>
              <a:t> </a:t>
            </a:r>
            <a:r>
              <a:rPr lang="it-IT" sz="2800" dirty="0" err="1" smtClean="0">
                <a:solidFill>
                  <a:srgbClr val="00B0F0"/>
                </a:solidFill>
              </a:rPr>
              <a:t>function</a:t>
            </a:r>
            <a:r>
              <a:rPr lang="it-IT" sz="2800" dirty="0" smtClean="0">
                <a:solidFill>
                  <a:srgbClr val="00B0F0"/>
                </a:solidFill>
              </a:rPr>
              <a:t> </a:t>
            </a:r>
            <a:r>
              <a:rPr lang="it-IT" sz="2800" dirty="0" err="1" smtClean="0">
                <a:solidFill>
                  <a:srgbClr val="00B0F0"/>
                </a:solidFill>
              </a:rPr>
              <a:t>determines</a:t>
            </a:r>
            <a:r>
              <a:rPr lang="it-IT" sz="2800" dirty="0" smtClean="0">
                <a:solidFill>
                  <a:srgbClr val="00B0F0"/>
                </a:solidFill>
              </a:rPr>
              <a:t> </a:t>
            </a:r>
            <a:r>
              <a:rPr lang="it-IT" sz="2800" dirty="0" err="1" smtClean="0">
                <a:solidFill>
                  <a:srgbClr val="00B0F0"/>
                </a:solidFill>
              </a:rPr>
              <a:t>one</a:t>
            </a:r>
            <a:endParaRPr lang="it-IT" sz="2800" dirty="0">
              <a:solidFill>
                <a:srgbClr val="00B0F0"/>
              </a:solidFill>
            </a:endParaRPr>
          </a:p>
          <a:p>
            <a:r>
              <a:rPr lang="it-IT" sz="2800" b="1" dirty="0" smtClean="0">
                <a:solidFill>
                  <a:srgbClr val="00B0F0"/>
                </a:solidFill>
              </a:rPr>
              <a:t>A </a:t>
            </a:r>
            <a:r>
              <a:rPr lang="it-IT" sz="2800" b="1" dirty="0" err="1" smtClean="0">
                <a:solidFill>
                  <a:srgbClr val="00B0F0"/>
                </a:solidFill>
              </a:rPr>
              <a:t>theory</a:t>
            </a:r>
            <a:r>
              <a:rPr lang="it-IT" sz="2800" b="1" dirty="0" smtClean="0">
                <a:solidFill>
                  <a:srgbClr val="00B0F0"/>
                </a:solidFill>
              </a:rPr>
              <a:t> (with </a:t>
            </a:r>
            <a:r>
              <a:rPr lang="it-IT" sz="2800" b="1" dirty="0" err="1" smtClean="0">
                <a:solidFill>
                  <a:srgbClr val="00B0F0"/>
                </a:solidFill>
              </a:rPr>
              <a:t>eternalism</a:t>
            </a:r>
            <a:r>
              <a:rPr lang="it-IT" sz="2800" b="1" dirty="0" smtClean="0">
                <a:solidFill>
                  <a:srgbClr val="00B0F0"/>
                </a:solidFill>
              </a:rPr>
              <a:t>)</a:t>
            </a:r>
          </a:p>
          <a:p>
            <a:endParaRPr lang="it-IT" sz="2800" dirty="0">
              <a:solidFill>
                <a:srgbClr val="00B050"/>
              </a:solidFill>
            </a:endParaRPr>
          </a:p>
          <a:p>
            <a:r>
              <a:rPr lang="it-IT" sz="2800" dirty="0" err="1" smtClean="0">
                <a:solidFill>
                  <a:srgbClr val="00B050"/>
                </a:solidFill>
              </a:rPr>
              <a:t>But</a:t>
            </a:r>
            <a:r>
              <a:rPr lang="it-IT" sz="2800" dirty="0" smtClean="0">
                <a:solidFill>
                  <a:srgbClr val="00B050"/>
                </a:solidFill>
              </a:rPr>
              <a:t> </a:t>
            </a:r>
            <a:r>
              <a:rPr lang="it-IT" sz="2800" dirty="0" err="1" smtClean="0">
                <a:solidFill>
                  <a:srgbClr val="00B050"/>
                </a:solidFill>
              </a:rPr>
              <a:t>not</a:t>
            </a:r>
            <a:r>
              <a:rPr lang="it-IT" sz="2800" dirty="0" smtClean="0">
                <a:solidFill>
                  <a:srgbClr val="00B050"/>
                </a:solidFill>
              </a:rPr>
              <a:t> for multi-</a:t>
            </a:r>
            <a:r>
              <a:rPr lang="it-IT" sz="2800" dirty="0" err="1" smtClean="0">
                <a:solidFill>
                  <a:srgbClr val="00B050"/>
                </a:solidFill>
              </a:rPr>
              <a:t>universe</a:t>
            </a:r>
            <a:r>
              <a:rPr lang="it-IT" sz="2800" dirty="0" smtClean="0">
                <a:solidFill>
                  <a:srgbClr val="00B050"/>
                </a:solidFill>
              </a:rPr>
              <a:t> (B </a:t>
            </a:r>
            <a:r>
              <a:rPr lang="it-IT" sz="2800" dirty="0" err="1" smtClean="0">
                <a:solidFill>
                  <a:srgbClr val="00B050"/>
                </a:solidFill>
              </a:rPr>
              <a:t>theory</a:t>
            </a:r>
            <a:r>
              <a:rPr lang="it-IT" sz="2800" dirty="0" smtClean="0">
                <a:solidFill>
                  <a:srgbClr val="00B050"/>
                </a:solidFill>
              </a:rPr>
              <a:t>, </a:t>
            </a:r>
            <a:r>
              <a:rPr lang="it-IT" sz="2000" dirty="0" err="1" smtClean="0">
                <a:solidFill>
                  <a:srgbClr val="00B050"/>
                </a:solidFill>
              </a:rPr>
              <a:t>static</a:t>
            </a:r>
            <a:r>
              <a:rPr lang="it-IT" sz="2000" dirty="0" smtClean="0">
                <a:solidFill>
                  <a:srgbClr val="00B050"/>
                </a:solidFill>
              </a:rPr>
              <a:t> </a:t>
            </a:r>
            <a:r>
              <a:rPr lang="it-IT" sz="2000" dirty="0" err="1" smtClean="0">
                <a:solidFill>
                  <a:srgbClr val="00B050"/>
                </a:solidFill>
              </a:rPr>
              <a:t>tree</a:t>
            </a:r>
            <a:r>
              <a:rPr lang="it-IT" sz="2000" dirty="0" smtClean="0">
                <a:solidFill>
                  <a:srgbClr val="00B050"/>
                </a:solidFill>
              </a:rPr>
              <a:t> </a:t>
            </a:r>
            <a:r>
              <a:rPr lang="it-IT" sz="2000" dirty="0" err="1" smtClean="0">
                <a:solidFill>
                  <a:srgbClr val="00B050"/>
                </a:solidFill>
              </a:rPr>
              <a:t>universe</a:t>
            </a:r>
            <a:r>
              <a:rPr lang="it-IT" sz="2000" dirty="0" smtClean="0">
                <a:solidFill>
                  <a:srgbClr val="00B050"/>
                </a:solidFill>
              </a:rPr>
              <a:t>, …</a:t>
            </a:r>
            <a:r>
              <a:rPr lang="it-IT" sz="2800" dirty="0" smtClean="0">
                <a:solidFill>
                  <a:srgbClr val="00B050"/>
                </a:solidFill>
              </a:rPr>
              <a:t>)</a:t>
            </a:r>
            <a:r>
              <a:rPr lang="it-IT" sz="3200" dirty="0" smtClean="0"/>
              <a:t>)</a:t>
            </a:r>
          </a:p>
          <a:p>
            <a:endParaRPr lang="it-IT" sz="3200" dirty="0"/>
          </a:p>
          <a:p>
            <a:r>
              <a:rPr lang="it-IT" sz="3200" dirty="0" smtClean="0"/>
              <a:t>:  </a:t>
            </a:r>
            <a:endParaRPr lang="it-IT" sz="3200" dirty="0"/>
          </a:p>
        </p:txBody>
      </p:sp>
    </p:spTree>
    <p:extLst>
      <p:ext uri="{BB962C8B-B14F-4D97-AF65-F5344CB8AC3E}">
        <p14:creationId xmlns:p14="http://schemas.microsoft.com/office/powerpoint/2010/main" val="3822451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836712"/>
            <a:ext cx="8229600" cy="1143000"/>
          </a:xfrm>
        </p:spPr>
        <p:txBody>
          <a:bodyPr>
            <a:normAutofit fontScale="90000"/>
          </a:bodyPr>
          <a:lstStyle/>
          <a:p>
            <a:r>
              <a:rPr lang="en-GB" dirty="0">
                <a:solidFill>
                  <a:srgbClr val="00B050"/>
                </a:solidFill>
              </a:rPr>
              <a:t>SR Time: </a:t>
            </a:r>
            <a:r>
              <a:rPr lang="en-GB" sz="3100" dirty="0">
                <a:solidFill>
                  <a:srgbClr val="00B050"/>
                </a:solidFill>
              </a:rPr>
              <a:t>a proper time for each observer, time as 4</a:t>
            </a:r>
            <a:r>
              <a:rPr lang="en-GB" sz="3100" baseline="30000" dirty="0">
                <a:solidFill>
                  <a:srgbClr val="00B050"/>
                </a:solidFill>
              </a:rPr>
              <a:t>th</a:t>
            </a:r>
            <a:r>
              <a:rPr lang="en-GB" sz="3100" dirty="0">
                <a:solidFill>
                  <a:srgbClr val="00B050"/>
                </a:solidFill>
              </a:rPr>
              <a:t> coordinate (set of privileged inertial frames)</a:t>
            </a:r>
            <a:br>
              <a:rPr lang="en-GB" sz="3100" dirty="0">
                <a:solidFill>
                  <a:srgbClr val="00B050"/>
                </a:solidFill>
              </a:rPr>
            </a:br>
            <a:endParaRPr lang="it-IT" dirty="0"/>
          </a:p>
        </p:txBody>
      </p:sp>
      <p:pic>
        <p:nvPicPr>
          <p:cNvPr id="5122" name="Picture 2" descr="Risultati immagini per definition of time in special relativit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35556" y="2132856"/>
            <a:ext cx="4433596"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39552" y="2564904"/>
            <a:ext cx="4572000" cy="646331"/>
          </a:xfrm>
          <a:prstGeom prst="rect">
            <a:avLst/>
          </a:prstGeom>
        </p:spPr>
        <p:txBody>
          <a:bodyPr>
            <a:spAutoFit/>
          </a:bodyPr>
          <a:lstStyle/>
          <a:p>
            <a:r>
              <a:rPr lang="en-US" b="1" dirty="0">
                <a:solidFill>
                  <a:srgbClr val="222222"/>
                </a:solidFill>
                <a:latin typeface="Arial" panose="020B0604020202020204" pitchFamily="34" charset="0"/>
              </a:rPr>
              <a:t>proper time</a:t>
            </a:r>
            <a:r>
              <a:rPr lang="en-US" dirty="0">
                <a:solidFill>
                  <a:srgbClr val="222222"/>
                </a:solidFill>
                <a:latin typeface="Arial" panose="020B0604020202020204" pitchFamily="34" charset="0"/>
              </a:rPr>
              <a:t> </a:t>
            </a:r>
            <a:r>
              <a:rPr lang="en-US" dirty="0" smtClean="0">
                <a:solidFill>
                  <a:srgbClr val="222222"/>
                </a:solidFill>
                <a:latin typeface="Arial" panose="020B0604020202020204" pitchFamily="34" charset="0"/>
              </a:rPr>
              <a:t>: time that an observer sees on a clock at rest</a:t>
            </a:r>
            <a:endParaRPr lang="it-IT" dirty="0"/>
          </a:p>
        </p:txBody>
      </p:sp>
      <p:pic>
        <p:nvPicPr>
          <p:cNvPr id="5" name="Immagine 4"/>
          <p:cNvPicPr>
            <a:picLocks noChangeAspect="1"/>
          </p:cNvPicPr>
          <p:nvPr/>
        </p:nvPicPr>
        <p:blipFill>
          <a:blip r:embed="rId3"/>
          <a:stretch>
            <a:fillRect/>
          </a:stretch>
        </p:blipFill>
        <p:spPr>
          <a:xfrm>
            <a:off x="395536" y="3861048"/>
            <a:ext cx="3871186" cy="2269094"/>
          </a:xfrm>
          <a:prstGeom prst="rect">
            <a:avLst/>
          </a:prstGeom>
        </p:spPr>
      </p:pic>
    </p:spTree>
    <p:extLst>
      <p:ext uri="{BB962C8B-B14F-4D97-AF65-F5344CB8AC3E}">
        <p14:creationId xmlns:p14="http://schemas.microsoft.com/office/powerpoint/2010/main" val="1799819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4468" y="295992"/>
            <a:ext cx="8229600" cy="5793507"/>
          </a:xfrm>
        </p:spPr>
        <p:txBody>
          <a:bodyPr/>
          <a:lstStyle/>
          <a:p>
            <a:pPr marL="0" indent="0">
              <a:buNone/>
            </a:pPr>
            <a:r>
              <a:rPr lang="en-GB" dirty="0" smtClean="0">
                <a:solidFill>
                  <a:srgbClr val="00B050"/>
                </a:solidFill>
              </a:rPr>
              <a:t>GR Time: </a:t>
            </a:r>
            <a:r>
              <a:rPr lang="en-GB" sz="2400" dirty="0" smtClean="0">
                <a:solidFill>
                  <a:srgbClr val="00B050"/>
                </a:solidFill>
              </a:rPr>
              <a:t>not at all an absolute time. Time is a general </a:t>
            </a:r>
            <a:r>
              <a:rPr lang="en-GB" sz="2400" dirty="0" err="1" smtClean="0">
                <a:solidFill>
                  <a:srgbClr val="00B050"/>
                </a:solidFill>
              </a:rPr>
              <a:t>spacetime</a:t>
            </a:r>
            <a:r>
              <a:rPr lang="en-GB" sz="2400" dirty="0" smtClean="0">
                <a:solidFill>
                  <a:srgbClr val="00B050"/>
                </a:solidFill>
              </a:rPr>
              <a:t> coordinate</a:t>
            </a:r>
          </a:p>
        </p:txBody>
      </p:sp>
      <p:pic>
        <p:nvPicPr>
          <p:cNvPr id="2" name="Immagine 1"/>
          <p:cNvPicPr>
            <a:picLocks noChangeAspect="1"/>
          </p:cNvPicPr>
          <p:nvPr/>
        </p:nvPicPr>
        <p:blipFill>
          <a:blip r:embed="rId2"/>
          <a:stretch>
            <a:fillRect/>
          </a:stretch>
        </p:blipFill>
        <p:spPr>
          <a:xfrm>
            <a:off x="495834" y="1539543"/>
            <a:ext cx="4620526" cy="1560870"/>
          </a:xfrm>
          <a:prstGeom prst="rect">
            <a:avLst/>
          </a:prstGeom>
        </p:spPr>
      </p:pic>
      <p:pic>
        <p:nvPicPr>
          <p:cNvPr id="5" name="Immagine 4" descr="GPB_circling_earth.jpg"/>
          <p:cNvPicPr>
            <a:picLocks noChangeAspect="1"/>
          </p:cNvPicPr>
          <p:nvPr/>
        </p:nvPicPr>
        <p:blipFill>
          <a:blip r:embed="rId3" cstate="print"/>
          <a:stretch>
            <a:fillRect/>
          </a:stretch>
        </p:blipFill>
        <p:spPr>
          <a:xfrm>
            <a:off x="5364088" y="1412776"/>
            <a:ext cx="3657600" cy="2694432"/>
          </a:xfrm>
          <a:prstGeom prst="rect">
            <a:avLst/>
          </a:prstGeom>
        </p:spPr>
      </p:pic>
      <p:sp>
        <p:nvSpPr>
          <p:cNvPr id="4" name="CasellaDiTesto 3"/>
          <p:cNvSpPr txBox="1"/>
          <p:nvPr/>
        </p:nvSpPr>
        <p:spPr>
          <a:xfrm>
            <a:off x="464469" y="3356992"/>
            <a:ext cx="4899620" cy="1477328"/>
          </a:xfrm>
          <a:prstGeom prst="rect">
            <a:avLst/>
          </a:prstGeom>
          <a:noFill/>
        </p:spPr>
        <p:txBody>
          <a:bodyPr wrap="square" rtlCol="0">
            <a:spAutoFit/>
          </a:bodyPr>
          <a:lstStyle/>
          <a:p>
            <a:r>
              <a:rPr lang="it-IT" b="1" dirty="0" err="1" smtClean="0">
                <a:solidFill>
                  <a:srgbClr val="FF0000"/>
                </a:solidFill>
              </a:rPr>
              <a:t>Problems</a:t>
            </a:r>
            <a:r>
              <a:rPr lang="it-IT" b="1" dirty="0" smtClean="0">
                <a:solidFill>
                  <a:srgbClr val="FF0000"/>
                </a:solidFill>
              </a:rPr>
              <a:t> in </a:t>
            </a:r>
            <a:r>
              <a:rPr lang="it-IT" b="1" dirty="0" smtClean="0">
                <a:solidFill>
                  <a:srgbClr val="FF0000"/>
                </a:solidFill>
              </a:rPr>
              <a:t> </a:t>
            </a:r>
            <a:r>
              <a:rPr lang="it-IT" b="1" dirty="0" err="1" smtClean="0">
                <a:solidFill>
                  <a:srgbClr val="FF0000"/>
                </a:solidFill>
              </a:rPr>
              <a:t>cosmology</a:t>
            </a:r>
            <a:endParaRPr lang="it-IT" b="1" dirty="0" smtClean="0">
              <a:solidFill>
                <a:srgbClr val="FF0000"/>
              </a:solidFill>
            </a:endParaRPr>
          </a:p>
          <a:p>
            <a:endParaRPr lang="it-IT" b="1" dirty="0">
              <a:solidFill>
                <a:srgbClr val="FF0000"/>
              </a:solidFill>
            </a:endParaRPr>
          </a:p>
          <a:p>
            <a:r>
              <a:rPr lang="it-IT" b="1" dirty="0" err="1" smtClean="0">
                <a:solidFill>
                  <a:schemeClr val="bg2">
                    <a:lumMod val="60000"/>
                    <a:lumOff val="40000"/>
                  </a:schemeClr>
                </a:solidFill>
              </a:rPr>
              <a:t>If</a:t>
            </a:r>
            <a:r>
              <a:rPr lang="it-IT" b="1" dirty="0" smtClean="0">
                <a:solidFill>
                  <a:schemeClr val="bg2">
                    <a:lumMod val="60000"/>
                    <a:lumOff val="40000"/>
                  </a:schemeClr>
                </a:solidFill>
              </a:rPr>
              <a:t> </a:t>
            </a:r>
            <a:r>
              <a:rPr lang="it-IT" b="1" dirty="0" err="1" smtClean="0">
                <a:solidFill>
                  <a:schemeClr val="bg2">
                    <a:lumMod val="60000"/>
                    <a:lumOff val="40000"/>
                  </a:schemeClr>
                </a:solidFill>
              </a:rPr>
              <a:t>it</a:t>
            </a:r>
            <a:r>
              <a:rPr lang="it-IT" b="1" dirty="0" smtClean="0">
                <a:solidFill>
                  <a:schemeClr val="bg2">
                    <a:lumMod val="60000"/>
                    <a:lumOff val="40000"/>
                  </a:schemeClr>
                </a:solidFill>
              </a:rPr>
              <a:t> </a:t>
            </a:r>
            <a:r>
              <a:rPr lang="it-IT" b="1" dirty="0" err="1" smtClean="0">
                <a:solidFill>
                  <a:schemeClr val="bg2">
                    <a:lumMod val="60000"/>
                    <a:lumOff val="40000"/>
                  </a:schemeClr>
                </a:solidFill>
              </a:rPr>
              <a:t>exists</a:t>
            </a:r>
            <a:r>
              <a:rPr lang="it-IT" b="1" dirty="0" smtClean="0">
                <a:solidFill>
                  <a:schemeClr val="bg2">
                    <a:lumMod val="60000"/>
                    <a:lumOff val="40000"/>
                  </a:schemeClr>
                </a:solidFill>
              </a:rPr>
              <a:t> a «</a:t>
            </a:r>
            <a:r>
              <a:rPr lang="it-IT" b="1" dirty="0" err="1" smtClean="0">
                <a:solidFill>
                  <a:schemeClr val="bg2">
                    <a:lumMod val="60000"/>
                    <a:lumOff val="40000"/>
                  </a:schemeClr>
                </a:solidFill>
              </a:rPr>
              <a:t>cosmic</a:t>
            </a:r>
            <a:r>
              <a:rPr lang="it-IT" b="1" dirty="0" smtClean="0">
                <a:solidFill>
                  <a:schemeClr val="bg2">
                    <a:lumMod val="60000"/>
                    <a:lumOff val="40000"/>
                  </a:schemeClr>
                </a:solidFill>
              </a:rPr>
              <a:t> time»: </a:t>
            </a:r>
            <a:r>
              <a:rPr lang="it-IT" b="1" dirty="0" err="1" smtClean="0">
                <a:solidFill>
                  <a:schemeClr val="bg2">
                    <a:lumMod val="60000"/>
                    <a:lumOff val="40000"/>
                  </a:schemeClr>
                </a:solidFill>
              </a:rPr>
              <a:t>against</a:t>
            </a:r>
            <a:r>
              <a:rPr lang="it-IT" b="1" dirty="0" smtClean="0">
                <a:solidFill>
                  <a:schemeClr val="bg2">
                    <a:lumMod val="60000"/>
                    <a:lumOff val="40000"/>
                  </a:schemeClr>
                </a:solidFill>
              </a:rPr>
              <a:t> B </a:t>
            </a:r>
            <a:r>
              <a:rPr lang="it-IT" b="1" dirty="0" err="1" smtClean="0">
                <a:solidFill>
                  <a:schemeClr val="bg2">
                    <a:lumMod val="60000"/>
                    <a:lumOff val="40000"/>
                  </a:schemeClr>
                </a:solidFill>
              </a:rPr>
              <a:t>theories</a:t>
            </a:r>
            <a:r>
              <a:rPr lang="it-IT" b="1" dirty="0" smtClean="0">
                <a:solidFill>
                  <a:schemeClr val="bg2">
                    <a:lumMod val="60000"/>
                    <a:lumOff val="40000"/>
                  </a:schemeClr>
                </a:solidFill>
              </a:rPr>
              <a:t> </a:t>
            </a:r>
          </a:p>
          <a:p>
            <a:r>
              <a:rPr lang="it-IT" b="1" dirty="0" smtClean="0">
                <a:solidFill>
                  <a:schemeClr val="bg2">
                    <a:lumMod val="60000"/>
                    <a:lumOff val="40000"/>
                  </a:schemeClr>
                </a:solidFill>
              </a:rPr>
              <a:t>in </a:t>
            </a:r>
            <a:r>
              <a:rPr lang="it-IT" b="1" dirty="0" err="1" smtClean="0">
                <a:solidFill>
                  <a:schemeClr val="bg2">
                    <a:lumMod val="60000"/>
                    <a:lumOff val="40000"/>
                  </a:schemeClr>
                </a:solidFill>
              </a:rPr>
              <a:t>favour</a:t>
            </a:r>
            <a:r>
              <a:rPr lang="it-IT" b="1" dirty="0" smtClean="0">
                <a:solidFill>
                  <a:schemeClr val="bg2">
                    <a:lumMod val="60000"/>
                    <a:lumOff val="40000"/>
                  </a:schemeClr>
                </a:solidFill>
              </a:rPr>
              <a:t> of a </a:t>
            </a:r>
            <a:r>
              <a:rPr lang="it-IT" b="1" dirty="0" err="1" smtClean="0">
                <a:solidFill>
                  <a:schemeClr val="bg2">
                    <a:lumMod val="60000"/>
                    <a:lumOff val="40000"/>
                  </a:schemeClr>
                </a:solidFill>
              </a:rPr>
              <a:t>theory</a:t>
            </a:r>
            <a:r>
              <a:rPr lang="it-IT" b="1" dirty="0" smtClean="0">
                <a:solidFill>
                  <a:schemeClr val="bg2">
                    <a:lumMod val="60000"/>
                    <a:lumOff val="40000"/>
                  </a:schemeClr>
                </a:solidFill>
              </a:rPr>
              <a:t> A </a:t>
            </a:r>
            <a:r>
              <a:rPr lang="it-IT" b="1" dirty="0" err="1" smtClean="0">
                <a:solidFill>
                  <a:schemeClr val="bg2">
                    <a:lumMod val="60000"/>
                    <a:lumOff val="40000"/>
                  </a:schemeClr>
                </a:solidFill>
              </a:rPr>
              <a:t>eternalist</a:t>
            </a:r>
            <a:r>
              <a:rPr lang="it-IT" b="1" dirty="0" smtClean="0">
                <a:solidFill>
                  <a:schemeClr val="bg2">
                    <a:lumMod val="60000"/>
                    <a:lumOff val="40000"/>
                  </a:schemeClr>
                </a:solidFill>
              </a:rPr>
              <a:t> </a:t>
            </a:r>
            <a:r>
              <a:rPr lang="it-IT" b="1" dirty="0" err="1" smtClean="0">
                <a:solidFill>
                  <a:schemeClr val="bg2">
                    <a:lumMod val="60000"/>
                    <a:lumOff val="40000"/>
                  </a:schemeClr>
                </a:solidFill>
              </a:rPr>
              <a:t>such</a:t>
            </a:r>
            <a:r>
              <a:rPr lang="it-IT" b="1" dirty="0" smtClean="0">
                <a:solidFill>
                  <a:schemeClr val="bg2">
                    <a:lumMod val="60000"/>
                    <a:lumOff val="40000"/>
                  </a:schemeClr>
                </a:solidFill>
              </a:rPr>
              <a:t> </a:t>
            </a:r>
            <a:r>
              <a:rPr lang="it-IT" b="1" dirty="0" err="1" smtClean="0">
                <a:solidFill>
                  <a:schemeClr val="bg2">
                    <a:lumMod val="60000"/>
                    <a:lumOff val="40000"/>
                  </a:schemeClr>
                </a:solidFill>
              </a:rPr>
              <a:t>as</a:t>
            </a:r>
            <a:r>
              <a:rPr lang="it-IT" b="1" dirty="0" smtClean="0">
                <a:solidFill>
                  <a:schemeClr val="bg2">
                    <a:lumMod val="60000"/>
                    <a:lumOff val="40000"/>
                  </a:schemeClr>
                </a:solidFill>
              </a:rPr>
              <a:t> «</a:t>
            </a:r>
            <a:r>
              <a:rPr lang="it-IT" b="1" dirty="0" err="1" smtClean="0">
                <a:solidFill>
                  <a:schemeClr val="bg2">
                    <a:lumMod val="60000"/>
                    <a:lumOff val="40000"/>
                  </a:schemeClr>
                </a:solidFill>
              </a:rPr>
              <a:t>moving</a:t>
            </a:r>
            <a:r>
              <a:rPr lang="it-IT" b="1" dirty="0" smtClean="0">
                <a:solidFill>
                  <a:schemeClr val="bg2">
                    <a:lumMod val="60000"/>
                    <a:lumOff val="40000"/>
                  </a:schemeClr>
                </a:solidFill>
              </a:rPr>
              <a:t> </a:t>
            </a:r>
            <a:r>
              <a:rPr lang="it-IT" b="1" dirty="0" err="1" smtClean="0">
                <a:solidFill>
                  <a:schemeClr val="bg2">
                    <a:lumMod val="60000"/>
                    <a:lumOff val="40000"/>
                  </a:schemeClr>
                </a:solidFill>
              </a:rPr>
              <a:t>spotlight</a:t>
            </a:r>
            <a:r>
              <a:rPr lang="it-IT" b="1" dirty="0" smtClean="0">
                <a:solidFill>
                  <a:schemeClr val="bg2">
                    <a:lumMod val="60000"/>
                    <a:lumOff val="40000"/>
                  </a:schemeClr>
                </a:solidFill>
              </a:rPr>
              <a:t>»</a:t>
            </a:r>
            <a:endParaRPr lang="it-IT" b="1" dirty="0">
              <a:solidFill>
                <a:schemeClr val="bg2">
                  <a:lumMod val="60000"/>
                  <a:lumOff val="40000"/>
                </a:schemeClr>
              </a:solidFill>
            </a:endParaRPr>
          </a:p>
        </p:txBody>
      </p:sp>
      <p:sp>
        <p:nvSpPr>
          <p:cNvPr id="6" name="Rettangolo 5"/>
          <p:cNvSpPr/>
          <p:nvPr/>
        </p:nvSpPr>
        <p:spPr>
          <a:xfrm>
            <a:off x="437454" y="5373216"/>
            <a:ext cx="6150769" cy="369332"/>
          </a:xfrm>
          <a:prstGeom prst="rect">
            <a:avLst/>
          </a:prstGeom>
        </p:spPr>
        <p:txBody>
          <a:bodyPr wrap="square">
            <a:spAutoFit/>
          </a:bodyPr>
          <a:lstStyle/>
          <a:p>
            <a:r>
              <a:rPr lang="en-GB" b="1" dirty="0">
                <a:solidFill>
                  <a:srgbClr val="00B050"/>
                </a:solidFill>
              </a:rPr>
              <a:t>T</a:t>
            </a:r>
            <a:r>
              <a:rPr lang="en-GB" b="1" dirty="0" smtClean="0">
                <a:solidFill>
                  <a:srgbClr val="00B050"/>
                </a:solidFill>
              </a:rPr>
              <a:t>ime non-</a:t>
            </a:r>
            <a:r>
              <a:rPr lang="en-GB" b="1" dirty="0" err="1" smtClean="0">
                <a:solidFill>
                  <a:srgbClr val="00B050"/>
                </a:solidFill>
              </a:rPr>
              <a:t>orientability</a:t>
            </a:r>
            <a:r>
              <a:rPr lang="en-GB" dirty="0" smtClean="0">
                <a:solidFill>
                  <a:srgbClr val="00B050"/>
                </a:solidFill>
              </a:rPr>
              <a:t>: </a:t>
            </a:r>
            <a:r>
              <a:rPr lang="en-GB" dirty="0">
                <a:solidFill>
                  <a:srgbClr val="00B050"/>
                </a:solidFill>
              </a:rPr>
              <a:t>closed </a:t>
            </a:r>
            <a:r>
              <a:rPr lang="en-GB" dirty="0" err="1">
                <a:solidFill>
                  <a:srgbClr val="00B050"/>
                </a:solidFill>
              </a:rPr>
              <a:t>timelike</a:t>
            </a:r>
            <a:r>
              <a:rPr lang="en-GB" dirty="0">
                <a:solidFill>
                  <a:srgbClr val="00B050"/>
                </a:solidFill>
              </a:rPr>
              <a:t> curves</a:t>
            </a:r>
            <a:r>
              <a:rPr lang="en-GB" dirty="0" smtClean="0">
                <a:solidFill>
                  <a:srgbClr val="00B050"/>
                </a:solidFill>
              </a:rPr>
              <a:t>…: no A theory…</a:t>
            </a:r>
            <a:endParaRPr lang="en-GB" dirty="0">
              <a:solidFill>
                <a:srgbClr val="00B050"/>
              </a:solidFill>
            </a:endParaRPr>
          </a:p>
        </p:txBody>
      </p:sp>
    </p:spTree>
    <p:extLst>
      <p:ext uri="{BB962C8B-B14F-4D97-AF65-F5344CB8AC3E}">
        <p14:creationId xmlns:p14="http://schemas.microsoft.com/office/powerpoint/2010/main" val="63230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6536" y="701407"/>
            <a:ext cx="4496065" cy="2380323"/>
          </a:xfrm>
          <a:prstGeom prst="rect">
            <a:avLst/>
          </a:prstGeom>
        </p:spPr>
      </p:pic>
      <p:sp>
        <p:nvSpPr>
          <p:cNvPr id="3" name="CasellaDiTesto 2"/>
          <p:cNvSpPr txBox="1"/>
          <p:nvPr/>
        </p:nvSpPr>
        <p:spPr>
          <a:xfrm>
            <a:off x="1118600" y="116632"/>
            <a:ext cx="4602542" cy="584775"/>
          </a:xfrm>
          <a:prstGeom prst="rect">
            <a:avLst/>
          </a:prstGeom>
          <a:noFill/>
        </p:spPr>
        <p:txBody>
          <a:bodyPr wrap="none" rtlCol="0">
            <a:spAutoFit/>
          </a:bodyPr>
          <a:lstStyle/>
          <a:p>
            <a:r>
              <a:rPr lang="it-IT" sz="3200" b="1" dirty="0" err="1" smtClean="0">
                <a:solidFill>
                  <a:srgbClr val="00B050"/>
                </a:solidFill>
                <a:latin typeface="Aharoni" panose="02010803020104030203" pitchFamily="2" charset="-79"/>
                <a:cs typeface="Aharoni" panose="02010803020104030203" pitchFamily="2" charset="-79"/>
              </a:rPr>
              <a:t>Closed</a:t>
            </a:r>
            <a:r>
              <a:rPr lang="it-IT" sz="3200" b="1" dirty="0" smtClean="0">
                <a:solidFill>
                  <a:srgbClr val="00B050"/>
                </a:solidFill>
                <a:latin typeface="Aharoni" panose="02010803020104030203" pitchFamily="2" charset="-79"/>
                <a:cs typeface="Aharoni" panose="02010803020104030203" pitchFamily="2" charset="-79"/>
              </a:rPr>
              <a:t> </a:t>
            </a:r>
            <a:r>
              <a:rPr lang="it-IT" sz="3200" b="1" dirty="0" err="1" smtClean="0">
                <a:solidFill>
                  <a:srgbClr val="00B050"/>
                </a:solidFill>
                <a:latin typeface="Aharoni" panose="02010803020104030203" pitchFamily="2" charset="-79"/>
                <a:cs typeface="Aharoni" panose="02010803020104030203" pitchFamily="2" charset="-79"/>
              </a:rPr>
              <a:t>timelike</a:t>
            </a:r>
            <a:r>
              <a:rPr lang="it-IT" sz="3200" b="1" dirty="0" smtClean="0">
                <a:solidFill>
                  <a:srgbClr val="00B050"/>
                </a:solidFill>
                <a:latin typeface="Aharoni" panose="02010803020104030203" pitchFamily="2" charset="-79"/>
                <a:cs typeface="Aharoni" panose="02010803020104030203" pitchFamily="2" charset="-79"/>
              </a:rPr>
              <a:t> </a:t>
            </a:r>
            <a:r>
              <a:rPr lang="it-IT" sz="3200" b="1" dirty="0" err="1" smtClean="0">
                <a:solidFill>
                  <a:srgbClr val="00B050"/>
                </a:solidFill>
                <a:latin typeface="Aharoni" panose="02010803020104030203" pitchFamily="2" charset="-79"/>
                <a:cs typeface="Aharoni" panose="02010803020104030203" pitchFamily="2" charset="-79"/>
              </a:rPr>
              <a:t>curves</a:t>
            </a:r>
            <a:endParaRPr lang="it-IT" sz="3200" b="1" dirty="0">
              <a:solidFill>
                <a:srgbClr val="00B050"/>
              </a:solidFill>
              <a:latin typeface="Aharoni" panose="02010803020104030203" pitchFamily="2" charset="-79"/>
              <a:cs typeface="Aharoni" panose="02010803020104030203" pitchFamily="2" charset="-79"/>
            </a:endParaRPr>
          </a:p>
        </p:txBody>
      </p:sp>
      <p:pic>
        <p:nvPicPr>
          <p:cNvPr id="4" name="Immagine 3"/>
          <p:cNvPicPr>
            <a:picLocks noChangeAspect="1"/>
          </p:cNvPicPr>
          <p:nvPr/>
        </p:nvPicPr>
        <p:blipFill>
          <a:blip r:embed="rId3"/>
          <a:stretch>
            <a:fillRect/>
          </a:stretch>
        </p:blipFill>
        <p:spPr>
          <a:xfrm>
            <a:off x="5940152" y="3068960"/>
            <a:ext cx="2736304" cy="3667799"/>
          </a:xfrm>
          <a:prstGeom prst="rect">
            <a:avLst/>
          </a:prstGeom>
        </p:spPr>
      </p:pic>
      <p:sp>
        <p:nvSpPr>
          <p:cNvPr id="5" name="Rettangolo 4"/>
          <p:cNvSpPr/>
          <p:nvPr/>
        </p:nvSpPr>
        <p:spPr>
          <a:xfrm>
            <a:off x="3419872" y="5004618"/>
            <a:ext cx="2233560" cy="369332"/>
          </a:xfrm>
          <a:prstGeom prst="rect">
            <a:avLst/>
          </a:prstGeom>
        </p:spPr>
        <p:txBody>
          <a:bodyPr wrap="none">
            <a:spAutoFit/>
          </a:bodyPr>
          <a:lstStyle/>
          <a:p>
            <a:r>
              <a:rPr lang="it-IT" b="1" dirty="0" err="1">
                <a:solidFill>
                  <a:srgbClr val="00B050"/>
                </a:solidFill>
              </a:rPr>
              <a:t>Grand</a:t>
            </a:r>
            <a:r>
              <a:rPr lang="it-IT" b="1" dirty="0">
                <a:solidFill>
                  <a:srgbClr val="00B050"/>
                </a:solidFill>
              </a:rPr>
              <a:t> </a:t>
            </a:r>
            <a:r>
              <a:rPr lang="it-IT" b="1" dirty="0" err="1">
                <a:solidFill>
                  <a:srgbClr val="00B050"/>
                </a:solidFill>
              </a:rPr>
              <a:t>father</a:t>
            </a:r>
            <a:r>
              <a:rPr lang="it-IT" b="1" dirty="0">
                <a:solidFill>
                  <a:srgbClr val="00B050"/>
                </a:solidFill>
              </a:rPr>
              <a:t> </a:t>
            </a:r>
            <a:r>
              <a:rPr lang="it-IT" b="1" dirty="0" err="1">
                <a:solidFill>
                  <a:srgbClr val="00B050"/>
                </a:solidFill>
              </a:rPr>
              <a:t>paradox</a:t>
            </a:r>
            <a:endParaRPr lang="it-IT" b="1" dirty="0">
              <a:solidFill>
                <a:srgbClr val="00B050"/>
              </a:solidFill>
            </a:endParaRPr>
          </a:p>
        </p:txBody>
      </p:sp>
      <p:pic>
        <p:nvPicPr>
          <p:cNvPr id="7" name="Immagine 6"/>
          <p:cNvPicPr>
            <a:picLocks noChangeAspect="1"/>
          </p:cNvPicPr>
          <p:nvPr/>
        </p:nvPicPr>
        <p:blipFill>
          <a:blip r:embed="rId4"/>
          <a:stretch>
            <a:fillRect/>
          </a:stretch>
        </p:blipFill>
        <p:spPr>
          <a:xfrm>
            <a:off x="611560" y="3933056"/>
            <a:ext cx="2143125" cy="2143125"/>
          </a:xfrm>
          <a:prstGeom prst="rect">
            <a:avLst/>
          </a:prstGeom>
        </p:spPr>
      </p:pic>
    </p:spTree>
    <p:extLst>
      <p:ext uri="{BB962C8B-B14F-4D97-AF65-F5344CB8AC3E}">
        <p14:creationId xmlns:p14="http://schemas.microsoft.com/office/powerpoint/2010/main" val="260042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43608" y="4311652"/>
            <a:ext cx="7158692" cy="2546348"/>
          </a:xfrm>
          <a:prstGeom prst="rect">
            <a:avLst/>
          </a:prstGeom>
        </p:spPr>
      </p:pic>
      <p:pic>
        <p:nvPicPr>
          <p:cNvPr id="3" name="Immagine 2"/>
          <p:cNvPicPr>
            <a:picLocks noChangeAspect="1"/>
          </p:cNvPicPr>
          <p:nvPr/>
        </p:nvPicPr>
        <p:blipFill>
          <a:blip r:embed="rId3"/>
          <a:stretch>
            <a:fillRect/>
          </a:stretch>
        </p:blipFill>
        <p:spPr>
          <a:xfrm>
            <a:off x="0" y="114546"/>
            <a:ext cx="3236309" cy="2432785"/>
          </a:xfrm>
          <a:prstGeom prst="rect">
            <a:avLst/>
          </a:prstGeom>
        </p:spPr>
      </p:pic>
      <p:sp>
        <p:nvSpPr>
          <p:cNvPr id="4" name="CasellaDiTesto 3"/>
          <p:cNvSpPr txBox="1"/>
          <p:nvPr/>
        </p:nvSpPr>
        <p:spPr>
          <a:xfrm>
            <a:off x="4067944" y="496329"/>
            <a:ext cx="5176353" cy="2677656"/>
          </a:xfrm>
          <a:prstGeom prst="rect">
            <a:avLst/>
          </a:prstGeom>
          <a:noFill/>
        </p:spPr>
        <p:txBody>
          <a:bodyPr wrap="none" rtlCol="0">
            <a:spAutoFit/>
          </a:bodyPr>
          <a:lstStyle/>
          <a:p>
            <a:r>
              <a:rPr lang="it-IT" sz="2400" b="1" dirty="0" err="1" smtClean="0">
                <a:solidFill>
                  <a:srgbClr val="00B050"/>
                </a:solidFill>
              </a:rPr>
              <a:t>Problem</a:t>
            </a:r>
            <a:r>
              <a:rPr lang="it-IT" sz="2400" b="1" dirty="0" smtClean="0">
                <a:solidFill>
                  <a:srgbClr val="00B050"/>
                </a:solidFill>
              </a:rPr>
              <a:t> of </a:t>
            </a:r>
            <a:r>
              <a:rPr lang="it-IT" sz="2400" b="1" dirty="0" err="1" smtClean="0">
                <a:solidFill>
                  <a:srgbClr val="00B050"/>
                </a:solidFill>
              </a:rPr>
              <a:t>consistency</a:t>
            </a:r>
            <a:r>
              <a:rPr lang="it-IT" sz="2400" b="1" dirty="0" smtClean="0">
                <a:solidFill>
                  <a:srgbClr val="00B050"/>
                </a:solidFill>
              </a:rPr>
              <a:t> in </a:t>
            </a:r>
            <a:r>
              <a:rPr lang="it-IT" sz="2400" b="1" dirty="0" err="1" smtClean="0">
                <a:solidFill>
                  <a:srgbClr val="00B050"/>
                </a:solidFill>
              </a:rPr>
              <a:t>classical</a:t>
            </a:r>
            <a:r>
              <a:rPr lang="it-IT" sz="2400" b="1" dirty="0" smtClean="0">
                <a:solidFill>
                  <a:srgbClr val="00B050"/>
                </a:solidFill>
              </a:rPr>
              <a:t> case</a:t>
            </a:r>
          </a:p>
          <a:p>
            <a:r>
              <a:rPr lang="it-IT" sz="2400" b="1" dirty="0" err="1" smtClean="0">
                <a:solidFill>
                  <a:srgbClr val="00B050"/>
                </a:solidFill>
              </a:rPr>
              <a:t>Interaction</a:t>
            </a:r>
            <a:endParaRPr lang="it-IT" sz="2400" b="1" dirty="0" smtClean="0">
              <a:solidFill>
                <a:srgbClr val="00B050"/>
              </a:solidFill>
            </a:endParaRPr>
          </a:p>
          <a:p>
            <a:endParaRPr lang="it-IT" sz="2400" b="1" dirty="0">
              <a:solidFill>
                <a:srgbClr val="00B050"/>
              </a:solidFill>
            </a:endParaRPr>
          </a:p>
          <a:p>
            <a:endParaRPr lang="it-IT" sz="2400" b="1" dirty="0" smtClean="0">
              <a:solidFill>
                <a:srgbClr val="00B050"/>
              </a:solidFill>
            </a:endParaRPr>
          </a:p>
          <a:p>
            <a:r>
              <a:rPr lang="it-IT" sz="2400" b="1" dirty="0" err="1" smtClean="0">
                <a:solidFill>
                  <a:srgbClr val="00B050"/>
                </a:solidFill>
              </a:rPr>
              <a:t>Consistency</a:t>
            </a:r>
            <a:r>
              <a:rPr lang="it-IT" sz="2400" b="1" dirty="0" smtClean="0">
                <a:solidFill>
                  <a:srgbClr val="00B050"/>
                </a:solidFill>
              </a:rPr>
              <a:t> </a:t>
            </a:r>
            <a:r>
              <a:rPr lang="it-IT" sz="2400" b="1" dirty="0" err="1" smtClean="0">
                <a:solidFill>
                  <a:srgbClr val="00B050"/>
                </a:solidFill>
              </a:rPr>
              <a:t>condition</a:t>
            </a:r>
            <a:endParaRPr lang="it-IT" sz="2400" b="1" dirty="0" smtClean="0">
              <a:solidFill>
                <a:srgbClr val="00B050"/>
              </a:solidFill>
            </a:endParaRPr>
          </a:p>
          <a:p>
            <a:endParaRPr lang="it-IT" sz="2400" b="1" dirty="0" smtClean="0">
              <a:solidFill>
                <a:srgbClr val="00B050"/>
              </a:solidFill>
            </a:endParaRPr>
          </a:p>
          <a:p>
            <a:endParaRPr lang="it-IT" sz="2400" b="1" dirty="0">
              <a:solidFill>
                <a:srgbClr val="00B050"/>
              </a:solidFill>
            </a:endParaRPr>
          </a:p>
        </p:txBody>
      </p:sp>
      <p:pic>
        <p:nvPicPr>
          <p:cNvPr id="5" name="Immagine 4"/>
          <p:cNvPicPr>
            <a:picLocks noChangeAspect="1"/>
          </p:cNvPicPr>
          <p:nvPr/>
        </p:nvPicPr>
        <p:blipFill>
          <a:blip r:embed="rId4"/>
          <a:stretch>
            <a:fillRect/>
          </a:stretch>
        </p:blipFill>
        <p:spPr>
          <a:xfrm>
            <a:off x="3702891" y="1366448"/>
            <a:ext cx="5331376" cy="583740"/>
          </a:xfrm>
          <a:prstGeom prst="rect">
            <a:avLst/>
          </a:prstGeom>
        </p:spPr>
      </p:pic>
      <p:pic>
        <p:nvPicPr>
          <p:cNvPr id="6" name="Immagine 5"/>
          <p:cNvPicPr>
            <a:picLocks noChangeAspect="1"/>
          </p:cNvPicPr>
          <p:nvPr/>
        </p:nvPicPr>
        <p:blipFill>
          <a:blip r:embed="rId5"/>
          <a:stretch>
            <a:fillRect/>
          </a:stretch>
        </p:blipFill>
        <p:spPr>
          <a:xfrm>
            <a:off x="5004048" y="2469690"/>
            <a:ext cx="2386425" cy="824850"/>
          </a:xfrm>
          <a:prstGeom prst="rect">
            <a:avLst/>
          </a:prstGeom>
        </p:spPr>
      </p:pic>
      <p:sp>
        <p:nvSpPr>
          <p:cNvPr id="7" name="CasellaDiTesto 6"/>
          <p:cNvSpPr txBox="1"/>
          <p:nvPr/>
        </p:nvSpPr>
        <p:spPr>
          <a:xfrm>
            <a:off x="4499992" y="151319"/>
            <a:ext cx="3906519" cy="369332"/>
          </a:xfrm>
          <a:prstGeom prst="rect">
            <a:avLst/>
          </a:prstGeom>
          <a:noFill/>
        </p:spPr>
        <p:txBody>
          <a:bodyPr wrap="none" rtlCol="0">
            <a:spAutoFit/>
          </a:bodyPr>
          <a:lstStyle/>
          <a:p>
            <a:r>
              <a:rPr lang="it-IT" dirty="0" smtClean="0">
                <a:solidFill>
                  <a:schemeClr val="bg2">
                    <a:lumMod val="60000"/>
                    <a:lumOff val="40000"/>
                  </a:schemeClr>
                </a:solidFill>
              </a:rPr>
              <a:t> </a:t>
            </a:r>
            <a:r>
              <a:rPr lang="el-GR" dirty="0" smtClean="0">
                <a:solidFill>
                  <a:schemeClr val="bg2">
                    <a:lumMod val="60000"/>
                    <a:lumOff val="40000"/>
                  </a:schemeClr>
                </a:solidFill>
              </a:rPr>
              <a:t>α</a:t>
            </a:r>
            <a:r>
              <a:rPr lang="it-IT" dirty="0" smtClean="0">
                <a:solidFill>
                  <a:schemeClr val="bg2">
                    <a:lumMod val="60000"/>
                    <a:lumOff val="40000"/>
                  </a:schemeClr>
                </a:solidFill>
              </a:rPr>
              <a:t>  (</a:t>
            </a:r>
            <a:r>
              <a:rPr lang="el-GR" dirty="0" smtClean="0">
                <a:solidFill>
                  <a:schemeClr val="bg2">
                    <a:lumMod val="60000"/>
                    <a:lumOff val="40000"/>
                  </a:schemeClr>
                </a:solidFill>
              </a:rPr>
              <a:t>β</a:t>
            </a:r>
            <a:r>
              <a:rPr lang="it-IT" dirty="0" smtClean="0">
                <a:solidFill>
                  <a:schemeClr val="bg2">
                    <a:lumMod val="60000"/>
                    <a:lumOff val="40000"/>
                  </a:schemeClr>
                </a:solidFill>
              </a:rPr>
              <a:t>) = 0, 1 (</a:t>
            </a:r>
            <a:r>
              <a:rPr lang="it-IT" dirty="0" err="1" smtClean="0">
                <a:solidFill>
                  <a:schemeClr val="bg2">
                    <a:lumMod val="60000"/>
                    <a:lumOff val="40000"/>
                  </a:schemeClr>
                </a:solidFill>
              </a:rPr>
              <a:t>presence</a:t>
            </a:r>
            <a:r>
              <a:rPr lang="it-IT" dirty="0" smtClean="0">
                <a:solidFill>
                  <a:schemeClr val="bg2">
                    <a:lumMod val="60000"/>
                    <a:lumOff val="40000"/>
                  </a:schemeClr>
                </a:solidFill>
              </a:rPr>
              <a:t>, </a:t>
            </a:r>
            <a:r>
              <a:rPr lang="it-IT" dirty="0" err="1" smtClean="0">
                <a:solidFill>
                  <a:schemeClr val="bg2">
                    <a:lumMod val="60000"/>
                    <a:lumOff val="40000"/>
                  </a:schemeClr>
                </a:solidFill>
              </a:rPr>
              <a:t>lack</a:t>
            </a:r>
            <a:r>
              <a:rPr lang="it-IT" dirty="0" smtClean="0">
                <a:solidFill>
                  <a:schemeClr val="bg2">
                    <a:lumMod val="60000"/>
                    <a:lumOff val="40000"/>
                  </a:schemeClr>
                </a:solidFill>
              </a:rPr>
              <a:t> in the </a:t>
            </a:r>
            <a:r>
              <a:rPr lang="it-IT" dirty="0" err="1" smtClean="0">
                <a:solidFill>
                  <a:schemeClr val="bg2">
                    <a:lumMod val="60000"/>
                    <a:lumOff val="40000"/>
                  </a:schemeClr>
                </a:solidFill>
              </a:rPr>
              <a:t>path</a:t>
            </a:r>
            <a:r>
              <a:rPr lang="it-IT" dirty="0" smtClean="0">
                <a:solidFill>
                  <a:schemeClr val="bg2">
                    <a:lumMod val="60000"/>
                    <a:lumOff val="40000"/>
                  </a:schemeClr>
                </a:solidFill>
              </a:rPr>
              <a:t>)</a:t>
            </a:r>
            <a:endParaRPr lang="it-IT" dirty="0">
              <a:solidFill>
                <a:schemeClr val="bg2">
                  <a:lumMod val="60000"/>
                  <a:lumOff val="40000"/>
                </a:schemeClr>
              </a:solidFill>
            </a:endParaRPr>
          </a:p>
        </p:txBody>
      </p:sp>
      <p:sp>
        <p:nvSpPr>
          <p:cNvPr id="9" name="CasellaDiTesto 8"/>
          <p:cNvSpPr txBox="1"/>
          <p:nvPr/>
        </p:nvSpPr>
        <p:spPr>
          <a:xfrm>
            <a:off x="1043608" y="3372038"/>
            <a:ext cx="2791020" cy="923330"/>
          </a:xfrm>
          <a:prstGeom prst="rect">
            <a:avLst/>
          </a:prstGeom>
          <a:noFill/>
        </p:spPr>
        <p:txBody>
          <a:bodyPr wrap="none" rtlCol="0">
            <a:spAutoFit/>
          </a:bodyPr>
          <a:lstStyle/>
          <a:p>
            <a:r>
              <a:rPr lang="el-GR" dirty="0">
                <a:solidFill>
                  <a:schemeClr val="bg2">
                    <a:lumMod val="60000"/>
                    <a:lumOff val="40000"/>
                  </a:schemeClr>
                </a:solidFill>
              </a:rPr>
              <a:t>α</a:t>
            </a:r>
            <a:r>
              <a:rPr lang="it-IT" dirty="0" smtClean="0">
                <a:solidFill>
                  <a:schemeClr val="bg2">
                    <a:lumMod val="60000"/>
                    <a:lumOff val="40000"/>
                  </a:schemeClr>
                </a:solidFill>
              </a:rPr>
              <a:t> = 0   no </a:t>
            </a:r>
            <a:r>
              <a:rPr lang="it-IT" dirty="0" err="1" smtClean="0">
                <a:solidFill>
                  <a:schemeClr val="bg2">
                    <a:lumMod val="60000"/>
                    <a:lumOff val="40000"/>
                  </a:schemeClr>
                </a:solidFill>
              </a:rPr>
              <a:t>consitent</a:t>
            </a:r>
            <a:r>
              <a:rPr lang="it-IT" dirty="0" smtClean="0">
                <a:solidFill>
                  <a:schemeClr val="bg2">
                    <a:lumMod val="60000"/>
                    <a:lumOff val="40000"/>
                  </a:schemeClr>
                </a:solidFill>
              </a:rPr>
              <a:t> </a:t>
            </a:r>
            <a:r>
              <a:rPr lang="it-IT" dirty="0" err="1" smtClean="0">
                <a:solidFill>
                  <a:schemeClr val="bg2">
                    <a:lumMod val="60000"/>
                    <a:lumOff val="40000"/>
                  </a:schemeClr>
                </a:solidFill>
              </a:rPr>
              <a:t>solution</a:t>
            </a:r>
            <a:endParaRPr lang="it-IT" dirty="0" smtClean="0">
              <a:solidFill>
                <a:schemeClr val="bg2">
                  <a:lumMod val="60000"/>
                  <a:lumOff val="40000"/>
                </a:schemeClr>
              </a:solidFill>
            </a:endParaRPr>
          </a:p>
          <a:p>
            <a:endParaRPr lang="it-IT" dirty="0" smtClean="0">
              <a:solidFill>
                <a:schemeClr val="bg2">
                  <a:lumMod val="60000"/>
                  <a:lumOff val="40000"/>
                </a:schemeClr>
              </a:solidFill>
            </a:endParaRPr>
          </a:p>
          <a:p>
            <a:r>
              <a:rPr lang="el-GR" dirty="0" smtClean="0">
                <a:solidFill>
                  <a:schemeClr val="bg2">
                    <a:lumMod val="60000"/>
                    <a:lumOff val="40000"/>
                  </a:schemeClr>
                </a:solidFill>
              </a:rPr>
              <a:t>α</a:t>
            </a:r>
            <a:r>
              <a:rPr lang="it-IT" dirty="0" smtClean="0">
                <a:solidFill>
                  <a:schemeClr val="bg2">
                    <a:lumMod val="60000"/>
                    <a:lumOff val="40000"/>
                  </a:schemeClr>
                </a:solidFill>
              </a:rPr>
              <a:t> =1    </a:t>
            </a:r>
            <a:r>
              <a:rPr lang="it-IT" dirty="0" err="1" smtClean="0">
                <a:solidFill>
                  <a:schemeClr val="bg2">
                    <a:lumMod val="60000"/>
                    <a:lumOff val="40000"/>
                  </a:schemeClr>
                </a:solidFill>
              </a:rPr>
              <a:t>possible</a:t>
            </a:r>
            <a:r>
              <a:rPr lang="it-IT" dirty="0" smtClean="0">
                <a:solidFill>
                  <a:schemeClr val="bg2">
                    <a:lumMod val="60000"/>
                    <a:lumOff val="40000"/>
                  </a:schemeClr>
                </a:solidFill>
              </a:rPr>
              <a:t> </a:t>
            </a:r>
            <a:r>
              <a:rPr lang="it-IT" dirty="0" err="1" smtClean="0">
                <a:solidFill>
                  <a:schemeClr val="bg2">
                    <a:lumMod val="60000"/>
                    <a:lumOff val="40000"/>
                  </a:schemeClr>
                </a:solidFill>
              </a:rPr>
              <a:t>consistency</a:t>
            </a:r>
            <a:endParaRPr lang="it-IT" dirty="0"/>
          </a:p>
        </p:txBody>
      </p:sp>
      <p:sp>
        <p:nvSpPr>
          <p:cNvPr id="10" name="CasellaDiTesto 9"/>
          <p:cNvSpPr txBox="1"/>
          <p:nvPr/>
        </p:nvSpPr>
        <p:spPr>
          <a:xfrm>
            <a:off x="251520" y="2591357"/>
            <a:ext cx="3422475" cy="369332"/>
          </a:xfrm>
          <a:prstGeom prst="rect">
            <a:avLst/>
          </a:prstGeom>
          <a:noFill/>
        </p:spPr>
        <p:txBody>
          <a:bodyPr wrap="none" rtlCol="0">
            <a:spAutoFit/>
          </a:bodyPr>
          <a:lstStyle/>
          <a:p>
            <a:r>
              <a:rPr lang="it-IT" dirty="0" err="1" smtClean="0">
                <a:solidFill>
                  <a:schemeClr val="bg2">
                    <a:lumMod val="60000"/>
                    <a:lumOff val="40000"/>
                  </a:schemeClr>
                </a:solidFill>
              </a:rPr>
              <a:t>Two</a:t>
            </a:r>
            <a:r>
              <a:rPr lang="it-IT" dirty="0" smtClean="0">
                <a:solidFill>
                  <a:schemeClr val="bg2">
                    <a:lumMod val="60000"/>
                    <a:lumOff val="40000"/>
                  </a:schemeClr>
                </a:solidFill>
              </a:rPr>
              <a:t> </a:t>
            </a:r>
            <a:r>
              <a:rPr lang="it-IT" dirty="0" err="1" smtClean="0">
                <a:solidFill>
                  <a:schemeClr val="bg2">
                    <a:lumMod val="60000"/>
                    <a:lumOff val="40000"/>
                  </a:schemeClr>
                </a:solidFill>
              </a:rPr>
              <a:t>paths</a:t>
            </a:r>
            <a:r>
              <a:rPr lang="it-IT" dirty="0" smtClean="0">
                <a:solidFill>
                  <a:schemeClr val="bg2">
                    <a:lumMod val="60000"/>
                    <a:lumOff val="40000"/>
                  </a:schemeClr>
                </a:solidFill>
              </a:rPr>
              <a:t>, </a:t>
            </a:r>
            <a:r>
              <a:rPr lang="it-IT" dirty="0" err="1" smtClean="0">
                <a:solidFill>
                  <a:schemeClr val="bg2">
                    <a:lumMod val="60000"/>
                    <a:lumOff val="40000"/>
                  </a:schemeClr>
                </a:solidFill>
              </a:rPr>
              <a:t>lower</a:t>
            </a:r>
            <a:r>
              <a:rPr lang="it-IT" dirty="0" smtClean="0">
                <a:solidFill>
                  <a:schemeClr val="bg2">
                    <a:lumMod val="60000"/>
                    <a:lumOff val="40000"/>
                  </a:schemeClr>
                </a:solidFill>
              </a:rPr>
              <a:t> </a:t>
            </a:r>
            <a:r>
              <a:rPr lang="it-IT" dirty="0" err="1" smtClean="0">
                <a:solidFill>
                  <a:schemeClr val="bg2">
                    <a:lumMod val="60000"/>
                    <a:lumOff val="40000"/>
                  </a:schemeClr>
                </a:solidFill>
              </a:rPr>
              <a:t>one</a:t>
            </a:r>
            <a:r>
              <a:rPr lang="it-IT" dirty="0" smtClean="0">
                <a:solidFill>
                  <a:schemeClr val="bg2">
                    <a:lumMod val="60000"/>
                    <a:lumOff val="40000"/>
                  </a:schemeClr>
                </a:solidFill>
              </a:rPr>
              <a:t> </a:t>
            </a:r>
            <a:r>
              <a:rPr lang="it-IT" dirty="0" err="1" smtClean="0">
                <a:solidFill>
                  <a:schemeClr val="bg2">
                    <a:lumMod val="60000"/>
                    <a:lumOff val="40000"/>
                  </a:schemeClr>
                </a:solidFill>
              </a:rPr>
              <a:t>going</a:t>
            </a:r>
            <a:r>
              <a:rPr lang="it-IT" dirty="0" smtClean="0">
                <a:solidFill>
                  <a:schemeClr val="bg2">
                    <a:lumMod val="60000"/>
                    <a:lumOff val="40000"/>
                  </a:schemeClr>
                </a:solidFill>
              </a:rPr>
              <a:t> to CTC</a:t>
            </a:r>
            <a:endParaRPr lang="it-IT" dirty="0">
              <a:solidFill>
                <a:schemeClr val="bg2">
                  <a:lumMod val="60000"/>
                  <a:lumOff val="40000"/>
                </a:schemeClr>
              </a:solidFill>
            </a:endParaRPr>
          </a:p>
        </p:txBody>
      </p:sp>
    </p:spTree>
    <p:extLst>
      <p:ext uri="{BB962C8B-B14F-4D97-AF65-F5344CB8AC3E}">
        <p14:creationId xmlns:p14="http://schemas.microsoft.com/office/powerpoint/2010/main" val="38443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79512" y="924970"/>
            <a:ext cx="3404119" cy="2703280"/>
          </a:xfrm>
          <a:prstGeom prst="rect">
            <a:avLst/>
          </a:prstGeom>
        </p:spPr>
      </p:pic>
      <p:sp>
        <p:nvSpPr>
          <p:cNvPr id="6" name="CasellaDiTesto 5"/>
          <p:cNvSpPr txBox="1"/>
          <p:nvPr/>
        </p:nvSpPr>
        <p:spPr>
          <a:xfrm>
            <a:off x="2752510" y="141338"/>
            <a:ext cx="6156176" cy="707886"/>
          </a:xfrm>
          <a:prstGeom prst="rect">
            <a:avLst/>
          </a:prstGeom>
          <a:noFill/>
        </p:spPr>
        <p:txBody>
          <a:bodyPr wrap="square" rtlCol="0">
            <a:spAutoFit/>
          </a:bodyPr>
          <a:lstStyle/>
          <a:p>
            <a:r>
              <a:rPr lang="it-IT" sz="2400" b="1" dirty="0" smtClean="0">
                <a:solidFill>
                  <a:srgbClr val="00B050"/>
                </a:solidFill>
              </a:rPr>
              <a:t>Solution </a:t>
            </a:r>
            <a:r>
              <a:rPr lang="it-IT" sz="2400" b="1" dirty="0" err="1" smtClean="0">
                <a:solidFill>
                  <a:srgbClr val="00B050"/>
                </a:solidFill>
              </a:rPr>
              <a:t>thanks</a:t>
            </a:r>
            <a:r>
              <a:rPr lang="it-IT" sz="2400" b="1" dirty="0" smtClean="0">
                <a:solidFill>
                  <a:srgbClr val="00B050"/>
                </a:solidFill>
              </a:rPr>
              <a:t> to quantum </a:t>
            </a:r>
            <a:r>
              <a:rPr lang="it-IT" sz="2400" b="1" dirty="0" err="1" smtClean="0">
                <a:solidFill>
                  <a:srgbClr val="00B050"/>
                </a:solidFill>
              </a:rPr>
              <a:t>superpositions</a:t>
            </a:r>
            <a:r>
              <a:rPr lang="it-IT" sz="2400" b="1" dirty="0" smtClean="0">
                <a:solidFill>
                  <a:srgbClr val="00B050"/>
                </a:solidFill>
              </a:rPr>
              <a:t> </a:t>
            </a:r>
          </a:p>
          <a:p>
            <a:r>
              <a:rPr lang="it-IT" sz="1600" b="1" dirty="0" smtClean="0">
                <a:solidFill>
                  <a:srgbClr val="00B050"/>
                </a:solidFill>
              </a:rPr>
              <a:t>[</a:t>
            </a:r>
            <a:r>
              <a:rPr lang="it-IT" sz="1600" b="1" dirty="0" err="1" smtClean="0">
                <a:solidFill>
                  <a:srgbClr val="00B050"/>
                </a:solidFill>
              </a:rPr>
              <a:t>Deutsch</a:t>
            </a:r>
            <a:r>
              <a:rPr lang="it-IT" sz="1600" b="1" dirty="0">
                <a:solidFill>
                  <a:srgbClr val="00B050"/>
                </a:solidFill>
              </a:rPr>
              <a:t> </a:t>
            </a:r>
            <a:r>
              <a:rPr lang="it-IT" sz="1600" b="1" dirty="0" err="1">
                <a:solidFill>
                  <a:srgbClr val="00B050"/>
                </a:solidFill>
              </a:rPr>
              <a:t>Phys</a:t>
            </a:r>
            <a:r>
              <a:rPr lang="it-IT" sz="1600" b="1" dirty="0">
                <a:solidFill>
                  <a:srgbClr val="00B050"/>
                </a:solidFill>
              </a:rPr>
              <a:t>. Rev. D 44, 10 (1991)]</a:t>
            </a:r>
          </a:p>
        </p:txBody>
      </p:sp>
      <p:sp>
        <p:nvSpPr>
          <p:cNvPr id="7" name="CasellaDiTesto 6"/>
          <p:cNvSpPr txBox="1"/>
          <p:nvPr/>
        </p:nvSpPr>
        <p:spPr>
          <a:xfrm>
            <a:off x="3707904" y="2600567"/>
            <a:ext cx="6192688" cy="1754326"/>
          </a:xfrm>
          <a:prstGeom prst="rect">
            <a:avLst/>
          </a:prstGeom>
          <a:noFill/>
        </p:spPr>
        <p:txBody>
          <a:bodyPr wrap="square" rtlCol="0">
            <a:spAutoFit/>
          </a:bodyPr>
          <a:lstStyle/>
          <a:p>
            <a:r>
              <a:rPr lang="it-IT" dirty="0" err="1" smtClean="0">
                <a:solidFill>
                  <a:srgbClr val="00B050"/>
                </a:solidFill>
              </a:rPr>
              <a:t>But</a:t>
            </a:r>
            <a:r>
              <a:rPr lang="it-IT" dirty="0" smtClean="0">
                <a:solidFill>
                  <a:srgbClr val="00B050"/>
                </a:solidFill>
              </a:rPr>
              <a:t>: non-</a:t>
            </a:r>
            <a:r>
              <a:rPr lang="it-IT" dirty="0" err="1" smtClean="0">
                <a:solidFill>
                  <a:srgbClr val="00B050"/>
                </a:solidFill>
              </a:rPr>
              <a:t>linearity</a:t>
            </a:r>
            <a:r>
              <a:rPr lang="it-IT" dirty="0" smtClean="0">
                <a:solidFill>
                  <a:srgbClr val="00B050"/>
                </a:solidFill>
              </a:rPr>
              <a:t> due to CTC</a:t>
            </a:r>
          </a:p>
          <a:p>
            <a:endParaRPr lang="en-US" dirty="0" smtClean="0">
              <a:solidFill>
                <a:srgbClr val="00B050"/>
              </a:solidFill>
            </a:endParaRPr>
          </a:p>
          <a:p>
            <a:pPr marL="285750" indent="-285750">
              <a:buFont typeface="Arial" panose="020B0604020202020204" pitchFamily="34" charset="0"/>
              <a:buChar char="•"/>
            </a:pPr>
            <a:r>
              <a:rPr lang="en-US" dirty="0" smtClean="0">
                <a:solidFill>
                  <a:srgbClr val="00B050"/>
                </a:solidFill>
              </a:rPr>
              <a:t> </a:t>
            </a:r>
            <a:r>
              <a:rPr lang="en-US" dirty="0">
                <a:solidFill>
                  <a:srgbClr val="00B050"/>
                </a:solidFill>
              </a:rPr>
              <a:t>perfect discrimination of non-orthogonal </a:t>
            </a:r>
            <a:r>
              <a:rPr lang="en-US" dirty="0" smtClean="0">
                <a:solidFill>
                  <a:srgbClr val="00B050"/>
                </a:solidFill>
              </a:rPr>
              <a:t>states</a:t>
            </a:r>
          </a:p>
          <a:p>
            <a:pPr marL="285750" indent="-285750">
              <a:buFont typeface="Arial" panose="020B0604020202020204" pitchFamily="34" charset="0"/>
              <a:buChar char="•"/>
            </a:pPr>
            <a:r>
              <a:rPr lang="en-US" dirty="0" smtClean="0">
                <a:solidFill>
                  <a:srgbClr val="00B050"/>
                </a:solidFill>
              </a:rPr>
              <a:t> violation </a:t>
            </a:r>
            <a:r>
              <a:rPr lang="en-US" dirty="0">
                <a:solidFill>
                  <a:srgbClr val="00B050"/>
                </a:solidFill>
              </a:rPr>
              <a:t>of the uncertainty principle  </a:t>
            </a:r>
            <a:endParaRPr lang="en-US" dirty="0" smtClean="0">
              <a:solidFill>
                <a:srgbClr val="00B050"/>
              </a:solidFill>
            </a:endParaRPr>
          </a:p>
          <a:p>
            <a:pPr marL="285750" indent="-285750">
              <a:buFont typeface="Arial" panose="020B0604020202020204" pitchFamily="34" charset="0"/>
              <a:buChar char="•"/>
            </a:pPr>
            <a:r>
              <a:rPr lang="en-US" dirty="0">
                <a:solidFill>
                  <a:srgbClr val="00B050"/>
                </a:solidFill>
              </a:rPr>
              <a:t> </a:t>
            </a:r>
            <a:r>
              <a:rPr lang="en-US" dirty="0" smtClean="0">
                <a:solidFill>
                  <a:srgbClr val="00B050"/>
                </a:solidFill>
              </a:rPr>
              <a:t>violation of no-cloning theorem</a:t>
            </a:r>
            <a:endParaRPr lang="it-IT" dirty="0">
              <a:solidFill>
                <a:srgbClr val="00B050"/>
              </a:solidFill>
            </a:endParaRPr>
          </a:p>
          <a:p>
            <a:pPr marL="285750" indent="-285750">
              <a:buFont typeface="Arial" panose="020B0604020202020204" pitchFamily="34" charset="0"/>
              <a:buChar char="•"/>
            </a:pPr>
            <a:r>
              <a:rPr lang="it-IT" dirty="0" smtClean="0">
                <a:solidFill>
                  <a:srgbClr val="00B050"/>
                </a:solidFill>
              </a:rPr>
              <a:t>….</a:t>
            </a:r>
            <a:endParaRPr lang="it-IT" dirty="0">
              <a:solidFill>
                <a:srgbClr val="00B050"/>
              </a:solidFill>
            </a:endParaRPr>
          </a:p>
        </p:txBody>
      </p:sp>
      <p:pic>
        <p:nvPicPr>
          <p:cNvPr id="8" name="Immagine 7"/>
          <p:cNvPicPr>
            <a:picLocks noChangeAspect="1"/>
          </p:cNvPicPr>
          <p:nvPr/>
        </p:nvPicPr>
        <p:blipFill>
          <a:blip r:embed="rId3"/>
          <a:stretch>
            <a:fillRect/>
          </a:stretch>
        </p:blipFill>
        <p:spPr>
          <a:xfrm>
            <a:off x="4344883" y="1044889"/>
            <a:ext cx="2883607" cy="647810"/>
          </a:xfrm>
          <a:prstGeom prst="rect">
            <a:avLst/>
          </a:prstGeom>
        </p:spPr>
      </p:pic>
      <p:sp>
        <p:nvSpPr>
          <p:cNvPr id="2" name="CasellaDiTesto 1"/>
          <p:cNvSpPr txBox="1"/>
          <p:nvPr/>
        </p:nvSpPr>
        <p:spPr>
          <a:xfrm>
            <a:off x="4344883" y="1619893"/>
            <a:ext cx="4563803" cy="923330"/>
          </a:xfrm>
          <a:prstGeom prst="rect">
            <a:avLst/>
          </a:prstGeom>
          <a:noFill/>
        </p:spPr>
        <p:txBody>
          <a:bodyPr wrap="square" rtlCol="0">
            <a:spAutoFit/>
          </a:bodyPr>
          <a:lstStyle/>
          <a:p>
            <a:r>
              <a:rPr lang="it-IT" dirty="0" err="1" smtClean="0">
                <a:solidFill>
                  <a:schemeClr val="bg2">
                    <a:lumMod val="60000"/>
                    <a:lumOff val="40000"/>
                  </a:schemeClr>
                </a:solidFill>
              </a:rPr>
              <a:t>Tracing</a:t>
            </a:r>
            <a:r>
              <a:rPr lang="it-IT" dirty="0" smtClean="0">
                <a:solidFill>
                  <a:schemeClr val="bg2">
                    <a:lumMod val="60000"/>
                    <a:lumOff val="40000"/>
                  </a:schemeClr>
                </a:solidFill>
              </a:rPr>
              <a:t> out the </a:t>
            </a:r>
            <a:r>
              <a:rPr lang="it-IT" dirty="0" err="1" smtClean="0">
                <a:solidFill>
                  <a:schemeClr val="bg2">
                    <a:lumMod val="60000"/>
                    <a:lumOff val="40000"/>
                  </a:schemeClr>
                </a:solidFill>
              </a:rPr>
              <a:t>degrees</a:t>
            </a:r>
            <a:r>
              <a:rPr lang="it-IT" dirty="0" smtClean="0">
                <a:solidFill>
                  <a:schemeClr val="bg2">
                    <a:lumMod val="60000"/>
                    <a:lumOff val="40000"/>
                  </a:schemeClr>
                </a:solidFill>
              </a:rPr>
              <a:t> of </a:t>
            </a:r>
            <a:r>
              <a:rPr lang="it-IT" dirty="0" err="1" smtClean="0">
                <a:solidFill>
                  <a:schemeClr val="bg2">
                    <a:lumMod val="60000"/>
                    <a:lumOff val="40000"/>
                  </a:schemeClr>
                </a:solidFill>
              </a:rPr>
              <a:t>freedom</a:t>
            </a:r>
            <a:r>
              <a:rPr lang="it-IT" dirty="0" smtClean="0">
                <a:solidFill>
                  <a:schemeClr val="bg2">
                    <a:lumMod val="60000"/>
                    <a:lumOff val="40000"/>
                  </a:schemeClr>
                </a:solidFill>
              </a:rPr>
              <a:t> </a:t>
            </a:r>
            <a:r>
              <a:rPr lang="it-IT" dirty="0" err="1" smtClean="0">
                <a:solidFill>
                  <a:schemeClr val="bg2">
                    <a:lumMod val="60000"/>
                    <a:lumOff val="40000"/>
                  </a:schemeClr>
                </a:solidFill>
              </a:rPr>
              <a:t>corresponding</a:t>
            </a:r>
            <a:r>
              <a:rPr lang="it-IT" dirty="0" smtClean="0">
                <a:solidFill>
                  <a:schemeClr val="bg2">
                    <a:lumMod val="60000"/>
                    <a:lumOff val="40000"/>
                  </a:schemeClr>
                </a:solidFill>
              </a:rPr>
              <a:t> to the </a:t>
            </a:r>
            <a:r>
              <a:rPr lang="it-IT" dirty="0" err="1" smtClean="0">
                <a:solidFill>
                  <a:schemeClr val="bg2">
                    <a:lumMod val="60000"/>
                    <a:lumOff val="40000"/>
                  </a:schemeClr>
                </a:solidFill>
              </a:rPr>
              <a:t>system</a:t>
            </a:r>
            <a:r>
              <a:rPr lang="it-IT" dirty="0" smtClean="0">
                <a:solidFill>
                  <a:schemeClr val="bg2">
                    <a:lumMod val="60000"/>
                    <a:lumOff val="40000"/>
                  </a:schemeClr>
                </a:solidFill>
              </a:rPr>
              <a:t> </a:t>
            </a:r>
            <a:r>
              <a:rPr lang="it-IT" dirty="0" err="1" smtClean="0">
                <a:solidFill>
                  <a:schemeClr val="bg2">
                    <a:lumMod val="60000"/>
                    <a:lumOff val="40000"/>
                  </a:schemeClr>
                </a:solidFill>
              </a:rPr>
              <a:t>not</a:t>
            </a:r>
            <a:r>
              <a:rPr lang="it-IT" dirty="0" smtClean="0">
                <a:solidFill>
                  <a:schemeClr val="bg2">
                    <a:lumMod val="60000"/>
                    <a:lumOff val="40000"/>
                  </a:schemeClr>
                </a:solidFill>
              </a:rPr>
              <a:t> </a:t>
            </a:r>
            <a:r>
              <a:rPr lang="it-IT" dirty="0" err="1" smtClean="0">
                <a:solidFill>
                  <a:schemeClr val="bg2">
                    <a:lumMod val="60000"/>
                    <a:lumOff val="40000"/>
                  </a:schemeClr>
                </a:solidFill>
              </a:rPr>
              <a:t>crossing</a:t>
            </a:r>
            <a:r>
              <a:rPr lang="it-IT" dirty="0" smtClean="0">
                <a:solidFill>
                  <a:schemeClr val="bg2">
                    <a:lumMod val="60000"/>
                    <a:lumOff val="40000"/>
                  </a:schemeClr>
                </a:solidFill>
              </a:rPr>
              <a:t> CTC </a:t>
            </a:r>
            <a:r>
              <a:rPr lang="it-IT" dirty="0" err="1" smtClean="0">
                <a:solidFill>
                  <a:schemeClr val="bg2">
                    <a:lumMod val="60000"/>
                    <a:lumOff val="40000"/>
                  </a:schemeClr>
                </a:solidFill>
              </a:rPr>
              <a:t>one</a:t>
            </a:r>
            <a:r>
              <a:rPr lang="it-IT" dirty="0" smtClean="0">
                <a:solidFill>
                  <a:schemeClr val="bg2">
                    <a:lumMod val="60000"/>
                    <a:lumOff val="40000"/>
                  </a:schemeClr>
                </a:solidFill>
              </a:rPr>
              <a:t> must </a:t>
            </a:r>
            <a:r>
              <a:rPr lang="it-IT" dirty="0" err="1" smtClean="0">
                <a:solidFill>
                  <a:schemeClr val="bg2">
                    <a:lumMod val="60000"/>
                    <a:lumOff val="40000"/>
                  </a:schemeClr>
                </a:solidFill>
              </a:rPr>
              <a:t>find</a:t>
            </a:r>
            <a:r>
              <a:rPr lang="it-IT" dirty="0" smtClean="0">
                <a:solidFill>
                  <a:schemeClr val="bg2">
                    <a:lumMod val="60000"/>
                    <a:lumOff val="40000"/>
                  </a:schemeClr>
                </a:solidFill>
              </a:rPr>
              <a:t> </a:t>
            </a:r>
            <a:r>
              <a:rPr lang="el-GR" dirty="0" smtClean="0">
                <a:solidFill>
                  <a:schemeClr val="bg2">
                    <a:lumMod val="60000"/>
                    <a:lumOff val="40000"/>
                  </a:schemeClr>
                </a:solidFill>
              </a:rPr>
              <a:t>ρ</a:t>
            </a:r>
            <a:r>
              <a:rPr lang="it-IT" dirty="0" smtClean="0">
                <a:solidFill>
                  <a:schemeClr val="bg2">
                    <a:lumMod val="60000"/>
                    <a:lumOff val="40000"/>
                  </a:schemeClr>
                </a:solidFill>
              </a:rPr>
              <a:t>(CTC)</a:t>
            </a:r>
            <a:endParaRPr lang="it-IT" dirty="0">
              <a:solidFill>
                <a:schemeClr val="bg2">
                  <a:lumMod val="60000"/>
                  <a:lumOff val="40000"/>
                </a:schemeClr>
              </a:solidFill>
            </a:endParaRPr>
          </a:p>
        </p:txBody>
      </p:sp>
      <p:sp>
        <p:nvSpPr>
          <p:cNvPr id="4" name="Rettangolo 3"/>
          <p:cNvSpPr/>
          <p:nvPr/>
        </p:nvSpPr>
        <p:spPr>
          <a:xfrm>
            <a:off x="159055" y="4536118"/>
            <a:ext cx="8856984" cy="1200329"/>
          </a:xfrm>
          <a:prstGeom prst="rect">
            <a:avLst/>
          </a:prstGeom>
        </p:spPr>
        <p:txBody>
          <a:bodyPr wrap="square">
            <a:spAutoFit/>
          </a:bodyPr>
          <a:lstStyle/>
          <a:p>
            <a:r>
              <a:rPr lang="it-IT" dirty="0" err="1">
                <a:solidFill>
                  <a:schemeClr val="accent6">
                    <a:lumMod val="75000"/>
                  </a:schemeClr>
                </a:solidFill>
              </a:rPr>
              <a:t>Problems</a:t>
            </a:r>
            <a:r>
              <a:rPr lang="it-IT" dirty="0">
                <a:solidFill>
                  <a:schemeClr val="accent6">
                    <a:lumMod val="75000"/>
                  </a:schemeClr>
                </a:solidFill>
              </a:rPr>
              <a:t> </a:t>
            </a:r>
            <a:r>
              <a:rPr lang="it-IT" dirty="0" err="1">
                <a:solidFill>
                  <a:schemeClr val="accent6">
                    <a:lumMod val="75000"/>
                  </a:schemeClr>
                </a:solidFill>
              </a:rPr>
              <a:t>even</a:t>
            </a:r>
            <a:r>
              <a:rPr lang="it-IT" dirty="0">
                <a:solidFill>
                  <a:schemeClr val="accent6">
                    <a:lumMod val="75000"/>
                  </a:schemeClr>
                </a:solidFill>
              </a:rPr>
              <a:t> in an open time-</a:t>
            </a:r>
            <a:r>
              <a:rPr lang="it-IT" dirty="0" err="1">
                <a:solidFill>
                  <a:schemeClr val="accent6">
                    <a:lumMod val="75000"/>
                  </a:schemeClr>
                </a:solidFill>
              </a:rPr>
              <a:t>like</a:t>
            </a:r>
            <a:r>
              <a:rPr lang="it-IT" dirty="0">
                <a:solidFill>
                  <a:schemeClr val="accent6">
                    <a:lumMod val="75000"/>
                  </a:schemeClr>
                </a:solidFill>
              </a:rPr>
              <a:t> curve (OTC), </a:t>
            </a:r>
            <a:r>
              <a:rPr lang="it-IT" dirty="0" err="1">
                <a:solidFill>
                  <a:schemeClr val="accent6">
                    <a:lumMod val="75000"/>
                  </a:schemeClr>
                </a:solidFill>
              </a:rPr>
              <a:t>when</a:t>
            </a:r>
            <a:r>
              <a:rPr lang="it-IT" dirty="0">
                <a:solidFill>
                  <a:schemeClr val="accent6">
                    <a:lumMod val="75000"/>
                  </a:schemeClr>
                </a:solidFill>
              </a:rPr>
              <a:t> the </a:t>
            </a:r>
            <a:r>
              <a:rPr lang="it-IT" dirty="0" err="1">
                <a:solidFill>
                  <a:schemeClr val="accent6">
                    <a:lumMod val="75000"/>
                  </a:schemeClr>
                </a:solidFill>
              </a:rPr>
              <a:t>qubit</a:t>
            </a:r>
            <a:r>
              <a:rPr lang="it-IT" dirty="0">
                <a:solidFill>
                  <a:schemeClr val="accent6">
                    <a:lumMod val="75000"/>
                  </a:schemeClr>
                </a:solidFill>
              </a:rPr>
              <a:t> </a:t>
            </a:r>
            <a:r>
              <a:rPr lang="it-IT" dirty="0" err="1">
                <a:solidFill>
                  <a:schemeClr val="accent6">
                    <a:lumMod val="75000"/>
                  </a:schemeClr>
                </a:solidFill>
              </a:rPr>
              <a:t>does</a:t>
            </a:r>
            <a:r>
              <a:rPr lang="it-IT" dirty="0">
                <a:solidFill>
                  <a:schemeClr val="accent6">
                    <a:lumMod val="75000"/>
                  </a:schemeClr>
                </a:solidFill>
              </a:rPr>
              <a:t> </a:t>
            </a:r>
            <a:r>
              <a:rPr lang="it-IT" dirty="0" err="1">
                <a:solidFill>
                  <a:schemeClr val="accent6">
                    <a:lumMod val="75000"/>
                  </a:schemeClr>
                </a:solidFill>
              </a:rPr>
              <a:t>not</a:t>
            </a:r>
            <a:r>
              <a:rPr lang="it-IT" dirty="0">
                <a:solidFill>
                  <a:schemeClr val="accent6">
                    <a:lumMod val="75000"/>
                  </a:schemeClr>
                </a:solidFill>
              </a:rPr>
              <a:t> </a:t>
            </a:r>
            <a:r>
              <a:rPr lang="it-IT" dirty="0" err="1">
                <a:solidFill>
                  <a:schemeClr val="accent6">
                    <a:lumMod val="75000"/>
                  </a:schemeClr>
                </a:solidFill>
              </a:rPr>
              <a:t>interact</a:t>
            </a:r>
            <a:r>
              <a:rPr lang="it-IT" dirty="0">
                <a:solidFill>
                  <a:schemeClr val="accent6">
                    <a:lumMod val="75000"/>
                  </a:schemeClr>
                </a:solidFill>
              </a:rPr>
              <a:t> with </a:t>
            </a:r>
            <a:r>
              <a:rPr lang="it-IT" dirty="0" err="1">
                <a:solidFill>
                  <a:schemeClr val="accent6">
                    <a:lumMod val="75000"/>
                  </a:schemeClr>
                </a:solidFill>
              </a:rPr>
              <a:t>its</a:t>
            </a:r>
            <a:r>
              <a:rPr lang="it-IT" dirty="0">
                <a:solidFill>
                  <a:schemeClr val="accent6">
                    <a:lumMod val="75000"/>
                  </a:schemeClr>
                </a:solidFill>
              </a:rPr>
              <a:t> </a:t>
            </a:r>
            <a:r>
              <a:rPr lang="it-IT" dirty="0" err="1">
                <a:solidFill>
                  <a:schemeClr val="accent6">
                    <a:lumMod val="75000"/>
                  </a:schemeClr>
                </a:solidFill>
              </a:rPr>
              <a:t>past</a:t>
            </a:r>
            <a:r>
              <a:rPr lang="it-IT" dirty="0">
                <a:solidFill>
                  <a:schemeClr val="accent6">
                    <a:lumMod val="75000"/>
                  </a:schemeClr>
                </a:solidFill>
              </a:rPr>
              <a:t> copy, </a:t>
            </a:r>
            <a:r>
              <a:rPr lang="it-IT" dirty="0" err="1">
                <a:solidFill>
                  <a:schemeClr val="accent6">
                    <a:lumMod val="75000"/>
                  </a:schemeClr>
                </a:solidFill>
              </a:rPr>
              <a:t>but</a:t>
            </a:r>
            <a:r>
              <a:rPr lang="it-IT" dirty="0">
                <a:solidFill>
                  <a:schemeClr val="accent6">
                    <a:lumMod val="75000"/>
                  </a:schemeClr>
                </a:solidFill>
              </a:rPr>
              <a:t> </a:t>
            </a:r>
            <a:r>
              <a:rPr lang="it-IT" dirty="0" err="1">
                <a:solidFill>
                  <a:schemeClr val="accent6">
                    <a:lumMod val="75000"/>
                  </a:schemeClr>
                </a:solidFill>
              </a:rPr>
              <a:t>it</a:t>
            </a:r>
            <a:r>
              <a:rPr lang="it-IT" dirty="0">
                <a:solidFill>
                  <a:schemeClr val="accent6">
                    <a:lumMod val="75000"/>
                  </a:schemeClr>
                </a:solidFill>
              </a:rPr>
              <a:t> </a:t>
            </a:r>
            <a:r>
              <a:rPr lang="it-IT" dirty="0" err="1">
                <a:solidFill>
                  <a:schemeClr val="accent6">
                    <a:lumMod val="75000"/>
                  </a:schemeClr>
                </a:solidFill>
              </a:rPr>
              <a:t>is</a:t>
            </a:r>
            <a:r>
              <a:rPr lang="it-IT" dirty="0">
                <a:solidFill>
                  <a:schemeClr val="accent6">
                    <a:lumMod val="75000"/>
                  </a:schemeClr>
                </a:solidFill>
              </a:rPr>
              <a:t> </a:t>
            </a:r>
            <a:r>
              <a:rPr lang="it-IT" dirty="0" err="1">
                <a:solidFill>
                  <a:schemeClr val="accent6">
                    <a:lumMod val="75000"/>
                  </a:schemeClr>
                </a:solidFill>
              </a:rPr>
              <a:t>initially</a:t>
            </a:r>
            <a:r>
              <a:rPr lang="it-IT" dirty="0">
                <a:solidFill>
                  <a:schemeClr val="accent6">
                    <a:lumMod val="75000"/>
                  </a:schemeClr>
                </a:solidFill>
              </a:rPr>
              <a:t> </a:t>
            </a:r>
            <a:r>
              <a:rPr lang="it-IT" dirty="0" err="1">
                <a:solidFill>
                  <a:schemeClr val="accent6">
                    <a:lumMod val="75000"/>
                  </a:schemeClr>
                </a:solidFill>
              </a:rPr>
              <a:t>entangled</a:t>
            </a:r>
            <a:r>
              <a:rPr lang="it-IT" dirty="0">
                <a:solidFill>
                  <a:schemeClr val="accent6">
                    <a:lumMod val="75000"/>
                  </a:schemeClr>
                </a:solidFill>
              </a:rPr>
              <a:t> with </a:t>
            </a:r>
            <a:r>
              <a:rPr lang="it-IT" dirty="0" err="1">
                <a:solidFill>
                  <a:schemeClr val="accent6">
                    <a:lumMod val="75000"/>
                  </a:schemeClr>
                </a:solidFill>
              </a:rPr>
              <a:t>another</a:t>
            </a:r>
            <a:r>
              <a:rPr lang="it-IT" dirty="0">
                <a:solidFill>
                  <a:schemeClr val="accent6">
                    <a:lumMod val="75000"/>
                  </a:schemeClr>
                </a:solidFill>
              </a:rPr>
              <a:t>, </a:t>
            </a:r>
            <a:r>
              <a:rPr lang="it-IT" dirty="0" err="1">
                <a:solidFill>
                  <a:schemeClr val="accent6">
                    <a:lumMod val="75000"/>
                  </a:schemeClr>
                </a:solidFill>
              </a:rPr>
              <a:t>chronology-respecting</a:t>
            </a:r>
            <a:r>
              <a:rPr lang="it-IT" dirty="0">
                <a:solidFill>
                  <a:schemeClr val="accent6">
                    <a:lumMod val="75000"/>
                  </a:schemeClr>
                </a:solidFill>
              </a:rPr>
              <a:t>, </a:t>
            </a:r>
            <a:r>
              <a:rPr lang="it-IT" dirty="0" err="1">
                <a:solidFill>
                  <a:schemeClr val="accent6">
                    <a:lumMod val="75000"/>
                  </a:schemeClr>
                </a:solidFill>
              </a:rPr>
              <a:t>qubit</a:t>
            </a:r>
            <a:r>
              <a:rPr lang="it-IT" dirty="0">
                <a:solidFill>
                  <a:schemeClr val="accent6">
                    <a:lumMod val="75000"/>
                  </a:schemeClr>
                </a:solidFill>
              </a:rPr>
              <a:t>. </a:t>
            </a:r>
          </a:p>
          <a:p>
            <a:endParaRPr lang="it-IT" dirty="0">
              <a:solidFill>
                <a:schemeClr val="accent6">
                  <a:lumMod val="75000"/>
                </a:schemeClr>
              </a:solidFill>
            </a:endParaRPr>
          </a:p>
          <a:p>
            <a:r>
              <a:rPr lang="it-IT" dirty="0">
                <a:solidFill>
                  <a:schemeClr val="accent6">
                    <a:lumMod val="75000"/>
                  </a:schemeClr>
                </a:solidFill>
              </a:rPr>
              <a:t>To </a:t>
            </a:r>
            <a:r>
              <a:rPr lang="it-IT" dirty="0" err="1">
                <a:solidFill>
                  <a:schemeClr val="accent6">
                    <a:lumMod val="75000"/>
                  </a:schemeClr>
                </a:solidFill>
              </a:rPr>
              <a:t>avoid</a:t>
            </a:r>
            <a:r>
              <a:rPr lang="it-IT" dirty="0">
                <a:solidFill>
                  <a:schemeClr val="accent6">
                    <a:lumMod val="75000"/>
                  </a:schemeClr>
                </a:solidFill>
              </a:rPr>
              <a:t> </a:t>
            </a:r>
            <a:r>
              <a:rPr lang="it-IT" b="1" dirty="0" err="1">
                <a:solidFill>
                  <a:schemeClr val="accent6">
                    <a:lumMod val="75000"/>
                  </a:schemeClr>
                </a:solidFill>
              </a:rPr>
              <a:t>violating</a:t>
            </a:r>
            <a:r>
              <a:rPr lang="it-IT" b="1" dirty="0">
                <a:solidFill>
                  <a:schemeClr val="accent6">
                    <a:lumMod val="75000"/>
                  </a:schemeClr>
                </a:solidFill>
              </a:rPr>
              <a:t> </a:t>
            </a:r>
            <a:r>
              <a:rPr lang="it-IT" b="1" dirty="0" err="1">
                <a:solidFill>
                  <a:schemeClr val="accent6">
                    <a:lumMod val="75000"/>
                  </a:schemeClr>
                </a:solidFill>
              </a:rPr>
              <a:t>entanglement</a:t>
            </a:r>
            <a:r>
              <a:rPr lang="it-IT" b="1" dirty="0">
                <a:solidFill>
                  <a:schemeClr val="accent6">
                    <a:lumMod val="75000"/>
                  </a:schemeClr>
                </a:solidFill>
              </a:rPr>
              <a:t> </a:t>
            </a:r>
            <a:r>
              <a:rPr lang="it-IT" b="1" dirty="0" err="1">
                <a:solidFill>
                  <a:schemeClr val="accent6">
                    <a:lumMod val="75000"/>
                  </a:schemeClr>
                </a:solidFill>
              </a:rPr>
              <a:t>monogamy</a:t>
            </a:r>
            <a:r>
              <a:rPr lang="it-IT" dirty="0">
                <a:solidFill>
                  <a:schemeClr val="accent6">
                    <a:lumMod val="75000"/>
                  </a:schemeClr>
                </a:solidFill>
              </a:rPr>
              <a:t>, </a:t>
            </a:r>
            <a:r>
              <a:rPr lang="it-IT" dirty="0" err="1">
                <a:solidFill>
                  <a:schemeClr val="accent6">
                    <a:lumMod val="75000"/>
                  </a:schemeClr>
                </a:solidFill>
              </a:rPr>
              <a:t>one</a:t>
            </a:r>
            <a:r>
              <a:rPr lang="it-IT" dirty="0">
                <a:solidFill>
                  <a:schemeClr val="accent6">
                    <a:lumMod val="75000"/>
                  </a:schemeClr>
                </a:solidFill>
              </a:rPr>
              <a:t> </a:t>
            </a:r>
            <a:r>
              <a:rPr lang="it-IT" dirty="0" err="1">
                <a:solidFill>
                  <a:schemeClr val="accent6">
                    <a:lumMod val="75000"/>
                  </a:schemeClr>
                </a:solidFill>
              </a:rPr>
              <a:t>has</a:t>
            </a:r>
            <a:r>
              <a:rPr lang="it-IT" dirty="0">
                <a:solidFill>
                  <a:schemeClr val="accent6">
                    <a:lumMod val="75000"/>
                  </a:schemeClr>
                </a:solidFill>
              </a:rPr>
              <a:t> to postulate a non-linear </a:t>
            </a:r>
            <a:r>
              <a:rPr lang="it-IT" dirty="0" err="1">
                <a:solidFill>
                  <a:schemeClr val="accent6">
                    <a:lumMod val="75000"/>
                  </a:schemeClr>
                </a:solidFill>
              </a:rPr>
              <a:t>evolution</a:t>
            </a:r>
            <a:endParaRPr lang="it-IT" dirty="0">
              <a:solidFill>
                <a:schemeClr val="accent6">
                  <a:lumMod val="75000"/>
                </a:schemeClr>
              </a:solidFill>
            </a:endParaRPr>
          </a:p>
        </p:txBody>
      </p:sp>
      <p:sp>
        <p:nvSpPr>
          <p:cNvPr id="9" name="Rettangolo 8"/>
          <p:cNvSpPr/>
          <p:nvPr/>
        </p:nvSpPr>
        <p:spPr>
          <a:xfrm>
            <a:off x="143246" y="5927908"/>
            <a:ext cx="8642278" cy="830997"/>
          </a:xfrm>
          <a:prstGeom prst="rect">
            <a:avLst/>
          </a:prstGeom>
        </p:spPr>
        <p:txBody>
          <a:bodyPr wrap="square">
            <a:spAutoFit/>
          </a:bodyPr>
          <a:lstStyle/>
          <a:p>
            <a:r>
              <a:rPr lang="it-IT" b="1" dirty="0">
                <a:solidFill>
                  <a:schemeClr val="accent6">
                    <a:lumMod val="75000"/>
                  </a:schemeClr>
                </a:solidFill>
              </a:rPr>
              <a:t>A</a:t>
            </a:r>
            <a:r>
              <a:rPr lang="it-IT" b="1" dirty="0" smtClean="0">
                <a:solidFill>
                  <a:schemeClr val="accent6">
                    <a:lumMod val="75000"/>
                  </a:schemeClr>
                </a:solidFill>
              </a:rPr>
              <a:t>lternative </a:t>
            </a:r>
            <a:r>
              <a:rPr lang="it-IT" b="1" dirty="0" err="1">
                <a:solidFill>
                  <a:schemeClr val="accent6">
                    <a:lumMod val="75000"/>
                  </a:schemeClr>
                </a:solidFill>
              </a:rPr>
              <a:t>approach</a:t>
            </a:r>
            <a:r>
              <a:rPr lang="it-IT" b="1" dirty="0">
                <a:solidFill>
                  <a:schemeClr val="accent6">
                    <a:lumMod val="75000"/>
                  </a:schemeClr>
                </a:solidFill>
              </a:rPr>
              <a:t> to </a:t>
            </a:r>
            <a:r>
              <a:rPr lang="it-IT" b="1" dirty="0" err="1">
                <a:solidFill>
                  <a:schemeClr val="accent6">
                    <a:lumMod val="75000"/>
                  </a:schemeClr>
                </a:solidFill>
              </a:rPr>
              <a:t>OTCs</a:t>
            </a:r>
            <a:r>
              <a:rPr lang="it-IT" b="1" dirty="0">
                <a:solidFill>
                  <a:schemeClr val="accent6">
                    <a:lumMod val="75000"/>
                  </a:schemeClr>
                </a:solidFill>
              </a:rPr>
              <a:t>, to </a:t>
            </a:r>
            <a:r>
              <a:rPr lang="it-IT" b="1" dirty="0" err="1">
                <a:solidFill>
                  <a:schemeClr val="accent6">
                    <a:lumMod val="75000"/>
                  </a:schemeClr>
                </a:solidFill>
              </a:rPr>
              <a:t>preserve</a:t>
            </a:r>
            <a:r>
              <a:rPr lang="it-IT" b="1" dirty="0">
                <a:solidFill>
                  <a:schemeClr val="accent6">
                    <a:lumMod val="75000"/>
                  </a:schemeClr>
                </a:solidFill>
              </a:rPr>
              <a:t> </a:t>
            </a:r>
            <a:r>
              <a:rPr lang="it-IT" b="1" dirty="0" err="1">
                <a:solidFill>
                  <a:schemeClr val="accent6">
                    <a:lumMod val="75000"/>
                  </a:schemeClr>
                </a:solidFill>
              </a:rPr>
              <a:t>linearity</a:t>
            </a:r>
            <a:r>
              <a:rPr lang="it-IT" b="1" dirty="0">
                <a:solidFill>
                  <a:schemeClr val="accent6">
                    <a:lumMod val="75000"/>
                  </a:schemeClr>
                </a:solidFill>
              </a:rPr>
              <a:t> and </a:t>
            </a:r>
            <a:r>
              <a:rPr lang="it-IT" b="1" dirty="0" err="1">
                <a:solidFill>
                  <a:schemeClr val="accent6">
                    <a:lumMod val="75000"/>
                  </a:schemeClr>
                </a:solidFill>
              </a:rPr>
              <a:t>avoid</a:t>
            </a:r>
            <a:r>
              <a:rPr lang="it-IT" b="1" dirty="0">
                <a:solidFill>
                  <a:schemeClr val="accent6">
                    <a:lumMod val="75000"/>
                  </a:schemeClr>
                </a:solidFill>
              </a:rPr>
              <a:t> </a:t>
            </a:r>
            <a:r>
              <a:rPr lang="it-IT" b="1" dirty="0" err="1">
                <a:solidFill>
                  <a:schemeClr val="accent6">
                    <a:lumMod val="75000"/>
                  </a:schemeClr>
                </a:solidFill>
              </a:rPr>
              <a:t>all</a:t>
            </a:r>
            <a:r>
              <a:rPr lang="it-IT" b="1" dirty="0">
                <a:solidFill>
                  <a:schemeClr val="accent6">
                    <a:lumMod val="75000"/>
                  </a:schemeClr>
                </a:solidFill>
              </a:rPr>
              <a:t> </a:t>
            </a:r>
            <a:r>
              <a:rPr lang="it-IT" b="1" dirty="0" err="1">
                <a:solidFill>
                  <a:schemeClr val="accent6">
                    <a:lumMod val="75000"/>
                  </a:schemeClr>
                </a:solidFill>
              </a:rPr>
              <a:t>other</a:t>
            </a:r>
            <a:r>
              <a:rPr lang="it-IT" b="1" dirty="0">
                <a:solidFill>
                  <a:schemeClr val="accent6">
                    <a:lumMod val="75000"/>
                  </a:schemeClr>
                </a:solidFill>
              </a:rPr>
              <a:t> </a:t>
            </a:r>
            <a:r>
              <a:rPr lang="it-IT" b="1" dirty="0" err="1">
                <a:solidFill>
                  <a:schemeClr val="accent6">
                    <a:lumMod val="75000"/>
                  </a:schemeClr>
                </a:solidFill>
              </a:rPr>
              <a:t>drastic</a:t>
            </a:r>
            <a:r>
              <a:rPr lang="it-IT" b="1" dirty="0">
                <a:solidFill>
                  <a:schemeClr val="accent6">
                    <a:lumMod val="75000"/>
                  </a:schemeClr>
                </a:solidFill>
              </a:rPr>
              <a:t> </a:t>
            </a:r>
            <a:r>
              <a:rPr lang="it-IT" b="1" dirty="0" err="1">
                <a:solidFill>
                  <a:schemeClr val="accent6">
                    <a:lumMod val="75000"/>
                  </a:schemeClr>
                </a:solidFill>
              </a:rPr>
              <a:t>consequences</a:t>
            </a:r>
            <a:r>
              <a:rPr lang="it-IT" b="1" dirty="0">
                <a:solidFill>
                  <a:schemeClr val="accent6">
                    <a:lumMod val="75000"/>
                  </a:schemeClr>
                </a:solidFill>
              </a:rPr>
              <a:t> </a:t>
            </a:r>
            <a:r>
              <a:rPr lang="it-IT" b="1" dirty="0">
                <a:solidFill>
                  <a:schemeClr val="accent6">
                    <a:lumMod val="75000"/>
                  </a:schemeClr>
                </a:solidFill>
                <a:latin typeface="Calibri" panose="020F0502020204030204" pitchFamily="34" charset="0"/>
              </a:rPr>
              <a:t>→</a:t>
            </a:r>
            <a:r>
              <a:rPr lang="it-IT" b="1" dirty="0">
                <a:solidFill>
                  <a:schemeClr val="accent6">
                    <a:lumMod val="75000"/>
                  </a:schemeClr>
                </a:solidFill>
              </a:rPr>
              <a:t> </a:t>
            </a:r>
            <a:r>
              <a:rPr lang="it-IT" b="1" dirty="0" err="1" smtClean="0">
                <a:solidFill>
                  <a:schemeClr val="accent6">
                    <a:lumMod val="75000"/>
                  </a:schemeClr>
                </a:solidFill>
              </a:rPr>
              <a:t>qubit</a:t>
            </a:r>
            <a:r>
              <a:rPr lang="it-IT" b="1" dirty="0" smtClean="0">
                <a:solidFill>
                  <a:schemeClr val="accent6">
                    <a:lumMod val="75000"/>
                  </a:schemeClr>
                </a:solidFill>
              </a:rPr>
              <a:t> </a:t>
            </a:r>
            <a:r>
              <a:rPr lang="it-IT" b="1" dirty="0">
                <a:solidFill>
                  <a:schemeClr val="accent6">
                    <a:lumMod val="75000"/>
                  </a:schemeClr>
                </a:solidFill>
              </a:rPr>
              <a:t>state in the OTC  </a:t>
            </a:r>
            <a:r>
              <a:rPr lang="it-IT" b="1" dirty="0" err="1">
                <a:solidFill>
                  <a:schemeClr val="accent6">
                    <a:lumMod val="75000"/>
                  </a:schemeClr>
                </a:solidFill>
              </a:rPr>
              <a:t>described</a:t>
            </a:r>
            <a:r>
              <a:rPr lang="it-IT" b="1" dirty="0">
                <a:solidFill>
                  <a:schemeClr val="accent6">
                    <a:lumMod val="75000"/>
                  </a:schemeClr>
                </a:solidFill>
              </a:rPr>
              <a:t> by pseudo-</a:t>
            </a:r>
            <a:r>
              <a:rPr lang="it-IT" b="1" dirty="0" err="1">
                <a:solidFill>
                  <a:schemeClr val="accent6">
                    <a:lumMod val="75000"/>
                  </a:schemeClr>
                </a:solidFill>
              </a:rPr>
              <a:t>density</a:t>
            </a:r>
            <a:r>
              <a:rPr lang="it-IT" b="1" dirty="0">
                <a:solidFill>
                  <a:schemeClr val="accent6">
                    <a:lumMod val="75000"/>
                  </a:schemeClr>
                </a:solidFill>
              </a:rPr>
              <a:t> operator </a:t>
            </a:r>
          </a:p>
          <a:p>
            <a:r>
              <a:rPr lang="it-IT" sz="1200" b="1" dirty="0">
                <a:solidFill>
                  <a:schemeClr val="accent6">
                    <a:lumMod val="75000"/>
                  </a:schemeClr>
                </a:solidFill>
              </a:rPr>
              <a:t>[</a:t>
            </a:r>
            <a:r>
              <a:rPr lang="it-IT" sz="1200" b="1" dirty="0" err="1">
                <a:solidFill>
                  <a:schemeClr val="accent6">
                    <a:lumMod val="75000"/>
                  </a:schemeClr>
                </a:solidFill>
              </a:rPr>
              <a:t>C.Marletto</a:t>
            </a:r>
            <a:r>
              <a:rPr lang="it-IT" sz="1200" b="1" dirty="0">
                <a:solidFill>
                  <a:schemeClr val="accent6">
                    <a:lumMod val="75000"/>
                  </a:schemeClr>
                </a:solidFill>
              </a:rPr>
              <a:t>, </a:t>
            </a:r>
            <a:r>
              <a:rPr lang="it-IT" sz="1200" b="1" dirty="0" smtClean="0">
                <a:solidFill>
                  <a:schemeClr val="accent6">
                    <a:lumMod val="75000"/>
                  </a:schemeClr>
                </a:solidFill>
              </a:rPr>
              <a:t>et al., </a:t>
            </a:r>
            <a:r>
              <a:rPr lang="it-IT" sz="1200" b="1" dirty="0">
                <a:solidFill>
                  <a:schemeClr val="accent6">
                    <a:lumMod val="75000"/>
                  </a:schemeClr>
                </a:solidFill>
              </a:rPr>
              <a:t>Nature </a:t>
            </a:r>
            <a:r>
              <a:rPr lang="it-IT" sz="1200" b="1" dirty="0" err="1">
                <a:solidFill>
                  <a:schemeClr val="accent6">
                    <a:lumMod val="75000"/>
                  </a:schemeClr>
                </a:solidFill>
              </a:rPr>
              <a:t>communications</a:t>
            </a:r>
            <a:r>
              <a:rPr lang="it-IT" sz="1200" b="1" dirty="0">
                <a:solidFill>
                  <a:schemeClr val="accent6">
                    <a:lumMod val="75000"/>
                  </a:schemeClr>
                </a:solidFill>
              </a:rPr>
              <a:t> 10 (2019) 182</a:t>
            </a:r>
            <a:endParaRPr lang="it-IT" dirty="0">
              <a:solidFill>
                <a:schemeClr val="accent6">
                  <a:lumMod val="75000"/>
                </a:schemeClr>
              </a:solidFill>
            </a:endParaRPr>
          </a:p>
        </p:txBody>
      </p:sp>
    </p:spTree>
    <p:extLst>
      <p:ext uri="{BB962C8B-B14F-4D97-AF65-F5344CB8AC3E}">
        <p14:creationId xmlns:p14="http://schemas.microsoft.com/office/powerpoint/2010/main" val="39672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ttangolo 4"/>
          <p:cNvSpPr/>
          <p:nvPr/>
        </p:nvSpPr>
        <p:spPr>
          <a:xfrm>
            <a:off x="395536" y="536187"/>
            <a:ext cx="8136904" cy="1754326"/>
          </a:xfrm>
          <a:prstGeom prst="rect">
            <a:avLst/>
          </a:prstGeom>
        </p:spPr>
        <p:txBody>
          <a:bodyPr wrap="square">
            <a:spAutoFit/>
          </a:bodyPr>
          <a:lstStyle/>
          <a:p>
            <a:r>
              <a:rPr lang="it-IT" dirty="0" err="1" smtClean="0">
                <a:solidFill>
                  <a:srgbClr val="00B050"/>
                </a:solidFill>
              </a:rPr>
              <a:t>Problems</a:t>
            </a:r>
            <a:r>
              <a:rPr lang="it-IT" dirty="0" smtClean="0">
                <a:solidFill>
                  <a:srgbClr val="00B050"/>
                </a:solidFill>
              </a:rPr>
              <a:t> </a:t>
            </a:r>
            <a:r>
              <a:rPr lang="it-IT" dirty="0" err="1" smtClean="0">
                <a:solidFill>
                  <a:srgbClr val="00B050"/>
                </a:solidFill>
              </a:rPr>
              <a:t>even</a:t>
            </a:r>
            <a:r>
              <a:rPr lang="it-IT" dirty="0" smtClean="0">
                <a:solidFill>
                  <a:srgbClr val="00B050"/>
                </a:solidFill>
              </a:rPr>
              <a:t> </a:t>
            </a:r>
            <a:r>
              <a:rPr lang="it-IT" dirty="0">
                <a:solidFill>
                  <a:srgbClr val="00B050"/>
                </a:solidFill>
              </a:rPr>
              <a:t>in an open time-</a:t>
            </a:r>
            <a:r>
              <a:rPr lang="it-IT" dirty="0" err="1">
                <a:solidFill>
                  <a:srgbClr val="00B050"/>
                </a:solidFill>
              </a:rPr>
              <a:t>like</a:t>
            </a:r>
            <a:r>
              <a:rPr lang="it-IT" dirty="0">
                <a:solidFill>
                  <a:srgbClr val="00B050"/>
                </a:solidFill>
              </a:rPr>
              <a:t> curve (OTC), </a:t>
            </a:r>
            <a:r>
              <a:rPr lang="it-IT" dirty="0" err="1">
                <a:solidFill>
                  <a:srgbClr val="00B050"/>
                </a:solidFill>
              </a:rPr>
              <a:t>when</a:t>
            </a:r>
            <a:r>
              <a:rPr lang="it-IT" dirty="0">
                <a:solidFill>
                  <a:srgbClr val="00B050"/>
                </a:solidFill>
              </a:rPr>
              <a:t> the </a:t>
            </a:r>
            <a:r>
              <a:rPr lang="it-IT" dirty="0" err="1">
                <a:solidFill>
                  <a:srgbClr val="00B050"/>
                </a:solidFill>
              </a:rPr>
              <a:t>qubit</a:t>
            </a:r>
            <a:r>
              <a:rPr lang="it-IT" dirty="0">
                <a:solidFill>
                  <a:srgbClr val="00B050"/>
                </a:solidFill>
              </a:rPr>
              <a:t> </a:t>
            </a:r>
            <a:r>
              <a:rPr lang="it-IT" dirty="0" err="1">
                <a:solidFill>
                  <a:srgbClr val="00B050"/>
                </a:solidFill>
              </a:rPr>
              <a:t>does</a:t>
            </a:r>
            <a:r>
              <a:rPr lang="it-IT" dirty="0">
                <a:solidFill>
                  <a:srgbClr val="00B050"/>
                </a:solidFill>
              </a:rPr>
              <a:t> </a:t>
            </a:r>
            <a:r>
              <a:rPr lang="it-IT" dirty="0" err="1">
                <a:solidFill>
                  <a:srgbClr val="00B050"/>
                </a:solidFill>
              </a:rPr>
              <a:t>not</a:t>
            </a:r>
            <a:r>
              <a:rPr lang="it-IT" dirty="0">
                <a:solidFill>
                  <a:srgbClr val="00B050"/>
                </a:solidFill>
              </a:rPr>
              <a:t> </a:t>
            </a:r>
            <a:r>
              <a:rPr lang="it-IT" dirty="0" err="1">
                <a:solidFill>
                  <a:srgbClr val="00B050"/>
                </a:solidFill>
              </a:rPr>
              <a:t>interact</a:t>
            </a:r>
            <a:r>
              <a:rPr lang="it-IT" dirty="0">
                <a:solidFill>
                  <a:srgbClr val="00B050"/>
                </a:solidFill>
              </a:rPr>
              <a:t> with </a:t>
            </a:r>
            <a:r>
              <a:rPr lang="it-IT" dirty="0" err="1">
                <a:solidFill>
                  <a:srgbClr val="00B050"/>
                </a:solidFill>
              </a:rPr>
              <a:t>its</a:t>
            </a:r>
            <a:r>
              <a:rPr lang="it-IT" dirty="0">
                <a:solidFill>
                  <a:srgbClr val="00B050"/>
                </a:solidFill>
              </a:rPr>
              <a:t> </a:t>
            </a:r>
            <a:r>
              <a:rPr lang="it-IT" dirty="0" err="1">
                <a:solidFill>
                  <a:srgbClr val="00B050"/>
                </a:solidFill>
              </a:rPr>
              <a:t>past</a:t>
            </a:r>
            <a:r>
              <a:rPr lang="it-IT" dirty="0">
                <a:solidFill>
                  <a:srgbClr val="00B050"/>
                </a:solidFill>
              </a:rPr>
              <a:t> copy, </a:t>
            </a:r>
            <a:r>
              <a:rPr lang="it-IT" dirty="0" err="1">
                <a:solidFill>
                  <a:srgbClr val="00B050"/>
                </a:solidFill>
              </a:rPr>
              <a:t>but</a:t>
            </a:r>
            <a:r>
              <a:rPr lang="it-IT" dirty="0">
                <a:solidFill>
                  <a:srgbClr val="00B050"/>
                </a:solidFill>
              </a:rPr>
              <a:t> </a:t>
            </a:r>
            <a:r>
              <a:rPr lang="it-IT" dirty="0" err="1">
                <a:solidFill>
                  <a:srgbClr val="00B050"/>
                </a:solidFill>
              </a:rPr>
              <a:t>it</a:t>
            </a:r>
            <a:r>
              <a:rPr lang="it-IT" dirty="0">
                <a:solidFill>
                  <a:srgbClr val="00B050"/>
                </a:solidFill>
              </a:rPr>
              <a:t> </a:t>
            </a:r>
            <a:r>
              <a:rPr lang="it-IT" dirty="0" err="1">
                <a:solidFill>
                  <a:srgbClr val="00B050"/>
                </a:solidFill>
              </a:rPr>
              <a:t>is</a:t>
            </a:r>
            <a:r>
              <a:rPr lang="it-IT" dirty="0">
                <a:solidFill>
                  <a:srgbClr val="00B050"/>
                </a:solidFill>
              </a:rPr>
              <a:t> </a:t>
            </a:r>
            <a:r>
              <a:rPr lang="it-IT" dirty="0" err="1">
                <a:solidFill>
                  <a:srgbClr val="00B050"/>
                </a:solidFill>
              </a:rPr>
              <a:t>initially</a:t>
            </a:r>
            <a:r>
              <a:rPr lang="it-IT" dirty="0">
                <a:solidFill>
                  <a:srgbClr val="00B050"/>
                </a:solidFill>
              </a:rPr>
              <a:t> </a:t>
            </a:r>
            <a:r>
              <a:rPr lang="it-IT" dirty="0" err="1">
                <a:solidFill>
                  <a:srgbClr val="00B050"/>
                </a:solidFill>
              </a:rPr>
              <a:t>entangled</a:t>
            </a:r>
            <a:r>
              <a:rPr lang="it-IT" dirty="0">
                <a:solidFill>
                  <a:srgbClr val="00B050"/>
                </a:solidFill>
              </a:rPr>
              <a:t> with </a:t>
            </a:r>
            <a:r>
              <a:rPr lang="it-IT" dirty="0" err="1">
                <a:solidFill>
                  <a:srgbClr val="00B050"/>
                </a:solidFill>
              </a:rPr>
              <a:t>another</a:t>
            </a:r>
            <a:r>
              <a:rPr lang="it-IT" dirty="0">
                <a:solidFill>
                  <a:srgbClr val="00B050"/>
                </a:solidFill>
              </a:rPr>
              <a:t>, </a:t>
            </a:r>
            <a:r>
              <a:rPr lang="it-IT" dirty="0" err="1">
                <a:solidFill>
                  <a:srgbClr val="00B050"/>
                </a:solidFill>
              </a:rPr>
              <a:t>chronology-respecting</a:t>
            </a:r>
            <a:r>
              <a:rPr lang="it-IT" dirty="0">
                <a:solidFill>
                  <a:srgbClr val="00B050"/>
                </a:solidFill>
              </a:rPr>
              <a:t>, </a:t>
            </a:r>
            <a:r>
              <a:rPr lang="it-IT" dirty="0" err="1">
                <a:solidFill>
                  <a:srgbClr val="00B050"/>
                </a:solidFill>
              </a:rPr>
              <a:t>qubit</a:t>
            </a:r>
            <a:r>
              <a:rPr lang="it-IT" dirty="0">
                <a:solidFill>
                  <a:srgbClr val="00B050"/>
                </a:solidFill>
              </a:rPr>
              <a:t>. </a:t>
            </a:r>
            <a:endParaRPr lang="it-IT" dirty="0" smtClean="0">
              <a:solidFill>
                <a:srgbClr val="00B050"/>
              </a:solidFill>
            </a:endParaRPr>
          </a:p>
          <a:p>
            <a:endParaRPr lang="it-IT" dirty="0" smtClean="0">
              <a:solidFill>
                <a:srgbClr val="00B050"/>
              </a:solidFill>
            </a:endParaRPr>
          </a:p>
          <a:p>
            <a:r>
              <a:rPr lang="it-IT" dirty="0" smtClean="0">
                <a:solidFill>
                  <a:srgbClr val="00B050"/>
                </a:solidFill>
              </a:rPr>
              <a:t>To </a:t>
            </a:r>
            <a:r>
              <a:rPr lang="it-IT" dirty="0" err="1">
                <a:solidFill>
                  <a:srgbClr val="00B050"/>
                </a:solidFill>
              </a:rPr>
              <a:t>avoid</a:t>
            </a:r>
            <a:r>
              <a:rPr lang="it-IT" dirty="0">
                <a:solidFill>
                  <a:srgbClr val="00B050"/>
                </a:solidFill>
              </a:rPr>
              <a:t> </a:t>
            </a:r>
            <a:r>
              <a:rPr lang="it-IT" b="1" dirty="0" err="1">
                <a:solidFill>
                  <a:srgbClr val="00B050"/>
                </a:solidFill>
              </a:rPr>
              <a:t>violating</a:t>
            </a:r>
            <a:r>
              <a:rPr lang="it-IT" b="1" dirty="0">
                <a:solidFill>
                  <a:srgbClr val="00B050"/>
                </a:solidFill>
              </a:rPr>
              <a:t> </a:t>
            </a:r>
            <a:r>
              <a:rPr lang="it-IT" b="1" dirty="0" err="1">
                <a:solidFill>
                  <a:srgbClr val="00B050"/>
                </a:solidFill>
              </a:rPr>
              <a:t>entanglement</a:t>
            </a:r>
            <a:r>
              <a:rPr lang="it-IT" b="1" dirty="0">
                <a:solidFill>
                  <a:srgbClr val="00B050"/>
                </a:solidFill>
              </a:rPr>
              <a:t> </a:t>
            </a:r>
            <a:r>
              <a:rPr lang="it-IT" b="1" dirty="0" err="1">
                <a:solidFill>
                  <a:srgbClr val="00B050"/>
                </a:solidFill>
              </a:rPr>
              <a:t>monogamy</a:t>
            </a:r>
            <a:r>
              <a:rPr lang="it-IT" dirty="0">
                <a:solidFill>
                  <a:srgbClr val="00B050"/>
                </a:solidFill>
              </a:rPr>
              <a:t>, </a:t>
            </a:r>
            <a:r>
              <a:rPr lang="it-IT" dirty="0" err="1">
                <a:solidFill>
                  <a:srgbClr val="00B050"/>
                </a:solidFill>
              </a:rPr>
              <a:t>one</a:t>
            </a:r>
            <a:r>
              <a:rPr lang="it-IT" dirty="0">
                <a:solidFill>
                  <a:srgbClr val="00B050"/>
                </a:solidFill>
              </a:rPr>
              <a:t> </a:t>
            </a:r>
            <a:r>
              <a:rPr lang="it-IT" dirty="0" err="1">
                <a:solidFill>
                  <a:srgbClr val="00B050"/>
                </a:solidFill>
              </a:rPr>
              <a:t>has</a:t>
            </a:r>
            <a:r>
              <a:rPr lang="it-IT" dirty="0">
                <a:solidFill>
                  <a:srgbClr val="00B050"/>
                </a:solidFill>
              </a:rPr>
              <a:t> to postulate a non-linear </a:t>
            </a:r>
            <a:r>
              <a:rPr lang="it-IT" dirty="0" err="1">
                <a:solidFill>
                  <a:srgbClr val="00B050"/>
                </a:solidFill>
              </a:rPr>
              <a:t>evolution</a:t>
            </a:r>
            <a:r>
              <a:rPr lang="it-IT" dirty="0">
                <a:solidFill>
                  <a:srgbClr val="00B050"/>
                </a:solidFill>
              </a:rPr>
              <a:t>.</a:t>
            </a:r>
          </a:p>
        </p:txBody>
      </p:sp>
      <p:sp>
        <p:nvSpPr>
          <p:cNvPr id="6" name="Rettangolo 5"/>
          <p:cNvSpPr/>
          <p:nvPr/>
        </p:nvSpPr>
        <p:spPr>
          <a:xfrm>
            <a:off x="683568" y="2924944"/>
            <a:ext cx="6231848" cy="1631216"/>
          </a:xfrm>
          <a:prstGeom prst="rect">
            <a:avLst/>
          </a:prstGeom>
        </p:spPr>
        <p:txBody>
          <a:bodyPr wrap="square">
            <a:spAutoFit/>
          </a:bodyPr>
          <a:lstStyle/>
          <a:p>
            <a:r>
              <a:rPr lang="it-IT" b="1" dirty="0" err="1" smtClean="0">
                <a:solidFill>
                  <a:srgbClr val="00B050"/>
                </a:solidFill>
              </a:rPr>
              <a:t>We</a:t>
            </a:r>
            <a:r>
              <a:rPr lang="it-IT" b="1" dirty="0" smtClean="0">
                <a:solidFill>
                  <a:srgbClr val="00B050"/>
                </a:solidFill>
              </a:rPr>
              <a:t> </a:t>
            </a:r>
            <a:r>
              <a:rPr lang="it-IT" b="1" dirty="0" err="1" smtClean="0">
                <a:solidFill>
                  <a:srgbClr val="00B050"/>
                </a:solidFill>
              </a:rPr>
              <a:t>have</a:t>
            </a:r>
            <a:r>
              <a:rPr lang="it-IT" b="1" dirty="0" smtClean="0">
                <a:solidFill>
                  <a:srgbClr val="00B050"/>
                </a:solidFill>
              </a:rPr>
              <a:t> </a:t>
            </a:r>
            <a:r>
              <a:rPr lang="it-IT" b="1" dirty="0" err="1" smtClean="0">
                <a:solidFill>
                  <a:srgbClr val="00B050"/>
                </a:solidFill>
              </a:rPr>
              <a:t>proposed</a:t>
            </a:r>
            <a:r>
              <a:rPr lang="it-IT" b="1" dirty="0" smtClean="0">
                <a:solidFill>
                  <a:srgbClr val="00B050"/>
                </a:solidFill>
              </a:rPr>
              <a:t> </a:t>
            </a:r>
            <a:r>
              <a:rPr lang="it-IT" b="1" dirty="0">
                <a:solidFill>
                  <a:srgbClr val="00B050"/>
                </a:solidFill>
              </a:rPr>
              <a:t>an alternative </a:t>
            </a:r>
            <a:r>
              <a:rPr lang="it-IT" b="1" dirty="0" err="1">
                <a:solidFill>
                  <a:srgbClr val="00B050"/>
                </a:solidFill>
              </a:rPr>
              <a:t>approach</a:t>
            </a:r>
            <a:r>
              <a:rPr lang="it-IT" b="1" dirty="0">
                <a:solidFill>
                  <a:srgbClr val="00B050"/>
                </a:solidFill>
              </a:rPr>
              <a:t> to </a:t>
            </a:r>
            <a:r>
              <a:rPr lang="it-IT" b="1" dirty="0" err="1">
                <a:solidFill>
                  <a:srgbClr val="00B050"/>
                </a:solidFill>
              </a:rPr>
              <a:t>OTCs</a:t>
            </a:r>
            <a:r>
              <a:rPr lang="it-IT" b="1" dirty="0">
                <a:solidFill>
                  <a:srgbClr val="00B050"/>
                </a:solidFill>
              </a:rPr>
              <a:t>, to </a:t>
            </a:r>
            <a:r>
              <a:rPr lang="it-IT" b="1" dirty="0" err="1">
                <a:solidFill>
                  <a:srgbClr val="00B050"/>
                </a:solidFill>
              </a:rPr>
              <a:t>preserve</a:t>
            </a:r>
            <a:r>
              <a:rPr lang="it-IT" b="1" dirty="0">
                <a:solidFill>
                  <a:srgbClr val="00B050"/>
                </a:solidFill>
              </a:rPr>
              <a:t> </a:t>
            </a:r>
            <a:r>
              <a:rPr lang="it-IT" b="1" dirty="0" err="1">
                <a:solidFill>
                  <a:srgbClr val="00B050"/>
                </a:solidFill>
              </a:rPr>
              <a:t>linearity</a:t>
            </a:r>
            <a:r>
              <a:rPr lang="it-IT" b="1" dirty="0">
                <a:solidFill>
                  <a:srgbClr val="00B050"/>
                </a:solidFill>
              </a:rPr>
              <a:t> and </a:t>
            </a:r>
            <a:r>
              <a:rPr lang="it-IT" b="1" dirty="0" err="1">
                <a:solidFill>
                  <a:srgbClr val="00B050"/>
                </a:solidFill>
              </a:rPr>
              <a:t>avoid</a:t>
            </a:r>
            <a:r>
              <a:rPr lang="it-IT" b="1" dirty="0">
                <a:solidFill>
                  <a:srgbClr val="00B050"/>
                </a:solidFill>
              </a:rPr>
              <a:t> </a:t>
            </a:r>
            <a:r>
              <a:rPr lang="it-IT" b="1" dirty="0" err="1">
                <a:solidFill>
                  <a:srgbClr val="00B050"/>
                </a:solidFill>
              </a:rPr>
              <a:t>all</a:t>
            </a:r>
            <a:r>
              <a:rPr lang="it-IT" b="1" dirty="0">
                <a:solidFill>
                  <a:srgbClr val="00B050"/>
                </a:solidFill>
              </a:rPr>
              <a:t> </a:t>
            </a:r>
            <a:r>
              <a:rPr lang="it-IT" b="1" dirty="0" err="1">
                <a:solidFill>
                  <a:srgbClr val="00B050"/>
                </a:solidFill>
              </a:rPr>
              <a:t>other</a:t>
            </a:r>
            <a:r>
              <a:rPr lang="it-IT" b="1" dirty="0">
                <a:solidFill>
                  <a:srgbClr val="00B050"/>
                </a:solidFill>
              </a:rPr>
              <a:t> </a:t>
            </a:r>
            <a:r>
              <a:rPr lang="it-IT" b="1" dirty="0" err="1">
                <a:solidFill>
                  <a:srgbClr val="00B050"/>
                </a:solidFill>
              </a:rPr>
              <a:t>drastic</a:t>
            </a:r>
            <a:r>
              <a:rPr lang="it-IT" b="1" dirty="0">
                <a:solidFill>
                  <a:srgbClr val="00B050"/>
                </a:solidFill>
              </a:rPr>
              <a:t> </a:t>
            </a:r>
            <a:r>
              <a:rPr lang="it-IT" b="1" dirty="0" err="1" smtClean="0">
                <a:solidFill>
                  <a:srgbClr val="00B050"/>
                </a:solidFill>
              </a:rPr>
              <a:t>consequences</a:t>
            </a:r>
            <a:r>
              <a:rPr lang="it-IT" b="1" dirty="0" smtClean="0">
                <a:solidFill>
                  <a:srgbClr val="00B050"/>
                </a:solidFill>
              </a:rPr>
              <a:t> </a:t>
            </a:r>
            <a:r>
              <a:rPr lang="it-IT" b="1" dirty="0" smtClean="0">
                <a:solidFill>
                  <a:srgbClr val="00B050"/>
                </a:solidFill>
                <a:latin typeface="Calibri" panose="020F0502020204030204" pitchFamily="34" charset="0"/>
              </a:rPr>
              <a:t>→</a:t>
            </a:r>
            <a:r>
              <a:rPr lang="it-IT" b="1" dirty="0" smtClean="0">
                <a:solidFill>
                  <a:srgbClr val="00B050"/>
                </a:solidFill>
              </a:rPr>
              <a:t> </a:t>
            </a:r>
          </a:p>
          <a:p>
            <a:endParaRPr lang="it-IT" b="1" dirty="0">
              <a:solidFill>
                <a:srgbClr val="00B050"/>
              </a:solidFill>
            </a:endParaRPr>
          </a:p>
          <a:p>
            <a:r>
              <a:rPr lang="it-IT" b="1" dirty="0" smtClean="0">
                <a:solidFill>
                  <a:srgbClr val="00B050"/>
                </a:solidFill>
              </a:rPr>
              <a:t> </a:t>
            </a:r>
            <a:r>
              <a:rPr lang="it-IT" b="1" dirty="0" err="1">
                <a:solidFill>
                  <a:srgbClr val="00B050"/>
                </a:solidFill>
              </a:rPr>
              <a:t>qubit</a:t>
            </a:r>
            <a:r>
              <a:rPr lang="it-IT" b="1" dirty="0">
                <a:solidFill>
                  <a:srgbClr val="00B050"/>
                </a:solidFill>
              </a:rPr>
              <a:t> state in the OTC </a:t>
            </a:r>
            <a:r>
              <a:rPr lang="it-IT" b="1" dirty="0" smtClean="0">
                <a:solidFill>
                  <a:srgbClr val="00B050"/>
                </a:solidFill>
              </a:rPr>
              <a:t> </a:t>
            </a:r>
            <a:r>
              <a:rPr lang="it-IT" b="1" dirty="0" err="1" smtClean="0">
                <a:solidFill>
                  <a:srgbClr val="00B050"/>
                </a:solidFill>
              </a:rPr>
              <a:t>described</a:t>
            </a:r>
            <a:r>
              <a:rPr lang="it-IT" b="1" dirty="0" smtClean="0">
                <a:solidFill>
                  <a:srgbClr val="00B050"/>
                </a:solidFill>
              </a:rPr>
              <a:t> by pseudo-</a:t>
            </a:r>
            <a:r>
              <a:rPr lang="it-IT" b="1" dirty="0" err="1" smtClean="0">
                <a:solidFill>
                  <a:srgbClr val="00B050"/>
                </a:solidFill>
              </a:rPr>
              <a:t>density</a:t>
            </a:r>
            <a:r>
              <a:rPr lang="it-IT" b="1" dirty="0" smtClean="0">
                <a:solidFill>
                  <a:srgbClr val="00B050"/>
                </a:solidFill>
              </a:rPr>
              <a:t> operator </a:t>
            </a:r>
          </a:p>
          <a:p>
            <a:r>
              <a:rPr lang="it-IT" sz="1200" b="1" dirty="0">
                <a:solidFill>
                  <a:srgbClr val="00B050"/>
                </a:solidFill>
              </a:rPr>
              <a:t>[</a:t>
            </a:r>
            <a:r>
              <a:rPr lang="it-IT" sz="1200" b="1" dirty="0" err="1">
                <a:solidFill>
                  <a:srgbClr val="00B050"/>
                </a:solidFill>
              </a:rPr>
              <a:t>C.Marletto</a:t>
            </a:r>
            <a:r>
              <a:rPr lang="it-IT" sz="1200" b="1" dirty="0">
                <a:solidFill>
                  <a:srgbClr val="00B050"/>
                </a:solidFill>
              </a:rPr>
              <a:t>, </a:t>
            </a:r>
            <a:r>
              <a:rPr lang="it-IT" sz="1200" b="1" dirty="0" err="1">
                <a:solidFill>
                  <a:srgbClr val="00B050"/>
                </a:solidFill>
              </a:rPr>
              <a:t>V.Vedral</a:t>
            </a:r>
            <a:r>
              <a:rPr lang="it-IT" sz="1200" b="1" dirty="0">
                <a:solidFill>
                  <a:srgbClr val="00B050"/>
                </a:solidFill>
              </a:rPr>
              <a:t> , </a:t>
            </a:r>
            <a:r>
              <a:rPr lang="it-IT" sz="1200" b="1" dirty="0" err="1">
                <a:solidFill>
                  <a:srgbClr val="00B050"/>
                </a:solidFill>
              </a:rPr>
              <a:t>S.Virz</a:t>
            </a:r>
            <a:r>
              <a:rPr lang="it-IT" sz="1200" b="1" dirty="0">
                <a:solidFill>
                  <a:srgbClr val="00B050"/>
                </a:solidFill>
              </a:rPr>
              <a:t>\'i , </a:t>
            </a:r>
            <a:r>
              <a:rPr lang="it-IT" sz="1200" b="1" dirty="0" err="1">
                <a:solidFill>
                  <a:srgbClr val="00B050"/>
                </a:solidFill>
              </a:rPr>
              <a:t>E.Rebufello</a:t>
            </a:r>
            <a:r>
              <a:rPr lang="it-IT" sz="1200" b="1" dirty="0">
                <a:solidFill>
                  <a:srgbClr val="00B050"/>
                </a:solidFill>
              </a:rPr>
              <a:t> , </a:t>
            </a:r>
            <a:r>
              <a:rPr lang="it-IT" sz="1200" b="1" dirty="0" err="1">
                <a:solidFill>
                  <a:srgbClr val="00B050"/>
                </a:solidFill>
              </a:rPr>
              <a:t>A.Avella</a:t>
            </a:r>
            <a:r>
              <a:rPr lang="it-IT" sz="1200" b="1" dirty="0">
                <a:solidFill>
                  <a:srgbClr val="00B050"/>
                </a:solidFill>
              </a:rPr>
              <a:t> , </a:t>
            </a:r>
            <a:r>
              <a:rPr lang="it-IT" sz="1200" b="1" dirty="0" err="1">
                <a:solidFill>
                  <a:srgbClr val="00B050"/>
                </a:solidFill>
              </a:rPr>
              <a:t>F.Piacentini</a:t>
            </a:r>
            <a:r>
              <a:rPr lang="it-IT" sz="1200" b="1" dirty="0">
                <a:solidFill>
                  <a:srgbClr val="00B050"/>
                </a:solidFill>
              </a:rPr>
              <a:t> , </a:t>
            </a:r>
            <a:r>
              <a:rPr lang="it-IT" sz="1200" b="1" dirty="0" err="1">
                <a:solidFill>
                  <a:srgbClr val="00B050"/>
                </a:solidFill>
              </a:rPr>
              <a:t>M.Gramegna</a:t>
            </a:r>
            <a:r>
              <a:rPr lang="it-IT" sz="1200" b="1" dirty="0">
                <a:solidFill>
                  <a:srgbClr val="00B050"/>
                </a:solidFill>
              </a:rPr>
              <a:t> , </a:t>
            </a:r>
            <a:r>
              <a:rPr lang="it-IT" sz="1200" b="1" dirty="0" err="1">
                <a:solidFill>
                  <a:srgbClr val="00B050"/>
                </a:solidFill>
              </a:rPr>
              <a:t>I.Degiovanni</a:t>
            </a:r>
            <a:r>
              <a:rPr lang="it-IT" sz="1200" b="1" dirty="0">
                <a:solidFill>
                  <a:srgbClr val="00B050"/>
                </a:solidFill>
              </a:rPr>
              <a:t>, </a:t>
            </a:r>
            <a:r>
              <a:rPr lang="it-IT" sz="1200" b="1" dirty="0" err="1">
                <a:solidFill>
                  <a:srgbClr val="00B050"/>
                </a:solidFill>
              </a:rPr>
              <a:t>M.Genovese</a:t>
            </a:r>
            <a:r>
              <a:rPr lang="it-IT" sz="1200" b="1" dirty="0">
                <a:solidFill>
                  <a:srgbClr val="00B050"/>
                </a:solidFill>
              </a:rPr>
              <a:t>; Nature </a:t>
            </a:r>
            <a:r>
              <a:rPr lang="it-IT" sz="1200" b="1" dirty="0" err="1">
                <a:solidFill>
                  <a:srgbClr val="00B050"/>
                </a:solidFill>
              </a:rPr>
              <a:t>communications</a:t>
            </a:r>
            <a:r>
              <a:rPr lang="it-IT" sz="1200" b="1" dirty="0">
                <a:solidFill>
                  <a:srgbClr val="00B050"/>
                </a:solidFill>
              </a:rPr>
              <a:t> 10 (2019) </a:t>
            </a:r>
            <a:r>
              <a:rPr lang="it-IT" sz="1200" b="1" dirty="0" smtClean="0">
                <a:solidFill>
                  <a:srgbClr val="00B050"/>
                </a:solidFill>
              </a:rPr>
              <a:t>182]</a:t>
            </a:r>
            <a:endParaRPr lang="it-IT" sz="1200" b="1" dirty="0">
              <a:solidFill>
                <a:srgbClr val="00B050"/>
              </a:solidFill>
            </a:endParaRPr>
          </a:p>
        </p:txBody>
      </p:sp>
      <p:sp>
        <p:nvSpPr>
          <p:cNvPr id="7" name="CasellaDiTesto 6"/>
          <p:cNvSpPr txBox="1"/>
          <p:nvPr/>
        </p:nvSpPr>
        <p:spPr>
          <a:xfrm>
            <a:off x="899592" y="4725144"/>
            <a:ext cx="7344816" cy="615553"/>
          </a:xfrm>
          <a:prstGeom prst="rect">
            <a:avLst/>
          </a:prstGeom>
          <a:noFill/>
        </p:spPr>
        <p:txBody>
          <a:bodyPr wrap="square" rtlCol="0">
            <a:spAutoFit/>
          </a:bodyPr>
          <a:lstStyle/>
          <a:p>
            <a:r>
              <a:rPr lang="it-IT" b="1" dirty="0" smtClean="0">
                <a:solidFill>
                  <a:srgbClr val="7030A0"/>
                </a:solidFill>
              </a:rPr>
              <a:t>Pseudo </a:t>
            </a:r>
            <a:r>
              <a:rPr lang="it-IT" b="1" dirty="0" err="1" smtClean="0">
                <a:solidFill>
                  <a:srgbClr val="7030A0"/>
                </a:solidFill>
              </a:rPr>
              <a:t>density</a:t>
            </a:r>
            <a:r>
              <a:rPr lang="it-IT" b="1" dirty="0" smtClean="0">
                <a:solidFill>
                  <a:srgbClr val="7030A0"/>
                </a:solidFill>
              </a:rPr>
              <a:t> operator </a:t>
            </a:r>
            <a:r>
              <a:rPr lang="it-IT" sz="1600" dirty="0" smtClean="0">
                <a:solidFill>
                  <a:srgbClr val="7030A0"/>
                </a:solidFill>
              </a:rPr>
              <a:t>[JF</a:t>
            </a:r>
            <a:r>
              <a:rPr lang="it-IT" sz="1600" dirty="0">
                <a:solidFill>
                  <a:srgbClr val="7030A0"/>
                </a:solidFill>
              </a:rPr>
              <a:t>. </a:t>
            </a:r>
            <a:r>
              <a:rPr lang="it-IT" sz="1600" dirty="0" err="1" smtClean="0">
                <a:solidFill>
                  <a:srgbClr val="7030A0"/>
                </a:solidFill>
              </a:rPr>
              <a:t>Fitzsimons</a:t>
            </a:r>
            <a:r>
              <a:rPr lang="it-IT" sz="1600" dirty="0" smtClean="0">
                <a:solidFill>
                  <a:srgbClr val="7030A0"/>
                </a:solidFill>
              </a:rPr>
              <a:t>, JA</a:t>
            </a:r>
            <a:r>
              <a:rPr lang="it-IT" sz="1600" dirty="0">
                <a:solidFill>
                  <a:srgbClr val="7030A0"/>
                </a:solidFill>
              </a:rPr>
              <a:t>. </a:t>
            </a:r>
            <a:r>
              <a:rPr lang="it-IT" sz="1600" dirty="0" smtClean="0">
                <a:solidFill>
                  <a:srgbClr val="7030A0"/>
                </a:solidFill>
              </a:rPr>
              <a:t>Jones </a:t>
            </a:r>
            <a:r>
              <a:rPr lang="it-IT" sz="1600" dirty="0">
                <a:solidFill>
                  <a:srgbClr val="7030A0"/>
                </a:solidFill>
              </a:rPr>
              <a:t>&amp; </a:t>
            </a:r>
            <a:r>
              <a:rPr lang="it-IT" sz="1600" dirty="0" err="1" smtClean="0">
                <a:solidFill>
                  <a:srgbClr val="7030A0"/>
                </a:solidFill>
              </a:rPr>
              <a:t>V.Vedral</a:t>
            </a:r>
            <a:r>
              <a:rPr lang="it-IT" sz="1600" dirty="0" smtClean="0">
                <a:solidFill>
                  <a:srgbClr val="7030A0"/>
                </a:solidFill>
              </a:rPr>
              <a:t> Sc. Rep.</a:t>
            </a:r>
            <a:r>
              <a:rPr lang="it-IT" dirty="0" smtClean="0">
                <a:solidFill>
                  <a:srgbClr val="7030A0"/>
                </a:solidFill>
              </a:rPr>
              <a:t> </a:t>
            </a:r>
            <a:r>
              <a:rPr lang="it-IT" sz="1600" dirty="0" smtClean="0">
                <a:solidFill>
                  <a:srgbClr val="7030A0"/>
                </a:solidFill>
              </a:rPr>
              <a:t>5:18281 ]</a:t>
            </a:r>
          </a:p>
          <a:p>
            <a:r>
              <a:rPr lang="it-IT" sz="1600" dirty="0" err="1" smtClean="0">
                <a:solidFill>
                  <a:srgbClr val="7030A0"/>
                </a:solidFill>
              </a:rPr>
              <a:t>Includes</a:t>
            </a:r>
            <a:r>
              <a:rPr lang="it-IT" sz="1600" dirty="0" smtClean="0">
                <a:solidFill>
                  <a:srgbClr val="7030A0"/>
                </a:solidFill>
              </a:rPr>
              <a:t> </a:t>
            </a:r>
            <a:r>
              <a:rPr lang="it-IT" sz="1600" dirty="0" err="1" smtClean="0">
                <a:solidFill>
                  <a:srgbClr val="7030A0"/>
                </a:solidFill>
              </a:rPr>
              <a:t>also</a:t>
            </a:r>
            <a:r>
              <a:rPr lang="it-IT" sz="1600" dirty="0" smtClean="0">
                <a:solidFill>
                  <a:srgbClr val="7030A0"/>
                </a:solidFill>
              </a:rPr>
              <a:t> </a:t>
            </a:r>
            <a:r>
              <a:rPr lang="it-IT" sz="1600" dirty="0" err="1" smtClean="0">
                <a:solidFill>
                  <a:srgbClr val="7030A0"/>
                </a:solidFill>
              </a:rPr>
              <a:t>temporal</a:t>
            </a:r>
            <a:r>
              <a:rPr lang="it-IT" sz="1600" dirty="0" smtClean="0">
                <a:solidFill>
                  <a:srgbClr val="7030A0"/>
                </a:solidFill>
              </a:rPr>
              <a:t> </a:t>
            </a:r>
            <a:r>
              <a:rPr lang="it-IT" sz="1600" dirty="0" err="1" smtClean="0">
                <a:solidFill>
                  <a:srgbClr val="7030A0"/>
                </a:solidFill>
              </a:rPr>
              <a:t>correlations</a:t>
            </a:r>
            <a:endParaRPr lang="it-IT" sz="1600" dirty="0">
              <a:solidFill>
                <a:srgbClr val="7030A0"/>
              </a:solidFill>
            </a:endParaRPr>
          </a:p>
        </p:txBody>
      </p:sp>
    </p:spTree>
    <p:extLst>
      <p:ext uri="{BB962C8B-B14F-4D97-AF65-F5344CB8AC3E}">
        <p14:creationId xmlns:p14="http://schemas.microsoft.com/office/powerpoint/2010/main" val="1167197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88640"/>
            <a:ext cx="7325916" cy="1446550"/>
          </a:xfrm>
          <a:prstGeom prst="rect">
            <a:avLst/>
          </a:prstGeom>
          <a:noFill/>
        </p:spPr>
        <p:txBody>
          <a:bodyPr wrap="none" rtlCol="0">
            <a:spAutoFit/>
          </a:bodyPr>
          <a:lstStyle/>
          <a:p>
            <a:r>
              <a:rPr lang="en-GB" sz="4400" b="1" dirty="0" smtClean="0">
                <a:solidFill>
                  <a:srgbClr val="00B050"/>
                </a:solidFill>
                <a:effectLst>
                  <a:outerShdw blurRad="38100" dist="38100" dir="2700000" algn="tl">
                    <a:srgbClr val="000000">
                      <a:alpha val="43137"/>
                    </a:srgbClr>
                  </a:outerShdw>
                </a:effectLst>
              </a:rPr>
              <a:t>Problems with closed systems:</a:t>
            </a:r>
          </a:p>
          <a:p>
            <a:r>
              <a:rPr lang="en-GB" sz="4400" b="1" dirty="0" smtClean="0">
                <a:solidFill>
                  <a:srgbClr val="00B050"/>
                </a:solidFill>
                <a:effectLst>
                  <a:outerShdw blurRad="38100" dist="38100" dir="2700000" algn="tl">
                    <a:srgbClr val="000000">
                      <a:alpha val="43137"/>
                    </a:srgbClr>
                  </a:outerShdw>
                </a:effectLst>
              </a:rPr>
              <a:t>the whole universe</a:t>
            </a:r>
            <a:endParaRPr lang="en-GB" sz="4400" b="1" dirty="0">
              <a:solidFill>
                <a:srgbClr val="00B050"/>
              </a:solidFill>
              <a:effectLst>
                <a:outerShdw blurRad="38100" dist="38100" dir="2700000" algn="tl">
                  <a:srgbClr val="000000">
                    <a:alpha val="43137"/>
                  </a:srgbClr>
                </a:outerShdw>
              </a:effectLst>
            </a:endParaRPr>
          </a:p>
        </p:txBody>
      </p:sp>
      <p:sp>
        <p:nvSpPr>
          <p:cNvPr id="3" name="CasellaDiTesto 2"/>
          <p:cNvSpPr txBox="1"/>
          <p:nvPr/>
        </p:nvSpPr>
        <p:spPr>
          <a:xfrm>
            <a:off x="467544" y="2564904"/>
            <a:ext cx="8460432" cy="2923877"/>
          </a:xfrm>
          <a:prstGeom prst="rect">
            <a:avLst/>
          </a:prstGeom>
          <a:noFill/>
        </p:spPr>
        <p:txBody>
          <a:bodyPr wrap="square" rtlCol="0">
            <a:spAutoFit/>
          </a:bodyPr>
          <a:lstStyle/>
          <a:p>
            <a:r>
              <a:rPr lang="en-GB" dirty="0" smtClean="0">
                <a:solidFill>
                  <a:srgbClr val="0070C0"/>
                </a:solidFill>
              </a:rPr>
              <a:t>In canonical quantum gravity general relativistic evolution and constraints </a:t>
            </a:r>
            <a:r>
              <a:rPr lang="en-GB" dirty="0" smtClean="0">
                <a:solidFill>
                  <a:srgbClr val="0070C0"/>
                </a:solidFill>
                <a:latin typeface="Calibri" panose="020F0502020204030204" pitchFamily="34" charset="0"/>
                <a:sym typeface="Mathematica1Mono"/>
              </a:rPr>
              <a:t>→</a:t>
            </a:r>
            <a:endParaRPr lang="en-GB" dirty="0" smtClean="0">
              <a:solidFill>
                <a:srgbClr val="0070C0"/>
              </a:solidFill>
              <a:sym typeface="Mathematica1Mono"/>
            </a:endParaRPr>
          </a:p>
          <a:p>
            <a:r>
              <a:rPr lang="en-GB" dirty="0" smtClean="0">
                <a:solidFill>
                  <a:srgbClr val="0070C0"/>
                </a:solidFill>
                <a:sym typeface="Mathematica1Mono"/>
              </a:rPr>
              <a:t>Wheeler – De Witt equation for “the universe wave function” </a:t>
            </a:r>
            <a:r>
              <a:rPr lang="el-GR" b="1" dirty="0">
                <a:solidFill>
                  <a:srgbClr val="0070C0"/>
                </a:solidFill>
                <a:latin typeface="Calibri" panose="020F0502020204030204" pitchFamily="34" charset="0"/>
                <a:sym typeface="Mathematica1Mono"/>
              </a:rPr>
              <a:t>ψ</a:t>
            </a:r>
            <a:endParaRPr lang="en-GB" dirty="0" smtClean="0">
              <a:solidFill>
                <a:srgbClr val="0070C0"/>
              </a:solidFill>
              <a:sym typeface="Mathematica1Mono"/>
            </a:endParaRPr>
          </a:p>
          <a:p>
            <a:endParaRPr lang="en-GB" dirty="0" smtClean="0">
              <a:solidFill>
                <a:srgbClr val="0070C0"/>
              </a:solidFill>
              <a:sym typeface="Mathematica1Mono"/>
            </a:endParaRPr>
          </a:p>
          <a:p>
            <a:r>
              <a:rPr lang="en-GB" sz="2400" b="1" dirty="0" err="1" smtClean="0">
                <a:solidFill>
                  <a:srgbClr val="0070C0"/>
                </a:solidFill>
                <a:sym typeface="Mathematica1Mono"/>
              </a:rPr>
              <a:t>H</a:t>
            </a:r>
            <a:r>
              <a:rPr lang="en-GB" sz="2400" b="1" baseline="-25000" dirty="0" err="1" smtClean="0">
                <a:solidFill>
                  <a:srgbClr val="0070C0"/>
                </a:solidFill>
                <a:sym typeface="Mathematica1Mono"/>
              </a:rPr>
              <a:t>tot</a:t>
            </a:r>
            <a:r>
              <a:rPr lang="en-GB" sz="2400" b="1" baseline="-25000" dirty="0" smtClean="0">
                <a:solidFill>
                  <a:srgbClr val="0070C0"/>
                </a:solidFill>
                <a:sym typeface="Mathematica1Mono"/>
              </a:rPr>
              <a:t> </a:t>
            </a:r>
            <a:r>
              <a:rPr lang="el-GR" sz="2400" b="1" dirty="0" smtClean="0">
                <a:solidFill>
                  <a:srgbClr val="0070C0"/>
                </a:solidFill>
                <a:latin typeface="Calibri" panose="020F0502020204030204" pitchFamily="34" charset="0"/>
                <a:sym typeface="Mathematica1Mono"/>
              </a:rPr>
              <a:t>ψ</a:t>
            </a:r>
            <a:r>
              <a:rPr lang="en-GB" sz="2400" b="1" dirty="0" smtClean="0">
                <a:solidFill>
                  <a:srgbClr val="0070C0"/>
                </a:solidFill>
                <a:sym typeface="Mathematica1Mono"/>
              </a:rPr>
              <a:t>  = 0</a:t>
            </a:r>
          </a:p>
          <a:p>
            <a:endParaRPr lang="en-GB" sz="2400" b="1" dirty="0" smtClean="0">
              <a:solidFill>
                <a:srgbClr val="0070C0"/>
              </a:solidFill>
              <a:sym typeface="Mathematica1Mono"/>
            </a:endParaRPr>
          </a:p>
          <a:p>
            <a:r>
              <a:rPr lang="en-GB" sz="2400" dirty="0" smtClean="0">
                <a:solidFill>
                  <a:srgbClr val="0070C0"/>
                </a:solidFill>
                <a:sym typeface="Mathematica1Mono"/>
              </a:rPr>
              <a:t>Stationary equation!!</a:t>
            </a:r>
          </a:p>
          <a:p>
            <a:endParaRPr lang="en-GB" sz="2400" dirty="0" smtClean="0">
              <a:solidFill>
                <a:srgbClr val="0070C0"/>
              </a:solidFill>
              <a:sym typeface="Mathematica1Mono"/>
            </a:endParaRPr>
          </a:p>
          <a:p>
            <a:r>
              <a:rPr lang="en-GB" sz="1400" dirty="0" smtClean="0">
                <a:solidFill>
                  <a:srgbClr val="0070C0"/>
                </a:solidFill>
                <a:sym typeface="Mathematica1Mono"/>
              </a:rPr>
              <a:t>[</a:t>
            </a:r>
            <a:r>
              <a:rPr lang="en-GB" sz="1400" dirty="0" err="1" smtClean="0">
                <a:solidFill>
                  <a:srgbClr val="0070C0"/>
                </a:solidFill>
                <a:sym typeface="Mathematica1Mono"/>
              </a:rPr>
              <a:t>E.Anderson</a:t>
            </a:r>
            <a:r>
              <a:rPr lang="en-GB" sz="1400" dirty="0" smtClean="0">
                <a:solidFill>
                  <a:srgbClr val="0070C0"/>
                </a:solidFill>
                <a:sym typeface="Mathematica1Mono"/>
              </a:rPr>
              <a:t>, </a:t>
            </a:r>
            <a:r>
              <a:rPr lang="en-GB" sz="1400" dirty="0" err="1" smtClean="0">
                <a:solidFill>
                  <a:srgbClr val="0070C0"/>
                </a:solidFill>
                <a:sym typeface="Mathematica1Mono"/>
              </a:rPr>
              <a:t>Ann.Phys</a:t>
            </a:r>
            <a:r>
              <a:rPr lang="en-GB" sz="1400" dirty="0" smtClean="0">
                <a:solidFill>
                  <a:srgbClr val="0070C0"/>
                </a:solidFill>
                <a:sym typeface="Mathematica1Mono"/>
              </a:rPr>
              <a:t>. 524 (2012) 757;R.Sorkin, </a:t>
            </a:r>
            <a:r>
              <a:rPr lang="en-GB" sz="1400" dirty="0" err="1" smtClean="0">
                <a:solidFill>
                  <a:srgbClr val="0070C0"/>
                </a:solidFill>
                <a:sym typeface="Mathematica1Mono"/>
              </a:rPr>
              <a:t>Int</a:t>
            </a:r>
            <a:r>
              <a:rPr lang="en-GB" sz="1400" dirty="0" smtClean="0">
                <a:solidFill>
                  <a:srgbClr val="0070C0"/>
                </a:solidFill>
                <a:sym typeface="Mathematica1Mono"/>
              </a:rPr>
              <a:t> </a:t>
            </a:r>
            <a:r>
              <a:rPr lang="en-GB" sz="1400" dirty="0" err="1" smtClean="0">
                <a:solidFill>
                  <a:srgbClr val="0070C0"/>
                </a:solidFill>
                <a:sym typeface="Mathematica1Mono"/>
              </a:rPr>
              <a:t>J.Th.Phys</a:t>
            </a:r>
            <a:r>
              <a:rPr lang="en-GB" sz="1400" dirty="0" smtClean="0">
                <a:solidFill>
                  <a:srgbClr val="0070C0"/>
                </a:solidFill>
                <a:sym typeface="Mathematica1Mono"/>
              </a:rPr>
              <a:t> 85 (1994) 523; </a:t>
            </a:r>
            <a:r>
              <a:rPr lang="en-GB" sz="1400" dirty="0" err="1" smtClean="0">
                <a:solidFill>
                  <a:srgbClr val="0070C0"/>
                </a:solidFill>
                <a:sym typeface="Mathematica1Mono"/>
              </a:rPr>
              <a:t>W.Unruh</a:t>
            </a:r>
            <a:r>
              <a:rPr lang="en-GB" sz="1400" dirty="0" smtClean="0">
                <a:solidFill>
                  <a:srgbClr val="0070C0"/>
                </a:solidFill>
                <a:sym typeface="Mathematica1Mono"/>
              </a:rPr>
              <a:t> and </a:t>
            </a:r>
            <a:r>
              <a:rPr lang="en-GB" sz="1400" dirty="0" err="1" smtClean="0">
                <a:solidFill>
                  <a:srgbClr val="0070C0"/>
                </a:solidFill>
                <a:sym typeface="Mathematica1Mono"/>
              </a:rPr>
              <a:t>R.Wald,PRD</a:t>
            </a:r>
            <a:r>
              <a:rPr lang="en-GB" sz="1400" dirty="0" smtClean="0">
                <a:solidFill>
                  <a:srgbClr val="0070C0"/>
                </a:solidFill>
                <a:sym typeface="Mathematica1Mono"/>
              </a:rPr>
              <a:t> 40 (1989) 2598;…]</a:t>
            </a:r>
            <a:endParaRPr lang="en-GB" sz="1200" dirty="0">
              <a:solidFill>
                <a:srgbClr val="0070C0"/>
              </a:solidFill>
            </a:endParaRPr>
          </a:p>
        </p:txBody>
      </p:sp>
      <p:sp>
        <p:nvSpPr>
          <p:cNvPr id="4" name="CasellaDiTesto 3"/>
          <p:cNvSpPr txBox="1"/>
          <p:nvPr/>
        </p:nvSpPr>
        <p:spPr>
          <a:xfrm>
            <a:off x="971600" y="6093296"/>
            <a:ext cx="3256854" cy="369332"/>
          </a:xfrm>
          <a:prstGeom prst="rect">
            <a:avLst/>
          </a:prstGeom>
          <a:noFill/>
        </p:spPr>
        <p:txBody>
          <a:bodyPr wrap="none" rtlCol="0">
            <a:spAutoFit/>
          </a:bodyPr>
          <a:lstStyle/>
          <a:p>
            <a:r>
              <a:rPr lang="it-IT" dirty="0" smtClean="0">
                <a:solidFill>
                  <a:srgbClr val="00B0F0"/>
                </a:solidFill>
              </a:rPr>
              <a:t>B-</a:t>
            </a:r>
            <a:r>
              <a:rPr lang="it-IT" dirty="0" err="1" smtClean="0">
                <a:solidFill>
                  <a:srgbClr val="00B0F0"/>
                </a:solidFill>
              </a:rPr>
              <a:t>theory</a:t>
            </a:r>
            <a:r>
              <a:rPr lang="it-IT" dirty="0" smtClean="0">
                <a:solidFill>
                  <a:srgbClr val="00B0F0"/>
                </a:solidFill>
              </a:rPr>
              <a:t>- </a:t>
            </a:r>
            <a:r>
              <a:rPr lang="it-IT" dirty="0" err="1" smtClean="0">
                <a:solidFill>
                  <a:srgbClr val="00B0F0"/>
                </a:solidFill>
              </a:rPr>
              <a:t>Bloc</a:t>
            </a:r>
            <a:r>
              <a:rPr lang="it-IT" dirty="0" smtClean="0">
                <a:solidFill>
                  <a:srgbClr val="00B0F0"/>
                </a:solidFill>
              </a:rPr>
              <a:t> </a:t>
            </a:r>
            <a:r>
              <a:rPr lang="it-IT" dirty="0" err="1" smtClean="0">
                <a:solidFill>
                  <a:srgbClr val="00B0F0"/>
                </a:solidFill>
              </a:rPr>
              <a:t>universe</a:t>
            </a:r>
            <a:r>
              <a:rPr lang="it-IT" dirty="0" smtClean="0">
                <a:solidFill>
                  <a:srgbClr val="00B0F0"/>
                </a:solidFill>
              </a:rPr>
              <a:t> </a:t>
            </a:r>
            <a:r>
              <a:rPr lang="it-IT" dirty="0" err="1" smtClean="0">
                <a:solidFill>
                  <a:srgbClr val="00B0F0"/>
                </a:solidFill>
              </a:rPr>
              <a:t>eternism</a:t>
            </a:r>
            <a:endParaRPr lang="it-IT" dirty="0">
              <a:solidFill>
                <a:srgbClr val="00B0F0"/>
              </a:solidFill>
            </a:endParaRPr>
          </a:p>
        </p:txBody>
      </p:sp>
    </p:spTree>
    <p:extLst>
      <p:ext uri="{BB962C8B-B14F-4D97-AF65-F5344CB8AC3E}">
        <p14:creationId xmlns:p14="http://schemas.microsoft.com/office/powerpoint/2010/main" val="3062810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Rettangolo 3"/>
          <p:cNvSpPr/>
          <p:nvPr/>
        </p:nvSpPr>
        <p:spPr>
          <a:xfrm>
            <a:off x="1835696" y="4509120"/>
            <a:ext cx="5741252" cy="646331"/>
          </a:xfrm>
          <a:prstGeom prst="rect">
            <a:avLst/>
          </a:prstGeom>
        </p:spPr>
        <p:txBody>
          <a:bodyPr wrap="none">
            <a:spAutoFit/>
          </a:bodyPr>
          <a:lstStyle/>
          <a:p>
            <a:r>
              <a:rPr lang="el-GR" sz="3600" b="1" dirty="0" smtClean="0">
                <a:solidFill>
                  <a:srgbClr val="FF0000"/>
                </a:solidFill>
              </a:rPr>
              <a:t>πάντα ῥεῖ ὡς ποταμός</a:t>
            </a:r>
            <a:r>
              <a:rPr lang="en-GB" sz="3600" b="1" dirty="0" smtClean="0">
                <a:solidFill>
                  <a:srgbClr val="FF0000"/>
                </a:solidFill>
              </a:rPr>
              <a:t>  </a:t>
            </a:r>
            <a:r>
              <a:rPr lang="en-GB" sz="2000" b="1" dirty="0" smtClean="0">
                <a:solidFill>
                  <a:srgbClr val="FF0000"/>
                </a:solidFill>
              </a:rPr>
              <a:t>[</a:t>
            </a:r>
            <a:r>
              <a:rPr lang="en-GB" sz="2000" b="1" dirty="0" err="1" smtClean="0">
                <a:solidFill>
                  <a:srgbClr val="FF0000"/>
                </a:solidFill>
              </a:rPr>
              <a:t>Eraclitos</a:t>
            </a:r>
            <a:r>
              <a:rPr lang="en-GB" sz="2000" b="1" dirty="0" smtClean="0">
                <a:solidFill>
                  <a:srgbClr val="FF0000"/>
                </a:solidFill>
              </a:rPr>
              <a:t>]</a:t>
            </a:r>
            <a:endParaRPr lang="en-GB" sz="2000" b="1" dirty="0">
              <a:solidFill>
                <a:srgbClr val="FF0000"/>
              </a:solidFill>
            </a:endParaRPr>
          </a:p>
        </p:txBody>
      </p:sp>
      <p:pic>
        <p:nvPicPr>
          <p:cNvPr id="5" name="20100708_48.AVI">
            <a:hlinkClick r:id="" action="ppaction://media"/>
          </p:cNvPr>
          <p:cNvPicPr>
            <a:picLocks noRot="1" noChangeAspect="1"/>
          </p:cNvPicPr>
          <p:nvPr>
            <a:videoFile r:link="rId1"/>
          </p:nvPr>
        </p:nvPicPr>
        <p:blipFill>
          <a:blip r:embed="rId3" cstate="print"/>
          <a:stretch>
            <a:fillRect/>
          </a:stretch>
        </p:blipFill>
        <p:spPr>
          <a:xfrm>
            <a:off x="2123728" y="908720"/>
            <a:ext cx="4248472" cy="3186354"/>
          </a:xfrm>
          <a:prstGeom prst="rect">
            <a:avLst/>
          </a:prstGeom>
        </p:spPr>
      </p:pic>
      <p:sp>
        <p:nvSpPr>
          <p:cNvPr id="6" name="CasellaDiTesto 5"/>
          <p:cNvSpPr txBox="1"/>
          <p:nvPr/>
        </p:nvSpPr>
        <p:spPr>
          <a:xfrm>
            <a:off x="1259632" y="5157192"/>
            <a:ext cx="6768752" cy="830997"/>
          </a:xfrm>
          <a:prstGeom prst="rect">
            <a:avLst/>
          </a:prstGeom>
          <a:noFill/>
        </p:spPr>
        <p:txBody>
          <a:bodyPr wrap="square" rtlCol="0">
            <a:spAutoFit/>
          </a:bodyPr>
          <a:lstStyle/>
          <a:p>
            <a:r>
              <a:rPr lang="en-GB" sz="2400" b="1" dirty="0" smtClean="0">
                <a:solidFill>
                  <a:srgbClr val="FF0000"/>
                </a:solidFill>
              </a:rPr>
              <a:t>“It is what passes (</a:t>
            </a:r>
            <a:r>
              <a:rPr lang="en-GB" sz="2400" b="1" i="1" dirty="0" err="1" smtClean="0">
                <a:solidFill>
                  <a:srgbClr val="FF0000"/>
                </a:solidFill>
              </a:rPr>
              <a:t>shi</a:t>
            </a:r>
            <a:r>
              <a:rPr lang="en-GB" sz="2400" b="1" dirty="0" smtClean="0">
                <a:solidFill>
                  <a:srgbClr val="FF0000"/>
                </a:solidFill>
              </a:rPr>
              <a:t> 逝) like that, indeed, not ceasing day or night.” </a:t>
            </a:r>
            <a:r>
              <a:rPr lang="en-GB" b="1" dirty="0" smtClean="0">
                <a:solidFill>
                  <a:srgbClr val="FF0000"/>
                </a:solidFill>
              </a:rPr>
              <a:t>[Confucius, The Analects, 2491]</a:t>
            </a:r>
            <a:endParaRPr lang="en-GB" sz="2400" b="1" dirty="0">
              <a:solidFill>
                <a:srgbClr val="FF0000"/>
              </a:solidFill>
            </a:endParaRPr>
          </a:p>
        </p:txBody>
      </p:sp>
    </p:spTree>
    <p:extLst>
      <p:ext uri="{BB962C8B-B14F-4D97-AF65-F5344CB8AC3E}">
        <p14:creationId xmlns:p14="http://schemas.microsoft.com/office/powerpoint/2010/main" val="4099705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548680"/>
            <a:ext cx="8928992" cy="5816977"/>
          </a:xfrm>
          <a:prstGeom prst="rect">
            <a:avLst/>
          </a:prstGeom>
          <a:noFill/>
        </p:spPr>
        <p:txBody>
          <a:bodyPr wrap="square" rtlCol="0">
            <a:spAutoFit/>
          </a:bodyPr>
          <a:lstStyle/>
          <a:p>
            <a:r>
              <a:rPr lang="it-IT" dirty="0" smtClean="0">
                <a:solidFill>
                  <a:schemeClr val="accent1">
                    <a:lumMod val="50000"/>
                  </a:schemeClr>
                </a:solidFill>
              </a:rPr>
              <a:t>Sketch of </a:t>
            </a:r>
            <a:r>
              <a:rPr lang="it-IT" dirty="0" err="1" smtClean="0">
                <a:solidFill>
                  <a:schemeClr val="accent1">
                    <a:lumMod val="50000"/>
                  </a:schemeClr>
                </a:solidFill>
              </a:rPr>
              <a:t>derivation</a:t>
            </a:r>
            <a:r>
              <a:rPr lang="it-IT" dirty="0" smtClean="0">
                <a:solidFill>
                  <a:schemeClr val="accent1">
                    <a:lumMod val="50000"/>
                  </a:schemeClr>
                </a:solidFill>
              </a:rPr>
              <a:t>:</a:t>
            </a:r>
          </a:p>
          <a:p>
            <a:endParaRPr lang="it-IT" dirty="0" smtClean="0">
              <a:solidFill>
                <a:schemeClr val="accent1">
                  <a:lumMod val="50000"/>
                </a:schemeClr>
              </a:solidFill>
            </a:endParaRPr>
          </a:p>
          <a:p>
            <a:pPr marL="285750" indent="-285750">
              <a:buFont typeface="Arial" panose="020B0604020202020204" pitchFamily="34" charset="0"/>
              <a:buChar char="•"/>
            </a:pPr>
            <a:r>
              <a:rPr lang="it-IT" dirty="0" err="1" smtClean="0">
                <a:solidFill>
                  <a:schemeClr val="bg1"/>
                </a:solidFill>
              </a:rPr>
              <a:t>Hamiltonian</a:t>
            </a:r>
            <a:r>
              <a:rPr lang="it-IT" dirty="0" smtClean="0">
                <a:solidFill>
                  <a:schemeClr val="bg1"/>
                </a:solidFill>
              </a:rPr>
              <a:t> and </a:t>
            </a:r>
            <a:r>
              <a:rPr lang="it-IT" dirty="0" err="1" smtClean="0">
                <a:solidFill>
                  <a:schemeClr val="bg1"/>
                </a:solidFill>
              </a:rPr>
              <a:t>Lagrangian</a:t>
            </a:r>
            <a:r>
              <a:rPr lang="it-IT" dirty="0" smtClean="0">
                <a:solidFill>
                  <a:schemeClr val="bg1"/>
                </a:solidFill>
              </a:rPr>
              <a:t> </a:t>
            </a:r>
            <a:r>
              <a:rPr lang="it-IT" dirty="0" err="1" smtClean="0">
                <a:solidFill>
                  <a:schemeClr val="bg1"/>
                </a:solidFill>
              </a:rPr>
              <a:t>formalism</a:t>
            </a:r>
            <a:r>
              <a:rPr lang="it-IT" dirty="0" smtClean="0">
                <a:solidFill>
                  <a:schemeClr val="bg1"/>
                </a:solidFill>
              </a:rPr>
              <a:t> </a:t>
            </a:r>
            <a:r>
              <a:rPr lang="it-IT" dirty="0" err="1" smtClean="0">
                <a:solidFill>
                  <a:schemeClr val="bg1"/>
                </a:solidFill>
              </a:rPr>
              <a:t>should</a:t>
            </a:r>
            <a:r>
              <a:rPr lang="it-IT" dirty="0" smtClean="0">
                <a:solidFill>
                  <a:schemeClr val="bg1"/>
                </a:solidFill>
              </a:rPr>
              <a:t> be </a:t>
            </a:r>
            <a:r>
              <a:rPr lang="it-IT" dirty="0" err="1" smtClean="0">
                <a:solidFill>
                  <a:schemeClr val="bg1"/>
                </a:solidFill>
              </a:rPr>
              <a:t>equivalent</a:t>
            </a:r>
            <a:r>
              <a:rPr lang="it-IT" dirty="0" smtClean="0">
                <a:solidFill>
                  <a:schemeClr val="bg1"/>
                </a:solidFill>
              </a:rPr>
              <a:t>, </a:t>
            </a:r>
            <a:r>
              <a:rPr lang="it-IT" dirty="0" err="1" smtClean="0">
                <a:solidFill>
                  <a:schemeClr val="bg1"/>
                </a:solidFill>
              </a:rPr>
              <a:t>but</a:t>
            </a:r>
            <a:r>
              <a:rPr lang="it-IT" dirty="0" smtClean="0">
                <a:solidFill>
                  <a:schemeClr val="bg1"/>
                </a:solidFill>
              </a:rPr>
              <a:t> </a:t>
            </a:r>
            <a:r>
              <a:rPr lang="it-IT" dirty="0" err="1" smtClean="0">
                <a:solidFill>
                  <a:schemeClr val="bg1"/>
                </a:solidFill>
              </a:rPr>
              <a:t>there</a:t>
            </a:r>
            <a:r>
              <a:rPr lang="it-IT" dirty="0" smtClean="0">
                <a:solidFill>
                  <a:schemeClr val="bg1"/>
                </a:solidFill>
              </a:rPr>
              <a:t> </a:t>
            </a:r>
            <a:r>
              <a:rPr lang="it-IT" dirty="0" err="1" smtClean="0">
                <a:solidFill>
                  <a:schemeClr val="bg1"/>
                </a:solidFill>
              </a:rPr>
              <a:t>may</a:t>
            </a:r>
            <a:r>
              <a:rPr lang="it-IT" dirty="0" smtClean="0">
                <a:solidFill>
                  <a:schemeClr val="bg1"/>
                </a:solidFill>
              </a:rPr>
              <a:t> be </a:t>
            </a:r>
            <a:r>
              <a:rPr lang="it-IT" dirty="0" err="1" smtClean="0">
                <a:solidFill>
                  <a:schemeClr val="bg1"/>
                </a:solidFill>
              </a:rPr>
              <a:t>issues</a:t>
            </a:r>
            <a:r>
              <a:rPr lang="it-IT" dirty="0" smtClean="0">
                <a:solidFill>
                  <a:schemeClr val="bg1"/>
                </a:solidFill>
              </a:rPr>
              <a:t> on the  </a:t>
            </a:r>
            <a:r>
              <a:rPr lang="it-IT" dirty="0" err="1" smtClean="0">
                <a:solidFill>
                  <a:schemeClr val="bg1"/>
                </a:solidFill>
              </a:rPr>
              <a:t>inversion</a:t>
            </a:r>
            <a:r>
              <a:rPr lang="it-IT" dirty="0" smtClean="0">
                <a:solidFill>
                  <a:schemeClr val="bg1"/>
                </a:solidFill>
              </a:rPr>
              <a:t> of </a:t>
            </a:r>
            <a:r>
              <a:rPr lang="it-IT" dirty="0" err="1" smtClean="0">
                <a:solidFill>
                  <a:schemeClr val="bg1"/>
                </a:solidFill>
              </a:rPr>
              <a:t>Legendre</a:t>
            </a:r>
            <a:r>
              <a:rPr lang="it-IT" dirty="0" smtClean="0">
                <a:solidFill>
                  <a:schemeClr val="bg1"/>
                </a:solidFill>
              </a:rPr>
              <a:t> </a:t>
            </a:r>
            <a:r>
              <a:rPr lang="it-IT" dirty="0" err="1" smtClean="0">
                <a:solidFill>
                  <a:schemeClr val="bg1"/>
                </a:solidFill>
              </a:rPr>
              <a:t>transform</a:t>
            </a:r>
            <a:r>
              <a:rPr lang="it-IT" dirty="0" smtClean="0">
                <a:solidFill>
                  <a:schemeClr val="bg1"/>
                </a:solidFill>
              </a:rPr>
              <a:t> (e.g. </a:t>
            </a:r>
            <a:r>
              <a:rPr lang="it-IT" dirty="0" err="1" smtClean="0">
                <a:solidFill>
                  <a:schemeClr val="bg1"/>
                </a:solidFill>
              </a:rPr>
              <a:t>singularity</a:t>
            </a:r>
            <a:r>
              <a:rPr lang="it-IT" dirty="0" smtClean="0">
                <a:solidFill>
                  <a:schemeClr val="bg1"/>
                </a:solidFill>
              </a:rPr>
              <a:t> </a:t>
            </a:r>
            <a:r>
              <a:rPr lang="it-IT" dirty="0" err="1" smtClean="0">
                <a:solidFill>
                  <a:schemeClr val="bg1"/>
                </a:solidFill>
              </a:rPr>
              <a:t>Hessian</a:t>
            </a:r>
            <a:r>
              <a:rPr lang="it-IT" dirty="0" smtClean="0">
                <a:solidFill>
                  <a:schemeClr val="bg1"/>
                </a:solidFill>
              </a:rPr>
              <a:t> </a:t>
            </a:r>
            <a:r>
              <a:rPr lang="it-IT" dirty="0" err="1" smtClean="0">
                <a:solidFill>
                  <a:schemeClr val="bg1"/>
                </a:solidFill>
              </a:rPr>
              <a:t>matrix</a:t>
            </a:r>
            <a:r>
              <a:rPr lang="it-IT" dirty="0" smtClean="0">
                <a:solidFill>
                  <a:schemeClr val="bg1"/>
                </a:solidFill>
              </a:rPr>
              <a:t> </a:t>
            </a:r>
            <a:r>
              <a:rPr lang="it-IT" dirty="0" smtClean="0">
                <a:solidFill>
                  <a:schemeClr val="bg1"/>
                </a:solidFill>
                <a:sym typeface="Symbol" panose="05050102010706020507" pitchFamily="18" charset="2"/>
              </a:rPr>
              <a:t> L/ ( </a:t>
            </a:r>
            <a:r>
              <a:rPr lang="it-IT" baseline="-25000" dirty="0" smtClean="0">
                <a:solidFill>
                  <a:schemeClr val="bg1"/>
                </a:solidFill>
                <a:sym typeface="Symbol" panose="05050102010706020507" pitchFamily="18" charset="2"/>
              </a:rPr>
              <a:t>0</a:t>
            </a:r>
            <a:r>
              <a:rPr lang="it-IT" dirty="0" smtClean="0">
                <a:solidFill>
                  <a:schemeClr val="bg1"/>
                </a:solidFill>
                <a:sym typeface="Symbol" panose="05050102010706020507" pitchFamily="18" charset="2"/>
              </a:rPr>
              <a:t>q</a:t>
            </a:r>
            <a:r>
              <a:rPr lang="it-IT" baseline="-25000" dirty="0" smtClean="0">
                <a:solidFill>
                  <a:schemeClr val="bg1"/>
                </a:solidFill>
                <a:sym typeface="Symbol" panose="05050102010706020507" pitchFamily="18" charset="2"/>
              </a:rPr>
              <a:t>i</a:t>
            </a:r>
            <a:r>
              <a:rPr lang="it-IT" dirty="0">
                <a:solidFill>
                  <a:schemeClr val="bg1"/>
                </a:solidFill>
                <a:sym typeface="Symbol" panose="05050102010706020507" pitchFamily="18" charset="2"/>
              </a:rPr>
              <a:t>)</a:t>
            </a:r>
            <a:r>
              <a:rPr lang="it-IT" dirty="0" smtClean="0">
                <a:solidFill>
                  <a:schemeClr val="bg1"/>
                </a:solidFill>
                <a:sym typeface="Symbol" panose="05050102010706020507" pitchFamily="18" charset="2"/>
              </a:rPr>
              <a:t>(</a:t>
            </a:r>
            <a:r>
              <a:rPr lang="it-IT" dirty="0">
                <a:solidFill>
                  <a:schemeClr val="bg1"/>
                </a:solidFill>
                <a:sym typeface="Symbol" panose="05050102010706020507" pitchFamily="18" charset="2"/>
              </a:rPr>
              <a:t> </a:t>
            </a:r>
            <a:r>
              <a:rPr lang="it-IT" baseline="-25000" dirty="0">
                <a:solidFill>
                  <a:schemeClr val="bg1"/>
                </a:solidFill>
                <a:sym typeface="Symbol" panose="05050102010706020507" pitchFamily="18" charset="2"/>
              </a:rPr>
              <a:t>0 </a:t>
            </a:r>
            <a:r>
              <a:rPr lang="it-IT" dirty="0" err="1" smtClean="0">
                <a:solidFill>
                  <a:schemeClr val="bg1"/>
                </a:solidFill>
                <a:sym typeface="Symbol" panose="05050102010706020507" pitchFamily="18" charset="2"/>
              </a:rPr>
              <a:t>q</a:t>
            </a:r>
            <a:r>
              <a:rPr lang="it-IT" baseline="-25000" dirty="0" err="1" smtClean="0">
                <a:solidFill>
                  <a:schemeClr val="bg1"/>
                </a:solidFill>
                <a:sym typeface="Symbol" panose="05050102010706020507" pitchFamily="18" charset="2"/>
              </a:rPr>
              <a:t>j</a:t>
            </a:r>
            <a:r>
              <a:rPr lang="it-IT" dirty="0" smtClean="0">
                <a:solidFill>
                  <a:schemeClr val="bg1"/>
                </a:solidFill>
                <a:sym typeface="Symbol" panose="05050102010706020507" pitchFamily="18" charset="2"/>
              </a:rPr>
              <a:t>)</a:t>
            </a:r>
          </a:p>
          <a:p>
            <a:r>
              <a:rPr lang="it-IT" dirty="0" smtClean="0">
                <a:solidFill>
                  <a:schemeClr val="bg1"/>
                </a:solidFill>
                <a:sym typeface="Symbol" panose="05050102010706020507" pitchFamily="18" charset="2"/>
              </a:rPr>
              <a:t>     →  </a:t>
            </a:r>
            <a:r>
              <a:rPr lang="it-IT" dirty="0" err="1" smtClean="0">
                <a:solidFill>
                  <a:schemeClr val="bg1"/>
                </a:solidFill>
                <a:sym typeface="Symbol" panose="05050102010706020507" pitchFamily="18" charset="2"/>
              </a:rPr>
              <a:t>constraints</a:t>
            </a:r>
            <a:r>
              <a:rPr lang="it-IT" dirty="0" smtClean="0">
                <a:solidFill>
                  <a:schemeClr val="bg1"/>
                </a:solidFill>
                <a:sym typeface="Symbol" panose="05050102010706020507" pitchFamily="18" charset="2"/>
              </a:rPr>
              <a:t>  </a:t>
            </a:r>
          </a:p>
          <a:p>
            <a:pPr marL="285750" indent="-285750">
              <a:buFont typeface="Arial" panose="020B0604020202020204" pitchFamily="34" charset="0"/>
              <a:buChar char="•"/>
            </a:pPr>
            <a:r>
              <a:rPr lang="it-IT" dirty="0" smtClean="0">
                <a:solidFill>
                  <a:schemeClr val="bg1"/>
                </a:solidFill>
                <a:sym typeface="Symbol" panose="05050102010706020507" pitchFamily="18" charset="2"/>
              </a:rPr>
              <a:t>ADM </a:t>
            </a:r>
            <a:r>
              <a:rPr lang="it-IT" dirty="0" err="1" smtClean="0">
                <a:solidFill>
                  <a:schemeClr val="bg1"/>
                </a:solidFill>
                <a:sym typeface="Symbol" panose="05050102010706020507" pitchFamily="18" charset="2"/>
              </a:rPr>
              <a:t>formalism</a:t>
            </a:r>
            <a:r>
              <a:rPr lang="it-IT" dirty="0">
                <a:solidFill>
                  <a:schemeClr val="bg1"/>
                </a:solidFill>
                <a:sym typeface="Symbol" panose="05050102010706020507" pitchFamily="18" charset="2"/>
              </a:rPr>
              <a:t> </a:t>
            </a:r>
            <a:r>
              <a:rPr lang="it-IT" dirty="0" smtClean="0">
                <a:solidFill>
                  <a:schemeClr val="bg1"/>
                </a:solidFill>
                <a:sym typeface="Symbol" panose="05050102010706020507" pitchFamily="18" charset="2"/>
              </a:rPr>
              <a:t>for GR: foliate </a:t>
            </a:r>
            <a:r>
              <a:rPr lang="it-IT" dirty="0" err="1" smtClean="0">
                <a:solidFill>
                  <a:schemeClr val="bg1"/>
                </a:solidFill>
                <a:sym typeface="Symbol" panose="05050102010706020507" pitchFamily="18" charset="2"/>
              </a:rPr>
              <a:t>Lorentzian</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space</a:t>
            </a:r>
            <a:r>
              <a:rPr lang="it-IT" dirty="0" smtClean="0">
                <a:solidFill>
                  <a:schemeClr val="bg1"/>
                </a:solidFill>
                <a:sym typeface="Symbol" panose="05050102010706020507" pitchFamily="18" charset="2"/>
              </a:rPr>
              <a:t>-time in </a:t>
            </a:r>
            <a:r>
              <a:rPr lang="it-IT" dirty="0" err="1" smtClean="0">
                <a:solidFill>
                  <a:schemeClr val="bg1"/>
                </a:solidFill>
                <a:sym typeface="Symbol" panose="05050102010706020507" pitchFamily="18" charset="2"/>
              </a:rPr>
              <a:t>space</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like</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manifold</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timelike</a:t>
            </a:r>
            <a:r>
              <a:rPr lang="it-IT" dirty="0" smtClean="0">
                <a:solidFill>
                  <a:schemeClr val="bg1"/>
                </a:solidFill>
                <a:sym typeface="Symbol" panose="05050102010706020507" pitchFamily="18" charset="2"/>
              </a:rPr>
              <a:t>) </a:t>
            </a: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r>
              <a:rPr lang="it-IT" dirty="0" smtClean="0">
                <a:solidFill>
                  <a:schemeClr val="bg1"/>
                </a:solidFill>
                <a:sym typeface="Symbol" panose="05050102010706020507" pitchFamily="18" charset="2"/>
              </a:rPr>
              <a:t>Einstein – </a:t>
            </a:r>
            <a:r>
              <a:rPr lang="it-IT" dirty="0" err="1" smtClean="0">
                <a:solidFill>
                  <a:schemeClr val="bg1"/>
                </a:solidFill>
                <a:sym typeface="Symbol" panose="05050102010706020507" pitchFamily="18" charset="2"/>
              </a:rPr>
              <a:t>Hilbert</a:t>
            </a:r>
            <a:r>
              <a:rPr lang="it-IT" dirty="0" smtClean="0">
                <a:solidFill>
                  <a:schemeClr val="bg1"/>
                </a:solidFill>
                <a:sym typeface="Symbol" panose="05050102010706020507" pitchFamily="18" charset="2"/>
              </a:rPr>
              <a:t> Action S=  d</a:t>
            </a:r>
            <a:r>
              <a:rPr lang="it-IT" baseline="30000" dirty="0" smtClean="0">
                <a:solidFill>
                  <a:schemeClr val="bg1"/>
                </a:solidFill>
                <a:sym typeface="Symbol" panose="05050102010706020507" pitchFamily="18" charset="2"/>
              </a:rPr>
              <a:t>4</a:t>
            </a:r>
            <a:r>
              <a:rPr lang="it-IT" dirty="0" smtClean="0">
                <a:solidFill>
                  <a:schemeClr val="bg1"/>
                </a:solidFill>
                <a:sym typeface="Symbol" panose="05050102010706020507" pitchFamily="18" charset="2"/>
              </a:rPr>
              <a:t>x 1/(16 )  g R </a:t>
            </a:r>
            <a:r>
              <a:rPr lang="it-IT" dirty="0" err="1" smtClean="0">
                <a:solidFill>
                  <a:schemeClr val="bg1"/>
                </a:solidFill>
                <a:sym typeface="Symbol" panose="05050102010706020507" pitchFamily="18" charset="2"/>
              </a:rPr>
              <a:t>is</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rewritten</a:t>
            </a:r>
            <a:r>
              <a:rPr lang="it-IT" dirty="0" smtClean="0">
                <a:solidFill>
                  <a:schemeClr val="bg1"/>
                </a:solidFill>
                <a:sym typeface="Symbol" panose="05050102010706020507" pitchFamily="18" charset="2"/>
              </a:rPr>
              <a:t> in </a:t>
            </a:r>
            <a:r>
              <a:rPr lang="it-IT" dirty="0" err="1" smtClean="0">
                <a:solidFill>
                  <a:schemeClr val="bg1"/>
                </a:solidFill>
                <a:sym typeface="Symbol" panose="05050102010706020507" pitchFamily="18" charset="2"/>
              </a:rPr>
              <a:t>terms</a:t>
            </a:r>
            <a:r>
              <a:rPr lang="it-IT" dirty="0" smtClean="0">
                <a:solidFill>
                  <a:schemeClr val="bg1"/>
                </a:solidFill>
                <a:sym typeface="Symbol" panose="05050102010706020507" pitchFamily="18" charset="2"/>
              </a:rPr>
              <a:t> of the </a:t>
            </a:r>
            <a:r>
              <a:rPr lang="it-IT" dirty="0" err="1" smtClean="0">
                <a:solidFill>
                  <a:schemeClr val="bg1"/>
                </a:solidFill>
                <a:sym typeface="Symbol" panose="05050102010706020507" pitchFamily="18" charset="2"/>
              </a:rPr>
              <a:t>metric</a:t>
            </a:r>
            <a:r>
              <a:rPr lang="it-IT" dirty="0" smtClean="0">
                <a:solidFill>
                  <a:schemeClr val="bg1"/>
                </a:solidFill>
                <a:sym typeface="Symbol" panose="05050102010706020507" pitchFamily="18" charset="2"/>
              </a:rPr>
              <a:t> h on  and the «</a:t>
            </a:r>
            <a:r>
              <a:rPr lang="it-IT" dirty="0" err="1" smtClean="0">
                <a:solidFill>
                  <a:schemeClr val="bg1"/>
                </a:solidFill>
                <a:sym typeface="Symbol" panose="05050102010706020507" pitchFamily="18" charset="2"/>
              </a:rPr>
              <a:t>extrinsic</a:t>
            </a:r>
            <a:r>
              <a:rPr lang="it-IT" dirty="0" smtClean="0">
                <a:solidFill>
                  <a:schemeClr val="bg1"/>
                </a:solidFill>
                <a:sym typeface="Symbol" panose="05050102010706020507" pitchFamily="18" charset="2"/>
              </a:rPr>
              <a:t> curvature» K   </a:t>
            </a:r>
            <a:r>
              <a:rPr lang="it-IT" dirty="0" err="1" smtClean="0">
                <a:solidFill>
                  <a:schemeClr val="bg1"/>
                </a:solidFill>
                <a:sym typeface="Symbol" panose="05050102010706020507" pitchFamily="18" charset="2"/>
              </a:rPr>
              <a:t>where</a:t>
            </a: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Tx/>
              <a:buChar char="-"/>
            </a:pPr>
            <a:endParaRPr lang="it-IT" baseline="-25000" dirty="0">
              <a:solidFill>
                <a:schemeClr val="accent1">
                  <a:lumMod val="50000"/>
                </a:schemeClr>
              </a:solidFill>
            </a:endParaRPr>
          </a:p>
        </p:txBody>
      </p:sp>
      <p:pic>
        <p:nvPicPr>
          <p:cNvPr id="3" name="Immagine 2"/>
          <p:cNvPicPr>
            <a:picLocks noChangeAspect="1"/>
          </p:cNvPicPr>
          <p:nvPr/>
        </p:nvPicPr>
        <p:blipFill>
          <a:blip r:embed="rId2"/>
          <a:stretch>
            <a:fillRect/>
          </a:stretch>
        </p:blipFill>
        <p:spPr>
          <a:xfrm>
            <a:off x="2401173" y="2349173"/>
            <a:ext cx="2698042" cy="2015931"/>
          </a:xfrm>
          <a:prstGeom prst="rect">
            <a:avLst/>
          </a:prstGeom>
        </p:spPr>
      </p:pic>
      <p:pic>
        <p:nvPicPr>
          <p:cNvPr id="4" name="Immagine 3"/>
          <p:cNvPicPr>
            <a:picLocks noChangeAspect="1"/>
          </p:cNvPicPr>
          <p:nvPr/>
        </p:nvPicPr>
        <p:blipFill>
          <a:blip r:embed="rId3"/>
          <a:stretch>
            <a:fillRect/>
          </a:stretch>
        </p:blipFill>
        <p:spPr>
          <a:xfrm>
            <a:off x="4211960" y="5011367"/>
            <a:ext cx="2627784" cy="354013"/>
          </a:xfrm>
          <a:prstGeom prst="rect">
            <a:avLst/>
          </a:prstGeom>
        </p:spPr>
      </p:pic>
      <p:pic>
        <p:nvPicPr>
          <p:cNvPr id="5" name="Immagine 4"/>
          <p:cNvPicPr>
            <a:picLocks noChangeAspect="1"/>
          </p:cNvPicPr>
          <p:nvPr/>
        </p:nvPicPr>
        <p:blipFill>
          <a:blip r:embed="rId4"/>
          <a:stretch>
            <a:fillRect/>
          </a:stretch>
        </p:blipFill>
        <p:spPr>
          <a:xfrm>
            <a:off x="611560" y="5432099"/>
            <a:ext cx="3896745" cy="579544"/>
          </a:xfrm>
          <a:prstGeom prst="rect">
            <a:avLst/>
          </a:prstGeom>
        </p:spPr>
      </p:pic>
      <p:sp>
        <p:nvSpPr>
          <p:cNvPr id="6" name="Rettangolo 5"/>
          <p:cNvSpPr/>
          <p:nvPr/>
        </p:nvSpPr>
        <p:spPr>
          <a:xfrm>
            <a:off x="5232065" y="2924944"/>
            <a:ext cx="1309974" cy="538609"/>
          </a:xfrm>
          <a:prstGeom prst="rect">
            <a:avLst/>
          </a:prstGeom>
        </p:spPr>
        <p:txBody>
          <a:bodyPr wrap="none">
            <a:spAutoFit/>
          </a:bodyPr>
          <a:lstStyle/>
          <a:p>
            <a:r>
              <a:rPr lang="it-IT" dirty="0">
                <a:solidFill>
                  <a:schemeClr val="bg1"/>
                </a:solidFill>
              </a:rPr>
              <a:t> </a:t>
            </a:r>
            <a:r>
              <a:rPr lang="it-IT" sz="1100" b="1" dirty="0" smtClean="0">
                <a:solidFill>
                  <a:schemeClr val="bg2"/>
                </a:solidFill>
              </a:rPr>
              <a:t>N </a:t>
            </a:r>
            <a:r>
              <a:rPr lang="it-IT" sz="1100" b="1" dirty="0">
                <a:solidFill>
                  <a:schemeClr val="bg2"/>
                </a:solidFill>
              </a:rPr>
              <a:t>(</a:t>
            </a:r>
            <a:r>
              <a:rPr lang="it-IT" sz="1100" b="1" dirty="0" err="1">
                <a:solidFill>
                  <a:schemeClr val="bg2"/>
                </a:solidFill>
              </a:rPr>
              <a:t>shift</a:t>
            </a:r>
            <a:r>
              <a:rPr lang="it-IT" sz="1100" b="1" dirty="0">
                <a:solidFill>
                  <a:schemeClr val="bg2"/>
                </a:solidFill>
              </a:rPr>
              <a:t> </a:t>
            </a:r>
            <a:r>
              <a:rPr lang="it-IT" sz="1100" b="1" dirty="0" err="1" smtClean="0">
                <a:solidFill>
                  <a:schemeClr val="bg2"/>
                </a:solidFill>
              </a:rPr>
              <a:t>vector</a:t>
            </a:r>
            <a:r>
              <a:rPr lang="it-IT" sz="1100" b="1" dirty="0" smtClean="0">
                <a:solidFill>
                  <a:schemeClr val="bg2"/>
                </a:solidFill>
              </a:rPr>
              <a:t>)</a:t>
            </a:r>
          </a:p>
          <a:p>
            <a:r>
              <a:rPr lang="it-IT" sz="1100" b="1" dirty="0">
                <a:solidFill>
                  <a:schemeClr val="bg2"/>
                </a:solidFill>
              </a:rPr>
              <a:t> </a:t>
            </a:r>
            <a:r>
              <a:rPr lang="it-IT" sz="1100" b="1" dirty="0" err="1" smtClean="0">
                <a:solidFill>
                  <a:schemeClr val="bg2"/>
                </a:solidFill>
              </a:rPr>
              <a:t>Nn</a:t>
            </a:r>
            <a:r>
              <a:rPr lang="it-IT" sz="1100" b="1" dirty="0" smtClean="0">
                <a:solidFill>
                  <a:schemeClr val="bg2"/>
                </a:solidFill>
              </a:rPr>
              <a:t>  </a:t>
            </a:r>
            <a:r>
              <a:rPr lang="it-IT" sz="1100" b="1" dirty="0">
                <a:solidFill>
                  <a:schemeClr val="bg2"/>
                </a:solidFill>
              </a:rPr>
              <a:t>(</a:t>
            </a:r>
            <a:r>
              <a:rPr lang="it-IT" sz="1100" b="1" dirty="0" err="1">
                <a:solidFill>
                  <a:schemeClr val="bg2"/>
                </a:solidFill>
              </a:rPr>
              <a:t>lapse</a:t>
            </a:r>
            <a:r>
              <a:rPr lang="it-IT" sz="1100" b="1" dirty="0">
                <a:solidFill>
                  <a:schemeClr val="bg2"/>
                </a:solidFill>
              </a:rPr>
              <a:t> </a:t>
            </a:r>
            <a:r>
              <a:rPr lang="it-IT" sz="1100" b="1" dirty="0" err="1" smtClean="0">
                <a:solidFill>
                  <a:schemeClr val="bg2"/>
                </a:solidFill>
              </a:rPr>
              <a:t>vector</a:t>
            </a:r>
            <a:r>
              <a:rPr lang="it-IT" sz="1100" b="1" dirty="0" smtClean="0">
                <a:solidFill>
                  <a:schemeClr val="bg2"/>
                </a:solidFill>
              </a:rPr>
              <a:t>)  </a:t>
            </a:r>
            <a:endParaRPr lang="it-IT" sz="1100" b="1" dirty="0">
              <a:solidFill>
                <a:schemeClr val="bg2"/>
              </a:solidFill>
            </a:endParaRPr>
          </a:p>
        </p:txBody>
      </p:sp>
    </p:spTree>
    <p:extLst>
      <p:ext uri="{BB962C8B-B14F-4D97-AF65-F5344CB8AC3E}">
        <p14:creationId xmlns:p14="http://schemas.microsoft.com/office/powerpoint/2010/main" val="403715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332656"/>
            <a:ext cx="7704856" cy="7294305"/>
          </a:xfrm>
          <a:prstGeom prst="rect">
            <a:avLst/>
          </a:prstGeom>
          <a:noFill/>
        </p:spPr>
        <p:txBody>
          <a:bodyPr wrap="square" rtlCol="0">
            <a:spAutoFit/>
          </a:bodyPr>
          <a:lstStyle/>
          <a:p>
            <a:pPr marL="285750" indent="-285750">
              <a:buFont typeface="Arial" panose="020B0604020202020204" pitchFamily="34" charset="0"/>
              <a:buChar char="•"/>
            </a:pPr>
            <a:r>
              <a:rPr lang="it-IT" dirty="0" smtClean="0">
                <a:solidFill>
                  <a:schemeClr val="bg1"/>
                </a:solidFill>
              </a:rPr>
              <a:t>Due to the </a:t>
            </a:r>
            <a:r>
              <a:rPr lang="it-IT" dirty="0" err="1" smtClean="0">
                <a:solidFill>
                  <a:schemeClr val="bg1"/>
                </a:solidFill>
              </a:rPr>
              <a:t>independence</a:t>
            </a:r>
            <a:r>
              <a:rPr lang="it-IT" dirty="0" smtClean="0">
                <a:solidFill>
                  <a:schemeClr val="bg1"/>
                </a:solidFill>
              </a:rPr>
              <a:t> of K on </a:t>
            </a:r>
            <a:r>
              <a:rPr lang="it-IT" dirty="0" err="1" smtClean="0">
                <a:solidFill>
                  <a:schemeClr val="bg1"/>
                </a:solidFill>
              </a:rPr>
              <a:t>derivatives</a:t>
            </a:r>
            <a:r>
              <a:rPr lang="it-IT" dirty="0" smtClean="0">
                <a:solidFill>
                  <a:schemeClr val="bg1"/>
                </a:solidFill>
              </a:rPr>
              <a:t> of N (</a:t>
            </a:r>
            <a:r>
              <a:rPr lang="it-IT" dirty="0" err="1" smtClean="0">
                <a:solidFill>
                  <a:schemeClr val="bg1"/>
                </a:solidFill>
              </a:rPr>
              <a:t>shift</a:t>
            </a:r>
            <a:r>
              <a:rPr lang="it-IT" dirty="0" smtClean="0">
                <a:solidFill>
                  <a:schemeClr val="bg1"/>
                </a:solidFill>
              </a:rPr>
              <a:t> </a:t>
            </a:r>
            <a:r>
              <a:rPr lang="it-IT" dirty="0" err="1" smtClean="0">
                <a:solidFill>
                  <a:schemeClr val="bg1"/>
                </a:solidFill>
              </a:rPr>
              <a:t>vector</a:t>
            </a:r>
            <a:r>
              <a:rPr lang="it-IT" dirty="0" smtClean="0">
                <a:solidFill>
                  <a:schemeClr val="bg1"/>
                </a:solidFill>
              </a:rPr>
              <a:t>)  and </a:t>
            </a:r>
            <a:r>
              <a:rPr lang="it-IT" dirty="0" err="1" smtClean="0">
                <a:solidFill>
                  <a:schemeClr val="bg1"/>
                </a:solidFill>
              </a:rPr>
              <a:t>Nn</a:t>
            </a:r>
            <a:r>
              <a:rPr lang="it-IT" dirty="0" smtClean="0">
                <a:solidFill>
                  <a:schemeClr val="bg1"/>
                </a:solidFill>
              </a:rPr>
              <a:t>  (</a:t>
            </a:r>
            <a:r>
              <a:rPr lang="it-IT" dirty="0" err="1" smtClean="0">
                <a:solidFill>
                  <a:schemeClr val="bg1"/>
                </a:solidFill>
              </a:rPr>
              <a:t>lapse</a:t>
            </a:r>
            <a:r>
              <a:rPr lang="it-IT" dirty="0" smtClean="0">
                <a:solidFill>
                  <a:schemeClr val="bg1"/>
                </a:solidFill>
              </a:rPr>
              <a:t> </a:t>
            </a:r>
            <a:r>
              <a:rPr lang="it-IT" dirty="0" err="1" smtClean="0">
                <a:solidFill>
                  <a:schemeClr val="bg1"/>
                </a:solidFill>
              </a:rPr>
              <a:t>vector</a:t>
            </a:r>
            <a:r>
              <a:rPr lang="it-IT" dirty="0" smtClean="0">
                <a:solidFill>
                  <a:schemeClr val="bg1"/>
                </a:solidFill>
              </a:rPr>
              <a:t>)  </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constraints</a:t>
            </a: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r>
              <a:rPr lang="it-IT" dirty="0" err="1" smtClean="0">
                <a:solidFill>
                  <a:schemeClr val="bg1"/>
                </a:solidFill>
                <a:sym typeface="Symbol" panose="05050102010706020507" pitchFamily="18" charset="2"/>
              </a:rPr>
              <a:t>Defined</a:t>
            </a:r>
            <a:r>
              <a:rPr lang="it-IT" dirty="0" smtClean="0">
                <a:solidFill>
                  <a:schemeClr val="bg1"/>
                </a:solidFill>
                <a:sym typeface="Symbol" panose="05050102010706020507" pitchFamily="18" charset="2"/>
              </a:rPr>
              <a:t> </a:t>
            </a: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r>
              <a:rPr lang="it-IT" dirty="0">
                <a:solidFill>
                  <a:schemeClr val="bg1"/>
                </a:solidFill>
                <a:sym typeface="Symbol" panose="05050102010706020507" pitchFamily="18" charset="2"/>
              </a:rPr>
              <a:t>T</a:t>
            </a:r>
            <a:r>
              <a:rPr lang="it-IT" dirty="0" smtClean="0">
                <a:solidFill>
                  <a:schemeClr val="bg1"/>
                </a:solidFill>
                <a:sym typeface="Symbol" panose="05050102010706020507" pitchFamily="18" charset="2"/>
              </a:rPr>
              <a:t>he </a:t>
            </a:r>
            <a:r>
              <a:rPr lang="it-IT" dirty="0" err="1" smtClean="0">
                <a:solidFill>
                  <a:schemeClr val="bg1"/>
                </a:solidFill>
                <a:sym typeface="Symbol" panose="05050102010706020507" pitchFamily="18" charset="2"/>
              </a:rPr>
              <a:t>form</a:t>
            </a:r>
            <a:r>
              <a:rPr lang="it-IT" dirty="0" smtClean="0">
                <a:solidFill>
                  <a:schemeClr val="bg1"/>
                </a:solidFill>
                <a:sym typeface="Symbol" panose="05050102010706020507" pitchFamily="18" charset="2"/>
              </a:rPr>
              <a:t> of H</a:t>
            </a:r>
            <a:r>
              <a:rPr lang="it-IT" baseline="-25000" dirty="0" smtClean="0">
                <a:solidFill>
                  <a:schemeClr val="bg1"/>
                </a:solidFill>
                <a:sym typeface="Symbol" panose="05050102010706020507" pitchFamily="18" charset="2"/>
              </a:rPr>
              <a:t>ADM</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leads</a:t>
            </a:r>
            <a:r>
              <a:rPr lang="it-IT" dirty="0" smtClean="0">
                <a:solidFill>
                  <a:schemeClr val="bg1"/>
                </a:solidFill>
                <a:sym typeface="Symbol" panose="05050102010706020507" pitchFamily="18" charset="2"/>
              </a:rPr>
              <a:t> to</a:t>
            </a: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r>
              <a:rPr lang="it-IT" dirty="0" err="1" smtClean="0">
                <a:solidFill>
                  <a:schemeClr val="bg1"/>
                </a:solidFill>
                <a:sym typeface="Symbol" panose="05050102010706020507" pitchFamily="18" charset="2"/>
              </a:rPr>
              <a:t>Quantizing</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Poisson</a:t>
            </a:r>
            <a:r>
              <a:rPr lang="it-IT" dirty="0" smtClean="0">
                <a:solidFill>
                  <a:schemeClr val="bg1"/>
                </a:solidFill>
                <a:sym typeface="Symbol" panose="05050102010706020507" pitchFamily="18" charset="2"/>
              </a:rPr>
              <a:t> </a:t>
            </a:r>
            <a:r>
              <a:rPr lang="it-IT" dirty="0" err="1" smtClean="0">
                <a:solidFill>
                  <a:schemeClr val="bg1"/>
                </a:solidFill>
                <a:sym typeface="Symbol" panose="05050102010706020507" pitchFamily="18" charset="2"/>
              </a:rPr>
              <a:t>brackets</a:t>
            </a:r>
            <a:r>
              <a:rPr lang="it-IT" dirty="0" smtClean="0">
                <a:solidFill>
                  <a:schemeClr val="bg1"/>
                </a:solidFill>
                <a:sym typeface="Symbol" panose="05050102010706020507" pitchFamily="18" charset="2"/>
              </a:rPr>
              <a:t>  </a:t>
            </a:r>
          </a:p>
          <a:p>
            <a:endParaRPr lang="it-IT" dirty="0">
              <a:solidFill>
                <a:schemeClr val="bg1"/>
              </a:solidFill>
              <a:sym typeface="Symbol" panose="05050102010706020507" pitchFamily="18" charset="2"/>
            </a:endParaRPr>
          </a:p>
          <a:p>
            <a:endParaRPr lang="it-IT" dirty="0" smtClean="0">
              <a:solidFill>
                <a:schemeClr val="bg1"/>
              </a:solidFill>
              <a:sym typeface="Symbol" panose="05050102010706020507" pitchFamily="18" charset="2"/>
            </a:endParaRPr>
          </a:p>
          <a:p>
            <a:pPr marL="285750" indent="-285750">
              <a:buFont typeface="Arial" panose="020B0604020202020204" pitchFamily="34" charset="0"/>
              <a:buChar char="•"/>
            </a:pPr>
            <a:endParaRPr lang="it-IT" dirty="0" smtClean="0">
              <a:solidFill>
                <a:schemeClr val="bg1"/>
              </a:solidFill>
              <a:sym typeface="Symbol" panose="05050102010706020507" pitchFamily="18" charset="2"/>
            </a:endParaRPr>
          </a:p>
          <a:p>
            <a:r>
              <a:rPr lang="it-IT" dirty="0">
                <a:solidFill>
                  <a:schemeClr val="bg1"/>
                </a:solidFill>
                <a:sym typeface="Symbol" panose="05050102010706020507" pitchFamily="18" charset="2"/>
              </a:rPr>
              <a:t> </a:t>
            </a:r>
            <a:r>
              <a:rPr lang="it-IT" dirty="0" smtClean="0">
                <a:solidFill>
                  <a:schemeClr val="bg1"/>
                </a:solidFill>
                <a:sym typeface="Symbol" panose="05050102010706020507" pitchFamily="18" charset="2"/>
              </a:rPr>
              <a:t>     </a:t>
            </a:r>
            <a:r>
              <a:rPr lang="it-IT" dirty="0" smtClean="0">
                <a:solidFill>
                  <a:schemeClr val="bg1"/>
                </a:solidFill>
              </a:rPr>
              <a:t>  </a:t>
            </a:r>
          </a:p>
          <a:p>
            <a:r>
              <a:rPr lang="it-IT" dirty="0">
                <a:solidFill>
                  <a:schemeClr val="bg1"/>
                </a:solidFill>
              </a:rPr>
              <a:t> </a:t>
            </a:r>
            <a:r>
              <a:rPr lang="it-IT" dirty="0" smtClean="0">
                <a:solidFill>
                  <a:schemeClr val="bg1"/>
                </a:solidFill>
              </a:rPr>
              <a:t>       </a:t>
            </a:r>
            <a:endParaRPr lang="it-IT" dirty="0">
              <a:solidFill>
                <a:schemeClr val="bg1"/>
              </a:solidFill>
            </a:endParaRPr>
          </a:p>
        </p:txBody>
      </p:sp>
      <p:pic>
        <p:nvPicPr>
          <p:cNvPr id="3" name="Immagine 2"/>
          <p:cNvPicPr>
            <a:picLocks noChangeAspect="1"/>
          </p:cNvPicPr>
          <p:nvPr/>
        </p:nvPicPr>
        <p:blipFill>
          <a:blip r:embed="rId2"/>
          <a:stretch>
            <a:fillRect/>
          </a:stretch>
        </p:blipFill>
        <p:spPr>
          <a:xfrm>
            <a:off x="1187976" y="999712"/>
            <a:ext cx="1583825" cy="654694"/>
          </a:xfrm>
          <a:prstGeom prst="rect">
            <a:avLst/>
          </a:prstGeom>
        </p:spPr>
      </p:pic>
      <p:pic>
        <p:nvPicPr>
          <p:cNvPr id="4" name="Immagine 3"/>
          <p:cNvPicPr>
            <a:picLocks noChangeAspect="1"/>
          </p:cNvPicPr>
          <p:nvPr/>
        </p:nvPicPr>
        <p:blipFill>
          <a:blip r:embed="rId3"/>
          <a:stretch>
            <a:fillRect/>
          </a:stretch>
        </p:blipFill>
        <p:spPr>
          <a:xfrm>
            <a:off x="2965586" y="1024618"/>
            <a:ext cx="1714426" cy="654694"/>
          </a:xfrm>
          <a:prstGeom prst="rect">
            <a:avLst/>
          </a:prstGeom>
        </p:spPr>
      </p:pic>
      <p:pic>
        <p:nvPicPr>
          <p:cNvPr id="5" name="Immagine 4"/>
          <p:cNvPicPr>
            <a:picLocks noChangeAspect="1"/>
          </p:cNvPicPr>
          <p:nvPr/>
        </p:nvPicPr>
        <p:blipFill>
          <a:blip r:embed="rId4"/>
          <a:stretch>
            <a:fillRect/>
          </a:stretch>
        </p:blipFill>
        <p:spPr>
          <a:xfrm>
            <a:off x="1162392" y="4799167"/>
            <a:ext cx="1710847" cy="462014"/>
          </a:xfrm>
          <a:prstGeom prst="rect">
            <a:avLst/>
          </a:prstGeom>
        </p:spPr>
      </p:pic>
      <p:pic>
        <p:nvPicPr>
          <p:cNvPr id="6" name="Immagine 5"/>
          <p:cNvPicPr>
            <a:picLocks noChangeAspect="1"/>
          </p:cNvPicPr>
          <p:nvPr/>
        </p:nvPicPr>
        <p:blipFill>
          <a:blip r:embed="rId5"/>
          <a:stretch>
            <a:fillRect/>
          </a:stretch>
        </p:blipFill>
        <p:spPr>
          <a:xfrm>
            <a:off x="3098846" y="4773167"/>
            <a:ext cx="1656632" cy="488014"/>
          </a:xfrm>
          <a:prstGeom prst="rect">
            <a:avLst/>
          </a:prstGeom>
        </p:spPr>
      </p:pic>
      <p:pic>
        <p:nvPicPr>
          <p:cNvPr id="7" name="Immagine 6"/>
          <p:cNvPicPr>
            <a:picLocks noChangeAspect="1"/>
          </p:cNvPicPr>
          <p:nvPr/>
        </p:nvPicPr>
        <p:blipFill>
          <a:blip r:embed="rId6"/>
          <a:stretch>
            <a:fillRect/>
          </a:stretch>
        </p:blipFill>
        <p:spPr>
          <a:xfrm>
            <a:off x="1115617" y="2636913"/>
            <a:ext cx="3312368" cy="535488"/>
          </a:xfrm>
          <a:prstGeom prst="rect">
            <a:avLst/>
          </a:prstGeom>
        </p:spPr>
      </p:pic>
      <p:pic>
        <p:nvPicPr>
          <p:cNvPr id="8" name="Immagine 7"/>
          <p:cNvPicPr>
            <a:picLocks noChangeAspect="1"/>
          </p:cNvPicPr>
          <p:nvPr/>
        </p:nvPicPr>
        <p:blipFill>
          <a:blip r:embed="rId7"/>
          <a:stretch>
            <a:fillRect/>
          </a:stretch>
        </p:blipFill>
        <p:spPr>
          <a:xfrm>
            <a:off x="2254009" y="1859797"/>
            <a:ext cx="1467630" cy="673183"/>
          </a:xfrm>
          <a:prstGeom prst="rect">
            <a:avLst/>
          </a:prstGeom>
        </p:spPr>
      </p:pic>
      <p:pic>
        <p:nvPicPr>
          <p:cNvPr id="9" name="Immagine 8"/>
          <p:cNvPicPr>
            <a:picLocks noChangeAspect="1"/>
          </p:cNvPicPr>
          <p:nvPr/>
        </p:nvPicPr>
        <p:blipFill>
          <a:blip r:embed="rId8"/>
          <a:stretch>
            <a:fillRect/>
          </a:stretch>
        </p:blipFill>
        <p:spPr>
          <a:xfrm>
            <a:off x="4355976" y="1859797"/>
            <a:ext cx="3289575" cy="633099"/>
          </a:xfrm>
          <a:prstGeom prst="rect">
            <a:avLst/>
          </a:prstGeom>
        </p:spPr>
      </p:pic>
      <p:pic>
        <p:nvPicPr>
          <p:cNvPr id="10" name="Immagine 9"/>
          <p:cNvPicPr>
            <a:picLocks noChangeAspect="1"/>
          </p:cNvPicPr>
          <p:nvPr/>
        </p:nvPicPr>
        <p:blipFill>
          <a:blip r:embed="rId9"/>
          <a:stretch>
            <a:fillRect/>
          </a:stretch>
        </p:blipFill>
        <p:spPr>
          <a:xfrm>
            <a:off x="5652120" y="2729192"/>
            <a:ext cx="2295629" cy="348972"/>
          </a:xfrm>
          <a:prstGeom prst="rect">
            <a:avLst/>
          </a:prstGeom>
        </p:spPr>
      </p:pic>
      <p:pic>
        <p:nvPicPr>
          <p:cNvPr id="11" name="Immagine 10"/>
          <p:cNvPicPr>
            <a:picLocks noChangeAspect="1"/>
          </p:cNvPicPr>
          <p:nvPr/>
        </p:nvPicPr>
        <p:blipFill>
          <a:blip r:embed="rId10"/>
          <a:stretch>
            <a:fillRect/>
          </a:stretch>
        </p:blipFill>
        <p:spPr>
          <a:xfrm>
            <a:off x="1276977" y="3238973"/>
            <a:ext cx="5665775" cy="541371"/>
          </a:xfrm>
          <a:prstGeom prst="rect">
            <a:avLst/>
          </a:prstGeom>
        </p:spPr>
      </p:pic>
      <p:pic>
        <p:nvPicPr>
          <p:cNvPr id="12" name="Immagine 11"/>
          <p:cNvPicPr>
            <a:picLocks noChangeAspect="1"/>
          </p:cNvPicPr>
          <p:nvPr/>
        </p:nvPicPr>
        <p:blipFill>
          <a:blip r:embed="rId11"/>
          <a:stretch>
            <a:fillRect/>
          </a:stretch>
        </p:blipFill>
        <p:spPr>
          <a:xfrm>
            <a:off x="4329819" y="5474700"/>
            <a:ext cx="4706084" cy="1194660"/>
          </a:xfrm>
          <a:prstGeom prst="rect">
            <a:avLst/>
          </a:prstGeom>
        </p:spPr>
      </p:pic>
    </p:spTree>
    <p:extLst>
      <p:ext uri="{BB962C8B-B14F-4D97-AF65-F5344CB8AC3E}">
        <p14:creationId xmlns:p14="http://schemas.microsoft.com/office/powerpoint/2010/main" val="3065741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836712"/>
            <a:ext cx="4473084" cy="2308324"/>
          </a:xfrm>
          <a:prstGeom prst="rect">
            <a:avLst/>
          </a:prstGeom>
          <a:noFill/>
        </p:spPr>
        <p:txBody>
          <a:bodyPr wrap="none" rtlCol="0">
            <a:spAutoFit/>
          </a:bodyPr>
          <a:lstStyle/>
          <a:p>
            <a:pPr marL="285750" indent="-285750">
              <a:buFont typeface="Arial" panose="020B0604020202020204" pitchFamily="34" charset="0"/>
              <a:buChar char="•"/>
            </a:pPr>
            <a:r>
              <a:rPr lang="it-IT" dirty="0" err="1" smtClean="0">
                <a:solidFill>
                  <a:schemeClr val="bg1"/>
                </a:solidFill>
              </a:rPr>
              <a:t>Constraints</a:t>
            </a:r>
            <a:r>
              <a:rPr lang="it-IT" dirty="0" smtClean="0">
                <a:solidFill>
                  <a:schemeClr val="bg1"/>
                </a:solidFill>
              </a:rPr>
              <a:t>                           </a:t>
            </a:r>
            <a:r>
              <a:rPr lang="it-IT" dirty="0" err="1" smtClean="0">
                <a:solidFill>
                  <a:schemeClr val="bg1"/>
                </a:solidFill>
              </a:rPr>
              <a:t>lead</a:t>
            </a:r>
            <a:r>
              <a:rPr lang="it-IT" dirty="0" smtClean="0">
                <a:solidFill>
                  <a:schemeClr val="bg1"/>
                </a:solidFill>
              </a:rPr>
              <a:t> to</a:t>
            </a:r>
          </a:p>
          <a:p>
            <a:endParaRPr lang="it-IT" dirty="0">
              <a:solidFill>
                <a:schemeClr val="bg1"/>
              </a:solidFill>
            </a:endParaRPr>
          </a:p>
          <a:p>
            <a:r>
              <a:rPr lang="it-IT" dirty="0" smtClean="0">
                <a:solidFill>
                  <a:schemeClr val="bg1"/>
                </a:solidFill>
              </a:rPr>
              <a:t>for a </a:t>
            </a:r>
            <a:r>
              <a:rPr lang="it-IT" dirty="0" err="1" smtClean="0">
                <a:solidFill>
                  <a:schemeClr val="bg1"/>
                </a:solidFill>
              </a:rPr>
              <a:t>generic</a:t>
            </a:r>
            <a:r>
              <a:rPr lang="it-IT" dirty="0" smtClean="0">
                <a:solidFill>
                  <a:schemeClr val="bg1"/>
                </a:solidFill>
              </a:rPr>
              <a:t> </a:t>
            </a:r>
            <a:r>
              <a:rPr lang="it-IT" dirty="0" err="1" smtClean="0">
                <a:solidFill>
                  <a:schemeClr val="bg1"/>
                </a:solidFill>
              </a:rPr>
              <a:t>functional</a:t>
            </a:r>
            <a:r>
              <a:rPr lang="it-IT" dirty="0" smtClean="0">
                <a:solidFill>
                  <a:schemeClr val="bg1"/>
                </a:solidFill>
              </a:rPr>
              <a:t> </a:t>
            </a:r>
          </a:p>
          <a:p>
            <a:endParaRPr lang="it-IT" dirty="0">
              <a:solidFill>
                <a:schemeClr val="bg1"/>
              </a:solidFill>
            </a:endParaRPr>
          </a:p>
          <a:p>
            <a:endParaRPr lang="it-IT" dirty="0" smtClean="0">
              <a:solidFill>
                <a:schemeClr val="bg1"/>
              </a:solidFill>
            </a:endParaRPr>
          </a:p>
          <a:p>
            <a:pPr marL="285750" indent="-285750">
              <a:buFont typeface="Arial" panose="020B0604020202020204" pitchFamily="34" charset="0"/>
              <a:buChar char="•"/>
            </a:pPr>
            <a:r>
              <a:rPr lang="it-IT" dirty="0" smtClean="0">
                <a:solidFill>
                  <a:schemeClr val="bg1"/>
                </a:solidFill>
              </a:rPr>
              <a:t>And </a:t>
            </a:r>
            <a:r>
              <a:rPr lang="it-IT" dirty="0" err="1" smtClean="0">
                <a:solidFill>
                  <a:schemeClr val="bg1"/>
                </a:solidFill>
              </a:rPr>
              <a:t>finally</a:t>
            </a:r>
            <a:r>
              <a:rPr lang="it-IT" dirty="0" smtClean="0">
                <a:solidFill>
                  <a:schemeClr val="bg1"/>
                </a:solidFill>
              </a:rPr>
              <a:t> to </a:t>
            </a:r>
            <a:r>
              <a:rPr lang="it-IT" dirty="0" err="1" smtClean="0">
                <a:solidFill>
                  <a:schemeClr val="bg1"/>
                </a:solidFill>
              </a:rPr>
              <a:t>Wheeler</a:t>
            </a:r>
            <a:r>
              <a:rPr lang="it-IT" dirty="0" smtClean="0">
                <a:solidFill>
                  <a:schemeClr val="bg1"/>
                </a:solidFill>
              </a:rPr>
              <a:t> - De </a:t>
            </a:r>
            <a:r>
              <a:rPr lang="it-IT" dirty="0" err="1" smtClean="0">
                <a:solidFill>
                  <a:schemeClr val="bg1"/>
                </a:solidFill>
              </a:rPr>
              <a:t>Witt</a:t>
            </a:r>
            <a:r>
              <a:rPr lang="it-IT" dirty="0" smtClean="0">
                <a:solidFill>
                  <a:schemeClr val="bg1"/>
                </a:solidFill>
              </a:rPr>
              <a:t> </a:t>
            </a:r>
            <a:r>
              <a:rPr lang="it-IT" dirty="0" err="1" smtClean="0">
                <a:solidFill>
                  <a:schemeClr val="bg1"/>
                </a:solidFill>
              </a:rPr>
              <a:t>equation</a:t>
            </a:r>
            <a:r>
              <a:rPr lang="it-IT" dirty="0" smtClean="0">
                <a:solidFill>
                  <a:schemeClr val="bg1"/>
                </a:solidFill>
              </a:rPr>
              <a:t>  </a:t>
            </a:r>
          </a:p>
          <a:p>
            <a:pPr marL="285750" indent="-285750">
              <a:buFont typeface="Arial" panose="020B0604020202020204" pitchFamily="34" charset="0"/>
              <a:buChar char="•"/>
            </a:pPr>
            <a:endParaRPr lang="it-IT" dirty="0">
              <a:solidFill>
                <a:schemeClr val="bg1"/>
              </a:solidFill>
            </a:endParaRPr>
          </a:p>
          <a:p>
            <a:r>
              <a:rPr lang="it-IT" dirty="0" smtClean="0">
                <a:solidFill>
                  <a:schemeClr val="bg1"/>
                </a:solidFill>
              </a:rPr>
              <a:t>    </a:t>
            </a:r>
            <a:endParaRPr lang="it-IT" dirty="0">
              <a:solidFill>
                <a:schemeClr val="bg1"/>
              </a:solidFill>
            </a:endParaRPr>
          </a:p>
        </p:txBody>
      </p:sp>
      <p:pic>
        <p:nvPicPr>
          <p:cNvPr id="3" name="Immagine 2"/>
          <p:cNvPicPr>
            <a:picLocks noChangeAspect="1"/>
          </p:cNvPicPr>
          <p:nvPr/>
        </p:nvPicPr>
        <p:blipFill>
          <a:blip r:embed="rId2"/>
          <a:stretch>
            <a:fillRect/>
          </a:stretch>
        </p:blipFill>
        <p:spPr>
          <a:xfrm>
            <a:off x="2267744" y="836712"/>
            <a:ext cx="1176861" cy="444936"/>
          </a:xfrm>
          <a:prstGeom prst="rect">
            <a:avLst/>
          </a:prstGeom>
        </p:spPr>
      </p:pic>
      <p:pic>
        <p:nvPicPr>
          <p:cNvPr id="4" name="Immagine 3"/>
          <p:cNvPicPr>
            <a:picLocks noChangeAspect="1"/>
          </p:cNvPicPr>
          <p:nvPr/>
        </p:nvPicPr>
        <p:blipFill>
          <a:blip r:embed="rId3"/>
          <a:stretch>
            <a:fillRect/>
          </a:stretch>
        </p:blipFill>
        <p:spPr>
          <a:xfrm>
            <a:off x="4355976" y="731654"/>
            <a:ext cx="1656184" cy="544458"/>
          </a:xfrm>
          <a:prstGeom prst="rect">
            <a:avLst/>
          </a:prstGeom>
        </p:spPr>
      </p:pic>
      <p:pic>
        <p:nvPicPr>
          <p:cNvPr id="5" name="Immagine 4"/>
          <p:cNvPicPr>
            <a:picLocks noChangeAspect="1"/>
          </p:cNvPicPr>
          <p:nvPr/>
        </p:nvPicPr>
        <p:blipFill>
          <a:blip r:embed="rId4"/>
          <a:stretch>
            <a:fillRect/>
          </a:stretch>
        </p:blipFill>
        <p:spPr>
          <a:xfrm>
            <a:off x="3275856" y="1412776"/>
            <a:ext cx="1152128" cy="380251"/>
          </a:xfrm>
          <a:prstGeom prst="rect">
            <a:avLst/>
          </a:prstGeom>
        </p:spPr>
      </p:pic>
      <p:pic>
        <p:nvPicPr>
          <p:cNvPr id="6" name="Immagine 5"/>
          <p:cNvPicPr>
            <a:picLocks noChangeAspect="1"/>
          </p:cNvPicPr>
          <p:nvPr/>
        </p:nvPicPr>
        <p:blipFill>
          <a:blip r:embed="rId5"/>
          <a:stretch>
            <a:fillRect/>
          </a:stretch>
        </p:blipFill>
        <p:spPr>
          <a:xfrm>
            <a:off x="971600" y="2881769"/>
            <a:ext cx="6016419" cy="526533"/>
          </a:xfrm>
          <a:prstGeom prst="rect">
            <a:avLst/>
          </a:prstGeom>
        </p:spPr>
      </p:pic>
    </p:spTree>
    <p:extLst>
      <p:ext uri="{BB962C8B-B14F-4D97-AF65-F5344CB8AC3E}">
        <p14:creationId xmlns:p14="http://schemas.microsoft.com/office/powerpoint/2010/main" val="385510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88640"/>
            <a:ext cx="5668027" cy="830997"/>
          </a:xfrm>
          <a:prstGeom prst="rect">
            <a:avLst/>
          </a:prstGeom>
          <a:noFill/>
        </p:spPr>
        <p:txBody>
          <a:bodyPr wrap="none" rtlCol="0">
            <a:spAutoFit/>
          </a:bodyPr>
          <a:lstStyle/>
          <a:p>
            <a:r>
              <a:rPr lang="en-GB" sz="4800" b="1" dirty="0" smtClean="0">
                <a:solidFill>
                  <a:srgbClr val="00B050"/>
                </a:solidFill>
                <a:effectLst>
                  <a:outerShdw blurRad="38100" dist="38100" dir="2700000" algn="tl">
                    <a:srgbClr val="000000">
                      <a:alpha val="43137"/>
                    </a:srgbClr>
                  </a:outerShdw>
                </a:effectLst>
              </a:rPr>
              <a:t>A POSSIBLE WAY OUT</a:t>
            </a:r>
            <a:endParaRPr lang="en-GB" sz="4800" b="1" dirty="0">
              <a:solidFill>
                <a:srgbClr val="00B050"/>
              </a:solidFill>
              <a:effectLst>
                <a:outerShdw blurRad="38100" dist="38100" dir="2700000" algn="tl">
                  <a:srgbClr val="000000">
                    <a:alpha val="43137"/>
                  </a:srgbClr>
                </a:outerShdw>
              </a:effectLst>
            </a:endParaRPr>
          </a:p>
        </p:txBody>
      </p:sp>
      <p:sp>
        <p:nvSpPr>
          <p:cNvPr id="3" name="CasellaDiTesto 2"/>
          <p:cNvSpPr txBox="1"/>
          <p:nvPr/>
        </p:nvSpPr>
        <p:spPr>
          <a:xfrm>
            <a:off x="539552" y="1340768"/>
            <a:ext cx="7659213" cy="369332"/>
          </a:xfrm>
          <a:prstGeom prst="rect">
            <a:avLst/>
          </a:prstGeom>
          <a:noFill/>
        </p:spPr>
        <p:txBody>
          <a:bodyPr wrap="none" rtlCol="0">
            <a:spAutoFit/>
          </a:bodyPr>
          <a:lstStyle/>
          <a:p>
            <a:r>
              <a:rPr lang="en-GB" dirty="0" smtClean="0">
                <a:solidFill>
                  <a:srgbClr val="0070C0"/>
                </a:solidFill>
              </a:rPr>
              <a:t>[</a:t>
            </a:r>
            <a:r>
              <a:rPr lang="en-GB" dirty="0" err="1" smtClean="0">
                <a:solidFill>
                  <a:srgbClr val="0070C0"/>
                </a:solidFill>
              </a:rPr>
              <a:t>D.Page</a:t>
            </a:r>
            <a:r>
              <a:rPr lang="en-GB" dirty="0" smtClean="0">
                <a:solidFill>
                  <a:srgbClr val="0070C0"/>
                </a:solidFill>
              </a:rPr>
              <a:t> and </a:t>
            </a:r>
            <a:r>
              <a:rPr lang="en-GB" dirty="0" err="1" smtClean="0">
                <a:solidFill>
                  <a:srgbClr val="0070C0"/>
                </a:solidFill>
              </a:rPr>
              <a:t>W.Wootters,PRD</a:t>
            </a:r>
            <a:r>
              <a:rPr lang="en-GB" dirty="0" smtClean="0">
                <a:solidFill>
                  <a:srgbClr val="0070C0"/>
                </a:solidFill>
              </a:rPr>
              <a:t> 27 (1983) 2885; </a:t>
            </a:r>
            <a:r>
              <a:rPr lang="en-GB" dirty="0" err="1" smtClean="0">
                <a:solidFill>
                  <a:srgbClr val="0070C0"/>
                </a:solidFill>
              </a:rPr>
              <a:t>W.Wootters</a:t>
            </a:r>
            <a:r>
              <a:rPr lang="en-GB" dirty="0" smtClean="0">
                <a:solidFill>
                  <a:srgbClr val="0070C0"/>
                </a:solidFill>
              </a:rPr>
              <a:t>, IJTP 23 (1984) 701]</a:t>
            </a:r>
            <a:endParaRPr lang="en-GB" dirty="0">
              <a:solidFill>
                <a:srgbClr val="0070C0"/>
              </a:solidFill>
            </a:endParaRPr>
          </a:p>
        </p:txBody>
      </p:sp>
      <p:sp>
        <p:nvSpPr>
          <p:cNvPr id="4" name="CasellaDiTesto 3"/>
          <p:cNvSpPr txBox="1"/>
          <p:nvPr/>
        </p:nvSpPr>
        <p:spPr>
          <a:xfrm>
            <a:off x="683568" y="2420888"/>
            <a:ext cx="8280920" cy="4801314"/>
          </a:xfrm>
          <a:prstGeom prst="rect">
            <a:avLst/>
          </a:prstGeom>
          <a:noFill/>
        </p:spPr>
        <p:txBody>
          <a:bodyPr wrap="square" rtlCol="0">
            <a:spAutoFit/>
          </a:bodyPr>
          <a:lstStyle/>
          <a:p>
            <a:r>
              <a:rPr lang="en-GB" dirty="0" smtClean="0">
                <a:solidFill>
                  <a:srgbClr val="0070C0"/>
                </a:solidFill>
              </a:rPr>
              <a:t>It may exist states of a system composed by </a:t>
            </a:r>
            <a:r>
              <a:rPr lang="en-GB" b="1" dirty="0" smtClean="0">
                <a:solidFill>
                  <a:srgbClr val="0070C0"/>
                </a:solidFill>
              </a:rPr>
              <a:t>entangled subsystems </a:t>
            </a:r>
            <a:r>
              <a:rPr lang="en-GB" dirty="0" smtClean="0">
                <a:solidFill>
                  <a:srgbClr val="0070C0"/>
                </a:solidFill>
              </a:rPr>
              <a:t>that are </a:t>
            </a:r>
            <a:r>
              <a:rPr lang="en-GB" b="1" dirty="0" smtClean="0">
                <a:solidFill>
                  <a:srgbClr val="0070C0"/>
                </a:solidFill>
              </a:rPr>
              <a:t>stationary</a:t>
            </a:r>
            <a:r>
              <a:rPr lang="en-GB" dirty="0" smtClean="0">
                <a:solidFill>
                  <a:srgbClr val="0070C0"/>
                </a:solidFill>
              </a:rPr>
              <a:t>, but </a:t>
            </a:r>
            <a:r>
              <a:rPr lang="en-GB" b="1" dirty="0" smtClean="0">
                <a:solidFill>
                  <a:srgbClr val="0070C0"/>
                </a:solidFill>
              </a:rPr>
              <a:t>subsystems</a:t>
            </a:r>
            <a:r>
              <a:rPr lang="en-GB" dirty="0" smtClean="0">
                <a:solidFill>
                  <a:srgbClr val="0070C0"/>
                </a:solidFill>
              </a:rPr>
              <a:t> can be interpreted as </a:t>
            </a:r>
            <a:r>
              <a:rPr lang="en-GB" b="1" dirty="0" smtClean="0">
                <a:solidFill>
                  <a:srgbClr val="0070C0"/>
                </a:solidFill>
              </a:rPr>
              <a:t>evolving</a:t>
            </a:r>
          </a:p>
          <a:p>
            <a:endParaRPr lang="en-GB" b="1" dirty="0" smtClean="0">
              <a:solidFill>
                <a:srgbClr val="0070C0"/>
              </a:solidFill>
            </a:endParaRPr>
          </a:p>
          <a:p>
            <a:r>
              <a:rPr lang="en-GB" b="1" dirty="0" smtClean="0">
                <a:solidFill>
                  <a:srgbClr val="0070C0"/>
                </a:solidFill>
              </a:rPr>
              <a:t>Stationary state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[H,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 0</a:t>
            </a:r>
          </a:p>
          <a:p>
            <a:endParaRPr lang="en-GB" b="1" dirty="0" smtClean="0">
              <a:solidFill>
                <a:srgbClr val="0070C0"/>
              </a:solidFill>
              <a:sym typeface="Mathematica1Mono"/>
            </a:endParaRPr>
          </a:p>
          <a:p>
            <a:r>
              <a:rPr lang="en-GB" b="1" dirty="0" smtClean="0">
                <a:solidFill>
                  <a:srgbClr val="0070C0"/>
                </a:solidFill>
                <a:sym typeface="Mathematica1Mono"/>
              </a:rPr>
              <a:t>Let decompose the system in “a clock” with Hamiltonian H</a:t>
            </a:r>
          </a:p>
          <a:p>
            <a:r>
              <a:rPr lang="en-GB" b="1" dirty="0" smtClean="0">
                <a:solidFill>
                  <a:srgbClr val="0070C0"/>
                </a:solidFill>
                <a:sym typeface="Mathematica1Mono"/>
              </a:rPr>
              <a:t>The rest, with Hamiltonian H’</a:t>
            </a:r>
          </a:p>
          <a:p>
            <a:endParaRPr lang="en-GB" b="1" dirty="0" smtClean="0">
              <a:solidFill>
                <a:srgbClr val="0070C0"/>
              </a:solidFill>
              <a:sym typeface="Mathematica1Mono"/>
            </a:endParaRPr>
          </a:p>
          <a:p>
            <a:r>
              <a:rPr lang="en-GB" b="1" dirty="0" smtClean="0">
                <a:solidFill>
                  <a:srgbClr val="0070C0"/>
                </a:solidFill>
                <a:sym typeface="Mathematica1Mono"/>
              </a:rPr>
              <a:t>Let choose a special state  of the clock to mark 0 time   |</a:t>
            </a:r>
            <a:r>
              <a:rPr lang="el-GR" b="1" dirty="0">
                <a:solidFill>
                  <a:srgbClr val="0070C0"/>
                </a:solidFill>
                <a:latin typeface="Calibri" panose="020F0502020204030204" pitchFamily="34" charset="0"/>
                <a:sym typeface="Mathematica1Mono"/>
              </a:rPr>
              <a:t> ψ </a:t>
            </a:r>
            <a:r>
              <a:rPr lang="en-GB" b="1" baseline="-25000" dirty="0" smtClean="0">
                <a:solidFill>
                  <a:srgbClr val="0070C0"/>
                </a:solidFill>
                <a:sym typeface="Mathematica1Mono"/>
              </a:rPr>
              <a:t>c</a:t>
            </a:r>
            <a:r>
              <a:rPr lang="en-GB" b="1" dirty="0" smtClean="0">
                <a:solidFill>
                  <a:srgbClr val="0070C0"/>
                </a:solidFill>
                <a:sym typeface="Mathematica1Mono"/>
              </a:rPr>
              <a:t> (0) </a:t>
            </a:r>
            <a:r>
              <a:rPr lang="en-GB" b="1" dirty="0" smtClean="0">
                <a:solidFill>
                  <a:srgbClr val="0070C0"/>
                </a:solidFill>
                <a:sym typeface="Mathematica1Mono"/>
              </a:rPr>
              <a:t>&gt;, H=</a:t>
            </a:r>
            <a:r>
              <a:rPr lang="en-GB" b="1" dirty="0" err="1" smtClean="0">
                <a:solidFill>
                  <a:srgbClr val="0070C0"/>
                </a:solidFill>
                <a:sym typeface="Mathematica1Mono"/>
              </a:rPr>
              <a:t>H</a:t>
            </a:r>
            <a:r>
              <a:rPr lang="en-GB" b="1" baseline="-25000" dirty="0" err="1" smtClean="0">
                <a:solidFill>
                  <a:srgbClr val="0070C0"/>
                </a:solidFill>
                <a:sym typeface="Mathematica1Mono"/>
              </a:rPr>
              <a:t>c</a:t>
            </a:r>
            <a:r>
              <a:rPr lang="en-GB" b="1" baseline="-25000" dirty="0" smtClean="0">
                <a:solidFill>
                  <a:srgbClr val="0070C0"/>
                </a:solidFill>
                <a:sym typeface="Mathematica1Mono"/>
              </a:rPr>
              <a:t> </a:t>
            </a:r>
            <a:r>
              <a:rPr lang="en-GB" b="1" dirty="0">
                <a:solidFill>
                  <a:srgbClr val="0070C0"/>
                </a:solidFill>
                <a:sym typeface="Symbol" panose="05050102010706020507" pitchFamily="18" charset="2"/>
              </a:rPr>
              <a:t></a:t>
            </a:r>
            <a:r>
              <a:rPr lang="en-GB" b="1" dirty="0">
                <a:solidFill>
                  <a:srgbClr val="0070C0"/>
                </a:solidFill>
                <a:sym typeface="Mathematica1Mono"/>
              </a:rPr>
              <a:t>  </a:t>
            </a:r>
            <a:r>
              <a:rPr lang="en-GB" b="1" dirty="0" err="1">
                <a:solidFill>
                  <a:srgbClr val="0070C0"/>
                </a:solidFill>
                <a:sym typeface="Mathematica1Mono"/>
              </a:rPr>
              <a:t>I</a:t>
            </a:r>
            <a:r>
              <a:rPr lang="en-GB" b="1" baseline="-25000" dirty="0" err="1">
                <a:solidFill>
                  <a:srgbClr val="0070C0"/>
                </a:solidFill>
                <a:sym typeface="Mathematica1Mono"/>
              </a:rPr>
              <a:t>r</a:t>
            </a:r>
            <a:r>
              <a:rPr lang="en-GB" b="1" dirty="0">
                <a:solidFill>
                  <a:srgbClr val="0070C0"/>
                </a:solidFill>
                <a:sym typeface="Mathematica1Mono"/>
              </a:rPr>
              <a:t> </a:t>
            </a:r>
            <a:r>
              <a:rPr lang="en-GB" b="1" dirty="0" smtClean="0">
                <a:solidFill>
                  <a:srgbClr val="0070C0"/>
                </a:solidFill>
                <a:sym typeface="Mathematica1Mono"/>
              </a:rPr>
              <a:t>+H’</a:t>
            </a:r>
            <a:r>
              <a:rPr lang="en-GB" b="1" dirty="0">
                <a:solidFill>
                  <a:srgbClr val="0070C0"/>
                </a:solidFill>
                <a:sym typeface="Symbol" panose="05050102010706020507" pitchFamily="18" charset="2"/>
              </a:rPr>
              <a:t> </a:t>
            </a:r>
            <a:r>
              <a:rPr lang="en-GB" b="1" dirty="0">
                <a:solidFill>
                  <a:srgbClr val="0070C0"/>
                </a:solidFill>
                <a:sym typeface="Mathematica1Mono"/>
              </a:rPr>
              <a:t>  </a:t>
            </a:r>
            <a:r>
              <a:rPr lang="en-GB" b="1" dirty="0" err="1" smtClean="0">
                <a:solidFill>
                  <a:srgbClr val="0070C0"/>
                </a:solidFill>
                <a:sym typeface="Mathematica1Mono"/>
              </a:rPr>
              <a:t>I</a:t>
            </a:r>
            <a:r>
              <a:rPr lang="en-GB" b="1" baseline="-25000" dirty="0" err="1" smtClean="0">
                <a:solidFill>
                  <a:srgbClr val="0070C0"/>
                </a:solidFill>
                <a:sym typeface="Mathematica1Mono"/>
              </a:rPr>
              <a:t>c</a:t>
            </a:r>
            <a:r>
              <a:rPr lang="en-GB" b="1" dirty="0" smtClean="0">
                <a:solidFill>
                  <a:srgbClr val="0070C0"/>
                </a:solidFill>
                <a:sym typeface="Mathematica1Mono"/>
              </a:rPr>
              <a:t> </a:t>
            </a:r>
            <a:endParaRPr lang="en-GB" b="1" dirty="0" smtClean="0">
              <a:solidFill>
                <a:srgbClr val="0070C0"/>
              </a:solidFill>
              <a:sym typeface="Mathematica1Mono"/>
            </a:endParaRPr>
          </a:p>
          <a:p>
            <a:endParaRPr lang="en-GB" b="1" dirty="0" smtClean="0">
              <a:solidFill>
                <a:srgbClr val="0070C0"/>
              </a:solidFill>
              <a:sym typeface="Mathematica1Mono"/>
            </a:endParaRPr>
          </a:p>
          <a:p>
            <a:r>
              <a:rPr lang="en-GB" b="1" dirty="0" smtClean="0">
                <a:solidFill>
                  <a:srgbClr val="0070C0"/>
                </a:solidFill>
                <a:sym typeface="Mathematica1Mono"/>
              </a:rPr>
              <a:t>For each state</a:t>
            </a:r>
          </a:p>
          <a:p>
            <a:endParaRPr lang="en-GB" b="1" dirty="0" smtClean="0">
              <a:solidFill>
                <a:srgbClr val="0070C0"/>
              </a:solidFill>
              <a:sym typeface="Mathematica1Mono"/>
            </a:endParaRPr>
          </a:p>
          <a:p>
            <a:r>
              <a:rPr lang="en-GB" b="1" dirty="0" smtClean="0">
                <a:solidFill>
                  <a:srgbClr val="0070C0"/>
                </a:solidFill>
                <a:sym typeface="Mathematica1Mono"/>
              </a:rPr>
              <a:t>|</a:t>
            </a:r>
            <a:r>
              <a:rPr lang="el-GR" b="1" dirty="0">
                <a:solidFill>
                  <a:srgbClr val="0070C0"/>
                </a:solidFill>
                <a:latin typeface="Calibri" panose="020F0502020204030204" pitchFamily="34" charset="0"/>
                <a:sym typeface="Mathematica1Mono"/>
              </a:rPr>
              <a:t> ψ </a:t>
            </a:r>
            <a:r>
              <a:rPr lang="en-GB" b="1" baseline="-25000" dirty="0" smtClean="0">
                <a:solidFill>
                  <a:srgbClr val="0070C0"/>
                </a:solidFill>
                <a:sym typeface="Mathematica1Mono"/>
              </a:rPr>
              <a:t>c</a:t>
            </a:r>
            <a:r>
              <a:rPr lang="en-GB" b="1" dirty="0" smtClean="0">
                <a:solidFill>
                  <a:srgbClr val="0070C0"/>
                </a:solidFill>
                <a:sym typeface="Mathematica1Mono"/>
              </a:rPr>
              <a:t> (t) &gt;  = exp(- </a:t>
            </a:r>
            <a:r>
              <a:rPr lang="en-GB" b="1" dirty="0" err="1" smtClean="0">
                <a:solidFill>
                  <a:srgbClr val="0070C0"/>
                </a:solidFill>
                <a:sym typeface="Mathematica1Mono"/>
              </a:rPr>
              <a:t>i</a:t>
            </a:r>
            <a:r>
              <a:rPr lang="en-GB" b="1" dirty="0" smtClean="0">
                <a:solidFill>
                  <a:srgbClr val="0070C0"/>
                </a:solidFill>
                <a:sym typeface="Mathematica1Mono"/>
              </a:rPr>
              <a:t> </a:t>
            </a:r>
            <a:r>
              <a:rPr lang="en-GB" b="1" dirty="0" err="1">
                <a:solidFill>
                  <a:srgbClr val="0070C0"/>
                </a:solidFill>
                <a:sym typeface="Mathematica1Mono"/>
              </a:rPr>
              <a:t>H</a:t>
            </a:r>
            <a:r>
              <a:rPr lang="en-GB" b="1" baseline="-25000" dirty="0" err="1">
                <a:solidFill>
                  <a:srgbClr val="0070C0"/>
                </a:solidFill>
                <a:sym typeface="Mathematica1Mono"/>
              </a:rPr>
              <a:t>c</a:t>
            </a:r>
            <a:r>
              <a:rPr lang="en-GB" b="1" dirty="0" smtClean="0">
                <a:solidFill>
                  <a:srgbClr val="0070C0"/>
                </a:solidFill>
                <a:sym typeface="Mathematica1Mono"/>
              </a:rPr>
              <a:t> </a:t>
            </a:r>
            <a:r>
              <a:rPr lang="en-GB" b="1" dirty="0" smtClean="0">
                <a:solidFill>
                  <a:srgbClr val="0070C0"/>
                </a:solidFill>
                <a:sym typeface="Mathematica1Mono"/>
              </a:rPr>
              <a:t>t) |</a:t>
            </a:r>
            <a:r>
              <a:rPr lang="el-GR" b="1" dirty="0">
                <a:solidFill>
                  <a:srgbClr val="0070C0"/>
                </a:solidFill>
                <a:latin typeface="Calibri" panose="020F0502020204030204" pitchFamily="34" charset="0"/>
                <a:sym typeface="Mathematica1Mono"/>
              </a:rPr>
              <a:t> ψ </a:t>
            </a:r>
            <a:r>
              <a:rPr lang="en-GB" b="1" baseline="-25000" dirty="0" smtClean="0">
                <a:solidFill>
                  <a:srgbClr val="0070C0"/>
                </a:solidFill>
                <a:sym typeface="Mathematica1Mono"/>
              </a:rPr>
              <a:t>c</a:t>
            </a:r>
            <a:r>
              <a:rPr lang="en-GB" b="1" dirty="0" smtClean="0">
                <a:solidFill>
                  <a:srgbClr val="0070C0"/>
                </a:solidFill>
                <a:sym typeface="Mathematica1Mono"/>
              </a:rPr>
              <a:t> (0) &gt;</a:t>
            </a:r>
          </a:p>
          <a:p>
            <a:endParaRPr lang="en-GB" b="1" dirty="0" smtClean="0">
              <a:solidFill>
                <a:srgbClr val="0070C0"/>
              </a:solidFill>
              <a:sym typeface="Mathematica1Mono"/>
            </a:endParaRPr>
          </a:p>
          <a:p>
            <a:r>
              <a:rPr lang="en-GB" b="1" dirty="0" smtClean="0">
                <a:solidFill>
                  <a:srgbClr val="0070C0"/>
                </a:solidFill>
                <a:sym typeface="Mathematica1Mono"/>
              </a:rPr>
              <a:t>one associates time t</a:t>
            </a:r>
          </a:p>
          <a:p>
            <a:endParaRPr lang="en-GB" b="1" dirty="0" smtClean="0">
              <a:solidFill>
                <a:srgbClr val="0070C0"/>
              </a:solidFill>
            </a:endParaRPr>
          </a:p>
          <a:p>
            <a:endParaRPr lang="en-GB" b="1" dirty="0">
              <a:solidFill>
                <a:srgbClr val="0070C0"/>
              </a:solidFill>
            </a:endParaRPr>
          </a:p>
        </p:txBody>
      </p:sp>
    </p:spTree>
    <p:extLst>
      <p:ext uri="{BB962C8B-B14F-4D97-AF65-F5344CB8AC3E}">
        <p14:creationId xmlns:p14="http://schemas.microsoft.com/office/powerpoint/2010/main" val="4279679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548680"/>
            <a:ext cx="8712968" cy="5693866"/>
          </a:xfrm>
          <a:prstGeom prst="rect">
            <a:avLst/>
          </a:prstGeom>
          <a:noFill/>
        </p:spPr>
        <p:txBody>
          <a:bodyPr wrap="square" rtlCol="0">
            <a:spAutoFit/>
          </a:bodyPr>
          <a:lstStyle/>
          <a:p>
            <a:r>
              <a:rPr lang="en-GB" dirty="0" smtClean="0">
                <a:solidFill>
                  <a:srgbClr val="0070C0"/>
                </a:solidFill>
              </a:rPr>
              <a:t>For any stationary observable A</a:t>
            </a:r>
            <a:r>
              <a:rPr lang="en-GB" baseline="-25000" dirty="0" smtClean="0">
                <a:solidFill>
                  <a:srgbClr val="0070C0"/>
                </a:solidFill>
              </a:rPr>
              <a:t>  </a:t>
            </a:r>
            <a:r>
              <a:rPr lang="en-GB" dirty="0" smtClean="0">
                <a:solidFill>
                  <a:srgbClr val="0070C0"/>
                </a:solidFill>
              </a:rPr>
              <a:t>of the rest of the system the conditional expectation value E(</a:t>
            </a:r>
            <a:r>
              <a:rPr lang="en-GB" dirty="0" err="1" smtClean="0">
                <a:solidFill>
                  <a:srgbClr val="0070C0"/>
                </a:solidFill>
              </a:rPr>
              <a:t>A,t</a:t>
            </a:r>
            <a:r>
              <a:rPr lang="en-GB" dirty="0" smtClean="0">
                <a:solidFill>
                  <a:srgbClr val="0070C0"/>
                </a:solidFill>
              </a:rPr>
              <a:t>) when the clock reads t is</a:t>
            </a:r>
          </a:p>
          <a:p>
            <a:endParaRPr lang="en-GB" dirty="0" smtClean="0">
              <a:solidFill>
                <a:srgbClr val="0070C0"/>
              </a:solidFill>
            </a:endParaRPr>
          </a:p>
          <a:p>
            <a:r>
              <a:rPr lang="en-GB" b="1" dirty="0" smtClean="0">
                <a:solidFill>
                  <a:srgbClr val="0070C0"/>
                </a:solidFill>
              </a:rPr>
              <a:t>P</a:t>
            </a:r>
            <a:r>
              <a:rPr lang="en-GB" b="1" baseline="-25000" dirty="0" smtClean="0">
                <a:solidFill>
                  <a:srgbClr val="0070C0"/>
                </a:solidFill>
              </a:rPr>
              <a:t>t </a:t>
            </a:r>
            <a:r>
              <a:rPr lang="en-GB" b="1" dirty="0" smtClean="0">
                <a:solidFill>
                  <a:srgbClr val="0070C0"/>
                </a:solidFill>
                <a:sym typeface="Mathematica1Mono"/>
              </a:rPr>
              <a:t>  = |</a:t>
            </a:r>
            <a:r>
              <a:rPr lang="el-GR" b="1" dirty="0">
                <a:solidFill>
                  <a:srgbClr val="0070C0"/>
                </a:solidFill>
                <a:latin typeface="Calibri" panose="020F0502020204030204" pitchFamily="34" charset="0"/>
                <a:sym typeface="Mathematica1Mono"/>
              </a:rPr>
              <a:t> ψ </a:t>
            </a:r>
            <a:r>
              <a:rPr lang="en-GB" b="1" baseline="-25000" dirty="0" smtClean="0">
                <a:solidFill>
                  <a:srgbClr val="0070C0"/>
                </a:solidFill>
                <a:sym typeface="Mathematica1Mono"/>
              </a:rPr>
              <a:t>c</a:t>
            </a:r>
            <a:r>
              <a:rPr lang="en-GB" b="1" dirty="0" smtClean="0">
                <a:solidFill>
                  <a:srgbClr val="0070C0"/>
                </a:solidFill>
                <a:sym typeface="Mathematica1Mono"/>
              </a:rPr>
              <a:t> (t) &gt; &lt;</a:t>
            </a:r>
            <a:r>
              <a:rPr lang="el-GR" b="1" dirty="0">
                <a:solidFill>
                  <a:srgbClr val="0070C0"/>
                </a:solidFill>
                <a:latin typeface="Calibri" panose="020F0502020204030204" pitchFamily="34" charset="0"/>
                <a:sym typeface="Mathematica1Mono"/>
              </a:rPr>
              <a:t> ψ </a:t>
            </a:r>
            <a:r>
              <a:rPr lang="en-GB" b="1" baseline="-25000" dirty="0" smtClean="0">
                <a:solidFill>
                  <a:srgbClr val="0070C0"/>
                </a:solidFill>
                <a:sym typeface="Mathematica1Mono"/>
              </a:rPr>
              <a:t>c</a:t>
            </a:r>
            <a:r>
              <a:rPr lang="en-GB" b="1" dirty="0" smtClean="0">
                <a:solidFill>
                  <a:srgbClr val="0070C0"/>
                </a:solidFill>
                <a:sym typeface="Mathematica1Mono"/>
              </a:rPr>
              <a:t> (t) | </a:t>
            </a:r>
            <a:r>
              <a:rPr lang="en-GB" b="1" dirty="0" smtClean="0">
                <a:solidFill>
                  <a:srgbClr val="0070C0"/>
                </a:solidFill>
                <a:sym typeface="Symbol" panose="05050102010706020507" pitchFamily="18" charset="2"/>
              </a:rPr>
              <a:t></a:t>
            </a:r>
            <a:r>
              <a:rPr lang="en-GB" b="1" dirty="0" smtClean="0">
                <a:solidFill>
                  <a:srgbClr val="0070C0"/>
                </a:solidFill>
                <a:sym typeface="Mathematica1Mono"/>
              </a:rPr>
              <a:t>  </a:t>
            </a:r>
            <a:r>
              <a:rPr lang="en-GB" b="1" dirty="0" err="1" smtClean="0">
                <a:solidFill>
                  <a:srgbClr val="0070C0"/>
                </a:solidFill>
                <a:sym typeface="Mathematica1Mono"/>
              </a:rPr>
              <a:t>I</a:t>
            </a:r>
            <a:r>
              <a:rPr lang="en-GB" b="1" baseline="-25000" dirty="0" err="1" smtClean="0">
                <a:solidFill>
                  <a:srgbClr val="0070C0"/>
                </a:solidFill>
                <a:sym typeface="Mathematica1Mono"/>
              </a:rPr>
              <a:t>r</a:t>
            </a:r>
            <a:r>
              <a:rPr lang="en-GB" b="1" baseline="-25000" dirty="0" smtClean="0">
                <a:solidFill>
                  <a:srgbClr val="0070C0"/>
                </a:solidFill>
                <a:sym typeface="Mathematica1Mono"/>
              </a:rPr>
              <a:t> </a:t>
            </a:r>
          </a:p>
          <a:p>
            <a:endParaRPr lang="en-GB" dirty="0" smtClean="0">
              <a:solidFill>
                <a:srgbClr val="0070C0"/>
              </a:solidFill>
            </a:endParaRPr>
          </a:p>
          <a:p>
            <a:r>
              <a:rPr lang="en-GB" b="1" dirty="0" smtClean="0">
                <a:solidFill>
                  <a:srgbClr val="0070C0"/>
                </a:solidFill>
              </a:rPr>
              <a:t>E(</a:t>
            </a:r>
            <a:r>
              <a:rPr lang="en-GB" b="1" dirty="0" err="1" smtClean="0">
                <a:solidFill>
                  <a:srgbClr val="0070C0"/>
                </a:solidFill>
              </a:rPr>
              <a:t>A,t</a:t>
            </a:r>
            <a:r>
              <a:rPr lang="en-GB" b="1" dirty="0" smtClean="0">
                <a:solidFill>
                  <a:srgbClr val="0070C0"/>
                </a:solidFill>
              </a:rPr>
              <a:t>) = </a:t>
            </a:r>
            <a:r>
              <a:rPr lang="en-GB" b="1" dirty="0" err="1" smtClean="0">
                <a:solidFill>
                  <a:srgbClr val="0070C0"/>
                </a:solidFill>
              </a:rPr>
              <a:t>Tr</a:t>
            </a:r>
            <a:r>
              <a:rPr lang="en-GB" b="1" dirty="0" smtClean="0">
                <a:solidFill>
                  <a:srgbClr val="0070C0"/>
                </a:solidFill>
              </a:rPr>
              <a:t> (A </a:t>
            </a:r>
            <a:r>
              <a:rPr lang="en-GB" b="1" dirty="0" err="1" smtClean="0">
                <a:solidFill>
                  <a:srgbClr val="0070C0"/>
                </a:solidFill>
              </a:rPr>
              <a:t>P</a:t>
            </a:r>
            <a:r>
              <a:rPr lang="en-GB" b="1" baseline="-25000" dirty="0" err="1" smtClean="0">
                <a:solidFill>
                  <a:srgbClr val="0070C0"/>
                </a:solidFill>
              </a:rPr>
              <a:t>t</a:t>
            </a:r>
            <a:r>
              <a:rPr lang="en-GB" b="1" baseline="-25000" dirty="0" smtClean="0">
                <a:solidFill>
                  <a:srgbClr val="0070C0"/>
                </a:solidFill>
              </a:rPr>
              <a:t> </a:t>
            </a:r>
            <a:r>
              <a:rPr lang="el-GR" b="1" dirty="0" smtClean="0">
                <a:solidFill>
                  <a:srgbClr val="0070C0"/>
                </a:solidFill>
                <a:latin typeface="Calibri" panose="020F0502020204030204" pitchFamily="34" charset="0"/>
                <a:sym typeface="Mathematica1Mono"/>
              </a:rPr>
              <a:t>ρ</a:t>
            </a:r>
            <a:r>
              <a:rPr lang="en-GB" b="1" dirty="0" smtClean="0">
                <a:solidFill>
                  <a:srgbClr val="0070C0"/>
                </a:solidFill>
                <a:sym typeface="Mathematica1Mono"/>
              </a:rPr>
              <a:t> ) / </a:t>
            </a:r>
            <a:r>
              <a:rPr lang="en-GB" b="1" dirty="0" err="1" smtClean="0">
                <a:solidFill>
                  <a:srgbClr val="0070C0"/>
                </a:solidFill>
              </a:rPr>
              <a:t>Tr</a:t>
            </a:r>
            <a:r>
              <a:rPr lang="en-GB" b="1" dirty="0" smtClean="0">
                <a:solidFill>
                  <a:srgbClr val="0070C0"/>
                </a:solidFill>
              </a:rPr>
              <a:t> ( </a:t>
            </a:r>
            <a:r>
              <a:rPr lang="en-GB" b="1" dirty="0" err="1" smtClean="0">
                <a:solidFill>
                  <a:srgbClr val="0070C0"/>
                </a:solidFill>
              </a:rPr>
              <a:t>P</a:t>
            </a:r>
            <a:r>
              <a:rPr lang="en-GB" b="1" baseline="-25000" dirty="0" err="1" smtClean="0">
                <a:solidFill>
                  <a:srgbClr val="0070C0"/>
                </a:solidFill>
              </a:rPr>
              <a:t>t</a:t>
            </a:r>
            <a:r>
              <a:rPr lang="en-GB" b="1" baseline="-25000" dirty="0" smtClean="0">
                <a:solidFill>
                  <a:srgbClr val="0070C0"/>
                </a:solidFill>
              </a:rPr>
              <a:t>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   = </a:t>
            </a:r>
            <a:r>
              <a:rPr lang="en-GB" b="1" dirty="0" err="1" smtClean="0">
                <a:solidFill>
                  <a:srgbClr val="0070C0"/>
                </a:solidFill>
              </a:rPr>
              <a:t>Tr</a:t>
            </a:r>
            <a:r>
              <a:rPr lang="en-GB" b="1" dirty="0" smtClean="0">
                <a:solidFill>
                  <a:srgbClr val="0070C0"/>
                </a:solidFill>
              </a:rPr>
              <a:t> (A </a:t>
            </a:r>
            <a:r>
              <a:rPr lang="en-GB" b="1" dirty="0" smtClean="0">
                <a:solidFill>
                  <a:srgbClr val="0070C0"/>
                </a:solidFill>
                <a:sym typeface="Mathematica1Mono"/>
              </a:rPr>
              <a:t>exp[- </a:t>
            </a:r>
            <a:r>
              <a:rPr lang="en-GB" b="1" dirty="0" err="1" smtClean="0">
                <a:solidFill>
                  <a:srgbClr val="0070C0"/>
                </a:solidFill>
                <a:sym typeface="Mathematica1Mono"/>
              </a:rPr>
              <a:t>i</a:t>
            </a:r>
            <a:r>
              <a:rPr lang="en-GB" b="1" dirty="0" smtClean="0">
                <a:solidFill>
                  <a:srgbClr val="0070C0"/>
                </a:solidFill>
                <a:sym typeface="Mathematica1Mono"/>
              </a:rPr>
              <a:t> </a:t>
            </a:r>
            <a:r>
              <a:rPr lang="en-GB" b="1" dirty="0">
                <a:solidFill>
                  <a:srgbClr val="0070C0"/>
                </a:solidFill>
                <a:sym typeface="Mathematica1Mono"/>
              </a:rPr>
              <a:t>(</a:t>
            </a:r>
            <a:r>
              <a:rPr lang="en-GB" b="1" dirty="0" err="1">
                <a:solidFill>
                  <a:srgbClr val="0070C0"/>
                </a:solidFill>
                <a:sym typeface="Mathematica1Mono"/>
              </a:rPr>
              <a:t>H</a:t>
            </a:r>
            <a:r>
              <a:rPr lang="en-GB" b="1" baseline="-25000" dirty="0" err="1">
                <a:solidFill>
                  <a:srgbClr val="0070C0"/>
                </a:solidFill>
                <a:sym typeface="Mathematica1Mono"/>
              </a:rPr>
              <a:t>c</a:t>
            </a:r>
            <a:r>
              <a:rPr lang="en-GB" b="1" dirty="0" smtClean="0">
                <a:solidFill>
                  <a:srgbClr val="0070C0"/>
                </a:solidFill>
                <a:sym typeface="Mathematica1Mono"/>
              </a:rPr>
              <a:t> </a:t>
            </a:r>
            <a:r>
              <a:rPr lang="en-GB" b="1" dirty="0">
                <a:solidFill>
                  <a:srgbClr val="0070C0"/>
                </a:solidFill>
                <a:sym typeface="Symbol" panose="05050102010706020507" pitchFamily="18" charset="2"/>
              </a:rPr>
              <a:t></a:t>
            </a:r>
            <a:r>
              <a:rPr lang="en-GB" b="1" dirty="0" smtClean="0">
                <a:solidFill>
                  <a:srgbClr val="0070C0"/>
                </a:solidFill>
                <a:sym typeface="Mathematica1Mono"/>
              </a:rPr>
              <a:t>  </a:t>
            </a:r>
            <a:r>
              <a:rPr lang="en-GB" b="1" dirty="0" err="1" smtClean="0">
                <a:solidFill>
                  <a:srgbClr val="0070C0"/>
                </a:solidFill>
                <a:sym typeface="Mathematica1Mono"/>
              </a:rPr>
              <a:t>I</a:t>
            </a:r>
            <a:r>
              <a:rPr lang="en-GB" b="1" baseline="-25000" dirty="0" err="1" smtClean="0">
                <a:solidFill>
                  <a:srgbClr val="0070C0"/>
                </a:solidFill>
                <a:sym typeface="Mathematica1Mono"/>
              </a:rPr>
              <a:t>r</a:t>
            </a:r>
            <a:r>
              <a:rPr lang="en-GB" b="1" dirty="0" smtClean="0">
                <a:solidFill>
                  <a:srgbClr val="0070C0"/>
                </a:solidFill>
                <a:sym typeface="Mathematica1Mono"/>
              </a:rPr>
              <a:t> )t] </a:t>
            </a:r>
            <a:r>
              <a:rPr lang="en-GB" b="1" dirty="0" smtClean="0">
                <a:solidFill>
                  <a:srgbClr val="0070C0"/>
                </a:solidFill>
              </a:rPr>
              <a:t>P</a:t>
            </a:r>
            <a:r>
              <a:rPr lang="en-GB" b="1" baseline="-25000" dirty="0" smtClean="0">
                <a:solidFill>
                  <a:srgbClr val="0070C0"/>
                </a:solidFill>
              </a:rPr>
              <a:t>0 </a:t>
            </a:r>
            <a:r>
              <a:rPr lang="en-GB" b="1" dirty="0" err="1" smtClean="0">
                <a:solidFill>
                  <a:srgbClr val="0070C0"/>
                </a:solidFill>
                <a:sym typeface="Mathematica1Mono"/>
              </a:rPr>
              <a:t>exp</a:t>
            </a:r>
            <a:r>
              <a:rPr lang="en-GB" b="1" dirty="0" smtClean="0">
                <a:solidFill>
                  <a:srgbClr val="0070C0"/>
                </a:solidFill>
                <a:sym typeface="Mathematica1Mono"/>
              </a:rPr>
              <a:t>[</a:t>
            </a:r>
            <a:r>
              <a:rPr lang="en-GB" b="1" dirty="0" err="1" smtClean="0">
                <a:solidFill>
                  <a:srgbClr val="0070C0"/>
                </a:solidFill>
                <a:sym typeface="Mathematica1Mono"/>
              </a:rPr>
              <a:t>i</a:t>
            </a:r>
            <a:r>
              <a:rPr lang="en-GB" b="1" dirty="0" smtClean="0">
                <a:solidFill>
                  <a:srgbClr val="0070C0"/>
                </a:solidFill>
                <a:sym typeface="Mathematica1Mono"/>
              </a:rPr>
              <a:t> </a:t>
            </a:r>
            <a:r>
              <a:rPr lang="en-GB" b="1" dirty="0">
                <a:solidFill>
                  <a:srgbClr val="0070C0"/>
                </a:solidFill>
                <a:sym typeface="Mathematica1Mono"/>
              </a:rPr>
              <a:t>(</a:t>
            </a:r>
            <a:r>
              <a:rPr lang="en-GB" b="1" dirty="0" err="1">
                <a:solidFill>
                  <a:srgbClr val="0070C0"/>
                </a:solidFill>
                <a:sym typeface="Mathematica1Mono"/>
              </a:rPr>
              <a:t>H</a:t>
            </a:r>
            <a:r>
              <a:rPr lang="en-GB" b="1" baseline="-25000" dirty="0" err="1">
                <a:solidFill>
                  <a:srgbClr val="0070C0"/>
                </a:solidFill>
                <a:sym typeface="Mathematica1Mono"/>
              </a:rPr>
              <a:t>c</a:t>
            </a:r>
            <a:r>
              <a:rPr lang="en-GB" b="1" dirty="0" smtClean="0">
                <a:solidFill>
                  <a:srgbClr val="0070C0"/>
                </a:solidFill>
                <a:sym typeface="Mathematica1Mono"/>
              </a:rPr>
              <a:t> </a:t>
            </a:r>
            <a:r>
              <a:rPr lang="en-GB" b="1" dirty="0">
                <a:solidFill>
                  <a:srgbClr val="0070C0"/>
                </a:solidFill>
                <a:sym typeface="Symbol" panose="05050102010706020507" pitchFamily="18" charset="2"/>
              </a:rPr>
              <a:t></a:t>
            </a:r>
            <a:r>
              <a:rPr lang="en-GB" b="1" dirty="0" smtClean="0">
                <a:solidFill>
                  <a:srgbClr val="0070C0"/>
                </a:solidFill>
                <a:sym typeface="Mathematica1Mono"/>
              </a:rPr>
              <a:t>  </a:t>
            </a:r>
            <a:r>
              <a:rPr lang="en-GB" b="1" dirty="0" err="1" smtClean="0">
                <a:solidFill>
                  <a:srgbClr val="0070C0"/>
                </a:solidFill>
                <a:sym typeface="Mathematica1Mono"/>
              </a:rPr>
              <a:t>I</a:t>
            </a:r>
            <a:r>
              <a:rPr lang="en-GB" b="1" baseline="-25000" dirty="0" err="1" smtClean="0">
                <a:solidFill>
                  <a:srgbClr val="0070C0"/>
                </a:solidFill>
                <a:sym typeface="Mathematica1Mono"/>
              </a:rPr>
              <a:t>r</a:t>
            </a:r>
            <a:r>
              <a:rPr lang="en-GB" b="1" dirty="0" smtClean="0">
                <a:solidFill>
                  <a:srgbClr val="0070C0"/>
                </a:solidFill>
                <a:sym typeface="Mathematica1Mono"/>
              </a:rPr>
              <a:t> )t]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 / </a:t>
            </a:r>
            <a:r>
              <a:rPr lang="en-GB" b="1" dirty="0" err="1" smtClean="0">
                <a:solidFill>
                  <a:srgbClr val="0070C0"/>
                </a:solidFill>
              </a:rPr>
              <a:t>Tr</a:t>
            </a:r>
            <a:r>
              <a:rPr lang="en-GB" b="1" dirty="0" smtClean="0">
                <a:solidFill>
                  <a:srgbClr val="0070C0"/>
                </a:solidFill>
              </a:rPr>
              <a:t> ( </a:t>
            </a:r>
            <a:r>
              <a:rPr lang="en-GB" b="1" dirty="0" err="1" smtClean="0">
                <a:solidFill>
                  <a:srgbClr val="0070C0"/>
                </a:solidFill>
              </a:rPr>
              <a:t>P</a:t>
            </a:r>
            <a:r>
              <a:rPr lang="en-GB" b="1" baseline="-25000" dirty="0" err="1" smtClean="0">
                <a:solidFill>
                  <a:srgbClr val="0070C0"/>
                </a:solidFill>
              </a:rPr>
              <a:t>t</a:t>
            </a:r>
            <a:r>
              <a:rPr lang="en-GB" b="1" baseline="-25000" dirty="0" smtClean="0">
                <a:solidFill>
                  <a:srgbClr val="0070C0"/>
                </a:solidFill>
              </a:rPr>
              <a:t>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 =</a:t>
            </a:r>
          </a:p>
          <a:p>
            <a:endParaRPr lang="en-GB" b="1" dirty="0" smtClean="0">
              <a:solidFill>
                <a:srgbClr val="0070C0"/>
              </a:solidFill>
              <a:sym typeface="Mathematica1Mono"/>
            </a:endParaRPr>
          </a:p>
          <a:p>
            <a:r>
              <a:rPr lang="en-GB" b="1" dirty="0" err="1" smtClean="0">
                <a:solidFill>
                  <a:srgbClr val="0070C0"/>
                </a:solidFill>
              </a:rPr>
              <a:t>Tr</a:t>
            </a:r>
            <a:r>
              <a:rPr lang="en-GB" b="1" dirty="0" smtClean="0">
                <a:solidFill>
                  <a:srgbClr val="0070C0"/>
                </a:solidFill>
              </a:rPr>
              <a:t> (</a:t>
            </a:r>
            <a:r>
              <a:rPr lang="en-GB" b="1" dirty="0" smtClean="0">
                <a:solidFill>
                  <a:srgbClr val="0070C0"/>
                </a:solidFill>
                <a:sym typeface="Mathematica1Mono"/>
              </a:rPr>
              <a:t>exp[</a:t>
            </a:r>
            <a:r>
              <a:rPr lang="en-GB" b="1" dirty="0" err="1" smtClean="0">
                <a:solidFill>
                  <a:srgbClr val="0070C0"/>
                </a:solidFill>
                <a:sym typeface="Mathematica1Mono"/>
              </a:rPr>
              <a:t>i</a:t>
            </a:r>
            <a:r>
              <a:rPr lang="en-GB" b="1" dirty="0" smtClean="0">
                <a:solidFill>
                  <a:srgbClr val="0070C0"/>
                </a:solidFill>
                <a:sym typeface="Mathematica1Mono"/>
              </a:rPr>
              <a:t> ( </a:t>
            </a:r>
            <a:r>
              <a:rPr lang="en-GB" b="1" dirty="0" err="1" smtClean="0">
                <a:solidFill>
                  <a:srgbClr val="0070C0"/>
                </a:solidFill>
                <a:sym typeface="Mathematica1Mono"/>
              </a:rPr>
              <a:t>I</a:t>
            </a:r>
            <a:r>
              <a:rPr lang="en-GB" b="1" baseline="-25000" dirty="0" err="1" smtClean="0">
                <a:solidFill>
                  <a:srgbClr val="0070C0"/>
                </a:solidFill>
                <a:sym typeface="Mathematica1Mono"/>
              </a:rPr>
              <a:t>c</a:t>
            </a:r>
            <a:r>
              <a:rPr lang="en-GB" b="1" dirty="0" smtClean="0">
                <a:solidFill>
                  <a:srgbClr val="0070C0"/>
                </a:solidFill>
                <a:sym typeface="Mathematica1Mono"/>
              </a:rPr>
              <a:t> </a:t>
            </a:r>
            <a:r>
              <a:rPr lang="en-GB" b="1" dirty="0">
                <a:solidFill>
                  <a:srgbClr val="0070C0"/>
                </a:solidFill>
                <a:sym typeface="Symbol" panose="05050102010706020507" pitchFamily="18" charset="2"/>
              </a:rPr>
              <a:t></a:t>
            </a:r>
            <a:r>
              <a:rPr lang="en-GB" b="1" dirty="0" smtClean="0">
                <a:solidFill>
                  <a:srgbClr val="0070C0"/>
                </a:solidFill>
                <a:sym typeface="Mathematica1Mono"/>
              </a:rPr>
              <a:t> H’)t] </a:t>
            </a:r>
            <a:r>
              <a:rPr lang="en-GB" b="1" dirty="0" smtClean="0">
                <a:solidFill>
                  <a:srgbClr val="0070C0"/>
                </a:solidFill>
              </a:rPr>
              <a:t>A </a:t>
            </a:r>
            <a:r>
              <a:rPr lang="en-GB" b="1" dirty="0" smtClean="0">
                <a:solidFill>
                  <a:srgbClr val="0070C0"/>
                </a:solidFill>
                <a:sym typeface="Mathematica1Mono"/>
              </a:rPr>
              <a:t>exp[- </a:t>
            </a:r>
            <a:r>
              <a:rPr lang="en-GB" b="1" dirty="0" err="1" smtClean="0">
                <a:solidFill>
                  <a:srgbClr val="0070C0"/>
                </a:solidFill>
                <a:sym typeface="Mathematica1Mono"/>
              </a:rPr>
              <a:t>i</a:t>
            </a:r>
            <a:r>
              <a:rPr lang="en-GB" b="1" dirty="0" smtClean="0">
                <a:solidFill>
                  <a:srgbClr val="0070C0"/>
                </a:solidFill>
                <a:sym typeface="Mathematica1Mono"/>
              </a:rPr>
              <a:t> ( </a:t>
            </a:r>
            <a:r>
              <a:rPr lang="en-GB" b="1" dirty="0" err="1" smtClean="0">
                <a:solidFill>
                  <a:srgbClr val="0070C0"/>
                </a:solidFill>
                <a:sym typeface="Mathematica1Mono"/>
              </a:rPr>
              <a:t>I</a:t>
            </a:r>
            <a:r>
              <a:rPr lang="en-GB" b="1" baseline="-25000" dirty="0" err="1" smtClean="0">
                <a:solidFill>
                  <a:srgbClr val="0070C0"/>
                </a:solidFill>
                <a:sym typeface="Mathematica1Mono"/>
              </a:rPr>
              <a:t>c</a:t>
            </a:r>
            <a:r>
              <a:rPr lang="en-GB" b="1" dirty="0" smtClean="0">
                <a:solidFill>
                  <a:srgbClr val="0070C0"/>
                </a:solidFill>
                <a:sym typeface="Mathematica1Mono"/>
              </a:rPr>
              <a:t> </a:t>
            </a:r>
            <a:r>
              <a:rPr lang="en-GB" b="1" dirty="0">
                <a:solidFill>
                  <a:srgbClr val="0070C0"/>
                </a:solidFill>
                <a:sym typeface="Symbol" panose="05050102010706020507" pitchFamily="18" charset="2"/>
              </a:rPr>
              <a:t></a:t>
            </a:r>
            <a:r>
              <a:rPr lang="en-GB" b="1" dirty="0" smtClean="0">
                <a:solidFill>
                  <a:srgbClr val="0070C0"/>
                </a:solidFill>
                <a:sym typeface="Mathematica1Mono"/>
              </a:rPr>
              <a:t> H’) t] </a:t>
            </a:r>
            <a:r>
              <a:rPr lang="en-GB" b="1" dirty="0" smtClean="0">
                <a:solidFill>
                  <a:srgbClr val="0070C0"/>
                </a:solidFill>
              </a:rPr>
              <a:t>P</a:t>
            </a:r>
            <a:r>
              <a:rPr lang="en-GB" b="1" baseline="-25000" dirty="0" smtClean="0">
                <a:solidFill>
                  <a:srgbClr val="0070C0"/>
                </a:solidFill>
              </a:rPr>
              <a:t>0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 / </a:t>
            </a:r>
            <a:r>
              <a:rPr lang="en-GB" b="1" dirty="0" err="1" smtClean="0">
                <a:solidFill>
                  <a:srgbClr val="0070C0"/>
                </a:solidFill>
              </a:rPr>
              <a:t>Tr</a:t>
            </a:r>
            <a:r>
              <a:rPr lang="en-GB" b="1" dirty="0" smtClean="0">
                <a:solidFill>
                  <a:srgbClr val="0070C0"/>
                </a:solidFill>
              </a:rPr>
              <a:t> ( </a:t>
            </a:r>
            <a:r>
              <a:rPr lang="en-GB" b="1" dirty="0" err="1" smtClean="0">
                <a:solidFill>
                  <a:srgbClr val="0070C0"/>
                </a:solidFill>
              </a:rPr>
              <a:t>P</a:t>
            </a:r>
            <a:r>
              <a:rPr lang="en-GB" b="1" baseline="-25000" dirty="0" err="1" smtClean="0">
                <a:solidFill>
                  <a:srgbClr val="0070C0"/>
                </a:solidFill>
              </a:rPr>
              <a:t>t</a:t>
            </a:r>
            <a:r>
              <a:rPr lang="en-GB" b="1" baseline="-25000" dirty="0" smtClean="0">
                <a:solidFill>
                  <a:srgbClr val="0070C0"/>
                </a:solidFill>
              </a:rPr>
              <a:t>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a:t>
            </a:r>
          </a:p>
          <a:p>
            <a:endParaRPr lang="en-GB" b="1" dirty="0" smtClean="0">
              <a:solidFill>
                <a:srgbClr val="0070C0"/>
              </a:solidFill>
              <a:sym typeface="Mathematica1Mono"/>
            </a:endParaRPr>
          </a:p>
          <a:p>
            <a:r>
              <a:rPr lang="en-GB" b="1" dirty="0" smtClean="0">
                <a:solidFill>
                  <a:srgbClr val="0070C0"/>
                </a:solidFill>
                <a:sym typeface="Mathematica1Mono"/>
              </a:rPr>
              <a:t>Where one used [H, </a:t>
            </a:r>
            <a:r>
              <a:rPr lang="el-GR" b="1" dirty="0">
                <a:solidFill>
                  <a:srgbClr val="0070C0"/>
                </a:solidFill>
                <a:latin typeface="Calibri" panose="020F0502020204030204" pitchFamily="34" charset="0"/>
                <a:sym typeface="Mathematica1Mono"/>
              </a:rPr>
              <a:t>ρ</a:t>
            </a:r>
            <a:r>
              <a:rPr lang="en-GB" b="1" dirty="0" smtClean="0">
                <a:solidFill>
                  <a:srgbClr val="0070C0"/>
                </a:solidFill>
                <a:sym typeface="Mathematica1Mono"/>
              </a:rPr>
              <a:t>] = 0</a:t>
            </a:r>
          </a:p>
          <a:p>
            <a:endParaRPr lang="en-GB" b="1" dirty="0" smtClean="0">
              <a:solidFill>
                <a:srgbClr val="0070C0"/>
              </a:solidFill>
              <a:sym typeface="Mathematica1Mono"/>
            </a:endParaRPr>
          </a:p>
          <a:p>
            <a:r>
              <a:rPr lang="en-GB" dirty="0" smtClean="0">
                <a:solidFill>
                  <a:srgbClr val="0070C0"/>
                </a:solidFill>
                <a:sym typeface="Mathematica1Mono"/>
              </a:rPr>
              <a:t>Thus one recovers Heisenberg’s evolution</a:t>
            </a:r>
          </a:p>
          <a:p>
            <a:endParaRPr lang="en-GB" b="1" dirty="0" smtClean="0">
              <a:solidFill>
                <a:srgbClr val="0070C0"/>
              </a:solidFill>
              <a:sym typeface="Mathematica1Mono"/>
            </a:endParaRPr>
          </a:p>
          <a:p>
            <a:r>
              <a:rPr lang="en-GB" sz="2800" b="1" dirty="0" smtClean="0">
                <a:solidFill>
                  <a:srgbClr val="0070C0"/>
                </a:solidFill>
              </a:rPr>
              <a:t>E(</a:t>
            </a:r>
            <a:r>
              <a:rPr lang="en-GB" sz="2800" b="1" dirty="0" err="1" smtClean="0">
                <a:solidFill>
                  <a:srgbClr val="0070C0"/>
                </a:solidFill>
              </a:rPr>
              <a:t>A,t</a:t>
            </a:r>
            <a:r>
              <a:rPr lang="en-GB" sz="2800" b="1" dirty="0" smtClean="0">
                <a:solidFill>
                  <a:srgbClr val="0070C0"/>
                </a:solidFill>
              </a:rPr>
              <a:t>) = </a:t>
            </a:r>
            <a:r>
              <a:rPr lang="en-GB" sz="2800" b="1" dirty="0" err="1" smtClean="0">
                <a:solidFill>
                  <a:srgbClr val="0070C0"/>
                </a:solidFill>
              </a:rPr>
              <a:t>Tr</a:t>
            </a:r>
            <a:r>
              <a:rPr lang="en-GB" sz="2800" b="1" dirty="0" smtClean="0">
                <a:solidFill>
                  <a:srgbClr val="0070C0"/>
                </a:solidFill>
              </a:rPr>
              <a:t> [ </a:t>
            </a:r>
            <a:r>
              <a:rPr lang="en-GB" sz="2800" b="1" dirty="0" smtClean="0">
                <a:solidFill>
                  <a:srgbClr val="0070C0"/>
                </a:solidFill>
                <a:sym typeface="Mathematica1Mono"/>
              </a:rPr>
              <a:t>exp[</a:t>
            </a:r>
            <a:r>
              <a:rPr lang="en-GB" sz="2800" b="1" dirty="0" err="1" smtClean="0">
                <a:solidFill>
                  <a:srgbClr val="0070C0"/>
                </a:solidFill>
                <a:sym typeface="Mathematica1Mono"/>
              </a:rPr>
              <a:t>i</a:t>
            </a:r>
            <a:r>
              <a:rPr lang="en-GB" sz="2800" b="1" dirty="0" smtClean="0">
                <a:solidFill>
                  <a:srgbClr val="0070C0"/>
                </a:solidFill>
                <a:sym typeface="Mathematica1Mono"/>
              </a:rPr>
              <a:t> ( H’)t] </a:t>
            </a:r>
            <a:r>
              <a:rPr lang="en-GB" sz="2800" b="1" dirty="0" smtClean="0">
                <a:solidFill>
                  <a:srgbClr val="0070C0"/>
                </a:solidFill>
              </a:rPr>
              <a:t>A </a:t>
            </a:r>
            <a:r>
              <a:rPr lang="en-GB" sz="2800" b="1" dirty="0" smtClean="0">
                <a:solidFill>
                  <a:srgbClr val="0070C0"/>
                </a:solidFill>
                <a:sym typeface="Mathematica1Mono"/>
              </a:rPr>
              <a:t>exp[- </a:t>
            </a:r>
            <a:r>
              <a:rPr lang="en-GB" sz="2800" b="1" dirty="0" err="1" smtClean="0">
                <a:solidFill>
                  <a:srgbClr val="0070C0"/>
                </a:solidFill>
                <a:sym typeface="Mathematica1Mono"/>
              </a:rPr>
              <a:t>i</a:t>
            </a:r>
            <a:r>
              <a:rPr lang="en-GB" sz="2800" b="1" dirty="0" smtClean="0">
                <a:solidFill>
                  <a:srgbClr val="0070C0"/>
                </a:solidFill>
                <a:sym typeface="Mathematica1Mono"/>
              </a:rPr>
              <a:t> (  H’) t] </a:t>
            </a:r>
            <a:r>
              <a:rPr lang="el-GR" sz="2800" b="1" dirty="0">
                <a:solidFill>
                  <a:srgbClr val="0070C0"/>
                </a:solidFill>
                <a:latin typeface="Calibri" panose="020F0502020204030204" pitchFamily="34" charset="0"/>
                <a:sym typeface="Mathematica1Mono"/>
              </a:rPr>
              <a:t>ρ </a:t>
            </a:r>
            <a:r>
              <a:rPr lang="en-GB" sz="2800" b="1" baseline="-25000" dirty="0" smtClean="0">
                <a:solidFill>
                  <a:srgbClr val="0070C0"/>
                </a:solidFill>
                <a:sym typeface="Mathematica1Mono"/>
              </a:rPr>
              <a:t>r</a:t>
            </a:r>
            <a:r>
              <a:rPr lang="en-GB" sz="2800" b="1" dirty="0" smtClean="0">
                <a:solidFill>
                  <a:srgbClr val="0070C0"/>
                </a:solidFill>
                <a:sym typeface="Mathematica1Mono"/>
              </a:rPr>
              <a:t>]</a:t>
            </a:r>
          </a:p>
          <a:p>
            <a:endParaRPr lang="en-GB" b="1" dirty="0" smtClean="0">
              <a:solidFill>
                <a:srgbClr val="0070C0"/>
              </a:solidFill>
              <a:sym typeface="Mathematica1Mono"/>
            </a:endParaRPr>
          </a:p>
          <a:p>
            <a:r>
              <a:rPr lang="el-GR" b="1" dirty="0">
                <a:solidFill>
                  <a:srgbClr val="0070C0"/>
                </a:solidFill>
                <a:latin typeface="Calibri" panose="020F0502020204030204" pitchFamily="34" charset="0"/>
                <a:sym typeface="Mathematica1Mono"/>
              </a:rPr>
              <a:t>ρ </a:t>
            </a:r>
            <a:r>
              <a:rPr lang="en-GB" b="1" baseline="-25000" dirty="0" smtClean="0">
                <a:solidFill>
                  <a:srgbClr val="0070C0"/>
                </a:solidFill>
                <a:sym typeface="Mathematica1Mono"/>
              </a:rPr>
              <a:t>r </a:t>
            </a:r>
            <a:r>
              <a:rPr lang="en-GB" b="1" dirty="0" smtClean="0">
                <a:solidFill>
                  <a:srgbClr val="0070C0"/>
                </a:solidFill>
                <a:sym typeface="Mathematica1Mono"/>
              </a:rPr>
              <a:t>=</a:t>
            </a:r>
            <a:r>
              <a:rPr lang="en-GB" b="1" dirty="0" err="1" smtClean="0">
                <a:solidFill>
                  <a:srgbClr val="0070C0"/>
                </a:solidFill>
                <a:sym typeface="Mathematica1Mono"/>
              </a:rPr>
              <a:t>T</a:t>
            </a:r>
            <a:r>
              <a:rPr lang="en-GB" b="1" dirty="0" err="1" smtClean="0">
                <a:solidFill>
                  <a:srgbClr val="0070C0"/>
                </a:solidFill>
              </a:rPr>
              <a:t>r</a:t>
            </a:r>
            <a:r>
              <a:rPr lang="en-GB" b="1" dirty="0" smtClean="0">
                <a:solidFill>
                  <a:srgbClr val="0070C0"/>
                </a:solidFill>
              </a:rPr>
              <a:t> </a:t>
            </a:r>
            <a:r>
              <a:rPr lang="en-GB" b="1" baseline="-25000" dirty="0" smtClean="0">
                <a:solidFill>
                  <a:srgbClr val="0070C0"/>
                </a:solidFill>
              </a:rPr>
              <a:t>c</a:t>
            </a:r>
            <a:r>
              <a:rPr lang="en-GB" b="1" dirty="0" smtClean="0">
                <a:solidFill>
                  <a:srgbClr val="0070C0"/>
                </a:solidFill>
              </a:rPr>
              <a:t>(P</a:t>
            </a:r>
            <a:r>
              <a:rPr lang="en-GB" b="1" baseline="-25000" dirty="0" smtClean="0">
                <a:solidFill>
                  <a:srgbClr val="0070C0"/>
                </a:solidFill>
              </a:rPr>
              <a:t>0 </a:t>
            </a:r>
            <a:r>
              <a:rPr lang="el-GR" b="1" dirty="0">
                <a:solidFill>
                  <a:srgbClr val="0070C0"/>
                </a:solidFill>
                <a:latin typeface="Calibri" panose="020F0502020204030204" pitchFamily="34" charset="0"/>
                <a:sym typeface="Mathematica1Mono"/>
              </a:rPr>
              <a:t>ρ</a:t>
            </a:r>
            <a:r>
              <a:rPr lang="en-GB" b="1" dirty="0">
                <a:solidFill>
                  <a:srgbClr val="0070C0"/>
                </a:solidFill>
                <a:sym typeface="Mathematica1Mono"/>
              </a:rPr>
              <a:t> ) / </a:t>
            </a:r>
            <a:r>
              <a:rPr lang="en-GB" b="1" dirty="0" err="1">
                <a:solidFill>
                  <a:srgbClr val="0070C0"/>
                </a:solidFill>
              </a:rPr>
              <a:t>Tr</a:t>
            </a:r>
            <a:r>
              <a:rPr lang="en-GB" b="1" dirty="0">
                <a:solidFill>
                  <a:srgbClr val="0070C0"/>
                </a:solidFill>
              </a:rPr>
              <a:t> ( </a:t>
            </a:r>
            <a:r>
              <a:rPr lang="en-GB" b="1" dirty="0" err="1">
                <a:solidFill>
                  <a:srgbClr val="0070C0"/>
                </a:solidFill>
              </a:rPr>
              <a:t>P</a:t>
            </a:r>
            <a:r>
              <a:rPr lang="en-GB" b="1" baseline="-25000" dirty="0" err="1">
                <a:solidFill>
                  <a:srgbClr val="0070C0"/>
                </a:solidFill>
              </a:rPr>
              <a:t>t</a:t>
            </a:r>
            <a:r>
              <a:rPr lang="en-GB" b="1" baseline="-25000" dirty="0">
                <a:solidFill>
                  <a:srgbClr val="0070C0"/>
                </a:solidFill>
              </a:rPr>
              <a:t> </a:t>
            </a:r>
            <a:r>
              <a:rPr lang="el-GR" b="1" dirty="0">
                <a:solidFill>
                  <a:srgbClr val="0070C0"/>
                </a:solidFill>
                <a:latin typeface="Calibri" panose="020F0502020204030204" pitchFamily="34" charset="0"/>
                <a:sym typeface="Mathematica1Mono"/>
              </a:rPr>
              <a:t>ρ</a:t>
            </a:r>
            <a:r>
              <a:rPr lang="en-GB" b="1" dirty="0">
                <a:solidFill>
                  <a:srgbClr val="0070C0"/>
                </a:solidFill>
                <a:sym typeface="Mathematica1Mono"/>
              </a:rPr>
              <a:t> )</a:t>
            </a:r>
          </a:p>
          <a:p>
            <a:endParaRPr lang="en-GB" b="1" dirty="0" smtClean="0">
              <a:solidFill>
                <a:srgbClr val="0070C0"/>
              </a:solidFill>
              <a:sym typeface="Mathematica1Mono"/>
            </a:endParaRPr>
          </a:p>
          <a:p>
            <a:endParaRPr lang="en-GB" b="1" baseline="-25000" dirty="0" smtClean="0">
              <a:solidFill>
                <a:srgbClr val="0070C0"/>
              </a:solidFill>
              <a:sym typeface="Mathematica1Mono"/>
            </a:endParaRPr>
          </a:p>
          <a:p>
            <a:endParaRPr lang="en-GB" b="1" baseline="-25000" dirty="0" smtClean="0">
              <a:solidFill>
                <a:srgbClr val="0070C0"/>
              </a:solidFill>
              <a:sym typeface="Mathematica1Mono"/>
            </a:endParaRPr>
          </a:p>
          <a:p>
            <a:endParaRPr lang="en-GB" b="1" baseline="-25000" dirty="0" smtClean="0">
              <a:solidFill>
                <a:srgbClr val="0070C0"/>
              </a:solidFill>
              <a:sym typeface="Mathematica1Mono"/>
            </a:endParaRPr>
          </a:p>
          <a:p>
            <a:endParaRPr lang="en-GB" b="1" baseline="-25000" dirty="0"/>
          </a:p>
        </p:txBody>
      </p:sp>
    </p:spTree>
    <p:extLst>
      <p:ext uri="{BB962C8B-B14F-4D97-AF65-F5344CB8AC3E}">
        <p14:creationId xmlns:p14="http://schemas.microsoft.com/office/powerpoint/2010/main" val="248803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548680"/>
            <a:ext cx="4923143" cy="461665"/>
          </a:xfrm>
          <a:prstGeom prst="rect">
            <a:avLst/>
          </a:prstGeom>
          <a:noFill/>
        </p:spPr>
        <p:txBody>
          <a:bodyPr wrap="none" rtlCol="0">
            <a:spAutoFit/>
          </a:bodyPr>
          <a:lstStyle/>
          <a:p>
            <a:r>
              <a:rPr lang="it-IT" sz="2400" b="1" dirty="0" smtClean="0">
                <a:solidFill>
                  <a:srgbClr val="00B050"/>
                </a:solidFill>
              </a:rPr>
              <a:t>Gambini </a:t>
            </a:r>
            <a:r>
              <a:rPr lang="it-IT" sz="2400" b="1" dirty="0" err="1" smtClean="0">
                <a:solidFill>
                  <a:srgbClr val="00B050"/>
                </a:solidFill>
              </a:rPr>
              <a:t>Pullin</a:t>
            </a:r>
            <a:r>
              <a:rPr lang="it-IT" sz="2400" b="1" dirty="0" smtClean="0">
                <a:solidFill>
                  <a:srgbClr val="00B050"/>
                </a:solidFill>
              </a:rPr>
              <a:t> </a:t>
            </a:r>
            <a:r>
              <a:rPr lang="it-IT" sz="2400" b="1" dirty="0" err="1" smtClean="0">
                <a:solidFill>
                  <a:srgbClr val="00B050"/>
                </a:solidFill>
              </a:rPr>
              <a:t>scheme</a:t>
            </a:r>
            <a:r>
              <a:rPr lang="it-IT" sz="2400" b="1" dirty="0" smtClean="0">
                <a:solidFill>
                  <a:srgbClr val="00B050"/>
                </a:solidFill>
              </a:rPr>
              <a:t> </a:t>
            </a:r>
            <a:r>
              <a:rPr lang="it-IT" sz="1400" b="1" dirty="0" smtClean="0">
                <a:solidFill>
                  <a:srgbClr val="00B050"/>
                </a:solidFill>
              </a:rPr>
              <a:t>[PRD 79 (2009) 041501]</a:t>
            </a:r>
            <a:endParaRPr lang="it-IT" sz="1400" b="1" dirty="0">
              <a:solidFill>
                <a:srgbClr val="00B050"/>
              </a:solidFill>
            </a:endParaRPr>
          </a:p>
        </p:txBody>
      </p:sp>
      <p:sp>
        <p:nvSpPr>
          <p:cNvPr id="3" name="CasellaDiTesto 2"/>
          <p:cNvSpPr txBox="1"/>
          <p:nvPr/>
        </p:nvSpPr>
        <p:spPr>
          <a:xfrm>
            <a:off x="395536" y="1340768"/>
            <a:ext cx="8015720" cy="923330"/>
          </a:xfrm>
          <a:prstGeom prst="rect">
            <a:avLst/>
          </a:prstGeom>
          <a:noFill/>
        </p:spPr>
        <p:txBody>
          <a:bodyPr wrap="none" rtlCol="0">
            <a:spAutoFit/>
          </a:bodyPr>
          <a:lstStyle/>
          <a:p>
            <a:r>
              <a:rPr lang="it-IT" dirty="0" smtClean="0">
                <a:solidFill>
                  <a:srgbClr val="002060"/>
                </a:solidFill>
              </a:rPr>
              <a:t>Extension for multi-time </a:t>
            </a:r>
            <a:r>
              <a:rPr lang="it-IT" dirty="0" err="1" smtClean="0">
                <a:solidFill>
                  <a:srgbClr val="002060"/>
                </a:solidFill>
              </a:rPr>
              <a:t>measurements</a:t>
            </a:r>
            <a:endParaRPr lang="it-IT" dirty="0" smtClean="0">
              <a:solidFill>
                <a:srgbClr val="002060"/>
              </a:solidFill>
            </a:endParaRPr>
          </a:p>
          <a:p>
            <a:endParaRPr lang="it-IT" dirty="0">
              <a:solidFill>
                <a:srgbClr val="002060"/>
              </a:solidFill>
            </a:endParaRPr>
          </a:p>
          <a:p>
            <a:r>
              <a:rPr lang="it-IT" dirty="0" smtClean="0">
                <a:solidFill>
                  <a:srgbClr val="002060"/>
                </a:solidFill>
              </a:rPr>
              <a:t>The </a:t>
            </a:r>
            <a:r>
              <a:rPr lang="it-IT" dirty="0" err="1" smtClean="0">
                <a:solidFill>
                  <a:srgbClr val="002060"/>
                </a:solidFill>
              </a:rPr>
              <a:t>conditional</a:t>
            </a:r>
            <a:r>
              <a:rPr lang="it-IT" dirty="0" smtClean="0">
                <a:solidFill>
                  <a:srgbClr val="002060"/>
                </a:solidFill>
              </a:rPr>
              <a:t> </a:t>
            </a:r>
            <a:r>
              <a:rPr lang="it-IT" dirty="0" err="1" smtClean="0">
                <a:solidFill>
                  <a:srgbClr val="002060"/>
                </a:solidFill>
              </a:rPr>
              <a:t>probability</a:t>
            </a:r>
            <a:r>
              <a:rPr lang="it-IT" dirty="0" smtClean="0">
                <a:solidFill>
                  <a:srgbClr val="002060"/>
                </a:solidFill>
              </a:rPr>
              <a:t> of </a:t>
            </a:r>
            <a:r>
              <a:rPr lang="it-IT" dirty="0" err="1" smtClean="0">
                <a:solidFill>
                  <a:srgbClr val="002060"/>
                </a:solidFill>
              </a:rPr>
              <a:t>obtaining</a:t>
            </a:r>
            <a:r>
              <a:rPr lang="it-IT" dirty="0" smtClean="0">
                <a:solidFill>
                  <a:srgbClr val="002060"/>
                </a:solidFill>
              </a:rPr>
              <a:t> an </a:t>
            </a:r>
            <a:r>
              <a:rPr lang="it-IT" dirty="0" err="1" smtClean="0">
                <a:solidFill>
                  <a:srgbClr val="002060"/>
                </a:solidFill>
              </a:rPr>
              <a:t>outcome</a:t>
            </a:r>
            <a:r>
              <a:rPr lang="it-IT" dirty="0" smtClean="0">
                <a:solidFill>
                  <a:srgbClr val="002060"/>
                </a:solidFill>
              </a:rPr>
              <a:t> d for an </a:t>
            </a:r>
            <a:r>
              <a:rPr lang="it-IT" dirty="0" err="1" smtClean="0">
                <a:solidFill>
                  <a:srgbClr val="002060"/>
                </a:solidFill>
              </a:rPr>
              <a:t>observable</a:t>
            </a:r>
            <a:r>
              <a:rPr lang="it-IT" dirty="0" smtClean="0">
                <a:solidFill>
                  <a:srgbClr val="002060"/>
                </a:solidFill>
              </a:rPr>
              <a:t> </a:t>
            </a:r>
            <a:r>
              <a:rPr lang="it-IT" dirty="0" err="1" smtClean="0">
                <a:solidFill>
                  <a:srgbClr val="002060"/>
                </a:solidFill>
              </a:rPr>
              <a:t>at</a:t>
            </a:r>
            <a:r>
              <a:rPr lang="it-IT" dirty="0" smtClean="0">
                <a:solidFill>
                  <a:srgbClr val="002060"/>
                </a:solidFill>
              </a:rPr>
              <a:t> «time» t</a:t>
            </a:r>
            <a:endParaRPr lang="it-IT" dirty="0">
              <a:solidFill>
                <a:srgbClr val="002060"/>
              </a:solidFill>
            </a:endParaRPr>
          </a:p>
        </p:txBody>
      </p:sp>
      <p:pic>
        <p:nvPicPr>
          <p:cNvPr id="4" name="Immagine 3"/>
          <p:cNvPicPr>
            <a:picLocks noChangeAspect="1"/>
          </p:cNvPicPr>
          <p:nvPr/>
        </p:nvPicPr>
        <p:blipFill>
          <a:blip r:embed="rId2"/>
          <a:stretch>
            <a:fillRect/>
          </a:stretch>
        </p:blipFill>
        <p:spPr>
          <a:xfrm>
            <a:off x="395536" y="2348880"/>
            <a:ext cx="3168352" cy="978225"/>
          </a:xfrm>
          <a:prstGeom prst="rect">
            <a:avLst/>
          </a:prstGeom>
        </p:spPr>
      </p:pic>
      <p:sp>
        <p:nvSpPr>
          <p:cNvPr id="5" name="CasellaDiTesto 4"/>
          <p:cNvSpPr txBox="1"/>
          <p:nvPr/>
        </p:nvSpPr>
        <p:spPr>
          <a:xfrm>
            <a:off x="467544" y="3411887"/>
            <a:ext cx="4012830" cy="369332"/>
          </a:xfrm>
          <a:prstGeom prst="rect">
            <a:avLst/>
          </a:prstGeom>
          <a:noFill/>
        </p:spPr>
        <p:txBody>
          <a:bodyPr wrap="none" rtlCol="0">
            <a:spAutoFit/>
          </a:bodyPr>
          <a:lstStyle/>
          <a:p>
            <a:r>
              <a:rPr lang="it-IT" dirty="0" err="1">
                <a:solidFill>
                  <a:srgbClr val="002060"/>
                </a:solidFill>
              </a:rPr>
              <a:t>i</a:t>
            </a:r>
            <a:r>
              <a:rPr lang="it-IT" dirty="0" err="1" smtClean="0">
                <a:solidFill>
                  <a:srgbClr val="002060"/>
                </a:solidFill>
              </a:rPr>
              <a:t>s</a:t>
            </a:r>
            <a:r>
              <a:rPr lang="it-IT" dirty="0" smtClean="0">
                <a:solidFill>
                  <a:srgbClr val="002060"/>
                </a:solidFill>
              </a:rPr>
              <a:t> </a:t>
            </a:r>
            <a:r>
              <a:rPr lang="it-IT" dirty="0" err="1" smtClean="0">
                <a:solidFill>
                  <a:srgbClr val="002060"/>
                </a:solidFill>
              </a:rPr>
              <a:t>extended</a:t>
            </a:r>
            <a:r>
              <a:rPr lang="it-IT" dirty="0" smtClean="0">
                <a:solidFill>
                  <a:srgbClr val="002060"/>
                </a:solidFill>
              </a:rPr>
              <a:t> to multi-time </a:t>
            </a:r>
            <a:r>
              <a:rPr lang="it-IT" dirty="0" err="1" smtClean="0">
                <a:solidFill>
                  <a:srgbClr val="002060"/>
                </a:solidFill>
              </a:rPr>
              <a:t>measurements</a:t>
            </a:r>
            <a:endParaRPr lang="it-IT" dirty="0">
              <a:solidFill>
                <a:srgbClr val="002060"/>
              </a:solidFill>
            </a:endParaRPr>
          </a:p>
        </p:txBody>
      </p:sp>
      <p:pic>
        <p:nvPicPr>
          <p:cNvPr id="6" name="Immagine 5"/>
          <p:cNvPicPr>
            <a:picLocks noChangeAspect="1"/>
          </p:cNvPicPr>
          <p:nvPr/>
        </p:nvPicPr>
        <p:blipFill>
          <a:blip r:embed="rId3"/>
          <a:stretch>
            <a:fillRect/>
          </a:stretch>
        </p:blipFill>
        <p:spPr>
          <a:xfrm>
            <a:off x="467544" y="4005064"/>
            <a:ext cx="6410251" cy="1574640"/>
          </a:xfrm>
          <a:prstGeom prst="rect">
            <a:avLst/>
          </a:prstGeom>
        </p:spPr>
      </p:pic>
    </p:spTree>
    <p:extLst>
      <p:ext uri="{BB962C8B-B14F-4D97-AF65-F5344CB8AC3E}">
        <p14:creationId xmlns:p14="http://schemas.microsoft.com/office/powerpoint/2010/main" val="185925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err="1" smtClean="0">
                <a:solidFill>
                  <a:srgbClr val="00B050"/>
                </a:solidFill>
              </a:rPr>
              <a:t>Further</a:t>
            </a:r>
            <a:r>
              <a:rPr lang="it-IT" sz="3600" b="1" dirty="0" smtClean="0">
                <a:solidFill>
                  <a:srgbClr val="00B050"/>
                </a:solidFill>
              </a:rPr>
              <a:t> </a:t>
            </a:r>
            <a:r>
              <a:rPr lang="it-IT" sz="3600" b="1" dirty="0" err="1" smtClean="0">
                <a:solidFill>
                  <a:srgbClr val="00B050"/>
                </a:solidFill>
              </a:rPr>
              <a:t>developments</a:t>
            </a:r>
            <a:endParaRPr lang="it-IT" sz="3600" b="1" dirty="0">
              <a:solidFill>
                <a:srgbClr val="00B050"/>
              </a:solidFill>
            </a:endParaRPr>
          </a:p>
        </p:txBody>
      </p:sp>
      <p:sp>
        <p:nvSpPr>
          <p:cNvPr id="3" name="Segnaposto contenuto 2"/>
          <p:cNvSpPr>
            <a:spLocks noGrp="1"/>
          </p:cNvSpPr>
          <p:nvPr>
            <p:ph sz="half" idx="1"/>
          </p:nvPr>
        </p:nvSpPr>
        <p:spPr>
          <a:xfrm>
            <a:off x="457200" y="1600200"/>
            <a:ext cx="8075240" cy="4525963"/>
          </a:xfrm>
        </p:spPr>
        <p:txBody>
          <a:bodyPr>
            <a:normAutofit/>
          </a:bodyPr>
          <a:lstStyle/>
          <a:p>
            <a:r>
              <a:rPr lang="it-IT" dirty="0" smtClean="0">
                <a:solidFill>
                  <a:schemeClr val="bg1"/>
                </a:solidFill>
              </a:rPr>
              <a:t>- </a:t>
            </a:r>
            <a:r>
              <a:rPr lang="it-IT" dirty="0">
                <a:solidFill>
                  <a:srgbClr val="0070C0"/>
                </a:solidFill>
              </a:rPr>
              <a:t>C</a:t>
            </a:r>
            <a:r>
              <a:rPr lang="it-IT" dirty="0" smtClean="0">
                <a:solidFill>
                  <a:srgbClr val="0070C0"/>
                </a:solidFill>
              </a:rPr>
              <a:t>ompatibility of </a:t>
            </a:r>
            <a:r>
              <a:rPr lang="it-IT" dirty="0" err="1" smtClean="0">
                <a:solidFill>
                  <a:srgbClr val="0070C0"/>
                </a:solidFill>
              </a:rPr>
              <a:t>canonical</a:t>
            </a:r>
            <a:r>
              <a:rPr lang="it-IT" dirty="0" smtClean="0">
                <a:solidFill>
                  <a:srgbClr val="0070C0"/>
                </a:solidFill>
              </a:rPr>
              <a:t> </a:t>
            </a:r>
            <a:r>
              <a:rPr lang="it-IT" dirty="0" err="1" smtClean="0">
                <a:solidFill>
                  <a:srgbClr val="0070C0"/>
                </a:solidFill>
              </a:rPr>
              <a:t>typicality</a:t>
            </a:r>
            <a:r>
              <a:rPr lang="it-IT" dirty="0" smtClean="0">
                <a:solidFill>
                  <a:srgbClr val="0070C0"/>
                </a:solidFill>
              </a:rPr>
              <a:t> </a:t>
            </a:r>
            <a:r>
              <a:rPr lang="it-IT" dirty="0" smtClean="0">
                <a:solidFill>
                  <a:schemeClr val="bg1"/>
                </a:solidFill>
              </a:rPr>
              <a:t>(i.e. </a:t>
            </a:r>
            <a:r>
              <a:rPr lang="it-IT" dirty="0">
                <a:solidFill>
                  <a:schemeClr val="bg1"/>
                </a:solidFill>
              </a:rPr>
              <a:t>for </a:t>
            </a:r>
            <a:r>
              <a:rPr lang="it-IT" dirty="0" err="1">
                <a:solidFill>
                  <a:schemeClr val="bg1"/>
                </a:solidFill>
              </a:rPr>
              <a:t>all</a:t>
            </a:r>
            <a:r>
              <a:rPr lang="it-IT" dirty="0">
                <a:solidFill>
                  <a:schemeClr val="bg1"/>
                </a:solidFill>
              </a:rPr>
              <a:t> pure </a:t>
            </a:r>
            <a:r>
              <a:rPr lang="it-IT" dirty="0" err="1">
                <a:solidFill>
                  <a:schemeClr val="bg1"/>
                </a:solidFill>
              </a:rPr>
              <a:t>states</a:t>
            </a:r>
            <a:r>
              <a:rPr lang="it-IT" dirty="0">
                <a:solidFill>
                  <a:schemeClr val="bg1"/>
                </a:solidFill>
              </a:rPr>
              <a:t> in </a:t>
            </a:r>
            <a:r>
              <a:rPr lang="it-IT" dirty="0" err="1" smtClean="0">
                <a:solidFill>
                  <a:schemeClr val="bg1"/>
                </a:solidFill>
              </a:rPr>
              <a:t>which</a:t>
            </a:r>
            <a:r>
              <a:rPr lang="it-IT" dirty="0" smtClean="0">
                <a:solidFill>
                  <a:schemeClr val="bg1"/>
                </a:solidFill>
              </a:rPr>
              <a:t> </a:t>
            </a:r>
            <a:r>
              <a:rPr lang="it-IT" dirty="0" err="1">
                <a:solidFill>
                  <a:schemeClr val="bg1"/>
                </a:solidFill>
              </a:rPr>
              <a:t>Universe</a:t>
            </a:r>
            <a:r>
              <a:rPr lang="it-IT" dirty="0">
                <a:solidFill>
                  <a:schemeClr val="bg1"/>
                </a:solidFill>
              </a:rPr>
              <a:t> can </a:t>
            </a:r>
            <a:r>
              <a:rPr lang="it-IT" dirty="0" smtClean="0">
                <a:solidFill>
                  <a:schemeClr val="bg1"/>
                </a:solidFill>
              </a:rPr>
              <a:t>be, </a:t>
            </a:r>
            <a:r>
              <a:rPr lang="it-IT" dirty="0" err="1" smtClean="0">
                <a:solidFill>
                  <a:schemeClr val="bg1"/>
                </a:solidFill>
              </a:rPr>
              <a:t>after</a:t>
            </a:r>
            <a:r>
              <a:rPr lang="it-IT" dirty="0" smtClean="0">
                <a:solidFill>
                  <a:schemeClr val="bg1"/>
                </a:solidFill>
              </a:rPr>
              <a:t> </a:t>
            </a:r>
            <a:r>
              <a:rPr lang="it-IT" dirty="0" err="1" smtClean="0">
                <a:solidFill>
                  <a:schemeClr val="bg1"/>
                </a:solidFill>
              </a:rPr>
              <a:t>tracing</a:t>
            </a:r>
            <a:r>
              <a:rPr lang="it-IT" dirty="0" smtClean="0">
                <a:solidFill>
                  <a:schemeClr val="bg1"/>
                </a:solidFill>
              </a:rPr>
              <a:t> over the </a:t>
            </a:r>
            <a:r>
              <a:rPr lang="it-IT" dirty="0" err="1" smtClean="0">
                <a:solidFill>
                  <a:schemeClr val="bg1"/>
                </a:solidFill>
              </a:rPr>
              <a:t>environment</a:t>
            </a:r>
            <a:r>
              <a:rPr lang="it-IT" dirty="0" smtClean="0">
                <a:solidFill>
                  <a:schemeClr val="bg1"/>
                </a:solidFill>
              </a:rPr>
              <a:t> a small </a:t>
            </a:r>
            <a:r>
              <a:rPr lang="it-IT" dirty="0" err="1" smtClean="0">
                <a:solidFill>
                  <a:schemeClr val="bg1"/>
                </a:solidFill>
              </a:rPr>
              <a:t>subsytem</a:t>
            </a:r>
            <a:r>
              <a:rPr lang="it-IT" dirty="0" smtClean="0">
                <a:solidFill>
                  <a:schemeClr val="bg1"/>
                </a:solidFill>
              </a:rPr>
              <a:t> </a:t>
            </a:r>
            <a:r>
              <a:rPr lang="it-IT" dirty="0" err="1" smtClean="0">
                <a:solidFill>
                  <a:schemeClr val="bg1"/>
                </a:solidFill>
              </a:rPr>
              <a:t>is</a:t>
            </a:r>
            <a:r>
              <a:rPr lang="it-IT" dirty="0" smtClean="0">
                <a:solidFill>
                  <a:schemeClr val="bg1"/>
                </a:solidFill>
              </a:rPr>
              <a:t> </a:t>
            </a:r>
            <a:r>
              <a:rPr lang="it-IT" dirty="0" err="1" smtClean="0">
                <a:solidFill>
                  <a:schemeClr val="bg1"/>
                </a:solidFill>
              </a:rPr>
              <a:t>described</a:t>
            </a:r>
            <a:r>
              <a:rPr lang="it-IT" dirty="0" smtClean="0">
                <a:solidFill>
                  <a:schemeClr val="bg1"/>
                </a:solidFill>
              </a:rPr>
              <a:t> by </a:t>
            </a:r>
            <a:r>
              <a:rPr lang="it-IT" dirty="0" err="1" smtClean="0">
                <a:solidFill>
                  <a:schemeClr val="bg1"/>
                </a:solidFill>
              </a:rPr>
              <a:t>canonical</a:t>
            </a:r>
            <a:r>
              <a:rPr lang="it-IT" dirty="0" smtClean="0">
                <a:solidFill>
                  <a:schemeClr val="bg1"/>
                </a:solidFill>
              </a:rPr>
              <a:t> </a:t>
            </a:r>
            <a:r>
              <a:rPr lang="it-IT" dirty="0" err="1" smtClean="0">
                <a:solidFill>
                  <a:schemeClr val="bg1"/>
                </a:solidFill>
              </a:rPr>
              <a:t>distribution</a:t>
            </a:r>
            <a:r>
              <a:rPr lang="it-IT" dirty="0" smtClean="0">
                <a:solidFill>
                  <a:schemeClr val="bg1"/>
                </a:solidFill>
              </a:rPr>
              <a:t>) </a:t>
            </a:r>
            <a:r>
              <a:rPr lang="it-IT" sz="1600" dirty="0" smtClean="0">
                <a:solidFill>
                  <a:schemeClr val="bg1"/>
                </a:solidFill>
              </a:rPr>
              <a:t>[</a:t>
            </a:r>
            <a:r>
              <a:rPr lang="it-IT" sz="1600" dirty="0" err="1" smtClean="0">
                <a:solidFill>
                  <a:schemeClr val="bg1"/>
                </a:solidFill>
              </a:rPr>
              <a:t>Favalli</a:t>
            </a:r>
            <a:r>
              <a:rPr lang="it-IT" sz="1600" dirty="0" smtClean="0">
                <a:solidFill>
                  <a:schemeClr val="bg1"/>
                </a:solidFill>
              </a:rPr>
              <a:t>, </a:t>
            </a:r>
            <a:r>
              <a:rPr lang="it-IT" sz="1600" dirty="0" err="1" smtClean="0">
                <a:solidFill>
                  <a:schemeClr val="bg1"/>
                </a:solidFill>
              </a:rPr>
              <a:t>Smerzi</a:t>
            </a:r>
            <a:r>
              <a:rPr lang="it-IT" sz="1600" dirty="0" smtClean="0">
                <a:solidFill>
                  <a:schemeClr val="bg1"/>
                </a:solidFill>
              </a:rPr>
              <a:t> PRD 105 (2022) 023525]</a:t>
            </a:r>
          </a:p>
          <a:p>
            <a:r>
              <a:rPr lang="it-IT" dirty="0" smtClean="0">
                <a:solidFill>
                  <a:srgbClr val="0070C0"/>
                </a:solidFill>
              </a:rPr>
              <a:t>Time </a:t>
            </a:r>
            <a:r>
              <a:rPr lang="it-IT" dirty="0" err="1" smtClean="0">
                <a:solidFill>
                  <a:srgbClr val="0070C0"/>
                </a:solidFill>
              </a:rPr>
              <a:t>emerging</a:t>
            </a:r>
            <a:r>
              <a:rPr lang="it-IT" dirty="0" smtClean="0">
                <a:solidFill>
                  <a:srgbClr val="0070C0"/>
                </a:solidFill>
              </a:rPr>
              <a:t> </a:t>
            </a:r>
            <a:r>
              <a:rPr lang="it-IT" dirty="0" smtClean="0">
                <a:solidFill>
                  <a:srgbClr val="0070C0"/>
                </a:solidFill>
              </a:rPr>
              <a:t>from </a:t>
            </a:r>
            <a:r>
              <a:rPr lang="it-IT" dirty="0" err="1" smtClean="0">
                <a:solidFill>
                  <a:srgbClr val="0070C0"/>
                </a:solidFill>
              </a:rPr>
              <a:t>interation</a:t>
            </a:r>
            <a:r>
              <a:rPr lang="it-IT" dirty="0" smtClean="0">
                <a:solidFill>
                  <a:srgbClr val="0070C0"/>
                </a:solidFill>
              </a:rPr>
              <a:t> </a:t>
            </a:r>
            <a:r>
              <a:rPr lang="it-IT" dirty="0" smtClean="0">
                <a:solidFill>
                  <a:srgbClr val="0070C0"/>
                </a:solidFill>
              </a:rPr>
              <a:t>with Environment </a:t>
            </a:r>
            <a:r>
              <a:rPr lang="it-IT" sz="1600" dirty="0" smtClean="0">
                <a:solidFill>
                  <a:schemeClr val="bg1"/>
                </a:solidFill>
              </a:rPr>
              <a:t>[</a:t>
            </a:r>
            <a:r>
              <a:rPr lang="it-IT" sz="1600" dirty="0" err="1" smtClean="0">
                <a:solidFill>
                  <a:schemeClr val="bg1"/>
                </a:solidFill>
              </a:rPr>
              <a:t>Gemsheim</a:t>
            </a:r>
            <a:r>
              <a:rPr lang="it-IT" sz="1600" dirty="0" smtClean="0">
                <a:solidFill>
                  <a:schemeClr val="bg1"/>
                </a:solidFill>
              </a:rPr>
              <a:t>, </a:t>
            </a:r>
            <a:r>
              <a:rPr lang="it-IT" sz="1600" dirty="0" err="1" smtClean="0">
                <a:solidFill>
                  <a:schemeClr val="bg1"/>
                </a:solidFill>
              </a:rPr>
              <a:t>Rost</a:t>
            </a:r>
            <a:r>
              <a:rPr lang="it-IT" sz="1600" dirty="0" smtClean="0">
                <a:solidFill>
                  <a:schemeClr val="bg1"/>
                </a:solidFill>
              </a:rPr>
              <a:t> PRL 131 (2023) 140202]</a:t>
            </a:r>
          </a:p>
          <a:p>
            <a:r>
              <a:rPr lang="it-IT" dirty="0" err="1" smtClean="0">
                <a:solidFill>
                  <a:srgbClr val="0070C0"/>
                </a:solidFill>
              </a:rPr>
              <a:t>Attempts</a:t>
            </a:r>
            <a:r>
              <a:rPr lang="it-IT" dirty="0" smtClean="0">
                <a:solidFill>
                  <a:srgbClr val="0070C0"/>
                </a:solidFill>
              </a:rPr>
              <a:t> </a:t>
            </a:r>
            <a:r>
              <a:rPr lang="it-IT" dirty="0" err="1" smtClean="0">
                <a:solidFill>
                  <a:srgbClr val="0070C0"/>
                </a:solidFill>
              </a:rPr>
              <a:t>toward</a:t>
            </a:r>
            <a:r>
              <a:rPr lang="it-IT" dirty="0" smtClean="0">
                <a:solidFill>
                  <a:srgbClr val="0070C0"/>
                </a:solidFill>
              </a:rPr>
              <a:t> </a:t>
            </a:r>
            <a:r>
              <a:rPr lang="it-IT" dirty="0" err="1" smtClean="0">
                <a:solidFill>
                  <a:srgbClr val="0070C0"/>
                </a:solidFill>
              </a:rPr>
              <a:t>extensions</a:t>
            </a:r>
            <a:r>
              <a:rPr lang="it-IT" dirty="0" smtClean="0">
                <a:solidFill>
                  <a:srgbClr val="0070C0"/>
                </a:solidFill>
              </a:rPr>
              <a:t> to </a:t>
            </a:r>
            <a:r>
              <a:rPr lang="it-IT" dirty="0" err="1" smtClean="0">
                <a:solidFill>
                  <a:srgbClr val="0070C0"/>
                </a:solidFill>
              </a:rPr>
              <a:t>emergent</a:t>
            </a:r>
            <a:r>
              <a:rPr lang="it-IT" dirty="0" smtClean="0">
                <a:solidFill>
                  <a:srgbClr val="0070C0"/>
                </a:solidFill>
              </a:rPr>
              <a:t> </a:t>
            </a:r>
            <a:r>
              <a:rPr lang="it-IT" dirty="0" err="1" smtClean="0">
                <a:solidFill>
                  <a:srgbClr val="0070C0"/>
                </a:solidFill>
              </a:rPr>
              <a:t>space</a:t>
            </a:r>
            <a:r>
              <a:rPr lang="it-IT" dirty="0" smtClean="0">
                <a:solidFill>
                  <a:srgbClr val="0070C0"/>
                </a:solidFill>
              </a:rPr>
              <a:t>-time </a:t>
            </a:r>
            <a:r>
              <a:rPr lang="it-IT" sz="1600" dirty="0" smtClean="0">
                <a:solidFill>
                  <a:schemeClr val="bg1"/>
                </a:solidFill>
              </a:rPr>
              <a:t>[de </a:t>
            </a:r>
            <a:r>
              <a:rPr lang="it-IT" sz="1600" dirty="0">
                <a:solidFill>
                  <a:schemeClr val="bg1"/>
                </a:solidFill>
              </a:rPr>
              <a:t>la </a:t>
            </a:r>
            <a:r>
              <a:rPr lang="it-IT" sz="1600" dirty="0" err="1" smtClean="0">
                <a:solidFill>
                  <a:schemeClr val="bg1"/>
                </a:solidFill>
              </a:rPr>
              <a:t>Hamette</a:t>
            </a:r>
            <a:r>
              <a:rPr lang="it-IT" sz="1600" dirty="0" smtClean="0">
                <a:solidFill>
                  <a:schemeClr val="bg1"/>
                </a:solidFill>
              </a:rPr>
              <a:t> et al., arXiv:2110.13824; </a:t>
            </a:r>
            <a:r>
              <a:rPr lang="it-IT" sz="1600" dirty="0" err="1" smtClean="0">
                <a:solidFill>
                  <a:schemeClr val="bg1"/>
                </a:solidFill>
              </a:rPr>
              <a:t>Ahmad</a:t>
            </a:r>
            <a:r>
              <a:rPr lang="it-IT" sz="1600" dirty="0" smtClean="0">
                <a:solidFill>
                  <a:schemeClr val="bg1"/>
                </a:solidFill>
              </a:rPr>
              <a:t> et al, </a:t>
            </a:r>
            <a:r>
              <a:rPr lang="it-IT" sz="1600" dirty="0" err="1">
                <a:solidFill>
                  <a:schemeClr val="bg1"/>
                </a:solidFill>
              </a:rPr>
              <a:t>Phys</a:t>
            </a:r>
            <a:r>
              <a:rPr lang="it-IT" sz="1600" dirty="0">
                <a:solidFill>
                  <a:schemeClr val="bg1"/>
                </a:solidFill>
              </a:rPr>
              <a:t>. Rev. </a:t>
            </a:r>
            <a:r>
              <a:rPr lang="it-IT" sz="1600" dirty="0" err="1">
                <a:solidFill>
                  <a:schemeClr val="bg1"/>
                </a:solidFill>
              </a:rPr>
              <a:t>Lett</a:t>
            </a:r>
            <a:r>
              <a:rPr lang="it-IT" sz="1600" dirty="0">
                <a:solidFill>
                  <a:schemeClr val="bg1"/>
                </a:solidFill>
              </a:rPr>
              <a:t>. 128, 170401 (</a:t>
            </a:r>
            <a:r>
              <a:rPr lang="it-IT" sz="1600" dirty="0" smtClean="0">
                <a:solidFill>
                  <a:schemeClr val="bg1"/>
                </a:solidFill>
              </a:rPr>
              <a:t>2022); </a:t>
            </a:r>
            <a:r>
              <a:rPr lang="it-IT" sz="1600" dirty="0" err="1" smtClean="0">
                <a:solidFill>
                  <a:schemeClr val="bg1"/>
                </a:solidFill>
              </a:rPr>
              <a:t>Hoehn</a:t>
            </a:r>
            <a:r>
              <a:rPr lang="it-IT" sz="1600" dirty="0">
                <a:solidFill>
                  <a:schemeClr val="bg1"/>
                </a:solidFill>
              </a:rPr>
              <a:t>, </a:t>
            </a:r>
            <a:r>
              <a:rPr lang="it-IT" sz="1600" dirty="0" smtClean="0">
                <a:solidFill>
                  <a:schemeClr val="bg1"/>
                </a:solidFill>
              </a:rPr>
              <a:t>et al</a:t>
            </a:r>
            <a:r>
              <a:rPr lang="en-US" sz="1600" dirty="0"/>
              <a:t>J</a:t>
            </a:r>
            <a:r>
              <a:rPr lang="en-US" sz="1600" dirty="0">
                <a:solidFill>
                  <a:schemeClr val="bg1"/>
                </a:solidFill>
              </a:rPr>
              <a:t>. Math. Phys. 63, 112207 (2022)</a:t>
            </a:r>
            <a:r>
              <a:rPr lang="it-IT" sz="1600" dirty="0" smtClean="0">
                <a:solidFill>
                  <a:schemeClr val="bg1"/>
                </a:solidFill>
              </a:rPr>
              <a:t>.Favalli &amp; </a:t>
            </a:r>
            <a:r>
              <a:rPr lang="it-IT" sz="1600" dirty="0" err="1" smtClean="0">
                <a:solidFill>
                  <a:schemeClr val="bg1"/>
                </a:solidFill>
              </a:rPr>
              <a:t>Smerzi</a:t>
            </a:r>
            <a:r>
              <a:rPr lang="it-IT" sz="1600" dirty="0" smtClean="0">
                <a:solidFill>
                  <a:schemeClr val="bg1"/>
                </a:solidFill>
              </a:rPr>
              <a:t>, AVS Quantum Sci. 4, 044403 (2022) </a:t>
            </a:r>
            <a:r>
              <a:rPr lang="it-IT" sz="1600" dirty="0" smtClean="0">
                <a:solidFill>
                  <a:schemeClr val="bg1"/>
                </a:solidFill>
              </a:rPr>
              <a:t>]</a:t>
            </a:r>
          </a:p>
          <a:p>
            <a:r>
              <a:rPr lang="it-IT" sz="1600" b="1" dirty="0" smtClean="0">
                <a:solidFill>
                  <a:schemeClr val="bg2">
                    <a:lumMod val="60000"/>
                    <a:lumOff val="40000"/>
                  </a:schemeClr>
                </a:solidFill>
              </a:rPr>
              <a:t>…</a:t>
            </a:r>
            <a:endParaRPr lang="it-IT" sz="1600" b="1" dirty="0">
              <a:solidFill>
                <a:schemeClr val="bg2">
                  <a:lumMod val="60000"/>
                  <a:lumOff val="40000"/>
                </a:schemeClr>
              </a:solidFill>
            </a:endParaRPr>
          </a:p>
        </p:txBody>
      </p:sp>
    </p:spTree>
    <p:extLst>
      <p:ext uri="{BB962C8B-B14F-4D97-AF65-F5344CB8AC3E}">
        <p14:creationId xmlns:p14="http://schemas.microsoft.com/office/powerpoint/2010/main" val="1456265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88640"/>
            <a:ext cx="8640960" cy="1446550"/>
          </a:xfrm>
          <a:prstGeom prst="rect">
            <a:avLst/>
          </a:prstGeom>
          <a:noFill/>
        </p:spPr>
        <p:txBody>
          <a:bodyPr wrap="square" rtlCol="0">
            <a:spAutoFit/>
          </a:bodyPr>
          <a:lstStyle/>
          <a:p>
            <a:r>
              <a:rPr lang="en-GB" sz="4400" b="1" dirty="0" smtClean="0">
                <a:solidFill>
                  <a:srgbClr val="00B050"/>
                </a:solidFill>
                <a:effectLst>
                  <a:outerShdw blurRad="38100" dist="38100" dir="2700000" algn="tl">
                    <a:srgbClr val="000000">
                      <a:alpha val="43137"/>
                    </a:srgbClr>
                  </a:outerShdw>
                </a:effectLst>
              </a:rPr>
              <a:t>OTHER (EVENTUALLY</a:t>
            </a:r>
          </a:p>
          <a:p>
            <a:r>
              <a:rPr lang="en-GB" sz="4400" b="1" dirty="0" smtClean="0">
                <a:solidFill>
                  <a:srgbClr val="00B050"/>
                </a:solidFill>
                <a:effectLst>
                  <a:outerShdw blurRad="38100" dist="38100" dir="2700000" algn="tl">
                    <a:srgbClr val="000000">
                      <a:alpha val="43137"/>
                    </a:srgbClr>
                  </a:outerShdw>
                </a:effectLst>
              </a:rPr>
              <a:t> RELATED) PROPOSALS</a:t>
            </a:r>
            <a:endParaRPr lang="en-GB" sz="4400" b="1" dirty="0">
              <a:solidFill>
                <a:srgbClr val="00B050"/>
              </a:solidFill>
              <a:effectLst>
                <a:outerShdw blurRad="38100" dist="38100" dir="2700000" algn="tl">
                  <a:srgbClr val="000000">
                    <a:alpha val="43137"/>
                  </a:srgbClr>
                </a:outerShdw>
              </a:effectLst>
            </a:endParaRPr>
          </a:p>
        </p:txBody>
      </p:sp>
      <p:sp>
        <p:nvSpPr>
          <p:cNvPr id="3" name="CasellaDiTesto 2"/>
          <p:cNvSpPr txBox="1"/>
          <p:nvPr/>
        </p:nvSpPr>
        <p:spPr>
          <a:xfrm>
            <a:off x="611560" y="2564904"/>
            <a:ext cx="8532440" cy="3785652"/>
          </a:xfrm>
          <a:prstGeom prst="rect">
            <a:avLst/>
          </a:prstGeom>
          <a:noFill/>
        </p:spPr>
        <p:txBody>
          <a:bodyPr wrap="square" rtlCol="0">
            <a:spAutoFit/>
          </a:bodyPr>
          <a:lstStyle/>
          <a:p>
            <a:pPr>
              <a:buFontTx/>
              <a:buChar char="-"/>
            </a:pPr>
            <a:r>
              <a:rPr lang="en-GB" b="1" dirty="0" smtClean="0">
                <a:solidFill>
                  <a:srgbClr val="FF0000"/>
                </a:solidFill>
              </a:rPr>
              <a:t>Problem of Time in quantum Gravity [</a:t>
            </a:r>
            <a:r>
              <a:rPr lang="en-GB" b="1" dirty="0" err="1" smtClean="0">
                <a:solidFill>
                  <a:srgbClr val="FF0000"/>
                </a:solidFill>
              </a:rPr>
              <a:t>E.Anderson</a:t>
            </a:r>
            <a:r>
              <a:rPr lang="en-GB" b="1" dirty="0" smtClean="0">
                <a:solidFill>
                  <a:srgbClr val="FF0000"/>
                </a:solidFill>
              </a:rPr>
              <a:t>, </a:t>
            </a:r>
            <a:r>
              <a:rPr lang="en-GB" b="1" dirty="0" err="1" smtClean="0">
                <a:solidFill>
                  <a:srgbClr val="FF0000"/>
                </a:solidFill>
              </a:rPr>
              <a:t>Ann.Phys</a:t>
            </a:r>
            <a:r>
              <a:rPr lang="en-GB" b="1" dirty="0" smtClean="0">
                <a:solidFill>
                  <a:srgbClr val="FF0000"/>
                </a:solidFill>
              </a:rPr>
              <a:t>. 12 (2012) 757]</a:t>
            </a:r>
          </a:p>
          <a:p>
            <a:pPr>
              <a:buFontTx/>
              <a:buChar char="-"/>
            </a:pPr>
            <a:endParaRPr lang="en-GB" b="1" dirty="0" smtClean="0">
              <a:solidFill>
                <a:srgbClr val="FF0000"/>
              </a:solidFill>
            </a:endParaRPr>
          </a:p>
          <a:p>
            <a:pPr>
              <a:buFontTx/>
              <a:buChar char="-"/>
            </a:pPr>
            <a:r>
              <a:rPr lang="en-GB" sz="2000" b="1" i="1" dirty="0" smtClean="0">
                <a:solidFill>
                  <a:srgbClr val="FFC000"/>
                </a:solidFill>
              </a:rPr>
              <a:t>There is a fundamental time:  </a:t>
            </a:r>
            <a:r>
              <a:rPr lang="en-GB" b="1" dirty="0" smtClean="0">
                <a:solidFill>
                  <a:srgbClr val="FFC000"/>
                </a:solidFill>
              </a:rPr>
              <a:t>apparent frozenness is a formalism dependent statement [</a:t>
            </a:r>
            <a:r>
              <a:rPr lang="en-GB" b="1" dirty="0" err="1" smtClean="0">
                <a:solidFill>
                  <a:srgbClr val="FFC000"/>
                </a:solidFill>
              </a:rPr>
              <a:t>Kuchar</a:t>
            </a:r>
            <a:r>
              <a:rPr lang="en-GB" b="1" dirty="0" smtClean="0">
                <a:solidFill>
                  <a:srgbClr val="FFC000"/>
                </a:solidFill>
              </a:rPr>
              <a:t>, …], Reference matter time [Anderson,…], cosmological constant as a reference fluid [Unruh Wald,…],…</a:t>
            </a:r>
          </a:p>
          <a:p>
            <a:pPr>
              <a:buFontTx/>
              <a:buChar char="-"/>
            </a:pPr>
            <a:endParaRPr lang="en-GB" b="1" dirty="0" smtClean="0">
              <a:solidFill>
                <a:srgbClr val="FFC000"/>
              </a:solidFill>
            </a:endParaRPr>
          </a:p>
          <a:p>
            <a:pPr>
              <a:buFontTx/>
              <a:buChar char="-"/>
            </a:pPr>
            <a:r>
              <a:rPr lang="en-GB" b="1" dirty="0" smtClean="0">
                <a:solidFill>
                  <a:srgbClr val="FFC000"/>
                </a:solidFill>
              </a:rPr>
              <a:t> </a:t>
            </a:r>
            <a:r>
              <a:rPr lang="en-GB" sz="2000" b="1" i="1" dirty="0" smtClean="0">
                <a:solidFill>
                  <a:srgbClr val="FFC000"/>
                </a:solidFill>
              </a:rPr>
              <a:t>Time emerging in quantum regime: </a:t>
            </a:r>
            <a:r>
              <a:rPr lang="en-GB" b="1" dirty="0" err="1" smtClean="0">
                <a:solidFill>
                  <a:srgbClr val="FFC000"/>
                </a:solidFill>
              </a:rPr>
              <a:t>semiclassical</a:t>
            </a:r>
            <a:r>
              <a:rPr lang="en-GB" b="1" dirty="0" smtClean="0">
                <a:solidFill>
                  <a:srgbClr val="FFC000"/>
                </a:solidFill>
              </a:rPr>
              <a:t> approaches [</a:t>
            </a:r>
            <a:r>
              <a:rPr lang="en-GB" b="1" dirty="0" err="1" smtClean="0">
                <a:solidFill>
                  <a:srgbClr val="FFC000"/>
                </a:solidFill>
              </a:rPr>
              <a:t>Haliwell</a:t>
            </a:r>
            <a:r>
              <a:rPr lang="en-GB" b="1" dirty="0" smtClean="0">
                <a:solidFill>
                  <a:srgbClr val="FFC000"/>
                </a:solidFill>
              </a:rPr>
              <a:t> &amp; Hawking,..]</a:t>
            </a:r>
          </a:p>
          <a:p>
            <a:endParaRPr lang="en-GB" b="1" dirty="0" smtClean="0">
              <a:solidFill>
                <a:srgbClr val="FFC000"/>
              </a:solidFill>
            </a:endParaRPr>
          </a:p>
          <a:p>
            <a:pPr>
              <a:buFontTx/>
              <a:buChar char="-"/>
            </a:pPr>
            <a:r>
              <a:rPr lang="en-GB" b="1" dirty="0" smtClean="0">
                <a:solidFill>
                  <a:srgbClr val="FFC000"/>
                </a:solidFill>
              </a:rPr>
              <a:t> </a:t>
            </a:r>
            <a:r>
              <a:rPr lang="en-GB" sz="2000" b="1" i="1" dirty="0" smtClean="0">
                <a:solidFill>
                  <a:srgbClr val="FFC000"/>
                </a:solidFill>
              </a:rPr>
              <a:t>“Timeless approaches “ </a:t>
            </a:r>
            <a:r>
              <a:rPr lang="en-GB" b="1" dirty="0" smtClean="0">
                <a:solidFill>
                  <a:srgbClr val="FFC000"/>
                </a:solidFill>
              </a:rPr>
              <a:t>[Barbour, </a:t>
            </a:r>
            <a:r>
              <a:rPr lang="en-GB" b="1" dirty="0" err="1" smtClean="0">
                <a:solidFill>
                  <a:srgbClr val="FFC000"/>
                </a:solidFill>
              </a:rPr>
              <a:t>Rovelli</a:t>
            </a:r>
            <a:r>
              <a:rPr lang="en-GB" b="1" dirty="0" smtClean="0">
                <a:solidFill>
                  <a:srgbClr val="FFC000"/>
                </a:solidFill>
              </a:rPr>
              <a:t>], …</a:t>
            </a:r>
          </a:p>
          <a:p>
            <a:pPr>
              <a:buFontTx/>
              <a:buChar char="-"/>
            </a:pPr>
            <a:endParaRPr lang="en-GB" b="1" dirty="0" smtClean="0">
              <a:solidFill>
                <a:srgbClr val="FFC000"/>
              </a:solidFill>
            </a:endParaRPr>
          </a:p>
          <a:p>
            <a:pPr>
              <a:buFontTx/>
              <a:buChar char="-"/>
            </a:pPr>
            <a:r>
              <a:rPr lang="en-GB" b="1" dirty="0" smtClean="0">
                <a:solidFill>
                  <a:srgbClr val="FFC000"/>
                </a:solidFill>
              </a:rPr>
              <a:t> </a:t>
            </a:r>
            <a:r>
              <a:rPr lang="en-GB" sz="2000" b="1" i="1" dirty="0" smtClean="0">
                <a:solidFill>
                  <a:srgbClr val="FFC000"/>
                </a:solidFill>
              </a:rPr>
              <a:t>Quantum </a:t>
            </a:r>
            <a:r>
              <a:rPr lang="en-GB" sz="2000" b="1" i="1" dirty="0" err="1" smtClean="0">
                <a:solidFill>
                  <a:srgbClr val="FFC000"/>
                </a:solidFill>
              </a:rPr>
              <a:t>hystories</a:t>
            </a:r>
            <a:r>
              <a:rPr lang="en-GB" sz="2000" b="1" i="1" dirty="0" smtClean="0">
                <a:solidFill>
                  <a:srgbClr val="FFC000"/>
                </a:solidFill>
              </a:rPr>
              <a:t> </a:t>
            </a:r>
            <a:r>
              <a:rPr lang="en-GB" b="1" dirty="0" smtClean="0">
                <a:solidFill>
                  <a:srgbClr val="FFC000"/>
                </a:solidFill>
              </a:rPr>
              <a:t>[Gell-Mann &amp; </a:t>
            </a:r>
            <a:r>
              <a:rPr lang="en-GB" b="1" dirty="0" err="1" smtClean="0">
                <a:solidFill>
                  <a:srgbClr val="FFC000"/>
                </a:solidFill>
              </a:rPr>
              <a:t>Hartle</a:t>
            </a:r>
            <a:r>
              <a:rPr lang="en-GB" b="1" dirty="0" smtClean="0">
                <a:solidFill>
                  <a:srgbClr val="FFC000"/>
                </a:solidFill>
              </a:rPr>
              <a:t>, …]</a:t>
            </a:r>
          </a:p>
          <a:p>
            <a:endParaRPr lang="en-GB" b="1"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548680"/>
            <a:ext cx="9071029" cy="2808312"/>
          </a:xfrm>
          <a:prstGeom prst="rect">
            <a:avLst/>
          </a:prstGeom>
        </p:spPr>
      </p:pic>
      <p:pic>
        <p:nvPicPr>
          <p:cNvPr id="3" name="Immagine 2"/>
          <p:cNvPicPr>
            <a:picLocks noChangeAspect="1"/>
          </p:cNvPicPr>
          <p:nvPr/>
        </p:nvPicPr>
        <p:blipFill>
          <a:blip r:embed="rId3"/>
          <a:stretch>
            <a:fillRect/>
          </a:stretch>
        </p:blipFill>
        <p:spPr>
          <a:xfrm>
            <a:off x="107504" y="4653136"/>
            <a:ext cx="8080801" cy="806760"/>
          </a:xfrm>
          <a:prstGeom prst="rect">
            <a:avLst/>
          </a:prstGeom>
        </p:spPr>
      </p:pic>
      <p:sp>
        <p:nvSpPr>
          <p:cNvPr id="4" name="CasellaDiTesto 3"/>
          <p:cNvSpPr txBox="1"/>
          <p:nvPr/>
        </p:nvSpPr>
        <p:spPr>
          <a:xfrm>
            <a:off x="323528" y="4365104"/>
            <a:ext cx="1257652" cy="369332"/>
          </a:xfrm>
          <a:prstGeom prst="rect">
            <a:avLst/>
          </a:prstGeom>
          <a:noFill/>
        </p:spPr>
        <p:txBody>
          <a:bodyPr wrap="none" rtlCol="0">
            <a:spAutoFit/>
          </a:bodyPr>
          <a:lstStyle/>
          <a:p>
            <a:r>
              <a:rPr lang="it-IT" dirty="0" err="1" smtClean="0">
                <a:solidFill>
                  <a:schemeClr val="bg1"/>
                </a:solidFill>
              </a:rPr>
              <a:t>E.Anderson</a:t>
            </a:r>
            <a:endParaRPr lang="it-IT" dirty="0">
              <a:solidFill>
                <a:schemeClr val="bg1"/>
              </a:solidFill>
            </a:endParaRPr>
          </a:p>
        </p:txBody>
      </p:sp>
    </p:spTree>
    <p:extLst>
      <p:ext uri="{BB962C8B-B14F-4D97-AF65-F5344CB8AC3E}">
        <p14:creationId xmlns:p14="http://schemas.microsoft.com/office/powerpoint/2010/main" val="130957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9144000" cy="1384995"/>
          </a:xfrm>
          <a:prstGeom prst="rect">
            <a:avLst/>
          </a:prstGeom>
          <a:noFill/>
        </p:spPr>
        <p:txBody>
          <a:bodyPr wrap="square" rtlCol="0">
            <a:spAutoFit/>
          </a:bodyPr>
          <a:lstStyle/>
          <a:p>
            <a:r>
              <a:rPr lang="en-GB" sz="4800" b="1" dirty="0" smtClean="0">
                <a:solidFill>
                  <a:srgbClr val="00B050"/>
                </a:solidFill>
                <a:effectLst>
                  <a:outerShdw blurRad="38100" dist="38100" dir="2700000" algn="tl">
                    <a:srgbClr val="000000">
                      <a:alpha val="43137"/>
                    </a:srgbClr>
                  </a:outerShdw>
                </a:effectLst>
              </a:rPr>
              <a:t>AN EXPERIMENTAL  APPROACH</a:t>
            </a:r>
          </a:p>
          <a:p>
            <a:r>
              <a:rPr lang="en-GB" sz="2000" b="1" dirty="0" err="1" smtClean="0">
                <a:solidFill>
                  <a:srgbClr val="00B050"/>
                </a:solidFill>
                <a:effectLst>
                  <a:outerShdw blurRad="38100" dist="38100" dir="2700000" algn="tl">
                    <a:srgbClr val="000000">
                      <a:alpha val="43137"/>
                    </a:srgbClr>
                  </a:outerShdw>
                </a:effectLst>
              </a:rPr>
              <a:t>E.Moreva,M.Gramegna,G.Brida,V.Giovannetti,L.Maccone,M.Genovese</a:t>
            </a:r>
            <a:r>
              <a:rPr lang="en-GB" sz="2000" b="1" dirty="0" smtClean="0">
                <a:solidFill>
                  <a:srgbClr val="00B050"/>
                </a:solidFill>
                <a:effectLst>
                  <a:outerShdw blurRad="38100" dist="38100" dir="2700000" algn="tl">
                    <a:srgbClr val="000000">
                      <a:alpha val="43137"/>
                    </a:srgbClr>
                  </a:outerShdw>
                </a:effectLst>
              </a:rPr>
              <a:t> </a:t>
            </a:r>
            <a:r>
              <a:rPr lang="en-GB" sz="1600" b="1" i="1" dirty="0" smtClean="0">
                <a:solidFill>
                  <a:srgbClr val="00B050"/>
                </a:solidFill>
                <a:effectLst>
                  <a:outerShdw blurRad="38100" dist="38100" dir="2700000" algn="tl">
                    <a:srgbClr val="000000">
                      <a:alpha val="43137"/>
                    </a:srgbClr>
                  </a:outerShdw>
                </a:effectLst>
              </a:rPr>
              <a:t>Phys. Rev. A 89(2014) 052122</a:t>
            </a:r>
            <a:endParaRPr lang="en-GB" sz="2000" b="1" i="1" dirty="0">
              <a:solidFill>
                <a:srgbClr val="00B050"/>
              </a:solidFill>
              <a:effectLst>
                <a:outerShdw blurRad="38100" dist="38100" dir="2700000" algn="tl">
                  <a:srgbClr val="000000">
                    <a:alpha val="43137"/>
                  </a:srgbClr>
                </a:outerShdw>
              </a:effectLst>
            </a:endParaRPr>
          </a:p>
        </p:txBody>
      </p:sp>
      <p:sp>
        <p:nvSpPr>
          <p:cNvPr id="3" name="CasellaDiTesto 2"/>
          <p:cNvSpPr txBox="1"/>
          <p:nvPr/>
        </p:nvSpPr>
        <p:spPr>
          <a:xfrm>
            <a:off x="451149" y="2381108"/>
            <a:ext cx="8064896" cy="1200329"/>
          </a:xfrm>
          <a:prstGeom prst="rect">
            <a:avLst/>
          </a:prstGeom>
          <a:noFill/>
        </p:spPr>
        <p:txBody>
          <a:bodyPr wrap="square" rtlCol="0">
            <a:spAutoFit/>
          </a:bodyPr>
          <a:lstStyle/>
          <a:p>
            <a:r>
              <a:rPr lang="en-GB" dirty="0" smtClean="0">
                <a:solidFill>
                  <a:srgbClr val="0070C0"/>
                </a:solidFill>
              </a:rPr>
              <a:t>We want to show that a static state can have subsystems that evolve and one </a:t>
            </a:r>
            <a:r>
              <a:rPr lang="en-GB" dirty="0" err="1" smtClean="0">
                <a:solidFill>
                  <a:srgbClr val="0070C0"/>
                </a:solidFill>
              </a:rPr>
              <a:t>subsytem</a:t>
            </a:r>
            <a:r>
              <a:rPr lang="en-GB" dirty="0" smtClean="0">
                <a:solidFill>
                  <a:srgbClr val="0070C0"/>
                </a:solidFill>
              </a:rPr>
              <a:t> can act as clock for the others</a:t>
            </a:r>
          </a:p>
          <a:p>
            <a:endParaRPr lang="en-GB" dirty="0" smtClean="0">
              <a:solidFill>
                <a:srgbClr val="0070C0"/>
              </a:solidFill>
            </a:endParaRPr>
          </a:p>
          <a:p>
            <a:r>
              <a:rPr lang="en-GB" dirty="0" smtClean="0">
                <a:solidFill>
                  <a:srgbClr val="0070C0"/>
                </a:solidFill>
              </a:rPr>
              <a:t>For this purpose we consider</a:t>
            </a:r>
            <a:endParaRPr lang="en-GB" dirty="0">
              <a:solidFill>
                <a:srgbClr val="0070C0"/>
              </a:solidFill>
            </a:endParaRPr>
          </a:p>
        </p:txBody>
      </p:sp>
      <p:sp>
        <p:nvSpPr>
          <p:cNvPr id="5" name="Text Box 5"/>
          <p:cNvSpPr txBox="1">
            <a:spLocks noChangeArrowheads="1"/>
          </p:cNvSpPr>
          <p:nvPr/>
        </p:nvSpPr>
        <p:spPr bwMode="auto">
          <a:xfrm>
            <a:off x="827584" y="3933056"/>
            <a:ext cx="3656013" cy="1369606"/>
          </a:xfrm>
          <a:prstGeom prst="rect">
            <a:avLst/>
          </a:prstGeom>
          <a:noFill/>
          <a:ln w="9525">
            <a:noFill/>
            <a:miter lim="800000"/>
            <a:headEnd/>
            <a:tailEnd/>
          </a:ln>
          <a:effectLst/>
        </p:spPr>
        <p:txBody>
          <a:bodyPr>
            <a:spAutoFit/>
          </a:bodyPr>
          <a:lstStyle/>
          <a:p>
            <a:pPr>
              <a:defRPr/>
            </a:pPr>
            <a:r>
              <a:rPr lang="en-GB" sz="1600" b="1" dirty="0" smtClean="0">
                <a:solidFill>
                  <a:srgbClr val="9900CC"/>
                </a:solidFill>
                <a:effectLst>
                  <a:outerShdw blurRad="38100" dist="38100" dir="2700000" algn="tl">
                    <a:srgbClr val="C0C0C0"/>
                  </a:outerShdw>
                </a:effectLst>
                <a:cs typeface="Times New Roman" pitchFamily="18" charset="0"/>
              </a:rPr>
              <a:t>                   ( </a:t>
            </a:r>
            <a:r>
              <a:rPr lang="en-GB" sz="1600" b="1" dirty="0">
                <a:solidFill>
                  <a:srgbClr val="9900CC"/>
                </a:solidFill>
                <a:effectLst>
                  <a:outerShdw blurRad="38100" dist="38100" dir="2700000" algn="tl">
                    <a:srgbClr val="C0C0C0"/>
                  </a:outerShdw>
                </a:effectLst>
                <a:cs typeface="Times New Roman" pitchFamily="18" charset="0"/>
              </a:rPr>
              <a:t>| H &gt; |  </a:t>
            </a:r>
            <a:r>
              <a:rPr lang="it-IT" sz="1600" b="1" dirty="0">
                <a:solidFill>
                  <a:srgbClr val="9900CC"/>
                </a:solidFill>
                <a:effectLst>
                  <a:outerShdw blurRad="38100" dist="38100" dir="2700000" algn="tl">
                    <a:srgbClr val="C0C0C0"/>
                  </a:outerShdw>
                </a:effectLst>
                <a:cs typeface="Times New Roman" pitchFamily="18" charset="0"/>
              </a:rPr>
              <a:t>V</a:t>
            </a:r>
            <a:r>
              <a:rPr lang="en-GB" sz="1600" b="1" dirty="0">
                <a:solidFill>
                  <a:srgbClr val="9900CC"/>
                </a:solidFill>
                <a:effectLst>
                  <a:outerShdw blurRad="38100" dist="38100" dir="2700000" algn="tl">
                    <a:srgbClr val="C0C0C0"/>
                  </a:outerShdw>
                </a:effectLst>
                <a:cs typeface="Times New Roman" pitchFamily="18" charset="0"/>
              </a:rPr>
              <a:t> &gt; </a:t>
            </a:r>
            <a:r>
              <a:rPr lang="en-GB" sz="1600" b="1" dirty="0" smtClean="0">
                <a:solidFill>
                  <a:srgbClr val="9900CC"/>
                </a:solidFill>
                <a:effectLst>
                  <a:outerShdw blurRad="38100" dist="38100" dir="2700000" algn="tl">
                    <a:srgbClr val="C0C0C0"/>
                  </a:outerShdw>
                </a:effectLst>
                <a:cs typeface="Times New Roman" pitchFamily="18" charset="0"/>
              </a:rPr>
              <a:t>- </a:t>
            </a:r>
            <a:r>
              <a:rPr lang="en-GB" sz="1600" b="1" dirty="0">
                <a:solidFill>
                  <a:srgbClr val="9900CC"/>
                </a:solidFill>
                <a:effectLst>
                  <a:outerShdw blurRad="38100" dist="38100" dir="2700000" algn="tl">
                    <a:srgbClr val="C0C0C0"/>
                  </a:outerShdw>
                </a:effectLst>
                <a:cs typeface="Times New Roman" pitchFamily="18" charset="0"/>
              </a:rPr>
              <a:t>|  V &gt; | </a:t>
            </a:r>
            <a:r>
              <a:rPr lang="it-IT" sz="1600" b="1" dirty="0">
                <a:solidFill>
                  <a:srgbClr val="9900CC"/>
                </a:solidFill>
                <a:effectLst>
                  <a:outerShdw blurRad="38100" dist="38100" dir="2700000" algn="tl">
                    <a:srgbClr val="C0C0C0"/>
                  </a:outerShdw>
                </a:effectLst>
                <a:cs typeface="Times New Roman" pitchFamily="18" charset="0"/>
              </a:rPr>
              <a:t>H</a:t>
            </a:r>
            <a:r>
              <a:rPr lang="en-GB" sz="1600" b="1" dirty="0">
                <a:solidFill>
                  <a:srgbClr val="9900CC"/>
                </a:solidFill>
                <a:effectLst>
                  <a:outerShdw blurRad="38100" dist="38100" dir="2700000" algn="tl">
                    <a:srgbClr val="C0C0C0"/>
                  </a:outerShdw>
                </a:effectLst>
                <a:cs typeface="Times New Roman" pitchFamily="18" charset="0"/>
              </a:rPr>
              <a:t> &gt; ) </a:t>
            </a:r>
            <a:r>
              <a:rPr lang="en-GB" sz="1600" b="1" dirty="0" smtClean="0">
                <a:solidFill>
                  <a:srgbClr val="9900CC"/>
                </a:solidFill>
                <a:effectLst>
                  <a:outerShdw blurRad="38100" dist="38100" dir="2700000" algn="tl">
                    <a:srgbClr val="C0C0C0"/>
                  </a:outerShdw>
                </a:effectLst>
                <a:cs typeface="Times New Roman" pitchFamily="18" charset="0"/>
              </a:rPr>
              <a:t>   </a:t>
            </a:r>
            <a:endParaRPr lang="en-GB" sz="1600" b="1" dirty="0">
              <a:solidFill>
                <a:srgbClr val="9900CC"/>
              </a:solidFill>
              <a:effectLst>
                <a:outerShdw blurRad="38100" dist="38100" dir="2700000" algn="tl">
                  <a:srgbClr val="C0C0C0"/>
                </a:outerShdw>
              </a:effectLst>
              <a:cs typeface="Times New Roman" pitchFamily="18" charset="0"/>
            </a:endParaRPr>
          </a:p>
          <a:p>
            <a:pPr>
              <a:spcBef>
                <a:spcPct val="50000"/>
              </a:spcBef>
              <a:defRPr/>
            </a:pPr>
            <a:r>
              <a:rPr lang="en-GB" sz="1600" b="1" dirty="0" smtClean="0">
                <a:solidFill>
                  <a:srgbClr val="7030A0"/>
                </a:solidFill>
                <a:sym typeface="Mathematica1Mono"/>
              </a:rPr>
              <a:t>|</a:t>
            </a:r>
            <a:r>
              <a:rPr lang="el-GR" sz="1600" b="1" dirty="0" smtClean="0">
                <a:solidFill>
                  <a:srgbClr val="7030A0"/>
                </a:solidFill>
                <a:latin typeface="Calibri" panose="020F0502020204030204" pitchFamily="34" charset="0"/>
                <a:sym typeface="Mathematica1Mono"/>
              </a:rPr>
              <a:t>ψ</a:t>
            </a:r>
            <a:r>
              <a:rPr lang="en-GB" sz="1600" b="1" baseline="30000" dirty="0" smtClean="0">
                <a:solidFill>
                  <a:srgbClr val="7030A0"/>
                </a:solidFill>
                <a:sym typeface="Mathematica1Mono"/>
              </a:rPr>
              <a:t>-   </a:t>
            </a:r>
            <a:r>
              <a:rPr lang="en-GB" sz="1600" b="1" dirty="0" smtClean="0">
                <a:solidFill>
                  <a:srgbClr val="7030A0"/>
                </a:solidFill>
                <a:sym typeface="Mathematica1Mono"/>
              </a:rPr>
              <a:t>&gt; =</a:t>
            </a:r>
            <a:r>
              <a:rPr lang="en-GB" sz="1600" b="1" baseline="30000" dirty="0" smtClean="0">
                <a:solidFill>
                  <a:srgbClr val="7030A0"/>
                </a:solidFill>
                <a:sym typeface="Mathematica1Mono"/>
              </a:rPr>
              <a:t>         </a:t>
            </a:r>
            <a:r>
              <a:rPr lang="en-GB" sz="1600" b="1" dirty="0" smtClean="0">
                <a:solidFill>
                  <a:srgbClr val="9900CC"/>
                </a:solidFill>
                <a:effectLst>
                  <a:outerShdw blurRad="38100" dist="38100" dir="2700000" algn="tl">
                    <a:srgbClr val="C0C0C0"/>
                  </a:outerShdw>
                </a:effectLst>
                <a:latin typeface="_______________"/>
                <a:cs typeface="Times New Roman" pitchFamily="18" charset="0"/>
              </a:rPr>
              <a:t>____________________</a:t>
            </a:r>
            <a:endParaRPr lang="en-GB" sz="1600" b="1" dirty="0">
              <a:solidFill>
                <a:srgbClr val="9900CC"/>
              </a:solidFill>
              <a:effectLst>
                <a:outerShdw blurRad="38100" dist="38100" dir="2700000" algn="tl">
                  <a:srgbClr val="C0C0C0"/>
                </a:outerShdw>
              </a:effectLst>
              <a:latin typeface="_______________"/>
              <a:cs typeface="Times New Roman" pitchFamily="18" charset="0"/>
            </a:endParaRPr>
          </a:p>
          <a:p>
            <a:pPr>
              <a:spcBef>
                <a:spcPct val="50000"/>
              </a:spcBef>
              <a:defRPr/>
            </a:pPr>
            <a:r>
              <a:rPr lang="en-GB" sz="1600" b="1" dirty="0">
                <a:solidFill>
                  <a:srgbClr val="9900CC"/>
                </a:solidFill>
                <a:effectLst>
                  <a:outerShdw blurRad="38100" dist="38100" dir="2700000" algn="tl">
                    <a:srgbClr val="C0C0C0"/>
                  </a:outerShdw>
                </a:effectLst>
                <a:latin typeface="_______________"/>
                <a:cs typeface="Times New Roman" pitchFamily="18" charset="0"/>
              </a:rPr>
              <a:t>                  </a:t>
            </a:r>
            <a:r>
              <a:rPr lang="en-GB" sz="1600" b="1" dirty="0" smtClean="0">
                <a:solidFill>
                  <a:srgbClr val="9900CC"/>
                </a:solidFill>
                <a:effectLst>
                  <a:outerShdw blurRad="38100" dist="38100" dir="2700000" algn="tl">
                    <a:srgbClr val="C0C0C0"/>
                  </a:outerShdw>
                </a:effectLst>
                <a:latin typeface="_______________"/>
                <a:cs typeface="Times New Roman" pitchFamily="18" charset="0"/>
              </a:rPr>
              <a:t>            </a:t>
            </a:r>
            <a:r>
              <a:rPr lang="en-GB" sz="1600" b="1" dirty="0" smtClean="0">
                <a:solidFill>
                  <a:srgbClr val="9900CC"/>
                </a:solidFill>
                <a:effectLst>
                  <a:outerShdw blurRad="38100" dist="38100" dir="2700000" algn="tl">
                    <a:srgbClr val="C0C0C0"/>
                  </a:outerShdw>
                </a:effectLst>
                <a:cs typeface="Times New Roman" pitchFamily="18" charset="0"/>
                <a:sym typeface="Symbol" pitchFamily="18" charset="2"/>
              </a:rPr>
              <a:t></a:t>
            </a:r>
            <a:r>
              <a:rPr lang="en-GB" sz="1600" b="1" dirty="0">
                <a:solidFill>
                  <a:srgbClr val="9900CC"/>
                </a:solidFill>
                <a:effectLst>
                  <a:outerShdw blurRad="38100" dist="38100" dir="2700000" algn="tl">
                    <a:srgbClr val="C0C0C0"/>
                  </a:outerShdw>
                </a:effectLst>
                <a:cs typeface="Times New Roman" pitchFamily="18" charset="0"/>
                <a:sym typeface="Symbol" pitchFamily="18" charset="2"/>
              </a:rPr>
              <a:t>(</a:t>
            </a:r>
            <a:r>
              <a:rPr lang="it-IT" sz="1600" b="1" dirty="0">
                <a:solidFill>
                  <a:srgbClr val="9900CC"/>
                </a:solidFill>
                <a:effectLst>
                  <a:outerShdw blurRad="38100" dist="38100" dir="2700000" algn="tl">
                    <a:srgbClr val="C0C0C0"/>
                  </a:outerShdw>
                </a:effectLst>
                <a:latin typeface="_______________"/>
                <a:cs typeface="Times New Roman" pitchFamily="18" charset="0"/>
              </a:rPr>
              <a:t>2</a:t>
            </a:r>
            <a:r>
              <a:rPr lang="en-GB" sz="1600" b="1" dirty="0">
                <a:solidFill>
                  <a:srgbClr val="9900CC"/>
                </a:solidFill>
                <a:effectLst>
                  <a:outerShdw blurRad="38100" dist="38100" dir="2700000" algn="tl">
                    <a:srgbClr val="C0C0C0"/>
                  </a:outerShdw>
                </a:effectLst>
                <a:latin typeface="_______________"/>
                <a:cs typeface="Times New Roman" pitchFamily="18" charset="0"/>
              </a:rPr>
              <a:t>)</a:t>
            </a:r>
          </a:p>
          <a:p>
            <a:pPr>
              <a:defRPr/>
            </a:pPr>
            <a:endParaRPr lang="en-GB" sz="1600" b="1" dirty="0">
              <a:solidFill>
                <a:srgbClr val="9900CC"/>
              </a:solidFill>
              <a:effectLst>
                <a:outerShdw blurRad="38100" dist="38100" dir="2700000" algn="tl">
                  <a:srgbClr val="C0C0C0"/>
                </a:outerShdw>
              </a:effectLst>
            </a:endParaRPr>
          </a:p>
        </p:txBody>
      </p:sp>
      <p:sp>
        <p:nvSpPr>
          <p:cNvPr id="7" name="Rettangolo 6"/>
          <p:cNvSpPr/>
          <p:nvPr/>
        </p:nvSpPr>
        <p:spPr>
          <a:xfrm>
            <a:off x="539552" y="5469615"/>
            <a:ext cx="4453270" cy="369332"/>
          </a:xfrm>
          <a:prstGeom prst="rect">
            <a:avLst/>
          </a:prstGeom>
        </p:spPr>
        <p:txBody>
          <a:bodyPr wrap="none">
            <a:spAutoFit/>
          </a:bodyPr>
          <a:lstStyle/>
          <a:p>
            <a:r>
              <a:rPr lang="en-GB" dirty="0" smtClean="0">
                <a:solidFill>
                  <a:srgbClr val="0070C0"/>
                </a:solidFill>
              </a:rPr>
              <a:t>The polarisation of one photon is the “clock”.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2716" y="758825"/>
            <a:ext cx="7772400" cy="1470025"/>
          </a:xfrm>
        </p:spPr>
        <p:txBody>
          <a:bodyPr>
            <a:normAutofit fontScale="90000"/>
          </a:bodyPr>
          <a:lstStyle/>
          <a:p>
            <a:r>
              <a:rPr lang="it-IT" b="1" i="1" dirty="0" smtClean="0">
                <a:solidFill>
                  <a:srgbClr val="FF0000"/>
                </a:solidFill>
              </a:rPr>
              <a:t>Quid est ergo </a:t>
            </a:r>
            <a:r>
              <a:rPr lang="it-IT" b="1" i="1" dirty="0" err="1" smtClean="0">
                <a:solidFill>
                  <a:srgbClr val="FF0000"/>
                </a:solidFill>
              </a:rPr>
              <a:t>tempus</a:t>
            </a:r>
            <a:r>
              <a:rPr lang="it-IT" b="1" i="1" dirty="0" smtClean="0">
                <a:solidFill>
                  <a:srgbClr val="FF0000"/>
                </a:solidFill>
              </a:rPr>
              <a:t>? si </a:t>
            </a:r>
            <a:r>
              <a:rPr lang="it-IT" b="1" i="1" dirty="0" err="1" smtClean="0">
                <a:solidFill>
                  <a:srgbClr val="FF0000"/>
                </a:solidFill>
              </a:rPr>
              <a:t>nemo</a:t>
            </a:r>
            <a:r>
              <a:rPr lang="it-IT" b="1" i="1" dirty="0" smtClean="0">
                <a:solidFill>
                  <a:srgbClr val="FF0000"/>
                </a:solidFill>
              </a:rPr>
              <a:t> ex me </a:t>
            </a:r>
            <a:r>
              <a:rPr lang="it-IT" b="1" i="1" dirty="0" err="1" smtClean="0">
                <a:solidFill>
                  <a:srgbClr val="FF0000"/>
                </a:solidFill>
              </a:rPr>
              <a:t>quaerat</a:t>
            </a:r>
            <a:r>
              <a:rPr lang="it-IT" b="1" i="1" dirty="0" smtClean="0">
                <a:solidFill>
                  <a:srgbClr val="FF0000"/>
                </a:solidFill>
              </a:rPr>
              <a:t>, scio; si </a:t>
            </a:r>
            <a:r>
              <a:rPr lang="it-IT" b="1" i="1" dirty="0" err="1" smtClean="0">
                <a:solidFill>
                  <a:srgbClr val="FF0000"/>
                </a:solidFill>
              </a:rPr>
              <a:t>quaerenti</a:t>
            </a:r>
            <a:r>
              <a:rPr lang="it-IT" b="1" i="1" dirty="0" smtClean="0">
                <a:solidFill>
                  <a:srgbClr val="FF0000"/>
                </a:solidFill>
              </a:rPr>
              <a:t> </a:t>
            </a:r>
            <a:r>
              <a:rPr lang="it-IT" b="1" i="1" dirty="0" err="1" smtClean="0">
                <a:solidFill>
                  <a:srgbClr val="FF0000"/>
                </a:solidFill>
              </a:rPr>
              <a:t>explicare</a:t>
            </a:r>
            <a:r>
              <a:rPr lang="it-IT" b="1" i="1" dirty="0" smtClean="0">
                <a:solidFill>
                  <a:srgbClr val="FF0000"/>
                </a:solidFill>
              </a:rPr>
              <a:t> </a:t>
            </a:r>
            <a:r>
              <a:rPr lang="it-IT" b="1" i="1" dirty="0" err="1" smtClean="0">
                <a:solidFill>
                  <a:srgbClr val="FF0000"/>
                </a:solidFill>
              </a:rPr>
              <a:t>velim</a:t>
            </a:r>
            <a:r>
              <a:rPr lang="it-IT" b="1" i="1" dirty="0" smtClean="0">
                <a:solidFill>
                  <a:srgbClr val="FF0000"/>
                </a:solidFill>
              </a:rPr>
              <a:t>, </a:t>
            </a:r>
            <a:r>
              <a:rPr lang="it-IT" b="1" i="1" dirty="0" err="1" smtClean="0">
                <a:solidFill>
                  <a:srgbClr val="FF0000"/>
                </a:solidFill>
              </a:rPr>
              <a:t>nescio</a:t>
            </a:r>
            <a:r>
              <a:rPr lang="it-IT" b="1" i="1" dirty="0" smtClean="0">
                <a:solidFill>
                  <a:srgbClr val="FF0000"/>
                </a:solidFill>
              </a:rPr>
              <a:t>. </a:t>
            </a:r>
            <a:r>
              <a:rPr lang="it-IT" dirty="0" smtClean="0"/>
              <a:t/>
            </a:r>
            <a:br>
              <a:rPr lang="it-IT" dirty="0" smtClean="0"/>
            </a:br>
            <a:endParaRPr lang="en-GB" sz="3600" dirty="0">
              <a:solidFill>
                <a:schemeClr val="bg2"/>
              </a:solidFill>
            </a:endParaRPr>
          </a:p>
        </p:txBody>
      </p:sp>
      <p:sp>
        <p:nvSpPr>
          <p:cNvPr id="3" name="Sottotitolo 2"/>
          <p:cNvSpPr>
            <a:spLocks noGrp="1"/>
          </p:cNvSpPr>
          <p:nvPr>
            <p:ph type="subTitle" idx="1"/>
          </p:nvPr>
        </p:nvSpPr>
        <p:spPr>
          <a:xfrm>
            <a:off x="1475656" y="2478018"/>
            <a:ext cx="6400800" cy="1752600"/>
          </a:xfrm>
        </p:spPr>
        <p:txBody>
          <a:bodyPr/>
          <a:lstStyle/>
          <a:p>
            <a:r>
              <a:rPr lang="it-IT" dirty="0" err="1" smtClean="0">
                <a:solidFill>
                  <a:schemeClr val="bg2"/>
                </a:solidFill>
              </a:rPr>
              <a:t>Aurelius</a:t>
            </a:r>
            <a:r>
              <a:rPr lang="it-IT" dirty="0" smtClean="0">
                <a:solidFill>
                  <a:schemeClr val="bg2"/>
                </a:solidFill>
              </a:rPr>
              <a:t> </a:t>
            </a:r>
            <a:r>
              <a:rPr lang="it-IT" dirty="0" err="1" smtClean="0">
                <a:solidFill>
                  <a:schemeClr val="bg2"/>
                </a:solidFill>
              </a:rPr>
              <a:t>Augustinus</a:t>
            </a:r>
            <a:r>
              <a:rPr lang="it-IT" dirty="0" smtClean="0">
                <a:solidFill>
                  <a:schemeClr val="bg2"/>
                </a:solidFill>
              </a:rPr>
              <a:t> </a:t>
            </a:r>
            <a:r>
              <a:rPr lang="it-IT" dirty="0" err="1" smtClean="0">
                <a:solidFill>
                  <a:schemeClr val="bg2"/>
                </a:solidFill>
              </a:rPr>
              <a:t>Hipponensis</a:t>
            </a:r>
            <a:r>
              <a:rPr lang="it-IT" dirty="0" smtClean="0">
                <a:solidFill>
                  <a:schemeClr val="bg2"/>
                </a:solidFill>
              </a:rPr>
              <a:t>, </a:t>
            </a:r>
            <a:r>
              <a:rPr lang="it-IT" dirty="0" err="1" smtClean="0">
                <a:solidFill>
                  <a:schemeClr val="bg2"/>
                </a:solidFill>
              </a:rPr>
              <a:t>Confessiones</a:t>
            </a:r>
            <a:r>
              <a:rPr lang="it-IT" dirty="0" smtClean="0">
                <a:solidFill>
                  <a:schemeClr val="bg2"/>
                </a:solidFill>
              </a:rPr>
              <a:t>, XI, 14</a:t>
            </a:r>
            <a:endParaRPr lang="en-GB" dirty="0"/>
          </a:p>
        </p:txBody>
      </p:sp>
      <p:pic>
        <p:nvPicPr>
          <p:cNvPr id="1026" name="Picture 2" descr="https://www.bing.com/th?id=OIP.Uz_gX8e5zaNq1OI8_Lcn7AHaFQ&amp;w=272&amp;h=200&amp;c=8&amp;rs=1&amp;qlt=90&amp;o=6&amp;cb=15&amp;dpr=1.5&amp;pid=3.1&amp;r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956" y="3789040"/>
            <a:ext cx="38862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692696"/>
            <a:ext cx="4834272" cy="646331"/>
          </a:xfrm>
          <a:prstGeom prst="rect">
            <a:avLst/>
          </a:prstGeom>
          <a:noFill/>
        </p:spPr>
        <p:txBody>
          <a:bodyPr wrap="none" rtlCol="0">
            <a:spAutoFit/>
          </a:bodyPr>
          <a:lstStyle/>
          <a:p>
            <a:r>
              <a:rPr lang="en-GB" dirty="0" smtClean="0">
                <a:solidFill>
                  <a:schemeClr val="bg1"/>
                </a:solidFill>
              </a:rPr>
              <a:t>The clock is initialised in | + &gt; and then evolves as</a:t>
            </a:r>
          </a:p>
          <a:p>
            <a:endParaRPr lang="en-GB" dirty="0">
              <a:solidFill>
                <a:schemeClr val="bg1"/>
              </a:solidFill>
            </a:endParaRPr>
          </a:p>
        </p:txBody>
      </p:sp>
      <p:pic>
        <p:nvPicPr>
          <p:cNvPr id="1028" name="Picture 4"/>
          <p:cNvPicPr>
            <a:picLocks noChangeAspect="1" noChangeArrowheads="1"/>
          </p:cNvPicPr>
          <p:nvPr/>
        </p:nvPicPr>
        <p:blipFill>
          <a:blip r:embed="rId2" cstate="print"/>
          <a:srcRect/>
          <a:stretch>
            <a:fillRect/>
          </a:stretch>
        </p:blipFill>
        <p:spPr bwMode="auto">
          <a:xfrm>
            <a:off x="755576" y="1268760"/>
            <a:ext cx="3429000" cy="409575"/>
          </a:xfrm>
          <a:prstGeom prst="rect">
            <a:avLst/>
          </a:prstGeom>
          <a:noFill/>
          <a:ln w="9525">
            <a:noFill/>
            <a:miter lim="800000"/>
            <a:headEnd/>
            <a:tailEnd/>
          </a:ln>
        </p:spPr>
      </p:pic>
      <p:sp>
        <p:nvSpPr>
          <p:cNvPr id="6" name="CasellaDiTesto 5"/>
          <p:cNvSpPr txBox="1"/>
          <p:nvPr/>
        </p:nvSpPr>
        <p:spPr>
          <a:xfrm>
            <a:off x="323528" y="2204864"/>
            <a:ext cx="5472607" cy="3139321"/>
          </a:xfrm>
          <a:prstGeom prst="rect">
            <a:avLst/>
          </a:prstGeom>
          <a:noFill/>
        </p:spPr>
        <p:txBody>
          <a:bodyPr wrap="square" rtlCol="0">
            <a:spAutoFit/>
          </a:bodyPr>
          <a:lstStyle/>
          <a:p>
            <a:r>
              <a:rPr lang="en-GB" dirty="0" smtClean="0">
                <a:solidFill>
                  <a:schemeClr val="bg1"/>
                </a:solidFill>
              </a:rPr>
              <a:t>clock readout  measurement in the basis</a:t>
            </a:r>
          </a:p>
          <a:p>
            <a:r>
              <a:rPr lang="en-GB" dirty="0" smtClean="0">
                <a:solidFill>
                  <a:schemeClr val="bg1"/>
                </a:solidFill>
              </a:rPr>
              <a:t>|+&gt;   t= 0</a:t>
            </a:r>
          </a:p>
          <a:p>
            <a:r>
              <a:rPr lang="en-GB" dirty="0" smtClean="0">
                <a:solidFill>
                  <a:schemeClr val="bg1"/>
                </a:solidFill>
              </a:rPr>
              <a:t>|-&gt;    t = </a:t>
            </a:r>
            <a:r>
              <a:rPr lang="el-GR" dirty="0" smtClean="0">
                <a:solidFill>
                  <a:schemeClr val="bg1"/>
                </a:solidFill>
                <a:latin typeface="Calibri" panose="020F0502020204030204" pitchFamily="34" charset="0"/>
                <a:sym typeface="Mathematica1Mono"/>
              </a:rPr>
              <a:t>π</a:t>
            </a:r>
            <a:r>
              <a:rPr lang="en-GB" dirty="0" smtClean="0">
                <a:solidFill>
                  <a:schemeClr val="bg1"/>
                </a:solidFill>
                <a:sym typeface="Mathematica1Mono"/>
              </a:rPr>
              <a:t>/(2 </a:t>
            </a:r>
            <a:r>
              <a:rPr lang="el-GR" dirty="0" smtClean="0">
                <a:solidFill>
                  <a:schemeClr val="bg1"/>
                </a:solidFill>
                <a:latin typeface="Calibri" panose="020F0502020204030204" pitchFamily="34" charset="0"/>
                <a:sym typeface="Mathematica1Mono"/>
              </a:rPr>
              <a:t>ω</a:t>
            </a:r>
            <a:r>
              <a:rPr lang="it-IT" dirty="0" smtClean="0">
                <a:solidFill>
                  <a:schemeClr val="bg1"/>
                </a:solidFill>
                <a:latin typeface="Calibri" panose="020F0502020204030204" pitchFamily="34" charset="0"/>
                <a:sym typeface="Mathematica1Mono"/>
              </a:rPr>
              <a:t>)</a:t>
            </a:r>
            <a:endParaRPr lang="en-GB" dirty="0" smtClean="0">
              <a:solidFill>
                <a:schemeClr val="bg1"/>
              </a:solidFill>
              <a:sym typeface="Mathematica1Mono"/>
            </a:endParaRPr>
          </a:p>
          <a:p>
            <a:endParaRPr lang="en-GB" dirty="0" smtClean="0">
              <a:solidFill>
                <a:schemeClr val="bg1"/>
              </a:solidFill>
              <a:sym typeface="Mathematica1Mono"/>
            </a:endParaRPr>
          </a:p>
          <a:p>
            <a:r>
              <a:rPr lang="en-GB" dirty="0" smtClean="0">
                <a:solidFill>
                  <a:schemeClr val="bg1"/>
                </a:solidFill>
                <a:sym typeface="Mathematica1Mono"/>
              </a:rPr>
              <a:t>Once time has been measured from clock photon we use it to prove that the other photon’s polarisation evolves: making many measurements for several </a:t>
            </a:r>
            <a:r>
              <a:rPr lang="en-GB" dirty="0" err="1" smtClean="0">
                <a:solidFill>
                  <a:schemeClr val="bg1"/>
                </a:solidFill>
                <a:sym typeface="Mathematica1Mono"/>
              </a:rPr>
              <a:t>birefringent</a:t>
            </a:r>
            <a:r>
              <a:rPr lang="en-GB" dirty="0" smtClean="0">
                <a:solidFill>
                  <a:schemeClr val="bg1"/>
                </a:solidFill>
                <a:sym typeface="Mathematica1Mono"/>
              </a:rPr>
              <a:t> material thickness we have  a set of couples (0,+), (</a:t>
            </a:r>
            <a:r>
              <a:rPr lang="el-GR" dirty="0">
                <a:solidFill>
                  <a:schemeClr val="bg1"/>
                </a:solidFill>
                <a:latin typeface="Calibri" panose="020F0502020204030204" pitchFamily="34" charset="0"/>
                <a:sym typeface="Mathematica1Mono"/>
              </a:rPr>
              <a:t>π</a:t>
            </a:r>
            <a:r>
              <a:rPr lang="en-GB" dirty="0">
                <a:solidFill>
                  <a:schemeClr val="bg1"/>
                </a:solidFill>
                <a:sym typeface="Mathematica1Mono"/>
              </a:rPr>
              <a:t>/(2 </a:t>
            </a:r>
            <a:r>
              <a:rPr lang="el-GR" dirty="0">
                <a:solidFill>
                  <a:schemeClr val="bg1"/>
                </a:solidFill>
                <a:latin typeface="Calibri" panose="020F0502020204030204" pitchFamily="34" charset="0"/>
                <a:sym typeface="Mathematica1Mono"/>
              </a:rPr>
              <a:t>ω</a:t>
            </a:r>
            <a:r>
              <a:rPr lang="it-IT" dirty="0" smtClean="0">
                <a:solidFill>
                  <a:schemeClr val="bg1"/>
                </a:solidFill>
                <a:latin typeface="Calibri" panose="020F0502020204030204" pitchFamily="34" charset="0"/>
                <a:sym typeface="Mathematica1Mono"/>
              </a:rPr>
              <a:t>)</a:t>
            </a:r>
            <a:r>
              <a:rPr lang="en-GB" dirty="0" smtClean="0">
                <a:solidFill>
                  <a:schemeClr val="bg1"/>
                </a:solidFill>
                <a:sym typeface="Mathematica1Mono"/>
              </a:rPr>
              <a:t>,-), (</a:t>
            </a:r>
            <a:r>
              <a:rPr lang="el-GR" dirty="0">
                <a:solidFill>
                  <a:schemeClr val="bg1"/>
                </a:solidFill>
                <a:latin typeface="Calibri" panose="020F0502020204030204" pitchFamily="34" charset="0"/>
                <a:sym typeface="Mathematica1Mono"/>
              </a:rPr>
              <a:t>π</a:t>
            </a:r>
            <a:r>
              <a:rPr lang="en-GB" dirty="0">
                <a:solidFill>
                  <a:schemeClr val="bg1"/>
                </a:solidFill>
                <a:sym typeface="Mathematica1Mono"/>
              </a:rPr>
              <a:t>/(2 </a:t>
            </a:r>
            <a:r>
              <a:rPr lang="el-GR" dirty="0">
                <a:solidFill>
                  <a:schemeClr val="bg1"/>
                </a:solidFill>
                <a:latin typeface="Calibri" panose="020F0502020204030204" pitchFamily="34" charset="0"/>
                <a:sym typeface="Mathematica1Mono"/>
              </a:rPr>
              <a:t>ω</a:t>
            </a:r>
            <a:r>
              <a:rPr lang="it-IT" dirty="0" smtClean="0">
                <a:solidFill>
                  <a:schemeClr val="bg1"/>
                </a:solidFill>
                <a:latin typeface="Calibri" panose="020F0502020204030204" pitchFamily="34" charset="0"/>
                <a:sym typeface="Mathematica1Mono"/>
              </a:rPr>
              <a:t>)</a:t>
            </a:r>
            <a:r>
              <a:rPr lang="en-GB" dirty="0" smtClean="0">
                <a:solidFill>
                  <a:schemeClr val="bg1"/>
                </a:solidFill>
                <a:sym typeface="Mathematica1Mono"/>
              </a:rPr>
              <a:t>,+), …</a:t>
            </a:r>
          </a:p>
          <a:p>
            <a:endParaRPr lang="en-GB" dirty="0" smtClean="0">
              <a:solidFill>
                <a:schemeClr val="bg1"/>
              </a:solidFill>
            </a:endParaRPr>
          </a:p>
          <a:p>
            <a:endParaRPr lang="en-GB" dirty="0">
              <a:solidFill>
                <a:schemeClr val="bg1"/>
              </a:solidFill>
            </a:endParaRPr>
          </a:p>
        </p:txBody>
      </p:sp>
      <p:pic>
        <p:nvPicPr>
          <p:cNvPr id="1029" name="Picture 5"/>
          <p:cNvPicPr>
            <a:picLocks noChangeAspect="1" noChangeArrowheads="1"/>
          </p:cNvPicPr>
          <p:nvPr/>
        </p:nvPicPr>
        <p:blipFill>
          <a:blip r:embed="rId3" cstate="print"/>
          <a:srcRect/>
          <a:stretch>
            <a:fillRect/>
          </a:stretch>
        </p:blipFill>
        <p:spPr bwMode="auto">
          <a:xfrm>
            <a:off x="5796136" y="1196752"/>
            <a:ext cx="2933700" cy="310515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652120" y="2276872"/>
            <a:ext cx="323850"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mad.jpg"/>
          <p:cNvPicPr>
            <a:picLocks noChangeAspect="1"/>
          </p:cNvPicPr>
          <p:nvPr/>
        </p:nvPicPr>
        <p:blipFill>
          <a:blip r:embed="rId2" cstate="print"/>
          <a:stretch>
            <a:fillRect/>
          </a:stretch>
        </p:blipFill>
        <p:spPr>
          <a:xfrm>
            <a:off x="0" y="188640"/>
            <a:ext cx="9144000" cy="2580351"/>
          </a:xfrm>
          <a:prstGeom prst="rect">
            <a:avLst/>
          </a:prstGeom>
        </p:spPr>
      </p:pic>
      <p:sp>
        <p:nvSpPr>
          <p:cNvPr id="3" name="Rettangolo 2"/>
          <p:cNvSpPr/>
          <p:nvPr/>
        </p:nvSpPr>
        <p:spPr>
          <a:xfrm>
            <a:off x="179512" y="3068960"/>
            <a:ext cx="8964488" cy="3570208"/>
          </a:xfrm>
          <a:prstGeom prst="rect">
            <a:avLst/>
          </a:prstGeom>
        </p:spPr>
        <p:txBody>
          <a:bodyPr wrap="square">
            <a:spAutoFit/>
          </a:bodyPr>
          <a:lstStyle/>
          <a:p>
            <a:r>
              <a:rPr lang="en-GB" sz="2800" b="1" u="sng" dirty="0" smtClean="0">
                <a:solidFill>
                  <a:srgbClr val="00B0F0"/>
                </a:solidFill>
              </a:rPr>
              <a:t>Page </a:t>
            </a:r>
            <a:r>
              <a:rPr lang="en-GB" sz="2800" b="1" u="sng" dirty="0" smtClean="0">
                <a:solidFill>
                  <a:srgbClr val="00B0F0"/>
                </a:solidFill>
              </a:rPr>
              <a:t>- </a:t>
            </a:r>
            <a:r>
              <a:rPr lang="en-GB" sz="2800" b="1" u="sng" dirty="0" err="1" smtClean="0">
                <a:solidFill>
                  <a:srgbClr val="00B0F0"/>
                </a:solidFill>
              </a:rPr>
              <a:t>Wootters</a:t>
            </a:r>
            <a:r>
              <a:rPr lang="en-GB" sz="2800" b="1" u="sng" dirty="0" smtClean="0">
                <a:solidFill>
                  <a:srgbClr val="00B0F0"/>
                </a:solidFill>
              </a:rPr>
              <a:t> </a:t>
            </a:r>
            <a:r>
              <a:rPr lang="en-GB" sz="2800" b="1" u="sng" dirty="0" smtClean="0">
                <a:solidFill>
                  <a:srgbClr val="00B0F0"/>
                </a:solidFill>
              </a:rPr>
              <a:t>scheme</a:t>
            </a:r>
          </a:p>
          <a:p>
            <a:endParaRPr lang="en-GB" dirty="0" smtClean="0">
              <a:solidFill>
                <a:srgbClr val="00B0F0"/>
              </a:solidFill>
            </a:endParaRPr>
          </a:p>
          <a:p>
            <a:r>
              <a:rPr lang="en-GB" dirty="0" smtClean="0">
                <a:solidFill>
                  <a:srgbClr val="00B0F0"/>
                </a:solidFill>
              </a:rPr>
              <a:t>In </a:t>
            </a:r>
            <a:r>
              <a:rPr lang="en-GB" b="1" u="sng" dirty="0" smtClean="0">
                <a:solidFill>
                  <a:srgbClr val="00B0F0"/>
                </a:solidFill>
              </a:rPr>
              <a:t>observer mode </a:t>
            </a:r>
            <a:r>
              <a:rPr lang="en-GB" dirty="0" smtClean="0">
                <a:solidFill>
                  <a:srgbClr val="00B0F0"/>
                </a:solidFill>
              </a:rPr>
              <a:t>(a, pink box) </a:t>
            </a:r>
            <a:r>
              <a:rPr lang="en-GB" b="1" i="1" dirty="0" smtClean="0">
                <a:solidFill>
                  <a:srgbClr val="00B0F0"/>
                </a:solidFill>
              </a:rPr>
              <a:t>the clock is the polarization </a:t>
            </a:r>
            <a:r>
              <a:rPr lang="en-GB" dirty="0" smtClean="0">
                <a:solidFill>
                  <a:srgbClr val="00B0F0"/>
                </a:solidFill>
              </a:rPr>
              <a:t>of a photon. </a:t>
            </a:r>
          </a:p>
          <a:p>
            <a:r>
              <a:rPr lang="en-GB" dirty="0" smtClean="0">
                <a:solidFill>
                  <a:srgbClr val="00B0F0"/>
                </a:solidFill>
              </a:rPr>
              <a:t>It is an extremely simple clock: it has a dial with only two values, either |H&gt; (detector 1 clicked) corresponding to time t = t1, or |V&gt; (detector 2 clicked) time t=t2. </a:t>
            </a:r>
          </a:p>
          <a:p>
            <a:endParaRPr lang="en-GB" dirty="0" smtClean="0">
              <a:solidFill>
                <a:srgbClr val="00B0F0"/>
              </a:solidFill>
            </a:endParaRPr>
          </a:p>
          <a:p>
            <a:r>
              <a:rPr lang="en-GB" dirty="0" smtClean="0">
                <a:solidFill>
                  <a:srgbClr val="00B0F0"/>
                </a:solidFill>
              </a:rPr>
              <a:t>The experimenter also measures the polarization of the first photon with detectors 3</a:t>
            </a:r>
          </a:p>
          <a:p>
            <a:r>
              <a:rPr lang="en-GB" dirty="0" smtClean="0">
                <a:solidFill>
                  <a:srgbClr val="00B0F0"/>
                </a:solidFill>
              </a:rPr>
              <a:t>and 4. </a:t>
            </a:r>
          </a:p>
          <a:p>
            <a:endParaRPr lang="en-GB" dirty="0" smtClean="0">
              <a:solidFill>
                <a:srgbClr val="00B0F0"/>
              </a:solidFill>
            </a:endParaRPr>
          </a:p>
          <a:p>
            <a:r>
              <a:rPr lang="en-GB" dirty="0" smtClean="0">
                <a:solidFill>
                  <a:srgbClr val="00B0F0"/>
                </a:solidFill>
              </a:rPr>
              <a:t>This last measurement can be expressed as a function of time (t1,t2: he has access to time only through the clock photon) by considering the correlations between the results from the two photons</a:t>
            </a:r>
            <a:endParaRPr lang="en-GB" dirty="0">
              <a:solidFill>
                <a:srgbClr val="00B0F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924944"/>
            <a:ext cx="9324528" cy="2585323"/>
          </a:xfrm>
          <a:prstGeom prst="rect">
            <a:avLst/>
          </a:prstGeom>
        </p:spPr>
        <p:txBody>
          <a:bodyPr wrap="square">
            <a:spAutoFit/>
          </a:bodyPr>
          <a:lstStyle/>
          <a:p>
            <a:r>
              <a:rPr lang="en-GB" dirty="0" smtClean="0">
                <a:solidFill>
                  <a:srgbClr val="00B050"/>
                </a:solidFill>
              </a:rPr>
              <a:t>In </a:t>
            </a:r>
            <a:r>
              <a:rPr lang="en-GB" b="1" u="sng" dirty="0" smtClean="0">
                <a:solidFill>
                  <a:srgbClr val="00B050"/>
                </a:solidFill>
              </a:rPr>
              <a:t>super-observer</a:t>
            </a:r>
            <a:r>
              <a:rPr lang="en-GB" dirty="0" smtClean="0">
                <a:solidFill>
                  <a:srgbClr val="00B050"/>
                </a:solidFill>
              </a:rPr>
              <a:t> mode (a, yellow box) the experimenter takes the place of a hypothetical observer external to the universe that has access to the abstract coordinate time and tests</a:t>
            </a:r>
          </a:p>
          <a:p>
            <a:r>
              <a:rPr lang="en-GB" dirty="0" smtClean="0">
                <a:solidFill>
                  <a:srgbClr val="00B050"/>
                </a:solidFill>
              </a:rPr>
              <a:t>the global state of the universe.</a:t>
            </a:r>
          </a:p>
          <a:p>
            <a:r>
              <a:rPr lang="en-GB" dirty="0" smtClean="0">
                <a:solidFill>
                  <a:srgbClr val="00B050"/>
                </a:solidFill>
              </a:rPr>
              <a:t>He must perform a quantum interference experiment that tests the coherence between the different histories (</a:t>
            </a:r>
            <a:r>
              <a:rPr lang="en-GB" dirty="0" err="1" smtClean="0">
                <a:solidFill>
                  <a:srgbClr val="00B050"/>
                </a:solidFill>
              </a:rPr>
              <a:t>wavefunction</a:t>
            </a:r>
            <a:r>
              <a:rPr lang="en-GB" dirty="0" smtClean="0">
                <a:solidFill>
                  <a:srgbClr val="00B050"/>
                </a:solidFill>
              </a:rPr>
              <a:t> branches) corresponding to the different measurement outcomes of the internal observers. </a:t>
            </a:r>
          </a:p>
          <a:p>
            <a:endParaRPr lang="en-GB" dirty="0" smtClean="0">
              <a:solidFill>
                <a:srgbClr val="00B050"/>
              </a:solidFill>
            </a:endParaRPr>
          </a:p>
          <a:p>
            <a:r>
              <a:rPr lang="en-GB" dirty="0" smtClean="0">
                <a:solidFill>
                  <a:srgbClr val="00B050"/>
                </a:solidFill>
              </a:rPr>
              <a:t>In our setup, this interference is implemented by the BS: a quantum erasure experiment </a:t>
            </a:r>
          </a:p>
          <a:p>
            <a:endParaRPr lang="en-GB" dirty="0" smtClean="0">
              <a:solidFill>
                <a:srgbClr val="00B050"/>
              </a:solidFill>
            </a:endParaRPr>
          </a:p>
        </p:txBody>
      </p:sp>
      <p:pic>
        <p:nvPicPr>
          <p:cNvPr id="3" name="Immagine 2" descr="schemad.jpg"/>
          <p:cNvPicPr>
            <a:picLocks noChangeAspect="1"/>
          </p:cNvPicPr>
          <p:nvPr/>
        </p:nvPicPr>
        <p:blipFill>
          <a:blip r:embed="rId2" cstate="print"/>
          <a:stretch>
            <a:fillRect/>
          </a:stretch>
        </p:blipFill>
        <p:spPr>
          <a:xfrm>
            <a:off x="0" y="188640"/>
            <a:ext cx="9144000" cy="258035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mad.jpg"/>
          <p:cNvPicPr>
            <a:picLocks noChangeAspect="1"/>
          </p:cNvPicPr>
          <p:nvPr/>
        </p:nvPicPr>
        <p:blipFill>
          <a:blip r:embed="rId2" cstate="print"/>
          <a:stretch>
            <a:fillRect/>
          </a:stretch>
        </p:blipFill>
        <p:spPr>
          <a:xfrm>
            <a:off x="0" y="0"/>
            <a:ext cx="9144000" cy="2580351"/>
          </a:xfrm>
          <a:prstGeom prst="rect">
            <a:avLst/>
          </a:prstGeom>
        </p:spPr>
      </p:pic>
      <p:sp>
        <p:nvSpPr>
          <p:cNvPr id="3" name="Rettangolo 2"/>
          <p:cNvSpPr/>
          <p:nvPr/>
        </p:nvSpPr>
        <p:spPr>
          <a:xfrm>
            <a:off x="0" y="2564904"/>
            <a:ext cx="9144000" cy="4401205"/>
          </a:xfrm>
          <a:prstGeom prst="rect">
            <a:avLst/>
          </a:prstGeom>
        </p:spPr>
        <p:txBody>
          <a:bodyPr wrap="square">
            <a:spAutoFit/>
          </a:bodyPr>
          <a:lstStyle/>
          <a:p>
            <a:r>
              <a:rPr lang="en-GB" sz="2800" b="1" u="sng" dirty="0" err="1" smtClean="0">
                <a:solidFill>
                  <a:srgbClr val="002060"/>
                </a:solidFill>
                <a:effectLst>
                  <a:outerShdw blurRad="38100" dist="38100" dir="2700000" algn="tl">
                    <a:srgbClr val="000000">
                      <a:alpha val="43137"/>
                    </a:srgbClr>
                  </a:outerShdw>
                </a:effectLst>
              </a:rPr>
              <a:t>Gambini</a:t>
            </a:r>
            <a:r>
              <a:rPr lang="en-GB" sz="2800" b="1" u="sng" dirty="0" smtClean="0">
                <a:solidFill>
                  <a:srgbClr val="002060"/>
                </a:solidFill>
                <a:effectLst>
                  <a:outerShdw blurRad="38100" dist="38100" dir="2700000" algn="tl">
                    <a:srgbClr val="000000">
                      <a:alpha val="43137"/>
                    </a:srgbClr>
                  </a:outerShdw>
                </a:effectLst>
              </a:rPr>
              <a:t> </a:t>
            </a:r>
            <a:r>
              <a:rPr lang="en-GB" sz="2800" b="1" u="sng" dirty="0" err="1" smtClean="0">
                <a:solidFill>
                  <a:srgbClr val="002060"/>
                </a:solidFill>
                <a:effectLst>
                  <a:outerShdw blurRad="38100" dist="38100" dir="2700000" algn="tl">
                    <a:srgbClr val="000000">
                      <a:alpha val="43137"/>
                    </a:srgbClr>
                  </a:outerShdw>
                </a:effectLst>
              </a:rPr>
              <a:t>Pullin</a:t>
            </a:r>
            <a:r>
              <a:rPr lang="en-GB" sz="2800" b="1" u="sng" dirty="0" smtClean="0">
                <a:solidFill>
                  <a:srgbClr val="002060"/>
                </a:solidFill>
                <a:effectLst>
                  <a:outerShdw blurRad="38100" dist="38100" dir="2700000" algn="tl">
                    <a:srgbClr val="000000">
                      <a:alpha val="43137"/>
                    </a:srgbClr>
                  </a:outerShdw>
                </a:effectLst>
              </a:rPr>
              <a:t> (GPPT) scheme </a:t>
            </a:r>
            <a:r>
              <a:rPr lang="en-GB" sz="1200" dirty="0" smtClean="0">
                <a:solidFill>
                  <a:srgbClr val="002060"/>
                </a:solidFill>
              </a:rPr>
              <a:t>[R. </a:t>
            </a:r>
            <a:r>
              <a:rPr lang="en-GB" sz="1200" dirty="0" err="1" smtClean="0">
                <a:solidFill>
                  <a:srgbClr val="002060"/>
                </a:solidFill>
              </a:rPr>
              <a:t>Gambini</a:t>
            </a:r>
            <a:r>
              <a:rPr lang="en-GB" sz="1200" dirty="0" smtClean="0">
                <a:solidFill>
                  <a:srgbClr val="002060"/>
                </a:solidFill>
              </a:rPr>
              <a:t> et.al., PRD79 041501(2009)] </a:t>
            </a:r>
            <a:r>
              <a:rPr lang="en-GB" dirty="0" smtClean="0">
                <a:solidFill>
                  <a:srgbClr val="002060"/>
                </a:solidFill>
              </a:rPr>
              <a:t>(b). </a:t>
            </a:r>
          </a:p>
          <a:p>
            <a:endParaRPr lang="en-GB" dirty="0" smtClean="0">
              <a:solidFill>
                <a:srgbClr val="002060"/>
              </a:solidFill>
            </a:endParaRPr>
          </a:p>
          <a:p>
            <a:r>
              <a:rPr lang="en-GB" b="1" dirty="0" smtClean="0">
                <a:solidFill>
                  <a:srgbClr val="002060"/>
                </a:solidFill>
              </a:rPr>
              <a:t>Two times measurements  implemented by the two PBS</a:t>
            </a:r>
            <a:r>
              <a:rPr lang="en-GB" dirty="0" smtClean="0">
                <a:solidFill>
                  <a:srgbClr val="002060"/>
                </a:solidFill>
              </a:rPr>
              <a:t>. </a:t>
            </a:r>
          </a:p>
          <a:p>
            <a:r>
              <a:rPr lang="en-GB" b="1" dirty="0" smtClean="0">
                <a:solidFill>
                  <a:srgbClr val="002060"/>
                </a:solidFill>
              </a:rPr>
              <a:t>PBS1: initial time measurement </a:t>
            </a:r>
            <a:r>
              <a:rPr lang="en-GB" dirty="0" smtClean="0">
                <a:solidFill>
                  <a:srgbClr val="002060"/>
                </a:solidFill>
              </a:rPr>
              <a:t>(non-demolition measurement obtained by coupling the photon</a:t>
            </a:r>
          </a:p>
          <a:p>
            <a:r>
              <a:rPr lang="en-GB" dirty="0" smtClean="0">
                <a:solidFill>
                  <a:srgbClr val="002060"/>
                </a:solidFill>
              </a:rPr>
              <a:t>polarization to its propagation direction; initialization of the system state implemented through entanglement). </a:t>
            </a:r>
          </a:p>
          <a:p>
            <a:r>
              <a:rPr lang="en-GB" b="1" dirty="0" smtClean="0">
                <a:solidFill>
                  <a:srgbClr val="002060"/>
                </a:solidFill>
              </a:rPr>
              <a:t>PBS2: final time measurement </a:t>
            </a:r>
            <a:r>
              <a:rPr lang="en-GB" dirty="0" smtClean="0">
                <a:solidFill>
                  <a:srgbClr val="002060"/>
                </a:solidFill>
              </a:rPr>
              <a:t>(together with detectors 1 and 2) </a:t>
            </a:r>
          </a:p>
          <a:p>
            <a:endParaRPr lang="en-GB" dirty="0" smtClean="0">
              <a:solidFill>
                <a:srgbClr val="002060"/>
              </a:solidFill>
            </a:endParaRPr>
          </a:p>
          <a:p>
            <a:r>
              <a:rPr lang="en-GB" b="1" dirty="0" smtClean="0">
                <a:solidFill>
                  <a:srgbClr val="002060"/>
                </a:solidFill>
              </a:rPr>
              <a:t>Between these two time measurements </a:t>
            </a:r>
            <a:r>
              <a:rPr lang="en-GB" dirty="0" smtClean="0">
                <a:solidFill>
                  <a:srgbClr val="002060"/>
                </a:solidFill>
              </a:rPr>
              <a:t>both the </a:t>
            </a:r>
            <a:r>
              <a:rPr lang="en-GB" b="1" dirty="0" smtClean="0">
                <a:solidFill>
                  <a:srgbClr val="002060"/>
                </a:solidFill>
              </a:rPr>
              <a:t>system and the clock evolve freely </a:t>
            </a:r>
            <a:r>
              <a:rPr lang="en-GB" dirty="0" smtClean="0">
                <a:solidFill>
                  <a:srgbClr val="002060"/>
                </a:solidFill>
              </a:rPr>
              <a:t>(</a:t>
            </a:r>
            <a:r>
              <a:rPr lang="en-GB" dirty="0" err="1" smtClean="0">
                <a:solidFill>
                  <a:srgbClr val="002060"/>
                </a:solidFill>
              </a:rPr>
              <a:t>birefringent</a:t>
            </a:r>
            <a:r>
              <a:rPr lang="en-GB" dirty="0" smtClean="0">
                <a:solidFill>
                  <a:srgbClr val="002060"/>
                </a:solidFill>
              </a:rPr>
              <a:t> plates A). </a:t>
            </a:r>
          </a:p>
          <a:p>
            <a:endParaRPr lang="en-GB" dirty="0" smtClean="0">
              <a:solidFill>
                <a:srgbClr val="002060"/>
              </a:solidFill>
            </a:endParaRPr>
          </a:p>
          <a:p>
            <a:r>
              <a:rPr lang="en-GB" dirty="0" smtClean="0">
                <a:solidFill>
                  <a:srgbClr val="002060"/>
                </a:solidFill>
              </a:rPr>
              <a:t>The abstract coordinate time (the thickness of the quartz plates A) is inaccessible </a:t>
            </a:r>
          </a:p>
          <a:p>
            <a:r>
              <a:rPr lang="en-GB" dirty="0" smtClean="0">
                <a:solidFill>
                  <a:srgbClr val="002060"/>
                </a:solidFill>
              </a:rPr>
              <a:t>As before, the time dependent probability of finding the system photon vertically polarized is p(t1)=P{3|1} and p(t2)=P{3|2}.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548680"/>
            <a:ext cx="6009722" cy="707886"/>
          </a:xfrm>
          <a:prstGeom prst="rect">
            <a:avLst/>
          </a:prstGeom>
          <a:noFill/>
        </p:spPr>
        <p:txBody>
          <a:bodyPr wrap="none" rtlCol="0">
            <a:spAutoFit/>
          </a:bodyPr>
          <a:lstStyle/>
          <a:p>
            <a:r>
              <a:rPr lang="en-GB" sz="4000" b="1" dirty="0" smtClean="0">
                <a:solidFill>
                  <a:srgbClr val="00B050"/>
                </a:solidFill>
                <a:effectLst>
                  <a:outerShdw blurRad="38100" dist="38100" dir="2700000" algn="tl">
                    <a:srgbClr val="000000">
                      <a:alpha val="43137"/>
                    </a:srgbClr>
                  </a:outerShdw>
                </a:effectLst>
              </a:rPr>
              <a:t>THE EXPERIMENTAL SET-UP</a:t>
            </a:r>
            <a:endParaRPr lang="en-GB" sz="1600" b="1" dirty="0">
              <a:solidFill>
                <a:srgbClr val="00B050"/>
              </a:solidFill>
              <a:effectLst>
                <a:outerShdw blurRad="38100" dist="38100" dir="2700000" algn="tl">
                  <a:srgbClr val="000000">
                    <a:alpha val="43137"/>
                  </a:srgbClr>
                </a:outerShdw>
              </a:effectLst>
            </a:endParaRPr>
          </a:p>
        </p:txBody>
      </p:sp>
      <p:sp>
        <p:nvSpPr>
          <p:cNvPr id="3" name="CasellaDiTesto 2"/>
          <p:cNvSpPr txBox="1"/>
          <p:nvPr/>
        </p:nvSpPr>
        <p:spPr>
          <a:xfrm>
            <a:off x="323528" y="1628800"/>
            <a:ext cx="8712968" cy="4247317"/>
          </a:xfrm>
          <a:prstGeom prst="rect">
            <a:avLst/>
          </a:prstGeom>
          <a:noFill/>
        </p:spPr>
        <p:txBody>
          <a:bodyPr wrap="square" rtlCol="0">
            <a:spAutoFit/>
          </a:bodyPr>
          <a:lstStyle/>
          <a:p>
            <a:r>
              <a:rPr lang="en-GB" dirty="0" smtClean="0">
                <a:solidFill>
                  <a:schemeClr val="bg1"/>
                </a:solidFill>
              </a:rPr>
              <a:t>- The experimenter does not have access to external clocks (no knowledge of thickness)</a:t>
            </a:r>
          </a:p>
          <a:p>
            <a:endParaRPr lang="en-GB" dirty="0" smtClean="0">
              <a:solidFill>
                <a:schemeClr val="bg1"/>
              </a:solidFill>
            </a:endParaRPr>
          </a:p>
          <a:p>
            <a:r>
              <a:rPr lang="en-GB" dirty="0" smtClean="0">
                <a:solidFill>
                  <a:schemeClr val="bg1"/>
                </a:solidFill>
              </a:rPr>
              <a:t>- He considers correlation between detectors (coincidences P</a:t>
            </a:r>
            <a:r>
              <a:rPr lang="en-GB" baseline="-25000" dirty="0" smtClean="0">
                <a:solidFill>
                  <a:schemeClr val="bg1"/>
                </a:solidFill>
              </a:rPr>
              <a:t>14  </a:t>
            </a:r>
            <a:r>
              <a:rPr lang="en-GB" dirty="0" smtClean="0">
                <a:solidFill>
                  <a:schemeClr val="bg1"/>
                </a:solidFill>
              </a:rPr>
              <a:t>(+,0) … for several thicknesses)</a:t>
            </a:r>
          </a:p>
          <a:p>
            <a:endParaRPr lang="en-GB" dirty="0" smtClean="0">
              <a:solidFill>
                <a:schemeClr val="bg1"/>
              </a:solidFill>
            </a:endParaRPr>
          </a:p>
          <a:p>
            <a:r>
              <a:rPr lang="en-GB" dirty="0" smtClean="0">
                <a:solidFill>
                  <a:schemeClr val="bg1"/>
                </a:solidFill>
              </a:rPr>
              <a:t>showing the evolution of the second photon for the  “two times measured by the clock”</a:t>
            </a:r>
          </a:p>
          <a:p>
            <a:endParaRPr lang="en-GB" dirty="0" smtClean="0">
              <a:solidFill>
                <a:schemeClr val="bg1"/>
              </a:solidFill>
            </a:endParaRPr>
          </a:p>
          <a:p>
            <a:pPr>
              <a:buFontTx/>
              <a:buChar char="-"/>
            </a:pPr>
            <a:r>
              <a:rPr lang="en-GB" dirty="0" smtClean="0">
                <a:solidFill>
                  <a:schemeClr val="bg1"/>
                </a:solidFill>
              </a:rPr>
              <a:t>He demonstrates that the total state does not evolve by erasing “the clock photon” </a:t>
            </a:r>
            <a:r>
              <a:rPr lang="en-GB" dirty="0" err="1" smtClean="0">
                <a:solidFill>
                  <a:schemeClr val="bg1"/>
                </a:solidFill>
              </a:rPr>
              <a:t>qubit</a:t>
            </a:r>
            <a:r>
              <a:rPr lang="en-GB" dirty="0" smtClean="0">
                <a:solidFill>
                  <a:schemeClr val="bg1"/>
                </a:solidFill>
              </a:rPr>
              <a:t> with a second beam splitter </a:t>
            </a:r>
          </a:p>
          <a:p>
            <a:pPr>
              <a:buFontTx/>
              <a:buChar char="-"/>
            </a:pPr>
            <a:endParaRPr lang="en-GB" dirty="0" smtClean="0">
              <a:solidFill>
                <a:schemeClr val="bg1"/>
              </a:solidFill>
            </a:endParaRPr>
          </a:p>
          <a:p>
            <a:r>
              <a:rPr lang="en-GB" dirty="0" smtClean="0">
                <a:solidFill>
                  <a:schemeClr val="bg1"/>
                </a:solidFill>
              </a:rPr>
              <a:t>If | + &gt; (upper arm) = |1000&gt; (upper arm)                    |- &gt; (upper arm) = |0100 &gt;</a:t>
            </a:r>
          </a:p>
          <a:p>
            <a:r>
              <a:rPr lang="en-GB" dirty="0" smtClean="0">
                <a:solidFill>
                  <a:schemeClr val="bg1"/>
                </a:solidFill>
              </a:rPr>
              <a:t>| + &gt; (lower arm) = |0010&gt; (upper arm)                        |- &gt; (lower arm) = |0001 &gt;</a:t>
            </a:r>
          </a:p>
          <a:p>
            <a:endParaRPr lang="en-GB" dirty="0" smtClean="0">
              <a:solidFill>
                <a:schemeClr val="bg1"/>
              </a:solidFill>
            </a:endParaRPr>
          </a:p>
          <a:p>
            <a:r>
              <a:rPr lang="en-GB" dirty="0" smtClean="0">
                <a:solidFill>
                  <a:schemeClr val="bg1"/>
                </a:solidFill>
              </a:rPr>
              <a:t>The effect of a balanced BS </a:t>
            </a:r>
          </a:p>
          <a:p>
            <a:endParaRPr lang="en-GB"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3491880" y="5085184"/>
            <a:ext cx="3702057"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PDCtipo1"/>
          <p:cNvPicPr>
            <a:picLocks noChangeAspect="1" noChangeArrowheads="1"/>
          </p:cNvPicPr>
          <p:nvPr/>
        </p:nvPicPr>
        <p:blipFill>
          <a:blip r:embed="rId2" cstate="print"/>
          <a:srcRect l="2080" t="6441" r="1553" b="11627"/>
          <a:stretch>
            <a:fillRect/>
          </a:stretch>
        </p:blipFill>
        <p:spPr bwMode="auto">
          <a:xfrm>
            <a:off x="1186961" y="702127"/>
            <a:ext cx="6696808" cy="3311525"/>
          </a:xfrm>
          <a:prstGeom prst="rect">
            <a:avLst/>
          </a:prstGeom>
          <a:noFill/>
          <a:ln w="9525">
            <a:noFill/>
            <a:miter lim="800000"/>
            <a:headEnd/>
            <a:tailEnd/>
          </a:ln>
        </p:spPr>
      </p:pic>
      <p:pic>
        <p:nvPicPr>
          <p:cNvPr id="90115" name="Picture 3" descr="tipo2"/>
          <p:cNvPicPr>
            <a:picLocks noChangeAspect="1" noChangeArrowheads="1"/>
          </p:cNvPicPr>
          <p:nvPr/>
        </p:nvPicPr>
        <p:blipFill>
          <a:blip r:embed="rId3" cstate="print"/>
          <a:srcRect/>
          <a:stretch>
            <a:fillRect/>
          </a:stretch>
        </p:blipFill>
        <p:spPr bwMode="auto">
          <a:xfrm>
            <a:off x="1371600" y="3733800"/>
            <a:ext cx="3168162" cy="2871788"/>
          </a:xfrm>
          <a:prstGeom prst="rect">
            <a:avLst/>
          </a:prstGeom>
          <a:noFill/>
          <a:ln w="9525">
            <a:noFill/>
            <a:miter lim="800000"/>
            <a:headEnd/>
            <a:tailEnd/>
          </a:ln>
        </p:spPr>
      </p:pic>
      <p:sp>
        <p:nvSpPr>
          <p:cNvPr id="90116" name="AutoShape 4"/>
          <p:cNvSpPr>
            <a:spLocks noChangeArrowheads="1"/>
          </p:cNvSpPr>
          <p:nvPr/>
        </p:nvSpPr>
        <p:spPr bwMode="auto">
          <a:xfrm>
            <a:off x="5796136" y="4293096"/>
            <a:ext cx="1655885" cy="431800"/>
          </a:xfrm>
          <a:prstGeom prst="wedgeRoundRectCallout">
            <a:avLst>
              <a:gd name="adj1" fmla="val 4745"/>
              <a:gd name="adj2" fmla="val -298898"/>
              <a:gd name="adj3" fmla="val 16667"/>
            </a:avLst>
          </a:prstGeom>
          <a:gradFill rotWithShape="1">
            <a:gsLst>
              <a:gs pos="0">
                <a:srgbClr val="FF9900"/>
              </a:gs>
              <a:gs pos="100000">
                <a:srgbClr val="FFFF00"/>
              </a:gs>
            </a:gsLst>
            <a:lin ang="5400000" scaled="1"/>
          </a:gradFill>
          <a:ln w="9525" algn="ctr">
            <a:solidFill>
              <a:schemeClr val="tx1"/>
            </a:solidFill>
            <a:miter lim="800000"/>
            <a:headEnd/>
            <a:tailEnd/>
          </a:ln>
        </p:spPr>
        <p:txBody>
          <a:bodyPr anchor="ctr"/>
          <a:lstStyle/>
          <a:p>
            <a:pPr algn="ctr"/>
            <a:r>
              <a:rPr lang="it-IT" b="1" dirty="0" err="1">
                <a:solidFill>
                  <a:srgbClr val="0000FF"/>
                </a:solidFill>
              </a:rPr>
              <a:t>Type-I</a:t>
            </a:r>
            <a:r>
              <a:rPr lang="it-IT" b="1" dirty="0">
                <a:solidFill>
                  <a:srgbClr val="0000FF"/>
                </a:solidFill>
              </a:rPr>
              <a:t> PDC</a:t>
            </a:r>
          </a:p>
        </p:txBody>
      </p:sp>
      <p:sp>
        <p:nvSpPr>
          <p:cNvPr id="90117" name="AutoShape 5"/>
          <p:cNvSpPr>
            <a:spLocks noChangeArrowheads="1"/>
          </p:cNvSpPr>
          <p:nvPr/>
        </p:nvSpPr>
        <p:spPr bwMode="auto">
          <a:xfrm>
            <a:off x="2411760" y="6426200"/>
            <a:ext cx="1655885" cy="431800"/>
          </a:xfrm>
          <a:prstGeom prst="wedgeRoundRectCallout">
            <a:avLst>
              <a:gd name="adj1" fmla="val -39167"/>
              <a:gd name="adj2" fmla="val -119116"/>
              <a:gd name="adj3" fmla="val 16667"/>
            </a:avLst>
          </a:prstGeom>
          <a:gradFill rotWithShape="1">
            <a:gsLst>
              <a:gs pos="0">
                <a:srgbClr val="FF9900"/>
              </a:gs>
              <a:gs pos="50000">
                <a:srgbClr val="FFFF00"/>
              </a:gs>
              <a:gs pos="100000">
                <a:srgbClr val="FF9900"/>
              </a:gs>
            </a:gsLst>
            <a:lin ang="5400000" scaled="1"/>
          </a:gradFill>
          <a:ln w="9525" algn="ctr">
            <a:solidFill>
              <a:schemeClr val="tx1"/>
            </a:solidFill>
            <a:miter lim="800000"/>
            <a:headEnd/>
            <a:tailEnd/>
          </a:ln>
        </p:spPr>
        <p:txBody>
          <a:bodyPr anchor="ctr"/>
          <a:lstStyle/>
          <a:p>
            <a:pPr algn="ctr"/>
            <a:r>
              <a:rPr lang="it-IT" b="1" dirty="0" err="1" smtClean="0">
                <a:solidFill>
                  <a:srgbClr val="0000FF"/>
                </a:solidFill>
              </a:rPr>
              <a:t>Type-II</a:t>
            </a:r>
            <a:r>
              <a:rPr lang="it-IT" b="1" dirty="0" smtClean="0">
                <a:solidFill>
                  <a:srgbClr val="0000FF"/>
                </a:solidFill>
              </a:rPr>
              <a:t> </a:t>
            </a:r>
            <a:r>
              <a:rPr lang="it-IT" b="1" dirty="0">
                <a:solidFill>
                  <a:srgbClr val="0000FF"/>
                </a:solidFill>
              </a:rPr>
              <a:t>PDC</a:t>
            </a:r>
          </a:p>
        </p:txBody>
      </p:sp>
      <p:sp>
        <p:nvSpPr>
          <p:cNvPr id="18438" name="WordArt 6"/>
          <p:cNvSpPr>
            <a:spLocks noChangeArrowheads="1" noChangeShapeType="1" noTextEdit="1"/>
          </p:cNvSpPr>
          <p:nvPr/>
        </p:nvSpPr>
        <p:spPr bwMode="auto">
          <a:xfrm>
            <a:off x="2266950" y="196851"/>
            <a:ext cx="4536831" cy="352425"/>
          </a:xfrm>
          <a:prstGeom prst="rect">
            <a:avLst/>
          </a:prstGeom>
        </p:spPr>
        <p:txBody>
          <a:bodyPr wrap="none" fromWordArt="1">
            <a:prstTxWarp prst="textPlain">
              <a:avLst>
                <a:gd name="adj" fmla="val 50000"/>
              </a:avLst>
            </a:prstTxWarp>
          </a:bodyPr>
          <a:lstStyle/>
          <a:p>
            <a:pPr algn="ctr"/>
            <a:r>
              <a:rPr lang="en-GB" sz="2800" kern="10" spc="560" dirty="0">
                <a:ln w="9525">
                  <a:noFill/>
                  <a:round/>
                  <a:headEnd/>
                  <a:tailEnd/>
                </a:ln>
                <a:gradFill rotWithShape="1">
                  <a:gsLst>
                    <a:gs pos="0">
                      <a:srgbClr val="FF6600"/>
                    </a:gs>
                    <a:gs pos="100000">
                      <a:srgbClr val="FFFF00"/>
                    </a:gs>
                  </a:gsLst>
                  <a:lin ang="5400000" scaled="1"/>
                </a:gradFill>
                <a:latin typeface="Arial Black"/>
              </a:rPr>
              <a:t>PDC: a brief summary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01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01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011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autoUpdateAnimBg="0"/>
      <p:bldP spid="9011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0523" y="256594"/>
            <a:ext cx="1811458" cy="523220"/>
          </a:xfrm>
          <a:prstGeom prst="rect">
            <a:avLst/>
          </a:prstGeom>
          <a:noFill/>
        </p:spPr>
        <p:txBody>
          <a:bodyPr wrap="none" rtlCol="0">
            <a:spAutoFit/>
          </a:bodyPr>
          <a:lstStyle/>
          <a:p>
            <a:r>
              <a:rPr lang="en-GB" sz="2800" b="1" dirty="0" smtClean="0">
                <a:solidFill>
                  <a:srgbClr val="00B0F0"/>
                </a:solidFill>
                <a:effectLst>
                  <a:outerShdw blurRad="38100" dist="38100" dir="2700000" algn="tl">
                    <a:srgbClr val="000000">
                      <a:alpha val="43137"/>
                    </a:srgbClr>
                  </a:outerShdw>
                </a:effectLst>
              </a:rPr>
              <a:t>Our source</a:t>
            </a:r>
            <a:endParaRPr lang="en-GB" sz="2800" b="1" dirty="0">
              <a:solidFill>
                <a:srgbClr val="00B0F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3841268" y="332656"/>
            <a:ext cx="4259124" cy="2520280"/>
          </a:xfrm>
          <a:prstGeom prst="rect">
            <a:avLst/>
          </a:prstGeom>
          <a:noFill/>
          <a:ln w="9525">
            <a:noFill/>
            <a:miter lim="800000"/>
            <a:headEnd/>
            <a:tailEnd/>
          </a:ln>
        </p:spPr>
      </p:pic>
      <p:sp>
        <p:nvSpPr>
          <p:cNvPr id="5" name="CasellaDiTesto 4"/>
          <p:cNvSpPr txBox="1"/>
          <p:nvPr/>
        </p:nvSpPr>
        <p:spPr>
          <a:xfrm>
            <a:off x="323528" y="2867919"/>
            <a:ext cx="7200800" cy="646331"/>
          </a:xfrm>
          <a:prstGeom prst="rect">
            <a:avLst/>
          </a:prstGeom>
          <a:noFill/>
        </p:spPr>
        <p:txBody>
          <a:bodyPr wrap="square" rtlCol="0">
            <a:spAutoFit/>
          </a:bodyPr>
          <a:lstStyle/>
          <a:p>
            <a:r>
              <a:rPr lang="en-GB" dirty="0" smtClean="0">
                <a:solidFill>
                  <a:schemeClr val="bg1"/>
                </a:solidFill>
              </a:rPr>
              <a:t>The produced state can be reconstructed by tomography and compared with   </a:t>
            </a:r>
            <a:r>
              <a:rPr lang="el-GR" dirty="0" smtClean="0">
                <a:solidFill>
                  <a:schemeClr val="bg1"/>
                </a:solidFill>
                <a:latin typeface="Calibri" panose="020F0502020204030204" pitchFamily="34" charset="0"/>
                <a:sym typeface="Mathematica1Mono"/>
              </a:rPr>
              <a:t>ψ</a:t>
            </a:r>
            <a:r>
              <a:rPr lang="en-GB" baseline="30000" dirty="0" smtClean="0">
                <a:solidFill>
                  <a:schemeClr val="bg1"/>
                </a:solidFill>
                <a:sym typeface="Mathematica1Mono"/>
              </a:rPr>
              <a:t>-</a:t>
            </a:r>
            <a:r>
              <a:rPr lang="en-GB" dirty="0" smtClean="0">
                <a:solidFill>
                  <a:schemeClr val="bg1"/>
                </a:solidFill>
                <a:sym typeface="Mathematica1Mono"/>
              </a:rPr>
              <a:t> state:  F =  99%</a:t>
            </a:r>
            <a:endParaRPr lang="en-GB" baseline="30000" dirty="0">
              <a:solidFill>
                <a:schemeClr val="bg1"/>
              </a:solidFill>
            </a:endParaRPr>
          </a:p>
        </p:txBody>
      </p:sp>
      <p:sp>
        <p:nvSpPr>
          <p:cNvPr id="6" name="Text Box 5"/>
          <p:cNvSpPr txBox="1">
            <a:spLocks noChangeArrowheads="1"/>
          </p:cNvSpPr>
          <p:nvPr/>
        </p:nvSpPr>
        <p:spPr bwMode="auto">
          <a:xfrm>
            <a:off x="369763" y="1051746"/>
            <a:ext cx="3656013" cy="1314450"/>
          </a:xfrm>
          <a:prstGeom prst="rect">
            <a:avLst/>
          </a:prstGeom>
          <a:noFill/>
          <a:ln w="9525">
            <a:noFill/>
            <a:miter lim="800000"/>
            <a:headEnd/>
            <a:tailEnd/>
          </a:ln>
          <a:effectLst/>
        </p:spPr>
        <p:txBody>
          <a:bodyPr>
            <a:spAutoFit/>
          </a:bodyPr>
          <a:lstStyle/>
          <a:p>
            <a:pPr eaLnBrk="1" hangingPunct="1">
              <a:defRPr/>
            </a:pPr>
            <a:r>
              <a:rPr lang="en-GB" sz="1600" b="1" dirty="0">
                <a:solidFill>
                  <a:srgbClr val="9900CC"/>
                </a:solidFill>
                <a:effectLst>
                  <a:outerShdw blurRad="38100" dist="38100" dir="2700000" algn="tl">
                    <a:srgbClr val="C0C0C0"/>
                  </a:outerShdw>
                </a:effectLst>
                <a:cs typeface="Times New Roman" pitchFamily="18" charset="0"/>
              </a:rPr>
              <a:t>[( | H &gt; |  </a:t>
            </a:r>
            <a:r>
              <a:rPr lang="it-IT" sz="1600" b="1" dirty="0">
                <a:solidFill>
                  <a:srgbClr val="9900CC"/>
                </a:solidFill>
                <a:effectLst>
                  <a:outerShdw blurRad="38100" dist="38100" dir="2700000" algn="tl">
                    <a:srgbClr val="C0C0C0"/>
                  </a:outerShdw>
                </a:effectLst>
                <a:cs typeface="Times New Roman" pitchFamily="18" charset="0"/>
              </a:rPr>
              <a:t>V</a:t>
            </a:r>
            <a:r>
              <a:rPr lang="en-GB" sz="1600" b="1" dirty="0">
                <a:solidFill>
                  <a:srgbClr val="9900CC"/>
                </a:solidFill>
                <a:effectLst>
                  <a:outerShdw blurRad="38100" dist="38100" dir="2700000" algn="tl">
                    <a:srgbClr val="C0C0C0"/>
                  </a:outerShdw>
                </a:effectLst>
                <a:cs typeface="Times New Roman" pitchFamily="18" charset="0"/>
              </a:rPr>
              <a:t> &gt; </a:t>
            </a:r>
            <a:r>
              <a:rPr lang="en-GB" sz="1600" b="1" dirty="0" smtClean="0">
                <a:solidFill>
                  <a:srgbClr val="9900CC"/>
                </a:solidFill>
                <a:effectLst>
                  <a:outerShdw blurRad="38100" dist="38100" dir="2700000" algn="tl">
                    <a:srgbClr val="C0C0C0"/>
                  </a:outerShdw>
                </a:effectLst>
                <a:cs typeface="Times New Roman" pitchFamily="18" charset="0"/>
              </a:rPr>
              <a:t>- </a:t>
            </a:r>
            <a:r>
              <a:rPr lang="en-GB" sz="1600" b="1" dirty="0">
                <a:solidFill>
                  <a:srgbClr val="9900CC"/>
                </a:solidFill>
                <a:effectLst>
                  <a:outerShdw blurRad="38100" dist="38100" dir="2700000" algn="tl">
                    <a:srgbClr val="C0C0C0"/>
                  </a:outerShdw>
                </a:effectLst>
                <a:cs typeface="Times New Roman" pitchFamily="18" charset="0"/>
              </a:rPr>
              <a:t>|  V &gt; | </a:t>
            </a:r>
            <a:r>
              <a:rPr lang="it-IT" sz="1600" b="1" dirty="0">
                <a:solidFill>
                  <a:srgbClr val="9900CC"/>
                </a:solidFill>
                <a:effectLst>
                  <a:outerShdw blurRad="38100" dist="38100" dir="2700000" algn="tl">
                    <a:srgbClr val="C0C0C0"/>
                  </a:outerShdw>
                </a:effectLst>
                <a:cs typeface="Times New Roman" pitchFamily="18" charset="0"/>
              </a:rPr>
              <a:t>H</a:t>
            </a:r>
            <a:r>
              <a:rPr lang="en-GB" sz="1600" b="1" dirty="0">
                <a:solidFill>
                  <a:srgbClr val="9900CC"/>
                </a:solidFill>
                <a:effectLst>
                  <a:outerShdw blurRad="38100" dist="38100" dir="2700000" algn="tl">
                    <a:srgbClr val="C0C0C0"/>
                  </a:outerShdw>
                </a:effectLst>
                <a:cs typeface="Times New Roman" pitchFamily="18" charset="0"/>
              </a:rPr>
              <a:t> &gt; ) ]   </a:t>
            </a:r>
          </a:p>
          <a:p>
            <a:pPr eaLnBrk="1" hangingPunct="1">
              <a:spcBef>
                <a:spcPct val="50000"/>
              </a:spcBef>
              <a:defRPr/>
            </a:pPr>
            <a:r>
              <a:rPr lang="en-GB" sz="1600" b="1" dirty="0">
                <a:solidFill>
                  <a:srgbClr val="9900CC"/>
                </a:solidFill>
                <a:effectLst>
                  <a:outerShdw blurRad="38100" dist="38100" dir="2700000" algn="tl">
                    <a:srgbClr val="C0C0C0"/>
                  </a:outerShdw>
                </a:effectLst>
                <a:latin typeface="_______________"/>
                <a:cs typeface="Times New Roman" pitchFamily="18" charset="0"/>
              </a:rPr>
              <a:t>__________________________</a:t>
            </a:r>
          </a:p>
          <a:p>
            <a:pPr eaLnBrk="1" hangingPunct="1">
              <a:spcBef>
                <a:spcPct val="50000"/>
              </a:spcBef>
              <a:defRPr/>
            </a:pPr>
            <a:r>
              <a:rPr lang="en-GB" sz="1600" b="1" dirty="0">
                <a:solidFill>
                  <a:srgbClr val="9900CC"/>
                </a:solidFill>
                <a:effectLst>
                  <a:outerShdw blurRad="38100" dist="38100" dir="2700000" algn="tl">
                    <a:srgbClr val="C0C0C0"/>
                  </a:outerShdw>
                </a:effectLst>
                <a:latin typeface="_______________"/>
                <a:cs typeface="Times New Roman" pitchFamily="18" charset="0"/>
              </a:rPr>
              <a:t>                  </a:t>
            </a:r>
            <a:r>
              <a:rPr lang="en-GB" sz="1600" b="1" dirty="0">
                <a:solidFill>
                  <a:srgbClr val="9900CC"/>
                </a:solidFill>
                <a:effectLst>
                  <a:outerShdw blurRad="38100" dist="38100" dir="2700000" algn="tl">
                    <a:srgbClr val="C0C0C0"/>
                  </a:outerShdw>
                </a:effectLst>
                <a:cs typeface="Times New Roman" pitchFamily="18" charset="0"/>
                <a:sym typeface="Symbol" pitchFamily="18" charset="2"/>
              </a:rPr>
              <a:t>(</a:t>
            </a:r>
            <a:r>
              <a:rPr lang="it-IT" sz="1600" b="1" dirty="0">
                <a:solidFill>
                  <a:srgbClr val="9900CC"/>
                </a:solidFill>
                <a:effectLst>
                  <a:outerShdw blurRad="38100" dist="38100" dir="2700000" algn="tl">
                    <a:srgbClr val="C0C0C0"/>
                  </a:outerShdw>
                </a:effectLst>
                <a:latin typeface="_______________"/>
                <a:cs typeface="Times New Roman" pitchFamily="18" charset="0"/>
              </a:rPr>
              <a:t>2</a:t>
            </a:r>
            <a:r>
              <a:rPr lang="en-GB" sz="1600" b="1" dirty="0">
                <a:solidFill>
                  <a:srgbClr val="9900CC"/>
                </a:solidFill>
                <a:effectLst>
                  <a:outerShdw blurRad="38100" dist="38100" dir="2700000" algn="tl">
                    <a:srgbClr val="C0C0C0"/>
                  </a:outerShdw>
                </a:effectLst>
                <a:latin typeface="_______________"/>
                <a:cs typeface="Times New Roman" pitchFamily="18" charset="0"/>
              </a:rPr>
              <a:t>)</a:t>
            </a:r>
          </a:p>
          <a:p>
            <a:pPr eaLnBrk="1" hangingPunct="1">
              <a:defRPr/>
            </a:pPr>
            <a:endParaRPr lang="en-GB" sz="1600" b="1" dirty="0">
              <a:solidFill>
                <a:srgbClr val="9900CC"/>
              </a:solidFill>
              <a:effectLst>
                <a:outerShdw blurRad="38100" dist="38100" dir="2700000" algn="tl">
                  <a:srgbClr val="C0C0C0"/>
                </a:outerShdw>
              </a:effectLst>
            </a:endParaRPr>
          </a:p>
        </p:txBody>
      </p:sp>
      <p:sp>
        <p:nvSpPr>
          <p:cNvPr id="7" name="CasellaDiTesto 6"/>
          <p:cNvSpPr txBox="1"/>
          <p:nvPr/>
        </p:nvSpPr>
        <p:spPr>
          <a:xfrm>
            <a:off x="335895" y="3786182"/>
            <a:ext cx="2405467" cy="523220"/>
          </a:xfrm>
          <a:prstGeom prst="rect">
            <a:avLst/>
          </a:prstGeom>
          <a:noFill/>
        </p:spPr>
        <p:txBody>
          <a:bodyPr wrap="none" rtlCol="0">
            <a:spAutoFit/>
          </a:bodyPr>
          <a:lstStyle/>
          <a:p>
            <a:r>
              <a:rPr lang="en-GB" sz="2800" b="1" dirty="0" smtClean="0">
                <a:solidFill>
                  <a:srgbClr val="00B0F0"/>
                </a:solidFill>
                <a:effectLst>
                  <a:outerShdw blurRad="38100" dist="38100" dir="2700000" algn="tl">
                    <a:srgbClr val="000000">
                      <a:alpha val="43137"/>
                    </a:srgbClr>
                  </a:outerShdw>
                </a:effectLst>
              </a:rPr>
              <a:t>Measurements</a:t>
            </a:r>
            <a:endParaRPr lang="en-GB" sz="2800" b="1" dirty="0">
              <a:solidFill>
                <a:srgbClr val="00B0F0"/>
              </a:solidFill>
              <a:effectLst>
                <a:outerShdw blurRad="38100" dist="38100" dir="2700000" algn="tl">
                  <a:srgbClr val="000000">
                    <a:alpha val="43137"/>
                  </a:srgbClr>
                </a:outerShdw>
              </a:effectLst>
            </a:endParaRPr>
          </a:p>
        </p:txBody>
      </p:sp>
      <p:sp>
        <p:nvSpPr>
          <p:cNvPr id="8" name="CasellaDiTesto 7"/>
          <p:cNvSpPr txBox="1"/>
          <p:nvPr/>
        </p:nvSpPr>
        <p:spPr>
          <a:xfrm>
            <a:off x="350523" y="5797133"/>
            <a:ext cx="4808432" cy="923330"/>
          </a:xfrm>
          <a:prstGeom prst="rect">
            <a:avLst/>
          </a:prstGeom>
          <a:noFill/>
        </p:spPr>
        <p:txBody>
          <a:bodyPr wrap="none" rtlCol="0">
            <a:spAutoFit/>
          </a:bodyPr>
          <a:lstStyle/>
          <a:p>
            <a:r>
              <a:rPr lang="en-GB" dirty="0" smtClean="0">
                <a:solidFill>
                  <a:schemeClr val="bg1"/>
                </a:solidFill>
              </a:rPr>
              <a:t>We evaluate several coincidences: R</a:t>
            </a:r>
            <a:r>
              <a:rPr lang="en-GB" baseline="-25000" dirty="0" smtClean="0">
                <a:solidFill>
                  <a:schemeClr val="bg1"/>
                </a:solidFill>
              </a:rPr>
              <a:t>++</a:t>
            </a:r>
            <a:r>
              <a:rPr lang="en-GB" dirty="0" smtClean="0">
                <a:solidFill>
                  <a:schemeClr val="bg1"/>
                </a:solidFill>
              </a:rPr>
              <a:t>, R</a:t>
            </a:r>
            <a:r>
              <a:rPr lang="en-GB" baseline="-25000" dirty="0" smtClean="0">
                <a:solidFill>
                  <a:schemeClr val="bg1"/>
                </a:solidFill>
              </a:rPr>
              <a:t>+-</a:t>
            </a:r>
            <a:r>
              <a:rPr lang="en-GB" dirty="0" smtClean="0">
                <a:solidFill>
                  <a:schemeClr val="bg1"/>
                </a:solidFill>
              </a:rPr>
              <a:t>, R</a:t>
            </a:r>
            <a:r>
              <a:rPr lang="en-GB" baseline="-25000" dirty="0" smtClean="0">
                <a:solidFill>
                  <a:schemeClr val="bg1"/>
                </a:solidFill>
              </a:rPr>
              <a:t>-+</a:t>
            </a:r>
            <a:r>
              <a:rPr lang="en-GB" dirty="0" smtClean="0">
                <a:solidFill>
                  <a:schemeClr val="bg1"/>
                </a:solidFill>
              </a:rPr>
              <a:t>, R</a:t>
            </a:r>
            <a:r>
              <a:rPr lang="en-GB" baseline="-25000" dirty="0" smtClean="0">
                <a:solidFill>
                  <a:schemeClr val="bg1"/>
                </a:solidFill>
              </a:rPr>
              <a:t>—</a:t>
            </a:r>
            <a:endParaRPr lang="en-GB" dirty="0" smtClean="0">
              <a:solidFill>
                <a:schemeClr val="bg1"/>
              </a:solidFill>
            </a:endParaRPr>
          </a:p>
          <a:p>
            <a:endParaRPr lang="en-GB" dirty="0" smtClean="0">
              <a:solidFill>
                <a:schemeClr val="bg1"/>
              </a:solidFill>
            </a:endParaRPr>
          </a:p>
          <a:p>
            <a:r>
              <a:rPr lang="en-GB" dirty="0" smtClean="0">
                <a:solidFill>
                  <a:schemeClr val="bg1"/>
                </a:solidFill>
              </a:rPr>
              <a:t>From which probabilities are calculated </a:t>
            </a:r>
            <a:endParaRPr lang="en-GB" dirty="0">
              <a:solidFill>
                <a:schemeClr val="bg1"/>
              </a:solidFill>
            </a:endParaRPr>
          </a:p>
        </p:txBody>
      </p:sp>
      <p:sp>
        <p:nvSpPr>
          <p:cNvPr id="9" name="CasellaDiTesto 8"/>
          <p:cNvSpPr txBox="1"/>
          <p:nvPr/>
        </p:nvSpPr>
        <p:spPr>
          <a:xfrm>
            <a:off x="449055" y="4463534"/>
            <a:ext cx="5688632" cy="646331"/>
          </a:xfrm>
          <a:prstGeom prst="rect">
            <a:avLst/>
          </a:prstGeom>
          <a:noFill/>
        </p:spPr>
        <p:txBody>
          <a:bodyPr wrap="square" rtlCol="0">
            <a:spAutoFit/>
          </a:bodyPr>
          <a:lstStyle/>
          <a:p>
            <a:r>
              <a:rPr lang="en-GB" dirty="0" smtClean="0">
                <a:solidFill>
                  <a:schemeClr val="bg1"/>
                </a:solidFill>
                <a:sym typeface="Mathematica1Mono"/>
              </a:rPr>
              <a:t>One photon of the photons of  </a:t>
            </a:r>
            <a:r>
              <a:rPr lang="en-GB" b="1" dirty="0" smtClean="0">
                <a:solidFill>
                  <a:schemeClr val="bg1"/>
                </a:solidFill>
                <a:sym typeface="Symbol" panose="05050102010706020507" pitchFamily="18" charset="2"/>
              </a:rPr>
              <a:t></a:t>
            </a:r>
            <a:r>
              <a:rPr lang="en-GB" b="1" baseline="30000" dirty="0" smtClean="0">
                <a:solidFill>
                  <a:schemeClr val="bg1"/>
                </a:solidFill>
                <a:sym typeface="Mathematica1Mono"/>
              </a:rPr>
              <a:t>- </a:t>
            </a:r>
            <a:r>
              <a:rPr lang="en-GB" dirty="0" smtClean="0">
                <a:solidFill>
                  <a:schemeClr val="bg1"/>
                </a:solidFill>
                <a:sym typeface="Mathematica1Mono"/>
              </a:rPr>
              <a:t>state is then addressed to interferometer (clock state) </a:t>
            </a:r>
            <a:endParaRPr lang="en-GB" dirty="0"/>
          </a:p>
        </p:txBody>
      </p:sp>
      <p:sp>
        <p:nvSpPr>
          <p:cNvPr id="10" name="CasellaDiTesto 9"/>
          <p:cNvSpPr txBox="1"/>
          <p:nvPr/>
        </p:nvSpPr>
        <p:spPr>
          <a:xfrm>
            <a:off x="3707904" y="5263997"/>
            <a:ext cx="4776179" cy="369332"/>
          </a:xfrm>
          <a:prstGeom prst="rect">
            <a:avLst/>
          </a:prstGeom>
          <a:noFill/>
        </p:spPr>
        <p:txBody>
          <a:bodyPr wrap="none" rtlCol="0">
            <a:spAutoFit/>
          </a:bodyPr>
          <a:lstStyle/>
          <a:p>
            <a:r>
              <a:rPr lang="en-GB" dirty="0" smtClean="0">
                <a:solidFill>
                  <a:schemeClr val="bg2">
                    <a:lumMod val="60000"/>
                    <a:lumOff val="40000"/>
                  </a:schemeClr>
                </a:solidFill>
              </a:rPr>
              <a:t>The photons are measured by Si SPAD detectors  </a:t>
            </a:r>
            <a:endParaRPr lang="en-GB" dirty="0">
              <a:solidFill>
                <a:schemeClr val="bg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7584" y="116632"/>
            <a:ext cx="2488951" cy="584775"/>
          </a:xfrm>
          <a:prstGeom prst="rect">
            <a:avLst/>
          </a:prstGeom>
          <a:noFill/>
        </p:spPr>
        <p:txBody>
          <a:bodyPr wrap="none" rtlCol="0">
            <a:spAutoFit/>
          </a:bodyPr>
          <a:lstStyle/>
          <a:p>
            <a:r>
              <a:rPr lang="en-GB" sz="3200" b="1" dirty="0" err="1" smtClean="0">
                <a:solidFill>
                  <a:srgbClr val="00B050"/>
                </a:solidFill>
                <a:effectLst>
                  <a:outerShdw blurRad="38100" dist="38100" dir="2700000" algn="tl">
                    <a:srgbClr val="000000">
                      <a:alpha val="43137"/>
                    </a:srgbClr>
                  </a:outerShdw>
                </a:effectLst>
              </a:rPr>
              <a:t>PaW</a:t>
            </a:r>
            <a:r>
              <a:rPr lang="en-GB" sz="3200" b="1" dirty="0" smtClean="0">
                <a:solidFill>
                  <a:srgbClr val="00B050"/>
                </a:solidFill>
                <a:effectLst>
                  <a:outerShdw blurRad="38100" dist="38100" dir="2700000" algn="tl">
                    <a:srgbClr val="000000">
                      <a:alpha val="43137"/>
                    </a:srgbClr>
                  </a:outerShdw>
                </a:effectLst>
              </a:rPr>
              <a:t> RESULTS</a:t>
            </a:r>
            <a:endParaRPr lang="en-GB" sz="1200" b="1" dirty="0">
              <a:solidFill>
                <a:srgbClr val="00B050"/>
              </a:solidFill>
              <a:effectLst>
                <a:outerShdw blurRad="38100" dist="38100" dir="2700000" algn="tl">
                  <a:srgbClr val="000000">
                    <a:alpha val="43137"/>
                  </a:srgbClr>
                </a:outerShdw>
              </a:effectLst>
            </a:endParaRPr>
          </a:p>
        </p:txBody>
      </p:sp>
      <p:pic>
        <p:nvPicPr>
          <p:cNvPr id="5" name="Immagine 4" descr="paw.jpg"/>
          <p:cNvPicPr>
            <a:picLocks noChangeAspect="1"/>
          </p:cNvPicPr>
          <p:nvPr/>
        </p:nvPicPr>
        <p:blipFill>
          <a:blip r:embed="rId2" cstate="print"/>
          <a:stretch>
            <a:fillRect/>
          </a:stretch>
        </p:blipFill>
        <p:spPr>
          <a:xfrm>
            <a:off x="0" y="836712"/>
            <a:ext cx="9144000" cy="3496680"/>
          </a:xfrm>
          <a:prstGeom prst="rect">
            <a:avLst/>
          </a:prstGeom>
        </p:spPr>
      </p:pic>
      <p:sp>
        <p:nvSpPr>
          <p:cNvPr id="6" name="Rettangolo 5"/>
          <p:cNvSpPr/>
          <p:nvPr/>
        </p:nvSpPr>
        <p:spPr>
          <a:xfrm>
            <a:off x="0" y="4365104"/>
            <a:ext cx="9144000" cy="2062103"/>
          </a:xfrm>
          <a:prstGeom prst="rect">
            <a:avLst/>
          </a:prstGeom>
        </p:spPr>
        <p:txBody>
          <a:bodyPr wrap="square">
            <a:spAutoFit/>
          </a:bodyPr>
          <a:lstStyle/>
          <a:p>
            <a:r>
              <a:rPr lang="en-GB" sz="1600" b="1" u="sng" dirty="0" smtClean="0">
                <a:solidFill>
                  <a:srgbClr val="00B0F0"/>
                </a:solidFill>
              </a:rPr>
              <a:t>Observer mode</a:t>
            </a:r>
            <a:r>
              <a:rPr lang="en-GB" sz="1600" dirty="0" smtClean="0">
                <a:solidFill>
                  <a:srgbClr val="00B0F0"/>
                </a:solidFill>
              </a:rPr>
              <a:t>: plot of the </a:t>
            </a:r>
            <a:r>
              <a:rPr lang="en-GB" sz="1600" b="1" dirty="0" smtClean="0">
                <a:solidFill>
                  <a:srgbClr val="00B0F0"/>
                </a:solidFill>
              </a:rPr>
              <a:t>clock-time dependent probabilities </a:t>
            </a:r>
            <a:r>
              <a:rPr lang="en-GB" sz="1600" dirty="0" smtClean="0">
                <a:solidFill>
                  <a:srgbClr val="00B0F0"/>
                </a:solidFill>
              </a:rPr>
              <a:t>of measurement outcomes as a function of the of the plate  thickness (abstract coordinate time T); circles and squares represent p(t1)=P{3|1} and p(t2)=P{3|2}.  As expected from the </a:t>
            </a:r>
            <a:r>
              <a:rPr lang="en-GB" sz="1600" dirty="0" err="1" smtClean="0">
                <a:solidFill>
                  <a:srgbClr val="00B0F0"/>
                </a:solidFill>
              </a:rPr>
              <a:t>PaW</a:t>
            </a:r>
            <a:r>
              <a:rPr lang="en-GB" sz="1600" dirty="0" smtClean="0">
                <a:solidFill>
                  <a:srgbClr val="00B0F0"/>
                </a:solidFill>
              </a:rPr>
              <a:t> mechanism:  independent of T. </a:t>
            </a:r>
          </a:p>
          <a:p>
            <a:r>
              <a:rPr lang="en-GB" sz="1600" dirty="0" smtClean="0">
                <a:solidFill>
                  <a:srgbClr val="00B0F0"/>
                </a:solidFill>
              </a:rPr>
              <a:t>The inset shows the graph that the observer himself would plot as a function of clock-time: circles representing the probabilities of finding the system photon V at the two times t1, t2, the triangles of finding it H.</a:t>
            </a:r>
          </a:p>
          <a:p>
            <a:r>
              <a:rPr lang="en-GB" sz="1600" u="sng" dirty="0" smtClean="0">
                <a:solidFill>
                  <a:srgbClr val="00B0F0"/>
                </a:solidFill>
              </a:rPr>
              <a:t> </a:t>
            </a:r>
            <a:r>
              <a:rPr lang="en-GB" sz="1600" b="1" u="sng" dirty="0" smtClean="0">
                <a:solidFill>
                  <a:srgbClr val="00B0F0"/>
                </a:solidFill>
              </a:rPr>
              <a:t>Super-observer mode</a:t>
            </a:r>
            <a:r>
              <a:rPr lang="en-GB" sz="1600" dirty="0" smtClean="0">
                <a:solidFill>
                  <a:srgbClr val="00B0F0"/>
                </a:solidFill>
              </a:rPr>
              <a:t>: plot of the conditional fidelity between the tomographic reconstructed state and the theoretical initial state </a:t>
            </a:r>
            <a:r>
              <a:rPr lang="en-GB" sz="1600" b="1" dirty="0" smtClean="0">
                <a:solidFill>
                  <a:srgbClr val="00B0F0"/>
                </a:solidFill>
                <a:sym typeface="Mathematica1Mono"/>
              </a:rPr>
              <a:t>|</a:t>
            </a:r>
            <a:r>
              <a:rPr lang="el-GR" sz="1600" b="1" dirty="0" smtClean="0">
                <a:solidFill>
                  <a:srgbClr val="00B0F0"/>
                </a:solidFill>
                <a:latin typeface="Calibri" panose="020F0502020204030204" pitchFamily="34" charset="0"/>
                <a:sym typeface="Mathematica1Mono"/>
              </a:rPr>
              <a:t>ψ</a:t>
            </a:r>
            <a:r>
              <a:rPr lang="en-GB" sz="1600" b="1" baseline="30000" dirty="0" smtClean="0">
                <a:solidFill>
                  <a:srgbClr val="00B0F0"/>
                </a:solidFill>
                <a:sym typeface="Mathematica1Mono"/>
              </a:rPr>
              <a:t>-   </a:t>
            </a:r>
            <a:r>
              <a:rPr lang="en-GB" sz="1600" b="1" dirty="0" smtClean="0">
                <a:solidFill>
                  <a:srgbClr val="00B0F0"/>
                </a:solidFill>
                <a:sym typeface="Mathematica1Mono"/>
              </a:rPr>
              <a:t>&gt; </a:t>
            </a:r>
            <a:endParaRPr lang="en-GB" sz="1600" dirty="0">
              <a:solidFill>
                <a:srgbClr val="00B0F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60648"/>
            <a:ext cx="4083554" cy="584775"/>
          </a:xfrm>
          <a:prstGeom prst="rect">
            <a:avLst/>
          </a:prstGeom>
          <a:noFill/>
        </p:spPr>
        <p:txBody>
          <a:bodyPr wrap="none" rtlCol="0">
            <a:spAutoFit/>
          </a:bodyPr>
          <a:lstStyle/>
          <a:p>
            <a:r>
              <a:rPr lang="en-GB" sz="3200" b="1" dirty="0" err="1" smtClean="0">
                <a:solidFill>
                  <a:srgbClr val="00B050"/>
                </a:solidFill>
              </a:rPr>
              <a:t>Gambini</a:t>
            </a:r>
            <a:r>
              <a:rPr lang="en-GB" sz="3200" b="1" dirty="0" smtClean="0">
                <a:solidFill>
                  <a:srgbClr val="00B050"/>
                </a:solidFill>
              </a:rPr>
              <a:t> </a:t>
            </a:r>
            <a:r>
              <a:rPr lang="en-GB" sz="3200" b="1" dirty="0" err="1" smtClean="0">
                <a:solidFill>
                  <a:srgbClr val="00B050"/>
                </a:solidFill>
              </a:rPr>
              <a:t>Pullin</a:t>
            </a:r>
            <a:r>
              <a:rPr lang="en-GB" sz="3200" b="1" dirty="0" smtClean="0">
                <a:solidFill>
                  <a:srgbClr val="00B050"/>
                </a:solidFill>
              </a:rPr>
              <a:t>  Results</a:t>
            </a:r>
            <a:endParaRPr lang="en-GB" sz="1600" b="1" dirty="0">
              <a:solidFill>
                <a:srgbClr val="00B050"/>
              </a:solidFill>
            </a:endParaRPr>
          </a:p>
        </p:txBody>
      </p:sp>
      <p:pic>
        <p:nvPicPr>
          <p:cNvPr id="3" name="Immagine 2" descr="fig-col.jpg"/>
          <p:cNvPicPr>
            <a:picLocks noChangeAspect="1"/>
          </p:cNvPicPr>
          <p:nvPr/>
        </p:nvPicPr>
        <p:blipFill>
          <a:blip r:embed="rId2" cstate="print"/>
          <a:stretch>
            <a:fillRect/>
          </a:stretch>
        </p:blipFill>
        <p:spPr>
          <a:xfrm>
            <a:off x="323528" y="1052736"/>
            <a:ext cx="4049650" cy="2940095"/>
          </a:xfrm>
          <a:prstGeom prst="rect">
            <a:avLst/>
          </a:prstGeom>
        </p:spPr>
      </p:pic>
      <p:sp>
        <p:nvSpPr>
          <p:cNvPr id="4" name="Rettangolo 3"/>
          <p:cNvSpPr/>
          <p:nvPr/>
        </p:nvSpPr>
        <p:spPr>
          <a:xfrm>
            <a:off x="323528" y="4149080"/>
            <a:ext cx="8532440" cy="2031325"/>
          </a:xfrm>
          <a:prstGeom prst="rect">
            <a:avLst/>
          </a:prstGeom>
        </p:spPr>
        <p:txBody>
          <a:bodyPr wrap="square">
            <a:spAutoFit/>
          </a:bodyPr>
          <a:lstStyle/>
          <a:p>
            <a:r>
              <a:rPr lang="en-GB" b="1" u="sng" dirty="0" smtClean="0">
                <a:solidFill>
                  <a:srgbClr val="00B050"/>
                </a:solidFill>
              </a:rPr>
              <a:t>GPPT experimental results compared with theoretical curve</a:t>
            </a:r>
            <a:r>
              <a:rPr lang="en-GB" dirty="0" smtClean="0">
                <a:solidFill>
                  <a:srgbClr val="00B050"/>
                </a:solidFill>
              </a:rPr>
              <a:t>. </a:t>
            </a:r>
          </a:p>
          <a:p>
            <a:r>
              <a:rPr lang="en-GB" dirty="0" smtClean="0">
                <a:solidFill>
                  <a:srgbClr val="00B050"/>
                </a:solidFill>
              </a:rPr>
              <a:t>Probability p(t) that the upper photon is V as a function of the time t recovered from the lower photon. </a:t>
            </a:r>
          </a:p>
          <a:p>
            <a:r>
              <a:rPr lang="en-GB" dirty="0" smtClean="0">
                <a:solidFill>
                  <a:srgbClr val="00B050"/>
                </a:solidFill>
              </a:rPr>
              <a:t>The points with matching colours represent p(t1+</a:t>
            </a:r>
            <a:r>
              <a:rPr lang="el-GR" b="1" dirty="0" smtClean="0">
                <a:solidFill>
                  <a:srgbClr val="00B050"/>
                </a:solidFill>
                <a:latin typeface="Calibri" panose="020F0502020204030204" pitchFamily="34" charset="0"/>
                <a:sym typeface="Mathematica1Mono"/>
              </a:rPr>
              <a:t>δ</a:t>
            </a:r>
            <a:r>
              <a:rPr lang="en-GB" dirty="0" err="1" smtClean="0">
                <a:solidFill>
                  <a:srgbClr val="00B050"/>
                </a:solidFill>
              </a:rPr>
              <a:t>i</a:t>
            </a:r>
            <a:r>
              <a:rPr lang="en-GB" dirty="0" smtClean="0">
                <a:solidFill>
                  <a:srgbClr val="00B050"/>
                </a:solidFill>
              </a:rPr>
              <a:t>) and p(t2+</a:t>
            </a:r>
            <a:r>
              <a:rPr lang="en-GB" b="1" dirty="0" smtClean="0">
                <a:solidFill>
                  <a:srgbClr val="00B050"/>
                </a:solidFill>
                <a:sym typeface="Mathematica1Mono"/>
              </a:rPr>
              <a:t> </a:t>
            </a:r>
            <a:r>
              <a:rPr lang="el-GR" b="1" dirty="0">
                <a:solidFill>
                  <a:srgbClr val="00B050"/>
                </a:solidFill>
                <a:latin typeface="Calibri" panose="020F0502020204030204" pitchFamily="34" charset="0"/>
                <a:sym typeface="Mathematica1Mono"/>
              </a:rPr>
              <a:t>δ </a:t>
            </a:r>
            <a:r>
              <a:rPr lang="en-GB" b="1" dirty="0" err="1" smtClean="0">
                <a:solidFill>
                  <a:srgbClr val="00B050"/>
                </a:solidFill>
                <a:sym typeface="Mathematica1Mono"/>
              </a:rPr>
              <a:t>i</a:t>
            </a:r>
            <a:r>
              <a:rPr lang="en-GB" dirty="0" smtClean="0">
                <a:solidFill>
                  <a:srgbClr val="00B050"/>
                </a:solidFill>
              </a:rPr>
              <a:t>): additional </a:t>
            </a:r>
            <a:r>
              <a:rPr lang="en-GB" dirty="0" err="1" smtClean="0">
                <a:solidFill>
                  <a:srgbClr val="00B050"/>
                </a:solidFill>
              </a:rPr>
              <a:t>birefringent</a:t>
            </a:r>
            <a:r>
              <a:rPr lang="en-GB" dirty="0" smtClean="0">
                <a:solidFill>
                  <a:srgbClr val="00B050"/>
                </a:solidFill>
              </a:rPr>
              <a:t> elements (time delays in clock photon)</a:t>
            </a:r>
          </a:p>
          <a:p>
            <a:endParaRPr lang="en-GB" dirty="0" smtClean="0">
              <a:solidFill>
                <a:srgbClr val="00B050"/>
              </a:solidFill>
            </a:endParaRPr>
          </a:p>
          <a:p>
            <a:r>
              <a:rPr lang="en-GB" dirty="0" smtClean="0">
                <a:solidFill>
                  <a:srgbClr val="00B050"/>
                </a:solidFill>
              </a:rPr>
              <a:t>    </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92696"/>
            <a:ext cx="7681783" cy="461665"/>
          </a:xfrm>
          <a:prstGeom prst="rect">
            <a:avLst/>
          </a:prstGeom>
          <a:noFill/>
        </p:spPr>
        <p:txBody>
          <a:bodyPr wrap="none" rtlCol="0">
            <a:spAutoFit/>
          </a:bodyPr>
          <a:lstStyle/>
          <a:p>
            <a:r>
              <a:rPr lang="it-IT" sz="2400" b="1" dirty="0" smtClean="0">
                <a:solidFill>
                  <a:srgbClr val="00B050"/>
                </a:solidFill>
              </a:rPr>
              <a:t>System with a </a:t>
            </a:r>
            <a:r>
              <a:rPr lang="it-IT" sz="2400" b="1" dirty="0" err="1" smtClean="0">
                <a:solidFill>
                  <a:srgbClr val="00B050"/>
                </a:solidFill>
              </a:rPr>
              <a:t>memory</a:t>
            </a:r>
            <a:r>
              <a:rPr lang="it-IT" sz="2400" b="1" dirty="0" smtClean="0">
                <a:solidFill>
                  <a:srgbClr val="00B050"/>
                </a:solidFill>
              </a:rPr>
              <a:t>  </a:t>
            </a:r>
            <a:r>
              <a:rPr lang="it-IT" sz="1600" b="1" dirty="0">
                <a:solidFill>
                  <a:srgbClr val="00B050"/>
                </a:solidFill>
              </a:rPr>
              <a:t>[</a:t>
            </a:r>
            <a:r>
              <a:rPr lang="it-IT" sz="1600" b="1" dirty="0" err="1" smtClean="0">
                <a:solidFill>
                  <a:srgbClr val="00B050"/>
                </a:solidFill>
              </a:rPr>
              <a:t>Giovannetti,Lloyd</a:t>
            </a:r>
            <a:r>
              <a:rPr lang="it-IT" sz="1600" b="1" dirty="0" smtClean="0">
                <a:solidFill>
                  <a:srgbClr val="00B050"/>
                </a:solidFill>
              </a:rPr>
              <a:t>, </a:t>
            </a:r>
            <a:r>
              <a:rPr lang="it-IT" sz="1600" b="1" dirty="0" err="1" smtClean="0">
                <a:solidFill>
                  <a:srgbClr val="00B050"/>
                </a:solidFill>
              </a:rPr>
              <a:t>Maccone</a:t>
            </a:r>
            <a:r>
              <a:rPr lang="it-IT" sz="1600" b="1" dirty="0" smtClean="0">
                <a:solidFill>
                  <a:srgbClr val="00B050"/>
                </a:solidFill>
              </a:rPr>
              <a:t> PRD 92 (2015) 045033]</a:t>
            </a:r>
            <a:endParaRPr lang="it-IT" sz="1600" b="1" dirty="0">
              <a:solidFill>
                <a:srgbClr val="00B050"/>
              </a:solidFill>
            </a:endParaRPr>
          </a:p>
        </p:txBody>
      </p:sp>
      <p:sp>
        <p:nvSpPr>
          <p:cNvPr id="3" name="CasellaDiTesto 2"/>
          <p:cNvSpPr txBox="1"/>
          <p:nvPr/>
        </p:nvSpPr>
        <p:spPr>
          <a:xfrm>
            <a:off x="720944" y="1628800"/>
            <a:ext cx="7818359" cy="369332"/>
          </a:xfrm>
          <a:prstGeom prst="rect">
            <a:avLst/>
          </a:prstGeom>
          <a:noFill/>
        </p:spPr>
        <p:txBody>
          <a:bodyPr wrap="none" rtlCol="0">
            <a:spAutoFit/>
          </a:bodyPr>
          <a:lstStyle/>
          <a:p>
            <a:r>
              <a:rPr lang="it-IT" dirty="0" smtClean="0">
                <a:solidFill>
                  <a:schemeClr val="bg1"/>
                </a:solidFill>
              </a:rPr>
              <a:t>The </a:t>
            </a:r>
            <a:r>
              <a:rPr lang="it-IT" dirty="0" err="1" smtClean="0">
                <a:solidFill>
                  <a:schemeClr val="bg1"/>
                </a:solidFill>
              </a:rPr>
              <a:t>initial</a:t>
            </a:r>
            <a:r>
              <a:rPr lang="it-IT" dirty="0" smtClean="0">
                <a:solidFill>
                  <a:schemeClr val="bg1"/>
                </a:solidFill>
              </a:rPr>
              <a:t> </a:t>
            </a:r>
            <a:r>
              <a:rPr lang="it-IT" dirty="0" err="1" smtClean="0">
                <a:solidFill>
                  <a:schemeClr val="bg1"/>
                </a:solidFill>
              </a:rPr>
              <a:t>memory</a:t>
            </a:r>
            <a:r>
              <a:rPr lang="it-IT" dirty="0" smtClean="0">
                <a:solidFill>
                  <a:schemeClr val="bg1"/>
                </a:solidFill>
              </a:rPr>
              <a:t> state |r&gt; </a:t>
            </a:r>
            <a:r>
              <a:rPr lang="it-IT" dirty="0" err="1" smtClean="0">
                <a:solidFill>
                  <a:schemeClr val="bg1"/>
                </a:solidFill>
              </a:rPr>
              <a:t>evolves</a:t>
            </a:r>
            <a:r>
              <a:rPr lang="it-IT" dirty="0" smtClean="0">
                <a:solidFill>
                  <a:schemeClr val="bg1"/>
                </a:solidFill>
              </a:rPr>
              <a:t> </a:t>
            </a:r>
            <a:r>
              <a:rPr lang="it-IT" dirty="0" err="1" smtClean="0">
                <a:solidFill>
                  <a:schemeClr val="bg1"/>
                </a:solidFill>
              </a:rPr>
              <a:t>when</a:t>
            </a:r>
            <a:r>
              <a:rPr lang="it-IT" dirty="0" smtClean="0">
                <a:solidFill>
                  <a:schemeClr val="bg1"/>
                </a:solidFill>
              </a:rPr>
              <a:t> </a:t>
            </a:r>
            <a:r>
              <a:rPr lang="it-IT" dirty="0" err="1" smtClean="0">
                <a:solidFill>
                  <a:schemeClr val="bg1"/>
                </a:solidFill>
              </a:rPr>
              <a:t>interacting</a:t>
            </a:r>
            <a:r>
              <a:rPr lang="it-IT" dirty="0" smtClean="0">
                <a:solidFill>
                  <a:schemeClr val="bg1"/>
                </a:solidFill>
              </a:rPr>
              <a:t> with the clock/</a:t>
            </a:r>
            <a:r>
              <a:rPr lang="it-IT" dirty="0" err="1" smtClean="0">
                <a:solidFill>
                  <a:schemeClr val="bg1"/>
                </a:solidFill>
              </a:rPr>
              <a:t>system</a:t>
            </a:r>
            <a:r>
              <a:rPr lang="it-IT" dirty="0" smtClean="0">
                <a:solidFill>
                  <a:schemeClr val="bg1"/>
                </a:solidFill>
              </a:rPr>
              <a:t> state</a:t>
            </a:r>
            <a:endParaRPr lang="it-IT" dirty="0">
              <a:solidFill>
                <a:schemeClr val="bg1"/>
              </a:solidFill>
            </a:endParaRPr>
          </a:p>
        </p:txBody>
      </p:sp>
      <p:pic>
        <p:nvPicPr>
          <p:cNvPr id="5" name="Immagine 4"/>
          <p:cNvPicPr>
            <a:picLocks noChangeAspect="1"/>
          </p:cNvPicPr>
          <p:nvPr/>
        </p:nvPicPr>
        <p:blipFill>
          <a:blip r:embed="rId2"/>
          <a:stretch>
            <a:fillRect/>
          </a:stretch>
        </p:blipFill>
        <p:spPr>
          <a:xfrm>
            <a:off x="853108" y="2852936"/>
            <a:ext cx="3777015" cy="1256064"/>
          </a:xfrm>
          <a:prstGeom prst="rect">
            <a:avLst/>
          </a:prstGeom>
        </p:spPr>
      </p:pic>
      <p:sp>
        <p:nvSpPr>
          <p:cNvPr id="6" name="CasellaDiTesto 5"/>
          <p:cNvSpPr txBox="1"/>
          <p:nvPr/>
        </p:nvSpPr>
        <p:spPr>
          <a:xfrm>
            <a:off x="755576" y="2348880"/>
            <a:ext cx="2106346" cy="369332"/>
          </a:xfrm>
          <a:prstGeom prst="rect">
            <a:avLst/>
          </a:prstGeom>
          <a:noFill/>
        </p:spPr>
        <p:txBody>
          <a:bodyPr wrap="none" rtlCol="0">
            <a:spAutoFit/>
          </a:bodyPr>
          <a:lstStyle/>
          <a:p>
            <a:r>
              <a:rPr lang="it-IT" dirty="0" smtClean="0">
                <a:solidFill>
                  <a:schemeClr val="bg1"/>
                </a:solidFill>
              </a:rPr>
              <a:t>Single </a:t>
            </a:r>
            <a:r>
              <a:rPr lang="it-IT" dirty="0" err="1" smtClean="0">
                <a:solidFill>
                  <a:schemeClr val="bg1"/>
                </a:solidFill>
              </a:rPr>
              <a:t>measurement</a:t>
            </a:r>
            <a:endParaRPr lang="it-IT" dirty="0">
              <a:solidFill>
                <a:schemeClr val="bg1"/>
              </a:solidFill>
            </a:endParaRPr>
          </a:p>
        </p:txBody>
      </p:sp>
      <p:sp>
        <p:nvSpPr>
          <p:cNvPr id="7" name="CasellaDiTesto 6"/>
          <p:cNvSpPr txBox="1"/>
          <p:nvPr/>
        </p:nvSpPr>
        <p:spPr>
          <a:xfrm>
            <a:off x="740416" y="4437112"/>
            <a:ext cx="2025619" cy="369332"/>
          </a:xfrm>
          <a:prstGeom prst="rect">
            <a:avLst/>
          </a:prstGeom>
          <a:noFill/>
        </p:spPr>
        <p:txBody>
          <a:bodyPr wrap="none" rtlCol="0">
            <a:spAutoFit/>
          </a:bodyPr>
          <a:lstStyle/>
          <a:p>
            <a:r>
              <a:rPr lang="it-IT" dirty="0" err="1" smtClean="0">
                <a:solidFill>
                  <a:schemeClr val="bg1"/>
                </a:solidFill>
              </a:rPr>
              <a:t>Two</a:t>
            </a:r>
            <a:r>
              <a:rPr lang="it-IT" dirty="0" smtClean="0">
                <a:solidFill>
                  <a:schemeClr val="bg1"/>
                </a:solidFill>
              </a:rPr>
              <a:t> </a:t>
            </a:r>
            <a:r>
              <a:rPr lang="it-IT" dirty="0" err="1" smtClean="0">
                <a:solidFill>
                  <a:schemeClr val="bg1"/>
                </a:solidFill>
              </a:rPr>
              <a:t>measurements</a:t>
            </a:r>
            <a:endParaRPr lang="it-IT" dirty="0">
              <a:solidFill>
                <a:schemeClr val="bg1"/>
              </a:solidFill>
            </a:endParaRPr>
          </a:p>
        </p:txBody>
      </p:sp>
      <p:pic>
        <p:nvPicPr>
          <p:cNvPr id="8" name="Immagine 7"/>
          <p:cNvPicPr>
            <a:picLocks noChangeAspect="1"/>
          </p:cNvPicPr>
          <p:nvPr/>
        </p:nvPicPr>
        <p:blipFill>
          <a:blip r:embed="rId3"/>
          <a:stretch>
            <a:fillRect/>
          </a:stretch>
        </p:blipFill>
        <p:spPr>
          <a:xfrm>
            <a:off x="3131840" y="4365104"/>
            <a:ext cx="4440645" cy="2254147"/>
          </a:xfrm>
          <a:prstGeom prst="rect">
            <a:avLst/>
          </a:prstGeom>
        </p:spPr>
      </p:pic>
    </p:spTree>
    <p:extLst>
      <p:ext uri="{BB962C8B-B14F-4D97-AF65-F5344CB8AC3E}">
        <p14:creationId xmlns:p14="http://schemas.microsoft.com/office/powerpoint/2010/main" val="157539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1143000"/>
          </a:xfrm>
        </p:spPr>
        <p:txBody>
          <a:bodyPr>
            <a:noAutofit/>
          </a:bodyPr>
          <a:lstStyle/>
          <a:p>
            <a:r>
              <a:rPr lang="en-GB" sz="2800" b="1" i="1" dirty="0" smtClean="0">
                <a:solidFill>
                  <a:srgbClr val="FF0000"/>
                </a:solidFill>
              </a:rPr>
              <a:t>Tempus item per se non </a:t>
            </a:r>
            <a:r>
              <a:rPr lang="en-GB" sz="2800" b="1" i="1" dirty="0" err="1" smtClean="0">
                <a:solidFill>
                  <a:srgbClr val="FF0000"/>
                </a:solidFill>
              </a:rPr>
              <a:t>est</a:t>
            </a:r>
            <a:r>
              <a:rPr lang="en-GB" sz="2800" b="1" i="1" dirty="0" smtClean="0">
                <a:solidFill>
                  <a:srgbClr val="FF0000"/>
                </a:solidFill>
              </a:rPr>
              <a:t>, </a:t>
            </a:r>
            <a:r>
              <a:rPr lang="en-GB" sz="2800" b="1" i="1" dirty="0" err="1" smtClean="0">
                <a:solidFill>
                  <a:srgbClr val="FF0000"/>
                </a:solidFill>
              </a:rPr>
              <a:t>sed</a:t>
            </a:r>
            <a:r>
              <a:rPr lang="en-GB" sz="2800" b="1" i="1" dirty="0" smtClean="0">
                <a:solidFill>
                  <a:srgbClr val="FF0000"/>
                </a:solidFill>
              </a:rPr>
              <a:t> rebus </a:t>
            </a:r>
            <a:r>
              <a:rPr lang="en-GB" sz="2800" b="1" i="1" dirty="0" err="1" smtClean="0">
                <a:solidFill>
                  <a:srgbClr val="FF0000"/>
                </a:solidFill>
              </a:rPr>
              <a:t>ab</a:t>
            </a:r>
            <a:r>
              <a:rPr lang="en-GB" sz="2800" b="1" i="1" dirty="0" smtClean="0">
                <a:solidFill>
                  <a:srgbClr val="FF0000"/>
                </a:solidFill>
              </a:rPr>
              <a:t> </a:t>
            </a:r>
            <a:r>
              <a:rPr lang="en-GB" sz="2800" b="1" i="1" dirty="0" err="1" smtClean="0">
                <a:solidFill>
                  <a:srgbClr val="FF0000"/>
                </a:solidFill>
              </a:rPr>
              <a:t>ipsis</a:t>
            </a:r>
            <a:r>
              <a:rPr lang="en-GB" sz="2800" b="1" i="1" dirty="0" smtClean="0">
                <a:solidFill>
                  <a:srgbClr val="FF0000"/>
                </a:solidFill>
              </a:rPr>
              <a:t> </a:t>
            </a:r>
            <a:r>
              <a:rPr lang="en-GB" sz="2800" b="1" i="1" dirty="0" err="1" smtClean="0">
                <a:solidFill>
                  <a:srgbClr val="FF0000"/>
                </a:solidFill>
              </a:rPr>
              <a:t>consequitur</a:t>
            </a:r>
            <a:r>
              <a:rPr lang="en-GB" sz="2800" b="1" i="1" dirty="0" smtClean="0">
                <a:solidFill>
                  <a:srgbClr val="FF0000"/>
                </a:solidFill>
              </a:rPr>
              <a:t> </a:t>
            </a:r>
            <a:r>
              <a:rPr lang="en-GB" sz="2800" b="1" i="1" dirty="0" err="1" smtClean="0">
                <a:solidFill>
                  <a:srgbClr val="FF0000"/>
                </a:solidFill>
              </a:rPr>
              <a:t>sensus</a:t>
            </a:r>
            <a:r>
              <a:rPr lang="en-GB" sz="2800" b="1" i="1" dirty="0" smtClean="0">
                <a:solidFill>
                  <a:srgbClr val="FF0000"/>
                </a:solidFill>
              </a:rPr>
              <a:t>, </a:t>
            </a:r>
            <a:r>
              <a:rPr lang="en-GB" sz="2800" b="1" i="1" dirty="0" err="1" smtClean="0">
                <a:solidFill>
                  <a:srgbClr val="FF0000"/>
                </a:solidFill>
              </a:rPr>
              <a:t>transactum</a:t>
            </a:r>
            <a:r>
              <a:rPr lang="en-GB" sz="2800" b="1" i="1" dirty="0" smtClean="0">
                <a:solidFill>
                  <a:srgbClr val="FF0000"/>
                </a:solidFill>
              </a:rPr>
              <a:t> quid sit in </a:t>
            </a:r>
            <a:r>
              <a:rPr lang="en-GB" sz="2800" b="1" i="1" dirty="0" err="1" smtClean="0">
                <a:solidFill>
                  <a:srgbClr val="FF0000"/>
                </a:solidFill>
              </a:rPr>
              <a:t>aevo</a:t>
            </a:r>
            <a:r>
              <a:rPr lang="en-GB" sz="2800" b="1" i="1" dirty="0" smtClean="0">
                <a:solidFill>
                  <a:srgbClr val="FF0000"/>
                </a:solidFill>
              </a:rPr>
              <a:t>, </a:t>
            </a:r>
            <a:r>
              <a:rPr lang="en-GB" sz="2800" b="1" i="1" dirty="0" err="1" smtClean="0">
                <a:solidFill>
                  <a:srgbClr val="FF0000"/>
                </a:solidFill>
              </a:rPr>
              <a:t>tum</a:t>
            </a:r>
            <a:r>
              <a:rPr lang="en-GB" sz="2800" b="1" i="1" dirty="0" smtClean="0">
                <a:solidFill>
                  <a:srgbClr val="FF0000"/>
                </a:solidFill>
              </a:rPr>
              <a:t> quae res </a:t>
            </a:r>
            <a:r>
              <a:rPr lang="en-GB" sz="2800" b="1" i="1" dirty="0" err="1" smtClean="0">
                <a:solidFill>
                  <a:srgbClr val="FF0000"/>
                </a:solidFill>
              </a:rPr>
              <a:t>instet</a:t>
            </a:r>
            <a:r>
              <a:rPr lang="en-GB" sz="2800" b="1" i="1" dirty="0" smtClean="0">
                <a:solidFill>
                  <a:srgbClr val="FF0000"/>
                </a:solidFill>
              </a:rPr>
              <a:t>, quid </a:t>
            </a:r>
            <a:r>
              <a:rPr lang="en-GB" sz="2800" b="1" i="1" dirty="0" err="1" smtClean="0">
                <a:solidFill>
                  <a:srgbClr val="FF0000"/>
                </a:solidFill>
              </a:rPr>
              <a:t>porro</a:t>
            </a:r>
            <a:r>
              <a:rPr lang="en-GB" sz="2800" b="1" i="1" dirty="0" smtClean="0">
                <a:solidFill>
                  <a:srgbClr val="FF0000"/>
                </a:solidFill>
              </a:rPr>
              <a:t> </a:t>
            </a:r>
            <a:r>
              <a:rPr lang="en-GB" sz="2800" b="1" i="1" dirty="0" err="1" smtClean="0">
                <a:solidFill>
                  <a:srgbClr val="FF0000"/>
                </a:solidFill>
              </a:rPr>
              <a:t>deinde</a:t>
            </a:r>
            <a:r>
              <a:rPr lang="en-GB" sz="2800" b="1" i="1" dirty="0" smtClean="0">
                <a:solidFill>
                  <a:srgbClr val="FF0000"/>
                </a:solidFill>
              </a:rPr>
              <a:t> </a:t>
            </a:r>
            <a:r>
              <a:rPr lang="en-GB" sz="2800" b="1" i="1" dirty="0" err="1" smtClean="0">
                <a:solidFill>
                  <a:srgbClr val="FF0000"/>
                </a:solidFill>
              </a:rPr>
              <a:t>sequatur</a:t>
            </a:r>
            <a:r>
              <a:rPr lang="en-GB" sz="3600" b="1" i="1" dirty="0" smtClean="0">
                <a:solidFill>
                  <a:srgbClr val="FF0000"/>
                </a:solidFill>
              </a:rPr>
              <a:t/>
            </a:r>
            <a:br>
              <a:rPr lang="en-GB" sz="3600" b="1" i="1" dirty="0" smtClean="0">
                <a:solidFill>
                  <a:srgbClr val="FF0000"/>
                </a:solidFill>
              </a:rPr>
            </a:br>
            <a:endParaRPr lang="en-GB" sz="3600" dirty="0">
              <a:solidFill>
                <a:schemeClr val="bg2"/>
              </a:solidFill>
            </a:endParaRPr>
          </a:p>
        </p:txBody>
      </p:sp>
      <p:sp>
        <p:nvSpPr>
          <p:cNvPr id="3" name="Segnaposto contenuto 2"/>
          <p:cNvSpPr>
            <a:spLocks noGrp="1"/>
          </p:cNvSpPr>
          <p:nvPr>
            <p:ph idx="1"/>
          </p:nvPr>
        </p:nvSpPr>
        <p:spPr>
          <a:xfrm>
            <a:off x="467544" y="2060848"/>
            <a:ext cx="8229600" cy="4525963"/>
          </a:xfrm>
        </p:spPr>
        <p:txBody>
          <a:bodyPr>
            <a:normAutofit fontScale="92500" lnSpcReduction="10000"/>
          </a:bodyPr>
          <a:lstStyle/>
          <a:p>
            <a:pPr>
              <a:buNone/>
            </a:pPr>
            <a:r>
              <a:rPr lang="en-GB" dirty="0" smtClean="0">
                <a:solidFill>
                  <a:schemeClr val="bg2"/>
                </a:solidFill>
              </a:rPr>
              <a:t>Titus Lucretius </a:t>
            </a:r>
            <a:r>
              <a:rPr lang="en-GB" dirty="0" err="1" smtClean="0">
                <a:solidFill>
                  <a:schemeClr val="bg2"/>
                </a:solidFill>
              </a:rPr>
              <a:t>Carus</a:t>
            </a:r>
            <a:r>
              <a:rPr lang="en-GB" dirty="0" smtClean="0">
                <a:solidFill>
                  <a:schemeClr val="bg2"/>
                </a:solidFill>
              </a:rPr>
              <a:t>,   De </a:t>
            </a:r>
            <a:r>
              <a:rPr lang="en-GB" dirty="0" err="1" smtClean="0">
                <a:solidFill>
                  <a:schemeClr val="bg2"/>
                </a:solidFill>
              </a:rPr>
              <a:t>Rerum</a:t>
            </a:r>
            <a:r>
              <a:rPr lang="en-GB" dirty="0" smtClean="0">
                <a:solidFill>
                  <a:schemeClr val="bg2"/>
                </a:solidFill>
              </a:rPr>
              <a:t> </a:t>
            </a:r>
            <a:r>
              <a:rPr lang="en-GB" dirty="0" err="1" smtClean="0">
                <a:solidFill>
                  <a:schemeClr val="bg2"/>
                </a:solidFill>
              </a:rPr>
              <a:t>Natura</a:t>
            </a:r>
            <a:endParaRPr lang="en-GB" b="1" i="1" dirty="0" smtClean="0">
              <a:solidFill>
                <a:srgbClr val="FF0000"/>
              </a:solidFill>
            </a:endParaRPr>
          </a:p>
          <a:p>
            <a:pPr>
              <a:buNone/>
            </a:pPr>
            <a:r>
              <a:rPr lang="en-GB" dirty="0" smtClean="0">
                <a:solidFill>
                  <a:srgbClr val="00B050"/>
                </a:solidFill>
              </a:rPr>
              <a:t>[Time also exists not by itself, but simply from the things which happen the sense apprehends what has been done in time past, as well as what is present and what is to follow </a:t>
            </a:r>
            <a:r>
              <a:rPr lang="en-GB" smtClean="0">
                <a:solidFill>
                  <a:srgbClr val="00B050"/>
                </a:solidFill>
              </a:rPr>
              <a:t>after.]</a:t>
            </a:r>
            <a:endParaRPr lang="en-GB" dirty="0" smtClean="0">
              <a:solidFill>
                <a:srgbClr val="00B050"/>
              </a:solidFill>
            </a:endParaRPr>
          </a:p>
          <a:p>
            <a:endParaRPr lang="en-GB" dirty="0" smtClean="0">
              <a:solidFill>
                <a:srgbClr val="00B050"/>
              </a:solidFill>
            </a:endParaRPr>
          </a:p>
          <a:p>
            <a:r>
              <a:rPr lang="en-GB" dirty="0" smtClean="0">
                <a:solidFill>
                  <a:schemeClr val="bg2"/>
                </a:solidFill>
              </a:rPr>
              <a:t>Earlier ideas of </a:t>
            </a:r>
            <a:r>
              <a:rPr lang="en-GB" b="1" dirty="0" smtClean="0">
                <a:solidFill>
                  <a:schemeClr val="bg2"/>
                </a:solidFill>
              </a:rPr>
              <a:t>Parmenides of Elea </a:t>
            </a:r>
            <a:r>
              <a:rPr lang="en-GB" dirty="0" smtClean="0">
                <a:solidFill>
                  <a:schemeClr val="bg2"/>
                </a:solidFill>
              </a:rPr>
              <a:t>(</a:t>
            </a:r>
            <a:r>
              <a:rPr lang="el-GR" dirty="0" smtClean="0">
                <a:solidFill>
                  <a:schemeClr val="bg2"/>
                </a:solidFill>
              </a:rPr>
              <a:t>Παρμενίδης ὁ Ἐλεάτης</a:t>
            </a:r>
            <a:r>
              <a:rPr lang="en-GB" dirty="0" smtClean="0">
                <a:solidFill>
                  <a:schemeClr val="bg2"/>
                </a:solidFill>
              </a:rPr>
              <a:t>):</a:t>
            </a:r>
            <a:r>
              <a:rPr lang="en-GB" dirty="0" smtClean="0">
                <a:solidFill>
                  <a:srgbClr val="00B050"/>
                </a:solidFill>
              </a:rPr>
              <a:t> </a:t>
            </a:r>
            <a:r>
              <a:rPr lang="en-GB" dirty="0" smtClean="0">
                <a:solidFill>
                  <a:srgbClr val="FF0000"/>
                </a:solidFill>
              </a:rPr>
              <a:t>the phenomena of movement and change are simply appearances of a static, eternal reality.</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076056" y="712600"/>
            <a:ext cx="3877973" cy="5591579"/>
          </a:xfrm>
          <a:prstGeom prst="rect">
            <a:avLst/>
          </a:prstGeom>
        </p:spPr>
      </p:pic>
      <p:pic>
        <p:nvPicPr>
          <p:cNvPr id="3" name="Immagine 2"/>
          <p:cNvPicPr>
            <a:picLocks noChangeAspect="1"/>
          </p:cNvPicPr>
          <p:nvPr/>
        </p:nvPicPr>
        <p:blipFill>
          <a:blip r:embed="rId3"/>
          <a:stretch>
            <a:fillRect/>
          </a:stretch>
        </p:blipFill>
        <p:spPr>
          <a:xfrm>
            <a:off x="409232" y="4345463"/>
            <a:ext cx="4309457" cy="936104"/>
          </a:xfrm>
          <a:prstGeom prst="rect">
            <a:avLst/>
          </a:prstGeom>
        </p:spPr>
      </p:pic>
      <p:sp>
        <p:nvSpPr>
          <p:cNvPr id="4" name="Rettangolo 3"/>
          <p:cNvSpPr/>
          <p:nvPr/>
        </p:nvSpPr>
        <p:spPr>
          <a:xfrm>
            <a:off x="179512" y="82077"/>
            <a:ext cx="8496944" cy="369332"/>
          </a:xfrm>
          <a:prstGeom prst="rect">
            <a:avLst/>
          </a:prstGeom>
        </p:spPr>
        <p:txBody>
          <a:bodyPr wrap="square">
            <a:spAutoFit/>
          </a:bodyPr>
          <a:lstStyle/>
          <a:p>
            <a:r>
              <a:rPr lang="en-GB" b="1" i="1" dirty="0" smtClean="0">
                <a:solidFill>
                  <a:srgbClr val="00B050"/>
                </a:solidFill>
                <a:effectLst>
                  <a:outerShdw blurRad="38100" dist="38100" dir="2700000" algn="tl">
                    <a:srgbClr val="000000">
                      <a:alpha val="43137"/>
                    </a:srgbClr>
                  </a:outerShdw>
                </a:effectLst>
              </a:rPr>
              <a:t>[</a:t>
            </a:r>
            <a:r>
              <a:rPr lang="en-GB" b="1" i="1" dirty="0" err="1" smtClean="0">
                <a:solidFill>
                  <a:srgbClr val="00B050"/>
                </a:solidFill>
                <a:effectLst>
                  <a:outerShdw blurRad="38100" dist="38100" dir="2700000" algn="tl">
                    <a:srgbClr val="000000">
                      <a:alpha val="43137"/>
                    </a:srgbClr>
                  </a:outerShdw>
                </a:effectLst>
              </a:rPr>
              <a:t>E.Moreva,M.Gramegna,G.Brida,L.Maccone</a:t>
            </a:r>
            <a:r>
              <a:rPr lang="en-GB" b="1" i="1" dirty="0">
                <a:solidFill>
                  <a:srgbClr val="00B050"/>
                </a:solidFill>
                <a:effectLst>
                  <a:outerShdw blurRad="38100" dist="38100" dir="2700000" algn="tl">
                    <a:srgbClr val="000000">
                      <a:alpha val="43137"/>
                    </a:srgbClr>
                  </a:outerShdw>
                </a:effectLst>
              </a:rPr>
              <a:t>, </a:t>
            </a:r>
            <a:r>
              <a:rPr lang="en-GB" b="1" i="1" dirty="0" err="1">
                <a:solidFill>
                  <a:srgbClr val="00B050"/>
                </a:solidFill>
                <a:effectLst>
                  <a:outerShdw blurRad="38100" dist="38100" dir="2700000" algn="tl">
                    <a:srgbClr val="000000">
                      <a:alpha val="43137"/>
                    </a:srgbClr>
                  </a:outerShdw>
                </a:effectLst>
              </a:rPr>
              <a:t>M.Genovese</a:t>
            </a:r>
            <a:r>
              <a:rPr lang="en-GB" b="1" i="1" dirty="0">
                <a:solidFill>
                  <a:srgbClr val="00B050"/>
                </a:solidFill>
                <a:effectLst>
                  <a:outerShdw blurRad="38100" dist="38100" dir="2700000" algn="tl">
                    <a:srgbClr val="000000">
                      <a:alpha val="43137"/>
                    </a:srgbClr>
                  </a:outerShdw>
                </a:effectLst>
              </a:rPr>
              <a:t>, PRD 96 (2017) </a:t>
            </a:r>
            <a:r>
              <a:rPr lang="en-GB" b="1" i="1" dirty="0" smtClean="0">
                <a:solidFill>
                  <a:srgbClr val="00B050"/>
                </a:solidFill>
                <a:effectLst>
                  <a:outerShdw blurRad="38100" dist="38100" dir="2700000" algn="tl">
                    <a:srgbClr val="000000">
                      <a:alpha val="43137"/>
                    </a:srgbClr>
                  </a:outerShdw>
                </a:effectLst>
              </a:rPr>
              <a:t>102005]</a:t>
            </a:r>
            <a:endParaRPr lang="it-IT" dirty="0"/>
          </a:p>
        </p:txBody>
      </p:sp>
      <p:pic>
        <p:nvPicPr>
          <p:cNvPr id="5" name="Immagine 4"/>
          <p:cNvPicPr>
            <a:picLocks noChangeAspect="1"/>
          </p:cNvPicPr>
          <p:nvPr/>
        </p:nvPicPr>
        <p:blipFill>
          <a:blip r:embed="rId4"/>
          <a:stretch>
            <a:fillRect/>
          </a:stretch>
        </p:blipFill>
        <p:spPr>
          <a:xfrm>
            <a:off x="165096" y="620689"/>
            <a:ext cx="4797731" cy="2232247"/>
          </a:xfrm>
          <a:prstGeom prst="rect">
            <a:avLst/>
          </a:prstGeom>
        </p:spPr>
      </p:pic>
      <p:sp>
        <p:nvSpPr>
          <p:cNvPr id="6" name="CasellaDiTesto 5"/>
          <p:cNvSpPr txBox="1"/>
          <p:nvPr/>
        </p:nvSpPr>
        <p:spPr>
          <a:xfrm>
            <a:off x="302856" y="2932388"/>
            <a:ext cx="3058851" cy="1200329"/>
          </a:xfrm>
          <a:prstGeom prst="rect">
            <a:avLst/>
          </a:prstGeom>
          <a:noFill/>
        </p:spPr>
        <p:txBody>
          <a:bodyPr wrap="none" rtlCol="0">
            <a:spAutoFit/>
          </a:bodyPr>
          <a:lstStyle/>
          <a:p>
            <a:r>
              <a:rPr lang="it-IT" dirty="0" smtClean="0">
                <a:solidFill>
                  <a:schemeClr val="bg2"/>
                </a:solidFill>
              </a:rPr>
              <a:t>Sigle </a:t>
            </a:r>
            <a:r>
              <a:rPr lang="it-IT" dirty="0" err="1" smtClean="0">
                <a:solidFill>
                  <a:schemeClr val="bg2"/>
                </a:solidFill>
              </a:rPr>
              <a:t>photon</a:t>
            </a:r>
            <a:endParaRPr lang="it-IT" dirty="0">
              <a:solidFill>
                <a:schemeClr val="bg2"/>
              </a:solidFill>
            </a:endParaRPr>
          </a:p>
          <a:p>
            <a:pPr marL="285750" indent="-285750">
              <a:buFontTx/>
              <a:buChar char="-"/>
            </a:pPr>
            <a:r>
              <a:rPr lang="it-IT" dirty="0">
                <a:solidFill>
                  <a:schemeClr val="bg2"/>
                </a:solidFill>
              </a:rPr>
              <a:t>P</a:t>
            </a:r>
            <a:r>
              <a:rPr lang="it-IT" dirty="0" smtClean="0">
                <a:solidFill>
                  <a:schemeClr val="bg2"/>
                </a:solidFill>
              </a:rPr>
              <a:t>osition </a:t>
            </a:r>
            <a:r>
              <a:rPr lang="it-IT" dirty="0" err="1" smtClean="0">
                <a:solidFill>
                  <a:schemeClr val="bg2"/>
                </a:solidFill>
              </a:rPr>
              <a:t>along</a:t>
            </a:r>
            <a:r>
              <a:rPr lang="it-IT" dirty="0" smtClean="0">
                <a:solidFill>
                  <a:schemeClr val="bg2"/>
                </a:solidFill>
              </a:rPr>
              <a:t> x : the clock</a:t>
            </a:r>
          </a:p>
          <a:p>
            <a:pPr marL="285750" indent="-285750">
              <a:buFontTx/>
              <a:buChar char="-"/>
            </a:pPr>
            <a:r>
              <a:rPr lang="it-IT" dirty="0" err="1" smtClean="0">
                <a:solidFill>
                  <a:schemeClr val="bg2"/>
                </a:solidFill>
              </a:rPr>
              <a:t>Polarisation</a:t>
            </a:r>
            <a:r>
              <a:rPr lang="it-IT" dirty="0" smtClean="0">
                <a:solidFill>
                  <a:schemeClr val="bg2"/>
                </a:solidFill>
              </a:rPr>
              <a:t>: the </a:t>
            </a:r>
            <a:r>
              <a:rPr lang="it-IT" dirty="0" err="1" smtClean="0">
                <a:solidFill>
                  <a:schemeClr val="bg2"/>
                </a:solidFill>
              </a:rPr>
              <a:t>system</a:t>
            </a:r>
            <a:endParaRPr lang="it-IT" dirty="0" smtClean="0">
              <a:solidFill>
                <a:schemeClr val="bg2"/>
              </a:solidFill>
            </a:endParaRPr>
          </a:p>
          <a:p>
            <a:pPr marL="285750" indent="-285750">
              <a:buFontTx/>
              <a:buChar char="-"/>
            </a:pPr>
            <a:r>
              <a:rPr lang="it-IT" dirty="0">
                <a:solidFill>
                  <a:schemeClr val="bg2"/>
                </a:solidFill>
              </a:rPr>
              <a:t>P</a:t>
            </a:r>
            <a:r>
              <a:rPr lang="it-IT" dirty="0" smtClean="0">
                <a:solidFill>
                  <a:schemeClr val="bg2"/>
                </a:solidFill>
              </a:rPr>
              <a:t>osition </a:t>
            </a:r>
            <a:r>
              <a:rPr lang="it-IT" dirty="0" err="1" smtClean="0">
                <a:solidFill>
                  <a:schemeClr val="bg2"/>
                </a:solidFill>
              </a:rPr>
              <a:t>along</a:t>
            </a:r>
            <a:r>
              <a:rPr lang="it-IT" dirty="0" smtClean="0">
                <a:solidFill>
                  <a:schemeClr val="bg2"/>
                </a:solidFill>
              </a:rPr>
              <a:t> z: </a:t>
            </a:r>
            <a:r>
              <a:rPr lang="it-IT" dirty="0" err="1" smtClean="0">
                <a:solidFill>
                  <a:schemeClr val="bg2"/>
                </a:solidFill>
              </a:rPr>
              <a:t>memories</a:t>
            </a:r>
            <a:r>
              <a:rPr lang="it-IT" dirty="0" smtClean="0">
                <a:solidFill>
                  <a:schemeClr val="bg2"/>
                </a:solidFill>
              </a:rPr>
              <a:t> </a:t>
            </a:r>
            <a:endParaRPr lang="it-IT" dirty="0">
              <a:solidFill>
                <a:schemeClr val="bg2"/>
              </a:solidFill>
            </a:endParaRPr>
          </a:p>
        </p:txBody>
      </p:sp>
      <p:sp>
        <p:nvSpPr>
          <p:cNvPr id="7" name="CasellaDiTesto 6"/>
          <p:cNvSpPr txBox="1"/>
          <p:nvPr/>
        </p:nvSpPr>
        <p:spPr>
          <a:xfrm>
            <a:off x="1475656" y="6093296"/>
            <a:ext cx="1728230" cy="369332"/>
          </a:xfrm>
          <a:prstGeom prst="rect">
            <a:avLst/>
          </a:prstGeom>
          <a:noFill/>
        </p:spPr>
        <p:txBody>
          <a:bodyPr wrap="none" rtlCol="0">
            <a:spAutoFit/>
          </a:bodyPr>
          <a:lstStyle/>
          <a:p>
            <a:r>
              <a:rPr lang="it-IT" dirty="0" err="1" smtClean="0">
                <a:solidFill>
                  <a:schemeClr val="tx2">
                    <a:lumMod val="25000"/>
                  </a:schemeClr>
                </a:solidFill>
              </a:rPr>
              <a:t>L</a:t>
            </a:r>
            <a:r>
              <a:rPr lang="it-IT" baseline="-25000" dirty="0" err="1" smtClean="0">
                <a:solidFill>
                  <a:schemeClr val="tx2">
                    <a:lumMod val="25000"/>
                  </a:schemeClr>
                </a:solidFill>
              </a:rPr>
              <a:t>coherence</a:t>
            </a:r>
            <a:r>
              <a:rPr lang="it-IT" baseline="-25000" dirty="0" smtClean="0">
                <a:solidFill>
                  <a:schemeClr val="tx2">
                    <a:lumMod val="25000"/>
                  </a:schemeClr>
                </a:solidFill>
              </a:rPr>
              <a:t> </a:t>
            </a:r>
            <a:r>
              <a:rPr lang="it-IT" dirty="0" smtClean="0">
                <a:solidFill>
                  <a:schemeClr val="tx2">
                    <a:lumMod val="25000"/>
                  </a:schemeClr>
                </a:solidFill>
              </a:rPr>
              <a:t>&gt; 100 m</a:t>
            </a:r>
            <a:endParaRPr lang="it-IT" dirty="0">
              <a:solidFill>
                <a:schemeClr val="tx2">
                  <a:lumMod val="25000"/>
                </a:schemeClr>
              </a:solidFill>
            </a:endParaRPr>
          </a:p>
        </p:txBody>
      </p:sp>
    </p:spTree>
    <p:extLst>
      <p:ext uri="{BB962C8B-B14F-4D97-AF65-F5344CB8AC3E}">
        <p14:creationId xmlns:p14="http://schemas.microsoft.com/office/powerpoint/2010/main" val="1697407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36338" y="125306"/>
            <a:ext cx="6513193" cy="523220"/>
          </a:xfrm>
          <a:prstGeom prst="rect">
            <a:avLst/>
          </a:prstGeom>
          <a:noFill/>
        </p:spPr>
        <p:txBody>
          <a:bodyPr wrap="none" rtlCol="0">
            <a:spAutoFit/>
          </a:bodyPr>
          <a:lstStyle/>
          <a:p>
            <a:r>
              <a:rPr lang="it-IT" sz="2800" b="1" dirty="0" err="1" smtClean="0">
                <a:solidFill>
                  <a:srgbClr val="00B050"/>
                </a:solidFill>
              </a:rPr>
              <a:t>Further</a:t>
            </a:r>
            <a:r>
              <a:rPr lang="it-IT" sz="2800" b="1" dirty="0" smtClean="0">
                <a:solidFill>
                  <a:srgbClr val="00B050"/>
                </a:solidFill>
              </a:rPr>
              <a:t> </a:t>
            </a:r>
            <a:r>
              <a:rPr lang="it-IT" sz="2800" b="1" dirty="0" err="1" smtClean="0">
                <a:solidFill>
                  <a:srgbClr val="00B050"/>
                </a:solidFill>
              </a:rPr>
              <a:t>experimental</a:t>
            </a:r>
            <a:r>
              <a:rPr lang="it-IT" sz="2800" b="1" dirty="0" smtClean="0">
                <a:solidFill>
                  <a:srgbClr val="00B050"/>
                </a:solidFill>
              </a:rPr>
              <a:t> </a:t>
            </a:r>
            <a:r>
              <a:rPr lang="it-IT" sz="2800" b="1" dirty="0" err="1" smtClean="0">
                <a:solidFill>
                  <a:srgbClr val="00B050"/>
                </a:solidFill>
              </a:rPr>
              <a:t>ideas</a:t>
            </a:r>
            <a:r>
              <a:rPr lang="it-IT" sz="2800" b="1" dirty="0" smtClean="0">
                <a:solidFill>
                  <a:srgbClr val="00B050"/>
                </a:solidFill>
              </a:rPr>
              <a:t>: time of </a:t>
            </a:r>
            <a:r>
              <a:rPr lang="it-IT" sz="2800" b="1" dirty="0" err="1" smtClean="0">
                <a:solidFill>
                  <a:srgbClr val="00B050"/>
                </a:solidFill>
              </a:rPr>
              <a:t>arrival</a:t>
            </a:r>
            <a:endParaRPr lang="it-IT" sz="2800" b="1" dirty="0">
              <a:solidFill>
                <a:srgbClr val="00B050"/>
              </a:solidFill>
            </a:endParaRPr>
          </a:p>
        </p:txBody>
      </p:sp>
      <p:sp>
        <p:nvSpPr>
          <p:cNvPr id="3" name="CasellaDiTesto 2"/>
          <p:cNvSpPr txBox="1"/>
          <p:nvPr/>
        </p:nvSpPr>
        <p:spPr>
          <a:xfrm>
            <a:off x="395536" y="980728"/>
            <a:ext cx="3384376" cy="1077218"/>
          </a:xfrm>
          <a:prstGeom prst="rect">
            <a:avLst/>
          </a:prstGeom>
          <a:noFill/>
        </p:spPr>
        <p:txBody>
          <a:bodyPr wrap="square" rtlCol="0">
            <a:spAutoFit/>
          </a:bodyPr>
          <a:lstStyle/>
          <a:p>
            <a:r>
              <a:rPr lang="it-IT" dirty="0" smtClean="0">
                <a:solidFill>
                  <a:schemeClr val="bg1"/>
                </a:solidFill>
              </a:rPr>
              <a:t>The </a:t>
            </a:r>
            <a:r>
              <a:rPr lang="it-IT" dirty="0" err="1" smtClean="0">
                <a:solidFill>
                  <a:schemeClr val="bg1"/>
                </a:solidFill>
              </a:rPr>
              <a:t>definition</a:t>
            </a:r>
            <a:r>
              <a:rPr lang="it-IT" dirty="0" smtClean="0">
                <a:solidFill>
                  <a:schemeClr val="bg1"/>
                </a:solidFill>
              </a:rPr>
              <a:t> of time of </a:t>
            </a:r>
            <a:r>
              <a:rPr lang="it-IT" dirty="0" err="1" smtClean="0">
                <a:solidFill>
                  <a:schemeClr val="bg1"/>
                </a:solidFill>
              </a:rPr>
              <a:t>arrival</a:t>
            </a:r>
            <a:r>
              <a:rPr lang="it-IT" dirty="0" smtClean="0">
                <a:solidFill>
                  <a:schemeClr val="bg1"/>
                </a:solidFill>
              </a:rPr>
              <a:t> in QM </a:t>
            </a:r>
            <a:r>
              <a:rPr lang="it-IT" dirty="0" err="1" smtClean="0">
                <a:solidFill>
                  <a:schemeClr val="bg1"/>
                </a:solidFill>
              </a:rPr>
              <a:t>is</a:t>
            </a:r>
            <a:r>
              <a:rPr lang="it-IT" dirty="0" smtClean="0">
                <a:solidFill>
                  <a:schemeClr val="bg1"/>
                </a:solidFill>
              </a:rPr>
              <a:t> «model </a:t>
            </a:r>
            <a:r>
              <a:rPr lang="it-IT" dirty="0" err="1" smtClean="0">
                <a:solidFill>
                  <a:schemeClr val="bg1"/>
                </a:solidFill>
              </a:rPr>
              <a:t>dependent</a:t>
            </a:r>
            <a:r>
              <a:rPr lang="it-IT" dirty="0" smtClean="0">
                <a:solidFill>
                  <a:schemeClr val="bg1"/>
                </a:solidFill>
              </a:rPr>
              <a:t>»</a:t>
            </a:r>
          </a:p>
          <a:p>
            <a:r>
              <a:rPr lang="it-IT" sz="1400" dirty="0" smtClean="0">
                <a:solidFill>
                  <a:schemeClr val="bg1"/>
                </a:solidFill>
              </a:rPr>
              <a:t> [</a:t>
            </a:r>
            <a:r>
              <a:rPr lang="it-IT" sz="1400" dirty="0" err="1" smtClean="0">
                <a:solidFill>
                  <a:schemeClr val="bg1"/>
                </a:solidFill>
              </a:rPr>
              <a:t>Roncallo</a:t>
            </a:r>
            <a:r>
              <a:rPr lang="it-IT" sz="1400" dirty="0" smtClean="0">
                <a:solidFill>
                  <a:schemeClr val="bg1"/>
                </a:solidFill>
              </a:rPr>
              <a:t>, Sacha, </a:t>
            </a:r>
            <a:r>
              <a:rPr lang="it-IT" sz="1400" dirty="0" err="1" smtClean="0">
                <a:solidFill>
                  <a:schemeClr val="bg1"/>
                </a:solidFill>
              </a:rPr>
              <a:t>Maccone</a:t>
            </a:r>
            <a:r>
              <a:rPr lang="it-IT" sz="1400" dirty="0" smtClean="0">
                <a:solidFill>
                  <a:schemeClr val="bg1"/>
                </a:solidFill>
              </a:rPr>
              <a:t>, Quantum 7 (2023) 968]</a:t>
            </a:r>
            <a:endParaRPr lang="it-IT" sz="1400" dirty="0">
              <a:solidFill>
                <a:schemeClr val="bg1"/>
              </a:solidFill>
            </a:endParaRPr>
          </a:p>
        </p:txBody>
      </p:sp>
      <p:sp>
        <p:nvSpPr>
          <p:cNvPr id="4" name="CasellaDiTesto 3"/>
          <p:cNvSpPr txBox="1"/>
          <p:nvPr/>
        </p:nvSpPr>
        <p:spPr>
          <a:xfrm>
            <a:off x="543784" y="2566106"/>
            <a:ext cx="4347024" cy="646331"/>
          </a:xfrm>
          <a:prstGeom prst="rect">
            <a:avLst/>
          </a:prstGeom>
          <a:noFill/>
        </p:spPr>
        <p:txBody>
          <a:bodyPr wrap="none" rtlCol="0">
            <a:spAutoFit/>
          </a:bodyPr>
          <a:lstStyle/>
          <a:p>
            <a:r>
              <a:rPr lang="it-IT" b="1" dirty="0" err="1" smtClean="0">
                <a:solidFill>
                  <a:srgbClr val="00B0F0"/>
                </a:solidFill>
              </a:rPr>
              <a:t>Kijowski</a:t>
            </a:r>
            <a:r>
              <a:rPr lang="it-IT" b="1" dirty="0" smtClean="0">
                <a:solidFill>
                  <a:srgbClr val="00B0F0"/>
                </a:solidFill>
              </a:rPr>
              <a:t> </a:t>
            </a:r>
            <a:r>
              <a:rPr lang="it-IT" b="1" dirty="0" err="1" smtClean="0">
                <a:solidFill>
                  <a:srgbClr val="00B0F0"/>
                </a:solidFill>
              </a:rPr>
              <a:t>proposal</a:t>
            </a:r>
            <a:r>
              <a:rPr lang="it-IT" dirty="0">
                <a:solidFill>
                  <a:schemeClr val="bg2">
                    <a:lumMod val="50000"/>
                  </a:schemeClr>
                </a:solidFill>
              </a:rPr>
              <a:t> </a:t>
            </a:r>
            <a:r>
              <a:rPr lang="it-IT" sz="1200" dirty="0">
                <a:solidFill>
                  <a:schemeClr val="bg2">
                    <a:lumMod val="50000"/>
                  </a:schemeClr>
                </a:solidFill>
              </a:rPr>
              <a:t>[</a:t>
            </a:r>
            <a:r>
              <a:rPr lang="it-IT" sz="1200" dirty="0" err="1">
                <a:solidFill>
                  <a:schemeClr val="bg2">
                    <a:lumMod val="50000"/>
                  </a:schemeClr>
                </a:solidFill>
              </a:rPr>
              <a:t>Kijowski</a:t>
            </a:r>
            <a:r>
              <a:rPr lang="it-IT" sz="1200" dirty="0">
                <a:solidFill>
                  <a:schemeClr val="bg2">
                    <a:lumMod val="50000"/>
                  </a:schemeClr>
                </a:solidFill>
              </a:rPr>
              <a:t> Rep Math </a:t>
            </a:r>
            <a:r>
              <a:rPr lang="it-IT" sz="1200" dirty="0" err="1">
                <a:solidFill>
                  <a:schemeClr val="bg2">
                    <a:lumMod val="50000"/>
                  </a:schemeClr>
                </a:solidFill>
              </a:rPr>
              <a:t>Phys</a:t>
            </a:r>
            <a:r>
              <a:rPr lang="it-IT" sz="1200" dirty="0">
                <a:solidFill>
                  <a:schemeClr val="bg2">
                    <a:lumMod val="50000"/>
                  </a:schemeClr>
                </a:solidFill>
              </a:rPr>
              <a:t> 6 (1974) 361]</a:t>
            </a:r>
            <a:r>
              <a:rPr lang="it-IT" sz="1200" dirty="0" smtClean="0">
                <a:solidFill>
                  <a:schemeClr val="bg2">
                    <a:lumMod val="50000"/>
                  </a:schemeClr>
                </a:solidFill>
              </a:rPr>
              <a:t> </a:t>
            </a:r>
            <a:endParaRPr lang="it-IT" dirty="0" smtClean="0">
              <a:solidFill>
                <a:schemeClr val="bg2">
                  <a:lumMod val="50000"/>
                </a:schemeClr>
              </a:solidFill>
            </a:endParaRPr>
          </a:p>
          <a:p>
            <a:endParaRPr lang="it-IT" b="1" dirty="0">
              <a:solidFill>
                <a:srgbClr val="00B0F0"/>
              </a:solidFill>
            </a:endParaRPr>
          </a:p>
        </p:txBody>
      </p:sp>
      <p:pic>
        <p:nvPicPr>
          <p:cNvPr id="5" name="Immagine 4"/>
          <p:cNvPicPr>
            <a:picLocks noChangeAspect="1"/>
          </p:cNvPicPr>
          <p:nvPr/>
        </p:nvPicPr>
        <p:blipFill>
          <a:blip r:embed="rId3"/>
          <a:stretch>
            <a:fillRect/>
          </a:stretch>
        </p:blipFill>
        <p:spPr>
          <a:xfrm>
            <a:off x="4292934" y="509419"/>
            <a:ext cx="3586311" cy="1925052"/>
          </a:xfrm>
          <a:prstGeom prst="rect">
            <a:avLst/>
          </a:prstGeom>
        </p:spPr>
      </p:pic>
      <p:pic>
        <p:nvPicPr>
          <p:cNvPr id="6" name="Immagine 5"/>
          <p:cNvPicPr>
            <a:picLocks noChangeAspect="1"/>
          </p:cNvPicPr>
          <p:nvPr/>
        </p:nvPicPr>
        <p:blipFill>
          <a:blip r:embed="rId4"/>
          <a:stretch>
            <a:fillRect/>
          </a:stretch>
        </p:blipFill>
        <p:spPr>
          <a:xfrm>
            <a:off x="3635896" y="3099414"/>
            <a:ext cx="4351201" cy="933120"/>
          </a:xfrm>
          <a:prstGeom prst="rect">
            <a:avLst/>
          </a:prstGeom>
        </p:spPr>
      </p:pic>
      <p:sp>
        <p:nvSpPr>
          <p:cNvPr id="7" name="Rettangolo 6"/>
          <p:cNvSpPr/>
          <p:nvPr/>
        </p:nvSpPr>
        <p:spPr>
          <a:xfrm>
            <a:off x="554460" y="4164296"/>
            <a:ext cx="4897687" cy="369332"/>
          </a:xfrm>
          <a:prstGeom prst="rect">
            <a:avLst/>
          </a:prstGeom>
        </p:spPr>
        <p:txBody>
          <a:bodyPr wrap="none">
            <a:spAutoFit/>
          </a:bodyPr>
          <a:lstStyle/>
          <a:p>
            <a:r>
              <a:rPr lang="it-IT" b="1" dirty="0" smtClean="0">
                <a:solidFill>
                  <a:srgbClr val="00B0F0"/>
                </a:solidFill>
              </a:rPr>
              <a:t>Quantum </a:t>
            </a:r>
            <a:r>
              <a:rPr lang="it-IT" b="1" dirty="0" err="1" smtClean="0">
                <a:solidFill>
                  <a:srgbClr val="00B0F0"/>
                </a:solidFill>
              </a:rPr>
              <a:t>flux</a:t>
            </a:r>
            <a:r>
              <a:rPr lang="it-IT" b="1" dirty="0" smtClean="0">
                <a:solidFill>
                  <a:srgbClr val="00B0F0"/>
                </a:solidFill>
              </a:rPr>
              <a:t> </a:t>
            </a:r>
            <a:r>
              <a:rPr lang="it-IT" b="1" dirty="0" err="1" smtClean="0">
                <a:solidFill>
                  <a:srgbClr val="00B0F0"/>
                </a:solidFill>
              </a:rPr>
              <a:t>proposal</a:t>
            </a:r>
            <a:r>
              <a:rPr lang="it-IT" b="1" dirty="0" smtClean="0">
                <a:solidFill>
                  <a:srgbClr val="00B0F0"/>
                </a:solidFill>
              </a:rPr>
              <a:t> </a:t>
            </a:r>
            <a:r>
              <a:rPr lang="it-IT" sz="1200" dirty="0" smtClean="0">
                <a:solidFill>
                  <a:schemeClr val="bg2">
                    <a:lumMod val="50000"/>
                  </a:schemeClr>
                </a:solidFill>
              </a:rPr>
              <a:t>[</a:t>
            </a:r>
            <a:r>
              <a:rPr lang="it-IT" sz="1200" dirty="0" err="1" smtClean="0">
                <a:solidFill>
                  <a:schemeClr val="bg2">
                    <a:lumMod val="50000"/>
                  </a:schemeClr>
                </a:solidFill>
              </a:rPr>
              <a:t>Delgado</a:t>
            </a:r>
            <a:r>
              <a:rPr lang="it-IT" sz="1200" dirty="0" smtClean="0">
                <a:solidFill>
                  <a:schemeClr val="bg2">
                    <a:lumMod val="50000"/>
                  </a:schemeClr>
                </a:solidFill>
              </a:rPr>
              <a:t> &amp; Muda PRA 56 (1997) 3425] </a:t>
            </a:r>
            <a:endParaRPr lang="it-IT" sz="1200" b="1" dirty="0">
              <a:solidFill>
                <a:srgbClr val="00B0F0"/>
              </a:solidFill>
            </a:endParaRPr>
          </a:p>
        </p:txBody>
      </p:sp>
      <p:sp>
        <p:nvSpPr>
          <p:cNvPr id="8" name="CasellaDiTesto 7"/>
          <p:cNvSpPr txBox="1"/>
          <p:nvPr/>
        </p:nvSpPr>
        <p:spPr>
          <a:xfrm>
            <a:off x="683568" y="4797152"/>
            <a:ext cx="4365619" cy="369332"/>
          </a:xfrm>
          <a:prstGeom prst="rect">
            <a:avLst/>
          </a:prstGeom>
          <a:noFill/>
        </p:spPr>
        <p:txBody>
          <a:bodyPr wrap="none" rtlCol="0">
            <a:spAutoFit/>
          </a:bodyPr>
          <a:lstStyle/>
          <a:p>
            <a:r>
              <a:rPr lang="it-IT" dirty="0" err="1" smtClean="0">
                <a:solidFill>
                  <a:schemeClr val="bg1"/>
                </a:solidFill>
              </a:rPr>
              <a:t>Expectation</a:t>
            </a:r>
            <a:r>
              <a:rPr lang="it-IT" dirty="0" smtClean="0">
                <a:solidFill>
                  <a:schemeClr val="bg1"/>
                </a:solidFill>
              </a:rPr>
              <a:t> </a:t>
            </a:r>
            <a:r>
              <a:rPr lang="it-IT" dirty="0" err="1" smtClean="0">
                <a:solidFill>
                  <a:schemeClr val="bg1"/>
                </a:solidFill>
              </a:rPr>
              <a:t>value</a:t>
            </a:r>
            <a:r>
              <a:rPr lang="it-IT" dirty="0" smtClean="0">
                <a:solidFill>
                  <a:schemeClr val="bg1"/>
                </a:solidFill>
              </a:rPr>
              <a:t> of the </a:t>
            </a:r>
            <a:r>
              <a:rPr lang="it-IT" dirty="0" err="1" smtClean="0">
                <a:solidFill>
                  <a:schemeClr val="bg1"/>
                </a:solidFill>
              </a:rPr>
              <a:t>Schrödinger</a:t>
            </a:r>
            <a:r>
              <a:rPr lang="it-IT" dirty="0" smtClean="0">
                <a:solidFill>
                  <a:schemeClr val="bg1"/>
                </a:solidFill>
              </a:rPr>
              <a:t> </a:t>
            </a:r>
            <a:r>
              <a:rPr lang="it-IT" dirty="0" err="1" smtClean="0">
                <a:solidFill>
                  <a:schemeClr val="bg1"/>
                </a:solidFill>
              </a:rPr>
              <a:t>current</a:t>
            </a:r>
            <a:endParaRPr lang="it-IT" dirty="0">
              <a:solidFill>
                <a:schemeClr val="bg1"/>
              </a:solidFill>
            </a:endParaRPr>
          </a:p>
        </p:txBody>
      </p:sp>
      <p:pic>
        <p:nvPicPr>
          <p:cNvPr id="9" name="Immagine 8"/>
          <p:cNvPicPr>
            <a:picLocks noChangeAspect="1"/>
          </p:cNvPicPr>
          <p:nvPr/>
        </p:nvPicPr>
        <p:blipFill>
          <a:blip r:embed="rId5"/>
          <a:stretch>
            <a:fillRect/>
          </a:stretch>
        </p:blipFill>
        <p:spPr>
          <a:xfrm>
            <a:off x="5220072" y="4725144"/>
            <a:ext cx="3030300" cy="622080"/>
          </a:xfrm>
          <a:prstGeom prst="rect">
            <a:avLst/>
          </a:prstGeom>
        </p:spPr>
      </p:pic>
      <p:pic>
        <p:nvPicPr>
          <p:cNvPr id="10" name="Immagine 9"/>
          <p:cNvPicPr>
            <a:picLocks noChangeAspect="1"/>
          </p:cNvPicPr>
          <p:nvPr/>
        </p:nvPicPr>
        <p:blipFill>
          <a:blip r:embed="rId6"/>
          <a:stretch>
            <a:fillRect/>
          </a:stretch>
        </p:blipFill>
        <p:spPr>
          <a:xfrm>
            <a:off x="827584" y="5784166"/>
            <a:ext cx="3846151" cy="690120"/>
          </a:xfrm>
          <a:prstGeom prst="rect">
            <a:avLst/>
          </a:prstGeom>
        </p:spPr>
      </p:pic>
      <p:sp>
        <p:nvSpPr>
          <p:cNvPr id="11" name="CasellaDiTesto 10"/>
          <p:cNvSpPr txBox="1"/>
          <p:nvPr/>
        </p:nvSpPr>
        <p:spPr>
          <a:xfrm>
            <a:off x="683568" y="3381308"/>
            <a:ext cx="2602892" cy="369332"/>
          </a:xfrm>
          <a:prstGeom prst="rect">
            <a:avLst/>
          </a:prstGeom>
          <a:noFill/>
        </p:spPr>
        <p:txBody>
          <a:bodyPr wrap="none" rtlCol="0">
            <a:spAutoFit/>
          </a:bodyPr>
          <a:lstStyle/>
          <a:p>
            <a:r>
              <a:rPr lang="it-IT" dirty="0" smtClean="0">
                <a:solidFill>
                  <a:schemeClr val="bg1"/>
                </a:solidFill>
              </a:rPr>
              <a:t>Time of </a:t>
            </a:r>
            <a:r>
              <a:rPr lang="it-IT" dirty="0" err="1" smtClean="0">
                <a:solidFill>
                  <a:schemeClr val="bg1"/>
                </a:solidFill>
              </a:rPr>
              <a:t>arrival</a:t>
            </a:r>
            <a:r>
              <a:rPr lang="it-IT" dirty="0" smtClean="0">
                <a:solidFill>
                  <a:schemeClr val="bg1"/>
                </a:solidFill>
              </a:rPr>
              <a:t> </a:t>
            </a:r>
            <a:r>
              <a:rPr lang="it-IT" dirty="0" err="1" smtClean="0">
                <a:solidFill>
                  <a:schemeClr val="bg1"/>
                </a:solidFill>
              </a:rPr>
              <a:t>probability</a:t>
            </a:r>
            <a:endParaRPr lang="it-IT" dirty="0">
              <a:solidFill>
                <a:schemeClr val="bg1"/>
              </a:solidFill>
            </a:endParaRPr>
          </a:p>
        </p:txBody>
      </p:sp>
    </p:spTree>
    <p:extLst>
      <p:ext uri="{BB962C8B-B14F-4D97-AF65-F5344CB8AC3E}">
        <p14:creationId xmlns:p14="http://schemas.microsoft.com/office/powerpoint/2010/main" val="2546225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0376" y="2548646"/>
            <a:ext cx="2540952" cy="369332"/>
          </a:xfrm>
          <a:prstGeom prst="rect">
            <a:avLst/>
          </a:prstGeom>
        </p:spPr>
        <p:txBody>
          <a:bodyPr wrap="none">
            <a:spAutoFit/>
          </a:bodyPr>
          <a:lstStyle/>
          <a:p>
            <a:r>
              <a:rPr lang="it-IT" b="1" u="sng" dirty="0" smtClean="0">
                <a:solidFill>
                  <a:srgbClr val="00B0F0"/>
                </a:solidFill>
              </a:rPr>
              <a:t>Quantum Clock </a:t>
            </a:r>
            <a:r>
              <a:rPr lang="it-IT" b="1" u="sng" dirty="0" err="1">
                <a:solidFill>
                  <a:srgbClr val="00B0F0"/>
                </a:solidFill>
              </a:rPr>
              <a:t>proposal</a:t>
            </a:r>
            <a:endParaRPr lang="it-IT" b="1" u="sng" dirty="0">
              <a:solidFill>
                <a:srgbClr val="00B0F0"/>
              </a:solidFill>
            </a:endParaRPr>
          </a:p>
        </p:txBody>
      </p:sp>
      <p:sp>
        <p:nvSpPr>
          <p:cNvPr id="3" name="Rettangolo 2"/>
          <p:cNvSpPr/>
          <p:nvPr/>
        </p:nvSpPr>
        <p:spPr>
          <a:xfrm>
            <a:off x="683568" y="332656"/>
            <a:ext cx="3327129" cy="369332"/>
          </a:xfrm>
          <a:prstGeom prst="rect">
            <a:avLst/>
          </a:prstGeom>
        </p:spPr>
        <p:txBody>
          <a:bodyPr wrap="none">
            <a:spAutoFit/>
          </a:bodyPr>
          <a:lstStyle/>
          <a:p>
            <a:r>
              <a:rPr lang="it-IT" b="1" dirty="0" err="1" smtClean="0">
                <a:solidFill>
                  <a:srgbClr val="00B0F0"/>
                </a:solidFill>
              </a:rPr>
              <a:t>Semiclassical</a:t>
            </a:r>
            <a:r>
              <a:rPr lang="it-IT" b="1" dirty="0" smtClean="0">
                <a:solidFill>
                  <a:srgbClr val="00B0F0"/>
                </a:solidFill>
              </a:rPr>
              <a:t> </a:t>
            </a:r>
            <a:r>
              <a:rPr lang="it-IT" b="1" dirty="0" err="1" smtClean="0">
                <a:solidFill>
                  <a:srgbClr val="00B0F0"/>
                </a:solidFill>
              </a:rPr>
              <a:t>proposal</a:t>
            </a:r>
            <a:r>
              <a:rPr lang="it-IT" b="1" dirty="0" smtClean="0">
                <a:solidFill>
                  <a:srgbClr val="00B0F0"/>
                </a:solidFill>
              </a:rPr>
              <a:t> </a:t>
            </a:r>
            <a:r>
              <a:rPr lang="it-IT" sz="1200" dirty="0" smtClean="0">
                <a:solidFill>
                  <a:schemeClr val="bg2">
                    <a:lumMod val="50000"/>
                  </a:schemeClr>
                </a:solidFill>
              </a:rPr>
              <a:t>[</a:t>
            </a:r>
            <a:r>
              <a:rPr lang="it-IT" sz="1200" dirty="0" err="1" smtClean="0">
                <a:solidFill>
                  <a:schemeClr val="bg2">
                    <a:lumMod val="50000"/>
                  </a:schemeClr>
                </a:solidFill>
              </a:rPr>
              <a:t>Vona</a:t>
            </a:r>
            <a:r>
              <a:rPr lang="it-IT" sz="1200" dirty="0" smtClean="0">
                <a:solidFill>
                  <a:schemeClr val="bg2">
                    <a:lumMod val="50000"/>
                  </a:schemeClr>
                </a:solidFill>
              </a:rPr>
              <a:t> &amp; </a:t>
            </a:r>
            <a:r>
              <a:rPr lang="it-IT" sz="1200" dirty="0" err="1" smtClean="0">
                <a:solidFill>
                  <a:schemeClr val="bg2">
                    <a:lumMod val="50000"/>
                  </a:schemeClr>
                </a:solidFill>
              </a:rPr>
              <a:t>DÜrr</a:t>
            </a:r>
            <a:r>
              <a:rPr lang="it-IT" sz="1200" dirty="0" smtClean="0">
                <a:solidFill>
                  <a:schemeClr val="bg2">
                    <a:lumMod val="50000"/>
                  </a:schemeClr>
                </a:solidFill>
              </a:rPr>
              <a:t>]] </a:t>
            </a:r>
            <a:endParaRPr lang="it-IT" sz="1200" b="1" dirty="0">
              <a:solidFill>
                <a:srgbClr val="00B0F0"/>
              </a:solidFill>
            </a:endParaRPr>
          </a:p>
        </p:txBody>
      </p:sp>
      <p:sp>
        <p:nvSpPr>
          <p:cNvPr id="4" name="CasellaDiTesto 3"/>
          <p:cNvSpPr txBox="1"/>
          <p:nvPr/>
        </p:nvSpPr>
        <p:spPr>
          <a:xfrm>
            <a:off x="755576" y="908720"/>
            <a:ext cx="6912768" cy="646331"/>
          </a:xfrm>
          <a:prstGeom prst="rect">
            <a:avLst/>
          </a:prstGeom>
          <a:noFill/>
        </p:spPr>
        <p:txBody>
          <a:bodyPr wrap="square" rtlCol="0">
            <a:spAutoFit/>
          </a:bodyPr>
          <a:lstStyle/>
          <a:p>
            <a:r>
              <a:rPr lang="it-IT" dirty="0" smtClean="0">
                <a:solidFill>
                  <a:schemeClr val="bg1"/>
                </a:solidFill>
              </a:rPr>
              <a:t>L </a:t>
            </a:r>
            <a:r>
              <a:rPr lang="it-IT" dirty="0" err="1" smtClean="0">
                <a:solidFill>
                  <a:schemeClr val="bg1"/>
                </a:solidFill>
              </a:rPr>
              <a:t>distance</a:t>
            </a:r>
            <a:r>
              <a:rPr lang="it-IT" dirty="0" smtClean="0">
                <a:solidFill>
                  <a:schemeClr val="bg1"/>
                </a:solidFill>
              </a:rPr>
              <a:t> source-detector, in </a:t>
            </a:r>
            <a:r>
              <a:rPr lang="it-IT" dirty="0" err="1" smtClean="0">
                <a:solidFill>
                  <a:schemeClr val="bg1"/>
                </a:solidFill>
              </a:rPr>
              <a:t>terms</a:t>
            </a:r>
            <a:r>
              <a:rPr lang="it-IT" dirty="0" smtClean="0">
                <a:solidFill>
                  <a:schemeClr val="bg1"/>
                </a:solidFill>
              </a:rPr>
              <a:t> of FT of </a:t>
            </a:r>
            <a:r>
              <a:rPr lang="it-IT" dirty="0" smtClean="0">
                <a:solidFill>
                  <a:schemeClr val="bg1"/>
                </a:solidFill>
                <a:sym typeface="Symbol" panose="05050102010706020507" pitchFamily="18" charset="2"/>
              </a:rPr>
              <a:t></a:t>
            </a:r>
            <a:endParaRPr lang="it-IT" dirty="0" smtClean="0">
              <a:solidFill>
                <a:schemeClr val="bg1"/>
              </a:solidFill>
            </a:endParaRPr>
          </a:p>
          <a:p>
            <a:endParaRPr lang="it-IT" dirty="0"/>
          </a:p>
        </p:txBody>
      </p:sp>
      <p:pic>
        <p:nvPicPr>
          <p:cNvPr id="5" name="Immagine 4"/>
          <p:cNvPicPr>
            <a:picLocks noChangeAspect="1"/>
          </p:cNvPicPr>
          <p:nvPr/>
        </p:nvPicPr>
        <p:blipFill>
          <a:blip r:embed="rId3"/>
          <a:stretch>
            <a:fillRect/>
          </a:stretch>
        </p:blipFill>
        <p:spPr>
          <a:xfrm>
            <a:off x="827584" y="1412776"/>
            <a:ext cx="2836050" cy="816480"/>
          </a:xfrm>
          <a:prstGeom prst="rect">
            <a:avLst/>
          </a:prstGeom>
        </p:spPr>
      </p:pic>
      <p:sp>
        <p:nvSpPr>
          <p:cNvPr id="6" name="CasellaDiTesto 5"/>
          <p:cNvSpPr txBox="1"/>
          <p:nvPr/>
        </p:nvSpPr>
        <p:spPr>
          <a:xfrm>
            <a:off x="755576" y="3411832"/>
            <a:ext cx="6032229" cy="369332"/>
          </a:xfrm>
          <a:prstGeom prst="rect">
            <a:avLst/>
          </a:prstGeom>
          <a:noFill/>
        </p:spPr>
        <p:txBody>
          <a:bodyPr wrap="none" rtlCol="0">
            <a:spAutoFit/>
          </a:bodyPr>
          <a:lstStyle/>
          <a:p>
            <a:r>
              <a:rPr lang="it-IT" dirty="0" smtClean="0">
                <a:solidFill>
                  <a:schemeClr val="bg1"/>
                </a:solidFill>
              </a:rPr>
              <a:t>PVOM </a:t>
            </a:r>
            <a:r>
              <a:rPr lang="it-IT" dirty="0" err="1" smtClean="0">
                <a:solidFill>
                  <a:schemeClr val="bg1"/>
                </a:solidFill>
              </a:rPr>
              <a:t>describing</a:t>
            </a:r>
            <a:r>
              <a:rPr lang="it-IT" dirty="0" smtClean="0">
                <a:solidFill>
                  <a:schemeClr val="bg1"/>
                </a:solidFill>
              </a:rPr>
              <a:t> a joint </a:t>
            </a:r>
            <a:r>
              <a:rPr lang="it-IT" dirty="0" err="1" smtClean="0">
                <a:solidFill>
                  <a:schemeClr val="bg1"/>
                </a:solidFill>
              </a:rPr>
              <a:t>measurement</a:t>
            </a:r>
            <a:r>
              <a:rPr lang="it-IT" dirty="0" smtClean="0">
                <a:solidFill>
                  <a:schemeClr val="bg1"/>
                </a:solidFill>
              </a:rPr>
              <a:t> on </a:t>
            </a:r>
            <a:r>
              <a:rPr lang="it-IT" dirty="0" err="1" smtClean="0">
                <a:solidFill>
                  <a:schemeClr val="bg1"/>
                </a:solidFill>
              </a:rPr>
              <a:t>particle</a:t>
            </a:r>
            <a:r>
              <a:rPr lang="it-IT" dirty="0" smtClean="0">
                <a:solidFill>
                  <a:schemeClr val="bg1"/>
                </a:solidFill>
              </a:rPr>
              <a:t> and «clock»</a:t>
            </a:r>
            <a:endParaRPr lang="it-IT" dirty="0">
              <a:solidFill>
                <a:schemeClr val="bg1"/>
              </a:solidFill>
            </a:endParaRPr>
          </a:p>
        </p:txBody>
      </p:sp>
      <p:sp>
        <p:nvSpPr>
          <p:cNvPr id="10" name="CasellaDiTesto 9"/>
          <p:cNvSpPr txBox="1"/>
          <p:nvPr/>
        </p:nvSpPr>
        <p:spPr>
          <a:xfrm>
            <a:off x="899592" y="2996952"/>
            <a:ext cx="6892208" cy="307777"/>
          </a:xfrm>
          <a:prstGeom prst="rect">
            <a:avLst/>
          </a:prstGeom>
          <a:noFill/>
        </p:spPr>
        <p:txBody>
          <a:bodyPr wrap="none" rtlCol="0">
            <a:spAutoFit/>
          </a:bodyPr>
          <a:lstStyle/>
          <a:p>
            <a:r>
              <a:rPr lang="it-IT" sz="1400" dirty="0" smtClean="0">
                <a:solidFill>
                  <a:schemeClr val="bg2">
                    <a:lumMod val="50000"/>
                  </a:schemeClr>
                </a:solidFill>
              </a:rPr>
              <a:t>[</a:t>
            </a:r>
            <a:r>
              <a:rPr lang="it-IT" sz="1400" dirty="0" err="1" smtClean="0">
                <a:solidFill>
                  <a:schemeClr val="bg2">
                    <a:lumMod val="50000"/>
                  </a:schemeClr>
                </a:solidFill>
              </a:rPr>
              <a:t>Maccone</a:t>
            </a:r>
            <a:r>
              <a:rPr lang="it-IT" sz="1400" dirty="0" smtClean="0">
                <a:solidFill>
                  <a:schemeClr val="bg2">
                    <a:lumMod val="50000"/>
                  </a:schemeClr>
                </a:solidFill>
              </a:rPr>
              <a:t> &amp; Sacha PRL 124 (2022) 11040 </a:t>
            </a:r>
            <a:r>
              <a:rPr lang="it-IT" sz="1400" dirty="0" err="1" smtClean="0">
                <a:solidFill>
                  <a:schemeClr val="bg2">
                    <a:lumMod val="50000"/>
                  </a:schemeClr>
                </a:solidFill>
              </a:rPr>
              <a:t>following</a:t>
            </a:r>
            <a:r>
              <a:rPr lang="it-IT" sz="1400" dirty="0" smtClean="0">
                <a:solidFill>
                  <a:schemeClr val="bg2">
                    <a:lumMod val="50000"/>
                  </a:schemeClr>
                </a:solidFill>
              </a:rPr>
              <a:t> </a:t>
            </a:r>
            <a:r>
              <a:rPr lang="it-IT" sz="1400" dirty="0" err="1" smtClean="0">
                <a:solidFill>
                  <a:schemeClr val="bg2">
                    <a:lumMod val="50000"/>
                  </a:schemeClr>
                </a:solidFill>
              </a:rPr>
              <a:t>Giovannetti</a:t>
            </a:r>
            <a:r>
              <a:rPr lang="it-IT" sz="1400" dirty="0" smtClean="0">
                <a:solidFill>
                  <a:schemeClr val="bg2">
                    <a:lumMod val="50000"/>
                  </a:schemeClr>
                </a:solidFill>
              </a:rPr>
              <a:t> et al PRD 92 (2015) 045033] </a:t>
            </a:r>
            <a:endParaRPr lang="it-IT" sz="1400" dirty="0">
              <a:solidFill>
                <a:schemeClr val="bg2">
                  <a:lumMod val="50000"/>
                </a:schemeClr>
              </a:solidFill>
            </a:endParaRPr>
          </a:p>
        </p:txBody>
      </p:sp>
      <p:pic>
        <p:nvPicPr>
          <p:cNvPr id="11" name="Immagine 10"/>
          <p:cNvPicPr>
            <a:picLocks noChangeAspect="1"/>
          </p:cNvPicPr>
          <p:nvPr/>
        </p:nvPicPr>
        <p:blipFill>
          <a:blip r:embed="rId4"/>
          <a:stretch>
            <a:fillRect/>
          </a:stretch>
        </p:blipFill>
        <p:spPr>
          <a:xfrm>
            <a:off x="899592" y="3914629"/>
            <a:ext cx="2160240" cy="777760"/>
          </a:xfrm>
          <a:prstGeom prst="rect">
            <a:avLst/>
          </a:prstGeom>
        </p:spPr>
      </p:pic>
      <p:sp>
        <p:nvSpPr>
          <p:cNvPr id="12" name="CasellaDiTesto 11"/>
          <p:cNvSpPr txBox="1"/>
          <p:nvPr/>
        </p:nvSpPr>
        <p:spPr>
          <a:xfrm>
            <a:off x="899592" y="4941168"/>
            <a:ext cx="2213298" cy="369332"/>
          </a:xfrm>
          <a:prstGeom prst="rect">
            <a:avLst/>
          </a:prstGeom>
          <a:noFill/>
        </p:spPr>
        <p:txBody>
          <a:bodyPr wrap="none" rtlCol="0">
            <a:spAutoFit/>
          </a:bodyPr>
          <a:lstStyle/>
          <a:p>
            <a:r>
              <a:rPr lang="it-IT" dirty="0" err="1" smtClean="0">
                <a:solidFill>
                  <a:schemeClr val="bg2">
                    <a:lumMod val="50000"/>
                  </a:schemeClr>
                </a:solidFill>
              </a:rPr>
              <a:t>Described</a:t>
            </a:r>
            <a:r>
              <a:rPr lang="it-IT" dirty="0" smtClean="0">
                <a:solidFill>
                  <a:schemeClr val="bg2">
                    <a:lumMod val="50000"/>
                  </a:schemeClr>
                </a:solidFill>
              </a:rPr>
              <a:t> by a POVM</a:t>
            </a:r>
            <a:endParaRPr lang="it-IT" dirty="0">
              <a:solidFill>
                <a:schemeClr val="bg2">
                  <a:lumMod val="50000"/>
                </a:schemeClr>
              </a:solidFill>
            </a:endParaRPr>
          </a:p>
        </p:txBody>
      </p:sp>
      <p:pic>
        <p:nvPicPr>
          <p:cNvPr id="13" name="Immagine 12"/>
          <p:cNvPicPr>
            <a:picLocks noChangeAspect="1"/>
          </p:cNvPicPr>
          <p:nvPr/>
        </p:nvPicPr>
        <p:blipFill>
          <a:blip r:embed="rId5"/>
          <a:stretch>
            <a:fillRect/>
          </a:stretch>
        </p:blipFill>
        <p:spPr>
          <a:xfrm>
            <a:off x="845137" y="5543557"/>
            <a:ext cx="4518952" cy="658330"/>
          </a:xfrm>
          <a:prstGeom prst="rect">
            <a:avLst/>
          </a:prstGeom>
        </p:spPr>
      </p:pic>
      <p:pic>
        <p:nvPicPr>
          <p:cNvPr id="14" name="Immagine 13"/>
          <p:cNvPicPr>
            <a:picLocks noChangeAspect="1"/>
          </p:cNvPicPr>
          <p:nvPr/>
        </p:nvPicPr>
        <p:blipFill>
          <a:blip r:embed="rId6"/>
          <a:stretch>
            <a:fillRect/>
          </a:stretch>
        </p:blipFill>
        <p:spPr>
          <a:xfrm>
            <a:off x="6228184" y="5610129"/>
            <a:ext cx="1609382" cy="371144"/>
          </a:xfrm>
          <a:prstGeom prst="rect">
            <a:avLst/>
          </a:prstGeom>
        </p:spPr>
      </p:pic>
      <p:sp>
        <p:nvSpPr>
          <p:cNvPr id="15" name="CasellaDiTesto 14"/>
          <p:cNvSpPr txBox="1"/>
          <p:nvPr/>
        </p:nvSpPr>
        <p:spPr>
          <a:xfrm>
            <a:off x="899592" y="6336688"/>
            <a:ext cx="6760377" cy="369332"/>
          </a:xfrm>
          <a:prstGeom prst="rect">
            <a:avLst/>
          </a:prstGeom>
          <a:noFill/>
        </p:spPr>
        <p:txBody>
          <a:bodyPr wrap="none" rtlCol="0">
            <a:spAutoFit/>
          </a:bodyPr>
          <a:lstStyle/>
          <a:p>
            <a:r>
              <a:rPr lang="it-IT" dirty="0" smtClean="0">
                <a:solidFill>
                  <a:schemeClr val="bg2">
                    <a:lumMod val="50000"/>
                  </a:schemeClr>
                </a:solidFill>
              </a:rPr>
              <a:t>( x can be the position, </a:t>
            </a:r>
            <a:r>
              <a:rPr lang="it-IT" dirty="0" err="1" smtClean="0">
                <a:solidFill>
                  <a:schemeClr val="bg2">
                    <a:lumMod val="50000"/>
                  </a:schemeClr>
                </a:solidFill>
              </a:rPr>
              <a:t>but</a:t>
            </a:r>
            <a:r>
              <a:rPr lang="it-IT" dirty="0" smtClean="0">
                <a:solidFill>
                  <a:schemeClr val="bg2">
                    <a:lumMod val="50000"/>
                  </a:schemeClr>
                </a:solidFill>
              </a:rPr>
              <a:t> </a:t>
            </a:r>
            <a:r>
              <a:rPr lang="it-IT" dirty="0" err="1" smtClean="0">
                <a:solidFill>
                  <a:schemeClr val="bg2">
                    <a:lumMod val="50000"/>
                  </a:schemeClr>
                </a:solidFill>
              </a:rPr>
              <a:t>also</a:t>
            </a:r>
            <a:r>
              <a:rPr lang="it-IT" dirty="0" smtClean="0">
                <a:solidFill>
                  <a:schemeClr val="bg2">
                    <a:lumMod val="50000"/>
                  </a:schemeClr>
                </a:solidFill>
              </a:rPr>
              <a:t> </a:t>
            </a:r>
            <a:r>
              <a:rPr lang="it-IT" dirty="0" err="1" smtClean="0">
                <a:solidFill>
                  <a:schemeClr val="bg2">
                    <a:lumMod val="50000"/>
                  </a:schemeClr>
                </a:solidFill>
              </a:rPr>
              <a:t>other</a:t>
            </a:r>
            <a:r>
              <a:rPr lang="it-IT" dirty="0" smtClean="0">
                <a:solidFill>
                  <a:schemeClr val="bg2">
                    <a:lumMod val="50000"/>
                  </a:schemeClr>
                </a:solidFill>
              </a:rPr>
              <a:t> </a:t>
            </a:r>
            <a:r>
              <a:rPr lang="it-IT" dirty="0" err="1" smtClean="0">
                <a:solidFill>
                  <a:schemeClr val="bg2">
                    <a:lumMod val="50000"/>
                  </a:schemeClr>
                </a:solidFill>
              </a:rPr>
              <a:t>observables</a:t>
            </a:r>
            <a:r>
              <a:rPr lang="it-IT" dirty="0" smtClean="0">
                <a:solidFill>
                  <a:schemeClr val="bg2">
                    <a:lumMod val="50000"/>
                  </a:schemeClr>
                </a:solidFill>
              </a:rPr>
              <a:t>, e.g. </a:t>
            </a:r>
            <a:r>
              <a:rPr lang="it-IT" dirty="0" err="1" smtClean="0">
                <a:solidFill>
                  <a:schemeClr val="bg2">
                    <a:lumMod val="50000"/>
                  </a:schemeClr>
                </a:solidFill>
              </a:rPr>
              <a:t>polarization</a:t>
            </a:r>
            <a:r>
              <a:rPr lang="it-IT" dirty="0" smtClean="0">
                <a:solidFill>
                  <a:schemeClr val="bg2">
                    <a:lumMod val="50000"/>
                  </a:schemeClr>
                </a:solidFill>
              </a:rPr>
              <a:t>, …)</a:t>
            </a:r>
            <a:endParaRPr lang="it-IT" dirty="0">
              <a:solidFill>
                <a:schemeClr val="bg2">
                  <a:lumMod val="50000"/>
                </a:schemeClr>
              </a:solidFill>
            </a:endParaRPr>
          </a:p>
        </p:txBody>
      </p:sp>
    </p:spTree>
    <p:extLst>
      <p:ext uri="{BB962C8B-B14F-4D97-AF65-F5344CB8AC3E}">
        <p14:creationId xmlns:p14="http://schemas.microsoft.com/office/powerpoint/2010/main" val="288840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692696"/>
            <a:ext cx="7173630" cy="2308324"/>
          </a:xfrm>
          <a:prstGeom prst="rect">
            <a:avLst/>
          </a:prstGeom>
          <a:noFill/>
        </p:spPr>
        <p:txBody>
          <a:bodyPr wrap="none" rtlCol="0">
            <a:spAutoFit/>
          </a:bodyPr>
          <a:lstStyle/>
          <a:p>
            <a:r>
              <a:rPr lang="it-IT" dirty="0" err="1" smtClean="0">
                <a:solidFill>
                  <a:schemeClr val="bg2">
                    <a:lumMod val="50000"/>
                  </a:schemeClr>
                </a:solidFill>
              </a:rPr>
              <a:t>That</a:t>
            </a:r>
            <a:r>
              <a:rPr lang="it-IT" dirty="0" smtClean="0">
                <a:solidFill>
                  <a:schemeClr val="bg2">
                    <a:lumMod val="50000"/>
                  </a:schemeClr>
                </a:solidFill>
              </a:rPr>
              <a:t> </a:t>
            </a:r>
            <a:r>
              <a:rPr lang="it-IT" dirty="0" err="1" smtClean="0">
                <a:solidFill>
                  <a:schemeClr val="bg2">
                    <a:lumMod val="50000"/>
                  </a:schemeClr>
                </a:solidFill>
              </a:rPr>
              <a:t>leads</a:t>
            </a:r>
            <a:r>
              <a:rPr lang="it-IT" dirty="0" smtClean="0">
                <a:solidFill>
                  <a:schemeClr val="bg2">
                    <a:lumMod val="50000"/>
                  </a:schemeClr>
                </a:solidFill>
              </a:rPr>
              <a:t> to the joint </a:t>
            </a:r>
            <a:r>
              <a:rPr lang="it-IT" dirty="0" err="1" smtClean="0">
                <a:solidFill>
                  <a:schemeClr val="bg2">
                    <a:lumMod val="50000"/>
                  </a:schemeClr>
                </a:solidFill>
              </a:rPr>
              <a:t>probability</a:t>
            </a:r>
            <a:r>
              <a:rPr lang="it-IT" dirty="0" smtClean="0">
                <a:solidFill>
                  <a:schemeClr val="bg2">
                    <a:lumMod val="50000"/>
                  </a:schemeClr>
                </a:solidFill>
              </a:rPr>
              <a:t> </a:t>
            </a:r>
            <a:r>
              <a:rPr lang="it-IT" dirty="0" err="1" smtClean="0">
                <a:solidFill>
                  <a:schemeClr val="bg2">
                    <a:lumMod val="50000"/>
                  </a:schemeClr>
                </a:solidFill>
              </a:rPr>
              <a:t>that</a:t>
            </a:r>
            <a:r>
              <a:rPr lang="it-IT" dirty="0" smtClean="0">
                <a:solidFill>
                  <a:schemeClr val="bg2">
                    <a:lumMod val="50000"/>
                  </a:schemeClr>
                </a:solidFill>
              </a:rPr>
              <a:t> the </a:t>
            </a:r>
            <a:r>
              <a:rPr lang="it-IT" dirty="0" err="1" smtClean="0">
                <a:solidFill>
                  <a:schemeClr val="bg2">
                    <a:lumMod val="50000"/>
                  </a:schemeClr>
                </a:solidFill>
              </a:rPr>
              <a:t>particle</a:t>
            </a:r>
            <a:r>
              <a:rPr lang="it-IT" dirty="0" smtClean="0">
                <a:solidFill>
                  <a:schemeClr val="bg2">
                    <a:lumMod val="50000"/>
                  </a:schemeClr>
                </a:solidFill>
              </a:rPr>
              <a:t> </a:t>
            </a:r>
            <a:r>
              <a:rPr lang="it-IT" dirty="0" err="1" smtClean="0">
                <a:solidFill>
                  <a:schemeClr val="bg2">
                    <a:lumMod val="50000"/>
                  </a:schemeClr>
                </a:solidFill>
              </a:rPr>
              <a:t>arrived</a:t>
            </a:r>
            <a:r>
              <a:rPr lang="it-IT" dirty="0" smtClean="0">
                <a:solidFill>
                  <a:schemeClr val="bg2">
                    <a:lumMod val="50000"/>
                  </a:schemeClr>
                </a:solidFill>
              </a:rPr>
              <a:t> and the time </a:t>
            </a:r>
            <a:r>
              <a:rPr lang="it-IT" dirty="0" smtClean="0">
                <a:solidFill>
                  <a:schemeClr val="bg2">
                    <a:lumMod val="50000"/>
                  </a:schemeClr>
                </a:solidFill>
              </a:rPr>
              <a:t>t</a:t>
            </a:r>
            <a:endParaRPr lang="it-IT" dirty="0" smtClean="0">
              <a:solidFill>
                <a:schemeClr val="bg2">
                  <a:lumMod val="50000"/>
                </a:schemeClr>
              </a:solidFill>
            </a:endParaRPr>
          </a:p>
          <a:p>
            <a:endParaRPr lang="it-IT" dirty="0">
              <a:solidFill>
                <a:schemeClr val="bg2">
                  <a:lumMod val="50000"/>
                </a:schemeClr>
              </a:solidFill>
            </a:endParaRPr>
          </a:p>
          <a:p>
            <a:endParaRPr lang="it-IT" dirty="0" smtClean="0">
              <a:solidFill>
                <a:schemeClr val="bg2">
                  <a:lumMod val="50000"/>
                </a:schemeClr>
              </a:solidFill>
            </a:endParaRPr>
          </a:p>
          <a:p>
            <a:endParaRPr lang="it-IT" dirty="0">
              <a:solidFill>
                <a:schemeClr val="bg2">
                  <a:lumMod val="50000"/>
                </a:schemeClr>
              </a:solidFill>
            </a:endParaRPr>
          </a:p>
          <a:p>
            <a:endParaRPr lang="it-IT" dirty="0" smtClean="0">
              <a:solidFill>
                <a:schemeClr val="bg2">
                  <a:lumMod val="50000"/>
                </a:schemeClr>
              </a:solidFill>
            </a:endParaRPr>
          </a:p>
          <a:p>
            <a:endParaRPr lang="it-IT" dirty="0">
              <a:solidFill>
                <a:schemeClr val="bg2">
                  <a:lumMod val="50000"/>
                </a:schemeClr>
              </a:solidFill>
            </a:endParaRPr>
          </a:p>
          <a:p>
            <a:endParaRPr lang="it-IT" dirty="0" smtClean="0">
              <a:solidFill>
                <a:schemeClr val="bg2">
                  <a:lumMod val="50000"/>
                </a:schemeClr>
              </a:solidFill>
            </a:endParaRPr>
          </a:p>
          <a:p>
            <a:r>
              <a:rPr lang="it-IT" dirty="0">
                <a:solidFill>
                  <a:schemeClr val="bg2">
                    <a:lumMod val="50000"/>
                  </a:schemeClr>
                </a:solidFill>
              </a:rPr>
              <a:t>a</a:t>
            </a:r>
            <a:r>
              <a:rPr lang="it-IT" dirty="0" smtClean="0">
                <a:solidFill>
                  <a:schemeClr val="bg2">
                    <a:lumMod val="50000"/>
                  </a:schemeClr>
                </a:solidFill>
              </a:rPr>
              <a:t>nd </a:t>
            </a:r>
            <a:r>
              <a:rPr lang="it-IT" dirty="0" err="1" smtClean="0">
                <a:solidFill>
                  <a:schemeClr val="bg2">
                    <a:lumMod val="50000"/>
                  </a:schemeClr>
                </a:solidFill>
              </a:rPr>
              <a:t>then</a:t>
            </a:r>
            <a:r>
              <a:rPr lang="it-IT" dirty="0" smtClean="0">
                <a:solidFill>
                  <a:schemeClr val="bg2">
                    <a:lumMod val="50000"/>
                  </a:schemeClr>
                </a:solidFill>
              </a:rPr>
              <a:t> to the time of </a:t>
            </a:r>
            <a:r>
              <a:rPr lang="it-IT" dirty="0" err="1" smtClean="0">
                <a:solidFill>
                  <a:schemeClr val="bg2">
                    <a:lumMod val="50000"/>
                  </a:schemeClr>
                </a:solidFill>
              </a:rPr>
              <a:t>arrival</a:t>
            </a:r>
            <a:r>
              <a:rPr lang="it-IT" dirty="0" smtClean="0">
                <a:solidFill>
                  <a:schemeClr val="bg2">
                    <a:lumMod val="50000"/>
                  </a:schemeClr>
                </a:solidFill>
              </a:rPr>
              <a:t> </a:t>
            </a:r>
            <a:r>
              <a:rPr lang="it-IT" dirty="0" err="1" smtClean="0">
                <a:solidFill>
                  <a:schemeClr val="bg2">
                    <a:lumMod val="50000"/>
                  </a:schemeClr>
                </a:solidFill>
              </a:rPr>
              <a:t>probability</a:t>
            </a:r>
            <a:endParaRPr lang="it-IT" dirty="0">
              <a:solidFill>
                <a:schemeClr val="bg2">
                  <a:lumMod val="50000"/>
                </a:schemeClr>
              </a:solidFill>
            </a:endParaRPr>
          </a:p>
        </p:txBody>
      </p:sp>
      <p:pic>
        <p:nvPicPr>
          <p:cNvPr id="3" name="Immagine 2"/>
          <p:cNvPicPr>
            <a:picLocks noChangeAspect="1"/>
          </p:cNvPicPr>
          <p:nvPr/>
        </p:nvPicPr>
        <p:blipFill>
          <a:blip r:embed="rId2"/>
          <a:stretch>
            <a:fillRect/>
          </a:stretch>
        </p:blipFill>
        <p:spPr>
          <a:xfrm>
            <a:off x="1187624" y="1268760"/>
            <a:ext cx="5135881" cy="923566"/>
          </a:xfrm>
          <a:prstGeom prst="rect">
            <a:avLst/>
          </a:prstGeom>
        </p:spPr>
      </p:pic>
      <p:pic>
        <p:nvPicPr>
          <p:cNvPr id="4" name="Immagine 3"/>
          <p:cNvPicPr>
            <a:picLocks noChangeAspect="1"/>
          </p:cNvPicPr>
          <p:nvPr/>
        </p:nvPicPr>
        <p:blipFill>
          <a:blip r:embed="rId3"/>
          <a:stretch>
            <a:fillRect/>
          </a:stretch>
        </p:blipFill>
        <p:spPr>
          <a:xfrm>
            <a:off x="1259632" y="3176138"/>
            <a:ext cx="4593969" cy="801892"/>
          </a:xfrm>
          <a:prstGeom prst="rect">
            <a:avLst/>
          </a:prstGeom>
        </p:spPr>
      </p:pic>
    </p:spTree>
    <p:extLst>
      <p:ext uri="{BB962C8B-B14F-4D97-AF65-F5344CB8AC3E}">
        <p14:creationId xmlns:p14="http://schemas.microsoft.com/office/powerpoint/2010/main" val="3355140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7504" y="1600524"/>
            <a:ext cx="7109551" cy="4801680"/>
          </a:xfrm>
          <a:prstGeom prst="rect">
            <a:avLst/>
          </a:prstGeom>
        </p:spPr>
      </p:pic>
      <p:sp>
        <p:nvSpPr>
          <p:cNvPr id="3" name="CasellaDiTesto 2"/>
          <p:cNvSpPr txBox="1"/>
          <p:nvPr/>
        </p:nvSpPr>
        <p:spPr>
          <a:xfrm>
            <a:off x="1907704" y="188640"/>
            <a:ext cx="5610895" cy="369332"/>
          </a:xfrm>
          <a:prstGeom prst="rect">
            <a:avLst/>
          </a:prstGeom>
          <a:noFill/>
        </p:spPr>
        <p:txBody>
          <a:bodyPr wrap="none" rtlCol="0">
            <a:spAutoFit/>
          </a:bodyPr>
          <a:lstStyle/>
          <a:p>
            <a:r>
              <a:rPr lang="it-IT" dirty="0" smtClean="0">
                <a:solidFill>
                  <a:schemeClr val="bg1"/>
                </a:solidFill>
              </a:rPr>
              <a:t>Time of </a:t>
            </a:r>
            <a:r>
              <a:rPr lang="it-IT" dirty="0" err="1" smtClean="0">
                <a:solidFill>
                  <a:schemeClr val="bg1"/>
                </a:solidFill>
              </a:rPr>
              <a:t>arrival</a:t>
            </a:r>
            <a:r>
              <a:rPr lang="it-IT" dirty="0" smtClean="0">
                <a:solidFill>
                  <a:schemeClr val="bg1"/>
                </a:solidFill>
              </a:rPr>
              <a:t> </a:t>
            </a:r>
            <a:r>
              <a:rPr lang="it-IT" dirty="0" err="1" smtClean="0">
                <a:solidFill>
                  <a:schemeClr val="bg1"/>
                </a:solidFill>
              </a:rPr>
              <a:t>interference</a:t>
            </a:r>
            <a:r>
              <a:rPr lang="it-IT" dirty="0">
                <a:solidFill>
                  <a:schemeClr val="bg1"/>
                </a:solidFill>
              </a:rPr>
              <a:t> </a:t>
            </a:r>
            <a:r>
              <a:rPr lang="it-IT" dirty="0" smtClean="0">
                <a:solidFill>
                  <a:schemeClr val="bg1"/>
                </a:solidFill>
              </a:rPr>
              <a:t>(n= 4 </a:t>
            </a:r>
            <a:r>
              <a:rPr lang="it-IT" dirty="0" err="1" smtClean="0">
                <a:solidFill>
                  <a:schemeClr val="bg1"/>
                </a:solidFill>
              </a:rPr>
              <a:t>gaussian</a:t>
            </a:r>
            <a:r>
              <a:rPr lang="it-IT" dirty="0" smtClean="0">
                <a:solidFill>
                  <a:schemeClr val="bg1"/>
                </a:solidFill>
              </a:rPr>
              <a:t> </a:t>
            </a:r>
            <a:r>
              <a:rPr lang="it-IT" dirty="0" err="1" smtClean="0">
                <a:solidFill>
                  <a:schemeClr val="bg1"/>
                </a:solidFill>
              </a:rPr>
              <a:t>wave</a:t>
            </a:r>
            <a:r>
              <a:rPr lang="it-IT" dirty="0" smtClean="0">
                <a:solidFill>
                  <a:schemeClr val="bg1"/>
                </a:solidFill>
              </a:rPr>
              <a:t> </a:t>
            </a:r>
            <a:r>
              <a:rPr lang="it-IT" dirty="0" err="1" smtClean="0">
                <a:solidFill>
                  <a:schemeClr val="bg1"/>
                </a:solidFill>
              </a:rPr>
              <a:t>packets</a:t>
            </a:r>
            <a:r>
              <a:rPr lang="it-IT" dirty="0" smtClean="0">
                <a:solidFill>
                  <a:schemeClr val="bg1"/>
                </a:solidFill>
              </a:rPr>
              <a:t>)</a:t>
            </a:r>
            <a:r>
              <a:rPr lang="it-IT" dirty="0" smtClean="0"/>
              <a:t>: </a:t>
            </a:r>
            <a:endParaRPr lang="it-IT" dirty="0"/>
          </a:p>
        </p:txBody>
      </p:sp>
      <p:pic>
        <p:nvPicPr>
          <p:cNvPr id="4" name="Immagine 3"/>
          <p:cNvPicPr>
            <a:picLocks noChangeAspect="1"/>
          </p:cNvPicPr>
          <p:nvPr/>
        </p:nvPicPr>
        <p:blipFill>
          <a:blip r:embed="rId3"/>
          <a:stretch>
            <a:fillRect/>
          </a:stretch>
        </p:blipFill>
        <p:spPr>
          <a:xfrm>
            <a:off x="2987824" y="620688"/>
            <a:ext cx="3030300" cy="1049760"/>
          </a:xfrm>
          <a:prstGeom prst="rect">
            <a:avLst/>
          </a:prstGeom>
        </p:spPr>
      </p:pic>
      <p:sp>
        <p:nvSpPr>
          <p:cNvPr id="5" name="CasellaDiTesto 4"/>
          <p:cNvSpPr txBox="1"/>
          <p:nvPr/>
        </p:nvSpPr>
        <p:spPr>
          <a:xfrm>
            <a:off x="7518599" y="4077072"/>
            <a:ext cx="566181" cy="369332"/>
          </a:xfrm>
          <a:prstGeom prst="rect">
            <a:avLst/>
          </a:prstGeom>
          <a:noFill/>
        </p:spPr>
        <p:txBody>
          <a:bodyPr wrap="none" rtlCol="0">
            <a:spAutoFit/>
          </a:bodyPr>
          <a:lstStyle/>
          <a:p>
            <a:r>
              <a:rPr lang="it-IT" dirty="0" smtClean="0">
                <a:solidFill>
                  <a:schemeClr val="bg2">
                    <a:lumMod val="60000"/>
                    <a:lumOff val="40000"/>
                  </a:schemeClr>
                </a:solidFill>
              </a:rPr>
              <a:t>N=4</a:t>
            </a:r>
            <a:endParaRPr lang="it-IT" dirty="0">
              <a:solidFill>
                <a:schemeClr val="bg2">
                  <a:lumMod val="60000"/>
                  <a:lumOff val="40000"/>
                </a:schemeClr>
              </a:solidFill>
            </a:endParaRPr>
          </a:p>
        </p:txBody>
      </p:sp>
    </p:spTree>
    <p:extLst>
      <p:ext uri="{BB962C8B-B14F-4D97-AF65-F5344CB8AC3E}">
        <p14:creationId xmlns:p14="http://schemas.microsoft.com/office/powerpoint/2010/main" val="1113729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08599" y="1081620"/>
            <a:ext cx="6526801" cy="4694760"/>
          </a:xfrm>
          <a:prstGeom prst="rect">
            <a:avLst/>
          </a:prstGeom>
        </p:spPr>
      </p:pic>
      <p:sp>
        <p:nvSpPr>
          <p:cNvPr id="3" name="CasellaDiTesto 2"/>
          <p:cNvSpPr txBox="1"/>
          <p:nvPr/>
        </p:nvSpPr>
        <p:spPr>
          <a:xfrm>
            <a:off x="2339752" y="6021288"/>
            <a:ext cx="2474716" cy="369332"/>
          </a:xfrm>
          <a:prstGeom prst="rect">
            <a:avLst/>
          </a:prstGeom>
          <a:noFill/>
        </p:spPr>
        <p:txBody>
          <a:bodyPr wrap="none" rtlCol="0">
            <a:spAutoFit/>
          </a:bodyPr>
          <a:lstStyle/>
          <a:p>
            <a:r>
              <a:rPr lang="it-IT" dirty="0" smtClean="0">
                <a:solidFill>
                  <a:schemeClr val="bg2">
                    <a:lumMod val="60000"/>
                    <a:lumOff val="40000"/>
                  </a:schemeClr>
                </a:solidFill>
              </a:rPr>
              <a:t>N=2 </a:t>
            </a:r>
            <a:r>
              <a:rPr lang="it-IT" dirty="0" err="1" smtClean="0">
                <a:solidFill>
                  <a:schemeClr val="bg2">
                    <a:lumMod val="60000"/>
                    <a:lumOff val="40000"/>
                  </a:schemeClr>
                </a:solidFill>
              </a:rPr>
              <a:t>counterpropagating</a:t>
            </a:r>
            <a:endParaRPr lang="it-IT" dirty="0">
              <a:solidFill>
                <a:schemeClr val="bg2">
                  <a:lumMod val="60000"/>
                  <a:lumOff val="40000"/>
                </a:schemeClr>
              </a:solidFill>
            </a:endParaRPr>
          </a:p>
        </p:txBody>
      </p:sp>
    </p:spTree>
    <p:extLst>
      <p:ext uri="{BB962C8B-B14F-4D97-AF65-F5344CB8AC3E}">
        <p14:creationId xmlns:p14="http://schemas.microsoft.com/office/powerpoint/2010/main" val="2757521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764704"/>
            <a:ext cx="1856149" cy="369332"/>
          </a:xfrm>
          <a:prstGeom prst="rect">
            <a:avLst/>
          </a:prstGeom>
          <a:noFill/>
        </p:spPr>
        <p:txBody>
          <a:bodyPr wrap="none" rtlCol="0">
            <a:spAutoFit/>
          </a:bodyPr>
          <a:lstStyle/>
          <a:p>
            <a:r>
              <a:rPr lang="it-IT" b="1" dirty="0" smtClean="0">
                <a:solidFill>
                  <a:srgbClr val="00B0F0"/>
                </a:solidFill>
              </a:rPr>
              <a:t>How to </a:t>
            </a:r>
            <a:r>
              <a:rPr lang="it-IT" b="1" dirty="0" err="1" smtClean="0">
                <a:solidFill>
                  <a:srgbClr val="00B0F0"/>
                </a:solidFill>
              </a:rPr>
              <a:t>realise</a:t>
            </a:r>
            <a:r>
              <a:rPr lang="it-IT" b="1" dirty="0" smtClean="0">
                <a:solidFill>
                  <a:srgbClr val="00B0F0"/>
                </a:solidFill>
              </a:rPr>
              <a:t> </a:t>
            </a:r>
            <a:r>
              <a:rPr lang="it-IT" b="1" dirty="0" err="1" smtClean="0">
                <a:solidFill>
                  <a:srgbClr val="00B0F0"/>
                </a:solidFill>
              </a:rPr>
              <a:t>it</a:t>
            </a:r>
            <a:r>
              <a:rPr lang="it-IT" b="1" dirty="0" smtClean="0">
                <a:solidFill>
                  <a:srgbClr val="00B0F0"/>
                </a:solidFill>
              </a:rPr>
              <a:t>?</a:t>
            </a:r>
            <a:endParaRPr lang="it-IT" b="1" dirty="0">
              <a:solidFill>
                <a:srgbClr val="00B0F0"/>
              </a:solidFill>
            </a:endParaRPr>
          </a:p>
        </p:txBody>
      </p:sp>
      <p:sp>
        <p:nvSpPr>
          <p:cNvPr id="3" name="CasellaDiTesto 2"/>
          <p:cNvSpPr txBox="1"/>
          <p:nvPr/>
        </p:nvSpPr>
        <p:spPr>
          <a:xfrm>
            <a:off x="899592" y="1700808"/>
            <a:ext cx="1165191" cy="369332"/>
          </a:xfrm>
          <a:prstGeom prst="rect">
            <a:avLst/>
          </a:prstGeom>
          <a:noFill/>
        </p:spPr>
        <p:txBody>
          <a:bodyPr wrap="none" rtlCol="0">
            <a:spAutoFit/>
          </a:bodyPr>
          <a:lstStyle/>
          <a:p>
            <a:r>
              <a:rPr lang="it-IT" dirty="0" err="1" smtClean="0">
                <a:solidFill>
                  <a:srgbClr val="00B0F0"/>
                </a:solidFill>
              </a:rPr>
              <a:t>Neutrons</a:t>
            </a:r>
            <a:r>
              <a:rPr lang="it-IT" dirty="0" smtClean="0">
                <a:solidFill>
                  <a:srgbClr val="00B0F0"/>
                </a:solidFill>
              </a:rPr>
              <a:t>?</a:t>
            </a:r>
            <a:endParaRPr lang="it-IT" dirty="0">
              <a:solidFill>
                <a:srgbClr val="00B0F0"/>
              </a:solidFill>
            </a:endParaRPr>
          </a:p>
        </p:txBody>
      </p:sp>
      <p:sp>
        <p:nvSpPr>
          <p:cNvPr id="4" name="CasellaDiTesto 3"/>
          <p:cNvSpPr txBox="1"/>
          <p:nvPr/>
        </p:nvSpPr>
        <p:spPr>
          <a:xfrm>
            <a:off x="899592" y="2564904"/>
            <a:ext cx="1062470" cy="369332"/>
          </a:xfrm>
          <a:prstGeom prst="rect">
            <a:avLst/>
          </a:prstGeom>
          <a:noFill/>
        </p:spPr>
        <p:txBody>
          <a:bodyPr wrap="none" rtlCol="0">
            <a:spAutoFit/>
          </a:bodyPr>
          <a:lstStyle/>
          <a:p>
            <a:r>
              <a:rPr lang="it-IT" dirty="0" err="1" smtClean="0">
                <a:solidFill>
                  <a:srgbClr val="00B0F0"/>
                </a:solidFill>
              </a:rPr>
              <a:t>Photons</a:t>
            </a:r>
            <a:r>
              <a:rPr lang="it-IT" dirty="0" smtClean="0">
                <a:solidFill>
                  <a:srgbClr val="00B0F0"/>
                </a:solidFill>
              </a:rPr>
              <a:t>?</a:t>
            </a:r>
            <a:endParaRPr lang="it-IT" dirty="0">
              <a:solidFill>
                <a:srgbClr val="00B0F0"/>
              </a:solidFill>
            </a:endParaRPr>
          </a:p>
        </p:txBody>
      </p:sp>
      <p:sp>
        <p:nvSpPr>
          <p:cNvPr id="5" name="CasellaDiTesto 4"/>
          <p:cNvSpPr txBox="1"/>
          <p:nvPr/>
        </p:nvSpPr>
        <p:spPr>
          <a:xfrm>
            <a:off x="971600" y="3284984"/>
            <a:ext cx="6975179" cy="2954655"/>
          </a:xfrm>
          <a:prstGeom prst="rect">
            <a:avLst/>
          </a:prstGeom>
          <a:noFill/>
        </p:spPr>
        <p:txBody>
          <a:bodyPr wrap="none" rtlCol="0">
            <a:spAutoFit/>
          </a:bodyPr>
          <a:lstStyle/>
          <a:p>
            <a:r>
              <a:rPr lang="it-IT" dirty="0" err="1" smtClean="0">
                <a:solidFill>
                  <a:schemeClr val="accent1">
                    <a:lumMod val="50000"/>
                  </a:schemeClr>
                </a:solidFill>
              </a:rPr>
              <a:t>Photons</a:t>
            </a:r>
            <a:r>
              <a:rPr lang="it-IT" dirty="0" smtClean="0">
                <a:solidFill>
                  <a:schemeClr val="accent1">
                    <a:lumMod val="50000"/>
                  </a:schemeClr>
                </a:solidFill>
              </a:rPr>
              <a:t> </a:t>
            </a:r>
            <a:r>
              <a:rPr lang="it-IT" dirty="0" err="1" smtClean="0">
                <a:solidFill>
                  <a:schemeClr val="accent1">
                    <a:lumMod val="50000"/>
                  </a:schemeClr>
                </a:solidFill>
              </a:rPr>
              <a:t>acquire</a:t>
            </a:r>
            <a:r>
              <a:rPr lang="it-IT" dirty="0" smtClean="0">
                <a:solidFill>
                  <a:schemeClr val="accent1">
                    <a:lumMod val="50000"/>
                  </a:schemeClr>
                </a:solidFill>
              </a:rPr>
              <a:t> an </a:t>
            </a:r>
            <a:r>
              <a:rPr lang="it-IT" dirty="0" err="1" smtClean="0">
                <a:solidFill>
                  <a:schemeClr val="accent1">
                    <a:lumMod val="50000"/>
                  </a:schemeClr>
                </a:solidFill>
              </a:rPr>
              <a:t>effective</a:t>
            </a:r>
            <a:r>
              <a:rPr lang="it-IT" dirty="0" smtClean="0">
                <a:solidFill>
                  <a:schemeClr val="accent1">
                    <a:lumMod val="50000"/>
                  </a:schemeClr>
                </a:solidFill>
              </a:rPr>
              <a:t> mass in </a:t>
            </a:r>
            <a:r>
              <a:rPr lang="it-IT" dirty="0" err="1" smtClean="0">
                <a:solidFill>
                  <a:schemeClr val="accent1">
                    <a:lumMod val="50000"/>
                  </a:schemeClr>
                </a:solidFill>
              </a:rPr>
              <a:t>wave</a:t>
            </a:r>
            <a:r>
              <a:rPr lang="it-IT" dirty="0" smtClean="0">
                <a:solidFill>
                  <a:schemeClr val="accent1">
                    <a:lumMod val="50000"/>
                  </a:schemeClr>
                </a:solidFill>
              </a:rPr>
              <a:t> </a:t>
            </a:r>
            <a:r>
              <a:rPr lang="it-IT" dirty="0" err="1" smtClean="0">
                <a:solidFill>
                  <a:schemeClr val="accent1">
                    <a:lumMod val="50000"/>
                  </a:schemeClr>
                </a:solidFill>
              </a:rPr>
              <a:t>guides</a:t>
            </a:r>
            <a:r>
              <a:rPr lang="it-IT" dirty="0" smtClean="0">
                <a:solidFill>
                  <a:schemeClr val="accent1">
                    <a:lumMod val="50000"/>
                  </a:schemeClr>
                </a:solidFill>
              </a:rPr>
              <a:t> </a:t>
            </a:r>
            <a:r>
              <a:rPr lang="it-IT" sz="1200" dirty="0" smtClean="0">
                <a:solidFill>
                  <a:schemeClr val="accent1">
                    <a:lumMod val="50000"/>
                  </a:schemeClr>
                </a:solidFill>
              </a:rPr>
              <a:t>[</a:t>
            </a:r>
            <a:r>
              <a:rPr lang="it-IT" sz="1200" dirty="0" err="1" smtClean="0">
                <a:solidFill>
                  <a:schemeClr val="accent1">
                    <a:lumMod val="50000"/>
                  </a:schemeClr>
                </a:solidFill>
              </a:rPr>
              <a:t>Raudorf</a:t>
            </a:r>
            <a:r>
              <a:rPr lang="it-IT" sz="1200" dirty="0" smtClean="0">
                <a:solidFill>
                  <a:schemeClr val="accent1">
                    <a:lumMod val="50000"/>
                  </a:schemeClr>
                </a:solidFill>
              </a:rPr>
              <a:t> </a:t>
            </a:r>
            <a:r>
              <a:rPr lang="it-IT" sz="1200" dirty="0" err="1" smtClean="0">
                <a:solidFill>
                  <a:schemeClr val="accent1">
                    <a:lumMod val="50000"/>
                  </a:schemeClr>
                </a:solidFill>
              </a:rPr>
              <a:t>Am</a:t>
            </a:r>
            <a:r>
              <a:rPr lang="it-IT" sz="1200" dirty="0" smtClean="0">
                <a:solidFill>
                  <a:schemeClr val="accent1">
                    <a:lumMod val="50000"/>
                  </a:schemeClr>
                </a:solidFill>
              </a:rPr>
              <a:t>. </a:t>
            </a:r>
            <a:r>
              <a:rPr lang="it-IT" sz="1200" dirty="0" err="1" smtClean="0">
                <a:solidFill>
                  <a:schemeClr val="accent1">
                    <a:lumMod val="50000"/>
                  </a:schemeClr>
                </a:solidFill>
              </a:rPr>
              <a:t>J.Phys</a:t>
            </a:r>
            <a:r>
              <a:rPr lang="it-IT" sz="1200" dirty="0" smtClean="0">
                <a:solidFill>
                  <a:schemeClr val="accent1">
                    <a:lumMod val="50000"/>
                  </a:schemeClr>
                </a:solidFill>
              </a:rPr>
              <a:t>. 46 (1978) 35]</a:t>
            </a:r>
          </a:p>
          <a:p>
            <a:endParaRPr lang="it-IT" sz="1200" dirty="0">
              <a:solidFill>
                <a:schemeClr val="accent1">
                  <a:lumMod val="50000"/>
                </a:schemeClr>
              </a:solidFill>
            </a:endParaRPr>
          </a:p>
          <a:p>
            <a:r>
              <a:rPr lang="it-IT" dirty="0" smtClean="0">
                <a:solidFill>
                  <a:schemeClr val="bg1"/>
                </a:solidFill>
              </a:rPr>
              <a:t>In a </a:t>
            </a:r>
            <a:r>
              <a:rPr lang="it-IT" dirty="0" err="1" smtClean="0">
                <a:solidFill>
                  <a:schemeClr val="bg1"/>
                </a:solidFill>
              </a:rPr>
              <a:t>rectangular</a:t>
            </a:r>
            <a:r>
              <a:rPr lang="it-IT" dirty="0" smtClean="0">
                <a:solidFill>
                  <a:schemeClr val="bg1"/>
                </a:solidFill>
              </a:rPr>
              <a:t> </a:t>
            </a:r>
            <a:r>
              <a:rPr lang="it-IT" dirty="0" err="1" smtClean="0">
                <a:solidFill>
                  <a:schemeClr val="bg1"/>
                </a:solidFill>
              </a:rPr>
              <a:t>wave</a:t>
            </a:r>
            <a:r>
              <a:rPr lang="it-IT" dirty="0" smtClean="0">
                <a:solidFill>
                  <a:schemeClr val="bg1"/>
                </a:solidFill>
              </a:rPr>
              <a:t> guide</a:t>
            </a:r>
          </a:p>
          <a:p>
            <a:endParaRPr lang="it-IT" dirty="0">
              <a:solidFill>
                <a:schemeClr val="bg1"/>
              </a:solidFill>
            </a:endParaRPr>
          </a:p>
          <a:p>
            <a:endParaRPr lang="it-IT" dirty="0" smtClean="0">
              <a:solidFill>
                <a:schemeClr val="bg1"/>
              </a:solidFill>
            </a:endParaRPr>
          </a:p>
          <a:p>
            <a:r>
              <a:rPr lang="it-IT" dirty="0" err="1">
                <a:solidFill>
                  <a:schemeClr val="bg1"/>
                </a:solidFill>
              </a:rPr>
              <a:t>O</a:t>
            </a:r>
            <a:r>
              <a:rPr lang="it-IT" dirty="0" err="1" smtClean="0">
                <a:solidFill>
                  <a:schemeClr val="bg1"/>
                </a:solidFill>
              </a:rPr>
              <a:t>ne</a:t>
            </a:r>
            <a:r>
              <a:rPr lang="it-IT" dirty="0" smtClean="0">
                <a:solidFill>
                  <a:schemeClr val="bg1"/>
                </a:solidFill>
              </a:rPr>
              <a:t> </a:t>
            </a:r>
            <a:r>
              <a:rPr lang="it-IT" dirty="0" err="1" smtClean="0">
                <a:solidFill>
                  <a:schemeClr val="bg1"/>
                </a:solidFill>
              </a:rPr>
              <a:t>introduces</a:t>
            </a:r>
            <a:r>
              <a:rPr lang="it-IT" dirty="0" smtClean="0">
                <a:solidFill>
                  <a:schemeClr val="bg1"/>
                </a:solidFill>
              </a:rPr>
              <a:t> an </a:t>
            </a:r>
            <a:r>
              <a:rPr lang="it-IT" dirty="0" err="1" smtClean="0">
                <a:solidFill>
                  <a:schemeClr val="bg1"/>
                </a:solidFill>
              </a:rPr>
              <a:t>effective</a:t>
            </a:r>
            <a:r>
              <a:rPr lang="it-IT" dirty="0" smtClean="0">
                <a:solidFill>
                  <a:schemeClr val="bg1"/>
                </a:solidFill>
              </a:rPr>
              <a:t> mass from</a:t>
            </a:r>
          </a:p>
          <a:p>
            <a:endParaRPr lang="it-IT" dirty="0">
              <a:solidFill>
                <a:schemeClr val="bg1"/>
              </a:solidFill>
            </a:endParaRPr>
          </a:p>
          <a:p>
            <a:endParaRPr lang="it-IT" dirty="0" smtClean="0">
              <a:solidFill>
                <a:schemeClr val="bg1"/>
              </a:solidFill>
            </a:endParaRPr>
          </a:p>
          <a:p>
            <a:r>
              <a:rPr lang="it-IT" dirty="0">
                <a:solidFill>
                  <a:schemeClr val="bg1"/>
                </a:solidFill>
              </a:rPr>
              <a:t>w</a:t>
            </a:r>
            <a:r>
              <a:rPr lang="it-IT" dirty="0" smtClean="0">
                <a:solidFill>
                  <a:schemeClr val="bg1"/>
                </a:solidFill>
              </a:rPr>
              <a:t>ith</a:t>
            </a:r>
          </a:p>
          <a:p>
            <a:endParaRPr lang="it-IT" dirty="0" smtClean="0">
              <a:solidFill>
                <a:schemeClr val="bg1"/>
              </a:solidFill>
            </a:endParaRPr>
          </a:p>
          <a:p>
            <a:endParaRPr lang="it-IT" sz="1200" dirty="0">
              <a:solidFill>
                <a:schemeClr val="accent1">
                  <a:lumMod val="50000"/>
                </a:schemeClr>
              </a:solidFill>
            </a:endParaRPr>
          </a:p>
        </p:txBody>
      </p:sp>
      <p:pic>
        <p:nvPicPr>
          <p:cNvPr id="6" name="Immagine 5"/>
          <p:cNvPicPr>
            <a:picLocks noChangeAspect="1"/>
          </p:cNvPicPr>
          <p:nvPr/>
        </p:nvPicPr>
        <p:blipFill>
          <a:blip r:embed="rId2"/>
          <a:stretch>
            <a:fillRect/>
          </a:stretch>
        </p:blipFill>
        <p:spPr>
          <a:xfrm>
            <a:off x="1043608" y="4149080"/>
            <a:ext cx="3904492" cy="412016"/>
          </a:xfrm>
          <a:prstGeom prst="rect">
            <a:avLst/>
          </a:prstGeom>
        </p:spPr>
      </p:pic>
      <p:pic>
        <p:nvPicPr>
          <p:cNvPr id="7" name="Immagine 6"/>
          <p:cNvPicPr>
            <a:picLocks noChangeAspect="1"/>
          </p:cNvPicPr>
          <p:nvPr/>
        </p:nvPicPr>
        <p:blipFill>
          <a:blip r:embed="rId3"/>
          <a:stretch>
            <a:fillRect/>
          </a:stretch>
        </p:blipFill>
        <p:spPr>
          <a:xfrm>
            <a:off x="3327333" y="4911844"/>
            <a:ext cx="2256428" cy="504056"/>
          </a:xfrm>
          <a:prstGeom prst="rect">
            <a:avLst/>
          </a:prstGeom>
        </p:spPr>
      </p:pic>
      <p:pic>
        <p:nvPicPr>
          <p:cNvPr id="8" name="Immagine 7"/>
          <p:cNvPicPr>
            <a:picLocks noChangeAspect="1"/>
          </p:cNvPicPr>
          <p:nvPr/>
        </p:nvPicPr>
        <p:blipFill>
          <a:blip r:embed="rId4"/>
          <a:stretch>
            <a:fillRect/>
          </a:stretch>
        </p:blipFill>
        <p:spPr>
          <a:xfrm>
            <a:off x="1043608" y="4911844"/>
            <a:ext cx="2120705" cy="576064"/>
          </a:xfrm>
          <a:prstGeom prst="rect">
            <a:avLst/>
          </a:prstGeom>
        </p:spPr>
      </p:pic>
      <p:pic>
        <p:nvPicPr>
          <p:cNvPr id="10" name="Immagine 9"/>
          <p:cNvPicPr>
            <a:picLocks noChangeAspect="1"/>
          </p:cNvPicPr>
          <p:nvPr/>
        </p:nvPicPr>
        <p:blipFill>
          <a:blip r:embed="rId5"/>
          <a:stretch>
            <a:fillRect/>
          </a:stretch>
        </p:blipFill>
        <p:spPr>
          <a:xfrm>
            <a:off x="1043608" y="5877272"/>
            <a:ext cx="1379937" cy="52171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2080" y="15240"/>
            <a:ext cx="3156377" cy="646331"/>
          </a:xfrm>
          <a:prstGeom prst="rect">
            <a:avLst/>
          </a:prstGeom>
          <a:noFill/>
        </p:spPr>
        <p:txBody>
          <a:bodyPr wrap="none" rtlCol="0">
            <a:spAutoFit/>
          </a:bodyPr>
          <a:lstStyle/>
          <a:p>
            <a:r>
              <a:rPr lang="en-GB" sz="3600" b="1" dirty="0" smtClean="0">
                <a:solidFill>
                  <a:srgbClr val="00B050"/>
                </a:solidFill>
                <a:effectLst>
                  <a:outerShdw blurRad="38100" dist="38100" dir="2700000" algn="tl">
                    <a:srgbClr val="000000">
                      <a:alpha val="43137"/>
                    </a:srgbClr>
                  </a:outerShdw>
                </a:effectLst>
              </a:rPr>
              <a:t>CONCLUSIONS  </a:t>
            </a:r>
            <a:endParaRPr lang="en-GB" sz="1400" b="1" dirty="0">
              <a:solidFill>
                <a:srgbClr val="00B050"/>
              </a:solidFill>
              <a:effectLst>
                <a:outerShdw blurRad="38100" dist="38100" dir="2700000" algn="tl">
                  <a:srgbClr val="000000">
                    <a:alpha val="43137"/>
                  </a:srgbClr>
                </a:outerShdw>
              </a:effectLst>
            </a:endParaRPr>
          </a:p>
        </p:txBody>
      </p:sp>
      <p:sp>
        <p:nvSpPr>
          <p:cNvPr id="3" name="CasellaDiTesto 2"/>
          <p:cNvSpPr txBox="1"/>
          <p:nvPr/>
        </p:nvSpPr>
        <p:spPr>
          <a:xfrm>
            <a:off x="522080" y="2348880"/>
            <a:ext cx="8604448" cy="3908762"/>
          </a:xfrm>
          <a:prstGeom prst="rect">
            <a:avLst/>
          </a:prstGeom>
          <a:noFill/>
        </p:spPr>
        <p:txBody>
          <a:bodyPr wrap="square" rtlCol="0">
            <a:spAutoFit/>
          </a:bodyPr>
          <a:lstStyle/>
          <a:p>
            <a:r>
              <a:rPr lang="en-GB" dirty="0" smtClean="0">
                <a:solidFill>
                  <a:srgbClr val="00B0F0"/>
                </a:solidFill>
              </a:rPr>
              <a:t>We have realised </a:t>
            </a:r>
            <a:r>
              <a:rPr lang="en-GB" b="1" dirty="0" smtClean="0">
                <a:solidFill>
                  <a:srgbClr val="00B0F0"/>
                </a:solidFill>
              </a:rPr>
              <a:t>two</a:t>
            </a:r>
            <a:r>
              <a:rPr lang="en-GB" b="1" dirty="0" smtClean="0">
                <a:solidFill>
                  <a:srgbClr val="00B0F0"/>
                </a:solidFill>
              </a:rPr>
              <a:t> experiments </a:t>
            </a:r>
            <a:r>
              <a:rPr lang="en-GB" b="1" dirty="0" smtClean="0">
                <a:solidFill>
                  <a:srgbClr val="00B0F0"/>
                </a:solidFill>
              </a:rPr>
              <a:t>addressed to show </a:t>
            </a:r>
            <a:r>
              <a:rPr lang="en-GB" b="1" dirty="0" err="1" smtClean="0">
                <a:solidFill>
                  <a:srgbClr val="00B0F0"/>
                </a:solidFill>
              </a:rPr>
              <a:t>Wootters</a:t>
            </a:r>
            <a:r>
              <a:rPr lang="en-GB" b="1" dirty="0" smtClean="0">
                <a:solidFill>
                  <a:srgbClr val="00B0F0"/>
                </a:solidFill>
              </a:rPr>
              <a:t> and Page idea at work</a:t>
            </a:r>
            <a:r>
              <a:rPr lang="en-GB" dirty="0" smtClean="0">
                <a:solidFill>
                  <a:srgbClr val="00B0F0"/>
                </a:solidFill>
              </a:rPr>
              <a:t>:</a:t>
            </a:r>
          </a:p>
          <a:p>
            <a:endParaRPr lang="en-GB" dirty="0" smtClean="0">
              <a:solidFill>
                <a:srgbClr val="00B0F0"/>
              </a:solidFill>
            </a:endParaRPr>
          </a:p>
          <a:p>
            <a:pPr>
              <a:buFontTx/>
              <a:buChar char="-"/>
            </a:pPr>
            <a:r>
              <a:rPr lang="en-GB" dirty="0" smtClean="0">
                <a:solidFill>
                  <a:srgbClr val="00B0F0"/>
                </a:solidFill>
              </a:rPr>
              <a:t>a globally stationary state respect to evolution (polarisation rotations) is created</a:t>
            </a:r>
          </a:p>
          <a:p>
            <a:pPr>
              <a:buFontTx/>
              <a:buChar char="-"/>
            </a:pPr>
            <a:endParaRPr lang="en-GB" dirty="0" smtClean="0">
              <a:solidFill>
                <a:srgbClr val="00B0F0"/>
              </a:solidFill>
            </a:endParaRPr>
          </a:p>
          <a:p>
            <a:pPr>
              <a:buFontTx/>
              <a:buChar char="-"/>
            </a:pPr>
            <a:r>
              <a:rPr lang="en-GB" dirty="0" smtClean="0">
                <a:solidFill>
                  <a:srgbClr val="00B0F0"/>
                </a:solidFill>
              </a:rPr>
              <a:t> we show how the two subsystems evolve and that the evolution of one subsystem can be used as clock for the other</a:t>
            </a:r>
          </a:p>
          <a:p>
            <a:pPr>
              <a:buFontTx/>
              <a:buChar char="-"/>
            </a:pPr>
            <a:endParaRPr lang="en-GB" dirty="0" smtClean="0">
              <a:solidFill>
                <a:srgbClr val="00B0F0"/>
              </a:solidFill>
            </a:endParaRPr>
          </a:p>
          <a:p>
            <a:pPr>
              <a:buFontTx/>
              <a:buChar char="-"/>
            </a:pPr>
            <a:r>
              <a:rPr lang="en-GB" dirty="0" smtClean="0">
                <a:solidFill>
                  <a:srgbClr val="00B0F0"/>
                </a:solidFill>
              </a:rPr>
              <a:t> we demonstrate that the global wave function remains stationary while the two subsystems evolve</a:t>
            </a:r>
          </a:p>
          <a:p>
            <a:pPr>
              <a:buFontTx/>
              <a:buChar char="-"/>
            </a:pPr>
            <a:endParaRPr lang="en-GB" dirty="0" smtClean="0">
              <a:solidFill>
                <a:srgbClr val="00B0F0"/>
              </a:solidFill>
            </a:endParaRPr>
          </a:p>
          <a:p>
            <a:pPr>
              <a:buFontTx/>
              <a:buChar char="-"/>
            </a:pPr>
            <a:r>
              <a:rPr lang="en-GB" dirty="0" smtClean="0">
                <a:solidFill>
                  <a:srgbClr val="00B0F0"/>
                </a:solidFill>
              </a:rPr>
              <a:t> the GPPT scheme </a:t>
            </a:r>
            <a:r>
              <a:rPr lang="en-GB" dirty="0" smtClean="0">
                <a:solidFill>
                  <a:srgbClr val="00B0F0"/>
                </a:solidFill>
              </a:rPr>
              <a:t>and memories are </a:t>
            </a:r>
            <a:r>
              <a:rPr lang="en-GB" dirty="0" smtClean="0">
                <a:solidFill>
                  <a:srgbClr val="00B0F0"/>
                </a:solidFill>
              </a:rPr>
              <a:t>also </a:t>
            </a:r>
            <a:r>
              <a:rPr lang="en-GB" smtClean="0">
                <a:solidFill>
                  <a:srgbClr val="00B0F0"/>
                </a:solidFill>
              </a:rPr>
              <a:t>“realised”</a:t>
            </a:r>
            <a:endParaRPr lang="en-GB" dirty="0" smtClean="0">
              <a:solidFill>
                <a:srgbClr val="00B0F0"/>
              </a:solidFill>
            </a:endParaRPr>
          </a:p>
          <a:p>
            <a:pPr>
              <a:buFontTx/>
              <a:buChar char="-"/>
            </a:pPr>
            <a:endParaRPr lang="en-GB" dirty="0" smtClean="0">
              <a:solidFill>
                <a:srgbClr val="00B0F0"/>
              </a:solidFill>
            </a:endParaRPr>
          </a:p>
          <a:p>
            <a:r>
              <a:rPr lang="en-GB" dirty="0" smtClean="0">
                <a:solidFill>
                  <a:srgbClr val="00B050"/>
                </a:solidFill>
              </a:rPr>
              <a:t>-</a:t>
            </a:r>
            <a:r>
              <a:rPr lang="en-GB" dirty="0" smtClean="0">
                <a:solidFill>
                  <a:srgbClr val="00B050"/>
                </a:solidFill>
              </a:rPr>
              <a:t>New </a:t>
            </a:r>
            <a:r>
              <a:rPr lang="en-GB" dirty="0" smtClean="0">
                <a:solidFill>
                  <a:srgbClr val="00B050"/>
                </a:solidFill>
              </a:rPr>
              <a:t>ideas under examination</a:t>
            </a:r>
            <a:endParaRPr lang="en-GB" dirty="0" smtClean="0">
              <a:solidFill>
                <a:srgbClr val="00B050"/>
              </a:solidFill>
            </a:endParaRPr>
          </a:p>
          <a:p>
            <a:r>
              <a:rPr lang="en-GB" sz="1400" dirty="0" smtClean="0">
                <a:solidFill>
                  <a:srgbClr val="00B050"/>
                </a:solidFill>
              </a:rPr>
              <a:t>[</a:t>
            </a:r>
            <a:r>
              <a:rPr lang="en-GB" sz="1400" dirty="0" err="1" smtClean="0">
                <a:solidFill>
                  <a:srgbClr val="00B050"/>
                </a:solidFill>
              </a:rPr>
              <a:t>V.Giovannetti,S.Lloyd,L.Maccone</a:t>
            </a:r>
            <a:r>
              <a:rPr lang="en-GB" sz="1400" dirty="0" smtClean="0">
                <a:solidFill>
                  <a:srgbClr val="00B050"/>
                </a:solidFill>
              </a:rPr>
              <a:t> PRD </a:t>
            </a:r>
            <a:r>
              <a:rPr lang="en-GB" sz="1400" dirty="0" smtClean="0">
                <a:solidFill>
                  <a:srgbClr val="00B050"/>
                </a:solidFill>
              </a:rPr>
              <a:t>2015; </a:t>
            </a:r>
            <a:r>
              <a:rPr lang="it-IT" sz="1400" dirty="0" err="1">
                <a:solidFill>
                  <a:srgbClr val="00B050"/>
                </a:solidFill>
              </a:rPr>
              <a:t>Roncallo</a:t>
            </a:r>
            <a:r>
              <a:rPr lang="it-IT" sz="1400" dirty="0">
                <a:solidFill>
                  <a:srgbClr val="00B050"/>
                </a:solidFill>
              </a:rPr>
              <a:t>, Sacha, </a:t>
            </a:r>
            <a:r>
              <a:rPr lang="it-IT" sz="1400" dirty="0" err="1">
                <a:solidFill>
                  <a:srgbClr val="00B050"/>
                </a:solidFill>
              </a:rPr>
              <a:t>Maccone</a:t>
            </a:r>
            <a:r>
              <a:rPr lang="it-IT" sz="1400" dirty="0">
                <a:solidFill>
                  <a:srgbClr val="00B050"/>
                </a:solidFill>
              </a:rPr>
              <a:t>, Quantum 7 (2023) 968</a:t>
            </a:r>
            <a:r>
              <a:rPr lang="en-GB" sz="1400" dirty="0" smtClean="0">
                <a:solidFill>
                  <a:srgbClr val="00B050"/>
                </a:solidFill>
              </a:rPr>
              <a:t>]</a:t>
            </a:r>
            <a:endParaRPr lang="en-GB" sz="1400" dirty="0" smtClean="0">
              <a:solidFill>
                <a:srgbClr val="00B050"/>
              </a:solidFill>
            </a:endParaRPr>
          </a:p>
        </p:txBody>
      </p:sp>
      <p:sp>
        <p:nvSpPr>
          <p:cNvPr id="4" name="CasellaDiTesto 3"/>
          <p:cNvSpPr txBox="1"/>
          <p:nvPr/>
        </p:nvSpPr>
        <p:spPr>
          <a:xfrm>
            <a:off x="522080" y="1182060"/>
            <a:ext cx="8213852" cy="646331"/>
          </a:xfrm>
          <a:prstGeom prst="rect">
            <a:avLst/>
          </a:prstGeom>
          <a:noFill/>
        </p:spPr>
        <p:txBody>
          <a:bodyPr wrap="none" rtlCol="0">
            <a:spAutoFit/>
          </a:bodyPr>
          <a:lstStyle/>
          <a:p>
            <a:r>
              <a:rPr lang="it-IT" dirty="0" smtClean="0">
                <a:solidFill>
                  <a:schemeClr val="bg2">
                    <a:lumMod val="75000"/>
                  </a:schemeClr>
                </a:solidFill>
              </a:rPr>
              <a:t>Page </a:t>
            </a:r>
            <a:r>
              <a:rPr lang="it-IT" dirty="0" err="1" smtClean="0">
                <a:solidFill>
                  <a:schemeClr val="bg2">
                    <a:lumMod val="75000"/>
                  </a:schemeClr>
                </a:solidFill>
              </a:rPr>
              <a:t>Wootters</a:t>
            </a:r>
            <a:r>
              <a:rPr lang="it-IT" dirty="0" smtClean="0">
                <a:solidFill>
                  <a:schemeClr val="bg2">
                    <a:lumMod val="75000"/>
                  </a:schemeClr>
                </a:solidFill>
              </a:rPr>
              <a:t> </a:t>
            </a:r>
            <a:r>
              <a:rPr lang="it-IT" dirty="0" err="1" smtClean="0">
                <a:solidFill>
                  <a:schemeClr val="bg2">
                    <a:lumMod val="75000"/>
                  </a:schemeClr>
                </a:solidFill>
              </a:rPr>
              <a:t>scheme</a:t>
            </a:r>
            <a:r>
              <a:rPr lang="it-IT" dirty="0" smtClean="0">
                <a:solidFill>
                  <a:schemeClr val="bg2">
                    <a:lumMod val="75000"/>
                  </a:schemeClr>
                </a:solidFill>
              </a:rPr>
              <a:t> can </a:t>
            </a:r>
            <a:r>
              <a:rPr lang="it-IT" dirty="0" err="1" smtClean="0">
                <a:solidFill>
                  <a:schemeClr val="bg2">
                    <a:lumMod val="75000"/>
                  </a:schemeClr>
                </a:solidFill>
              </a:rPr>
              <a:t>provide</a:t>
            </a:r>
            <a:r>
              <a:rPr lang="it-IT" dirty="0" smtClean="0">
                <a:solidFill>
                  <a:schemeClr val="bg2">
                    <a:lumMod val="75000"/>
                  </a:schemeClr>
                </a:solidFill>
              </a:rPr>
              <a:t>  a </a:t>
            </a:r>
            <a:r>
              <a:rPr lang="it-IT" dirty="0" err="1" smtClean="0">
                <a:solidFill>
                  <a:schemeClr val="bg2">
                    <a:lumMod val="75000"/>
                  </a:schemeClr>
                </a:solidFill>
              </a:rPr>
              <a:t>solution</a:t>
            </a:r>
            <a:r>
              <a:rPr lang="it-IT" dirty="0" smtClean="0">
                <a:solidFill>
                  <a:schemeClr val="bg2">
                    <a:lumMod val="75000"/>
                  </a:schemeClr>
                </a:solidFill>
              </a:rPr>
              <a:t> of the </a:t>
            </a:r>
            <a:r>
              <a:rPr lang="it-IT" dirty="0" err="1" smtClean="0">
                <a:solidFill>
                  <a:schemeClr val="bg2">
                    <a:lumMod val="75000"/>
                  </a:schemeClr>
                </a:solidFill>
              </a:rPr>
              <a:t>problem</a:t>
            </a:r>
            <a:r>
              <a:rPr lang="it-IT" dirty="0" smtClean="0">
                <a:solidFill>
                  <a:schemeClr val="bg2">
                    <a:lumMod val="75000"/>
                  </a:schemeClr>
                </a:solidFill>
              </a:rPr>
              <a:t> of the </a:t>
            </a:r>
            <a:r>
              <a:rPr lang="it-IT" dirty="0" err="1" smtClean="0">
                <a:solidFill>
                  <a:schemeClr val="bg2">
                    <a:lumMod val="75000"/>
                  </a:schemeClr>
                </a:solidFill>
              </a:rPr>
              <a:t>definition</a:t>
            </a:r>
            <a:r>
              <a:rPr lang="it-IT" dirty="0" smtClean="0">
                <a:solidFill>
                  <a:schemeClr val="bg2">
                    <a:lumMod val="75000"/>
                  </a:schemeClr>
                </a:solidFill>
              </a:rPr>
              <a:t> of time</a:t>
            </a:r>
          </a:p>
          <a:p>
            <a:r>
              <a:rPr lang="it-IT" dirty="0" smtClean="0">
                <a:solidFill>
                  <a:schemeClr val="bg2">
                    <a:lumMod val="75000"/>
                  </a:schemeClr>
                </a:solidFill>
              </a:rPr>
              <a:t>(</a:t>
            </a:r>
            <a:r>
              <a:rPr lang="it-IT" dirty="0" err="1" smtClean="0">
                <a:solidFill>
                  <a:schemeClr val="bg2">
                    <a:lumMod val="75000"/>
                  </a:schemeClr>
                </a:solidFill>
              </a:rPr>
              <a:t>Eternalist</a:t>
            </a:r>
            <a:r>
              <a:rPr lang="it-IT" dirty="0" smtClean="0">
                <a:solidFill>
                  <a:schemeClr val="bg2">
                    <a:lumMod val="75000"/>
                  </a:schemeClr>
                </a:solidFill>
              </a:rPr>
              <a:t> B </a:t>
            </a:r>
            <a:r>
              <a:rPr lang="it-IT" dirty="0" err="1" smtClean="0">
                <a:solidFill>
                  <a:schemeClr val="bg2">
                    <a:lumMod val="75000"/>
                  </a:schemeClr>
                </a:solidFill>
              </a:rPr>
              <a:t>theory</a:t>
            </a:r>
            <a:r>
              <a:rPr lang="it-IT" dirty="0" smtClean="0">
                <a:solidFill>
                  <a:schemeClr val="bg2">
                    <a:lumMod val="75000"/>
                  </a:schemeClr>
                </a:solidFill>
              </a:rPr>
              <a:t>)</a:t>
            </a:r>
            <a:endParaRPr lang="it-IT" dirty="0">
              <a:solidFill>
                <a:schemeClr val="bg2">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normAutofit fontScale="90000"/>
          </a:bodyPr>
          <a:lstStyle/>
          <a:p>
            <a:r>
              <a:rPr lang="it-IT" dirty="0" smtClean="0">
                <a:solidFill>
                  <a:srgbClr val="FF0000"/>
                </a:solidFill>
              </a:rPr>
              <a:t>Time in </a:t>
            </a:r>
            <a:r>
              <a:rPr lang="it-IT" dirty="0" err="1" smtClean="0">
                <a:solidFill>
                  <a:srgbClr val="FF0000"/>
                </a:solidFill>
              </a:rPr>
              <a:t>modern</a:t>
            </a:r>
            <a:r>
              <a:rPr lang="it-IT" dirty="0" smtClean="0">
                <a:solidFill>
                  <a:srgbClr val="FF0000"/>
                </a:solidFill>
              </a:rPr>
              <a:t> </a:t>
            </a:r>
            <a:r>
              <a:rPr lang="it-IT" dirty="0" err="1" smtClean="0">
                <a:solidFill>
                  <a:srgbClr val="FF0000"/>
                </a:solidFill>
              </a:rPr>
              <a:t>philosophy</a:t>
            </a:r>
            <a:r>
              <a:rPr lang="it-IT" dirty="0" smtClean="0">
                <a:solidFill>
                  <a:srgbClr val="FF0000"/>
                </a:solidFill>
              </a:rPr>
              <a:t/>
            </a:r>
            <a:br>
              <a:rPr lang="it-IT" dirty="0" smtClean="0">
                <a:solidFill>
                  <a:srgbClr val="FF0000"/>
                </a:solidFill>
              </a:rPr>
            </a:br>
            <a:r>
              <a:rPr lang="it-IT" sz="2700" dirty="0" smtClean="0">
                <a:solidFill>
                  <a:srgbClr val="FF0000"/>
                </a:solidFill>
              </a:rPr>
              <a:t>[Del Santo, </a:t>
            </a:r>
            <a:r>
              <a:rPr lang="it-IT" sz="2700" dirty="0" err="1" smtClean="0">
                <a:solidFill>
                  <a:srgbClr val="FF0000"/>
                </a:solidFill>
              </a:rPr>
              <a:t>Gisen</a:t>
            </a:r>
            <a:r>
              <a:rPr lang="it-IT" sz="2700" dirty="0" smtClean="0">
                <a:solidFill>
                  <a:srgbClr val="FF0000"/>
                </a:solidFill>
              </a:rPr>
              <a:t> </a:t>
            </a:r>
            <a:r>
              <a:rPr lang="it-IT" sz="2700" dirty="0" err="1" smtClean="0">
                <a:solidFill>
                  <a:srgbClr val="FF0000"/>
                </a:solidFill>
              </a:rPr>
              <a:t>arXiv</a:t>
            </a:r>
            <a:r>
              <a:rPr lang="it-IT" sz="2700" dirty="0" smtClean="0">
                <a:solidFill>
                  <a:srgbClr val="FF0000"/>
                </a:solidFill>
              </a:rPr>
              <a:t> 2404.06566</a:t>
            </a:r>
            <a:br>
              <a:rPr lang="it-IT" sz="2700" dirty="0" smtClean="0">
                <a:solidFill>
                  <a:srgbClr val="FF0000"/>
                </a:solidFill>
              </a:rPr>
            </a:br>
            <a:r>
              <a:rPr lang="it-IT" sz="2700" dirty="0" smtClean="0">
                <a:solidFill>
                  <a:srgbClr val="FF0000"/>
                </a:solidFill>
              </a:rPr>
              <a:t>Le </a:t>
            </a:r>
            <a:r>
              <a:rPr lang="it-IT" sz="2700" dirty="0" err="1" smtClean="0">
                <a:solidFill>
                  <a:srgbClr val="FF0000"/>
                </a:solidFill>
              </a:rPr>
              <a:t>Bihan</a:t>
            </a:r>
            <a:r>
              <a:rPr lang="it-IT" sz="2700" dirty="0" smtClean="0">
                <a:solidFill>
                  <a:srgbClr val="FF0000"/>
                </a:solidFill>
              </a:rPr>
              <a:t> </a:t>
            </a:r>
            <a:r>
              <a:rPr lang="it-IT" sz="2700" dirty="0" err="1">
                <a:solidFill>
                  <a:srgbClr val="FF0000"/>
                </a:solidFill>
              </a:rPr>
              <a:t>Q</a:t>
            </a:r>
            <a:r>
              <a:rPr lang="it-IT" sz="2700" dirty="0" err="1" smtClean="0">
                <a:solidFill>
                  <a:srgbClr val="FF0000"/>
                </a:solidFill>
              </a:rPr>
              <a:t>u’est</a:t>
            </a:r>
            <a:r>
              <a:rPr lang="it-IT" sz="2700" dirty="0" smtClean="0">
                <a:solidFill>
                  <a:srgbClr val="FF0000"/>
                </a:solidFill>
              </a:rPr>
              <a:t> ce </a:t>
            </a:r>
            <a:r>
              <a:rPr lang="it-IT" sz="2700" dirty="0" err="1" smtClean="0">
                <a:solidFill>
                  <a:srgbClr val="FF0000"/>
                </a:solidFill>
              </a:rPr>
              <a:t>que</a:t>
            </a:r>
            <a:r>
              <a:rPr lang="it-IT" sz="2700" dirty="0" smtClean="0">
                <a:solidFill>
                  <a:srgbClr val="FF0000"/>
                </a:solidFill>
              </a:rPr>
              <a:t> le </a:t>
            </a:r>
            <a:r>
              <a:rPr lang="it-IT" sz="2700" dirty="0" err="1" smtClean="0">
                <a:solidFill>
                  <a:srgbClr val="FF0000"/>
                </a:solidFill>
              </a:rPr>
              <a:t>temps</a:t>
            </a:r>
            <a:r>
              <a:rPr lang="it-IT" sz="2700" dirty="0" smtClean="0">
                <a:solidFill>
                  <a:srgbClr val="FF0000"/>
                </a:solidFill>
              </a:rPr>
              <a:t>?]</a:t>
            </a:r>
            <a:endParaRPr lang="it-IT" sz="2700" dirty="0">
              <a:solidFill>
                <a:srgbClr val="FF0000"/>
              </a:solidFill>
            </a:endParaRPr>
          </a:p>
        </p:txBody>
      </p:sp>
      <p:sp>
        <p:nvSpPr>
          <p:cNvPr id="3" name="Segnaposto contenuto 2"/>
          <p:cNvSpPr>
            <a:spLocks noGrp="1"/>
          </p:cNvSpPr>
          <p:nvPr>
            <p:ph idx="1"/>
          </p:nvPr>
        </p:nvSpPr>
        <p:spPr>
          <a:xfrm>
            <a:off x="457200" y="1600200"/>
            <a:ext cx="8229600" cy="5213176"/>
          </a:xfrm>
        </p:spPr>
        <p:txBody>
          <a:bodyPr>
            <a:normAutofit fontScale="85000" lnSpcReduction="20000"/>
          </a:bodyPr>
          <a:lstStyle/>
          <a:p>
            <a:r>
              <a:rPr lang="it-IT" sz="2800" b="1" dirty="0">
                <a:solidFill>
                  <a:srgbClr val="00B050"/>
                </a:solidFill>
              </a:rPr>
              <a:t>A </a:t>
            </a:r>
            <a:r>
              <a:rPr lang="it-IT" sz="2800" b="1" dirty="0" err="1">
                <a:solidFill>
                  <a:srgbClr val="00B050"/>
                </a:solidFill>
              </a:rPr>
              <a:t>Theory</a:t>
            </a:r>
            <a:r>
              <a:rPr lang="it-IT" sz="2800" b="1" dirty="0">
                <a:solidFill>
                  <a:srgbClr val="00B050"/>
                </a:solidFill>
              </a:rPr>
              <a:t>:  </a:t>
            </a:r>
            <a:r>
              <a:rPr lang="it-IT" sz="2800" dirty="0" err="1">
                <a:solidFill>
                  <a:srgbClr val="00B050"/>
                </a:solidFill>
              </a:rPr>
              <a:t>monadic</a:t>
            </a:r>
            <a:r>
              <a:rPr lang="it-IT" sz="2800" dirty="0">
                <a:solidFill>
                  <a:srgbClr val="00B050"/>
                </a:solidFill>
              </a:rPr>
              <a:t> </a:t>
            </a:r>
            <a:r>
              <a:rPr lang="it-IT" sz="2800" dirty="0" err="1">
                <a:solidFill>
                  <a:srgbClr val="00B050"/>
                </a:solidFill>
              </a:rPr>
              <a:t>attribution</a:t>
            </a:r>
            <a:r>
              <a:rPr lang="it-IT" sz="2800" dirty="0">
                <a:solidFill>
                  <a:srgbClr val="00B050"/>
                </a:solidFill>
              </a:rPr>
              <a:t>. An </a:t>
            </a:r>
            <a:r>
              <a:rPr lang="it-IT" sz="2800" dirty="0" err="1">
                <a:solidFill>
                  <a:srgbClr val="00B050"/>
                </a:solidFill>
              </a:rPr>
              <a:t>event</a:t>
            </a:r>
            <a:r>
              <a:rPr lang="it-IT" sz="2800" dirty="0">
                <a:solidFill>
                  <a:srgbClr val="00B050"/>
                </a:solidFill>
              </a:rPr>
              <a:t> </a:t>
            </a:r>
            <a:r>
              <a:rPr lang="it-IT" sz="2800" dirty="0" err="1">
                <a:solidFill>
                  <a:srgbClr val="00B050"/>
                </a:solidFill>
              </a:rPr>
              <a:t>is</a:t>
            </a:r>
            <a:r>
              <a:rPr lang="it-IT" sz="2800" dirty="0">
                <a:solidFill>
                  <a:srgbClr val="00B050"/>
                </a:solidFill>
              </a:rPr>
              <a:t> </a:t>
            </a:r>
            <a:r>
              <a:rPr lang="it-IT" sz="2800" dirty="0" err="1">
                <a:solidFill>
                  <a:srgbClr val="00B050"/>
                </a:solidFill>
              </a:rPr>
              <a:t>present</a:t>
            </a:r>
            <a:r>
              <a:rPr lang="it-IT" sz="2800" dirty="0">
                <a:solidFill>
                  <a:srgbClr val="00B050"/>
                </a:solidFill>
              </a:rPr>
              <a:t>, </a:t>
            </a:r>
            <a:r>
              <a:rPr lang="it-IT" sz="2800" dirty="0" err="1">
                <a:solidFill>
                  <a:srgbClr val="00B050"/>
                </a:solidFill>
              </a:rPr>
              <a:t>past</a:t>
            </a:r>
            <a:r>
              <a:rPr lang="it-IT" sz="2800" dirty="0">
                <a:solidFill>
                  <a:srgbClr val="00B050"/>
                </a:solidFill>
              </a:rPr>
              <a:t> or future</a:t>
            </a:r>
            <a:r>
              <a:rPr lang="it-IT" sz="2800" b="1" dirty="0">
                <a:solidFill>
                  <a:srgbClr val="00B050"/>
                </a:solidFill>
              </a:rPr>
              <a:t> </a:t>
            </a:r>
            <a:r>
              <a:rPr lang="it-IT" sz="2800" b="1" dirty="0" smtClean="0">
                <a:solidFill>
                  <a:srgbClr val="00B050"/>
                </a:solidFill>
              </a:rPr>
              <a:t>(</a:t>
            </a:r>
            <a:r>
              <a:rPr lang="it-IT" sz="2800" b="1" dirty="0" err="1" smtClean="0">
                <a:solidFill>
                  <a:srgbClr val="00B050"/>
                </a:solidFill>
              </a:rPr>
              <a:t>flux</a:t>
            </a:r>
            <a:r>
              <a:rPr lang="it-IT" sz="2800" b="1" dirty="0" smtClean="0">
                <a:solidFill>
                  <a:srgbClr val="00B050"/>
                </a:solidFill>
              </a:rPr>
              <a:t> of time)</a:t>
            </a:r>
            <a:endParaRPr lang="it-IT" sz="2800" b="1" dirty="0">
              <a:solidFill>
                <a:srgbClr val="00B050"/>
              </a:solidFill>
            </a:endParaRPr>
          </a:p>
          <a:p>
            <a:pPr>
              <a:buFontTx/>
              <a:buChar char="-"/>
            </a:pPr>
            <a:r>
              <a:rPr lang="it-IT" sz="2800" b="1" u="sng" dirty="0" err="1" smtClean="0">
                <a:solidFill>
                  <a:srgbClr val="00B0F0"/>
                </a:solidFill>
              </a:rPr>
              <a:t>Presentism</a:t>
            </a:r>
            <a:r>
              <a:rPr lang="it-IT" sz="2000" b="1" u="sng" dirty="0" smtClean="0">
                <a:solidFill>
                  <a:srgbClr val="00B0F0"/>
                </a:solidFill>
              </a:rPr>
              <a:t> </a:t>
            </a:r>
            <a:r>
              <a:rPr lang="it-IT" sz="2000" b="1" u="sng" dirty="0" err="1" smtClean="0">
                <a:solidFill>
                  <a:srgbClr val="00B0F0"/>
                </a:solidFill>
              </a:rPr>
              <a:t>only</a:t>
            </a:r>
            <a:r>
              <a:rPr lang="it-IT" sz="2000" b="1" u="sng" dirty="0" smtClean="0">
                <a:solidFill>
                  <a:srgbClr val="00B0F0"/>
                </a:solidFill>
              </a:rPr>
              <a:t> </a:t>
            </a:r>
            <a:r>
              <a:rPr lang="it-IT" sz="2000" b="1" u="sng" dirty="0" err="1" smtClean="0">
                <a:solidFill>
                  <a:srgbClr val="00B0F0"/>
                </a:solidFill>
              </a:rPr>
              <a:t>present</a:t>
            </a:r>
            <a:r>
              <a:rPr lang="it-IT" sz="2000" b="1" u="sng" dirty="0" smtClean="0">
                <a:solidFill>
                  <a:srgbClr val="00B0F0"/>
                </a:solidFill>
              </a:rPr>
              <a:t> </a:t>
            </a:r>
            <a:r>
              <a:rPr lang="it-IT" sz="2000" b="1" u="sng" dirty="0" err="1" smtClean="0">
                <a:solidFill>
                  <a:srgbClr val="00B0F0"/>
                </a:solidFill>
              </a:rPr>
              <a:t>objects</a:t>
            </a:r>
            <a:r>
              <a:rPr lang="it-IT" sz="2000" b="1" u="sng" dirty="0" smtClean="0">
                <a:solidFill>
                  <a:srgbClr val="00B0F0"/>
                </a:solidFill>
              </a:rPr>
              <a:t> </a:t>
            </a:r>
            <a:r>
              <a:rPr lang="it-IT" sz="2000" b="1" u="sng" dirty="0" err="1" smtClean="0">
                <a:solidFill>
                  <a:srgbClr val="00B0F0"/>
                </a:solidFill>
              </a:rPr>
              <a:t>exist</a:t>
            </a:r>
            <a:r>
              <a:rPr lang="it-IT" sz="2000" b="1" u="sng" dirty="0" smtClean="0">
                <a:solidFill>
                  <a:srgbClr val="00B0F0"/>
                </a:solidFill>
              </a:rPr>
              <a:t>, </a:t>
            </a:r>
            <a:r>
              <a:rPr lang="it-IT" sz="2000" b="1" u="sng" dirty="0" err="1" smtClean="0">
                <a:solidFill>
                  <a:srgbClr val="00B0F0"/>
                </a:solidFill>
              </a:rPr>
              <a:t>present</a:t>
            </a:r>
            <a:r>
              <a:rPr lang="it-IT" sz="2000" b="1" u="sng" dirty="0" smtClean="0">
                <a:solidFill>
                  <a:srgbClr val="00B0F0"/>
                </a:solidFill>
              </a:rPr>
              <a:t> </a:t>
            </a:r>
            <a:r>
              <a:rPr lang="it-IT" sz="2000" b="1" u="sng" dirty="0" err="1" smtClean="0">
                <a:solidFill>
                  <a:srgbClr val="00B0F0"/>
                </a:solidFill>
              </a:rPr>
              <a:t>becomes</a:t>
            </a:r>
            <a:r>
              <a:rPr lang="it-IT" sz="2000" b="1" u="sng" dirty="0" smtClean="0">
                <a:solidFill>
                  <a:srgbClr val="00B0F0"/>
                </a:solidFill>
              </a:rPr>
              <a:t> </a:t>
            </a:r>
            <a:r>
              <a:rPr lang="it-IT" sz="2000" b="1" u="sng" dirty="0" err="1" smtClean="0">
                <a:solidFill>
                  <a:srgbClr val="00B0F0"/>
                </a:solidFill>
              </a:rPr>
              <a:t>past</a:t>
            </a:r>
            <a:r>
              <a:rPr lang="it-IT" sz="2000" b="1" u="sng" dirty="0" smtClean="0">
                <a:solidFill>
                  <a:srgbClr val="00B0F0"/>
                </a:solidFill>
              </a:rPr>
              <a:t>, future </a:t>
            </a:r>
            <a:r>
              <a:rPr lang="it-IT" sz="2000" b="1" u="sng" dirty="0" err="1" smtClean="0">
                <a:solidFill>
                  <a:srgbClr val="00B0F0"/>
                </a:solidFill>
              </a:rPr>
              <a:t>becomes</a:t>
            </a:r>
            <a:r>
              <a:rPr lang="it-IT" sz="2000" b="1" u="sng" dirty="0" smtClean="0">
                <a:solidFill>
                  <a:srgbClr val="00B0F0"/>
                </a:solidFill>
              </a:rPr>
              <a:t> </a:t>
            </a:r>
            <a:r>
              <a:rPr lang="it-IT" sz="2000" b="1" u="sng" dirty="0" err="1" smtClean="0">
                <a:solidFill>
                  <a:srgbClr val="00B0F0"/>
                </a:solidFill>
              </a:rPr>
              <a:t>present</a:t>
            </a:r>
            <a:endParaRPr lang="it-IT" sz="2000" b="1" u="sng" dirty="0" smtClean="0">
              <a:solidFill>
                <a:srgbClr val="00B0F0"/>
              </a:solidFill>
            </a:endParaRPr>
          </a:p>
          <a:p>
            <a:pPr>
              <a:buFontTx/>
              <a:buChar char="-"/>
            </a:pPr>
            <a:r>
              <a:rPr lang="it-IT" sz="2800" b="1" u="sng" dirty="0" err="1" smtClean="0">
                <a:solidFill>
                  <a:srgbClr val="00B0F0"/>
                </a:solidFill>
              </a:rPr>
              <a:t>Dynamical</a:t>
            </a:r>
            <a:r>
              <a:rPr lang="it-IT" sz="2800" b="1" u="sng" dirty="0" smtClean="0">
                <a:solidFill>
                  <a:srgbClr val="00B0F0"/>
                </a:solidFill>
              </a:rPr>
              <a:t> </a:t>
            </a:r>
            <a:r>
              <a:rPr lang="it-IT" sz="2800" b="1" u="sng" dirty="0" err="1" smtClean="0">
                <a:solidFill>
                  <a:srgbClr val="00B0F0"/>
                </a:solidFill>
              </a:rPr>
              <a:t>Eternalism</a:t>
            </a:r>
            <a:endParaRPr lang="it-IT" sz="2000" b="1" u="sng" dirty="0" smtClean="0">
              <a:solidFill>
                <a:srgbClr val="00B0F0"/>
              </a:solidFill>
            </a:endParaRPr>
          </a:p>
          <a:p>
            <a:pPr marL="0" indent="0">
              <a:buNone/>
            </a:pPr>
            <a:r>
              <a:rPr lang="it-IT" sz="2400" b="1" u="sng" dirty="0" err="1" smtClean="0">
                <a:solidFill>
                  <a:srgbClr val="00B0F0"/>
                </a:solidFill>
              </a:rPr>
              <a:t>Moving</a:t>
            </a:r>
            <a:r>
              <a:rPr lang="it-IT" sz="2400" b="1" u="sng" dirty="0" smtClean="0">
                <a:solidFill>
                  <a:srgbClr val="00B0F0"/>
                </a:solidFill>
              </a:rPr>
              <a:t> </a:t>
            </a:r>
            <a:r>
              <a:rPr lang="it-IT" sz="2400" b="1" u="sng" dirty="0" err="1" smtClean="0">
                <a:solidFill>
                  <a:srgbClr val="00B0F0"/>
                </a:solidFill>
              </a:rPr>
              <a:t>spotlight</a:t>
            </a:r>
            <a:r>
              <a:rPr lang="it-IT" sz="2000" b="1" u="sng" dirty="0" smtClean="0">
                <a:solidFill>
                  <a:srgbClr val="00B0F0"/>
                </a:solidFill>
              </a:rPr>
              <a:t>: </a:t>
            </a:r>
            <a:r>
              <a:rPr lang="it-IT" sz="2000" b="1" u="sng" dirty="0" err="1" smtClean="0">
                <a:solidFill>
                  <a:srgbClr val="00B0F0"/>
                </a:solidFill>
              </a:rPr>
              <a:t>events</a:t>
            </a:r>
            <a:r>
              <a:rPr lang="it-IT" sz="2000" b="1" u="sng" dirty="0" smtClean="0">
                <a:solidFill>
                  <a:srgbClr val="00B0F0"/>
                </a:solidFill>
              </a:rPr>
              <a:t> to be set on a </a:t>
            </a:r>
            <a:r>
              <a:rPr lang="it-IT" sz="2000" b="1" u="sng" dirty="0" err="1" smtClean="0">
                <a:solidFill>
                  <a:srgbClr val="00B0F0"/>
                </a:solidFill>
              </a:rPr>
              <a:t>fixed</a:t>
            </a:r>
            <a:r>
              <a:rPr lang="it-IT" sz="2000" b="1" u="sng" dirty="0" smtClean="0">
                <a:solidFill>
                  <a:srgbClr val="00B0F0"/>
                </a:solidFill>
              </a:rPr>
              <a:t> </a:t>
            </a:r>
            <a:r>
              <a:rPr lang="it-IT" sz="2000" b="1" u="sng" dirty="0" err="1" smtClean="0">
                <a:solidFill>
                  <a:srgbClr val="00B0F0"/>
                </a:solidFill>
              </a:rPr>
              <a:t>manifold</a:t>
            </a:r>
            <a:r>
              <a:rPr lang="it-IT" sz="2000" b="1" u="sng" dirty="0" smtClean="0">
                <a:solidFill>
                  <a:srgbClr val="00B0F0"/>
                </a:solidFill>
              </a:rPr>
              <a:t>, the </a:t>
            </a:r>
            <a:r>
              <a:rPr lang="it-IT" sz="2000" b="1" u="sng" dirty="0" err="1" smtClean="0">
                <a:solidFill>
                  <a:srgbClr val="00B0F0"/>
                </a:solidFill>
              </a:rPr>
              <a:t>present</a:t>
            </a:r>
            <a:r>
              <a:rPr lang="it-IT" sz="2000" b="1" u="sng" dirty="0" smtClean="0">
                <a:solidFill>
                  <a:srgbClr val="00B0F0"/>
                </a:solidFill>
              </a:rPr>
              <a:t> </a:t>
            </a:r>
            <a:r>
              <a:rPr lang="it-IT" sz="2000" b="1" u="sng" dirty="0" err="1" smtClean="0">
                <a:solidFill>
                  <a:srgbClr val="00B0F0"/>
                </a:solidFill>
              </a:rPr>
              <a:t>being</a:t>
            </a:r>
            <a:r>
              <a:rPr lang="it-IT" sz="2000" b="1" u="sng" dirty="0" smtClean="0">
                <a:solidFill>
                  <a:srgbClr val="00B0F0"/>
                </a:solidFill>
              </a:rPr>
              <a:t> </a:t>
            </a:r>
            <a:r>
              <a:rPr lang="it-IT" sz="2000" b="1" u="sng" dirty="0" err="1" smtClean="0">
                <a:solidFill>
                  <a:srgbClr val="00B0F0"/>
                </a:solidFill>
              </a:rPr>
              <a:t>singled</a:t>
            </a:r>
            <a:r>
              <a:rPr lang="it-IT" sz="2000" b="1" u="sng" dirty="0" smtClean="0">
                <a:solidFill>
                  <a:srgbClr val="00B0F0"/>
                </a:solidFill>
              </a:rPr>
              <a:t> out </a:t>
            </a:r>
            <a:r>
              <a:rPr lang="it-IT" sz="2000" b="1" u="sng" dirty="0" err="1" smtClean="0">
                <a:solidFill>
                  <a:srgbClr val="00B0F0"/>
                </a:solidFill>
              </a:rPr>
              <a:t>as</a:t>
            </a:r>
            <a:r>
              <a:rPr lang="it-IT" sz="2000" b="1" u="sng" dirty="0" smtClean="0">
                <a:solidFill>
                  <a:srgbClr val="00B0F0"/>
                </a:solidFill>
              </a:rPr>
              <a:t> </a:t>
            </a:r>
            <a:r>
              <a:rPr lang="it-IT" sz="2000" b="1" u="sng" dirty="0" err="1" smtClean="0">
                <a:solidFill>
                  <a:srgbClr val="00B0F0"/>
                </a:solidFill>
              </a:rPr>
              <a:t>it</a:t>
            </a:r>
            <a:r>
              <a:rPr lang="it-IT" sz="2000" b="1" u="sng" dirty="0" smtClean="0">
                <a:solidFill>
                  <a:srgbClr val="00B0F0"/>
                </a:solidFill>
              </a:rPr>
              <a:t> </a:t>
            </a:r>
            <a:r>
              <a:rPr lang="it-IT" sz="2000" b="1" u="sng" dirty="0" err="1" smtClean="0">
                <a:solidFill>
                  <a:srgbClr val="00B0F0"/>
                </a:solidFill>
              </a:rPr>
              <a:t>was</a:t>
            </a:r>
            <a:r>
              <a:rPr lang="it-IT" sz="2000" b="1" u="sng" dirty="0" smtClean="0">
                <a:solidFill>
                  <a:srgbClr val="00B0F0"/>
                </a:solidFill>
              </a:rPr>
              <a:t> </a:t>
            </a:r>
            <a:r>
              <a:rPr lang="it-IT" sz="2000" b="1" u="sng" dirty="0" err="1" smtClean="0">
                <a:solidFill>
                  <a:srgbClr val="00B0F0"/>
                </a:solidFill>
              </a:rPr>
              <a:t>lit</a:t>
            </a:r>
            <a:r>
              <a:rPr lang="it-IT" sz="2000" b="1" u="sng" dirty="0" smtClean="0">
                <a:solidFill>
                  <a:srgbClr val="00B0F0"/>
                </a:solidFill>
              </a:rPr>
              <a:t> by a light </a:t>
            </a:r>
            <a:r>
              <a:rPr lang="it-IT" sz="2000" b="1" u="sng" dirty="0" err="1" smtClean="0">
                <a:solidFill>
                  <a:srgbClr val="00B0F0"/>
                </a:solidFill>
              </a:rPr>
              <a:t>moving</a:t>
            </a:r>
            <a:r>
              <a:rPr lang="it-IT" sz="2000" b="1" u="sng" dirty="0" smtClean="0">
                <a:solidFill>
                  <a:srgbClr val="00B0F0"/>
                </a:solidFill>
              </a:rPr>
              <a:t> </a:t>
            </a:r>
            <a:r>
              <a:rPr lang="it-IT" sz="2000" b="1" u="sng" dirty="0" err="1" smtClean="0">
                <a:solidFill>
                  <a:srgbClr val="00B0F0"/>
                </a:solidFill>
              </a:rPr>
              <a:t>along</a:t>
            </a:r>
            <a:r>
              <a:rPr lang="it-IT" sz="2000" b="1" u="sng" dirty="0" smtClean="0">
                <a:solidFill>
                  <a:srgbClr val="00B0F0"/>
                </a:solidFill>
              </a:rPr>
              <a:t> the </a:t>
            </a:r>
            <a:r>
              <a:rPr lang="it-IT" sz="2000" b="1" u="sng" dirty="0" err="1" smtClean="0">
                <a:solidFill>
                  <a:srgbClr val="00B0F0"/>
                </a:solidFill>
              </a:rPr>
              <a:t>manifold</a:t>
            </a:r>
            <a:r>
              <a:rPr lang="it-IT" sz="2000" b="1" u="sng" dirty="0" smtClean="0">
                <a:solidFill>
                  <a:srgbClr val="00B0F0"/>
                </a:solidFill>
              </a:rPr>
              <a:t> </a:t>
            </a:r>
          </a:p>
          <a:p>
            <a:pPr marL="0" indent="0">
              <a:buNone/>
            </a:pPr>
            <a:endParaRPr lang="it-IT" sz="2000" dirty="0">
              <a:solidFill>
                <a:srgbClr val="00B0F0"/>
              </a:solidFill>
            </a:endParaRPr>
          </a:p>
          <a:p>
            <a:pPr marL="0" indent="0">
              <a:buNone/>
            </a:pPr>
            <a:r>
              <a:rPr lang="it-IT" sz="2000" b="1" dirty="0" err="1" smtClean="0">
                <a:solidFill>
                  <a:srgbClr val="00B0F0"/>
                </a:solidFill>
              </a:rPr>
              <a:t>But</a:t>
            </a:r>
            <a:r>
              <a:rPr lang="it-IT" sz="2000" b="1" dirty="0" smtClean="0">
                <a:solidFill>
                  <a:srgbClr val="00B0F0"/>
                </a:solidFill>
              </a:rPr>
              <a:t> </a:t>
            </a:r>
            <a:r>
              <a:rPr lang="it-IT" sz="2000" b="1" dirty="0" err="1" smtClean="0">
                <a:solidFill>
                  <a:srgbClr val="00B0F0"/>
                </a:solidFill>
              </a:rPr>
              <a:t>if</a:t>
            </a:r>
            <a:r>
              <a:rPr lang="it-IT" sz="2000" b="1" dirty="0" smtClean="0">
                <a:solidFill>
                  <a:srgbClr val="00B0F0"/>
                </a:solidFill>
              </a:rPr>
              <a:t> </a:t>
            </a:r>
            <a:r>
              <a:rPr lang="it-IT" sz="2000" b="1" dirty="0" err="1" smtClean="0">
                <a:solidFill>
                  <a:srgbClr val="00B0F0"/>
                </a:solidFill>
              </a:rPr>
              <a:t>only</a:t>
            </a:r>
            <a:r>
              <a:rPr lang="it-IT" sz="2000" b="1" dirty="0" smtClean="0">
                <a:solidFill>
                  <a:srgbClr val="00B0F0"/>
                </a:solidFill>
              </a:rPr>
              <a:t> </a:t>
            </a:r>
            <a:r>
              <a:rPr lang="it-IT" sz="2000" b="1" dirty="0" err="1" smtClean="0">
                <a:solidFill>
                  <a:srgbClr val="00B0F0"/>
                </a:solidFill>
              </a:rPr>
              <a:t>present</a:t>
            </a:r>
            <a:r>
              <a:rPr lang="it-IT" sz="2000" b="1" dirty="0" smtClean="0">
                <a:solidFill>
                  <a:srgbClr val="00B0F0"/>
                </a:solidFill>
              </a:rPr>
              <a:t> </a:t>
            </a:r>
            <a:r>
              <a:rPr lang="it-IT" sz="2000" b="1" dirty="0" err="1" smtClean="0">
                <a:solidFill>
                  <a:srgbClr val="00B0F0"/>
                </a:solidFill>
              </a:rPr>
              <a:t>is</a:t>
            </a:r>
            <a:r>
              <a:rPr lang="it-IT" sz="2000" b="1" dirty="0" smtClean="0">
                <a:solidFill>
                  <a:srgbClr val="00B0F0"/>
                </a:solidFill>
              </a:rPr>
              <a:t> </a:t>
            </a:r>
            <a:r>
              <a:rPr lang="it-IT" sz="2000" b="1" dirty="0" err="1" smtClean="0">
                <a:solidFill>
                  <a:srgbClr val="00B0F0"/>
                </a:solidFill>
              </a:rPr>
              <a:t>real</a:t>
            </a:r>
            <a:r>
              <a:rPr lang="it-IT" sz="2000" b="1" dirty="0" smtClean="0">
                <a:solidFill>
                  <a:srgbClr val="00B0F0"/>
                </a:solidFill>
              </a:rPr>
              <a:t>, </a:t>
            </a:r>
            <a:r>
              <a:rPr lang="it-IT" sz="2000" b="1" dirty="0" err="1" smtClean="0">
                <a:solidFill>
                  <a:srgbClr val="00B0F0"/>
                </a:solidFill>
              </a:rPr>
              <a:t>what</a:t>
            </a:r>
            <a:r>
              <a:rPr lang="it-IT" sz="2000" b="1" dirty="0" smtClean="0">
                <a:solidFill>
                  <a:srgbClr val="00B0F0"/>
                </a:solidFill>
              </a:rPr>
              <a:t> </a:t>
            </a:r>
            <a:r>
              <a:rPr lang="it-IT" sz="2000" b="1" dirty="0" err="1" smtClean="0">
                <a:solidFill>
                  <a:srgbClr val="00B0F0"/>
                </a:solidFill>
              </a:rPr>
              <a:t>about</a:t>
            </a:r>
            <a:r>
              <a:rPr lang="it-IT" sz="2000" b="1" dirty="0" smtClean="0">
                <a:solidFill>
                  <a:srgbClr val="00B0F0"/>
                </a:solidFill>
              </a:rPr>
              <a:t> </a:t>
            </a:r>
            <a:r>
              <a:rPr lang="it-IT" sz="2000" b="1" dirty="0" err="1" smtClean="0">
                <a:solidFill>
                  <a:srgbClr val="00B0F0"/>
                </a:solidFill>
              </a:rPr>
              <a:t>propositions</a:t>
            </a:r>
            <a:r>
              <a:rPr lang="it-IT" sz="2000" b="1" dirty="0" smtClean="0">
                <a:solidFill>
                  <a:srgbClr val="00B0F0"/>
                </a:solidFill>
              </a:rPr>
              <a:t> </a:t>
            </a:r>
            <a:r>
              <a:rPr lang="it-IT" sz="2000" b="1" dirty="0" err="1" smtClean="0">
                <a:solidFill>
                  <a:srgbClr val="00B0F0"/>
                </a:solidFill>
              </a:rPr>
              <a:t>about</a:t>
            </a:r>
            <a:r>
              <a:rPr lang="it-IT" sz="2000" b="1" dirty="0" smtClean="0">
                <a:solidFill>
                  <a:srgbClr val="00B0F0"/>
                </a:solidFill>
              </a:rPr>
              <a:t> </a:t>
            </a:r>
            <a:r>
              <a:rPr lang="it-IT" sz="2000" b="1" dirty="0" err="1" smtClean="0">
                <a:solidFill>
                  <a:srgbClr val="00B0F0"/>
                </a:solidFill>
              </a:rPr>
              <a:t>past</a:t>
            </a:r>
            <a:r>
              <a:rPr lang="it-IT" sz="2000" b="1" dirty="0" smtClean="0">
                <a:solidFill>
                  <a:srgbClr val="00B0F0"/>
                </a:solidFill>
              </a:rPr>
              <a:t>?</a:t>
            </a:r>
          </a:p>
          <a:p>
            <a:pPr marL="0" indent="0">
              <a:buNone/>
            </a:pPr>
            <a:r>
              <a:rPr lang="it-IT" sz="2000" b="1" dirty="0">
                <a:solidFill>
                  <a:srgbClr val="00B0F0"/>
                </a:solidFill>
              </a:rPr>
              <a:t>H</a:t>
            </a:r>
            <a:r>
              <a:rPr lang="it-IT" sz="2000" b="1" dirty="0" smtClean="0">
                <a:solidFill>
                  <a:srgbClr val="00B0F0"/>
                </a:solidFill>
              </a:rPr>
              <a:t>ow to </a:t>
            </a:r>
            <a:r>
              <a:rPr lang="it-IT" sz="2000" b="1" dirty="0" err="1" smtClean="0">
                <a:solidFill>
                  <a:srgbClr val="00B0F0"/>
                </a:solidFill>
              </a:rPr>
              <a:t>build</a:t>
            </a:r>
            <a:r>
              <a:rPr lang="it-IT" sz="2000" b="1" dirty="0" smtClean="0">
                <a:solidFill>
                  <a:srgbClr val="00B0F0"/>
                </a:solidFill>
              </a:rPr>
              <a:t> «</a:t>
            </a:r>
            <a:r>
              <a:rPr lang="it-IT" sz="2000" b="1" dirty="0" err="1" smtClean="0">
                <a:solidFill>
                  <a:srgbClr val="00B0F0"/>
                </a:solidFill>
              </a:rPr>
              <a:t>verificators</a:t>
            </a:r>
            <a:r>
              <a:rPr lang="it-IT" sz="2000" b="1" dirty="0" smtClean="0">
                <a:solidFill>
                  <a:srgbClr val="00B0F0"/>
                </a:solidFill>
              </a:rPr>
              <a:t>» </a:t>
            </a:r>
            <a:r>
              <a:rPr lang="it-IT" sz="2000" b="1" dirty="0" err="1" smtClean="0">
                <a:solidFill>
                  <a:srgbClr val="00B0F0"/>
                </a:solidFill>
              </a:rPr>
              <a:t>about</a:t>
            </a:r>
            <a:r>
              <a:rPr lang="it-IT" sz="2000" b="1" dirty="0" smtClean="0">
                <a:solidFill>
                  <a:srgbClr val="00B0F0"/>
                </a:solidFill>
              </a:rPr>
              <a:t> </a:t>
            </a:r>
            <a:r>
              <a:rPr lang="it-IT" sz="2000" b="1" dirty="0" err="1" smtClean="0">
                <a:solidFill>
                  <a:srgbClr val="00B0F0"/>
                </a:solidFill>
              </a:rPr>
              <a:t>these</a:t>
            </a:r>
            <a:r>
              <a:rPr lang="it-IT" sz="2000" b="1" dirty="0" smtClean="0">
                <a:solidFill>
                  <a:srgbClr val="00B0F0"/>
                </a:solidFill>
              </a:rPr>
              <a:t> </a:t>
            </a:r>
            <a:r>
              <a:rPr lang="it-IT" sz="2000" b="1" dirty="0" err="1" smtClean="0">
                <a:solidFill>
                  <a:srgbClr val="00B0F0"/>
                </a:solidFill>
              </a:rPr>
              <a:t>propositions</a:t>
            </a:r>
            <a:r>
              <a:rPr lang="it-IT" sz="2000" b="1" dirty="0" smtClean="0">
                <a:solidFill>
                  <a:srgbClr val="00B0F0"/>
                </a:solidFill>
              </a:rPr>
              <a:t>? </a:t>
            </a:r>
          </a:p>
          <a:p>
            <a:pPr marL="0" indent="0">
              <a:buNone/>
            </a:pPr>
            <a:r>
              <a:rPr lang="it-IT" sz="2000" b="1" dirty="0" err="1" smtClean="0">
                <a:solidFill>
                  <a:srgbClr val="00B0F0"/>
                </a:solidFill>
              </a:rPr>
              <a:t>Verificators</a:t>
            </a:r>
            <a:r>
              <a:rPr lang="it-IT" sz="2000" b="1" dirty="0" smtClean="0">
                <a:solidFill>
                  <a:srgbClr val="00B0F0"/>
                </a:solidFill>
              </a:rPr>
              <a:t> </a:t>
            </a:r>
            <a:r>
              <a:rPr lang="it-IT" sz="2000" b="1" dirty="0" err="1" smtClean="0">
                <a:solidFill>
                  <a:srgbClr val="00B0F0"/>
                </a:solidFill>
              </a:rPr>
              <a:t>about</a:t>
            </a:r>
            <a:r>
              <a:rPr lang="it-IT" sz="2000" b="1" dirty="0" smtClean="0">
                <a:solidFill>
                  <a:srgbClr val="00B0F0"/>
                </a:solidFill>
              </a:rPr>
              <a:t> </a:t>
            </a:r>
            <a:r>
              <a:rPr lang="it-IT" sz="2000" b="1" dirty="0" err="1" smtClean="0">
                <a:solidFill>
                  <a:srgbClr val="00B0F0"/>
                </a:solidFill>
              </a:rPr>
              <a:t>past</a:t>
            </a:r>
            <a:r>
              <a:rPr lang="it-IT" sz="2000" b="1" dirty="0" smtClean="0">
                <a:solidFill>
                  <a:srgbClr val="00B0F0"/>
                </a:solidFill>
              </a:rPr>
              <a:t> can </a:t>
            </a:r>
            <a:r>
              <a:rPr lang="it-IT" sz="2000" b="1" dirty="0" err="1" smtClean="0">
                <a:solidFill>
                  <a:srgbClr val="00B0F0"/>
                </a:solidFill>
              </a:rPr>
              <a:t>only</a:t>
            </a:r>
            <a:r>
              <a:rPr lang="it-IT" sz="2000" b="1" dirty="0" smtClean="0">
                <a:solidFill>
                  <a:srgbClr val="00B0F0"/>
                </a:solidFill>
              </a:rPr>
              <a:t> </a:t>
            </a:r>
            <a:r>
              <a:rPr lang="it-IT" sz="2000" b="1" dirty="0" err="1" smtClean="0">
                <a:solidFill>
                  <a:srgbClr val="00B0F0"/>
                </a:solidFill>
              </a:rPr>
              <a:t>exist</a:t>
            </a:r>
            <a:r>
              <a:rPr lang="it-IT" sz="2000" b="1" dirty="0" smtClean="0">
                <a:solidFill>
                  <a:srgbClr val="00B0F0"/>
                </a:solidFill>
              </a:rPr>
              <a:t> in </a:t>
            </a:r>
            <a:r>
              <a:rPr lang="it-IT" sz="2000" b="1" dirty="0" err="1" smtClean="0">
                <a:solidFill>
                  <a:srgbClr val="00B0F0"/>
                </a:solidFill>
              </a:rPr>
              <a:t>present</a:t>
            </a:r>
            <a:r>
              <a:rPr lang="it-IT" sz="2000" b="1" dirty="0" smtClean="0">
                <a:solidFill>
                  <a:srgbClr val="00B0F0"/>
                </a:solidFill>
              </a:rPr>
              <a:t> for a </a:t>
            </a:r>
            <a:r>
              <a:rPr lang="it-IT" sz="2000" b="1" dirty="0" err="1" smtClean="0">
                <a:solidFill>
                  <a:srgbClr val="00B0F0"/>
                </a:solidFill>
              </a:rPr>
              <a:t>presentist</a:t>
            </a:r>
            <a:endParaRPr lang="it-IT" sz="2000" b="1" dirty="0" smtClean="0">
              <a:solidFill>
                <a:srgbClr val="00B0F0"/>
              </a:solidFill>
            </a:endParaRPr>
          </a:p>
          <a:p>
            <a:pPr marL="0" indent="0">
              <a:buNone/>
            </a:pPr>
            <a:r>
              <a:rPr lang="it-IT" sz="2000" b="1" dirty="0" err="1" smtClean="0">
                <a:solidFill>
                  <a:srgbClr val="00B0F0"/>
                </a:solidFill>
              </a:rPr>
              <a:t>What</a:t>
            </a:r>
            <a:r>
              <a:rPr lang="it-IT" sz="2000" b="1" dirty="0" smtClean="0">
                <a:solidFill>
                  <a:srgbClr val="00B0F0"/>
                </a:solidFill>
              </a:rPr>
              <a:t> </a:t>
            </a:r>
            <a:r>
              <a:rPr lang="it-IT" sz="2000" b="1" dirty="0" err="1" smtClean="0">
                <a:solidFill>
                  <a:srgbClr val="00B0F0"/>
                </a:solidFill>
              </a:rPr>
              <a:t>about</a:t>
            </a:r>
            <a:r>
              <a:rPr lang="it-IT" sz="2000" b="1" dirty="0" smtClean="0">
                <a:solidFill>
                  <a:srgbClr val="00B0F0"/>
                </a:solidFill>
              </a:rPr>
              <a:t> trans-</a:t>
            </a:r>
            <a:r>
              <a:rPr lang="it-IT" sz="2000" b="1" dirty="0" err="1" smtClean="0">
                <a:solidFill>
                  <a:srgbClr val="00B0F0"/>
                </a:solidFill>
              </a:rPr>
              <a:t>temporal</a:t>
            </a:r>
            <a:r>
              <a:rPr lang="it-IT" sz="2000" b="1" dirty="0" smtClean="0">
                <a:solidFill>
                  <a:srgbClr val="00B0F0"/>
                </a:solidFill>
              </a:rPr>
              <a:t> relations?</a:t>
            </a:r>
          </a:p>
          <a:p>
            <a:pPr marL="0" indent="0">
              <a:buNone/>
            </a:pPr>
            <a:endParaRPr lang="it-IT" sz="2000" b="1" dirty="0">
              <a:solidFill>
                <a:srgbClr val="00B0F0"/>
              </a:solidFill>
            </a:endParaRPr>
          </a:p>
          <a:p>
            <a:pPr marL="0" indent="0">
              <a:buNone/>
            </a:pPr>
            <a:r>
              <a:rPr lang="it-IT" sz="1800" b="1" u="sng" dirty="0" err="1" smtClean="0">
                <a:solidFill>
                  <a:schemeClr val="bg2">
                    <a:lumMod val="75000"/>
                  </a:schemeClr>
                </a:solidFill>
              </a:rPr>
              <a:t>Deflationist</a:t>
            </a:r>
            <a:r>
              <a:rPr lang="it-IT" sz="1800" b="1" u="sng" dirty="0" smtClean="0">
                <a:solidFill>
                  <a:schemeClr val="bg2">
                    <a:lumMod val="75000"/>
                  </a:schemeClr>
                </a:solidFill>
              </a:rPr>
              <a:t>  </a:t>
            </a:r>
            <a:r>
              <a:rPr lang="it-IT" sz="1800" b="1" u="sng" dirty="0" err="1" smtClean="0">
                <a:solidFill>
                  <a:schemeClr val="bg2">
                    <a:lumMod val="75000"/>
                  </a:schemeClr>
                </a:solidFill>
              </a:rPr>
              <a:t>Presentism</a:t>
            </a:r>
            <a:r>
              <a:rPr lang="it-IT" sz="1800" b="1" u="sng" dirty="0" smtClean="0">
                <a:solidFill>
                  <a:schemeClr val="bg2">
                    <a:lumMod val="75000"/>
                  </a:schemeClr>
                </a:solidFill>
              </a:rPr>
              <a:t> </a:t>
            </a:r>
            <a:r>
              <a:rPr lang="it-IT" sz="1800" b="1" dirty="0" smtClean="0">
                <a:solidFill>
                  <a:schemeClr val="bg2">
                    <a:lumMod val="75000"/>
                  </a:schemeClr>
                </a:solidFill>
              </a:rPr>
              <a:t>: </a:t>
            </a:r>
            <a:r>
              <a:rPr lang="it-IT" sz="1800" dirty="0" err="1" smtClean="0">
                <a:solidFill>
                  <a:schemeClr val="bg2">
                    <a:lumMod val="75000"/>
                  </a:schemeClr>
                </a:solidFill>
              </a:rPr>
              <a:t>propositions</a:t>
            </a:r>
            <a:r>
              <a:rPr lang="it-IT" sz="1800" dirty="0" smtClean="0">
                <a:solidFill>
                  <a:schemeClr val="bg2">
                    <a:lumMod val="75000"/>
                  </a:schemeClr>
                </a:solidFill>
              </a:rPr>
              <a:t> </a:t>
            </a:r>
            <a:r>
              <a:rPr lang="it-IT" sz="1800" dirty="0" err="1" smtClean="0">
                <a:solidFill>
                  <a:schemeClr val="bg2">
                    <a:lumMod val="75000"/>
                  </a:schemeClr>
                </a:solidFill>
              </a:rPr>
              <a:t>about</a:t>
            </a:r>
            <a:r>
              <a:rPr lang="it-IT" sz="1800" dirty="0" smtClean="0">
                <a:solidFill>
                  <a:schemeClr val="bg2">
                    <a:lumMod val="75000"/>
                  </a:schemeClr>
                </a:solidFill>
              </a:rPr>
              <a:t> </a:t>
            </a:r>
            <a:r>
              <a:rPr lang="it-IT" sz="1800" dirty="0" err="1" smtClean="0">
                <a:solidFill>
                  <a:schemeClr val="bg2">
                    <a:lumMod val="75000"/>
                  </a:schemeClr>
                </a:solidFill>
              </a:rPr>
              <a:t>past</a:t>
            </a:r>
            <a:r>
              <a:rPr lang="it-IT" sz="1800" dirty="0" smtClean="0">
                <a:solidFill>
                  <a:schemeClr val="bg2">
                    <a:lumMod val="75000"/>
                  </a:schemeClr>
                </a:solidFill>
              </a:rPr>
              <a:t> are false or </a:t>
            </a:r>
            <a:r>
              <a:rPr lang="it-IT" sz="1800" dirty="0" err="1" smtClean="0">
                <a:solidFill>
                  <a:schemeClr val="bg2">
                    <a:lumMod val="75000"/>
                  </a:schemeClr>
                </a:solidFill>
              </a:rPr>
              <a:t>undefined</a:t>
            </a:r>
            <a:r>
              <a:rPr lang="it-IT" sz="1800" dirty="0" smtClean="0">
                <a:solidFill>
                  <a:schemeClr val="bg2">
                    <a:lumMod val="75000"/>
                  </a:schemeClr>
                </a:solidFill>
              </a:rPr>
              <a:t> :</a:t>
            </a:r>
          </a:p>
          <a:p>
            <a:pPr marL="0" indent="0">
              <a:buNone/>
            </a:pPr>
            <a:r>
              <a:rPr lang="it-IT" sz="1800" i="1" dirty="0" smtClean="0">
                <a:solidFill>
                  <a:schemeClr val="bg2">
                    <a:lumMod val="75000"/>
                  </a:schemeClr>
                </a:solidFill>
              </a:rPr>
              <a:t>In </a:t>
            </a:r>
            <a:r>
              <a:rPr lang="it-IT" sz="1800" i="1" dirty="0" err="1" smtClean="0">
                <a:solidFill>
                  <a:schemeClr val="bg2">
                    <a:lumMod val="75000"/>
                  </a:schemeClr>
                </a:solidFill>
              </a:rPr>
              <a:t>what</a:t>
            </a:r>
            <a:r>
              <a:rPr lang="it-IT" sz="1800" i="1" dirty="0" smtClean="0">
                <a:solidFill>
                  <a:schemeClr val="bg2">
                    <a:lumMod val="75000"/>
                  </a:schemeClr>
                </a:solidFill>
              </a:rPr>
              <a:t> future </a:t>
            </a:r>
            <a:r>
              <a:rPr lang="it-IT" sz="1800" i="1" dirty="0" err="1" smtClean="0">
                <a:solidFill>
                  <a:schemeClr val="bg2">
                    <a:lumMod val="75000"/>
                  </a:schemeClr>
                </a:solidFill>
              </a:rPr>
              <a:t>differs</a:t>
            </a:r>
            <a:r>
              <a:rPr lang="it-IT" sz="1800" i="1" dirty="0" smtClean="0">
                <a:solidFill>
                  <a:schemeClr val="bg2">
                    <a:lumMod val="75000"/>
                  </a:schemeClr>
                </a:solidFill>
              </a:rPr>
              <a:t> from </a:t>
            </a:r>
            <a:r>
              <a:rPr lang="it-IT" sz="1800" i="1" dirty="0" err="1" smtClean="0">
                <a:solidFill>
                  <a:schemeClr val="bg2">
                    <a:lumMod val="75000"/>
                  </a:schemeClr>
                </a:solidFill>
              </a:rPr>
              <a:t>past</a:t>
            </a:r>
            <a:r>
              <a:rPr lang="it-IT" sz="1800" i="1" dirty="0" smtClean="0">
                <a:solidFill>
                  <a:schemeClr val="bg2">
                    <a:lumMod val="75000"/>
                  </a:schemeClr>
                </a:solidFill>
              </a:rPr>
              <a:t>? No </a:t>
            </a:r>
            <a:r>
              <a:rPr lang="it-IT" sz="1800" i="1" dirty="0" err="1" smtClean="0">
                <a:solidFill>
                  <a:schemeClr val="bg2">
                    <a:lumMod val="75000"/>
                  </a:schemeClr>
                </a:solidFill>
              </a:rPr>
              <a:t>knowledge</a:t>
            </a:r>
            <a:r>
              <a:rPr lang="it-IT" sz="1800" i="1" dirty="0" smtClean="0">
                <a:solidFill>
                  <a:schemeClr val="bg2">
                    <a:lumMod val="75000"/>
                  </a:schemeClr>
                </a:solidFill>
              </a:rPr>
              <a:t> of </a:t>
            </a:r>
            <a:r>
              <a:rPr lang="it-IT" sz="1800" i="1" dirty="0" err="1" smtClean="0">
                <a:solidFill>
                  <a:schemeClr val="bg2">
                    <a:lumMod val="75000"/>
                  </a:schemeClr>
                </a:solidFill>
              </a:rPr>
              <a:t>past</a:t>
            </a:r>
            <a:r>
              <a:rPr lang="it-IT" sz="1800" i="1" dirty="0" smtClean="0">
                <a:solidFill>
                  <a:schemeClr val="bg2">
                    <a:lumMod val="75000"/>
                  </a:schemeClr>
                </a:solidFill>
              </a:rPr>
              <a:t>?</a:t>
            </a:r>
            <a:endParaRPr lang="it-IT" sz="1800" i="1" dirty="0">
              <a:solidFill>
                <a:schemeClr val="bg2">
                  <a:lumMod val="75000"/>
                </a:schemeClr>
              </a:solidFill>
            </a:endParaRPr>
          </a:p>
          <a:p>
            <a:pPr marL="0" indent="0">
              <a:buNone/>
            </a:pPr>
            <a:r>
              <a:rPr lang="it-IT" sz="1800" b="1" u="sng" dirty="0" err="1" smtClean="0">
                <a:solidFill>
                  <a:schemeClr val="bg2">
                    <a:lumMod val="75000"/>
                  </a:schemeClr>
                </a:solidFill>
              </a:rPr>
              <a:t>Reductionist</a:t>
            </a:r>
            <a:r>
              <a:rPr lang="it-IT" sz="1800" b="1" u="sng" dirty="0" smtClean="0">
                <a:solidFill>
                  <a:schemeClr val="bg2">
                    <a:lumMod val="75000"/>
                  </a:schemeClr>
                </a:solidFill>
              </a:rPr>
              <a:t> </a:t>
            </a:r>
            <a:r>
              <a:rPr lang="it-IT" sz="1800" b="1" u="sng" dirty="0" err="1" smtClean="0">
                <a:solidFill>
                  <a:schemeClr val="bg2">
                    <a:lumMod val="75000"/>
                  </a:schemeClr>
                </a:solidFill>
              </a:rPr>
              <a:t>Presentism</a:t>
            </a:r>
            <a:r>
              <a:rPr lang="it-IT" sz="1800" b="1" dirty="0" smtClean="0">
                <a:solidFill>
                  <a:schemeClr val="bg2">
                    <a:lumMod val="75000"/>
                  </a:schemeClr>
                </a:solidFill>
              </a:rPr>
              <a:t>: </a:t>
            </a:r>
            <a:r>
              <a:rPr lang="it-IT" sz="1800" dirty="0" err="1" smtClean="0">
                <a:solidFill>
                  <a:schemeClr val="bg2">
                    <a:lumMod val="75000"/>
                  </a:schemeClr>
                </a:solidFill>
              </a:rPr>
              <a:t>past</a:t>
            </a:r>
            <a:r>
              <a:rPr lang="it-IT" sz="1800" dirty="0" smtClean="0">
                <a:solidFill>
                  <a:schemeClr val="bg2">
                    <a:lumMod val="75000"/>
                  </a:schemeClr>
                </a:solidFill>
              </a:rPr>
              <a:t> </a:t>
            </a:r>
            <a:r>
              <a:rPr lang="it-IT" sz="1800" dirty="0" err="1" smtClean="0">
                <a:solidFill>
                  <a:schemeClr val="bg2">
                    <a:lumMod val="75000"/>
                  </a:schemeClr>
                </a:solidFill>
              </a:rPr>
              <a:t>as</a:t>
            </a:r>
            <a:r>
              <a:rPr lang="it-IT" sz="1800" dirty="0" smtClean="0">
                <a:solidFill>
                  <a:schemeClr val="bg2">
                    <a:lumMod val="75000"/>
                  </a:schemeClr>
                </a:solidFill>
              </a:rPr>
              <a:t> a new </a:t>
            </a:r>
            <a:r>
              <a:rPr lang="it-IT" sz="1800" dirty="0" err="1" smtClean="0">
                <a:solidFill>
                  <a:schemeClr val="bg2">
                    <a:lumMod val="75000"/>
                  </a:schemeClr>
                </a:solidFill>
              </a:rPr>
              <a:t>methaphysic</a:t>
            </a:r>
            <a:r>
              <a:rPr lang="it-IT" sz="1800" dirty="0" smtClean="0">
                <a:solidFill>
                  <a:schemeClr val="bg2">
                    <a:lumMod val="75000"/>
                  </a:schemeClr>
                </a:solidFill>
              </a:rPr>
              <a:t> </a:t>
            </a:r>
            <a:r>
              <a:rPr lang="it-IT" sz="1800" dirty="0" err="1" smtClean="0">
                <a:solidFill>
                  <a:schemeClr val="bg2">
                    <a:lumMod val="75000"/>
                  </a:schemeClr>
                </a:solidFill>
              </a:rPr>
              <a:t>category</a:t>
            </a:r>
            <a:r>
              <a:rPr lang="it-IT" sz="1800" dirty="0" smtClean="0">
                <a:solidFill>
                  <a:schemeClr val="bg2">
                    <a:lumMod val="75000"/>
                  </a:schemeClr>
                </a:solidFill>
              </a:rPr>
              <a:t> </a:t>
            </a:r>
          </a:p>
          <a:p>
            <a:pPr marL="0" indent="0">
              <a:buNone/>
            </a:pPr>
            <a:r>
              <a:rPr lang="it-IT" sz="1800" dirty="0" smtClean="0">
                <a:solidFill>
                  <a:schemeClr val="bg2">
                    <a:lumMod val="75000"/>
                  </a:schemeClr>
                </a:solidFill>
              </a:rPr>
              <a:t>No </a:t>
            </a:r>
            <a:r>
              <a:rPr lang="it-IT" sz="1800" dirty="0" err="1" smtClean="0">
                <a:solidFill>
                  <a:schemeClr val="bg2">
                    <a:lumMod val="75000"/>
                  </a:schemeClr>
                </a:solidFill>
              </a:rPr>
              <a:t>clear</a:t>
            </a:r>
            <a:r>
              <a:rPr lang="it-IT" sz="1800" dirty="0" smtClean="0">
                <a:solidFill>
                  <a:schemeClr val="bg2">
                    <a:lumMod val="75000"/>
                  </a:schemeClr>
                </a:solidFill>
              </a:rPr>
              <a:t> </a:t>
            </a:r>
            <a:r>
              <a:rPr lang="it-IT" sz="1800" dirty="0" err="1" smtClean="0">
                <a:solidFill>
                  <a:schemeClr val="bg2">
                    <a:lumMod val="75000"/>
                  </a:schemeClr>
                </a:solidFill>
              </a:rPr>
              <a:t>intuition</a:t>
            </a:r>
            <a:r>
              <a:rPr lang="it-IT" sz="1800" dirty="0" smtClean="0">
                <a:solidFill>
                  <a:schemeClr val="bg2">
                    <a:lumMod val="75000"/>
                  </a:schemeClr>
                </a:solidFill>
              </a:rPr>
              <a:t>, </a:t>
            </a:r>
            <a:r>
              <a:rPr lang="it-IT" sz="1800" dirty="0" err="1" smtClean="0">
                <a:solidFill>
                  <a:schemeClr val="bg2">
                    <a:lumMod val="75000"/>
                  </a:schemeClr>
                </a:solidFill>
              </a:rPr>
              <a:t>Ockham’s</a:t>
            </a:r>
            <a:r>
              <a:rPr lang="it-IT" sz="1800" dirty="0" smtClean="0">
                <a:solidFill>
                  <a:schemeClr val="bg2">
                    <a:lumMod val="75000"/>
                  </a:schemeClr>
                </a:solidFill>
              </a:rPr>
              <a:t> </a:t>
            </a:r>
            <a:r>
              <a:rPr lang="it-IT" sz="1800" dirty="0" err="1" smtClean="0">
                <a:solidFill>
                  <a:schemeClr val="bg2">
                    <a:lumMod val="75000"/>
                  </a:schemeClr>
                </a:solidFill>
              </a:rPr>
              <a:t>rasor</a:t>
            </a:r>
            <a:endParaRPr lang="it-IT" sz="1800" dirty="0" smtClean="0">
              <a:solidFill>
                <a:schemeClr val="bg2">
                  <a:lumMod val="75000"/>
                </a:schemeClr>
              </a:solidFill>
            </a:endParaRPr>
          </a:p>
          <a:p>
            <a:pPr marL="0" indent="0">
              <a:buNone/>
            </a:pPr>
            <a:r>
              <a:rPr lang="it-IT" sz="1800" b="1" dirty="0" smtClean="0">
                <a:solidFill>
                  <a:schemeClr val="bg2">
                    <a:lumMod val="75000"/>
                  </a:schemeClr>
                </a:solidFill>
              </a:rPr>
              <a:t>…</a:t>
            </a:r>
          </a:p>
          <a:p>
            <a:pPr marL="0" indent="0">
              <a:buNone/>
            </a:pPr>
            <a:endParaRPr lang="it-IT" dirty="0">
              <a:solidFill>
                <a:srgbClr val="00B0F0"/>
              </a:solidFill>
            </a:endParaRPr>
          </a:p>
          <a:p>
            <a:pPr marL="0" indent="0">
              <a:buNone/>
            </a:pPr>
            <a:endParaRPr lang="it-IT" dirty="0">
              <a:solidFill>
                <a:srgbClr val="00B050"/>
              </a:solidFill>
            </a:endParaRPr>
          </a:p>
          <a:p>
            <a:pPr marL="0" indent="0">
              <a:buNone/>
            </a:pPr>
            <a:endParaRPr lang="it-IT" dirty="0">
              <a:solidFill>
                <a:srgbClr val="00B050"/>
              </a:solidFill>
            </a:endParaRPr>
          </a:p>
        </p:txBody>
      </p:sp>
    </p:spTree>
    <p:extLst>
      <p:ext uri="{BB962C8B-B14F-4D97-AF65-F5344CB8AC3E}">
        <p14:creationId xmlns:p14="http://schemas.microsoft.com/office/powerpoint/2010/main" val="1443211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908720"/>
            <a:ext cx="7272808" cy="4955203"/>
          </a:xfrm>
          <a:prstGeom prst="rect">
            <a:avLst/>
          </a:prstGeom>
        </p:spPr>
        <p:txBody>
          <a:bodyPr wrap="square">
            <a:spAutoFit/>
          </a:bodyPr>
          <a:lstStyle/>
          <a:p>
            <a:r>
              <a:rPr lang="it-IT" sz="2800" b="1" dirty="0" err="1" smtClean="0">
                <a:solidFill>
                  <a:srgbClr val="00B050"/>
                </a:solidFill>
              </a:rPr>
              <a:t>Hybrid-Theories</a:t>
            </a:r>
            <a:r>
              <a:rPr lang="it-IT" sz="2800" dirty="0" smtClean="0">
                <a:solidFill>
                  <a:srgbClr val="00B0F0"/>
                </a:solidFill>
              </a:rPr>
              <a:t> </a:t>
            </a:r>
          </a:p>
          <a:p>
            <a:endParaRPr lang="it-IT" dirty="0">
              <a:solidFill>
                <a:srgbClr val="00B0F0"/>
              </a:solidFill>
            </a:endParaRPr>
          </a:p>
          <a:p>
            <a:pPr marL="285750" indent="-285750">
              <a:buFontTx/>
              <a:buChar char="-"/>
            </a:pPr>
            <a:r>
              <a:rPr lang="it-IT" b="1" dirty="0" err="1" smtClean="0">
                <a:solidFill>
                  <a:srgbClr val="00B0F0"/>
                </a:solidFill>
              </a:rPr>
              <a:t>Growing</a:t>
            </a:r>
            <a:r>
              <a:rPr lang="it-IT" b="1" dirty="0" smtClean="0">
                <a:solidFill>
                  <a:srgbClr val="00B0F0"/>
                </a:solidFill>
              </a:rPr>
              <a:t> </a:t>
            </a:r>
            <a:r>
              <a:rPr lang="it-IT" b="1" dirty="0" err="1">
                <a:solidFill>
                  <a:srgbClr val="00B0F0"/>
                </a:solidFill>
              </a:rPr>
              <a:t>block</a:t>
            </a:r>
            <a:r>
              <a:rPr lang="it-IT" dirty="0">
                <a:solidFill>
                  <a:srgbClr val="00B0F0"/>
                </a:solidFill>
              </a:rPr>
              <a:t>: </a:t>
            </a:r>
            <a:r>
              <a:rPr lang="it-IT" dirty="0" err="1">
                <a:solidFill>
                  <a:srgbClr val="00B0F0"/>
                </a:solidFill>
              </a:rPr>
              <a:t>events</a:t>
            </a:r>
            <a:r>
              <a:rPr lang="it-IT" dirty="0">
                <a:solidFill>
                  <a:srgbClr val="00B0F0"/>
                </a:solidFill>
              </a:rPr>
              <a:t> come </a:t>
            </a:r>
            <a:r>
              <a:rPr lang="it-IT" dirty="0" err="1">
                <a:solidFill>
                  <a:srgbClr val="00B0F0"/>
                </a:solidFill>
              </a:rPr>
              <a:t>into</a:t>
            </a:r>
            <a:r>
              <a:rPr lang="it-IT" dirty="0">
                <a:solidFill>
                  <a:srgbClr val="00B0F0"/>
                </a:solidFill>
              </a:rPr>
              <a:t> </a:t>
            </a:r>
            <a:r>
              <a:rPr lang="it-IT" dirty="0" err="1">
                <a:solidFill>
                  <a:srgbClr val="00B0F0"/>
                </a:solidFill>
              </a:rPr>
              <a:t>existence</a:t>
            </a:r>
            <a:r>
              <a:rPr lang="it-IT" dirty="0">
                <a:solidFill>
                  <a:srgbClr val="00B0F0"/>
                </a:solidFill>
              </a:rPr>
              <a:t> </a:t>
            </a:r>
            <a:r>
              <a:rPr lang="it-IT" dirty="0" err="1">
                <a:solidFill>
                  <a:srgbClr val="00B0F0"/>
                </a:solidFill>
              </a:rPr>
              <a:t>at</a:t>
            </a:r>
            <a:r>
              <a:rPr lang="it-IT" dirty="0">
                <a:solidFill>
                  <a:srgbClr val="00B0F0"/>
                </a:solidFill>
              </a:rPr>
              <a:t> </a:t>
            </a:r>
            <a:r>
              <a:rPr lang="it-IT" dirty="0" err="1">
                <a:solidFill>
                  <a:srgbClr val="00B0F0"/>
                </a:solidFill>
              </a:rPr>
              <a:t>present</a:t>
            </a:r>
            <a:r>
              <a:rPr lang="it-IT" dirty="0">
                <a:solidFill>
                  <a:srgbClr val="00B0F0"/>
                </a:solidFill>
              </a:rPr>
              <a:t>, </a:t>
            </a:r>
            <a:r>
              <a:rPr lang="it-IT" dirty="0" err="1">
                <a:solidFill>
                  <a:srgbClr val="00B0F0"/>
                </a:solidFill>
              </a:rPr>
              <a:t>but</a:t>
            </a:r>
            <a:r>
              <a:rPr lang="it-IT" dirty="0">
                <a:solidFill>
                  <a:srgbClr val="00B0F0"/>
                </a:solidFill>
              </a:rPr>
              <a:t> </a:t>
            </a:r>
            <a:r>
              <a:rPr lang="it-IT" dirty="0" err="1">
                <a:solidFill>
                  <a:srgbClr val="00B0F0"/>
                </a:solidFill>
              </a:rPr>
              <a:t>persist</a:t>
            </a:r>
            <a:r>
              <a:rPr lang="it-IT" dirty="0">
                <a:solidFill>
                  <a:srgbClr val="00B0F0"/>
                </a:solidFill>
              </a:rPr>
              <a:t> in </a:t>
            </a:r>
            <a:r>
              <a:rPr lang="it-IT" dirty="0" err="1" smtClean="0">
                <a:solidFill>
                  <a:srgbClr val="00B0F0"/>
                </a:solidFill>
              </a:rPr>
              <a:t>past</a:t>
            </a:r>
            <a:endParaRPr lang="it-IT" dirty="0" smtClean="0">
              <a:solidFill>
                <a:srgbClr val="00B0F0"/>
              </a:solidFill>
            </a:endParaRPr>
          </a:p>
          <a:p>
            <a:endParaRPr lang="it-IT" dirty="0" smtClean="0">
              <a:solidFill>
                <a:srgbClr val="00B0F0"/>
              </a:solidFill>
            </a:endParaRPr>
          </a:p>
          <a:p>
            <a:r>
              <a:rPr lang="it-IT" dirty="0" smtClean="0">
                <a:solidFill>
                  <a:srgbClr val="00B0F0"/>
                </a:solidFill>
              </a:rPr>
              <a:t>Future </a:t>
            </a:r>
            <a:r>
              <a:rPr lang="it-IT" dirty="0" err="1" smtClean="0">
                <a:solidFill>
                  <a:srgbClr val="00B0F0"/>
                </a:solidFill>
              </a:rPr>
              <a:t>is</a:t>
            </a:r>
            <a:r>
              <a:rPr lang="it-IT" dirty="0" smtClean="0">
                <a:solidFill>
                  <a:srgbClr val="00B0F0"/>
                </a:solidFill>
              </a:rPr>
              <a:t> </a:t>
            </a:r>
            <a:r>
              <a:rPr lang="it-IT" dirty="0" err="1" smtClean="0">
                <a:solidFill>
                  <a:srgbClr val="00B0F0"/>
                </a:solidFill>
              </a:rPr>
              <a:t>not</a:t>
            </a:r>
            <a:r>
              <a:rPr lang="it-IT" dirty="0" smtClean="0">
                <a:solidFill>
                  <a:srgbClr val="00B0F0"/>
                </a:solidFill>
              </a:rPr>
              <a:t> </a:t>
            </a:r>
            <a:r>
              <a:rPr lang="it-IT" dirty="0" err="1" smtClean="0">
                <a:solidFill>
                  <a:srgbClr val="00B0F0"/>
                </a:solidFill>
              </a:rPr>
              <a:t>existing</a:t>
            </a:r>
            <a:endParaRPr lang="it-IT" dirty="0" smtClean="0">
              <a:solidFill>
                <a:srgbClr val="00B0F0"/>
              </a:solidFill>
            </a:endParaRPr>
          </a:p>
          <a:p>
            <a:endParaRPr lang="it-IT" dirty="0">
              <a:solidFill>
                <a:srgbClr val="00B0F0"/>
              </a:solidFill>
            </a:endParaRPr>
          </a:p>
          <a:p>
            <a:r>
              <a:rPr lang="it-IT" dirty="0" smtClean="0">
                <a:solidFill>
                  <a:srgbClr val="00B0F0"/>
                </a:solidFill>
              </a:rPr>
              <a:t> </a:t>
            </a:r>
            <a:r>
              <a:rPr lang="it-IT" dirty="0" err="1" smtClean="0">
                <a:solidFill>
                  <a:schemeClr val="bg2">
                    <a:lumMod val="75000"/>
                  </a:schemeClr>
                </a:solidFill>
              </a:rPr>
              <a:t>Then</a:t>
            </a:r>
            <a:r>
              <a:rPr lang="it-IT" dirty="0" smtClean="0">
                <a:solidFill>
                  <a:schemeClr val="bg2">
                    <a:lumMod val="75000"/>
                  </a:schemeClr>
                </a:solidFill>
              </a:rPr>
              <a:t> a </a:t>
            </a:r>
            <a:r>
              <a:rPr lang="it-IT" dirty="0" err="1" smtClean="0">
                <a:solidFill>
                  <a:schemeClr val="bg2">
                    <a:lumMod val="75000"/>
                  </a:schemeClr>
                </a:solidFill>
              </a:rPr>
              <a:t>proposition</a:t>
            </a:r>
            <a:r>
              <a:rPr lang="it-IT" dirty="0" smtClean="0">
                <a:solidFill>
                  <a:schemeClr val="bg2">
                    <a:lumMod val="75000"/>
                  </a:schemeClr>
                </a:solidFill>
              </a:rPr>
              <a:t> </a:t>
            </a:r>
            <a:r>
              <a:rPr lang="it-IT" dirty="0" err="1" smtClean="0">
                <a:solidFill>
                  <a:schemeClr val="bg2">
                    <a:lumMod val="75000"/>
                  </a:schemeClr>
                </a:solidFill>
              </a:rPr>
              <a:t>not</a:t>
            </a:r>
            <a:r>
              <a:rPr lang="it-IT" dirty="0" smtClean="0">
                <a:solidFill>
                  <a:schemeClr val="bg2">
                    <a:lumMod val="75000"/>
                  </a:schemeClr>
                </a:solidFill>
              </a:rPr>
              <a:t> </a:t>
            </a:r>
            <a:r>
              <a:rPr lang="it-IT" dirty="0" err="1" smtClean="0">
                <a:solidFill>
                  <a:schemeClr val="bg2">
                    <a:lumMod val="75000"/>
                  </a:schemeClr>
                </a:solidFill>
              </a:rPr>
              <a:t>true</a:t>
            </a:r>
            <a:r>
              <a:rPr lang="it-IT" dirty="0" smtClean="0">
                <a:solidFill>
                  <a:schemeClr val="bg2">
                    <a:lumMod val="75000"/>
                  </a:schemeClr>
                </a:solidFill>
              </a:rPr>
              <a:t> with the </a:t>
            </a:r>
            <a:r>
              <a:rPr lang="it-IT" dirty="0" err="1" smtClean="0">
                <a:solidFill>
                  <a:schemeClr val="bg2">
                    <a:lumMod val="75000"/>
                  </a:schemeClr>
                </a:solidFill>
              </a:rPr>
              <a:t>present</a:t>
            </a:r>
            <a:r>
              <a:rPr lang="it-IT" dirty="0" smtClean="0">
                <a:solidFill>
                  <a:schemeClr val="bg2">
                    <a:lumMod val="75000"/>
                  </a:schemeClr>
                </a:solidFill>
              </a:rPr>
              <a:t> </a:t>
            </a:r>
            <a:r>
              <a:rPr lang="it-IT" dirty="0" err="1" smtClean="0">
                <a:solidFill>
                  <a:schemeClr val="bg2">
                    <a:lumMod val="75000"/>
                  </a:schemeClr>
                </a:solidFill>
              </a:rPr>
              <a:t>bloc</a:t>
            </a:r>
            <a:r>
              <a:rPr lang="it-IT" dirty="0" smtClean="0">
                <a:solidFill>
                  <a:schemeClr val="bg2">
                    <a:lumMod val="75000"/>
                  </a:schemeClr>
                </a:solidFill>
              </a:rPr>
              <a:t> (</a:t>
            </a:r>
            <a:r>
              <a:rPr lang="it-IT" dirty="0" err="1" smtClean="0">
                <a:solidFill>
                  <a:schemeClr val="bg2">
                    <a:lumMod val="75000"/>
                  </a:schemeClr>
                </a:solidFill>
              </a:rPr>
              <a:t>now</a:t>
            </a:r>
            <a:r>
              <a:rPr lang="it-IT" dirty="0" smtClean="0">
                <a:solidFill>
                  <a:schemeClr val="bg2">
                    <a:lumMod val="75000"/>
                  </a:schemeClr>
                </a:solidFill>
              </a:rPr>
              <a:t> + </a:t>
            </a:r>
            <a:r>
              <a:rPr lang="it-IT" dirty="0" err="1" smtClean="0">
                <a:solidFill>
                  <a:schemeClr val="bg2">
                    <a:lumMod val="75000"/>
                  </a:schemeClr>
                </a:solidFill>
              </a:rPr>
              <a:t>past</a:t>
            </a:r>
            <a:r>
              <a:rPr lang="it-IT" dirty="0" smtClean="0">
                <a:solidFill>
                  <a:schemeClr val="bg2">
                    <a:lumMod val="75000"/>
                  </a:schemeClr>
                </a:solidFill>
              </a:rPr>
              <a:t>) </a:t>
            </a:r>
            <a:r>
              <a:rPr lang="it-IT" dirty="0" err="1" smtClean="0">
                <a:solidFill>
                  <a:schemeClr val="bg2">
                    <a:lumMod val="75000"/>
                  </a:schemeClr>
                </a:solidFill>
              </a:rPr>
              <a:t>will</a:t>
            </a:r>
            <a:r>
              <a:rPr lang="it-IT" dirty="0" smtClean="0">
                <a:solidFill>
                  <a:schemeClr val="bg2">
                    <a:lumMod val="75000"/>
                  </a:schemeClr>
                </a:solidFill>
              </a:rPr>
              <a:t> </a:t>
            </a:r>
            <a:r>
              <a:rPr lang="it-IT" dirty="0" err="1" smtClean="0">
                <a:solidFill>
                  <a:schemeClr val="bg2">
                    <a:lumMod val="75000"/>
                  </a:schemeClr>
                </a:solidFill>
              </a:rPr>
              <a:t>become</a:t>
            </a:r>
            <a:r>
              <a:rPr lang="it-IT" dirty="0" smtClean="0">
                <a:solidFill>
                  <a:schemeClr val="bg2">
                    <a:lumMod val="75000"/>
                  </a:schemeClr>
                </a:solidFill>
              </a:rPr>
              <a:t> </a:t>
            </a:r>
            <a:r>
              <a:rPr lang="it-IT" dirty="0" err="1" smtClean="0">
                <a:solidFill>
                  <a:schemeClr val="bg2">
                    <a:lumMod val="75000"/>
                  </a:schemeClr>
                </a:solidFill>
              </a:rPr>
              <a:t>true</a:t>
            </a:r>
            <a:r>
              <a:rPr lang="it-IT" dirty="0" smtClean="0">
                <a:solidFill>
                  <a:schemeClr val="bg2">
                    <a:lumMod val="75000"/>
                  </a:schemeClr>
                </a:solidFill>
              </a:rPr>
              <a:t>. </a:t>
            </a:r>
          </a:p>
          <a:p>
            <a:r>
              <a:rPr lang="it-IT" dirty="0" smtClean="0">
                <a:solidFill>
                  <a:schemeClr val="bg2">
                    <a:lumMod val="75000"/>
                  </a:schemeClr>
                </a:solidFill>
              </a:rPr>
              <a:t>At the end </a:t>
            </a:r>
            <a:r>
              <a:rPr lang="it-IT" dirty="0" err="1" smtClean="0">
                <a:solidFill>
                  <a:schemeClr val="bg2">
                    <a:lumMod val="75000"/>
                  </a:schemeClr>
                </a:solidFill>
              </a:rPr>
              <a:t>this</a:t>
            </a:r>
            <a:r>
              <a:rPr lang="it-IT" dirty="0" smtClean="0">
                <a:solidFill>
                  <a:schemeClr val="bg2">
                    <a:lumMod val="75000"/>
                  </a:schemeClr>
                </a:solidFill>
              </a:rPr>
              <a:t> </a:t>
            </a:r>
            <a:r>
              <a:rPr lang="it-IT" dirty="0" err="1" smtClean="0">
                <a:solidFill>
                  <a:schemeClr val="bg2">
                    <a:lumMod val="75000"/>
                  </a:schemeClr>
                </a:solidFill>
              </a:rPr>
              <a:t>requires</a:t>
            </a:r>
            <a:r>
              <a:rPr lang="it-IT" dirty="0" smtClean="0">
                <a:solidFill>
                  <a:schemeClr val="bg2">
                    <a:lumMod val="75000"/>
                  </a:schemeClr>
                </a:solidFill>
              </a:rPr>
              <a:t> </a:t>
            </a:r>
            <a:r>
              <a:rPr lang="it-IT" dirty="0" err="1" smtClean="0">
                <a:solidFill>
                  <a:schemeClr val="bg2">
                    <a:lumMod val="75000"/>
                  </a:schemeClr>
                </a:solidFill>
              </a:rPr>
              <a:t>two</a:t>
            </a:r>
            <a:r>
              <a:rPr lang="it-IT" dirty="0" smtClean="0">
                <a:solidFill>
                  <a:schemeClr val="bg2">
                    <a:lumMod val="75000"/>
                  </a:schemeClr>
                </a:solidFill>
              </a:rPr>
              <a:t> time : </a:t>
            </a:r>
            <a:r>
              <a:rPr lang="it-IT" dirty="0" err="1" smtClean="0">
                <a:solidFill>
                  <a:schemeClr val="bg2">
                    <a:lumMod val="75000"/>
                  </a:schemeClr>
                </a:solidFill>
              </a:rPr>
              <a:t>one</a:t>
            </a:r>
            <a:r>
              <a:rPr lang="it-IT" dirty="0" smtClean="0">
                <a:solidFill>
                  <a:schemeClr val="bg2">
                    <a:lumMod val="75000"/>
                  </a:schemeClr>
                </a:solidFill>
              </a:rPr>
              <a:t>, </a:t>
            </a:r>
            <a:r>
              <a:rPr lang="it-IT" b="1" dirty="0" err="1" smtClean="0">
                <a:solidFill>
                  <a:schemeClr val="bg2">
                    <a:lumMod val="75000"/>
                  </a:schemeClr>
                </a:solidFill>
              </a:rPr>
              <a:t>objective</a:t>
            </a:r>
            <a:r>
              <a:rPr lang="it-IT" b="1" dirty="0" smtClean="0">
                <a:solidFill>
                  <a:schemeClr val="bg2">
                    <a:lumMod val="75000"/>
                  </a:schemeClr>
                </a:solidFill>
              </a:rPr>
              <a:t> time</a:t>
            </a:r>
            <a:r>
              <a:rPr lang="it-IT" dirty="0" smtClean="0">
                <a:solidFill>
                  <a:schemeClr val="bg2">
                    <a:lumMod val="75000"/>
                  </a:schemeClr>
                </a:solidFill>
              </a:rPr>
              <a:t>,</a:t>
            </a:r>
            <a:r>
              <a:rPr lang="it-IT" b="1" dirty="0" smtClean="0">
                <a:solidFill>
                  <a:schemeClr val="bg2">
                    <a:lumMod val="75000"/>
                  </a:schemeClr>
                </a:solidFill>
              </a:rPr>
              <a:t> </a:t>
            </a:r>
            <a:r>
              <a:rPr lang="it-IT" dirty="0" err="1" smtClean="0">
                <a:solidFill>
                  <a:schemeClr val="bg2">
                    <a:lumMod val="75000"/>
                  </a:schemeClr>
                </a:solidFill>
              </a:rPr>
              <a:t>describing</a:t>
            </a:r>
            <a:r>
              <a:rPr lang="it-IT" dirty="0" smtClean="0">
                <a:solidFill>
                  <a:schemeClr val="bg2">
                    <a:lumMod val="75000"/>
                  </a:schemeClr>
                </a:solidFill>
              </a:rPr>
              <a:t> the </a:t>
            </a:r>
            <a:r>
              <a:rPr lang="it-IT" dirty="0" err="1" smtClean="0">
                <a:solidFill>
                  <a:schemeClr val="bg2">
                    <a:lumMod val="75000"/>
                  </a:schemeClr>
                </a:solidFill>
              </a:rPr>
              <a:t>evolution</a:t>
            </a:r>
            <a:r>
              <a:rPr lang="it-IT" dirty="0" smtClean="0">
                <a:solidFill>
                  <a:schemeClr val="bg2">
                    <a:lumMod val="75000"/>
                  </a:schemeClr>
                </a:solidFill>
              </a:rPr>
              <a:t> of the </a:t>
            </a:r>
            <a:r>
              <a:rPr lang="it-IT" dirty="0" err="1" smtClean="0">
                <a:solidFill>
                  <a:schemeClr val="bg2">
                    <a:lumMod val="75000"/>
                  </a:schemeClr>
                </a:solidFill>
              </a:rPr>
              <a:t>bloc</a:t>
            </a:r>
            <a:r>
              <a:rPr lang="it-IT" dirty="0" smtClean="0">
                <a:solidFill>
                  <a:schemeClr val="bg2">
                    <a:lumMod val="75000"/>
                  </a:schemeClr>
                </a:solidFill>
              </a:rPr>
              <a:t> </a:t>
            </a:r>
            <a:r>
              <a:rPr lang="it-IT" dirty="0" err="1" smtClean="0">
                <a:solidFill>
                  <a:schemeClr val="bg2">
                    <a:lumMod val="75000"/>
                  </a:schemeClr>
                </a:solidFill>
              </a:rPr>
              <a:t>past-present</a:t>
            </a:r>
            <a:r>
              <a:rPr lang="it-IT" dirty="0" smtClean="0">
                <a:solidFill>
                  <a:schemeClr val="bg2">
                    <a:lumMod val="75000"/>
                  </a:schemeClr>
                </a:solidFill>
              </a:rPr>
              <a:t> and an </a:t>
            </a:r>
            <a:r>
              <a:rPr lang="it-IT" b="1" dirty="0" err="1" smtClean="0">
                <a:solidFill>
                  <a:schemeClr val="bg2">
                    <a:lumMod val="75000"/>
                  </a:schemeClr>
                </a:solidFill>
              </a:rPr>
              <a:t>indexical</a:t>
            </a:r>
            <a:r>
              <a:rPr lang="it-IT" b="1" dirty="0" smtClean="0">
                <a:solidFill>
                  <a:schemeClr val="bg2">
                    <a:lumMod val="75000"/>
                  </a:schemeClr>
                </a:solidFill>
              </a:rPr>
              <a:t> time </a:t>
            </a:r>
            <a:r>
              <a:rPr lang="it-IT" dirty="0" err="1" smtClean="0">
                <a:solidFill>
                  <a:schemeClr val="bg2">
                    <a:lumMod val="75000"/>
                  </a:schemeClr>
                </a:solidFill>
              </a:rPr>
              <a:t>corresponding</a:t>
            </a:r>
            <a:r>
              <a:rPr lang="it-IT" dirty="0" smtClean="0">
                <a:solidFill>
                  <a:schemeClr val="bg2">
                    <a:lumMod val="75000"/>
                  </a:schemeClr>
                </a:solidFill>
              </a:rPr>
              <a:t> to </a:t>
            </a:r>
            <a:r>
              <a:rPr lang="it-IT" dirty="0" err="1" smtClean="0">
                <a:solidFill>
                  <a:schemeClr val="bg2">
                    <a:lumMod val="75000"/>
                  </a:schemeClr>
                </a:solidFill>
              </a:rPr>
              <a:t>perception</a:t>
            </a:r>
            <a:r>
              <a:rPr lang="it-IT" dirty="0" smtClean="0">
                <a:solidFill>
                  <a:schemeClr val="bg2">
                    <a:lumMod val="75000"/>
                  </a:schemeClr>
                </a:solidFill>
              </a:rPr>
              <a:t> of time inside the </a:t>
            </a:r>
            <a:r>
              <a:rPr lang="it-IT" dirty="0" err="1" smtClean="0">
                <a:solidFill>
                  <a:schemeClr val="bg2">
                    <a:lumMod val="75000"/>
                  </a:schemeClr>
                </a:solidFill>
              </a:rPr>
              <a:t>bloc</a:t>
            </a:r>
            <a:r>
              <a:rPr lang="it-IT" dirty="0" smtClean="0">
                <a:solidFill>
                  <a:schemeClr val="bg2">
                    <a:lumMod val="75000"/>
                  </a:schemeClr>
                </a:solidFill>
              </a:rPr>
              <a:t>: </a:t>
            </a:r>
            <a:r>
              <a:rPr lang="it-IT" dirty="0" err="1" smtClean="0">
                <a:solidFill>
                  <a:schemeClr val="bg2">
                    <a:lumMod val="75000"/>
                  </a:schemeClr>
                </a:solidFill>
              </a:rPr>
              <a:t>proliferation</a:t>
            </a:r>
            <a:r>
              <a:rPr lang="it-IT" dirty="0" smtClean="0">
                <a:solidFill>
                  <a:schemeClr val="bg2">
                    <a:lumMod val="75000"/>
                  </a:schemeClr>
                </a:solidFill>
              </a:rPr>
              <a:t> of </a:t>
            </a:r>
            <a:r>
              <a:rPr lang="it-IT" dirty="0" err="1" smtClean="0">
                <a:solidFill>
                  <a:schemeClr val="bg2">
                    <a:lumMod val="75000"/>
                  </a:schemeClr>
                </a:solidFill>
              </a:rPr>
              <a:t>entities</a:t>
            </a:r>
            <a:r>
              <a:rPr lang="it-IT" dirty="0" smtClean="0">
                <a:solidFill>
                  <a:schemeClr val="bg2">
                    <a:lumMod val="75000"/>
                  </a:schemeClr>
                </a:solidFill>
              </a:rPr>
              <a:t> (</a:t>
            </a:r>
            <a:r>
              <a:rPr lang="it-IT" dirty="0" err="1" smtClean="0">
                <a:solidFill>
                  <a:schemeClr val="bg2">
                    <a:lumMod val="75000"/>
                  </a:schemeClr>
                </a:solidFill>
              </a:rPr>
              <a:t>Ockham’s</a:t>
            </a:r>
            <a:r>
              <a:rPr lang="it-IT" dirty="0" smtClean="0">
                <a:solidFill>
                  <a:schemeClr val="bg2">
                    <a:lumMod val="75000"/>
                  </a:schemeClr>
                </a:solidFill>
              </a:rPr>
              <a:t> </a:t>
            </a:r>
            <a:r>
              <a:rPr lang="it-IT" dirty="0" err="1" smtClean="0">
                <a:solidFill>
                  <a:schemeClr val="bg2">
                    <a:lumMod val="75000"/>
                  </a:schemeClr>
                </a:solidFill>
              </a:rPr>
              <a:t>razor</a:t>
            </a:r>
            <a:r>
              <a:rPr lang="it-IT" dirty="0" smtClean="0">
                <a:solidFill>
                  <a:schemeClr val="bg2">
                    <a:lumMod val="75000"/>
                  </a:schemeClr>
                </a:solidFill>
              </a:rPr>
              <a:t>)</a:t>
            </a:r>
            <a:endParaRPr lang="it-IT" dirty="0">
              <a:solidFill>
                <a:schemeClr val="bg2">
                  <a:lumMod val="75000"/>
                </a:schemeClr>
              </a:solidFill>
            </a:endParaRPr>
          </a:p>
          <a:p>
            <a:pPr marL="285750" indent="-285750">
              <a:buFontTx/>
              <a:buChar char="-"/>
            </a:pPr>
            <a:endParaRPr lang="it-IT" dirty="0" smtClean="0">
              <a:solidFill>
                <a:srgbClr val="00B0F0"/>
              </a:solidFill>
            </a:endParaRPr>
          </a:p>
          <a:p>
            <a:r>
              <a:rPr lang="it-IT" dirty="0" err="1" smtClean="0">
                <a:solidFill>
                  <a:schemeClr val="bg2">
                    <a:lumMod val="75000"/>
                  </a:schemeClr>
                </a:solidFill>
              </a:rPr>
              <a:t>Problems</a:t>
            </a:r>
            <a:r>
              <a:rPr lang="it-IT" dirty="0" smtClean="0">
                <a:solidFill>
                  <a:schemeClr val="bg2">
                    <a:lumMod val="75000"/>
                  </a:schemeClr>
                </a:solidFill>
              </a:rPr>
              <a:t> with the </a:t>
            </a:r>
            <a:r>
              <a:rPr lang="it-IT" dirty="0" err="1" smtClean="0">
                <a:solidFill>
                  <a:schemeClr val="bg2">
                    <a:lumMod val="75000"/>
                  </a:schemeClr>
                </a:solidFill>
              </a:rPr>
              <a:t>inacessability</a:t>
            </a:r>
            <a:r>
              <a:rPr lang="it-IT" dirty="0" smtClean="0">
                <a:solidFill>
                  <a:schemeClr val="bg2">
                    <a:lumMod val="75000"/>
                  </a:schemeClr>
                </a:solidFill>
              </a:rPr>
              <a:t> of </a:t>
            </a:r>
            <a:r>
              <a:rPr lang="it-IT" dirty="0" err="1" smtClean="0">
                <a:solidFill>
                  <a:schemeClr val="bg2">
                    <a:lumMod val="75000"/>
                  </a:schemeClr>
                </a:solidFill>
              </a:rPr>
              <a:t>objective</a:t>
            </a:r>
            <a:r>
              <a:rPr lang="it-IT" dirty="0" smtClean="0">
                <a:solidFill>
                  <a:schemeClr val="bg2">
                    <a:lumMod val="75000"/>
                  </a:schemeClr>
                </a:solidFill>
              </a:rPr>
              <a:t> time and on the </a:t>
            </a:r>
            <a:r>
              <a:rPr lang="it-IT" dirty="0" err="1" smtClean="0">
                <a:solidFill>
                  <a:schemeClr val="bg2">
                    <a:lumMod val="75000"/>
                  </a:schemeClr>
                </a:solidFill>
              </a:rPr>
              <a:t>definition</a:t>
            </a:r>
            <a:r>
              <a:rPr lang="it-IT" dirty="0" smtClean="0">
                <a:solidFill>
                  <a:schemeClr val="bg2">
                    <a:lumMod val="75000"/>
                  </a:schemeClr>
                </a:solidFill>
              </a:rPr>
              <a:t> of «status» of </a:t>
            </a:r>
            <a:r>
              <a:rPr lang="it-IT" dirty="0" err="1" smtClean="0">
                <a:solidFill>
                  <a:schemeClr val="bg2">
                    <a:lumMod val="75000"/>
                  </a:schemeClr>
                </a:solidFill>
              </a:rPr>
              <a:t>past</a:t>
            </a:r>
            <a:r>
              <a:rPr lang="it-IT" dirty="0" smtClean="0">
                <a:solidFill>
                  <a:schemeClr val="bg2">
                    <a:lumMod val="75000"/>
                  </a:schemeClr>
                </a:solidFill>
              </a:rPr>
              <a:t> </a:t>
            </a:r>
          </a:p>
          <a:p>
            <a:endParaRPr lang="it-IT" dirty="0">
              <a:solidFill>
                <a:schemeClr val="bg2">
                  <a:lumMod val="75000"/>
                </a:schemeClr>
              </a:solidFill>
            </a:endParaRPr>
          </a:p>
          <a:p>
            <a:r>
              <a:rPr lang="it-IT" b="1" dirty="0" smtClean="0">
                <a:solidFill>
                  <a:schemeClr val="bg2">
                    <a:lumMod val="75000"/>
                  </a:schemeClr>
                </a:solidFill>
              </a:rPr>
              <a:t>In </a:t>
            </a:r>
            <a:r>
              <a:rPr lang="it-IT" b="1" dirty="0" err="1" smtClean="0">
                <a:solidFill>
                  <a:schemeClr val="bg2">
                    <a:lumMod val="75000"/>
                  </a:schemeClr>
                </a:solidFill>
              </a:rPr>
              <a:t>different</a:t>
            </a:r>
            <a:r>
              <a:rPr lang="it-IT" b="1" dirty="0" smtClean="0">
                <a:solidFill>
                  <a:schemeClr val="bg2">
                    <a:lumMod val="75000"/>
                  </a:schemeClr>
                </a:solidFill>
              </a:rPr>
              <a:t> </a:t>
            </a:r>
            <a:r>
              <a:rPr lang="it-IT" b="1" dirty="0" err="1" smtClean="0">
                <a:solidFill>
                  <a:schemeClr val="bg2">
                    <a:lumMod val="75000"/>
                  </a:schemeClr>
                </a:solidFill>
              </a:rPr>
              <a:t>reference</a:t>
            </a:r>
            <a:r>
              <a:rPr lang="it-IT" b="1" dirty="0" smtClean="0">
                <a:solidFill>
                  <a:schemeClr val="bg2">
                    <a:lumMod val="75000"/>
                  </a:schemeClr>
                </a:solidFill>
              </a:rPr>
              <a:t> </a:t>
            </a:r>
            <a:r>
              <a:rPr lang="it-IT" b="1" dirty="0" err="1" smtClean="0">
                <a:solidFill>
                  <a:schemeClr val="bg2">
                    <a:lumMod val="75000"/>
                  </a:schemeClr>
                </a:solidFill>
              </a:rPr>
              <a:t>frames</a:t>
            </a:r>
            <a:r>
              <a:rPr lang="it-IT" b="1" dirty="0" smtClean="0">
                <a:solidFill>
                  <a:schemeClr val="bg2">
                    <a:lumMod val="75000"/>
                  </a:schemeClr>
                </a:solidFill>
              </a:rPr>
              <a:t> </a:t>
            </a:r>
            <a:r>
              <a:rPr lang="it-IT" b="1" dirty="0" err="1" smtClean="0">
                <a:solidFill>
                  <a:schemeClr val="bg2">
                    <a:lumMod val="75000"/>
                  </a:schemeClr>
                </a:solidFill>
              </a:rPr>
              <a:t>different</a:t>
            </a:r>
            <a:r>
              <a:rPr lang="it-IT" b="1" dirty="0" smtClean="0">
                <a:solidFill>
                  <a:schemeClr val="bg2">
                    <a:lumMod val="75000"/>
                  </a:schemeClr>
                </a:solidFill>
              </a:rPr>
              <a:t> </a:t>
            </a:r>
            <a:r>
              <a:rPr lang="it-IT" b="1" dirty="0" err="1" smtClean="0">
                <a:solidFill>
                  <a:schemeClr val="bg2">
                    <a:lumMod val="75000"/>
                  </a:schemeClr>
                </a:solidFill>
              </a:rPr>
              <a:t>simultaneity</a:t>
            </a:r>
            <a:r>
              <a:rPr lang="it-IT" b="1" dirty="0" smtClean="0">
                <a:solidFill>
                  <a:schemeClr val="bg2">
                    <a:lumMod val="75000"/>
                  </a:schemeClr>
                </a:solidFill>
              </a:rPr>
              <a:t> </a:t>
            </a:r>
            <a:r>
              <a:rPr lang="it-IT" b="1" dirty="0" err="1" smtClean="0">
                <a:solidFill>
                  <a:schemeClr val="bg2">
                    <a:lumMod val="75000"/>
                  </a:schemeClr>
                </a:solidFill>
              </a:rPr>
              <a:t>hyperplanes</a:t>
            </a:r>
            <a:r>
              <a:rPr lang="it-IT" b="1" dirty="0" smtClean="0">
                <a:solidFill>
                  <a:schemeClr val="bg2">
                    <a:lumMod val="75000"/>
                  </a:schemeClr>
                </a:solidFill>
              </a:rPr>
              <a:t>: </a:t>
            </a:r>
            <a:r>
              <a:rPr lang="it-IT" b="1" dirty="0" err="1" smtClean="0">
                <a:solidFill>
                  <a:schemeClr val="bg2">
                    <a:lumMod val="75000"/>
                  </a:schemeClr>
                </a:solidFill>
              </a:rPr>
              <a:t>how</a:t>
            </a:r>
            <a:r>
              <a:rPr lang="it-IT" b="1" dirty="0" smtClean="0">
                <a:solidFill>
                  <a:schemeClr val="bg2">
                    <a:lumMod val="75000"/>
                  </a:schemeClr>
                </a:solidFill>
              </a:rPr>
              <a:t> do I </a:t>
            </a:r>
            <a:r>
              <a:rPr lang="it-IT" b="1" dirty="0" err="1" smtClean="0">
                <a:solidFill>
                  <a:schemeClr val="bg2">
                    <a:lumMod val="75000"/>
                  </a:schemeClr>
                </a:solidFill>
              </a:rPr>
              <a:t>define</a:t>
            </a:r>
            <a:r>
              <a:rPr lang="it-IT" b="1" dirty="0" smtClean="0">
                <a:solidFill>
                  <a:schemeClr val="bg2">
                    <a:lumMod val="75000"/>
                  </a:schemeClr>
                </a:solidFill>
              </a:rPr>
              <a:t> the «</a:t>
            </a:r>
            <a:r>
              <a:rPr lang="it-IT" b="1" dirty="0" err="1" smtClean="0">
                <a:solidFill>
                  <a:schemeClr val="bg2">
                    <a:lumMod val="75000"/>
                  </a:schemeClr>
                </a:solidFill>
              </a:rPr>
              <a:t>present</a:t>
            </a:r>
            <a:r>
              <a:rPr lang="it-IT" b="1" dirty="0" smtClean="0">
                <a:solidFill>
                  <a:schemeClr val="bg2">
                    <a:lumMod val="75000"/>
                  </a:schemeClr>
                </a:solidFill>
              </a:rPr>
              <a:t>»?</a:t>
            </a:r>
            <a:endParaRPr lang="it-IT" b="1" dirty="0"/>
          </a:p>
        </p:txBody>
      </p:sp>
    </p:spTree>
    <p:extLst>
      <p:ext uri="{BB962C8B-B14F-4D97-AF65-F5344CB8AC3E}">
        <p14:creationId xmlns:p14="http://schemas.microsoft.com/office/powerpoint/2010/main" val="2726046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476672"/>
            <a:ext cx="8064896" cy="4056495"/>
          </a:xfrm>
          <a:prstGeom prst="rect">
            <a:avLst/>
          </a:prstGeom>
        </p:spPr>
        <p:txBody>
          <a:bodyPr wrap="square">
            <a:spAutoFit/>
          </a:bodyPr>
          <a:lstStyle/>
          <a:p>
            <a:pPr lvl="0">
              <a:spcBef>
                <a:spcPct val="20000"/>
              </a:spcBef>
            </a:pPr>
            <a:endParaRPr lang="it-IT" sz="2000" dirty="0">
              <a:solidFill>
                <a:srgbClr val="00B0F0"/>
              </a:solidFill>
            </a:endParaRPr>
          </a:p>
          <a:p>
            <a:pPr marL="342900" lvl="0" indent="-342900">
              <a:spcBef>
                <a:spcPct val="20000"/>
              </a:spcBef>
              <a:buFont typeface="Arial" pitchFamily="34" charset="0"/>
              <a:buChar char="•"/>
            </a:pPr>
            <a:r>
              <a:rPr lang="it-IT" sz="2800" b="1" dirty="0">
                <a:solidFill>
                  <a:srgbClr val="00B050"/>
                </a:solidFill>
              </a:rPr>
              <a:t>B-</a:t>
            </a:r>
            <a:r>
              <a:rPr lang="it-IT" sz="2800" b="1" dirty="0" err="1">
                <a:solidFill>
                  <a:srgbClr val="00B050"/>
                </a:solidFill>
              </a:rPr>
              <a:t>Theory</a:t>
            </a:r>
            <a:r>
              <a:rPr lang="it-IT" sz="2800" dirty="0">
                <a:solidFill>
                  <a:srgbClr val="00B050"/>
                </a:solidFill>
              </a:rPr>
              <a:t>:  </a:t>
            </a:r>
            <a:r>
              <a:rPr lang="it-IT" sz="2800" dirty="0" err="1">
                <a:solidFill>
                  <a:srgbClr val="00B050"/>
                </a:solidFill>
              </a:rPr>
              <a:t>dyadic</a:t>
            </a:r>
            <a:r>
              <a:rPr lang="it-IT" sz="2800" dirty="0">
                <a:solidFill>
                  <a:srgbClr val="00B050"/>
                </a:solidFill>
              </a:rPr>
              <a:t> relation </a:t>
            </a:r>
            <a:r>
              <a:rPr lang="it-IT" sz="2800" b="1" dirty="0">
                <a:solidFill>
                  <a:srgbClr val="00B050"/>
                </a:solidFill>
              </a:rPr>
              <a:t>(time </a:t>
            </a:r>
            <a:r>
              <a:rPr lang="it-IT" sz="2800" b="1" dirty="0" err="1">
                <a:solidFill>
                  <a:srgbClr val="00B050"/>
                </a:solidFill>
              </a:rPr>
              <a:t>exists</a:t>
            </a:r>
            <a:r>
              <a:rPr lang="it-IT" sz="2800" b="1" dirty="0">
                <a:solidFill>
                  <a:srgbClr val="00B050"/>
                </a:solidFill>
              </a:rPr>
              <a:t> </a:t>
            </a:r>
            <a:r>
              <a:rPr lang="it-IT" sz="2800" b="1" dirty="0" err="1">
                <a:solidFill>
                  <a:srgbClr val="00B050"/>
                </a:solidFill>
              </a:rPr>
              <a:t>but</a:t>
            </a:r>
            <a:r>
              <a:rPr lang="it-IT" sz="2800" b="1" dirty="0">
                <a:solidFill>
                  <a:srgbClr val="00B050"/>
                </a:solidFill>
              </a:rPr>
              <a:t> </a:t>
            </a:r>
            <a:r>
              <a:rPr lang="it-IT" sz="2800" b="1" dirty="0" err="1">
                <a:solidFill>
                  <a:srgbClr val="00B050"/>
                </a:solidFill>
              </a:rPr>
              <a:t>doesn’t</a:t>
            </a:r>
            <a:r>
              <a:rPr lang="it-IT" sz="2800" b="1" dirty="0">
                <a:solidFill>
                  <a:srgbClr val="00B050"/>
                </a:solidFill>
              </a:rPr>
              <a:t> flow). </a:t>
            </a:r>
            <a:r>
              <a:rPr lang="it-IT" sz="2800" dirty="0" err="1">
                <a:solidFill>
                  <a:srgbClr val="00B050"/>
                </a:solidFill>
              </a:rPr>
              <a:t>Given</a:t>
            </a:r>
            <a:r>
              <a:rPr lang="it-IT" sz="2800" dirty="0">
                <a:solidFill>
                  <a:srgbClr val="00B050"/>
                </a:solidFill>
              </a:rPr>
              <a:t> </a:t>
            </a:r>
            <a:r>
              <a:rPr lang="it-IT" sz="2800" dirty="0" err="1">
                <a:solidFill>
                  <a:srgbClr val="00B050"/>
                </a:solidFill>
              </a:rPr>
              <a:t>two</a:t>
            </a:r>
            <a:r>
              <a:rPr lang="it-IT" sz="2800" dirty="0">
                <a:solidFill>
                  <a:srgbClr val="00B050"/>
                </a:solidFill>
              </a:rPr>
              <a:t> </a:t>
            </a:r>
            <a:r>
              <a:rPr lang="it-IT" sz="2800" dirty="0" err="1">
                <a:solidFill>
                  <a:srgbClr val="00B050"/>
                </a:solidFill>
              </a:rPr>
              <a:t>events</a:t>
            </a:r>
            <a:r>
              <a:rPr lang="it-IT" sz="2800" dirty="0">
                <a:solidFill>
                  <a:srgbClr val="00B050"/>
                </a:solidFill>
              </a:rPr>
              <a:t> E</a:t>
            </a:r>
            <a:r>
              <a:rPr lang="it-IT" sz="2800" baseline="-25000" dirty="0">
                <a:solidFill>
                  <a:srgbClr val="00B050"/>
                </a:solidFill>
              </a:rPr>
              <a:t>1</a:t>
            </a:r>
            <a:r>
              <a:rPr lang="it-IT" sz="2800" dirty="0">
                <a:solidFill>
                  <a:srgbClr val="00B050"/>
                </a:solidFill>
              </a:rPr>
              <a:t> E</a:t>
            </a:r>
            <a:r>
              <a:rPr lang="it-IT" sz="2800" baseline="-25000" dirty="0">
                <a:solidFill>
                  <a:srgbClr val="00B050"/>
                </a:solidFill>
              </a:rPr>
              <a:t>2 </a:t>
            </a:r>
          </a:p>
          <a:p>
            <a:pPr lvl="0">
              <a:spcBef>
                <a:spcPct val="20000"/>
              </a:spcBef>
            </a:pPr>
            <a:r>
              <a:rPr lang="it-IT" sz="2800" dirty="0">
                <a:solidFill>
                  <a:srgbClr val="00B050"/>
                </a:solidFill>
              </a:rPr>
              <a:t>E</a:t>
            </a:r>
            <a:r>
              <a:rPr lang="it-IT" sz="2800" baseline="-25000" dirty="0">
                <a:solidFill>
                  <a:srgbClr val="00B050"/>
                </a:solidFill>
              </a:rPr>
              <a:t>1 </a:t>
            </a:r>
            <a:r>
              <a:rPr lang="it-IT" sz="2800" dirty="0" err="1">
                <a:solidFill>
                  <a:srgbClr val="00B050"/>
                </a:solidFill>
              </a:rPr>
              <a:t>before</a:t>
            </a:r>
            <a:r>
              <a:rPr lang="it-IT" sz="2800" baseline="-25000" dirty="0">
                <a:solidFill>
                  <a:srgbClr val="00B050"/>
                </a:solidFill>
              </a:rPr>
              <a:t> </a:t>
            </a:r>
            <a:r>
              <a:rPr lang="it-IT" sz="2800" dirty="0">
                <a:solidFill>
                  <a:srgbClr val="00B050"/>
                </a:solidFill>
              </a:rPr>
              <a:t>E</a:t>
            </a:r>
            <a:r>
              <a:rPr lang="it-IT" sz="2800" baseline="-25000" dirty="0">
                <a:solidFill>
                  <a:srgbClr val="00B050"/>
                </a:solidFill>
              </a:rPr>
              <a:t>2     </a:t>
            </a:r>
            <a:r>
              <a:rPr lang="it-IT" sz="2800" dirty="0">
                <a:solidFill>
                  <a:srgbClr val="00B050"/>
                </a:solidFill>
              </a:rPr>
              <a:t>E</a:t>
            </a:r>
            <a:r>
              <a:rPr lang="it-IT" sz="2800" baseline="-25000" dirty="0">
                <a:solidFill>
                  <a:srgbClr val="00B050"/>
                </a:solidFill>
              </a:rPr>
              <a:t>1 </a:t>
            </a:r>
            <a:r>
              <a:rPr lang="it-IT" sz="2800" dirty="0" err="1">
                <a:solidFill>
                  <a:srgbClr val="00B050"/>
                </a:solidFill>
              </a:rPr>
              <a:t>after</a:t>
            </a:r>
            <a:r>
              <a:rPr lang="it-IT" sz="2800" baseline="-25000" dirty="0">
                <a:solidFill>
                  <a:srgbClr val="00B050"/>
                </a:solidFill>
              </a:rPr>
              <a:t> </a:t>
            </a:r>
            <a:r>
              <a:rPr lang="it-IT" sz="2800" dirty="0">
                <a:solidFill>
                  <a:srgbClr val="00B050"/>
                </a:solidFill>
              </a:rPr>
              <a:t>E</a:t>
            </a:r>
            <a:r>
              <a:rPr lang="it-IT" sz="2800" baseline="-25000" dirty="0">
                <a:solidFill>
                  <a:srgbClr val="00B050"/>
                </a:solidFill>
              </a:rPr>
              <a:t>2    </a:t>
            </a:r>
            <a:r>
              <a:rPr lang="it-IT" sz="2800" dirty="0">
                <a:solidFill>
                  <a:srgbClr val="00B050"/>
                </a:solidFill>
              </a:rPr>
              <a:t>or E</a:t>
            </a:r>
            <a:r>
              <a:rPr lang="it-IT" sz="2800" baseline="-25000" dirty="0">
                <a:solidFill>
                  <a:srgbClr val="00B050"/>
                </a:solidFill>
              </a:rPr>
              <a:t>1 </a:t>
            </a:r>
            <a:r>
              <a:rPr lang="it-IT" sz="2800" dirty="0" err="1">
                <a:solidFill>
                  <a:srgbClr val="00B050"/>
                </a:solidFill>
              </a:rPr>
              <a:t>simultaneous</a:t>
            </a:r>
            <a:r>
              <a:rPr lang="it-IT" sz="2800" dirty="0">
                <a:solidFill>
                  <a:srgbClr val="00B050"/>
                </a:solidFill>
              </a:rPr>
              <a:t> to</a:t>
            </a:r>
            <a:r>
              <a:rPr lang="it-IT" sz="2800" baseline="-25000" dirty="0">
                <a:solidFill>
                  <a:srgbClr val="00B050"/>
                </a:solidFill>
              </a:rPr>
              <a:t> </a:t>
            </a:r>
            <a:r>
              <a:rPr lang="it-IT" sz="2800" dirty="0">
                <a:solidFill>
                  <a:srgbClr val="00B050"/>
                </a:solidFill>
              </a:rPr>
              <a:t>E</a:t>
            </a:r>
            <a:r>
              <a:rPr lang="it-IT" sz="2800" baseline="-25000" dirty="0">
                <a:solidFill>
                  <a:srgbClr val="00B050"/>
                </a:solidFill>
              </a:rPr>
              <a:t>2</a:t>
            </a:r>
          </a:p>
          <a:p>
            <a:pPr marL="342900" lvl="0" indent="-342900">
              <a:spcBef>
                <a:spcPct val="20000"/>
              </a:spcBef>
              <a:buFont typeface="Arial" pitchFamily="34" charset="0"/>
              <a:buChar char="•"/>
            </a:pPr>
            <a:endParaRPr lang="it-IT" sz="2800" baseline="-25000" dirty="0">
              <a:solidFill>
                <a:srgbClr val="00B050"/>
              </a:solidFill>
            </a:endParaRPr>
          </a:p>
          <a:p>
            <a:pPr marL="457200" lvl="0" indent="-457200">
              <a:spcBef>
                <a:spcPct val="20000"/>
              </a:spcBef>
              <a:buFontTx/>
              <a:buChar char="-"/>
            </a:pPr>
            <a:r>
              <a:rPr lang="it-IT" sz="2800" b="1" u="sng" dirty="0" err="1" smtClean="0">
                <a:solidFill>
                  <a:srgbClr val="00B0F0"/>
                </a:solidFill>
              </a:rPr>
              <a:t>Eternalism</a:t>
            </a:r>
            <a:r>
              <a:rPr lang="it-IT" sz="2800" b="1" u="sng" dirty="0" smtClean="0">
                <a:solidFill>
                  <a:srgbClr val="00B0F0"/>
                </a:solidFill>
              </a:rPr>
              <a:t> </a:t>
            </a:r>
            <a:r>
              <a:rPr lang="it-IT" sz="2400" u="sng" dirty="0" err="1">
                <a:solidFill>
                  <a:srgbClr val="00B0F0"/>
                </a:solidFill>
              </a:rPr>
              <a:t>B</a:t>
            </a:r>
            <a:r>
              <a:rPr lang="it-IT" sz="2400" u="sng" dirty="0" err="1" smtClean="0">
                <a:solidFill>
                  <a:srgbClr val="00B0F0"/>
                </a:solidFill>
              </a:rPr>
              <a:t>loc</a:t>
            </a:r>
            <a:r>
              <a:rPr lang="it-IT" sz="2400" u="sng" dirty="0" smtClean="0">
                <a:solidFill>
                  <a:srgbClr val="00B0F0"/>
                </a:solidFill>
              </a:rPr>
              <a:t> </a:t>
            </a:r>
            <a:r>
              <a:rPr lang="it-IT" sz="2400" u="sng" dirty="0" err="1" smtClean="0">
                <a:solidFill>
                  <a:srgbClr val="00B0F0"/>
                </a:solidFill>
              </a:rPr>
              <a:t>universe</a:t>
            </a:r>
            <a:r>
              <a:rPr lang="it-IT" sz="2400" dirty="0" smtClean="0">
                <a:solidFill>
                  <a:srgbClr val="00B0F0"/>
                </a:solidFill>
              </a:rPr>
              <a:t>. </a:t>
            </a:r>
            <a:r>
              <a:rPr lang="it-IT" sz="2400" dirty="0" err="1" smtClean="0">
                <a:solidFill>
                  <a:srgbClr val="00B0F0"/>
                </a:solidFill>
              </a:rPr>
              <a:t>Only</a:t>
            </a:r>
            <a:r>
              <a:rPr lang="it-IT" sz="2400" dirty="0" smtClean="0">
                <a:solidFill>
                  <a:srgbClr val="00B0F0"/>
                </a:solidFill>
              </a:rPr>
              <a:t> </a:t>
            </a:r>
            <a:r>
              <a:rPr lang="it-IT" sz="2400" dirty="0" err="1" smtClean="0">
                <a:solidFill>
                  <a:srgbClr val="00B0F0"/>
                </a:solidFill>
              </a:rPr>
              <a:t>temporal</a:t>
            </a:r>
            <a:r>
              <a:rPr lang="it-IT" sz="2400" dirty="0" smtClean="0">
                <a:solidFill>
                  <a:srgbClr val="00B0F0"/>
                </a:solidFill>
              </a:rPr>
              <a:t> relations </a:t>
            </a:r>
            <a:r>
              <a:rPr lang="it-IT" sz="2400" dirty="0" err="1" smtClean="0">
                <a:solidFill>
                  <a:srgbClr val="00B0F0"/>
                </a:solidFill>
              </a:rPr>
              <a:t>exist</a:t>
            </a:r>
            <a:r>
              <a:rPr lang="it-IT" sz="2400" dirty="0" smtClean="0">
                <a:solidFill>
                  <a:srgbClr val="00B0F0"/>
                </a:solidFill>
              </a:rPr>
              <a:t>. </a:t>
            </a:r>
            <a:r>
              <a:rPr lang="it-IT" sz="2400" dirty="0" err="1" smtClean="0">
                <a:solidFill>
                  <a:srgbClr val="00B0F0"/>
                </a:solidFill>
              </a:rPr>
              <a:t>Past</a:t>
            </a:r>
            <a:r>
              <a:rPr lang="it-IT" sz="2400" dirty="0" smtClean="0">
                <a:solidFill>
                  <a:srgbClr val="00B0F0"/>
                </a:solidFill>
              </a:rPr>
              <a:t>, </a:t>
            </a:r>
            <a:r>
              <a:rPr lang="it-IT" sz="2400" dirty="0" err="1" smtClean="0">
                <a:solidFill>
                  <a:srgbClr val="00B0F0"/>
                </a:solidFill>
              </a:rPr>
              <a:t>Present</a:t>
            </a:r>
            <a:r>
              <a:rPr lang="it-IT" sz="2400" dirty="0" smtClean="0">
                <a:solidFill>
                  <a:srgbClr val="00B0F0"/>
                </a:solidFill>
              </a:rPr>
              <a:t> and Future are </a:t>
            </a:r>
            <a:r>
              <a:rPr lang="it-IT" sz="2400" dirty="0" err="1" smtClean="0">
                <a:solidFill>
                  <a:srgbClr val="00B0F0"/>
                </a:solidFill>
              </a:rPr>
              <a:t>all</a:t>
            </a:r>
            <a:r>
              <a:rPr lang="it-IT" sz="2400" dirty="0" smtClean="0">
                <a:solidFill>
                  <a:srgbClr val="00B0F0"/>
                </a:solidFill>
              </a:rPr>
              <a:t> </a:t>
            </a:r>
            <a:r>
              <a:rPr lang="it-IT" sz="2400" dirty="0" err="1" smtClean="0">
                <a:solidFill>
                  <a:srgbClr val="00B0F0"/>
                </a:solidFill>
              </a:rPr>
              <a:t>ontologicallly</a:t>
            </a:r>
            <a:r>
              <a:rPr lang="it-IT" sz="2400" dirty="0" smtClean="0">
                <a:solidFill>
                  <a:srgbClr val="00B0F0"/>
                </a:solidFill>
              </a:rPr>
              <a:t> </a:t>
            </a:r>
            <a:r>
              <a:rPr lang="it-IT" sz="2400" dirty="0" err="1" smtClean="0">
                <a:solidFill>
                  <a:srgbClr val="00B0F0"/>
                </a:solidFill>
              </a:rPr>
              <a:t>real</a:t>
            </a:r>
            <a:endParaRPr lang="it-IT" sz="2400" dirty="0" smtClean="0">
              <a:solidFill>
                <a:srgbClr val="00B0F0"/>
              </a:solidFill>
            </a:endParaRPr>
          </a:p>
          <a:p>
            <a:pPr marL="457200" lvl="0" indent="-457200">
              <a:spcBef>
                <a:spcPct val="20000"/>
              </a:spcBef>
              <a:buFontTx/>
              <a:buChar char="-"/>
            </a:pPr>
            <a:endParaRPr lang="it-IT" sz="2400" dirty="0">
              <a:solidFill>
                <a:srgbClr val="00B0F0"/>
              </a:solidFill>
            </a:endParaRPr>
          </a:p>
          <a:p>
            <a:pPr lvl="0">
              <a:spcBef>
                <a:spcPct val="20000"/>
              </a:spcBef>
            </a:pPr>
            <a:r>
              <a:rPr lang="it-IT" sz="2400" dirty="0">
                <a:solidFill>
                  <a:srgbClr val="00B0F0"/>
                </a:solidFill>
              </a:rPr>
              <a:t> </a:t>
            </a:r>
            <a:r>
              <a:rPr lang="it-IT" sz="2400" dirty="0" err="1" smtClean="0">
                <a:solidFill>
                  <a:schemeClr val="bg2">
                    <a:lumMod val="75000"/>
                  </a:schemeClr>
                </a:solidFill>
              </a:rPr>
              <a:t>largely</a:t>
            </a:r>
            <a:r>
              <a:rPr lang="it-IT" sz="2400" dirty="0" smtClean="0">
                <a:solidFill>
                  <a:schemeClr val="bg2">
                    <a:lumMod val="75000"/>
                  </a:schemeClr>
                </a:solidFill>
              </a:rPr>
              <a:t> anti-intuitive: future </a:t>
            </a:r>
            <a:r>
              <a:rPr lang="it-IT" sz="2400" dirty="0" err="1" smtClean="0">
                <a:solidFill>
                  <a:schemeClr val="bg2">
                    <a:lumMod val="75000"/>
                  </a:schemeClr>
                </a:solidFill>
              </a:rPr>
              <a:t>contingency</a:t>
            </a:r>
            <a:r>
              <a:rPr lang="it-IT" sz="2400" dirty="0" smtClean="0">
                <a:solidFill>
                  <a:schemeClr val="bg2">
                    <a:lumMod val="75000"/>
                  </a:schemeClr>
                </a:solidFill>
              </a:rPr>
              <a:t>?</a:t>
            </a:r>
            <a:endParaRPr lang="it-IT" sz="2800" dirty="0">
              <a:solidFill>
                <a:schemeClr val="bg2">
                  <a:lumMod val="75000"/>
                </a:schemeClr>
              </a:solidFill>
            </a:endParaRPr>
          </a:p>
        </p:txBody>
      </p:sp>
    </p:spTree>
    <p:extLst>
      <p:ext uri="{BB962C8B-B14F-4D97-AF65-F5344CB8AC3E}">
        <p14:creationId xmlns:p14="http://schemas.microsoft.com/office/powerpoint/2010/main" val="4213089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p:cNvSpPr/>
          <p:nvPr/>
        </p:nvSpPr>
        <p:spPr>
          <a:xfrm>
            <a:off x="251520" y="188640"/>
            <a:ext cx="8100392" cy="6186309"/>
          </a:xfrm>
          <a:prstGeom prst="rect">
            <a:avLst/>
          </a:prstGeom>
        </p:spPr>
        <p:txBody>
          <a:bodyPr wrap="square">
            <a:spAutoFit/>
          </a:bodyPr>
          <a:lstStyle/>
          <a:p>
            <a:r>
              <a:rPr lang="it-IT" sz="2400" b="1" dirty="0" smtClean="0">
                <a:solidFill>
                  <a:srgbClr val="00B050"/>
                </a:solidFill>
              </a:rPr>
              <a:t>A-</a:t>
            </a:r>
            <a:r>
              <a:rPr lang="it-IT" sz="2400" b="1" dirty="0" err="1" smtClean="0">
                <a:solidFill>
                  <a:srgbClr val="00B050"/>
                </a:solidFill>
              </a:rPr>
              <a:t>Theories</a:t>
            </a:r>
            <a:endParaRPr lang="it-IT" sz="2400" b="1" dirty="0" smtClean="0">
              <a:solidFill>
                <a:srgbClr val="00B050"/>
              </a:solidFill>
            </a:endParaRPr>
          </a:p>
          <a:p>
            <a:endParaRPr lang="it-IT" b="1" dirty="0">
              <a:solidFill>
                <a:srgbClr val="00B050"/>
              </a:solidFill>
            </a:endParaRPr>
          </a:p>
          <a:p>
            <a:r>
              <a:rPr lang="it-IT" b="1" dirty="0" err="1" smtClean="0">
                <a:solidFill>
                  <a:srgbClr val="00B050"/>
                </a:solidFill>
              </a:rPr>
              <a:t>Presentist</a:t>
            </a:r>
            <a:endParaRPr lang="it-IT" b="1" dirty="0" smtClean="0">
              <a:solidFill>
                <a:srgbClr val="00B050"/>
              </a:solidFill>
            </a:endParaRPr>
          </a:p>
          <a:p>
            <a:r>
              <a:rPr lang="it-IT" b="1" dirty="0" err="1" smtClean="0">
                <a:solidFill>
                  <a:schemeClr val="bg2">
                    <a:lumMod val="60000"/>
                    <a:lumOff val="40000"/>
                  </a:schemeClr>
                </a:solidFill>
              </a:rPr>
              <a:t>Presentisme</a:t>
            </a:r>
            <a:r>
              <a:rPr lang="it-IT" b="1" dirty="0" smtClean="0">
                <a:solidFill>
                  <a:schemeClr val="bg2">
                    <a:lumMod val="60000"/>
                    <a:lumOff val="40000"/>
                  </a:schemeClr>
                </a:solidFill>
              </a:rPr>
              <a:t> </a:t>
            </a:r>
            <a:r>
              <a:rPr lang="it-IT" b="1" dirty="0" err="1" smtClean="0">
                <a:solidFill>
                  <a:schemeClr val="bg2">
                    <a:lumMod val="60000"/>
                    <a:lumOff val="40000"/>
                  </a:schemeClr>
                </a:solidFill>
              </a:rPr>
              <a:t>deflationist</a:t>
            </a:r>
            <a:r>
              <a:rPr lang="it-IT" b="1" dirty="0" smtClean="0">
                <a:solidFill>
                  <a:schemeClr val="bg2">
                    <a:lumMod val="60000"/>
                    <a:lumOff val="40000"/>
                  </a:schemeClr>
                </a:solidFill>
              </a:rPr>
              <a:t>, </a:t>
            </a:r>
            <a:r>
              <a:rPr lang="it-IT" b="1" dirty="0" err="1" smtClean="0">
                <a:solidFill>
                  <a:schemeClr val="bg2">
                    <a:lumMod val="60000"/>
                    <a:lumOff val="40000"/>
                  </a:schemeClr>
                </a:solidFill>
              </a:rPr>
              <a:t>presentism</a:t>
            </a:r>
            <a:r>
              <a:rPr lang="it-IT" b="1" dirty="0" smtClean="0">
                <a:solidFill>
                  <a:schemeClr val="bg2">
                    <a:lumMod val="60000"/>
                    <a:lumOff val="40000"/>
                  </a:schemeClr>
                </a:solidFill>
              </a:rPr>
              <a:t> </a:t>
            </a:r>
            <a:r>
              <a:rPr lang="it-IT" b="1" dirty="0" err="1" smtClean="0">
                <a:solidFill>
                  <a:schemeClr val="bg2">
                    <a:lumMod val="60000"/>
                    <a:lumOff val="40000"/>
                  </a:schemeClr>
                </a:solidFill>
              </a:rPr>
              <a:t>reductionist</a:t>
            </a:r>
            <a:r>
              <a:rPr lang="it-IT" b="1" dirty="0" smtClean="0">
                <a:solidFill>
                  <a:schemeClr val="bg2">
                    <a:lumMod val="60000"/>
                    <a:lumOff val="40000"/>
                  </a:schemeClr>
                </a:solidFill>
              </a:rPr>
              <a:t> </a:t>
            </a:r>
            <a:r>
              <a:rPr lang="it-IT" b="1" dirty="0" err="1" smtClean="0">
                <a:solidFill>
                  <a:schemeClr val="bg2">
                    <a:lumMod val="60000"/>
                    <a:lumOff val="40000"/>
                  </a:schemeClr>
                </a:solidFill>
              </a:rPr>
              <a:t>minimal</a:t>
            </a:r>
            <a:r>
              <a:rPr lang="it-IT" b="1" dirty="0" smtClean="0">
                <a:solidFill>
                  <a:schemeClr val="bg2">
                    <a:lumMod val="60000"/>
                    <a:lumOff val="40000"/>
                  </a:schemeClr>
                </a:solidFill>
              </a:rPr>
              <a:t>, </a:t>
            </a:r>
            <a:r>
              <a:rPr lang="it-IT" b="1" dirty="0" err="1" smtClean="0">
                <a:solidFill>
                  <a:schemeClr val="bg2">
                    <a:lumMod val="60000"/>
                    <a:lumOff val="40000"/>
                  </a:schemeClr>
                </a:solidFill>
              </a:rPr>
              <a:t>presentism</a:t>
            </a:r>
            <a:r>
              <a:rPr lang="it-IT" b="1" dirty="0" smtClean="0">
                <a:solidFill>
                  <a:schemeClr val="bg2">
                    <a:lumMod val="60000"/>
                    <a:lumOff val="40000"/>
                  </a:schemeClr>
                </a:solidFill>
              </a:rPr>
              <a:t> </a:t>
            </a:r>
            <a:r>
              <a:rPr lang="it-IT" b="1" dirty="0" err="1" smtClean="0">
                <a:solidFill>
                  <a:schemeClr val="bg2">
                    <a:lumMod val="60000"/>
                    <a:lumOff val="40000"/>
                  </a:schemeClr>
                </a:solidFill>
              </a:rPr>
              <a:t>reductionist</a:t>
            </a:r>
            <a:r>
              <a:rPr lang="it-IT" b="1" dirty="0" smtClean="0">
                <a:solidFill>
                  <a:schemeClr val="bg2">
                    <a:lumMod val="60000"/>
                    <a:lumOff val="40000"/>
                  </a:schemeClr>
                </a:solidFill>
              </a:rPr>
              <a:t> </a:t>
            </a:r>
            <a:r>
              <a:rPr lang="it-IT" b="1" dirty="0" err="1" smtClean="0">
                <a:solidFill>
                  <a:schemeClr val="bg2">
                    <a:lumMod val="60000"/>
                    <a:lumOff val="40000"/>
                  </a:schemeClr>
                </a:solidFill>
              </a:rPr>
              <a:t>inflationist</a:t>
            </a:r>
            <a:r>
              <a:rPr lang="it-IT" b="1" dirty="0" smtClean="0">
                <a:solidFill>
                  <a:schemeClr val="bg2">
                    <a:lumMod val="60000"/>
                    <a:lumOff val="40000"/>
                  </a:schemeClr>
                </a:solidFill>
              </a:rPr>
              <a:t>, </a:t>
            </a:r>
            <a:r>
              <a:rPr lang="it-IT" b="1" dirty="0" err="1" smtClean="0">
                <a:solidFill>
                  <a:schemeClr val="bg2">
                    <a:lumMod val="60000"/>
                    <a:lumOff val="40000"/>
                  </a:schemeClr>
                </a:solidFill>
              </a:rPr>
              <a:t>presentism</a:t>
            </a:r>
            <a:r>
              <a:rPr lang="it-IT" b="1" dirty="0" smtClean="0">
                <a:solidFill>
                  <a:schemeClr val="bg2">
                    <a:lumMod val="60000"/>
                    <a:lumOff val="40000"/>
                  </a:schemeClr>
                </a:solidFill>
              </a:rPr>
              <a:t> </a:t>
            </a:r>
            <a:r>
              <a:rPr lang="it-IT" b="1" dirty="0" err="1" smtClean="0">
                <a:solidFill>
                  <a:schemeClr val="bg2">
                    <a:lumMod val="60000"/>
                    <a:lumOff val="40000"/>
                  </a:schemeClr>
                </a:solidFill>
              </a:rPr>
              <a:t>ersatzist</a:t>
            </a:r>
            <a:r>
              <a:rPr lang="it-IT" b="1" dirty="0" smtClean="0">
                <a:solidFill>
                  <a:schemeClr val="bg2">
                    <a:lumMod val="60000"/>
                    <a:lumOff val="40000"/>
                  </a:schemeClr>
                </a:solidFill>
              </a:rPr>
              <a:t>, ..</a:t>
            </a:r>
          </a:p>
          <a:p>
            <a:endParaRPr lang="it-IT" b="1" dirty="0">
              <a:solidFill>
                <a:schemeClr val="bg2">
                  <a:lumMod val="60000"/>
                  <a:lumOff val="40000"/>
                </a:schemeClr>
              </a:solidFill>
            </a:endParaRPr>
          </a:p>
          <a:p>
            <a:r>
              <a:rPr lang="it-IT" b="1" dirty="0" err="1" smtClean="0">
                <a:solidFill>
                  <a:srgbClr val="00B050"/>
                </a:solidFill>
              </a:rPr>
              <a:t>Eternalist</a:t>
            </a:r>
            <a:endParaRPr lang="it-IT" b="1" dirty="0" smtClean="0">
              <a:solidFill>
                <a:srgbClr val="00B050"/>
              </a:solidFill>
            </a:endParaRPr>
          </a:p>
          <a:p>
            <a:endParaRPr lang="it-IT" b="1" dirty="0" smtClean="0">
              <a:solidFill>
                <a:srgbClr val="00B050"/>
              </a:solidFill>
            </a:endParaRPr>
          </a:p>
          <a:p>
            <a:r>
              <a:rPr lang="it-IT" b="1" dirty="0" err="1" smtClean="0">
                <a:solidFill>
                  <a:schemeClr val="bg2">
                    <a:lumMod val="60000"/>
                    <a:lumOff val="40000"/>
                  </a:schemeClr>
                </a:solidFill>
              </a:rPr>
              <a:t>Moving</a:t>
            </a:r>
            <a:r>
              <a:rPr lang="it-IT" b="1" dirty="0" smtClean="0">
                <a:solidFill>
                  <a:schemeClr val="bg2">
                    <a:lumMod val="60000"/>
                    <a:lumOff val="40000"/>
                  </a:schemeClr>
                </a:solidFill>
              </a:rPr>
              <a:t> light spot, </a:t>
            </a:r>
            <a:r>
              <a:rPr lang="it-IT" b="1" dirty="0" err="1">
                <a:solidFill>
                  <a:schemeClr val="bg2">
                    <a:lumMod val="60000"/>
                    <a:lumOff val="40000"/>
                  </a:schemeClr>
                </a:solidFill>
              </a:rPr>
              <a:t>dynamic</a:t>
            </a:r>
            <a:r>
              <a:rPr lang="it-IT" b="1" dirty="0">
                <a:solidFill>
                  <a:schemeClr val="bg2">
                    <a:lumMod val="60000"/>
                    <a:lumOff val="40000"/>
                  </a:schemeClr>
                </a:solidFill>
              </a:rPr>
              <a:t> </a:t>
            </a:r>
            <a:r>
              <a:rPr lang="it-IT" b="1" dirty="0" err="1">
                <a:solidFill>
                  <a:schemeClr val="bg2">
                    <a:lumMod val="60000"/>
                    <a:lumOff val="40000"/>
                  </a:schemeClr>
                </a:solidFill>
              </a:rPr>
              <a:t>tree</a:t>
            </a:r>
            <a:r>
              <a:rPr lang="it-IT" b="1" dirty="0">
                <a:solidFill>
                  <a:schemeClr val="bg2">
                    <a:lumMod val="60000"/>
                    <a:lumOff val="40000"/>
                  </a:schemeClr>
                </a:solidFill>
              </a:rPr>
              <a:t> </a:t>
            </a:r>
            <a:r>
              <a:rPr lang="it-IT" b="1" dirty="0" err="1">
                <a:solidFill>
                  <a:schemeClr val="bg2">
                    <a:lumMod val="60000"/>
                    <a:lumOff val="40000"/>
                  </a:schemeClr>
                </a:solidFill>
              </a:rPr>
              <a:t>universe</a:t>
            </a:r>
            <a:r>
              <a:rPr lang="it-IT" b="1" dirty="0">
                <a:solidFill>
                  <a:schemeClr val="bg2">
                    <a:lumMod val="60000"/>
                    <a:lumOff val="40000"/>
                  </a:schemeClr>
                </a:solidFill>
              </a:rPr>
              <a:t>, </a:t>
            </a:r>
            <a:r>
              <a:rPr lang="it-IT" b="1" dirty="0" smtClean="0">
                <a:solidFill>
                  <a:schemeClr val="bg2">
                    <a:lumMod val="60000"/>
                    <a:lumOff val="40000"/>
                  </a:schemeClr>
                </a:solidFill>
              </a:rPr>
              <a:t>…</a:t>
            </a:r>
            <a:endParaRPr lang="it-IT" b="1" dirty="0">
              <a:solidFill>
                <a:schemeClr val="bg2">
                  <a:lumMod val="60000"/>
                  <a:lumOff val="40000"/>
                </a:schemeClr>
              </a:solidFill>
            </a:endParaRPr>
          </a:p>
          <a:p>
            <a:endParaRPr lang="it-IT" b="1" dirty="0" smtClean="0">
              <a:solidFill>
                <a:srgbClr val="00B050"/>
              </a:solidFill>
            </a:endParaRPr>
          </a:p>
          <a:p>
            <a:endParaRPr lang="it-IT" b="1" dirty="0">
              <a:solidFill>
                <a:srgbClr val="00B050"/>
              </a:solidFill>
            </a:endParaRPr>
          </a:p>
          <a:p>
            <a:r>
              <a:rPr lang="it-IT" sz="2400" b="1" dirty="0" err="1" smtClean="0">
                <a:solidFill>
                  <a:srgbClr val="00B050"/>
                </a:solidFill>
              </a:rPr>
              <a:t>Hybrid</a:t>
            </a:r>
            <a:r>
              <a:rPr lang="it-IT" sz="2400" b="1" dirty="0" smtClean="0">
                <a:solidFill>
                  <a:srgbClr val="00B050"/>
                </a:solidFill>
              </a:rPr>
              <a:t> </a:t>
            </a:r>
            <a:r>
              <a:rPr lang="it-IT" sz="2400" b="1" dirty="0" err="1" smtClean="0">
                <a:solidFill>
                  <a:srgbClr val="00B050"/>
                </a:solidFill>
              </a:rPr>
              <a:t>Theories</a:t>
            </a:r>
            <a:endParaRPr lang="it-IT" sz="2400" b="1" dirty="0" smtClean="0">
              <a:solidFill>
                <a:srgbClr val="00B050"/>
              </a:solidFill>
            </a:endParaRPr>
          </a:p>
          <a:p>
            <a:endParaRPr lang="it-IT" b="1" dirty="0">
              <a:solidFill>
                <a:srgbClr val="00B050"/>
              </a:solidFill>
            </a:endParaRPr>
          </a:p>
          <a:p>
            <a:r>
              <a:rPr lang="it-IT" b="1" dirty="0" smtClean="0">
                <a:solidFill>
                  <a:schemeClr val="bg2">
                    <a:lumMod val="60000"/>
                    <a:lumOff val="40000"/>
                  </a:schemeClr>
                </a:solidFill>
              </a:rPr>
              <a:t>Non-</a:t>
            </a:r>
            <a:r>
              <a:rPr lang="it-IT" b="1" dirty="0" err="1" smtClean="0">
                <a:solidFill>
                  <a:schemeClr val="bg2">
                    <a:lumMod val="60000"/>
                    <a:lumOff val="40000"/>
                  </a:schemeClr>
                </a:solidFill>
              </a:rPr>
              <a:t>futurism</a:t>
            </a:r>
            <a:r>
              <a:rPr lang="it-IT" b="1" dirty="0" smtClean="0">
                <a:solidFill>
                  <a:schemeClr val="bg2">
                    <a:lumMod val="60000"/>
                    <a:lumOff val="40000"/>
                  </a:schemeClr>
                </a:solidFill>
              </a:rPr>
              <a:t>, non </a:t>
            </a:r>
            <a:r>
              <a:rPr lang="it-IT" b="1" dirty="0" err="1" smtClean="0">
                <a:solidFill>
                  <a:schemeClr val="bg2">
                    <a:lumMod val="60000"/>
                    <a:lumOff val="40000"/>
                  </a:schemeClr>
                </a:solidFill>
              </a:rPr>
              <a:t>futurism</a:t>
            </a:r>
            <a:r>
              <a:rPr lang="it-IT" b="1" dirty="0" smtClean="0">
                <a:solidFill>
                  <a:schemeClr val="bg2">
                    <a:lumMod val="60000"/>
                    <a:lumOff val="40000"/>
                  </a:schemeClr>
                </a:solidFill>
              </a:rPr>
              <a:t> à la </a:t>
            </a:r>
            <a:r>
              <a:rPr lang="it-IT" b="1" dirty="0" err="1" smtClean="0">
                <a:solidFill>
                  <a:schemeClr val="bg2">
                    <a:lumMod val="60000"/>
                    <a:lumOff val="40000"/>
                  </a:schemeClr>
                </a:solidFill>
              </a:rPr>
              <a:t>Forest</a:t>
            </a:r>
            <a:r>
              <a:rPr lang="it-IT" b="1" dirty="0" smtClean="0">
                <a:solidFill>
                  <a:schemeClr val="bg2">
                    <a:lumMod val="60000"/>
                    <a:lumOff val="40000"/>
                  </a:schemeClr>
                </a:solidFill>
              </a:rPr>
              <a:t>, </a:t>
            </a:r>
            <a:r>
              <a:rPr lang="it-IT" b="1" dirty="0" err="1" smtClean="0">
                <a:solidFill>
                  <a:schemeClr val="bg2">
                    <a:lumMod val="60000"/>
                    <a:lumOff val="40000"/>
                  </a:schemeClr>
                </a:solidFill>
              </a:rPr>
              <a:t>growing</a:t>
            </a:r>
            <a:r>
              <a:rPr lang="it-IT" b="1" dirty="0" smtClean="0">
                <a:solidFill>
                  <a:schemeClr val="bg2">
                    <a:lumMod val="60000"/>
                    <a:lumOff val="40000"/>
                  </a:schemeClr>
                </a:solidFill>
              </a:rPr>
              <a:t> </a:t>
            </a:r>
            <a:r>
              <a:rPr lang="it-IT" b="1" dirty="0" err="1" smtClean="0">
                <a:solidFill>
                  <a:schemeClr val="bg2">
                    <a:lumMod val="60000"/>
                    <a:lumOff val="40000"/>
                  </a:schemeClr>
                </a:solidFill>
              </a:rPr>
              <a:t>block</a:t>
            </a:r>
            <a:r>
              <a:rPr lang="it-IT" b="1" dirty="0" smtClean="0">
                <a:solidFill>
                  <a:schemeClr val="bg2">
                    <a:lumMod val="60000"/>
                    <a:lumOff val="40000"/>
                  </a:schemeClr>
                </a:solidFill>
              </a:rPr>
              <a:t>…</a:t>
            </a:r>
          </a:p>
          <a:p>
            <a:endParaRPr lang="it-IT" b="1" dirty="0">
              <a:solidFill>
                <a:srgbClr val="00B050"/>
              </a:solidFill>
            </a:endParaRPr>
          </a:p>
          <a:p>
            <a:r>
              <a:rPr lang="it-IT" sz="2400" b="1" dirty="0" smtClean="0">
                <a:solidFill>
                  <a:srgbClr val="00B050"/>
                </a:solidFill>
              </a:rPr>
              <a:t>B-</a:t>
            </a:r>
            <a:r>
              <a:rPr lang="it-IT" sz="2400" b="1" dirty="0" err="1" smtClean="0">
                <a:solidFill>
                  <a:srgbClr val="00B050"/>
                </a:solidFill>
              </a:rPr>
              <a:t>Theories</a:t>
            </a:r>
            <a:endParaRPr lang="it-IT" sz="2400" b="1" dirty="0" smtClean="0">
              <a:solidFill>
                <a:srgbClr val="00B050"/>
              </a:solidFill>
            </a:endParaRPr>
          </a:p>
          <a:p>
            <a:endParaRPr lang="it-IT" b="1" dirty="0">
              <a:solidFill>
                <a:srgbClr val="00B050"/>
              </a:solidFill>
            </a:endParaRPr>
          </a:p>
          <a:p>
            <a:r>
              <a:rPr lang="it-IT" b="1" dirty="0" err="1" smtClean="0">
                <a:solidFill>
                  <a:srgbClr val="00B050"/>
                </a:solidFill>
              </a:rPr>
              <a:t>Eternalist</a:t>
            </a:r>
            <a:endParaRPr lang="it-IT" b="1" dirty="0" smtClean="0">
              <a:solidFill>
                <a:srgbClr val="00B050"/>
              </a:solidFill>
            </a:endParaRPr>
          </a:p>
          <a:p>
            <a:endParaRPr lang="it-IT" b="1" dirty="0">
              <a:solidFill>
                <a:srgbClr val="00B050"/>
              </a:solidFill>
            </a:endParaRPr>
          </a:p>
          <a:p>
            <a:r>
              <a:rPr lang="it-IT" b="1" dirty="0" smtClean="0">
                <a:solidFill>
                  <a:schemeClr val="bg2">
                    <a:lumMod val="60000"/>
                    <a:lumOff val="40000"/>
                  </a:schemeClr>
                </a:solidFill>
              </a:rPr>
              <a:t>Multiple </a:t>
            </a:r>
            <a:r>
              <a:rPr lang="it-IT" b="1" dirty="0" err="1" smtClean="0">
                <a:solidFill>
                  <a:schemeClr val="bg2">
                    <a:lumMod val="60000"/>
                    <a:lumOff val="40000"/>
                  </a:schemeClr>
                </a:solidFill>
              </a:rPr>
              <a:t>futures</a:t>
            </a:r>
            <a:r>
              <a:rPr lang="it-IT" b="1" dirty="0" smtClean="0">
                <a:solidFill>
                  <a:schemeClr val="bg2">
                    <a:lumMod val="60000"/>
                    <a:lumOff val="40000"/>
                  </a:schemeClr>
                </a:solidFill>
              </a:rPr>
              <a:t>,  </a:t>
            </a:r>
            <a:r>
              <a:rPr lang="it-IT" b="1" dirty="0" err="1" smtClean="0">
                <a:solidFill>
                  <a:schemeClr val="bg2">
                    <a:lumMod val="60000"/>
                    <a:lumOff val="40000"/>
                  </a:schemeClr>
                </a:solidFill>
              </a:rPr>
              <a:t>modal</a:t>
            </a:r>
            <a:r>
              <a:rPr lang="it-IT" b="1" dirty="0" smtClean="0">
                <a:solidFill>
                  <a:schemeClr val="bg2">
                    <a:lumMod val="60000"/>
                    <a:lumOff val="40000"/>
                  </a:schemeClr>
                </a:solidFill>
              </a:rPr>
              <a:t> </a:t>
            </a:r>
            <a:r>
              <a:rPr lang="it-IT" b="1" dirty="0" err="1" smtClean="0">
                <a:solidFill>
                  <a:schemeClr val="bg2">
                    <a:lumMod val="60000"/>
                    <a:lumOff val="40000"/>
                  </a:schemeClr>
                </a:solidFill>
              </a:rPr>
              <a:t>realism</a:t>
            </a:r>
            <a:r>
              <a:rPr lang="it-IT" b="1" dirty="0" smtClean="0">
                <a:solidFill>
                  <a:schemeClr val="bg2">
                    <a:lumMod val="60000"/>
                    <a:lumOff val="40000"/>
                  </a:schemeClr>
                </a:solidFill>
              </a:rPr>
              <a:t>, </a:t>
            </a:r>
            <a:r>
              <a:rPr lang="it-IT" b="1" dirty="0" err="1" smtClean="0">
                <a:solidFill>
                  <a:schemeClr val="bg2">
                    <a:lumMod val="60000"/>
                    <a:lumOff val="40000"/>
                  </a:schemeClr>
                </a:solidFill>
              </a:rPr>
              <a:t>counterparts</a:t>
            </a:r>
            <a:r>
              <a:rPr lang="it-IT" b="1" dirty="0" smtClean="0">
                <a:solidFill>
                  <a:schemeClr val="bg2">
                    <a:lumMod val="60000"/>
                    <a:lumOff val="40000"/>
                  </a:schemeClr>
                </a:solidFill>
              </a:rPr>
              <a:t> </a:t>
            </a:r>
            <a:r>
              <a:rPr lang="it-IT" b="1" dirty="0" err="1" smtClean="0">
                <a:solidFill>
                  <a:schemeClr val="bg2">
                    <a:lumMod val="60000"/>
                    <a:lumOff val="40000"/>
                  </a:schemeClr>
                </a:solidFill>
              </a:rPr>
              <a:t>theory</a:t>
            </a:r>
            <a:r>
              <a:rPr lang="it-IT" b="1" dirty="0" smtClean="0">
                <a:solidFill>
                  <a:schemeClr val="bg2">
                    <a:lumMod val="60000"/>
                    <a:lumOff val="40000"/>
                  </a:schemeClr>
                </a:solidFill>
              </a:rPr>
              <a:t>, </a:t>
            </a:r>
            <a:r>
              <a:rPr lang="it-IT" b="1" dirty="0" err="1" smtClean="0">
                <a:solidFill>
                  <a:schemeClr val="bg2">
                    <a:lumMod val="60000"/>
                    <a:lumOff val="40000"/>
                  </a:schemeClr>
                </a:solidFill>
              </a:rPr>
              <a:t>static</a:t>
            </a:r>
            <a:r>
              <a:rPr lang="it-IT" b="1" dirty="0" smtClean="0">
                <a:solidFill>
                  <a:schemeClr val="bg2">
                    <a:lumMod val="60000"/>
                    <a:lumOff val="40000"/>
                  </a:schemeClr>
                </a:solidFill>
              </a:rPr>
              <a:t> </a:t>
            </a:r>
            <a:r>
              <a:rPr lang="it-IT" b="1" dirty="0" err="1" smtClean="0">
                <a:solidFill>
                  <a:schemeClr val="bg2">
                    <a:lumMod val="60000"/>
                    <a:lumOff val="40000"/>
                  </a:schemeClr>
                </a:solidFill>
              </a:rPr>
              <a:t>tree</a:t>
            </a:r>
            <a:r>
              <a:rPr lang="it-IT" b="1" dirty="0" smtClean="0">
                <a:solidFill>
                  <a:schemeClr val="bg2">
                    <a:lumMod val="60000"/>
                    <a:lumOff val="40000"/>
                  </a:schemeClr>
                </a:solidFill>
              </a:rPr>
              <a:t> </a:t>
            </a:r>
            <a:r>
              <a:rPr lang="it-IT" b="1" dirty="0" err="1" smtClean="0">
                <a:solidFill>
                  <a:schemeClr val="bg2">
                    <a:lumMod val="60000"/>
                    <a:lumOff val="40000"/>
                  </a:schemeClr>
                </a:solidFill>
              </a:rPr>
              <a:t>universe</a:t>
            </a:r>
            <a:r>
              <a:rPr lang="it-IT" b="1" dirty="0" smtClean="0">
                <a:solidFill>
                  <a:schemeClr val="bg2">
                    <a:lumMod val="60000"/>
                    <a:lumOff val="40000"/>
                  </a:schemeClr>
                </a:solidFill>
              </a:rPr>
              <a:t> </a:t>
            </a:r>
            <a:r>
              <a:rPr lang="it-IT" sz="1400" b="1" dirty="0" smtClean="0">
                <a:solidFill>
                  <a:srgbClr val="0070C0"/>
                </a:solidFill>
              </a:rPr>
              <a:t>(</a:t>
            </a:r>
            <a:r>
              <a:rPr lang="it-IT" sz="1400" b="1" dirty="0" err="1" smtClean="0">
                <a:solidFill>
                  <a:srgbClr val="0070C0"/>
                </a:solidFill>
              </a:rPr>
              <a:t>same</a:t>
            </a:r>
            <a:r>
              <a:rPr lang="it-IT" sz="1400" b="1" dirty="0" smtClean="0">
                <a:solidFill>
                  <a:srgbClr val="0070C0"/>
                </a:solidFill>
              </a:rPr>
              <a:t> </a:t>
            </a:r>
            <a:r>
              <a:rPr lang="it-IT" sz="1400" b="1" dirty="0" err="1" smtClean="0">
                <a:solidFill>
                  <a:srgbClr val="0070C0"/>
                </a:solidFill>
              </a:rPr>
              <a:t>ontological</a:t>
            </a:r>
            <a:r>
              <a:rPr lang="it-IT" sz="1400" b="1" dirty="0" smtClean="0">
                <a:solidFill>
                  <a:srgbClr val="0070C0"/>
                </a:solidFill>
              </a:rPr>
              <a:t> </a:t>
            </a:r>
            <a:r>
              <a:rPr lang="it-IT" sz="1400" b="1" dirty="0" err="1" smtClean="0">
                <a:solidFill>
                  <a:srgbClr val="0070C0"/>
                </a:solidFill>
              </a:rPr>
              <a:t>meaning</a:t>
            </a:r>
            <a:r>
              <a:rPr lang="it-IT" sz="1400" b="1" dirty="0" smtClean="0">
                <a:solidFill>
                  <a:srgbClr val="0070C0"/>
                </a:solidFill>
              </a:rPr>
              <a:t> of </a:t>
            </a:r>
            <a:r>
              <a:rPr lang="it-IT" sz="1400" b="1" dirty="0" err="1" smtClean="0">
                <a:solidFill>
                  <a:srgbClr val="0070C0"/>
                </a:solidFill>
              </a:rPr>
              <a:t>futures</a:t>
            </a:r>
            <a:r>
              <a:rPr lang="it-IT" sz="1400" b="1" dirty="0" smtClean="0">
                <a:solidFill>
                  <a:srgbClr val="0070C0"/>
                </a:solidFill>
              </a:rPr>
              <a:t>, «</a:t>
            </a:r>
            <a:r>
              <a:rPr lang="it-IT" sz="1400" b="1" dirty="0" err="1" smtClean="0">
                <a:solidFill>
                  <a:srgbClr val="0070C0"/>
                </a:solidFill>
              </a:rPr>
              <a:t>red</a:t>
            </a:r>
            <a:r>
              <a:rPr lang="it-IT" sz="1400" b="1" dirty="0" smtClean="0">
                <a:solidFill>
                  <a:srgbClr val="0070C0"/>
                </a:solidFill>
              </a:rPr>
              <a:t> line </a:t>
            </a:r>
            <a:r>
              <a:rPr lang="it-IT" sz="1400" b="1" dirty="0" err="1" smtClean="0">
                <a:solidFill>
                  <a:srgbClr val="0070C0"/>
                </a:solidFill>
              </a:rPr>
              <a:t>theory</a:t>
            </a:r>
            <a:r>
              <a:rPr lang="it-IT" sz="1400" b="1" dirty="0" smtClean="0">
                <a:solidFill>
                  <a:srgbClr val="0070C0"/>
                </a:solidFill>
              </a:rPr>
              <a:t>»)</a:t>
            </a:r>
            <a:r>
              <a:rPr lang="it-IT" b="1" dirty="0" smtClean="0">
                <a:solidFill>
                  <a:schemeClr val="bg2">
                    <a:lumMod val="60000"/>
                    <a:lumOff val="40000"/>
                  </a:schemeClr>
                </a:solidFill>
              </a:rPr>
              <a:t>, </a:t>
            </a:r>
            <a:r>
              <a:rPr lang="it-IT" b="1" dirty="0" err="1" smtClean="0">
                <a:solidFill>
                  <a:schemeClr val="bg2">
                    <a:lumMod val="60000"/>
                    <a:lumOff val="40000"/>
                  </a:schemeClr>
                </a:solidFill>
              </a:rPr>
              <a:t>determinations</a:t>
            </a:r>
            <a:r>
              <a:rPr lang="it-IT" b="1" dirty="0" smtClean="0">
                <a:solidFill>
                  <a:schemeClr val="bg2">
                    <a:lumMod val="60000"/>
                    <a:lumOff val="40000"/>
                  </a:schemeClr>
                </a:solidFill>
              </a:rPr>
              <a:t> </a:t>
            </a:r>
            <a:r>
              <a:rPr lang="it-IT" b="1" dirty="0" err="1" smtClean="0">
                <a:solidFill>
                  <a:schemeClr val="bg2">
                    <a:lumMod val="60000"/>
                    <a:lumOff val="40000"/>
                  </a:schemeClr>
                </a:solidFill>
              </a:rPr>
              <a:t>cloud</a:t>
            </a:r>
            <a:r>
              <a:rPr lang="it-IT" b="1" dirty="0" smtClean="0">
                <a:solidFill>
                  <a:schemeClr val="bg2">
                    <a:lumMod val="60000"/>
                    <a:lumOff val="40000"/>
                  </a:schemeClr>
                </a:solidFill>
              </a:rPr>
              <a:t>, … </a:t>
            </a:r>
          </a:p>
        </p:txBody>
      </p:sp>
    </p:spTree>
    <p:extLst>
      <p:ext uri="{BB962C8B-B14F-4D97-AF65-F5344CB8AC3E}">
        <p14:creationId xmlns:p14="http://schemas.microsoft.com/office/powerpoint/2010/main" val="3641146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1000"/>
            <a:ext cx="8100392" cy="6093976"/>
          </a:xfrm>
          <a:prstGeom prst="rect">
            <a:avLst/>
          </a:prstGeom>
        </p:spPr>
        <p:txBody>
          <a:bodyPr wrap="square">
            <a:spAutoFit/>
          </a:bodyPr>
          <a:lstStyle/>
          <a:p>
            <a:r>
              <a:rPr lang="it-IT" b="1" dirty="0" smtClean="0">
                <a:solidFill>
                  <a:srgbClr val="00B050"/>
                </a:solidFill>
              </a:rPr>
              <a:t>A-</a:t>
            </a:r>
            <a:r>
              <a:rPr lang="it-IT" b="1" dirty="0" err="1" smtClean="0">
                <a:solidFill>
                  <a:srgbClr val="00B050"/>
                </a:solidFill>
              </a:rPr>
              <a:t>Theories</a:t>
            </a:r>
            <a:endParaRPr lang="it-IT" b="1" dirty="0" smtClean="0">
              <a:solidFill>
                <a:srgbClr val="00B050"/>
              </a:solidFill>
            </a:endParaRPr>
          </a:p>
          <a:p>
            <a:endParaRPr lang="it-IT" sz="1400" b="1" dirty="0">
              <a:solidFill>
                <a:srgbClr val="00B050"/>
              </a:solidFill>
            </a:endParaRPr>
          </a:p>
          <a:p>
            <a:r>
              <a:rPr lang="it-IT" sz="1400" b="1" dirty="0" err="1" smtClean="0">
                <a:solidFill>
                  <a:srgbClr val="00B050"/>
                </a:solidFill>
              </a:rPr>
              <a:t>Presentist</a:t>
            </a:r>
            <a:endParaRPr lang="it-IT" sz="1400" b="1" dirty="0" smtClean="0">
              <a:solidFill>
                <a:srgbClr val="00B050"/>
              </a:solidFill>
            </a:endParaRPr>
          </a:p>
          <a:p>
            <a:r>
              <a:rPr lang="it-IT" sz="1400" b="1" dirty="0" err="1" smtClean="0">
                <a:solidFill>
                  <a:schemeClr val="bg2">
                    <a:lumMod val="60000"/>
                    <a:lumOff val="40000"/>
                  </a:schemeClr>
                </a:solidFill>
              </a:rPr>
              <a:t>Presentisme</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deflationist</a:t>
            </a:r>
            <a:r>
              <a:rPr lang="it-IT" sz="1400" b="1" dirty="0" smtClean="0">
                <a:solidFill>
                  <a:schemeClr val="bg2">
                    <a:lumMod val="60000"/>
                    <a:lumOff val="40000"/>
                  </a:schemeClr>
                </a:solidFill>
              </a:rPr>
              <a:t> </a:t>
            </a:r>
            <a:r>
              <a:rPr lang="it-IT" sz="1100" dirty="0" smtClean="0">
                <a:solidFill>
                  <a:schemeClr val="bg2">
                    <a:lumMod val="60000"/>
                    <a:lumOff val="40000"/>
                  </a:schemeClr>
                </a:solidFill>
              </a:rPr>
              <a:t>(</a:t>
            </a:r>
            <a:r>
              <a:rPr lang="it-IT" sz="1100" dirty="0" err="1" smtClean="0">
                <a:solidFill>
                  <a:schemeClr val="bg2">
                    <a:lumMod val="60000"/>
                    <a:lumOff val="40000"/>
                  </a:schemeClr>
                </a:solidFill>
              </a:rPr>
              <a:t>propositions</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about</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past</a:t>
            </a:r>
            <a:r>
              <a:rPr lang="it-IT" sz="1100" dirty="0" smtClean="0">
                <a:solidFill>
                  <a:schemeClr val="bg2">
                    <a:lumMod val="60000"/>
                    <a:lumOff val="40000"/>
                  </a:schemeClr>
                </a:solidFill>
              </a:rPr>
              <a:t> are false o </a:t>
            </a:r>
            <a:r>
              <a:rPr lang="it-IT" sz="1100" dirty="0" err="1" smtClean="0">
                <a:solidFill>
                  <a:schemeClr val="bg2">
                    <a:lumMod val="60000"/>
                    <a:lumOff val="40000"/>
                  </a:schemeClr>
                </a:solidFill>
              </a:rPr>
              <a:t>undertimed</a:t>
            </a:r>
            <a:r>
              <a:rPr lang="it-IT" sz="1100" dirty="0" smtClean="0">
                <a:solidFill>
                  <a:schemeClr val="bg2">
                    <a:lumMod val="60000"/>
                    <a:lumOff val="40000"/>
                  </a:schemeClr>
                </a:solidFill>
              </a:rPr>
              <a:t>), </a:t>
            </a:r>
            <a:r>
              <a:rPr lang="it-IT" sz="1400" b="1" dirty="0" err="1" smtClean="0">
                <a:solidFill>
                  <a:schemeClr val="bg2">
                    <a:lumMod val="60000"/>
                    <a:lumOff val="40000"/>
                  </a:schemeClr>
                </a:solidFill>
              </a:rPr>
              <a:t>presentism</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reductionist</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minimal</a:t>
            </a:r>
            <a:r>
              <a:rPr lang="it-IT" sz="1400" b="1" dirty="0" smtClean="0">
                <a:solidFill>
                  <a:schemeClr val="bg2">
                    <a:lumMod val="60000"/>
                    <a:lumOff val="40000"/>
                  </a:schemeClr>
                </a:solidFill>
              </a:rPr>
              <a:t> </a:t>
            </a:r>
            <a:r>
              <a:rPr lang="it-IT" sz="1100" dirty="0">
                <a:solidFill>
                  <a:schemeClr val="bg2">
                    <a:lumMod val="60000"/>
                    <a:lumOff val="40000"/>
                  </a:schemeClr>
                </a:solidFill>
              </a:rPr>
              <a:t>(</a:t>
            </a:r>
            <a:r>
              <a:rPr lang="it-IT" sz="1100" dirty="0" err="1" smtClean="0">
                <a:solidFill>
                  <a:schemeClr val="bg2">
                    <a:lumMod val="60000"/>
                    <a:lumOff val="40000"/>
                  </a:schemeClr>
                </a:solidFill>
              </a:rPr>
              <a:t>propositions</a:t>
            </a:r>
            <a:r>
              <a:rPr lang="it-IT" sz="1100" dirty="0" smtClean="0">
                <a:solidFill>
                  <a:schemeClr val="bg2">
                    <a:lumMod val="60000"/>
                    <a:lumOff val="40000"/>
                  </a:schemeClr>
                </a:solidFill>
              </a:rPr>
              <a:t> </a:t>
            </a:r>
            <a:r>
              <a:rPr lang="it-IT" sz="1100" dirty="0" err="1">
                <a:solidFill>
                  <a:schemeClr val="bg2">
                    <a:lumMod val="60000"/>
                    <a:lumOff val="40000"/>
                  </a:schemeClr>
                </a:solidFill>
              </a:rPr>
              <a:t>about</a:t>
            </a:r>
            <a:r>
              <a:rPr lang="it-IT" sz="1100" dirty="0">
                <a:solidFill>
                  <a:schemeClr val="bg2">
                    <a:lumMod val="60000"/>
                    <a:lumOff val="40000"/>
                  </a:schemeClr>
                </a:solidFill>
              </a:rPr>
              <a:t> </a:t>
            </a:r>
            <a:r>
              <a:rPr lang="it-IT" sz="1100" dirty="0" err="1">
                <a:solidFill>
                  <a:schemeClr val="bg2">
                    <a:lumMod val="60000"/>
                    <a:lumOff val="40000"/>
                  </a:schemeClr>
                </a:solidFill>
              </a:rPr>
              <a:t>past</a:t>
            </a:r>
            <a:r>
              <a:rPr lang="it-IT" sz="1100" dirty="0">
                <a:solidFill>
                  <a:schemeClr val="bg2">
                    <a:lumMod val="60000"/>
                    <a:lumOff val="40000"/>
                  </a:schemeClr>
                </a:solidFill>
              </a:rPr>
              <a:t> are </a:t>
            </a:r>
            <a:r>
              <a:rPr lang="it-IT" sz="1100" dirty="0" err="1" smtClean="0">
                <a:solidFill>
                  <a:schemeClr val="bg2">
                    <a:lumMod val="60000"/>
                    <a:lumOff val="40000"/>
                  </a:schemeClr>
                </a:solidFill>
              </a:rPr>
              <a:t>true</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but</a:t>
            </a:r>
            <a:r>
              <a:rPr lang="it-IT" sz="1100" dirty="0">
                <a:solidFill>
                  <a:schemeClr val="bg2">
                    <a:lumMod val="60000"/>
                    <a:lumOff val="40000"/>
                  </a:schemeClr>
                </a:solidFill>
              </a:rPr>
              <a:t> </a:t>
            </a:r>
            <a:r>
              <a:rPr lang="it-IT" sz="1100" dirty="0" err="1" smtClean="0">
                <a:solidFill>
                  <a:schemeClr val="bg2">
                    <a:lumMod val="60000"/>
                    <a:lumOff val="40000"/>
                  </a:schemeClr>
                </a:solidFill>
              </a:rPr>
              <a:t>without</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past</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verificators</a:t>
            </a:r>
            <a:r>
              <a:rPr lang="it-IT" sz="1100" dirty="0" smtClean="0">
                <a:solidFill>
                  <a:schemeClr val="bg2">
                    <a:lumMod val="60000"/>
                    <a:lumOff val="40000"/>
                  </a:schemeClr>
                </a:solidFill>
              </a:rPr>
              <a:t>)</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presentism</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reductionist</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inflationist</a:t>
            </a:r>
            <a:r>
              <a:rPr lang="it-IT" sz="1400" b="1" dirty="0" smtClean="0">
                <a:solidFill>
                  <a:schemeClr val="bg2">
                    <a:lumMod val="60000"/>
                    <a:lumOff val="40000"/>
                  </a:schemeClr>
                </a:solidFill>
              </a:rPr>
              <a:t> </a:t>
            </a:r>
            <a:r>
              <a:rPr lang="it-IT" sz="1100" dirty="0">
                <a:solidFill>
                  <a:srgbClr val="1F497D">
                    <a:lumMod val="60000"/>
                    <a:lumOff val="40000"/>
                  </a:srgbClr>
                </a:solidFill>
              </a:rPr>
              <a:t>(</a:t>
            </a:r>
            <a:r>
              <a:rPr lang="it-IT" sz="1100" dirty="0" err="1">
                <a:solidFill>
                  <a:srgbClr val="1F497D">
                    <a:lumMod val="60000"/>
                    <a:lumOff val="40000"/>
                  </a:srgbClr>
                </a:solidFill>
              </a:rPr>
              <a:t>propositions</a:t>
            </a:r>
            <a:r>
              <a:rPr lang="it-IT" sz="1100" dirty="0">
                <a:solidFill>
                  <a:srgbClr val="1F497D">
                    <a:lumMod val="60000"/>
                    <a:lumOff val="40000"/>
                  </a:srgbClr>
                </a:solidFill>
              </a:rPr>
              <a:t> </a:t>
            </a:r>
            <a:r>
              <a:rPr lang="it-IT" sz="1100" dirty="0" err="1">
                <a:solidFill>
                  <a:srgbClr val="1F497D">
                    <a:lumMod val="60000"/>
                    <a:lumOff val="40000"/>
                  </a:srgbClr>
                </a:solidFill>
              </a:rPr>
              <a:t>about</a:t>
            </a:r>
            <a:r>
              <a:rPr lang="it-IT" sz="1100" dirty="0">
                <a:solidFill>
                  <a:srgbClr val="1F497D">
                    <a:lumMod val="60000"/>
                    <a:lumOff val="40000"/>
                  </a:srgbClr>
                </a:solidFill>
              </a:rPr>
              <a:t> </a:t>
            </a:r>
            <a:r>
              <a:rPr lang="it-IT" sz="1100" dirty="0" err="1">
                <a:solidFill>
                  <a:srgbClr val="1F497D">
                    <a:lumMod val="60000"/>
                    <a:lumOff val="40000"/>
                  </a:srgbClr>
                </a:solidFill>
              </a:rPr>
              <a:t>past</a:t>
            </a:r>
            <a:r>
              <a:rPr lang="it-IT" sz="1100" dirty="0">
                <a:solidFill>
                  <a:srgbClr val="1F497D">
                    <a:lumMod val="60000"/>
                    <a:lumOff val="40000"/>
                  </a:srgbClr>
                </a:solidFill>
              </a:rPr>
              <a:t> are </a:t>
            </a:r>
            <a:r>
              <a:rPr lang="it-IT" sz="1100" dirty="0" err="1">
                <a:solidFill>
                  <a:srgbClr val="1F497D">
                    <a:lumMod val="60000"/>
                    <a:lumOff val="40000"/>
                  </a:srgbClr>
                </a:solidFill>
              </a:rPr>
              <a:t>true</a:t>
            </a:r>
            <a:r>
              <a:rPr lang="it-IT" sz="1100" dirty="0">
                <a:solidFill>
                  <a:srgbClr val="1F497D">
                    <a:lumMod val="60000"/>
                    <a:lumOff val="40000"/>
                  </a:srgbClr>
                </a:solidFill>
              </a:rPr>
              <a:t> </a:t>
            </a:r>
            <a:r>
              <a:rPr lang="it-IT" sz="1100" dirty="0" err="1">
                <a:solidFill>
                  <a:srgbClr val="1F497D">
                    <a:lumMod val="60000"/>
                    <a:lumOff val="40000"/>
                  </a:srgbClr>
                </a:solidFill>
              </a:rPr>
              <a:t>but</a:t>
            </a:r>
            <a:r>
              <a:rPr lang="it-IT" sz="1100" dirty="0">
                <a:solidFill>
                  <a:srgbClr val="1F497D">
                    <a:lumMod val="60000"/>
                    <a:lumOff val="40000"/>
                  </a:srgbClr>
                </a:solidFill>
              </a:rPr>
              <a:t> </a:t>
            </a:r>
            <a:r>
              <a:rPr lang="it-IT" sz="1100" dirty="0" smtClean="0">
                <a:solidFill>
                  <a:srgbClr val="1F497D">
                    <a:lumMod val="60000"/>
                    <a:lumOff val="40000"/>
                  </a:srgbClr>
                </a:solidFill>
              </a:rPr>
              <a:t>with </a:t>
            </a:r>
            <a:r>
              <a:rPr lang="it-IT" sz="1100" dirty="0" err="1" smtClean="0">
                <a:solidFill>
                  <a:srgbClr val="1F497D">
                    <a:lumMod val="60000"/>
                    <a:lumOff val="40000"/>
                  </a:srgbClr>
                </a:solidFill>
              </a:rPr>
              <a:t>past</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verificators</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but</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outside</a:t>
            </a:r>
            <a:r>
              <a:rPr lang="it-IT" sz="1100" dirty="0" smtClean="0">
                <a:solidFill>
                  <a:srgbClr val="1F497D">
                    <a:lumMod val="60000"/>
                    <a:lumOff val="40000"/>
                  </a:srgbClr>
                </a:solidFill>
              </a:rPr>
              <a:t> nature </a:t>
            </a:r>
            <a:r>
              <a:rPr lang="it-IT" sz="1100" dirty="0" err="1" smtClean="0">
                <a:solidFill>
                  <a:srgbClr val="1F497D">
                    <a:lumMod val="60000"/>
                    <a:lumOff val="40000"/>
                  </a:srgbClr>
                </a:solidFill>
              </a:rPr>
              <a:t>laws</a:t>
            </a:r>
            <a:r>
              <a:rPr lang="it-IT" sz="1100" dirty="0" smtClean="0">
                <a:solidFill>
                  <a:srgbClr val="1F497D">
                    <a:lumMod val="60000"/>
                    <a:lumOff val="40000"/>
                  </a:srgbClr>
                </a:solidFill>
              </a:rPr>
              <a:t>)</a:t>
            </a:r>
            <a:r>
              <a:rPr lang="it-IT" sz="1400" b="1" dirty="0" smtClean="0">
                <a:solidFill>
                  <a:srgbClr val="1F497D">
                    <a:lumMod val="60000"/>
                    <a:lumOff val="40000"/>
                  </a:srgbClr>
                </a:solidFill>
              </a:rPr>
              <a:t>, </a:t>
            </a:r>
            <a:r>
              <a:rPr lang="it-IT" sz="1400" b="1" dirty="0" err="1" smtClean="0">
                <a:solidFill>
                  <a:schemeClr val="bg2">
                    <a:lumMod val="60000"/>
                    <a:lumOff val="40000"/>
                  </a:schemeClr>
                </a:solidFill>
              </a:rPr>
              <a:t>presentism</a:t>
            </a:r>
            <a:r>
              <a:rPr lang="it-IT" sz="1400" b="1" dirty="0" smtClean="0">
                <a:solidFill>
                  <a:schemeClr val="bg2">
                    <a:lumMod val="60000"/>
                    <a:lumOff val="40000"/>
                  </a:schemeClr>
                </a:solidFill>
              </a:rPr>
              <a:t> </a:t>
            </a:r>
            <a:r>
              <a:rPr lang="it-IT" sz="1400" dirty="0" err="1" smtClean="0">
                <a:solidFill>
                  <a:schemeClr val="bg2">
                    <a:lumMod val="60000"/>
                    <a:lumOff val="40000"/>
                  </a:schemeClr>
                </a:solidFill>
              </a:rPr>
              <a:t>ersatzist</a:t>
            </a:r>
            <a:r>
              <a:rPr lang="it-IT" sz="1400" dirty="0" smtClean="0">
                <a:solidFill>
                  <a:schemeClr val="bg2">
                    <a:lumMod val="60000"/>
                    <a:lumOff val="40000"/>
                  </a:schemeClr>
                </a:solidFill>
              </a:rPr>
              <a:t> </a:t>
            </a:r>
            <a:r>
              <a:rPr lang="it-IT" sz="1100" dirty="0" smtClean="0">
                <a:solidFill>
                  <a:srgbClr val="1F497D">
                    <a:lumMod val="60000"/>
                    <a:lumOff val="40000"/>
                  </a:srgbClr>
                </a:solidFill>
              </a:rPr>
              <a:t>(</a:t>
            </a:r>
            <a:r>
              <a:rPr lang="it-IT" sz="1100" dirty="0" err="1" smtClean="0">
                <a:solidFill>
                  <a:srgbClr val="1F497D">
                    <a:lumMod val="60000"/>
                    <a:lumOff val="40000"/>
                  </a:srgbClr>
                </a:solidFill>
              </a:rPr>
              <a:t>universe</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at</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certain</a:t>
            </a:r>
            <a:r>
              <a:rPr lang="it-IT" sz="1100" dirty="0" smtClean="0">
                <a:solidFill>
                  <a:srgbClr val="1F497D">
                    <a:lumMod val="60000"/>
                    <a:lumOff val="40000"/>
                  </a:srgbClr>
                </a:solidFill>
              </a:rPr>
              <a:t> time </a:t>
            </a:r>
            <a:r>
              <a:rPr lang="it-IT" sz="1100" dirty="0" err="1" smtClean="0">
                <a:solidFill>
                  <a:srgbClr val="1F497D">
                    <a:lumMod val="60000"/>
                    <a:lumOff val="40000"/>
                  </a:srgbClr>
                </a:solidFill>
              </a:rPr>
              <a:t>is</a:t>
            </a:r>
            <a:r>
              <a:rPr lang="it-IT" sz="1100" dirty="0" smtClean="0">
                <a:solidFill>
                  <a:srgbClr val="1F497D">
                    <a:lumMod val="60000"/>
                    <a:lumOff val="40000"/>
                  </a:srgbClr>
                </a:solidFill>
              </a:rPr>
              <a:t> an </a:t>
            </a:r>
            <a:r>
              <a:rPr lang="it-IT" sz="1100" dirty="0" err="1" smtClean="0">
                <a:solidFill>
                  <a:srgbClr val="1F497D">
                    <a:lumMod val="60000"/>
                    <a:lumOff val="40000"/>
                  </a:srgbClr>
                </a:solidFill>
              </a:rPr>
              <a:t>abstract</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object</a:t>
            </a:r>
            <a:r>
              <a:rPr lang="it-IT" sz="1100" dirty="0" smtClean="0">
                <a:solidFill>
                  <a:srgbClr val="1F497D">
                    <a:lumMod val="60000"/>
                    <a:lumOff val="40000"/>
                  </a:srgbClr>
                </a:solidFill>
              </a:rPr>
              <a:t>, a set of </a:t>
            </a:r>
            <a:r>
              <a:rPr lang="it-IT" sz="1100" dirty="0" err="1" smtClean="0">
                <a:solidFill>
                  <a:srgbClr val="1F497D">
                    <a:lumMod val="60000"/>
                    <a:lumOff val="40000"/>
                  </a:srgbClr>
                </a:solidFill>
              </a:rPr>
              <a:t>consistent</a:t>
            </a:r>
            <a:r>
              <a:rPr lang="it-IT" sz="1100" dirty="0" smtClean="0">
                <a:solidFill>
                  <a:srgbClr val="1F497D">
                    <a:lumMod val="60000"/>
                    <a:lumOff val="40000"/>
                  </a:srgbClr>
                </a:solidFill>
              </a:rPr>
              <a:t> </a:t>
            </a:r>
            <a:r>
              <a:rPr lang="it-IT" sz="1100" dirty="0" err="1" smtClean="0">
                <a:solidFill>
                  <a:srgbClr val="1F497D">
                    <a:lumMod val="60000"/>
                    <a:lumOff val="40000"/>
                  </a:srgbClr>
                </a:solidFill>
              </a:rPr>
              <a:t>propositions</a:t>
            </a:r>
            <a:r>
              <a:rPr lang="it-IT" sz="1100" dirty="0" smtClean="0">
                <a:solidFill>
                  <a:srgbClr val="1F497D">
                    <a:lumMod val="60000"/>
                    <a:lumOff val="40000"/>
                  </a:srgbClr>
                </a:solidFill>
              </a:rPr>
              <a:t> )</a:t>
            </a:r>
            <a:r>
              <a:rPr lang="it-IT" sz="1400" dirty="0" smtClean="0">
                <a:solidFill>
                  <a:srgbClr val="1F497D">
                    <a:lumMod val="60000"/>
                    <a:lumOff val="40000"/>
                  </a:srgbClr>
                </a:solidFill>
              </a:rPr>
              <a:t>, </a:t>
            </a:r>
            <a:r>
              <a:rPr lang="it-IT" sz="1400" dirty="0" smtClean="0">
                <a:solidFill>
                  <a:schemeClr val="bg2">
                    <a:lumMod val="60000"/>
                    <a:lumOff val="40000"/>
                  </a:schemeClr>
                </a:solidFill>
              </a:rPr>
              <a:t> ..</a:t>
            </a:r>
          </a:p>
          <a:p>
            <a:endParaRPr lang="it-IT" sz="1400" b="1" dirty="0">
              <a:solidFill>
                <a:schemeClr val="bg2">
                  <a:lumMod val="60000"/>
                  <a:lumOff val="40000"/>
                </a:schemeClr>
              </a:solidFill>
            </a:endParaRPr>
          </a:p>
          <a:p>
            <a:r>
              <a:rPr lang="it-IT" sz="1400" b="1" dirty="0" err="1" smtClean="0">
                <a:solidFill>
                  <a:srgbClr val="00B050"/>
                </a:solidFill>
              </a:rPr>
              <a:t>Eternalist</a:t>
            </a:r>
            <a:endParaRPr lang="it-IT" sz="1400" b="1" dirty="0" smtClean="0">
              <a:solidFill>
                <a:srgbClr val="00B050"/>
              </a:solidFill>
            </a:endParaRPr>
          </a:p>
          <a:p>
            <a:endParaRPr lang="it-IT" sz="1400" b="1" dirty="0" smtClean="0">
              <a:solidFill>
                <a:srgbClr val="00B050"/>
              </a:solidFill>
            </a:endParaRPr>
          </a:p>
          <a:p>
            <a:r>
              <a:rPr lang="it-IT" sz="1400" b="1" dirty="0" err="1" smtClean="0">
                <a:solidFill>
                  <a:schemeClr val="bg2">
                    <a:lumMod val="60000"/>
                    <a:lumOff val="40000"/>
                  </a:schemeClr>
                </a:solidFill>
              </a:rPr>
              <a:t>Moving</a:t>
            </a:r>
            <a:r>
              <a:rPr lang="it-IT" sz="1400" b="1" dirty="0" smtClean="0">
                <a:solidFill>
                  <a:schemeClr val="bg2">
                    <a:lumMod val="60000"/>
                    <a:lumOff val="40000"/>
                  </a:schemeClr>
                </a:solidFill>
              </a:rPr>
              <a:t> light spot, …</a:t>
            </a:r>
            <a:endParaRPr lang="it-IT" sz="1400" b="1" dirty="0">
              <a:solidFill>
                <a:schemeClr val="bg2">
                  <a:lumMod val="60000"/>
                  <a:lumOff val="40000"/>
                </a:schemeClr>
              </a:solidFill>
            </a:endParaRPr>
          </a:p>
          <a:p>
            <a:endParaRPr lang="it-IT" sz="1400" b="1" dirty="0" smtClean="0">
              <a:solidFill>
                <a:srgbClr val="00B050"/>
              </a:solidFill>
            </a:endParaRPr>
          </a:p>
          <a:p>
            <a:endParaRPr lang="it-IT" sz="1400" b="1" dirty="0">
              <a:solidFill>
                <a:srgbClr val="00B050"/>
              </a:solidFill>
            </a:endParaRPr>
          </a:p>
          <a:p>
            <a:r>
              <a:rPr lang="it-IT" b="1" dirty="0" err="1" smtClean="0">
                <a:solidFill>
                  <a:srgbClr val="00B050"/>
                </a:solidFill>
              </a:rPr>
              <a:t>Hybrid</a:t>
            </a:r>
            <a:r>
              <a:rPr lang="it-IT" b="1" dirty="0" smtClean="0">
                <a:solidFill>
                  <a:srgbClr val="00B050"/>
                </a:solidFill>
              </a:rPr>
              <a:t> </a:t>
            </a:r>
            <a:r>
              <a:rPr lang="it-IT" b="1" dirty="0" err="1" smtClean="0">
                <a:solidFill>
                  <a:srgbClr val="00B050"/>
                </a:solidFill>
              </a:rPr>
              <a:t>Theories</a:t>
            </a:r>
            <a:endParaRPr lang="it-IT" b="1" dirty="0" smtClean="0">
              <a:solidFill>
                <a:srgbClr val="00B050"/>
              </a:solidFill>
            </a:endParaRPr>
          </a:p>
          <a:p>
            <a:endParaRPr lang="it-IT" sz="1400" b="1" dirty="0">
              <a:solidFill>
                <a:srgbClr val="00B050"/>
              </a:solidFill>
            </a:endParaRPr>
          </a:p>
          <a:p>
            <a:r>
              <a:rPr lang="it-IT" sz="1400" b="1" dirty="0" smtClean="0">
                <a:solidFill>
                  <a:schemeClr val="bg2">
                    <a:lumMod val="60000"/>
                    <a:lumOff val="40000"/>
                  </a:schemeClr>
                </a:solidFill>
              </a:rPr>
              <a:t>Non-</a:t>
            </a:r>
            <a:r>
              <a:rPr lang="it-IT" sz="1400" b="1" dirty="0" err="1" smtClean="0">
                <a:solidFill>
                  <a:schemeClr val="bg2">
                    <a:lumMod val="60000"/>
                    <a:lumOff val="40000"/>
                  </a:schemeClr>
                </a:solidFill>
              </a:rPr>
              <a:t>futurism</a:t>
            </a:r>
            <a:r>
              <a:rPr lang="it-IT" sz="1400" b="1" dirty="0" smtClean="0">
                <a:solidFill>
                  <a:schemeClr val="bg2">
                    <a:lumMod val="60000"/>
                    <a:lumOff val="40000"/>
                  </a:schemeClr>
                </a:solidFill>
              </a:rPr>
              <a:t> </a:t>
            </a:r>
            <a:r>
              <a:rPr lang="it-IT" sz="1100" dirty="0" smtClean="0">
                <a:solidFill>
                  <a:schemeClr val="bg2">
                    <a:lumMod val="60000"/>
                    <a:lumOff val="40000"/>
                  </a:schemeClr>
                </a:solidFill>
              </a:rPr>
              <a:t>(</a:t>
            </a:r>
            <a:r>
              <a:rPr lang="it-IT" sz="1100" dirty="0" err="1" smtClean="0">
                <a:solidFill>
                  <a:schemeClr val="bg2">
                    <a:lumMod val="60000"/>
                    <a:lumOff val="40000"/>
                  </a:schemeClr>
                </a:solidFill>
              </a:rPr>
              <a:t>block</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theory</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but</a:t>
            </a:r>
            <a:r>
              <a:rPr lang="it-IT" sz="1100" dirty="0" smtClean="0">
                <a:solidFill>
                  <a:schemeClr val="bg2">
                    <a:lumMod val="60000"/>
                    <a:lumOff val="40000"/>
                  </a:schemeClr>
                </a:solidFill>
              </a:rPr>
              <a:t> with </a:t>
            </a:r>
            <a:r>
              <a:rPr lang="it-IT" sz="1100" dirty="0" err="1" smtClean="0">
                <a:solidFill>
                  <a:schemeClr val="bg2">
                    <a:lumMod val="60000"/>
                    <a:lumOff val="40000"/>
                  </a:schemeClr>
                </a:solidFill>
              </a:rPr>
              <a:t>undetermined</a:t>
            </a:r>
            <a:r>
              <a:rPr lang="it-IT" sz="1100" dirty="0" smtClean="0">
                <a:solidFill>
                  <a:schemeClr val="bg2">
                    <a:lumMod val="60000"/>
                    <a:lumOff val="40000"/>
                  </a:schemeClr>
                </a:solidFill>
              </a:rPr>
              <a:t> future), </a:t>
            </a:r>
            <a:r>
              <a:rPr lang="it-IT" sz="1400" b="1" dirty="0" smtClean="0">
                <a:solidFill>
                  <a:schemeClr val="bg2">
                    <a:lumMod val="60000"/>
                    <a:lumOff val="40000"/>
                  </a:schemeClr>
                </a:solidFill>
              </a:rPr>
              <a:t>non-</a:t>
            </a:r>
            <a:r>
              <a:rPr lang="it-IT" sz="1400" b="1" dirty="0" err="1" smtClean="0">
                <a:solidFill>
                  <a:schemeClr val="bg2">
                    <a:lumMod val="60000"/>
                    <a:lumOff val="40000"/>
                  </a:schemeClr>
                </a:solidFill>
              </a:rPr>
              <a:t>futurism</a:t>
            </a:r>
            <a:r>
              <a:rPr lang="it-IT" sz="1400" b="1" dirty="0" smtClean="0">
                <a:solidFill>
                  <a:schemeClr val="bg2">
                    <a:lumMod val="60000"/>
                    <a:lumOff val="40000"/>
                  </a:schemeClr>
                </a:solidFill>
              </a:rPr>
              <a:t> à la </a:t>
            </a:r>
            <a:r>
              <a:rPr lang="it-IT" sz="1400" b="1" dirty="0" err="1" smtClean="0">
                <a:solidFill>
                  <a:schemeClr val="bg2">
                    <a:lumMod val="60000"/>
                    <a:lumOff val="40000"/>
                  </a:schemeClr>
                </a:solidFill>
              </a:rPr>
              <a:t>Forest</a:t>
            </a:r>
            <a:r>
              <a:rPr lang="it-IT" sz="1400" b="1" dirty="0" smtClean="0">
                <a:solidFill>
                  <a:schemeClr val="bg2">
                    <a:lumMod val="60000"/>
                    <a:lumOff val="40000"/>
                  </a:schemeClr>
                </a:solidFill>
              </a:rPr>
              <a:t> </a:t>
            </a:r>
            <a:r>
              <a:rPr lang="it-IT" sz="1100" dirty="0" smtClean="0">
                <a:solidFill>
                  <a:schemeClr val="bg2">
                    <a:lumMod val="60000"/>
                    <a:lumOff val="40000"/>
                  </a:schemeClr>
                </a:solidFill>
              </a:rPr>
              <a:t>(</a:t>
            </a:r>
            <a:r>
              <a:rPr lang="it-IT" sz="1100" dirty="0" err="1" smtClean="0">
                <a:solidFill>
                  <a:schemeClr val="bg2">
                    <a:lumMod val="60000"/>
                    <a:lumOff val="40000"/>
                  </a:schemeClr>
                </a:solidFill>
              </a:rPr>
              <a:t>only</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persons</a:t>
            </a:r>
            <a:r>
              <a:rPr lang="it-IT" sz="1100" dirty="0" smtClean="0">
                <a:solidFill>
                  <a:schemeClr val="bg2">
                    <a:lumMod val="60000"/>
                    <a:lumOff val="40000"/>
                  </a:schemeClr>
                </a:solidFill>
              </a:rPr>
              <a:t> living </a:t>
            </a:r>
            <a:r>
              <a:rPr lang="it-IT" sz="1100" b="1" dirty="0" err="1" smtClean="0">
                <a:solidFill>
                  <a:schemeClr val="bg2">
                    <a:lumMod val="60000"/>
                    <a:lumOff val="40000"/>
                  </a:schemeClr>
                </a:solidFill>
              </a:rPr>
              <a:t>now</a:t>
            </a:r>
            <a:r>
              <a:rPr lang="it-IT" sz="1100" b="1" dirty="0" smtClean="0">
                <a:solidFill>
                  <a:schemeClr val="bg2">
                    <a:lumMod val="60000"/>
                    <a:lumOff val="40000"/>
                  </a:schemeClr>
                </a:solidFill>
              </a:rPr>
              <a:t> </a:t>
            </a:r>
            <a:r>
              <a:rPr lang="it-IT" sz="1100" dirty="0" smtClean="0">
                <a:solidFill>
                  <a:schemeClr val="bg2">
                    <a:lumMod val="60000"/>
                    <a:lumOff val="40000"/>
                  </a:schemeClr>
                </a:solidFill>
              </a:rPr>
              <a:t>are </a:t>
            </a:r>
            <a:r>
              <a:rPr lang="it-IT" sz="1100" dirty="0" err="1" smtClean="0">
                <a:solidFill>
                  <a:schemeClr val="bg2">
                    <a:lumMod val="60000"/>
                    <a:lumOff val="40000"/>
                  </a:schemeClr>
                </a:solidFill>
              </a:rPr>
              <a:t>conscious</a:t>
            </a:r>
            <a:r>
              <a:rPr lang="it-IT" sz="1100" dirty="0" smtClean="0">
                <a:solidFill>
                  <a:schemeClr val="bg2">
                    <a:lumMod val="60000"/>
                    <a:lumOff val="40000"/>
                  </a:schemeClr>
                </a:solidFill>
              </a:rPr>
              <a:t> et live </a:t>
            </a:r>
            <a:r>
              <a:rPr lang="it-IT" sz="1100" dirty="0" err="1" smtClean="0">
                <a:solidFill>
                  <a:schemeClr val="bg2">
                    <a:lumMod val="60000"/>
                    <a:lumOff val="40000"/>
                  </a:schemeClr>
                </a:solidFill>
              </a:rPr>
              <a:t>really</a:t>
            </a:r>
            <a:r>
              <a:rPr lang="it-IT" sz="1100" dirty="0" smtClean="0">
                <a:solidFill>
                  <a:schemeClr val="bg2">
                    <a:lumMod val="60000"/>
                    <a:lumOff val="40000"/>
                  </a:schemeClr>
                </a:solidFill>
              </a:rPr>
              <a:t>)</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growing</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block</a:t>
            </a:r>
            <a:r>
              <a:rPr lang="it-IT" sz="1400" b="1" dirty="0" smtClean="0">
                <a:solidFill>
                  <a:schemeClr val="bg2">
                    <a:lumMod val="60000"/>
                    <a:lumOff val="40000"/>
                  </a:schemeClr>
                </a:solidFill>
              </a:rPr>
              <a:t> </a:t>
            </a:r>
            <a:r>
              <a:rPr lang="it-IT" sz="1400" dirty="0" smtClean="0">
                <a:solidFill>
                  <a:schemeClr val="bg2">
                    <a:lumMod val="60000"/>
                    <a:lumOff val="40000"/>
                  </a:schemeClr>
                </a:solidFill>
              </a:rPr>
              <a:t>(</a:t>
            </a:r>
            <a:r>
              <a:rPr lang="it-IT" sz="1100" dirty="0" err="1" smtClean="0">
                <a:solidFill>
                  <a:schemeClr val="bg2">
                    <a:lumMod val="60000"/>
                    <a:lumOff val="40000"/>
                  </a:schemeClr>
                </a:solidFill>
              </a:rPr>
              <a:t>past</a:t>
            </a:r>
            <a:r>
              <a:rPr lang="it-IT" sz="1100" dirty="0" smtClean="0">
                <a:solidFill>
                  <a:schemeClr val="bg2">
                    <a:lumMod val="60000"/>
                    <a:lumOff val="40000"/>
                  </a:schemeClr>
                </a:solidFill>
              </a:rPr>
              <a:t> and </a:t>
            </a:r>
            <a:r>
              <a:rPr lang="it-IT" sz="1100" dirty="0" err="1" smtClean="0">
                <a:solidFill>
                  <a:schemeClr val="bg2">
                    <a:lumMod val="60000"/>
                    <a:lumOff val="40000"/>
                  </a:schemeClr>
                </a:solidFill>
              </a:rPr>
              <a:t>present</a:t>
            </a:r>
            <a:r>
              <a:rPr lang="it-IT" sz="1100" dirty="0" smtClean="0">
                <a:solidFill>
                  <a:schemeClr val="bg2">
                    <a:lumMod val="60000"/>
                    <a:lumOff val="40000"/>
                  </a:schemeClr>
                </a:solidFill>
              </a:rPr>
              <a:t> are a </a:t>
            </a:r>
            <a:r>
              <a:rPr lang="it-IT" sz="1100" dirty="0" err="1" smtClean="0">
                <a:solidFill>
                  <a:schemeClr val="bg2">
                    <a:lumMod val="60000"/>
                    <a:lumOff val="40000"/>
                  </a:schemeClr>
                </a:solidFill>
              </a:rPr>
              <a:t>growing</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block</a:t>
            </a:r>
            <a:r>
              <a:rPr lang="it-IT" sz="1100" dirty="0" smtClean="0">
                <a:solidFill>
                  <a:schemeClr val="bg2">
                    <a:lumMod val="60000"/>
                    <a:lumOff val="40000"/>
                  </a:schemeClr>
                </a:solidFill>
              </a:rPr>
              <a:t>), </a:t>
            </a:r>
            <a:r>
              <a:rPr lang="it-IT" sz="1400" b="1" dirty="0" err="1" smtClean="0">
                <a:solidFill>
                  <a:schemeClr val="bg2">
                    <a:lumMod val="60000"/>
                    <a:lumOff val="40000"/>
                  </a:schemeClr>
                </a:solidFill>
              </a:rPr>
              <a:t>dynamic</a:t>
            </a:r>
            <a:r>
              <a:rPr lang="it-IT" sz="1400" b="1" dirty="0" smtClean="0">
                <a:solidFill>
                  <a:schemeClr val="bg2">
                    <a:lumMod val="60000"/>
                    <a:lumOff val="40000"/>
                  </a:schemeClr>
                </a:solidFill>
              </a:rPr>
              <a:t> </a:t>
            </a:r>
            <a:r>
              <a:rPr lang="it-IT" sz="1400" b="1" dirty="0" err="1">
                <a:solidFill>
                  <a:schemeClr val="bg2">
                    <a:lumMod val="60000"/>
                    <a:lumOff val="40000"/>
                  </a:schemeClr>
                </a:solidFill>
              </a:rPr>
              <a:t>tree</a:t>
            </a:r>
            <a:r>
              <a:rPr lang="it-IT" sz="1400" b="1" dirty="0">
                <a:solidFill>
                  <a:schemeClr val="bg2">
                    <a:lumMod val="60000"/>
                    <a:lumOff val="40000"/>
                  </a:schemeClr>
                </a:solidFill>
              </a:rPr>
              <a:t> </a:t>
            </a:r>
            <a:r>
              <a:rPr lang="it-IT" sz="1400" b="1" dirty="0" err="1">
                <a:solidFill>
                  <a:schemeClr val="bg2">
                    <a:lumMod val="60000"/>
                    <a:lumOff val="40000"/>
                  </a:schemeClr>
                </a:solidFill>
              </a:rPr>
              <a:t>universe</a:t>
            </a:r>
            <a:r>
              <a:rPr lang="it-IT" sz="1400" b="1" dirty="0">
                <a:solidFill>
                  <a:schemeClr val="bg2">
                    <a:lumMod val="60000"/>
                    <a:lumOff val="40000"/>
                  </a:schemeClr>
                </a:solidFill>
              </a:rPr>
              <a:t> </a:t>
            </a:r>
            <a:r>
              <a:rPr lang="it-IT" sz="1100" dirty="0">
                <a:solidFill>
                  <a:schemeClr val="bg2">
                    <a:lumMod val="60000"/>
                    <a:lumOff val="40000"/>
                  </a:schemeClr>
                </a:solidFill>
              </a:rPr>
              <a:t>(Branching of </a:t>
            </a:r>
            <a:r>
              <a:rPr lang="it-IT" sz="1100" dirty="0" err="1">
                <a:solidFill>
                  <a:schemeClr val="bg2">
                    <a:lumMod val="60000"/>
                    <a:lumOff val="40000"/>
                  </a:schemeClr>
                </a:solidFill>
              </a:rPr>
              <a:t>possible</a:t>
            </a:r>
            <a:r>
              <a:rPr lang="it-IT" sz="1100" dirty="0">
                <a:solidFill>
                  <a:schemeClr val="bg2">
                    <a:lumMod val="60000"/>
                    <a:lumOff val="40000"/>
                  </a:schemeClr>
                </a:solidFill>
              </a:rPr>
              <a:t> </a:t>
            </a:r>
            <a:r>
              <a:rPr lang="it-IT" sz="1100" dirty="0" err="1">
                <a:solidFill>
                  <a:schemeClr val="bg2">
                    <a:lumMod val="60000"/>
                    <a:lumOff val="40000"/>
                  </a:schemeClr>
                </a:solidFill>
              </a:rPr>
              <a:t>futures</a:t>
            </a:r>
            <a:r>
              <a:rPr lang="it-IT" sz="1100" dirty="0">
                <a:solidFill>
                  <a:schemeClr val="bg2">
                    <a:lumMod val="60000"/>
                    <a:lumOff val="40000"/>
                  </a:schemeClr>
                </a:solidFill>
              </a:rPr>
              <a:t> with a </a:t>
            </a:r>
            <a:r>
              <a:rPr lang="it-IT" sz="1100" dirty="0" err="1">
                <a:solidFill>
                  <a:schemeClr val="bg2">
                    <a:lumMod val="60000"/>
                    <a:lumOff val="40000"/>
                  </a:schemeClr>
                </a:solidFill>
              </a:rPr>
              <a:t>fixed</a:t>
            </a:r>
            <a:r>
              <a:rPr lang="it-IT" sz="1100" dirty="0">
                <a:solidFill>
                  <a:schemeClr val="bg2">
                    <a:lumMod val="60000"/>
                    <a:lumOff val="40000"/>
                  </a:schemeClr>
                </a:solidFill>
              </a:rPr>
              <a:t> </a:t>
            </a:r>
            <a:r>
              <a:rPr lang="it-IT" sz="1100" dirty="0" err="1">
                <a:solidFill>
                  <a:schemeClr val="bg2">
                    <a:lumMod val="60000"/>
                    <a:lumOff val="40000"/>
                  </a:schemeClr>
                </a:solidFill>
              </a:rPr>
              <a:t>past</a:t>
            </a:r>
            <a:r>
              <a:rPr lang="it-IT" sz="1100" dirty="0">
                <a:solidFill>
                  <a:schemeClr val="bg2">
                    <a:lumMod val="60000"/>
                    <a:lumOff val="40000"/>
                  </a:schemeClr>
                </a:solidFill>
              </a:rPr>
              <a:t>)</a:t>
            </a:r>
            <a:r>
              <a:rPr lang="it-IT" sz="1400" b="1" dirty="0">
                <a:solidFill>
                  <a:schemeClr val="bg2">
                    <a:lumMod val="60000"/>
                    <a:lumOff val="40000"/>
                  </a:schemeClr>
                </a:solidFill>
              </a:rPr>
              <a:t>, …</a:t>
            </a:r>
            <a:endParaRPr lang="it-IT" b="1" dirty="0">
              <a:solidFill>
                <a:schemeClr val="bg2">
                  <a:lumMod val="60000"/>
                  <a:lumOff val="40000"/>
                </a:schemeClr>
              </a:solidFill>
            </a:endParaRPr>
          </a:p>
          <a:p>
            <a:endParaRPr lang="it-IT" sz="1400" b="1" dirty="0">
              <a:solidFill>
                <a:srgbClr val="00B050"/>
              </a:solidFill>
            </a:endParaRPr>
          </a:p>
          <a:p>
            <a:r>
              <a:rPr lang="it-IT" b="1" dirty="0" smtClean="0">
                <a:solidFill>
                  <a:srgbClr val="00B050"/>
                </a:solidFill>
              </a:rPr>
              <a:t>B-</a:t>
            </a:r>
            <a:r>
              <a:rPr lang="it-IT" b="1" dirty="0" err="1" smtClean="0">
                <a:solidFill>
                  <a:srgbClr val="00B050"/>
                </a:solidFill>
              </a:rPr>
              <a:t>Theories</a:t>
            </a:r>
            <a:endParaRPr lang="it-IT" b="1" dirty="0" smtClean="0">
              <a:solidFill>
                <a:srgbClr val="00B050"/>
              </a:solidFill>
            </a:endParaRPr>
          </a:p>
          <a:p>
            <a:endParaRPr lang="it-IT" sz="1400" b="1" dirty="0">
              <a:solidFill>
                <a:srgbClr val="00B050"/>
              </a:solidFill>
            </a:endParaRPr>
          </a:p>
          <a:p>
            <a:r>
              <a:rPr lang="it-IT" sz="1400" b="1" dirty="0" err="1" smtClean="0">
                <a:solidFill>
                  <a:srgbClr val="00B050"/>
                </a:solidFill>
              </a:rPr>
              <a:t>Eternalist</a:t>
            </a:r>
            <a:endParaRPr lang="it-IT" sz="1400" b="1" dirty="0" smtClean="0">
              <a:solidFill>
                <a:srgbClr val="00B050"/>
              </a:solidFill>
            </a:endParaRPr>
          </a:p>
          <a:p>
            <a:endParaRPr lang="it-IT" sz="1400" b="1" dirty="0">
              <a:solidFill>
                <a:srgbClr val="00B050"/>
              </a:solidFill>
            </a:endParaRPr>
          </a:p>
          <a:p>
            <a:r>
              <a:rPr lang="it-IT" sz="1400" b="1" dirty="0" smtClean="0">
                <a:solidFill>
                  <a:schemeClr val="bg2">
                    <a:lumMod val="60000"/>
                    <a:lumOff val="40000"/>
                  </a:schemeClr>
                </a:solidFill>
              </a:rPr>
              <a:t>Multiple </a:t>
            </a:r>
            <a:r>
              <a:rPr lang="it-IT" sz="1400" b="1" dirty="0" err="1" smtClean="0">
                <a:solidFill>
                  <a:schemeClr val="bg2">
                    <a:lumMod val="60000"/>
                    <a:lumOff val="40000"/>
                  </a:schemeClr>
                </a:solidFill>
              </a:rPr>
              <a:t>futures</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modal</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realism</a:t>
            </a:r>
            <a:r>
              <a:rPr lang="it-IT" sz="1400" b="1" dirty="0" smtClean="0">
                <a:solidFill>
                  <a:schemeClr val="bg2">
                    <a:lumMod val="60000"/>
                    <a:lumOff val="40000"/>
                  </a:schemeClr>
                </a:solidFill>
              </a:rPr>
              <a:t> </a:t>
            </a:r>
            <a:r>
              <a:rPr lang="it-IT" sz="1200" dirty="0" smtClean="0">
                <a:solidFill>
                  <a:schemeClr val="bg2">
                    <a:lumMod val="60000"/>
                    <a:lumOff val="40000"/>
                  </a:schemeClr>
                </a:solidFill>
              </a:rPr>
              <a:t>(</a:t>
            </a:r>
            <a:r>
              <a:rPr lang="it-IT" sz="1200" dirty="0" err="1" smtClean="0">
                <a:solidFill>
                  <a:schemeClr val="bg2">
                    <a:lumMod val="60000"/>
                    <a:lumOff val="40000"/>
                  </a:schemeClr>
                </a:solidFill>
              </a:rPr>
              <a:t>every</a:t>
            </a:r>
            <a:r>
              <a:rPr lang="it-IT" sz="1200" dirty="0" smtClean="0">
                <a:solidFill>
                  <a:schemeClr val="bg2">
                    <a:lumMod val="60000"/>
                    <a:lumOff val="40000"/>
                  </a:schemeClr>
                </a:solidFill>
              </a:rPr>
              <a:t> </a:t>
            </a:r>
            <a:r>
              <a:rPr lang="it-IT" sz="1200" dirty="0" err="1" smtClean="0">
                <a:solidFill>
                  <a:schemeClr val="bg2">
                    <a:lumMod val="60000"/>
                    <a:lumOff val="40000"/>
                  </a:schemeClr>
                </a:solidFill>
              </a:rPr>
              <a:t>possibility</a:t>
            </a:r>
            <a:r>
              <a:rPr lang="it-IT" sz="1200" dirty="0" smtClean="0">
                <a:solidFill>
                  <a:schemeClr val="bg2">
                    <a:lumMod val="60000"/>
                    <a:lumOff val="40000"/>
                  </a:schemeClr>
                </a:solidFill>
              </a:rPr>
              <a:t> of </a:t>
            </a:r>
            <a:r>
              <a:rPr lang="it-IT" sz="1200" dirty="0" err="1" smtClean="0">
                <a:solidFill>
                  <a:schemeClr val="bg2">
                    <a:lumMod val="60000"/>
                    <a:lumOff val="40000"/>
                  </a:schemeClr>
                </a:solidFill>
              </a:rPr>
              <a:t>existence</a:t>
            </a:r>
            <a:r>
              <a:rPr lang="it-IT" sz="1200" dirty="0" smtClean="0">
                <a:solidFill>
                  <a:schemeClr val="bg2">
                    <a:lumMod val="60000"/>
                    <a:lumOff val="40000"/>
                  </a:schemeClr>
                </a:solidFill>
              </a:rPr>
              <a:t> of the </a:t>
            </a:r>
            <a:r>
              <a:rPr lang="it-IT" sz="1200" dirty="0" err="1" smtClean="0">
                <a:solidFill>
                  <a:schemeClr val="bg2">
                    <a:lumMod val="60000"/>
                    <a:lumOff val="40000"/>
                  </a:schemeClr>
                </a:solidFill>
              </a:rPr>
              <a:t>universe</a:t>
            </a:r>
            <a:r>
              <a:rPr lang="it-IT" sz="1200" dirty="0" smtClean="0">
                <a:solidFill>
                  <a:schemeClr val="bg2">
                    <a:lumMod val="60000"/>
                    <a:lumOff val="40000"/>
                  </a:schemeClr>
                </a:solidFill>
              </a:rPr>
              <a:t> </a:t>
            </a:r>
            <a:r>
              <a:rPr lang="it-IT" sz="1200" dirty="0" err="1" smtClean="0">
                <a:solidFill>
                  <a:schemeClr val="bg2">
                    <a:lumMod val="60000"/>
                    <a:lumOff val="40000"/>
                  </a:schemeClr>
                </a:solidFill>
              </a:rPr>
              <a:t>it</a:t>
            </a:r>
            <a:r>
              <a:rPr lang="it-IT" sz="1200" dirty="0" smtClean="0">
                <a:solidFill>
                  <a:schemeClr val="bg2">
                    <a:lumMod val="60000"/>
                    <a:lumOff val="40000"/>
                  </a:schemeClr>
                </a:solidFill>
              </a:rPr>
              <a:t> </a:t>
            </a:r>
            <a:r>
              <a:rPr lang="it-IT" sz="1200" dirty="0" err="1" smtClean="0">
                <a:solidFill>
                  <a:schemeClr val="bg2">
                    <a:lumMod val="60000"/>
                    <a:lumOff val="40000"/>
                  </a:schemeClr>
                </a:solidFill>
              </a:rPr>
              <a:t>exists</a:t>
            </a:r>
            <a:r>
              <a:rPr lang="it-IT" sz="1200" dirty="0" smtClean="0">
                <a:solidFill>
                  <a:schemeClr val="bg2">
                    <a:lumMod val="60000"/>
                    <a:lumOff val="40000"/>
                  </a:schemeClr>
                </a:solidFill>
              </a:rPr>
              <a:t> a </a:t>
            </a:r>
            <a:r>
              <a:rPr lang="it-IT" sz="1200" dirty="0" err="1" smtClean="0">
                <a:solidFill>
                  <a:schemeClr val="bg2">
                    <a:lumMod val="60000"/>
                    <a:lumOff val="40000"/>
                  </a:schemeClr>
                </a:solidFill>
              </a:rPr>
              <a:t>universe</a:t>
            </a:r>
            <a:r>
              <a:rPr lang="it-IT" sz="1200" dirty="0" smtClean="0">
                <a:solidFill>
                  <a:schemeClr val="bg2">
                    <a:lumMod val="60000"/>
                    <a:lumOff val="40000"/>
                  </a:schemeClr>
                </a:solidFill>
              </a:rPr>
              <a:t>) </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counterparts</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theory</a:t>
            </a:r>
            <a:r>
              <a:rPr lang="it-IT" sz="1400" b="1" dirty="0" smtClean="0">
                <a:solidFill>
                  <a:schemeClr val="bg2">
                    <a:lumMod val="60000"/>
                    <a:lumOff val="40000"/>
                  </a:schemeClr>
                </a:solidFill>
              </a:rPr>
              <a:t> </a:t>
            </a:r>
            <a:r>
              <a:rPr lang="it-IT" sz="1200" dirty="0" smtClean="0">
                <a:solidFill>
                  <a:schemeClr val="bg2">
                    <a:lumMod val="60000"/>
                    <a:lumOff val="40000"/>
                  </a:schemeClr>
                </a:solidFill>
              </a:rPr>
              <a:t>(</a:t>
            </a:r>
            <a:r>
              <a:rPr lang="it-IT" sz="1200" dirty="0" err="1" smtClean="0">
                <a:solidFill>
                  <a:schemeClr val="bg2">
                    <a:lumMod val="60000"/>
                    <a:lumOff val="40000"/>
                  </a:schemeClr>
                </a:solidFill>
              </a:rPr>
              <a:t>different</a:t>
            </a:r>
            <a:r>
              <a:rPr lang="it-IT" sz="1200" dirty="0" smtClean="0">
                <a:solidFill>
                  <a:schemeClr val="bg2">
                    <a:lumMod val="60000"/>
                    <a:lumOff val="40000"/>
                  </a:schemeClr>
                </a:solidFill>
              </a:rPr>
              <a:t> </a:t>
            </a:r>
            <a:r>
              <a:rPr lang="it-IT" sz="1200" dirty="0" err="1" smtClean="0">
                <a:solidFill>
                  <a:schemeClr val="bg2">
                    <a:lumMod val="60000"/>
                    <a:lumOff val="40000"/>
                  </a:schemeClr>
                </a:solidFill>
              </a:rPr>
              <a:t>modalities</a:t>
            </a:r>
            <a:r>
              <a:rPr lang="it-IT" sz="1200" dirty="0" smtClean="0">
                <a:solidFill>
                  <a:schemeClr val="bg2">
                    <a:lumMod val="60000"/>
                    <a:lumOff val="40000"/>
                  </a:schemeClr>
                </a:solidFill>
              </a:rPr>
              <a:t> are </a:t>
            </a:r>
            <a:r>
              <a:rPr lang="it-IT" sz="1200" dirty="0" err="1" smtClean="0">
                <a:solidFill>
                  <a:schemeClr val="bg2">
                    <a:lumMod val="60000"/>
                    <a:lumOff val="40000"/>
                  </a:schemeClr>
                </a:solidFill>
              </a:rPr>
              <a:t>individuals</a:t>
            </a:r>
            <a:r>
              <a:rPr lang="it-IT" sz="1200" dirty="0" smtClean="0">
                <a:solidFill>
                  <a:schemeClr val="bg2">
                    <a:lumMod val="60000"/>
                    <a:lumOff val="40000"/>
                  </a:schemeClr>
                </a:solidFill>
              </a:rPr>
              <a:t> </a:t>
            </a:r>
            <a:r>
              <a:rPr lang="it-IT" sz="1200" dirty="0" err="1" smtClean="0">
                <a:solidFill>
                  <a:schemeClr val="bg2">
                    <a:lumMod val="60000"/>
                    <a:lumOff val="40000"/>
                  </a:schemeClr>
                </a:solidFill>
              </a:rPr>
              <a:t>retaining</a:t>
            </a:r>
            <a:r>
              <a:rPr lang="it-IT" sz="1200" dirty="0" smtClean="0">
                <a:solidFill>
                  <a:schemeClr val="bg2">
                    <a:lumMod val="60000"/>
                    <a:lumOff val="40000"/>
                  </a:schemeClr>
                </a:solidFill>
              </a:rPr>
              <a:t> a relation of </a:t>
            </a:r>
            <a:r>
              <a:rPr lang="it-IT" sz="1200" dirty="0" err="1" smtClean="0">
                <a:solidFill>
                  <a:schemeClr val="bg2">
                    <a:lumMod val="60000"/>
                    <a:lumOff val="40000"/>
                  </a:schemeClr>
                </a:solidFill>
              </a:rPr>
              <a:t>similarity</a:t>
            </a:r>
            <a:r>
              <a:rPr lang="it-IT" sz="1200" dirty="0" smtClean="0">
                <a:solidFill>
                  <a:schemeClr val="bg2">
                    <a:lumMod val="60000"/>
                    <a:lumOff val="40000"/>
                  </a:schemeClr>
                </a:solidFill>
              </a:rPr>
              <a:t>), </a:t>
            </a:r>
            <a:r>
              <a:rPr lang="it-IT" sz="1400" b="1" dirty="0" err="1" smtClean="0">
                <a:solidFill>
                  <a:schemeClr val="bg2">
                    <a:lumMod val="60000"/>
                    <a:lumOff val="40000"/>
                  </a:schemeClr>
                </a:solidFill>
              </a:rPr>
              <a:t>static</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tree</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universe</a:t>
            </a:r>
            <a:r>
              <a:rPr lang="it-IT" sz="1400" b="1" dirty="0" smtClean="0">
                <a:solidFill>
                  <a:schemeClr val="bg2">
                    <a:lumMod val="60000"/>
                    <a:lumOff val="40000"/>
                  </a:schemeClr>
                </a:solidFill>
              </a:rPr>
              <a:t> </a:t>
            </a:r>
            <a:r>
              <a:rPr lang="it-IT" sz="1100" dirty="0" smtClean="0">
                <a:solidFill>
                  <a:schemeClr val="bg2">
                    <a:lumMod val="60000"/>
                    <a:lumOff val="40000"/>
                  </a:schemeClr>
                </a:solidFill>
              </a:rPr>
              <a:t>(«</a:t>
            </a:r>
            <a:r>
              <a:rPr lang="it-IT" sz="1100" dirty="0" err="1" smtClean="0">
                <a:solidFill>
                  <a:schemeClr val="bg2">
                    <a:lumMod val="60000"/>
                    <a:lumOff val="40000"/>
                  </a:schemeClr>
                </a:solidFill>
              </a:rPr>
              <a:t>fixed</a:t>
            </a:r>
            <a:r>
              <a:rPr lang="it-IT" sz="1100" dirty="0" smtClean="0">
                <a:solidFill>
                  <a:schemeClr val="bg2">
                    <a:lumMod val="60000"/>
                    <a:lumOff val="40000"/>
                  </a:schemeClr>
                </a:solidFill>
              </a:rPr>
              <a:t>» branching </a:t>
            </a:r>
            <a:r>
              <a:rPr lang="it-IT" sz="1100" dirty="0" err="1" smtClean="0">
                <a:solidFill>
                  <a:schemeClr val="bg2">
                    <a:lumMod val="60000"/>
                    <a:lumOff val="40000"/>
                  </a:schemeClr>
                </a:solidFill>
              </a:rPr>
              <a:t>tree</a:t>
            </a:r>
            <a:r>
              <a:rPr lang="it-IT" sz="1100" dirty="0" smtClean="0">
                <a:solidFill>
                  <a:schemeClr val="bg2">
                    <a:lumMod val="60000"/>
                    <a:lumOff val="40000"/>
                  </a:schemeClr>
                </a:solidFill>
              </a:rPr>
              <a:t> of </a:t>
            </a:r>
            <a:r>
              <a:rPr lang="it-IT" sz="1100" dirty="0" err="1" smtClean="0">
                <a:solidFill>
                  <a:schemeClr val="bg2">
                    <a:lumMod val="60000"/>
                    <a:lumOff val="40000"/>
                  </a:schemeClr>
                </a:solidFill>
              </a:rPr>
              <a:t>events</a:t>
            </a:r>
            <a:r>
              <a:rPr lang="it-IT" sz="1100" dirty="0" smtClean="0">
                <a:solidFill>
                  <a:schemeClr val="bg2">
                    <a:lumMod val="60000"/>
                    <a:lumOff val="40000"/>
                  </a:schemeClr>
                </a:solidFill>
              </a:rPr>
              <a:t>, </a:t>
            </a:r>
            <a:r>
              <a:rPr lang="it-IT" sz="1100" dirty="0" err="1" smtClean="0">
                <a:solidFill>
                  <a:schemeClr val="bg2">
                    <a:lumMod val="60000"/>
                    <a:lumOff val="40000"/>
                  </a:schemeClr>
                </a:solidFill>
              </a:rPr>
              <a:t>past</a:t>
            </a:r>
            <a:r>
              <a:rPr lang="it-IT" sz="1100" dirty="0" smtClean="0">
                <a:solidFill>
                  <a:schemeClr val="bg2">
                    <a:lumMod val="60000"/>
                    <a:lumOff val="40000"/>
                  </a:schemeClr>
                </a:solidFill>
              </a:rPr>
              <a:t> and future) </a:t>
            </a:r>
            <a:r>
              <a:rPr lang="it-IT" sz="1100" b="1" dirty="0" smtClean="0">
                <a:solidFill>
                  <a:srgbClr val="002060"/>
                </a:solidFill>
              </a:rPr>
              <a:t>(</a:t>
            </a:r>
            <a:r>
              <a:rPr lang="it-IT" sz="1100" b="1" dirty="0" err="1" smtClean="0">
                <a:solidFill>
                  <a:srgbClr val="002060"/>
                </a:solidFill>
              </a:rPr>
              <a:t>same</a:t>
            </a:r>
            <a:r>
              <a:rPr lang="it-IT" sz="1100" b="1" dirty="0" smtClean="0">
                <a:solidFill>
                  <a:srgbClr val="002060"/>
                </a:solidFill>
              </a:rPr>
              <a:t> </a:t>
            </a:r>
            <a:r>
              <a:rPr lang="it-IT" sz="1100" b="1" dirty="0" err="1" smtClean="0">
                <a:solidFill>
                  <a:srgbClr val="002060"/>
                </a:solidFill>
              </a:rPr>
              <a:t>ontological</a:t>
            </a:r>
            <a:r>
              <a:rPr lang="it-IT" sz="1100" b="1" dirty="0" smtClean="0">
                <a:solidFill>
                  <a:srgbClr val="002060"/>
                </a:solidFill>
              </a:rPr>
              <a:t> </a:t>
            </a:r>
            <a:r>
              <a:rPr lang="it-IT" sz="1100" b="1" dirty="0" err="1" smtClean="0">
                <a:solidFill>
                  <a:srgbClr val="002060"/>
                </a:solidFill>
              </a:rPr>
              <a:t>meaning</a:t>
            </a:r>
            <a:r>
              <a:rPr lang="it-IT" sz="1100" b="1" dirty="0" smtClean="0">
                <a:solidFill>
                  <a:srgbClr val="002060"/>
                </a:solidFill>
              </a:rPr>
              <a:t> of </a:t>
            </a:r>
            <a:r>
              <a:rPr lang="it-IT" sz="1100" b="1" dirty="0" err="1" smtClean="0">
                <a:solidFill>
                  <a:srgbClr val="002060"/>
                </a:solidFill>
              </a:rPr>
              <a:t>futures</a:t>
            </a:r>
            <a:r>
              <a:rPr lang="it-IT" sz="1100" b="1" dirty="0" smtClean="0">
                <a:solidFill>
                  <a:srgbClr val="002060"/>
                </a:solidFill>
              </a:rPr>
              <a:t>, «</a:t>
            </a:r>
            <a:r>
              <a:rPr lang="it-IT" sz="1100" b="1" dirty="0" err="1" smtClean="0">
                <a:solidFill>
                  <a:srgbClr val="002060"/>
                </a:solidFill>
              </a:rPr>
              <a:t>red</a:t>
            </a:r>
            <a:r>
              <a:rPr lang="it-IT" sz="1100" b="1" dirty="0" smtClean="0">
                <a:solidFill>
                  <a:srgbClr val="002060"/>
                </a:solidFill>
              </a:rPr>
              <a:t> line </a:t>
            </a:r>
            <a:r>
              <a:rPr lang="it-IT" sz="1100" b="1" dirty="0" err="1" smtClean="0">
                <a:solidFill>
                  <a:srgbClr val="002060"/>
                </a:solidFill>
              </a:rPr>
              <a:t>theory</a:t>
            </a:r>
            <a:r>
              <a:rPr lang="it-IT" sz="1100" b="1" dirty="0" smtClean="0">
                <a:solidFill>
                  <a:srgbClr val="002060"/>
                </a:solidFill>
              </a:rPr>
              <a:t>»)</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determinations</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cloud</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modal</a:t>
            </a:r>
            <a:r>
              <a:rPr lang="it-IT" sz="1400" b="1" dirty="0" smtClean="0">
                <a:solidFill>
                  <a:schemeClr val="bg2">
                    <a:lumMod val="60000"/>
                    <a:lumOff val="40000"/>
                  </a:schemeClr>
                </a:solidFill>
              </a:rPr>
              <a:t> </a:t>
            </a:r>
            <a:r>
              <a:rPr lang="it-IT" sz="1400" b="1" dirty="0" err="1" smtClean="0">
                <a:solidFill>
                  <a:schemeClr val="bg2">
                    <a:lumMod val="60000"/>
                    <a:lumOff val="40000"/>
                  </a:schemeClr>
                </a:solidFill>
              </a:rPr>
              <a:t>conventionalism</a:t>
            </a:r>
            <a:r>
              <a:rPr lang="it-IT" sz="1400" b="1" dirty="0" smtClean="0">
                <a:solidFill>
                  <a:schemeClr val="bg2">
                    <a:lumMod val="60000"/>
                    <a:lumOff val="40000"/>
                  </a:schemeClr>
                </a:solidFill>
              </a:rPr>
              <a:t> </a:t>
            </a:r>
            <a:r>
              <a:rPr lang="it-IT" sz="1200" dirty="0" smtClean="0">
                <a:solidFill>
                  <a:schemeClr val="bg2">
                    <a:lumMod val="60000"/>
                    <a:lumOff val="40000"/>
                  </a:schemeClr>
                </a:solidFill>
              </a:rPr>
              <a:t>(future </a:t>
            </a:r>
            <a:r>
              <a:rPr lang="it-IT" sz="1200" dirty="0" err="1" smtClean="0">
                <a:solidFill>
                  <a:schemeClr val="bg2">
                    <a:lumMod val="60000"/>
                    <a:lumOff val="40000"/>
                  </a:schemeClr>
                </a:solidFill>
              </a:rPr>
              <a:t>closed</a:t>
            </a:r>
            <a:r>
              <a:rPr lang="it-IT" sz="1200" dirty="0" smtClean="0">
                <a:solidFill>
                  <a:schemeClr val="bg2">
                    <a:lumMod val="60000"/>
                    <a:lumOff val="40000"/>
                  </a:schemeClr>
                </a:solidFill>
              </a:rPr>
              <a:t> by «</a:t>
            </a:r>
            <a:r>
              <a:rPr lang="it-IT" sz="1200" dirty="0" err="1" smtClean="0">
                <a:solidFill>
                  <a:schemeClr val="bg2">
                    <a:lumMod val="60000"/>
                    <a:lumOff val="40000"/>
                  </a:schemeClr>
                </a:solidFill>
              </a:rPr>
              <a:t>linguistic</a:t>
            </a:r>
            <a:r>
              <a:rPr lang="it-IT" sz="1200" dirty="0" smtClean="0">
                <a:solidFill>
                  <a:schemeClr val="bg2">
                    <a:lumMod val="60000"/>
                    <a:lumOff val="40000"/>
                  </a:schemeClr>
                </a:solidFill>
              </a:rPr>
              <a:t> </a:t>
            </a:r>
            <a:r>
              <a:rPr lang="it-IT" sz="1200" dirty="0" err="1" smtClean="0">
                <a:solidFill>
                  <a:schemeClr val="bg2">
                    <a:lumMod val="60000"/>
                    <a:lumOff val="40000"/>
                  </a:schemeClr>
                </a:solidFill>
              </a:rPr>
              <a:t>conventions</a:t>
            </a:r>
            <a:r>
              <a:rPr lang="it-IT" sz="1200" dirty="0" smtClean="0">
                <a:solidFill>
                  <a:schemeClr val="bg2">
                    <a:lumMod val="60000"/>
                    <a:lumOff val="40000"/>
                  </a:schemeClr>
                </a:solidFill>
              </a:rPr>
              <a:t>», open by reality </a:t>
            </a:r>
            <a:r>
              <a:rPr lang="it-IT" sz="1200" dirty="0" err="1" smtClean="0">
                <a:solidFill>
                  <a:schemeClr val="bg2">
                    <a:lumMod val="60000"/>
                    <a:lumOff val="40000"/>
                  </a:schemeClr>
                </a:solidFill>
              </a:rPr>
              <a:t>structure</a:t>
            </a:r>
            <a:r>
              <a:rPr lang="it-IT" sz="1200" smtClean="0">
                <a:solidFill>
                  <a:schemeClr val="bg2">
                    <a:lumMod val="60000"/>
                    <a:lumOff val="40000"/>
                  </a:schemeClr>
                </a:solidFill>
              </a:rPr>
              <a:t>), </a:t>
            </a:r>
            <a:r>
              <a:rPr lang="it-IT" sz="1400" b="1" smtClean="0">
                <a:solidFill>
                  <a:schemeClr val="bg2">
                    <a:lumMod val="60000"/>
                    <a:lumOff val="40000"/>
                  </a:schemeClr>
                </a:solidFill>
              </a:rPr>
              <a:t>… </a:t>
            </a:r>
            <a:endParaRPr lang="it-IT" sz="1400" b="1" dirty="0" smtClean="0">
              <a:solidFill>
                <a:schemeClr val="bg2">
                  <a:lumMod val="60000"/>
                  <a:lumOff val="40000"/>
                </a:schemeClr>
              </a:solidFill>
            </a:endParaRPr>
          </a:p>
        </p:txBody>
      </p:sp>
    </p:spTree>
    <p:extLst>
      <p:ext uri="{BB962C8B-B14F-4D97-AF65-F5344CB8AC3E}">
        <p14:creationId xmlns:p14="http://schemas.microsoft.com/office/powerpoint/2010/main" val="1480329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doc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Template>
  <TotalTime>48890</TotalTime>
  <Words>3332</Words>
  <Application>Microsoft Office PowerPoint</Application>
  <PresentationFormat>Presentazione su schermo (4:3)</PresentationFormat>
  <Paragraphs>413</Paragraphs>
  <Slides>47</Slides>
  <Notes>2</Notes>
  <HiddenSlides>2</HiddenSlides>
  <MMClips>1</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47</vt:i4>
      </vt:variant>
    </vt:vector>
  </HeadingPairs>
  <TitlesOfParts>
    <vt:vector size="57" baseType="lpstr">
      <vt:lpstr>_______________</vt:lpstr>
      <vt:lpstr>Aharoni</vt:lpstr>
      <vt:lpstr>Arial</vt:lpstr>
      <vt:lpstr>Arial Black</vt:lpstr>
      <vt:lpstr>Calibri</vt:lpstr>
      <vt:lpstr>Cambria</vt:lpstr>
      <vt:lpstr>Mathematica1Mono</vt:lpstr>
      <vt:lpstr>Symbol</vt:lpstr>
      <vt:lpstr>Times New Roman</vt:lpstr>
      <vt:lpstr>ora.docx</vt:lpstr>
      <vt:lpstr>Presentazione standard di PowerPoint</vt:lpstr>
      <vt:lpstr>Presentazione standard di PowerPoint</vt:lpstr>
      <vt:lpstr>Quid est ergo tempus? si nemo ex me quaerat, scio; si quaerenti explicare velim, nescio.  </vt:lpstr>
      <vt:lpstr>Tempus item per se non est, sed rebus ab ipsis consequitur sensus, transactum quid sit in aevo, tum quae res instet, quid porro deinde sequatur </vt:lpstr>
      <vt:lpstr>Time in modern philosophy [Del Santo, Gisen arXiv 2404.06566 Le Bihan Qu’est ce que le temps?]</vt:lpstr>
      <vt:lpstr>Presentazione standard di PowerPoint</vt:lpstr>
      <vt:lpstr>Presentazione standard di PowerPoint</vt:lpstr>
      <vt:lpstr>Presentazione standard di PowerPoint</vt:lpstr>
      <vt:lpstr>Presentazione standard di PowerPoint</vt:lpstr>
      <vt:lpstr>Presentazione standard di PowerPoint</vt:lpstr>
      <vt:lpstr>Classical (deterministic) mechanics Absolute Time  a  fixed background parameter (B-theory) </vt:lpstr>
      <vt:lpstr>Presentazione standard di PowerPoint</vt:lpstr>
      <vt:lpstr>SR Time: a proper time for each observer, time as 4th coordinate (set of privileged inertial frames)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Further developments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Quid est ergo tempus? si nemo ex me quaerat, scio; si quaerenti explicare velim, nescio. Agostino, Confessiones, XI, 14</dc:title>
  <dc:creator>Marco</dc:creator>
  <cp:lastModifiedBy>Marco Genovese</cp:lastModifiedBy>
  <cp:revision>259</cp:revision>
  <dcterms:created xsi:type="dcterms:W3CDTF">2013-01-29T14:40:21Z</dcterms:created>
  <dcterms:modified xsi:type="dcterms:W3CDTF">2025-04-04T08:06:57Z</dcterms:modified>
</cp:coreProperties>
</file>