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8" r:id="rId2"/>
    <p:sldId id="319" r:id="rId3"/>
    <p:sldId id="320" r:id="rId4"/>
    <p:sldId id="321" r:id="rId5"/>
    <p:sldId id="322" r:id="rId6"/>
    <p:sldId id="332" r:id="rId7"/>
    <p:sldId id="325" r:id="rId8"/>
    <p:sldId id="324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6" r:id="rId20"/>
    <p:sldId id="327" r:id="rId21"/>
    <p:sldId id="329" r:id="rId22"/>
    <p:sldId id="328" r:id="rId23"/>
    <p:sldId id="330" r:id="rId24"/>
    <p:sldId id="331" r:id="rId25"/>
  </p:sldIdLst>
  <p:sldSz cx="9144000" cy="6858000" type="screen4x3"/>
  <p:notesSz cx="7099300" cy="10234613"/>
  <p:defaultTextStyle>
    <a:defPPr>
      <a:defRPr lang="it-IT"/>
    </a:defPPr>
    <a:lvl1pPr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6220"/>
    <a:srgbClr val="339966"/>
    <a:srgbClr val="6C8F3D"/>
    <a:srgbClr val="669933"/>
    <a:srgbClr val="E9E7D3"/>
    <a:srgbClr val="DCE9CB"/>
    <a:srgbClr val="A3C575"/>
    <a:srgbClr val="63B360"/>
    <a:srgbClr val="F4F4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60" y="-90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9CECBD87-6452-4429-8917-FF825E944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841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08015262-7965-480F-83A3-90CF42EBA1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121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EC008029-2197-43F5-B3A2-F7373F10D09F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1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28675"/>
            <a:ext cx="5526088" cy="41449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5246688"/>
            <a:ext cx="5159375" cy="4975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845C0430-DD72-4F44-B046-5A283BC18CBB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467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26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652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167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197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362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30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7583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2466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034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95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7526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Documento_di_Microsoft_Office_Word_97_-_20031.doc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>
              <a:defRPr/>
            </a:pPr>
            <a:fld id="{49D99E76-9362-467B-93A7-9DAA860998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1000" dirty="0" smtClean="0">
                <a:solidFill>
                  <a:schemeClr val="bg1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437049989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p:oleObj spid="_x0000_s1130" name="Documento" r:id="rId18" imgW="876300" imgH="934720" progId="Word.Document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>
            <a:spLocks noChangeArrowheads="1"/>
          </p:cNvSpPr>
          <p:nvPr/>
        </p:nvSpPr>
        <p:spPr bwMode="auto">
          <a:xfrm>
            <a:off x="1524000" y="3810000"/>
            <a:ext cx="7086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2400" dirty="0" smtClean="0"/>
              <a:t>Front End Electronic Design</a:t>
            </a:r>
          </a:p>
          <a:p>
            <a:pPr algn="l"/>
            <a:r>
              <a:rPr lang="it-IT" sz="2200" b="0" dirty="0" smtClean="0"/>
              <a:t>For outer Layers of SuperB (L.4 &amp; L.5)</a:t>
            </a:r>
            <a:endParaRPr lang="it-IT" sz="2200" b="0" dirty="0"/>
          </a:p>
        </p:txBody>
      </p:sp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1524000" y="5027613"/>
            <a:ext cx="6934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/>
            <a:r>
              <a:rPr lang="it-IT" sz="1600" b="0" dirty="0" smtClean="0"/>
              <a:t>Team:	</a:t>
            </a:r>
            <a:r>
              <a:rPr lang="it-IT" sz="1600" u="sng" dirty="0" smtClean="0"/>
              <a:t>Luca </a:t>
            </a:r>
            <a:r>
              <a:rPr lang="it-IT" sz="1600" u="sng" dirty="0" err="1" smtClean="0"/>
              <a:t>Bombelli</a:t>
            </a:r>
            <a:r>
              <a:rPr lang="it-IT" sz="1600" u="sng" dirty="0" smtClean="0"/>
              <a:t>, </a:t>
            </a:r>
            <a:r>
              <a:rPr lang="it-IT" sz="1600" dirty="0" err="1" smtClean="0"/>
              <a:t>Bayan</a:t>
            </a:r>
            <a:r>
              <a:rPr lang="it-IT" sz="1600" dirty="0" smtClean="0"/>
              <a:t> </a:t>
            </a:r>
            <a:r>
              <a:rPr lang="it-IT" sz="1600" dirty="0" err="1" smtClean="0"/>
              <a:t>Nasri</a:t>
            </a:r>
            <a:r>
              <a:rPr lang="it-IT" sz="1600" dirty="0" smtClean="0"/>
              <a:t>,</a:t>
            </a:r>
            <a:r>
              <a:rPr lang="it-IT" sz="1600" b="0" dirty="0" smtClean="0"/>
              <a:t> </a:t>
            </a:r>
            <a:r>
              <a:rPr lang="it-IT" sz="1600" dirty="0" smtClean="0"/>
              <a:t>Carlo Fiorini, Paolo </a:t>
            </a:r>
            <a:r>
              <a:rPr lang="it-IT" sz="1600" dirty="0" err="1" smtClean="0"/>
              <a:t>Trigilio</a:t>
            </a:r>
            <a:endParaRPr lang="it-IT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tot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475" y="914400"/>
            <a:ext cx="5343525" cy="40005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walk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334000" y="53340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Time walk = 936ns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172200" y="1066800"/>
            <a:ext cx="31242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/>
              <a:t>Threshold = 0.25 MIP</a:t>
            </a:r>
          </a:p>
          <a:p>
            <a:pPr algn="l"/>
            <a:r>
              <a:rPr lang="en-US" sz="1800" dirty="0" smtClean="0"/>
              <a:t>Dynamic Range =</a:t>
            </a:r>
          </a:p>
          <a:p>
            <a:pPr algn="l"/>
            <a:r>
              <a:rPr lang="en-US" sz="1800" dirty="0" smtClean="0"/>
              <a:t>	0.25-15 MIP</a:t>
            </a:r>
          </a:p>
          <a:p>
            <a:pPr algn="l"/>
            <a:r>
              <a:rPr lang="en-US" sz="1800" u="sng" dirty="0" smtClean="0"/>
              <a:t>Signal applied at time 0s</a:t>
            </a:r>
          </a:p>
          <a:p>
            <a:pPr algn="l"/>
            <a:endParaRPr lang="en-US" sz="1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characteristic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410200" y="5029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TOT clock = 2 MHz</a:t>
            </a:r>
          </a:p>
          <a:p>
            <a:pPr algn="l"/>
            <a:r>
              <a:rPr lang="en-US" sz="1800" dirty="0" smtClean="0"/>
              <a:t>	(3 bit TOT)</a:t>
            </a:r>
          </a:p>
          <a:p>
            <a:pPr algn="l"/>
            <a:r>
              <a:rPr lang="en-US" sz="1800" dirty="0" smtClean="0"/>
              <a:t>TS clock = 30 MHz</a:t>
            </a:r>
          </a:p>
        </p:txBody>
      </p:sp>
      <p:sp>
        <p:nvSpPr>
          <p:cNvPr id="8" name="Rettangolo 7"/>
          <p:cNvSpPr/>
          <p:nvPr/>
        </p:nvSpPr>
        <p:spPr>
          <a:xfrm>
            <a:off x="6248400" y="9906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</p:txBody>
      </p:sp>
      <p:pic>
        <p:nvPicPr>
          <p:cNvPr id="11" name="Segnaposto contenuto 10" descr="tot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5343525" cy="4000500"/>
          </a:xfrm>
        </p:spPr>
      </p:pic>
      <p:sp>
        <p:nvSpPr>
          <p:cNvPr id="12" name="Rettangolo 11"/>
          <p:cNvSpPr/>
          <p:nvPr/>
        </p:nvSpPr>
        <p:spPr>
          <a:xfrm>
            <a:off x="4648200" y="1066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Analog TOT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495800" y="38862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“Analog” 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- Outputs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0" name="Segnaposto contenuto 9" descr="tot2b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6227233" cy="4475345"/>
          </a:xfrm>
        </p:spPr>
      </p:pic>
      <p:sp>
        <p:nvSpPr>
          <p:cNvPr id="12" name="Rettangolo 11"/>
          <p:cNvSpPr/>
          <p:nvPr/>
        </p:nvSpPr>
        <p:spPr>
          <a:xfrm>
            <a:off x="4648200" y="1066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Digital TOT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029200" y="42672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838200"/>
          </a:xfrm>
        </p:spPr>
        <p:txBody>
          <a:bodyPr/>
          <a:lstStyle/>
          <a:p>
            <a:r>
              <a:rPr lang="en-US" dirty="0" smtClean="0"/>
              <a:t>Timing Resolution with TOT – Energy reconstruction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10" name="Segnaposto contenuto 9" descr="tot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5343525" cy="4000500"/>
          </a:xfrm>
        </p:spPr>
      </p:pic>
      <p:pic>
        <p:nvPicPr>
          <p:cNvPr id="13" name="Segnaposto contenuto 10" descr="tot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1200" y="3886200"/>
            <a:ext cx="3057525" cy="22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igura a mano libera 18"/>
          <p:cNvSpPr/>
          <p:nvPr/>
        </p:nvSpPr>
        <p:spPr bwMode="auto">
          <a:xfrm>
            <a:off x="5791200" y="2438400"/>
            <a:ext cx="1219200" cy="3264693"/>
          </a:xfrm>
          <a:custGeom>
            <a:avLst/>
            <a:gdLst>
              <a:gd name="connsiteX0" fmla="*/ 0 w 1590675"/>
              <a:gd name="connsiteY0" fmla="*/ 0 h 4491037"/>
              <a:gd name="connsiteX1" fmla="*/ 1076325 w 1590675"/>
              <a:gd name="connsiteY1" fmla="*/ 790575 h 4491037"/>
              <a:gd name="connsiteX2" fmla="*/ 1371600 w 1590675"/>
              <a:gd name="connsiteY2" fmla="*/ 3876675 h 4491037"/>
              <a:gd name="connsiteX3" fmla="*/ 1590675 w 1590675"/>
              <a:gd name="connsiteY3" fmla="*/ 4476750 h 4491037"/>
              <a:gd name="connsiteX0" fmla="*/ 0 w 1590675"/>
              <a:gd name="connsiteY0" fmla="*/ 0 h 4483893"/>
              <a:gd name="connsiteX1" fmla="*/ 1209675 w 1590675"/>
              <a:gd name="connsiteY1" fmla="*/ 1905000 h 4483893"/>
              <a:gd name="connsiteX2" fmla="*/ 1371600 w 1590675"/>
              <a:gd name="connsiteY2" fmla="*/ 3876675 h 4483893"/>
              <a:gd name="connsiteX3" fmla="*/ 1590675 w 1590675"/>
              <a:gd name="connsiteY3" fmla="*/ 4476750 h 4483893"/>
              <a:gd name="connsiteX0" fmla="*/ 0 w 1219200"/>
              <a:gd name="connsiteY0" fmla="*/ 0 h 3264693"/>
              <a:gd name="connsiteX1" fmla="*/ 838200 w 1219200"/>
              <a:gd name="connsiteY1" fmla="*/ 685800 h 3264693"/>
              <a:gd name="connsiteX2" fmla="*/ 1000125 w 1219200"/>
              <a:gd name="connsiteY2" fmla="*/ 2657475 h 3264693"/>
              <a:gd name="connsiteX3" fmla="*/ 1219200 w 1219200"/>
              <a:gd name="connsiteY3" fmla="*/ 3257550 h 326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3264693">
                <a:moveTo>
                  <a:pt x="0" y="0"/>
                </a:moveTo>
                <a:cubicBezTo>
                  <a:pt x="423862" y="72231"/>
                  <a:pt x="671513" y="242888"/>
                  <a:pt x="838200" y="685800"/>
                </a:cubicBezTo>
                <a:cubicBezTo>
                  <a:pt x="1004887" y="1128712"/>
                  <a:pt x="936625" y="2228850"/>
                  <a:pt x="1000125" y="2657475"/>
                </a:cubicBezTo>
                <a:cubicBezTo>
                  <a:pt x="1063625" y="3086100"/>
                  <a:pt x="1152525" y="3264693"/>
                  <a:pt x="1219200" y="325755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172200" y="16002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With only this information, reconstruct what was the time walk.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553200" y="13070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</p:txBody>
      </p:sp>
      <p:pic>
        <p:nvPicPr>
          <p:cNvPr id="11" name="Segnaposto contenuto 10" descr="tot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5343525" cy="4000500"/>
          </a:xfrm>
        </p:spPr>
      </p:pic>
      <p:sp>
        <p:nvSpPr>
          <p:cNvPr id="12" name="Rettangolo 11"/>
          <p:cNvSpPr/>
          <p:nvPr/>
        </p:nvSpPr>
        <p:spPr>
          <a:xfrm>
            <a:off x="2590800" y="35814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267200" y="36576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339966"/>
                </a:solidFill>
              </a:rPr>
              <a:t>Time walk correction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419600" y="42672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Reconstructed time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 </a:t>
            </a:r>
            <a:r>
              <a:rPr lang="en-US" dirty="0" smtClean="0">
                <a:solidFill>
                  <a:srgbClr val="FF0000"/>
                </a:solidFill>
              </a:rPr>
              <a:t>with phase error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80ns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Some residual structure in the reconstructed time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36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3 bits</a:t>
            </a:r>
          </a:p>
          <a:p>
            <a:pPr algn="l"/>
            <a:r>
              <a:rPr lang="en-US" sz="1800" dirty="0" smtClean="0"/>
              <a:t>TOT clock = 2 MHz</a:t>
            </a:r>
          </a:p>
          <a:p>
            <a:pPr algn="l"/>
            <a:r>
              <a:rPr lang="en-US" sz="1800" u="sng" dirty="0" smtClean="0"/>
              <a:t>Signal applied at time 0</a:t>
            </a:r>
          </a:p>
          <a:p>
            <a:pPr algn="l"/>
            <a:endParaRPr lang="en-US" sz="1800" dirty="0" smtClean="0"/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 with phase error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50ns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Some residual structure in the reconstructed time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4 bits</a:t>
            </a:r>
          </a:p>
          <a:p>
            <a:pPr algn="l"/>
            <a:r>
              <a:rPr lang="en-US" sz="1800" dirty="0" smtClean="0"/>
              <a:t>TOT clock = 4.2 MHz</a:t>
            </a:r>
          </a:p>
          <a:p>
            <a:pPr algn="l"/>
            <a:r>
              <a:rPr lang="en-US" sz="1800" u="sng" dirty="0" smtClean="0"/>
              <a:t>Signal applied at time 0</a:t>
            </a:r>
          </a:p>
          <a:p>
            <a:pPr algn="l"/>
            <a:endParaRPr lang="en-US" sz="1800" dirty="0" smtClean="0"/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 with phase error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35ns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5 bits</a:t>
            </a:r>
          </a:p>
          <a:p>
            <a:pPr algn="l"/>
            <a:r>
              <a:rPr lang="en-US" sz="1800" dirty="0" smtClean="0"/>
              <a:t>TOT clock = 8.8 MHz</a:t>
            </a:r>
          </a:p>
          <a:p>
            <a:pPr algn="l"/>
            <a:r>
              <a:rPr lang="en-US" sz="1800" u="sng" dirty="0" smtClean="0"/>
              <a:t>Signal applied at time 0</a:t>
            </a:r>
          </a:p>
          <a:p>
            <a:pPr algn="l"/>
            <a:endParaRPr lang="en-US" sz="1800" dirty="0" smtClean="0"/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 with phase error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25ns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Constant and uniform time error!  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6 bits</a:t>
            </a:r>
          </a:p>
          <a:p>
            <a:pPr algn="l"/>
            <a:r>
              <a:rPr lang="en-US" sz="1800" dirty="0" smtClean="0"/>
              <a:t>TOT clock = 18 MHz</a:t>
            </a:r>
          </a:p>
          <a:p>
            <a:pPr algn="l"/>
            <a:r>
              <a:rPr lang="en-US" sz="1800" u="sng" dirty="0" smtClean="0"/>
              <a:t>Signal applied at time 0</a:t>
            </a:r>
          </a:p>
          <a:p>
            <a:pPr algn="l"/>
            <a:endParaRPr lang="en-US" sz="1800" dirty="0" smtClean="0"/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the Timing Resolution</a:t>
            </a:r>
            <a:endParaRPr lang="en-US" dirty="0"/>
          </a:p>
        </p:txBody>
      </p:sp>
      <p:pic>
        <p:nvPicPr>
          <p:cNvPr id="1027" name="Picture 3" descr="t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914400"/>
            <a:ext cx="3352801" cy="12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8182" t="45455" r="5455" b="12121"/>
          <a:stretch>
            <a:fillRect/>
          </a:stretch>
        </p:blipFill>
        <p:spPr bwMode="auto">
          <a:xfrm>
            <a:off x="685800" y="3505200"/>
            <a:ext cx="55517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143000" y="3200400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 smtClean="0"/>
              <a:t>Peak-Stretcher</a:t>
            </a:r>
            <a:endParaRPr lang="it-IT" sz="1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449" y="838201"/>
            <a:ext cx="42021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2 15"/>
          <p:cNvCxnSpPr/>
          <p:nvPr/>
        </p:nvCxnSpPr>
        <p:spPr bwMode="auto">
          <a:xfrm flipV="1">
            <a:off x="2514600" y="1524000"/>
            <a:ext cx="3276600" cy="3200400"/>
          </a:xfrm>
          <a:prstGeom prst="straightConnector1">
            <a:avLst/>
          </a:prstGeom>
          <a:noFill/>
          <a:ln w="19050">
            <a:solidFill>
              <a:srgbClr val="339966"/>
            </a:solidFill>
            <a:headEnd type="oval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332E018E-C185-491D-B742-645CA5930DE6}" type="slidenum">
              <a:rPr lang="it-IT" sz="1000" smtClean="0">
                <a:solidFill>
                  <a:srgbClr val="669933"/>
                </a:solidFill>
              </a:rPr>
              <a:pPr/>
              <a:t>2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228600"/>
            <a:ext cx="6934200" cy="457200"/>
          </a:xfrm>
        </p:spPr>
        <p:txBody>
          <a:bodyPr/>
          <a:lstStyle/>
          <a:p>
            <a:r>
              <a:rPr lang="en-US" u="sng" dirty="0" smtClean="0"/>
              <a:t>Table of Contents</a:t>
            </a:r>
            <a:endParaRPr lang="it-IT" u="sng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FE architecture and Noise evaluation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Analog Efficiency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Timing accuracy</a:t>
            </a:r>
            <a:endParaRPr lang="en-GB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dirty="0" smtClean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dirty="0" smtClean="0">
              <a:solidFill>
                <a:srgbClr val="41622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A3C57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0" y="6432550"/>
            <a:ext cx="4572000" cy="152400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-25400" y="6578600"/>
            <a:ext cx="9232900" cy="0"/>
          </a:xfrm>
          <a:prstGeom prst="line">
            <a:avLst/>
          </a:prstGeom>
          <a:noFill/>
          <a:ln w="12700">
            <a:solidFill>
              <a:srgbClr val="66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850" r="50568" b="3883"/>
          <a:stretch>
            <a:fillRect/>
          </a:stretch>
        </p:blipFill>
        <p:spPr bwMode="auto">
          <a:xfrm>
            <a:off x="685800" y="838200"/>
            <a:ext cx="673768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6858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9695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 the Timing Resolution (2)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4969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51816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Jitter PKS </a:t>
            </a:r>
            <a:r>
              <a:rPr lang="en-US" sz="1600" dirty="0" err="1" smtClean="0">
                <a:solidFill>
                  <a:srgbClr val="FF0000"/>
                </a:solidFill>
              </a:rPr>
              <a:t>Vcomp</a:t>
            </a:r>
            <a:r>
              <a:rPr lang="en-US" sz="1600" dirty="0" smtClean="0">
                <a:solidFill>
                  <a:srgbClr val="FF0000"/>
                </a:solidFill>
              </a:rPr>
              <a:t> = 36ns rms </a:t>
            </a:r>
            <a:r>
              <a:rPr lang="en-US" sz="1600" dirty="0" smtClean="0">
                <a:solidFill>
                  <a:srgbClr val="416220"/>
                </a:solidFill>
              </a:rPr>
              <a:t>(noise 800el)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Time-walk PKS </a:t>
            </a:r>
            <a:r>
              <a:rPr lang="en-US" sz="1600" dirty="0" err="1" smtClean="0">
                <a:solidFill>
                  <a:srgbClr val="FF0000"/>
                </a:solidFill>
              </a:rPr>
              <a:t>Vcomp</a:t>
            </a:r>
            <a:r>
              <a:rPr lang="en-US" sz="1600" dirty="0" smtClean="0">
                <a:solidFill>
                  <a:srgbClr val="FF0000"/>
                </a:solidFill>
              </a:rPr>
              <a:t> = 28ns </a:t>
            </a:r>
            <a:r>
              <a:rPr lang="en-US" sz="1600" dirty="0" smtClean="0"/>
              <a:t>(1-15 MIP)</a:t>
            </a:r>
          </a:p>
          <a:p>
            <a:pPr algn="l"/>
            <a:r>
              <a:rPr lang="en-US" sz="1600" dirty="0" smtClean="0">
                <a:solidFill>
                  <a:srgbClr val="416220"/>
                </a:solidFill>
              </a:rPr>
              <a:t>Unlike in TOT, it is difficult to correct for time-walk!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: Background data </a:t>
            </a:r>
            <a:r>
              <a:rPr lang="it-IT" dirty="0" err="1" smtClean="0"/>
              <a:t>used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dirty="0" smtClean="0"/>
              <a:t>(</a:t>
            </a:r>
            <a:r>
              <a:rPr lang="it-IT" sz="1400" dirty="0" err="1" smtClean="0"/>
              <a:t>Only</a:t>
            </a:r>
            <a:r>
              <a:rPr lang="it-IT" sz="1400" dirty="0" smtClean="0"/>
              <a:t> </a:t>
            </a:r>
            <a:r>
              <a:rPr lang="it-IT" sz="1400" dirty="0" err="1" smtClean="0"/>
              <a:t>layer</a:t>
            </a:r>
            <a:r>
              <a:rPr lang="it-IT" sz="1400" dirty="0" smtClean="0"/>
              <a:t> 4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shown</a:t>
            </a:r>
            <a:r>
              <a:rPr lang="it-IT" sz="1400" dirty="0" smtClean="0"/>
              <a:t>)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4" y="3657600"/>
            <a:ext cx="2558221" cy="198120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617725" cy="20698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4195" y="827426"/>
            <a:ext cx="90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 smtClean="0"/>
              <a:t>Pairs</a:t>
            </a:r>
            <a:endParaRPr lang="it-IT" dirty="0" smtClean="0"/>
          </a:p>
          <a:p>
            <a:pPr algn="l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5493" y="3276600"/>
            <a:ext cx="9718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Rad</a:t>
            </a:r>
            <a:r>
              <a:rPr lang="it-IT" dirty="0" smtClean="0"/>
              <a:t> </a:t>
            </a:r>
            <a:r>
              <a:rPr lang="it-IT" dirty="0" err="1" smtClean="0"/>
              <a:t>babha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66918" y="827426"/>
            <a:ext cx="1327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Touscheck</a:t>
            </a:r>
            <a:r>
              <a:rPr lang="it-IT" dirty="0" smtClean="0"/>
              <a:t> LER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35571"/>
            <a:ext cx="2743200" cy="2077327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3492746" y="3212898"/>
                <a:ext cx="1612654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000" i="1" dirty="0" smtClean="0">
                        <a:latin typeface="Cambria Math" pitchFamily="18" charset="0"/>
                        <a:ea typeface="Cambria Math" pitchFamily="18" charset="0"/>
                        <a:cs typeface="Aharoni" pitchFamily="2" charset="-79"/>
                      </a:rPr>
                      <m:t>Q</m:t>
                    </m:r>
                    <m:r>
                      <m:rPr>
                        <m:nor/>
                      </m:rPr>
                      <a:rPr lang="it-IT" sz="2000" i="1" baseline="-25000" dirty="0" smtClean="0">
                        <a:latin typeface="Cambria Math" pitchFamily="18" charset="0"/>
                        <a:ea typeface="Cambria Math" pitchFamily="18" charset="0"/>
                        <a:cs typeface="Aharoni" pitchFamily="2" charset="-79"/>
                      </a:rPr>
                      <m:t>gen</m:t>
                    </m:r>
                  </m:oMath>
                </a14:m>
                <a:r>
                  <a:rPr lang="it-IT" sz="2000" i="1" dirty="0" smtClean="0">
                    <a:latin typeface="Cambria Math" pitchFamily="18" charset="0"/>
                    <a:ea typeface="Cambria Math" pitchFamily="18" charset="0"/>
                    <a:cs typeface="Aharoni" pitchFamily="2" charset="-79"/>
                  </a:rPr>
                  <a:t>=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it-IT" sz="2000" i="1" dirty="0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it-IT" sz="20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𝑬</m:t>
                        </m:r>
                      </m:num>
                      <m:den>
                        <m:r>
                          <a:rPr lang="it-IT" sz="20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𝟑</m:t>
                        </m:r>
                        <m:r>
                          <a:rPr lang="it-IT" sz="20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.</m:t>
                        </m:r>
                        <m:r>
                          <a:rPr lang="it-IT" sz="20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𝟔</m:t>
                        </m:r>
                        <m:r>
                          <a:rPr lang="it-IT" sz="20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it-IT" sz="20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𝒆𝑽</m:t>
                        </m:r>
                      </m:den>
                    </m:f>
                  </m:oMath>
                </a14:m>
                <a:endParaRPr lang="it-IT" sz="2000" i="1" dirty="0">
                  <a:latin typeface="Cambria Math" pitchFamily="18" charset="0"/>
                  <a:ea typeface="Cambria Math" pitchFamily="18" charset="0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46" y="3212898"/>
                <a:ext cx="1612654" cy="53546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it-IT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810000"/>
            <a:ext cx="4343400" cy="26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33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3616"/>
            <a:ext cx="6934200" cy="838200"/>
          </a:xfrm>
        </p:spPr>
        <p:txBody>
          <a:bodyPr/>
          <a:lstStyle/>
          <a:p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: </a:t>
            </a:r>
            <a:r>
              <a:rPr lang="it-IT" dirty="0" err="1" smtClean="0"/>
              <a:t>Pulse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r>
              <a:rPr lang="it-IT" dirty="0" smtClean="0"/>
              <a:t> and </a:t>
            </a:r>
            <a:r>
              <a:rPr lang="it-IT" dirty="0" err="1" smtClean="0"/>
              <a:t>calculation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949405" cy="3508334"/>
          </a:xfr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305076" cy="3657600"/>
          </a:xfrm>
          <a:prstGeom prst="rect">
            <a:avLst/>
          </a:prstGeom>
        </p:spPr>
      </p:pic>
      <p:sp>
        <p:nvSpPr>
          <p:cNvPr id="17" name="CasellaDiTesto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4664996"/>
            <a:ext cx="2743200" cy="1905906"/>
          </a:xfrm>
          <a:prstGeom prst="rect">
            <a:avLst/>
          </a:prstGeom>
          <a:blipFill rotWithShape="1">
            <a:blip r:embed="rId4" cstate="print"/>
            <a:stretch>
              <a:fillRect l="-1778" t="-1597"/>
            </a:stretch>
          </a:blipFill>
        </p:spPr>
        <p:txBody>
          <a:bodyPr/>
          <a:lstStyle/>
          <a:p>
            <a:r>
              <a:rPr lang="it-IT" dirty="0">
                <a:noFill/>
              </a:rPr>
              <a:t> 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89321" y="762000"/>
            <a:ext cx="4035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 smtClean="0"/>
              <a:t>Possibility</a:t>
            </a:r>
            <a:r>
              <a:rPr lang="it-IT" dirty="0" smtClean="0"/>
              <a:t> to generate a random </a:t>
            </a:r>
            <a:r>
              <a:rPr lang="it-IT" dirty="0" err="1" smtClean="0"/>
              <a:t>sequence</a:t>
            </a:r>
            <a:r>
              <a:rPr lang="it-IT" dirty="0" smtClean="0"/>
              <a:t> of </a:t>
            </a:r>
            <a:r>
              <a:rPr lang="it-IT" dirty="0" err="1" smtClean="0"/>
              <a:t>pulses</a:t>
            </a:r>
            <a:endParaRPr lang="it-IT" dirty="0" smtClean="0"/>
          </a:p>
          <a:p>
            <a:pPr algn="l"/>
            <a:r>
              <a:rPr lang="it-IT" dirty="0"/>
              <a:t>w</a:t>
            </a:r>
            <a:r>
              <a:rPr lang="it-IT" dirty="0" smtClean="0"/>
              <a:t>ith a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/>
              <a:t>.</a:t>
            </a:r>
            <a:r>
              <a:rPr lang="it-IT" dirty="0" smtClean="0"/>
              <a:t> </a:t>
            </a:r>
          </a:p>
          <a:p>
            <a:pPr algn="l"/>
            <a:r>
              <a:rPr lang="it-IT" sz="1000" dirty="0" smtClean="0"/>
              <a:t>On the right </a:t>
            </a:r>
            <a:r>
              <a:rPr lang="it-IT" sz="1000" dirty="0" err="1" smtClean="0"/>
              <a:t>we</a:t>
            </a:r>
            <a:r>
              <a:rPr lang="it-IT" sz="1000" dirty="0" smtClean="0"/>
              <a:t> </a:t>
            </a:r>
            <a:r>
              <a:rPr lang="it-IT" sz="1000" dirty="0" err="1" smtClean="0"/>
              <a:t>have</a:t>
            </a:r>
            <a:r>
              <a:rPr lang="it-IT" sz="1000" dirty="0" smtClean="0"/>
              <a:t> an </a:t>
            </a:r>
            <a:r>
              <a:rPr lang="it-IT" sz="1000" dirty="0" err="1" smtClean="0"/>
              <a:t>example</a:t>
            </a:r>
            <a:r>
              <a:rPr lang="it-IT" sz="1000" dirty="0"/>
              <a:t>,</a:t>
            </a:r>
            <a:r>
              <a:rPr lang="it-IT" sz="1000" dirty="0" smtClean="0"/>
              <a:t> </a:t>
            </a:r>
            <a:r>
              <a:rPr lang="it-IT" sz="1000" dirty="0" err="1" smtClean="0"/>
              <a:t>used</a:t>
            </a:r>
            <a:r>
              <a:rPr lang="it-IT" sz="1000" dirty="0" smtClean="0"/>
              <a:t> </a:t>
            </a:r>
            <a:r>
              <a:rPr lang="it-IT" sz="1000" dirty="0" err="1" smtClean="0"/>
              <a:t>as</a:t>
            </a:r>
            <a:r>
              <a:rPr lang="it-IT" sz="1000" dirty="0" smtClean="0"/>
              <a:t> a first (</a:t>
            </a:r>
            <a:r>
              <a:rPr lang="it-IT" sz="1000" dirty="0" err="1" smtClean="0"/>
              <a:t>coarse</a:t>
            </a:r>
            <a:r>
              <a:rPr lang="it-IT" sz="1000" dirty="0" smtClean="0"/>
              <a:t>) </a:t>
            </a:r>
          </a:p>
          <a:p>
            <a:pPr algn="l"/>
            <a:r>
              <a:rPr lang="it-IT" sz="1000" dirty="0"/>
              <a:t>b</a:t>
            </a:r>
            <a:r>
              <a:rPr lang="it-IT" sz="1000" dirty="0" smtClean="0"/>
              <a:t>ackground estimate</a:t>
            </a:r>
          </a:p>
        </p:txBody>
      </p:sp>
      <p:cxnSp>
        <p:nvCxnSpPr>
          <p:cNvPr id="20" name="Connettore 2 19"/>
          <p:cNvCxnSpPr/>
          <p:nvPr/>
        </p:nvCxnSpPr>
        <p:spPr bwMode="auto">
          <a:xfrm flipH="1" flipV="1">
            <a:off x="4572000" y="1447800"/>
            <a:ext cx="72680" cy="1246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2 23"/>
          <p:cNvCxnSpPr/>
          <p:nvPr/>
        </p:nvCxnSpPr>
        <p:spPr bwMode="auto">
          <a:xfrm>
            <a:off x="4572000" y="1447800"/>
            <a:ext cx="152400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ttore 2 25"/>
          <p:cNvCxnSpPr/>
          <p:nvPr/>
        </p:nvCxnSpPr>
        <p:spPr bwMode="auto">
          <a:xfrm>
            <a:off x="2438400" y="5943600"/>
            <a:ext cx="914400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4 27"/>
          <p:cNvCxnSpPr/>
          <p:nvPr/>
        </p:nvCxnSpPr>
        <p:spPr bwMode="auto">
          <a:xfrm>
            <a:off x="8534400" y="5105400"/>
            <a:ext cx="990600" cy="609600"/>
          </a:xfrm>
          <a:prstGeom prst="bentConnector3">
            <a:avLst>
              <a:gd name="adj1" fmla="val 386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ttore 1 33"/>
          <p:cNvCxnSpPr/>
          <p:nvPr/>
        </p:nvCxnSpPr>
        <p:spPr bwMode="auto">
          <a:xfrm>
            <a:off x="8915400" y="54102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ttore 2 35"/>
          <p:cNvCxnSpPr>
            <a:endCxn id="37" idx="2"/>
          </p:cNvCxnSpPr>
          <p:nvPr/>
        </p:nvCxnSpPr>
        <p:spPr bwMode="auto">
          <a:xfrm flipH="1">
            <a:off x="8534400" y="4724400"/>
            <a:ext cx="228600" cy="8382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ale 36"/>
          <p:cNvSpPr/>
          <p:nvPr/>
        </p:nvSpPr>
        <p:spPr bwMode="auto">
          <a:xfrm>
            <a:off x="8534400" y="5410200"/>
            <a:ext cx="3810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56253" y="2069270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3</a:t>
            </a:r>
            <a:r>
              <a:rPr lang="it-IT" sz="1000" baseline="30000" dirty="0" smtClean="0"/>
              <a:t>°</a:t>
            </a:r>
            <a:r>
              <a:rPr lang="it-IT" sz="1000" dirty="0" smtClean="0"/>
              <a:t> </a:t>
            </a:r>
            <a:r>
              <a:rPr lang="it-IT" sz="1000" dirty="0" err="1" smtClean="0"/>
              <a:t>order</a:t>
            </a:r>
            <a:r>
              <a:rPr lang="it-IT" sz="1000" dirty="0" smtClean="0"/>
              <a:t> </a:t>
            </a:r>
            <a:r>
              <a:rPr lang="it-IT" sz="1000" dirty="0" err="1" smtClean="0"/>
              <a:t>shaper</a:t>
            </a:r>
            <a:r>
              <a:rPr lang="it-IT" sz="1000" baseline="30000" dirty="0" smtClean="0"/>
              <a:t> </a:t>
            </a:r>
            <a:endParaRPr lang="it-IT" sz="1000" dirty="0"/>
          </a:p>
        </p:txBody>
      </p:sp>
    </p:spTree>
    <p:extLst>
      <p:ext uri="{BB962C8B-B14F-4D97-AF65-F5344CB8AC3E}">
        <p14:creationId xmlns="" xmlns:p14="http://schemas.microsoft.com/office/powerpoint/2010/main" val="838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57600"/>
            <a:ext cx="6400800" cy="28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: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Ludovico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8012454"/>
              </p:ext>
            </p:extLst>
          </p:nvPr>
        </p:nvGraphicFramePr>
        <p:xfrm>
          <a:off x="228600" y="838200"/>
          <a:ext cx="6781801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04"/>
                <a:gridCol w="1675504"/>
                <a:gridCol w="1914861"/>
                <a:gridCol w="151593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Strip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Strip</a:t>
                      </a:r>
                      <a:r>
                        <a:rPr lang="it-IT" baseline="0" dirty="0" smtClean="0"/>
                        <a:t> rate [KHz]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Peaking</a:t>
                      </a:r>
                      <a:r>
                        <a:rPr lang="it-IT" baseline="0" dirty="0" smtClean="0"/>
                        <a:t> time [ns]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Efficiency</a:t>
                      </a:r>
                      <a:r>
                        <a:rPr lang="it-IT" dirty="0" smtClean="0"/>
                        <a:t> </a:t>
                      </a:r>
                      <a:r>
                        <a:rPr lang="it-IT" baseline="0" dirty="0" smtClean="0"/>
                        <a:t>(</a:t>
                      </a:r>
                      <a:r>
                        <a:rPr lang="el-GR" baseline="0" dirty="0" smtClean="0"/>
                        <a:t>η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L0 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1370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 </a:t>
                      </a:r>
                      <a:r>
                        <a:rPr lang="it-IT" baseline="0" dirty="0" smtClean="0"/>
                        <a:t>(</a:t>
                      </a:r>
                      <a:r>
                        <a:rPr lang="it-IT" baseline="0" dirty="0" err="1" smtClean="0"/>
                        <a:t>real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poles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96.4 %</a:t>
                      </a:r>
                      <a:endParaRPr lang="it-IT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it-IT" dirty="0" smtClean="0"/>
                        <a:t>L1 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 </a:t>
                      </a:r>
                      <a:r>
                        <a:rPr lang="it-IT" baseline="0" dirty="0" smtClean="0"/>
                        <a:t>(</a:t>
                      </a:r>
                      <a:r>
                        <a:rPr lang="it-IT" baseline="0" dirty="0" err="1" smtClean="0"/>
                        <a:t>real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poles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95.0%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L2 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 </a:t>
                      </a:r>
                      <a:r>
                        <a:rPr lang="it-IT" baseline="0" dirty="0" smtClean="0"/>
                        <a:t>(</a:t>
                      </a:r>
                      <a:r>
                        <a:rPr lang="it-IT" baseline="0" dirty="0" err="1" smtClean="0"/>
                        <a:t>real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poles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96.9%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L3 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200 (</a:t>
                      </a:r>
                      <a:r>
                        <a:rPr lang="it-IT" baseline="0" dirty="0" err="1" smtClean="0"/>
                        <a:t>real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poles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97.4%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L4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500 </a:t>
                      </a:r>
                      <a:r>
                        <a:rPr lang="it-IT" baseline="0" dirty="0" smtClean="0"/>
                        <a:t>(</a:t>
                      </a:r>
                      <a:r>
                        <a:rPr lang="it-IT" baseline="0" dirty="0" err="1" smtClean="0"/>
                        <a:t>real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poles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98.3 %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L5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1000 </a:t>
                      </a:r>
                      <a:r>
                        <a:rPr lang="it-IT" baseline="0" dirty="0" smtClean="0"/>
                        <a:t>(</a:t>
                      </a:r>
                      <a:r>
                        <a:rPr lang="it-IT" baseline="0" dirty="0" err="1" smtClean="0"/>
                        <a:t>real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poles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97.8 %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84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3519816"/>
              </p:ext>
            </p:extLst>
          </p:nvPr>
        </p:nvGraphicFramePr>
        <p:xfrm>
          <a:off x="914399" y="1066800"/>
          <a:ext cx="6781801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04"/>
                <a:gridCol w="1675504"/>
                <a:gridCol w="1914861"/>
                <a:gridCol w="151593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Strip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Strip</a:t>
                      </a:r>
                      <a:r>
                        <a:rPr lang="it-IT" baseline="0" dirty="0" smtClean="0"/>
                        <a:t> rate [KHz]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Peaking</a:t>
                      </a:r>
                      <a:r>
                        <a:rPr lang="it-IT" baseline="0" dirty="0" smtClean="0"/>
                        <a:t> time [ns]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Efficiency</a:t>
                      </a:r>
                      <a:r>
                        <a:rPr lang="it-IT" dirty="0" smtClean="0"/>
                        <a:t> </a:t>
                      </a:r>
                      <a:r>
                        <a:rPr lang="it-IT" baseline="0" dirty="0" smtClean="0"/>
                        <a:t>(</a:t>
                      </a:r>
                      <a:r>
                        <a:rPr lang="el-GR" baseline="0" dirty="0" smtClean="0"/>
                        <a:t>η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84.5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250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96.1%</a:t>
                      </a:r>
                      <a:endParaRPr lang="it-IT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it-IT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84.5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375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94.1%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84.5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92.2%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84.5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500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real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poles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91.3%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97483011"/>
              </p:ext>
            </p:extLst>
          </p:nvPr>
        </p:nvGraphicFramePr>
        <p:xfrm>
          <a:off x="914400" y="3657600"/>
          <a:ext cx="6781800" cy="215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981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Strip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Strip</a:t>
                      </a:r>
                      <a:r>
                        <a:rPr lang="it-IT" baseline="0" dirty="0" smtClean="0"/>
                        <a:t> rate [KHz]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Peaking</a:t>
                      </a:r>
                      <a:r>
                        <a:rPr lang="it-IT" baseline="0" dirty="0" smtClean="0"/>
                        <a:t> time [ns]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Efficiency</a:t>
                      </a:r>
                      <a:r>
                        <a:rPr lang="it-IT" dirty="0" smtClean="0"/>
                        <a:t> </a:t>
                      </a:r>
                      <a:r>
                        <a:rPr lang="it-IT" baseline="0" dirty="0" smtClean="0"/>
                        <a:t>(</a:t>
                      </a:r>
                      <a:r>
                        <a:rPr lang="el-GR" baseline="0" dirty="0" smtClean="0"/>
                        <a:t>η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52.5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95.2%</a:t>
                      </a:r>
                      <a:endParaRPr lang="it-IT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92.9%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52.5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90.5%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52.5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1000 (</a:t>
                      </a:r>
                      <a:r>
                        <a:rPr lang="it-IT" dirty="0" err="1" smtClean="0"/>
                        <a:t>real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poles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89.2%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279234" y="775900"/>
            <a:ext cx="131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 smtClean="0"/>
              <a:t>Layer</a:t>
            </a:r>
            <a:r>
              <a:rPr lang="it-IT" dirty="0" smtClean="0"/>
              <a:t>  4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50079" y="3276600"/>
            <a:ext cx="131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 smtClean="0"/>
              <a:t>Layer</a:t>
            </a:r>
            <a:r>
              <a:rPr lang="it-IT" dirty="0" smtClean="0"/>
              <a:t>  5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819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3930079"/>
              </p:ext>
            </p:extLst>
          </p:nvPr>
        </p:nvGraphicFramePr>
        <p:xfrm>
          <a:off x="533400" y="1447800"/>
          <a:ext cx="8242223" cy="2819400"/>
        </p:xfrm>
        <a:graphic>
          <a:graphicData uri="http://schemas.openxmlformats.org/presentationml/2006/ole">
            <p:oleObj spid="_x0000_s19486" name="Visio" r:id="rId3" imgW="7815560" imgH="2673787" progId="Visio.Drawing.11">
              <p:embed/>
            </p:oleObj>
          </a:graphicData>
        </a:graphic>
      </p:graphicFrame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of chosen architecture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838200" y="914400"/>
            <a:ext cx="2362200" cy="457200"/>
          </a:xfrm>
        </p:spPr>
        <p:txBody>
          <a:bodyPr/>
          <a:lstStyle/>
          <a:p>
            <a:r>
              <a:rPr lang="en-US" dirty="0" smtClean="0"/>
              <a:t>FE-Block Diagram</a:t>
            </a:r>
            <a:endParaRPr lang="en-US" dirty="0"/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22C58C31-5CB3-404A-8324-0ECC24C268B6}" type="slidenum">
              <a:rPr lang="it-IT" sz="1000" smtClean="0">
                <a:solidFill>
                  <a:srgbClr val="669933"/>
                </a:solidFill>
              </a:rPr>
              <a:pPr/>
              <a:t>4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6147" name="Rectangle 1026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r>
              <a:rPr lang="en-US" dirty="0" smtClean="0"/>
              <a:t>FE-Model (2)</a:t>
            </a:r>
            <a:endParaRPr lang="it-IT" dirty="0" smtClean="0"/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848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Detector Model used in simulation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Parameters (from </a:t>
            </a:r>
            <a:r>
              <a:rPr lang="en-US" dirty="0" err="1" smtClean="0"/>
              <a:t>Luciano</a:t>
            </a:r>
            <a:r>
              <a:rPr lang="en-US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2"/>
            <a:r>
              <a:rPr lang="en-US" dirty="0"/>
              <a:t>C</a:t>
            </a:r>
            <a:r>
              <a:rPr lang="en-US" baseline="-25000" dirty="0"/>
              <a:t>AC</a:t>
            </a:r>
            <a:r>
              <a:rPr lang="en-US" dirty="0"/>
              <a:t> = </a:t>
            </a:r>
            <a:r>
              <a:rPr lang="en-US" dirty="0" smtClean="0"/>
              <a:t>20×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AC</a:t>
            </a:r>
            <a:endParaRPr lang="en-US" dirty="0" smtClean="0"/>
          </a:p>
          <a:p>
            <a:pPr lvl="2"/>
            <a:r>
              <a:rPr lang="en-US" dirty="0" err="1" smtClean="0"/>
              <a:t>C</a:t>
            </a:r>
            <a:r>
              <a:rPr lang="en-US" baseline="-25000" dirty="0" err="1" smtClean="0"/>
              <a:t>Fanout</a:t>
            </a:r>
            <a:r>
              <a:rPr lang="en-US" dirty="0" smtClean="0"/>
              <a:t> = preliminary estimation</a:t>
            </a:r>
            <a:endParaRPr lang="en-US" dirty="0"/>
          </a:p>
          <a:p>
            <a:pPr>
              <a:lnSpc>
                <a:spcPct val="80000"/>
              </a:lnSpc>
            </a:pPr>
            <a:endParaRPr lang="en-GB" sz="2400" dirty="0" smtClean="0">
              <a:solidFill>
                <a:srgbClr val="416220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 smtClean="0">
              <a:solidFill>
                <a:srgbClr val="41622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5504140"/>
              </p:ext>
            </p:extLst>
          </p:nvPr>
        </p:nvGraphicFramePr>
        <p:xfrm>
          <a:off x="3657600" y="3886200"/>
          <a:ext cx="4953000" cy="2248786"/>
        </p:xfrm>
        <a:graphic>
          <a:graphicData uri="http://schemas.openxmlformats.org/presentationml/2006/ole">
            <p:oleObj spid="_x0000_s20510" name="Visio" r:id="rId3" imgW="4436370" imgH="2014538" progId="Visio.Drawing.11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7436134"/>
              </p:ext>
            </p:extLst>
          </p:nvPr>
        </p:nvGraphicFramePr>
        <p:xfrm>
          <a:off x="1905000" y="1676400"/>
          <a:ext cx="6400800" cy="1218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850"/>
                <a:gridCol w="565150"/>
                <a:gridCol w="533400"/>
                <a:gridCol w="609600"/>
                <a:gridCol w="762000"/>
                <a:gridCol w="685800"/>
                <a:gridCol w="990600"/>
                <a:gridCol w="685800"/>
                <a:gridCol w="9906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Strip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Layer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en-US" sz="1200" baseline="-25000">
                          <a:effectLst/>
                        </a:rPr>
                        <a:t>D</a:t>
                      </a:r>
                      <a:r>
                        <a:rPr lang="en-US" sz="1200">
                          <a:effectLst/>
                        </a:rPr>
                        <a:t>(pF)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en-US" sz="1200" baseline="-25000" dirty="0">
                          <a:effectLst/>
                        </a:rPr>
                        <a:t>B</a:t>
                      </a:r>
                      <a:r>
                        <a:rPr lang="en-US" sz="1200" dirty="0">
                          <a:effectLst/>
                        </a:rPr>
                        <a:t>(MΩ)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baseline="-25000">
                          <a:effectLst/>
                        </a:rPr>
                        <a:t>S</a:t>
                      </a:r>
                      <a:r>
                        <a:rPr lang="en-US" sz="1200">
                          <a:effectLst/>
                        </a:rPr>
                        <a:t>(Ω)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 leakage(nA)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en-US" sz="1200" baseline="-25000">
                          <a:effectLst/>
                        </a:rPr>
                        <a:t>AC</a:t>
                      </a:r>
                      <a:r>
                        <a:rPr lang="en-US" sz="1200">
                          <a:effectLst/>
                        </a:rPr>
                        <a:t>(pF)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</a:t>
                      </a:r>
                      <a:r>
                        <a:rPr lang="en-US" sz="1200" baseline="-25000" dirty="0" err="1" smtClean="0">
                          <a:effectLst/>
                        </a:rPr>
                        <a:t>Fanout</a:t>
                      </a:r>
                      <a:r>
                        <a:rPr lang="en-US" sz="1200" dirty="0" smtClean="0">
                          <a:effectLst/>
                        </a:rPr>
                        <a:t>(pF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Phi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45.5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2.7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121.3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Phi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57.1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152.1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5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22C58C31-5CB3-404A-8324-0ECC24C268B6}" type="slidenum">
              <a:rPr lang="it-IT" sz="1000" smtClean="0">
                <a:solidFill>
                  <a:srgbClr val="669933"/>
                </a:solidFill>
              </a:rPr>
              <a:pPr/>
              <a:t>5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6147" name="Rectangle 1026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r>
              <a:rPr lang="en-US" dirty="0" smtClean="0"/>
              <a:t>FE-circuit</a:t>
            </a:r>
            <a:endParaRPr lang="it-IT" dirty="0" smtClean="0"/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981200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Preamplifier </a:t>
            </a:r>
          </a:p>
          <a:p>
            <a:pPr>
              <a:lnSpc>
                <a:spcPct val="80000"/>
              </a:lnSpc>
            </a:pPr>
            <a:endParaRPr lang="en-GB" sz="1800" dirty="0" smtClean="0">
              <a:solidFill>
                <a:srgbClr val="41622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2896898"/>
              </p:ext>
            </p:extLst>
          </p:nvPr>
        </p:nvGraphicFramePr>
        <p:xfrm>
          <a:off x="609600" y="1219200"/>
          <a:ext cx="3441117" cy="2592945"/>
        </p:xfrm>
        <a:graphic>
          <a:graphicData uri="http://schemas.openxmlformats.org/presentationml/2006/ole">
            <p:oleObj spid="_x0000_s21562" name="Visio" r:id="rId3" imgW="3722949" imgH="2804485" progId="Visio.Drawing.11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286732" y="1219200"/>
          <a:ext cx="5704868" cy="2971800"/>
        </p:xfrm>
        <a:graphic>
          <a:graphicData uri="http://schemas.openxmlformats.org/presentationml/2006/ole">
            <p:oleObj spid="_x0000_s21563" name="Visio" r:id="rId4" imgW="7963814" imgH="4150482" progId="Visio.Drawing.11">
              <p:embed/>
            </p:oleObj>
          </a:graphicData>
        </a:graphic>
      </p:graphicFrame>
      <p:sp>
        <p:nvSpPr>
          <p:cNvPr id="7" name="Content Placeholder 12"/>
          <p:cNvSpPr txBox="1">
            <a:spLocks/>
          </p:cNvSpPr>
          <p:nvPr/>
        </p:nvSpPr>
        <p:spPr>
          <a:xfrm>
            <a:off x="685800" y="4343400"/>
            <a:ext cx="77724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control: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selectable </a:t>
            </a:r>
            <a:r>
              <a:rPr lang="en-US" sz="2000" b="0" kern="0" dirty="0" smtClean="0">
                <a:solidFill>
                  <a:srgbClr val="669933"/>
                </a:solidFill>
                <a:latin typeface="+mn-lt"/>
              </a:rPr>
              <a:t>p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eaking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(1000,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750, </a:t>
            </a:r>
            <a:r>
              <a:rPr lang="en-US" sz="2000" b="0" kern="0" dirty="0" smtClean="0">
                <a:solidFill>
                  <a:srgbClr val="669933"/>
                </a:solidFill>
                <a:latin typeface="+mn-lt"/>
              </a:rPr>
              <a:t>500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357 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b="0" kern="0" dirty="0" smtClean="0">
                <a:solidFill>
                  <a:srgbClr val="669933"/>
                </a:solidFill>
                <a:latin typeface="+mn-lt"/>
              </a:rPr>
              <a:t>2 polarity (n-strip, p-strip)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gain setting (nominal gain, +30%)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6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4648200" y="8382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GB" sz="2400" b="0" kern="0" dirty="0" smtClean="0">
                <a:solidFill>
                  <a:srgbClr val="416220"/>
                </a:solidFill>
                <a:latin typeface="+mn-lt"/>
              </a:rPr>
              <a:t>S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162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haper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1" y="1066800"/>
            <a:ext cx="4138350" cy="25146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19200"/>
            <a:ext cx="4384702" cy="264263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962400"/>
            <a:ext cx="4031378" cy="2470640"/>
          </a:xfrm>
          <a:prstGeom prst="rect">
            <a:avLst/>
          </a:prstGeom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762000" y="8382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rgbClr val="416220"/>
                </a:solidFill>
                <a:latin typeface="+mn-lt"/>
              </a:rPr>
              <a:t>Shaper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162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5181600" y="8382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416220"/>
                </a:solidFill>
                <a:latin typeface="+mn-lt"/>
              </a:rPr>
              <a:t>n-strip linearity error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5410200" y="3733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416220"/>
                </a:solidFill>
                <a:latin typeface="+mn-lt"/>
              </a:rPr>
              <a:t>p-strip linearity error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18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(1)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phi-Strip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4: p-strip, Cd=45.5p</a:t>
            </a:r>
            <a:r>
              <a:rPr lang="en-US" dirty="0"/>
              <a:t>, </a:t>
            </a:r>
            <a:r>
              <a:rPr lang="en-US" dirty="0" err="1" smtClean="0"/>
              <a:t>Rs</a:t>
            </a:r>
            <a:r>
              <a:rPr lang="en-US" dirty="0" smtClean="0"/>
              <a:t>=121.3Ω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5: p-strip, Cd=57.1p</a:t>
            </a:r>
            <a:r>
              <a:rPr lang="en-US" dirty="0"/>
              <a:t>, </a:t>
            </a:r>
            <a:r>
              <a:rPr lang="en-US" dirty="0" err="1" smtClean="0"/>
              <a:t>Rs</a:t>
            </a:r>
            <a:r>
              <a:rPr lang="en-US" dirty="0" smtClean="0"/>
              <a:t>=152.1Ω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7</a:t>
            </a:fld>
            <a:endParaRPr lang="it-IT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2783783"/>
              </p:ext>
            </p:extLst>
          </p:nvPr>
        </p:nvGraphicFramePr>
        <p:xfrm>
          <a:off x="1600200" y="1981200"/>
          <a:ext cx="403860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838200"/>
                <a:gridCol w="8382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265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9506010"/>
              </p:ext>
            </p:extLst>
          </p:nvPr>
        </p:nvGraphicFramePr>
        <p:xfrm>
          <a:off x="1676400" y="4495800"/>
          <a:ext cx="403860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838200"/>
                <a:gridCol w="8382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9" name="Connettore 2 8"/>
          <p:cNvCxnSpPr/>
          <p:nvPr/>
        </p:nvCxnSpPr>
        <p:spPr bwMode="auto">
          <a:xfrm flipH="1">
            <a:off x="5486400" y="2286000"/>
            <a:ext cx="838200" cy="381000"/>
          </a:xfrm>
          <a:prstGeom prst="straightConnector1">
            <a:avLst/>
          </a:prstGeom>
          <a:noFill/>
          <a:ln w="38100">
            <a:solidFill>
              <a:srgbClr val="3399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>
            <a:off x="6400800" y="1905000"/>
            <a:ext cx="2514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 smtClean="0"/>
              <a:t>Rbias</a:t>
            </a:r>
            <a:r>
              <a:rPr lang="it-IT" sz="1400" dirty="0" smtClean="0"/>
              <a:t> = 8Mohm per strip</a:t>
            </a:r>
          </a:p>
          <a:p>
            <a:pPr algn="l"/>
            <a:r>
              <a:rPr lang="it-IT" sz="1400" dirty="0" smtClean="0"/>
              <a:t>Can </a:t>
            </a:r>
            <a:r>
              <a:rPr lang="it-IT" sz="1400" dirty="0" err="1" smtClean="0"/>
              <a:t>be</a:t>
            </a:r>
            <a:r>
              <a:rPr lang="it-IT" sz="1400" dirty="0" smtClean="0"/>
              <a:t> </a:t>
            </a:r>
            <a:r>
              <a:rPr lang="it-IT" sz="1400" dirty="0" err="1" smtClean="0"/>
              <a:t>reduced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>
                <a:solidFill>
                  <a:srgbClr val="FF0000"/>
                </a:solidFill>
              </a:rPr>
              <a:t> 167 </a:t>
            </a:r>
            <a:r>
              <a:rPr lang="it-IT" sz="1400" dirty="0" err="1" smtClean="0">
                <a:solidFill>
                  <a:srgbClr val="416220"/>
                </a:solidFill>
              </a:rPr>
              <a:t>with</a:t>
            </a:r>
            <a:r>
              <a:rPr lang="it-IT" sz="1400" dirty="0" smtClean="0">
                <a:solidFill>
                  <a:srgbClr val="416220"/>
                </a:solidFill>
              </a:rPr>
              <a:t> </a:t>
            </a:r>
            <a:r>
              <a:rPr lang="it-IT" sz="1400" dirty="0" err="1" smtClean="0">
                <a:solidFill>
                  <a:srgbClr val="416220"/>
                </a:solidFill>
              </a:rPr>
              <a:t>Rbias</a:t>
            </a:r>
            <a:r>
              <a:rPr lang="it-IT" sz="1400" dirty="0" smtClean="0">
                <a:solidFill>
                  <a:srgbClr val="416220"/>
                </a:solidFill>
              </a:rPr>
              <a:t> = 20 </a:t>
            </a:r>
            <a:r>
              <a:rPr lang="it-IT" sz="1400" dirty="0" err="1" smtClean="0">
                <a:solidFill>
                  <a:srgbClr val="416220"/>
                </a:solidFill>
              </a:rPr>
              <a:t>Mohm</a:t>
            </a:r>
            <a:endParaRPr lang="it-IT" sz="1400" dirty="0"/>
          </a:p>
        </p:txBody>
      </p:sp>
      <p:cxnSp>
        <p:nvCxnSpPr>
          <p:cNvPr id="13" name="Connettore 2 12"/>
          <p:cNvCxnSpPr/>
          <p:nvPr/>
        </p:nvCxnSpPr>
        <p:spPr bwMode="auto">
          <a:xfrm flipH="1">
            <a:off x="5486400" y="4800600"/>
            <a:ext cx="838200" cy="381000"/>
          </a:xfrm>
          <a:prstGeom prst="straightConnector1">
            <a:avLst/>
          </a:prstGeom>
          <a:noFill/>
          <a:ln w="38100">
            <a:solidFill>
              <a:srgbClr val="3399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asellaDiTesto 13"/>
          <p:cNvSpPr txBox="1"/>
          <p:nvPr/>
        </p:nvSpPr>
        <p:spPr>
          <a:xfrm>
            <a:off x="6400800" y="4419600"/>
            <a:ext cx="2514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 smtClean="0"/>
              <a:t>Rbias</a:t>
            </a:r>
            <a:r>
              <a:rPr lang="it-IT" sz="1400" dirty="0" smtClean="0"/>
              <a:t> = 10Mohm per strip</a:t>
            </a:r>
          </a:p>
          <a:p>
            <a:pPr algn="l"/>
            <a:r>
              <a:rPr lang="it-IT" sz="1400" dirty="0" smtClean="0"/>
              <a:t>Can </a:t>
            </a:r>
            <a:r>
              <a:rPr lang="it-IT" sz="1400" dirty="0" err="1" smtClean="0"/>
              <a:t>be</a:t>
            </a:r>
            <a:r>
              <a:rPr lang="it-IT" sz="1400" dirty="0" smtClean="0"/>
              <a:t> </a:t>
            </a:r>
            <a:r>
              <a:rPr lang="it-IT" sz="1400" dirty="0" err="1" smtClean="0"/>
              <a:t>reduced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>
                <a:solidFill>
                  <a:srgbClr val="FF0000"/>
                </a:solidFill>
              </a:rPr>
              <a:t> 276 </a:t>
            </a:r>
            <a:r>
              <a:rPr lang="it-IT" sz="1400" dirty="0" err="1" smtClean="0">
                <a:solidFill>
                  <a:srgbClr val="416220"/>
                </a:solidFill>
              </a:rPr>
              <a:t>with</a:t>
            </a:r>
            <a:r>
              <a:rPr lang="it-IT" sz="1400" dirty="0" smtClean="0">
                <a:solidFill>
                  <a:srgbClr val="416220"/>
                </a:solidFill>
              </a:rPr>
              <a:t> </a:t>
            </a:r>
            <a:r>
              <a:rPr lang="it-IT" sz="1400" dirty="0" err="1" smtClean="0">
                <a:solidFill>
                  <a:srgbClr val="416220"/>
                </a:solidFill>
              </a:rPr>
              <a:t>Rbias</a:t>
            </a:r>
            <a:r>
              <a:rPr lang="it-IT" sz="1400" dirty="0" smtClean="0">
                <a:solidFill>
                  <a:srgbClr val="416220"/>
                </a:solidFill>
              </a:rPr>
              <a:t> = 20 </a:t>
            </a:r>
            <a:r>
              <a:rPr lang="it-IT" sz="1400" dirty="0" err="1" smtClean="0">
                <a:solidFill>
                  <a:srgbClr val="416220"/>
                </a:solidFill>
              </a:rPr>
              <a:t>Mohm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34649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(2)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Z-Strip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4: n-strip, Cd=23.1p</a:t>
            </a:r>
            <a:r>
              <a:rPr lang="en-US" dirty="0"/>
              <a:t>, </a:t>
            </a:r>
            <a:r>
              <a:rPr lang="en-US" dirty="0" err="1" smtClean="0"/>
              <a:t>Rs</a:t>
            </a:r>
            <a:r>
              <a:rPr lang="en-US" dirty="0" smtClean="0"/>
              <a:t>=46.3Ω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5: n-strip, Cd=23.1p</a:t>
            </a:r>
            <a:r>
              <a:rPr lang="en-US" dirty="0"/>
              <a:t>, </a:t>
            </a:r>
            <a:r>
              <a:rPr lang="en-US" dirty="0" err="1"/>
              <a:t>Rs</a:t>
            </a:r>
            <a:r>
              <a:rPr lang="en-US" dirty="0"/>
              <a:t>=46.3Ω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8</a:t>
            </a:fld>
            <a:endParaRPr lang="it-IT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590622"/>
              </p:ext>
            </p:extLst>
          </p:nvPr>
        </p:nvGraphicFramePr>
        <p:xfrm>
          <a:off x="2895600" y="1905000"/>
          <a:ext cx="4038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838200"/>
                <a:gridCol w="8382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3415198"/>
              </p:ext>
            </p:extLst>
          </p:nvPr>
        </p:nvGraphicFramePr>
        <p:xfrm>
          <a:off x="2895600" y="4419600"/>
          <a:ext cx="403860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838200"/>
                <a:gridCol w="8382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349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Noise jitter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92" r="49794" b="4190"/>
          <a:stretch>
            <a:fillRect/>
          </a:stretch>
        </p:blipFill>
        <p:spPr bwMode="auto">
          <a:xfrm>
            <a:off x="762000" y="1219200"/>
            <a:ext cx="5787219" cy="35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5715000" y="4861173"/>
            <a:ext cx="3581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Signal = 52.8mV (1 MIP)</a:t>
            </a:r>
          </a:p>
          <a:p>
            <a:pPr algn="l"/>
            <a:r>
              <a:rPr lang="en-US" sz="1800" dirty="0" smtClean="0"/>
              <a:t>Noise  = 1.58mV (822 el)</a:t>
            </a:r>
          </a:p>
          <a:p>
            <a:pPr algn="l"/>
            <a:r>
              <a:rPr lang="en-US" sz="1800" dirty="0" smtClean="0"/>
              <a:t>Threshold = 0.25 MIP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Jitter TOT = 18ns rms</a:t>
            </a:r>
            <a:endParaRPr lang="en-US" sz="1800" dirty="0" smtClean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838200" y="9144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162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Montecarlo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162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real preamplifier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553200" y="13070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921</Words>
  <Application>Microsoft Office PowerPoint</Application>
  <PresentationFormat>Presentazione su schermo (4:3)</PresentationFormat>
  <Paragraphs>399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Struttura predefinita</vt:lpstr>
      <vt:lpstr>Documento</vt:lpstr>
      <vt:lpstr>Visio</vt:lpstr>
      <vt:lpstr>Diapositiva 1</vt:lpstr>
      <vt:lpstr>Table of Contents</vt:lpstr>
      <vt:lpstr>Remind of chosen architecture</vt:lpstr>
      <vt:lpstr>FE-Model (2)</vt:lpstr>
      <vt:lpstr>FE-circuit</vt:lpstr>
      <vt:lpstr>Non-linearity</vt:lpstr>
      <vt:lpstr>ENC Estimation (1)</vt:lpstr>
      <vt:lpstr>ENC Estimation (2)</vt:lpstr>
      <vt:lpstr>Timing Resolution with TOT – Noise jitter</vt:lpstr>
      <vt:lpstr>Timing Resolution with TOT – Time walk</vt:lpstr>
      <vt:lpstr>Timing Resolution with TOT – characteristic</vt:lpstr>
      <vt:lpstr>Timing Resolution with TOT - Outputs</vt:lpstr>
      <vt:lpstr>Timing Resolution with TOT – Energy reconstruction</vt:lpstr>
      <vt:lpstr>Timing Resolution with TOT – Time correction</vt:lpstr>
      <vt:lpstr>Timing Resolution with TOT – Time correction with phase error</vt:lpstr>
      <vt:lpstr>Timing Resolution with TOT – Time correction with phase error</vt:lpstr>
      <vt:lpstr>Timing Resolution with TOT – Time correction with phase error</vt:lpstr>
      <vt:lpstr>Timing Resolution with TOT – Time correction with phase error</vt:lpstr>
      <vt:lpstr>Improve the Timing Resolution</vt:lpstr>
      <vt:lpstr>Diapositiva 20</vt:lpstr>
      <vt:lpstr>Efficiency simulation: Background data used (Only layer 4 is shown)</vt:lpstr>
      <vt:lpstr>Efficiency simulation: Pulse shape and calculation</vt:lpstr>
      <vt:lpstr>Efficiency simulation: check with Ludovico</vt:lpstr>
      <vt:lpstr>Efficiency simulation: results</vt:lpstr>
    </vt:vector>
  </TitlesOfParts>
  <Company>siwa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Bombelli</cp:lastModifiedBy>
  <cp:revision>584</cp:revision>
  <cp:lastPrinted>2011-06-22T16:01:43Z</cp:lastPrinted>
  <dcterms:created xsi:type="dcterms:W3CDTF">2003-06-16T09:31:13Z</dcterms:created>
  <dcterms:modified xsi:type="dcterms:W3CDTF">2012-02-23T16:38:36Z</dcterms:modified>
</cp:coreProperties>
</file>