
<file path=[Content_Types].xml><?xml version="1.0" encoding="utf-8"?>
<Types xmlns="http://schemas.openxmlformats.org/package/2006/content-types">
  <Default Extension="xml" ContentType="application/xml"/>
  <Default Extension="wmf" ContentType="image/x-wmf"/>
  <Default Extension="jpg" ContentType="image/jpeg"/>
  <Default Extension="jpe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2.xml" ContentType="application/vnd.openxmlformats-officedocument.presentationml.notesSlide+xml"/>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3"/>
  </p:notesMasterIdLst>
  <p:sldIdLst>
    <p:sldId id="270" r:id="rId2"/>
    <p:sldId id="271" r:id="rId3"/>
    <p:sldId id="276" r:id="rId4"/>
    <p:sldId id="273" r:id="rId5"/>
    <p:sldId id="277" r:id="rId6"/>
    <p:sldId id="274" r:id="rId7"/>
    <p:sldId id="272" r:id="rId8"/>
    <p:sldId id="278" r:id="rId9"/>
    <p:sldId id="275" r:id="rId10"/>
    <p:sldId id="298" r:id="rId11"/>
    <p:sldId id="299" r:id="rId12"/>
    <p:sldId id="296" r:id="rId13"/>
    <p:sldId id="297" r:id="rId14"/>
    <p:sldId id="294" r:id="rId15"/>
    <p:sldId id="295" r:id="rId16"/>
    <p:sldId id="300" r:id="rId17"/>
    <p:sldId id="258" r:id="rId18"/>
    <p:sldId id="256" r:id="rId19"/>
    <p:sldId id="257" r:id="rId20"/>
    <p:sldId id="259" r:id="rId21"/>
    <p:sldId id="301" r:id="rId22"/>
    <p:sldId id="265" r:id="rId23"/>
    <p:sldId id="288" r:id="rId24"/>
    <p:sldId id="293" r:id="rId25"/>
    <p:sldId id="289" r:id="rId26"/>
    <p:sldId id="291" r:id="rId27"/>
    <p:sldId id="292" r:id="rId28"/>
    <p:sldId id="282" r:id="rId29"/>
    <p:sldId id="281" r:id="rId30"/>
    <p:sldId id="283" r:id="rId31"/>
    <p:sldId id="284" r:id="rId32"/>
    <p:sldId id="287" r:id="rId33"/>
    <p:sldId id="285" r:id="rId34"/>
    <p:sldId id="286" r:id="rId35"/>
    <p:sldId id="279" r:id="rId36"/>
    <p:sldId id="280" r:id="rId37"/>
    <p:sldId id="264" r:id="rId38"/>
    <p:sldId id="266" r:id="rId39"/>
    <p:sldId id="267" r:id="rId40"/>
    <p:sldId id="400" r:id="rId41"/>
    <p:sldId id="397" r:id="rId42"/>
    <p:sldId id="398" r:id="rId43"/>
    <p:sldId id="399" r:id="rId44"/>
    <p:sldId id="303" r:id="rId45"/>
    <p:sldId id="260" r:id="rId46"/>
    <p:sldId id="261" r:id="rId47"/>
    <p:sldId id="262" r:id="rId48"/>
    <p:sldId id="263" r:id="rId49"/>
    <p:sldId id="268" r:id="rId50"/>
    <p:sldId id="269" r:id="rId51"/>
    <p:sldId id="302" r:id="rId52"/>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5" d="100"/>
          <a:sy n="105" d="100"/>
        </p:scale>
        <p:origin x="-384" y="-104"/>
      </p:cViewPr>
      <p:guideLst>
        <p:guide orient="horz" pos="2160"/>
        <p:guide pos="2880"/>
      </p:guideLst>
    </p:cSldViewPr>
  </p:slideViewPr>
  <p:notesTextViewPr>
    <p:cViewPr>
      <p:scale>
        <a:sx n="100" d="100"/>
        <a:sy n="100" d="100"/>
      </p:scale>
      <p:origin x="0" y="0"/>
    </p:cViewPr>
  </p:notesTextViewPr>
  <p:sorterViewPr>
    <p:cViewPr>
      <p:scale>
        <a:sx n="70" d="100"/>
        <a:sy n="70" d="100"/>
      </p:scale>
      <p:origin x="0" y="346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notesMaster" Target="notesMasters/notesMaster1.xml"/><Relationship Id="rId54" Type="http://schemas.openxmlformats.org/officeDocument/2006/relationships/printerSettings" Target="printerSettings/printerSettings1.bin"/><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0.wmf"/><Relationship Id="rId2" Type="http://schemas.openxmlformats.org/officeDocument/2006/relationships/image" Target="../media/image4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AF91B7B-36DD-4D42-93AE-DFAA3C201508}" type="datetimeFigureOut">
              <a:rPr lang="it-IT" smtClean="0"/>
              <a:t>11/12/24</a:t>
            </a:fld>
            <a:endParaRPr lang="en-GB"/>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endParaRPr lang="en-GB"/>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399D06-FDFD-3F45-A02F-32AECD3961C3}" type="slidenum">
              <a:rPr lang="en-GB" smtClean="0"/>
              <a:t>‹n.›</a:t>
            </a:fld>
            <a:endParaRPr lang="en-GB"/>
          </a:p>
        </p:txBody>
      </p:sp>
    </p:spTree>
    <p:extLst>
      <p:ext uri="{BB962C8B-B14F-4D97-AF65-F5344CB8AC3E}">
        <p14:creationId xmlns:p14="http://schemas.microsoft.com/office/powerpoint/2010/main" val="340835169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72399D06-FDFD-3F45-A02F-32AECD3961C3}" type="slidenum">
              <a:rPr lang="en-GB" smtClean="0"/>
              <a:t>7</a:t>
            </a:fld>
            <a:endParaRPr lang="en-GB"/>
          </a:p>
        </p:txBody>
      </p:sp>
    </p:spTree>
    <p:extLst>
      <p:ext uri="{BB962C8B-B14F-4D97-AF65-F5344CB8AC3E}">
        <p14:creationId xmlns:p14="http://schemas.microsoft.com/office/powerpoint/2010/main" val="3432389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170"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GB">
              <a:latin typeface="Calibri" charset="0"/>
            </a:endParaRPr>
          </a:p>
        </p:txBody>
      </p:sp>
      <p:sp>
        <p:nvSpPr>
          <p:cNvPr id="7171"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27FF8A2-EAFA-A54D-8AEB-A166C7AA290B}" type="slidenum">
              <a:rPr lang="it-IT" sz="1200">
                <a:latin typeface="Calibri" charset="0"/>
              </a:rPr>
              <a:pPr eaLnBrk="1" hangingPunct="1"/>
              <a:t>28</a:t>
            </a:fld>
            <a:endParaRPr lang="it-IT" sz="1200">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en-US"/>
              <a:t>Fare clic per modificare stile</a:t>
            </a:r>
            <a:endParaRPr lang="en-GB"/>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Fare clic per modificare lo stile del sottotitolo dello schema</a:t>
            </a:r>
            <a:endParaRPr lang="en-GB"/>
          </a:p>
        </p:txBody>
      </p:sp>
      <p:sp>
        <p:nvSpPr>
          <p:cNvPr id="4" name="Segnaposto data 3"/>
          <p:cNvSpPr>
            <a:spLocks noGrp="1"/>
          </p:cNvSpPr>
          <p:nvPr>
            <p:ph type="dt" sz="half" idx="10"/>
          </p:nvPr>
        </p:nvSpPr>
        <p:spPr/>
        <p:txBody>
          <a:bodyPr/>
          <a:lstStyle/>
          <a:p>
            <a:fld id="{12E8B676-E416-7F4A-AE03-4692C2D5AFE5}" type="datetimeFigureOut">
              <a:rPr lang="it-IT" smtClean="0"/>
              <a:t>11/12/24</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B98A1DF4-0783-CC45-A190-B340650F83C7}" type="slidenum">
              <a:rPr lang="en-GB" smtClean="0"/>
              <a:t>‹n.›</a:t>
            </a:fld>
            <a:endParaRPr lang="en-GB"/>
          </a:p>
        </p:txBody>
      </p:sp>
    </p:spTree>
    <p:extLst>
      <p:ext uri="{BB962C8B-B14F-4D97-AF65-F5344CB8AC3E}">
        <p14:creationId xmlns:p14="http://schemas.microsoft.com/office/powerpoint/2010/main" val="36423961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a:t>Fare clic per modificare stile</a:t>
            </a:r>
            <a:endParaRPr lang="en-GB"/>
          </a:p>
        </p:txBody>
      </p:sp>
      <p:sp>
        <p:nvSpPr>
          <p:cNvPr id="3" name="Segnaposto testo verticale 2"/>
          <p:cNvSpPr>
            <a:spLocks noGrp="1"/>
          </p:cNvSpPr>
          <p:nvPr>
            <p:ph type="body" orient="vert" idx="1"/>
          </p:nvPr>
        </p:nvSpPr>
        <p:spPr/>
        <p:txBody>
          <a:bodyPr vert="eaVert"/>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endParaRPr lang="en-GB"/>
          </a:p>
        </p:txBody>
      </p:sp>
      <p:sp>
        <p:nvSpPr>
          <p:cNvPr id="4" name="Segnaposto data 3"/>
          <p:cNvSpPr>
            <a:spLocks noGrp="1"/>
          </p:cNvSpPr>
          <p:nvPr>
            <p:ph type="dt" sz="half" idx="10"/>
          </p:nvPr>
        </p:nvSpPr>
        <p:spPr/>
        <p:txBody>
          <a:bodyPr/>
          <a:lstStyle/>
          <a:p>
            <a:fld id="{12E8B676-E416-7F4A-AE03-4692C2D5AFE5}" type="datetimeFigureOut">
              <a:rPr lang="it-IT" smtClean="0"/>
              <a:t>11/12/24</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B98A1DF4-0783-CC45-A190-B340650F83C7}" type="slidenum">
              <a:rPr lang="en-GB" smtClean="0"/>
              <a:t>‹n.›</a:t>
            </a:fld>
            <a:endParaRPr lang="en-GB"/>
          </a:p>
        </p:txBody>
      </p:sp>
    </p:spTree>
    <p:extLst>
      <p:ext uri="{BB962C8B-B14F-4D97-AF65-F5344CB8AC3E}">
        <p14:creationId xmlns:p14="http://schemas.microsoft.com/office/powerpoint/2010/main" val="632949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en-US"/>
              <a:t>Fare clic per modificare stile</a:t>
            </a:r>
            <a:endParaRPr lang="en-GB"/>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endParaRPr lang="en-GB"/>
          </a:p>
        </p:txBody>
      </p:sp>
      <p:sp>
        <p:nvSpPr>
          <p:cNvPr id="4" name="Segnaposto data 3"/>
          <p:cNvSpPr>
            <a:spLocks noGrp="1"/>
          </p:cNvSpPr>
          <p:nvPr>
            <p:ph type="dt" sz="half" idx="10"/>
          </p:nvPr>
        </p:nvSpPr>
        <p:spPr/>
        <p:txBody>
          <a:bodyPr/>
          <a:lstStyle/>
          <a:p>
            <a:fld id="{12E8B676-E416-7F4A-AE03-4692C2D5AFE5}" type="datetimeFigureOut">
              <a:rPr lang="it-IT" smtClean="0"/>
              <a:t>11/12/24</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B98A1DF4-0783-CC45-A190-B340650F83C7}" type="slidenum">
              <a:rPr lang="en-GB" smtClean="0"/>
              <a:t>‹n.›</a:t>
            </a:fld>
            <a:endParaRPr lang="en-GB"/>
          </a:p>
        </p:txBody>
      </p:sp>
    </p:spTree>
    <p:extLst>
      <p:ext uri="{BB962C8B-B14F-4D97-AF65-F5344CB8AC3E}">
        <p14:creationId xmlns:p14="http://schemas.microsoft.com/office/powerpoint/2010/main" val="36272475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Vuota">
    <p:spTree>
      <p:nvGrpSpPr>
        <p:cNvPr id="1" name=""/>
        <p:cNvGrpSpPr/>
        <p:nvPr/>
      </p:nvGrpSpPr>
      <p:grpSpPr>
        <a:xfrm>
          <a:off x="0" y="0"/>
          <a:ext cx="0" cy="0"/>
          <a:chOff x="0" y="0"/>
          <a:chExt cx="0" cy="0"/>
        </a:xfrm>
      </p:grpSpPr>
      <p:cxnSp>
        <p:nvCxnSpPr>
          <p:cNvPr id="4" name="Connettore 1 3"/>
          <p:cNvCxnSpPr/>
          <p:nvPr userDrawn="1"/>
        </p:nvCxnSpPr>
        <p:spPr>
          <a:xfrm>
            <a:off x="214313" y="857250"/>
            <a:ext cx="8643937" cy="1588"/>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0" name="Segnaposto testo 9"/>
          <p:cNvSpPr>
            <a:spLocks noGrp="1"/>
          </p:cNvSpPr>
          <p:nvPr>
            <p:ph type="body" sz="quarter" idx="13"/>
          </p:nvPr>
        </p:nvSpPr>
        <p:spPr>
          <a:xfrm>
            <a:off x="214313" y="214295"/>
            <a:ext cx="4357687" cy="714375"/>
          </a:xfrm>
          <a:prstGeom prst="rect">
            <a:avLst/>
          </a:prstGeom>
        </p:spPr>
        <p:txBody>
          <a:bodyPr/>
          <a:lstStyle>
            <a:lvl1pPr>
              <a:buNone/>
              <a:defRPr sz="3000" b="0" i="0">
                <a:solidFill>
                  <a:schemeClr val="tx2">
                    <a:lumMod val="75000"/>
                  </a:schemeClr>
                </a:solidFill>
                <a:latin typeface="Optima LT Std" pitchFamily="34" charset="0"/>
              </a:defRPr>
            </a:lvl1pPr>
            <a:lvl2pPr>
              <a:defRPr>
                <a:latin typeface="Optima LT Std" pitchFamily="34" charset="0"/>
              </a:defRPr>
            </a:lvl2pPr>
            <a:lvl3pPr>
              <a:defRPr>
                <a:latin typeface="Optima LT Std" pitchFamily="34" charset="0"/>
              </a:defRPr>
            </a:lvl3pPr>
            <a:lvl4pPr>
              <a:defRPr>
                <a:latin typeface="Optima LT Std" pitchFamily="34" charset="0"/>
              </a:defRPr>
            </a:lvl4pPr>
            <a:lvl5pPr>
              <a:defRPr>
                <a:latin typeface="Optima LT Std" pitchFamily="34" charset="0"/>
              </a:defRPr>
            </a:lvl5pPr>
          </a:lstStyle>
          <a:p>
            <a:pPr lvl="0"/>
            <a:r>
              <a:rPr lang="it-IT" dirty="0"/>
              <a:t>Fare clic per modificare stili del testo dello</a:t>
            </a:r>
          </a:p>
        </p:txBody>
      </p:sp>
      <p:sp>
        <p:nvSpPr>
          <p:cNvPr id="7" name="Segnaposto testo 9"/>
          <p:cNvSpPr>
            <a:spLocks noGrp="1"/>
          </p:cNvSpPr>
          <p:nvPr>
            <p:ph type="body" sz="quarter" idx="14"/>
          </p:nvPr>
        </p:nvSpPr>
        <p:spPr>
          <a:xfrm>
            <a:off x="4572000" y="214290"/>
            <a:ext cx="4357687" cy="714375"/>
          </a:xfrm>
          <a:prstGeom prst="rect">
            <a:avLst/>
          </a:prstGeom>
        </p:spPr>
        <p:txBody>
          <a:bodyPr/>
          <a:lstStyle>
            <a:lvl1pPr>
              <a:buNone/>
              <a:defRPr sz="2800" b="0" i="0">
                <a:solidFill>
                  <a:schemeClr val="tx2">
                    <a:lumMod val="75000"/>
                  </a:schemeClr>
                </a:solidFill>
                <a:latin typeface="Optima LT Std" pitchFamily="34" charset="0"/>
              </a:defRPr>
            </a:lvl1pPr>
            <a:lvl2pPr>
              <a:defRPr>
                <a:latin typeface="Optima LT Std" pitchFamily="34" charset="0"/>
              </a:defRPr>
            </a:lvl2pPr>
            <a:lvl3pPr>
              <a:defRPr>
                <a:latin typeface="Optima LT Std" pitchFamily="34" charset="0"/>
              </a:defRPr>
            </a:lvl3pPr>
            <a:lvl4pPr>
              <a:defRPr>
                <a:latin typeface="Optima LT Std" pitchFamily="34" charset="0"/>
              </a:defRPr>
            </a:lvl4pPr>
            <a:lvl5pPr>
              <a:defRPr>
                <a:latin typeface="Optima LT Std" pitchFamily="34" charset="0"/>
              </a:defRPr>
            </a:lvl5pPr>
          </a:lstStyle>
          <a:p>
            <a:pPr lvl="0"/>
            <a:r>
              <a:rPr lang="it-IT" dirty="0"/>
              <a:t>Fare clic per modificare stili del testo dello</a:t>
            </a:r>
          </a:p>
        </p:txBody>
      </p:sp>
      <p:sp>
        <p:nvSpPr>
          <p:cNvPr id="5" name="Segnaposto data 1"/>
          <p:cNvSpPr>
            <a:spLocks noGrp="1"/>
          </p:cNvSpPr>
          <p:nvPr>
            <p:ph type="dt" sz="half" idx="15"/>
          </p:nvPr>
        </p:nvSpPr>
        <p:spPr/>
        <p:txBody>
          <a:bodyPr/>
          <a:lstStyle>
            <a:lvl1pPr>
              <a:defRPr/>
            </a:lvl1pPr>
          </a:lstStyle>
          <a:p>
            <a:pPr>
              <a:defRPr/>
            </a:pPr>
            <a:r>
              <a:rPr lang="it-IT"/>
              <a:t>22/07/2009</a:t>
            </a:r>
          </a:p>
        </p:txBody>
      </p:sp>
      <p:sp>
        <p:nvSpPr>
          <p:cNvPr id="6" name="Segnaposto piè di pagina 2"/>
          <p:cNvSpPr>
            <a:spLocks noGrp="1"/>
          </p:cNvSpPr>
          <p:nvPr>
            <p:ph type="ftr" sz="quarter" idx="16"/>
          </p:nvPr>
        </p:nvSpPr>
        <p:spPr>
          <a:xfrm>
            <a:off x="3124200" y="6492875"/>
            <a:ext cx="2895600" cy="365125"/>
          </a:xfrm>
        </p:spPr>
        <p:txBody>
          <a:bodyPr/>
          <a:lstStyle>
            <a:lvl1pPr>
              <a:defRPr/>
            </a:lvl1pPr>
          </a:lstStyle>
          <a:p>
            <a:pPr>
              <a:defRPr/>
            </a:pPr>
            <a:r>
              <a:rPr lang="it-IT"/>
              <a:t>Andrea Gamucci, Ph.D. discussion</a:t>
            </a:r>
          </a:p>
        </p:txBody>
      </p:sp>
      <p:sp>
        <p:nvSpPr>
          <p:cNvPr id="8" name="Segnaposto numero diapositiva 3"/>
          <p:cNvSpPr>
            <a:spLocks noGrp="1"/>
          </p:cNvSpPr>
          <p:nvPr>
            <p:ph type="sldNum" sz="quarter" idx="17"/>
          </p:nvPr>
        </p:nvSpPr>
        <p:spPr/>
        <p:txBody>
          <a:bodyPr/>
          <a:lstStyle>
            <a:lvl1pPr>
              <a:defRPr smtClean="0"/>
            </a:lvl1pPr>
          </a:lstStyle>
          <a:p>
            <a:pPr>
              <a:defRPr/>
            </a:pPr>
            <a:fld id="{858E7EE3-704E-234F-96C6-2D1A373EE99E}" type="slidenum">
              <a:rPr lang="it-IT"/>
              <a:pPr>
                <a:defRPr/>
              </a:pPr>
              <a:t>‹n.›</a:t>
            </a:fld>
            <a:endParaRPr lang="it-IT"/>
          </a:p>
        </p:txBody>
      </p:sp>
    </p:spTree>
    <p:extLst>
      <p:ext uri="{BB962C8B-B14F-4D97-AF65-F5344CB8AC3E}">
        <p14:creationId xmlns:p14="http://schemas.microsoft.com/office/powerpoint/2010/main" val="9451241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Diapositiva titolo">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r>
              <a:rPr lang="it-IT"/>
              <a:t>22/07/2009</a:t>
            </a:r>
            <a:endParaRPr lang="it-IT" dirty="0"/>
          </a:p>
        </p:txBody>
      </p:sp>
      <p:sp>
        <p:nvSpPr>
          <p:cNvPr id="3" name="Segnaposto piè di pagina 4"/>
          <p:cNvSpPr>
            <a:spLocks noGrp="1"/>
          </p:cNvSpPr>
          <p:nvPr>
            <p:ph type="ftr" sz="quarter" idx="11"/>
          </p:nvPr>
        </p:nvSpPr>
        <p:spPr>
          <a:xfrm>
            <a:off x="3143250" y="6492875"/>
            <a:ext cx="2895600" cy="365125"/>
          </a:xfrm>
        </p:spPr>
        <p:txBody>
          <a:bodyPr/>
          <a:lstStyle>
            <a:lvl1pPr>
              <a:defRPr/>
            </a:lvl1pPr>
          </a:lstStyle>
          <a:p>
            <a:pPr>
              <a:defRPr/>
            </a:pPr>
            <a:r>
              <a:rPr lang="it-IT"/>
              <a:t>Andrea </a:t>
            </a:r>
            <a:r>
              <a:rPr lang="it-IT" err="1"/>
              <a:t>Gamucci</a:t>
            </a:r>
            <a:r>
              <a:rPr lang="it-IT"/>
              <a:t>, </a:t>
            </a:r>
            <a:r>
              <a:rPr lang="it-IT" err="1"/>
              <a:t>Ph.D.</a:t>
            </a:r>
            <a:r>
              <a:rPr lang="it-IT"/>
              <a:t> </a:t>
            </a:r>
            <a:r>
              <a:rPr lang="it-IT" err="1"/>
              <a:t>discussion</a:t>
            </a:r>
            <a:endParaRPr lang="it-IT"/>
          </a:p>
        </p:txBody>
      </p:sp>
      <p:sp>
        <p:nvSpPr>
          <p:cNvPr id="4" name="Segnaposto numero diapositiva 5"/>
          <p:cNvSpPr>
            <a:spLocks noGrp="1"/>
          </p:cNvSpPr>
          <p:nvPr>
            <p:ph type="sldNum" sz="quarter" idx="12"/>
          </p:nvPr>
        </p:nvSpPr>
        <p:spPr/>
        <p:txBody>
          <a:bodyPr/>
          <a:lstStyle>
            <a:lvl1pPr>
              <a:defRPr smtClean="0"/>
            </a:lvl1pPr>
          </a:lstStyle>
          <a:p>
            <a:pPr>
              <a:defRPr/>
            </a:pPr>
            <a:fld id="{3F8A610C-D3D4-8847-94A3-CADB62B39B27}" type="slidenum">
              <a:rPr lang="it-IT"/>
              <a:pPr>
                <a:defRPr/>
              </a:pPr>
              <a:t>‹n.›</a:t>
            </a:fld>
            <a:endParaRPr lang="it-IT"/>
          </a:p>
        </p:txBody>
      </p:sp>
    </p:spTree>
    <p:extLst>
      <p:ext uri="{BB962C8B-B14F-4D97-AF65-F5344CB8AC3E}">
        <p14:creationId xmlns:p14="http://schemas.microsoft.com/office/powerpoint/2010/main" val="848445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Vuota">
    <p:spTree>
      <p:nvGrpSpPr>
        <p:cNvPr id="1" name=""/>
        <p:cNvGrpSpPr/>
        <p:nvPr/>
      </p:nvGrpSpPr>
      <p:grpSpPr>
        <a:xfrm>
          <a:off x="0" y="0"/>
          <a:ext cx="0" cy="0"/>
          <a:chOff x="0" y="0"/>
          <a:chExt cx="0" cy="0"/>
        </a:xfrm>
      </p:grpSpPr>
      <p:cxnSp>
        <p:nvCxnSpPr>
          <p:cNvPr id="3" name="Connettore 1 2"/>
          <p:cNvCxnSpPr/>
          <p:nvPr userDrawn="1"/>
        </p:nvCxnSpPr>
        <p:spPr>
          <a:xfrm>
            <a:off x="214313" y="857250"/>
            <a:ext cx="8643937" cy="1588"/>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0" name="Segnaposto testo 9"/>
          <p:cNvSpPr>
            <a:spLocks noGrp="1"/>
          </p:cNvSpPr>
          <p:nvPr>
            <p:ph type="body" sz="quarter" idx="13"/>
          </p:nvPr>
        </p:nvSpPr>
        <p:spPr>
          <a:xfrm>
            <a:off x="214313" y="214295"/>
            <a:ext cx="8715375" cy="714375"/>
          </a:xfrm>
          <a:prstGeom prst="rect">
            <a:avLst/>
          </a:prstGeom>
        </p:spPr>
        <p:txBody>
          <a:bodyPr/>
          <a:lstStyle>
            <a:lvl1pPr>
              <a:buNone/>
              <a:defRPr b="0" i="0">
                <a:solidFill>
                  <a:schemeClr val="tx2">
                    <a:lumMod val="75000"/>
                  </a:schemeClr>
                </a:solidFill>
                <a:latin typeface="Optima LT Std" pitchFamily="34" charset="0"/>
              </a:defRPr>
            </a:lvl1pPr>
            <a:lvl2pPr>
              <a:defRPr>
                <a:latin typeface="Optima LT Std" pitchFamily="34" charset="0"/>
              </a:defRPr>
            </a:lvl2pPr>
            <a:lvl3pPr>
              <a:defRPr>
                <a:latin typeface="Optima LT Std" pitchFamily="34" charset="0"/>
              </a:defRPr>
            </a:lvl3pPr>
            <a:lvl4pPr>
              <a:defRPr>
                <a:latin typeface="Optima LT Std" pitchFamily="34" charset="0"/>
              </a:defRPr>
            </a:lvl4pPr>
            <a:lvl5pPr>
              <a:defRPr>
                <a:latin typeface="Optima LT Std" pitchFamily="34" charset="0"/>
              </a:defRPr>
            </a:lvl5pPr>
          </a:lstStyle>
          <a:p>
            <a:pPr lvl="0"/>
            <a:r>
              <a:rPr lang="it-IT" dirty="0"/>
              <a:t>Fare clic per modificare stili del testo dello</a:t>
            </a:r>
          </a:p>
        </p:txBody>
      </p:sp>
      <p:sp>
        <p:nvSpPr>
          <p:cNvPr id="4" name="Segnaposto data 1"/>
          <p:cNvSpPr>
            <a:spLocks noGrp="1"/>
          </p:cNvSpPr>
          <p:nvPr>
            <p:ph type="dt" sz="half" idx="14"/>
          </p:nvPr>
        </p:nvSpPr>
        <p:spPr/>
        <p:txBody>
          <a:bodyPr/>
          <a:lstStyle>
            <a:lvl1pPr>
              <a:defRPr/>
            </a:lvl1pPr>
          </a:lstStyle>
          <a:p>
            <a:pPr>
              <a:defRPr/>
            </a:pPr>
            <a:r>
              <a:rPr lang="it-IT"/>
              <a:t>22/07/2009</a:t>
            </a:r>
          </a:p>
        </p:txBody>
      </p:sp>
      <p:sp>
        <p:nvSpPr>
          <p:cNvPr id="5" name="Segnaposto piè di pagina 2"/>
          <p:cNvSpPr>
            <a:spLocks noGrp="1"/>
          </p:cNvSpPr>
          <p:nvPr>
            <p:ph type="ftr" sz="quarter" idx="15"/>
          </p:nvPr>
        </p:nvSpPr>
        <p:spPr>
          <a:xfrm>
            <a:off x="3124200" y="6492875"/>
            <a:ext cx="2895600" cy="365125"/>
          </a:xfrm>
        </p:spPr>
        <p:txBody>
          <a:bodyPr/>
          <a:lstStyle>
            <a:lvl1pPr>
              <a:defRPr/>
            </a:lvl1pPr>
          </a:lstStyle>
          <a:p>
            <a:pPr>
              <a:defRPr/>
            </a:pPr>
            <a:r>
              <a:rPr lang="it-IT"/>
              <a:t>Andrea Gamucci, Ph.D. discussion</a:t>
            </a:r>
          </a:p>
        </p:txBody>
      </p:sp>
      <p:sp>
        <p:nvSpPr>
          <p:cNvPr id="6" name="Segnaposto numero diapositiva 3"/>
          <p:cNvSpPr>
            <a:spLocks noGrp="1"/>
          </p:cNvSpPr>
          <p:nvPr>
            <p:ph type="sldNum" sz="quarter" idx="16"/>
          </p:nvPr>
        </p:nvSpPr>
        <p:spPr/>
        <p:txBody>
          <a:bodyPr/>
          <a:lstStyle>
            <a:lvl1pPr>
              <a:defRPr smtClean="0"/>
            </a:lvl1pPr>
          </a:lstStyle>
          <a:p>
            <a:pPr>
              <a:defRPr/>
            </a:pPr>
            <a:fld id="{81393CF7-A13D-C94A-837A-CCE747D00F56}" type="slidenum">
              <a:rPr lang="it-IT"/>
              <a:pPr>
                <a:defRPr/>
              </a:pPr>
              <a:t>‹n.›</a:t>
            </a:fld>
            <a:endParaRPr lang="it-IT"/>
          </a:p>
        </p:txBody>
      </p:sp>
    </p:spTree>
    <p:extLst>
      <p:ext uri="{BB962C8B-B14F-4D97-AF65-F5344CB8AC3E}">
        <p14:creationId xmlns:p14="http://schemas.microsoft.com/office/powerpoint/2010/main" val="24151684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Diseño personalizado">
    <p:spTree>
      <p:nvGrpSpPr>
        <p:cNvPr id="1" name=""/>
        <p:cNvGrpSpPr/>
        <p:nvPr/>
      </p:nvGrpSpPr>
      <p:grpSpPr>
        <a:xfrm>
          <a:off x="0" y="0"/>
          <a:ext cx="0" cy="0"/>
          <a:chOff x="0" y="0"/>
          <a:chExt cx="0" cy="0"/>
        </a:xfrm>
      </p:grpSpPr>
      <p:sp>
        <p:nvSpPr>
          <p:cNvPr id="2" name="Título 1"/>
          <p:cNvSpPr>
            <a:spLocks noGrp="1"/>
          </p:cNvSpPr>
          <p:nvPr>
            <p:ph type="title"/>
          </p:nvPr>
        </p:nvSpPr>
        <p:spPr>
          <a:xfrm>
            <a:off x="628650" y="365125"/>
            <a:ext cx="7886700" cy="1325563"/>
          </a:xfrm>
          <a:prstGeom prst="rect">
            <a:avLst/>
          </a:prstGeom>
        </p:spPr>
        <p:txBody>
          <a:bodyPr/>
          <a:lstStyle/>
          <a:p>
            <a:r>
              <a:rPr lang="es-ES"/>
              <a:t>Haga clic para modificar el estilo de título del patrón</a:t>
            </a:r>
          </a:p>
        </p:txBody>
      </p:sp>
    </p:spTree>
    <p:extLst>
      <p:ext uri="{BB962C8B-B14F-4D97-AF65-F5344CB8AC3E}">
        <p14:creationId xmlns:p14="http://schemas.microsoft.com/office/powerpoint/2010/main" val="2554200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a:t>Fare clic per modificare stile</a:t>
            </a:r>
            <a:endParaRPr lang="en-GB"/>
          </a:p>
        </p:txBody>
      </p:sp>
      <p:sp>
        <p:nvSpPr>
          <p:cNvPr id="3" name="Segnaposto contenuto 2"/>
          <p:cNvSpPr>
            <a:spLocks noGrp="1"/>
          </p:cNvSpPr>
          <p:nvPr>
            <p:ph idx="1"/>
          </p:nvPr>
        </p:nvSpPr>
        <p:spPr/>
        <p:txBody>
          <a:bodyPr/>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endParaRPr lang="en-GB"/>
          </a:p>
        </p:txBody>
      </p:sp>
      <p:sp>
        <p:nvSpPr>
          <p:cNvPr id="4" name="Segnaposto data 3"/>
          <p:cNvSpPr>
            <a:spLocks noGrp="1"/>
          </p:cNvSpPr>
          <p:nvPr>
            <p:ph type="dt" sz="half" idx="10"/>
          </p:nvPr>
        </p:nvSpPr>
        <p:spPr/>
        <p:txBody>
          <a:bodyPr/>
          <a:lstStyle/>
          <a:p>
            <a:fld id="{12E8B676-E416-7F4A-AE03-4692C2D5AFE5}" type="datetimeFigureOut">
              <a:rPr lang="it-IT" smtClean="0"/>
              <a:t>11/12/24</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B98A1DF4-0783-CC45-A190-B340650F83C7}" type="slidenum">
              <a:rPr lang="en-GB" smtClean="0"/>
              <a:t>‹n.›</a:t>
            </a:fld>
            <a:endParaRPr lang="en-GB"/>
          </a:p>
        </p:txBody>
      </p:sp>
    </p:spTree>
    <p:extLst>
      <p:ext uri="{BB962C8B-B14F-4D97-AF65-F5344CB8AC3E}">
        <p14:creationId xmlns:p14="http://schemas.microsoft.com/office/powerpoint/2010/main" val="3376612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en-US"/>
              <a:t>Fare clic per modificare stile</a:t>
            </a:r>
            <a:endParaRPr lang="en-GB"/>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Fare clic per modificare gli stili del testo dello schema</a:t>
            </a:r>
          </a:p>
        </p:txBody>
      </p:sp>
      <p:sp>
        <p:nvSpPr>
          <p:cNvPr id="4" name="Segnaposto data 3"/>
          <p:cNvSpPr>
            <a:spLocks noGrp="1"/>
          </p:cNvSpPr>
          <p:nvPr>
            <p:ph type="dt" sz="half" idx="10"/>
          </p:nvPr>
        </p:nvSpPr>
        <p:spPr/>
        <p:txBody>
          <a:bodyPr/>
          <a:lstStyle/>
          <a:p>
            <a:fld id="{12E8B676-E416-7F4A-AE03-4692C2D5AFE5}" type="datetimeFigureOut">
              <a:rPr lang="it-IT" smtClean="0"/>
              <a:t>11/12/24</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B98A1DF4-0783-CC45-A190-B340650F83C7}" type="slidenum">
              <a:rPr lang="en-GB" smtClean="0"/>
              <a:t>‹n.›</a:t>
            </a:fld>
            <a:endParaRPr lang="en-GB"/>
          </a:p>
        </p:txBody>
      </p:sp>
    </p:spTree>
    <p:extLst>
      <p:ext uri="{BB962C8B-B14F-4D97-AF65-F5344CB8AC3E}">
        <p14:creationId xmlns:p14="http://schemas.microsoft.com/office/powerpoint/2010/main" val="4273032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a:t>Fare clic per modificare stile</a:t>
            </a:r>
            <a:endParaRPr lang="en-GB"/>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endParaRPr lang="en-GB"/>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endParaRPr lang="en-GB"/>
          </a:p>
        </p:txBody>
      </p:sp>
      <p:sp>
        <p:nvSpPr>
          <p:cNvPr id="5" name="Segnaposto data 4"/>
          <p:cNvSpPr>
            <a:spLocks noGrp="1"/>
          </p:cNvSpPr>
          <p:nvPr>
            <p:ph type="dt" sz="half" idx="10"/>
          </p:nvPr>
        </p:nvSpPr>
        <p:spPr/>
        <p:txBody>
          <a:bodyPr/>
          <a:lstStyle/>
          <a:p>
            <a:fld id="{12E8B676-E416-7F4A-AE03-4692C2D5AFE5}" type="datetimeFigureOut">
              <a:rPr lang="it-IT" smtClean="0"/>
              <a:t>11/12/24</a:t>
            </a:fld>
            <a:endParaRPr lang="en-GB"/>
          </a:p>
        </p:txBody>
      </p:sp>
      <p:sp>
        <p:nvSpPr>
          <p:cNvPr id="6" name="Segnaposto piè di pagina 5"/>
          <p:cNvSpPr>
            <a:spLocks noGrp="1"/>
          </p:cNvSpPr>
          <p:nvPr>
            <p:ph type="ftr" sz="quarter" idx="11"/>
          </p:nvPr>
        </p:nvSpPr>
        <p:spPr/>
        <p:txBody>
          <a:bodyPr/>
          <a:lstStyle/>
          <a:p>
            <a:endParaRPr lang="en-GB"/>
          </a:p>
        </p:txBody>
      </p:sp>
      <p:sp>
        <p:nvSpPr>
          <p:cNvPr id="7" name="Segnaposto numero diapositiva 6"/>
          <p:cNvSpPr>
            <a:spLocks noGrp="1"/>
          </p:cNvSpPr>
          <p:nvPr>
            <p:ph type="sldNum" sz="quarter" idx="12"/>
          </p:nvPr>
        </p:nvSpPr>
        <p:spPr/>
        <p:txBody>
          <a:bodyPr/>
          <a:lstStyle/>
          <a:p>
            <a:fld id="{B98A1DF4-0783-CC45-A190-B340650F83C7}" type="slidenum">
              <a:rPr lang="en-GB" smtClean="0"/>
              <a:t>‹n.›</a:t>
            </a:fld>
            <a:endParaRPr lang="en-GB"/>
          </a:p>
        </p:txBody>
      </p:sp>
    </p:spTree>
    <p:extLst>
      <p:ext uri="{BB962C8B-B14F-4D97-AF65-F5344CB8AC3E}">
        <p14:creationId xmlns:p14="http://schemas.microsoft.com/office/powerpoint/2010/main" val="2850522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en-US"/>
              <a:t>Fare clic per modificare stile</a:t>
            </a:r>
            <a:endParaRPr lang="en-GB"/>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endParaRPr lang="en-GB"/>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endParaRPr lang="en-GB"/>
          </a:p>
        </p:txBody>
      </p:sp>
      <p:sp>
        <p:nvSpPr>
          <p:cNvPr id="7" name="Segnaposto data 6"/>
          <p:cNvSpPr>
            <a:spLocks noGrp="1"/>
          </p:cNvSpPr>
          <p:nvPr>
            <p:ph type="dt" sz="half" idx="10"/>
          </p:nvPr>
        </p:nvSpPr>
        <p:spPr/>
        <p:txBody>
          <a:bodyPr/>
          <a:lstStyle/>
          <a:p>
            <a:fld id="{12E8B676-E416-7F4A-AE03-4692C2D5AFE5}" type="datetimeFigureOut">
              <a:rPr lang="it-IT" smtClean="0"/>
              <a:t>11/12/24</a:t>
            </a:fld>
            <a:endParaRPr lang="en-GB"/>
          </a:p>
        </p:txBody>
      </p:sp>
      <p:sp>
        <p:nvSpPr>
          <p:cNvPr id="8" name="Segnaposto piè di pagina 7"/>
          <p:cNvSpPr>
            <a:spLocks noGrp="1"/>
          </p:cNvSpPr>
          <p:nvPr>
            <p:ph type="ftr" sz="quarter" idx="11"/>
          </p:nvPr>
        </p:nvSpPr>
        <p:spPr/>
        <p:txBody>
          <a:bodyPr/>
          <a:lstStyle/>
          <a:p>
            <a:endParaRPr lang="en-GB"/>
          </a:p>
        </p:txBody>
      </p:sp>
      <p:sp>
        <p:nvSpPr>
          <p:cNvPr id="9" name="Segnaposto numero diapositiva 8"/>
          <p:cNvSpPr>
            <a:spLocks noGrp="1"/>
          </p:cNvSpPr>
          <p:nvPr>
            <p:ph type="sldNum" sz="quarter" idx="12"/>
          </p:nvPr>
        </p:nvSpPr>
        <p:spPr/>
        <p:txBody>
          <a:bodyPr/>
          <a:lstStyle/>
          <a:p>
            <a:fld id="{B98A1DF4-0783-CC45-A190-B340650F83C7}" type="slidenum">
              <a:rPr lang="en-GB" smtClean="0"/>
              <a:t>‹n.›</a:t>
            </a:fld>
            <a:endParaRPr lang="en-GB"/>
          </a:p>
        </p:txBody>
      </p:sp>
    </p:spTree>
    <p:extLst>
      <p:ext uri="{BB962C8B-B14F-4D97-AF65-F5344CB8AC3E}">
        <p14:creationId xmlns:p14="http://schemas.microsoft.com/office/powerpoint/2010/main" val="602984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a:t>Fare clic per modificare stile</a:t>
            </a:r>
            <a:endParaRPr lang="en-GB"/>
          </a:p>
        </p:txBody>
      </p:sp>
      <p:sp>
        <p:nvSpPr>
          <p:cNvPr id="3" name="Segnaposto data 2"/>
          <p:cNvSpPr>
            <a:spLocks noGrp="1"/>
          </p:cNvSpPr>
          <p:nvPr>
            <p:ph type="dt" sz="half" idx="10"/>
          </p:nvPr>
        </p:nvSpPr>
        <p:spPr/>
        <p:txBody>
          <a:bodyPr/>
          <a:lstStyle/>
          <a:p>
            <a:fld id="{12E8B676-E416-7F4A-AE03-4692C2D5AFE5}" type="datetimeFigureOut">
              <a:rPr lang="it-IT" smtClean="0"/>
              <a:t>11/12/24</a:t>
            </a:fld>
            <a:endParaRPr lang="en-GB"/>
          </a:p>
        </p:txBody>
      </p:sp>
      <p:sp>
        <p:nvSpPr>
          <p:cNvPr id="4" name="Segnaposto piè di pagina 3"/>
          <p:cNvSpPr>
            <a:spLocks noGrp="1"/>
          </p:cNvSpPr>
          <p:nvPr>
            <p:ph type="ftr" sz="quarter" idx="11"/>
          </p:nvPr>
        </p:nvSpPr>
        <p:spPr/>
        <p:txBody>
          <a:bodyPr/>
          <a:lstStyle/>
          <a:p>
            <a:endParaRPr lang="en-GB"/>
          </a:p>
        </p:txBody>
      </p:sp>
      <p:sp>
        <p:nvSpPr>
          <p:cNvPr id="5" name="Segnaposto numero diapositiva 4"/>
          <p:cNvSpPr>
            <a:spLocks noGrp="1"/>
          </p:cNvSpPr>
          <p:nvPr>
            <p:ph type="sldNum" sz="quarter" idx="12"/>
          </p:nvPr>
        </p:nvSpPr>
        <p:spPr/>
        <p:txBody>
          <a:bodyPr/>
          <a:lstStyle/>
          <a:p>
            <a:fld id="{B98A1DF4-0783-CC45-A190-B340650F83C7}" type="slidenum">
              <a:rPr lang="en-GB" smtClean="0"/>
              <a:t>‹n.›</a:t>
            </a:fld>
            <a:endParaRPr lang="en-GB"/>
          </a:p>
        </p:txBody>
      </p:sp>
    </p:spTree>
    <p:extLst>
      <p:ext uri="{BB962C8B-B14F-4D97-AF65-F5344CB8AC3E}">
        <p14:creationId xmlns:p14="http://schemas.microsoft.com/office/powerpoint/2010/main" val="3214198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12E8B676-E416-7F4A-AE03-4692C2D5AFE5}" type="datetimeFigureOut">
              <a:rPr lang="it-IT" smtClean="0"/>
              <a:t>11/12/24</a:t>
            </a:fld>
            <a:endParaRPr lang="en-GB"/>
          </a:p>
        </p:txBody>
      </p:sp>
      <p:sp>
        <p:nvSpPr>
          <p:cNvPr id="3" name="Segnaposto piè di pagina 2"/>
          <p:cNvSpPr>
            <a:spLocks noGrp="1"/>
          </p:cNvSpPr>
          <p:nvPr>
            <p:ph type="ftr" sz="quarter" idx="11"/>
          </p:nvPr>
        </p:nvSpPr>
        <p:spPr/>
        <p:txBody>
          <a:bodyPr/>
          <a:lstStyle/>
          <a:p>
            <a:endParaRPr lang="en-GB"/>
          </a:p>
        </p:txBody>
      </p:sp>
      <p:sp>
        <p:nvSpPr>
          <p:cNvPr id="4" name="Segnaposto numero diapositiva 3"/>
          <p:cNvSpPr>
            <a:spLocks noGrp="1"/>
          </p:cNvSpPr>
          <p:nvPr>
            <p:ph type="sldNum" sz="quarter" idx="12"/>
          </p:nvPr>
        </p:nvSpPr>
        <p:spPr/>
        <p:txBody>
          <a:bodyPr/>
          <a:lstStyle/>
          <a:p>
            <a:fld id="{B98A1DF4-0783-CC45-A190-B340650F83C7}" type="slidenum">
              <a:rPr lang="en-GB" smtClean="0"/>
              <a:t>‹n.›</a:t>
            </a:fld>
            <a:endParaRPr lang="en-GB"/>
          </a:p>
        </p:txBody>
      </p:sp>
    </p:spTree>
    <p:extLst>
      <p:ext uri="{BB962C8B-B14F-4D97-AF65-F5344CB8AC3E}">
        <p14:creationId xmlns:p14="http://schemas.microsoft.com/office/powerpoint/2010/main" val="747464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en-US"/>
              <a:t>Fare clic per modificare stile</a:t>
            </a:r>
            <a:endParaRPr lang="en-GB"/>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endParaRPr lang="en-GB"/>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Fare clic per modificare gli stili del testo dello schema</a:t>
            </a:r>
          </a:p>
        </p:txBody>
      </p:sp>
      <p:sp>
        <p:nvSpPr>
          <p:cNvPr id="5" name="Segnaposto data 4"/>
          <p:cNvSpPr>
            <a:spLocks noGrp="1"/>
          </p:cNvSpPr>
          <p:nvPr>
            <p:ph type="dt" sz="half" idx="10"/>
          </p:nvPr>
        </p:nvSpPr>
        <p:spPr/>
        <p:txBody>
          <a:bodyPr/>
          <a:lstStyle/>
          <a:p>
            <a:fld id="{12E8B676-E416-7F4A-AE03-4692C2D5AFE5}" type="datetimeFigureOut">
              <a:rPr lang="it-IT" smtClean="0"/>
              <a:t>11/12/24</a:t>
            </a:fld>
            <a:endParaRPr lang="en-GB"/>
          </a:p>
        </p:txBody>
      </p:sp>
      <p:sp>
        <p:nvSpPr>
          <p:cNvPr id="6" name="Segnaposto piè di pagina 5"/>
          <p:cNvSpPr>
            <a:spLocks noGrp="1"/>
          </p:cNvSpPr>
          <p:nvPr>
            <p:ph type="ftr" sz="quarter" idx="11"/>
          </p:nvPr>
        </p:nvSpPr>
        <p:spPr/>
        <p:txBody>
          <a:bodyPr/>
          <a:lstStyle/>
          <a:p>
            <a:endParaRPr lang="en-GB"/>
          </a:p>
        </p:txBody>
      </p:sp>
      <p:sp>
        <p:nvSpPr>
          <p:cNvPr id="7" name="Segnaposto numero diapositiva 6"/>
          <p:cNvSpPr>
            <a:spLocks noGrp="1"/>
          </p:cNvSpPr>
          <p:nvPr>
            <p:ph type="sldNum" sz="quarter" idx="12"/>
          </p:nvPr>
        </p:nvSpPr>
        <p:spPr/>
        <p:txBody>
          <a:bodyPr/>
          <a:lstStyle/>
          <a:p>
            <a:fld id="{B98A1DF4-0783-CC45-A190-B340650F83C7}" type="slidenum">
              <a:rPr lang="en-GB" smtClean="0"/>
              <a:t>‹n.›</a:t>
            </a:fld>
            <a:endParaRPr lang="en-GB"/>
          </a:p>
        </p:txBody>
      </p:sp>
    </p:spTree>
    <p:extLst>
      <p:ext uri="{BB962C8B-B14F-4D97-AF65-F5344CB8AC3E}">
        <p14:creationId xmlns:p14="http://schemas.microsoft.com/office/powerpoint/2010/main" val="4265895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en-US"/>
              <a:t>Fare clic per modificare stile</a:t>
            </a:r>
            <a:endParaRPr lang="en-GB"/>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Fare clic per modificare gli stili del testo dello schema</a:t>
            </a:r>
          </a:p>
        </p:txBody>
      </p:sp>
      <p:sp>
        <p:nvSpPr>
          <p:cNvPr id="5" name="Segnaposto data 4"/>
          <p:cNvSpPr>
            <a:spLocks noGrp="1"/>
          </p:cNvSpPr>
          <p:nvPr>
            <p:ph type="dt" sz="half" idx="10"/>
          </p:nvPr>
        </p:nvSpPr>
        <p:spPr/>
        <p:txBody>
          <a:bodyPr/>
          <a:lstStyle/>
          <a:p>
            <a:fld id="{12E8B676-E416-7F4A-AE03-4692C2D5AFE5}" type="datetimeFigureOut">
              <a:rPr lang="it-IT" smtClean="0"/>
              <a:t>11/12/24</a:t>
            </a:fld>
            <a:endParaRPr lang="en-GB"/>
          </a:p>
        </p:txBody>
      </p:sp>
      <p:sp>
        <p:nvSpPr>
          <p:cNvPr id="6" name="Segnaposto piè di pagina 5"/>
          <p:cNvSpPr>
            <a:spLocks noGrp="1"/>
          </p:cNvSpPr>
          <p:nvPr>
            <p:ph type="ftr" sz="quarter" idx="11"/>
          </p:nvPr>
        </p:nvSpPr>
        <p:spPr/>
        <p:txBody>
          <a:bodyPr/>
          <a:lstStyle/>
          <a:p>
            <a:endParaRPr lang="en-GB"/>
          </a:p>
        </p:txBody>
      </p:sp>
      <p:sp>
        <p:nvSpPr>
          <p:cNvPr id="7" name="Segnaposto numero diapositiva 6"/>
          <p:cNvSpPr>
            <a:spLocks noGrp="1"/>
          </p:cNvSpPr>
          <p:nvPr>
            <p:ph type="sldNum" sz="quarter" idx="12"/>
          </p:nvPr>
        </p:nvSpPr>
        <p:spPr/>
        <p:txBody>
          <a:bodyPr/>
          <a:lstStyle/>
          <a:p>
            <a:fld id="{B98A1DF4-0783-CC45-A190-B340650F83C7}" type="slidenum">
              <a:rPr lang="en-GB" smtClean="0"/>
              <a:t>‹n.›</a:t>
            </a:fld>
            <a:endParaRPr lang="en-GB"/>
          </a:p>
        </p:txBody>
      </p:sp>
    </p:spTree>
    <p:extLst>
      <p:ext uri="{BB962C8B-B14F-4D97-AF65-F5344CB8AC3E}">
        <p14:creationId xmlns:p14="http://schemas.microsoft.com/office/powerpoint/2010/main" val="400812526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Fare clic per modificare stile</a:t>
            </a:r>
            <a:endParaRPr lang="en-GB"/>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endParaRPr lang="en-GB"/>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E8B676-E416-7F4A-AE03-4692C2D5AFE5}" type="datetimeFigureOut">
              <a:rPr lang="it-IT" smtClean="0"/>
              <a:t>11/12/24</a:t>
            </a:fld>
            <a:endParaRPr lang="en-GB"/>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8A1DF4-0783-CC45-A190-B340650F83C7}" type="slidenum">
              <a:rPr lang="en-GB" smtClean="0"/>
              <a:t>‹n.›</a:t>
            </a:fld>
            <a:endParaRPr lang="en-GB"/>
          </a:p>
        </p:txBody>
      </p:sp>
    </p:spTree>
    <p:extLst>
      <p:ext uri="{BB962C8B-B14F-4D97-AF65-F5344CB8AC3E}">
        <p14:creationId xmlns:p14="http://schemas.microsoft.com/office/powerpoint/2010/main" val="24054600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4" Type="http://schemas.openxmlformats.org/officeDocument/2006/relationships/image" Target="../media/image3.jpg"/><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2.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oleObject" Target="../embeddings/oleObject2.bin"/><Relationship Id="rId8" Type="http://schemas.openxmlformats.org/officeDocument/2006/relationships/image" Target="../media/image15.emf"/><Relationship Id="rId1" Type="http://schemas.openxmlformats.org/officeDocument/2006/relationships/vmlDrawing" Target="../drawings/vmlDrawing2.vml"/><Relationship Id="rId2"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1.xml"/><Relationship Id="rId2"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image" Target="../media/image3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jpeg"/><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oleObject" Target="../embeddings/oleObject3.bin"/><Relationship Id="rId5" Type="http://schemas.openxmlformats.org/officeDocument/2006/relationships/image" Target="../media/image40.wmf"/><Relationship Id="rId6" Type="http://schemas.openxmlformats.org/officeDocument/2006/relationships/oleObject" Target="../embeddings/oleObject4.bin"/><Relationship Id="rId7" Type="http://schemas.openxmlformats.org/officeDocument/2006/relationships/image" Target="../media/image41.wmf"/><Relationship Id="rId1" Type="http://schemas.openxmlformats.org/officeDocument/2006/relationships/vmlDrawing" Target="../drawings/vmlDrawing3.vml"/><Relationship Id="rId2"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oleObject" Target="../embeddings/oleObject5.bin"/><Relationship Id="rId5" Type="http://schemas.openxmlformats.org/officeDocument/2006/relationships/image" Target="../media/image41.wmf"/><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6.png"/><Relationship Id="rId1" Type="http://schemas.openxmlformats.org/officeDocument/2006/relationships/vmlDrawing" Target="../drawings/vmlDrawing4.vml"/><Relationship Id="rId2"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jpeg"/><Relationship Id="rId1" Type="http://schemas.openxmlformats.org/officeDocument/2006/relationships/slideLayout" Target="../slideLayouts/slideLayout12.xml"/><Relationship Id="rId2" Type="http://schemas.openxmlformats.org/officeDocument/2006/relationships/image" Target="../media/image48.jpeg"/></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55.png"/><Relationship Id="rId7" Type="http://schemas.openxmlformats.org/officeDocument/2006/relationships/image" Target="../media/image56.png"/><Relationship Id="rId8" Type="http://schemas.openxmlformats.org/officeDocument/2006/relationships/image" Target="../media/image57.png"/><Relationship Id="rId9" Type="http://schemas.openxmlformats.org/officeDocument/2006/relationships/image" Target="../media/image58.png"/><Relationship Id="rId10" Type="http://schemas.openxmlformats.org/officeDocument/2006/relationships/image" Target="../media/image59.png"/><Relationship Id="rId1" Type="http://schemas.openxmlformats.org/officeDocument/2006/relationships/slideLayout" Target="../slideLayouts/slideLayout12.xml"/><Relationship Id="rId2" Type="http://schemas.openxmlformats.org/officeDocument/2006/relationships/image" Target="../media/image5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eg"/><Relationship Id="rId3" Type="http://schemas.openxmlformats.org/officeDocument/2006/relationships/image" Target="../media/image62.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jpeg"/><Relationship Id="rId3" Type="http://schemas.openxmlformats.org/officeDocument/2006/relationships/image" Target="../media/image65.jpeg"/></Relationships>
</file>

<file path=ppt/slides/_rels/slide39.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68.jpeg"/><Relationship Id="rId1" Type="http://schemas.openxmlformats.org/officeDocument/2006/relationships/slideLayout" Target="../slideLayouts/slideLayout2.xml"/><Relationship Id="rId2" Type="http://schemas.openxmlformats.org/officeDocument/2006/relationships/image" Target="../media/image6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0.png"/></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1" Type="http://schemas.openxmlformats.org/officeDocument/2006/relationships/slideLayout" Target="../slideLayouts/slideLayout15.xml"/><Relationship Id="rId2" Type="http://schemas.openxmlformats.org/officeDocument/2006/relationships/image" Target="../media/image7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jpeg"/><Relationship Id="rId3" Type="http://schemas.openxmlformats.org/officeDocument/2006/relationships/image" Target="../media/image7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7800" y="680781"/>
            <a:ext cx="8839200" cy="1143000"/>
          </a:xfrm>
        </p:spPr>
        <p:txBody>
          <a:bodyPr>
            <a:noAutofit/>
          </a:bodyPr>
          <a:lstStyle/>
          <a:p>
            <a:r>
              <a:rPr lang="it-IT" sz="3600" dirty="0" err="1"/>
              <a:t>Diagnostic</a:t>
            </a:r>
            <a:r>
              <a:rPr lang="it-IT" sz="3600" dirty="0"/>
              <a:t> </a:t>
            </a:r>
            <a:r>
              <a:rPr lang="it-IT" sz="3600" dirty="0" err="1"/>
              <a:t>techniques</a:t>
            </a:r>
            <a:r>
              <a:rPr lang="it-IT" sz="3600" dirty="0"/>
              <a:t> for </a:t>
            </a:r>
            <a:r>
              <a:rPr lang="it-IT" sz="3600" dirty="0" err="1"/>
              <a:t>mapping</a:t>
            </a:r>
            <a:r>
              <a:rPr lang="it-IT" sz="3600" dirty="0"/>
              <a:t> the electron  plasma </a:t>
            </a:r>
            <a:r>
              <a:rPr lang="it-IT" sz="3600" dirty="0" err="1"/>
              <a:t>density</a:t>
            </a:r>
            <a:r>
              <a:rPr lang="it-IT" sz="3600" dirty="0"/>
              <a:t> </a:t>
            </a:r>
            <a:r>
              <a:rPr lang="it-IT" sz="3600" b="1" dirty="0"/>
              <a:t> </a:t>
            </a:r>
            <a:endParaRPr lang="en-US" sz="3600" b="1" dirty="0"/>
          </a:p>
        </p:txBody>
      </p:sp>
      <p:sp>
        <p:nvSpPr>
          <p:cNvPr id="3" name="Segnaposto contenuto 2"/>
          <p:cNvSpPr>
            <a:spLocks noGrp="1"/>
          </p:cNvSpPr>
          <p:nvPr>
            <p:ph idx="1"/>
          </p:nvPr>
        </p:nvSpPr>
        <p:spPr>
          <a:xfrm>
            <a:off x="457200" y="2533475"/>
            <a:ext cx="8229600" cy="1840843"/>
          </a:xfrm>
        </p:spPr>
        <p:txBody>
          <a:bodyPr>
            <a:noAutofit/>
          </a:bodyPr>
          <a:lstStyle/>
          <a:p>
            <a:pPr marL="0" indent="0" algn="ctr">
              <a:buNone/>
            </a:pPr>
            <a:r>
              <a:rPr lang="it-IT" sz="2800" b="1" i="1" dirty="0"/>
              <a:t>Danilo Giulietti  </a:t>
            </a:r>
            <a:endParaRPr lang="it-IT" sz="2800" b="1" i="1" baseline="30000" dirty="0"/>
          </a:p>
          <a:p>
            <a:pPr marL="0" indent="0" algn="ctr">
              <a:buNone/>
            </a:pPr>
            <a:r>
              <a:rPr lang="it-IT" sz="2400" i="1" dirty="0" err="1"/>
              <a:t>Physics</a:t>
            </a:r>
            <a:r>
              <a:rPr lang="it-IT" sz="2400" i="1" dirty="0"/>
              <a:t> </a:t>
            </a:r>
            <a:r>
              <a:rPr lang="it-IT" sz="2400" i="1" dirty="0" err="1"/>
              <a:t>Department</a:t>
            </a:r>
            <a:r>
              <a:rPr lang="it-IT" sz="2400" i="1" dirty="0"/>
              <a:t> of the University and INFN, Pisa, </a:t>
            </a:r>
            <a:r>
              <a:rPr lang="it-IT" sz="2400" i="1" dirty="0" err="1"/>
              <a:t>Italy</a:t>
            </a:r>
            <a:endParaRPr lang="it-IT" sz="2400" i="1" dirty="0"/>
          </a:p>
          <a:p>
            <a:pPr marL="0" indent="0">
              <a:buNone/>
            </a:pPr>
            <a:endParaRPr lang="it-IT" sz="2400" i="1" dirty="0"/>
          </a:p>
          <a:p>
            <a:pPr marL="0" indent="0">
              <a:buNone/>
            </a:pPr>
            <a:endParaRPr lang="en-US" sz="2400" dirty="0"/>
          </a:p>
          <a:p>
            <a:pPr marL="0" indent="0">
              <a:buNone/>
            </a:pPr>
            <a:endParaRPr lang="en-US" sz="2400" dirty="0"/>
          </a:p>
        </p:txBody>
      </p:sp>
      <p:pic>
        <p:nvPicPr>
          <p:cNvPr id="4" name="Immagine 3" descr="unipisa-341x31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0064" y="4609861"/>
            <a:ext cx="1846804" cy="1678912"/>
          </a:xfrm>
          <a:prstGeom prst="rect">
            <a:avLst/>
          </a:prstGeom>
        </p:spPr>
      </p:pic>
      <p:pic>
        <p:nvPicPr>
          <p:cNvPr id="5" name="Immagine 4" descr="weblogo1-2.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1804" y="5421711"/>
            <a:ext cx="1494996" cy="952855"/>
          </a:xfrm>
          <a:prstGeom prst="rect">
            <a:avLst/>
          </a:prstGeom>
        </p:spPr>
      </p:pic>
      <p:pic>
        <p:nvPicPr>
          <p:cNvPr id="6" name="Immagine 5" descr="logo_enea-e1503048936447.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5852429"/>
            <a:ext cx="1763975" cy="522137"/>
          </a:xfrm>
          <a:prstGeom prst="rect">
            <a:avLst/>
          </a:prstGeom>
        </p:spPr>
      </p:pic>
      <p:sp>
        <p:nvSpPr>
          <p:cNvPr id="7" name="Segnaposto piè di pagina 6"/>
          <p:cNvSpPr>
            <a:spLocks noGrp="1"/>
          </p:cNvSpPr>
          <p:nvPr>
            <p:ph type="ftr" sz="quarter" idx="11"/>
          </p:nvPr>
        </p:nvSpPr>
        <p:spPr/>
        <p:txBody>
          <a:bodyPr/>
          <a:lstStyle/>
          <a:p>
            <a:r>
              <a:rPr lang="en-GB" dirty="0" err="1"/>
              <a:t>danilo.giulietti@unipi.it</a:t>
            </a:r>
            <a:endParaRPr lang="en-GB" dirty="0"/>
          </a:p>
        </p:txBody>
      </p:sp>
    </p:spTree>
    <p:extLst>
      <p:ext uri="{BB962C8B-B14F-4D97-AF65-F5344CB8AC3E}">
        <p14:creationId xmlns:p14="http://schemas.microsoft.com/office/powerpoint/2010/main" val="242925235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rgbClr val="FFFF00"/>
          </a:solidFill>
        </p:spPr>
        <p:txBody>
          <a:bodyPr/>
          <a:lstStyle/>
          <a:p>
            <a:r>
              <a:rPr lang="en-GB" dirty="0"/>
              <a:t>Interferometry</a:t>
            </a:r>
          </a:p>
        </p:txBody>
      </p:sp>
      <p:sp>
        <p:nvSpPr>
          <p:cNvPr id="3" name="Segnaposto contenuto 2"/>
          <p:cNvSpPr>
            <a:spLocks noGrp="1"/>
          </p:cNvSpPr>
          <p:nvPr>
            <p:ph idx="1"/>
          </p:nvPr>
        </p:nvSpPr>
        <p:spPr/>
        <p:txBody>
          <a:bodyPr>
            <a:normAutofit fontScale="85000" lnSpcReduction="10000"/>
          </a:bodyPr>
          <a:lstStyle/>
          <a:p>
            <a:pPr marL="0" indent="0" algn="just">
              <a:lnSpc>
                <a:spcPct val="140000"/>
              </a:lnSpc>
              <a:buNone/>
            </a:pPr>
            <a:r>
              <a:rPr lang="en-GB" dirty="0"/>
              <a:t>While with </a:t>
            </a:r>
            <a:r>
              <a:rPr lang="en-GB" dirty="0" err="1">
                <a:solidFill>
                  <a:srgbClr val="FF0000"/>
                </a:solidFill>
              </a:rPr>
              <a:t>Shadowgraphy</a:t>
            </a:r>
            <a:r>
              <a:rPr lang="en-GB" dirty="0"/>
              <a:t> and </a:t>
            </a:r>
            <a:r>
              <a:rPr lang="en-GB" dirty="0" err="1">
                <a:solidFill>
                  <a:srgbClr val="FF0000"/>
                </a:solidFill>
              </a:rPr>
              <a:t>Sclieren</a:t>
            </a:r>
            <a:r>
              <a:rPr lang="en-GB" dirty="0"/>
              <a:t> we have </a:t>
            </a:r>
            <a:r>
              <a:rPr lang="en-GB" dirty="0">
                <a:solidFill>
                  <a:srgbClr val="FF0000"/>
                </a:solidFill>
              </a:rPr>
              <a:t>qualitative information </a:t>
            </a:r>
            <a:r>
              <a:rPr lang="en-GB" dirty="0"/>
              <a:t>on the spatial trend of the refractive index of a medium, with </a:t>
            </a:r>
            <a:r>
              <a:rPr lang="en-GB" b="1" dirty="0">
                <a:solidFill>
                  <a:srgbClr val="3366FF"/>
                </a:solidFill>
              </a:rPr>
              <a:t>Interferometry </a:t>
            </a:r>
            <a:r>
              <a:rPr lang="en-GB" dirty="0"/>
              <a:t>we can obtain </a:t>
            </a:r>
            <a:r>
              <a:rPr lang="en-GB" b="1" dirty="0">
                <a:solidFill>
                  <a:srgbClr val="3366FF"/>
                </a:solidFill>
              </a:rPr>
              <a:t>quantitative information</a:t>
            </a:r>
            <a:r>
              <a:rPr lang="en-GB" dirty="0"/>
              <a:t>.</a:t>
            </a:r>
          </a:p>
          <a:p>
            <a:pPr marL="0" indent="0" algn="just">
              <a:lnSpc>
                <a:spcPct val="140000"/>
              </a:lnSpc>
              <a:buNone/>
            </a:pPr>
            <a:r>
              <a:rPr lang="en-GB" dirty="0"/>
              <a:t>By knowing the relationship that links the refractive index of the medium (solid, liquid, gaseous, plasma) to its density, interferometry allows us to trace the spatial mapping of the latter.</a:t>
            </a:r>
          </a:p>
        </p:txBody>
      </p:sp>
    </p:spTree>
    <p:extLst>
      <p:ext uri="{BB962C8B-B14F-4D97-AF65-F5344CB8AC3E}">
        <p14:creationId xmlns:p14="http://schemas.microsoft.com/office/powerpoint/2010/main" val="265949885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1790701"/>
            <a:ext cx="8229600" cy="2743200"/>
          </a:xfrm>
          <a:solidFill>
            <a:srgbClr val="CCFFCC"/>
          </a:solidFill>
        </p:spPr>
        <p:txBody>
          <a:bodyPr>
            <a:normAutofit/>
          </a:bodyPr>
          <a:lstStyle/>
          <a:p>
            <a:pPr marL="0" indent="0" algn="ctr">
              <a:buNone/>
            </a:pPr>
            <a:r>
              <a:rPr lang="en-GB" sz="6000" dirty="0"/>
              <a:t>Interferometry requires</a:t>
            </a:r>
          </a:p>
          <a:p>
            <a:pPr marL="0" indent="0" algn="ctr">
              <a:buNone/>
            </a:pPr>
            <a:r>
              <a:rPr lang="en-GB" sz="6000" dirty="0"/>
              <a:t> coherent radiation</a:t>
            </a:r>
          </a:p>
        </p:txBody>
      </p:sp>
    </p:spTree>
    <p:extLst>
      <p:ext uri="{BB962C8B-B14F-4D97-AF65-F5344CB8AC3E}">
        <p14:creationId xmlns:p14="http://schemas.microsoft.com/office/powerpoint/2010/main" val="43791890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rgbClr val="FFFF00"/>
          </a:solidFill>
        </p:spPr>
        <p:txBody>
          <a:bodyPr/>
          <a:lstStyle/>
          <a:p>
            <a:r>
              <a:rPr lang="en-GB" dirty="0"/>
              <a:t>Coherence</a:t>
            </a:r>
          </a:p>
        </p:txBody>
      </p:sp>
      <p:sp>
        <p:nvSpPr>
          <p:cNvPr id="3" name="Segnaposto contenuto 2"/>
          <p:cNvSpPr>
            <a:spLocks noGrp="1"/>
          </p:cNvSpPr>
          <p:nvPr>
            <p:ph idx="1"/>
          </p:nvPr>
        </p:nvSpPr>
        <p:spPr/>
        <p:txBody>
          <a:bodyPr/>
          <a:lstStyle/>
          <a:p>
            <a:pPr marL="0" indent="0">
              <a:lnSpc>
                <a:spcPct val="150000"/>
              </a:lnSpc>
              <a:buNone/>
            </a:pPr>
            <a:r>
              <a:rPr lang="it-IT" b="1" dirty="0" err="1"/>
              <a:t>Coherence</a:t>
            </a:r>
            <a:r>
              <a:rPr lang="it-IT" dirty="0"/>
              <a:t> </a:t>
            </a:r>
            <a:r>
              <a:rPr lang="it-IT" dirty="0" err="1"/>
              <a:t>expresses</a:t>
            </a:r>
            <a:r>
              <a:rPr lang="it-IT" dirty="0"/>
              <a:t> the </a:t>
            </a:r>
            <a:r>
              <a:rPr lang="it-IT" dirty="0" err="1"/>
              <a:t>potential</a:t>
            </a:r>
            <a:r>
              <a:rPr lang="it-IT" dirty="0"/>
              <a:t> for </a:t>
            </a:r>
            <a:r>
              <a:rPr lang="it-IT" dirty="0" err="1"/>
              <a:t>two</a:t>
            </a:r>
            <a:r>
              <a:rPr lang="it-IT" dirty="0"/>
              <a:t> </a:t>
            </a:r>
            <a:r>
              <a:rPr lang="it-IT" dirty="0" err="1"/>
              <a:t>waves</a:t>
            </a:r>
            <a:r>
              <a:rPr lang="it-IT" dirty="0"/>
              <a:t> to </a:t>
            </a:r>
            <a:r>
              <a:rPr lang="it-IT" dirty="0" err="1"/>
              <a:t>interfere</a:t>
            </a:r>
            <a:r>
              <a:rPr lang="it-IT" dirty="0"/>
              <a:t>. </a:t>
            </a:r>
            <a:r>
              <a:rPr lang="it-IT" dirty="0" err="1"/>
              <a:t>Two</a:t>
            </a:r>
            <a:r>
              <a:rPr lang="it-IT" dirty="0"/>
              <a:t> </a:t>
            </a:r>
            <a:r>
              <a:rPr lang="it-IT" dirty="0" err="1"/>
              <a:t>monochromatic</a:t>
            </a:r>
            <a:r>
              <a:rPr lang="it-IT" dirty="0"/>
              <a:t> </a:t>
            </a:r>
            <a:r>
              <a:rPr lang="it-IT" dirty="0" err="1"/>
              <a:t>beams</a:t>
            </a:r>
            <a:r>
              <a:rPr lang="it-IT" dirty="0"/>
              <a:t> from a single source </a:t>
            </a:r>
            <a:r>
              <a:rPr lang="it-IT" dirty="0" err="1"/>
              <a:t>always</a:t>
            </a:r>
            <a:r>
              <a:rPr lang="it-IT" dirty="0"/>
              <a:t> </a:t>
            </a:r>
            <a:r>
              <a:rPr lang="it-IT" dirty="0" err="1"/>
              <a:t>interfere</a:t>
            </a:r>
            <a:r>
              <a:rPr lang="it-IT" dirty="0"/>
              <a:t>.</a:t>
            </a:r>
            <a:r>
              <a:rPr lang="it-IT" baseline="30000" dirty="0"/>
              <a:t> </a:t>
            </a:r>
            <a:r>
              <a:rPr lang="it-IT" dirty="0"/>
              <a:t> </a:t>
            </a:r>
            <a:r>
              <a:rPr lang="it-IT" dirty="0" err="1"/>
              <a:t>Wave</a:t>
            </a:r>
            <a:r>
              <a:rPr lang="it-IT" dirty="0"/>
              <a:t> </a:t>
            </a:r>
            <a:r>
              <a:rPr lang="it-IT" dirty="0" err="1"/>
              <a:t>sources</a:t>
            </a:r>
            <a:r>
              <a:rPr lang="it-IT" dirty="0"/>
              <a:t> are </a:t>
            </a:r>
            <a:r>
              <a:rPr lang="it-IT" dirty="0" err="1"/>
              <a:t>not</a:t>
            </a:r>
            <a:r>
              <a:rPr lang="it-IT" dirty="0"/>
              <a:t> </a:t>
            </a:r>
            <a:r>
              <a:rPr lang="it-IT" dirty="0" err="1"/>
              <a:t>strictly</a:t>
            </a:r>
            <a:r>
              <a:rPr lang="it-IT" dirty="0"/>
              <a:t> </a:t>
            </a:r>
            <a:r>
              <a:rPr lang="it-IT" dirty="0" err="1"/>
              <a:t>monochromatic</a:t>
            </a:r>
            <a:r>
              <a:rPr lang="it-IT" dirty="0"/>
              <a:t>: </a:t>
            </a:r>
            <a:r>
              <a:rPr lang="it-IT" dirty="0" err="1"/>
              <a:t>they</a:t>
            </a:r>
            <a:r>
              <a:rPr lang="it-IT" dirty="0"/>
              <a:t> </a:t>
            </a:r>
            <a:r>
              <a:rPr lang="it-IT" dirty="0" err="1"/>
              <a:t>may</a:t>
            </a:r>
            <a:r>
              <a:rPr lang="it-IT" dirty="0"/>
              <a:t> be </a:t>
            </a:r>
            <a:r>
              <a:rPr lang="it-IT" b="1" i="1" dirty="0" err="1"/>
              <a:t>partly</a:t>
            </a:r>
            <a:r>
              <a:rPr lang="it-IT" b="1" i="1" dirty="0"/>
              <a:t> </a:t>
            </a:r>
            <a:r>
              <a:rPr lang="it-IT" b="1" i="1" dirty="0" err="1"/>
              <a:t>coherent</a:t>
            </a:r>
            <a:r>
              <a:rPr lang="it-IT" dirty="0"/>
              <a:t>. </a:t>
            </a:r>
            <a:r>
              <a:rPr lang="it-IT" dirty="0" err="1"/>
              <a:t>Beams</a:t>
            </a:r>
            <a:r>
              <a:rPr lang="it-IT" dirty="0"/>
              <a:t> from </a:t>
            </a:r>
            <a:r>
              <a:rPr lang="it-IT" dirty="0" err="1"/>
              <a:t>different</a:t>
            </a:r>
            <a:r>
              <a:rPr lang="it-IT" dirty="0"/>
              <a:t> </a:t>
            </a:r>
            <a:r>
              <a:rPr lang="it-IT" dirty="0" err="1"/>
              <a:t>sources</a:t>
            </a:r>
            <a:r>
              <a:rPr lang="it-IT" dirty="0"/>
              <a:t> are </a:t>
            </a:r>
            <a:r>
              <a:rPr lang="it-IT" dirty="0" err="1"/>
              <a:t>mutually</a:t>
            </a:r>
            <a:r>
              <a:rPr lang="it-IT" dirty="0"/>
              <a:t> </a:t>
            </a:r>
            <a:r>
              <a:rPr lang="it-IT" b="1" i="1" dirty="0" err="1"/>
              <a:t>incoherent</a:t>
            </a:r>
            <a:r>
              <a:rPr lang="it-IT" dirty="0"/>
              <a:t>.</a:t>
            </a:r>
            <a:endParaRPr lang="en-GB" dirty="0"/>
          </a:p>
        </p:txBody>
      </p:sp>
    </p:spTree>
    <p:extLst>
      <p:ext uri="{BB962C8B-B14F-4D97-AF65-F5344CB8AC3E}">
        <p14:creationId xmlns:p14="http://schemas.microsoft.com/office/powerpoint/2010/main" val="426174533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b="1" dirty="0"/>
              <a:t/>
            </a:r>
            <a:br>
              <a:rPr lang="it-IT" b="1" dirty="0"/>
            </a:br>
            <a:r>
              <a:rPr lang="it-IT" b="1" dirty="0" err="1"/>
              <a:t>Relationship</a:t>
            </a:r>
            <a:r>
              <a:rPr lang="it-IT" b="1" dirty="0"/>
              <a:t> </a:t>
            </a:r>
            <a:r>
              <a:rPr lang="it-IT" b="1" dirty="0" err="1"/>
              <a:t>between</a:t>
            </a:r>
            <a:r>
              <a:rPr lang="it-IT" b="1" dirty="0"/>
              <a:t> </a:t>
            </a:r>
            <a:r>
              <a:rPr lang="it-IT" b="1" dirty="0" err="1"/>
              <a:t>bandwidth</a:t>
            </a:r>
            <a:r>
              <a:rPr lang="it-IT" b="1" dirty="0"/>
              <a:t>, </a:t>
            </a:r>
            <a:r>
              <a:rPr lang="it-IT" b="1" dirty="0" err="1"/>
              <a:t>coherence</a:t>
            </a:r>
            <a:r>
              <a:rPr lang="it-IT" b="1" dirty="0"/>
              <a:t> time and </a:t>
            </a:r>
            <a:r>
              <a:rPr lang="it-IT" b="1" dirty="0" err="1"/>
              <a:t>length</a:t>
            </a:r>
            <a:r>
              <a:rPr lang="it-IT" b="1" dirty="0"/>
              <a:t> </a:t>
            </a:r>
            <a:br>
              <a:rPr lang="it-IT" b="1" dirty="0"/>
            </a:br>
            <a:endParaRPr lang="en-GB" dirty="0"/>
          </a:p>
        </p:txBody>
      </p:sp>
      <p:sp>
        <p:nvSpPr>
          <p:cNvPr id="3" name="Segnaposto contenuto 2"/>
          <p:cNvSpPr>
            <a:spLocks noGrp="1"/>
          </p:cNvSpPr>
          <p:nvPr>
            <p:ph idx="1"/>
          </p:nvPr>
        </p:nvSpPr>
        <p:spPr>
          <a:xfrm>
            <a:off x="457200" y="1663700"/>
            <a:ext cx="8229600" cy="4525963"/>
          </a:xfrm>
        </p:spPr>
        <p:txBody>
          <a:bodyPr/>
          <a:lstStyle/>
          <a:p>
            <a:pPr marL="0" indent="0" algn="just">
              <a:lnSpc>
                <a:spcPct val="140000"/>
              </a:lnSpc>
              <a:buNone/>
            </a:pPr>
            <a:r>
              <a:rPr lang="it-IT" dirty="0"/>
              <a:t>The </a:t>
            </a:r>
            <a:r>
              <a:rPr lang="it-IT" dirty="0" err="1"/>
              <a:t>larger</a:t>
            </a:r>
            <a:r>
              <a:rPr lang="it-IT" dirty="0"/>
              <a:t> the </a:t>
            </a:r>
            <a:r>
              <a:rPr lang="it-IT" dirty="0" err="1"/>
              <a:t>bandwidth</a:t>
            </a:r>
            <a:r>
              <a:rPr lang="it-IT" dirty="0"/>
              <a:t> </a:t>
            </a:r>
            <a:r>
              <a:rPr lang="it-IT" dirty="0" err="1"/>
              <a:t>range</a:t>
            </a:r>
            <a:r>
              <a:rPr lang="it-IT" dirty="0"/>
              <a:t> of </a:t>
            </a:r>
            <a:r>
              <a:rPr lang="it-IT" dirty="0" err="1"/>
              <a:t>frequencies</a:t>
            </a:r>
            <a:r>
              <a:rPr lang="it-IT" dirty="0"/>
              <a:t> </a:t>
            </a:r>
            <a:r>
              <a:rPr lang="it-IT" dirty="0" err="1"/>
              <a:t>Δ</a:t>
            </a:r>
            <a:r>
              <a:rPr lang="it-IT" dirty="0" err="1">
                <a:latin typeface="Symbol" charset="2"/>
                <a:cs typeface="Symbol" charset="2"/>
              </a:rPr>
              <a:t>n</a:t>
            </a:r>
            <a:r>
              <a:rPr lang="it-IT" dirty="0"/>
              <a:t> a </a:t>
            </a:r>
            <a:r>
              <a:rPr lang="it-IT" dirty="0" err="1"/>
              <a:t>wave</a:t>
            </a:r>
            <a:r>
              <a:rPr lang="it-IT" dirty="0"/>
              <a:t> </a:t>
            </a:r>
            <a:r>
              <a:rPr lang="it-IT" dirty="0" err="1"/>
              <a:t>contains</a:t>
            </a:r>
            <a:r>
              <a:rPr lang="it-IT" dirty="0"/>
              <a:t>, the </a:t>
            </a:r>
            <a:r>
              <a:rPr lang="it-IT" dirty="0" err="1"/>
              <a:t>faster</a:t>
            </a:r>
            <a:r>
              <a:rPr lang="it-IT" dirty="0"/>
              <a:t> the </a:t>
            </a:r>
            <a:r>
              <a:rPr lang="it-IT" dirty="0" err="1"/>
              <a:t>wave</a:t>
            </a:r>
            <a:r>
              <a:rPr lang="it-IT" dirty="0"/>
              <a:t> </a:t>
            </a:r>
            <a:r>
              <a:rPr lang="it-IT" dirty="0" err="1"/>
              <a:t>decorrelates</a:t>
            </a:r>
            <a:endParaRPr lang="it-IT" dirty="0"/>
          </a:p>
          <a:p>
            <a:pPr marL="0" indent="0">
              <a:buNone/>
            </a:pPr>
            <a:endParaRPr lang="it-IT" dirty="0"/>
          </a:p>
          <a:p>
            <a:pPr marL="0" indent="0">
              <a:buNone/>
            </a:pPr>
            <a:endParaRPr lang="it-IT" dirty="0"/>
          </a:p>
          <a:p>
            <a:pPr marL="0" indent="0">
              <a:buNone/>
            </a:pPr>
            <a:endParaRPr lang="en-GB" dirty="0"/>
          </a:p>
        </p:txBody>
      </p:sp>
      <p:graphicFrame>
        <p:nvGraphicFramePr>
          <p:cNvPr id="5" name="Oggetto 4"/>
          <p:cNvGraphicFramePr>
            <a:graphicFrameLocks noChangeAspect="1"/>
          </p:cNvGraphicFramePr>
          <p:nvPr>
            <p:extLst>
              <p:ext uri="{D42A27DB-BD31-4B8C-83A1-F6EECF244321}">
                <p14:modId xmlns:p14="http://schemas.microsoft.com/office/powerpoint/2010/main" val="2964339708"/>
              </p:ext>
            </p:extLst>
          </p:nvPr>
        </p:nvGraphicFramePr>
        <p:xfrm>
          <a:off x="2266949" y="4076700"/>
          <a:ext cx="4981015" cy="1612900"/>
        </p:xfrm>
        <a:graphic>
          <a:graphicData uri="http://schemas.openxmlformats.org/presentationml/2006/ole">
            <mc:AlternateContent xmlns:mc="http://schemas.openxmlformats.org/markup-compatibility/2006">
              <mc:Choice xmlns:v="urn:schemas-microsoft-com:vml" Requires="v">
                <p:oleObj spid="_x0000_s1034" name="Equation" r:id="rId3" imgW="1333500" imgH="431800" progId="Equation.3">
                  <p:embed/>
                </p:oleObj>
              </mc:Choice>
              <mc:Fallback>
                <p:oleObj name="Equation" r:id="rId3" imgW="1333500" imgH="431800" progId="Equation.3">
                  <p:embed/>
                  <p:pic>
                    <p:nvPicPr>
                      <p:cNvPr id="0" name=""/>
                      <p:cNvPicPr/>
                      <p:nvPr/>
                    </p:nvPicPr>
                    <p:blipFill>
                      <a:blip r:embed="rId4"/>
                      <a:stretch>
                        <a:fillRect/>
                      </a:stretch>
                    </p:blipFill>
                    <p:spPr>
                      <a:xfrm>
                        <a:off x="2266949" y="4076700"/>
                        <a:ext cx="4981015" cy="1612900"/>
                      </a:xfrm>
                      <a:prstGeom prst="rect">
                        <a:avLst/>
                      </a:prstGeom>
                    </p:spPr>
                  </p:pic>
                </p:oleObj>
              </mc:Fallback>
            </mc:AlternateContent>
          </a:graphicData>
        </a:graphic>
      </p:graphicFrame>
    </p:spTree>
    <p:extLst>
      <p:ext uri="{BB962C8B-B14F-4D97-AF65-F5344CB8AC3E}">
        <p14:creationId xmlns:p14="http://schemas.microsoft.com/office/powerpoint/2010/main" val="369546624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Interference</a:t>
            </a:r>
          </a:p>
        </p:txBody>
      </p:sp>
      <p:pic>
        <p:nvPicPr>
          <p:cNvPr id="4" name="Segnaposto contenuto 3"/>
          <p:cNvPicPr>
            <a:picLocks noGrp="1" noChangeAspect="1"/>
          </p:cNvPicPr>
          <p:nvPr>
            <p:ph idx="1"/>
          </p:nvPr>
        </p:nvPicPr>
        <p:blipFill>
          <a:blip r:embed="rId2"/>
          <a:srcRect l="-1712" r="-1712"/>
          <a:stretch>
            <a:fillRect/>
          </a:stretch>
        </p:blipFill>
        <p:spPr/>
      </p:pic>
      <p:sp>
        <p:nvSpPr>
          <p:cNvPr id="5" name="CasellaDiTesto 4"/>
          <p:cNvSpPr txBox="1"/>
          <p:nvPr/>
        </p:nvSpPr>
        <p:spPr>
          <a:xfrm>
            <a:off x="292100" y="1231900"/>
            <a:ext cx="2908300" cy="646331"/>
          </a:xfrm>
          <a:prstGeom prst="rect">
            <a:avLst/>
          </a:prstGeom>
          <a:solidFill>
            <a:srgbClr val="FFFF00"/>
          </a:solidFill>
        </p:spPr>
        <p:txBody>
          <a:bodyPr wrap="square" rtlCol="0">
            <a:spAutoFit/>
          </a:bodyPr>
          <a:lstStyle/>
          <a:p>
            <a:r>
              <a:rPr lang="en-GB" dirty="0"/>
              <a:t>To measure Spatial and Temporal Coherence</a:t>
            </a:r>
          </a:p>
        </p:txBody>
      </p:sp>
    </p:spTree>
    <p:extLst>
      <p:ext uri="{BB962C8B-B14F-4D97-AF65-F5344CB8AC3E}">
        <p14:creationId xmlns:p14="http://schemas.microsoft.com/office/powerpoint/2010/main" val="109684338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47638"/>
            <a:ext cx="8229600" cy="1143000"/>
          </a:xfrm>
        </p:spPr>
        <p:txBody>
          <a:bodyPr>
            <a:normAutofit/>
          </a:bodyPr>
          <a:lstStyle/>
          <a:p>
            <a:r>
              <a:rPr lang="en-GB" dirty="0"/>
              <a:t> </a:t>
            </a:r>
            <a:r>
              <a:rPr lang="en-GB" sz="4000" dirty="0"/>
              <a:t>Radiation Coherence Degree </a:t>
            </a:r>
          </a:p>
        </p:txBody>
      </p:sp>
      <p:pic>
        <p:nvPicPr>
          <p:cNvPr id="4" name="Segnaposto contenuto 3"/>
          <p:cNvPicPr>
            <a:picLocks noGrp="1" noChangeAspect="1"/>
          </p:cNvPicPr>
          <p:nvPr>
            <p:ph idx="1"/>
          </p:nvPr>
        </p:nvPicPr>
        <p:blipFill>
          <a:blip r:embed="rId2"/>
          <a:srcRect l="-18692" r="-18692"/>
          <a:stretch>
            <a:fillRect/>
          </a:stretch>
        </p:blipFill>
        <p:spPr/>
      </p:pic>
      <p:sp>
        <p:nvSpPr>
          <p:cNvPr id="5" name="CasellaDiTesto 4"/>
          <p:cNvSpPr txBox="1"/>
          <p:nvPr/>
        </p:nvSpPr>
        <p:spPr>
          <a:xfrm rot="1073455">
            <a:off x="5791200" y="1727200"/>
            <a:ext cx="2895600" cy="369332"/>
          </a:xfrm>
          <a:prstGeom prst="rect">
            <a:avLst/>
          </a:prstGeom>
          <a:solidFill>
            <a:srgbClr val="FFFF00"/>
          </a:solidFill>
        </p:spPr>
        <p:txBody>
          <a:bodyPr wrap="square" rtlCol="0">
            <a:spAutoFit/>
          </a:bodyPr>
          <a:lstStyle/>
          <a:p>
            <a:r>
              <a:rPr lang="en-GB" dirty="0"/>
              <a:t>Michelson Interferometer</a:t>
            </a:r>
          </a:p>
        </p:txBody>
      </p:sp>
      <p:sp>
        <p:nvSpPr>
          <p:cNvPr id="6" name="CasellaDiTesto 5"/>
          <p:cNvSpPr txBox="1"/>
          <p:nvPr/>
        </p:nvSpPr>
        <p:spPr>
          <a:xfrm>
            <a:off x="292100" y="1231900"/>
            <a:ext cx="2908300" cy="646331"/>
          </a:xfrm>
          <a:prstGeom prst="rect">
            <a:avLst/>
          </a:prstGeom>
          <a:solidFill>
            <a:srgbClr val="FFFF00"/>
          </a:solidFill>
        </p:spPr>
        <p:txBody>
          <a:bodyPr wrap="square" rtlCol="0">
            <a:spAutoFit/>
          </a:bodyPr>
          <a:lstStyle/>
          <a:p>
            <a:r>
              <a:rPr lang="en-GB" dirty="0"/>
              <a:t>To measure Temporal Coherence</a:t>
            </a:r>
          </a:p>
        </p:txBody>
      </p:sp>
    </p:spTree>
    <p:extLst>
      <p:ext uri="{BB962C8B-B14F-4D97-AF65-F5344CB8AC3E}">
        <p14:creationId xmlns:p14="http://schemas.microsoft.com/office/powerpoint/2010/main" val="380609437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1866901"/>
            <a:ext cx="8229600" cy="2082800"/>
          </a:xfrm>
          <a:solidFill>
            <a:srgbClr val="FFFF00"/>
          </a:solidFill>
        </p:spPr>
        <p:txBody>
          <a:bodyPr>
            <a:normAutofit/>
          </a:bodyPr>
          <a:lstStyle/>
          <a:p>
            <a:pPr marL="0" indent="0" algn="ctr">
              <a:buNone/>
            </a:pPr>
            <a:r>
              <a:rPr lang="en-GB" sz="6000" dirty="0"/>
              <a:t>PLASMA INTERFEROMETRY</a:t>
            </a:r>
          </a:p>
        </p:txBody>
      </p:sp>
    </p:spTree>
    <p:extLst>
      <p:ext uri="{BB962C8B-B14F-4D97-AF65-F5344CB8AC3E}">
        <p14:creationId xmlns:p14="http://schemas.microsoft.com/office/powerpoint/2010/main" val="306082785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457200" y="238125"/>
            <a:ext cx="8343900" cy="955675"/>
          </a:xfrm>
        </p:spPr>
        <p:txBody>
          <a:bodyPr>
            <a:noAutofit/>
          </a:bodyPr>
          <a:lstStyle/>
          <a:p>
            <a:r>
              <a:rPr lang="en-GB" sz="3600" dirty="0"/>
              <a:t>Plasma refractive index and critical density</a:t>
            </a:r>
          </a:p>
        </p:txBody>
      </p:sp>
      <p:pic>
        <p:nvPicPr>
          <p:cNvPr id="4" name="Immagine 3"/>
          <p:cNvPicPr>
            <a:picLocks noChangeAspect="1"/>
          </p:cNvPicPr>
          <p:nvPr/>
        </p:nvPicPr>
        <p:blipFill>
          <a:blip r:embed="rId3"/>
          <a:stretch>
            <a:fillRect/>
          </a:stretch>
        </p:blipFill>
        <p:spPr>
          <a:xfrm>
            <a:off x="977900" y="1498600"/>
            <a:ext cx="2717800" cy="1143000"/>
          </a:xfrm>
          <a:prstGeom prst="rect">
            <a:avLst/>
          </a:prstGeom>
        </p:spPr>
      </p:pic>
      <p:pic>
        <p:nvPicPr>
          <p:cNvPr id="5" name="Immagine 4"/>
          <p:cNvPicPr>
            <a:picLocks noChangeAspect="1"/>
          </p:cNvPicPr>
          <p:nvPr/>
        </p:nvPicPr>
        <p:blipFill>
          <a:blip r:embed="rId4"/>
          <a:stretch>
            <a:fillRect/>
          </a:stretch>
        </p:blipFill>
        <p:spPr>
          <a:xfrm>
            <a:off x="2006600" y="3009900"/>
            <a:ext cx="5118100" cy="838200"/>
          </a:xfrm>
          <a:prstGeom prst="rect">
            <a:avLst/>
          </a:prstGeom>
        </p:spPr>
      </p:pic>
      <p:pic>
        <p:nvPicPr>
          <p:cNvPr id="6" name="Immagine 5"/>
          <p:cNvPicPr>
            <a:picLocks noChangeAspect="1"/>
          </p:cNvPicPr>
          <p:nvPr/>
        </p:nvPicPr>
        <p:blipFill>
          <a:blip r:embed="rId5"/>
          <a:stretch>
            <a:fillRect/>
          </a:stretch>
        </p:blipFill>
        <p:spPr>
          <a:xfrm>
            <a:off x="2895600" y="4762500"/>
            <a:ext cx="3340100" cy="1117600"/>
          </a:xfrm>
          <a:prstGeom prst="rect">
            <a:avLst/>
          </a:prstGeom>
        </p:spPr>
      </p:pic>
      <p:pic>
        <p:nvPicPr>
          <p:cNvPr id="7" name="Immagine 6"/>
          <p:cNvPicPr>
            <a:picLocks noChangeAspect="1"/>
          </p:cNvPicPr>
          <p:nvPr/>
        </p:nvPicPr>
        <p:blipFill>
          <a:blip r:embed="rId6"/>
          <a:stretch>
            <a:fillRect/>
          </a:stretch>
        </p:blipFill>
        <p:spPr>
          <a:xfrm>
            <a:off x="838200" y="4660900"/>
            <a:ext cx="1549400" cy="393700"/>
          </a:xfrm>
          <a:prstGeom prst="rect">
            <a:avLst/>
          </a:prstGeom>
        </p:spPr>
      </p:pic>
      <p:graphicFrame>
        <p:nvGraphicFramePr>
          <p:cNvPr id="3" name="Oggetto 2"/>
          <p:cNvGraphicFramePr>
            <a:graphicFrameLocks noChangeAspect="1"/>
          </p:cNvGraphicFramePr>
          <p:nvPr>
            <p:extLst>
              <p:ext uri="{D42A27DB-BD31-4B8C-83A1-F6EECF244321}">
                <p14:modId xmlns:p14="http://schemas.microsoft.com/office/powerpoint/2010/main" val="449486232"/>
              </p:ext>
            </p:extLst>
          </p:nvPr>
        </p:nvGraphicFramePr>
        <p:xfrm>
          <a:off x="5491307" y="1244600"/>
          <a:ext cx="1836593" cy="1282700"/>
        </p:xfrm>
        <a:graphic>
          <a:graphicData uri="http://schemas.openxmlformats.org/presentationml/2006/ole">
            <mc:AlternateContent xmlns:mc="http://schemas.openxmlformats.org/markup-compatibility/2006">
              <mc:Choice xmlns:v="urn:schemas-microsoft-com:vml" Requires="v">
                <p:oleObj spid="_x0000_s2058" name="Equation" r:id="rId7" imgW="800100" imgH="558800" progId="Equation.3">
                  <p:embed/>
                </p:oleObj>
              </mc:Choice>
              <mc:Fallback>
                <p:oleObj name="Equation" r:id="rId7" imgW="800100" imgH="558800" progId="Equation.3">
                  <p:embed/>
                  <p:pic>
                    <p:nvPicPr>
                      <p:cNvPr id="0" name=""/>
                      <p:cNvPicPr/>
                      <p:nvPr/>
                    </p:nvPicPr>
                    <p:blipFill>
                      <a:blip r:embed="rId8"/>
                      <a:stretch>
                        <a:fillRect/>
                      </a:stretch>
                    </p:blipFill>
                    <p:spPr>
                      <a:xfrm>
                        <a:off x="5491307" y="1244600"/>
                        <a:ext cx="1836593" cy="1282700"/>
                      </a:xfrm>
                      <a:prstGeom prst="rect">
                        <a:avLst/>
                      </a:prstGeom>
                    </p:spPr>
                  </p:pic>
                </p:oleObj>
              </mc:Fallback>
            </mc:AlternateContent>
          </a:graphicData>
        </a:graphic>
      </p:graphicFrame>
    </p:spTree>
    <p:extLst>
      <p:ext uri="{BB962C8B-B14F-4D97-AF65-F5344CB8AC3E}">
        <p14:creationId xmlns:p14="http://schemas.microsoft.com/office/powerpoint/2010/main" val="13700514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2"/>
          <a:stretch>
            <a:fillRect/>
          </a:stretch>
        </p:blipFill>
        <p:spPr>
          <a:xfrm>
            <a:off x="737504" y="1187301"/>
            <a:ext cx="7082784" cy="3644707"/>
          </a:xfrm>
          <a:prstGeom prst="rect">
            <a:avLst/>
          </a:prstGeom>
        </p:spPr>
      </p:pic>
      <p:pic>
        <p:nvPicPr>
          <p:cNvPr id="10" name="Immagine 9"/>
          <p:cNvPicPr>
            <a:picLocks noChangeAspect="1"/>
          </p:cNvPicPr>
          <p:nvPr/>
        </p:nvPicPr>
        <p:blipFill>
          <a:blip r:embed="rId3"/>
          <a:stretch>
            <a:fillRect/>
          </a:stretch>
        </p:blipFill>
        <p:spPr>
          <a:xfrm>
            <a:off x="2912961" y="5088920"/>
            <a:ext cx="3787578" cy="1231733"/>
          </a:xfrm>
          <a:prstGeom prst="rect">
            <a:avLst/>
          </a:prstGeom>
        </p:spPr>
      </p:pic>
      <p:sp>
        <p:nvSpPr>
          <p:cNvPr id="12" name="CasellaDiTesto 11"/>
          <p:cNvSpPr txBox="1"/>
          <p:nvPr/>
        </p:nvSpPr>
        <p:spPr>
          <a:xfrm>
            <a:off x="3213100" y="330200"/>
            <a:ext cx="2590800" cy="461665"/>
          </a:xfrm>
          <a:prstGeom prst="rect">
            <a:avLst/>
          </a:prstGeom>
          <a:noFill/>
        </p:spPr>
        <p:txBody>
          <a:bodyPr wrap="square" rtlCol="0">
            <a:spAutoFit/>
          </a:bodyPr>
          <a:lstStyle/>
          <a:p>
            <a:r>
              <a:rPr lang="en-GB" sz="2400" b="1" dirty="0"/>
              <a:t>INTERFEROMETRY</a:t>
            </a:r>
          </a:p>
        </p:txBody>
      </p:sp>
      <p:pic>
        <p:nvPicPr>
          <p:cNvPr id="13" name="Immagine 12"/>
          <p:cNvPicPr>
            <a:picLocks noChangeAspect="1"/>
          </p:cNvPicPr>
          <p:nvPr/>
        </p:nvPicPr>
        <p:blipFill>
          <a:blip r:embed="rId4"/>
          <a:stretch>
            <a:fillRect/>
          </a:stretch>
        </p:blipFill>
        <p:spPr>
          <a:xfrm rot="19919354">
            <a:off x="508000" y="2603500"/>
            <a:ext cx="1689100" cy="317500"/>
          </a:xfrm>
          <a:prstGeom prst="rect">
            <a:avLst/>
          </a:prstGeom>
        </p:spPr>
      </p:pic>
    </p:spTree>
    <p:extLst>
      <p:ext uri="{BB962C8B-B14F-4D97-AF65-F5344CB8AC3E}">
        <p14:creationId xmlns:p14="http://schemas.microsoft.com/office/powerpoint/2010/main" val="413426808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en-GB" sz="3600" dirty="0"/>
              <a:t>Phase difference and number of fringes</a:t>
            </a:r>
          </a:p>
        </p:txBody>
      </p:sp>
      <p:pic>
        <p:nvPicPr>
          <p:cNvPr id="8" name="Immagine 7"/>
          <p:cNvPicPr>
            <a:picLocks noChangeAspect="1"/>
          </p:cNvPicPr>
          <p:nvPr/>
        </p:nvPicPr>
        <p:blipFill>
          <a:blip r:embed="rId2"/>
          <a:stretch>
            <a:fillRect/>
          </a:stretch>
        </p:blipFill>
        <p:spPr>
          <a:xfrm>
            <a:off x="1257300" y="1582738"/>
            <a:ext cx="5372100" cy="1208723"/>
          </a:xfrm>
          <a:prstGeom prst="rect">
            <a:avLst/>
          </a:prstGeom>
        </p:spPr>
      </p:pic>
      <p:pic>
        <p:nvPicPr>
          <p:cNvPr id="9" name="Immagine 8"/>
          <p:cNvPicPr>
            <a:picLocks noChangeAspect="1"/>
          </p:cNvPicPr>
          <p:nvPr/>
        </p:nvPicPr>
        <p:blipFill>
          <a:blip r:embed="rId3"/>
          <a:stretch>
            <a:fillRect/>
          </a:stretch>
        </p:blipFill>
        <p:spPr>
          <a:xfrm>
            <a:off x="914400" y="3243943"/>
            <a:ext cx="7073900" cy="1320544"/>
          </a:xfrm>
          <a:prstGeom prst="rect">
            <a:avLst/>
          </a:prstGeom>
        </p:spPr>
      </p:pic>
      <p:pic>
        <p:nvPicPr>
          <p:cNvPr id="13" name="Immagine 12"/>
          <p:cNvPicPr>
            <a:picLocks noChangeAspect="1"/>
          </p:cNvPicPr>
          <p:nvPr/>
        </p:nvPicPr>
        <p:blipFill>
          <a:blip r:embed="rId4"/>
          <a:stretch>
            <a:fillRect/>
          </a:stretch>
        </p:blipFill>
        <p:spPr>
          <a:xfrm>
            <a:off x="1498600" y="4878847"/>
            <a:ext cx="4978400" cy="1368470"/>
          </a:xfrm>
          <a:prstGeom prst="rect">
            <a:avLst/>
          </a:prstGeom>
        </p:spPr>
      </p:pic>
    </p:spTree>
    <p:extLst>
      <p:ext uri="{BB962C8B-B14F-4D97-AF65-F5344CB8AC3E}">
        <p14:creationId xmlns:p14="http://schemas.microsoft.com/office/powerpoint/2010/main" val="205075269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49238"/>
            <a:ext cx="8229600" cy="817562"/>
          </a:xfrm>
          <a:solidFill>
            <a:srgbClr val="FFFF00"/>
          </a:solidFill>
        </p:spPr>
        <p:txBody>
          <a:bodyPr/>
          <a:lstStyle/>
          <a:p>
            <a:r>
              <a:rPr lang="en-GB" dirty="0"/>
              <a:t>Introduction</a:t>
            </a:r>
          </a:p>
        </p:txBody>
      </p:sp>
      <p:sp>
        <p:nvSpPr>
          <p:cNvPr id="3" name="Segnaposto contenuto 2"/>
          <p:cNvSpPr>
            <a:spLocks noGrp="1"/>
          </p:cNvSpPr>
          <p:nvPr>
            <p:ph idx="1"/>
          </p:nvPr>
        </p:nvSpPr>
        <p:spPr>
          <a:xfrm>
            <a:off x="457200" y="1257301"/>
            <a:ext cx="8229600" cy="5461000"/>
          </a:xfrm>
        </p:spPr>
        <p:txBody>
          <a:bodyPr>
            <a:noAutofit/>
          </a:bodyPr>
          <a:lstStyle/>
          <a:p>
            <a:pPr marL="0" indent="0" algn="just">
              <a:buNone/>
            </a:pPr>
            <a:r>
              <a:rPr lang="en-GB" sz="2600" dirty="0"/>
              <a:t>The diagnostics for mapping the plasma electron density  and the degree of homogeneity are based on the refractive effects of the plasma crossed by a probe beam; the most used are </a:t>
            </a:r>
            <a:r>
              <a:rPr lang="en-GB" sz="2600" dirty="0" err="1"/>
              <a:t>Schlieren</a:t>
            </a:r>
            <a:r>
              <a:rPr lang="en-GB" sz="2600" dirty="0"/>
              <a:t>, </a:t>
            </a:r>
            <a:r>
              <a:rPr lang="en-GB" sz="2600" dirty="0" err="1"/>
              <a:t>Shadowgraphy</a:t>
            </a:r>
            <a:r>
              <a:rPr lang="en-GB" sz="2600" dirty="0"/>
              <a:t> and in particular Interferometry.</a:t>
            </a:r>
          </a:p>
          <a:p>
            <a:pPr marL="0" indent="0" algn="just">
              <a:buNone/>
            </a:pPr>
            <a:r>
              <a:rPr lang="en-GB" sz="2600" dirty="0"/>
              <a:t>Mapping the density of a plasma is of primary importance in countless experimental contexts. Among these certainly those relating to studies on controlled thermonuclear fusion, in the two "Magnetic" and "Inertial" schemes, but also those of high intensity laser-matter interaction and the new acceleration techniques based on the enormous electric fields associated with the plasma waves.</a:t>
            </a:r>
          </a:p>
        </p:txBody>
      </p:sp>
    </p:spTree>
    <p:extLst>
      <p:ext uri="{BB962C8B-B14F-4D97-AF65-F5344CB8AC3E}">
        <p14:creationId xmlns:p14="http://schemas.microsoft.com/office/powerpoint/2010/main" val="328350810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11138"/>
            <a:ext cx="8229600" cy="563562"/>
          </a:xfrm>
        </p:spPr>
        <p:txBody>
          <a:bodyPr>
            <a:normAutofit fontScale="90000"/>
          </a:bodyPr>
          <a:lstStyle/>
          <a:p>
            <a:r>
              <a:rPr lang="en-GB" dirty="0" err="1"/>
              <a:t>Deconvolution</a:t>
            </a:r>
            <a:r>
              <a:rPr lang="en-GB" dirty="0"/>
              <a:t> and Abel Inversion</a:t>
            </a:r>
          </a:p>
        </p:txBody>
      </p:sp>
      <p:pic>
        <p:nvPicPr>
          <p:cNvPr id="5" name="Immagine 4"/>
          <p:cNvPicPr>
            <a:picLocks noChangeAspect="1"/>
          </p:cNvPicPr>
          <p:nvPr/>
        </p:nvPicPr>
        <p:blipFill>
          <a:blip r:embed="rId2"/>
          <a:stretch>
            <a:fillRect/>
          </a:stretch>
        </p:blipFill>
        <p:spPr>
          <a:xfrm>
            <a:off x="2692401" y="926567"/>
            <a:ext cx="2501900" cy="2281038"/>
          </a:xfrm>
          <a:prstGeom prst="rect">
            <a:avLst/>
          </a:prstGeom>
        </p:spPr>
      </p:pic>
      <p:pic>
        <p:nvPicPr>
          <p:cNvPr id="6" name="Immagine 5"/>
          <p:cNvPicPr>
            <a:picLocks noChangeAspect="1"/>
          </p:cNvPicPr>
          <p:nvPr/>
        </p:nvPicPr>
        <p:blipFill>
          <a:blip r:embed="rId3"/>
          <a:stretch>
            <a:fillRect/>
          </a:stretch>
        </p:blipFill>
        <p:spPr>
          <a:xfrm>
            <a:off x="266701" y="3213100"/>
            <a:ext cx="4940300" cy="1524000"/>
          </a:xfrm>
          <a:prstGeom prst="rect">
            <a:avLst/>
          </a:prstGeom>
        </p:spPr>
      </p:pic>
      <p:pic>
        <p:nvPicPr>
          <p:cNvPr id="7" name="Immagine 6"/>
          <p:cNvPicPr>
            <a:picLocks noChangeAspect="1"/>
          </p:cNvPicPr>
          <p:nvPr/>
        </p:nvPicPr>
        <p:blipFill>
          <a:blip r:embed="rId4"/>
          <a:stretch>
            <a:fillRect/>
          </a:stretch>
        </p:blipFill>
        <p:spPr>
          <a:xfrm>
            <a:off x="3191511" y="4724400"/>
            <a:ext cx="5422900" cy="1536700"/>
          </a:xfrm>
          <a:prstGeom prst="rect">
            <a:avLst/>
          </a:prstGeom>
        </p:spPr>
      </p:pic>
    </p:spTree>
    <p:extLst>
      <p:ext uri="{BB962C8B-B14F-4D97-AF65-F5344CB8AC3E}">
        <p14:creationId xmlns:p14="http://schemas.microsoft.com/office/powerpoint/2010/main" val="68952283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027238"/>
            <a:ext cx="8229600" cy="1592262"/>
          </a:xfrm>
          <a:solidFill>
            <a:srgbClr val="FFFF00"/>
          </a:solidFill>
        </p:spPr>
        <p:txBody>
          <a:bodyPr>
            <a:noAutofit/>
          </a:bodyPr>
          <a:lstStyle/>
          <a:p>
            <a:r>
              <a:rPr lang="en-GB" sz="4800" dirty="0"/>
              <a:t>Some examples in experiments of laser produced plasmas</a:t>
            </a:r>
          </a:p>
        </p:txBody>
      </p:sp>
    </p:spTree>
    <p:extLst>
      <p:ext uri="{BB962C8B-B14F-4D97-AF65-F5344CB8AC3E}">
        <p14:creationId xmlns:p14="http://schemas.microsoft.com/office/powerpoint/2010/main" val="409632426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906462"/>
          </a:xfrm>
        </p:spPr>
        <p:txBody>
          <a:bodyPr/>
          <a:lstStyle/>
          <a:p>
            <a:r>
              <a:rPr lang="en-GB" dirty="0" err="1"/>
              <a:t>Nomarski</a:t>
            </a:r>
            <a:r>
              <a:rPr lang="en-GB" dirty="0"/>
              <a:t> Interferometer Setup</a:t>
            </a:r>
          </a:p>
        </p:txBody>
      </p:sp>
      <p:pic>
        <p:nvPicPr>
          <p:cNvPr id="5" name="Immagine 4" descr="Nomanski 1:4.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900" y="1679702"/>
            <a:ext cx="8242380" cy="4276598"/>
          </a:xfrm>
          <a:prstGeom prst="rect">
            <a:avLst/>
          </a:prstGeom>
        </p:spPr>
      </p:pic>
    </p:spTree>
    <p:extLst>
      <p:ext uri="{BB962C8B-B14F-4D97-AF65-F5344CB8AC3E}">
        <p14:creationId xmlns:p14="http://schemas.microsoft.com/office/powerpoint/2010/main" val="270665706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err="1"/>
              <a:t>Interferogram</a:t>
            </a:r>
            <a:endParaRPr lang="en-GB" dirty="0"/>
          </a:p>
        </p:txBody>
      </p:sp>
      <p:pic>
        <p:nvPicPr>
          <p:cNvPr id="5" name="Immagine 4"/>
          <p:cNvPicPr>
            <a:picLocks noChangeAspect="1"/>
          </p:cNvPicPr>
          <p:nvPr/>
        </p:nvPicPr>
        <p:blipFill>
          <a:blip r:embed="rId2"/>
          <a:stretch>
            <a:fillRect/>
          </a:stretch>
        </p:blipFill>
        <p:spPr>
          <a:xfrm>
            <a:off x="0" y="1257300"/>
            <a:ext cx="9144000" cy="4382290"/>
          </a:xfrm>
          <a:prstGeom prst="rect">
            <a:avLst/>
          </a:prstGeom>
        </p:spPr>
      </p:pic>
    </p:spTree>
    <p:extLst>
      <p:ext uri="{BB962C8B-B14F-4D97-AF65-F5344CB8AC3E}">
        <p14:creationId xmlns:p14="http://schemas.microsoft.com/office/powerpoint/2010/main" val="337006587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48888"/>
            <a:ext cx="8229600" cy="907396"/>
          </a:xfrm>
        </p:spPr>
        <p:txBody>
          <a:bodyPr>
            <a:normAutofit/>
          </a:bodyPr>
          <a:lstStyle/>
          <a:p>
            <a:r>
              <a:rPr lang="en-GB" sz="3600" dirty="0"/>
              <a:t>From the </a:t>
            </a:r>
            <a:r>
              <a:rPr lang="en-GB" sz="3600" dirty="0" err="1"/>
              <a:t>interferogram</a:t>
            </a:r>
            <a:r>
              <a:rPr lang="en-GB" sz="3600" dirty="0"/>
              <a:t> to the phase map</a:t>
            </a:r>
          </a:p>
        </p:txBody>
      </p:sp>
      <p:pic>
        <p:nvPicPr>
          <p:cNvPr id="3" name="Immagine 2"/>
          <p:cNvPicPr>
            <a:picLocks noChangeAspect="1"/>
          </p:cNvPicPr>
          <p:nvPr/>
        </p:nvPicPr>
        <p:blipFill>
          <a:blip r:embed="rId2"/>
          <a:stretch>
            <a:fillRect/>
          </a:stretch>
        </p:blipFill>
        <p:spPr>
          <a:xfrm>
            <a:off x="323716" y="1145064"/>
            <a:ext cx="8213610" cy="1794932"/>
          </a:xfrm>
          <a:prstGeom prst="rect">
            <a:avLst/>
          </a:prstGeom>
        </p:spPr>
      </p:pic>
      <p:pic>
        <p:nvPicPr>
          <p:cNvPr id="5" name="Immagine 4"/>
          <p:cNvPicPr>
            <a:picLocks noChangeAspect="1"/>
          </p:cNvPicPr>
          <p:nvPr/>
        </p:nvPicPr>
        <p:blipFill>
          <a:blip r:embed="rId3"/>
          <a:stretch>
            <a:fillRect/>
          </a:stretch>
        </p:blipFill>
        <p:spPr>
          <a:xfrm>
            <a:off x="513842" y="3567649"/>
            <a:ext cx="7911474" cy="2820361"/>
          </a:xfrm>
          <a:prstGeom prst="rect">
            <a:avLst/>
          </a:prstGeom>
        </p:spPr>
      </p:pic>
    </p:spTree>
    <p:extLst>
      <p:ext uri="{BB962C8B-B14F-4D97-AF65-F5344CB8AC3E}">
        <p14:creationId xmlns:p14="http://schemas.microsoft.com/office/powerpoint/2010/main" val="76264533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en-GB" dirty="0"/>
              <a:t>From the phase difference map  to the electron density by Abel Inversion</a:t>
            </a:r>
          </a:p>
        </p:txBody>
      </p:sp>
      <p:pic>
        <p:nvPicPr>
          <p:cNvPr id="5" name="Immagine 4"/>
          <p:cNvPicPr>
            <a:picLocks noChangeAspect="1"/>
          </p:cNvPicPr>
          <p:nvPr/>
        </p:nvPicPr>
        <p:blipFill>
          <a:blip r:embed="rId2"/>
          <a:stretch>
            <a:fillRect/>
          </a:stretch>
        </p:blipFill>
        <p:spPr>
          <a:xfrm>
            <a:off x="1993900" y="2743200"/>
            <a:ext cx="5156200" cy="1397000"/>
          </a:xfrm>
          <a:prstGeom prst="rect">
            <a:avLst/>
          </a:prstGeom>
        </p:spPr>
      </p:pic>
      <p:pic>
        <p:nvPicPr>
          <p:cNvPr id="6" name="Immagine 5"/>
          <p:cNvPicPr>
            <a:picLocks noChangeAspect="1"/>
          </p:cNvPicPr>
          <p:nvPr/>
        </p:nvPicPr>
        <p:blipFill>
          <a:blip r:embed="rId3"/>
          <a:stretch>
            <a:fillRect/>
          </a:stretch>
        </p:blipFill>
        <p:spPr>
          <a:xfrm>
            <a:off x="889000" y="4368800"/>
            <a:ext cx="7366000" cy="1231900"/>
          </a:xfrm>
          <a:prstGeom prst="rect">
            <a:avLst/>
          </a:prstGeom>
        </p:spPr>
      </p:pic>
    </p:spTree>
    <p:extLst>
      <p:ext uri="{BB962C8B-B14F-4D97-AF65-F5344CB8AC3E}">
        <p14:creationId xmlns:p14="http://schemas.microsoft.com/office/powerpoint/2010/main" val="318490718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3D phase shift</a:t>
            </a:r>
          </a:p>
        </p:txBody>
      </p:sp>
      <p:pic>
        <p:nvPicPr>
          <p:cNvPr id="4" name="Immagine 3"/>
          <p:cNvPicPr>
            <a:picLocks noChangeAspect="1"/>
          </p:cNvPicPr>
          <p:nvPr/>
        </p:nvPicPr>
        <p:blipFill>
          <a:blip r:embed="rId2"/>
          <a:stretch>
            <a:fillRect/>
          </a:stretch>
        </p:blipFill>
        <p:spPr>
          <a:xfrm>
            <a:off x="0" y="1130300"/>
            <a:ext cx="9144000" cy="4586068"/>
          </a:xfrm>
          <a:prstGeom prst="rect">
            <a:avLst/>
          </a:prstGeom>
        </p:spPr>
      </p:pic>
    </p:spTree>
    <p:extLst>
      <p:ext uri="{BB962C8B-B14F-4D97-AF65-F5344CB8AC3E}">
        <p14:creationId xmlns:p14="http://schemas.microsoft.com/office/powerpoint/2010/main" val="250855089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Electron density</a:t>
            </a:r>
          </a:p>
        </p:txBody>
      </p:sp>
      <p:pic>
        <p:nvPicPr>
          <p:cNvPr id="4" name="Immagine 3"/>
          <p:cNvPicPr>
            <a:picLocks noChangeAspect="1"/>
          </p:cNvPicPr>
          <p:nvPr/>
        </p:nvPicPr>
        <p:blipFill>
          <a:blip r:embed="rId2"/>
          <a:stretch>
            <a:fillRect/>
          </a:stretch>
        </p:blipFill>
        <p:spPr>
          <a:xfrm>
            <a:off x="0" y="1117600"/>
            <a:ext cx="9144000" cy="4613522"/>
          </a:xfrm>
          <a:prstGeom prst="rect">
            <a:avLst/>
          </a:prstGeom>
        </p:spPr>
      </p:pic>
    </p:spTree>
    <p:extLst>
      <p:ext uri="{BB962C8B-B14F-4D97-AF65-F5344CB8AC3E}">
        <p14:creationId xmlns:p14="http://schemas.microsoft.com/office/powerpoint/2010/main" val="174673775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Immagine 3" descr="logo_unipi.gif"/>
          <p:cNvPicPr>
            <a:picLocks noChangeAspect="1"/>
          </p:cNvPicPr>
          <p:nvPr/>
        </p:nvPicPr>
        <p:blipFill>
          <a:blip r:embed="rId3">
            <a:clrChange>
              <a:clrFrom>
                <a:srgbClr val="000000"/>
              </a:clrFrom>
              <a:clrTo>
                <a:srgbClr val="000000">
                  <a:alpha val="0"/>
                </a:srgbClr>
              </a:clrTo>
            </a:clrChange>
            <a:lum contrast="10000"/>
            <a:extLst>
              <a:ext uri="{28A0092B-C50C-407E-A947-70E740481C1C}">
                <a14:useLocalDpi xmlns:a14="http://schemas.microsoft.com/office/drawing/2010/main" val="0"/>
              </a:ext>
            </a:extLst>
          </a:blip>
          <a:srcRect/>
          <a:stretch>
            <a:fillRect/>
          </a:stretch>
        </p:blipFill>
        <p:spPr bwMode="auto">
          <a:xfrm>
            <a:off x="1254125" y="147638"/>
            <a:ext cx="1968500"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sellaDiTesto 4"/>
          <p:cNvSpPr txBox="1"/>
          <p:nvPr/>
        </p:nvSpPr>
        <p:spPr>
          <a:xfrm>
            <a:off x="476250" y="2949575"/>
            <a:ext cx="8058150" cy="1569660"/>
          </a:xfrm>
          <a:prstGeom prst="rect">
            <a:avLst/>
          </a:prstGeom>
          <a:noFill/>
        </p:spPr>
        <p:txBody>
          <a:bodyPr wrap="square">
            <a:spAutoFit/>
          </a:bodyPr>
          <a:lstStyle/>
          <a:p>
            <a:pPr algn="ctr" fontAlgn="auto">
              <a:spcBef>
                <a:spcPts val="0"/>
              </a:spcBef>
              <a:spcAft>
                <a:spcPts val="0"/>
              </a:spcAft>
              <a:defRPr/>
            </a:pPr>
            <a:r>
              <a:rPr lang="it-IT" sz="3200" dirty="0" err="1">
                <a:solidFill>
                  <a:schemeClr val="accent1">
                    <a:lumMod val="75000"/>
                  </a:schemeClr>
                </a:solidFill>
                <a:latin typeface="Cronos Pro" pitchFamily="34" charset="0"/>
                <a:ea typeface="+mn-ea"/>
                <a:cs typeface="+mn-cs"/>
              </a:rPr>
              <a:t>Experimental</a:t>
            </a:r>
            <a:r>
              <a:rPr lang="it-IT" sz="3200" dirty="0">
                <a:solidFill>
                  <a:schemeClr val="accent1">
                    <a:lumMod val="75000"/>
                  </a:schemeClr>
                </a:solidFill>
                <a:latin typeface="Cronos Pro" pitchFamily="34" charset="0"/>
                <a:ea typeface="+mn-ea"/>
                <a:cs typeface="+mn-cs"/>
              </a:rPr>
              <a:t> </a:t>
            </a:r>
            <a:r>
              <a:rPr lang="it-IT" sz="3200" dirty="0" err="1">
                <a:solidFill>
                  <a:schemeClr val="accent1">
                    <a:lumMod val="75000"/>
                  </a:schemeClr>
                </a:solidFill>
                <a:latin typeface="Cronos Pro" pitchFamily="34" charset="0"/>
                <a:ea typeface="+mn-ea"/>
                <a:cs typeface="+mn-cs"/>
              </a:rPr>
              <a:t>study</a:t>
            </a:r>
            <a:r>
              <a:rPr lang="it-IT" sz="3200" dirty="0">
                <a:solidFill>
                  <a:schemeClr val="accent1">
                    <a:lumMod val="75000"/>
                  </a:schemeClr>
                </a:solidFill>
                <a:latin typeface="Cronos Pro" pitchFamily="34" charset="0"/>
                <a:ea typeface="+mn-ea"/>
                <a:cs typeface="+mn-cs"/>
              </a:rPr>
              <a:t> </a:t>
            </a:r>
            <a:r>
              <a:rPr lang="it-IT" sz="3200" dirty="0" err="1">
                <a:solidFill>
                  <a:schemeClr val="accent1">
                    <a:lumMod val="75000"/>
                  </a:schemeClr>
                </a:solidFill>
                <a:latin typeface="Cronos Pro" pitchFamily="34" charset="0"/>
                <a:ea typeface="+mn-ea"/>
                <a:cs typeface="+mn-cs"/>
              </a:rPr>
              <a:t>of</a:t>
            </a:r>
            <a:r>
              <a:rPr lang="it-IT" sz="3200" dirty="0">
                <a:solidFill>
                  <a:schemeClr val="accent1">
                    <a:lumMod val="75000"/>
                  </a:schemeClr>
                </a:solidFill>
                <a:latin typeface="Cronos Pro" pitchFamily="34" charset="0"/>
                <a:ea typeface="+mn-ea"/>
                <a:cs typeface="+mn-cs"/>
              </a:rPr>
              <a:t> </a:t>
            </a:r>
            <a:r>
              <a:rPr lang="it-IT" sz="3200" dirty="0" err="1">
                <a:solidFill>
                  <a:schemeClr val="accent1">
                    <a:lumMod val="75000"/>
                  </a:schemeClr>
                </a:solidFill>
                <a:latin typeface="Cronos Pro" pitchFamily="34" charset="0"/>
                <a:ea typeface="+mn-ea"/>
                <a:cs typeface="+mn-cs"/>
              </a:rPr>
              <a:t>stable</a:t>
            </a:r>
            <a:r>
              <a:rPr lang="it-IT" sz="3200" dirty="0">
                <a:solidFill>
                  <a:schemeClr val="accent1">
                    <a:lumMod val="75000"/>
                  </a:schemeClr>
                </a:solidFill>
                <a:latin typeface="Cronos Pro" pitchFamily="34" charset="0"/>
                <a:ea typeface="+mn-ea"/>
                <a:cs typeface="+mn-cs"/>
              </a:rPr>
              <a:t> </a:t>
            </a:r>
            <a:r>
              <a:rPr lang="it-IT" sz="3200" dirty="0" err="1">
                <a:solidFill>
                  <a:schemeClr val="accent1">
                    <a:lumMod val="75000"/>
                  </a:schemeClr>
                </a:solidFill>
                <a:latin typeface="Cronos Pro" pitchFamily="34" charset="0"/>
                <a:ea typeface="+mn-ea"/>
                <a:cs typeface="+mn-cs"/>
              </a:rPr>
              <a:t>propagation</a:t>
            </a:r>
            <a:r>
              <a:rPr lang="it-IT" sz="3200" dirty="0">
                <a:solidFill>
                  <a:schemeClr val="accent1">
                    <a:lumMod val="75000"/>
                  </a:schemeClr>
                </a:solidFill>
                <a:latin typeface="Cronos Pro" pitchFamily="34" charset="0"/>
                <a:ea typeface="+mn-ea"/>
                <a:cs typeface="+mn-cs"/>
              </a:rPr>
              <a:t> and </a:t>
            </a:r>
            <a:r>
              <a:rPr lang="it-IT" sz="3200" dirty="0" err="1">
                <a:solidFill>
                  <a:schemeClr val="accent1">
                    <a:lumMod val="75000"/>
                  </a:schemeClr>
                </a:solidFill>
                <a:latin typeface="Cronos Pro" pitchFamily="34" charset="0"/>
                <a:ea typeface="+mn-ea"/>
                <a:cs typeface="+mn-cs"/>
              </a:rPr>
              <a:t>efficient</a:t>
            </a:r>
            <a:r>
              <a:rPr lang="it-IT" sz="3200" dirty="0">
                <a:solidFill>
                  <a:schemeClr val="accent1">
                    <a:lumMod val="75000"/>
                  </a:schemeClr>
                </a:solidFill>
                <a:latin typeface="Cronos Pro" pitchFamily="34" charset="0"/>
                <a:ea typeface="+mn-ea"/>
                <a:cs typeface="+mn-cs"/>
              </a:rPr>
              <a:t> electron </a:t>
            </a:r>
            <a:r>
              <a:rPr lang="it-IT" sz="3200" dirty="0" err="1">
                <a:solidFill>
                  <a:schemeClr val="accent1">
                    <a:lumMod val="75000"/>
                  </a:schemeClr>
                </a:solidFill>
                <a:latin typeface="Cronos Pro" pitchFamily="34" charset="0"/>
                <a:ea typeface="+mn-ea"/>
                <a:cs typeface="+mn-cs"/>
              </a:rPr>
              <a:t>acceleration</a:t>
            </a:r>
            <a:r>
              <a:rPr lang="it-IT" sz="3200" dirty="0">
                <a:solidFill>
                  <a:schemeClr val="accent1">
                    <a:lumMod val="75000"/>
                  </a:schemeClr>
                </a:solidFill>
                <a:latin typeface="Cronos Pro" pitchFamily="34" charset="0"/>
                <a:ea typeface="+mn-ea"/>
                <a:cs typeface="+mn-cs"/>
              </a:rPr>
              <a:t> in </a:t>
            </a:r>
            <a:r>
              <a:rPr lang="it-IT" sz="3200" dirty="0" err="1">
                <a:solidFill>
                  <a:schemeClr val="accent1">
                    <a:lumMod val="75000"/>
                  </a:schemeClr>
                </a:solidFill>
                <a:latin typeface="Cronos Pro" pitchFamily="34" charset="0"/>
                <a:ea typeface="+mn-ea"/>
                <a:cs typeface="+mn-cs"/>
              </a:rPr>
              <a:t>plasmas</a:t>
            </a:r>
            <a:r>
              <a:rPr lang="it-IT" sz="3200" dirty="0">
                <a:solidFill>
                  <a:schemeClr val="accent1">
                    <a:lumMod val="75000"/>
                  </a:schemeClr>
                </a:solidFill>
                <a:latin typeface="Cronos Pro" pitchFamily="34" charset="0"/>
                <a:ea typeface="+mn-ea"/>
                <a:cs typeface="+mn-cs"/>
              </a:rPr>
              <a:t> </a:t>
            </a:r>
            <a:r>
              <a:rPr lang="it-IT" sz="3200" dirty="0" err="1">
                <a:solidFill>
                  <a:schemeClr val="accent1">
                    <a:lumMod val="75000"/>
                  </a:schemeClr>
                </a:solidFill>
                <a:latin typeface="Cronos Pro" pitchFamily="34" charset="0"/>
                <a:ea typeface="+mn-ea"/>
                <a:cs typeface="+mn-cs"/>
              </a:rPr>
              <a:t>with</a:t>
            </a:r>
            <a:r>
              <a:rPr lang="it-IT" sz="3200" dirty="0">
                <a:solidFill>
                  <a:schemeClr val="accent1">
                    <a:lumMod val="75000"/>
                  </a:schemeClr>
                </a:solidFill>
                <a:latin typeface="Cronos Pro" pitchFamily="34" charset="0"/>
                <a:ea typeface="+mn-ea"/>
                <a:cs typeface="+mn-cs"/>
              </a:rPr>
              <a:t> ultra-short laser </a:t>
            </a:r>
            <a:r>
              <a:rPr lang="it-IT" sz="3200" dirty="0" err="1">
                <a:solidFill>
                  <a:schemeClr val="accent1">
                    <a:lumMod val="75000"/>
                  </a:schemeClr>
                </a:solidFill>
                <a:latin typeface="Cronos Pro" pitchFamily="34" charset="0"/>
                <a:ea typeface="+mn-ea"/>
                <a:cs typeface="+mn-cs"/>
              </a:rPr>
              <a:t>pulses</a:t>
            </a:r>
            <a:endParaRPr lang="it-IT" sz="3200" dirty="0">
              <a:solidFill>
                <a:schemeClr val="accent1">
                  <a:lumMod val="75000"/>
                </a:schemeClr>
              </a:solidFill>
              <a:latin typeface="Cronos Pro" pitchFamily="34" charset="0"/>
              <a:ea typeface="+mn-ea"/>
              <a:cs typeface="+mn-cs"/>
            </a:endParaRPr>
          </a:p>
        </p:txBody>
      </p:sp>
      <p:sp>
        <p:nvSpPr>
          <p:cNvPr id="6147" name="CasellaDiTesto 5"/>
          <p:cNvSpPr txBox="1">
            <a:spLocks noChangeArrowheads="1"/>
          </p:cNvSpPr>
          <p:nvPr/>
        </p:nvSpPr>
        <p:spPr bwMode="auto">
          <a:xfrm>
            <a:off x="2428875" y="5373688"/>
            <a:ext cx="42862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1800" dirty="0">
                <a:latin typeface="Optima LT Std" charset="0"/>
              </a:rPr>
              <a:t>Candidate:  </a:t>
            </a:r>
            <a:r>
              <a:rPr lang="it-IT" sz="1800" b="1" dirty="0">
                <a:latin typeface="Optima LT Std" charset="0"/>
              </a:rPr>
              <a:t>Andrea </a:t>
            </a:r>
            <a:r>
              <a:rPr lang="it-IT" sz="1800" b="1" dirty="0" err="1">
                <a:latin typeface="Optima LT Std" charset="0"/>
              </a:rPr>
              <a:t>Gamucci</a:t>
            </a:r>
            <a:endParaRPr lang="it-IT" sz="1800" b="1" dirty="0">
              <a:latin typeface="Optima LT Std" charset="0"/>
            </a:endParaRPr>
          </a:p>
          <a:p>
            <a:pPr algn="ctr" eaLnBrk="1" hangingPunct="1"/>
            <a:endParaRPr lang="it-IT" sz="1800" dirty="0">
              <a:latin typeface="Optima LT Std" charset="0"/>
            </a:endParaRPr>
          </a:p>
          <a:p>
            <a:pPr algn="ctr" eaLnBrk="1" hangingPunct="1"/>
            <a:r>
              <a:rPr lang="it-IT" sz="1800" dirty="0">
                <a:latin typeface="Optima LT Std" charset="0"/>
              </a:rPr>
              <a:t>Supervisor:  Prof. </a:t>
            </a:r>
            <a:r>
              <a:rPr lang="it-IT" sz="1800" b="1" dirty="0">
                <a:latin typeface="Optima LT Std" charset="0"/>
              </a:rPr>
              <a:t>Danilo Giulietti</a:t>
            </a:r>
          </a:p>
        </p:txBody>
      </p:sp>
      <p:pic>
        <p:nvPicPr>
          <p:cNvPr id="6148" name="Immagine 6" descr="logo-pagine.jpg"/>
          <p:cNvPicPr>
            <a:picLocks noChangeAspect="1"/>
          </p:cNvPicPr>
          <p:nvPr/>
        </p:nvPicPr>
        <p:blipFill>
          <a:blip r:embed="rId4">
            <a:clrChange>
              <a:clrFrom>
                <a:srgbClr val="F1F0DE"/>
              </a:clrFrom>
              <a:clrTo>
                <a:srgbClr val="F1F0DE">
                  <a:alpha val="0"/>
                </a:srgbClr>
              </a:clrTo>
            </a:clrChange>
            <a:extLst>
              <a:ext uri="{28A0092B-C50C-407E-A947-70E740481C1C}">
                <a14:useLocalDpi xmlns:a14="http://schemas.microsoft.com/office/drawing/2010/main" val="0"/>
              </a:ext>
            </a:extLst>
          </a:blip>
          <a:srcRect/>
          <a:stretch>
            <a:fillRect/>
          </a:stretch>
        </p:blipFill>
        <p:spPr bwMode="auto">
          <a:xfrm>
            <a:off x="6215063" y="185738"/>
            <a:ext cx="1360487"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CasellaDiTesto 7"/>
          <p:cNvSpPr txBox="1">
            <a:spLocks noChangeArrowheads="1"/>
          </p:cNvSpPr>
          <p:nvPr/>
        </p:nvSpPr>
        <p:spPr bwMode="auto">
          <a:xfrm>
            <a:off x="476250" y="2071688"/>
            <a:ext cx="3524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800" b="1">
                <a:latin typeface="Optima LT Std" charset="0"/>
              </a:rPr>
              <a:t>Dipartimento di Fisica </a:t>
            </a:r>
            <a:r>
              <a:rPr lang="ja-JP" altLang="it-IT" sz="1800" b="1">
                <a:latin typeface="Optima LT Std" charset="0"/>
              </a:rPr>
              <a:t>“</a:t>
            </a:r>
            <a:r>
              <a:rPr lang="it-IT" altLang="ja-JP" sz="1800" b="1">
                <a:latin typeface="Optima LT Std" charset="0"/>
              </a:rPr>
              <a:t>E. Fermi</a:t>
            </a:r>
            <a:r>
              <a:rPr lang="ja-JP" altLang="it-IT" sz="1800" b="1">
                <a:latin typeface="Optima LT Std" charset="0"/>
              </a:rPr>
              <a:t>”</a:t>
            </a:r>
            <a:endParaRPr lang="it-IT" sz="1800" b="1">
              <a:latin typeface="Optima LT Std" charset="0"/>
            </a:endParaRPr>
          </a:p>
        </p:txBody>
      </p:sp>
      <p:sp>
        <p:nvSpPr>
          <p:cNvPr id="6150" name="CasellaDiTesto 8"/>
          <p:cNvSpPr txBox="1">
            <a:spLocks noChangeArrowheads="1"/>
          </p:cNvSpPr>
          <p:nvPr/>
        </p:nvSpPr>
        <p:spPr bwMode="auto">
          <a:xfrm>
            <a:off x="5145088" y="2071688"/>
            <a:ext cx="33055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800" b="1" dirty="0">
                <a:latin typeface="Optima LT Std" charset="0"/>
              </a:rPr>
              <a:t>Dottorato in Fisica Applicata</a:t>
            </a:r>
          </a:p>
        </p:txBody>
      </p:sp>
      <p:sp>
        <p:nvSpPr>
          <p:cNvPr id="2" name="Segnaposto piè di pagina 1"/>
          <p:cNvSpPr>
            <a:spLocks noGrp="1"/>
          </p:cNvSpPr>
          <p:nvPr>
            <p:ph type="ftr" sz="quarter" idx="11"/>
          </p:nvPr>
        </p:nvSpPr>
        <p:spPr/>
        <p:txBody>
          <a:bodyPr/>
          <a:lstStyle/>
          <a:p>
            <a:pPr>
              <a:defRPr/>
            </a:pPr>
            <a:r>
              <a:rPr lang="it-IT" dirty="0"/>
              <a:t>22/07/2009</a:t>
            </a:r>
          </a:p>
        </p:txBody>
      </p:sp>
    </p:spTree>
    <p:extLst>
      <p:ext uri="{BB962C8B-B14F-4D97-AF65-F5344CB8AC3E}">
        <p14:creationId xmlns:p14="http://schemas.microsoft.com/office/powerpoint/2010/main" val="326763287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quarter" idx="15"/>
          </p:nvPr>
        </p:nvSpPr>
        <p:spPr/>
        <p:txBody>
          <a:bodyPr/>
          <a:lstStyle/>
          <a:p>
            <a:pPr>
              <a:defRPr/>
            </a:pPr>
            <a:r>
              <a:rPr lang="it-IT"/>
              <a:t>22/07/2009</a:t>
            </a:r>
          </a:p>
        </p:txBody>
      </p:sp>
      <p:sp>
        <p:nvSpPr>
          <p:cNvPr id="3" name="Footer Placeholder 2"/>
          <p:cNvSpPr>
            <a:spLocks noGrp="1"/>
          </p:cNvSpPr>
          <p:nvPr>
            <p:ph type="ftr" sz="quarter" idx="16"/>
          </p:nvPr>
        </p:nvSpPr>
        <p:spPr/>
        <p:txBody>
          <a:bodyPr/>
          <a:lstStyle/>
          <a:p>
            <a:pPr>
              <a:defRPr/>
            </a:pPr>
            <a:r>
              <a:rPr lang="it-IT"/>
              <a:t>Andrea Gamucci, Ph.D. discussion</a:t>
            </a:r>
          </a:p>
        </p:txBody>
      </p:sp>
      <p:sp>
        <p:nvSpPr>
          <p:cNvPr id="74755" name="Slide Number Placeholder 3"/>
          <p:cNvSpPr>
            <a:spLocks noGrp="1"/>
          </p:cNvSpPr>
          <p:nvPr>
            <p:ph type="sldNum" sz="quarter" idx="17"/>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7E89BB4-7AD9-B141-8D23-6F87DBC4331B}" type="slidenum">
              <a:rPr lang="it-IT" sz="1400">
                <a:solidFill>
                  <a:srgbClr val="7F7F7F"/>
                </a:solidFill>
                <a:latin typeface="Calibri" charset="0"/>
              </a:rPr>
              <a:pPr eaLnBrk="1" hangingPunct="1"/>
              <a:t>29</a:t>
            </a:fld>
            <a:endParaRPr lang="it-IT" sz="1400">
              <a:solidFill>
                <a:srgbClr val="7F7F7F"/>
              </a:solidFill>
              <a:latin typeface="Calibri" charset="0"/>
            </a:endParaRPr>
          </a:p>
        </p:txBody>
      </p:sp>
      <p:sp>
        <p:nvSpPr>
          <p:cNvPr id="6" name="Text Placeholder 5"/>
          <p:cNvSpPr>
            <a:spLocks noGrp="1"/>
          </p:cNvSpPr>
          <p:nvPr>
            <p:ph type="body" sz="quarter" idx="14"/>
          </p:nvPr>
        </p:nvSpPr>
        <p:spPr>
          <a:xfrm>
            <a:off x="2578100" y="214313"/>
            <a:ext cx="4357688" cy="714375"/>
          </a:xfrm>
        </p:spPr>
        <p:txBody>
          <a:bodyPr/>
          <a:lstStyle/>
          <a:p>
            <a:pPr algn="r" eaLnBrk="1" fontAlgn="auto" hangingPunct="1">
              <a:spcAft>
                <a:spcPts val="0"/>
              </a:spcAft>
              <a:buFont typeface="Arial" pitchFamily="34" charset="0"/>
              <a:buNone/>
              <a:defRPr/>
            </a:pPr>
            <a:r>
              <a:rPr lang="en-US" dirty="0" err="1">
                <a:solidFill>
                  <a:srgbClr val="1F497D">
                    <a:lumMod val="75000"/>
                  </a:srgbClr>
                </a:solidFill>
                <a:ea typeface="+mn-ea"/>
                <a:cs typeface="+mn-cs"/>
              </a:rPr>
              <a:t>Nomarski</a:t>
            </a:r>
            <a:r>
              <a:rPr lang="en-US" dirty="0">
                <a:solidFill>
                  <a:srgbClr val="1F497D">
                    <a:lumMod val="75000"/>
                  </a:srgbClr>
                </a:solidFill>
                <a:ea typeface="+mn-ea"/>
                <a:cs typeface="+mn-cs"/>
              </a:rPr>
              <a:t> </a:t>
            </a:r>
            <a:r>
              <a:rPr lang="en-US" dirty="0" err="1">
                <a:solidFill>
                  <a:srgbClr val="1F497D">
                    <a:lumMod val="75000"/>
                  </a:srgbClr>
                </a:solidFill>
                <a:ea typeface="+mn-ea"/>
                <a:cs typeface="+mn-cs"/>
              </a:rPr>
              <a:t>interferometry</a:t>
            </a:r>
            <a:endParaRPr lang="en-US" dirty="0">
              <a:solidFill>
                <a:srgbClr val="1F497D">
                  <a:lumMod val="75000"/>
                </a:srgbClr>
              </a:solidFill>
              <a:ea typeface="+mn-ea"/>
              <a:cs typeface="+mn-cs"/>
            </a:endParaRPr>
          </a:p>
          <a:p>
            <a:pPr eaLnBrk="1" fontAlgn="auto" hangingPunct="1">
              <a:spcAft>
                <a:spcPts val="0"/>
              </a:spcAft>
              <a:buFont typeface="Arial" pitchFamily="34" charset="0"/>
              <a:buNone/>
              <a:defRPr/>
            </a:pPr>
            <a:endParaRPr lang="en-US" dirty="0">
              <a:ea typeface="+mn-ea"/>
              <a:cs typeface="+mn-cs"/>
            </a:endParaRPr>
          </a:p>
        </p:txBody>
      </p:sp>
      <p:pic>
        <p:nvPicPr>
          <p:cNvPr id="74758" name="Picture 8" descr="Nomarski_wPolaxisC.pn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7526"/>
          <a:stretch>
            <a:fillRect/>
          </a:stretch>
        </p:blipFill>
        <p:spPr bwMode="auto">
          <a:xfrm>
            <a:off x="785813" y="1000125"/>
            <a:ext cx="7572375"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571500" y="1000125"/>
            <a:ext cx="857250" cy="642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p:nvPr/>
        </p:nvSpPr>
        <p:spPr>
          <a:xfrm>
            <a:off x="428625" y="4214813"/>
            <a:ext cx="857250" cy="642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58399151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11138"/>
            <a:ext cx="8229600" cy="1160462"/>
          </a:xfrm>
          <a:solidFill>
            <a:srgbClr val="FFFF00"/>
          </a:solidFill>
        </p:spPr>
        <p:txBody>
          <a:bodyPr>
            <a:normAutofit fontScale="90000"/>
          </a:bodyPr>
          <a:lstStyle/>
          <a:p>
            <a:r>
              <a:rPr lang="en-GB" dirty="0"/>
              <a:t>Light propagation in non homogeneous media</a:t>
            </a:r>
          </a:p>
        </p:txBody>
      </p:sp>
      <p:pic>
        <p:nvPicPr>
          <p:cNvPr id="4" name="Immagine 3"/>
          <p:cNvPicPr>
            <a:picLocks noChangeAspect="1"/>
          </p:cNvPicPr>
          <p:nvPr/>
        </p:nvPicPr>
        <p:blipFill>
          <a:blip r:embed="rId2"/>
          <a:stretch>
            <a:fillRect/>
          </a:stretch>
        </p:blipFill>
        <p:spPr>
          <a:xfrm>
            <a:off x="304800" y="1651000"/>
            <a:ext cx="8521700" cy="3556000"/>
          </a:xfrm>
          <a:prstGeom prst="rect">
            <a:avLst/>
          </a:prstGeom>
        </p:spPr>
      </p:pic>
    </p:spTree>
    <p:extLst>
      <p:ext uri="{BB962C8B-B14F-4D97-AF65-F5344CB8AC3E}">
        <p14:creationId xmlns:p14="http://schemas.microsoft.com/office/powerpoint/2010/main" val="145316397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quarter" idx="14"/>
          </p:nvPr>
        </p:nvSpPr>
        <p:spPr/>
        <p:txBody>
          <a:bodyPr/>
          <a:lstStyle/>
          <a:p>
            <a:pPr>
              <a:defRPr/>
            </a:pPr>
            <a:r>
              <a:rPr lang="it-IT"/>
              <a:t>22/07/2009</a:t>
            </a:r>
          </a:p>
        </p:txBody>
      </p:sp>
      <p:sp>
        <p:nvSpPr>
          <p:cNvPr id="3" name="Footer Placeholder 2"/>
          <p:cNvSpPr>
            <a:spLocks noGrp="1"/>
          </p:cNvSpPr>
          <p:nvPr>
            <p:ph type="ftr" sz="quarter" idx="15"/>
          </p:nvPr>
        </p:nvSpPr>
        <p:spPr/>
        <p:txBody>
          <a:bodyPr/>
          <a:lstStyle/>
          <a:p>
            <a:pPr>
              <a:defRPr/>
            </a:pPr>
            <a:r>
              <a:rPr lang="it-IT"/>
              <a:t>Andrea Gamucci, Ph.D. discussion</a:t>
            </a:r>
          </a:p>
        </p:txBody>
      </p:sp>
      <p:sp>
        <p:nvSpPr>
          <p:cNvPr id="70659" name="Slide Number Placeholder 3"/>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585ACC4-FA10-AF4B-BC0B-FEE02D14D10D}" type="slidenum">
              <a:rPr lang="it-IT" sz="1400">
                <a:solidFill>
                  <a:srgbClr val="7F7F7F"/>
                </a:solidFill>
                <a:latin typeface="Calibri" charset="0"/>
              </a:rPr>
              <a:pPr eaLnBrk="1" hangingPunct="1"/>
              <a:t>30</a:t>
            </a:fld>
            <a:endParaRPr lang="it-IT" sz="1400">
              <a:solidFill>
                <a:srgbClr val="7F7F7F"/>
              </a:solidFill>
              <a:latin typeface="Calibri" charset="0"/>
            </a:endParaRPr>
          </a:p>
        </p:txBody>
      </p:sp>
      <p:sp>
        <p:nvSpPr>
          <p:cNvPr id="5" name="Text Placeholder 4"/>
          <p:cNvSpPr>
            <a:spLocks noGrp="1"/>
          </p:cNvSpPr>
          <p:nvPr>
            <p:ph type="body" sz="quarter" idx="13"/>
          </p:nvPr>
        </p:nvSpPr>
        <p:spPr>
          <a:xfrm>
            <a:off x="214313" y="214313"/>
            <a:ext cx="8715375" cy="714375"/>
          </a:xfrm>
        </p:spPr>
        <p:txBody>
          <a:bodyPr/>
          <a:lstStyle/>
          <a:p>
            <a:pPr eaLnBrk="1" fontAlgn="auto" hangingPunct="1">
              <a:spcAft>
                <a:spcPts val="0"/>
              </a:spcAft>
              <a:buFont typeface="Arial" pitchFamily="34" charset="0"/>
              <a:buNone/>
              <a:defRPr/>
            </a:pPr>
            <a:r>
              <a:rPr lang="en-US" dirty="0">
                <a:ea typeface="+mn-ea"/>
                <a:cs typeface="+mn-cs"/>
              </a:rPr>
              <a:t>The </a:t>
            </a:r>
            <a:r>
              <a:rPr lang="en-US" dirty="0" err="1">
                <a:ea typeface="+mn-ea"/>
                <a:cs typeface="+mn-cs"/>
              </a:rPr>
              <a:t>interferogram</a:t>
            </a:r>
            <a:r>
              <a:rPr lang="en-US" dirty="0">
                <a:ea typeface="+mn-ea"/>
                <a:cs typeface="+mn-cs"/>
              </a:rPr>
              <a:t> analysis</a:t>
            </a:r>
          </a:p>
        </p:txBody>
      </p:sp>
      <p:pic>
        <p:nvPicPr>
          <p:cNvPr id="70661" name="Picture 5" descr="intexpl.png"/>
          <p:cNvPicPr>
            <a:picLocks noChangeAspect="1"/>
          </p:cNvPicPr>
          <p:nvPr/>
        </p:nvPicPr>
        <p:blipFill>
          <a:blip r:embed="rId3">
            <a:extLst>
              <a:ext uri="{28A0092B-C50C-407E-A947-70E740481C1C}">
                <a14:useLocalDpi xmlns:a14="http://schemas.microsoft.com/office/drawing/2010/main" val="0"/>
              </a:ext>
            </a:extLst>
          </a:blip>
          <a:srcRect l="4501" t="5830" r="4501" b="7353"/>
          <a:stretch>
            <a:fillRect/>
          </a:stretch>
        </p:blipFill>
        <p:spPr bwMode="auto">
          <a:xfrm>
            <a:off x="3000375" y="2000250"/>
            <a:ext cx="5962650" cy="435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2" name="TextBox 9"/>
          <p:cNvSpPr txBox="1">
            <a:spLocks noChangeArrowheads="1"/>
          </p:cNvSpPr>
          <p:nvPr/>
        </p:nvSpPr>
        <p:spPr bwMode="auto">
          <a:xfrm>
            <a:off x="285750" y="3100388"/>
            <a:ext cx="23574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i="1">
                <a:latin typeface="Cronos Pro" charset="0"/>
                <a:sym typeface="Symbol" charset="0"/>
              </a:rPr>
              <a:t> =(n</a:t>
            </a:r>
            <a:r>
              <a:rPr lang="en-US" sz="2000" i="1" baseline="-25000">
                <a:latin typeface="Cronos Pro" charset="0"/>
                <a:sym typeface="Symbol" charset="0"/>
              </a:rPr>
              <a:t>e</a:t>
            </a:r>
            <a:r>
              <a:rPr lang="en-US" sz="2000" i="1">
                <a:latin typeface="Cronos Pro" charset="0"/>
                <a:sym typeface="Symbol" charset="0"/>
              </a:rPr>
              <a:t>) &amp; n</a:t>
            </a:r>
            <a:r>
              <a:rPr lang="en-US" sz="2000" i="1" baseline="-25000">
                <a:latin typeface="Cronos Pro" charset="0"/>
                <a:sym typeface="Symbol" charset="0"/>
              </a:rPr>
              <a:t>e</a:t>
            </a:r>
            <a:r>
              <a:rPr lang="en-US" sz="2000" i="1">
                <a:latin typeface="Cronos Pro" charset="0"/>
                <a:sym typeface="Symbol" charset="0"/>
              </a:rPr>
              <a:t> &lt;&lt; n</a:t>
            </a:r>
            <a:r>
              <a:rPr lang="en-US" sz="2000" i="1" baseline="-25000">
                <a:latin typeface="Cronos Pro" charset="0"/>
                <a:sym typeface="Symbol" charset="0"/>
              </a:rPr>
              <a:t>c</a:t>
            </a:r>
            <a:endParaRPr lang="en-US" sz="2000" i="1" baseline="-25000">
              <a:latin typeface="Cronos Pro" charset="0"/>
            </a:endParaRPr>
          </a:p>
        </p:txBody>
      </p:sp>
      <p:cxnSp>
        <p:nvCxnSpPr>
          <p:cNvPr id="12" name="Straight Arrow Connector 11"/>
          <p:cNvCxnSpPr/>
          <p:nvPr/>
        </p:nvCxnSpPr>
        <p:spPr>
          <a:xfrm rot="5400000">
            <a:off x="1179513" y="2749550"/>
            <a:ext cx="50006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5400000">
            <a:off x="1215231" y="3856832"/>
            <a:ext cx="428625"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aphicFrame>
        <p:nvGraphicFramePr>
          <p:cNvPr id="70665" name="Object 5"/>
          <p:cNvGraphicFramePr>
            <a:graphicFrameLocks noChangeAspect="1"/>
          </p:cNvGraphicFramePr>
          <p:nvPr/>
        </p:nvGraphicFramePr>
        <p:xfrm>
          <a:off x="184150" y="1071563"/>
          <a:ext cx="3030538" cy="1357312"/>
        </p:xfrm>
        <a:graphic>
          <a:graphicData uri="http://schemas.openxmlformats.org/presentationml/2006/ole">
            <mc:AlternateContent xmlns:mc="http://schemas.openxmlformats.org/markup-compatibility/2006">
              <mc:Choice xmlns:v="urn:schemas-microsoft-com:vml" Requires="v">
                <p:oleObj spid="_x0000_s3088" name="Equazione" r:id="rId4" imgW="1459866" imgH="710891" progId="Equation.3">
                  <p:embed/>
                </p:oleObj>
              </mc:Choice>
              <mc:Fallback>
                <p:oleObj name="Equazione" r:id="rId4" imgW="1459866" imgH="710891"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150" y="1071563"/>
                        <a:ext cx="3030538" cy="135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0666" name="Object 6"/>
          <p:cNvGraphicFramePr>
            <a:graphicFrameLocks noChangeAspect="1"/>
          </p:cNvGraphicFramePr>
          <p:nvPr/>
        </p:nvGraphicFramePr>
        <p:xfrm>
          <a:off x="214313" y="4357688"/>
          <a:ext cx="2293937" cy="928687"/>
        </p:xfrm>
        <a:graphic>
          <a:graphicData uri="http://schemas.openxmlformats.org/presentationml/2006/ole">
            <mc:AlternateContent xmlns:mc="http://schemas.openxmlformats.org/markup-compatibility/2006">
              <mc:Choice xmlns:v="urn:schemas-microsoft-com:vml" Requires="v">
                <p:oleObj spid="_x0000_s3089" name="Equation" r:id="rId6" imgW="1066800" imgH="431800" progId="Equation.3">
                  <p:embed/>
                </p:oleObj>
              </mc:Choice>
              <mc:Fallback>
                <p:oleObj name="Equation" r:id="rId6" imgW="1066800" imgH="4318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4313" y="4357688"/>
                        <a:ext cx="2293937"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42914253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quarter" idx="15"/>
          </p:nvPr>
        </p:nvSpPr>
        <p:spPr/>
        <p:txBody>
          <a:bodyPr/>
          <a:lstStyle/>
          <a:p>
            <a:pPr>
              <a:defRPr/>
            </a:pPr>
            <a:r>
              <a:rPr lang="it-IT"/>
              <a:t>22/07/2009</a:t>
            </a:r>
          </a:p>
        </p:txBody>
      </p:sp>
      <p:sp>
        <p:nvSpPr>
          <p:cNvPr id="3" name="Footer Placeholder 2"/>
          <p:cNvSpPr>
            <a:spLocks noGrp="1"/>
          </p:cNvSpPr>
          <p:nvPr>
            <p:ph type="ftr" sz="quarter" idx="16"/>
          </p:nvPr>
        </p:nvSpPr>
        <p:spPr/>
        <p:txBody>
          <a:bodyPr/>
          <a:lstStyle/>
          <a:p>
            <a:pPr>
              <a:defRPr/>
            </a:pPr>
            <a:r>
              <a:rPr lang="it-IT"/>
              <a:t>Andrea Gamucci, Ph.D. discussion</a:t>
            </a:r>
          </a:p>
        </p:txBody>
      </p:sp>
      <p:sp>
        <p:nvSpPr>
          <p:cNvPr id="20483" name="Slide Number Placeholder 3"/>
          <p:cNvSpPr>
            <a:spLocks noGrp="1"/>
          </p:cNvSpPr>
          <p:nvPr>
            <p:ph type="sldNum" sz="quarter" idx="17"/>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7409DF6-BA56-BF44-80BE-3138861F0C0C}" type="slidenum">
              <a:rPr lang="it-IT" sz="1400">
                <a:solidFill>
                  <a:srgbClr val="7F7F7F"/>
                </a:solidFill>
                <a:latin typeface="Calibri" charset="0"/>
              </a:rPr>
              <a:pPr eaLnBrk="1" hangingPunct="1"/>
              <a:t>31</a:t>
            </a:fld>
            <a:endParaRPr lang="it-IT" sz="1400">
              <a:solidFill>
                <a:srgbClr val="7F7F7F"/>
              </a:solidFill>
              <a:latin typeface="Calibri" charset="0"/>
            </a:endParaRPr>
          </a:p>
        </p:txBody>
      </p:sp>
      <p:sp>
        <p:nvSpPr>
          <p:cNvPr id="5" name="Text Placeholder 4"/>
          <p:cNvSpPr>
            <a:spLocks noGrp="1"/>
          </p:cNvSpPr>
          <p:nvPr>
            <p:ph type="body" sz="quarter" idx="13"/>
          </p:nvPr>
        </p:nvSpPr>
        <p:spPr>
          <a:xfrm>
            <a:off x="214313" y="214313"/>
            <a:ext cx="4357687" cy="714375"/>
          </a:xfrm>
        </p:spPr>
        <p:txBody>
          <a:bodyPr/>
          <a:lstStyle/>
          <a:p>
            <a:pPr eaLnBrk="1" fontAlgn="auto" hangingPunct="1">
              <a:spcAft>
                <a:spcPts val="0"/>
              </a:spcAft>
              <a:buFont typeface="Arial" pitchFamily="34" charset="0"/>
              <a:buNone/>
              <a:defRPr/>
            </a:pPr>
            <a:r>
              <a:rPr lang="en-US" dirty="0">
                <a:ea typeface="+mn-ea"/>
                <a:cs typeface="+mn-cs"/>
              </a:rPr>
              <a:t>Propagation</a:t>
            </a:r>
          </a:p>
        </p:txBody>
      </p:sp>
      <p:sp>
        <p:nvSpPr>
          <p:cNvPr id="6" name="Text Placeholder 5"/>
          <p:cNvSpPr>
            <a:spLocks noGrp="1"/>
          </p:cNvSpPr>
          <p:nvPr>
            <p:ph type="body" sz="quarter" idx="14"/>
          </p:nvPr>
        </p:nvSpPr>
        <p:spPr>
          <a:xfrm>
            <a:off x="4572000" y="214313"/>
            <a:ext cx="4357688" cy="714375"/>
          </a:xfrm>
        </p:spPr>
        <p:txBody>
          <a:bodyPr/>
          <a:lstStyle/>
          <a:p>
            <a:pPr algn="r" eaLnBrk="1" fontAlgn="auto" hangingPunct="1">
              <a:spcAft>
                <a:spcPts val="0"/>
              </a:spcAft>
              <a:buFont typeface="Arial" pitchFamily="34" charset="0"/>
              <a:buNone/>
              <a:defRPr/>
            </a:pPr>
            <a:r>
              <a:rPr lang="en-US" dirty="0">
                <a:ea typeface="+mn-ea"/>
                <a:cs typeface="+mn-cs"/>
              </a:rPr>
              <a:t>tools for the analysis</a:t>
            </a:r>
          </a:p>
        </p:txBody>
      </p:sp>
      <p:sp>
        <p:nvSpPr>
          <p:cNvPr id="20486" name="TextBox 6"/>
          <p:cNvSpPr txBox="1">
            <a:spLocks noChangeArrowheads="1"/>
          </p:cNvSpPr>
          <p:nvPr/>
        </p:nvSpPr>
        <p:spPr bwMode="auto">
          <a:xfrm>
            <a:off x="214313" y="1000125"/>
            <a:ext cx="86439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Cronos Pro" charset="0"/>
              </a:rPr>
              <a:t>The main experimental diagnostic used to address the problem of laser propagation for acceleration purposes has been </a:t>
            </a:r>
            <a:r>
              <a:rPr lang="en-US" sz="1800">
                <a:solidFill>
                  <a:srgbClr val="FF0000"/>
                </a:solidFill>
                <a:latin typeface="Cronos Pro" charset="0"/>
              </a:rPr>
              <a:t>ultrafast interferometry</a:t>
            </a:r>
          </a:p>
        </p:txBody>
      </p:sp>
      <p:pic>
        <p:nvPicPr>
          <p:cNvPr id="20487" name="Picture 7" descr="intexpl.png"/>
          <p:cNvPicPr>
            <a:picLocks noChangeAspect="1"/>
          </p:cNvPicPr>
          <p:nvPr/>
        </p:nvPicPr>
        <p:blipFill>
          <a:blip r:embed="rId3">
            <a:extLst>
              <a:ext uri="{28A0092B-C50C-407E-A947-70E740481C1C}">
                <a14:useLocalDpi xmlns:a14="http://schemas.microsoft.com/office/drawing/2010/main" val="0"/>
              </a:ext>
            </a:extLst>
          </a:blip>
          <a:srcRect l="4501" t="5830" r="4501" b="7353"/>
          <a:stretch>
            <a:fillRect/>
          </a:stretch>
        </p:blipFill>
        <p:spPr bwMode="auto">
          <a:xfrm>
            <a:off x="285750" y="1857375"/>
            <a:ext cx="2105025" cy="153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488" name="Object 2"/>
          <p:cNvGraphicFramePr>
            <a:graphicFrameLocks noChangeAspect="1"/>
          </p:cNvGraphicFramePr>
          <p:nvPr/>
        </p:nvGraphicFramePr>
        <p:xfrm>
          <a:off x="6572250" y="2928938"/>
          <a:ext cx="1995488" cy="808037"/>
        </p:xfrm>
        <a:graphic>
          <a:graphicData uri="http://schemas.openxmlformats.org/presentationml/2006/ole">
            <mc:AlternateContent xmlns:mc="http://schemas.openxmlformats.org/markup-compatibility/2006">
              <mc:Choice xmlns:v="urn:schemas-microsoft-com:vml" Requires="v">
                <p:oleObj spid="_x0000_s4106" name="Equation" r:id="rId4" imgW="1066800" imgH="431800" progId="Equation.3">
                  <p:embed/>
                </p:oleObj>
              </mc:Choice>
              <mc:Fallback>
                <p:oleObj name="Equation" r:id="rId4" imgW="1066800" imgH="431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2250" y="2928938"/>
                        <a:ext cx="1995488"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0489" name="Picture 9" descr="1512-50_phase_cwt.png"/>
          <p:cNvPicPr>
            <a:picLocks noChangeAspect="1"/>
          </p:cNvPicPr>
          <p:nvPr/>
        </p:nvPicPr>
        <p:blipFill>
          <a:blip r:embed="rId6">
            <a:extLst>
              <a:ext uri="{28A0092B-C50C-407E-A947-70E740481C1C}">
                <a14:useLocalDpi xmlns:a14="http://schemas.microsoft.com/office/drawing/2010/main" val="0"/>
              </a:ext>
            </a:extLst>
          </a:blip>
          <a:srcRect l="4688" t="7503" r="7813" b="6413"/>
          <a:stretch>
            <a:fillRect/>
          </a:stretch>
        </p:blipFill>
        <p:spPr bwMode="auto">
          <a:xfrm>
            <a:off x="2571750" y="2928938"/>
            <a:ext cx="303847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10" descr="1512-50_density_cwt.png"/>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4688" t="7471" r="3906" b="7471"/>
          <a:stretch>
            <a:fillRect/>
          </a:stretch>
        </p:blipFill>
        <p:spPr bwMode="auto">
          <a:xfrm>
            <a:off x="5608638" y="4357688"/>
            <a:ext cx="3535362" cy="235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rved Up Arrow 11"/>
          <p:cNvSpPr/>
          <p:nvPr/>
        </p:nvSpPr>
        <p:spPr>
          <a:xfrm rot="2286668">
            <a:off x="1191168" y="3951416"/>
            <a:ext cx="1300171" cy="428628"/>
          </a:xfrm>
          <a:prstGeom prst="curvedUpArrow">
            <a:avLst>
              <a:gd name="adj1" fmla="val 25000"/>
              <a:gd name="adj2" fmla="val 50730"/>
              <a:gd name="adj3" fmla="val 44324"/>
            </a:avLst>
          </a:prstGeom>
          <a:solidFill>
            <a:schemeClr val="accent6">
              <a:lumMod val="75000"/>
            </a:schemeClr>
          </a:soli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15" name="Curved Up Arrow 14"/>
          <p:cNvSpPr/>
          <p:nvPr/>
        </p:nvSpPr>
        <p:spPr>
          <a:xfrm rot="2286668">
            <a:off x="3994181" y="5641925"/>
            <a:ext cx="1300171" cy="428628"/>
          </a:xfrm>
          <a:prstGeom prst="curvedUpArrow">
            <a:avLst>
              <a:gd name="adj1" fmla="val 25000"/>
              <a:gd name="adj2" fmla="val 50730"/>
              <a:gd name="adj3" fmla="val 44324"/>
            </a:avLst>
          </a:prstGeom>
          <a:solidFill>
            <a:schemeClr val="accent6">
              <a:lumMod val="75000"/>
            </a:schemeClr>
          </a:soli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20497" name="TextBox 15"/>
          <p:cNvSpPr txBox="1">
            <a:spLocks noChangeArrowheads="1"/>
          </p:cNvSpPr>
          <p:nvPr/>
        </p:nvSpPr>
        <p:spPr bwMode="auto">
          <a:xfrm>
            <a:off x="2428875" y="1928813"/>
            <a:ext cx="13890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Comic Sans MS" charset="0"/>
              </a:rPr>
              <a:t>fringe pattern</a:t>
            </a:r>
          </a:p>
        </p:txBody>
      </p:sp>
      <p:sp>
        <p:nvSpPr>
          <p:cNvPr id="20498" name="TextBox 16"/>
          <p:cNvSpPr txBox="1">
            <a:spLocks noChangeArrowheads="1"/>
          </p:cNvSpPr>
          <p:nvPr/>
        </p:nvSpPr>
        <p:spPr bwMode="auto">
          <a:xfrm>
            <a:off x="4643438" y="2928938"/>
            <a:ext cx="1533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Comic Sans MS" charset="0"/>
              </a:rPr>
              <a:t>phase-shift map</a:t>
            </a:r>
          </a:p>
        </p:txBody>
      </p:sp>
      <p:sp>
        <p:nvSpPr>
          <p:cNvPr id="20499" name="TextBox 17"/>
          <p:cNvSpPr txBox="1">
            <a:spLocks noChangeArrowheads="1"/>
          </p:cNvSpPr>
          <p:nvPr/>
        </p:nvSpPr>
        <p:spPr bwMode="auto">
          <a:xfrm>
            <a:off x="7199313" y="4071938"/>
            <a:ext cx="19446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Comic Sans MS" charset="0"/>
              </a:rPr>
              <a:t>electron density map</a:t>
            </a:r>
          </a:p>
        </p:txBody>
      </p:sp>
      <p:sp>
        <p:nvSpPr>
          <p:cNvPr id="20500" name="Text Box 8"/>
          <p:cNvSpPr txBox="1">
            <a:spLocks noChangeArrowheads="1"/>
          </p:cNvSpPr>
          <p:nvPr/>
        </p:nvSpPr>
        <p:spPr bwMode="auto">
          <a:xfrm>
            <a:off x="0" y="4286250"/>
            <a:ext cx="19288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a:latin typeface="Cronos Pro" charset="0"/>
              </a:rPr>
              <a:t>Original CWT-based algorithm</a:t>
            </a:r>
            <a:endParaRPr lang="en-US" sz="1800">
              <a:latin typeface="Cronos Pro" charset="0"/>
            </a:endParaRPr>
          </a:p>
        </p:txBody>
      </p:sp>
      <p:sp>
        <p:nvSpPr>
          <p:cNvPr id="20501" name="Text Box 10"/>
          <p:cNvSpPr txBox="1">
            <a:spLocks noChangeArrowheads="1"/>
          </p:cNvSpPr>
          <p:nvPr/>
        </p:nvSpPr>
        <p:spPr bwMode="auto">
          <a:xfrm>
            <a:off x="1928813" y="5532438"/>
            <a:ext cx="2433637"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a:latin typeface="Cronos Pro" charset="0"/>
              </a:rPr>
              <a:t>Generalized Abel inversion to non-axisymmetric density distribution</a:t>
            </a:r>
            <a:endParaRPr lang="en-US" sz="1800">
              <a:latin typeface="Cronos Pro" charset="0"/>
            </a:endParaRPr>
          </a:p>
        </p:txBody>
      </p:sp>
      <p:sp>
        <p:nvSpPr>
          <p:cNvPr id="20502" name="Text Box 11"/>
          <p:cNvSpPr txBox="1">
            <a:spLocks noChangeArrowheads="1"/>
          </p:cNvSpPr>
          <p:nvPr/>
        </p:nvSpPr>
        <p:spPr bwMode="auto">
          <a:xfrm>
            <a:off x="500063" y="5000625"/>
            <a:ext cx="1735137"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latin typeface="Cronos Pro" charset="0"/>
              </a:rPr>
              <a:t>P. Tomassini </a:t>
            </a:r>
            <a:r>
              <a:rPr lang="en-US" sz="1100" i="1">
                <a:latin typeface="Cronos Pro" charset="0"/>
              </a:rPr>
              <a:t>et al</a:t>
            </a:r>
            <a:r>
              <a:rPr lang="en-US" sz="1100">
                <a:latin typeface="Cronos Pro" charset="0"/>
              </a:rPr>
              <a:t>., </a:t>
            </a:r>
          </a:p>
          <a:p>
            <a:pPr eaLnBrk="1" hangingPunct="1"/>
            <a:r>
              <a:rPr lang="en-US" sz="1100">
                <a:latin typeface="Cronos Pro" charset="0"/>
              </a:rPr>
              <a:t>Appl. Optics</a:t>
            </a:r>
            <a:r>
              <a:rPr lang="en-US" sz="1100" b="1">
                <a:latin typeface="Cronos Pro" charset="0"/>
              </a:rPr>
              <a:t> 40</a:t>
            </a:r>
            <a:r>
              <a:rPr lang="en-US" sz="1100">
                <a:latin typeface="Cronos Pro" charset="0"/>
              </a:rPr>
              <a:t>, 6561 (2001)</a:t>
            </a:r>
            <a:endParaRPr lang="en-US" sz="1400">
              <a:latin typeface="Cronos Pro" charset="0"/>
            </a:endParaRPr>
          </a:p>
        </p:txBody>
      </p:sp>
      <p:pic>
        <p:nvPicPr>
          <p:cNvPr id="20503" name="Picture 21" descr="309px-Books-aj.svg_aj_ashton_01f.svg.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14313" y="5072063"/>
            <a:ext cx="344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4" name="Text Box 12"/>
          <p:cNvSpPr txBox="1">
            <a:spLocks noChangeArrowheads="1"/>
          </p:cNvSpPr>
          <p:nvPr/>
        </p:nvSpPr>
        <p:spPr bwMode="auto">
          <a:xfrm>
            <a:off x="2000250" y="6356350"/>
            <a:ext cx="1881188" cy="430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latin typeface="Cronos Pro" charset="0"/>
              </a:rPr>
              <a:t>P. Tomassini &amp; A. Giulietti, </a:t>
            </a:r>
          </a:p>
          <a:p>
            <a:pPr eaLnBrk="1" hangingPunct="1"/>
            <a:r>
              <a:rPr lang="en-US" sz="1100">
                <a:latin typeface="Cronos Pro" charset="0"/>
              </a:rPr>
              <a:t>Opt. Commun.</a:t>
            </a:r>
            <a:r>
              <a:rPr lang="en-US" sz="1100" b="1">
                <a:latin typeface="Cronos Pro" charset="0"/>
              </a:rPr>
              <a:t> 199</a:t>
            </a:r>
            <a:r>
              <a:rPr lang="en-US" sz="1100">
                <a:latin typeface="Cronos Pro" charset="0"/>
              </a:rPr>
              <a:t>, 143 (2001)</a:t>
            </a:r>
            <a:endParaRPr lang="en-US" sz="1400">
              <a:latin typeface="Cronos Pro" charset="0"/>
            </a:endParaRPr>
          </a:p>
        </p:txBody>
      </p:sp>
      <p:pic>
        <p:nvPicPr>
          <p:cNvPr id="20505" name="Picture 24" descr="309px-Books-aj.svg_aj_ashton_01f.svg.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727200" y="6410325"/>
            <a:ext cx="344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591070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quarter" idx="15"/>
          </p:nvPr>
        </p:nvSpPr>
        <p:spPr/>
        <p:txBody>
          <a:bodyPr/>
          <a:lstStyle/>
          <a:p>
            <a:pPr>
              <a:defRPr/>
            </a:pPr>
            <a:r>
              <a:rPr lang="it-IT"/>
              <a:t>22/07/2009</a:t>
            </a:r>
          </a:p>
        </p:txBody>
      </p:sp>
      <p:sp>
        <p:nvSpPr>
          <p:cNvPr id="3" name="Footer Placeholder 2"/>
          <p:cNvSpPr>
            <a:spLocks noGrp="1"/>
          </p:cNvSpPr>
          <p:nvPr>
            <p:ph type="ftr" sz="quarter" idx="16"/>
          </p:nvPr>
        </p:nvSpPr>
        <p:spPr/>
        <p:txBody>
          <a:bodyPr/>
          <a:lstStyle/>
          <a:p>
            <a:pPr>
              <a:defRPr/>
            </a:pPr>
            <a:r>
              <a:rPr lang="it-IT"/>
              <a:t>Andrea Gamucci, Ph.D. discussion</a:t>
            </a:r>
          </a:p>
        </p:txBody>
      </p:sp>
      <p:sp>
        <p:nvSpPr>
          <p:cNvPr id="75779" name="Slide Number Placeholder 3"/>
          <p:cNvSpPr>
            <a:spLocks noGrp="1"/>
          </p:cNvSpPr>
          <p:nvPr>
            <p:ph type="sldNum" sz="quarter" idx="17"/>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CB06D70-1E6C-A84C-A05A-75B9C57566DC}" type="slidenum">
              <a:rPr lang="it-IT" sz="1400">
                <a:solidFill>
                  <a:srgbClr val="7F7F7F"/>
                </a:solidFill>
                <a:latin typeface="Calibri" charset="0"/>
              </a:rPr>
              <a:pPr eaLnBrk="1" hangingPunct="1"/>
              <a:t>32</a:t>
            </a:fld>
            <a:endParaRPr lang="it-IT" sz="1400">
              <a:solidFill>
                <a:srgbClr val="7F7F7F"/>
              </a:solidFill>
              <a:latin typeface="Calibri" charset="0"/>
            </a:endParaRPr>
          </a:p>
        </p:txBody>
      </p:sp>
      <p:sp>
        <p:nvSpPr>
          <p:cNvPr id="5" name="Text Placeholder 4"/>
          <p:cNvSpPr>
            <a:spLocks noGrp="1"/>
          </p:cNvSpPr>
          <p:nvPr>
            <p:ph type="body" sz="quarter" idx="13"/>
          </p:nvPr>
        </p:nvSpPr>
        <p:spPr>
          <a:xfrm>
            <a:off x="214313" y="214313"/>
            <a:ext cx="4357687" cy="714375"/>
          </a:xfrm>
        </p:spPr>
        <p:txBody>
          <a:bodyPr/>
          <a:lstStyle/>
          <a:p>
            <a:pPr eaLnBrk="1" fontAlgn="auto" hangingPunct="1">
              <a:spcAft>
                <a:spcPts val="0"/>
              </a:spcAft>
              <a:buFont typeface="Arial" pitchFamily="34" charset="0"/>
              <a:buNone/>
              <a:defRPr/>
            </a:pPr>
            <a:r>
              <a:rPr lang="en-US" dirty="0">
                <a:ea typeface="+mn-ea"/>
                <a:cs typeface="+mn-cs"/>
              </a:rPr>
              <a:t>Propagation</a:t>
            </a:r>
          </a:p>
        </p:txBody>
      </p:sp>
      <p:sp>
        <p:nvSpPr>
          <p:cNvPr id="6" name="Text Placeholder 5"/>
          <p:cNvSpPr>
            <a:spLocks noGrp="1"/>
          </p:cNvSpPr>
          <p:nvPr>
            <p:ph type="body" sz="quarter" idx="14"/>
          </p:nvPr>
        </p:nvSpPr>
        <p:spPr>
          <a:xfrm>
            <a:off x="4572000" y="214313"/>
            <a:ext cx="4357688" cy="714375"/>
          </a:xfrm>
        </p:spPr>
        <p:txBody>
          <a:bodyPr/>
          <a:lstStyle/>
          <a:p>
            <a:pPr algn="r" eaLnBrk="1" fontAlgn="auto" hangingPunct="1">
              <a:spcAft>
                <a:spcPts val="0"/>
              </a:spcAft>
              <a:buFont typeface="Arial" pitchFamily="34" charset="0"/>
              <a:buNone/>
              <a:defRPr/>
            </a:pPr>
            <a:r>
              <a:rPr lang="en-US" dirty="0">
                <a:solidFill>
                  <a:srgbClr val="1F497D">
                    <a:lumMod val="75000"/>
                  </a:srgbClr>
                </a:solidFill>
                <a:ea typeface="+mn-ea"/>
                <a:cs typeface="+mn-cs"/>
              </a:rPr>
              <a:t>A typical </a:t>
            </a:r>
            <a:r>
              <a:rPr lang="en-US" dirty="0" err="1">
                <a:solidFill>
                  <a:srgbClr val="1F497D">
                    <a:lumMod val="75000"/>
                  </a:srgbClr>
                </a:solidFill>
                <a:ea typeface="+mn-ea"/>
                <a:cs typeface="+mn-cs"/>
              </a:rPr>
              <a:t>interferogram</a:t>
            </a:r>
            <a:endParaRPr lang="en-US" dirty="0">
              <a:solidFill>
                <a:srgbClr val="1F497D">
                  <a:lumMod val="75000"/>
                </a:srgbClr>
              </a:solidFill>
              <a:ea typeface="+mn-ea"/>
              <a:cs typeface="+mn-cs"/>
            </a:endParaRPr>
          </a:p>
          <a:p>
            <a:pPr eaLnBrk="1" fontAlgn="auto" hangingPunct="1">
              <a:spcAft>
                <a:spcPts val="0"/>
              </a:spcAft>
              <a:buFont typeface="Arial" pitchFamily="34" charset="0"/>
              <a:buNone/>
              <a:defRPr/>
            </a:pPr>
            <a:endParaRPr lang="en-US" dirty="0">
              <a:ea typeface="+mn-ea"/>
              <a:cs typeface="+mn-cs"/>
            </a:endParaRPr>
          </a:p>
        </p:txBody>
      </p:sp>
      <p:pic>
        <p:nvPicPr>
          <p:cNvPr id="75782" name="Picture 2" descr="dovefenditura"/>
          <p:cNvPicPr>
            <a:picLocks noChangeAspect="1" noChangeArrowheads="1"/>
          </p:cNvPicPr>
          <p:nvPr/>
        </p:nvPicPr>
        <p:blipFill>
          <a:blip r:embed="rId2">
            <a:extLst>
              <a:ext uri="{28A0092B-C50C-407E-A947-70E740481C1C}">
                <a14:useLocalDpi xmlns:a14="http://schemas.microsoft.com/office/drawing/2010/main" val="0"/>
              </a:ext>
            </a:extLst>
          </a:blip>
          <a:srcRect l="7222" t="5371" r="7361" b="15414"/>
          <a:stretch>
            <a:fillRect/>
          </a:stretch>
        </p:blipFill>
        <p:spPr bwMode="auto">
          <a:xfrm>
            <a:off x="939800" y="1128713"/>
            <a:ext cx="7404100"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357313" y="1500188"/>
            <a:ext cx="1214437" cy="369887"/>
          </a:xfrm>
          <a:prstGeom prst="rect">
            <a:avLst/>
          </a:prstGeom>
          <a:solidFill>
            <a:schemeClr val="tx1">
              <a:lumMod val="85000"/>
              <a:lumOff val="15000"/>
            </a:schemeClr>
          </a:solidFill>
          <a:ln>
            <a:noFill/>
          </a:ln>
        </p:spPr>
        <p:txBody>
          <a:bodyPr>
            <a:spAutoFit/>
          </a:bodyPr>
          <a:lstStyle/>
          <a:p>
            <a:pPr fontAlgn="auto">
              <a:spcBef>
                <a:spcPts val="0"/>
              </a:spcBef>
              <a:spcAft>
                <a:spcPts val="0"/>
              </a:spcAft>
              <a:defRPr/>
            </a:pPr>
            <a:r>
              <a:rPr lang="en-US" dirty="0">
                <a:solidFill>
                  <a:schemeClr val="bg1"/>
                </a:solidFill>
                <a:latin typeface="+mn-lt"/>
                <a:ea typeface="+mn-ea"/>
                <a:cs typeface="+mn-cs"/>
              </a:rPr>
              <a:t>Nozzle</a:t>
            </a:r>
          </a:p>
        </p:txBody>
      </p:sp>
      <p:sp>
        <p:nvSpPr>
          <p:cNvPr id="10" name="TextBox 9"/>
          <p:cNvSpPr txBox="1"/>
          <p:nvPr/>
        </p:nvSpPr>
        <p:spPr>
          <a:xfrm>
            <a:off x="2571750" y="2928938"/>
            <a:ext cx="4071938" cy="369887"/>
          </a:xfrm>
          <a:prstGeom prst="rect">
            <a:avLst/>
          </a:prstGeom>
          <a:solidFill>
            <a:schemeClr val="tx1">
              <a:lumMod val="75000"/>
              <a:lumOff val="25000"/>
            </a:schemeClr>
          </a:solidFill>
          <a:ln>
            <a:noFill/>
          </a:ln>
        </p:spPr>
        <p:txBody>
          <a:bodyPr>
            <a:spAutoFit/>
          </a:bodyPr>
          <a:lstStyle/>
          <a:p>
            <a:pPr fontAlgn="auto">
              <a:spcBef>
                <a:spcPts val="0"/>
              </a:spcBef>
              <a:spcAft>
                <a:spcPts val="0"/>
              </a:spcAft>
              <a:defRPr/>
            </a:pPr>
            <a:r>
              <a:rPr lang="en-US" dirty="0">
                <a:solidFill>
                  <a:schemeClr val="accent6">
                    <a:lumMod val="60000"/>
                    <a:lumOff val="40000"/>
                  </a:schemeClr>
                </a:solidFill>
                <a:latin typeface="+mn-lt"/>
                <a:ea typeface="+mn-ea"/>
                <a:cs typeface="+mn-cs"/>
              </a:rPr>
              <a:t>Gas-jet slit</a:t>
            </a:r>
          </a:p>
        </p:txBody>
      </p:sp>
    </p:spTree>
    <p:extLst>
      <p:ext uri="{BB962C8B-B14F-4D97-AF65-F5344CB8AC3E}">
        <p14:creationId xmlns:p14="http://schemas.microsoft.com/office/powerpoint/2010/main" val="182943338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quarter" idx="15"/>
          </p:nvPr>
        </p:nvSpPr>
        <p:spPr/>
        <p:txBody>
          <a:bodyPr/>
          <a:lstStyle/>
          <a:p>
            <a:pPr>
              <a:defRPr/>
            </a:pPr>
            <a:r>
              <a:rPr lang="it-IT"/>
              <a:t>22/07/2009</a:t>
            </a:r>
          </a:p>
        </p:txBody>
      </p:sp>
      <p:sp>
        <p:nvSpPr>
          <p:cNvPr id="3" name="Footer Placeholder 2"/>
          <p:cNvSpPr>
            <a:spLocks noGrp="1"/>
          </p:cNvSpPr>
          <p:nvPr>
            <p:ph type="ftr" sz="quarter" idx="16"/>
          </p:nvPr>
        </p:nvSpPr>
        <p:spPr/>
        <p:txBody>
          <a:bodyPr/>
          <a:lstStyle/>
          <a:p>
            <a:pPr>
              <a:defRPr/>
            </a:pPr>
            <a:r>
              <a:rPr lang="it-IT"/>
              <a:t>Andrea Gamucci, Ph.D. discussion</a:t>
            </a:r>
          </a:p>
        </p:txBody>
      </p:sp>
      <p:sp>
        <p:nvSpPr>
          <p:cNvPr id="22531" name="Slide Number Placeholder 3"/>
          <p:cNvSpPr>
            <a:spLocks noGrp="1"/>
          </p:cNvSpPr>
          <p:nvPr>
            <p:ph type="sldNum" sz="quarter" idx="17"/>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29B60AE-62CB-A248-BDF3-7C9A965CDC4D}" type="slidenum">
              <a:rPr lang="it-IT" sz="1400">
                <a:solidFill>
                  <a:srgbClr val="7F7F7F"/>
                </a:solidFill>
                <a:latin typeface="Calibri" charset="0"/>
              </a:rPr>
              <a:pPr eaLnBrk="1" hangingPunct="1"/>
              <a:t>33</a:t>
            </a:fld>
            <a:endParaRPr lang="it-IT" sz="1400">
              <a:solidFill>
                <a:srgbClr val="7F7F7F"/>
              </a:solidFill>
              <a:latin typeface="Calibri" charset="0"/>
            </a:endParaRPr>
          </a:p>
        </p:txBody>
      </p:sp>
      <p:sp>
        <p:nvSpPr>
          <p:cNvPr id="5" name="Text Placeholder 4"/>
          <p:cNvSpPr>
            <a:spLocks noGrp="1"/>
          </p:cNvSpPr>
          <p:nvPr>
            <p:ph type="body" sz="quarter" idx="13"/>
          </p:nvPr>
        </p:nvSpPr>
        <p:spPr>
          <a:xfrm>
            <a:off x="214313" y="214313"/>
            <a:ext cx="4357687" cy="714375"/>
          </a:xfrm>
        </p:spPr>
        <p:txBody>
          <a:bodyPr/>
          <a:lstStyle/>
          <a:p>
            <a:pPr eaLnBrk="1" fontAlgn="auto" hangingPunct="1">
              <a:spcAft>
                <a:spcPts val="0"/>
              </a:spcAft>
              <a:buFont typeface="Arial" pitchFamily="34" charset="0"/>
              <a:buNone/>
              <a:defRPr/>
            </a:pPr>
            <a:r>
              <a:rPr lang="en-US" dirty="0">
                <a:ea typeface="+mn-ea"/>
                <a:cs typeface="+mn-cs"/>
              </a:rPr>
              <a:t>Propagation</a:t>
            </a:r>
          </a:p>
        </p:txBody>
      </p:sp>
      <p:sp>
        <p:nvSpPr>
          <p:cNvPr id="6" name="Text Placeholder 5"/>
          <p:cNvSpPr>
            <a:spLocks noGrp="1"/>
          </p:cNvSpPr>
          <p:nvPr>
            <p:ph type="body" sz="quarter" idx="14"/>
          </p:nvPr>
        </p:nvSpPr>
        <p:spPr>
          <a:xfrm>
            <a:off x="4572000" y="214313"/>
            <a:ext cx="4357688" cy="714375"/>
          </a:xfrm>
        </p:spPr>
        <p:txBody>
          <a:bodyPr>
            <a:normAutofit fontScale="92500"/>
          </a:bodyPr>
          <a:lstStyle/>
          <a:p>
            <a:pPr algn="r" eaLnBrk="1" fontAlgn="auto" hangingPunct="1">
              <a:spcAft>
                <a:spcPts val="0"/>
              </a:spcAft>
              <a:buFont typeface="Arial" pitchFamily="34" charset="0"/>
              <a:buNone/>
              <a:defRPr/>
            </a:pPr>
            <a:r>
              <a:rPr lang="en-US" dirty="0">
                <a:solidFill>
                  <a:srgbClr val="1F497D">
                    <a:lumMod val="75000"/>
                  </a:srgbClr>
                </a:solidFill>
                <a:ea typeface="+mn-ea"/>
                <a:cs typeface="+mn-cs"/>
              </a:rPr>
              <a:t>channel production @ Pisa</a:t>
            </a:r>
          </a:p>
          <a:p>
            <a:pPr eaLnBrk="1" fontAlgn="auto" hangingPunct="1">
              <a:spcAft>
                <a:spcPts val="0"/>
              </a:spcAft>
              <a:buFont typeface="Arial" pitchFamily="34" charset="0"/>
              <a:buNone/>
              <a:defRPr/>
            </a:pPr>
            <a:endParaRPr lang="en-US" dirty="0">
              <a:ea typeface="+mn-ea"/>
              <a:cs typeface="+mn-cs"/>
            </a:endParaRPr>
          </a:p>
        </p:txBody>
      </p:sp>
      <p:pic>
        <p:nvPicPr>
          <p:cNvPr id="22534" name="Picture 7" descr="Pi-intcenter.png"/>
          <p:cNvPicPr>
            <a:picLocks noChangeAspect="1"/>
          </p:cNvPicPr>
          <p:nvPr/>
        </p:nvPicPr>
        <p:blipFill>
          <a:blip r:embed="rId2">
            <a:extLst>
              <a:ext uri="{28A0092B-C50C-407E-A947-70E740481C1C}">
                <a14:useLocalDpi xmlns:a14="http://schemas.microsoft.com/office/drawing/2010/main" val="0"/>
              </a:ext>
            </a:extLst>
          </a:blip>
          <a:srcRect l="4642" t="10312" r="4642" b="6343"/>
          <a:stretch>
            <a:fillRect/>
          </a:stretch>
        </p:blipFill>
        <p:spPr bwMode="auto">
          <a:xfrm>
            <a:off x="4714875" y="2890838"/>
            <a:ext cx="3786188"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8" descr="Pi-intentrance.png"/>
          <p:cNvPicPr>
            <a:picLocks noChangeAspect="1"/>
          </p:cNvPicPr>
          <p:nvPr/>
        </p:nvPicPr>
        <p:blipFill>
          <a:blip r:embed="rId3">
            <a:extLst>
              <a:ext uri="{28A0092B-C50C-407E-A947-70E740481C1C}">
                <a14:useLocalDpi xmlns:a14="http://schemas.microsoft.com/office/drawing/2010/main" val="0"/>
              </a:ext>
            </a:extLst>
          </a:blip>
          <a:srcRect l="4642" t="10312" r="4642" b="6343"/>
          <a:stretch>
            <a:fillRect/>
          </a:stretch>
        </p:blipFill>
        <p:spPr bwMode="auto">
          <a:xfrm>
            <a:off x="4722813" y="1071563"/>
            <a:ext cx="3771900"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9" descr="Pi-intexit.png"/>
          <p:cNvPicPr>
            <a:picLocks noChangeAspect="1"/>
          </p:cNvPicPr>
          <p:nvPr/>
        </p:nvPicPr>
        <p:blipFill>
          <a:blip r:embed="rId4">
            <a:extLst>
              <a:ext uri="{28A0092B-C50C-407E-A947-70E740481C1C}">
                <a14:useLocalDpi xmlns:a14="http://schemas.microsoft.com/office/drawing/2010/main" val="0"/>
              </a:ext>
            </a:extLst>
          </a:blip>
          <a:srcRect l="4642" t="10312" r="4642" b="6343"/>
          <a:stretch>
            <a:fillRect/>
          </a:stretch>
        </p:blipFill>
        <p:spPr bwMode="auto">
          <a:xfrm>
            <a:off x="4722813" y="4714875"/>
            <a:ext cx="3771900"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ight Arrow 10"/>
          <p:cNvSpPr/>
          <p:nvPr/>
        </p:nvSpPr>
        <p:spPr>
          <a:xfrm>
            <a:off x="4143372" y="1928802"/>
            <a:ext cx="571504" cy="214314"/>
          </a:xfrm>
          <a:prstGeom prst="rightArrow">
            <a:avLst/>
          </a:pr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Right Arrow 11"/>
          <p:cNvSpPr/>
          <p:nvPr/>
        </p:nvSpPr>
        <p:spPr>
          <a:xfrm>
            <a:off x="4143372" y="3750471"/>
            <a:ext cx="571504" cy="214314"/>
          </a:xfrm>
          <a:prstGeom prst="rightArrow">
            <a:avLst/>
          </a:pr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Right Arrow 12"/>
          <p:cNvSpPr/>
          <p:nvPr/>
        </p:nvSpPr>
        <p:spPr>
          <a:xfrm>
            <a:off x="4143372" y="5572140"/>
            <a:ext cx="571504" cy="214314"/>
          </a:xfrm>
          <a:prstGeom prst="rightArrow">
            <a:avLst/>
          </a:pr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546" name="TextBox 13"/>
          <p:cNvSpPr txBox="1">
            <a:spLocks noChangeArrowheads="1"/>
          </p:cNvSpPr>
          <p:nvPr/>
        </p:nvSpPr>
        <p:spPr bwMode="auto">
          <a:xfrm>
            <a:off x="4071938" y="2058988"/>
            <a:ext cx="669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solidFill>
                  <a:srgbClr val="C00000"/>
                </a:solidFill>
                <a:latin typeface="Calibri" charset="0"/>
              </a:rPr>
              <a:t>pump</a:t>
            </a:r>
          </a:p>
        </p:txBody>
      </p:sp>
      <p:sp>
        <p:nvSpPr>
          <p:cNvPr id="22547" name="TextBox 14"/>
          <p:cNvSpPr txBox="1">
            <a:spLocks noChangeArrowheads="1"/>
          </p:cNvSpPr>
          <p:nvPr/>
        </p:nvSpPr>
        <p:spPr bwMode="auto">
          <a:xfrm>
            <a:off x="4071938" y="3929063"/>
            <a:ext cx="669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solidFill>
                  <a:srgbClr val="C00000"/>
                </a:solidFill>
                <a:latin typeface="Calibri" charset="0"/>
              </a:rPr>
              <a:t>pump</a:t>
            </a:r>
          </a:p>
        </p:txBody>
      </p:sp>
      <p:sp>
        <p:nvSpPr>
          <p:cNvPr id="22548" name="TextBox 15"/>
          <p:cNvSpPr txBox="1">
            <a:spLocks noChangeArrowheads="1"/>
          </p:cNvSpPr>
          <p:nvPr/>
        </p:nvSpPr>
        <p:spPr bwMode="auto">
          <a:xfrm>
            <a:off x="4071938" y="5715000"/>
            <a:ext cx="669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solidFill>
                  <a:srgbClr val="C00000"/>
                </a:solidFill>
                <a:latin typeface="Calibri" charset="0"/>
              </a:rPr>
              <a:t>pump</a:t>
            </a:r>
          </a:p>
        </p:txBody>
      </p:sp>
      <p:sp>
        <p:nvSpPr>
          <p:cNvPr id="22549" name="TextBox 16"/>
          <p:cNvSpPr txBox="1">
            <a:spLocks noChangeArrowheads="1"/>
          </p:cNvSpPr>
          <p:nvPr/>
        </p:nvSpPr>
        <p:spPr bwMode="auto">
          <a:xfrm>
            <a:off x="831850" y="1428750"/>
            <a:ext cx="19542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Times New Roman" charset="0"/>
                <a:cs typeface="Times New Roman" charset="0"/>
              </a:rPr>
              <a:t>Target: </a:t>
            </a:r>
            <a:r>
              <a:rPr lang="en-US" sz="1800">
                <a:solidFill>
                  <a:srgbClr val="0070C0"/>
                </a:solidFill>
                <a:latin typeface="Times New Roman" charset="0"/>
                <a:cs typeface="Times New Roman" charset="0"/>
              </a:rPr>
              <a:t>He @ 8 bar</a:t>
            </a:r>
          </a:p>
          <a:p>
            <a:pPr eaLnBrk="1" hangingPunct="1"/>
            <a:r>
              <a:rPr lang="en-US" sz="1800">
                <a:latin typeface="Times New Roman" charset="0"/>
                <a:cs typeface="Times New Roman" charset="0"/>
              </a:rPr>
              <a:t>E</a:t>
            </a:r>
            <a:r>
              <a:rPr lang="en-US" sz="1800" baseline="-25000">
                <a:latin typeface="Times New Roman" charset="0"/>
                <a:cs typeface="Times New Roman" charset="0"/>
              </a:rPr>
              <a:t>pump</a:t>
            </a:r>
            <a:r>
              <a:rPr lang="en-US" sz="1800">
                <a:latin typeface="Times New Roman" charset="0"/>
                <a:cs typeface="Times New Roman" charset="0"/>
              </a:rPr>
              <a:t>: </a:t>
            </a:r>
            <a:r>
              <a:rPr lang="en-US" sz="1800">
                <a:solidFill>
                  <a:srgbClr val="0070C0"/>
                </a:solidFill>
                <a:latin typeface="Times New Roman" charset="0"/>
                <a:cs typeface="Times New Roman" charset="0"/>
              </a:rPr>
              <a:t>460 mJ</a:t>
            </a:r>
          </a:p>
          <a:p>
            <a:pPr eaLnBrk="1" hangingPunct="1"/>
            <a:r>
              <a:rPr lang="en-US" sz="1800">
                <a:latin typeface="Times New Roman" charset="0"/>
                <a:cs typeface="Times New Roman" charset="0"/>
              </a:rPr>
              <a:t>x</a:t>
            </a:r>
            <a:r>
              <a:rPr lang="en-US" sz="1800" baseline="-25000">
                <a:latin typeface="Times New Roman" charset="0"/>
                <a:cs typeface="Times New Roman" charset="0"/>
              </a:rPr>
              <a:t>focus</a:t>
            </a:r>
            <a:r>
              <a:rPr lang="en-US" sz="1800">
                <a:latin typeface="Times New Roman" charset="0"/>
                <a:cs typeface="Times New Roman" charset="0"/>
              </a:rPr>
              <a:t>: </a:t>
            </a:r>
            <a:r>
              <a:rPr lang="en-US" sz="1800">
                <a:solidFill>
                  <a:srgbClr val="0070C0"/>
                </a:solidFill>
                <a:latin typeface="Times New Roman" charset="0"/>
                <a:cs typeface="Times New Roman" charset="0"/>
              </a:rPr>
              <a:t>-1mm</a:t>
            </a:r>
          </a:p>
        </p:txBody>
      </p:sp>
      <p:sp>
        <p:nvSpPr>
          <p:cNvPr id="22550" name="TextBox 21"/>
          <p:cNvSpPr txBox="1">
            <a:spLocks noChangeArrowheads="1"/>
          </p:cNvSpPr>
          <p:nvPr/>
        </p:nvSpPr>
        <p:spPr bwMode="auto">
          <a:xfrm>
            <a:off x="831850" y="3249613"/>
            <a:ext cx="19542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Times New Roman" charset="0"/>
                <a:cs typeface="Times New Roman" charset="0"/>
              </a:rPr>
              <a:t>Target: </a:t>
            </a:r>
            <a:r>
              <a:rPr lang="en-US" sz="1800">
                <a:solidFill>
                  <a:srgbClr val="0070C0"/>
                </a:solidFill>
                <a:latin typeface="Times New Roman" charset="0"/>
                <a:cs typeface="Times New Roman" charset="0"/>
              </a:rPr>
              <a:t>He @ 8 bar</a:t>
            </a:r>
          </a:p>
          <a:p>
            <a:pPr eaLnBrk="1" hangingPunct="1"/>
            <a:r>
              <a:rPr lang="en-US" sz="1800">
                <a:latin typeface="Times New Roman" charset="0"/>
                <a:cs typeface="Times New Roman" charset="0"/>
              </a:rPr>
              <a:t>E</a:t>
            </a:r>
            <a:r>
              <a:rPr lang="en-US" sz="1800" baseline="-25000">
                <a:latin typeface="Times New Roman" charset="0"/>
                <a:cs typeface="Times New Roman" charset="0"/>
              </a:rPr>
              <a:t>pump</a:t>
            </a:r>
            <a:r>
              <a:rPr lang="en-US" sz="1800">
                <a:latin typeface="Times New Roman" charset="0"/>
                <a:cs typeface="Times New Roman" charset="0"/>
              </a:rPr>
              <a:t>: </a:t>
            </a:r>
            <a:r>
              <a:rPr lang="en-US" sz="1800">
                <a:solidFill>
                  <a:srgbClr val="0070C0"/>
                </a:solidFill>
                <a:latin typeface="Times New Roman" charset="0"/>
                <a:cs typeface="Times New Roman" charset="0"/>
              </a:rPr>
              <a:t>460 mJ</a:t>
            </a:r>
          </a:p>
          <a:p>
            <a:pPr eaLnBrk="1" hangingPunct="1"/>
            <a:r>
              <a:rPr lang="en-US" sz="1800">
                <a:latin typeface="Times New Roman" charset="0"/>
                <a:cs typeface="Times New Roman" charset="0"/>
              </a:rPr>
              <a:t>x</a:t>
            </a:r>
            <a:r>
              <a:rPr lang="en-US" sz="1800" baseline="-25000">
                <a:latin typeface="Times New Roman" charset="0"/>
                <a:cs typeface="Times New Roman" charset="0"/>
              </a:rPr>
              <a:t>focus</a:t>
            </a:r>
            <a:r>
              <a:rPr lang="en-US" sz="1800">
                <a:latin typeface="Times New Roman" charset="0"/>
                <a:cs typeface="Times New Roman" charset="0"/>
              </a:rPr>
              <a:t>: </a:t>
            </a:r>
            <a:r>
              <a:rPr lang="en-US" sz="1800">
                <a:solidFill>
                  <a:srgbClr val="0070C0"/>
                </a:solidFill>
                <a:latin typeface="Times New Roman" charset="0"/>
                <a:cs typeface="Times New Roman" charset="0"/>
              </a:rPr>
              <a:t>0mm</a:t>
            </a:r>
          </a:p>
        </p:txBody>
      </p:sp>
      <p:sp>
        <p:nvSpPr>
          <p:cNvPr id="22551" name="TextBox 22"/>
          <p:cNvSpPr txBox="1">
            <a:spLocks noChangeArrowheads="1"/>
          </p:cNvSpPr>
          <p:nvPr/>
        </p:nvSpPr>
        <p:spPr bwMode="auto">
          <a:xfrm>
            <a:off x="831850" y="5072063"/>
            <a:ext cx="19542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Times New Roman" charset="0"/>
                <a:cs typeface="Times New Roman" charset="0"/>
              </a:rPr>
              <a:t>Target: </a:t>
            </a:r>
            <a:r>
              <a:rPr lang="en-US" sz="1800">
                <a:solidFill>
                  <a:srgbClr val="0070C0"/>
                </a:solidFill>
                <a:latin typeface="Times New Roman" charset="0"/>
                <a:cs typeface="Times New Roman" charset="0"/>
              </a:rPr>
              <a:t>He @ 8 bar</a:t>
            </a:r>
          </a:p>
          <a:p>
            <a:pPr eaLnBrk="1" hangingPunct="1"/>
            <a:r>
              <a:rPr lang="en-US" sz="1800">
                <a:latin typeface="Times New Roman" charset="0"/>
                <a:cs typeface="Times New Roman" charset="0"/>
              </a:rPr>
              <a:t>E</a:t>
            </a:r>
            <a:r>
              <a:rPr lang="en-US" sz="1800" baseline="-25000">
                <a:latin typeface="Times New Roman" charset="0"/>
                <a:cs typeface="Times New Roman" charset="0"/>
              </a:rPr>
              <a:t>pump</a:t>
            </a:r>
            <a:r>
              <a:rPr lang="en-US" sz="1800">
                <a:latin typeface="Times New Roman" charset="0"/>
                <a:cs typeface="Times New Roman" charset="0"/>
              </a:rPr>
              <a:t>: </a:t>
            </a:r>
            <a:r>
              <a:rPr lang="en-US" sz="1800">
                <a:solidFill>
                  <a:srgbClr val="0070C0"/>
                </a:solidFill>
                <a:latin typeface="Times New Roman" charset="0"/>
                <a:cs typeface="Times New Roman" charset="0"/>
              </a:rPr>
              <a:t>490 mJ</a:t>
            </a:r>
          </a:p>
          <a:p>
            <a:pPr eaLnBrk="1" hangingPunct="1"/>
            <a:r>
              <a:rPr lang="en-US" sz="1800">
                <a:latin typeface="Times New Roman" charset="0"/>
                <a:cs typeface="Times New Roman" charset="0"/>
              </a:rPr>
              <a:t>x</a:t>
            </a:r>
            <a:r>
              <a:rPr lang="en-US" sz="1800" baseline="-25000">
                <a:latin typeface="Times New Roman" charset="0"/>
                <a:cs typeface="Times New Roman" charset="0"/>
              </a:rPr>
              <a:t>focus</a:t>
            </a:r>
            <a:r>
              <a:rPr lang="en-US" sz="1800">
                <a:latin typeface="Times New Roman" charset="0"/>
                <a:cs typeface="Times New Roman" charset="0"/>
              </a:rPr>
              <a:t>: </a:t>
            </a:r>
            <a:r>
              <a:rPr lang="en-US" sz="1800">
                <a:solidFill>
                  <a:srgbClr val="0070C0"/>
                </a:solidFill>
                <a:latin typeface="Times New Roman" charset="0"/>
                <a:cs typeface="Times New Roman" charset="0"/>
              </a:rPr>
              <a:t>+1mm</a:t>
            </a:r>
          </a:p>
        </p:txBody>
      </p:sp>
    </p:spTree>
    <p:extLst>
      <p:ext uri="{BB962C8B-B14F-4D97-AF65-F5344CB8AC3E}">
        <p14:creationId xmlns:p14="http://schemas.microsoft.com/office/powerpoint/2010/main" val="167735104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quarter" idx="15"/>
          </p:nvPr>
        </p:nvSpPr>
        <p:spPr/>
        <p:txBody>
          <a:bodyPr/>
          <a:lstStyle/>
          <a:p>
            <a:pPr>
              <a:defRPr/>
            </a:pPr>
            <a:r>
              <a:rPr lang="it-IT"/>
              <a:t>22/07/2009</a:t>
            </a:r>
          </a:p>
        </p:txBody>
      </p:sp>
      <p:sp>
        <p:nvSpPr>
          <p:cNvPr id="3" name="Footer Placeholder 2"/>
          <p:cNvSpPr>
            <a:spLocks noGrp="1"/>
          </p:cNvSpPr>
          <p:nvPr>
            <p:ph type="ftr" sz="quarter" idx="16"/>
          </p:nvPr>
        </p:nvSpPr>
        <p:spPr/>
        <p:txBody>
          <a:bodyPr/>
          <a:lstStyle/>
          <a:p>
            <a:pPr>
              <a:defRPr/>
            </a:pPr>
            <a:r>
              <a:rPr lang="it-IT"/>
              <a:t>Andrea Gamucci, Ph.D. discussion</a:t>
            </a:r>
          </a:p>
        </p:txBody>
      </p:sp>
      <p:sp>
        <p:nvSpPr>
          <p:cNvPr id="23555" name="Slide Number Placeholder 3"/>
          <p:cNvSpPr>
            <a:spLocks noGrp="1"/>
          </p:cNvSpPr>
          <p:nvPr>
            <p:ph type="sldNum" sz="quarter" idx="17"/>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8A22A1F-DBD5-0547-8CC3-F28C557CB32A}" type="slidenum">
              <a:rPr lang="it-IT" sz="1400">
                <a:solidFill>
                  <a:srgbClr val="7F7F7F"/>
                </a:solidFill>
                <a:latin typeface="Calibri" charset="0"/>
              </a:rPr>
              <a:pPr eaLnBrk="1" hangingPunct="1"/>
              <a:t>34</a:t>
            </a:fld>
            <a:endParaRPr lang="it-IT" sz="1400">
              <a:solidFill>
                <a:srgbClr val="7F7F7F"/>
              </a:solidFill>
              <a:latin typeface="Calibri" charset="0"/>
            </a:endParaRPr>
          </a:p>
        </p:txBody>
      </p:sp>
      <p:sp>
        <p:nvSpPr>
          <p:cNvPr id="5" name="Text Placeholder 4"/>
          <p:cNvSpPr>
            <a:spLocks noGrp="1"/>
          </p:cNvSpPr>
          <p:nvPr>
            <p:ph type="body" sz="quarter" idx="13"/>
          </p:nvPr>
        </p:nvSpPr>
        <p:spPr>
          <a:xfrm>
            <a:off x="214313" y="214313"/>
            <a:ext cx="4357687" cy="714375"/>
          </a:xfrm>
        </p:spPr>
        <p:txBody>
          <a:bodyPr/>
          <a:lstStyle/>
          <a:p>
            <a:pPr eaLnBrk="1" fontAlgn="auto" hangingPunct="1">
              <a:spcAft>
                <a:spcPts val="0"/>
              </a:spcAft>
              <a:buFont typeface="Arial" pitchFamily="34" charset="0"/>
              <a:buNone/>
              <a:defRPr/>
            </a:pPr>
            <a:r>
              <a:rPr lang="en-US" dirty="0">
                <a:ea typeface="+mn-ea"/>
                <a:cs typeface="+mn-cs"/>
              </a:rPr>
              <a:t>Propagation</a:t>
            </a:r>
          </a:p>
        </p:txBody>
      </p:sp>
      <p:sp>
        <p:nvSpPr>
          <p:cNvPr id="6" name="Text Placeholder 5"/>
          <p:cNvSpPr>
            <a:spLocks noGrp="1"/>
          </p:cNvSpPr>
          <p:nvPr>
            <p:ph type="body" sz="quarter" idx="14"/>
          </p:nvPr>
        </p:nvSpPr>
        <p:spPr>
          <a:xfrm>
            <a:off x="4572000" y="214313"/>
            <a:ext cx="4357688" cy="714375"/>
          </a:xfrm>
        </p:spPr>
        <p:txBody>
          <a:bodyPr>
            <a:normAutofit fontScale="92500"/>
          </a:bodyPr>
          <a:lstStyle/>
          <a:p>
            <a:pPr algn="r" eaLnBrk="1" fontAlgn="auto" hangingPunct="1">
              <a:spcAft>
                <a:spcPts val="0"/>
              </a:spcAft>
              <a:buFont typeface="Arial" pitchFamily="34" charset="0"/>
              <a:buNone/>
              <a:defRPr/>
            </a:pPr>
            <a:r>
              <a:rPr lang="en-US" dirty="0">
                <a:solidFill>
                  <a:srgbClr val="1F497D">
                    <a:lumMod val="75000"/>
                  </a:srgbClr>
                </a:solidFill>
                <a:ea typeface="+mn-ea"/>
                <a:cs typeface="+mn-cs"/>
              </a:rPr>
              <a:t>channel production @ Pisa</a:t>
            </a:r>
          </a:p>
          <a:p>
            <a:pPr eaLnBrk="1" fontAlgn="auto" hangingPunct="1">
              <a:spcAft>
                <a:spcPts val="0"/>
              </a:spcAft>
              <a:buFont typeface="Arial" pitchFamily="34" charset="0"/>
              <a:buNone/>
              <a:defRPr/>
            </a:pPr>
            <a:endParaRPr lang="en-US" dirty="0">
              <a:ea typeface="+mn-ea"/>
              <a:cs typeface="+mn-cs"/>
            </a:endParaRPr>
          </a:p>
        </p:txBody>
      </p:sp>
      <p:pic>
        <p:nvPicPr>
          <p:cNvPr id="23558" name="Picture 6" descr="12-3D.png"/>
          <p:cNvPicPr>
            <a:picLocks noChangeAspect="1"/>
          </p:cNvPicPr>
          <p:nvPr/>
        </p:nvPicPr>
        <p:blipFill>
          <a:blip r:embed="rId2">
            <a:extLst>
              <a:ext uri="{28A0092B-C50C-407E-A947-70E740481C1C}">
                <a14:useLocalDpi xmlns:a14="http://schemas.microsoft.com/office/drawing/2010/main" val="0"/>
              </a:ext>
            </a:extLst>
          </a:blip>
          <a:srcRect l="3900" t="3119" r="1556" b="5202"/>
          <a:stretch>
            <a:fillRect/>
          </a:stretch>
        </p:blipFill>
        <p:spPr bwMode="auto">
          <a:xfrm>
            <a:off x="3167063" y="928688"/>
            <a:ext cx="29464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8" descr="16-3D.png"/>
          <p:cNvPicPr>
            <a:picLocks noChangeAspect="1"/>
          </p:cNvPicPr>
          <p:nvPr/>
        </p:nvPicPr>
        <p:blipFill>
          <a:blip r:embed="rId3">
            <a:extLst>
              <a:ext uri="{28A0092B-C50C-407E-A947-70E740481C1C}">
                <a14:useLocalDpi xmlns:a14="http://schemas.microsoft.com/office/drawing/2010/main" val="0"/>
              </a:ext>
            </a:extLst>
          </a:blip>
          <a:srcRect l="3874" t="7291" r="2310"/>
          <a:stretch>
            <a:fillRect/>
          </a:stretch>
        </p:blipFill>
        <p:spPr bwMode="auto">
          <a:xfrm>
            <a:off x="6256338" y="928688"/>
            <a:ext cx="2887662" cy="214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9" descr="15-3D.png"/>
          <p:cNvPicPr>
            <a:picLocks noChangeAspect="1"/>
          </p:cNvPicPr>
          <p:nvPr/>
        </p:nvPicPr>
        <p:blipFill>
          <a:blip r:embed="rId4">
            <a:extLst>
              <a:ext uri="{28A0092B-C50C-407E-A947-70E740481C1C}">
                <a14:useLocalDpi xmlns:a14="http://schemas.microsoft.com/office/drawing/2010/main" val="0"/>
              </a:ext>
            </a:extLst>
          </a:blip>
          <a:srcRect l="3900" t="7286" r="2338" b="4161"/>
          <a:stretch>
            <a:fillRect/>
          </a:stretch>
        </p:blipFill>
        <p:spPr bwMode="auto">
          <a:xfrm>
            <a:off x="0" y="928688"/>
            <a:ext cx="3024188" cy="214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10" descr="15-ll.png"/>
          <p:cNvPicPr>
            <a:picLocks noChangeAspect="1"/>
          </p:cNvPicPr>
          <p:nvPr/>
        </p:nvPicPr>
        <p:blipFill>
          <a:blip r:embed="rId5">
            <a:extLst>
              <a:ext uri="{28A0092B-C50C-407E-A947-70E740481C1C}">
                <a14:useLocalDpi xmlns:a14="http://schemas.microsoft.com/office/drawing/2010/main" val="0"/>
              </a:ext>
            </a:extLst>
          </a:blip>
          <a:srcRect l="1546" t="2083" r="-17" b="2083"/>
          <a:stretch>
            <a:fillRect/>
          </a:stretch>
        </p:blipFill>
        <p:spPr bwMode="auto">
          <a:xfrm>
            <a:off x="279400" y="3163888"/>
            <a:ext cx="2465388"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2" name="Picture 11" descr="15-lt.png"/>
          <p:cNvPicPr>
            <a:picLocks noChangeAspect="1"/>
          </p:cNvPicPr>
          <p:nvPr/>
        </p:nvPicPr>
        <p:blipFill>
          <a:blip r:embed="rId6">
            <a:extLst>
              <a:ext uri="{28A0092B-C50C-407E-A947-70E740481C1C}">
                <a14:useLocalDpi xmlns:a14="http://schemas.microsoft.com/office/drawing/2010/main" val="0"/>
              </a:ext>
            </a:extLst>
          </a:blip>
          <a:srcRect l="8594" t="2077" r="1563" b="-6"/>
          <a:stretch>
            <a:fillRect/>
          </a:stretch>
        </p:blipFill>
        <p:spPr bwMode="auto">
          <a:xfrm>
            <a:off x="411163" y="5057775"/>
            <a:ext cx="2201862"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3" name="Picture 12" descr="12-ll.png"/>
          <p:cNvPicPr>
            <a:picLocks noChangeAspect="1"/>
          </p:cNvPicPr>
          <p:nvPr/>
        </p:nvPicPr>
        <p:blipFill>
          <a:blip r:embed="rId7">
            <a:extLst>
              <a:ext uri="{28A0092B-C50C-407E-A947-70E740481C1C}">
                <a14:useLocalDpi xmlns:a14="http://schemas.microsoft.com/office/drawing/2010/main" val="0"/>
              </a:ext>
            </a:extLst>
          </a:blip>
          <a:srcRect l="1546" t="2083" r="-17" b="2083"/>
          <a:stretch>
            <a:fillRect/>
          </a:stretch>
        </p:blipFill>
        <p:spPr bwMode="auto">
          <a:xfrm>
            <a:off x="3406775" y="3163888"/>
            <a:ext cx="2465388"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4" name="Picture 13" descr="12-lt.png"/>
          <p:cNvPicPr>
            <a:picLocks noChangeAspect="1"/>
          </p:cNvPicPr>
          <p:nvPr/>
        </p:nvPicPr>
        <p:blipFill>
          <a:blip r:embed="rId8">
            <a:extLst>
              <a:ext uri="{28A0092B-C50C-407E-A947-70E740481C1C}">
                <a14:useLocalDpi xmlns:a14="http://schemas.microsoft.com/office/drawing/2010/main" val="0"/>
              </a:ext>
            </a:extLst>
          </a:blip>
          <a:srcRect l="10150" t="2077" b="2077"/>
          <a:stretch>
            <a:fillRect/>
          </a:stretch>
        </p:blipFill>
        <p:spPr bwMode="auto">
          <a:xfrm>
            <a:off x="3514725" y="5057775"/>
            <a:ext cx="2249488"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5" name="Picture 14" descr="16-ll.png"/>
          <p:cNvPicPr>
            <a:picLocks noChangeAspect="1"/>
          </p:cNvPicPr>
          <p:nvPr/>
        </p:nvPicPr>
        <p:blipFill>
          <a:blip r:embed="rId9">
            <a:extLst>
              <a:ext uri="{28A0092B-C50C-407E-A947-70E740481C1C}">
                <a14:useLocalDpi xmlns:a14="http://schemas.microsoft.com/office/drawing/2010/main" val="0"/>
              </a:ext>
            </a:extLst>
          </a:blip>
          <a:srcRect l="2327" t="2083" b="2083"/>
          <a:stretch>
            <a:fillRect/>
          </a:stretch>
        </p:blipFill>
        <p:spPr bwMode="auto">
          <a:xfrm>
            <a:off x="6477000" y="3163888"/>
            <a:ext cx="2446338"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6" name="Picture 15" descr="16-lt.png"/>
          <p:cNvPicPr>
            <a:picLocks noChangeAspect="1"/>
          </p:cNvPicPr>
          <p:nvPr/>
        </p:nvPicPr>
        <p:blipFill>
          <a:blip r:embed="rId10">
            <a:extLst>
              <a:ext uri="{28A0092B-C50C-407E-A947-70E740481C1C}">
                <a14:useLocalDpi xmlns:a14="http://schemas.microsoft.com/office/drawing/2010/main" val="0"/>
              </a:ext>
            </a:extLst>
          </a:blip>
          <a:srcRect l="10931" t="2077" b="2077"/>
          <a:stretch>
            <a:fillRect/>
          </a:stretch>
        </p:blipFill>
        <p:spPr bwMode="auto">
          <a:xfrm>
            <a:off x="6584950" y="5057775"/>
            <a:ext cx="2230438"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530298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prepulse 1:3.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147" y="524510"/>
            <a:ext cx="8873961" cy="4885690"/>
          </a:xfrm>
          <a:prstGeom prst="rect">
            <a:avLst/>
          </a:prstGeom>
        </p:spPr>
      </p:pic>
    </p:spTree>
    <p:extLst>
      <p:ext uri="{BB962C8B-B14F-4D97-AF65-F5344CB8AC3E}">
        <p14:creationId xmlns:p14="http://schemas.microsoft.com/office/powerpoint/2010/main" val="243224718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prepulse 2:3.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957" y="165100"/>
            <a:ext cx="3460003" cy="6743700"/>
          </a:xfrm>
          <a:prstGeom prst="rect">
            <a:avLst/>
          </a:prstGeom>
        </p:spPr>
      </p:pic>
      <p:pic>
        <p:nvPicPr>
          <p:cNvPr id="5" name="Immagine 4" descr="prepulse 3:3.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73622">
            <a:off x="3345249" y="2489242"/>
            <a:ext cx="5880216" cy="1243314"/>
          </a:xfrm>
          <a:prstGeom prst="rect">
            <a:avLst/>
          </a:prstGeom>
        </p:spPr>
      </p:pic>
    </p:spTree>
    <p:extLst>
      <p:ext uri="{BB962C8B-B14F-4D97-AF65-F5344CB8AC3E}">
        <p14:creationId xmlns:p14="http://schemas.microsoft.com/office/powerpoint/2010/main" val="121651138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741362"/>
          </a:xfrm>
        </p:spPr>
        <p:txBody>
          <a:bodyPr>
            <a:normAutofit fontScale="90000"/>
          </a:bodyPr>
          <a:lstStyle/>
          <a:p>
            <a:r>
              <a:rPr lang="en-GB" dirty="0" err="1"/>
              <a:t>Nomarski</a:t>
            </a:r>
            <a:r>
              <a:rPr lang="en-GB" dirty="0"/>
              <a:t> Interferometer</a:t>
            </a:r>
          </a:p>
        </p:txBody>
      </p:sp>
      <p:pic>
        <p:nvPicPr>
          <p:cNvPr id="4" name="Immagine 3" descr="Nomanski 4:4.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024" y="1914778"/>
            <a:ext cx="8296258" cy="3571621"/>
          </a:xfrm>
          <a:prstGeom prst="rect">
            <a:avLst/>
          </a:prstGeom>
        </p:spPr>
      </p:pic>
    </p:spTree>
    <p:extLst>
      <p:ext uri="{BB962C8B-B14F-4D97-AF65-F5344CB8AC3E}">
        <p14:creationId xmlns:p14="http://schemas.microsoft.com/office/powerpoint/2010/main" val="309766188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131773" y="160338"/>
            <a:ext cx="3707428" cy="652462"/>
          </a:xfrm>
        </p:spPr>
        <p:txBody>
          <a:bodyPr>
            <a:normAutofit fontScale="90000"/>
          </a:bodyPr>
          <a:lstStyle/>
          <a:p>
            <a:r>
              <a:rPr lang="en-GB" dirty="0" err="1"/>
              <a:t>Interferogram</a:t>
            </a:r>
            <a:endParaRPr lang="en-GB" dirty="0"/>
          </a:p>
        </p:txBody>
      </p:sp>
      <p:pic>
        <p:nvPicPr>
          <p:cNvPr id="5" name="Immagine 4" descr="Nomanski Interferogram 2 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0" y="429854"/>
            <a:ext cx="5030173" cy="6279344"/>
          </a:xfrm>
          <a:prstGeom prst="rect">
            <a:avLst/>
          </a:prstGeom>
        </p:spPr>
      </p:pic>
      <p:pic>
        <p:nvPicPr>
          <p:cNvPr id="3" name="Immagine 2" descr="caption2.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5408" y="3223768"/>
            <a:ext cx="4047996" cy="814832"/>
          </a:xfrm>
          <a:prstGeom prst="rect">
            <a:avLst/>
          </a:prstGeom>
        </p:spPr>
      </p:pic>
    </p:spTree>
    <p:extLst>
      <p:ext uri="{BB962C8B-B14F-4D97-AF65-F5344CB8AC3E}">
        <p14:creationId xmlns:p14="http://schemas.microsoft.com/office/powerpoint/2010/main" val="203096219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525462"/>
          </a:xfrm>
        </p:spPr>
        <p:txBody>
          <a:bodyPr>
            <a:normAutofit fontScale="90000"/>
          </a:bodyPr>
          <a:lstStyle/>
          <a:p>
            <a:r>
              <a:rPr lang="en-GB" dirty="0"/>
              <a:t>Phase  and Density Maps</a:t>
            </a:r>
          </a:p>
        </p:txBody>
      </p:sp>
      <p:pic>
        <p:nvPicPr>
          <p:cNvPr id="5" name="Immagine 4" descr="Nomanski density.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1162" y="1255648"/>
            <a:ext cx="4663507" cy="4292728"/>
          </a:xfrm>
          <a:prstGeom prst="rect">
            <a:avLst/>
          </a:prstGeom>
        </p:spPr>
      </p:pic>
      <p:pic>
        <p:nvPicPr>
          <p:cNvPr id="6" name="Immagine 5" descr="Nomanski phase.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939800"/>
            <a:ext cx="3257550" cy="4608576"/>
          </a:xfrm>
          <a:prstGeom prst="rect">
            <a:avLst/>
          </a:prstGeom>
        </p:spPr>
      </p:pic>
      <p:pic>
        <p:nvPicPr>
          <p:cNvPr id="7" name="Immagine 6" descr="Nomanski caption 3.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3045" y="5444363"/>
            <a:ext cx="3394710" cy="1136142"/>
          </a:xfrm>
          <a:prstGeom prst="rect">
            <a:avLst/>
          </a:prstGeom>
        </p:spPr>
      </p:pic>
    </p:spTree>
    <p:extLst>
      <p:ext uri="{BB962C8B-B14F-4D97-AF65-F5344CB8AC3E}">
        <p14:creationId xmlns:p14="http://schemas.microsoft.com/office/powerpoint/2010/main" val="10390986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rgbClr val="FFFF00"/>
          </a:solidFill>
        </p:spPr>
        <p:txBody>
          <a:bodyPr/>
          <a:lstStyle/>
          <a:p>
            <a:r>
              <a:rPr lang="en-GB" dirty="0" err="1"/>
              <a:t>Shadowgraphy</a:t>
            </a:r>
            <a:endParaRPr lang="en-GB" dirty="0"/>
          </a:p>
        </p:txBody>
      </p:sp>
      <p:pic>
        <p:nvPicPr>
          <p:cNvPr id="5" name="Immagine 4"/>
          <p:cNvPicPr>
            <a:picLocks noChangeAspect="1"/>
          </p:cNvPicPr>
          <p:nvPr/>
        </p:nvPicPr>
        <p:blipFill>
          <a:blip r:embed="rId2"/>
          <a:stretch>
            <a:fillRect/>
          </a:stretch>
        </p:blipFill>
        <p:spPr>
          <a:xfrm>
            <a:off x="1587500" y="2108200"/>
            <a:ext cx="5956300" cy="2641600"/>
          </a:xfrm>
          <a:prstGeom prst="rect">
            <a:avLst/>
          </a:prstGeom>
        </p:spPr>
      </p:pic>
    </p:spTree>
    <p:extLst>
      <p:ext uri="{BB962C8B-B14F-4D97-AF65-F5344CB8AC3E}">
        <p14:creationId xmlns:p14="http://schemas.microsoft.com/office/powerpoint/2010/main" val="425520882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1914670"/>
            <a:ext cx="8229600" cy="2100949"/>
          </a:xfrm>
          <a:solidFill>
            <a:srgbClr val="CCFFCC"/>
          </a:solidFill>
        </p:spPr>
        <p:txBody>
          <a:bodyPr/>
          <a:lstStyle/>
          <a:p>
            <a:pPr marL="0" indent="0" algn="ctr">
              <a:buNone/>
            </a:pPr>
            <a:r>
              <a:rPr lang="en-GB" dirty="0" smtClean="0"/>
              <a:t>SPARC-PLASMONX  INFRASTRUCTURE</a:t>
            </a:r>
          </a:p>
          <a:p>
            <a:pPr marL="0" indent="0" algn="ctr">
              <a:buNone/>
            </a:pPr>
            <a:r>
              <a:rPr lang="en-GB" dirty="0" smtClean="0"/>
              <a:t>@</a:t>
            </a:r>
          </a:p>
          <a:p>
            <a:pPr marL="0" indent="0" algn="ctr">
              <a:buNone/>
            </a:pPr>
            <a:r>
              <a:rPr lang="en-GB" dirty="0" smtClean="0"/>
              <a:t>LABORATORI NAZIONALI di FRASCATI</a:t>
            </a:r>
            <a:endParaRPr lang="en-GB" dirty="0"/>
          </a:p>
        </p:txBody>
      </p:sp>
    </p:spTree>
    <p:extLst>
      <p:ext uri="{BB962C8B-B14F-4D97-AF65-F5344CB8AC3E}">
        <p14:creationId xmlns:p14="http://schemas.microsoft.com/office/powerpoint/2010/main" val="143328150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8650" y="130630"/>
            <a:ext cx="7886700" cy="1325563"/>
          </a:xfrm>
        </p:spPr>
        <p:txBody>
          <a:bodyPr>
            <a:normAutofit fontScale="90000"/>
          </a:bodyPr>
          <a:lstStyle/>
          <a:p>
            <a:r>
              <a:rPr lang="es-ES" dirty="0"/>
              <a:t>Mach-Zender interferometer schematics @FLAME</a:t>
            </a:r>
          </a:p>
        </p:txBody>
      </p:sp>
      <p:pic>
        <p:nvPicPr>
          <p:cNvPr id="3" name="Imagen 2"/>
          <p:cNvPicPr>
            <a:picLocks noChangeAspect="1"/>
          </p:cNvPicPr>
          <p:nvPr/>
        </p:nvPicPr>
        <p:blipFill>
          <a:blip r:embed="rId2"/>
          <a:stretch>
            <a:fillRect/>
          </a:stretch>
        </p:blipFill>
        <p:spPr>
          <a:xfrm>
            <a:off x="2284084" y="1335582"/>
            <a:ext cx="4575832" cy="4186835"/>
          </a:xfrm>
          <a:prstGeom prst="rect">
            <a:avLst/>
          </a:prstGeom>
        </p:spPr>
      </p:pic>
      <p:sp>
        <p:nvSpPr>
          <p:cNvPr id="4" name="CasellaDiTesto 3">
            <a:extLst>
              <a:ext uri="{FF2B5EF4-FFF2-40B4-BE49-F238E27FC236}">
                <a16:creationId xmlns="" xmlns:a16="http://schemas.microsoft.com/office/drawing/2014/main" id="{07745567-A1CC-88C6-ECD4-2590891587E7}"/>
              </a:ext>
            </a:extLst>
          </p:cNvPr>
          <p:cNvSpPr txBox="1"/>
          <p:nvPr/>
        </p:nvSpPr>
        <p:spPr>
          <a:xfrm>
            <a:off x="292609" y="5449265"/>
            <a:ext cx="8769096" cy="1169551"/>
          </a:xfrm>
          <a:prstGeom prst="rect">
            <a:avLst/>
          </a:prstGeom>
          <a:noFill/>
        </p:spPr>
        <p:txBody>
          <a:bodyPr wrap="square" rtlCol="0">
            <a:spAutoFit/>
          </a:bodyPr>
          <a:lstStyle/>
          <a:p>
            <a:r>
              <a:rPr lang="it-IT" sz="1400" b="1" i="0" dirty="0">
                <a:solidFill>
                  <a:srgbClr val="222222"/>
                </a:solidFill>
                <a:effectLst/>
                <a:latin typeface="Arial" panose="020B0604020202020204" pitchFamily="34" charset="0"/>
              </a:rPr>
              <a:t>Curcio, A</a:t>
            </a:r>
            <a:r>
              <a:rPr lang="it-IT" sz="1400" b="0" i="0" dirty="0">
                <a:solidFill>
                  <a:srgbClr val="222222"/>
                </a:solidFill>
                <a:effectLst/>
                <a:latin typeface="Arial" panose="020B0604020202020204" pitchFamily="34" charset="0"/>
              </a:rPr>
              <a:t>.,…, </a:t>
            </a:r>
            <a:r>
              <a:rPr lang="it-IT" sz="1400" b="1" i="0" dirty="0">
                <a:solidFill>
                  <a:srgbClr val="222222"/>
                </a:solidFill>
                <a:effectLst/>
                <a:latin typeface="Arial" panose="020B0604020202020204" pitchFamily="34" charset="0"/>
              </a:rPr>
              <a:t>Giulietti, D. </a:t>
            </a:r>
            <a:r>
              <a:rPr lang="it-IT" sz="1400" b="0" i="0" dirty="0">
                <a:solidFill>
                  <a:srgbClr val="222222"/>
                </a:solidFill>
                <a:effectLst/>
                <a:latin typeface="Arial" panose="020B0604020202020204" pitchFamily="34" charset="0"/>
              </a:rPr>
              <a:t>et al., 2017. Trace-</a:t>
            </a:r>
            <a:r>
              <a:rPr lang="it-IT" sz="1400" b="0" i="0" dirty="0" err="1">
                <a:solidFill>
                  <a:srgbClr val="222222"/>
                </a:solidFill>
                <a:effectLst/>
                <a:latin typeface="Arial" panose="020B0604020202020204" pitchFamily="34" charset="0"/>
              </a:rPr>
              <a:t>space</a:t>
            </a:r>
            <a:r>
              <a:rPr lang="it-IT" sz="1400" b="0" i="0" dirty="0">
                <a:solidFill>
                  <a:srgbClr val="222222"/>
                </a:solidFill>
                <a:effectLst/>
                <a:latin typeface="Arial" panose="020B0604020202020204" pitchFamily="34" charset="0"/>
              </a:rPr>
              <a:t> </a:t>
            </a:r>
            <a:r>
              <a:rPr lang="it-IT" sz="1400" b="0" i="0" dirty="0" err="1">
                <a:solidFill>
                  <a:srgbClr val="222222"/>
                </a:solidFill>
                <a:effectLst/>
                <a:latin typeface="Arial" panose="020B0604020202020204" pitchFamily="34" charset="0"/>
              </a:rPr>
              <a:t>reconstruction</a:t>
            </a:r>
            <a:r>
              <a:rPr lang="it-IT" sz="1400" b="0" i="0" dirty="0">
                <a:solidFill>
                  <a:srgbClr val="222222"/>
                </a:solidFill>
                <a:effectLst/>
                <a:latin typeface="Arial" panose="020B0604020202020204" pitchFamily="34" charset="0"/>
              </a:rPr>
              <a:t> of low-</a:t>
            </a:r>
            <a:r>
              <a:rPr lang="it-IT" sz="1400" b="0" i="0" dirty="0" err="1">
                <a:solidFill>
                  <a:srgbClr val="222222"/>
                </a:solidFill>
                <a:effectLst/>
                <a:latin typeface="Arial" panose="020B0604020202020204" pitchFamily="34" charset="0"/>
              </a:rPr>
              <a:t>emittance</a:t>
            </a:r>
            <a:r>
              <a:rPr lang="it-IT" sz="1400" b="0" i="0" dirty="0">
                <a:solidFill>
                  <a:srgbClr val="222222"/>
                </a:solidFill>
                <a:effectLst/>
                <a:latin typeface="Arial" panose="020B0604020202020204" pitchFamily="34" charset="0"/>
              </a:rPr>
              <a:t> electron </a:t>
            </a:r>
            <a:r>
              <a:rPr lang="it-IT" sz="1400" b="0" i="0" dirty="0" err="1">
                <a:solidFill>
                  <a:srgbClr val="222222"/>
                </a:solidFill>
                <a:effectLst/>
                <a:latin typeface="Arial" panose="020B0604020202020204" pitchFamily="34" charset="0"/>
              </a:rPr>
              <a:t>beams</a:t>
            </a:r>
            <a:r>
              <a:rPr lang="it-IT" sz="1400" b="0" i="0" dirty="0">
                <a:solidFill>
                  <a:srgbClr val="222222"/>
                </a:solidFill>
                <a:effectLst/>
                <a:latin typeface="Arial" panose="020B0604020202020204" pitchFamily="34" charset="0"/>
              </a:rPr>
              <a:t> </a:t>
            </a:r>
            <a:r>
              <a:rPr lang="it-IT" sz="1400" b="0" i="0" dirty="0" err="1">
                <a:solidFill>
                  <a:srgbClr val="222222"/>
                </a:solidFill>
                <a:effectLst/>
                <a:latin typeface="Arial" panose="020B0604020202020204" pitchFamily="34" charset="0"/>
              </a:rPr>
              <a:t>through</a:t>
            </a:r>
            <a:r>
              <a:rPr lang="it-IT" sz="1400" b="0" i="0" dirty="0">
                <a:solidFill>
                  <a:srgbClr val="222222"/>
                </a:solidFill>
                <a:effectLst/>
                <a:latin typeface="Arial" panose="020B0604020202020204" pitchFamily="34" charset="0"/>
              </a:rPr>
              <a:t> </a:t>
            </a:r>
            <a:r>
              <a:rPr lang="it-IT" sz="1400" b="0" i="0" dirty="0" err="1">
                <a:solidFill>
                  <a:srgbClr val="222222"/>
                </a:solidFill>
                <a:effectLst/>
                <a:latin typeface="Arial" panose="020B0604020202020204" pitchFamily="34" charset="0"/>
              </a:rPr>
              <a:t>betatron</a:t>
            </a:r>
            <a:r>
              <a:rPr lang="it-IT" sz="1400" b="0" i="0" dirty="0">
                <a:solidFill>
                  <a:srgbClr val="222222"/>
                </a:solidFill>
                <a:effectLst/>
                <a:latin typeface="Arial" panose="020B0604020202020204" pitchFamily="34" charset="0"/>
              </a:rPr>
              <a:t> </a:t>
            </a:r>
            <a:r>
              <a:rPr lang="it-IT" sz="1400" b="0" i="0" dirty="0" err="1">
                <a:solidFill>
                  <a:srgbClr val="222222"/>
                </a:solidFill>
                <a:effectLst/>
                <a:latin typeface="Arial" panose="020B0604020202020204" pitchFamily="34" charset="0"/>
              </a:rPr>
              <a:t>radiation</a:t>
            </a:r>
            <a:r>
              <a:rPr lang="it-IT" sz="1400" b="0" i="0" dirty="0">
                <a:solidFill>
                  <a:srgbClr val="222222"/>
                </a:solidFill>
                <a:effectLst/>
                <a:latin typeface="Arial" panose="020B0604020202020204" pitchFamily="34" charset="0"/>
              </a:rPr>
              <a:t> in laser-plasma </a:t>
            </a:r>
            <a:r>
              <a:rPr lang="it-IT" sz="1400" b="0" i="0" dirty="0" err="1">
                <a:solidFill>
                  <a:srgbClr val="222222"/>
                </a:solidFill>
                <a:effectLst/>
                <a:latin typeface="Arial" panose="020B0604020202020204" pitchFamily="34" charset="0"/>
              </a:rPr>
              <a:t>accelerators</a:t>
            </a:r>
            <a:r>
              <a:rPr lang="it-IT" sz="1400" b="0" i="0" dirty="0">
                <a:solidFill>
                  <a:srgbClr val="222222"/>
                </a:solidFill>
                <a:effectLst/>
                <a:latin typeface="Arial" panose="020B0604020202020204" pitchFamily="34" charset="0"/>
              </a:rPr>
              <a:t>. </a:t>
            </a:r>
            <a:r>
              <a:rPr lang="it-IT" sz="1400" b="0" i="1" dirty="0" err="1">
                <a:solidFill>
                  <a:srgbClr val="222222"/>
                </a:solidFill>
                <a:effectLst/>
                <a:latin typeface="Arial" panose="020B0604020202020204" pitchFamily="34" charset="0"/>
              </a:rPr>
              <a:t>Physical</a:t>
            </a:r>
            <a:r>
              <a:rPr lang="it-IT" sz="1400" b="0" i="1" dirty="0">
                <a:solidFill>
                  <a:srgbClr val="222222"/>
                </a:solidFill>
                <a:effectLst/>
                <a:latin typeface="Arial" panose="020B0604020202020204" pitchFamily="34" charset="0"/>
              </a:rPr>
              <a:t> Review Accelerators and </a:t>
            </a:r>
            <a:r>
              <a:rPr lang="it-IT" sz="1400" b="0" i="1" dirty="0" err="1">
                <a:solidFill>
                  <a:srgbClr val="222222"/>
                </a:solidFill>
                <a:effectLst/>
                <a:latin typeface="Arial" panose="020B0604020202020204" pitchFamily="34" charset="0"/>
              </a:rPr>
              <a:t>Beams</a:t>
            </a:r>
            <a:r>
              <a:rPr lang="it-IT" sz="1400" b="0" i="0" dirty="0">
                <a:solidFill>
                  <a:srgbClr val="222222"/>
                </a:solidFill>
                <a:effectLst/>
                <a:latin typeface="Arial" panose="020B0604020202020204" pitchFamily="34" charset="0"/>
              </a:rPr>
              <a:t>, </a:t>
            </a:r>
            <a:r>
              <a:rPr lang="it-IT" sz="1400" b="0" i="1" dirty="0">
                <a:solidFill>
                  <a:srgbClr val="222222"/>
                </a:solidFill>
                <a:effectLst/>
                <a:latin typeface="Arial" panose="020B0604020202020204" pitchFamily="34" charset="0"/>
              </a:rPr>
              <a:t>20</a:t>
            </a:r>
            <a:r>
              <a:rPr lang="it-IT" sz="1400" b="0" i="0" dirty="0">
                <a:solidFill>
                  <a:srgbClr val="222222"/>
                </a:solidFill>
                <a:effectLst/>
                <a:latin typeface="Arial" panose="020B0604020202020204" pitchFamily="34" charset="0"/>
              </a:rPr>
              <a:t>(1), p.012801.</a:t>
            </a:r>
          </a:p>
          <a:p>
            <a:endParaRPr lang="it-IT" sz="1400" b="0" i="0" dirty="0">
              <a:solidFill>
                <a:srgbClr val="222222"/>
              </a:solidFill>
              <a:effectLst/>
              <a:latin typeface="Arial" panose="020B0604020202020204" pitchFamily="34" charset="0"/>
            </a:endParaRPr>
          </a:p>
          <a:p>
            <a:r>
              <a:rPr lang="it-IT" sz="1400" b="1" i="0" dirty="0">
                <a:solidFill>
                  <a:srgbClr val="222222"/>
                </a:solidFill>
                <a:effectLst/>
                <a:latin typeface="Arial" panose="020B0604020202020204" pitchFamily="34" charset="0"/>
              </a:rPr>
              <a:t>Curcio, A</a:t>
            </a:r>
            <a:r>
              <a:rPr lang="it-IT" sz="1400" b="0" i="0" dirty="0">
                <a:solidFill>
                  <a:srgbClr val="222222"/>
                </a:solidFill>
                <a:effectLst/>
                <a:latin typeface="Arial" panose="020B0604020202020204" pitchFamily="34" charset="0"/>
              </a:rPr>
              <a:t>.,…, </a:t>
            </a:r>
            <a:r>
              <a:rPr lang="it-IT" sz="1400" b="1" i="0" dirty="0">
                <a:solidFill>
                  <a:srgbClr val="222222"/>
                </a:solidFill>
                <a:effectLst/>
                <a:latin typeface="Arial" panose="020B0604020202020204" pitchFamily="34" charset="0"/>
              </a:rPr>
              <a:t>Giulietti, D. </a:t>
            </a:r>
            <a:r>
              <a:rPr lang="it-IT" sz="1400" b="0" i="0" dirty="0">
                <a:solidFill>
                  <a:srgbClr val="222222"/>
                </a:solidFill>
                <a:effectLst/>
                <a:latin typeface="Arial" panose="020B0604020202020204" pitchFamily="34" charset="0"/>
              </a:rPr>
              <a:t>et al., 2017. Single-shot non-</a:t>
            </a:r>
            <a:r>
              <a:rPr lang="it-IT" sz="1400" b="0" i="0" dirty="0" err="1">
                <a:solidFill>
                  <a:srgbClr val="222222"/>
                </a:solidFill>
                <a:effectLst/>
                <a:latin typeface="Arial" panose="020B0604020202020204" pitchFamily="34" charset="0"/>
              </a:rPr>
              <a:t>intercepting</a:t>
            </a:r>
            <a:r>
              <a:rPr lang="it-IT" sz="1400" b="0" i="0" dirty="0">
                <a:solidFill>
                  <a:srgbClr val="222222"/>
                </a:solidFill>
                <a:effectLst/>
                <a:latin typeface="Arial" panose="020B0604020202020204" pitchFamily="34" charset="0"/>
              </a:rPr>
              <a:t> </a:t>
            </a:r>
            <a:r>
              <a:rPr lang="it-IT" sz="1400" b="0" i="0" dirty="0" err="1">
                <a:solidFill>
                  <a:srgbClr val="222222"/>
                </a:solidFill>
                <a:effectLst/>
                <a:latin typeface="Arial" panose="020B0604020202020204" pitchFamily="34" charset="0"/>
              </a:rPr>
              <a:t>profile</a:t>
            </a:r>
            <a:r>
              <a:rPr lang="it-IT" sz="1400" b="0" i="0" dirty="0">
                <a:solidFill>
                  <a:srgbClr val="222222"/>
                </a:solidFill>
                <a:effectLst/>
                <a:latin typeface="Arial" panose="020B0604020202020204" pitchFamily="34" charset="0"/>
              </a:rPr>
              <a:t> monitor of plasma-</a:t>
            </a:r>
            <a:r>
              <a:rPr lang="it-IT" sz="1400" b="0" i="0" dirty="0" err="1">
                <a:solidFill>
                  <a:srgbClr val="222222"/>
                </a:solidFill>
                <a:effectLst/>
                <a:latin typeface="Arial" panose="020B0604020202020204" pitchFamily="34" charset="0"/>
              </a:rPr>
              <a:t>accelerated</a:t>
            </a:r>
            <a:r>
              <a:rPr lang="it-IT" sz="1400" b="0" i="0" dirty="0">
                <a:solidFill>
                  <a:srgbClr val="222222"/>
                </a:solidFill>
                <a:effectLst/>
                <a:latin typeface="Arial" panose="020B0604020202020204" pitchFamily="34" charset="0"/>
              </a:rPr>
              <a:t> electron </a:t>
            </a:r>
            <a:r>
              <a:rPr lang="it-IT" sz="1400" b="0" i="0" dirty="0" err="1">
                <a:solidFill>
                  <a:srgbClr val="222222"/>
                </a:solidFill>
                <a:effectLst/>
                <a:latin typeface="Arial" panose="020B0604020202020204" pitchFamily="34" charset="0"/>
              </a:rPr>
              <a:t>beams</a:t>
            </a:r>
            <a:r>
              <a:rPr lang="it-IT" sz="1400" b="0" i="0" dirty="0">
                <a:solidFill>
                  <a:srgbClr val="222222"/>
                </a:solidFill>
                <a:effectLst/>
                <a:latin typeface="Arial" panose="020B0604020202020204" pitchFamily="34" charset="0"/>
              </a:rPr>
              <a:t> with </a:t>
            </a:r>
            <a:r>
              <a:rPr lang="it-IT" sz="1400" b="0" i="0" dirty="0" err="1">
                <a:solidFill>
                  <a:srgbClr val="222222"/>
                </a:solidFill>
                <a:effectLst/>
                <a:latin typeface="Arial" panose="020B0604020202020204" pitchFamily="34" charset="0"/>
              </a:rPr>
              <a:t>nanometric</a:t>
            </a:r>
            <a:r>
              <a:rPr lang="it-IT" sz="1400" b="0" i="0" dirty="0">
                <a:solidFill>
                  <a:srgbClr val="222222"/>
                </a:solidFill>
                <a:effectLst/>
                <a:latin typeface="Arial" panose="020B0604020202020204" pitchFamily="34" charset="0"/>
              </a:rPr>
              <a:t> </a:t>
            </a:r>
            <a:r>
              <a:rPr lang="it-IT" sz="1400" b="0" i="0" dirty="0" err="1">
                <a:solidFill>
                  <a:srgbClr val="222222"/>
                </a:solidFill>
                <a:effectLst/>
                <a:latin typeface="Arial" panose="020B0604020202020204" pitchFamily="34" charset="0"/>
              </a:rPr>
              <a:t>resolution</a:t>
            </a:r>
            <a:r>
              <a:rPr lang="it-IT" sz="1400" b="0" i="0" dirty="0">
                <a:solidFill>
                  <a:srgbClr val="222222"/>
                </a:solidFill>
                <a:effectLst/>
                <a:latin typeface="Arial" panose="020B0604020202020204" pitchFamily="34" charset="0"/>
              </a:rPr>
              <a:t>. </a:t>
            </a:r>
            <a:r>
              <a:rPr lang="it-IT" sz="1400" b="0" i="1" dirty="0">
                <a:solidFill>
                  <a:srgbClr val="222222"/>
                </a:solidFill>
                <a:effectLst/>
                <a:latin typeface="Arial" panose="020B0604020202020204" pitchFamily="34" charset="0"/>
              </a:rPr>
              <a:t>Applied </a:t>
            </a:r>
            <a:r>
              <a:rPr lang="it-IT" sz="1400" b="0" i="1" dirty="0" err="1">
                <a:solidFill>
                  <a:srgbClr val="222222"/>
                </a:solidFill>
                <a:effectLst/>
                <a:latin typeface="Arial" panose="020B0604020202020204" pitchFamily="34" charset="0"/>
              </a:rPr>
              <a:t>Physics</a:t>
            </a:r>
            <a:r>
              <a:rPr lang="it-IT" sz="1400" b="0" i="1" dirty="0">
                <a:solidFill>
                  <a:srgbClr val="222222"/>
                </a:solidFill>
                <a:effectLst/>
                <a:latin typeface="Arial" panose="020B0604020202020204" pitchFamily="34" charset="0"/>
              </a:rPr>
              <a:t> </a:t>
            </a:r>
            <a:r>
              <a:rPr lang="it-IT" sz="1400" b="0" i="1" dirty="0" err="1">
                <a:solidFill>
                  <a:srgbClr val="222222"/>
                </a:solidFill>
                <a:effectLst/>
                <a:latin typeface="Arial" panose="020B0604020202020204" pitchFamily="34" charset="0"/>
              </a:rPr>
              <a:t>Letters</a:t>
            </a:r>
            <a:r>
              <a:rPr lang="it-IT" sz="1400" b="0" i="0" dirty="0">
                <a:solidFill>
                  <a:srgbClr val="222222"/>
                </a:solidFill>
                <a:effectLst/>
                <a:latin typeface="Arial" panose="020B0604020202020204" pitchFamily="34" charset="0"/>
              </a:rPr>
              <a:t>, </a:t>
            </a:r>
            <a:r>
              <a:rPr lang="it-IT" sz="1400" b="0" i="1" dirty="0">
                <a:solidFill>
                  <a:srgbClr val="222222"/>
                </a:solidFill>
                <a:effectLst/>
                <a:latin typeface="Arial" panose="020B0604020202020204" pitchFamily="34" charset="0"/>
              </a:rPr>
              <a:t>111</a:t>
            </a:r>
            <a:r>
              <a:rPr lang="it-IT" sz="1400" b="0" i="0" dirty="0">
                <a:solidFill>
                  <a:srgbClr val="222222"/>
                </a:solidFill>
                <a:effectLst/>
                <a:latin typeface="Arial" panose="020B0604020202020204" pitchFamily="34" charset="0"/>
              </a:rPr>
              <a:t>(13).</a:t>
            </a:r>
            <a:endParaRPr lang="it-IT" sz="1400" dirty="0"/>
          </a:p>
        </p:txBody>
      </p:sp>
    </p:spTree>
    <p:extLst>
      <p:ext uri="{BB962C8B-B14F-4D97-AF65-F5344CB8AC3E}">
        <p14:creationId xmlns:p14="http://schemas.microsoft.com/office/powerpoint/2010/main" val="122961704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Typical interferograms @FLAME</a:t>
            </a:r>
          </a:p>
        </p:txBody>
      </p:sp>
      <p:pic>
        <p:nvPicPr>
          <p:cNvPr id="3" name="Imagen 2"/>
          <p:cNvPicPr>
            <a:picLocks noChangeAspect="1"/>
          </p:cNvPicPr>
          <p:nvPr/>
        </p:nvPicPr>
        <p:blipFill>
          <a:blip r:embed="rId2"/>
          <a:stretch>
            <a:fillRect/>
          </a:stretch>
        </p:blipFill>
        <p:spPr>
          <a:xfrm>
            <a:off x="119198" y="1665924"/>
            <a:ext cx="8640683" cy="3480844"/>
          </a:xfrm>
          <a:prstGeom prst="rect">
            <a:avLst/>
          </a:prstGeom>
        </p:spPr>
      </p:pic>
      <p:sp>
        <p:nvSpPr>
          <p:cNvPr id="5" name="CasellaDiTesto 4">
            <a:extLst>
              <a:ext uri="{FF2B5EF4-FFF2-40B4-BE49-F238E27FC236}">
                <a16:creationId xmlns="" xmlns:a16="http://schemas.microsoft.com/office/drawing/2014/main" id="{BB6644BB-D1FA-3A9B-C3A4-D6E13C8153E6}"/>
              </a:ext>
            </a:extLst>
          </p:cNvPr>
          <p:cNvSpPr txBox="1"/>
          <p:nvPr/>
        </p:nvSpPr>
        <p:spPr>
          <a:xfrm>
            <a:off x="292609" y="5449265"/>
            <a:ext cx="8769096" cy="1169551"/>
          </a:xfrm>
          <a:prstGeom prst="rect">
            <a:avLst/>
          </a:prstGeom>
          <a:noFill/>
        </p:spPr>
        <p:txBody>
          <a:bodyPr wrap="square" rtlCol="0">
            <a:spAutoFit/>
          </a:bodyPr>
          <a:lstStyle/>
          <a:p>
            <a:r>
              <a:rPr lang="it-IT" sz="1400" b="1" i="0" dirty="0">
                <a:solidFill>
                  <a:srgbClr val="222222"/>
                </a:solidFill>
                <a:effectLst/>
                <a:latin typeface="Arial" panose="020B0604020202020204" pitchFamily="34" charset="0"/>
              </a:rPr>
              <a:t>Curcio, A</a:t>
            </a:r>
            <a:r>
              <a:rPr lang="it-IT" sz="1400" b="0" i="0" dirty="0">
                <a:solidFill>
                  <a:srgbClr val="222222"/>
                </a:solidFill>
                <a:effectLst/>
                <a:latin typeface="Arial" panose="020B0604020202020204" pitchFamily="34" charset="0"/>
              </a:rPr>
              <a:t>.,…, </a:t>
            </a:r>
            <a:r>
              <a:rPr lang="it-IT" sz="1400" b="1" i="0" dirty="0">
                <a:solidFill>
                  <a:srgbClr val="222222"/>
                </a:solidFill>
                <a:effectLst/>
                <a:latin typeface="Arial" panose="020B0604020202020204" pitchFamily="34" charset="0"/>
              </a:rPr>
              <a:t>Giulietti, D. </a:t>
            </a:r>
            <a:r>
              <a:rPr lang="it-IT" sz="1400" b="0" i="0" dirty="0">
                <a:solidFill>
                  <a:srgbClr val="222222"/>
                </a:solidFill>
                <a:effectLst/>
                <a:latin typeface="Arial" panose="020B0604020202020204" pitchFamily="34" charset="0"/>
              </a:rPr>
              <a:t>et al., 2017. Trace-</a:t>
            </a:r>
            <a:r>
              <a:rPr lang="it-IT" sz="1400" b="0" i="0" dirty="0" err="1">
                <a:solidFill>
                  <a:srgbClr val="222222"/>
                </a:solidFill>
                <a:effectLst/>
                <a:latin typeface="Arial" panose="020B0604020202020204" pitchFamily="34" charset="0"/>
              </a:rPr>
              <a:t>space</a:t>
            </a:r>
            <a:r>
              <a:rPr lang="it-IT" sz="1400" b="0" i="0" dirty="0">
                <a:solidFill>
                  <a:srgbClr val="222222"/>
                </a:solidFill>
                <a:effectLst/>
                <a:latin typeface="Arial" panose="020B0604020202020204" pitchFamily="34" charset="0"/>
              </a:rPr>
              <a:t> </a:t>
            </a:r>
            <a:r>
              <a:rPr lang="it-IT" sz="1400" b="0" i="0" dirty="0" err="1">
                <a:solidFill>
                  <a:srgbClr val="222222"/>
                </a:solidFill>
                <a:effectLst/>
                <a:latin typeface="Arial" panose="020B0604020202020204" pitchFamily="34" charset="0"/>
              </a:rPr>
              <a:t>reconstruction</a:t>
            </a:r>
            <a:r>
              <a:rPr lang="it-IT" sz="1400" b="0" i="0" dirty="0">
                <a:solidFill>
                  <a:srgbClr val="222222"/>
                </a:solidFill>
                <a:effectLst/>
                <a:latin typeface="Arial" panose="020B0604020202020204" pitchFamily="34" charset="0"/>
              </a:rPr>
              <a:t> of low-</a:t>
            </a:r>
            <a:r>
              <a:rPr lang="it-IT" sz="1400" b="0" i="0" dirty="0" err="1">
                <a:solidFill>
                  <a:srgbClr val="222222"/>
                </a:solidFill>
                <a:effectLst/>
                <a:latin typeface="Arial" panose="020B0604020202020204" pitchFamily="34" charset="0"/>
              </a:rPr>
              <a:t>emittance</a:t>
            </a:r>
            <a:r>
              <a:rPr lang="it-IT" sz="1400" b="0" i="0" dirty="0">
                <a:solidFill>
                  <a:srgbClr val="222222"/>
                </a:solidFill>
                <a:effectLst/>
                <a:latin typeface="Arial" panose="020B0604020202020204" pitchFamily="34" charset="0"/>
              </a:rPr>
              <a:t> electron </a:t>
            </a:r>
            <a:r>
              <a:rPr lang="it-IT" sz="1400" b="0" i="0" dirty="0" err="1">
                <a:solidFill>
                  <a:srgbClr val="222222"/>
                </a:solidFill>
                <a:effectLst/>
                <a:latin typeface="Arial" panose="020B0604020202020204" pitchFamily="34" charset="0"/>
              </a:rPr>
              <a:t>beams</a:t>
            </a:r>
            <a:r>
              <a:rPr lang="it-IT" sz="1400" b="0" i="0" dirty="0">
                <a:solidFill>
                  <a:srgbClr val="222222"/>
                </a:solidFill>
                <a:effectLst/>
                <a:latin typeface="Arial" panose="020B0604020202020204" pitchFamily="34" charset="0"/>
              </a:rPr>
              <a:t> </a:t>
            </a:r>
            <a:r>
              <a:rPr lang="it-IT" sz="1400" b="0" i="0" dirty="0" err="1">
                <a:solidFill>
                  <a:srgbClr val="222222"/>
                </a:solidFill>
                <a:effectLst/>
                <a:latin typeface="Arial" panose="020B0604020202020204" pitchFamily="34" charset="0"/>
              </a:rPr>
              <a:t>through</a:t>
            </a:r>
            <a:r>
              <a:rPr lang="it-IT" sz="1400" b="0" i="0" dirty="0">
                <a:solidFill>
                  <a:srgbClr val="222222"/>
                </a:solidFill>
                <a:effectLst/>
                <a:latin typeface="Arial" panose="020B0604020202020204" pitchFamily="34" charset="0"/>
              </a:rPr>
              <a:t> </a:t>
            </a:r>
            <a:r>
              <a:rPr lang="it-IT" sz="1400" b="0" i="0" dirty="0" err="1">
                <a:solidFill>
                  <a:srgbClr val="222222"/>
                </a:solidFill>
                <a:effectLst/>
                <a:latin typeface="Arial" panose="020B0604020202020204" pitchFamily="34" charset="0"/>
              </a:rPr>
              <a:t>betatron</a:t>
            </a:r>
            <a:r>
              <a:rPr lang="it-IT" sz="1400" b="0" i="0" dirty="0">
                <a:solidFill>
                  <a:srgbClr val="222222"/>
                </a:solidFill>
                <a:effectLst/>
                <a:latin typeface="Arial" panose="020B0604020202020204" pitchFamily="34" charset="0"/>
              </a:rPr>
              <a:t> </a:t>
            </a:r>
            <a:r>
              <a:rPr lang="it-IT" sz="1400" b="0" i="0" dirty="0" err="1">
                <a:solidFill>
                  <a:srgbClr val="222222"/>
                </a:solidFill>
                <a:effectLst/>
                <a:latin typeface="Arial" panose="020B0604020202020204" pitchFamily="34" charset="0"/>
              </a:rPr>
              <a:t>radiation</a:t>
            </a:r>
            <a:r>
              <a:rPr lang="it-IT" sz="1400" b="0" i="0" dirty="0">
                <a:solidFill>
                  <a:srgbClr val="222222"/>
                </a:solidFill>
                <a:effectLst/>
                <a:latin typeface="Arial" panose="020B0604020202020204" pitchFamily="34" charset="0"/>
              </a:rPr>
              <a:t> in laser-plasma </a:t>
            </a:r>
            <a:r>
              <a:rPr lang="it-IT" sz="1400" b="0" i="0" dirty="0" err="1">
                <a:solidFill>
                  <a:srgbClr val="222222"/>
                </a:solidFill>
                <a:effectLst/>
                <a:latin typeface="Arial" panose="020B0604020202020204" pitchFamily="34" charset="0"/>
              </a:rPr>
              <a:t>accelerators</a:t>
            </a:r>
            <a:r>
              <a:rPr lang="it-IT" sz="1400" b="0" i="0" dirty="0">
                <a:solidFill>
                  <a:srgbClr val="222222"/>
                </a:solidFill>
                <a:effectLst/>
                <a:latin typeface="Arial" panose="020B0604020202020204" pitchFamily="34" charset="0"/>
              </a:rPr>
              <a:t>. </a:t>
            </a:r>
            <a:r>
              <a:rPr lang="it-IT" sz="1400" b="0" i="1" dirty="0" err="1">
                <a:solidFill>
                  <a:srgbClr val="222222"/>
                </a:solidFill>
                <a:effectLst/>
                <a:latin typeface="Arial" panose="020B0604020202020204" pitchFamily="34" charset="0"/>
              </a:rPr>
              <a:t>Physical</a:t>
            </a:r>
            <a:r>
              <a:rPr lang="it-IT" sz="1400" b="0" i="1" dirty="0">
                <a:solidFill>
                  <a:srgbClr val="222222"/>
                </a:solidFill>
                <a:effectLst/>
                <a:latin typeface="Arial" panose="020B0604020202020204" pitchFamily="34" charset="0"/>
              </a:rPr>
              <a:t> Review Accelerators and </a:t>
            </a:r>
            <a:r>
              <a:rPr lang="it-IT" sz="1400" b="0" i="1" dirty="0" err="1">
                <a:solidFill>
                  <a:srgbClr val="222222"/>
                </a:solidFill>
                <a:effectLst/>
                <a:latin typeface="Arial" panose="020B0604020202020204" pitchFamily="34" charset="0"/>
              </a:rPr>
              <a:t>Beams</a:t>
            </a:r>
            <a:r>
              <a:rPr lang="it-IT" sz="1400" b="0" i="0" dirty="0">
                <a:solidFill>
                  <a:srgbClr val="222222"/>
                </a:solidFill>
                <a:effectLst/>
                <a:latin typeface="Arial" panose="020B0604020202020204" pitchFamily="34" charset="0"/>
              </a:rPr>
              <a:t>, </a:t>
            </a:r>
            <a:r>
              <a:rPr lang="it-IT" sz="1400" b="0" i="1" dirty="0">
                <a:solidFill>
                  <a:srgbClr val="222222"/>
                </a:solidFill>
                <a:effectLst/>
                <a:latin typeface="Arial" panose="020B0604020202020204" pitchFamily="34" charset="0"/>
              </a:rPr>
              <a:t>20</a:t>
            </a:r>
            <a:r>
              <a:rPr lang="it-IT" sz="1400" b="0" i="0" dirty="0">
                <a:solidFill>
                  <a:srgbClr val="222222"/>
                </a:solidFill>
                <a:effectLst/>
                <a:latin typeface="Arial" panose="020B0604020202020204" pitchFamily="34" charset="0"/>
              </a:rPr>
              <a:t>(1), p.012801.</a:t>
            </a:r>
          </a:p>
          <a:p>
            <a:endParaRPr lang="it-IT" sz="1400" dirty="0">
              <a:solidFill>
                <a:srgbClr val="222222"/>
              </a:solidFill>
              <a:latin typeface="Arial" panose="020B0604020202020204" pitchFamily="34" charset="0"/>
            </a:endParaRPr>
          </a:p>
          <a:p>
            <a:r>
              <a:rPr lang="it-IT" sz="1400" b="1" i="0" dirty="0">
                <a:solidFill>
                  <a:srgbClr val="222222"/>
                </a:solidFill>
                <a:effectLst/>
                <a:latin typeface="Arial" panose="020B0604020202020204" pitchFamily="34" charset="0"/>
              </a:rPr>
              <a:t>Curcio, A</a:t>
            </a:r>
            <a:r>
              <a:rPr lang="it-IT" sz="1400" b="0" i="0" dirty="0">
                <a:solidFill>
                  <a:srgbClr val="222222"/>
                </a:solidFill>
                <a:effectLst/>
                <a:latin typeface="Arial" panose="020B0604020202020204" pitchFamily="34" charset="0"/>
              </a:rPr>
              <a:t>.,…, </a:t>
            </a:r>
            <a:r>
              <a:rPr lang="it-IT" sz="1400" b="1" i="0" dirty="0">
                <a:solidFill>
                  <a:srgbClr val="222222"/>
                </a:solidFill>
                <a:effectLst/>
                <a:latin typeface="Arial" panose="020B0604020202020204" pitchFamily="34" charset="0"/>
              </a:rPr>
              <a:t>Giulietti, D. </a:t>
            </a:r>
            <a:r>
              <a:rPr lang="it-IT" sz="1400" b="0" i="0" dirty="0">
                <a:solidFill>
                  <a:srgbClr val="222222"/>
                </a:solidFill>
                <a:effectLst/>
                <a:latin typeface="Arial" panose="020B0604020202020204" pitchFamily="34" charset="0"/>
              </a:rPr>
              <a:t>et al., 2017. Single-shot non-</a:t>
            </a:r>
            <a:r>
              <a:rPr lang="it-IT" sz="1400" b="0" i="0" dirty="0" err="1">
                <a:solidFill>
                  <a:srgbClr val="222222"/>
                </a:solidFill>
                <a:effectLst/>
                <a:latin typeface="Arial" panose="020B0604020202020204" pitchFamily="34" charset="0"/>
              </a:rPr>
              <a:t>intercepting</a:t>
            </a:r>
            <a:r>
              <a:rPr lang="it-IT" sz="1400" b="0" i="0" dirty="0">
                <a:solidFill>
                  <a:srgbClr val="222222"/>
                </a:solidFill>
                <a:effectLst/>
                <a:latin typeface="Arial" panose="020B0604020202020204" pitchFamily="34" charset="0"/>
              </a:rPr>
              <a:t> </a:t>
            </a:r>
            <a:r>
              <a:rPr lang="it-IT" sz="1400" b="0" i="0" dirty="0" err="1">
                <a:solidFill>
                  <a:srgbClr val="222222"/>
                </a:solidFill>
                <a:effectLst/>
                <a:latin typeface="Arial" panose="020B0604020202020204" pitchFamily="34" charset="0"/>
              </a:rPr>
              <a:t>profile</a:t>
            </a:r>
            <a:r>
              <a:rPr lang="it-IT" sz="1400" b="0" i="0" dirty="0">
                <a:solidFill>
                  <a:srgbClr val="222222"/>
                </a:solidFill>
                <a:effectLst/>
                <a:latin typeface="Arial" panose="020B0604020202020204" pitchFamily="34" charset="0"/>
              </a:rPr>
              <a:t> monitor of plasma-</a:t>
            </a:r>
            <a:r>
              <a:rPr lang="it-IT" sz="1400" b="0" i="0" dirty="0" err="1">
                <a:solidFill>
                  <a:srgbClr val="222222"/>
                </a:solidFill>
                <a:effectLst/>
                <a:latin typeface="Arial" panose="020B0604020202020204" pitchFamily="34" charset="0"/>
              </a:rPr>
              <a:t>accelerated</a:t>
            </a:r>
            <a:r>
              <a:rPr lang="it-IT" sz="1400" b="0" i="0" dirty="0">
                <a:solidFill>
                  <a:srgbClr val="222222"/>
                </a:solidFill>
                <a:effectLst/>
                <a:latin typeface="Arial" panose="020B0604020202020204" pitchFamily="34" charset="0"/>
              </a:rPr>
              <a:t> electron </a:t>
            </a:r>
            <a:r>
              <a:rPr lang="it-IT" sz="1400" b="0" i="0" dirty="0" err="1">
                <a:solidFill>
                  <a:srgbClr val="222222"/>
                </a:solidFill>
                <a:effectLst/>
                <a:latin typeface="Arial" panose="020B0604020202020204" pitchFamily="34" charset="0"/>
              </a:rPr>
              <a:t>beams</a:t>
            </a:r>
            <a:r>
              <a:rPr lang="it-IT" sz="1400" b="0" i="0" dirty="0">
                <a:solidFill>
                  <a:srgbClr val="222222"/>
                </a:solidFill>
                <a:effectLst/>
                <a:latin typeface="Arial" panose="020B0604020202020204" pitchFamily="34" charset="0"/>
              </a:rPr>
              <a:t> with </a:t>
            </a:r>
            <a:r>
              <a:rPr lang="it-IT" sz="1400" b="0" i="0" dirty="0" err="1">
                <a:solidFill>
                  <a:srgbClr val="222222"/>
                </a:solidFill>
                <a:effectLst/>
                <a:latin typeface="Arial" panose="020B0604020202020204" pitchFamily="34" charset="0"/>
              </a:rPr>
              <a:t>nanometric</a:t>
            </a:r>
            <a:r>
              <a:rPr lang="it-IT" sz="1400" b="0" i="0" dirty="0">
                <a:solidFill>
                  <a:srgbClr val="222222"/>
                </a:solidFill>
                <a:effectLst/>
                <a:latin typeface="Arial" panose="020B0604020202020204" pitchFamily="34" charset="0"/>
              </a:rPr>
              <a:t> </a:t>
            </a:r>
            <a:r>
              <a:rPr lang="it-IT" sz="1400" b="0" i="0" dirty="0" err="1">
                <a:solidFill>
                  <a:srgbClr val="222222"/>
                </a:solidFill>
                <a:effectLst/>
                <a:latin typeface="Arial" panose="020B0604020202020204" pitchFamily="34" charset="0"/>
              </a:rPr>
              <a:t>resolution</a:t>
            </a:r>
            <a:r>
              <a:rPr lang="it-IT" sz="1400" b="0" i="0" dirty="0">
                <a:solidFill>
                  <a:srgbClr val="222222"/>
                </a:solidFill>
                <a:effectLst/>
                <a:latin typeface="Arial" panose="020B0604020202020204" pitchFamily="34" charset="0"/>
              </a:rPr>
              <a:t>. </a:t>
            </a:r>
            <a:r>
              <a:rPr lang="it-IT" sz="1400" b="0" i="1" dirty="0">
                <a:solidFill>
                  <a:srgbClr val="222222"/>
                </a:solidFill>
                <a:effectLst/>
                <a:latin typeface="Arial" panose="020B0604020202020204" pitchFamily="34" charset="0"/>
              </a:rPr>
              <a:t>Applied </a:t>
            </a:r>
            <a:r>
              <a:rPr lang="it-IT" sz="1400" b="0" i="1" dirty="0" err="1">
                <a:solidFill>
                  <a:srgbClr val="222222"/>
                </a:solidFill>
                <a:effectLst/>
                <a:latin typeface="Arial" panose="020B0604020202020204" pitchFamily="34" charset="0"/>
              </a:rPr>
              <a:t>Physics</a:t>
            </a:r>
            <a:r>
              <a:rPr lang="it-IT" sz="1400" b="0" i="1" dirty="0">
                <a:solidFill>
                  <a:srgbClr val="222222"/>
                </a:solidFill>
                <a:effectLst/>
                <a:latin typeface="Arial" panose="020B0604020202020204" pitchFamily="34" charset="0"/>
              </a:rPr>
              <a:t> </a:t>
            </a:r>
            <a:r>
              <a:rPr lang="it-IT" sz="1400" b="0" i="1" dirty="0" err="1">
                <a:solidFill>
                  <a:srgbClr val="222222"/>
                </a:solidFill>
                <a:effectLst/>
                <a:latin typeface="Arial" panose="020B0604020202020204" pitchFamily="34" charset="0"/>
              </a:rPr>
              <a:t>Letters</a:t>
            </a:r>
            <a:r>
              <a:rPr lang="it-IT" sz="1400" b="0" i="0" dirty="0">
                <a:solidFill>
                  <a:srgbClr val="222222"/>
                </a:solidFill>
                <a:effectLst/>
                <a:latin typeface="Arial" panose="020B0604020202020204" pitchFamily="34" charset="0"/>
              </a:rPr>
              <a:t>, </a:t>
            </a:r>
            <a:r>
              <a:rPr lang="it-IT" sz="1400" b="0" i="1" dirty="0">
                <a:solidFill>
                  <a:srgbClr val="222222"/>
                </a:solidFill>
                <a:effectLst/>
                <a:latin typeface="Arial" panose="020B0604020202020204" pitchFamily="34" charset="0"/>
              </a:rPr>
              <a:t>111</a:t>
            </a:r>
            <a:r>
              <a:rPr lang="it-IT" sz="1400" b="0" i="0" dirty="0">
                <a:solidFill>
                  <a:srgbClr val="222222"/>
                </a:solidFill>
                <a:effectLst/>
                <a:latin typeface="Arial" panose="020B0604020202020204" pitchFamily="34" charset="0"/>
              </a:rPr>
              <a:t>(13).</a:t>
            </a:r>
            <a:endParaRPr lang="it-IT" sz="1400" dirty="0"/>
          </a:p>
        </p:txBody>
      </p:sp>
    </p:spTree>
    <p:extLst>
      <p:ext uri="{BB962C8B-B14F-4D97-AF65-F5344CB8AC3E}">
        <p14:creationId xmlns:p14="http://schemas.microsoft.com/office/powerpoint/2010/main" val="175463520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52252" y="1176450"/>
            <a:ext cx="5878149" cy="3822677"/>
          </a:xfrm>
          <a:prstGeom prst="rect">
            <a:avLst/>
          </a:prstGeom>
        </p:spPr>
      </p:pic>
      <p:pic>
        <p:nvPicPr>
          <p:cNvPr id="4" name="Imagen 3"/>
          <p:cNvPicPr>
            <a:picLocks noChangeAspect="1"/>
          </p:cNvPicPr>
          <p:nvPr/>
        </p:nvPicPr>
        <p:blipFill>
          <a:blip r:embed="rId3"/>
          <a:stretch>
            <a:fillRect/>
          </a:stretch>
        </p:blipFill>
        <p:spPr>
          <a:xfrm>
            <a:off x="5930401" y="1715725"/>
            <a:ext cx="2676525" cy="657225"/>
          </a:xfrm>
          <a:prstGeom prst="rect">
            <a:avLst/>
          </a:prstGeom>
        </p:spPr>
      </p:pic>
      <p:pic>
        <p:nvPicPr>
          <p:cNvPr id="5" name="Imagen 4"/>
          <p:cNvPicPr>
            <a:picLocks noChangeAspect="1"/>
          </p:cNvPicPr>
          <p:nvPr/>
        </p:nvPicPr>
        <p:blipFill>
          <a:blip r:embed="rId4"/>
          <a:stretch>
            <a:fillRect/>
          </a:stretch>
        </p:blipFill>
        <p:spPr>
          <a:xfrm>
            <a:off x="5673225" y="3752442"/>
            <a:ext cx="3190875" cy="581025"/>
          </a:xfrm>
          <a:prstGeom prst="rect">
            <a:avLst/>
          </a:prstGeom>
        </p:spPr>
      </p:pic>
      <p:sp>
        <p:nvSpPr>
          <p:cNvPr id="2" name="Título 1"/>
          <p:cNvSpPr>
            <a:spLocks noGrp="1"/>
          </p:cNvSpPr>
          <p:nvPr>
            <p:ph type="title"/>
          </p:nvPr>
        </p:nvSpPr>
        <p:spPr>
          <a:xfrm>
            <a:off x="628650" y="227965"/>
            <a:ext cx="7886700" cy="1325563"/>
          </a:xfrm>
        </p:spPr>
        <p:txBody>
          <a:bodyPr>
            <a:normAutofit fontScale="90000"/>
          </a:bodyPr>
          <a:lstStyle/>
          <a:p>
            <a:r>
              <a:rPr lang="es-ES" dirty="0"/>
              <a:t>Electron plasma density retrieval @FLAME</a:t>
            </a:r>
          </a:p>
        </p:txBody>
      </p:sp>
      <p:sp>
        <p:nvSpPr>
          <p:cNvPr id="6" name="CuadroTexto 5"/>
          <p:cNvSpPr txBox="1"/>
          <p:nvPr/>
        </p:nvSpPr>
        <p:spPr>
          <a:xfrm>
            <a:off x="1582239" y="4882122"/>
            <a:ext cx="6449786" cy="461665"/>
          </a:xfrm>
          <a:prstGeom prst="rect">
            <a:avLst/>
          </a:prstGeom>
          <a:noFill/>
        </p:spPr>
        <p:txBody>
          <a:bodyPr wrap="square" rtlCol="0">
            <a:spAutoFit/>
          </a:bodyPr>
          <a:lstStyle/>
          <a:p>
            <a:r>
              <a:rPr lang="es-ES" sz="2400" dirty="0"/>
              <a:t>Abel </a:t>
            </a:r>
            <a:r>
              <a:rPr lang="es-ES" sz="2400" dirty="0" err="1"/>
              <a:t>inversion</a:t>
            </a:r>
            <a:r>
              <a:rPr lang="es-ES" sz="2400" dirty="0"/>
              <a:t> </a:t>
            </a:r>
            <a:r>
              <a:rPr lang="es-ES" sz="2400" dirty="0" err="1"/>
              <a:t>assuming</a:t>
            </a:r>
            <a:r>
              <a:rPr lang="es-ES" sz="2400" dirty="0"/>
              <a:t> </a:t>
            </a:r>
            <a:r>
              <a:rPr lang="es-ES" sz="2400" dirty="0" err="1">
                <a:solidFill>
                  <a:srgbClr val="C00000"/>
                </a:solidFill>
              </a:rPr>
              <a:t>cylindrical</a:t>
            </a:r>
            <a:r>
              <a:rPr lang="es-ES" sz="2400" dirty="0">
                <a:solidFill>
                  <a:srgbClr val="C00000"/>
                </a:solidFill>
              </a:rPr>
              <a:t> </a:t>
            </a:r>
            <a:r>
              <a:rPr lang="es-ES" sz="2400" dirty="0" err="1">
                <a:solidFill>
                  <a:srgbClr val="C00000"/>
                </a:solidFill>
              </a:rPr>
              <a:t>symmetry</a:t>
            </a:r>
            <a:r>
              <a:rPr lang="es-ES" sz="2400" dirty="0"/>
              <a:t>…</a:t>
            </a:r>
          </a:p>
        </p:txBody>
      </p:sp>
      <p:sp>
        <p:nvSpPr>
          <p:cNvPr id="8" name="CasellaDiTesto 7">
            <a:extLst>
              <a:ext uri="{FF2B5EF4-FFF2-40B4-BE49-F238E27FC236}">
                <a16:creationId xmlns="" xmlns:a16="http://schemas.microsoft.com/office/drawing/2014/main" id="{F5C949D9-F032-3A9A-3A3F-7B63A760242B}"/>
              </a:ext>
            </a:extLst>
          </p:cNvPr>
          <p:cNvSpPr txBox="1"/>
          <p:nvPr/>
        </p:nvSpPr>
        <p:spPr>
          <a:xfrm>
            <a:off x="187452" y="5542145"/>
            <a:ext cx="8769096" cy="1169551"/>
          </a:xfrm>
          <a:prstGeom prst="rect">
            <a:avLst/>
          </a:prstGeom>
          <a:noFill/>
        </p:spPr>
        <p:txBody>
          <a:bodyPr wrap="square" rtlCol="0">
            <a:spAutoFit/>
          </a:bodyPr>
          <a:lstStyle/>
          <a:p>
            <a:r>
              <a:rPr lang="it-IT" sz="1400" b="1" i="0" dirty="0">
                <a:solidFill>
                  <a:srgbClr val="222222"/>
                </a:solidFill>
                <a:effectLst/>
                <a:latin typeface="Arial" panose="020B0604020202020204" pitchFamily="34" charset="0"/>
              </a:rPr>
              <a:t>Curcio, A</a:t>
            </a:r>
            <a:r>
              <a:rPr lang="it-IT" sz="1400" b="0" i="0" dirty="0">
                <a:solidFill>
                  <a:srgbClr val="222222"/>
                </a:solidFill>
                <a:effectLst/>
                <a:latin typeface="Arial" panose="020B0604020202020204" pitchFamily="34" charset="0"/>
              </a:rPr>
              <a:t>.,…, </a:t>
            </a:r>
            <a:r>
              <a:rPr lang="it-IT" sz="1400" b="1" i="0" dirty="0">
                <a:solidFill>
                  <a:srgbClr val="222222"/>
                </a:solidFill>
                <a:effectLst/>
                <a:latin typeface="Arial" panose="020B0604020202020204" pitchFamily="34" charset="0"/>
              </a:rPr>
              <a:t>Giulietti, D. </a:t>
            </a:r>
            <a:r>
              <a:rPr lang="it-IT" sz="1400" b="0" i="0" dirty="0">
                <a:solidFill>
                  <a:srgbClr val="222222"/>
                </a:solidFill>
                <a:effectLst/>
                <a:latin typeface="Arial" panose="020B0604020202020204" pitchFamily="34" charset="0"/>
              </a:rPr>
              <a:t>et al., 2017. Trace-</a:t>
            </a:r>
            <a:r>
              <a:rPr lang="it-IT" sz="1400" b="0" i="0" dirty="0" err="1">
                <a:solidFill>
                  <a:srgbClr val="222222"/>
                </a:solidFill>
                <a:effectLst/>
                <a:latin typeface="Arial" panose="020B0604020202020204" pitchFamily="34" charset="0"/>
              </a:rPr>
              <a:t>space</a:t>
            </a:r>
            <a:r>
              <a:rPr lang="it-IT" sz="1400" b="0" i="0" dirty="0">
                <a:solidFill>
                  <a:srgbClr val="222222"/>
                </a:solidFill>
                <a:effectLst/>
                <a:latin typeface="Arial" panose="020B0604020202020204" pitchFamily="34" charset="0"/>
              </a:rPr>
              <a:t> </a:t>
            </a:r>
            <a:r>
              <a:rPr lang="it-IT" sz="1400" b="0" i="0" dirty="0" err="1">
                <a:solidFill>
                  <a:srgbClr val="222222"/>
                </a:solidFill>
                <a:effectLst/>
                <a:latin typeface="Arial" panose="020B0604020202020204" pitchFamily="34" charset="0"/>
              </a:rPr>
              <a:t>reconstruction</a:t>
            </a:r>
            <a:r>
              <a:rPr lang="it-IT" sz="1400" b="0" i="0" dirty="0">
                <a:solidFill>
                  <a:srgbClr val="222222"/>
                </a:solidFill>
                <a:effectLst/>
                <a:latin typeface="Arial" panose="020B0604020202020204" pitchFamily="34" charset="0"/>
              </a:rPr>
              <a:t> of low-</a:t>
            </a:r>
            <a:r>
              <a:rPr lang="it-IT" sz="1400" b="0" i="0" dirty="0" err="1">
                <a:solidFill>
                  <a:srgbClr val="222222"/>
                </a:solidFill>
                <a:effectLst/>
                <a:latin typeface="Arial" panose="020B0604020202020204" pitchFamily="34" charset="0"/>
              </a:rPr>
              <a:t>emittance</a:t>
            </a:r>
            <a:r>
              <a:rPr lang="it-IT" sz="1400" b="0" i="0" dirty="0">
                <a:solidFill>
                  <a:srgbClr val="222222"/>
                </a:solidFill>
                <a:effectLst/>
                <a:latin typeface="Arial" panose="020B0604020202020204" pitchFamily="34" charset="0"/>
              </a:rPr>
              <a:t> electron </a:t>
            </a:r>
            <a:r>
              <a:rPr lang="it-IT" sz="1400" b="0" i="0" dirty="0" err="1">
                <a:solidFill>
                  <a:srgbClr val="222222"/>
                </a:solidFill>
                <a:effectLst/>
                <a:latin typeface="Arial" panose="020B0604020202020204" pitchFamily="34" charset="0"/>
              </a:rPr>
              <a:t>beams</a:t>
            </a:r>
            <a:r>
              <a:rPr lang="it-IT" sz="1400" b="0" i="0" dirty="0">
                <a:solidFill>
                  <a:srgbClr val="222222"/>
                </a:solidFill>
                <a:effectLst/>
                <a:latin typeface="Arial" panose="020B0604020202020204" pitchFamily="34" charset="0"/>
              </a:rPr>
              <a:t> </a:t>
            </a:r>
            <a:r>
              <a:rPr lang="it-IT" sz="1400" b="0" i="0" dirty="0" err="1">
                <a:solidFill>
                  <a:srgbClr val="222222"/>
                </a:solidFill>
                <a:effectLst/>
                <a:latin typeface="Arial" panose="020B0604020202020204" pitchFamily="34" charset="0"/>
              </a:rPr>
              <a:t>through</a:t>
            </a:r>
            <a:r>
              <a:rPr lang="it-IT" sz="1400" b="0" i="0" dirty="0">
                <a:solidFill>
                  <a:srgbClr val="222222"/>
                </a:solidFill>
                <a:effectLst/>
                <a:latin typeface="Arial" panose="020B0604020202020204" pitchFamily="34" charset="0"/>
              </a:rPr>
              <a:t> </a:t>
            </a:r>
            <a:r>
              <a:rPr lang="it-IT" sz="1400" b="0" i="0" dirty="0" err="1">
                <a:solidFill>
                  <a:srgbClr val="222222"/>
                </a:solidFill>
                <a:effectLst/>
                <a:latin typeface="Arial" panose="020B0604020202020204" pitchFamily="34" charset="0"/>
              </a:rPr>
              <a:t>betatron</a:t>
            </a:r>
            <a:r>
              <a:rPr lang="it-IT" sz="1400" b="0" i="0" dirty="0">
                <a:solidFill>
                  <a:srgbClr val="222222"/>
                </a:solidFill>
                <a:effectLst/>
                <a:latin typeface="Arial" panose="020B0604020202020204" pitchFamily="34" charset="0"/>
              </a:rPr>
              <a:t> </a:t>
            </a:r>
            <a:r>
              <a:rPr lang="it-IT" sz="1400" b="0" i="0" dirty="0" err="1">
                <a:solidFill>
                  <a:srgbClr val="222222"/>
                </a:solidFill>
                <a:effectLst/>
                <a:latin typeface="Arial" panose="020B0604020202020204" pitchFamily="34" charset="0"/>
              </a:rPr>
              <a:t>radiation</a:t>
            </a:r>
            <a:r>
              <a:rPr lang="it-IT" sz="1400" b="0" i="0" dirty="0">
                <a:solidFill>
                  <a:srgbClr val="222222"/>
                </a:solidFill>
                <a:effectLst/>
                <a:latin typeface="Arial" panose="020B0604020202020204" pitchFamily="34" charset="0"/>
              </a:rPr>
              <a:t> in laser-plasma </a:t>
            </a:r>
            <a:r>
              <a:rPr lang="it-IT" sz="1400" b="0" i="0" dirty="0" err="1">
                <a:solidFill>
                  <a:srgbClr val="222222"/>
                </a:solidFill>
                <a:effectLst/>
                <a:latin typeface="Arial" panose="020B0604020202020204" pitchFamily="34" charset="0"/>
              </a:rPr>
              <a:t>accelerators</a:t>
            </a:r>
            <a:r>
              <a:rPr lang="it-IT" sz="1400" b="0" i="0" dirty="0">
                <a:solidFill>
                  <a:srgbClr val="222222"/>
                </a:solidFill>
                <a:effectLst/>
                <a:latin typeface="Arial" panose="020B0604020202020204" pitchFamily="34" charset="0"/>
              </a:rPr>
              <a:t>. </a:t>
            </a:r>
            <a:r>
              <a:rPr lang="it-IT" sz="1400" b="0" i="1" dirty="0" err="1">
                <a:solidFill>
                  <a:srgbClr val="222222"/>
                </a:solidFill>
                <a:effectLst/>
                <a:latin typeface="Arial" panose="020B0604020202020204" pitchFamily="34" charset="0"/>
              </a:rPr>
              <a:t>Physical</a:t>
            </a:r>
            <a:r>
              <a:rPr lang="it-IT" sz="1400" b="0" i="1" dirty="0">
                <a:solidFill>
                  <a:srgbClr val="222222"/>
                </a:solidFill>
                <a:effectLst/>
                <a:latin typeface="Arial" panose="020B0604020202020204" pitchFamily="34" charset="0"/>
              </a:rPr>
              <a:t> Review Accelerators and </a:t>
            </a:r>
            <a:r>
              <a:rPr lang="it-IT" sz="1400" b="0" i="1" dirty="0" err="1">
                <a:solidFill>
                  <a:srgbClr val="222222"/>
                </a:solidFill>
                <a:effectLst/>
                <a:latin typeface="Arial" panose="020B0604020202020204" pitchFamily="34" charset="0"/>
              </a:rPr>
              <a:t>Beams</a:t>
            </a:r>
            <a:r>
              <a:rPr lang="it-IT" sz="1400" b="0" i="0" dirty="0">
                <a:solidFill>
                  <a:srgbClr val="222222"/>
                </a:solidFill>
                <a:effectLst/>
                <a:latin typeface="Arial" panose="020B0604020202020204" pitchFamily="34" charset="0"/>
              </a:rPr>
              <a:t>, </a:t>
            </a:r>
            <a:r>
              <a:rPr lang="it-IT" sz="1400" b="0" i="1" dirty="0">
                <a:solidFill>
                  <a:srgbClr val="222222"/>
                </a:solidFill>
                <a:effectLst/>
                <a:latin typeface="Arial" panose="020B0604020202020204" pitchFamily="34" charset="0"/>
              </a:rPr>
              <a:t>20</a:t>
            </a:r>
            <a:r>
              <a:rPr lang="it-IT" sz="1400" b="0" i="0" dirty="0">
                <a:solidFill>
                  <a:srgbClr val="222222"/>
                </a:solidFill>
                <a:effectLst/>
                <a:latin typeface="Arial" panose="020B0604020202020204" pitchFamily="34" charset="0"/>
              </a:rPr>
              <a:t>(1), p.012801.</a:t>
            </a:r>
          </a:p>
          <a:p>
            <a:endParaRPr lang="it-IT" sz="1400" dirty="0">
              <a:solidFill>
                <a:srgbClr val="222222"/>
              </a:solidFill>
              <a:latin typeface="Arial" panose="020B0604020202020204" pitchFamily="34" charset="0"/>
            </a:endParaRPr>
          </a:p>
          <a:p>
            <a:r>
              <a:rPr lang="it-IT" sz="1400" b="1" i="0" dirty="0">
                <a:solidFill>
                  <a:srgbClr val="222222"/>
                </a:solidFill>
                <a:effectLst/>
                <a:latin typeface="Arial" panose="020B0604020202020204" pitchFamily="34" charset="0"/>
              </a:rPr>
              <a:t>Curcio, A</a:t>
            </a:r>
            <a:r>
              <a:rPr lang="it-IT" sz="1400" b="0" i="0" dirty="0">
                <a:solidFill>
                  <a:srgbClr val="222222"/>
                </a:solidFill>
                <a:effectLst/>
                <a:latin typeface="Arial" panose="020B0604020202020204" pitchFamily="34" charset="0"/>
              </a:rPr>
              <a:t>.,…, </a:t>
            </a:r>
            <a:r>
              <a:rPr lang="it-IT" sz="1400" b="1" i="0" dirty="0">
                <a:solidFill>
                  <a:srgbClr val="222222"/>
                </a:solidFill>
                <a:effectLst/>
                <a:latin typeface="Arial" panose="020B0604020202020204" pitchFamily="34" charset="0"/>
              </a:rPr>
              <a:t>Giulietti, D. </a:t>
            </a:r>
            <a:r>
              <a:rPr lang="it-IT" sz="1400" b="0" i="0" dirty="0">
                <a:solidFill>
                  <a:srgbClr val="222222"/>
                </a:solidFill>
                <a:effectLst/>
                <a:latin typeface="Arial" panose="020B0604020202020204" pitchFamily="34" charset="0"/>
              </a:rPr>
              <a:t>et al., 2017. Single-shot non-</a:t>
            </a:r>
            <a:r>
              <a:rPr lang="it-IT" sz="1400" b="0" i="0" dirty="0" err="1">
                <a:solidFill>
                  <a:srgbClr val="222222"/>
                </a:solidFill>
                <a:effectLst/>
                <a:latin typeface="Arial" panose="020B0604020202020204" pitchFamily="34" charset="0"/>
              </a:rPr>
              <a:t>intercepting</a:t>
            </a:r>
            <a:r>
              <a:rPr lang="it-IT" sz="1400" b="0" i="0" dirty="0">
                <a:solidFill>
                  <a:srgbClr val="222222"/>
                </a:solidFill>
                <a:effectLst/>
                <a:latin typeface="Arial" panose="020B0604020202020204" pitchFamily="34" charset="0"/>
              </a:rPr>
              <a:t> </a:t>
            </a:r>
            <a:r>
              <a:rPr lang="it-IT" sz="1400" b="0" i="0" dirty="0" err="1">
                <a:solidFill>
                  <a:srgbClr val="222222"/>
                </a:solidFill>
                <a:effectLst/>
                <a:latin typeface="Arial" panose="020B0604020202020204" pitchFamily="34" charset="0"/>
              </a:rPr>
              <a:t>profile</a:t>
            </a:r>
            <a:r>
              <a:rPr lang="it-IT" sz="1400" b="0" i="0" dirty="0">
                <a:solidFill>
                  <a:srgbClr val="222222"/>
                </a:solidFill>
                <a:effectLst/>
                <a:latin typeface="Arial" panose="020B0604020202020204" pitchFamily="34" charset="0"/>
              </a:rPr>
              <a:t> monitor of plasma-</a:t>
            </a:r>
            <a:r>
              <a:rPr lang="it-IT" sz="1400" b="0" i="0" dirty="0" err="1">
                <a:solidFill>
                  <a:srgbClr val="222222"/>
                </a:solidFill>
                <a:effectLst/>
                <a:latin typeface="Arial" panose="020B0604020202020204" pitchFamily="34" charset="0"/>
              </a:rPr>
              <a:t>accelerated</a:t>
            </a:r>
            <a:r>
              <a:rPr lang="it-IT" sz="1400" b="0" i="0" dirty="0">
                <a:solidFill>
                  <a:srgbClr val="222222"/>
                </a:solidFill>
                <a:effectLst/>
                <a:latin typeface="Arial" panose="020B0604020202020204" pitchFamily="34" charset="0"/>
              </a:rPr>
              <a:t> electron </a:t>
            </a:r>
            <a:r>
              <a:rPr lang="it-IT" sz="1400" b="0" i="0" dirty="0" err="1">
                <a:solidFill>
                  <a:srgbClr val="222222"/>
                </a:solidFill>
                <a:effectLst/>
                <a:latin typeface="Arial" panose="020B0604020202020204" pitchFamily="34" charset="0"/>
              </a:rPr>
              <a:t>beams</a:t>
            </a:r>
            <a:r>
              <a:rPr lang="it-IT" sz="1400" b="0" i="0" dirty="0">
                <a:solidFill>
                  <a:srgbClr val="222222"/>
                </a:solidFill>
                <a:effectLst/>
                <a:latin typeface="Arial" panose="020B0604020202020204" pitchFamily="34" charset="0"/>
              </a:rPr>
              <a:t> with </a:t>
            </a:r>
            <a:r>
              <a:rPr lang="it-IT" sz="1400" b="0" i="0" dirty="0" err="1">
                <a:solidFill>
                  <a:srgbClr val="222222"/>
                </a:solidFill>
                <a:effectLst/>
                <a:latin typeface="Arial" panose="020B0604020202020204" pitchFamily="34" charset="0"/>
              </a:rPr>
              <a:t>nanometric</a:t>
            </a:r>
            <a:r>
              <a:rPr lang="it-IT" sz="1400" b="0" i="0" dirty="0">
                <a:solidFill>
                  <a:srgbClr val="222222"/>
                </a:solidFill>
                <a:effectLst/>
                <a:latin typeface="Arial" panose="020B0604020202020204" pitchFamily="34" charset="0"/>
              </a:rPr>
              <a:t> </a:t>
            </a:r>
            <a:r>
              <a:rPr lang="it-IT" sz="1400" b="0" i="0" dirty="0" err="1">
                <a:solidFill>
                  <a:srgbClr val="222222"/>
                </a:solidFill>
                <a:effectLst/>
                <a:latin typeface="Arial" panose="020B0604020202020204" pitchFamily="34" charset="0"/>
              </a:rPr>
              <a:t>resolution</a:t>
            </a:r>
            <a:r>
              <a:rPr lang="it-IT" sz="1400" b="0" i="0" dirty="0">
                <a:solidFill>
                  <a:srgbClr val="222222"/>
                </a:solidFill>
                <a:effectLst/>
                <a:latin typeface="Arial" panose="020B0604020202020204" pitchFamily="34" charset="0"/>
              </a:rPr>
              <a:t>. </a:t>
            </a:r>
            <a:r>
              <a:rPr lang="it-IT" sz="1400" b="0" i="1" dirty="0">
                <a:solidFill>
                  <a:srgbClr val="222222"/>
                </a:solidFill>
                <a:effectLst/>
                <a:latin typeface="Arial" panose="020B0604020202020204" pitchFamily="34" charset="0"/>
              </a:rPr>
              <a:t>Applied </a:t>
            </a:r>
            <a:r>
              <a:rPr lang="it-IT" sz="1400" b="0" i="1" dirty="0" err="1">
                <a:solidFill>
                  <a:srgbClr val="222222"/>
                </a:solidFill>
                <a:effectLst/>
                <a:latin typeface="Arial" panose="020B0604020202020204" pitchFamily="34" charset="0"/>
              </a:rPr>
              <a:t>Physics</a:t>
            </a:r>
            <a:r>
              <a:rPr lang="it-IT" sz="1400" b="0" i="1" dirty="0">
                <a:solidFill>
                  <a:srgbClr val="222222"/>
                </a:solidFill>
                <a:effectLst/>
                <a:latin typeface="Arial" panose="020B0604020202020204" pitchFamily="34" charset="0"/>
              </a:rPr>
              <a:t> </a:t>
            </a:r>
            <a:r>
              <a:rPr lang="it-IT" sz="1400" b="0" i="1" dirty="0" err="1">
                <a:solidFill>
                  <a:srgbClr val="222222"/>
                </a:solidFill>
                <a:effectLst/>
                <a:latin typeface="Arial" panose="020B0604020202020204" pitchFamily="34" charset="0"/>
              </a:rPr>
              <a:t>Letters</a:t>
            </a:r>
            <a:r>
              <a:rPr lang="it-IT" sz="1400" b="0" i="0" dirty="0">
                <a:solidFill>
                  <a:srgbClr val="222222"/>
                </a:solidFill>
                <a:effectLst/>
                <a:latin typeface="Arial" panose="020B0604020202020204" pitchFamily="34" charset="0"/>
              </a:rPr>
              <a:t>, </a:t>
            </a:r>
            <a:r>
              <a:rPr lang="it-IT" sz="1400" b="0" i="1" dirty="0">
                <a:solidFill>
                  <a:srgbClr val="222222"/>
                </a:solidFill>
                <a:effectLst/>
                <a:latin typeface="Arial" panose="020B0604020202020204" pitchFamily="34" charset="0"/>
              </a:rPr>
              <a:t>111</a:t>
            </a:r>
            <a:r>
              <a:rPr lang="it-IT" sz="1400" b="0" i="0" dirty="0">
                <a:solidFill>
                  <a:srgbClr val="222222"/>
                </a:solidFill>
                <a:effectLst/>
                <a:latin typeface="Arial" panose="020B0604020202020204" pitchFamily="34" charset="0"/>
              </a:rPr>
              <a:t>(13).</a:t>
            </a:r>
            <a:endParaRPr lang="it-IT" sz="1400" dirty="0"/>
          </a:p>
        </p:txBody>
      </p:sp>
    </p:spTree>
    <p:extLst>
      <p:ext uri="{BB962C8B-B14F-4D97-AF65-F5344CB8AC3E}">
        <p14:creationId xmlns:p14="http://schemas.microsoft.com/office/powerpoint/2010/main" val="264349774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Calibration</a:t>
            </a:r>
          </a:p>
        </p:txBody>
      </p:sp>
      <p:sp>
        <p:nvSpPr>
          <p:cNvPr id="3" name="Segnaposto contenuto 2"/>
          <p:cNvSpPr>
            <a:spLocks noGrp="1"/>
          </p:cNvSpPr>
          <p:nvPr>
            <p:ph idx="1"/>
          </p:nvPr>
        </p:nvSpPr>
        <p:spPr/>
        <p:txBody>
          <a:bodyPr>
            <a:normAutofit/>
          </a:bodyPr>
          <a:lstStyle/>
          <a:p>
            <a:pPr marL="0" indent="0">
              <a:buNone/>
            </a:pPr>
            <a:r>
              <a:rPr lang="en-GB" dirty="0"/>
              <a:t>The reliability of the electron density values ​​that interferometry diagnostic provides can be further increased thanks to a calibration that can come from the simultaneous detection of specific radiations emitted during the laser-plasma interaction; such as the second harmonic (2</a:t>
            </a:r>
            <a:r>
              <a:rPr lang="en-GB" dirty="0">
                <a:latin typeface="Symbol" charset="2"/>
                <a:cs typeface="Symbol" charset="2"/>
              </a:rPr>
              <a:t>w</a:t>
            </a:r>
            <a:r>
              <a:rPr lang="en-GB" baseline="-25000" dirty="0"/>
              <a:t>L</a:t>
            </a:r>
            <a:r>
              <a:rPr lang="en-GB" dirty="0"/>
              <a:t>) of the laser radiation or the 3</a:t>
            </a:r>
            <a:r>
              <a:rPr lang="en-GB" dirty="0">
                <a:latin typeface="Symbol" charset="2"/>
                <a:cs typeface="Symbol" charset="2"/>
              </a:rPr>
              <a:t>w</a:t>
            </a:r>
            <a:r>
              <a:rPr lang="en-GB" baseline="-25000" dirty="0"/>
              <a:t>L</a:t>
            </a:r>
            <a:r>
              <a:rPr lang="en-GB" dirty="0"/>
              <a:t>/2 produced in the coupling of the laser radiation with the </a:t>
            </a:r>
            <a:r>
              <a:rPr lang="en-GB" dirty="0" err="1"/>
              <a:t>plasmons</a:t>
            </a:r>
            <a:r>
              <a:rPr lang="en-GB" dirty="0"/>
              <a:t> of the two-</a:t>
            </a:r>
            <a:r>
              <a:rPr lang="en-GB" dirty="0" err="1"/>
              <a:t>plasmon</a:t>
            </a:r>
            <a:r>
              <a:rPr lang="en-GB" dirty="0"/>
              <a:t> decay.</a:t>
            </a:r>
          </a:p>
        </p:txBody>
      </p:sp>
    </p:spTree>
    <p:extLst>
      <p:ext uri="{BB962C8B-B14F-4D97-AF65-F5344CB8AC3E}">
        <p14:creationId xmlns:p14="http://schemas.microsoft.com/office/powerpoint/2010/main" val="20281367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Holographic Interferometry</a:t>
            </a:r>
          </a:p>
        </p:txBody>
      </p:sp>
      <p:pic>
        <p:nvPicPr>
          <p:cNvPr id="4" name="Immagine 3" descr="OC1:4.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499" y="1288414"/>
            <a:ext cx="8824123" cy="4274185"/>
          </a:xfrm>
          <a:prstGeom prst="rect">
            <a:avLst/>
          </a:prstGeom>
        </p:spPr>
      </p:pic>
    </p:spTree>
    <p:extLst>
      <p:ext uri="{BB962C8B-B14F-4D97-AF65-F5344CB8AC3E}">
        <p14:creationId xmlns:p14="http://schemas.microsoft.com/office/powerpoint/2010/main" val="451838014"/>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652462"/>
          </a:xfrm>
        </p:spPr>
        <p:txBody>
          <a:bodyPr>
            <a:normAutofit fontScale="90000"/>
          </a:bodyPr>
          <a:lstStyle/>
          <a:p>
            <a:r>
              <a:rPr lang="en-GB" dirty="0"/>
              <a:t>Setup</a:t>
            </a:r>
          </a:p>
        </p:txBody>
      </p:sp>
      <p:pic>
        <p:nvPicPr>
          <p:cNvPr id="4" name="Immagine 3" descr="OC2:4.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9027" y="1528572"/>
            <a:ext cx="6329019" cy="4834128"/>
          </a:xfrm>
          <a:prstGeom prst="rect">
            <a:avLst/>
          </a:prstGeom>
        </p:spPr>
      </p:pic>
    </p:spTree>
    <p:extLst>
      <p:ext uri="{BB962C8B-B14F-4D97-AF65-F5344CB8AC3E}">
        <p14:creationId xmlns:p14="http://schemas.microsoft.com/office/powerpoint/2010/main" val="402482826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OC3:4.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3688" y="173038"/>
            <a:ext cx="5692829" cy="6583362"/>
          </a:xfrm>
          <a:prstGeom prst="rect">
            <a:avLst/>
          </a:prstGeom>
        </p:spPr>
      </p:pic>
      <p:sp>
        <p:nvSpPr>
          <p:cNvPr id="7" name="CasellaDiTesto 6"/>
          <p:cNvSpPr txBox="1"/>
          <p:nvPr/>
        </p:nvSpPr>
        <p:spPr>
          <a:xfrm>
            <a:off x="4381500" y="4889500"/>
            <a:ext cx="3835400" cy="830997"/>
          </a:xfrm>
          <a:prstGeom prst="rect">
            <a:avLst/>
          </a:prstGeom>
          <a:noFill/>
        </p:spPr>
        <p:txBody>
          <a:bodyPr wrap="square" rtlCol="0">
            <a:spAutoFit/>
          </a:bodyPr>
          <a:lstStyle/>
          <a:p>
            <a:r>
              <a:rPr lang="en-GB" sz="2400" dirty="0"/>
              <a:t>Photographs from double exposure holograms</a:t>
            </a:r>
          </a:p>
        </p:txBody>
      </p:sp>
    </p:spTree>
    <p:extLst>
      <p:ext uri="{BB962C8B-B14F-4D97-AF65-F5344CB8AC3E}">
        <p14:creationId xmlns:p14="http://schemas.microsoft.com/office/powerpoint/2010/main" val="3384742628"/>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OC4:4.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4751" y="165099"/>
            <a:ext cx="4289299" cy="6565901"/>
          </a:xfrm>
          <a:prstGeom prst="rect">
            <a:avLst/>
          </a:prstGeom>
        </p:spPr>
      </p:pic>
      <p:sp>
        <p:nvSpPr>
          <p:cNvPr id="5" name="CasellaDiTesto 4"/>
          <p:cNvSpPr txBox="1"/>
          <p:nvPr/>
        </p:nvSpPr>
        <p:spPr>
          <a:xfrm>
            <a:off x="6235700" y="1308100"/>
            <a:ext cx="2540000" cy="830997"/>
          </a:xfrm>
          <a:prstGeom prst="rect">
            <a:avLst/>
          </a:prstGeom>
          <a:noFill/>
        </p:spPr>
        <p:txBody>
          <a:bodyPr wrap="square" rtlCol="0">
            <a:spAutoFit/>
          </a:bodyPr>
          <a:lstStyle/>
          <a:p>
            <a:r>
              <a:rPr lang="en-GB" sz="2400" dirty="0"/>
              <a:t>Histograms from patterns of fig.2</a:t>
            </a:r>
          </a:p>
        </p:txBody>
      </p:sp>
      <p:sp>
        <p:nvSpPr>
          <p:cNvPr id="6" name="CasellaDiTesto 5"/>
          <p:cNvSpPr txBox="1"/>
          <p:nvPr/>
        </p:nvSpPr>
        <p:spPr>
          <a:xfrm>
            <a:off x="8305800" y="4343400"/>
            <a:ext cx="184666" cy="369332"/>
          </a:xfrm>
          <a:prstGeom prst="rect">
            <a:avLst/>
          </a:prstGeom>
          <a:noFill/>
        </p:spPr>
        <p:txBody>
          <a:bodyPr wrap="none" rtlCol="0">
            <a:spAutoFit/>
          </a:bodyPr>
          <a:lstStyle/>
          <a:p>
            <a:endParaRPr lang="en-GB" dirty="0"/>
          </a:p>
        </p:txBody>
      </p:sp>
    </p:spTree>
    <p:extLst>
      <p:ext uri="{BB962C8B-B14F-4D97-AF65-F5344CB8AC3E}">
        <p14:creationId xmlns:p14="http://schemas.microsoft.com/office/powerpoint/2010/main" val="3105258307"/>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references 1:2 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889" y="325754"/>
            <a:ext cx="7304269" cy="3141346"/>
          </a:xfrm>
          <a:prstGeom prst="rect">
            <a:avLst/>
          </a:prstGeom>
        </p:spPr>
      </p:pic>
      <p:pic>
        <p:nvPicPr>
          <p:cNvPr id="8" name="Immagine 7" descr="references 3:4 1.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4780" y="3098926"/>
            <a:ext cx="6764020" cy="3588968"/>
          </a:xfrm>
          <a:prstGeom prst="rect">
            <a:avLst/>
          </a:prstGeom>
        </p:spPr>
      </p:pic>
    </p:spTree>
    <p:extLst>
      <p:ext uri="{BB962C8B-B14F-4D97-AF65-F5344CB8AC3E}">
        <p14:creationId xmlns:p14="http://schemas.microsoft.com/office/powerpoint/2010/main" val="353711330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Shadow origin</a:t>
            </a:r>
          </a:p>
        </p:txBody>
      </p:sp>
      <p:pic>
        <p:nvPicPr>
          <p:cNvPr id="6" name="Immagine 5"/>
          <p:cNvPicPr>
            <a:picLocks noChangeAspect="1"/>
          </p:cNvPicPr>
          <p:nvPr/>
        </p:nvPicPr>
        <p:blipFill>
          <a:blip r:embed="rId2"/>
          <a:stretch>
            <a:fillRect/>
          </a:stretch>
        </p:blipFill>
        <p:spPr>
          <a:xfrm>
            <a:off x="241300" y="1943100"/>
            <a:ext cx="8661400" cy="2971800"/>
          </a:xfrm>
          <a:prstGeom prst="rect">
            <a:avLst/>
          </a:prstGeom>
        </p:spPr>
      </p:pic>
      <p:pic>
        <p:nvPicPr>
          <p:cNvPr id="3" name="Immagine 2"/>
          <p:cNvPicPr>
            <a:picLocks noChangeAspect="1"/>
          </p:cNvPicPr>
          <p:nvPr/>
        </p:nvPicPr>
        <p:blipFill>
          <a:blip r:embed="rId3"/>
          <a:stretch>
            <a:fillRect/>
          </a:stretch>
        </p:blipFill>
        <p:spPr>
          <a:xfrm>
            <a:off x="63499" y="5118100"/>
            <a:ext cx="9073861" cy="800100"/>
          </a:xfrm>
          <a:prstGeom prst="rect">
            <a:avLst/>
          </a:prstGeom>
        </p:spPr>
      </p:pic>
    </p:spTree>
    <p:extLst>
      <p:ext uri="{BB962C8B-B14F-4D97-AF65-F5344CB8AC3E}">
        <p14:creationId xmlns:p14="http://schemas.microsoft.com/office/powerpoint/2010/main" val="3339789745"/>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references 4:4 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1670" y="317500"/>
            <a:ext cx="5994400" cy="6172200"/>
          </a:xfrm>
          <a:prstGeom prst="rect">
            <a:avLst/>
          </a:prstGeom>
        </p:spPr>
      </p:pic>
    </p:spTree>
    <p:extLst>
      <p:ext uri="{BB962C8B-B14F-4D97-AF65-F5344CB8AC3E}">
        <p14:creationId xmlns:p14="http://schemas.microsoft.com/office/powerpoint/2010/main" val="3570403161"/>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Conclusions</a:t>
            </a:r>
          </a:p>
        </p:txBody>
      </p:sp>
      <p:sp>
        <p:nvSpPr>
          <p:cNvPr id="3" name="Segnaposto contenuto 2"/>
          <p:cNvSpPr>
            <a:spLocks noGrp="1"/>
          </p:cNvSpPr>
          <p:nvPr>
            <p:ph idx="1"/>
          </p:nvPr>
        </p:nvSpPr>
        <p:spPr>
          <a:solidFill>
            <a:srgbClr val="FFFF00"/>
          </a:solidFill>
        </p:spPr>
        <p:txBody>
          <a:bodyPr>
            <a:normAutofit/>
          </a:bodyPr>
          <a:lstStyle/>
          <a:p>
            <a:r>
              <a:rPr lang="en-GB" dirty="0"/>
              <a:t>Plasma interferometry is a well-established and easy-to-implement diagnostic method for quantitative electron density mapping.</a:t>
            </a:r>
          </a:p>
          <a:p>
            <a:r>
              <a:rPr lang="en-GB" dirty="0"/>
              <a:t>The reliability of the electron density values ​​that it provides can be further increased thanks to a calibration that can come from the simultaneous detection of specific radiations emitted during the laser-plasma interaction.</a:t>
            </a:r>
          </a:p>
        </p:txBody>
      </p:sp>
    </p:spTree>
    <p:extLst>
      <p:ext uri="{BB962C8B-B14F-4D97-AF65-F5344CB8AC3E}">
        <p14:creationId xmlns:p14="http://schemas.microsoft.com/office/powerpoint/2010/main" val="262271359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err="1"/>
              <a:t>Shadowgraphy</a:t>
            </a:r>
            <a:endParaRPr lang="en-GB" dirty="0"/>
          </a:p>
        </p:txBody>
      </p:sp>
      <p:pic>
        <p:nvPicPr>
          <p:cNvPr id="4" name="Immagine 3"/>
          <p:cNvPicPr>
            <a:picLocks noChangeAspect="1"/>
          </p:cNvPicPr>
          <p:nvPr/>
        </p:nvPicPr>
        <p:blipFill>
          <a:blip r:embed="rId2"/>
          <a:stretch>
            <a:fillRect/>
          </a:stretch>
        </p:blipFill>
        <p:spPr>
          <a:xfrm>
            <a:off x="431800" y="1866900"/>
            <a:ext cx="8352522" cy="3898900"/>
          </a:xfrm>
          <a:prstGeom prst="rect">
            <a:avLst/>
          </a:prstGeom>
        </p:spPr>
      </p:pic>
    </p:spTree>
    <p:extLst>
      <p:ext uri="{BB962C8B-B14F-4D97-AF65-F5344CB8AC3E}">
        <p14:creationId xmlns:p14="http://schemas.microsoft.com/office/powerpoint/2010/main" val="116546859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rgbClr val="FFFF00"/>
          </a:solidFill>
        </p:spPr>
        <p:txBody>
          <a:bodyPr/>
          <a:lstStyle/>
          <a:p>
            <a:r>
              <a:rPr lang="en-GB" dirty="0" err="1"/>
              <a:t>Schlieren</a:t>
            </a:r>
            <a:endParaRPr lang="en-GB" dirty="0"/>
          </a:p>
        </p:txBody>
      </p:sp>
      <p:pic>
        <p:nvPicPr>
          <p:cNvPr id="4" name="Immagine 3"/>
          <p:cNvPicPr>
            <a:picLocks noChangeAspect="1"/>
          </p:cNvPicPr>
          <p:nvPr/>
        </p:nvPicPr>
        <p:blipFill>
          <a:blip r:embed="rId3"/>
          <a:stretch>
            <a:fillRect/>
          </a:stretch>
        </p:blipFill>
        <p:spPr>
          <a:xfrm>
            <a:off x="1435100" y="2070100"/>
            <a:ext cx="6273800" cy="2705100"/>
          </a:xfrm>
          <a:prstGeom prst="rect">
            <a:avLst/>
          </a:prstGeom>
        </p:spPr>
      </p:pic>
    </p:spTree>
    <p:extLst>
      <p:ext uri="{BB962C8B-B14F-4D97-AF65-F5344CB8AC3E}">
        <p14:creationId xmlns:p14="http://schemas.microsoft.com/office/powerpoint/2010/main" val="175003583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err="1"/>
              <a:t>Schlieren</a:t>
            </a:r>
            <a:r>
              <a:rPr lang="en-GB" dirty="0"/>
              <a:t> sensitivity  </a:t>
            </a:r>
          </a:p>
        </p:txBody>
      </p:sp>
      <p:pic>
        <p:nvPicPr>
          <p:cNvPr id="4" name="Immagine 3"/>
          <p:cNvPicPr>
            <a:picLocks noChangeAspect="1"/>
          </p:cNvPicPr>
          <p:nvPr/>
        </p:nvPicPr>
        <p:blipFill>
          <a:blip r:embed="rId2"/>
          <a:stretch>
            <a:fillRect/>
          </a:stretch>
        </p:blipFill>
        <p:spPr>
          <a:xfrm>
            <a:off x="215900" y="1600200"/>
            <a:ext cx="8712200" cy="4864100"/>
          </a:xfrm>
          <a:prstGeom prst="rect">
            <a:avLst/>
          </a:prstGeom>
          <a:ln>
            <a:solidFill>
              <a:srgbClr val="4F81BD"/>
            </a:solidFill>
          </a:ln>
          <a:effectLst>
            <a:glow rad="63500">
              <a:schemeClr val="accent1">
                <a:satMod val="175000"/>
                <a:alpha val="40000"/>
              </a:schemeClr>
            </a:glow>
          </a:effectLst>
        </p:spPr>
      </p:pic>
      <p:cxnSp>
        <p:nvCxnSpPr>
          <p:cNvPr id="5" name="Connettore 1 4"/>
          <p:cNvCxnSpPr/>
          <p:nvPr/>
        </p:nvCxnSpPr>
        <p:spPr>
          <a:xfrm>
            <a:off x="4038600" y="4559300"/>
            <a:ext cx="4737100" cy="0"/>
          </a:xfrm>
          <a:prstGeom prst="line">
            <a:avLst/>
          </a:prstGeom>
          <a:ln w="76200"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0" name="Connettore 1 9"/>
          <p:cNvCxnSpPr/>
          <p:nvPr/>
        </p:nvCxnSpPr>
        <p:spPr>
          <a:xfrm>
            <a:off x="317500" y="5054600"/>
            <a:ext cx="2044700" cy="0"/>
          </a:xfrm>
          <a:prstGeom prst="line">
            <a:avLst/>
          </a:prstGeom>
          <a:ln w="76200" cmpd="sng">
            <a:solidFill>
              <a:srgbClr val="FFFF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0130274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err="1"/>
              <a:t>Schlieren</a:t>
            </a:r>
            <a:endParaRPr lang="en-GB" dirty="0"/>
          </a:p>
        </p:txBody>
      </p:sp>
      <p:pic>
        <p:nvPicPr>
          <p:cNvPr id="4" name="Immagine 3"/>
          <p:cNvPicPr>
            <a:picLocks noChangeAspect="1"/>
          </p:cNvPicPr>
          <p:nvPr/>
        </p:nvPicPr>
        <p:blipFill>
          <a:blip r:embed="rId2"/>
          <a:stretch>
            <a:fillRect/>
          </a:stretch>
        </p:blipFill>
        <p:spPr>
          <a:xfrm>
            <a:off x="12700" y="1287064"/>
            <a:ext cx="8877300" cy="4372554"/>
          </a:xfrm>
          <a:prstGeom prst="rect">
            <a:avLst/>
          </a:prstGeom>
        </p:spPr>
      </p:pic>
    </p:spTree>
    <p:extLst>
      <p:ext uri="{BB962C8B-B14F-4D97-AF65-F5344CB8AC3E}">
        <p14:creationId xmlns:p14="http://schemas.microsoft.com/office/powerpoint/2010/main" val="216880096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2144</TotalTime>
  <Words>804</Words>
  <Application>Microsoft Macintosh PowerPoint</Application>
  <PresentationFormat>Presentazione su schermo (4:3)</PresentationFormat>
  <Paragraphs>132</Paragraphs>
  <Slides>51</Slides>
  <Notes>2</Notes>
  <HiddenSlides>0</HiddenSlides>
  <MMClips>0</MMClips>
  <ScaleCrop>false</ScaleCrop>
  <HeadingPairs>
    <vt:vector size="6" baseType="variant">
      <vt:variant>
        <vt:lpstr>Tema</vt:lpstr>
      </vt:variant>
      <vt:variant>
        <vt:i4>1</vt:i4>
      </vt:variant>
      <vt:variant>
        <vt:lpstr>Server OLE incorporati</vt:lpstr>
      </vt:variant>
      <vt:variant>
        <vt:i4>2</vt:i4>
      </vt:variant>
      <vt:variant>
        <vt:lpstr>Titoli diapositive</vt:lpstr>
      </vt:variant>
      <vt:variant>
        <vt:i4>51</vt:i4>
      </vt:variant>
    </vt:vector>
  </HeadingPairs>
  <TitlesOfParts>
    <vt:vector size="54" baseType="lpstr">
      <vt:lpstr>Tema di Office</vt:lpstr>
      <vt:lpstr>Equation</vt:lpstr>
      <vt:lpstr>Equazione</vt:lpstr>
      <vt:lpstr>Diagnostic techniques for mapping the electron  plasma density  </vt:lpstr>
      <vt:lpstr>Introduction</vt:lpstr>
      <vt:lpstr>Light propagation in non homogeneous media</vt:lpstr>
      <vt:lpstr>Shadowgraphy</vt:lpstr>
      <vt:lpstr>Shadow origin</vt:lpstr>
      <vt:lpstr>Shadowgraphy</vt:lpstr>
      <vt:lpstr>Schlieren</vt:lpstr>
      <vt:lpstr>Schlieren sensitivity  </vt:lpstr>
      <vt:lpstr>Schlieren</vt:lpstr>
      <vt:lpstr>Interferometry</vt:lpstr>
      <vt:lpstr>Presentazione di PowerPoint</vt:lpstr>
      <vt:lpstr>Coherence</vt:lpstr>
      <vt:lpstr> Relationship between bandwidth, coherence time and length  </vt:lpstr>
      <vt:lpstr>Interference</vt:lpstr>
      <vt:lpstr> Radiation Coherence Degree </vt:lpstr>
      <vt:lpstr>Presentazione di PowerPoint</vt:lpstr>
      <vt:lpstr>Plasma refractive index and critical density</vt:lpstr>
      <vt:lpstr>Presentazione di PowerPoint</vt:lpstr>
      <vt:lpstr>Phase difference and number of fringes</vt:lpstr>
      <vt:lpstr>Deconvolution and Abel Inversion</vt:lpstr>
      <vt:lpstr>Some examples in experiments of laser produced plasmas</vt:lpstr>
      <vt:lpstr>Nomarski Interferometer Setup</vt:lpstr>
      <vt:lpstr>Interferogram</vt:lpstr>
      <vt:lpstr>From the interferogram to the phase map</vt:lpstr>
      <vt:lpstr>From the phase difference map  to the electron density by Abel Inversion</vt:lpstr>
      <vt:lpstr>3D phase shift</vt:lpstr>
      <vt:lpstr>Electron density</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Nomarski Interferometer</vt:lpstr>
      <vt:lpstr>Interferogram</vt:lpstr>
      <vt:lpstr>Phase  and Density Maps</vt:lpstr>
      <vt:lpstr>Presentazione di PowerPoint</vt:lpstr>
      <vt:lpstr>Mach-Zender interferometer schematics @FLAME</vt:lpstr>
      <vt:lpstr>Typical interferograms @FLAME</vt:lpstr>
      <vt:lpstr>Electron plasma density retrieval @FLAME</vt:lpstr>
      <vt:lpstr>Calibration</vt:lpstr>
      <vt:lpstr>Holographic Interferometry</vt:lpstr>
      <vt:lpstr>Setup</vt:lpstr>
      <vt:lpstr>Presentazione di PowerPoint</vt:lpstr>
      <vt:lpstr>Presentazione di PowerPoint</vt:lpstr>
      <vt:lpstr>Presentazione di PowerPoint</vt:lpstr>
      <vt:lpstr>Presentazione di PowerPoint</vt:lpstr>
      <vt:lpstr>Conclusions</vt:lpstr>
    </vt:vector>
  </TitlesOfParts>
  <Company>University of Pisa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Danilo Giulietti</dc:creator>
  <cp:lastModifiedBy>Danilo Giulietti</cp:lastModifiedBy>
  <cp:revision>98</cp:revision>
  <dcterms:created xsi:type="dcterms:W3CDTF">2024-11-23T17:40:42Z</dcterms:created>
  <dcterms:modified xsi:type="dcterms:W3CDTF">2024-12-11T21:41:09Z</dcterms:modified>
</cp:coreProperties>
</file>