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431" r:id="rId2"/>
    <p:sldId id="705" r:id="rId3"/>
    <p:sldId id="355" r:id="rId4"/>
    <p:sldId id="423" r:id="rId5"/>
    <p:sldId id="424" r:id="rId6"/>
    <p:sldId id="541" r:id="rId7"/>
    <p:sldId id="707" r:id="rId8"/>
    <p:sldId id="709" r:id="rId9"/>
    <p:sldId id="669" r:id="rId10"/>
    <p:sldId id="672" r:id="rId11"/>
    <p:sldId id="698" r:id="rId12"/>
    <p:sldId id="679" r:id="rId13"/>
    <p:sldId id="703" r:id="rId14"/>
    <p:sldId id="706" r:id="rId15"/>
    <p:sldId id="710" r:id="rId16"/>
    <p:sldId id="512" r:id="rId17"/>
    <p:sldId id="637" r:id="rId18"/>
    <p:sldId id="384" r:id="rId19"/>
    <p:sldId id="496" r:id="rId20"/>
    <p:sldId id="682" r:id="rId21"/>
    <p:sldId id="681" r:id="rId22"/>
    <p:sldId id="576" r:id="rId23"/>
    <p:sldId id="575" r:id="rId24"/>
    <p:sldId id="580" r:id="rId25"/>
  </p:sldIdLst>
  <p:sldSz cx="12192000" cy="6858000"/>
  <p:notesSz cx="4683125" cy="8686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F8DA"/>
    <a:srgbClr val="364F9C"/>
    <a:srgbClr val="76B531"/>
    <a:srgbClr val="1F77B4"/>
    <a:srgbClr val="E9F5DB"/>
    <a:srgbClr val="FE1F1F"/>
    <a:srgbClr val="6F7B63"/>
    <a:srgbClr val="C00000"/>
    <a:srgbClr val="0000FE"/>
    <a:srgbClr val="217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3" autoAdjust="0"/>
    <p:restoredTop sz="94625" autoAdjust="0"/>
  </p:normalViewPr>
  <p:slideViewPr>
    <p:cSldViewPr snapToGrid="0">
      <p:cViewPr varScale="1">
        <p:scale>
          <a:sx n="90" d="100"/>
          <a:sy n="90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029355" cy="435849"/>
          </a:xfrm>
          <a:prstGeom prst="rect">
            <a:avLst/>
          </a:prstGeom>
        </p:spPr>
        <p:txBody>
          <a:bodyPr vert="horz" lIns="76398" tIns="38199" rIns="76398" bIns="38199" rtlCol="0"/>
          <a:lstStyle>
            <a:lvl1pPr algn="l">
              <a:defRPr sz="10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2652687" y="2"/>
            <a:ext cx="2029355" cy="435849"/>
          </a:xfrm>
          <a:prstGeom prst="rect">
            <a:avLst/>
          </a:prstGeom>
        </p:spPr>
        <p:txBody>
          <a:bodyPr vert="horz" lIns="76398" tIns="38199" rIns="76398" bIns="38199" rtlCol="0"/>
          <a:lstStyle>
            <a:lvl1pPr algn="r">
              <a:defRPr sz="1000"/>
            </a:lvl1pPr>
          </a:lstStyle>
          <a:p>
            <a:fld id="{03D7BF0B-84BF-4E89-AC23-BF8D5B42E61E}" type="datetimeFigureOut">
              <a:rPr lang="it-IT" smtClean="0"/>
              <a:t>03/12/2024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65113" y="1085850"/>
            <a:ext cx="5213351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6398" tIns="38199" rIns="76398" bIns="3819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468313" y="4180522"/>
            <a:ext cx="3746500" cy="3420428"/>
          </a:xfrm>
          <a:prstGeom prst="rect">
            <a:avLst/>
          </a:prstGeom>
        </p:spPr>
        <p:txBody>
          <a:bodyPr vert="horz" lIns="76398" tIns="38199" rIns="76398" bIns="3819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029355" cy="435848"/>
          </a:xfrm>
          <a:prstGeom prst="rect">
            <a:avLst/>
          </a:prstGeom>
        </p:spPr>
        <p:txBody>
          <a:bodyPr vert="horz" lIns="76398" tIns="38199" rIns="76398" bIns="38199" rtlCol="0" anchor="b"/>
          <a:lstStyle>
            <a:lvl1pPr algn="l">
              <a:defRPr sz="10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2652687" y="8250953"/>
            <a:ext cx="2029355" cy="435848"/>
          </a:xfrm>
          <a:prstGeom prst="rect">
            <a:avLst/>
          </a:prstGeom>
        </p:spPr>
        <p:txBody>
          <a:bodyPr vert="horz" lIns="76398" tIns="38199" rIns="76398" bIns="38199" rtlCol="0" anchor="b"/>
          <a:lstStyle>
            <a:lvl1pPr algn="r">
              <a:defRPr sz="1000"/>
            </a:lvl1pPr>
          </a:lstStyle>
          <a:p>
            <a:fld id="{2340E7EC-87E9-43CA-B80E-79CCCDDCDB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33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D9B7-07C4-CB8A-E8B3-6222FC21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DF3128-4BF7-66D6-F225-3B8109C97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32A4CD-2D8C-4AE0-CF54-BBF674C0C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4F6AE0-25E2-A7E7-3C9C-A30E930DD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8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644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D9B7-07C4-CB8A-E8B3-6222FC21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DF3128-4BF7-66D6-F225-3B8109C97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32A4CD-2D8C-4AE0-CF54-BBF674C0C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4F6AE0-25E2-A7E7-3C9C-A30E930DD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44139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D9B7-07C4-CB8A-E8B3-6222FC21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DF3128-4BF7-66D6-F225-3B8109C97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32A4CD-2D8C-4AE0-CF54-BBF674C0C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4F6AE0-25E2-A7E7-3C9C-A30E930DD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3513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36545-0D2F-3CB8-27CA-EAB87EACF1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FF4827A-94F6-A0B9-6E4A-EA0DE9F12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4A21D9F-1AD8-9ED1-1EEF-3A86F78D8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F8A5F2-7F7B-6C4D-76AD-2185A7CFD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98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F9E95-4D53-0DE1-175C-B66DDD93B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D9F5880-F1F1-F90B-CFD1-D6B1C0E1A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56A0101-9468-1A5B-24F0-B4889498CE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BD8A53-4E39-66F9-790E-DE9FD03881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614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D9B7-07C4-CB8A-E8B3-6222FC21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DF3128-4BF7-66D6-F225-3B8109C97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32A4CD-2D8C-4AE0-CF54-BBF674C0C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4F6AE0-25E2-A7E7-3C9C-A30E930DD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8969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5DD9B7-07C4-CB8A-E8B3-6222FC21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5DF3128-4BF7-66D6-F225-3B8109C970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532A4CD-2D8C-4AE0-CF54-BBF674C0C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4F6AE0-25E2-A7E7-3C9C-A30E930DD3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73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F601C-4465-AFD0-C243-3A60BB6D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5F3FB63-846F-7393-BF96-6C8E5B05E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9FC6FA-A891-7C5A-A2F7-535C39B25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C4530E-E385-AFBB-C55B-02838D199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60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5D19E-4FAA-2660-4BDF-E1380CC48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FFE71E0-6C39-4683-7BD8-FC81F18AE4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BBD29E1-374A-A12F-93D0-195E22B2E0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02C80D0-08B3-14EE-784D-52F05D00D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590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F601C-4465-AFD0-C243-3A60BB6D2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B5F3FB63-846F-7393-BF96-6C8E5B05E8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9FC6FA-A891-7C5A-A2F7-535C39B253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derivatives wrt </a:t>
            </a:r>
            <a:r>
              <a:rPr lang="en-US" sz="12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1200" dirty="0">
                <a:latin typeface="Cambria Math" panose="02040503050406030204" pitchFamily="18" charset="0"/>
                <a:ea typeface="Cambria Math" panose="02040503050406030204" pitchFamily="18" charset="0"/>
              </a:rPr>
              <a:t> are </a:t>
            </a:r>
            <a:r>
              <a:rPr lang="en-US" sz="1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vertical color gradients</a:t>
            </a:r>
            <a:endParaRPr lang="en-US" sz="1400" b="1" dirty="0">
              <a:solidFill>
                <a:srgbClr val="76B53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2C4530E-E385-AFBB-C55B-02838D199D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885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61577-EBC5-4C06-B2BE-2BD7FAB45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75A3307-D309-3F57-72FB-7CED891A8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B5E8147-0E6E-A141-C5EC-4D3502CCA9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9FC21F0-D194-F065-4889-7231DCD59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0E7EC-87E9-43CA-B80E-79CCCDDCDB81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7648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titolo in Intestazione e piè di pagina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796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titolo in Intestazione e piè di pagina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987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titolo in Intestazione e piè di pagina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36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titolo in Intestazione e piè di pagina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330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titolo in Intestazione e piè di pagina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39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titolo in Intestazione e piè di pagina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76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titolo in Intestazione e piè di pagina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2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titolo in Intestazione e piè di pagina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44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t-IT"/>
              <a:t>Inserire titolo in Intestazione e piè di pagina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468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/>
              <a:t>Inserire titolo in Intestazione e piè di pagina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798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Inserire titolo in Intestazione e piè di pagina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090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Inserire data in Intestazione e piè di pagina</a:t>
            </a: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Inserire titolo in Intestazione e piè di pagina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9A15123-D156-4A73-8C54-67650E43F299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2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60.png"/><Relationship Id="rId5" Type="http://schemas.openxmlformats.org/officeDocument/2006/relationships/image" Target="../media/image301.png"/><Relationship Id="rId15" Type="http://schemas.openxmlformats.org/officeDocument/2006/relationships/image" Target="../media/image26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40.png"/><Relationship Id="rId1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45.png"/><Relationship Id="rId5" Type="http://schemas.openxmlformats.org/officeDocument/2006/relationships/image" Target="../media/image65.png"/><Relationship Id="rId10" Type="http://schemas.openxmlformats.org/officeDocument/2006/relationships/image" Target="../media/image44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0.png"/><Relationship Id="rId7" Type="http://schemas.openxmlformats.org/officeDocument/2006/relationships/image" Target="../media/image450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49.png"/><Relationship Id="rId5" Type="http://schemas.openxmlformats.org/officeDocument/2006/relationships/image" Target="../media/image51.png"/><Relationship Id="rId10" Type="http://schemas.openxmlformats.org/officeDocument/2006/relationships/image" Target="../media/image48.png"/><Relationship Id="rId4" Type="http://schemas.openxmlformats.org/officeDocument/2006/relationships/image" Target="../media/image46.gif"/><Relationship Id="rId9" Type="http://schemas.openxmlformats.org/officeDocument/2006/relationships/image" Target="../media/image47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6.png"/><Relationship Id="rId5" Type="http://schemas.openxmlformats.org/officeDocument/2006/relationships/image" Target="../media/image58.png"/><Relationship Id="rId10" Type="http://schemas.openxmlformats.org/officeDocument/2006/relationships/image" Target="../media/image54.png"/><Relationship Id="rId4" Type="http://schemas.openxmlformats.org/officeDocument/2006/relationships/image" Target="../media/image57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30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64.png"/><Relationship Id="rId10" Type="http://schemas.openxmlformats.org/officeDocument/2006/relationships/image" Target="../media/image60.png"/><Relationship Id="rId4" Type="http://schemas.openxmlformats.org/officeDocument/2006/relationships/image" Target="../media/image63.png"/><Relationship Id="rId9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23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24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68.png"/><Relationship Id="rId15" Type="http://schemas.openxmlformats.org/officeDocument/2006/relationships/image" Target="../media/image81.png"/><Relationship Id="rId10" Type="http://schemas.openxmlformats.org/officeDocument/2006/relationships/image" Target="../media/image76.png"/><Relationship Id="rId4" Type="http://schemas.openxmlformats.org/officeDocument/2006/relationships/image" Target="../media/image61.jpg"/><Relationship Id="rId9" Type="http://schemas.openxmlformats.org/officeDocument/2006/relationships/image" Target="../media/image75.png"/><Relationship Id="rId1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22.png"/><Relationship Id="rId7" Type="http://schemas.openxmlformats.org/officeDocument/2006/relationships/image" Target="../media/image11.jp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85.png"/><Relationship Id="rId5" Type="http://schemas.openxmlformats.org/officeDocument/2006/relationships/image" Target="../media/image15.png"/><Relationship Id="rId10" Type="http://schemas.openxmlformats.org/officeDocument/2006/relationships/image" Target="../media/image840.png"/><Relationship Id="rId4" Type="http://schemas.openxmlformats.org/officeDocument/2006/relationships/image" Target="../media/image14.jpg"/><Relationship Id="rId9" Type="http://schemas.openxmlformats.org/officeDocument/2006/relationships/image" Target="../media/image85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0.png"/><Relationship Id="rId21" Type="http://schemas.openxmlformats.org/officeDocument/2006/relationships/image" Target="../media/image481.png"/><Relationship Id="rId3" Type="http://schemas.openxmlformats.org/officeDocument/2006/relationships/image" Target="../media/image231.png"/><Relationship Id="rId7" Type="http://schemas.openxmlformats.org/officeDocument/2006/relationships/image" Target="../media/image321.png"/><Relationship Id="rId25" Type="http://schemas.openxmlformats.org/officeDocument/2006/relationships/image" Target="../media/image220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1110.png"/><Relationship Id="rId6" Type="http://schemas.openxmlformats.org/officeDocument/2006/relationships/image" Target="../media/image232.png"/><Relationship Id="rId5" Type="http://schemas.openxmlformats.org/officeDocument/2006/relationships/image" Target="../media/image1800.png"/><Relationship Id="rId23" Type="http://schemas.openxmlformats.org/officeDocument/2006/relationships/image" Target="../media/image200.png"/><Relationship Id="rId28" Type="http://schemas.openxmlformats.org/officeDocument/2006/relationships/image" Target="../media/image221.png"/><Relationship Id="rId19" Type="http://schemas.openxmlformats.org/officeDocument/2006/relationships/image" Target="../media/image460.png"/><Relationship Id="rId10" Type="http://schemas.openxmlformats.org/officeDocument/2006/relationships/image" Target="../media/image300.png"/><Relationship Id="rId4" Type="http://schemas.openxmlformats.org/officeDocument/2006/relationships/image" Target="../media/image1600.png"/><Relationship Id="rId22" Type="http://schemas.openxmlformats.org/officeDocument/2006/relationships/image" Target="../media/image1910.png"/><Relationship Id="rId27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101.png"/><Relationship Id="rId7" Type="http://schemas.openxmlformats.org/officeDocument/2006/relationships/image" Target="../media/image23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700.png"/><Relationship Id="rId4" Type="http://schemas.openxmlformats.org/officeDocument/2006/relationships/image" Target="../media/image6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8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g"/><Relationship Id="rId5" Type="http://schemas.openxmlformats.org/officeDocument/2006/relationships/image" Target="../media/image870.png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6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1.png"/><Relationship Id="rId11" Type="http://schemas.openxmlformats.org/officeDocument/2006/relationships/image" Target="../media/image31.png"/><Relationship Id="rId5" Type="http://schemas.openxmlformats.org/officeDocument/2006/relationships/image" Target="../media/image1511.png"/><Relationship Id="rId10" Type="http://schemas.openxmlformats.org/officeDocument/2006/relationships/image" Target="../media/image30.png"/><Relationship Id="rId4" Type="http://schemas.openxmlformats.org/officeDocument/2006/relationships/image" Target="../media/image141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35.png"/><Relationship Id="rId3" Type="http://schemas.openxmlformats.org/officeDocument/2006/relationships/image" Target="../media/image130.png"/><Relationship Id="rId7" Type="http://schemas.openxmlformats.org/officeDocument/2006/relationships/image" Target="../media/image201.png"/><Relationship Id="rId12" Type="http://schemas.openxmlformats.org/officeDocument/2006/relationships/image" Target="../media/image34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41.png"/><Relationship Id="rId6" Type="http://schemas.openxmlformats.org/officeDocument/2006/relationships/image" Target="../media/image1611.png"/><Relationship Id="rId15" Type="http://schemas.openxmlformats.org/officeDocument/2006/relationships/image" Target="../media/image222.png"/><Relationship Id="rId5" Type="http://schemas.openxmlformats.org/officeDocument/2006/relationships/image" Target="../media/image1511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Relationship Id="rId14" Type="http://schemas.openxmlformats.org/officeDocument/2006/relationships/image" Target="../media/image250.png"/><Relationship Id="rId4" Type="http://schemas.openxmlformats.org/officeDocument/2006/relationships/image" Target="../media/image14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7F4C820E-6526-4C62-BB56-4ACF9DD46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ffectLst/>
        </p:spPr>
        <p:txBody>
          <a:bodyPr wrap="none" anchor="ctr"/>
          <a:lstStyle/>
          <a:p>
            <a:endParaRPr lang="it-IT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1E0D788-E45D-4F2E-B24F-D907CA4D9E87}"/>
              </a:ext>
            </a:extLst>
          </p:cNvPr>
          <p:cNvSpPr/>
          <p:nvPr/>
        </p:nvSpPr>
        <p:spPr>
          <a:xfrm>
            <a:off x="9077325" y="0"/>
            <a:ext cx="3114675" cy="2759075"/>
          </a:xfrm>
          <a:prstGeom prst="rect">
            <a:avLst/>
          </a:prstGeom>
          <a:solidFill>
            <a:srgbClr val="006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1C896FC7-16F4-475B-AB27-542F5FBC3AEF}"/>
              </a:ext>
            </a:extLst>
          </p:cNvPr>
          <p:cNvGrpSpPr/>
          <p:nvPr/>
        </p:nvGrpSpPr>
        <p:grpSpPr>
          <a:xfrm>
            <a:off x="0" y="2047977"/>
            <a:ext cx="12193588" cy="4616850"/>
            <a:chOff x="0" y="2047977"/>
            <a:chExt cx="12193588" cy="4616850"/>
          </a:xfrm>
        </p:grpSpPr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1E7CA9B4-12EA-4337-9325-F1F6DE6F5D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2047977"/>
              <a:ext cx="9144000" cy="4388898"/>
              <a:chOff x="0" y="1738"/>
              <a:chExt cx="5760" cy="2582"/>
            </a:xfrm>
            <a:solidFill>
              <a:srgbClr val="822434"/>
            </a:solidFill>
          </p:grpSpPr>
          <p:pic>
            <p:nvPicPr>
              <p:cNvPr id="6" name="Picture 15">
                <a:extLst>
                  <a:ext uri="{FF2B5EF4-FFF2-40B4-BE49-F238E27FC236}">
                    <a16:creationId xmlns:a16="http://schemas.microsoft.com/office/drawing/2014/main" id="{EF210FDA-AAA7-4E77-AEDA-30E6114947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58"/>
                <a:ext cx="5760" cy="2162"/>
              </a:xfrm>
              <a:prstGeom prst="rect">
                <a:avLst/>
              </a:prstGeom>
              <a:grpFill/>
            </p:spPr>
          </p:pic>
          <p:pic>
            <p:nvPicPr>
              <p:cNvPr id="8" name="Picture 16">
                <a:extLst>
                  <a:ext uri="{FF2B5EF4-FFF2-40B4-BE49-F238E27FC236}">
                    <a16:creationId xmlns:a16="http://schemas.microsoft.com/office/drawing/2014/main" id="{7506D15F-91E1-4C3F-9DA8-1C4FDD3404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6" y="1738"/>
                <a:ext cx="4444" cy="422"/>
              </a:xfrm>
              <a:prstGeom prst="rect">
                <a:avLst/>
              </a:prstGeom>
              <a:grpFill/>
            </p:spPr>
          </p:pic>
        </p:grp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354612B1-E5B9-43C5-8CB0-54D91B8463E7}"/>
                </a:ext>
              </a:extLst>
            </p:cNvPr>
            <p:cNvSpPr/>
            <p:nvPr/>
          </p:nvSpPr>
          <p:spPr>
            <a:xfrm>
              <a:off x="8621805" y="2047977"/>
              <a:ext cx="3571783" cy="4616850"/>
            </a:xfrm>
            <a:prstGeom prst="rect">
              <a:avLst/>
            </a:prstGeom>
            <a:solidFill>
              <a:srgbClr val="8224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EEBBF284-1229-4848-809F-8BF8CE407D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077171" y="239772"/>
            <a:ext cx="10037658" cy="1808205"/>
          </a:xfrm>
        </p:spPr>
        <p:txBody>
          <a:bodyPr anchor="t">
            <a:noAutofit/>
          </a:bodyPr>
          <a:lstStyle/>
          <a:p>
            <a:pPr algn="ctr"/>
            <a:r>
              <a:rPr lang="en-US" altLang="it-IT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Controlling </a:t>
            </a:r>
            <a:r>
              <a:rPr lang="en-US" altLang="it-IT" sz="4000" b="1" dirty="0">
                <a:solidFill>
                  <a:schemeClr val="bg1"/>
                </a:solidFill>
                <a:latin typeface="Jokerman" panose="04090605060D06020702" pitchFamily="82" charset="0"/>
                <a:ea typeface="Cambria Math" panose="02040503050406030204" pitchFamily="18" charset="0"/>
              </a:rPr>
              <a:t>piezoelectricity</a:t>
            </a:r>
            <a:r>
              <a:rPr lang="en-US" altLang="it-IT" sz="4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in organic polymers</a:t>
            </a:r>
            <a:endParaRPr lang="en-GB" altLang="it-IT" sz="40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56FF8489-82A0-44AB-8F3D-19DF7EA3F4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4" t="36874" r="51715"/>
          <a:stretch/>
        </p:blipFill>
        <p:spPr>
          <a:xfrm>
            <a:off x="271469" y="4873546"/>
            <a:ext cx="4883978" cy="1764000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1A209902-E675-ACB6-3274-44997F0C27C7}"/>
              </a:ext>
            </a:extLst>
          </p:cNvPr>
          <p:cNvSpPr txBox="1">
            <a:spLocks noChangeArrowheads="1"/>
          </p:cNvSpPr>
          <p:nvPr/>
        </p:nvSpPr>
        <p:spPr>
          <a:xfrm>
            <a:off x="2876415" y="2116816"/>
            <a:ext cx="6199322" cy="19758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it-IT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DLaM Display" panose="020F0502020204030204" pitchFamily="2" charset="0"/>
              </a:rPr>
              <a:t>PhD seminars</a:t>
            </a:r>
          </a:p>
          <a:p>
            <a:pPr>
              <a:lnSpc>
                <a:spcPct val="100000"/>
              </a:lnSpc>
            </a:pPr>
            <a:r>
              <a:rPr lang="en-US" altLang="it-IT" sz="36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DLaM Display" panose="020F0502020204030204" pitchFamily="2" charset="0"/>
              </a:rPr>
              <a:t>Season XI </a:t>
            </a:r>
          </a:p>
          <a:p>
            <a:pPr>
              <a:lnSpc>
                <a:spcPct val="100000"/>
              </a:lnSpc>
            </a:pPr>
            <a:r>
              <a:rPr lang="en-US" altLang="it-IT" sz="3200" b="1" dirty="0">
                <a:solidFill>
                  <a:schemeClr val="bg1"/>
                </a:solidFill>
                <a:ea typeface="Cambria Math" panose="02040503050406030204" pitchFamily="18" charset="0"/>
              </a:rPr>
              <a:t>Rome, 06/12/2024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F4C6B2A4-47DF-36FA-5788-817C1E9858F7}"/>
              </a:ext>
            </a:extLst>
          </p:cNvPr>
          <p:cNvSpPr txBox="1">
            <a:spLocks noChangeArrowheads="1"/>
          </p:cNvSpPr>
          <p:nvPr/>
        </p:nvSpPr>
        <p:spPr>
          <a:xfrm>
            <a:off x="135667" y="3894079"/>
            <a:ext cx="7473670" cy="19462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it-IT" altLang="it-IT" sz="2800" b="1" dirty="0">
              <a:solidFill>
                <a:schemeClr val="bg1"/>
              </a:solidFill>
              <a:ea typeface="Cambria Math" panose="02040503050406030204" pitchFamily="18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2F41553-4514-6B52-4142-9362CB65E218}"/>
              </a:ext>
            </a:extLst>
          </p:cNvPr>
          <p:cNvSpPr txBox="1">
            <a:spLocks noChangeArrowheads="1"/>
          </p:cNvSpPr>
          <p:nvPr/>
        </p:nvSpPr>
        <p:spPr>
          <a:xfrm>
            <a:off x="6208344" y="5346122"/>
            <a:ext cx="5506890" cy="9464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it-IT" sz="2800" b="1" dirty="0">
                <a:solidFill>
                  <a:schemeClr val="bg1"/>
                </a:solidFill>
                <a:ea typeface="Cambria Math" panose="02040503050406030204" pitchFamily="18" charset="0"/>
              </a:rPr>
              <a:t>Stefano Paolo Villani</a:t>
            </a:r>
          </a:p>
          <a:p>
            <a:pPr algn="r"/>
            <a:r>
              <a:rPr lang="en-US" altLang="it-IT" sz="2800" b="1" i="1" dirty="0">
                <a:solidFill>
                  <a:schemeClr val="bg1"/>
                </a:solidFill>
                <a:ea typeface="Cambria Math" panose="02040503050406030204" pitchFamily="18" charset="0"/>
              </a:rPr>
              <a:t>stefano.villani@uniroma1.it</a:t>
            </a:r>
          </a:p>
        </p:txBody>
      </p:sp>
    </p:spTree>
    <p:extLst>
      <p:ext uri="{BB962C8B-B14F-4D97-AF65-F5344CB8AC3E}">
        <p14:creationId xmlns:p14="http://schemas.microsoft.com/office/powerpoint/2010/main" val="1130035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CC793-E4A6-7373-0A86-16C5DD9F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egnaposto numero diapositiva 3">
            <a:extLst>
              <a:ext uri="{FF2B5EF4-FFF2-40B4-BE49-F238E27FC236}">
                <a16:creationId xmlns:a16="http://schemas.microsoft.com/office/drawing/2014/main" id="{7B1621E4-DC6D-0E34-BE73-64D2FFED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19A15123-D156-4A73-8C54-67650E43F299}" type="slidenum">
              <a:rPr lang="it-IT" smtClean="0"/>
              <a:t>10</a:t>
            </a:fld>
            <a:endParaRPr lang="it-IT"/>
          </a:p>
        </p:txBody>
      </p: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AE1833D3-A249-7A2A-C408-CDD085D0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87EC3D-3CAB-E8D8-B50D-AE4767F3C424}"/>
              </a:ext>
            </a:extLst>
          </p:cNvPr>
          <p:cNvSpPr txBox="1"/>
          <p:nvPr/>
        </p:nvSpPr>
        <p:spPr>
          <a:xfrm>
            <a:off x="245146" y="837990"/>
            <a:ext cx="112890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Competing mechanisms result in a </a:t>
            </a: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second </a:t>
            </a:r>
            <a:r>
              <a:rPr lang="en-U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order structural phase transition </a:t>
            </a:r>
            <a:endParaRPr lang="en-GB" sz="22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ABAC3D-29CF-531C-7FB9-948E589AC900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8"/>
            <a:ext cx="11207044" cy="56795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A model for conjugated systems: structural transition</a:t>
            </a:r>
            <a:endParaRPr lang="it-IT" altLang="it-IT" sz="4000" b="1" dirty="0">
              <a:solidFill>
                <a:srgbClr val="822434"/>
              </a:solidFill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5E872560-261A-11C2-671F-FA6EB1554177}"/>
              </a:ext>
            </a:extLst>
          </p:cNvPr>
          <p:cNvGrpSpPr/>
          <p:nvPr/>
        </p:nvGrpSpPr>
        <p:grpSpPr>
          <a:xfrm>
            <a:off x="546710" y="2922818"/>
            <a:ext cx="4893133" cy="3469856"/>
            <a:chOff x="546710" y="2922818"/>
            <a:chExt cx="4893133" cy="3469856"/>
          </a:xfrm>
        </p:grpSpPr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29D5EFE3-8E56-A60E-34CD-D6FE17288397}"/>
                </a:ext>
              </a:extLst>
            </p:cNvPr>
            <p:cNvGrpSpPr/>
            <p:nvPr/>
          </p:nvGrpSpPr>
          <p:grpSpPr>
            <a:xfrm>
              <a:off x="567866" y="2922818"/>
              <a:ext cx="4871977" cy="3370909"/>
              <a:chOff x="688955" y="2775338"/>
              <a:chExt cx="4871977" cy="3370909"/>
            </a:xfrm>
          </p:grpSpPr>
          <p:pic>
            <p:nvPicPr>
              <p:cNvPr id="8" name="Immagine 7">
                <a:extLst>
                  <a:ext uri="{FF2B5EF4-FFF2-40B4-BE49-F238E27FC236}">
                    <a16:creationId xmlns:a16="http://schemas.microsoft.com/office/drawing/2014/main" id="{ECD88537-A4EE-8554-A8D2-13A9339C80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8" r="718"/>
              <a:stretch/>
            </p:blipFill>
            <p:spPr>
              <a:xfrm>
                <a:off x="688955" y="2775338"/>
                <a:ext cx="4871977" cy="3370909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7E26D8C4-6EDA-95C7-6774-170E9320B711}"/>
                      </a:ext>
                    </a:extLst>
                  </p:cNvPr>
                  <p:cNvSpPr txBox="1"/>
                  <p:nvPr/>
                </p:nvSpPr>
                <p:spPr>
                  <a:xfrm>
                    <a:off x="3850924" y="4667198"/>
                    <a:ext cx="1298638" cy="76944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1" i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it-IT" sz="2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it-IT" sz="2200" b="1" i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it-IT" sz="2200" b="1" i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</m:t>
                              </m:r>
                            </m:sub>
                          </m:sSub>
                        </m:oMath>
                      </m:oMathPara>
                    </a14:m>
                    <a:br>
                      <a:rPr lang="it-IT" sz="2200" b="1" i="0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a:br>
                    <a:endParaRPr lang="it-IT" sz="2200" i="0" dirty="0">
                      <a:solidFill>
                        <a:srgbClr val="1F77B4"/>
                      </a:solidFill>
                      <a:latin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it-IT" sz="220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it-IT" sz="2200" b="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sz="2200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7E26D8C4-6EDA-95C7-6774-170E9320B7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50924" y="4667198"/>
                    <a:ext cx="1298638" cy="7694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040D280F-8E75-8D13-D256-1265BFD312DA}"/>
                      </a:ext>
                    </a:extLst>
                  </p:cNvPr>
                  <p:cNvSpPr txBox="1"/>
                  <p:nvPr/>
                </p:nvSpPr>
                <p:spPr>
                  <a:xfrm>
                    <a:off x="1654016" y="4664853"/>
                    <a:ext cx="1298638" cy="76944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1" i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it-IT" sz="2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it-IT" sz="2200" b="1" i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𝚫</m:t>
                              </m:r>
                            </m:e>
                            <m:sub>
                              <m:r>
                                <a:rPr lang="it-IT" sz="2200" b="1" i="0" smtClean="0">
                                  <a:solidFill>
                                    <a:srgbClr val="92D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</m:t>
                              </m:r>
                            </m:sub>
                          </m:sSub>
                        </m:oMath>
                      </m:oMathPara>
                    </a14:m>
                    <a:br>
                      <a:rPr lang="it-IT" sz="2200" b="1" i="0" dirty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</a:br>
                    <a:endParaRPr lang="en-GB" sz="2200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it-IT" sz="220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it-IT" sz="2200" b="0" i="1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≠0</m:t>
                          </m:r>
                        </m:oMath>
                      </m:oMathPara>
                    </a14:m>
                    <a:endParaRPr lang="en-GB" sz="2200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7" name="CasellaDiTesto 16">
                    <a:extLst>
                      <a:ext uri="{FF2B5EF4-FFF2-40B4-BE49-F238E27FC236}">
                        <a16:creationId xmlns:a16="http://schemas.microsoft.com/office/drawing/2014/main" id="{040D280F-8E75-8D13-D256-1265BFD312D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4016" y="4664853"/>
                    <a:ext cx="1298638" cy="76944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AA1FE74A-1F49-22E7-1CDD-5639879C84AC}"/>
                </a:ext>
              </a:extLst>
            </p:cNvPr>
            <p:cNvSpPr/>
            <p:nvPr/>
          </p:nvSpPr>
          <p:spPr>
            <a:xfrm>
              <a:off x="4085319" y="3132022"/>
              <a:ext cx="1023167" cy="3694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B06F2E3B-25C3-29B8-9763-8C36416949DB}"/>
                    </a:ext>
                  </a:extLst>
                </p:cNvPr>
                <p:cNvSpPr txBox="1"/>
                <p:nvPr/>
              </p:nvSpPr>
              <p:spPr>
                <a:xfrm>
                  <a:off x="2546050" y="3132022"/>
                  <a:ext cx="1887445" cy="40011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Fixed el-ph  </a:t>
                  </a:r>
                  <a14:m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</m:oMath>
                  </a14:m>
                  <a:endPara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B06F2E3B-25C3-29B8-9763-8C36416949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6050" y="3132022"/>
                  <a:ext cx="1887445" cy="400110"/>
                </a:xfrm>
                <a:prstGeom prst="rect">
                  <a:avLst/>
                </a:prstGeom>
                <a:blipFill>
                  <a:blip r:embed="rId6"/>
                  <a:stretch>
                    <a:fillRect t="-5797" b="-23188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4" name="CasellaDiTesto 133">
                  <a:extLst>
                    <a:ext uri="{FF2B5EF4-FFF2-40B4-BE49-F238E27FC236}">
                      <a16:creationId xmlns:a16="http://schemas.microsoft.com/office/drawing/2014/main" id="{8E25DA49-E8BC-D8F5-5A53-0B1B2BD65632}"/>
                    </a:ext>
                  </a:extLst>
                </p:cNvPr>
                <p:cNvSpPr txBox="1"/>
                <p:nvPr/>
              </p:nvSpPr>
              <p:spPr>
                <a:xfrm>
                  <a:off x="2739749" y="5931009"/>
                  <a:ext cx="1016092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it-IT" sz="2400" b="1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it-IT" sz="2400" b="1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</m:e>
                          <m:sub>
                            <m:r>
                              <a:rPr lang="it-IT" sz="2400" b="1" i="0" smtClean="0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134" name="CasellaDiTesto 133">
                  <a:extLst>
                    <a:ext uri="{FF2B5EF4-FFF2-40B4-BE49-F238E27FC236}">
                      <a16:creationId xmlns:a16="http://schemas.microsoft.com/office/drawing/2014/main" id="{8E25DA49-E8BC-D8F5-5A53-0B1B2BD656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9749" y="5931009"/>
                  <a:ext cx="101609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6" name="CasellaDiTesto 135">
                  <a:extLst>
                    <a:ext uri="{FF2B5EF4-FFF2-40B4-BE49-F238E27FC236}">
                      <a16:creationId xmlns:a16="http://schemas.microsoft.com/office/drawing/2014/main" id="{86E676BE-3560-6668-3153-760492DB085E}"/>
                    </a:ext>
                  </a:extLst>
                </p:cNvPr>
                <p:cNvSpPr txBox="1"/>
                <p:nvPr/>
              </p:nvSpPr>
              <p:spPr>
                <a:xfrm rot="16200000">
                  <a:off x="-233919" y="4179097"/>
                  <a:ext cx="193058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800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BLA</m:t>
                      </m:r>
                      <m:r>
                        <a:rPr lang="it-IT" sz="1800" b="0" i="0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</m:oMath>
                  </a14:m>
                  <a:r>
                    <a:rPr lang="en-GB" dirty="0">
                      <a:solidFill>
                        <a:srgbClr val="1F77B4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cell length</a:t>
                  </a:r>
                </a:p>
              </p:txBody>
            </p:sp>
          </mc:Choice>
          <mc:Fallback>
            <p:sp>
              <p:nvSpPr>
                <p:cNvPr id="136" name="CasellaDiTesto 135">
                  <a:extLst>
                    <a:ext uri="{FF2B5EF4-FFF2-40B4-BE49-F238E27FC236}">
                      <a16:creationId xmlns:a16="http://schemas.microsoft.com/office/drawing/2014/main" id="{86E676BE-3560-6668-3153-760492DB08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233919" y="4179097"/>
                  <a:ext cx="193058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667" r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C61AD62-C83E-5E14-AFAD-0B5197F441BF}"/>
              </a:ext>
            </a:extLst>
          </p:cNvPr>
          <p:cNvGrpSpPr/>
          <p:nvPr/>
        </p:nvGrpSpPr>
        <p:grpSpPr>
          <a:xfrm>
            <a:off x="6477021" y="2898793"/>
            <a:ext cx="4927009" cy="3497290"/>
            <a:chOff x="6477021" y="2898793"/>
            <a:chExt cx="4927009" cy="3497290"/>
          </a:xfrm>
        </p:grpSpPr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7E872C66-AD20-2F0E-FFC6-6EDE73E5C29F}"/>
                </a:ext>
              </a:extLst>
            </p:cNvPr>
            <p:cNvGrpSpPr/>
            <p:nvPr/>
          </p:nvGrpSpPr>
          <p:grpSpPr>
            <a:xfrm>
              <a:off x="6484752" y="2898793"/>
              <a:ext cx="4919278" cy="3403636"/>
              <a:chOff x="6484752" y="2946919"/>
              <a:chExt cx="4919278" cy="3403636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83B2D597-E2B5-0AC5-D99D-18C41B1D1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7" r="717"/>
              <a:stretch/>
            </p:blipFill>
            <p:spPr>
              <a:xfrm>
                <a:off x="6484752" y="2946919"/>
                <a:ext cx="4919278" cy="3403636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7C3397F6-2A18-5734-EEFB-92F99BF58E9A}"/>
                      </a:ext>
                    </a:extLst>
                  </p:cNvPr>
                  <p:cNvSpPr txBox="1"/>
                  <p:nvPr/>
                </p:nvSpPr>
                <p:spPr>
                  <a:xfrm>
                    <a:off x="9657186" y="4862804"/>
                    <a:ext cx="1298638" cy="76944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it-IT" sz="2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it-IT" sz="2200" b="1" i="1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it-IT" sz="2200" b="1" i="0" smtClean="0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</m:t>
                              </m:r>
                            </m:sub>
                          </m:sSub>
                        </m:oMath>
                      </m:oMathPara>
                    </a14:m>
                    <a:endParaRPr lang="it-IT" sz="2200" b="1" i="1" dirty="0">
                      <a:solidFill>
                        <a:srgbClr val="FFC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BLA</m:t>
                          </m:r>
                          <m:r>
                            <a:rPr lang="it-IT" sz="2200" b="0" i="1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it-IT" sz="2200" b="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GB" sz="2200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CasellaDiTesto 11">
                    <a:extLst>
                      <a:ext uri="{FF2B5EF4-FFF2-40B4-BE49-F238E27FC236}">
                        <a16:creationId xmlns:a16="http://schemas.microsoft.com/office/drawing/2014/main" id="{7C3397F6-2A18-5734-EEFB-92F99BF58E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57186" y="4862804"/>
                    <a:ext cx="1298638" cy="76944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CFE27384-06BC-6881-F18C-486288965901}"/>
                      </a:ext>
                    </a:extLst>
                  </p:cNvPr>
                  <p:cNvSpPr txBox="1"/>
                  <p:nvPr/>
                </p:nvSpPr>
                <p:spPr>
                  <a:xfrm>
                    <a:off x="7358207" y="4858781"/>
                    <a:ext cx="1298638" cy="76944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  <m:r>
                                <a:rPr lang="it-IT" sz="2200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it-IT" sz="2200" b="1" i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it-IT" sz="2200" b="1">
                                  <a:solidFill>
                                    <a:srgbClr val="FFC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</m:t>
                              </m:r>
                            </m:sub>
                          </m:sSub>
                        </m:oMath>
                      </m:oMathPara>
                    </a14:m>
                    <a:endParaRPr lang="it-IT" sz="2200" b="1" i="1" dirty="0">
                      <a:solidFill>
                        <a:srgbClr val="FFC000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sty m:val="p"/>
                            </m:rPr>
                            <a:rPr lang="it-IT" sz="220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it-IT" sz="2200" b="0" i="1" smtClean="0">
                              <a:solidFill>
                                <a:srgbClr val="1F77B4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GB" sz="2200" b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3" name="CasellaDiTesto 12">
                    <a:extLst>
                      <a:ext uri="{FF2B5EF4-FFF2-40B4-BE49-F238E27FC236}">
                        <a16:creationId xmlns:a16="http://schemas.microsoft.com/office/drawing/2014/main" id="{CFE27384-06BC-6881-F18C-48628896590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58207" y="4858781"/>
                    <a:ext cx="1298638" cy="76944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C8A69FD-E4EF-DE93-1554-0A74866D9139}"/>
                    </a:ext>
                  </a:extLst>
                </p:cNvPr>
                <p:cNvSpPr txBox="1"/>
                <p:nvPr/>
              </p:nvSpPr>
              <p:spPr>
                <a:xfrm>
                  <a:off x="7240035" y="3134932"/>
                  <a:ext cx="2692507" cy="707886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Fixed on-site energy difference  </a:t>
                  </a:r>
                  <a14:m>
                    <m:oMath xmlns:m="http://schemas.openxmlformats.org/officeDocument/2006/math">
                      <m:r>
                        <a:rPr lang="it-IT" sz="2000" b="1" smtClean="0">
                          <a:solidFill>
                            <a:srgbClr val="76B53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𝚫</m:t>
                      </m:r>
                    </m:oMath>
                  </a14:m>
                  <a:endPara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6" name="CasellaDiTesto 15">
                  <a:extLst>
                    <a:ext uri="{FF2B5EF4-FFF2-40B4-BE49-F238E27FC236}">
                      <a16:creationId xmlns:a16="http://schemas.microsoft.com/office/drawing/2014/main" id="{EC8A69FD-E4EF-DE93-1554-0A74866D91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0035" y="3134932"/>
                  <a:ext cx="2692507" cy="707886"/>
                </a:xfrm>
                <a:prstGeom prst="rect">
                  <a:avLst/>
                </a:prstGeom>
                <a:blipFill>
                  <a:blip r:embed="rId12"/>
                  <a:stretch>
                    <a:fillRect t="-2500" b="-12500"/>
                  </a:stretch>
                </a:blipFill>
                <a:ln w="254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" name="CasellaDiTesto 130">
                  <a:extLst>
                    <a:ext uri="{FF2B5EF4-FFF2-40B4-BE49-F238E27FC236}">
                      <a16:creationId xmlns:a16="http://schemas.microsoft.com/office/drawing/2014/main" id="{0E003CCF-BB32-BEE9-7DD7-16CCEC775F45}"/>
                    </a:ext>
                  </a:extLst>
                </p:cNvPr>
                <p:cNvSpPr txBox="1"/>
                <p:nvPr/>
              </p:nvSpPr>
              <p:spPr>
                <a:xfrm>
                  <a:off x="8536173" y="5965196"/>
                  <a:ext cx="1001075" cy="43088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it-IT" sz="2200" b="1" i="0" smtClean="0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it-IT" sz="2200" b="1" i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it-IT" sz="2200" b="1">
                                <a:solidFill>
                                  <a:srgbClr val="FFC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𝐜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>
            <p:sp>
              <p:nvSpPr>
                <p:cNvPr id="131" name="CasellaDiTesto 130">
                  <a:extLst>
                    <a:ext uri="{FF2B5EF4-FFF2-40B4-BE49-F238E27FC236}">
                      <a16:creationId xmlns:a16="http://schemas.microsoft.com/office/drawing/2014/main" id="{0E003CCF-BB32-BEE9-7DD7-16CCEC775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6173" y="5965196"/>
                  <a:ext cx="1001075" cy="430887"/>
                </a:xfrm>
                <a:prstGeom prst="rect">
                  <a:avLst/>
                </a:prstGeom>
                <a:blipFill>
                  <a:blip r:embed="rId13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7" name="CasellaDiTesto 136">
                  <a:extLst>
                    <a:ext uri="{FF2B5EF4-FFF2-40B4-BE49-F238E27FC236}">
                      <a16:creationId xmlns:a16="http://schemas.microsoft.com/office/drawing/2014/main" id="{B56BF082-9435-0495-3919-DD1CDD08E5E2}"/>
                    </a:ext>
                  </a:extLst>
                </p:cNvPr>
                <p:cNvSpPr txBox="1"/>
                <p:nvPr/>
              </p:nvSpPr>
              <p:spPr>
                <a:xfrm rot="16200000">
                  <a:off x="5696392" y="4097355"/>
                  <a:ext cx="193058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800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BLA</m:t>
                      </m:r>
                      <m:r>
                        <a:rPr lang="it-IT" sz="1800" b="0" i="0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</m:oMath>
                  </a14:m>
                  <a:r>
                    <a:rPr lang="en-GB" dirty="0">
                      <a:solidFill>
                        <a:srgbClr val="1F77B4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cell length</a:t>
                  </a:r>
                </a:p>
              </p:txBody>
            </p:sp>
          </mc:Choice>
          <mc:Fallback>
            <p:sp>
              <p:nvSpPr>
                <p:cNvPr id="137" name="CasellaDiTesto 136">
                  <a:extLst>
                    <a:ext uri="{FF2B5EF4-FFF2-40B4-BE49-F238E27FC236}">
                      <a16:creationId xmlns:a16="http://schemas.microsoft.com/office/drawing/2014/main" id="{B56BF082-9435-0495-3919-DD1CDD08E5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696392" y="4097355"/>
                  <a:ext cx="1930589" cy="369332"/>
                </a:xfrm>
                <a:prstGeom prst="rect">
                  <a:avLst/>
                </a:prstGeom>
                <a:blipFill>
                  <a:blip r:embed="rId14"/>
                  <a:stretch>
                    <a:fillRect l="-11667" r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5A8A1937-6A02-20CB-291A-43E233E97FBA}"/>
              </a:ext>
            </a:extLst>
          </p:cNvPr>
          <p:cNvGrpSpPr/>
          <p:nvPr/>
        </p:nvGrpSpPr>
        <p:grpSpPr>
          <a:xfrm>
            <a:off x="2453155" y="1861487"/>
            <a:ext cx="6907805" cy="863179"/>
            <a:chOff x="2453155" y="2070033"/>
            <a:chExt cx="6907805" cy="863179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EFFAC918-F1FE-9360-CD6B-34E7DDF3B6F5}"/>
                </a:ext>
              </a:extLst>
            </p:cNvPr>
            <p:cNvGrpSpPr/>
            <p:nvPr/>
          </p:nvGrpSpPr>
          <p:grpSpPr>
            <a:xfrm>
              <a:off x="2701220" y="2420372"/>
              <a:ext cx="2895312" cy="256448"/>
              <a:chOff x="561355" y="1084807"/>
              <a:chExt cx="8674856" cy="768364"/>
            </a:xfrm>
          </p:grpSpPr>
          <p:cxnSp>
            <p:nvCxnSpPr>
              <p:cNvPr id="44" name="Connettore 2 43">
                <a:extLst>
                  <a:ext uri="{FF2B5EF4-FFF2-40B4-BE49-F238E27FC236}">
                    <a16:creationId xmlns:a16="http://schemas.microsoft.com/office/drawing/2014/main" id="{0B574165-A6B2-5A51-4947-30DA076565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318" y="1482330"/>
                <a:ext cx="7949446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e 44">
                <a:extLst>
                  <a:ext uri="{FF2B5EF4-FFF2-40B4-BE49-F238E27FC236}">
                    <a16:creationId xmlns:a16="http://schemas.microsoft.com/office/drawing/2014/main" id="{5AE5DC35-1E92-BD28-6583-C60E95704C0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87327" y="1101188"/>
                <a:ext cx="748884" cy="748612"/>
              </a:xfrm>
              <a:prstGeom prst="ellipse">
                <a:avLst/>
              </a:prstGeom>
              <a:solidFill>
                <a:srgbClr val="76B53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6" name="Gruppo 45">
                <a:extLst>
                  <a:ext uri="{FF2B5EF4-FFF2-40B4-BE49-F238E27FC236}">
                    <a16:creationId xmlns:a16="http://schemas.microsoft.com/office/drawing/2014/main" id="{0044411A-03E4-E84E-94BF-8E1903D1F3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355" y="1084807"/>
                <a:ext cx="7079921" cy="768364"/>
                <a:chOff x="167933" y="1730178"/>
                <a:chExt cx="9101738" cy="987779"/>
              </a:xfrm>
            </p:grpSpPr>
            <p:sp>
              <p:nvSpPr>
                <p:cNvPr id="49" name="Ovale 48">
                  <a:extLst>
                    <a:ext uri="{FF2B5EF4-FFF2-40B4-BE49-F238E27FC236}">
                      <a16:creationId xmlns:a16="http://schemas.microsoft.com/office/drawing/2014/main" id="{4C977C29-CC10-9FBC-ADE0-692DDAFCA32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7933" y="1755570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e 50">
                  <a:extLst>
                    <a:ext uri="{FF2B5EF4-FFF2-40B4-BE49-F238E27FC236}">
                      <a16:creationId xmlns:a16="http://schemas.microsoft.com/office/drawing/2014/main" id="{A670BFB8-E3F5-DD1F-A848-C0C9E5F8F86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3550" y="1744686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Ovale 52">
                  <a:extLst>
                    <a:ext uri="{FF2B5EF4-FFF2-40B4-BE49-F238E27FC236}">
                      <a16:creationId xmlns:a16="http://schemas.microsoft.com/office/drawing/2014/main" id="{CFBE9807-9220-FFA0-0C2C-BE5FD319C9E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09138" y="1730178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e 59">
                  <a:extLst>
                    <a:ext uri="{FF2B5EF4-FFF2-40B4-BE49-F238E27FC236}">
                      <a16:creationId xmlns:a16="http://schemas.microsoft.com/office/drawing/2014/main" id="{CEFBDD29-EAD9-A92F-21D1-51E1BD7BAF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06928" y="1743189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9" name="Gruppo 18">
              <a:extLst>
                <a:ext uri="{FF2B5EF4-FFF2-40B4-BE49-F238E27FC236}">
                  <a16:creationId xmlns:a16="http://schemas.microsoft.com/office/drawing/2014/main" id="{C71A62DB-AA41-F6F2-F289-954BECFAAF52}"/>
                </a:ext>
              </a:extLst>
            </p:cNvPr>
            <p:cNvGrpSpPr/>
            <p:nvPr/>
          </p:nvGrpSpPr>
          <p:grpSpPr>
            <a:xfrm>
              <a:off x="6482560" y="2444420"/>
              <a:ext cx="2632102" cy="229710"/>
              <a:chOff x="561355" y="1096093"/>
              <a:chExt cx="8674856" cy="757079"/>
            </a:xfrm>
          </p:grpSpPr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62B78B4E-B897-A5AC-CD4A-37FB5026BC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925" y="1482331"/>
                <a:ext cx="8134376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e 28">
                <a:extLst>
                  <a:ext uri="{FF2B5EF4-FFF2-40B4-BE49-F238E27FC236}">
                    <a16:creationId xmlns:a16="http://schemas.microsoft.com/office/drawing/2014/main" id="{629454E5-0B37-7A0E-72D1-B470047FEF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87327" y="1101188"/>
                <a:ext cx="748884" cy="748612"/>
              </a:xfrm>
              <a:prstGeom prst="ellipse">
                <a:avLst/>
              </a:prstGeom>
              <a:solidFill>
                <a:srgbClr val="76B53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3" name="Gruppo 32">
                <a:extLst>
                  <a:ext uri="{FF2B5EF4-FFF2-40B4-BE49-F238E27FC236}">
                    <a16:creationId xmlns:a16="http://schemas.microsoft.com/office/drawing/2014/main" id="{9C5884ED-7131-A4DF-99A1-429AA6A4636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355" y="1096093"/>
                <a:ext cx="6711580" cy="757079"/>
                <a:chOff x="167933" y="1744686"/>
                <a:chExt cx="8628210" cy="973271"/>
              </a:xfrm>
            </p:grpSpPr>
            <p:sp>
              <p:nvSpPr>
                <p:cNvPr id="35" name="Ovale 34">
                  <a:extLst>
                    <a:ext uri="{FF2B5EF4-FFF2-40B4-BE49-F238E27FC236}">
                      <a16:creationId xmlns:a16="http://schemas.microsoft.com/office/drawing/2014/main" id="{BA1C4454-CBEA-897C-69EB-35C0214938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7933" y="1755570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Ovale 35">
                  <a:extLst>
                    <a:ext uri="{FF2B5EF4-FFF2-40B4-BE49-F238E27FC236}">
                      <a16:creationId xmlns:a16="http://schemas.microsoft.com/office/drawing/2014/main" id="{9EB151F9-6D58-4FD4-9B56-8036CB038EE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33400" y="1755570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Ovale 36">
                  <a:extLst>
                    <a:ext uri="{FF2B5EF4-FFF2-40B4-BE49-F238E27FC236}">
                      <a16:creationId xmlns:a16="http://schemas.microsoft.com/office/drawing/2014/main" id="{7C5317CC-78AA-A7C0-58E8-F49755FDC2F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18797" y="1747419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Ovale 40">
                  <a:extLst>
                    <a:ext uri="{FF2B5EF4-FFF2-40B4-BE49-F238E27FC236}">
                      <a16:creationId xmlns:a16="http://schemas.microsoft.com/office/drawing/2014/main" id="{8513D1D7-FBC2-D215-1777-656EDA50121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3550" y="1744686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4D76F20F-FFD3-9700-10AE-465807EF4E78}"/>
                </a:ext>
              </a:extLst>
            </p:cNvPr>
            <p:cNvSpPr txBox="1"/>
            <p:nvPr/>
          </p:nvSpPr>
          <p:spPr>
            <a:xfrm>
              <a:off x="5790459" y="2344592"/>
              <a:ext cx="4667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24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vs</a:t>
              </a:r>
              <a:endParaRPr lang="en-US" sz="2400" b="1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22" name="Rettangolo 21">
              <a:extLst>
                <a:ext uri="{FF2B5EF4-FFF2-40B4-BE49-F238E27FC236}">
                  <a16:creationId xmlns:a16="http://schemas.microsoft.com/office/drawing/2014/main" id="{552A209E-ECDF-8156-B76D-A792D847445A}"/>
                </a:ext>
              </a:extLst>
            </p:cNvPr>
            <p:cNvSpPr/>
            <p:nvPr/>
          </p:nvSpPr>
          <p:spPr>
            <a:xfrm>
              <a:off x="2453155" y="2070033"/>
              <a:ext cx="6907805" cy="86317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FAB09AC9-CBF0-1082-AB86-4B70532D5299}"/>
                    </a:ext>
                  </a:extLst>
                </p:cNvPr>
                <p:cNvSpPr txBox="1"/>
                <p:nvPr/>
              </p:nvSpPr>
              <p:spPr>
                <a:xfrm>
                  <a:off x="2986237" y="2113697"/>
                  <a:ext cx="124751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it-IT" sz="1800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BLA</m:t>
                        </m:r>
                        <m:r>
                          <a:rPr lang="it-IT" sz="18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FAB09AC9-CBF0-1082-AB86-4B70532D52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6237" y="2113697"/>
                  <a:ext cx="1247514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BD2751B4-EC37-879B-2A4A-DADB3ED98B0A}"/>
                    </a:ext>
                  </a:extLst>
                </p:cNvPr>
                <p:cNvSpPr txBox="1"/>
                <p:nvPr/>
              </p:nvSpPr>
              <p:spPr>
                <a:xfrm>
                  <a:off x="6628723" y="2121876"/>
                  <a:ext cx="124751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it-IT" sz="1800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BLA</m:t>
                        </m:r>
                        <m:r>
                          <a:rPr lang="it-IT" sz="18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BD2751B4-EC37-879B-2A4A-DADB3ED98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8723" y="2121876"/>
                  <a:ext cx="1247514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B724B48-41C9-6DDF-913E-15D67A76BB70}"/>
              </a:ext>
            </a:extLst>
          </p:cNvPr>
          <p:cNvSpPr txBox="1"/>
          <p:nvPr/>
        </p:nvSpPr>
        <p:spPr>
          <a:xfrm>
            <a:off x="653058" y="1285980"/>
            <a:ext cx="5202052" cy="411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1F77B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BLA </a:t>
            </a: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is the order parameter</a:t>
            </a:r>
            <a:endParaRPr lang="it-IT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8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18A34-2532-3902-9D15-37A1E8F7F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D0F2F8-EF97-DF04-0EC4-076540E2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11</a:t>
            </a:fld>
            <a:endParaRPr lang="it-IT"/>
          </a:p>
        </p:txBody>
      </p: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158273BD-FE6A-8F24-E0A2-2A3798AEFC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BA14EAF-4C79-CEC3-7FC4-4CAB649198BC}"/>
                  </a:ext>
                </a:extLst>
              </p:cNvPr>
              <p:cNvSpPr txBox="1"/>
              <p:nvPr/>
            </p:nvSpPr>
            <p:spPr>
              <a:xfrm>
                <a:off x="591224" y="3551076"/>
                <a:ext cx="3778501" cy="49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Piezoelectric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GB" sz="2200" b="1" i="1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ABA14EAF-4C79-CEC3-7FC4-4CAB64919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4" y="3551076"/>
                <a:ext cx="3778501" cy="494559"/>
              </a:xfrm>
              <a:prstGeom prst="rect">
                <a:avLst/>
              </a:prstGeom>
              <a:blipFill>
                <a:blip r:embed="rId5"/>
                <a:stretch>
                  <a:fillRect l="-1774" t="-4938" b="-148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8D77FF2-F6BC-06B8-F2F3-59A212EA7CE9}"/>
                  </a:ext>
                </a:extLst>
              </p:cNvPr>
              <p:cNvSpPr txBox="1"/>
              <p:nvPr/>
            </p:nvSpPr>
            <p:spPr>
              <a:xfrm>
                <a:off x="2924861" y="4397153"/>
                <a:ext cx="3314676" cy="101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24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68D77FF2-F6BC-06B8-F2F3-59A212EA7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61" y="4397153"/>
                <a:ext cx="3314676" cy="1010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uppo 22">
            <a:extLst>
              <a:ext uri="{FF2B5EF4-FFF2-40B4-BE49-F238E27FC236}">
                <a16:creationId xmlns:a16="http://schemas.microsoft.com/office/drawing/2014/main" id="{41C01FD5-01A8-D3EB-4746-F4031578C394}"/>
              </a:ext>
            </a:extLst>
          </p:cNvPr>
          <p:cNvGrpSpPr/>
          <p:nvPr/>
        </p:nvGrpSpPr>
        <p:grpSpPr>
          <a:xfrm>
            <a:off x="4437550" y="3391686"/>
            <a:ext cx="4477850" cy="1986489"/>
            <a:chOff x="7634982" y="3632852"/>
            <a:chExt cx="4477850" cy="1986489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6FEB5014-1C7C-CEF6-D3F5-DB653E1A03FD}"/>
                </a:ext>
              </a:extLst>
            </p:cNvPr>
            <p:cNvGrpSpPr/>
            <p:nvPr/>
          </p:nvGrpSpPr>
          <p:grpSpPr>
            <a:xfrm>
              <a:off x="7634982" y="3916490"/>
              <a:ext cx="1132111" cy="1702851"/>
              <a:chOff x="4245689" y="4034112"/>
              <a:chExt cx="1132111" cy="17028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E601FB88-085A-71B1-3338-11401DB2A709}"/>
                      </a:ext>
                    </a:extLst>
                  </p:cNvPr>
                  <p:cNvSpPr txBox="1"/>
                  <p:nvPr/>
                </p:nvSpPr>
                <p:spPr>
                  <a:xfrm>
                    <a:off x="4912397" y="4034112"/>
                    <a:ext cx="4654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E601FB88-085A-71B1-3338-11401DB2A70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2397" y="4034112"/>
                    <a:ext cx="465403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59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Rettangolo con angoli arrotondati 27">
                <a:extLst>
                  <a:ext uri="{FF2B5EF4-FFF2-40B4-BE49-F238E27FC236}">
                    <a16:creationId xmlns:a16="http://schemas.microsoft.com/office/drawing/2014/main" id="{F9E86EDF-A4B8-8112-B88D-DE449BA6DA88}"/>
                  </a:ext>
                </a:extLst>
              </p:cNvPr>
              <p:cNvSpPr/>
              <p:nvPr/>
            </p:nvSpPr>
            <p:spPr>
              <a:xfrm>
                <a:off x="4245689" y="4726943"/>
                <a:ext cx="808217" cy="1010020"/>
              </a:xfrm>
              <a:prstGeom prst="round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29" name="Connettore a gomito 28">
                <a:extLst>
                  <a:ext uri="{FF2B5EF4-FFF2-40B4-BE49-F238E27FC236}">
                    <a16:creationId xmlns:a16="http://schemas.microsoft.com/office/drawing/2014/main" id="{9D8BE47F-EE4C-F62C-57EC-D2CC022BAE0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96249" y="4383781"/>
                <a:ext cx="445592" cy="240732"/>
              </a:xfrm>
              <a:prstGeom prst="bentConnector3">
                <a:avLst>
                  <a:gd name="adj1" fmla="val -513"/>
                </a:avLst>
              </a:prstGeom>
              <a:ln w="22225"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1EBC169F-EDE4-BC28-0DA0-4571D470B0C1}"/>
                </a:ext>
              </a:extLst>
            </p:cNvPr>
            <p:cNvSpPr txBox="1"/>
            <p:nvPr/>
          </p:nvSpPr>
          <p:spPr>
            <a:xfrm>
              <a:off x="9029144" y="3632852"/>
              <a:ext cx="30836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Born effective charges</a:t>
              </a:r>
              <a:endParaRPr lang="en-GB" sz="2200" dirty="0"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 algn="ctr"/>
              <a:r>
                <a:rPr lang="en-GB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Enhancement of </a:t>
              </a:r>
              <a:br>
                <a:rPr lang="en-GB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</a:br>
              <a:r>
                <a:rPr lang="en-GB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topological origin</a:t>
              </a:r>
            </a:p>
          </p:txBody>
        </p: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BC8E72C0-025E-5D43-C2C5-D565F6D2D349}"/>
                </a:ext>
              </a:extLst>
            </p:cNvPr>
            <p:cNvCxnSpPr>
              <a:cxnSpLocks/>
            </p:cNvCxnSpPr>
            <p:nvPr/>
          </p:nvCxnSpPr>
          <p:spPr>
            <a:xfrm>
              <a:off x="8759767" y="4165084"/>
              <a:ext cx="428259" cy="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3">
            <a:extLst>
              <a:ext uri="{FF2B5EF4-FFF2-40B4-BE49-F238E27FC236}">
                <a16:creationId xmlns:a16="http://schemas.microsoft.com/office/drawing/2014/main" id="{D4C21868-6AB8-984E-36F8-EA7E81C5EA3A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7"/>
            <a:ext cx="11554805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  <a:latin typeface="Jokerman" panose="04090605060D06020702" pitchFamily="82" charset="0"/>
              </a:rPr>
              <a:t>Piezoelectricity</a:t>
            </a:r>
            <a:r>
              <a:rPr lang="en-US" altLang="it-IT" sz="4000" b="1" dirty="0">
                <a:solidFill>
                  <a:srgbClr val="822434"/>
                </a:solidFill>
              </a:rPr>
              <a:t> in the model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F602B492-995C-3D44-C026-97F95E142CF0}"/>
              </a:ext>
            </a:extLst>
          </p:cNvPr>
          <p:cNvGrpSpPr/>
          <p:nvPr/>
        </p:nvGrpSpPr>
        <p:grpSpPr>
          <a:xfrm>
            <a:off x="1463476" y="2177112"/>
            <a:ext cx="3124564" cy="408999"/>
            <a:chOff x="2864780" y="2255677"/>
            <a:chExt cx="3124564" cy="408999"/>
          </a:xfrm>
        </p:grpSpPr>
        <p:sp>
          <p:nvSpPr>
            <p:cNvPr id="8" name="Freccia in giù 7">
              <a:extLst>
                <a:ext uri="{FF2B5EF4-FFF2-40B4-BE49-F238E27FC236}">
                  <a16:creationId xmlns:a16="http://schemas.microsoft.com/office/drawing/2014/main" id="{A14B18DE-4FB0-C545-93DC-EE8DAF3D3A46}"/>
                </a:ext>
              </a:extLst>
            </p:cNvPr>
            <p:cNvSpPr/>
            <p:nvPr/>
          </p:nvSpPr>
          <p:spPr>
            <a:xfrm>
              <a:off x="2864780" y="2294948"/>
              <a:ext cx="182787" cy="369728"/>
            </a:xfrm>
            <a:prstGeom prst="downArrow">
              <a:avLst>
                <a:gd name="adj1" fmla="val 35379"/>
                <a:gd name="adj2" fmla="val 7558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505A8D22-DA60-AB27-F3F6-83C7859581DC}"/>
                    </a:ext>
                  </a:extLst>
                </p:cNvPr>
                <p:cNvSpPr txBox="1"/>
                <p:nvPr/>
              </p:nvSpPr>
              <p:spPr>
                <a:xfrm>
                  <a:off x="3059423" y="2255677"/>
                  <a:ext cx="29299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Strain: </a:t>
                  </a:r>
                  <a14:m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64" name="CasellaDiTesto 63">
                  <a:extLst>
                    <a:ext uri="{FF2B5EF4-FFF2-40B4-BE49-F238E27FC236}">
                      <a16:creationId xmlns:a16="http://schemas.microsoft.com/office/drawing/2014/main" id="{93887921-20D3-9DF4-BB06-AF6A97AD2B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423" y="2255677"/>
                  <a:ext cx="2929921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2079" t="-12308" b="-2461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F4FE5B0-8F65-1AFD-3870-CAE0B96BEA2D}"/>
              </a:ext>
            </a:extLst>
          </p:cNvPr>
          <p:cNvGrpSpPr>
            <a:grpSpLocks noChangeAspect="1"/>
          </p:cNvGrpSpPr>
          <p:nvPr/>
        </p:nvGrpSpPr>
        <p:grpSpPr>
          <a:xfrm>
            <a:off x="895889" y="1729025"/>
            <a:ext cx="3535506" cy="411099"/>
            <a:chOff x="472254" y="965439"/>
            <a:chExt cx="8763957" cy="1019050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5B0E9E28-EB2E-7E30-C6E6-A7F1B35CF8DB}"/>
                </a:ext>
              </a:extLst>
            </p:cNvPr>
            <p:cNvGrpSpPr/>
            <p:nvPr/>
          </p:nvGrpSpPr>
          <p:grpSpPr>
            <a:xfrm>
              <a:off x="561355" y="1084807"/>
              <a:ext cx="8674856" cy="768364"/>
              <a:chOff x="561355" y="1341479"/>
              <a:chExt cx="8674856" cy="768364"/>
            </a:xfrm>
          </p:grpSpPr>
          <p:cxnSp>
            <p:nvCxnSpPr>
              <p:cNvPr id="61" name="Connettore 2 60">
                <a:extLst>
                  <a:ext uri="{FF2B5EF4-FFF2-40B4-BE49-F238E27FC236}">
                    <a16:creationId xmlns:a16="http://schemas.microsoft.com/office/drawing/2014/main" id="{B666A96D-FE2F-DFAC-AF6E-C03AC64AF8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541" y="1739004"/>
                <a:ext cx="79200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e 61">
                <a:extLst>
                  <a:ext uri="{FF2B5EF4-FFF2-40B4-BE49-F238E27FC236}">
                    <a16:creationId xmlns:a16="http://schemas.microsoft.com/office/drawing/2014/main" id="{C46AEB0B-13B2-9E58-3FB1-CF693ECD98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87327" y="1357860"/>
                <a:ext cx="748884" cy="748612"/>
              </a:xfrm>
              <a:prstGeom prst="ellipse">
                <a:avLst/>
              </a:prstGeom>
              <a:solidFill>
                <a:srgbClr val="76B53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64" name="Gruppo 63">
                <a:extLst>
                  <a:ext uri="{FF2B5EF4-FFF2-40B4-BE49-F238E27FC236}">
                    <a16:creationId xmlns:a16="http://schemas.microsoft.com/office/drawing/2014/main" id="{35C39765-7AE4-9AC4-6CDE-AD9130CFAAC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355" y="1341479"/>
                <a:ext cx="7079921" cy="768364"/>
                <a:chOff x="167933" y="1730178"/>
                <a:chExt cx="9101738" cy="987779"/>
              </a:xfrm>
            </p:grpSpPr>
            <p:sp>
              <p:nvSpPr>
                <p:cNvPr id="65" name="Ovale 64">
                  <a:extLst>
                    <a:ext uri="{FF2B5EF4-FFF2-40B4-BE49-F238E27FC236}">
                      <a16:creationId xmlns:a16="http://schemas.microsoft.com/office/drawing/2014/main" id="{BF3C5EB8-2714-F113-6059-51C4228B10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7933" y="1755570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Ovale 65">
                  <a:extLst>
                    <a:ext uri="{FF2B5EF4-FFF2-40B4-BE49-F238E27FC236}">
                      <a16:creationId xmlns:a16="http://schemas.microsoft.com/office/drawing/2014/main" id="{C5E6105D-6DB2-B303-8AA9-591D22E4C1C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3550" y="1744686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e 66">
                  <a:extLst>
                    <a:ext uri="{FF2B5EF4-FFF2-40B4-BE49-F238E27FC236}">
                      <a16:creationId xmlns:a16="http://schemas.microsoft.com/office/drawing/2014/main" id="{7A19F546-0F56-E42C-682A-E948A53B4A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09138" y="1730178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Ovale 67">
                  <a:extLst>
                    <a:ext uri="{FF2B5EF4-FFF2-40B4-BE49-F238E27FC236}">
                      <a16:creationId xmlns:a16="http://schemas.microsoft.com/office/drawing/2014/main" id="{BB46EA60-D819-30A6-981E-9241D8F5BF3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06928" y="1743189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34" name="Rettangolo con angoli arrotondati 33">
              <a:extLst>
                <a:ext uri="{FF2B5EF4-FFF2-40B4-BE49-F238E27FC236}">
                  <a16:creationId xmlns:a16="http://schemas.microsoft.com/office/drawing/2014/main" id="{8387EE5D-F86E-26F5-3F4D-7C0C0F171770}"/>
                </a:ext>
              </a:extLst>
            </p:cNvPr>
            <p:cNvSpPr/>
            <p:nvPr/>
          </p:nvSpPr>
          <p:spPr>
            <a:xfrm>
              <a:off x="472254" y="965439"/>
              <a:ext cx="3981938" cy="1019050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D0CF33FE-D866-3F76-6C7C-E6CB2A0A0C07}"/>
              </a:ext>
            </a:extLst>
          </p:cNvPr>
          <p:cNvGrpSpPr>
            <a:grpSpLocks noChangeAspect="1"/>
          </p:cNvGrpSpPr>
          <p:nvPr/>
        </p:nvGrpSpPr>
        <p:grpSpPr>
          <a:xfrm>
            <a:off x="908989" y="2682905"/>
            <a:ext cx="4248615" cy="405013"/>
            <a:chOff x="456312" y="2855397"/>
            <a:chExt cx="10445287" cy="995730"/>
          </a:xfrm>
        </p:grpSpPr>
        <p:grpSp>
          <p:nvGrpSpPr>
            <p:cNvPr id="70" name="Gruppo 69">
              <a:extLst>
                <a:ext uri="{FF2B5EF4-FFF2-40B4-BE49-F238E27FC236}">
                  <a16:creationId xmlns:a16="http://schemas.microsoft.com/office/drawing/2014/main" id="{1A326E09-47CB-7A7F-9E62-80A21F3F05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6375" y="2963752"/>
              <a:ext cx="10345224" cy="778886"/>
              <a:chOff x="556375" y="2947710"/>
              <a:chExt cx="10345224" cy="778886"/>
            </a:xfrm>
          </p:grpSpPr>
          <p:cxnSp>
            <p:nvCxnSpPr>
              <p:cNvPr id="72" name="Connettore 2 71">
                <a:extLst>
                  <a:ext uri="{FF2B5EF4-FFF2-40B4-BE49-F238E27FC236}">
                    <a16:creationId xmlns:a16="http://schemas.microsoft.com/office/drawing/2014/main" id="{EA2C7CD8-5403-B098-3459-40F01F28AD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060" y="3365060"/>
                <a:ext cx="96120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Gruppo 72">
                <a:extLst>
                  <a:ext uri="{FF2B5EF4-FFF2-40B4-BE49-F238E27FC236}">
                    <a16:creationId xmlns:a16="http://schemas.microsoft.com/office/drawing/2014/main" id="{8A1CA6C6-E97C-9385-D387-E6696FD1D237}"/>
                  </a:ext>
                </a:extLst>
              </p:cNvPr>
              <p:cNvGrpSpPr/>
              <p:nvPr/>
            </p:nvGrpSpPr>
            <p:grpSpPr>
              <a:xfrm>
                <a:off x="556375" y="2947710"/>
                <a:ext cx="10345224" cy="778886"/>
                <a:chOff x="556375" y="2888718"/>
                <a:chExt cx="10345224" cy="778886"/>
              </a:xfrm>
            </p:grpSpPr>
            <p:sp>
              <p:nvSpPr>
                <p:cNvPr id="74" name="Ovale 73">
                  <a:extLst>
                    <a:ext uri="{FF2B5EF4-FFF2-40B4-BE49-F238E27FC236}">
                      <a16:creationId xmlns:a16="http://schemas.microsoft.com/office/drawing/2014/main" id="{AA1C32DF-87C5-B6D6-1B4D-EAD2E5E0B1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6375" y="2908470"/>
                  <a:ext cx="748884" cy="748612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Ovale 74">
                  <a:extLst>
                    <a:ext uri="{FF2B5EF4-FFF2-40B4-BE49-F238E27FC236}">
                      <a16:creationId xmlns:a16="http://schemas.microsoft.com/office/drawing/2014/main" id="{4A4A420D-D5BA-CA5E-8D07-5986CF6841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39824" y="2900003"/>
                  <a:ext cx="748884" cy="748612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Ovale 75">
                  <a:extLst>
                    <a:ext uri="{FF2B5EF4-FFF2-40B4-BE49-F238E27FC236}">
                      <a16:creationId xmlns:a16="http://schemas.microsoft.com/office/drawing/2014/main" id="{C285CE93-B090-1564-557B-7531576C75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70950" y="2888718"/>
                  <a:ext cx="748884" cy="748612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Ovale 76">
                  <a:extLst>
                    <a:ext uri="{FF2B5EF4-FFF2-40B4-BE49-F238E27FC236}">
                      <a16:creationId xmlns:a16="http://schemas.microsoft.com/office/drawing/2014/main" id="{E7088733-180E-6D7F-6A4A-E53F17E4CEC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152715" y="2918992"/>
                  <a:ext cx="748884" cy="748612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Ovale 77">
                  <a:extLst>
                    <a:ext uri="{FF2B5EF4-FFF2-40B4-BE49-F238E27FC236}">
                      <a16:creationId xmlns:a16="http://schemas.microsoft.com/office/drawing/2014/main" id="{12D4C0C7-693A-1057-D5BF-606C2FA7840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9093" y="2907707"/>
                  <a:ext cx="748884" cy="748612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71" name="Rettangolo con angoli arrotondati 70">
              <a:extLst>
                <a:ext uri="{FF2B5EF4-FFF2-40B4-BE49-F238E27FC236}">
                  <a16:creationId xmlns:a16="http://schemas.microsoft.com/office/drawing/2014/main" id="{C2D07F8F-86DF-7494-145E-5E6FD5EB2D62}"/>
                </a:ext>
              </a:extLst>
            </p:cNvPr>
            <p:cNvSpPr/>
            <p:nvPr/>
          </p:nvSpPr>
          <p:spPr>
            <a:xfrm>
              <a:off x="456312" y="2855397"/>
              <a:ext cx="4803996" cy="995730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8D854EEF-F795-9118-2165-B7DCA00BC7BE}"/>
                  </a:ext>
                </a:extLst>
              </p:cNvPr>
              <p:cNvSpPr txBox="1"/>
              <p:nvPr/>
            </p:nvSpPr>
            <p:spPr>
              <a:xfrm>
                <a:off x="656355" y="1200450"/>
                <a:ext cx="505017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Piezoelectricity: response to a </a:t>
                </a:r>
                <a:r>
                  <a:rPr lang="en-GB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strain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GB" sz="2200" dirty="0"/>
              </a:p>
            </p:txBody>
          </p:sp>
        </mc:Choice>
        <mc:Fallback>
          <p:sp>
            <p:nvSpPr>
              <p:cNvPr id="79" name="CasellaDiTesto 78">
                <a:extLst>
                  <a:ext uri="{FF2B5EF4-FFF2-40B4-BE49-F238E27FC236}">
                    <a16:creationId xmlns:a16="http://schemas.microsoft.com/office/drawing/2014/main" id="{8D854EEF-F795-9118-2165-B7DCA00BC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5" y="1200450"/>
                <a:ext cx="5050178" cy="461665"/>
              </a:xfrm>
              <a:prstGeom prst="rect">
                <a:avLst/>
              </a:prstGeom>
              <a:blipFill>
                <a:blip r:embed="rId10"/>
                <a:stretch>
                  <a:fillRect l="-1329" t="-6579" b="-210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uppo 79">
            <a:extLst>
              <a:ext uri="{FF2B5EF4-FFF2-40B4-BE49-F238E27FC236}">
                <a16:creationId xmlns:a16="http://schemas.microsoft.com/office/drawing/2014/main" id="{5F262DDD-FCCB-1F32-6792-51E8DF21E9B4}"/>
              </a:ext>
            </a:extLst>
          </p:cNvPr>
          <p:cNvGrpSpPr/>
          <p:nvPr/>
        </p:nvGrpSpPr>
        <p:grpSpPr>
          <a:xfrm>
            <a:off x="7081158" y="2133238"/>
            <a:ext cx="3503327" cy="780298"/>
            <a:chOff x="7784751" y="2985471"/>
            <a:chExt cx="3503327" cy="780298"/>
          </a:xfrm>
        </p:grpSpPr>
        <p:grpSp>
          <p:nvGrpSpPr>
            <p:cNvPr id="81" name="Gruppo 80">
              <a:extLst>
                <a:ext uri="{FF2B5EF4-FFF2-40B4-BE49-F238E27FC236}">
                  <a16:creationId xmlns:a16="http://schemas.microsoft.com/office/drawing/2014/main" id="{45B0111F-0B54-331F-6B23-C46C9603636D}"/>
                </a:ext>
              </a:extLst>
            </p:cNvPr>
            <p:cNvGrpSpPr/>
            <p:nvPr/>
          </p:nvGrpSpPr>
          <p:grpSpPr>
            <a:xfrm>
              <a:off x="7784751" y="3256542"/>
              <a:ext cx="3503327" cy="310302"/>
              <a:chOff x="561355" y="1084807"/>
              <a:chExt cx="8674856" cy="768364"/>
            </a:xfrm>
          </p:grpSpPr>
          <p:cxnSp>
            <p:nvCxnSpPr>
              <p:cNvPr id="92" name="Connettore 2 91">
                <a:extLst>
                  <a:ext uri="{FF2B5EF4-FFF2-40B4-BE49-F238E27FC236}">
                    <a16:creationId xmlns:a16="http://schemas.microsoft.com/office/drawing/2014/main" id="{3F730847-EBEB-9591-65C8-33EDB7311B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318" y="1482330"/>
                <a:ext cx="7949446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e 92">
                <a:extLst>
                  <a:ext uri="{FF2B5EF4-FFF2-40B4-BE49-F238E27FC236}">
                    <a16:creationId xmlns:a16="http://schemas.microsoft.com/office/drawing/2014/main" id="{AC1A10AC-8B62-36B9-7E20-C8071F6B3FA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87327" y="1101188"/>
                <a:ext cx="748884" cy="748612"/>
              </a:xfrm>
              <a:prstGeom prst="ellipse">
                <a:avLst/>
              </a:prstGeom>
              <a:solidFill>
                <a:srgbClr val="76B53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4" name="Gruppo 93">
                <a:extLst>
                  <a:ext uri="{FF2B5EF4-FFF2-40B4-BE49-F238E27FC236}">
                    <a16:creationId xmlns:a16="http://schemas.microsoft.com/office/drawing/2014/main" id="{40757486-92AA-BFD4-E336-6213FC2F2AA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355" y="1084807"/>
                <a:ext cx="7318256" cy="768364"/>
                <a:chOff x="167933" y="1730178"/>
                <a:chExt cx="9408137" cy="987779"/>
              </a:xfrm>
            </p:grpSpPr>
            <p:sp>
              <p:nvSpPr>
                <p:cNvPr id="95" name="Ovale 94">
                  <a:extLst>
                    <a:ext uri="{FF2B5EF4-FFF2-40B4-BE49-F238E27FC236}">
                      <a16:creationId xmlns:a16="http://schemas.microsoft.com/office/drawing/2014/main" id="{ED97CEFB-06E7-3B1F-05F8-87CE44B6380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7933" y="1755570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Ovale 95">
                  <a:extLst>
                    <a:ext uri="{FF2B5EF4-FFF2-40B4-BE49-F238E27FC236}">
                      <a16:creationId xmlns:a16="http://schemas.microsoft.com/office/drawing/2014/main" id="{30138FDF-DCC5-C562-D997-99C8391801A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3550" y="1744686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Ovale 96">
                  <a:extLst>
                    <a:ext uri="{FF2B5EF4-FFF2-40B4-BE49-F238E27FC236}">
                      <a16:creationId xmlns:a16="http://schemas.microsoft.com/office/drawing/2014/main" id="{1D10E5ED-5C07-ECD3-A59E-ACD153199F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15536" y="1730178"/>
                  <a:ext cx="962744" cy="962386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Ovale 97">
                  <a:extLst>
                    <a:ext uri="{FF2B5EF4-FFF2-40B4-BE49-F238E27FC236}">
                      <a16:creationId xmlns:a16="http://schemas.microsoft.com/office/drawing/2014/main" id="{4802A1FC-1352-9BFE-3786-3B765E16DB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13326" y="1743188"/>
                  <a:ext cx="962744" cy="962386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2" name="Gruppo 81">
              <a:extLst>
                <a:ext uri="{FF2B5EF4-FFF2-40B4-BE49-F238E27FC236}">
                  <a16:creationId xmlns:a16="http://schemas.microsoft.com/office/drawing/2014/main" id="{FCAD93BD-1AE0-6781-0934-BADCB497EFE9}"/>
                </a:ext>
              </a:extLst>
            </p:cNvPr>
            <p:cNvGrpSpPr/>
            <p:nvPr/>
          </p:nvGrpSpPr>
          <p:grpSpPr>
            <a:xfrm>
              <a:off x="7955653" y="3184600"/>
              <a:ext cx="3205880" cy="12447"/>
              <a:chOff x="6571621" y="3628100"/>
              <a:chExt cx="2649486" cy="9352"/>
            </a:xfrm>
          </p:grpSpPr>
          <p:cxnSp>
            <p:nvCxnSpPr>
              <p:cNvPr id="84" name="Connettore 2 83">
                <a:extLst>
                  <a:ext uri="{FF2B5EF4-FFF2-40B4-BE49-F238E27FC236}">
                    <a16:creationId xmlns:a16="http://schemas.microsoft.com/office/drawing/2014/main" id="{5127B7DD-D8D0-9F2D-9E71-C593051F3F6B}"/>
                  </a:ext>
                </a:extLst>
              </p:cNvPr>
              <p:cNvCxnSpPr/>
              <p:nvPr/>
            </p:nvCxnSpPr>
            <p:spPr>
              <a:xfrm>
                <a:off x="6571621" y="3628100"/>
                <a:ext cx="871497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ttore 2 88">
                <a:extLst>
                  <a:ext uri="{FF2B5EF4-FFF2-40B4-BE49-F238E27FC236}">
                    <a16:creationId xmlns:a16="http://schemas.microsoft.com/office/drawing/2014/main" id="{DD57B01D-A915-50A2-8D33-6BA1C71682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0871" y="3628100"/>
                <a:ext cx="421938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nettore 2 89">
                <a:extLst>
                  <a:ext uri="{FF2B5EF4-FFF2-40B4-BE49-F238E27FC236}">
                    <a16:creationId xmlns:a16="http://schemas.microsoft.com/office/drawing/2014/main" id="{17B739BA-9EFA-2B86-E8EF-8A60EE0AA606}"/>
                  </a:ext>
                </a:extLst>
              </p:cNvPr>
              <p:cNvCxnSpPr/>
              <p:nvPr/>
            </p:nvCxnSpPr>
            <p:spPr>
              <a:xfrm>
                <a:off x="7914050" y="3628100"/>
                <a:ext cx="843321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ttore 2 90">
                <a:extLst>
                  <a:ext uri="{FF2B5EF4-FFF2-40B4-BE49-F238E27FC236}">
                    <a16:creationId xmlns:a16="http://schemas.microsoft.com/office/drawing/2014/main" id="{94074837-7C0D-289D-1C31-D5C577AF86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45074" y="3637452"/>
                <a:ext cx="476033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Rettangolo con angoli arrotondati 82">
              <a:extLst>
                <a:ext uri="{FF2B5EF4-FFF2-40B4-BE49-F238E27FC236}">
                  <a16:creationId xmlns:a16="http://schemas.microsoft.com/office/drawing/2014/main" id="{E5458C0F-AB20-BC87-4194-4824E8E301D8}"/>
                </a:ext>
              </a:extLst>
            </p:cNvPr>
            <p:cNvSpPr/>
            <p:nvPr/>
          </p:nvSpPr>
          <p:spPr>
            <a:xfrm>
              <a:off x="7939142" y="2985471"/>
              <a:ext cx="1600368" cy="780298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9" name="Gruppo 98">
            <a:extLst>
              <a:ext uri="{FF2B5EF4-FFF2-40B4-BE49-F238E27FC236}">
                <a16:creationId xmlns:a16="http://schemas.microsoft.com/office/drawing/2014/main" id="{7E0DCDBB-671A-A945-5C98-5BDCFA819B2C}"/>
              </a:ext>
            </a:extLst>
          </p:cNvPr>
          <p:cNvGrpSpPr/>
          <p:nvPr/>
        </p:nvGrpSpPr>
        <p:grpSpPr>
          <a:xfrm>
            <a:off x="7235549" y="2141705"/>
            <a:ext cx="1600368" cy="780298"/>
            <a:chOff x="6846082" y="3628663"/>
            <a:chExt cx="1600368" cy="780298"/>
          </a:xfrm>
        </p:grpSpPr>
        <p:sp>
          <p:nvSpPr>
            <p:cNvPr id="100" name="Rettangolo con angoli arrotondati 99">
              <a:extLst>
                <a:ext uri="{FF2B5EF4-FFF2-40B4-BE49-F238E27FC236}">
                  <a16:creationId xmlns:a16="http://schemas.microsoft.com/office/drawing/2014/main" id="{18515CF7-1F34-9873-8A86-F457C6294C16}"/>
                </a:ext>
              </a:extLst>
            </p:cNvPr>
            <p:cNvSpPr/>
            <p:nvPr/>
          </p:nvSpPr>
          <p:spPr>
            <a:xfrm>
              <a:off x="6846082" y="3628663"/>
              <a:ext cx="1600368" cy="780298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1" name="Connettore 2 100">
              <a:extLst>
                <a:ext uri="{FF2B5EF4-FFF2-40B4-BE49-F238E27FC236}">
                  <a16:creationId xmlns:a16="http://schemas.microsoft.com/office/drawing/2014/main" id="{63B3714C-CE3F-2D06-5FC0-61E9AE29CAE9}"/>
                </a:ext>
              </a:extLst>
            </p:cNvPr>
            <p:cNvCxnSpPr/>
            <p:nvPr/>
          </p:nvCxnSpPr>
          <p:spPr>
            <a:xfrm>
              <a:off x="7482386" y="4038596"/>
              <a:ext cx="432000" cy="0"/>
            </a:xfrm>
            <a:prstGeom prst="straightConnector1">
              <a:avLst/>
            </a:prstGeom>
            <a:ln w="76200">
              <a:solidFill>
                <a:srgbClr val="FE1F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uppo 101">
            <a:extLst>
              <a:ext uri="{FF2B5EF4-FFF2-40B4-BE49-F238E27FC236}">
                <a16:creationId xmlns:a16="http://schemas.microsoft.com/office/drawing/2014/main" id="{0744CA7D-5BFF-B0F6-D5EA-E41E4CADEAA8}"/>
              </a:ext>
            </a:extLst>
          </p:cNvPr>
          <p:cNvGrpSpPr/>
          <p:nvPr/>
        </p:nvGrpSpPr>
        <p:grpSpPr>
          <a:xfrm>
            <a:off x="8879863" y="2133684"/>
            <a:ext cx="1600368" cy="780298"/>
            <a:chOff x="8490396" y="3620642"/>
            <a:chExt cx="1600368" cy="780298"/>
          </a:xfrm>
        </p:grpSpPr>
        <p:sp>
          <p:nvSpPr>
            <p:cNvPr id="103" name="Rettangolo con angoli arrotondati 102">
              <a:extLst>
                <a:ext uri="{FF2B5EF4-FFF2-40B4-BE49-F238E27FC236}">
                  <a16:creationId xmlns:a16="http://schemas.microsoft.com/office/drawing/2014/main" id="{60CE1AFE-8C9E-6967-14D0-8ABE7E1AE352}"/>
                </a:ext>
              </a:extLst>
            </p:cNvPr>
            <p:cNvSpPr/>
            <p:nvPr/>
          </p:nvSpPr>
          <p:spPr>
            <a:xfrm>
              <a:off x="8490396" y="3620642"/>
              <a:ext cx="1600368" cy="780298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104" name="Connettore 2 103">
              <a:extLst>
                <a:ext uri="{FF2B5EF4-FFF2-40B4-BE49-F238E27FC236}">
                  <a16:creationId xmlns:a16="http://schemas.microsoft.com/office/drawing/2014/main" id="{4AA3D22F-CD0B-0AE6-6B9E-50A62E185452}"/>
                </a:ext>
              </a:extLst>
            </p:cNvPr>
            <p:cNvCxnSpPr/>
            <p:nvPr/>
          </p:nvCxnSpPr>
          <p:spPr>
            <a:xfrm>
              <a:off x="9126700" y="4046617"/>
              <a:ext cx="432000" cy="0"/>
            </a:xfrm>
            <a:prstGeom prst="straightConnector1">
              <a:avLst/>
            </a:prstGeom>
            <a:ln w="76200">
              <a:solidFill>
                <a:srgbClr val="FE1F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0202793D-1A7D-E2BF-0EFB-DB6520E44A99}"/>
                  </a:ext>
                </a:extLst>
              </p:cNvPr>
              <p:cNvSpPr txBox="1"/>
              <p:nvPr/>
            </p:nvSpPr>
            <p:spPr>
              <a:xfrm>
                <a:off x="6162305" y="1253880"/>
                <a:ext cx="6419162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Breaking of symmetry is necessary</a:t>
                </a:r>
                <a:b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sz="2400" b="1" i="0" smtClean="0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it-IT" sz="2400" b="0" i="0" dirty="0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BLA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it-IT" sz="24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it-IT" sz="24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106" name="CasellaDiTesto 105">
                <a:extLst>
                  <a:ext uri="{FF2B5EF4-FFF2-40B4-BE49-F238E27FC236}">
                    <a16:creationId xmlns:a16="http://schemas.microsoft.com/office/drawing/2014/main" id="{0202793D-1A7D-E2BF-0EFB-DB6520E44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305" y="1253880"/>
                <a:ext cx="6419162" cy="800219"/>
              </a:xfrm>
              <a:prstGeom prst="rect">
                <a:avLst/>
              </a:prstGeom>
              <a:blipFill>
                <a:blip r:embed="rId11"/>
                <a:stretch>
                  <a:fillRect l="-1045" t="-5344" b="-99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574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100F8-1433-0A02-CFAE-EE9F6FEDE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C7CF6146-8EC1-F9B2-49CB-F0F66260231E}"/>
                  </a:ext>
                </a:extLst>
              </p:cNvPr>
              <p:cNvSpPr txBox="1"/>
              <p:nvPr/>
            </p:nvSpPr>
            <p:spPr>
              <a:xfrm>
                <a:off x="355430" y="1006770"/>
                <a:ext cx="78622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Polarization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𝑷</m:t>
                    </m:r>
                  </m:oMath>
                </a14:m>
                <a:r>
                  <a:rPr lang="it-IT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a 2D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1" i="1" smtClean="0">
                            <a:solidFill>
                              <a:srgbClr val="76B5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it-IT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r>
                          <a:rPr lang="it-IT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-parameters space</a:t>
                </a:r>
                <a:endParaRPr lang="it-IT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9" name="CasellaDiTesto 58">
                <a:extLst>
                  <a:ext uri="{FF2B5EF4-FFF2-40B4-BE49-F238E27FC236}">
                    <a16:creationId xmlns:a16="http://schemas.microsoft.com/office/drawing/2014/main" id="{C7CF6146-8EC1-F9B2-49CB-F0F662602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430" y="1006770"/>
                <a:ext cx="7862269" cy="369332"/>
              </a:xfrm>
              <a:prstGeom prst="rect">
                <a:avLst/>
              </a:prstGeom>
              <a:blipFill>
                <a:blip r:embed="rId3"/>
                <a:stretch>
                  <a:fillRect l="-2171" t="-24590" b="-491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045CE7-DB8A-57FE-6C47-A9282A6E3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12</a:t>
            </a:fld>
            <a:endParaRPr lang="it-IT"/>
          </a:p>
        </p:txBody>
      </p:sp>
      <p:sp>
        <p:nvSpPr>
          <p:cNvPr id="58" name="Rectangle 3">
            <a:extLst>
              <a:ext uri="{FF2B5EF4-FFF2-40B4-BE49-F238E27FC236}">
                <a16:creationId xmlns:a16="http://schemas.microsoft.com/office/drawing/2014/main" id="{14F798C3-1F92-0957-BA27-85F6A253DAA4}"/>
              </a:ext>
            </a:extLst>
          </p:cNvPr>
          <p:cNvSpPr txBox="1">
            <a:spLocks noChangeArrowheads="1"/>
          </p:cNvSpPr>
          <p:nvPr/>
        </p:nvSpPr>
        <p:spPr>
          <a:xfrm>
            <a:off x="311445" y="272478"/>
            <a:ext cx="10558115" cy="540768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Topological character of polarization: Thouless pump</a:t>
            </a:r>
            <a:endParaRPr lang="it-IT" altLang="it-IT" sz="4000" b="1" dirty="0">
              <a:solidFill>
                <a:srgbClr val="822434"/>
              </a:solidFill>
            </a:endParaRPr>
          </a:p>
        </p:txBody>
      </p:sp>
      <p:sp>
        <p:nvSpPr>
          <p:cNvPr id="62" name="Segnaposto data 6">
            <a:extLst>
              <a:ext uri="{FF2B5EF4-FFF2-40B4-BE49-F238E27FC236}">
                <a16:creationId xmlns:a16="http://schemas.microsoft.com/office/drawing/2014/main" id="{8DEAF935-BA0B-047D-1B49-38E3D107F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65A8347-A960-4EFB-5877-EA4156542997}"/>
              </a:ext>
            </a:extLst>
          </p:cNvPr>
          <p:cNvSpPr txBox="1"/>
          <p:nvPr/>
        </p:nvSpPr>
        <p:spPr>
          <a:xfrm>
            <a:off x="4404637" y="3828637"/>
            <a:ext cx="381306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Thouless pump (</a:t>
            </a:r>
            <a:r>
              <a:rPr lang="en-US" b="1" dirty="0">
                <a:latin typeface="Cambria Math" panose="02040503050406030204" pitchFamily="18" charset="0"/>
                <a:ea typeface="Cambria Math" panose="02040503050406030204" pitchFamily="18" charset="0"/>
              </a:rPr>
              <a:t>PRB, 1983</a:t>
            </a:r>
            <a:r>
              <a:rPr lang="en-U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br>
              <a:rPr lang="en-U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A loop enclosing the origin pumps out a quantum of charge from the unit cell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98AE3550-EA2A-3AB7-FAA6-8349DF1A4700}"/>
              </a:ext>
            </a:extLst>
          </p:cNvPr>
          <p:cNvGrpSpPr/>
          <p:nvPr/>
        </p:nvGrpSpPr>
        <p:grpSpPr>
          <a:xfrm>
            <a:off x="8268832" y="2998174"/>
            <a:ext cx="3786213" cy="2813450"/>
            <a:chOff x="8268832" y="2998174"/>
            <a:chExt cx="3786213" cy="2813450"/>
          </a:xfrm>
        </p:grpSpPr>
        <p:pic>
          <p:nvPicPr>
            <p:cNvPr id="60" name="Immagine 59" descr="Immagine che contiene disegno, linea&#10;&#10;Descrizione generata automaticamente">
              <a:extLst>
                <a:ext uri="{FF2B5EF4-FFF2-40B4-BE49-F238E27FC236}">
                  <a16:creationId xmlns:a16="http://schemas.microsoft.com/office/drawing/2014/main" id="{6E98AB3A-120B-1DC5-FEA3-175D63D03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045" y="3246323"/>
              <a:ext cx="3600000" cy="2565301"/>
            </a:xfrm>
            <a:prstGeom prst="rect">
              <a:avLst/>
            </a:prstGeom>
          </p:spPr>
        </p:pic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44148939-D744-A248-3DDA-C69F08166CFB}"/>
                </a:ext>
              </a:extLst>
            </p:cNvPr>
            <p:cNvSpPr txBox="1"/>
            <p:nvPr/>
          </p:nvSpPr>
          <p:spPr>
            <a:xfrm>
              <a:off x="8268832" y="2998174"/>
              <a:ext cx="3740511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2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Similar to Archimedes screw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A5CDC30D-CB2C-E564-73C9-CD2C49C31D7F}"/>
                  </a:ext>
                </a:extLst>
              </p:cNvPr>
              <p:cNvSpPr txBox="1"/>
              <p:nvPr/>
            </p:nvSpPr>
            <p:spPr>
              <a:xfrm>
                <a:off x="529569" y="1815047"/>
                <a:ext cx="5855189" cy="534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Cambria Math" panose="02040503050406030204" pitchFamily="18" charset="0"/>
                  <a:buChar char="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gap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b="1" i="1">
                                <a:solidFill>
                                  <a:srgbClr val="76B5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>
                                <a:solidFill>
                                  <a:srgbClr val="76B5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</m:e>
                          <m:sup>
                            <m:r>
                              <a:rPr lang="en-US" sz="2200" b="1">
                                <a:solidFill>
                                  <a:srgbClr val="76B5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  <m:r>
                                  <a:rPr lang="it-IT" sz="2200" b="1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</m:d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lang="en-US" sz="2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2" name="CasellaDiTesto 71">
                <a:extLst>
                  <a:ext uri="{FF2B5EF4-FFF2-40B4-BE49-F238E27FC236}">
                    <a16:creationId xmlns:a16="http://schemas.microsoft.com/office/drawing/2014/main" id="{A5CDC30D-CB2C-E564-73C9-CD2C49C31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69" y="1815047"/>
                <a:ext cx="5855189" cy="5346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4C2068A-D772-DA77-6257-8F29FDCFE75A}"/>
                  </a:ext>
                </a:extLst>
              </p:cNvPr>
              <p:cNvSpPr txBox="1"/>
              <p:nvPr/>
            </p:nvSpPr>
            <p:spPr>
              <a:xfrm>
                <a:off x="565910" y="2321920"/>
                <a:ext cx="6733248" cy="451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Cambria Math" panose="02040503050406030204" pitchFamily="18" charset="0"/>
                  <a:buChar char="‒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Origin is a metallic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it-IT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gap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r>
                  <a:rPr lang="en-US" sz="2000" b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 non-trivial 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topology</a:t>
                </a:r>
                <a:endParaRPr lang="it-IT" sz="2000" b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14C2068A-D772-DA77-6257-8F29FDCFE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10" y="2321920"/>
                <a:ext cx="6733248" cy="451214"/>
              </a:xfrm>
              <a:prstGeom prst="rect">
                <a:avLst/>
              </a:prstGeom>
              <a:blipFill>
                <a:blip r:embed="rId6"/>
                <a:stretch>
                  <a:fillRect l="-906" t="-5405" r="-906" b="-14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F22ECBD-3A62-90F0-241C-6185170A9C99}"/>
                  </a:ext>
                </a:extLst>
              </p:cNvPr>
              <p:cNvSpPr txBox="1"/>
              <p:nvPr/>
            </p:nvSpPr>
            <p:spPr>
              <a:xfrm>
                <a:off x="529570" y="1434152"/>
                <a:ext cx="61132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Cambria Math" panose="02040503050406030204" pitchFamily="18" charset="0"/>
                  <a:buChar char="‒"/>
                </a:pP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hopping energy difference: </a:t>
                </a:r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it-IT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b>
                        <m:r>
                          <a:rPr lang="it-IT" sz="22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it-IT" sz="22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it-IT" sz="2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2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m:rPr>
                        <m:nor/>
                      </m:rPr>
                      <a:rPr lang="en-GB" sz="2200" dirty="0">
                        <a:solidFill>
                          <a:srgbClr val="1F77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BLA</m:t>
                    </m:r>
                  </m:oMath>
                </a14:m>
                <a:endParaRPr lang="en-US" sz="2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F22ECBD-3A62-90F0-241C-6185170A9C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70" y="1434152"/>
                <a:ext cx="6113280" cy="430887"/>
              </a:xfrm>
              <a:prstGeom prst="rect">
                <a:avLst/>
              </a:prstGeom>
              <a:blipFill>
                <a:blip r:embed="rId7"/>
                <a:stretch>
                  <a:fillRect l="-997" t="-1408" b="-225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uppo 9">
            <a:extLst>
              <a:ext uri="{FF2B5EF4-FFF2-40B4-BE49-F238E27FC236}">
                <a16:creationId xmlns:a16="http://schemas.microsoft.com/office/drawing/2014/main" id="{CB7736CE-46FF-2A66-00DC-69DEF9A3936E}"/>
              </a:ext>
            </a:extLst>
          </p:cNvPr>
          <p:cNvGrpSpPr/>
          <p:nvPr/>
        </p:nvGrpSpPr>
        <p:grpSpPr>
          <a:xfrm>
            <a:off x="162655" y="2921091"/>
            <a:ext cx="4048529" cy="3390773"/>
            <a:chOff x="162655" y="2921091"/>
            <a:chExt cx="4048529" cy="3390773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F786BF0F-1AFB-7FA3-9851-95A76A225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" b="1234"/>
            <a:stretch/>
          </p:blipFill>
          <p:spPr>
            <a:xfrm>
              <a:off x="289684" y="2921091"/>
              <a:ext cx="3921500" cy="327272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9191F72-DECD-6B9A-8EE5-77DDC0157835}"/>
                    </a:ext>
                  </a:extLst>
                </p:cNvPr>
                <p:cNvSpPr txBox="1"/>
                <p:nvPr/>
              </p:nvSpPr>
              <p:spPr>
                <a:xfrm>
                  <a:off x="1519574" y="5930323"/>
                  <a:ext cx="1172963" cy="38154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smtClean="0">
                            <a:solidFill>
                              <a:srgbClr val="76B5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8" name="CasellaDiTesto 7">
                  <a:extLst>
                    <a:ext uri="{FF2B5EF4-FFF2-40B4-BE49-F238E27FC236}">
                      <a16:creationId xmlns:a16="http://schemas.microsoft.com/office/drawing/2014/main" id="{49191F72-DECD-6B9A-8EE5-77DDC01578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9574" y="5930323"/>
                  <a:ext cx="1172963" cy="381541"/>
                </a:xfrm>
                <a:prstGeom prst="rect">
                  <a:avLst/>
                </a:prstGeom>
                <a:blipFill>
                  <a:blip r:embed="rId9"/>
                  <a:stretch>
                    <a:fillRect b="-1612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CF86154-6DAF-91BC-AEA2-DFFE152BB669}"/>
                    </a:ext>
                  </a:extLst>
                </p:cNvPr>
                <p:cNvSpPr txBox="1"/>
                <p:nvPr/>
              </p:nvSpPr>
              <p:spPr>
                <a:xfrm rot="16200000">
                  <a:off x="-100426" y="4219827"/>
                  <a:ext cx="987827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r>
                          <a:rPr lang="it-IT" sz="24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ACF86154-6DAF-91BC-AEA2-DFFE152BB6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00426" y="4219827"/>
                  <a:ext cx="987827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385DFEE-789C-2A22-D622-CB24CFFE8688}"/>
              </a:ext>
            </a:extLst>
          </p:cNvPr>
          <p:cNvGrpSpPr/>
          <p:nvPr/>
        </p:nvGrpSpPr>
        <p:grpSpPr>
          <a:xfrm>
            <a:off x="7862760" y="1605711"/>
            <a:ext cx="3503327" cy="599804"/>
            <a:chOff x="7862760" y="1605711"/>
            <a:chExt cx="3503327" cy="5998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C38A619C-3653-114B-7E14-F801331F8066}"/>
                    </a:ext>
                  </a:extLst>
                </p:cNvPr>
                <p:cNvSpPr txBox="1"/>
                <p:nvPr/>
              </p:nvSpPr>
              <p:spPr>
                <a:xfrm>
                  <a:off x="10752306" y="1733545"/>
                  <a:ext cx="34000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C38A619C-3653-114B-7E14-F801331F80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306" y="1733545"/>
                  <a:ext cx="340008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786" r="-26786" b="-26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51ABB53A-0CD4-06A8-1771-AA9387E6C659}"/>
                    </a:ext>
                  </a:extLst>
                </p:cNvPr>
                <p:cNvSpPr txBox="1"/>
                <p:nvPr/>
              </p:nvSpPr>
              <p:spPr>
                <a:xfrm>
                  <a:off x="9990059" y="1743850"/>
                  <a:ext cx="340008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it-IT" sz="2400" b="1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GB" sz="2400" b="1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51ABB53A-0CD4-06A8-1771-AA9387E6C6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90059" y="1743850"/>
                  <a:ext cx="340008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1786" r="-26786" b="-263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1C94EBED-FEB0-3415-760F-B331E6CA2FD5}"/>
                </a:ext>
              </a:extLst>
            </p:cNvPr>
            <p:cNvGrpSpPr/>
            <p:nvPr/>
          </p:nvGrpSpPr>
          <p:grpSpPr>
            <a:xfrm>
              <a:off x="7862760" y="1605711"/>
              <a:ext cx="3503327" cy="310302"/>
              <a:chOff x="561355" y="1084807"/>
              <a:chExt cx="8674856" cy="768364"/>
            </a:xfrm>
          </p:grpSpPr>
          <p:cxnSp>
            <p:nvCxnSpPr>
              <p:cNvPr id="15" name="Connettore 2 14">
                <a:extLst>
                  <a:ext uri="{FF2B5EF4-FFF2-40B4-BE49-F238E27FC236}">
                    <a16:creationId xmlns:a16="http://schemas.microsoft.com/office/drawing/2014/main" id="{DA5B9979-D01C-5B0B-5B55-4D4F9936D9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318" y="1482330"/>
                <a:ext cx="7949446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e 15">
                <a:extLst>
                  <a:ext uri="{FF2B5EF4-FFF2-40B4-BE49-F238E27FC236}">
                    <a16:creationId xmlns:a16="http://schemas.microsoft.com/office/drawing/2014/main" id="{62A7A9C0-002B-577B-4785-11F70D85D8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87327" y="1101188"/>
                <a:ext cx="748884" cy="748612"/>
              </a:xfrm>
              <a:prstGeom prst="ellipse">
                <a:avLst/>
              </a:prstGeom>
              <a:solidFill>
                <a:srgbClr val="76B53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787DFADC-C3FA-D725-42EC-323EBFE503F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355" y="1084807"/>
                <a:ext cx="7318256" cy="768364"/>
                <a:chOff x="167933" y="1730178"/>
                <a:chExt cx="9408137" cy="987779"/>
              </a:xfrm>
            </p:grpSpPr>
            <p:sp>
              <p:nvSpPr>
                <p:cNvPr id="18" name="Ovale 17">
                  <a:extLst>
                    <a:ext uri="{FF2B5EF4-FFF2-40B4-BE49-F238E27FC236}">
                      <a16:creationId xmlns:a16="http://schemas.microsoft.com/office/drawing/2014/main" id="{CBF016FE-CAD5-957E-110B-726BCDA0AC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7933" y="1755570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e 18">
                  <a:extLst>
                    <a:ext uri="{FF2B5EF4-FFF2-40B4-BE49-F238E27FC236}">
                      <a16:creationId xmlns:a16="http://schemas.microsoft.com/office/drawing/2014/main" id="{049F6F5D-A492-4C34-DD8A-383B4E89E8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3550" y="1744686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e 19">
                  <a:extLst>
                    <a:ext uri="{FF2B5EF4-FFF2-40B4-BE49-F238E27FC236}">
                      <a16:creationId xmlns:a16="http://schemas.microsoft.com/office/drawing/2014/main" id="{8C1755D7-6CE1-C41A-14BC-BD96690628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15536" y="1730178"/>
                  <a:ext cx="962744" cy="962386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Ovale 20">
                  <a:extLst>
                    <a:ext uri="{FF2B5EF4-FFF2-40B4-BE49-F238E27FC236}">
                      <a16:creationId xmlns:a16="http://schemas.microsoft.com/office/drawing/2014/main" id="{D8A55BB3-4214-1DE5-0972-DA11C2710C0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13326" y="1743188"/>
                  <a:ext cx="962744" cy="962386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26873BCB-1965-1720-EA68-FAD2B91CF005}"/>
              </a:ext>
            </a:extLst>
          </p:cNvPr>
          <p:cNvGrpSpPr/>
          <p:nvPr/>
        </p:nvGrpSpPr>
        <p:grpSpPr>
          <a:xfrm>
            <a:off x="8017151" y="1351574"/>
            <a:ext cx="1600368" cy="780298"/>
            <a:chOff x="6846082" y="3628663"/>
            <a:chExt cx="1600368" cy="780298"/>
          </a:xfrm>
        </p:grpSpPr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497D4234-D727-5EC9-C855-FC4ADA536570}"/>
                </a:ext>
              </a:extLst>
            </p:cNvPr>
            <p:cNvSpPr/>
            <p:nvPr/>
          </p:nvSpPr>
          <p:spPr>
            <a:xfrm>
              <a:off x="6846082" y="3628663"/>
              <a:ext cx="1600368" cy="780298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Connettore 2 25">
              <a:extLst>
                <a:ext uri="{FF2B5EF4-FFF2-40B4-BE49-F238E27FC236}">
                  <a16:creationId xmlns:a16="http://schemas.microsoft.com/office/drawing/2014/main" id="{085EFAF7-00B2-244A-E043-53E726236BFA}"/>
                </a:ext>
              </a:extLst>
            </p:cNvPr>
            <p:cNvCxnSpPr/>
            <p:nvPr/>
          </p:nvCxnSpPr>
          <p:spPr>
            <a:xfrm>
              <a:off x="7482386" y="4038596"/>
              <a:ext cx="432000" cy="0"/>
            </a:xfrm>
            <a:prstGeom prst="straightConnector1">
              <a:avLst/>
            </a:prstGeom>
            <a:ln w="76200">
              <a:solidFill>
                <a:srgbClr val="FE1F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18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18A34-2532-3902-9D15-37A1E8F7F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id="{E40CE5E8-EE90-A44F-C804-9AB2B0A194AA}"/>
              </a:ext>
            </a:extLst>
          </p:cNvPr>
          <p:cNvGrpSpPr>
            <a:grpSpLocks noChangeAspect="1"/>
          </p:cNvGrpSpPr>
          <p:nvPr/>
        </p:nvGrpSpPr>
        <p:grpSpPr>
          <a:xfrm>
            <a:off x="5850479" y="1298662"/>
            <a:ext cx="5896515" cy="4848838"/>
            <a:chOff x="183786" y="2921091"/>
            <a:chExt cx="4027398" cy="3311820"/>
          </a:xfrm>
        </p:grpSpPr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21B3E18B-1A29-6268-8D38-BA4E97448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4" b="7565"/>
            <a:stretch/>
          </p:blipFill>
          <p:spPr>
            <a:xfrm>
              <a:off x="289684" y="2921091"/>
              <a:ext cx="3921500" cy="306030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D8E17EC5-3D86-E5A5-78A1-4E30B03714F9}"/>
                    </a:ext>
                  </a:extLst>
                </p:cNvPr>
                <p:cNvSpPr txBox="1"/>
                <p:nvPr/>
              </p:nvSpPr>
              <p:spPr>
                <a:xfrm>
                  <a:off x="1541488" y="5937566"/>
                  <a:ext cx="1172963" cy="29534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smtClean="0">
                            <a:solidFill>
                              <a:srgbClr val="76B53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𝚫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D8E17EC5-3D86-E5A5-78A1-4E30B03714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1488" y="5937566"/>
                  <a:ext cx="1172963" cy="29534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05B9BBDF-E436-2282-6097-85F49771AF9F}"/>
                    </a:ext>
                  </a:extLst>
                </p:cNvPr>
                <p:cNvSpPr txBox="1"/>
                <p:nvPr/>
              </p:nvSpPr>
              <p:spPr>
                <a:xfrm rot="16200000">
                  <a:off x="-113576" y="4254108"/>
                  <a:ext cx="987827" cy="393103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  <m:r>
                          <a:rPr lang="it-IT" sz="28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25" name="CasellaDiTesto 24">
                  <a:extLst>
                    <a:ext uri="{FF2B5EF4-FFF2-40B4-BE49-F238E27FC236}">
                      <a16:creationId xmlns:a16="http://schemas.microsoft.com/office/drawing/2014/main" id="{05B9BBDF-E436-2282-6097-85F49771AF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113576" y="4254108"/>
                  <a:ext cx="987827" cy="3931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D0F2F8-EF97-DF04-0EC4-076540E2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13</a:t>
            </a:fld>
            <a:endParaRPr 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DB7748A-E15A-71AC-60AC-EF233EA53DAF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7"/>
            <a:ext cx="11554805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Topological enhancement of polar responses</a:t>
            </a:r>
            <a:endParaRPr lang="it-IT" altLang="it-IT" sz="4000" b="1" dirty="0">
              <a:solidFill>
                <a:srgbClr val="82243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10492AB-DF95-F08D-A54C-10CF457879C2}"/>
                  </a:ext>
                </a:extLst>
              </p:cNvPr>
              <p:cNvSpPr txBox="1"/>
              <p:nvPr/>
            </p:nvSpPr>
            <p:spPr>
              <a:xfrm>
                <a:off x="438893" y="879660"/>
                <a:ext cx="38674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Born effective charges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it-IT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210492AB-DF95-F08D-A54C-10CF45787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93" y="879660"/>
                <a:ext cx="3867463" cy="461665"/>
              </a:xfrm>
              <a:prstGeom prst="rect">
                <a:avLst/>
              </a:prstGeom>
              <a:blipFill>
                <a:blip r:embed="rId6"/>
                <a:stretch>
                  <a:fillRect l="-220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" name="Segnaposto data 6">
            <a:extLst>
              <a:ext uri="{FF2B5EF4-FFF2-40B4-BE49-F238E27FC236}">
                <a16:creationId xmlns:a16="http://schemas.microsoft.com/office/drawing/2014/main" id="{3EA0513E-B4D3-47D3-4C55-5BF520F8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BE58368-3CCE-496F-BE08-36D60891468C}"/>
              </a:ext>
            </a:extLst>
          </p:cNvPr>
          <p:cNvSpPr txBox="1"/>
          <p:nvPr/>
        </p:nvSpPr>
        <p:spPr>
          <a:xfrm>
            <a:off x="785276" y="1331225"/>
            <a:ext cx="46761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Response to </a:t>
            </a: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ionic displacement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CCE9DBC0-AD3A-459C-778C-FBEC78CF4568}"/>
              </a:ext>
            </a:extLst>
          </p:cNvPr>
          <p:cNvSpPr txBox="1"/>
          <p:nvPr/>
        </p:nvSpPr>
        <p:spPr>
          <a:xfrm>
            <a:off x="699061" y="4563593"/>
            <a:ext cx="521951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Enhanced response close to the origin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08C12D0C-B061-27EA-DA6F-C53A1A222B9A}"/>
              </a:ext>
            </a:extLst>
          </p:cNvPr>
          <p:cNvGrpSpPr/>
          <p:nvPr/>
        </p:nvGrpSpPr>
        <p:grpSpPr>
          <a:xfrm>
            <a:off x="2384744" y="5064143"/>
            <a:ext cx="2073147" cy="851497"/>
            <a:chOff x="2776219" y="4961457"/>
            <a:chExt cx="2073147" cy="851497"/>
          </a:xfrm>
        </p:grpSpPr>
        <p:sp>
          <p:nvSpPr>
            <p:cNvPr id="90" name="Rettangolo con angoli arrotondati 89">
              <a:extLst>
                <a:ext uri="{FF2B5EF4-FFF2-40B4-BE49-F238E27FC236}">
                  <a16:creationId xmlns:a16="http://schemas.microsoft.com/office/drawing/2014/main" id="{ED848CCD-4FC9-E69B-2A21-13EADFDF1CC6}"/>
                </a:ext>
              </a:extLst>
            </p:cNvPr>
            <p:cNvSpPr/>
            <p:nvPr/>
          </p:nvSpPr>
          <p:spPr>
            <a:xfrm>
              <a:off x="2776219" y="4961457"/>
              <a:ext cx="2073147" cy="851497"/>
            </a:xfrm>
            <a:prstGeom prst="round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CC2E3599-2A00-55AA-0091-6EC6E8260E44}"/>
                    </a:ext>
                  </a:extLst>
                </p:cNvPr>
                <p:cNvSpPr txBox="1"/>
                <p:nvPr/>
              </p:nvSpPr>
              <p:spPr>
                <a:xfrm>
                  <a:off x="2948081" y="4969173"/>
                  <a:ext cx="1629484" cy="8116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∝</m:t>
                        </m:r>
                        <m:r>
                          <a:rPr lang="it-IT" sz="24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𝜷</m:t>
                        </m:r>
                        <m:f>
                          <m:fPr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400" b="1" i="0" smtClean="0">
                                <a:solidFill>
                                  <a:srgbClr val="76B531"/>
                                </a:solidFill>
                                <a:latin typeface="Cambria Math" panose="02040503050406030204" pitchFamily="18" charset="0"/>
                              </a:rPr>
                              <m:t>𝚫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it-IT" sz="2400" b="0" i="0" smtClean="0">
                                    <a:latin typeface="Cambria Math" panose="02040503050406030204" pitchFamily="18" charset="0"/>
                                  </a:rPr>
                                  <m:t>gap</m:t>
                                </m:r>
                              </m:sub>
                              <m:sup>
                                <m:r>
                                  <a:rPr lang="it-IT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CC2E3599-2A00-55AA-0091-6EC6E8260E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48081" y="4969173"/>
                  <a:ext cx="1629484" cy="8116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86682802-D62E-4E43-7930-1DB40408625F}"/>
                  </a:ext>
                </a:extLst>
              </p:cNvPr>
              <p:cNvSpPr txBox="1"/>
              <p:nvPr/>
            </p:nvSpPr>
            <p:spPr>
              <a:xfrm>
                <a:off x="785276" y="3710804"/>
                <a:ext cx="548213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a:rPr lang="it-IT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it-IT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m:rPr>
                        <m:sty m:val="p"/>
                      </m:rPr>
                      <a:rPr lang="it-IT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GB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(vertical color gradients)</a:t>
                </a:r>
              </a:p>
            </p:txBody>
          </p:sp>
        </mc:Choice>
        <mc:Fallback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86682802-D62E-4E43-7930-1DB404086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76" y="3710804"/>
                <a:ext cx="5482136" cy="461665"/>
              </a:xfrm>
              <a:prstGeom prst="rect">
                <a:avLst/>
              </a:prstGeom>
              <a:blipFill>
                <a:blip r:embed="rId9"/>
                <a:stretch>
                  <a:fillRect l="-1557" t="-4000" b="-28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BC5CB7C-241F-46FA-C795-A4A5621E5BF4}"/>
                  </a:ext>
                </a:extLst>
              </p:cNvPr>
              <p:cNvSpPr txBox="1"/>
              <p:nvPr/>
            </p:nvSpPr>
            <p:spPr>
              <a:xfrm>
                <a:off x="2041445" y="1752308"/>
                <a:ext cx="1509022" cy="793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BC5CB7C-241F-46FA-C795-A4A5621E5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445" y="1752308"/>
                <a:ext cx="1509022" cy="7937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uppo 13">
            <a:extLst>
              <a:ext uri="{FF2B5EF4-FFF2-40B4-BE49-F238E27FC236}">
                <a16:creationId xmlns:a16="http://schemas.microsoft.com/office/drawing/2014/main" id="{C6A476F5-77C9-E3D2-E1D2-2B54EA770B44}"/>
              </a:ext>
            </a:extLst>
          </p:cNvPr>
          <p:cNvGrpSpPr/>
          <p:nvPr/>
        </p:nvGrpSpPr>
        <p:grpSpPr>
          <a:xfrm>
            <a:off x="1639156" y="2472302"/>
            <a:ext cx="2615522" cy="1056493"/>
            <a:chOff x="2810225" y="1878748"/>
            <a:chExt cx="2615522" cy="1056493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10E286A7-F097-8ECB-8A31-2F25104D18CD}"/>
                </a:ext>
              </a:extLst>
            </p:cNvPr>
            <p:cNvGrpSpPr/>
            <p:nvPr/>
          </p:nvGrpSpPr>
          <p:grpSpPr>
            <a:xfrm>
              <a:off x="2810225" y="1878748"/>
              <a:ext cx="2615522" cy="1056493"/>
              <a:chOff x="2810225" y="1878748"/>
              <a:chExt cx="2615522" cy="1056493"/>
            </a:xfrm>
          </p:grpSpPr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7B86A522-3739-A8C2-2515-DAABC525056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10225" y="1878748"/>
                <a:ext cx="2615522" cy="786207"/>
                <a:chOff x="9288761" y="3103437"/>
                <a:chExt cx="2998265" cy="923287"/>
              </a:xfrm>
            </p:grpSpPr>
            <p:sp>
              <p:nvSpPr>
                <p:cNvPr id="19" name="Google Shape;110;p9">
                  <a:extLst>
                    <a:ext uri="{FF2B5EF4-FFF2-40B4-BE49-F238E27FC236}">
                      <a16:creationId xmlns:a16="http://schemas.microsoft.com/office/drawing/2014/main" id="{9A90854D-3E32-DFDF-17AC-78E65391C163}"/>
                    </a:ext>
                  </a:extLst>
                </p:cNvPr>
                <p:cNvSpPr/>
                <p:nvPr/>
              </p:nvSpPr>
              <p:spPr>
                <a:xfrm>
                  <a:off x="11543396" y="3673923"/>
                  <a:ext cx="349800" cy="324900"/>
                </a:xfrm>
                <a:prstGeom prst="ellipse">
                  <a:avLst/>
                </a:prstGeom>
                <a:solidFill>
                  <a:srgbClr val="93C47D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0" name="Google Shape;111;p9">
                  <a:extLst>
                    <a:ext uri="{FF2B5EF4-FFF2-40B4-BE49-F238E27FC236}">
                      <a16:creationId xmlns:a16="http://schemas.microsoft.com/office/drawing/2014/main" id="{1F21A7AE-4275-1572-CFC7-E4090AACDC3B}"/>
                    </a:ext>
                  </a:extLst>
                </p:cNvPr>
                <p:cNvSpPr/>
                <p:nvPr/>
              </p:nvSpPr>
              <p:spPr>
                <a:xfrm>
                  <a:off x="11149600" y="3550225"/>
                  <a:ext cx="1137426" cy="3555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97" h="17210" extrusionOk="0">
                      <a:moveTo>
                        <a:pt x="0" y="16987"/>
                      </a:moveTo>
                      <a:cubicBezTo>
                        <a:pt x="1695" y="16581"/>
                        <a:pt x="6364" y="17379"/>
                        <a:pt x="10169" y="14548"/>
                      </a:cubicBezTo>
                      <a:cubicBezTo>
                        <a:pt x="13974" y="11717"/>
                        <a:pt x="18745" y="-21"/>
                        <a:pt x="22831" y="0"/>
                      </a:cubicBezTo>
                      <a:cubicBezTo>
                        <a:pt x="26917" y="21"/>
                        <a:pt x="30905" y="11804"/>
                        <a:pt x="34683" y="14672"/>
                      </a:cubicBezTo>
                      <a:cubicBezTo>
                        <a:pt x="38461" y="17540"/>
                        <a:pt x="43695" y="16787"/>
                        <a:pt x="45497" y="1721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9900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Google Shape;119;p9">
                  <a:extLst>
                    <a:ext uri="{FF2B5EF4-FFF2-40B4-BE49-F238E27FC236}">
                      <a16:creationId xmlns:a16="http://schemas.microsoft.com/office/drawing/2014/main" id="{808EAACB-7F5C-86B5-818D-3C8FE7553087}"/>
                    </a:ext>
                  </a:extLst>
                </p:cNvPr>
                <p:cNvSpPr/>
                <p:nvPr/>
              </p:nvSpPr>
              <p:spPr>
                <a:xfrm>
                  <a:off x="11149553" y="3401217"/>
                  <a:ext cx="1137426" cy="494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97" h="17210" extrusionOk="0">
                      <a:moveTo>
                        <a:pt x="0" y="16987"/>
                      </a:moveTo>
                      <a:cubicBezTo>
                        <a:pt x="1695" y="16581"/>
                        <a:pt x="6364" y="17379"/>
                        <a:pt x="10169" y="14548"/>
                      </a:cubicBezTo>
                      <a:cubicBezTo>
                        <a:pt x="13974" y="11717"/>
                        <a:pt x="18745" y="-21"/>
                        <a:pt x="22831" y="0"/>
                      </a:cubicBezTo>
                      <a:cubicBezTo>
                        <a:pt x="26917" y="21"/>
                        <a:pt x="30905" y="11804"/>
                        <a:pt x="34683" y="14672"/>
                      </a:cubicBezTo>
                      <a:cubicBezTo>
                        <a:pt x="38461" y="17540"/>
                        <a:pt x="43695" y="16787"/>
                        <a:pt x="45497" y="17210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99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" name="Google Shape;131;p9">
                  <a:extLst>
                    <a:ext uri="{FF2B5EF4-FFF2-40B4-BE49-F238E27FC236}">
                      <a16:creationId xmlns:a16="http://schemas.microsoft.com/office/drawing/2014/main" id="{64699584-3A32-916C-1611-E2EA0183F323}"/>
                    </a:ext>
                  </a:extLst>
                </p:cNvPr>
                <p:cNvSpPr/>
                <p:nvPr/>
              </p:nvSpPr>
              <p:spPr>
                <a:xfrm>
                  <a:off x="9288761" y="3103437"/>
                  <a:ext cx="1149313" cy="785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0" h="113696" extrusionOk="0">
                      <a:moveTo>
                        <a:pt x="0" y="113696"/>
                      </a:moveTo>
                      <a:cubicBezTo>
                        <a:pt x="5288" y="111383"/>
                        <a:pt x="19500" y="118769"/>
                        <a:pt x="31729" y="99820"/>
                      </a:cubicBezTo>
                      <a:cubicBezTo>
                        <a:pt x="43958" y="80871"/>
                        <a:pt x="59932" y="444"/>
                        <a:pt x="73372" y="2"/>
                      </a:cubicBezTo>
                      <a:cubicBezTo>
                        <a:pt x="86813" y="-439"/>
                        <a:pt x="100694" y="78553"/>
                        <a:pt x="112372" y="97171"/>
                      </a:cubicBezTo>
                      <a:cubicBezTo>
                        <a:pt x="124050" y="115790"/>
                        <a:pt x="138262" y="109289"/>
                        <a:pt x="143440" y="111713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9900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32;p9">
                  <a:extLst>
                    <a:ext uri="{FF2B5EF4-FFF2-40B4-BE49-F238E27FC236}">
                      <a16:creationId xmlns:a16="http://schemas.microsoft.com/office/drawing/2014/main" id="{46A59D6F-5B09-E746-9BF4-35119F85E595}"/>
                    </a:ext>
                  </a:extLst>
                </p:cNvPr>
                <p:cNvSpPr/>
                <p:nvPr/>
              </p:nvSpPr>
              <p:spPr>
                <a:xfrm>
                  <a:off x="10305020" y="3701824"/>
                  <a:ext cx="349800" cy="324900"/>
                </a:xfrm>
                <a:prstGeom prst="ellipse">
                  <a:avLst/>
                </a:prstGeom>
                <a:solidFill>
                  <a:schemeClr val="accent1"/>
                </a:solidFill>
                <a:ln w="19050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39" name="Google Shape;134;p9">
                  <a:extLst>
                    <a:ext uri="{FF2B5EF4-FFF2-40B4-BE49-F238E27FC236}">
                      <a16:creationId xmlns:a16="http://schemas.microsoft.com/office/drawing/2014/main" id="{CEDBA67F-1691-EB2E-5F78-BA5F128D0880}"/>
                    </a:ext>
                  </a:extLst>
                </p:cNvPr>
                <p:cNvSpPr/>
                <p:nvPr/>
              </p:nvSpPr>
              <p:spPr>
                <a:xfrm>
                  <a:off x="9688519" y="3698487"/>
                  <a:ext cx="349799" cy="324900"/>
                </a:xfrm>
                <a:prstGeom prst="ellipse">
                  <a:avLst/>
                </a:prstGeom>
                <a:noFill/>
                <a:ln w="19050" cap="flat" cmpd="sng">
                  <a:solidFill>
                    <a:schemeClr val="dk2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35;p9">
                  <a:extLst>
                    <a:ext uri="{FF2B5EF4-FFF2-40B4-BE49-F238E27FC236}">
                      <a16:creationId xmlns:a16="http://schemas.microsoft.com/office/drawing/2014/main" id="{60F8113F-22AB-9328-8CB7-9D97AB761C52}"/>
                    </a:ext>
                  </a:extLst>
                </p:cNvPr>
                <p:cNvSpPr/>
                <p:nvPr/>
              </p:nvSpPr>
              <p:spPr>
                <a:xfrm>
                  <a:off x="9908665" y="3237140"/>
                  <a:ext cx="1149313" cy="6671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440" h="113696" extrusionOk="0">
                      <a:moveTo>
                        <a:pt x="0" y="113696"/>
                      </a:moveTo>
                      <a:cubicBezTo>
                        <a:pt x="5288" y="111383"/>
                        <a:pt x="19500" y="118769"/>
                        <a:pt x="31729" y="99820"/>
                      </a:cubicBezTo>
                      <a:cubicBezTo>
                        <a:pt x="43958" y="80871"/>
                        <a:pt x="59932" y="444"/>
                        <a:pt x="73372" y="2"/>
                      </a:cubicBezTo>
                      <a:cubicBezTo>
                        <a:pt x="86813" y="-439"/>
                        <a:pt x="100694" y="78553"/>
                        <a:pt x="112372" y="97171"/>
                      </a:cubicBezTo>
                      <a:cubicBezTo>
                        <a:pt x="124050" y="115790"/>
                        <a:pt x="138262" y="109289"/>
                        <a:pt x="143440" y="111713"/>
                      </a:cubicBezTo>
                    </a:path>
                  </a:pathLst>
                </a:custGeom>
                <a:noFill/>
                <a:ln w="19050" cap="flat" cmpd="sng">
                  <a:solidFill>
                    <a:srgbClr val="FF99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8D109E4D-8EC1-B12A-D338-7799DC738F9A}"/>
                      </a:ext>
                    </a:extLst>
                  </p:cNvPr>
                  <p:cNvSpPr txBox="1"/>
                  <p:nvPr/>
                </p:nvSpPr>
                <p:spPr>
                  <a:xfrm>
                    <a:off x="3311323" y="2535131"/>
                    <a:ext cx="547470" cy="400110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it-IT" sz="20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GB" sz="2000" i="1" dirty="0"/>
                  </a:p>
                </p:txBody>
              </p:sp>
            </mc:Choice>
            <mc:Fallback xmlns="">
              <p:sp>
                <p:nvSpPr>
                  <p:cNvPr id="18" name="CasellaDiTesto 17">
                    <a:extLst>
                      <a:ext uri="{FF2B5EF4-FFF2-40B4-BE49-F238E27FC236}">
                        <a16:creationId xmlns:a16="http://schemas.microsoft.com/office/drawing/2014/main" id="{8D109E4D-8EC1-B12A-D338-7799DC738F9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11323" y="2535131"/>
                    <a:ext cx="547470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6" name="Connettore 2 15">
              <a:extLst>
                <a:ext uri="{FF2B5EF4-FFF2-40B4-BE49-F238E27FC236}">
                  <a16:creationId xmlns:a16="http://schemas.microsoft.com/office/drawing/2014/main" id="{336D60CD-6887-B01F-E84B-D98EA27D675E}"/>
                </a:ext>
              </a:extLst>
            </p:cNvPr>
            <p:cNvCxnSpPr/>
            <p:nvPr/>
          </p:nvCxnSpPr>
          <p:spPr>
            <a:xfrm>
              <a:off x="3317663" y="2541193"/>
              <a:ext cx="54113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08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F582AD-3878-2D09-FDC3-F17D05E1B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60BD8E-019E-9C48-0A3C-D7BB69F7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14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sellaDiTesto 84">
                <a:extLst>
                  <a:ext uri="{FF2B5EF4-FFF2-40B4-BE49-F238E27FC236}">
                    <a16:creationId xmlns:a16="http://schemas.microsoft.com/office/drawing/2014/main" id="{31B13405-1252-6892-56A4-4DB72B875103}"/>
                  </a:ext>
                </a:extLst>
              </p:cNvPr>
              <p:cNvSpPr txBox="1"/>
              <p:nvPr/>
            </p:nvSpPr>
            <p:spPr>
              <a:xfrm>
                <a:off x="2924861" y="4397153"/>
                <a:ext cx="3314676" cy="1010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2400" i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it-IT" sz="240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it-IT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CasellaDiTesto 84">
                <a:extLst>
                  <a:ext uri="{FF2B5EF4-FFF2-40B4-BE49-F238E27FC236}">
                    <a16:creationId xmlns:a16="http://schemas.microsoft.com/office/drawing/2014/main" id="{31B13405-1252-6892-56A4-4DB72B875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861" y="4397153"/>
                <a:ext cx="3314676" cy="10100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uppo 94">
            <a:extLst>
              <a:ext uri="{FF2B5EF4-FFF2-40B4-BE49-F238E27FC236}">
                <a16:creationId xmlns:a16="http://schemas.microsoft.com/office/drawing/2014/main" id="{C4E37C36-B450-91EF-2DAF-CBACB6071590}"/>
              </a:ext>
            </a:extLst>
          </p:cNvPr>
          <p:cNvGrpSpPr/>
          <p:nvPr/>
        </p:nvGrpSpPr>
        <p:grpSpPr>
          <a:xfrm>
            <a:off x="4437550" y="3685907"/>
            <a:ext cx="1553044" cy="1702851"/>
            <a:chOff x="7634982" y="3916490"/>
            <a:chExt cx="1553044" cy="1702851"/>
          </a:xfrm>
        </p:grpSpPr>
        <p:grpSp>
          <p:nvGrpSpPr>
            <p:cNvPr id="96" name="Gruppo 95">
              <a:extLst>
                <a:ext uri="{FF2B5EF4-FFF2-40B4-BE49-F238E27FC236}">
                  <a16:creationId xmlns:a16="http://schemas.microsoft.com/office/drawing/2014/main" id="{0F614A45-748D-B552-15A6-7F83E4331F49}"/>
                </a:ext>
              </a:extLst>
            </p:cNvPr>
            <p:cNvGrpSpPr/>
            <p:nvPr/>
          </p:nvGrpSpPr>
          <p:grpSpPr>
            <a:xfrm>
              <a:off x="7634982" y="3916490"/>
              <a:ext cx="1132111" cy="1702851"/>
              <a:chOff x="4245689" y="4034112"/>
              <a:chExt cx="1132111" cy="17028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CasellaDiTesto 98">
                    <a:extLst>
                      <a:ext uri="{FF2B5EF4-FFF2-40B4-BE49-F238E27FC236}">
                        <a16:creationId xmlns:a16="http://schemas.microsoft.com/office/drawing/2014/main" id="{70B6E6A4-DAE8-B38E-6602-FCFB5A834836}"/>
                      </a:ext>
                    </a:extLst>
                  </p:cNvPr>
                  <p:cNvSpPr txBox="1"/>
                  <p:nvPr/>
                </p:nvSpPr>
                <p:spPr>
                  <a:xfrm>
                    <a:off x="4912397" y="4034112"/>
                    <a:ext cx="4654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 xmlns="">
              <p:sp>
                <p:nvSpPr>
                  <p:cNvPr id="99" name="CasellaDiTesto 98">
                    <a:extLst>
                      <a:ext uri="{FF2B5EF4-FFF2-40B4-BE49-F238E27FC236}">
                        <a16:creationId xmlns:a16="http://schemas.microsoft.com/office/drawing/2014/main" id="{70B6E6A4-DAE8-B38E-6602-FCFB5A83483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2397" y="4034112"/>
                    <a:ext cx="465403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597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0" name="Rettangolo con angoli arrotondati 99">
                <a:extLst>
                  <a:ext uri="{FF2B5EF4-FFF2-40B4-BE49-F238E27FC236}">
                    <a16:creationId xmlns:a16="http://schemas.microsoft.com/office/drawing/2014/main" id="{C33BAC8D-1872-FAA8-B620-B18F4B20B536}"/>
                  </a:ext>
                </a:extLst>
              </p:cNvPr>
              <p:cNvSpPr/>
              <p:nvPr/>
            </p:nvSpPr>
            <p:spPr>
              <a:xfrm>
                <a:off x="4245689" y="4726943"/>
                <a:ext cx="808217" cy="1010020"/>
              </a:xfrm>
              <a:prstGeom prst="round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01" name="Connettore a gomito 100">
                <a:extLst>
                  <a:ext uri="{FF2B5EF4-FFF2-40B4-BE49-F238E27FC236}">
                    <a16:creationId xmlns:a16="http://schemas.microsoft.com/office/drawing/2014/main" id="{8720952B-4778-17B8-6120-664DD43CB21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496249" y="4383781"/>
                <a:ext cx="445592" cy="240732"/>
              </a:xfrm>
              <a:prstGeom prst="bentConnector3">
                <a:avLst>
                  <a:gd name="adj1" fmla="val -513"/>
                </a:avLst>
              </a:prstGeom>
              <a:ln w="22225">
                <a:solidFill>
                  <a:srgbClr val="C00000"/>
                </a:solidFill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Connettore 2 97">
              <a:extLst>
                <a:ext uri="{FF2B5EF4-FFF2-40B4-BE49-F238E27FC236}">
                  <a16:creationId xmlns:a16="http://schemas.microsoft.com/office/drawing/2014/main" id="{B0BD4FD4-2D82-0E77-182F-1A1B7EE013E4}"/>
                </a:ext>
              </a:extLst>
            </p:cNvPr>
            <p:cNvCxnSpPr>
              <a:cxnSpLocks/>
            </p:cNvCxnSpPr>
            <p:nvPr/>
          </p:nvCxnSpPr>
          <p:spPr>
            <a:xfrm>
              <a:off x="8759767" y="4165084"/>
              <a:ext cx="428259" cy="0"/>
            </a:xfrm>
            <a:prstGeom prst="straightConnector1">
              <a:avLst/>
            </a:prstGeom>
            <a:ln w="222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9602B75F-A178-3472-2F47-747B388E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70E22DB-02C6-598E-7E81-7C9C96A594B0}"/>
              </a:ext>
            </a:extLst>
          </p:cNvPr>
          <p:cNvSpPr txBox="1"/>
          <p:nvPr/>
        </p:nvSpPr>
        <p:spPr>
          <a:xfrm>
            <a:off x="521550" y="5666753"/>
            <a:ext cx="1120522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Control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of the enhancement: </a:t>
            </a: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functional CPs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for electro-mechanical energy conversion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FBBFF727-8126-ADFD-C8CB-38847FC0536F}"/>
              </a:ext>
            </a:extLst>
          </p:cNvPr>
          <p:cNvGrpSpPr/>
          <p:nvPr/>
        </p:nvGrpSpPr>
        <p:grpSpPr>
          <a:xfrm>
            <a:off x="5305056" y="4381210"/>
            <a:ext cx="4197068" cy="1255729"/>
            <a:chOff x="5305056" y="4381210"/>
            <a:chExt cx="4197068" cy="1255729"/>
          </a:xfrm>
        </p:grpSpPr>
        <p:grpSp>
          <p:nvGrpSpPr>
            <p:cNvPr id="87" name="Gruppo 86">
              <a:extLst>
                <a:ext uri="{FF2B5EF4-FFF2-40B4-BE49-F238E27FC236}">
                  <a16:creationId xmlns:a16="http://schemas.microsoft.com/office/drawing/2014/main" id="{88C46792-347E-8103-ACBE-DD9F71917DCE}"/>
                </a:ext>
              </a:extLst>
            </p:cNvPr>
            <p:cNvGrpSpPr/>
            <p:nvPr/>
          </p:nvGrpSpPr>
          <p:grpSpPr>
            <a:xfrm>
              <a:off x="5305056" y="4381210"/>
              <a:ext cx="4197068" cy="991506"/>
              <a:chOff x="8423572" y="4611793"/>
              <a:chExt cx="4197068" cy="991506"/>
            </a:xfrm>
          </p:grpSpPr>
          <p:sp>
            <p:nvSpPr>
              <p:cNvPr id="88" name="CasellaDiTesto 87">
                <a:extLst>
                  <a:ext uri="{FF2B5EF4-FFF2-40B4-BE49-F238E27FC236}">
                    <a16:creationId xmlns:a16="http://schemas.microsoft.com/office/drawing/2014/main" id="{B557B7AE-BE32-850C-B996-9D61F6201101}"/>
                  </a:ext>
                </a:extLst>
              </p:cNvPr>
              <p:cNvSpPr txBox="1"/>
              <p:nvPr/>
            </p:nvSpPr>
            <p:spPr>
              <a:xfrm>
                <a:off x="8813679" y="4611793"/>
                <a:ext cx="137482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GB" dirty="0"/>
              </a:p>
            </p:txBody>
          </p:sp>
          <p:sp>
            <p:nvSpPr>
              <p:cNvPr id="89" name="Rettangolo con angoli arrotondati 88">
                <a:extLst>
                  <a:ext uri="{FF2B5EF4-FFF2-40B4-BE49-F238E27FC236}">
                    <a16:creationId xmlns:a16="http://schemas.microsoft.com/office/drawing/2014/main" id="{FD49809B-3FBD-055C-AB88-03C6C52B0FEE}"/>
                  </a:ext>
                </a:extLst>
              </p:cNvPr>
              <p:cNvSpPr/>
              <p:nvPr/>
            </p:nvSpPr>
            <p:spPr>
              <a:xfrm>
                <a:off x="8423572" y="4628207"/>
                <a:ext cx="415147" cy="975092"/>
              </a:xfrm>
              <a:prstGeom prst="roundRect">
                <a:avLst/>
              </a:prstGeom>
              <a:noFill/>
              <a:ln w="28575">
                <a:solidFill>
                  <a:srgbClr val="1F77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CasellaDiTesto 90">
                    <a:extLst>
                      <a:ext uri="{FF2B5EF4-FFF2-40B4-BE49-F238E27FC236}">
                        <a16:creationId xmlns:a16="http://schemas.microsoft.com/office/drawing/2014/main" id="{9F7EFB7A-F00F-FE29-669D-0CF766873316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0893" y="4665490"/>
                    <a:ext cx="2549747" cy="79464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it-IT" sz="240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it-IT" sz="2400" i="1">
                                  <a:latin typeface="Cambria Math" panose="02040503050406030204" pitchFamily="18" charset="0"/>
                                </a:rPr>
                                <m:t>𝜕𝜖</m:t>
                              </m:r>
                            </m:den>
                          </m:f>
                          <m:r>
                            <a:rPr lang="it-IT" sz="2400" i="1">
                              <a:latin typeface="Cambria Math" panose="02040503050406030204" pitchFamily="18" charset="0"/>
                            </a:rPr>
                            <m:t>∝</m:t>
                          </m:r>
                          <m:sSup>
                            <m:s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it-IT" sz="2400" b="1" i="0" smtClean="0">
                                      <a:solidFill>
                                        <a:srgbClr val="76B531"/>
                                      </a:solidFill>
                                      <a:latin typeface="Cambria Math" panose="02040503050406030204" pitchFamily="18" charset="0"/>
                                    </a:rPr>
                                    <m:t>𝚫</m:t>
                                  </m:r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it-IT" sz="2400" b="1" i="1" smtClean="0">
                                          <a:solidFill>
                                            <a:srgbClr val="76B5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2400" b="1" i="0" smtClean="0">
                                          <a:solidFill>
                                            <a:srgbClr val="76B5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𝚫</m:t>
                                      </m:r>
                                    </m:e>
                                    <m:sub>
                                      <m:r>
                                        <a:rPr lang="it-IT" sz="2400" b="1" i="0" smtClean="0">
                                          <a:solidFill>
                                            <a:srgbClr val="76B53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𝐜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−1/2</m:t>
                              </m:r>
                            </m:sup>
                          </m:sSup>
                        </m:oMath>
                      </m:oMathPara>
                    </a14:m>
                    <a:endParaRPr lang="en-GB" sz="24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91" name="CasellaDiTesto 90">
                    <a:extLst>
                      <a:ext uri="{FF2B5EF4-FFF2-40B4-BE49-F238E27FC236}">
                        <a16:creationId xmlns:a16="http://schemas.microsoft.com/office/drawing/2014/main" id="{9F7EFB7A-F00F-FE29-669D-0CF7668733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70893" y="4665490"/>
                    <a:ext cx="2549747" cy="79464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Connettore 2 91">
                <a:extLst>
                  <a:ext uri="{FF2B5EF4-FFF2-40B4-BE49-F238E27FC236}">
                    <a16:creationId xmlns:a16="http://schemas.microsoft.com/office/drawing/2014/main" id="{7F3F5107-1147-8D74-E9A4-132BBE1E0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60370" y="5091701"/>
                <a:ext cx="1009812" cy="0"/>
              </a:xfrm>
              <a:prstGeom prst="straightConnector1">
                <a:avLst/>
              </a:prstGeom>
              <a:ln w="22225">
                <a:solidFill>
                  <a:srgbClr val="1F77B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ttangolo con angoli arrotondati 93">
                <a:extLst>
                  <a:ext uri="{FF2B5EF4-FFF2-40B4-BE49-F238E27FC236}">
                    <a16:creationId xmlns:a16="http://schemas.microsoft.com/office/drawing/2014/main" id="{92319865-2CFC-F2A5-3DF1-E89F072EFEEF}"/>
                  </a:ext>
                </a:extLst>
              </p:cNvPr>
              <p:cNvSpPr/>
              <p:nvPr/>
            </p:nvSpPr>
            <p:spPr>
              <a:xfrm>
                <a:off x="10077181" y="4641405"/>
                <a:ext cx="2495333" cy="852501"/>
              </a:xfrm>
              <a:prstGeom prst="roundRect">
                <a:avLst/>
              </a:prstGeom>
              <a:noFill/>
              <a:ln w="28575">
                <a:solidFill>
                  <a:srgbClr val="1F77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688D88E6-9079-75FE-2012-A2086F22BC74}"/>
                    </a:ext>
                  </a:extLst>
                </p:cNvPr>
                <p:cNvSpPr txBox="1"/>
                <p:nvPr/>
              </p:nvSpPr>
              <p:spPr>
                <a:xfrm>
                  <a:off x="7500767" y="5267607"/>
                  <a:ext cx="1756374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GB" sz="1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(Same wrt </a:t>
                  </a:r>
                  <a14:m>
                    <m:oMath xmlns:m="http://schemas.openxmlformats.org/officeDocument/2006/math">
                      <m:r>
                        <a:rPr lang="it-IT" sz="18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</m:oMath>
                  </a14:m>
                  <a:r>
                    <a:rPr lang="en-GB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)</a:t>
                  </a:r>
                </a:p>
              </p:txBody>
            </p:sp>
          </mc:Choice>
          <mc:Fallback>
            <p:sp>
              <p:nvSpPr>
                <p:cNvPr id="21" name="CasellaDiTesto 20">
                  <a:extLst>
                    <a:ext uri="{FF2B5EF4-FFF2-40B4-BE49-F238E27FC236}">
                      <a16:creationId xmlns:a16="http://schemas.microsoft.com/office/drawing/2014/main" id="{688D88E6-9079-75FE-2012-A2086F22BC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00767" y="5267607"/>
                  <a:ext cx="1756374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2768" t="-9836" b="-229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77BD14A-F1F6-FC8F-4F4D-6A25468FA496}"/>
                  </a:ext>
                </a:extLst>
              </p:cNvPr>
              <p:cNvSpPr txBox="1"/>
              <p:nvPr/>
            </p:nvSpPr>
            <p:spPr>
              <a:xfrm>
                <a:off x="591224" y="3551076"/>
                <a:ext cx="3778501" cy="4945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Piezoelectric 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it-IT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GB" sz="2200" b="1" i="1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477BD14A-F1F6-FC8F-4F4D-6A25468FA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24" y="3551076"/>
                <a:ext cx="3778501" cy="494559"/>
              </a:xfrm>
              <a:prstGeom prst="rect">
                <a:avLst/>
              </a:prstGeom>
              <a:blipFill>
                <a:blip r:embed="rId7"/>
                <a:stretch>
                  <a:fillRect l="-1774" t="-4938" b="-1481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>
            <a:extLst>
              <a:ext uri="{FF2B5EF4-FFF2-40B4-BE49-F238E27FC236}">
                <a16:creationId xmlns:a16="http://schemas.microsoft.com/office/drawing/2014/main" id="{46A020A9-F72C-473F-D898-273402815B72}"/>
              </a:ext>
            </a:extLst>
          </p:cNvPr>
          <p:cNvSpPr txBox="1"/>
          <p:nvPr/>
        </p:nvSpPr>
        <p:spPr>
          <a:xfrm>
            <a:off x="5793612" y="3287969"/>
            <a:ext cx="3083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Born effective charges</a:t>
            </a:r>
            <a:endParaRPr lang="en-GB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Enhancement of </a:t>
            </a:r>
            <a:b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topological origin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E44E13C0-5A19-C48F-4E2C-E1C3D854D49F}"/>
              </a:ext>
            </a:extLst>
          </p:cNvPr>
          <p:cNvGrpSpPr/>
          <p:nvPr/>
        </p:nvGrpSpPr>
        <p:grpSpPr>
          <a:xfrm>
            <a:off x="1463476" y="2177112"/>
            <a:ext cx="3124564" cy="408999"/>
            <a:chOff x="2864780" y="2255677"/>
            <a:chExt cx="3124564" cy="408999"/>
          </a:xfrm>
        </p:grpSpPr>
        <p:sp>
          <p:nvSpPr>
            <p:cNvPr id="9" name="Freccia in giù 8">
              <a:extLst>
                <a:ext uri="{FF2B5EF4-FFF2-40B4-BE49-F238E27FC236}">
                  <a16:creationId xmlns:a16="http://schemas.microsoft.com/office/drawing/2014/main" id="{E6B38E8F-0E48-8D92-3FDC-88B3C06F56AA}"/>
                </a:ext>
              </a:extLst>
            </p:cNvPr>
            <p:cNvSpPr/>
            <p:nvPr/>
          </p:nvSpPr>
          <p:spPr>
            <a:xfrm>
              <a:off x="2864780" y="2294948"/>
              <a:ext cx="182787" cy="369728"/>
            </a:xfrm>
            <a:prstGeom prst="downArrow">
              <a:avLst>
                <a:gd name="adj1" fmla="val 35379"/>
                <a:gd name="adj2" fmla="val 75587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8DD503B3-AED2-6D0A-9615-B301096EAFA9}"/>
                    </a:ext>
                  </a:extLst>
                </p:cNvPr>
                <p:cNvSpPr txBox="1"/>
                <p:nvPr/>
              </p:nvSpPr>
              <p:spPr>
                <a:xfrm>
                  <a:off x="3059423" y="2255677"/>
                  <a:ext cx="292992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Strain: </a:t>
                  </a:r>
                  <a14:m>
                    <m:oMath xmlns:m="http://schemas.openxmlformats.org/officeDocument/2006/math">
                      <m:r>
                        <a:rPr lang="it-IT" sz="20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it-IT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it-IT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it-I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it-IT" sz="20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8DD503B3-AED2-6D0A-9615-B301096EAF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423" y="2255677"/>
                  <a:ext cx="2929921" cy="400110"/>
                </a:xfrm>
                <a:prstGeom prst="rect">
                  <a:avLst/>
                </a:prstGeom>
                <a:blipFill>
                  <a:blip r:embed="rId8"/>
                  <a:stretch>
                    <a:fillRect l="-2079" t="-10606" b="-2272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276F4AB8-22D6-BA6D-2D59-946F06E8EEB6}"/>
              </a:ext>
            </a:extLst>
          </p:cNvPr>
          <p:cNvGrpSpPr>
            <a:grpSpLocks noChangeAspect="1"/>
          </p:cNvGrpSpPr>
          <p:nvPr/>
        </p:nvGrpSpPr>
        <p:grpSpPr>
          <a:xfrm>
            <a:off x="895889" y="1729025"/>
            <a:ext cx="3535506" cy="411099"/>
            <a:chOff x="472254" y="965439"/>
            <a:chExt cx="8763957" cy="1019050"/>
          </a:xfrm>
        </p:grpSpPr>
        <p:grpSp>
          <p:nvGrpSpPr>
            <p:cNvPr id="13" name="Gruppo 12">
              <a:extLst>
                <a:ext uri="{FF2B5EF4-FFF2-40B4-BE49-F238E27FC236}">
                  <a16:creationId xmlns:a16="http://schemas.microsoft.com/office/drawing/2014/main" id="{7083EA3F-CAC6-2969-EA84-93CB21CFF555}"/>
                </a:ext>
              </a:extLst>
            </p:cNvPr>
            <p:cNvGrpSpPr/>
            <p:nvPr/>
          </p:nvGrpSpPr>
          <p:grpSpPr>
            <a:xfrm>
              <a:off x="561355" y="1084807"/>
              <a:ext cx="8674856" cy="768364"/>
              <a:chOff x="561355" y="1341479"/>
              <a:chExt cx="8674856" cy="768364"/>
            </a:xfrm>
          </p:grpSpPr>
          <p:cxnSp>
            <p:nvCxnSpPr>
              <p:cNvPr id="16" name="Connettore 2 15">
                <a:extLst>
                  <a:ext uri="{FF2B5EF4-FFF2-40B4-BE49-F238E27FC236}">
                    <a16:creationId xmlns:a16="http://schemas.microsoft.com/office/drawing/2014/main" id="{9B465DC3-AEF4-75CC-9573-8EB2E4B62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541" y="1739004"/>
                <a:ext cx="79200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2E0E2153-B62C-64B4-95A1-E891613493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87327" y="1357860"/>
                <a:ext cx="748884" cy="748612"/>
              </a:xfrm>
              <a:prstGeom prst="ellipse">
                <a:avLst/>
              </a:prstGeom>
              <a:solidFill>
                <a:srgbClr val="76B53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id="{BF975E21-D004-7C46-CB06-16248FCD1CE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355" y="1341479"/>
                <a:ext cx="7079921" cy="768364"/>
                <a:chOff x="167933" y="1730178"/>
                <a:chExt cx="9101738" cy="987779"/>
              </a:xfrm>
            </p:grpSpPr>
            <p:sp>
              <p:nvSpPr>
                <p:cNvPr id="20" name="Ovale 19">
                  <a:extLst>
                    <a:ext uri="{FF2B5EF4-FFF2-40B4-BE49-F238E27FC236}">
                      <a16:creationId xmlns:a16="http://schemas.microsoft.com/office/drawing/2014/main" id="{250DAA00-C2AA-458F-DE21-036A7815E6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7933" y="1755570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Ovale 21">
                  <a:extLst>
                    <a:ext uri="{FF2B5EF4-FFF2-40B4-BE49-F238E27FC236}">
                      <a16:creationId xmlns:a16="http://schemas.microsoft.com/office/drawing/2014/main" id="{D29B016A-752B-F532-1FA4-9BC7F7FE12D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3550" y="1744686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Ovale 22">
                  <a:extLst>
                    <a:ext uri="{FF2B5EF4-FFF2-40B4-BE49-F238E27FC236}">
                      <a16:creationId xmlns:a16="http://schemas.microsoft.com/office/drawing/2014/main" id="{A1945824-D39B-C929-645E-6B281E2E3D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09138" y="1730178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Ovale 23">
                  <a:extLst>
                    <a:ext uri="{FF2B5EF4-FFF2-40B4-BE49-F238E27FC236}">
                      <a16:creationId xmlns:a16="http://schemas.microsoft.com/office/drawing/2014/main" id="{AC67DFFD-8A58-18B2-D1AF-C23886C889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06928" y="1743189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DC6723D3-C026-090F-B594-271755A7E0C8}"/>
                </a:ext>
              </a:extLst>
            </p:cNvPr>
            <p:cNvSpPr/>
            <p:nvPr/>
          </p:nvSpPr>
          <p:spPr>
            <a:xfrm>
              <a:off x="472254" y="965439"/>
              <a:ext cx="3981938" cy="1019050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DC2EE1B8-121F-BD02-EC9D-A5E9E9115E32}"/>
              </a:ext>
            </a:extLst>
          </p:cNvPr>
          <p:cNvGrpSpPr>
            <a:grpSpLocks noChangeAspect="1"/>
          </p:cNvGrpSpPr>
          <p:nvPr/>
        </p:nvGrpSpPr>
        <p:grpSpPr>
          <a:xfrm>
            <a:off x="908989" y="2682905"/>
            <a:ext cx="4248615" cy="405013"/>
            <a:chOff x="456312" y="2855397"/>
            <a:chExt cx="10445287" cy="995730"/>
          </a:xfrm>
        </p:grpSpPr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E81D9C2B-9C61-A037-B0D5-9A4BCAD2DE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6375" y="2963752"/>
              <a:ext cx="10345224" cy="778886"/>
              <a:chOff x="556375" y="2947710"/>
              <a:chExt cx="10345224" cy="778886"/>
            </a:xfrm>
          </p:grpSpPr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8C27C777-3C8E-8645-6C3D-C527A7A86B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0060" y="3365060"/>
                <a:ext cx="96120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uppo 28">
                <a:extLst>
                  <a:ext uri="{FF2B5EF4-FFF2-40B4-BE49-F238E27FC236}">
                    <a16:creationId xmlns:a16="http://schemas.microsoft.com/office/drawing/2014/main" id="{9BB6A2FB-F6E6-5763-6D87-0609059D7841}"/>
                  </a:ext>
                </a:extLst>
              </p:cNvPr>
              <p:cNvGrpSpPr/>
              <p:nvPr/>
            </p:nvGrpSpPr>
            <p:grpSpPr>
              <a:xfrm>
                <a:off x="556375" y="2947710"/>
                <a:ext cx="10345224" cy="778886"/>
                <a:chOff x="556375" y="2888718"/>
                <a:chExt cx="10345224" cy="778886"/>
              </a:xfrm>
            </p:grpSpPr>
            <p:sp>
              <p:nvSpPr>
                <p:cNvPr id="30" name="Ovale 29">
                  <a:extLst>
                    <a:ext uri="{FF2B5EF4-FFF2-40B4-BE49-F238E27FC236}">
                      <a16:creationId xmlns:a16="http://schemas.microsoft.com/office/drawing/2014/main" id="{D68A29BD-2039-7F3E-A92A-EEF836D77D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56375" y="2908470"/>
                  <a:ext cx="748884" cy="748612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e 30">
                  <a:extLst>
                    <a:ext uri="{FF2B5EF4-FFF2-40B4-BE49-F238E27FC236}">
                      <a16:creationId xmlns:a16="http://schemas.microsoft.com/office/drawing/2014/main" id="{58A9BAAC-BDF6-1406-3841-0172940635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339824" y="2900003"/>
                  <a:ext cx="748884" cy="748612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Ovale 31">
                  <a:extLst>
                    <a:ext uri="{FF2B5EF4-FFF2-40B4-BE49-F238E27FC236}">
                      <a16:creationId xmlns:a16="http://schemas.microsoft.com/office/drawing/2014/main" id="{467621F6-5C5D-52E6-499D-28AE3238325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70950" y="2888718"/>
                  <a:ext cx="748884" cy="748612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e 32">
                  <a:extLst>
                    <a:ext uri="{FF2B5EF4-FFF2-40B4-BE49-F238E27FC236}">
                      <a16:creationId xmlns:a16="http://schemas.microsoft.com/office/drawing/2014/main" id="{AC146628-4FDC-7E26-38EC-727EAE0EFA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152715" y="2918992"/>
                  <a:ext cx="748884" cy="748612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e 34">
                  <a:extLst>
                    <a:ext uri="{FF2B5EF4-FFF2-40B4-BE49-F238E27FC236}">
                      <a16:creationId xmlns:a16="http://schemas.microsoft.com/office/drawing/2014/main" id="{849031BA-C35B-7F41-FFCC-54557BE7BB9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69093" y="2907707"/>
                  <a:ext cx="748884" cy="748612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7" name="Rettangolo con angoli arrotondati 26">
              <a:extLst>
                <a:ext uri="{FF2B5EF4-FFF2-40B4-BE49-F238E27FC236}">
                  <a16:creationId xmlns:a16="http://schemas.microsoft.com/office/drawing/2014/main" id="{183FD287-D45F-0B5B-D2D9-C0D3B7988432}"/>
                </a:ext>
              </a:extLst>
            </p:cNvPr>
            <p:cNvSpPr/>
            <p:nvPr/>
          </p:nvSpPr>
          <p:spPr>
            <a:xfrm>
              <a:off x="456312" y="2855397"/>
              <a:ext cx="4803996" cy="995730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C2E457A8-0332-8582-C385-3227F87348C2}"/>
                  </a:ext>
                </a:extLst>
              </p:cNvPr>
              <p:cNvSpPr txBox="1"/>
              <p:nvPr/>
            </p:nvSpPr>
            <p:spPr>
              <a:xfrm>
                <a:off x="656355" y="1200450"/>
                <a:ext cx="377850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Response to a </a:t>
                </a:r>
                <a:r>
                  <a:rPr lang="en-GB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strain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GB" sz="2200" dirty="0"/>
              </a:p>
            </p:txBody>
          </p:sp>
        </mc:Choice>
        <mc:Fallback xmlns="">
          <p:sp>
            <p:nvSpPr>
              <p:cNvPr id="36" name="CasellaDiTesto 35">
                <a:extLst>
                  <a:ext uri="{FF2B5EF4-FFF2-40B4-BE49-F238E27FC236}">
                    <a16:creationId xmlns:a16="http://schemas.microsoft.com/office/drawing/2014/main" id="{C2E457A8-0332-8582-C385-3227F8734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55" y="1200450"/>
                <a:ext cx="3778501" cy="461665"/>
              </a:xfrm>
              <a:prstGeom prst="rect">
                <a:avLst/>
              </a:prstGeom>
              <a:blipFill>
                <a:blip r:embed="rId9"/>
                <a:stretch>
                  <a:fillRect l="-1774" t="-6579" b="-2105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uppo 36">
            <a:extLst>
              <a:ext uri="{FF2B5EF4-FFF2-40B4-BE49-F238E27FC236}">
                <a16:creationId xmlns:a16="http://schemas.microsoft.com/office/drawing/2014/main" id="{73C603E5-7F29-66A4-8B33-5F32CB0FF498}"/>
              </a:ext>
            </a:extLst>
          </p:cNvPr>
          <p:cNvGrpSpPr/>
          <p:nvPr/>
        </p:nvGrpSpPr>
        <p:grpSpPr>
          <a:xfrm>
            <a:off x="6691691" y="2133238"/>
            <a:ext cx="3503327" cy="780298"/>
            <a:chOff x="7784751" y="2985471"/>
            <a:chExt cx="3503327" cy="780298"/>
          </a:xfrm>
        </p:grpSpPr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DAFD957E-7B76-85E6-D23D-16A2E9247A5E}"/>
                </a:ext>
              </a:extLst>
            </p:cNvPr>
            <p:cNvGrpSpPr/>
            <p:nvPr/>
          </p:nvGrpSpPr>
          <p:grpSpPr>
            <a:xfrm>
              <a:off x="7784751" y="3256542"/>
              <a:ext cx="3503327" cy="310302"/>
              <a:chOff x="561355" y="1084807"/>
              <a:chExt cx="8674856" cy="768364"/>
            </a:xfrm>
          </p:grpSpPr>
          <p:cxnSp>
            <p:nvCxnSpPr>
              <p:cNvPr id="45" name="Connettore 2 44">
                <a:extLst>
                  <a:ext uri="{FF2B5EF4-FFF2-40B4-BE49-F238E27FC236}">
                    <a16:creationId xmlns:a16="http://schemas.microsoft.com/office/drawing/2014/main" id="{FCC3DCE8-F752-E661-E6EB-96BE116879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318" y="1482330"/>
                <a:ext cx="7949446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Ovale 45">
                <a:extLst>
                  <a:ext uri="{FF2B5EF4-FFF2-40B4-BE49-F238E27FC236}">
                    <a16:creationId xmlns:a16="http://schemas.microsoft.com/office/drawing/2014/main" id="{5AED9B88-BB29-A1C1-6CB3-80664C4C70C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87327" y="1101188"/>
                <a:ext cx="748884" cy="748612"/>
              </a:xfrm>
              <a:prstGeom prst="ellipse">
                <a:avLst/>
              </a:prstGeom>
              <a:solidFill>
                <a:srgbClr val="76B53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17AB96F0-0B9B-59B6-767D-0D760402247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355" y="1084807"/>
                <a:ext cx="7318256" cy="768364"/>
                <a:chOff x="167933" y="1730178"/>
                <a:chExt cx="9408137" cy="987779"/>
              </a:xfrm>
            </p:grpSpPr>
            <p:sp>
              <p:nvSpPr>
                <p:cNvPr id="48" name="Ovale 47">
                  <a:extLst>
                    <a:ext uri="{FF2B5EF4-FFF2-40B4-BE49-F238E27FC236}">
                      <a16:creationId xmlns:a16="http://schemas.microsoft.com/office/drawing/2014/main" id="{FE9B59EE-F57D-CA3B-6584-378CC9EACD8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7933" y="1755570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Ovale 48">
                  <a:extLst>
                    <a:ext uri="{FF2B5EF4-FFF2-40B4-BE49-F238E27FC236}">
                      <a16:creationId xmlns:a16="http://schemas.microsoft.com/office/drawing/2014/main" id="{2A960F64-13C6-855A-197E-7538A344E47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3550" y="1744686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Ovale 49">
                  <a:extLst>
                    <a:ext uri="{FF2B5EF4-FFF2-40B4-BE49-F238E27FC236}">
                      <a16:creationId xmlns:a16="http://schemas.microsoft.com/office/drawing/2014/main" id="{1CEA7A74-5370-A3D0-24F7-ED8A0D597E2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15536" y="1730178"/>
                  <a:ext cx="962744" cy="962386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Ovale 50">
                  <a:extLst>
                    <a:ext uri="{FF2B5EF4-FFF2-40B4-BE49-F238E27FC236}">
                      <a16:creationId xmlns:a16="http://schemas.microsoft.com/office/drawing/2014/main" id="{FD1A519B-412A-2151-A3C9-0A28C278E9B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13326" y="1743188"/>
                  <a:ext cx="962744" cy="962386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FBF8731D-C931-D973-47AA-E112A3BB07C9}"/>
                </a:ext>
              </a:extLst>
            </p:cNvPr>
            <p:cNvGrpSpPr/>
            <p:nvPr/>
          </p:nvGrpSpPr>
          <p:grpSpPr>
            <a:xfrm>
              <a:off x="7955653" y="3184600"/>
              <a:ext cx="3205880" cy="12447"/>
              <a:chOff x="6571621" y="3628100"/>
              <a:chExt cx="2649486" cy="9352"/>
            </a:xfrm>
          </p:grpSpPr>
          <p:cxnSp>
            <p:nvCxnSpPr>
              <p:cNvPr id="41" name="Connettore 2 40">
                <a:extLst>
                  <a:ext uri="{FF2B5EF4-FFF2-40B4-BE49-F238E27FC236}">
                    <a16:creationId xmlns:a16="http://schemas.microsoft.com/office/drawing/2014/main" id="{22F5D61B-AF19-BB57-7C98-ECF5F924C4DA}"/>
                  </a:ext>
                </a:extLst>
              </p:cNvPr>
              <p:cNvCxnSpPr/>
              <p:nvPr/>
            </p:nvCxnSpPr>
            <p:spPr>
              <a:xfrm>
                <a:off x="6571621" y="3628100"/>
                <a:ext cx="871497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ttore 2 41">
                <a:extLst>
                  <a:ext uri="{FF2B5EF4-FFF2-40B4-BE49-F238E27FC236}">
                    <a16:creationId xmlns:a16="http://schemas.microsoft.com/office/drawing/2014/main" id="{A0D22D8E-19F1-4A61-E921-7CEB0951EB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0871" y="3628100"/>
                <a:ext cx="421938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ttore 2 42">
                <a:extLst>
                  <a:ext uri="{FF2B5EF4-FFF2-40B4-BE49-F238E27FC236}">
                    <a16:creationId xmlns:a16="http://schemas.microsoft.com/office/drawing/2014/main" id="{2517DB01-9D03-CBE5-0851-BC37191FFD5A}"/>
                  </a:ext>
                </a:extLst>
              </p:cNvPr>
              <p:cNvCxnSpPr/>
              <p:nvPr/>
            </p:nvCxnSpPr>
            <p:spPr>
              <a:xfrm>
                <a:off x="7914050" y="3628100"/>
                <a:ext cx="843321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ttore 2 43">
                <a:extLst>
                  <a:ext uri="{FF2B5EF4-FFF2-40B4-BE49-F238E27FC236}">
                    <a16:creationId xmlns:a16="http://schemas.microsoft.com/office/drawing/2014/main" id="{25A1EBAD-4BE5-7267-919C-ECB99C81C4D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45074" y="3637452"/>
                <a:ext cx="476033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Rettangolo con angoli arrotondati 39">
              <a:extLst>
                <a:ext uri="{FF2B5EF4-FFF2-40B4-BE49-F238E27FC236}">
                  <a16:creationId xmlns:a16="http://schemas.microsoft.com/office/drawing/2014/main" id="{39AFEAE3-1BF3-DF88-3097-072403F0FAD0}"/>
                </a:ext>
              </a:extLst>
            </p:cNvPr>
            <p:cNvSpPr/>
            <p:nvPr/>
          </p:nvSpPr>
          <p:spPr>
            <a:xfrm>
              <a:off x="7939142" y="2985471"/>
              <a:ext cx="1600368" cy="780298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uppo 51">
            <a:extLst>
              <a:ext uri="{FF2B5EF4-FFF2-40B4-BE49-F238E27FC236}">
                <a16:creationId xmlns:a16="http://schemas.microsoft.com/office/drawing/2014/main" id="{CF0E0886-FEE5-B067-3F2A-2D55C723F171}"/>
              </a:ext>
            </a:extLst>
          </p:cNvPr>
          <p:cNvGrpSpPr/>
          <p:nvPr/>
        </p:nvGrpSpPr>
        <p:grpSpPr>
          <a:xfrm>
            <a:off x="6846082" y="2141705"/>
            <a:ext cx="1600368" cy="780298"/>
            <a:chOff x="6846082" y="3628663"/>
            <a:chExt cx="1600368" cy="780298"/>
          </a:xfrm>
        </p:grpSpPr>
        <p:sp>
          <p:nvSpPr>
            <p:cNvPr id="53" name="Rettangolo con angoli arrotondati 52">
              <a:extLst>
                <a:ext uri="{FF2B5EF4-FFF2-40B4-BE49-F238E27FC236}">
                  <a16:creationId xmlns:a16="http://schemas.microsoft.com/office/drawing/2014/main" id="{0F829B6D-32C4-A8F3-1A9C-E54E322AD34F}"/>
                </a:ext>
              </a:extLst>
            </p:cNvPr>
            <p:cNvSpPr/>
            <p:nvPr/>
          </p:nvSpPr>
          <p:spPr>
            <a:xfrm>
              <a:off x="6846082" y="3628663"/>
              <a:ext cx="1600368" cy="780298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54" name="Connettore 2 53">
              <a:extLst>
                <a:ext uri="{FF2B5EF4-FFF2-40B4-BE49-F238E27FC236}">
                  <a16:creationId xmlns:a16="http://schemas.microsoft.com/office/drawing/2014/main" id="{6C317B74-49D9-1075-7342-9CFF6FC23DF8}"/>
                </a:ext>
              </a:extLst>
            </p:cNvPr>
            <p:cNvCxnSpPr/>
            <p:nvPr/>
          </p:nvCxnSpPr>
          <p:spPr>
            <a:xfrm>
              <a:off x="7482386" y="4038596"/>
              <a:ext cx="432000" cy="0"/>
            </a:xfrm>
            <a:prstGeom prst="straightConnector1">
              <a:avLst/>
            </a:prstGeom>
            <a:ln w="76200">
              <a:solidFill>
                <a:srgbClr val="FE1F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D93B3354-04A4-61DD-658A-674A9B48E597}"/>
              </a:ext>
            </a:extLst>
          </p:cNvPr>
          <p:cNvGrpSpPr/>
          <p:nvPr/>
        </p:nvGrpSpPr>
        <p:grpSpPr>
          <a:xfrm>
            <a:off x="8490396" y="2133684"/>
            <a:ext cx="1600368" cy="780298"/>
            <a:chOff x="8490396" y="3620642"/>
            <a:chExt cx="1600368" cy="780298"/>
          </a:xfrm>
        </p:grpSpPr>
        <p:sp>
          <p:nvSpPr>
            <p:cNvPr id="56" name="Rettangolo con angoli arrotondati 55">
              <a:extLst>
                <a:ext uri="{FF2B5EF4-FFF2-40B4-BE49-F238E27FC236}">
                  <a16:creationId xmlns:a16="http://schemas.microsoft.com/office/drawing/2014/main" id="{86804791-C8EB-A096-66DA-2F9F698B22FC}"/>
                </a:ext>
              </a:extLst>
            </p:cNvPr>
            <p:cNvSpPr/>
            <p:nvPr/>
          </p:nvSpPr>
          <p:spPr>
            <a:xfrm>
              <a:off x="8490396" y="3620642"/>
              <a:ext cx="1600368" cy="780298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57" name="Connettore 2 56">
              <a:extLst>
                <a:ext uri="{FF2B5EF4-FFF2-40B4-BE49-F238E27FC236}">
                  <a16:creationId xmlns:a16="http://schemas.microsoft.com/office/drawing/2014/main" id="{D0688B7A-8C3F-39FE-DB55-5098E65007F5}"/>
                </a:ext>
              </a:extLst>
            </p:cNvPr>
            <p:cNvCxnSpPr/>
            <p:nvPr/>
          </p:nvCxnSpPr>
          <p:spPr>
            <a:xfrm>
              <a:off x="9126700" y="4046617"/>
              <a:ext cx="432000" cy="0"/>
            </a:xfrm>
            <a:prstGeom prst="straightConnector1">
              <a:avLst/>
            </a:prstGeom>
            <a:ln w="76200">
              <a:solidFill>
                <a:srgbClr val="FE1F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206A2144-83A3-FE74-9A2D-736300299658}"/>
                  </a:ext>
                </a:extLst>
              </p:cNvPr>
              <p:cNvSpPr txBox="1"/>
              <p:nvPr/>
            </p:nvSpPr>
            <p:spPr>
              <a:xfrm>
                <a:off x="5772838" y="1253880"/>
                <a:ext cx="6419162" cy="8002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Breaking of symmetry is necessary</a:t>
                </a:r>
                <a:b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t-IT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sz="2400" b="1" i="0" smtClean="0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it-IT" sz="2400" b="0" i="0" dirty="0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BLA</m:t>
                    </m:r>
                    <m:r>
                      <a:rPr lang="it-IT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it-IT" sz="24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it-IT" sz="24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it-IT" sz="24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it-IT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400" dirty="0"/>
              </a:p>
            </p:txBody>
          </p:sp>
        </mc:Choice>
        <mc:Fallback>
          <p:sp>
            <p:nvSpPr>
              <p:cNvPr id="58" name="CasellaDiTesto 57">
                <a:extLst>
                  <a:ext uri="{FF2B5EF4-FFF2-40B4-BE49-F238E27FC236}">
                    <a16:creationId xmlns:a16="http://schemas.microsoft.com/office/drawing/2014/main" id="{206A2144-83A3-FE74-9A2D-7363002996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838" y="1253880"/>
                <a:ext cx="6419162" cy="800219"/>
              </a:xfrm>
              <a:prstGeom prst="rect">
                <a:avLst/>
              </a:prstGeom>
              <a:blipFill>
                <a:blip r:embed="rId10"/>
                <a:stretch>
                  <a:fillRect l="-1045" t="-5344" b="-99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Rectangle 3">
            <a:extLst>
              <a:ext uri="{FF2B5EF4-FFF2-40B4-BE49-F238E27FC236}">
                <a16:creationId xmlns:a16="http://schemas.microsoft.com/office/drawing/2014/main" id="{5126E377-0CB4-66F1-8DA8-2445DF4976CE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7"/>
            <a:ext cx="11554805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  <a:latin typeface="Jokerman" panose="04090605060D06020702" pitchFamily="82" charset="0"/>
              </a:rPr>
              <a:t>Piezoelectricity</a:t>
            </a:r>
            <a:r>
              <a:rPr lang="en-US" altLang="it-IT" sz="4000" b="1" dirty="0">
                <a:solidFill>
                  <a:srgbClr val="822434"/>
                </a:solidFill>
              </a:rPr>
              <a:t> in the model</a:t>
            </a:r>
          </a:p>
        </p:txBody>
      </p:sp>
    </p:spTree>
    <p:extLst>
      <p:ext uri="{BB962C8B-B14F-4D97-AF65-F5344CB8AC3E}">
        <p14:creationId xmlns:p14="http://schemas.microsoft.com/office/powerpoint/2010/main" val="202753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13119-8E1E-E3BE-5181-C3E153770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6553DF-126D-B3DD-5C24-270CC8591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18" y="1620194"/>
            <a:ext cx="3227610" cy="849802"/>
          </a:xfrm>
          <a:prstGeom prst="rect">
            <a:avLst/>
          </a:prstGeom>
        </p:spPr>
      </p:pic>
      <p:pic>
        <p:nvPicPr>
          <p:cNvPr id="11" name="Immagine 10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A2CC6B64-8455-C331-3477-560F2AC07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70" y="1546862"/>
            <a:ext cx="3227610" cy="105607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56A059-0115-E581-A952-99431588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15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69DBB94-6305-D431-304E-ED1C2481BFBC}"/>
              </a:ext>
            </a:extLst>
          </p:cNvPr>
          <p:cNvSpPr txBox="1"/>
          <p:nvPr/>
        </p:nvSpPr>
        <p:spPr>
          <a:xfrm>
            <a:off x="245584" y="1101450"/>
            <a:ext cx="474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Model’s</a:t>
            </a:r>
            <a:r>
              <a:rPr lang="en-GB" b="1" dirty="0">
                <a:latin typeface="Cambria Math" panose="02040503050406030204" pitchFamily="18" charset="0"/>
                <a:ea typeface="Cambria Math" panose="02040503050406030204" pitchFamily="18" charset="0"/>
              </a:rPr>
              <a:t> predictions confirmed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using </a:t>
            </a:r>
            <a:r>
              <a:rPr lang="en-US" altLang="it-IT" b="1" dirty="0"/>
              <a:t>Density functional theory (DFT)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calculations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2E162D4-641A-77F5-641C-F30D4058F2C3}"/>
              </a:ext>
            </a:extLst>
          </p:cNvPr>
          <p:cNvSpPr txBox="1"/>
          <p:nvPr/>
        </p:nvSpPr>
        <p:spPr>
          <a:xfrm>
            <a:off x="249781" y="1733592"/>
            <a:ext cx="5587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Range-separated hybrid functional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C8EA133-EAC2-A159-47D3-FE2D48461C3A}"/>
              </a:ext>
            </a:extLst>
          </p:cNvPr>
          <p:cNvSpPr txBox="1"/>
          <p:nvPr/>
        </p:nvSpPr>
        <p:spPr>
          <a:xfrm>
            <a:off x="5781822" y="1243183"/>
            <a:ext cx="28090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ea typeface="Cambria Math" panose="02040503050406030204" pitchFamily="18" charset="0"/>
              </a:rPr>
              <a:t>Polymethineimine (PMI)</a:t>
            </a:r>
            <a:endParaRPr lang="en-GB" sz="1600" b="1" dirty="0">
              <a:ea typeface="Cambria Math" panose="020405030504060302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0A6BE8-083A-444B-0363-60D20020A4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345" y="142325"/>
            <a:ext cx="2606123" cy="1018680"/>
          </a:xfrm>
          <a:prstGeom prst="rect">
            <a:avLst/>
          </a:prstGeo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64A4F057-C2F7-9BE6-5A92-7EFC28631EBA}"/>
              </a:ext>
            </a:extLst>
          </p:cNvPr>
          <p:cNvSpPr txBox="1">
            <a:spLocks noChangeArrowheads="1"/>
          </p:cNvSpPr>
          <p:nvPr/>
        </p:nvSpPr>
        <p:spPr>
          <a:xfrm>
            <a:off x="311448" y="344423"/>
            <a:ext cx="8804418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  <a:latin typeface="Jokerman" panose="04090605060D06020702" pitchFamily="82" charset="0"/>
              </a:rPr>
              <a:t>Piezoelectricity </a:t>
            </a:r>
            <a:r>
              <a:rPr lang="en-US" altLang="it-IT" sz="4000" b="1" dirty="0">
                <a:solidFill>
                  <a:srgbClr val="822434"/>
                </a:solidFill>
              </a:rPr>
              <a:t>in real polymers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FF6D71B-6F8A-7026-7AB8-5215D901EE42}"/>
                  </a:ext>
                </a:extLst>
              </p:cNvPr>
              <p:cNvSpPr txBox="1"/>
              <p:nvPr/>
            </p:nvSpPr>
            <p:spPr>
              <a:xfrm>
                <a:off x="349658" y="2104370"/>
                <a:ext cx="5587909" cy="306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xc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LC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PBE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xc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PBE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E1F1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E1F1F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solidFill>
                                <a:srgbClr val="FE1F1F"/>
                              </a:solidFill>
                              <a:latin typeface="Cambria Math" panose="02040503050406030204" pitchFamily="18" charset="0"/>
                            </a:rPr>
                            <m:t>LR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LR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HF</m:t>
                          </m:r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LR</m:t>
                          </m:r>
                          <m:r>
                            <a:rPr lang="it-IT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b="0" i="0" smtClean="0">
                              <a:latin typeface="Cambria Math" panose="02040503050406030204" pitchFamily="18" charset="0"/>
                            </a:rPr>
                            <m:t>PBE</m:t>
                          </m:r>
                        </m:sup>
                      </m:sSubSup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" name="CasellaDiTesto 1">
                <a:extLst>
                  <a:ext uri="{FF2B5EF4-FFF2-40B4-BE49-F238E27FC236}">
                    <a16:creationId xmlns:a16="http://schemas.microsoft.com/office/drawing/2014/main" id="{CFF6D71B-6F8A-7026-7AB8-5215D901E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58" y="2104370"/>
                <a:ext cx="5587909" cy="306366"/>
              </a:xfrm>
              <a:prstGeom prst="rect">
                <a:avLst/>
              </a:prstGeom>
              <a:blipFill>
                <a:blip r:embed="rId5"/>
                <a:stretch>
                  <a:fillRect t="-4000" b="-32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egnaposto data 6">
            <a:extLst>
              <a:ext uri="{FF2B5EF4-FFF2-40B4-BE49-F238E27FC236}">
                <a16:creationId xmlns:a16="http://schemas.microsoft.com/office/drawing/2014/main" id="{3B4A2E9E-DB98-F8A5-D3F0-A78FCD1AE8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8D75750B-CE1E-9ACD-8EFA-1D234CB48F79}"/>
              </a:ext>
            </a:extLst>
          </p:cNvPr>
          <p:cNvSpPr txBox="1"/>
          <p:nvPr/>
        </p:nvSpPr>
        <p:spPr>
          <a:xfrm>
            <a:off x="8789735" y="1243165"/>
            <a:ext cx="368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Mono-Fluorinated PA (MFPA)</a:t>
            </a:r>
          </a:p>
        </p:txBody>
      </p: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6A781126-5C1D-BE28-9B19-FC359B676D15}"/>
              </a:ext>
            </a:extLst>
          </p:cNvPr>
          <p:cNvGrpSpPr/>
          <p:nvPr/>
        </p:nvGrpSpPr>
        <p:grpSpPr>
          <a:xfrm>
            <a:off x="797076" y="2813657"/>
            <a:ext cx="4824833" cy="3565458"/>
            <a:chOff x="3188142" y="2804845"/>
            <a:chExt cx="4824833" cy="3565458"/>
          </a:xfrm>
        </p:grpSpPr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F7483D07-153C-5DBB-5A60-A30A1AD7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61" t="-9877" r="-2418" b="9877"/>
            <a:stretch/>
          </p:blipFill>
          <p:spPr>
            <a:xfrm>
              <a:off x="3621643" y="2809059"/>
              <a:ext cx="4391332" cy="3215163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CCBB1185-88F3-3838-122A-595797E7584F}"/>
                </a:ext>
              </a:extLst>
            </p:cNvPr>
            <p:cNvSpPr txBox="1"/>
            <p:nvPr/>
          </p:nvSpPr>
          <p:spPr>
            <a:xfrm>
              <a:off x="3763699" y="2804845"/>
              <a:ext cx="36810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/>
                <a:t>(MFPA)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1775823B-B28F-D246-6AE8-6E16E749BCD5}"/>
                    </a:ext>
                  </a:extLst>
                </p:cNvPr>
                <p:cNvSpPr txBox="1"/>
                <p:nvPr/>
              </p:nvSpPr>
              <p:spPr>
                <a:xfrm>
                  <a:off x="4586915" y="5908638"/>
                  <a:ext cx="217038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LR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1775823B-B28F-D246-6AE8-6E16E749BC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6915" y="5908638"/>
                  <a:ext cx="2170387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B11FE5A9-B1BA-9A14-9505-D070E5477032}"/>
                    </a:ext>
                  </a:extLst>
                </p:cNvPr>
                <p:cNvSpPr txBox="1"/>
                <p:nvPr/>
              </p:nvSpPr>
              <p:spPr>
                <a:xfrm rot="16200000">
                  <a:off x="2407513" y="4320467"/>
                  <a:ext cx="1930589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800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BLA</m:t>
                      </m:r>
                      <m:r>
                        <a:rPr lang="it-IT" sz="1800" b="0" i="0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</m:oMath>
                  </a14:m>
                  <a:r>
                    <a:rPr lang="en-GB" dirty="0">
                      <a:solidFill>
                        <a:srgbClr val="1F77B4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cell length</a:t>
                  </a:r>
                </a:p>
              </p:txBody>
            </p:sp>
          </mc:Choice>
          <mc:Fallback>
            <p:sp>
              <p:nvSpPr>
                <p:cNvPr id="18" name="CasellaDiTesto 17">
                  <a:extLst>
                    <a:ext uri="{FF2B5EF4-FFF2-40B4-BE49-F238E27FC236}">
                      <a16:creationId xmlns:a16="http://schemas.microsoft.com/office/drawing/2014/main" id="{B11FE5A9-B1BA-9A14-9505-D070E54770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407513" y="4320467"/>
                  <a:ext cx="1930589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1667" r="-25000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B7455A6E-4825-1395-7060-5D3DEA5DEC24}"/>
                </a:ext>
              </a:extLst>
            </p:cNvPr>
            <p:cNvSpPr txBox="1"/>
            <p:nvPr/>
          </p:nvSpPr>
          <p:spPr>
            <a:xfrm>
              <a:off x="4431879" y="3331088"/>
              <a:ext cx="1018318" cy="400110"/>
            </a:xfrm>
            <a:prstGeom prst="rect">
              <a:avLst/>
            </a:prstGeom>
            <a:solidFill>
              <a:srgbClr val="E0F8DA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364F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DFT</a:t>
              </a:r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0139261A-076E-B7DD-90EA-EC8319AC1B9C}"/>
                </a:ext>
              </a:extLst>
            </p:cNvPr>
            <p:cNvSpPr txBox="1"/>
            <p:nvPr/>
          </p:nvSpPr>
          <p:spPr>
            <a:xfrm>
              <a:off x="4459952" y="3641310"/>
              <a:ext cx="10183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model</a:t>
              </a:r>
            </a:p>
          </p:txBody>
        </p:sp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id="{A0BF1B19-E7BA-FD66-012B-11CB8CE56856}"/>
                </a:ext>
              </a:extLst>
            </p:cNvPr>
            <p:cNvSpPr/>
            <p:nvPr/>
          </p:nvSpPr>
          <p:spPr>
            <a:xfrm>
              <a:off x="4506924" y="5451448"/>
              <a:ext cx="1310240" cy="285564"/>
            </a:xfrm>
            <a:prstGeom prst="rect">
              <a:avLst/>
            </a:prstGeom>
            <a:solidFill>
              <a:srgbClr val="E0F8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0F893AD2-FF7F-1054-2214-DAEC76C8822D}"/>
                    </a:ext>
                  </a:extLst>
                </p:cNvPr>
                <p:cNvSpPr txBox="1"/>
                <p:nvPr/>
              </p:nvSpPr>
              <p:spPr>
                <a:xfrm>
                  <a:off x="5096122" y="5126042"/>
                  <a:ext cx="1310240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it-IT" sz="2200" b="0" i="0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it-IT" sz="2200" i="0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it-IT" sz="2200" b="0" i="0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it-IT" sz="22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GB" sz="22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3" name="CasellaDiTesto 32">
                  <a:extLst>
                    <a:ext uri="{FF2B5EF4-FFF2-40B4-BE49-F238E27FC236}">
                      <a16:creationId xmlns:a16="http://schemas.microsoft.com/office/drawing/2014/main" id="{0F893AD2-FF7F-1054-2214-DAEC76C882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6122" y="5126042"/>
                  <a:ext cx="1310240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150019E0-A7CE-DA91-1565-CBCA706EBCB8}"/>
                    </a:ext>
                  </a:extLst>
                </p:cNvPr>
                <p:cNvSpPr txBox="1"/>
                <p:nvPr/>
              </p:nvSpPr>
              <p:spPr>
                <a:xfrm>
                  <a:off x="5133018" y="4804506"/>
                  <a:ext cx="127474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76B53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it-IT" sz="2400" b="1" i="1">
                          <a:solidFill>
                            <a:srgbClr val="76B53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it-IT" sz="2400" b="1" i="1">
                          <a:solidFill>
                            <a:srgbClr val="76B53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GB" sz="24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n-GB" sz="2400" b="1" dirty="0"/>
                </a:p>
              </p:txBody>
            </p:sp>
          </mc:Choice>
          <mc:Fallback>
            <p:sp>
              <p:nvSpPr>
                <p:cNvPr id="37" name="CasellaDiTesto 36">
                  <a:extLst>
                    <a:ext uri="{FF2B5EF4-FFF2-40B4-BE49-F238E27FC236}">
                      <a16:creationId xmlns:a16="http://schemas.microsoft.com/office/drawing/2014/main" id="{150019E0-A7CE-DA91-1565-CBCA706EBC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018" y="4804506"/>
                  <a:ext cx="1274741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uppo 34">
            <a:extLst>
              <a:ext uri="{FF2B5EF4-FFF2-40B4-BE49-F238E27FC236}">
                <a16:creationId xmlns:a16="http://schemas.microsoft.com/office/drawing/2014/main" id="{4A78DEB1-7F95-AC91-DD1A-F67C9EDD1F09}"/>
              </a:ext>
            </a:extLst>
          </p:cNvPr>
          <p:cNvGrpSpPr/>
          <p:nvPr/>
        </p:nvGrpSpPr>
        <p:grpSpPr>
          <a:xfrm>
            <a:off x="5980864" y="2857970"/>
            <a:ext cx="4754095" cy="3545071"/>
            <a:chOff x="7659881" y="2855422"/>
            <a:chExt cx="4754095" cy="3545071"/>
          </a:xfrm>
        </p:grpSpPr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78A2376D-722F-70C2-3982-C883C925E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8" b="10753"/>
            <a:stretch/>
          </p:blipFill>
          <p:spPr>
            <a:xfrm>
              <a:off x="8053087" y="3154759"/>
              <a:ext cx="4360889" cy="2869463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CC3BE04-B86C-64FC-BA9A-5784F61D7B52}"/>
                </a:ext>
              </a:extLst>
            </p:cNvPr>
            <p:cNvSpPr txBox="1"/>
            <p:nvPr/>
          </p:nvSpPr>
          <p:spPr>
            <a:xfrm>
              <a:off x="8714362" y="2855422"/>
              <a:ext cx="280902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ea typeface="Cambria Math" panose="02040503050406030204" pitchFamily="18" charset="0"/>
                </a:rPr>
                <a:t>(PMI)</a:t>
              </a:r>
              <a:endParaRPr lang="en-GB" sz="1600" b="1" dirty="0">
                <a:ea typeface="Cambria Math" panose="02040503050406030204" pitchFamily="18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C778B14F-5AE8-8CFF-66A5-3467E4F26E1D}"/>
                    </a:ext>
                  </a:extLst>
                </p:cNvPr>
                <p:cNvSpPr txBox="1"/>
                <p:nvPr/>
              </p:nvSpPr>
              <p:spPr>
                <a:xfrm rot="16200000">
                  <a:off x="6879252" y="4296405"/>
                  <a:ext cx="193058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1800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BLA</m:t>
                      </m:r>
                      <m:r>
                        <a:rPr lang="it-IT" sz="1800" b="0" i="0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</m:oMath>
                  </a14:m>
                  <a:r>
                    <a:rPr lang="en-GB" dirty="0">
                      <a:solidFill>
                        <a:srgbClr val="1F77B4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cell length</a:t>
                  </a:r>
                </a:p>
              </p:txBody>
            </p:sp>
          </mc:Choice>
          <mc:Fallback>
            <p:sp>
              <p:nvSpPr>
                <p:cNvPr id="22" name="CasellaDiTesto 21">
                  <a:extLst>
                    <a:ext uri="{FF2B5EF4-FFF2-40B4-BE49-F238E27FC236}">
                      <a16:creationId xmlns:a16="http://schemas.microsoft.com/office/drawing/2014/main" id="{C778B14F-5AE8-8CFF-66A5-3467E4F26E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879252" y="4296405"/>
                  <a:ext cx="1930589" cy="369332"/>
                </a:xfrm>
                <a:prstGeom prst="rect">
                  <a:avLst/>
                </a:prstGeom>
                <a:blipFill>
                  <a:blip r:embed="rId12"/>
                  <a:stretch>
                    <a:fillRect l="-9836" r="-2295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8FF0C5EA-C8DF-1C2C-573A-4CF0B790745F}"/>
                </a:ext>
              </a:extLst>
            </p:cNvPr>
            <p:cNvSpPr txBox="1"/>
            <p:nvPr/>
          </p:nvSpPr>
          <p:spPr>
            <a:xfrm>
              <a:off x="8486326" y="3439793"/>
              <a:ext cx="77191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364F9C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DFT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48A9E752-777E-1532-30A9-301B3AC0ED8A}"/>
                </a:ext>
              </a:extLst>
            </p:cNvPr>
            <p:cNvSpPr txBox="1"/>
            <p:nvPr/>
          </p:nvSpPr>
          <p:spPr>
            <a:xfrm>
              <a:off x="8389614" y="3737448"/>
              <a:ext cx="101831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2000" b="1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model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8C817473-557D-6CF5-ABCD-F208B24BEBE3}"/>
                    </a:ext>
                  </a:extLst>
                </p:cNvPr>
                <p:cNvSpPr txBox="1"/>
                <p:nvPr/>
              </p:nvSpPr>
              <p:spPr>
                <a:xfrm>
                  <a:off x="9148337" y="5938828"/>
                  <a:ext cx="2170387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LR</m:t>
                            </m:r>
                          </m:sub>
                        </m:sSub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27" name="CasellaDiTesto 26">
                  <a:extLst>
                    <a:ext uri="{FF2B5EF4-FFF2-40B4-BE49-F238E27FC236}">
                      <a16:creationId xmlns:a16="http://schemas.microsoft.com/office/drawing/2014/main" id="{8C817473-557D-6CF5-ABCD-F208B24BEB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8337" y="5938828"/>
                  <a:ext cx="2170387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8667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6FDE8D5D-1A14-B82E-36CD-B5ECE4E6A37E}"/>
                </a:ext>
              </a:extLst>
            </p:cNvPr>
            <p:cNvSpPr/>
            <p:nvPr/>
          </p:nvSpPr>
          <p:spPr>
            <a:xfrm>
              <a:off x="9458583" y="5411342"/>
              <a:ext cx="1441264" cy="285564"/>
            </a:xfrm>
            <a:prstGeom prst="rect">
              <a:avLst/>
            </a:prstGeom>
            <a:solidFill>
              <a:srgbClr val="E0F8D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8137DCF1-9A43-BF7D-2C4F-388BF4365C47}"/>
                    </a:ext>
                  </a:extLst>
                </p:cNvPr>
                <p:cNvSpPr txBox="1"/>
                <p:nvPr/>
              </p:nvSpPr>
              <p:spPr>
                <a:xfrm>
                  <a:off x="9896003" y="5142829"/>
                  <a:ext cx="1298638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it-IT" sz="2200" b="0" i="0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it-IT" sz="2200" i="0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m:rPr>
                            <m:sty m:val="p"/>
                          </m:rPr>
                          <a:rPr lang="it-IT" sz="2200" b="0" i="0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it-IT" sz="22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it-IT" sz="2200" b="0" i="0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GB" sz="2200" b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34" name="CasellaDiTesto 33">
                  <a:extLst>
                    <a:ext uri="{FF2B5EF4-FFF2-40B4-BE49-F238E27FC236}">
                      <a16:creationId xmlns:a16="http://schemas.microsoft.com/office/drawing/2014/main" id="{8137DCF1-9A43-BF7D-2C4F-388BF4365C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6003" y="5142829"/>
                  <a:ext cx="1298638" cy="43088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1E61E0C6-46AF-0F33-FD6C-4E6302E22B5C}"/>
                    </a:ext>
                  </a:extLst>
                </p:cNvPr>
                <p:cNvSpPr txBox="1"/>
                <p:nvPr/>
              </p:nvSpPr>
              <p:spPr>
                <a:xfrm>
                  <a:off x="9839292" y="4815397"/>
                  <a:ext cx="1274741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it-IT" sz="2400" b="1" i="1" smtClean="0">
                          <a:solidFill>
                            <a:srgbClr val="76B53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it-IT" sz="2400" b="1" i="1">
                          <a:solidFill>
                            <a:srgbClr val="76B531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it-IT" sz="2400" b="1" i="1">
                          <a:solidFill>
                            <a:srgbClr val="76B53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a14:m>
                  <a:r>
                    <a:rPr lang="en-GB" sz="2400" b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endParaRPr lang="en-GB" sz="2400" b="1" dirty="0"/>
                </a:p>
              </p:txBody>
            </p:sp>
          </mc:Choice>
          <mc:Fallback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1E61E0C6-46AF-0F33-FD6C-4E6302E22B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39292" y="4815397"/>
                  <a:ext cx="1274741" cy="46166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C540F5DE-4575-9406-BFC0-3D1015FAF089}"/>
              </a:ext>
            </a:extLst>
          </p:cNvPr>
          <p:cNvGrpSpPr/>
          <p:nvPr/>
        </p:nvGrpSpPr>
        <p:grpSpPr>
          <a:xfrm>
            <a:off x="283135" y="2476944"/>
            <a:ext cx="6318991" cy="447051"/>
            <a:chOff x="441860" y="2966153"/>
            <a:chExt cx="6318991" cy="447051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EA9778BD-8B33-DDA1-5B47-FB913561C2CE}"/>
                </a:ext>
              </a:extLst>
            </p:cNvPr>
            <p:cNvGrpSpPr/>
            <p:nvPr/>
          </p:nvGrpSpPr>
          <p:grpSpPr>
            <a:xfrm>
              <a:off x="3988752" y="2966153"/>
              <a:ext cx="2772099" cy="447051"/>
              <a:chOff x="14101006" y="512160"/>
              <a:chExt cx="2772099" cy="447051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383F9B46-0255-E4BE-6FB9-1C77AEF991E3}"/>
                      </a:ext>
                    </a:extLst>
                  </p:cNvPr>
                  <p:cNvSpPr txBox="1"/>
                  <p:nvPr/>
                </p:nvSpPr>
                <p:spPr>
                  <a:xfrm>
                    <a:off x="14101006" y="569948"/>
                    <a:ext cx="2772099" cy="313163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lIns="0" tIns="0" rIns="0" bIns="0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LR</m:t>
                              </m:r>
                            </m:sub>
                          </m:sSub>
                          <m:r>
                            <a:rPr lang="it-IT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∝</m:t>
                          </m:r>
                          <m:sSubSup>
                            <m:sSubSupPr>
                              <m:ctrlP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it-IT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oMath>
                      </m:oMathPara>
                    </a14:m>
                    <a:endPara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>
              <p:sp>
                <p:nvSpPr>
                  <p:cNvPr id="15" name="CasellaDiTesto 14">
                    <a:extLst>
                      <a:ext uri="{FF2B5EF4-FFF2-40B4-BE49-F238E27FC236}">
                        <a16:creationId xmlns:a16="http://schemas.microsoft.com/office/drawing/2014/main" id="{383F9B46-0255-E4BE-6FB9-1C77AEF991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101006" y="569948"/>
                    <a:ext cx="2772099" cy="313163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37255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762C6A20-1AA0-A24D-5F04-E43F3B470944}"/>
                  </a:ext>
                </a:extLst>
              </p:cNvPr>
              <p:cNvSpPr/>
              <p:nvPr/>
            </p:nvSpPr>
            <p:spPr>
              <a:xfrm>
                <a:off x="14632853" y="512160"/>
                <a:ext cx="1667724" cy="447051"/>
              </a:xfrm>
              <a:prstGeom prst="rect">
                <a:avLst/>
              </a:prstGeom>
              <a:noFill/>
              <a:ln w="34925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89EAE8C3-38DB-CF41-5B91-3E34F45E34D2}"/>
                </a:ext>
              </a:extLst>
            </p:cNvPr>
            <p:cNvSpPr txBox="1"/>
            <p:nvPr/>
          </p:nvSpPr>
          <p:spPr>
            <a:xfrm>
              <a:off x="441860" y="3001117"/>
              <a:ext cx="43059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Related to the dielectric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116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F2D8-3A69-9ACB-938A-36DAE66DD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BE8584-7F32-F8B5-53E0-3486EB5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16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D211DE1-4F8B-E88B-C65C-6C80A492D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128" y="3246750"/>
            <a:ext cx="4622602" cy="145205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105ADD0-7CE0-5419-D566-1514E3ACFF69}"/>
              </a:ext>
            </a:extLst>
          </p:cNvPr>
          <p:cNvSpPr txBox="1"/>
          <p:nvPr/>
        </p:nvSpPr>
        <p:spPr>
          <a:xfrm>
            <a:off x="120700" y="1464639"/>
            <a:ext cx="489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Comparison with state-of-the-art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646D527-5FEE-DB8E-5365-E579E7CE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345" y="142325"/>
            <a:ext cx="2606123" cy="1018680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EA2E2C1-FCFE-B888-C7BB-EB8B330E4E96}"/>
              </a:ext>
            </a:extLst>
          </p:cNvPr>
          <p:cNvSpPr txBox="1"/>
          <p:nvPr/>
        </p:nvSpPr>
        <p:spPr>
          <a:xfrm>
            <a:off x="174635" y="5033475"/>
            <a:ext cx="59213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Piezoelectric </a:t>
            </a: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CPs outperform state-of-the-art</a:t>
            </a:r>
            <a:endParaRPr lang="en-GB" sz="2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7FF3CCE-9761-41D5-50BA-95D5137EF421}"/>
              </a:ext>
            </a:extLst>
          </p:cNvPr>
          <p:cNvSpPr txBox="1"/>
          <p:nvPr/>
        </p:nvSpPr>
        <p:spPr>
          <a:xfrm>
            <a:off x="137634" y="2114628"/>
            <a:ext cx="6172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Polyvinylidene fluoride (</a:t>
            </a: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PVDF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marL="800100" lvl="1" indent="-342900">
              <a:buFont typeface="Cambria Math" panose="02040503050406030204" pitchFamily="18" charset="0"/>
              <a:buChar char="‒"/>
            </a:pP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best 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and most used 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piezo-polymers</a:t>
            </a:r>
          </a:p>
          <a:p>
            <a:pPr marL="800100" lvl="1" indent="-342900">
              <a:buFont typeface="Cambria Math" panose="02040503050406030204" pitchFamily="18" charset="0"/>
              <a:buChar char="‒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not conjugated</a:t>
            </a:r>
            <a:endParaRPr lang="en-GB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1" name="Segnaposto data 6">
            <a:extLst>
              <a:ext uri="{FF2B5EF4-FFF2-40B4-BE49-F238E27FC236}">
                <a16:creationId xmlns:a16="http://schemas.microsoft.com/office/drawing/2014/main" id="{367E8F4A-AD29-DEF3-CE13-DB7E669FF6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76962EEF-8224-9FEF-8EB8-EAA30C12FA86}"/>
              </a:ext>
            </a:extLst>
          </p:cNvPr>
          <p:cNvGrpSpPr/>
          <p:nvPr/>
        </p:nvGrpSpPr>
        <p:grpSpPr>
          <a:xfrm>
            <a:off x="5817784" y="1297081"/>
            <a:ext cx="6364119" cy="4763636"/>
            <a:chOff x="5817784" y="1297081"/>
            <a:chExt cx="6364119" cy="4763636"/>
          </a:xfrm>
        </p:grpSpPr>
        <p:pic>
          <p:nvPicPr>
            <p:cNvPr id="19" name="Immagine 2">
              <a:extLst>
                <a:ext uri="{FF2B5EF4-FFF2-40B4-BE49-F238E27FC236}">
                  <a16:creationId xmlns:a16="http://schemas.microsoft.com/office/drawing/2014/main" id="{640DBA7A-3420-E033-E8BC-B3592E4EC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7126" t="-1777" r="159" b="9745"/>
            <a:stretch/>
          </p:blipFill>
          <p:spPr>
            <a:xfrm>
              <a:off x="6292900" y="1297081"/>
              <a:ext cx="5889003" cy="438896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EB9CDE3A-5C8C-4B95-BA78-B3CBF7D63E02}"/>
                    </a:ext>
                  </a:extLst>
                </p:cNvPr>
                <p:cNvSpPr txBox="1"/>
                <p:nvPr/>
              </p:nvSpPr>
              <p:spPr>
                <a:xfrm>
                  <a:off x="8118980" y="5537497"/>
                  <a:ext cx="2170387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LR</m:t>
                            </m:r>
                          </m:sub>
                        </m:sSub>
                      </m:oMath>
                    </m:oMathPara>
                  </a14:m>
                  <a:endParaRPr lang="en-GB" sz="2800" dirty="0"/>
                </a:p>
              </p:txBody>
            </p:sp>
          </mc:Choice>
          <mc:Fallback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EB9CDE3A-5C8C-4B95-BA78-B3CBF7D63E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8980" y="5537497"/>
                  <a:ext cx="217038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4CB244D3-D357-1F1E-FD68-F9FDDA38A590}"/>
                    </a:ext>
                  </a:extLst>
                </p:cNvPr>
                <p:cNvSpPr txBox="1"/>
                <p:nvPr/>
              </p:nvSpPr>
              <p:spPr>
                <a:xfrm rot="16200000">
                  <a:off x="5010807" y="2928983"/>
                  <a:ext cx="2170387" cy="55643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a14:m>
                  <a:r>
                    <a:rPr lang="en-GB" sz="24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[pC/N]</a:t>
                  </a:r>
                </a:p>
              </p:txBody>
            </p:sp>
          </mc:Choice>
          <mc:Fallback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4CB244D3-D357-1F1E-FD68-F9FDDA38A5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010807" y="2928983"/>
                  <a:ext cx="2170387" cy="556434"/>
                </a:xfrm>
                <a:prstGeom prst="rect">
                  <a:avLst/>
                </a:prstGeom>
                <a:blipFill>
                  <a:blip r:embed="rId7"/>
                  <a:stretch>
                    <a:fillRect l="-2174" r="-13043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5D77D591-8561-8295-77F8-0405C5F94DF1}"/>
              </a:ext>
            </a:extLst>
          </p:cNvPr>
          <p:cNvSpPr txBox="1">
            <a:spLocks noChangeArrowheads="1"/>
          </p:cNvSpPr>
          <p:nvPr/>
        </p:nvSpPr>
        <p:spPr>
          <a:xfrm>
            <a:off x="311448" y="344423"/>
            <a:ext cx="8804418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  <a:latin typeface="Jokerman" panose="04090605060D06020702" pitchFamily="82" charset="0"/>
              </a:rPr>
              <a:t>Piezoelectricity </a:t>
            </a:r>
            <a:r>
              <a:rPr lang="en-US" altLang="it-IT" sz="4000" b="1" dirty="0">
                <a:solidFill>
                  <a:srgbClr val="822434"/>
                </a:solidFill>
              </a:rPr>
              <a:t>in real polymers</a:t>
            </a:r>
          </a:p>
        </p:txBody>
      </p:sp>
    </p:spTree>
    <p:extLst>
      <p:ext uri="{BB962C8B-B14F-4D97-AF65-F5344CB8AC3E}">
        <p14:creationId xmlns:p14="http://schemas.microsoft.com/office/powerpoint/2010/main" val="5021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75BEEF-BC61-BDB0-5221-0E41E718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dirty="0" smtClean="0"/>
              <a:t>17</a:t>
            </a:fld>
            <a:endParaRPr lang="it-IT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41226-F107-EF50-2124-68CA16B063E3}"/>
              </a:ext>
            </a:extLst>
          </p:cNvPr>
          <p:cNvSpPr txBox="1">
            <a:spLocks noChangeArrowheads="1"/>
          </p:cNvSpPr>
          <p:nvPr/>
        </p:nvSpPr>
        <p:spPr>
          <a:xfrm>
            <a:off x="388120" y="239440"/>
            <a:ext cx="4522548" cy="68218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400" b="1" dirty="0">
                <a:solidFill>
                  <a:srgbClr val="822434"/>
                </a:solidFill>
                <a:latin typeface="Jokerman" panose="04090605060D06020702" pitchFamily="82" charset="0"/>
              </a:rPr>
              <a:t>Conclusions</a:t>
            </a:r>
            <a:endParaRPr lang="it-IT" altLang="it-IT" sz="4400" b="1" dirty="0">
              <a:solidFill>
                <a:srgbClr val="822434"/>
              </a:solidFill>
              <a:latin typeface="Jokerman" panose="04090605060D06020702" pitchFamily="82" charset="0"/>
            </a:endParaRPr>
          </a:p>
        </p:txBody>
      </p:sp>
      <p:sp>
        <p:nvSpPr>
          <p:cNvPr id="59" name="Segnaposto data 6">
            <a:extLst>
              <a:ext uri="{FF2B5EF4-FFF2-40B4-BE49-F238E27FC236}">
                <a16:creationId xmlns:a16="http://schemas.microsoft.com/office/drawing/2014/main" id="{3E5B4A78-B12F-2565-CC99-C5CE22C2EB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B4CAF0F-F63B-87B5-4352-D79C5B489701}"/>
                  </a:ext>
                </a:extLst>
              </p:cNvPr>
              <p:cNvSpPr txBox="1"/>
              <p:nvPr/>
            </p:nvSpPr>
            <p:spPr>
              <a:xfrm>
                <a:off x="620482" y="2185094"/>
                <a:ext cx="68524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Cambria Math" panose="02040503050406030204" pitchFamily="18" charset="0"/>
                  <a:buChar char="‒"/>
                </a:pP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topological enhancement of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it-IT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GB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0B4CAF0F-F63B-87B5-4352-D79C5B489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82" y="2185094"/>
                <a:ext cx="6852442" cy="369332"/>
              </a:xfrm>
              <a:prstGeom prst="rect">
                <a:avLst/>
              </a:prstGeom>
              <a:blipFill>
                <a:blip r:embed="rId2"/>
                <a:stretch>
                  <a:fillRect l="-712" t="-9836" b="-229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3AA4AB8-D374-14D7-60F6-7E99B4E99ABD}"/>
              </a:ext>
            </a:extLst>
          </p:cNvPr>
          <p:cNvSpPr txBox="1"/>
          <p:nvPr/>
        </p:nvSpPr>
        <p:spPr>
          <a:xfrm>
            <a:off x="628504" y="1911935"/>
            <a:ext cx="6852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ambria Math" panose="02040503050406030204" pitchFamily="18" charset="0"/>
              <a:buChar char="‒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related to structural properties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72EB95E-D9AB-CF77-8C20-EBC07BE7134F}"/>
              </a:ext>
            </a:extLst>
          </p:cNvPr>
          <p:cNvSpPr txBox="1"/>
          <p:nvPr/>
        </p:nvSpPr>
        <p:spPr>
          <a:xfrm>
            <a:off x="182915" y="1082844"/>
            <a:ext cx="6669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Conjugated polymers as organic piezoelectric materials with </a:t>
            </a:r>
            <a:r>
              <a:rPr lang="en-GB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enhanced functionalities</a:t>
            </a:r>
            <a:endParaRPr lang="en-GB" sz="2400" b="1" i="1" dirty="0">
              <a:solidFill>
                <a:srgbClr val="2178B5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40E8392-8485-92C3-3CDB-819E2575DA1E}"/>
              </a:ext>
            </a:extLst>
          </p:cNvPr>
          <p:cNvSpPr txBox="1"/>
          <p:nvPr/>
        </p:nvSpPr>
        <p:spPr>
          <a:xfrm>
            <a:off x="182916" y="2721548"/>
            <a:ext cx="6669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Possibility to </a:t>
            </a:r>
            <a:r>
              <a:rPr lang="en-GB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control </a:t>
            </a:r>
            <a:r>
              <a:rPr lang="en-GB" sz="2400" dirty="0">
                <a:latin typeface="Jokerman" panose="04090605060D06020702" pitchFamily="82" charset="0"/>
                <a:ea typeface="Cambria Math" panose="02040503050406030204" pitchFamily="18" charset="0"/>
              </a:rPr>
              <a:t>piezoelectric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response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2380E9E2-5C85-592C-36FF-DFB428417C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06"/>
          <a:stretch/>
        </p:blipFill>
        <p:spPr>
          <a:xfrm>
            <a:off x="475458" y="4351696"/>
            <a:ext cx="2664000" cy="190479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8CCE7A5-48A9-DB7D-4322-70AC7FE9BDDC}"/>
              </a:ext>
            </a:extLst>
          </p:cNvPr>
          <p:cNvSpPr txBox="1"/>
          <p:nvPr/>
        </p:nvSpPr>
        <p:spPr>
          <a:xfrm>
            <a:off x="205157" y="3428743"/>
            <a:ext cx="591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Outperform state-of-the-art materials</a:t>
            </a:r>
          </a:p>
        </p:txBody>
      </p: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32D8426-BA1C-AD6C-BC41-8660080F432D}"/>
              </a:ext>
            </a:extLst>
          </p:cNvPr>
          <p:cNvGrpSpPr/>
          <p:nvPr/>
        </p:nvGrpSpPr>
        <p:grpSpPr>
          <a:xfrm>
            <a:off x="6852885" y="3595714"/>
            <a:ext cx="4923293" cy="2460567"/>
            <a:chOff x="1171734" y="3849715"/>
            <a:chExt cx="4923293" cy="2460567"/>
          </a:xfrm>
        </p:grpSpPr>
        <p:pic>
          <p:nvPicPr>
            <p:cNvPr id="26" name="Immagine 25" descr="Immagine che contiene aria aperta, albero, erba, cielo&#10;&#10;Descrizione generata automaticamente">
              <a:extLst>
                <a:ext uri="{FF2B5EF4-FFF2-40B4-BE49-F238E27FC236}">
                  <a16:creationId xmlns:a16="http://schemas.microsoft.com/office/drawing/2014/main" id="{227FF52F-68C0-EFFB-B9B8-04DC3F7795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734" y="3849715"/>
              <a:ext cx="4911448" cy="2460567"/>
            </a:xfrm>
            <a:prstGeom prst="rect">
              <a:avLst/>
            </a:prstGeom>
          </p:spPr>
        </p:pic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17A611FA-A89F-EBF1-9273-62C1588D2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96603" y="5109068"/>
              <a:ext cx="708870" cy="112133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E83D41ED-93BE-E61E-CE91-B7D4D15C3A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0940" y="4777313"/>
              <a:ext cx="1784087" cy="1532528"/>
            </a:xfrm>
            <a:prstGeom prst="rect">
              <a:avLst/>
            </a:prstGeom>
          </p:spPr>
        </p:pic>
      </p:grpSp>
      <p:pic>
        <p:nvPicPr>
          <p:cNvPr id="29" name="Immagine 28" descr="Immagine che contiene gioco&#10;&#10;Descrizione generata automaticamente">
            <a:extLst>
              <a:ext uri="{FF2B5EF4-FFF2-40B4-BE49-F238E27FC236}">
                <a16:creationId xmlns:a16="http://schemas.microsoft.com/office/drawing/2014/main" id="{CE91FF5D-5BDB-14F4-0709-83156B2104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42" t="23085" r="6528" b="25000"/>
          <a:stretch/>
        </p:blipFill>
        <p:spPr>
          <a:xfrm>
            <a:off x="3731226" y="4538150"/>
            <a:ext cx="2563271" cy="1516851"/>
          </a:xfrm>
          <a:prstGeom prst="rect">
            <a:avLst/>
          </a:prstGeom>
        </p:spPr>
      </p:pic>
      <p:pic>
        <p:nvPicPr>
          <p:cNvPr id="30" name="Immagine 2">
            <a:extLst>
              <a:ext uri="{FF2B5EF4-FFF2-40B4-BE49-F238E27FC236}">
                <a16:creationId xmlns:a16="http://schemas.microsoft.com/office/drawing/2014/main" id="{24A4079C-EF93-7078-0D60-865CE490BC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7126" t="-1777" r="159" b="9745"/>
          <a:stretch/>
        </p:blipFill>
        <p:spPr>
          <a:xfrm>
            <a:off x="7603832" y="461027"/>
            <a:ext cx="3656607" cy="27252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A4ADAA55-4923-71AE-7DE9-75910B28943B}"/>
                  </a:ext>
                </a:extLst>
              </p:cNvPr>
              <p:cNvSpPr txBox="1"/>
              <p:nvPr/>
            </p:nvSpPr>
            <p:spPr>
              <a:xfrm>
                <a:off x="8355408" y="3003220"/>
                <a:ext cx="217038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LR</m:t>
                          </m:r>
                        </m:sub>
                      </m:sSub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CasellaDiTesto 30">
                <a:extLst>
                  <a:ext uri="{FF2B5EF4-FFF2-40B4-BE49-F238E27FC236}">
                    <a16:creationId xmlns:a16="http://schemas.microsoft.com/office/drawing/2014/main" id="{A4ADAA55-4923-71AE-7DE9-75910B289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408" y="3003220"/>
                <a:ext cx="2170387" cy="461665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1F36B02A-F797-6397-8188-84DFABE54518}"/>
                  </a:ext>
                </a:extLst>
              </p:cNvPr>
              <p:cNvSpPr txBox="1"/>
              <p:nvPr/>
            </p:nvSpPr>
            <p:spPr>
              <a:xfrm rot="16200000">
                <a:off x="6331609" y="1682980"/>
                <a:ext cx="2170387" cy="423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[pC/N]</a:t>
                </a:r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1F36B02A-F797-6397-8188-84DFABE54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331609" y="1682980"/>
                <a:ext cx="2170387" cy="423770"/>
              </a:xfrm>
              <a:prstGeom prst="rect">
                <a:avLst/>
              </a:prstGeom>
              <a:blipFill>
                <a:blip r:embed="rId11"/>
                <a:stretch>
                  <a:fillRect l="-4348" r="-144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72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75BEEF-BC61-BDB0-5221-0E41E7187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18</a:t>
            </a:fld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241226-F107-EF50-2124-68CA16B063E3}"/>
              </a:ext>
            </a:extLst>
          </p:cNvPr>
          <p:cNvSpPr txBox="1">
            <a:spLocks noChangeArrowheads="1"/>
          </p:cNvSpPr>
          <p:nvPr/>
        </p:nvSpPr>
        <p:spPr>
          <a:xfrm>
            <a:off x="318597" y="2482587"/>
            <a:ext cx="11554805" cy="94641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it-IT" sz="7200" dirty="0">
                <a:solidFill>
                  <a:srgbClr val="822434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Additional materials</a:t>
            </a:r>
            <a:endParaRPr lang="it-IT" altLang="it-IT" sz="7200" dirty="0">
              <a:solidFill>
                <a:srgbClr val="822434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F526C356-9984-9627-4C8E-201C581F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22021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6A19D4-1AEE-472E-B444-BD10BCBD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19</a:t>
            </a:fld>
            <a:endParaRPr 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5AF09CF-2062-4403-A9FA-87D698E428B5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7"/>
            <a:ext cx="11554805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1D model for conjugated systems</a:t>
            </a:r>
            <a:endParaRPr lang="it-IT" altLang="it-IT" sz="4000" b="1" dirty="0">
              <a:solidFill>
                <a:srgbClr val="822434"/>
              </a:solidFill>
            </a:endParaRP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id="{170ADD88-D03B-BC57-AD97-FBF3CB923977}"/>
              </a:ext>
            </a:extLst>
          </p:cNvPr>
          <p:cNvSpPr txBox="1"/>
          <p:nvPr/>
        </p:nvSpPr>
        <p:spPr>
          <a:xfrm>
            <a:off x="230400" y="2449307"/>
            <a:ext cx="66894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Cambria" panose="02040503050406030204" pitchFamily="18" charset="0"/>
                <a:ea typeface="Cambria" panose="02040503050406030204" pitchFamily="18" charset="0"/>
              </a:rPr>
              <a:t>Tight-binding toy-model </a:t>
            </a:r>
            <a:r>
              <a:rPr lang="en-GB" sz="2600" dirty="0">
                <a:latin typeface="Cambria" panose="02040503050406030204" pitchFamily="18" charset="0"/>
                <a:ea typeface="Cambria" panose="02040503050406030204" pitchFamily="18" charset="0"/>
              </a:rPr>
              <a:t>(Rice-Mele)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asellaDiTesto 81">
                <a:extLst>
                  <a:ext uri="{FF2B5EF4-FFF2-40B4-BE49-F238E27FC236}">
                    <a16:creationId xmlns:a16="http://schemas.microsoft.com/office/drawing/2014/main" id="{3CBCA4F0-DD1D-39B4-E4EE-B4E15FAC7C77}"/>
                  </a:ext>
                </a:extLst>
              </p:cNvPr>
              <p:cNvSpPr txBox="1"/>
              <p:nvPr/>
            </p:nvSpPr>
            <p:spPr>
              <a:xfrm>
                <a:off x="230399" y="4475643"/>
                <a:ext cx="8469717" cy="48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𝑡</m:t>
                    </m:r>
                    <m:r>
                      <a:rPr lang="it-IT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bond energy between equidistant atoms (p-orbitals)</a:t>
                </a:r>
              </a:p>
            </p:txBody>
          </p:sp>
        </mc:Choice>
        <mc:Fallback xmlns="">
          <p:sp>
            <p:nvSpPr>
              <p:cNvPr id="82" name="CasellaDiTesto 81">
                <a:extLst>
                  <a:ext uri="{FF2B5EF4-FFF2-40B4-BE49-F238E27FC236}">
                    <a16:creationId xmlns:a16="http://schemas.microsoft.com/office/drawing/2014/main" id="{3CBCA4F0-DD1D-39B4-E4EE-B4E15FAC7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99" y="4475643"/>
                <a:ext cx="8469717" cy="483209"/>
              </a:xfrm>
              <a:prstGeom prst="rect">
                <a:avLst/>
              </a:prstGeom>
              <a:blipFill>
                <a:blip r:embed="rId4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A4F60C1C-29A6-41F0-C80E-FA2C333D9501}"/>
                  </a:ext>
                </a:extLst>
              </p:cNvPr>
              <p:cNvSpPr txBox="1"/>
              <p:nvPr/>
            </p:nvSpPr>
            <p:spPr>
              <a:xfrm>
                <a:off x="220875" y="5115271"/>
                <a:ext cx="6101488" cy="48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𝛽</m:t>
                    </m:r>
                    <m:r>
                      <a:rPr lang="it-IT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electron-phonon coupling parameter</a:t>
                </a:r>
              </a:p>
            </p:txBody>
          </p:sp>
        </mc:Choice>
        <mc:Fallback xmlns="">
          <p:sp>
            <p:nvSpPr>
              <p:cNvPr id="83" name="CasellaDiTesto 82">
                <a:extLst>
                  <a:ext uri="{FF2B5EF4-FFF2-40B4-BE49-F238E27FC236}">
                    <a16:creationId xmlns:a16="http://schemas.microsoft.com/office/drawing/2014/main" id="{A4F60C1C-29A6-41F0-C80E-FA2C333D9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75" y="5115271"/>
                <a:ext cx="6101488" cy="483209"/>
              </a:xfrm>
              <a:prstGeom prst="rect">
                <a:avLst/>
              </a:prstGeom>
              <a:blipFill>
                <a:blip r:embed="rId5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CasellaDiTesto 84">
                <a:extLst>
                  <a:ext uri="{FF2B5EF4-FFF2-40B4-BE49-F238E27FC236}">
                    <a16:creationId xmlns:a16="http://schemas.microsoft.com/office/drawing/2014/main" id="{5EBD81CB-823A-A74E-1C5B-0FB8F577C891}"/>
                  </a:ext>
                </a:extLst>
              </p:cNvPr>
              <p:cNvSpPr txBox="1"/>
              <p:nvPr/>
            </p:nvSpPr>
            <p:spPr>
              <a:xfrm>
                <a:off x="241299" y="5822672"/>
                <a:ext cx="4111913" cy="48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K</m:t>
                    </m:r>
                    <m:r>
                      <a:rPr lang="it-IT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:</m:t>
                    </m:r>
                  </m:oMath>
                </a14:m>
                <a:r>
                  <a:rPr lang="en-GB" sz="25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elastic-constant term</a:t>
                </a:r>
              </a:p>
            </p:txBody>
          </p:sp>
        </mc:Choice>
        <mc:Fallback xmlns="">
          <p:sp>
            <p:nvSpPr>
              <p:cNvPr id="85" name="CasellaDiTesto 84">
                <a:extLst>
                  <a:ext uri="{FF2B5EF4-FFF2-40B4-BE49-F238E27FC236}">
                    <a16:creationId xmlns:a16="http://schemas.microsoft.com/office/drawing/2014/main" id="{5EBD81CB-823A-A74E-1C5B-0FB8F577C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99" y="5822672"/>
                <a:ext cx="4111913" cy="483209"/>
              </a:xfrm>
              <a:prstGeom prst="rect">
                <a:avLst/>
              </a:prstGeom>
              <a:blipFill>
                <a:blip r:embed="rId7"/>
                <a:stretch>
                  <a:fillRect t="-7595" b="-26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A469FEF-CE76-81DE-953C-A3B15BDBFB22}"/>
                  </a:ext>
                </a:extLst>
              </p:cNvPr>
              <p:cNvSpPr txBox="1"/>
              <p:nvPr/>
            </p:nvSpPr>
            <p:spPr>
              <a:xfrm>
                <a:off x="7107860" y="5205354"/>
                <a:ext cx="4433645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400" dirty="0"/>
                  <a:t>B</a:t>
                </a:r>
                <a:r>
                  <a:rPr lang="en-US" sz="2400" b="0" dirty="0"/>
                  <a:t>ond energy variation</a:t>
                </a:r>
                <a:r>
                  <a:rPr lang="it-IT" sz="2400" b="0" dirty="0"/>
                  <a:t>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it-IT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it-IT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CA469FEF-CE76-81DE-953C-A3B15BDBF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860" y="5205354"/>
                <a:ext cx="4433645" cy="369332"/>
              </a:xfrm>
              <a:prstGeom prst="rect">
                <a:avLst/>
              </a:prstGeom>
              <a:blipFill>
                <a:blip r:embed="rId19"/>
                <a:stretch>
                  <a:fillRect l="-4264" t="-26667" b="-50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BAA477CC-6A6F-3752-C224-B0FA10D58FE9}"/>
              </a:ext>
            </a:extLst>
          </p:cNvPr>
          <p:cNvCxnSpPr/>
          <p:nvPr/>
        </p:nvCxnSpPr>
        <p:spPr>
          <a:xfrm>
            <a:off x="5994173" y="5398450"/>
            <a:ext cx="92570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5D0520A7-5F10-5D3E-0794-D6E42A2888D6}"/>
              </a:ext>
            </a:extLst>
          </p:cNvPr>
          <p:cNvCxnSpPr/>
          <p:nvPr/>
        </p:nvCxnSpPr>
        <p:spPr>
          <a:xfrm>
            <a:off x="3974976" y="6101264"/>
            <a:ext cx="11201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46243D93-3E71-9A1A-1C53-7D0E7664715B}"/>
                  </a:ext>
                </a:extLst>
              </p:cNvPr>
              <p:cNvSpPr txBox="1"/>
              <p:nvPr/>
            </p:nvSpPr>
            <p:spPr>
              <a:xfrm>
                <a:off x="5210687" y="5788075"/>
                <a:ext cx="5841997" cy="614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Lattice distortion energy: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it-IT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𝐾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46243D93-3E71-9A1A-1C53-7D0E76647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687" y="5788075"/>
                <a:ext cx="5841997" cy="614848"/>
              </a:xfrm>
              <a:prstGeom prst="rect">
                <a:avLst/>
              </a:prstGeom>
              <a:blipFill>
                <a:blip r:embed="rId21"/>
                <a:stretch>
                  <a:fillRect l="-1670" b="-79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042314D-6804-39CD-708E-0B8628CB2833}"/>
                  </a:ext>
                </a:extLst>
              </p:cNvPr>
              <p:cNvSpPr txBox="1"/>
              <p:nvPr/>
            </p:nvSpPr>
            <p:spPr>
              <a:xfrm>
                <a:off x="247813" y="3735024"/>
                <a:ext cx="27920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600" b="1" i="0" smtClean="0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𝚫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400" dirty="0"/>
                  <a:t>onsite energy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C042314D-6804-39CD-708E-0B8628CB2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13" y="3735024"/>
                <a:ext cx="2792037" cy="523220"/>
              </a:xfrm>
              <a:prstGeom prst="rect">
                <a:avLst/>
              </a:prstGeom>
              <a:blipFill>
                <a:blip r:embed="rId22"/>
                <a:stretch>
                  <a:fillRect b="-23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8200E1D-9C66-3D59-ADED-2DB3908BCF5A}"/>
                  </a:ext>
                </a:extLst>
              </p:cNvPr>
              <p:cNvSpPr txBox="1"/>
              <p:nvPr/>
            </p:nvSpPr>
            <p:spPr>
              <a:xfrm>
                <a:off x="4178423" y="3807522"/>
                <a:ext cx="64303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2400" dirty="0"/>
                  <a:t>Atoms equivalence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2400" b="1" i="0" smtClean="0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𝚫</m:t>
                    </m:r>
                    <m:r>
                      <a:rPr lang="it-IT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=0</m:t>
                    </m:r>
                  </m:oMath>
                </a14:m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in PA) </a:t>
                </a:r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8200E1D-9C66-3D59-ADED-2DB3908BC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23" y="3807522"/>
                <a:ext cx="6430393" cy="461665"/>
              </a:xfrm>
              <a:prstGeom prst="rect">
                <a:avLst/>
              </a:prstGeom>
              <a:blipFill>
                <a:blip r:embed="rId23"/>
                <a:stretch>
                  <a:fillRect l="-142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1B412ADA-9777-C23B-396C-10B17D11FC30}"/>
              </a:ext>
            </a:extLst>
          </p:cNvPr>
          <p:cNvCxnSpPr/>
          <p:nvPr/>
        </p:nvCxnSpPr>
        <p:spPr>
          <a:xfrm>
            <a:off x="2983352" y="4067913"/>
            <a:ext cx="112010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EE6109EA-6CA0-DAEC-1F43-3BF44A7315FF}"/>
                  </a:ext>
                </a:extLst>
              </p:cNvPr>
              <p:cNvSpPr txBox="1"/>
              <p:nvPr/>
            </p:nvSpPr>
            <p:spPr>
              <a:xfrm>
                <a:off x="325514" y="3123539"/>
                <a:ext cx="5161306" cy="575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it-IT" sz="2400" b="0" i="1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4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400" i="1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4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it-IT" sz="2400" i="1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GB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  bond length difference</a:t>
                </a:r>
                <a:endParaRPr lang="en-GB" sz="2400" dirty="0">
                  <a:solidFill>
                    <a:srgbClr val="1F77B4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EE6109EA-6CA0-DAEC-1F43-3BF44A731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14" y="3123539"/>
                <a:ext cx="5161306" cy="575735"/>
              </a:xfrm>
              <a:prstGeom prst="rect">
                <a:avLst/>
              </a:prstGeom>
              <a:blipFill>
                <a:blip r:embed="rId24"/>
                <a:stretch>
                  <a:fillRect t="-3158" b="-84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uppo 51">
            <a:extLst>
              <a:ext uri="{FF2B5EF4-FFF2-40B4-BE49-F238E27FC236}">
                <a16:creationId xmlns:a16="http://schemas.microsoft.com/office/drawing/2014/main" id="{7B80C193-E053-BF81-816F-A20E2479F926}"/>
              </a:ext>
            </a:extLst>
          </p:cNvPr>
          <p:cNvGrpSpPr/>
          <p:nvPr/>
        </p:nvGrpSpPr>
        <p:grpSpPr>
          <a:xfrm>
            <a:off x="5311603" y="3009023"/>
            <a:ext cx="4620192" cy="704136"/>
            <a:chOff x="1732728" y="2981307"/>
            <a:chExt cx="7148074" cy="7041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916F2EA4-7979-A2EA-5857-1F57D6976AF1}"/>
                    </a:ext>
                  </a:extLst>
                </p:cNvPr>
                <p:cNvSpPr txBox="1"/>
                <p:nvPr/>
              </p:nvSpPr>
              <p:spPr>
                <a:xfrm>
                  <a:off x="3030250" y="2981307"/>
                  <a:ext cx="4962854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200" b="0" i="1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=0 </m:t>
                      </m:r>
                    </m:oMath>
                  </a14:m>
                  <a:r>
                    <a:rPr lang="en-GB" sz="2200" dirty="0"/>
                    <a:t>  equidistant atoms</a:t>
                  </a:r>
                </a:p>
              </p:txBody>
            </p:sp>
          </mc:Choice>
          <mc:Fallback xmlns="">
            <p:sp>
              <p:nvSpPr>
                <p:cNvPr id="53" name="CasellaDiTesto 52">
                  <a:extLst>
                    <a:ext uri="{FF2B5EF4-FFF2-40B4-BE49-F238E27FC236}">
                      <a16:creationId xmlns:a16="http://schemas.microsoft.com/office/drawing/2014/main" id="{916F2EA4-7979-A2EA-5857-1F57D6976A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0250" y="2981307"/>
                  <a:ext cx="4962854" cy="338554"/>
                </a:xfrm>
                <a:prstGeom prst="rect">
                  <a:avLst/>
                </a:prstGeom>
                <a:blipFill>
                  <a:blip r:embed="rId25"/>
                  <a:stretch>
                    <a:fillRect l="-2281" t="-27273" b="-509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4" name="Connettore 2 53">
              <a:extLst>
                <a:ext uri="{FF2B5EF4-FFF2-40B4-BE49-F238E27FC236}">
                  <a16:creationId xmlns:a16="http://schemas.microsoft.com/office/drawing/2014/main" id="{F0FCFF5A-D8EE-22F7-DE9E-568230198BD5}"/>
                </a:ext>
              </a:extLst>
            </p:cNvPr>
            <p:cNvCxnSpPr/>
            <p:nvPr/>
          </p:nvCxnSpPr>
          <p:spPr>
            <a:xfrm>
              <a:off x="1732728" y="3357170"/>
              <a:ext cx="925705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FAF23AAA-9159-60D0-4D6E-AC3E4A718DC7}"/>
                    </a:ext>
                  </a:extLst>
                </p:cNvPr>
                <p:cNvSpPr txBox="1"/>
                <p:nvPr/>
              </p:nvSpPr>
              <p:spPr>
                <a:xfrm>
                  <a:off x="3028527" y="3346889"/>
                  <a:ext cx="5852275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sz="2200" b="0" i="1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it-IT" sz="2200" b="0" i="1" smtClean="0">
                          <a:solidFill>
                            <a:srgbClr val="1F77B4"/>
                          </a:solidFill>
                          <a:latin typeface="Cambria Math" panose="02040503050406030204" pitchFamily="18" charset="0"/>
                        </a:rPr>
                        <m:t>≠0 </m:t>
                      </m:r>
                    </m:oMath>
                  </a14:m>
                  <a:r>
                    <a:rPr lang="en-GB" sz="2200" dirty="0"/>
                    <a:t>  different bond lengths</a:t>
                  </a:r>
                </a:p>
              </p:txBody>
            </p:sp>
          </mc:Choice>
          <mc:Fallback xmlns="">
            <p:sp>
              <p:nvSpPr>
                <p:cNvPr id="55" name="CasellaDiTesto 54">
                  <a:extLst>
                    <a:ext uri="{FF2B5EF4-FFF2-40B4-BE49-F238E27FC236}">
                      <a16:creationId xmlns:a16="http://schemas.microsoft.com/office/drawing/2014/main" id="{FAF23AAA-9159-60D0-4D6E-AC3E4A718D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8527" y="3346889"/>
                  <a:ext cx="5852275" cy="338554"/>
                </a:xfrm>
                <a:prstGeom prst="rect">
                  <a:avLst/>
                </a:prstGeom>
                <a:blipFill>
                  <a:blip r:embed="rId26"/>
                  <a:stretch>
                    <a:fillRect l="-1935" t="-27273" b="-5090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141CB5FC-228A-7A06-9D19-63A9438C0708}"/>
              </a:ext>
            </a:extLst>
          </p:cNvPr>
          <p:cNvGrpSpPr/>
          <p:nvPr/>
        </p:nvGrpSpPr>
        <p:grpSpPr>
          <a:xfrm>
            <a:off x="426774" y="779331"/>
            <a:ext cx="8809437" cy="1469601"/>
            <a:chOff x="426774" y="690551"/>
            <a:chExt cx="8809437" cy="14696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sellaDiTesto 35">
                  <a:extLst>
                    <a:ext uri="{FF2B5EF4-FFF2-40B4-BE49-F238E27FC236}">
                      <a16:creationId xmlns:a16="http://schemas.microsoft.com/office/drawing/2014/main" id="{0C5BE05A-A678-98C7-3CEA-611DFF70AA82}"/>
                    </a:ext>
                  </a:extLst>
                </p:cNvPr>
                <p:cNvSpPr txBox="1"/>
                <p:nvPr/>
              </p:nvSpPr>
              <p:spPr>
                <a:xfrm>
                  <a:off x="1776350" y="1622557"/>
                  <a:ext cx="403507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32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it-IT" sz="32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" name="CasellaDiTesto 1">
                  <a:extLst>
                    <a:ext uri="{FF2B5EF4-FFF2-40B4-BE49-F238E27FC236}">
                      <a16:creationId xmlns:a16="http://schemas.microsoft.com/office/drawing/2014/main" id="{6CBEB66E-5967-02CD-905B-C6D152D38FA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6350" y="1622557"/>
                  <a:ext cx="403507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asellaDiTesto 37">
                  <a:extLst>
                    <a:ext uri="{FF2B5EF4-FFF2-40B4-BE49-F238E27FC236}">
                      <a16:creationId xmlns:a16="http://schemas.microsoft.com/office/drawing/2014/main" id="{7F71E75C-ACA6-1035-2035-5A7548BA328D}"/>
                    </a:ext>
                  </a:extLst>
                </p:cNvPr>
                <p:cNvSpPr txBox="1"/>
                <p:nvPr/>
              </p:nvSpPr>
              <p:spPr>
                <a:xfrm>
                  <a:off x="3944477" y="1667709"/>
                  <a:ext cx="412998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it-IT" sz="32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it-IT" sz="32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E217673D-169A-12E0-6CDE-758C656387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4477" y="1667709"/>
                  <a:ext cx="412998" cy="492443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9" name="Gruppo 38">
              <a:extLst>
                <a:ext uri="{FF2B5EF4-FFF2-40B4-BE49-F238E27FC236}">
                  <a16:creationId xmlns:a16="http://schemas.microsoft.com/office/drawing/2014/main" id="{51A2DAC4-6D02-1AC9-A8B2-70D97724D0C1}"/>
                </a:ext>
              </a:extLst>
            </p:cNvPr>
            <p:cNvGrpSpPr/>
            <p:nvPr/>
          </p:nvGrpSpPr>
          <p:grpSpPr>
            <a:xfrm>
              <a:off x="561355" y="1173587"/>
              <a:ext cx="8674856" cy="768364"/>
              <a:chOff x="561355" y="1084807"/>
              <a:chExt cx="8674856" cy="768364"/>
            </a:xfrm>
          </p:grpSpPr>
          <p:cxnSp>
            <p:nvCxnSpPr>
              <p:cNvPr id="44" name="Connettore 2 43">
                <a:extLst>
                  <a:ext uri="{FF2B5EF4-FFF2-40B4-BE49-F238E27FC236}">
                    <a16:creationId xmlns:a16="http://schemas.microsoft.com/office/drawing/2014/main" id="{B0285491-4202-8743-BB72-876B7B52ED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0541" y="1482332"/>
                <a:ext cx="7920000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e 44">
                <a:extLst>
                  <a:ext uri="{FF2B5EF4-FFF2-40B4-BE49-F238E27FC236}">
                    <a16:creationId xmlns:a16="http://schemas.microsoft.com/office/drawing/2014/main" id="{D0B45220-1824-3D91-F8A9-9FDD1A8172B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87327" y="1101188"/>
                <a:ext cx="748884" cy="748612"/>
              </a:xfrm>
              <a:prstGeom prst="ellipse">
                <a:avLst/>
              </a:prstGeom>
              <a:solidFill>
                <a:srgbClr val="76B53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48" name="Gruppo 47">
                <a:extLst>
                  <a:ext uri="{FF2B5EF4-FFF2-40B4-BE49-F238E27FC236}">
                    <a16:creationId xmlns:a16="http://schemas.microsoft.com/office/drawing/2014/main" id="{0B085498-EF53-160B-5541-5C4CE902E24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355" y="1084807"/>
                <a:ext cx="7079921" cy="768364"/>
                <a:chOff x="167933" y="1730178"/>
                <a:chExt cx="9101738" cy="987779"/>
              </a:xfrm>
            </p:grpSpPr>
            <p:sp>
              <p:nvSpPr>
                <p:cNvPr id="50" name="Ovale 49">
                  <a:extLst>
                    <a:ext uri="{FF2B5EF4-FFF2-40B4-BE49-F238E27FC236}">
                      <a16:creationId xmlns:a16="http://schemas.microsoft.com/office/drawing/2014/main" id="{5BD2FA80-6F2D-2C83-895A-F16D6976A05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7933" y="1755570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Ovale 55">
                  <a:extLst>
                    <a:ext uri="{FF2B5EF4-FFF2-40B4-BE49-F238E27FC236}">
                      <a16:creationId xmlns:a16="http://schemas.microsoft.com/office/drawing/2014/main" id="{ABD9F4A3-1D9D-DD32-91E9-4FE2BDE28F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33400" y="1755570"/>
                  <a:ext cx="962743" cy="962387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ysClr val="windowText" lastClr="000000"/>
                  </a:solidFill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e 56">
                  <a:extLst>
                    <a:ext uri="{FF2B5EF4-FFF2-40B4-BE49-F238E27FC236}">
                      <a16:creationId xmlns:a16="http://schemas.microsoft.com/office/drawing/2014/main" id="{691E9B2E-9892-882E-965A-53496A55C63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18797" y="1747419"/>
                  <a:ext cx="962743" cy="962387"/>
                </a:xfrm>
                <a:prstGeom prst="ellipse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ysClr val="windowText" lastClr="000000"/>
                  </a:solidFill>
                  <a:prstDash val="lgDash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Ovale 57">
                  <a:extLst>
                    <a:ext uri="{FF2B5EF4-FFF2-40B4-BE49-F238E27FC236}">
                      <a16:creationId xmlns:a16="http://schemas.microsoft.com/office/drawing/2014/main" id="{9F488A3E-A802-B9E1-62E1-48F11AEF83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3550" y="1744686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e 58">
                  <a:extLst>
                    <a:ext uri="{FF2B5EF4-FFF2-40B4-BE49-F238E27FC236}">
                      <a16:creationId xmlns:a16="http://schemas.microsoft.com/office/drawing/2014/main" id="{EC9AF572-778B-57BE-9DF1-61F2F0EE619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209138" y="1730178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e 59">
                  <a:extLst>
                    <a:ext uri="{FF2B5EF4-FFF2-40B4-BE49-F238E27FC236}">
                      <a16:creationId xmlns:a16="http://schemas.microsoft.com/office/drawing/2014/main" id="{0D0196D6-23B8-668C-A031-DD1235E461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306928" y="1743189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CasellaDiTesto 39">
                  <a:extLst>
                    <a:ext uri="{FF2B5EF4-FFF2-40B4-BE49-F238E27FC236}">
                      <a16:creationId xmlns:a16="http://schemas.microsoft.com/office/drawing/2014/main" id="{A3A83E08-A899-39C0-A336-CC7111DECA2D}"/>
                    </a:ext>
                  </a:extLst>
                </p:cNvPr>
                <p:cNvSpPr txBox="1"/>
                <p:nvPr/>
              </p:nvSpPr>
              <p:spPr>
                <a:xfrm>
                  <a:off x="426774" y="705871"/>
                  <a:ext cx="895305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000" b="1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3000" b="1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oMath>
                    </m:oMathPara>
                  </a14:m>
                  <a:endParaRPr lang="en-GB" sz="30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CasellaDiTesto 22">
                  <a:extLst>
                    <a:ext uri="{FF2B5EF4-FFF2-40B4-BE49-F238E27FC236}">
                      <a16:creationId xmlns:a16="http://schemas.microsoft.com/office/drawing/2014/main" id="{AC39DC01-D6E5-3A9E-8064-AB62C323B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774" y="705871"/>
                  <a:ext cx="895305" cy="553998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sellaDiTesto 40">
                  <a:extLst>
                    <a:ext uri="{FF2B5EF4-FFF2-40B4-BE49-F238E27FC236}">
                      <a16:creationId xmlns:a16="http://schemas.microsoft.com/office/drawing/2014/main" id="{3AA0610A-5FDD-869C-ADEB-9169196F8F30}"/>
                    </a:ext>
                  </a:extLst>
                </p:cNvPr>
                <p:cNvSpPr txBox="1"/>
                <p:nvPr/>
              </p:nvSpPr>
              <p:spPr>
                <a:xfrm>
                  <a:off x="2846704" y="690551"/>
                  <a:ext cx="895305" cy="553998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000" b="1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3000" b="1" i="0" smtClean="0">
                            <a:solidFill>
                              <a:srgbClr val="92D050"/>
                            </a:solidFill>
                            <a:latin typeface="Cambria Math" panose="02040503050406030204" pitchFamily="18" charset="0"/>
                          </a:rPr>
                          <m:t>𝚫</m:t>
                        </m:r>
                      </m:oMath>
                    </m:oMathPara>
                  </a14:m>
                  <a:endParaRPr lang="en-GB" sz="30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CasellaDiTesto 23">
                  <a:extLst>
                    <a:ext uri="{FF2B5EF4-FFF2-40B4-BE49-F238E27FC236}">
                      <a16:creationId xmlns:a16="http://schemas.microsoft.com/office/drawing/2014/main" id="{DF979990-83FB-1712-F247-5B9D8688B6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6704" y="690551"/>
                  <a:ext cx="895305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CasellaDiTesto 41">
                  <a:extLst>
                    <a:ext uri="{FF2B5EF4-FFF2-40B4-BE49-F238E27FC236}">
                      <a16:creationId xmlns:a16="http://schemas.microsoft.com/office/drawing/2014/main" id="{D6C98DE8-3076-FAE9-CA77-E5DD0D820B57}"/>
                    </a:ext>
                  </a:extLst>
                </p:cNvPr>
                <p:cNvSpPr txBox="1"/>
                <p:nvPr/>
              </p:nvSpPr>
              <p:spPr>
                <a:xfrm>
                  <a:off x="1081229" y="1097615"/>
                  <a:ext cx="177420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28" name="CasellaDiTesto 27">
                  <a:extLst>
                    <a:ext uri="{FF2B5EF4-FFF2-40B4-BE49-F238E27FC236}">
                      <a16:creationId xmlns:a16="http://schemas.microsoft.com/office/drawing/2014/main" id="{565DC5C5-5936-BCAD-4653-D9949E3EEE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1229" y="1097615"/>
                  <a:ext cx="1774205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CasellaDiTesto 42">
                  <a:extLst>
                    <a:ext uri="{FF2B5EF4-FFF2-40B4-BE49-F238E27FC236}">
                      <a16:creationId xmlns:a16="http://schemas.microsoft.com/office/drawing/2014/main" id="{51B67479-6153-D801-DB3F-9AF6EE6D93A2}"/>
                    </a:ext>
                  </a:extLst>
                </p:cNvPr>
                <p:cNvSpPr txBox="1"/>
                <p:nvPr/>
              </p:nvSpPr>
              <p:spPr>
                <a:xfrm>
                  <a:off x="3244118" y="1080948"/>
                  <a:ext cx="177420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it-IT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30" name="CasellaDiTesto 29">
                  <a:extLst>
                    <a:ext uri="{FF2B5EF4-FFF2-40B4-BE49-F238E27FC236}">
                      <a16:creationId xmlns:a16="http://schemas.microsoft.com/office/drawing/2014/main" id="{7CB202DC-5CE7-4A97-8630-8D4EDCA84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4118" y="1080948"/>
                  <a:ext cx="1774205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4915B645-1453-3EEE-0086-87451061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4219809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900CE-857B-CC1C-3A26-6F8EDAD78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9122948-7EDC-A7BE-EA06-7BF09412D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it-IT" sz="900" dirty="0">
                <a:solidFill>
                  <a:schemeClr val="bg1"/>
                </a:solidFill>
                <a:ea typeface="Cambria Math" panose="02040503050406030204" pitchFamily="18" charset="0"/>
              </a:rPr>
              <a:t>Controlling piezoelectricity in organic polymers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43F920-DE3C-599F-6099-BD6339303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2</a:t>
            </a:fld>
            <a:endParaRPr lang="it-IT"/>
          </a:p>
        </p:txBody>
      </p:sp>
      <p:pic>
        <p:nvPicPr>
          <p:cNvPr id="8" name="Google Shape;804;p46">
            <a:extLst>
              <a:ext uri="{FF2B5EF4-FFF2-40B4-BE49-F238E27FC236}">
                <a16:creationId xmlns:a16="http://schemas.microsoft.com/office/drawing/2014/main" id="{B13AA590-7C24-4008-75AE-117AE834C82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4086" y="2158922"/>
            <a:ext cx="2047875" cy="353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05;p46">
            <a:extLst>
              <a:ext uri="{FF2B5EF4-FFF2-40B4-BE49-F238E27FC236}">
                <a16:creationId xmlns:a16="http://schemas.microsoft.com/office/drawing/2014/main" id="{4A36F9BA-ED20-E31C-2DD1-A1BDBF536E4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9459" y="2368142"/>
            <a:ext cx="2238375" cy="344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06;p46">
            <a:extLst>
              <a:ext uri="{FF2B5EF4-FFF2-40B4-BE49-F238E27FC236}">
                <a16:creationId xmlns:a16="http://schemas.microsoft.com/office/drawing/2014/main" id="{934E650A-00EC-F982-D77B-D4F65403DAF8}"/>
              </a:ext>
            </a:extLst>
          </p:cNvPr>
          <p:cNvSpPr txBox="1"/>
          <p:nvPr/>
        </p:nvSpPr>
        <p:spPr>
          <a:xfrm>
            <a:off x="421664" y="1662736"/>
            <a:ext cx="3608467" cy="6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Collection of atoms with </a:t>
            </a:r>
            <a:r>
              <a:rPr lang="en-US" sz="24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certain </a:t>
            </a:r>
            <a:r>
              <a:rPr lang="en-US" sz="2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symmetries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E32719C8-C9B8-4352-8E96-B8299C74B3B4}"/>
              </a:ext>
            </a:extLst>
          </p:cNvPr>
          <p:cNvSpPr txBox="1">
            <a:spLocks noChangeArrowheads="1"/>
          </p:cNvSpPr>
          <p:nvPr/>
        </p:nvSpPr>
        <p:spPr>
          <a:xfrm>
            <a:off x="318597" y="363141"/>
            <a:ext cx="11554805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400" b="1" dirty="0">
                <a:solidFill>
                  <a:srgbClr val="822434"/>
                </a:solidFill>
                <a:latin typeface="Jokerman" panose="04090605060D06020702" pitchFamily="82" charset="0"/>
              </a:rPr>
              <a:t>Piezoelectric</a:t>
            </a:r>
            <a:r>
              <a:rPr lang="en-US" altLang="it-IT" sz="4400" b="1" dirty="0">
                <a:solidFill>
                  <a:srgbClr val="822434"/>
                </a:solidFill>
              </a:rPr>
              <a:t> effect</a:t>
            </a:r>
          </a:p>
        </p:txBody>
      </p:sp>
      <p:sp>
        <p:nvSpPr>
          <p:cNvPr id="17" name="Segnaposto data 6">
            <a:extLst>
              <a:ext uri="{FF2B5EF4-FFF2-40B4-BE49-F238E27FC236}">
                <a16:creationId xmlns:a16="http://schemas.microsoft.com/office/drawing/2014/main" id="{4ED9D89A-B255-30FE-8F4B-01A64B0171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06/12/2024</a:t>
            </a:r>
            <a:endParaRPr lang="it-IT" sz="1400" dirty="0"/>
          </a:p>
        </p:txBody>
      </p:sp>
      <p:sp>
        <p:nvSpPr>
          <p:cNvPr id="2" name="Google Shape;810;p46">
            <a:extLst>
              <a:ext uri="{FF2B5EF4-FFF2-40B4-BE49-F238E27FC236}">
                <a16:creationId xmlns:a16="http://schemas.microsoft.com/office/drawing/2014/main" id="{06ECB486-A047-9C2C-F342-054023048339}"/>
              </a:ext>
            </a:extLst>
          </p:cNvPr>
          <p:cNvSpPr txBox="1"/>
          <p:nvPr/>
        </p:nvSpPr>
        <p:spPr>
          <a:xfrm>
            <a:off x="7855981" y="1508410"/>
            <a:ext cx="3765644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 surface charge is induced and hence a tension</a:t>
            </a:r>
            <a:endParaRPr sz="24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80B7B83A-F4DC-6B5F-5B0B-486FB8241AC3}"/>
              </a:ext>
            </a:extLst>
          </p:cNvPr>
          <p:cNvGrpSpPr/>
          <p:nvPr/>
        </p:nvGrpSpPr>
        <p:grpSpPr>
          <a:xfrm>
            <a:off x="8131126" y="2490097"/>
            <a:ext cx="3415954" cy="3343275"/>
            <a:chOff x="8131126" y="2490097"/>
            <a:chExt cx="3415954" cy="3343275"/>
          </a:xfrm>
        </p:grpSpPr>
        <p:pic>
          <p:nvPicPr>
            <p:cNvPr id="12" name="Google Shape;808;p46">
              <a:extLst>
                <a:ext uri="{FF2B5EF4-FFF2-40B4-BE49-F238E27FC236}">
                  <a16:creationId xmlns:a16="http://schemas.microsoft.com/office/drawing/2014/main" id="{A80578BA-B29E-B14D-8553-9FCA8CDB24E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00320" y="2490097"/>
              <a:ext cx="2200275" cy="3343275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2A0885F8-CF5B-7DF6-708B-980F9710B8B6}"/>
                    </a:ext>
                  </a:extLst>
                </p:cNvPr>
                <p:cNvSpPr txBox="1"/>
                <p:nvPr/>
              </p:nvSpPr>
              <p:spPr>
                <a:xfrm>
                  <a:off x="8131126" y="3896751"/>
                  <a:ext cx="6691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i="1" dirty="0" smtClean="0">
                            <a:solidFill>
                              <a:srgbClr val="0000FE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i="1" dirty="0" smtClean="0">
                            <a:solidFill>
                              <a:srgbClr val="0000FE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GB" sz="3200" dirty="0">
                    <a:solidFill>
                      <a:srgbClr val="0000FE"/>
                    </a:solidFill>
                  </a:endParaRPr>
                </a:p>
              </p:txBody>
            </p:sp>
          </mc:Choice>
          <mc:Fallback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2A0885F8-CF5B-7DF6-708B-980F9710B8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31126" y="3896751"/>
                  <a:ext cx="669194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87760C73-8BEE-8B30-1208-28F8EF3DD589}"/>
                    </a:ext>
                  </a:extLst>
                </p:cNvPr>
                <p:cNvSpPr txBox="1"/>
                <p:nvPr/>
              </p:nvSpPr>
              <p:spPr>
                <a:xfrm>
                  <a:off x="10877886" y="3902406"/>
                  <a:ext cx="66919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sz="3200" b="0" i="1" dirty="0" smtClean="0">
                            <a:solidFill>
                              <a:srgbClr val="FE1F1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3200" i="1" dirty="0" smtClean="0">
                            <a:solidFill>
                              <a:srgbClr val="FE1F1F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GB" sz="3200" dirty="0">
                    <a:solidFill>
                      <a:srgbClr val="FE1F1F"/>
                    </a:solidFill>
                  </a:endParaRPr>
                </a:p>
              </p:txBody>
            </p:sp>
          </mc:Choice>
          <mc:Fallback>
            <p:sp>
              <p:nvSpPr>
                <p:cNvPr id="6" name="CasellaDiTesto 5">
                  <a:extLst>
                    <a:ext uri="{FF2B5EF4-FFF2-40B4-BE49-F238E27FC236}">
                      <a16:creationId xmlns:a16="http://schemas.microsoft.com/office/drawing/2014/main" id="{87760C73-8BEE-8B30-1208-28F8EF3DD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7886" y="3902406"/>
                  <a:ext cx="669194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Google Shape;807;p46">
            <a:extLst>
              <a:ext uri="{FF2B5EF4-FFF2-40B4-BE49-F238E27FC236}">
                <a16:creationId xmlns:a16="http://schemas.microsoft.com/office/drawing/2014/main" id="{F3CBD62F-60BE-EB62-A54A-EB4B56EFB9A0}"/>
              </a:ext>
            </a:extLst>
          </p:cNvPr>
          <p:cNvSpPr txBox="1"/>
          <p:nvPr/>
        </p:nvSpPr>
        <p:spPr>
          <a:xfrm>
            <a:off x="4171549" y="1512461"/>
            <a:ext cx="3321649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 deformation induces an electric dipole</a:t>
            </a:r>
            <a:endParaRPr sz="24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44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CC793-E4A6-7373-0A86-16C5DD9F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egnaposto numero diapositiva 3">
            <a:extLst>
              <a:ext uri="{FF2B5EF4-FFF2-40B4-BE49-F238E27FC236}">
                <a16:creationId xmlns:a16="http://schemas.microsoft.com/office/drawing/2014/main" id="{7B1621E4-DC6D-0E34-BE73-64D2FFED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19A15123-D156-4A73-8C54-67650E43F299}" type="slidenum">
              <a:rPr lang="it-IT" smtClean="0"/>
              <a:t>20</a:t>
            </a:fld>
            <a:endParaRPr lang="it-IT"/>
          </a:p>
        </p:txBody>
      </p:sp>
      <p:sp>
        <p:nvSpPr>
          <p:cNvPr id="164" name="Rectangle 3">
            <a:extLst>
              <a:ext uri="{FF2B5EF4-FFF2-40B4-BE49-F238E27FC236}">
                <a16:creationId xmlns:a16="http://schemas.microsoft.com/office/drawing/2014/main" id="{9587E0EE-7D92-B2F5-9553-EEB4D53308AB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7"/>
            <a:ext cx="6223163" cy="5951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Charge density waves (CDWs)</a:t>
            </a:r>
            <a:endParaRPr lang="it-IT" altLang="it-IT" sz="4000" b="1" dirty="0">
              <a:solidFill>
                <a:srgbClr val="822434"/>
              </a:solidFill>
            </a:endParaRPr>
          </a:p>
        </p:txBody>
      </p: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AE1833D3-A249-7A2A-C408-CDD085D0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A2F7F6B-517C-BA7B-E6DC-222EF154C137}"/>
              </a:ext>
            </a:extLst>
          </p:cNvPr>
          <p:cNvSpPr txBox="1"/>
          <p:nvPr/>
        </p:nvSpPr>
        <p:spPr>
          <a:xfrm>
            <a:off x="3450019" y="2226917"/>
            <a:ext cx="475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Let’s consider a </a:t>
            </a:r>
            <a:r>
              <a:rPr lang="en-GB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1D chain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of atoms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9A06B21-76AE-DF53-737C-4547B1789913}"/>
              </a:ext>
            </a:extLst>
          </p:cNvPr>
          <p:cNvGrpSpPr>
            <a:grpSpLocks noChangeAspect="1"/>
          </p:cNvGrpSpPr>
          <p:nvPr/>
        </p:nvGrpSpPr>
        <p:grpSpPr>
          <a:xfrm>
            <a:off x="755518" y="3565351"/>
            <a:ext cx="4314489" cy="646413"/>
            <a:chOff x="208209" y="1319649"/>
            <a:chExt cx="5220532" cy="782159"/>
          </a:xfrm>
        </p:grpSpPr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0949DAD6-EA5C-42F5-048D-C72281283CEA}"/>
                </a:ext>
              </a:extLst>
            </p:cNvPr>
            <p:cNvSpPr/>
            <p:nvPr/>
          </p:nvSpPr>
          <p:spPr>
            <a:xfrm>
              <a:off x="208209" y="1319649"/>
              <a:ext cx="5220532" cy="782159"/>
            </a:xfrm>
            <a:prstGeom prst="rect">
              <a:avLst/>
            </a:prstGeom>
            <a:gradFill flip="none" rotWithShape="1">
              <a:gsLst>
                <a:gs pos="88000">
                  <a:srgbClr val="FFCD36">
                    <a:alpha val="81000"/>
                  </a:srgbClr>
                </a:gs>
                <a:gs pos="68000">
                  <a:srgbClr val="FFC000">
                    <a:alpha val="79000"/>
                  </a:srgbClr>
                </a:gs>
                <a:gs pos="0">
                  <a:srgbClr val="FFC000"/>
                </a:gs>
                <a:gs pos="97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2A697A70-32C3-15CD-03BD-19BC743937E2}"/>
                </a:ext>
              </a:extLst>
            </p:cNvPr>
            <p:cNvGrpSpPr/>
            <p:nvPr/>
          </p:nvGrpSpPr>
          <p:grpSpPr>
            <a:xfrm>
              <a:off x="296546" y="1525242"/>
              <a:ext cx="5052960" cy="366255"/>
              <a:chOff x="296546" y="1243858"/>
              <a:chExt cx="5052960" cy="366255"/>
            </a:xfrm>
          </p:grpSpPr>
          <p:cxnSp>
            <p:nvCxnSpPr>
              <p:cNvPr id="46" name="Connettore 2 45">
                <a:extLst>
                  <a:ext uri="{FF2B5EF4-FFF2-40B4-BE49-F238E27FC236}">
                    <a16:creationId xmlns:a16="http://schemas.microsoft.com/office/drawing/2014/main" id="{F8A9291C-03D3-99E0-A6DB-2E177E1757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546" y="1430177"/>
                <a:ext cx="50529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e 46">
                <a:extLst>
                  <a:ext uri="{FF2B5EF4-FFF2-40B4-BE49-F238E27FC236}">
                    <a16:creationId xmlns:a16="http://schemas.microsoft.com/office/drawing/2014/main" id="{C2277388-1DC0-4AD5-8913-3B78D17E8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058" y="1248394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3A97E927-006D-9423-12D9-2F7F505057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19986" y="1243858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e 48">
                <a:extLst>
                  <a:ext uri="{FF2B5EF4-FFF2-40B4-BE49-F238E27FC236}">
                    <a16:creationId xmlns:a16="http://schemas.microsoft.com/office/drawing/2014/main" id="{9C3DEBEE-9C69-5F61-8F32-B7F72FD10E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915" y="1250240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80B0F1EA-B427-1F3C-9B4E-305187E662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3843" y="1250240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e 50">
                <a:extLst>
                  <a:ext uri="{FF2B5EF4-FFF2-40B4-BE49-F238E27FC236}">
                    <a16:creationId xmlns:a16="http://schemas.microsoft.com/office/drawing/2014/main" id="{CC6DE549-B9A6-0191-FB0C-2E00BFEFD9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10771" y="1248386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e 51">
                <a:extLst>
                  <a:ext uri="{FF2B5EF4-FFF2-40B4-BE49-F238E27FC236}">
                    <a16:creationId xmlns:a16="http://schemas.microsoft.com/office/drawing/2014/main" id="{0C01D411-7B8F-AC5D-426C-3B20B03DCE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07699" y="1248386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vale 52">
                <a:extLst>
                  <a:ext uri="{FF2B5EF4-FFF2-40B4-BE49-F238E27FC236}">
                    <a16:creationId xmlns:a16="http://schemas.microsoft.com/office/drawing/2014/main" id="{F4FA640B-B8D5-2FBD-F3DA-5D3E1EF207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04627" y="1250240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B001871-810C-FCD8-74F0-CE7555D5089D}"/>
              </a:ext>
            </a:extLst>
          </p:cNvPr>
          <p:cNvSpPr txBox="1"/>
          <p:nvPr/>
        </p:nvSpPr>
        <p:spPr>
          <a:xfrm>
            <a:off x="587242" y="2848052"/>
            <a:ext cx="441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equivalent monovalent atoms with no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el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-lattice interaction (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no CDW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endParaRPr lang="en-GB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FC79025-FC2B-CD17-B576-341C4746B5BD}"/>
              </a:ext>
            </a:extLst>
          </p:cNvPr>
          <p:cNvSpPr txBox="1"/>
          <p:nvPr/>
        </p:nvSpPr>
        <p:spPr>
          <a:xfrm>
            <a:off x="548303" y="4449983"/>
            <a:ext cx="4972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Peierls electronic instability: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el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-lattice interaction causes dimerization</a:t>
            </a:r>
            <a:b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bond-</a:t>
            </a:r>
            <a:r>
              <a:rPr lang="en-GB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centered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CDW</a:t>
            </a: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78F3180C-7EE9-D337-6BF2-FA05A28B9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07" r="14897" b="1"/>
          <a:stretch/>
        </p:blipFill>
        <p:spPr>
          <a:xfrm>
            <a:off x="964322" y="5443530"/>
            <a:ext cx="4258330" cy="691264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2DF7FE34-4611-F035-4B1E-B49647D3DD15}"/>
              </a:ext>
            </a:extLst>
          </p:cNvPr>
          <p:cNvSpPr txBox="1"/>
          <p:nvPr/>
        </p:nvSpPr>
        <p:spPr>
          <a:xfrm>
            <a:off x="150827" y="1015176"/>
            <a:ext cx="9962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CDWs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: electronic charge density acquires a </a:t>
            </a: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spatial modulation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C1CBF6DE-3746-CF47-D2BC-EEDB2A499D4F}"/>
              </a:ext>
            </a:extLst>
          </p:cNvPr>
          <p:cNvSpPr txBox="1"/>
          <p:nvPr/>
        </p:nvSpPr>
        <p:spPr>
          <a:xfrm>
            <a:off x="154451" y="1597606"/>
            <a:ext cx="8413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Character determined by 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interplay between </a:t>
            </a: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many ingredients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97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CC793-E4A6-7373-0A86-16C5DD9F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egnaposto numero diapositiva 3">
            <a:extLst>
              <a:ext uri="{FF2B5EF4-FFF2-40B4-BE49-F238E27FC236}">
                <a16:creationId xmlns:a16="http://schemas.microsoft.com/office/drawing/2014/main" id="{7B1621E4-DC6D-0E34-BE73-64D2FFED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19A15123-D156-4A73-8C54-67650E43F299}" type="slidenum">
              <a:rPr lang="it-IT" smtClean="0"/>
              <a:t>21</a:t>
            </a:fld>
            <a:endParaRPr lang="it-IT"/>
          </a:p>
        </p:txBody>
      </p:sp>
      <p:sp>
        <p:nvSpPr>
          <p:cNvPr id="164" name="Rectangle 3">
            <a:extLst>
              <a:ext uri="{FF2B5EF4-FFF2-40B4-BE49-F238E27FC236}">
                <a16:creationId xmlns:a16="http://schemas.microsoft.com/office/drawing/2014/main" id="{9587E0EE-7D92-B2F5-9553-EEB4D53308AB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7"/>
            <a:ext cx="6223163" cy="59514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Charge density waves (CDWs)</a:t>
            </a:r>
            <a:endParaRPr lang="it-IT" altLang="it-IT" sz="4000" b="1" dirty="0">
              <a:solidFill>
                <a:srgbClr val="822434"/>
              </a:solidFill>
            </a:endParaRPr>
          </a:p>
        </p:txBody>
      </p: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AE1833D3-A249-7A2A-C408-CDD085D0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pic>
        <p:nvPicPr>
          <p:cNvPr id="243" name="Immagine 242" descr="Immagine che contiene simbolo, schermata, linea, giallo&#10;&#10;Descrizione generata automaticamente">
            <a:extLst>
              <a:ext uri="{FF2B5EF4-FFF2-40B4-BE49-F238E27FC236}">
                <a16:creationId xmlns:a16="http://schemas.microsoft.com/office/drawing/2014/main" id="{3D491BFC-8371-206F-1710-80F8D46C5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1" r="18034" b="-1"/>
          <a:stretch/>
        </p:blipFill>
        <p:spPr>
          <a:xfrm>
            <a:off x="6915915" y="3463147"/>
            <a:ext cx="4114491" cy="751359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25A1D5-9A3B-DCE2-F937-158761047B04}"/>
              </a:ext>
            </a:extLst>
          </p:cNvPr>
          <p:cNvSpPr txBox="1"/>
          <p:nvPr/>
        </p:nvSpPr>
        <p:spPr>
          <a:xfrm>
            <a:off x="6680798" y="2905750"/>
            <a:ext cx="5191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non-equivalent atoms, 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site-</a:t>
            </a:r>
            <a:r>
              <a:rPr lang="en-GB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centered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CDW </a:t>
            </a:r>
          </a:p>
        </p:txBody>
      </p:sp>
      <p:pic>
        <p:nvPicPr>
          <p:cNvPr id="9" name="Immagine 8" descr="Immagine che contiene simbolo, schermata, linea, Carattere&#10;&#10;Descrizione generata automaticamente">
            <a:extLst>
              <a:ext uri="{FF2B5EF4-FFF2-40B4-BE49-F238E27FC236}">
                <a16:creationId xmlns:a16="http://schemas.microsoft.com/office/drawing/2014/main" id="{0B244F26-2215-F1B8-BE73-9B9578772B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7" r="14512"/>
          <a:stretch/>
        </p:blipFill>
        <p:spPr>
          <a:xfrm>
            <a:off x="6858459" y="5425118"/>
            <a:ext cx="4396976" cy="69827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894E47B-80A5-FA4B-C773-4746D305AC32}"/>
              </a:ext>
            </a:extLst>
          </p:cNvPr>
          <p:cNvSpPr txBox="1"/>
          <p:nvPr/>
        </p:nvSpPr>
        <p:spPr>
          <a:xfrm>
            <a:off x="6680798" y="4499136"/>
            <a:ext cx="4861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non-equivalent atoms and dimerization</a:t>
            </a:r>
            <a:b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CDW with mixed character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FA2F7F6B-517C-BA7B-E6DC-222EF154C137}"/>
              </a:ext>
            </a:extLst>
          </p:cNvPr>
          <p:cNvSpPr txBox="1"/>
          <p:nvPr/>
        </p:nvSpPr>
        <p:spPr>
          <a:xfrm>
            <a:off x="3450019" y="2226917"/>
            <a:ext cx="4759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Let’s consider a </a:t>
            </a:r>
            <a:r>
              <a:rPr lang="en-GB" sz="24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1D chain</a:t>
            </a:r>
            <a:r>
              <a:rPr lang="en-GB" sz="24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of atoms</a:t>
            </a:r>
            <a:endParaRPr lang="en-GB" sz="24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79A06B21-76AE-DF53-737C-4547B1789913}"/>
              </a:ext>
            </a:extLst>
          </p:cNvPr>
          <p:cNvGrpSpPr>
            <a:grpSpLocks noChangeAspect="1"/>
          </p:cNvGrpSpPr>
          <p:nvPr/>
        </p:nvGrpSpPr>
        <p:grpSpPr>
          <a:xfrm>
            <a:off x="755518" y="3565351"/>
            <a:ext cx="4314489" cy="646413"/>
            <a:chOff x="208209" y="1319649"/>
            <a:chExt cx="5220532" cy="782159"/>
          </a:xfrm>
        </p:grpSpPr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0949DAD6-EA5C-42F5-048D-C72281283CEA}"/>
                </a:ext>
              </a:extLst>
            </p:cNvPr>
            <p:cNvSpPr/>
            <p:nvPr/>
          </p:nvSpPr>
          <p:spPr>
            <a:xfrm>
              <a:off x="208209" y="1319649"/>
              <a:ext cx="5220532" cy="782159"/>
            </a:xfrm>
            <a:prstGeom prst="rect">
              <a:avLst/>
            </a:prstGeom>
            <a:gradFill flip="none" rotWithShape="1">
              <a:gsLst>
                <a:gs pos="88000">
                  <a:srgbClr val="FFCD36">
                    <a:alpha val="81000"/>
                  </a:srgbClr>
                </a:gs>
                <a:gs pos="68000">
                  <a:srgbClr val="FFC000">
                    <a:alpha val="79000"/>
                  </a:srgbClr>
                </a:gs>
                <a:gs pos="0">
                  <a:srgbClr val="FFC000"/>
                </a:gs>
                <a:gs pos="97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45" name="Gruppo 44">
              <a:extLst>
                <a:ext uri="{FF2B5EF4-FFF2-40B4-BE49-F238E27FC236}">
                  <a16:creationId xmlns:a16="http://schemas.microsoft.com/office/drawing/2014/main" id="{2A697A70-32C3-15CD-03BD-19BC743937E2}"/>
                </a:ext>
              </a:extLst>
            </p:cNvPr>
            <p:cNvGrpSpPr/>
            <p:nvPr/>
          </p:nvGrpSpPr>
          <p:grpSpPr>
            <a:xfrm>
              <a:off x="296546" y="1525242"/>
              <a:ext cx="5052960" cy="366255"/>
              <a:chOff x="296546" y="1243858"/>
              <a:chExt cx="5052960" cy="366255"/>
            </a:xfrm>
          </p:grpSpPr>
          <p:cxnSp>
            <p:nvCxnSpPr>
              <p:cNvPr id="46" name="Connettore 2 45">
                <a:extLst>
                  <a:ext uri="{FF2B5EF4-FFF2-40B4-BE49-F238E27FC236}">
                    <a16:creationId xmlns:a16="http://schemas.microsoft.com/office/drawing/2014/main" id="{F8A9291C-03D3-99E0-A6DB-2E177E1757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546" y="1430177"/>
                <a:ext cx="50529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e 46">
                <a:extLst>
                  <a:ext uri="{FF2B5EF4-FFF2-40B4-BE49-F238E27FC236}">
                    <a16:creationId xmlns:a16="http://schemas.microsoft.com/office/drawing/2014/main" id="{C2277388-1DC0-4AD5-8913-3B78D17E8FE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058" y="1248394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:a16="http://schemas.microsoft.com/office/drawing/2014/main" id="{3A97E927-006D-9423-12D9-2F7F505057F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19986" y="1243858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e 48">
                <a:extLst>
                  <a:ext uri="{FF2B5EF4-FFF2-40B4-BE49-F238E27FC236}">
                    <a16:creationId xmlns:a16="http://schemas.microsoft.com/office/drawing/2014/main" id="{9C3DEBEE-9C69-5F61-8F32-B7F72FD10E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915" y="1250240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Ovale 49">
                <a:extLst>
                  <a:ext uri="{FF2B5EF4-FFF2-40B4-BE49-F238E27FC236}">
                    <a16:creationId xmlns:a16="http://schemas.microsoft.com/office/drawing/2014/main" id="{80B0F1EA-B427-1F3C-9B4E-305187E6625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3843" y="1250240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e 50">
                <a:extLst>
                  <a:ext uri="{FF2B5EF4-FFF2-40B4-BE49-F238E27FC236}">
                    <a16:creationId xmlns:a16="http://schemas.microsoft.com/office/drawing/2014/main" id="{CC6DE549-B9A6-0191-FB0C-2E00BFEFD9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10771" y="1248386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Ovale 51">
                <a:extLst>
                  <a:ext uri="{FF2B5EF4-FFF2-40B4-BE49-F238E27FC236}">
                    <a16:creationId xmlns:a16="http://schemas.microsoft.com/office/drawing/2014/main" id="{0C01D411-7B8F-AC5D-426C-3B20B03DCE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07699" y="1248386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Ovale 52">
                <a:extLst>
                  <a:ext uri="{FF2B5EF4-FFF2-40B4-BE49-F238E27FC236}">
                    <a16:creationId xmlns:a16="http://schemas.microsoft.com/office/drawing/2014/main" id="{F4FA640B-B8D5-2FBD-F3DA-5D3E1EF207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04627" y="1250240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FB001871-810C-FCD8-74F0-CE7555D5089D}"/>
              </a:ext>
            </a:extLst>
          </p:cNvPr>
          <p:cNvSpPr txBox="1"/>
          <p:nvPr/>
        </p:nvSpPr>
        <p:spPr>
          <a:xfrm>
            <a:off x="587242" y="2848052"/>
            <a:ext cx="44172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equivalent monovalent atoms with no </a:t>
            </a: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el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-lattice interaction (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no CDW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)</a:t>
            </a:r>
            <a:endParaRPr lang="en-GB" sz="20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FC79025-FC2B-CD17-B576-341C4746B5BD}"/>
              </a:ext>
            </a:extLst>
          </p:cNvPr>
          <p:cNvSpPr txBox="1"/>
          <p:nvPr/>
        </p:nvSpPr>
        <p:spPr>
          <a:xfrm>
            <a:off x="548303" y="4449983"/>
            <a:ext cx="49725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Peierls electronic instability: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GB" sz="2000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el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-lattice interaction causes dimerization</a:t>
            </a:r>
            <a:b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bond-</a:t>
            </a:r>
            <a:r>
              <a:rPr lang="en-GB" sz="2000" b="1" dirty="0" err="1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centered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CDW</a:t>
            </a:r>
          </a:p>
        </p:txBody>
      </p:sp>
      <p:pic>
        <p:nvPicPr>
          <p:cNvPr id="56" name="Immagine 55">
            <a:extLst>
              <a:ext uri="{FF2B5EF4-FFF2-40B4-BE49-F238E27FC236}">
                <a16:creationId xmlns:a16="http://schemas.microsoft.com/office/drawing/2014/main" id="{78F3180C-7EE9-D337-6BF2-FA05A28B90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07" r="14897" b="1"/>
          <a:stretch/>
        </p:blipFill>
        <p:spPr>
          <a:xfrm>
            <a:off x="964322" y="5443530"/>
            <a:ext cx="4258330" cy="691264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2DF7FE34-4611-F035-4B1E-B49647D3DD15}"/>
              </a:ext>
            </a:extLst>
          </p:cNvPr>
          <p:cNvSpPr txBox="1"/>
          <p:nvPr/>
        </p:nvSpPr>
        <p:spPr>
          <a:xfrm>
            <a:off x="150827" y="1015176"/>
            <a:ext cx="99621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CDWs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: electronic charge density acquires a </a:t>
            </a: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spatial modulation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C1CBF6DE-3746-CF47-D2BC-EEDB2A499D4F}"/>
              </a:ext>
            </a:extLst>
          </p:cNvPr>
          <p:cNvSpPr txBox="1"/>
          <p:nvPr/>
        </p:nvSpPr>
        <p:spPr>
          <a:xfrm>
            <a:off x="154451" y="1597606"/>
            <a:ext cx="84130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Character determined by 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interplay between </a:t>
            </a:r>
            <a:r>
              <a:rPr lang="en-GB" sz="22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many ingredients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545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0AD3B-2159-0BD8-4542-33282B615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82AB634-90EC-7095-177B-72AC0FB7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22</a:t>
            </a:fld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BB6B92BE-D9E2-C731-CB6F-73E5C7BDF519}"/>
              </a:ext>
            </a:extLst>
          </p:cNvPr>
          <p:cNvSpPr txBox="1"/>
          <p:nvPr/>
        </p:nvSpPr>
        <p:spPr>
          <a:xfrm>
            <a:off x="311448" y="3773771"/>
            <a:ext cx="709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Essential for structure of conjugated polymer chains</a:t>
            </a:r>
            <a:b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Ferretti et al.,</a:t>
            </a:r>
            <a:r>
              <a:rPr lang="en-GB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PRB, 2012; Romanin et al., 2021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457D782-0844-8146-5E5F-96EC31BB64C0}"/>
              </a:ext>
            </a:extLst>
          </p:cNvPr>
          <p:cNvSpPr txBox="1"/>
          <p:nvPr/>
        </p:nvSpPr>
        <p:spPr>
          <a:xfrm>
            <a:off x="354382" y="4444519"/>
            <a:ext cx="6815911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LR</a:t>
            </a: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 part accounts for screened Coulomb vertex corrections to el-ph dressing</a:t>
            </a:r>
            <a:b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Li et al.,</a:t>
            </a:r>
            <a:r>
              <a:rPr lang="en-GB" i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PRL, 2019;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Attaccalite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 et al., </a:t>
            </a:r>
            <a:r>
              <a:rPr lang="en-GB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NanoLet</a:t>
            </a: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., 2010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65F245C-A45C-6C13-C3B9-C8523FF2D467}"/>
                  </a:ext>
                </a:extLst>
              </p:cNvPr>
              <p:cNvSpPr txBox="1"/>
              <p:nvPr/>
            </p:nvSpPr>
            <p:spPr>
              <a:xfrm>
                <a:off x="376736" y="5495227"/>
                <a:ext cx="548030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LR</m:t>
                        </m:r>
                      </m:sub>
                    </m:sSub>
                    <m:r>
                      <a:rPr lang="it-IT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related to dielectric environment</a:t>
                </a:r>
                <a:br>
                  <a:rPr lang="en-GB" sz="1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Kronik</a:t>
                </a:r>
                <a:r>
                  <a:rPr lang="en-GB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et al., Advanced Materials, 2018</a:t>
                </a:r>
                <a:endParaRPr lang="en-GB" sz="1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865F245C-A45C-6C13-C3B9-C8523FF2D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36" y="5495227"/>
                <a:ext cx="5480305" cy="707886"/>
              </a:xfrm>
              <a:prstGeom prst="rect">
                <a:avLst/>
              </a:prstGeom>
              <a:blipFill>
                <a:blip r:embed="rId2"/>
                <a:stretch>
                  <a:fillRect l="-1335" t="-5128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AB0B3D03-48E6-C63A-5EFF-26BE8637360D}"/>
              </a:ext>
            </a:extLst>
          </p:cNvPr>
          <p:cNvSpPr txBox="1">
            <a:spLocks noChangeArrowheads="1"/>
          </p:cNvSpPr>
          <p:nvPr/>
        </p:nvSpPr>
        <p:spPr>
          <a:xfrm>
            <a:off x="311448" y="395225"/>
            <a:ext cx="8804418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Density functional theory (DFT) calculations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50C3165-A412-8676-6AF4-4DAEFCC454C3}"/>
              </a:ext>
            </a:extLst>
          </p:cNvPr>
          <p:cNvSpPr txBox="1"/>
          <p:nvPr/>
        </p:nvSpPr>
        <p:spPr>
          <a:xfrm>
            <a:off x="311448" y="2257914"/>
            <a:ext cx="55879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Range-separated hybrid functional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38A0FD7-8C7D-0F07-C428-E538EE8E1607}"/>
                  </a:ext>
                </a:extLst>
              </p:cNvPr>
              <p:cNvSpPr txBox="1"/>
              <p:nvPr/>
            </p:nvSpPr>
            <p:spPr>
              <a:xfrm>
                <a:off x="508091" y="2771950"/>
                <a:ext cx="5587909" cy="3745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xc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LC</m:t>
                          </m:r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PBE</m:t>
                          </m:r>
                        </m:sup>
                      </m:sSubSup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xc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PBE</m:t>
                          </m:r>
                        </m:sup>
                      </m:sSubSup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LR</m:t>
                          </m:r>
                        </m:sub>
                      </m:sSub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LR</m:t>
                          </m:r>
                          <m: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HF</m:t>
                          </m:r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bSup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it-IT" sz="2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LR</m:t>
                          </m:r>
                          <m: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it-IT" sz="2200" b="0" i="0" smtClean="0">
                              <a:latin typeface="Cambria Math" panose="02040503050406030204" pitchFamily="18" charset="0"/>
                            </a:rPr>
                            <m:t>PBE</m:t>
                          </m:r>
                        </m:sup>
                      </m:sSubSup>
                      <m:r>
                        <a:rPr lang="it-IT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838A0FD7-8C7D-0F07-C428-E538EE8E1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91" y="2771950"/>
                <a:ext cx="5587909" cy="374526"/>
              </a:xfrm>
              <a:prstGeom prst="rect">
                <a:avLst/>
              </a:prstGeom>
              <a:blipFill>
                <a:blip r:embed="rId3"/>
                <a:stretch>
                  <a:fillRect t="-4918" b="-311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magine 23">
            <a:extLst>
              <a:ext uri="{FF2B5EF4-FFF2-40B4-BE49-F238E27FC236}">
                <a16:creationId xmlns:a16="http://schemas.microsoft.com/office/drawing/2014/main" id="{366AF8F6-B377-7256-3D23-223EF3029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345" y="142325"/>
            <a:ext cx="2606123" cy="1018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0039F971-B345-D37D-BA28-2596096064DE}"/>
                  </a:ext>
                </a:extLst>
              </p:cNvPr>
              <p:cNvSpPr txBox="1"/>
              <p:nvPr/>
            </p:nvSpPr>
            <p:spPr>
              <a:xfrm>
                <a:off x="328610" y="1136121"/>
                <a:ext cx="558790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Model’s prediction tested</a:t>
                </a:r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 real SPA conjugated polymers</a:t>
                </a:r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b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(fixed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200">
                        <a:solidFill>
                          <a:srgbClr val="76B53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it-IT" sz="2200" i="1">
                        <a:solidFill>
                          <a:srgbClr val="76B531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in the model)</a:t>
                </a:r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0039F971-B345-D37D-BA28-2596096064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10" y="1136121"/>
                <a:ext cx="5587908" cy="1107996"/>
              </a:xfrm>
              <a:prstGeom prst="rect">
                <a:avLst/>
              </a:prstGeom>
              <a:blipFill>
                <a:blip r:embed="rId5"/>
                <a:stretch>
                  <a:fillRect l="-1309" t="-3297" b="-104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Immagine 34">
            <a:extLst>
              <a:ext uri="{FF2B5EF4-FFF2-40B4-BE49-F238E27FC236}">
                <a16:creationId xmlns:a16="http://schemas.microsoft.com/office/drawing/2014/main" id="{0FD52FD6-7EE7-C930-4F3D-8999E7F614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118" y="1696394"/>
            <a:ext cx="3227610" cy="849802"/>
          </a:xfrm>
          <a:prstGeom prst="rect">
            <a:avLst/>
          </a:prstGeom>
        </p:spPr>
      </p:pic>
      <p:pic>
        <p:nvPicPr>
          <p:cNvPr id="36" name="Immagine 35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AA5EAB53-17E3-A296-52A9-8F82AA0211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70" y="1546862"/>
            <a:ext cx="3227610" cy="1056078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1F2FCFEB-3208-DA50-491D-A65AC4945A2A}"/>
              </a:ext>
            </a:extLst>
          </p:cNvPr>
          <p:cNvSpPr txBox="1"/>
          <p:nvPr/>
        </p:nvSpPr>
        <p:spPr>
          <a:xfrm>
            <a:off x="5781822" y="1243183"/>
            <a:ext cx="28090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ea typeface="Cambria Math" panose="02040503050406030204" pitchFamily="18" charset="0"/>
              </a:rPr>
              <a:t>Polymethineimine (PMI)</a:t>
            </a:r>
            <a:endParaRPr lang="en-GB" sz="1600" b="1" dirty="0">
              <a:ea typeface="Cambria Math" panose="02040503050406030204" pitchFamily="18" charset="0"/>
            </a:endParaRPr>
          </a:p>
        </p:txBody>
      </p: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163F64EF-E3F0-1C1F-3924-9DE155A08933}"/>
              </a:ext>
            </a:extLst>
          </p:cNvPr>
          <p:cNvGrpSpPr/>
          <p:nvPr/>
        </p:nvGrpSpPr>
        <p:grpSpPr>
          <a:xfrm>
            <a:off x="7776135" y="4142182"/>
            <a:ext cx="2772099" cy="741633"/>
            <a:chOff x="8141109" y="4276217"/>
            <a:chExt cx="2772099" cy="7416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7DD997BE-D4D0-28A7-2D00-A2642351802F}"/>
                    </a:ext>
                  </a:extLst>
                </p:cNvPr>
                <p:cNvSpPr txBox="1"/>
                <p:nvPr/>
              </p:nvSpPr>
              <p:spPr>
                <a:xfrm>
                  <a:off x="8141109" y="4401562"/>
                  <a:ext cx="2772099" cy="438453"/>
                </a:xfrm>
                <a:prstGeom prst="rect">
                  <a:avLst/>
                </a:prstGeom>
                <a:noFill/>
                <a:ln w="25400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lIns="0" tIns="0" rIns="0" bIns="0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LR</m:t>
                            </m:r>
                          </m:sub>
                        </m:sSub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  <m:sSubSup>
                          <m:sSubSupPr>
                            <m:ctrlPr>
                              <a:rPr lang="it-I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</m:e>
                          <m:sub>
                            <m:r>
                              <a:rPr lang="it-I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it-IT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0" name="CasellaDiTesto 9">
                  <a:extLst>
                    <a:ext uri="{FF2B5EF4-FFF2-40B4-BE49-F238E27FC236}">
                      <a16:creationId xmlns:a16="http://schemas.microsoft.com/office/drawing/2014/main" id="{7DD997BE-D4D0-28A7-2D00-A264235180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1109" y="4401562"/>
                  <a:ext cx="2772099" cy="438453"/>
                </a:xfrm>
                <a:prstGeom prst="rect">
                  <a:avLst/>
                </a:prstGeom>
                <a:blipFill>
                  <a:blip r:embed="rId8"/>
                  <a:stretch>
                    <a:fillRect b="-1389"/>
                  </a:stretch>
                </a:blipFill>
                <a:ln w="25400"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17C1C521-83FA-7A2E-7362-D04A993AC075}"/>
                </a:ext>
              </a:extLst>
            </p:cNvPr>
            <p:cNvSpPr/>
            <p:nvPr/>
          </p:nvSpPr>
          <p:spPr>
            <a:xfrm>
              <a:off x="8273845" y="4276217"/>
              <a:ext cx="2477729" cy="741633"/>
            </a:xfrm>
            <a:prstGeom prst="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Segnaposto data 6">
            <a:extLst>
              <a:ext uri="{FF2B5EF4-FFF2-40B4-BE49-F238E27FC236}">
                <a16:creationId xmlns:a16="http://schemas.microsoft.com/office/drawing/2014/main" id="{99CD0A56-1F70-C805-BB00-36DF318E1E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EE4F231-1B3C-EE85-E66F-DDA5EAF2D0CD}"/>
              </a:ext>
            </a:extLst>
          </p:cNvPr>
          <p:cNvSpPr txBox="1"/>
          <p:nvPr/>
        </p:nvSpPr>
        <p:spPr>
          <a:xfrm>
            <a:off x="8789735" y="1243165"/>
            <a:ext cx="368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Mono-Fluorinated PA (MFPA)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A2E4FC01-49DD-CF8B-8F00-47A29A699364}"/>
              </a:ext>
            </a:extLst>
          </p:cNvPr>
          <p:cNvSpPr/>
          <p:nvPr/>
        </p:nvSpPr>
        <p:spPr>
          <a:xfrm rot="5400000">
            <a:off x="4539143" y="2325186"/>
            <a:ext cx="295546" cy="1970619"/>
          </a:xfrm>
          <a:prstGeom prst="rightBrace">
            <a:avLst>
              <a:gd name="adj1" fmla="val 46247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165B21B-FBAE-4924-B1E7-F8098DC04A81}"/>
              </a:ext>
            </a:extLst>
          </p:cNvPr>
          <p:cNvSpPr txBox="1"/>
          <p:nvPr/>
        </p:nvSpPr>
        <p:spPr>
          <a:xfrm>
            <a:off x="3695367" y="3433739"/>
            <a:ext cx="2161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Long range (LR)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2856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DF616-FFFE-D4F5-1B13-194C93A01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E0D4C33-E651-C8DB-8160-DFF737409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51070" y="2993700"/>
            <a:ext cx="3227610" cy="849802"/>
          </a:xfrm>
          <a:prstGeom prst="rect">
            <a:avLst/>
          </a:prstGeom>
        </p:spPr>
      </p:pic>
      <p:pic>
        <p:nvPicPr>
          <p:cNvPr id="11" name="Immagine 10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EFF67BB8-B778-FA08-97D0-E0F56AD89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70" y="1546862"/>
            <a:ext cx="3227610" cy="1056078"/>
          </a:xfrm>
          <a:prstGeom prst="rect">
            <a:avLst/>
          </a:prstGeom>
        </p:spPr>
      </p:pic>
      <p:pic>
        <p:nvPicPr>
          <p:cNvPr id="10" name="Immagine 5">
            <a:extLst>
              <a:ext uri="{FF2B5EF4-FFF2-40B4-BE49-F238E27FC236}">
                <a16:creationId xmlns:a16="http://schemas.microsoft.com/office/drawing/2014/main" id="{294D3651-8F55-C552-7070-19F060B7A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 b="1561"/>
          <a:stretch/>
        </p:blipFill>
        <p:spPr>
          <a:xfrm>
            <a:off x="2659410" y="2113207"/>
            <a:ext cx="5903251" cy="4216608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1F2538-D15E-9B64-A67C-CA912AC7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23</a:t>
            </a:fld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4390B3-C086-BD93-FC9B-1F656C52DACA}"/>
              </a:ext>
            </a:extLst>
          </p:cNvPr>
          <p:cNvSpPr txBox="1"/>
          <p:nvPr/>
        </p:nvSpPr>
        <p:spPr>
          <a:xfrm>
            <a:off x="170517" y="1149358"/>
            <a:ext cx="4654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Enhancement of polar responses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727ED8-C618-3872-FED4-0CA3FDCD34C1}"/>
                  </a:ext>
                </a:extLst>
              </p:cNvPr>
              <p:cNvSpPr txBox="1"/>
              <p:nvPr/>
            </p:nvSpPr>
            <p:spPr>
              <a:xfrm>
                <a:off x="4136464" y="3385107"/>
                <a:ext cx="3919071" cy="45839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it-IT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𝒁</m:t>
                        </m:r>
                      </m:e>
                      <m:sup>
                        <m:r>
                          <a:rPr lang="it-IT" sz="2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up to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</m:t>
                    </m:r>
                    <m:d>
                      <m:dPr>
                        <m:begChr m:val="|"/>
                        <m:endChr m:val="|"/>
                        <m:ctrlPr>
                          <a:rPr lang="it-IT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GB" sz="22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gap</m:t>
                        </m:r>
                      </m:sub>
                    </m:sSub>
                    <m:r>
                      <a:rPr lang="it-IT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∼1</m:t>
                    </m:r>
                    <m:r>
                      <m:rPr>
                        <m:sty m:val="p"/>
                      </m:rPr>
                      <a:rPr lang="it-IT" sz="2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eV</m:t>
                    </m:r>
                  </m:oMath>
                </a14:m>
                <a:endParaRPr lang="en-GB" sz="22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E2727ED8-C618-3872-FED4-0CA3FDCD3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4" y="3385107"/>
                <a:ext cx="3919071" cy="458395"/>
              </a:xfrm>
              <a:prstGeom prst="rect">
                <a:avLst/>
              </a:prstGeom>
              <a:blipFill>
                <a:blip r:embed="rId5"/>
                <a:stretch>
                  <a:fillRect t="-6250" b="-1500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887E6AC-C474-903F-766C-88798DCE1130}"/>
              </a:ext>
            </a:extLst>
          </p:cNvPr>
          <p:cNvSpPr txBox="1"/>
          <p:nvPr/>
        </p:nvSpPr>
        <p:spPr>
          <a:xfrm>
            <a:off x="9021774" y="2540489"/>
            <a:ext cx="28090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2000" b="1" dirty="0">
                <a:ea typeface="Cambria Math" panose="02040503050406030204" pitchFamily="18" charset="0"/>
              </a:rPr>
              <a:t>Polymethineimine (PMI)</a:t>
            </a:r>
            <a:endParaRPr lang="en-GB" sz="1600" b="1" dirty="0">
              <a:ea typeface="Cambria Math" panose="02040503050406030204" pitchFamily="18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935137-FFBA-EFBE-C6C9-3C9F67FE9A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18345" y="142325"/>
            <a:ext cx="2606123" cy="1018680"/>
          </a:xfrm>
          <a:prstGeom prst="rect">
            <a:avLst/>
          </a:prstGeom>
        </p:spPr>
      </p:pic>
      <p:sp>
        <p:nvSpPr>
          <p:cNvPr id="15" name="Segnaposto data 6">
            <a:extLst>
              <a:ext uri="{FF2B5EF4-FFF2-40B4-BE49-F238E27FC236}">
                <a16:creationId xmlns:a16="http://schemas.microsoft.com/office/drawing/2014/main" id="{045C7889-7C9B-78EE-81AC-0E4AAE6DB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61F88AB-848A-1901-B143-DD6DFF1385E6}"/>
              </a:ext>
            </a:extLst>
          </p:cNvPr>
          <p:cNvSpPr txBox="1"/>
          <p:nvPr/>
        </p:nvSpPr>
        <p:spPr>
          <a:xfrm>
            <a:off x="8789735" y="1243165"/>
            <a:ext cx="3681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Mono-Fluorinated PA (MFPA)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13E0D14-7B70-F49D-9D19-0EA54D052C5B}"/>
                  </a:ext>
                </a:extLst>
              </p:cNvPr>
              <p:cNvSpPr txBox="1"/>
              <p:nvPr/>
            </p:nvSpPr>
            <p:spPr>
              <a:xfrm>
                <a:off x="4620077" y="993363"/>
                <a:ext cx="1629484" cy="811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it-IT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𝜷</m:t>
                      </m:r>
                      <m:f>
                        <m:fPr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2400" b="1" i="0" smtClean="0">
                              <a:solidFill>
                                <a:srgbClr val="76B53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num>
                        <m:den>
                          <m:sSubSup>
                            <m:sSubSup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it-IT" sz="2400" b="0" i="0" smtClean="0">
                                  <a:latin typeface="Cambria Math" panose="02040503050406030204" pitchFamily="18" charset="0"/>
                                </a:rPr>
                                <m:t>gap</m:t>
                              </m:r>
                            </m:sub>
                            <m:sup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713E0D14-7B70-F49D-9D19-0EA54D052C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077" y="993363"/>
                <a:ext cx="1629484" cy="811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CDC5974-0CD0-B528-FCB4-3B66CBAD2AE5}"/>
              </a:ext>
            </a:extLst>
          </p:cNvPr>
          <p:cNvSpPr txBox="1"/>
          <p:nvPr/>
        </p:nvSpPr>
        <p:spPr>
          <a:xfrm>
            <a:off x="210623" y="1558430"/>
            <a:ext cx="46544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Maximum at critical points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C4E01BA-D9FE-CD6D-5D51-60A291A324E8}"/>
              </a:ext>
            </a:extLst>
          </p:cNvPr>
          <p:cNvSpPr txBox="1">
            <a:spLocks noChangeArrowheads="1"/>
          </p:cNvSpPr>
          <p:nvPr/>
        </p:nvSpPr>
        <p:spPr>
          <a:xfrm>
            <a:off x="311448" y="344423"/>
            <a:ext cx="8804418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  <a:latin typeface="Jokerman" panose="04090605060D06020702" pitchFamily="82" charset="0"/>
              </a:rPr>
              <a:t>Piezoelectricity </a:t>
            </a:r>
            <a:r>
              <a:rPr lang="en-US" altLang="it-IT" sz="4000" b="1" dirty="0">
                <a:solidFill>
                  <a:srgbClr val="822434"/>
                </a:solidFill>
              </a:rPr>
              <a:t>in real polymers</a:t>
            </a:r>
          </a:p>
        </p:txBody>
      </p:sp>
    </p:spTree>
    <p:extLst>
      <p:ext uri="{BB962C8B-B14F-4D97-AF65-F5344CB8AC3E}">
        <p14:creationId xmlns:p14="http://schemas.microsoft.com/office/powerpoint/2010/main" val="3020185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DF2D8-3A69-9ACB-938A-36DAE66DD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FBE8584-7F32-F8B5-53E0-3486EB577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24</a:t>
            </a:fld>
            <a:endParaRPr lang="it-IT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737D94-DEAE-3332-BFDB-B61ABB22ABB8}"/>
              </a:ext>
            </a:extLst>
          </p:cNvPr>
          <p:cNvSpPr txBox="1">
            <a:spLocks noChangeArrowheads="1"/>
          </p:cNvSpPr>
          <p:nvPr/>
        </p:nvSpPr>
        <p:spPr>
          <a:xfrm>
            <a:off x="311448" y="395225"/>
            <a:ext cx="8804418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Robustness of polar responses</a:t>
            </a:r>
          </a:p>
        </p:txBody>
      </p:sp>
      <p:sp>
        <p:nvSpPr>
          <p:cNvPr id="5" name="Segnaposto data 6">
            <a:extLst>
              <a:ext uri="{FF2B5EF4-FFF2-40B4-BE49-F238E27FC236}">
                <a16:creationId xmlns:a16="http://schemas.microsoft.com/office/drawing/2014/main" id="{CF479131-C551-7253-A277-A5999E00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pic>
        <p:nvPicPr>
          <p:cNvPr id="24" name="Immagine 23" descr="Immagine che contiene abaco, calcolatore&#10;&#10;Descrizione generata automaticamente">
            <a:extLst>
              <a:ext uri="{FF2B5EF4-FFF2-40B4-BE49-F238E27FC236}">
                <a16:creationId xmlns:a16="http://schemas.microsoft.com/office/drawing/2014/main" id="{FDE1E2D7-7921-D9ED-5DC4-A61CD489F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83" y="2557230"/>
            <a:ext cx="4098442" cy="3519238"/>
          </a:xfrm>
          <a:prstGeom prst="rect">
            <a:avLst/>
          </a:prstGeom>
        </p:spPr>
      </p:pic>
      <p:pic>
        <p:nvPicPr>
          <p:cNvPr id="27" name="Immagine 26" descr="Immagine che contiene testo, diagramma, linea, Diagramma&#10;&#10;Descrizione generata automaticamente">
            <a:extLst>
              <a:ext uri="{FF2B5EF4-FFF2-40B4-BE49-F238E27FC236}">
                <a16:creationId xmlns:a16="http://schemas.microsoft.com/office/drawing/2014/main" id="{E5A0B282-7151-E209-3F22-93B0003CE5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b="10378"/>
          <a:stretch/>
        </p:blipFill>
        <p:spPr>
          <a:xfrm>
            <a:off x="6256421" y="2124805"/>
            <a:ext cx="5764786" cy="3769722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468611E5-B2E7-3D68-16E5-412C1E217D01}"/>
              </a:ext>
            </a:extLst>
          </p:cNvPr>
          <p:cNvSpPr txBox="1"/>
          <p:nvPr/>
        </p:nvSpPr>
        <p:spPr>
          <a:xfrm>
            <a:off x="2434430" y="2215965"/>
            <a:ext cx="2297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Packed chains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00EA5E4-03E3-3EBC-4DED-9C54F313F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345" y="142325"/>
            <a:ext cx="2606123" cy="101868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E219ADF5-50F2-DC07-E50A-9451F481B844}"/>
              </a:ext>
            </a:extLst>
          </p:cNvPr>
          <p:cNvSpPr txBox="1"/>
          <p:nvPr/>
        </p:nvSpPr>
        <p:spPr>
          <a:xfrm>
            <a:off x="205706" y="963473"/>
            <a:ext cx="969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Topological nature guarantees robustness of polar response enhancement </a:t>
            </a:r>
            <a:endParaRPr lang="en-GB" sz="20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D7AB7C1-A744-D22A-7C41-56058B717054}"/>
              </a:ext>
            </a:extLst>
          </p:cNvPr>
          <p:cNvSpPr txBox="1"/>
          <p:nvPr/>
        </p:nvSpPr>
        <p:spPr>
          <a:xfrm>
            <a:off x="225374" y="1337093"/>
            <a:ext cx="9694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Cambria Math" panose="02040503050406030204" pitchFamily="18" charset="0"/>
              <a:buChar char="‒"/>
            </a:pPr>
            <a:r>
              <a:rPr lang="en-GB" sz="2200" dirty="0">
                <a:latin typeface="Cambria Math" panose="02040503050406030204" pitchFamily="18" charset="0"/>
                <a:ea typeface="Cambria Math" panose="02040503050406030204" pitchFamily="18" charset="0"/>
              </a:rPr>
              <a:t>Isolated vs packed polymers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B52358A-1CFC-A592-2CDC-F2EC71200C17}"/>
                  </a:ext>
                </a:extLst>
              </p:cNvPr>
              <p:cNvSpPr txBox="1"/>
              <p:nvPr/>
            </p:nvSpPr>
            <p:spPr>
              <a:xfrm>
                <a:off x="8183148" y="5730001"/>
                <a:ext cx="21703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LR</m:t>
                          </m:r>
                        </m:sub>
                      </m:sSub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8B52358A-1CFC-A592-2CDC-F2EC71200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148" y="5730001"/>
                <a:ext cx="217038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48EFE99-EF81-1F28-E85C-65FD17D322EF}"/>
                  </a:ext>
                </a:extLst>
              </p:cNvPr>
              <p:cNvSpPr txBox="1"/>
              <p:nvPr/>
            </p:nvSpPr>
            <p:spPr>
              <a:xfrm rot="16200000">
                <a:off x="4803632" y="3484606"/>
                <a:ext cx="2170387" cy="556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it-IT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[pC/N]</a:t>
                </a:r>
              </a:p>
            </p:txBody>
          </p:sp>
        </mc:Choice>
        <mc:Fallback xmlns="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F48EFE99-EF81-1F28-E85C-65FD17D32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803632" y="3484606"/>
                <a:ext cx="2170387" cy="556434"/>
              </a:xfrm>
              <a:prstGeom prst="rect">
                <a:avLst/>
              </a:prstGeom>
              <a:blipFill>
                <a:blip r:embed="rId6"/>
                <a:stretch>
                  <a:fillRect l="-2174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42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3352052-AD56-35B3-F166-9CA7B961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3</a:t>
            </a:fld>
            <a:endParaRPr lang="it-IT"/>
          </a:p>
        </p:txBody>
      </p:sp>
      <p:pic>
        <p:nvPicPr>
          <p:cNvPr id="12" name="Google Shape;808;p46">
            <a:extLst>
              <a:ext uri="{FF2B5EF4-FFF2-40B4-BE49-F238E27FC236}">
                <a16:creationId xmlns:a16="http://schemas.microsoft.com/office/drawing/2014/main" id="{B123BCAA-8CC8-536E-1929-7B9D7621585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0320" y="2490097"/>
            <a:ext cx="2200275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810;p46">
            <a:extLst>
              <a:ext uri="{FF2B5EF4-FFF2-40B4-BE49-F238E27FC236}">
                <a16:creationId xmlns:a16="http://schemas.microsoft.com/office/drawing/2014/main" id="{9968B421-A684-43D0-812E-815DF85F0528}"/>
              </a:ext>
            </a:extLst>
          </p:cNvPr>
          <p:cNvSpPr txBox="1"/>
          <p:nvPr/>
        </p:nvSpPr>
        <p:spPr>
          <a:xfrm>
            <a:off x="7855981" y="1508410"/>
            <a:ext cx="3765644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0"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</a:pPr>
            <a:r>
              <a:rPr lang="en-US" sz="2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A surface charge is induced and hence a tension</a:t>
            </a:r>
            <a:endParaRPr sz="24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5" name="Google Shape;735;p38">
            <a:extLst>
              <a:ext uri="{FF2B5EF4-FFF2-40B4-BE49-F238E27FC236}">
                <a16:creationId xmlns:a16="http://schemas.microsoft.com/office/drawing/2014/main" id="{05AB3BDF-FFDA-F9F3-0F2B-23934FF4AD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770" y="2355415"/>
            <a:ext cx="2922691" cy="361263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36;p38">
            <a:extLst>
              <a:ext uri="{FF2B5EF4-FFF2-40B4-BE49-F238E27FC236}">
                <a16:creationId xmlns:a16="http://schemas.microsoft.com/office/drawing/2014/main" id="{D8D9C372-DCC9-F7B5-A3C2-62961F192888}"/>
              </a:ext>
            </a:extLst>
          </p:cNvPr>
          <p:cNvSpPr txBox="1"/>
          <p:nvPr/>
        </p:nvSpPr>
        <p:spPr>
          <a:xfrm>
            <a:off x="903251" y="1605509"/>
            <a:ext cx="1940400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Mechanical energy</a:t>
            </a:r>
            <a:endParaRPr sz="24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" name="Google Shape;737;p38">
            <a:extLst>
              <a:ext uri="{FF2B5EF4-FFF2-40B4-BE49-F238E27FC236}">
                <a16:creationId xmlns:a16="http://schemas.microsoft.com/office/drawing/2014/main" id="{8D1E0DB0-59F1-A677-57DE-8EEB3EB3B248}"/>
              </a:ext>
            </a:extLst>
          </p:cNvPr>
          <p:cNvSpPr txBox="1"/>
          <p:nvPr/>
        </p:nvSpPr>
        <p:spPr>
          <a:xfrm>
            <a:off x="4140286" y="1595049"/>
            <a:ext cx="1892048" cy="6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Electrical energy</a:t>
            </a:r>
            <a:endParaRPr sz="2400" b="1" i="0" u="none" strike="noStrike" cap="none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14" name="Google Shape;738;p38">
            <a:extLst>
              <a:ext uri="{FF2B5EF4-FFF2-40B4-BE49-F238E27FC236}">
                <a16:creationId xmlns:a16="http://schemas.microsoft.com/office/drawing/2014/main" id="{E4197097-1EAF-84DC-971A-D0D6F26AC3DD}"/>
              </a:ext>
            </a:extLst>
          </p:cNvPr>
          <p:cNvSpPr/>
          <p:nvPr/>
        </p:nvSpPr>
        <p:spPr>
          <a:xfrm>
            <a:off x="2843651" y="1986484"/>
            <a:ext cx="1296635" cy="291364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A6A6A6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12B47309-DDAD-4D88-A1CD-0CE45527029C}"/>
              </a:ext>
            </a:extLst>
          </p:cNvPr>
          <p:cNvSpPr>
            <a:spLocks noChangeAspect="1"/>
          </p:cNvSpPr>
          <p:nvPr/>
        </p:nvSpPr>
        <p:spPr>
          <a:xfrm rot="5400000">
            <a:off x="6250289" y="2999520"/>
            <a:ext cx="686554" cy="2062242"/>
          </a:xfrm>
          <a:prstGeom prst="downArrow">
            <a:avLst>
              <a:gd name="adj1" fmla="val 35379"/>
              <a:gd name="adj2" fmla="val 75587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F1251A8-350B-2523-A89B-6D53AE440393}"/>
                  </a:ext>
                </a:extLst>
              </p:cNvPr>
              <p:cNvSpPr txBox="1"/>
              <p:nvPr/>
            </p:nvSpPr>
            <p:spPr>
              <a:xfrm>
                <a:off x="8131126" y="3896751"/>
                <a:ext cx="6691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srgbClr val="0000FE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200" i="1" dirty="0" smtClean="0">
                          <a:solidFill>
                            <a:srgbClr val="0000FE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3200" dirty="0">
                  <a:solidFill>
                    <a:srgbClr val="0000FE"/>
                  </a:solidFill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2F1251A8-350B-2523-A89B-6D53AE440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1126" y="3896751"/>
                <a:ext cx="66919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36ABC1C-C527-7220-5D96-85B562A49E6E}"/>
                  </a:ext>
                </a:extLst>
              </p:cNvPr>
              <p:cNvSpPr txBox="1"/>
              <p:nvPr/>
            </p:nvSpPr>
            <p:spPr>
              <a:xfrm>
                <a:off x="10877886" y="3902406"/>
                <a:ext cx="66919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dirty="0" smtClean="0">
                          <a:solidFill>
                            <a:srgbClr val="FE1F1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i="1" dirty="0" smtClean="0">
                          <a:solidFill>
                            <a:srgbClr val="FE1F1F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GB" sz="3200" dirty="0">
                  <a:solidFill>
                    <a:srgbClr val="FE1F1F"/>
                  </a:solidFill>
                </a:endParaRP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D36ABC1C-C527-7220-5D96-85B562A49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7886" y="3902406"/>
                <a:ext cx="669194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gnaposto data 6">
            <a:extLst>
              <a:ext uri="{FF2B5EF4-FFF2-40B4-BE49-F238E27FC236}">
                <a16:creationId xmlns:a16="http://schemas.microsoft.com/office/drawing/2014/main" id="{09D03D93-AB34-0F22-4E8C-8432A6683F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06/12/2024</a:t>
            </a:r>
            <a:endParaRPr lang="it-IT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7030449-672C-48C8-AB82-2349673E5FD3}"/>
              </a:ext>
            </a:extLst>
          </p:cNvPr>
          <p:cNvSpPr txBox="1">
            <a:spLocks noChangeArrowheads="1"/>
          </p:cNvSpPr>
          <p:nvPr/>
        </p:nvSpPr>
        <p:spPr>
          <a:xfrm>
            <a:off x="318597" y="363141"/>
            <a:ext cx="11554805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400" b="1" dirty="0">
                <a:solidFill>
                  <a:srgbClr val="822434"/>
                </a:solidFill>
                <a:latin typeface="Jokerman" panose="04090605060D06020702" pitchFamily="82" charset="0"/>
              </a:rPr>
              <a:t>Piezoelectric</a:t>
            </a:r>
            <a:r>
              <a:rPr lang="en-US" altLang="it-IT" sz="4400" b="1" dirty="0">
                <a:solidFill>
                  <a:srgbClr val="822434"/>
                </a:solidFill>
              </a:rPr>
              <a:t> effect</a:t>
            </a:r>
          </a:p>
        </p:txBody>
      </p:sp>
      <p:sp>
        <p:nvSpPr>
          <p:cNvPr id="15" name="Segnaposto piè di pagina 2">
            <a:extLst>
              <a:ext uri="{FF2B5EF4-FFF2-40B4-BE49-F238E27FC236}">
                <a16:creationId xmlns:a16="http://schemas.microsoft.com/office/drawing/2014/main" id="{BD012A43-3351-5323-C529-225D9F82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altLang="it-IT" sz="900" dirty="0">
                <a:solidFill>
                  <a:schemeClr val="bg1"/>
                </a:solidFill>
                <a:ea typeface="Cambria Math" panose="02040503050406030204" pitchFamily="18" charset="0"/>
              </a:rPr>
              <a:t>Controlling piezoelectricity in organic polymers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470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6A19D4-1AEE-472E-B444-BD10BCBD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4</a:t>
            </a:fld>
            <a:endParaRPr lang="it-IT"/>
          </a:p>
        </p:txBody>
      </p:sp>
      <p:pic>
        <p:nvPicPr>
          <p:cNvPr id="8" name="Immagine 7" descr="Immagine che contiene gioco&#10;&#10;Descrizione generata automaticamente">
            <a:extLst>
              <a:ext uri="{FF2B5EF4-FFF2-40B4-BE49-F238E27FC236}">
                <a16:creationId xmlns:a16="http://schemas.microsoft.com/office/drawing/2014/main" id="{1027AD6E-3EE9-4716-66CC-3353141D1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2" t="23085" r="6528" b="25000"/>
          <a:stretch/>
        </p:blipFill>
        <p:spPr>
          <a:xfrm>
            <a:off x="8107342" y="3471707"/>
            <a:ext cx="2819598" cy="1668536"/>
          </a:xfrm>
          <a:prstGeom prst="rect">
            <a:avLst/>
          </a:prstGeom>
        </p:spPr>
      </p:pic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F5EF1B41-EAB4-CCCC-0D69-503D4F36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411" y="526404"/>
            <a:ext cx="2450682" cy="181332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056213-7D82-E313-9EC6-ADA283F4B00F}"/>
              </a:ext>
            </a:extLst>
          </p:cNvPr>
          <p:cNvSpPr txBox="1"/>
          <p:nvPr/>
        </p:nvSpPr>
        <p:spPr>
          <a:xfrm>
            <a:off x="7735029" y="5346037"/>
            <a:ext cx="356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Piezo-sensors</a:t>
            </a:r>
            <a:endParaRPr lang="en-GB" sz="28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49E20E-9F80-63BE-7171-F505795B80F4}"/>
              </a:ext>
            </a:extLst>
          </p:cNvPr>
          <p:cNvSpPr txBox="1"/>
          <p:nvPr/>
        </p:nvSpPr>
        <p:spPr>
          <a:xfrm>
            <a:off x="7678717" y="2672233"/>
            <a:ext cx="330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Piezo-motors</a:t>
            </a:r>
          </a:p>
        </p:txBody>
      </p:sp>
      <p:pic>
        <p:nvPicPr>
          <p:cNvPr id="11" name="Immagine 10" descr="Immagine che contiene testo, accendino, design&#10;&#10;Descrizione generata automaticamente">
            <a:extLst>
              <a:ext uri="{FF2B5EF4-FFF2-40B4-BE49-F238E27FC236}">
                <a16:creationId xmlns:a16="http://schemas.microsoft.com/office/drawing/2014/main" id="{DD03BAC3-9A05-52E5-AB3A-D71F37162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48" y="1126065"/>
            <a:ext cx="4713292" cy="2263678"/>
          </a:xfrm>
          <a:prstGeom prst="rect">
            <a:avLst/>
          </a:prstGeom>
        </p:spPr>
      </p:pic>
      <p:sp>
        <p:nvSpPr>
          <p:cNvPr id="3" name="Segnaposto data 6">
            <a:extLst>
              <a:ext uri="{FF2B5EF4-FFF2-40B4-BE49-F238E27FC236}">
                <a16:creationId xmlns:a16="http://schemas.microsoft.com/office/drawing/2014/main" id="{AF00F66F-778F-4265-A7D5-10F26650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06/12/2024</a:t>
            </a:r>
            <a:endParaRPr lang="it-IT" sz="1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DA9D7BA-F5EC-291C-4460-10B10EC06380}"/>
              </a:ext>
            </a:extLst>
          </p:cNvPr>
          <p:cNvSpPr txBox="1">
            <a:spLocks noChangeArrowheads="1"/>
          </p:cNvSpPr>
          <p:nvPr/>
        </p:nvSpPr>
        <p:spPr>
          <a:xfrm>
            <a:off x="318597" y="363141"/>
            <a:ext cx="11554805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400" b="1" dirty="0">
                <a:solidFill>
                  <a:srgbClr val="822434"/>
                </a:solidFill>
                <a:latin typeface="Jokerman" panose="04090605060D06020702" pitchFamily="82" charset="0"/>
              </a:rPr>
              <a:t>Piezoelectric</a:t>
            </a:r>
            <a:r>
              <a:rPr lang="en-US" altLang="it-IT" sz="4400" b="1" dirty="0">
                <a:solidFill>
                  <a:srgbClr val="822434"/>
                </a:solidFill>
              </a:rPr>
              <a:t> effect</a:t>
            </a:r>
          </a:p>
        </p:txBody>
      </p:sp>
      <p:sp>
        <p:nvSpPr>
          <p:cNvPr id="10" name="Segnaposto piè di pagina 2">
            <a:extLst>
              <a:ext uri="{FF2B5EF4-FFF2-40B4-BE49-F238E27FC236}">
                <a16:creationId xmlns:a16="http://schemas.microsoft.com/office/drawing/2014/main" id="{20CB7E1A-2C8E-1507-05E1-684C40529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altLang="it-IT" sz="900" dirty="0">
                <a:solidFill>
                  <a:schemeClr val="bg1"/>
                </a:solidFill>
                <a:ea typeface="Cambria Math" panose="02040503050406030204" pitchFamily="18" charset="0"/>
              </a:rPr>
              <a:t>Controlling piezoelectricity in organic polymers</a:t>
            </a:r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5500DF1-D175-2905-570F-5971A684DBDC}"/>
              </a:ext>
            </a:extLst>
          </p:cNvPr>
          <p:cNvSpPr txBox="1"/>
          <p:nvPr/>
        </p:nvSpPr>
        <p:spPr>
          <a:xfrm>
            <a:off x="355147" y="3463968"/>
            <a:ext cx="7049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Like in Paolo’s home in Cortina D’Ampezzo</a:t>
            </a:r>
            <a:endParaRPr lang="en-GB" sz="2000" b="1" dirty="0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324EF97-4553-9893-4893-F21AF2A8BDC5}"/>
              </a:ext>
            </a:extLst>
          </p:cNvPr>
          <p:cNvGrpSpPr/>
          <p:nvPr/>
        </p:nvGrpSpPr>
        <p:grpSpPr>
          <a:xfrm>
            <a:off x="1171734" y="3849715"/>
            <a:ext cx="4923293" cy="2460567"/>
            <a:chOff x="1171734" y="3849715"/>
            <a:chExt cx="4923293" cy="2460567"/>
          </a:xfrm>
        </p:grpSpPr>
        <p:pic>
          <p:nvPicPr>
            <p:cNvPr id="17" name="Immagine 16" descr="Immagine che contiene aria aperta, albero, erba, cielo&#10;&#10;Descrizione generata automaticamente">
              <a:extLst>
                <a:ext uri="{FF2B5EF4-FFF2-40B4-BE49-F238E27FC236}">
                  <a16:creationId xmlns:a16="http://schemas.microsoft.com/office/drawing/2014/main" id="{85E8CE87-78C2-873E-925B-E153E79EC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8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734" y="3849715"/>
              <a:ext cx="4911448" cy="2460567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74C8422-8F1A-2D01-AB13-EA9126724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096603" y="5109068"/>
              <a:ext cx="708870" cy="1121337"/>
            </a:xfrm>
            <a:prstGeom prst="rect">
              <a:avLst/>
            </a:prstGeom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D0DB6E48-E438-190C-3E62-F198C8B2C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0940" y="4777313"/>
              <a:ext cx="1784087" cy="1532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13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96A19D4-1AEE-472E-B444-BD10BCBD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15123-D156-4A73-8C54-67650E43F299}" type="slidenum">
              <a:rPr lang="it-IT" smtClean="0"/>
              <a:t>5</a:t>
            </a:fld>
            <a:endParaRPr lang="it-IT"/>
          </a:p>
        </p:txBody>
      </p:sp>
      <p:pic>
        <p:nvPicPr>
          <p:cNvPr id="8" name="Immagine 7" descr="Immagine che contiene gioco&#10;&#10;Descrizione generata automaticamente">
            <a:extLst>
              <a:ext uri="{FF2B5EF4-FFF2-40B4-BE49-F238E27FC236}">
                <a16:creationId xmlns:a16="http://schemas.microsoft.com/office/drawing/2014/main" id="{1027AD6E-3EE9-4716-66CC-3353141D1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2" t="23085" r="6528" b="25000"/>
          <a:stretch/>
        </p:blipFill>
        <p:spPr>
          <a:xfrm>
            <a:off x="8107342" y="3471707"/>
            <a:ext cx="2819598" cy="1668536"/>
          </a:xfrm>
          <a:prstGeom prst="rect">
            <a:avLst/>
          </a:prstGeom>
        </p:spPr>
      </p:pic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F5EF1B41-EAB4-CCCC-0D69-503D4F362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411" y="526404"/>
            <a:ext cx="2450682" cy="181332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8D056213-7D82-E313-9EC6-ADA283F4B00F}"/>
              </a:ext>
            </a:extLst>
          </p:cNvPr>
          <p:cNvSpPr txBox="1"/>
          <p:nvPr/>
        </p:nvSpPr>
        <p:spPr>
          <a:xfrm>
            <a:off x="7735029" y="5346037"/>
            <a:ext cx="3564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Piezo-sensors</a:t>
            </a:r>
            <a:endParaRPr lang="en-GB" sz="2800" b="1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349E20E-9F80-63BE-7171-F505795B80F4}"/>
              </a:ext>
            </a:extLst>
          </p:cNvPr>
          <p:cNvSpPr txBox="1"/>
          <p:nvPr/>
        </p:nvSpPr>
        <p:spPr>
          <a:xfrm>
            <a:off x="7678717" y="2672233"/>
            <a:ext cx="3309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Piezo-motors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264EA9-46E8-F70E-FF7C-5CB224688DA0}"/>
              </a:ext>
            </a:extLst>
          </p:cNvPr>
          <p:cNvSpPr txBox="1"/>
          <p:nvPr/>
        </p:nvSpPr>
        <p:spPr>
          <a:xfrm>
            <a:off x="355147" y="1156047"/>
            <a:ext cx="6931918" cy="193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Best piezoelectrics are inorganic crystals, </a:t>
            </a:r>
            <a:r>
              <a:rPr lang="en-GB" sz="2400" b="1" dirty="0"/>
              <a:t>but</a:t>
            </a:r>
            <a:r>
              <a:rPr lang="en-GB" sz="2400" dirty="0"/>
              <a:t>: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200" dirty="0"/>
              <a:t>low mechanical flexibility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200" dirty="0"/>
              <a:t>high fabrication costs 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200" dirty="0"/>
              <a:t>may be toxic (e.g. contain Lead)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E4460F1-EF02-9BC4-68F7-63180086826E}"/>
              </a:ext>
            </a:extLst>
          </p:cNvPr>
          <p:cNvSpPr txBox="1"/>
          <p:nvPr/>
        </p:nvSpPr>
        <p:spPr>
          <a:xfrm>
            <a:off x="355147" y="3436458"/>
            <a:ext cx="7049859" cy="917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 promising alternative are </a:t>
            </a:r>
            <a:r>
              <a:rPr lang="en-GB" sz="2400" b="1" dirty="0"/>
              <a:t>organic piezoelectrics</a:t>
            </a:r>
          </a:p>
          <a:p>
            <a:pPr marL="914400" lvl="1" indent="-4572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200" dirty="0"/>
              <a:t>at date, worse performances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796FE9F-3889-7425-870E-9A85E0938A9A}"/>
              </a:ext>
            </a:extLst>
          </p:cNvPr>
          <p:cNvSpPr txBox="1"/>
          <p:nvPr/>
        </p:nvSpPr>
        <p:spPr>
          <a:xfrm>
            <a:off x="355147" y="4607653"/>
            <a:ext cx="704985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/>
              <a:t>Conjugated polymers (CPs)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200" dirty="0"/>
              <a:t>candidates to outperform the state-of-the-art</a:t>
            </a:r>
            <a:endParaRPr lang="en-GB" sz="280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8561548-D749-B94B-5048-B4134E59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06/12/2024</a:t>
            </a:r>
            <a:endParaRPr lang="it-IT" sz="1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7319A93D-758C-7333-77F6-29816F848917}"/>
              </a:ext>
            </a:extLst>
          </p:cNvPr>
          <p:cNvSpPr txBox="1">
            <a:spLocks noChangeArrowheads="1"/>
          </p:cNvSpPr>
          <p:nvPr/>
        </p:nvSpPr>
        <p:spPr>
          <a:xfrm>
            <a:off x="318597" y="363141"/>
            <a:ext cx="11554805" cy="946413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400" b="1" dirty="0">
                <a:solidFill>
                  <a:srgbClr val="822434"/>
                </a:solidFill>
                <a:latin typeface="Jokerman" panose="04090605060D06020702" pitchFamily="82" charset="0"/>
              </a:rPr>
              <a:t>Piezoelectric</a:t>
            </a:r>
            <a:r>
              <a:rPr lang="en-US" altLang="it-IT" sz="4400" b="1" dirty="0">
                <a:solidFill>
                  <a:srgbClr val="822434"/>
                </a:solidFill>
              </a:rPr>
              <a:t> effect</a:t>
            </a:r>
          </a:p>
        </p:txBody>
      </p:sp>
      <p:sp>
        <p:nvSpPr>
          <p:cNvPr id="12" name="Segnaposto piè di pagina 2">
            <a:extLst>
              <a:ext uri="{FF2B5EF4-FFF2-40B4-BE49-F238E27FC236}">
                <a16:creationId xmlns:a16="http://schemas.microsoft.com/office/drawing/2014/main" id="{22ADC7A6-C65E-9548-6E0C-06B0E8A2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altLang="it-IT" sz="900" dirty="0">
                <a:solidFill>
                  <a:schemeClr val="bg1"/>
                </a:solidFill>
                <a:ea typeface="Cambria Math" panose="02040503050406030204" pitchFamily="18" charset="0"/>
              </a:rPr>
              <a:t>Controlling piezoelectricity in organic polymers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61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CC793-E4A6-7373-0A86-16C5DD9F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>
            <a:extLst>
              <a:ext uri="{FF2B5EF4-FFF2-40B4-BE49-F238E27FC236}">
                <a16:creationId xmlns:a16="http://schemas.microsoft.com/office/drawing/2014/main" id="{9587E0EE-7D92-B2F5-9553-EEB4D53308AB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8"/>
            <a:ext cx="8580012" cy="56795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Conjugated polymers (CPs)</a:t>
            </a:r>
            <a:endParaRPr lang="it-IT" altLang="it-IT" sz="4000" b="1" dirty="0">
              <a:solidFill>
                <a:srgbClr val="822434"/>
              </a:solidFill>
            </a:endParaRPr>
          </a:p>
        </p:txBody>
      </p:sp>
      <p:pic>
        <p:nvPicPr>
          <p:cNvPr id="155" name="Immagine 15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1F280D23-9461-F05B-4244-D2035F5E7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9" r="1283" b="10084"/>
          <a:stretch/>
        </p:blipFill>
        <p:spPr>
          <a:xfrm>
            <a:off x="7437361" y="1653454"/>
            <a:ext cx="3334047" cy="2023141"/>
          </a:xfrm>
          <a:prstGeom prst="rect">
            <a:avLst/>
          </a:prstGeom>
        </p:spPr>
      </p:pic>
      <p:sp>
        <p:nvSpPr>
          <p:cNvPr id="158" name="Segnaposto numero diapositiva 3">
            <a:extLst>
              <a:ext uri="{FF2B5EF4-FFF2-40B4-BE49-F238E27FC236}">
                <a16:creationId xmlns:a16="http://schemas.microsoft.com/office/drawing/2014/main" id="{E9A2C119-2920-3B6E-FA34-1639FBD115F3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15123-D156-4A73-8C54-67650E43F29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77C6A56-DFAE-6E9C-CF2A-760286A21F8B}"/>
              </a:ext>
            </a:extLst>
          </p:cNvPr>
          <p:cNvSpPr txBox="1"/>
          <p:nvPr/>
        </p:nvSpPr>
        <p:spPr>
          <a:xfrm>
            <a:off x="431817" y="914289"/>
            <a:ext cx="597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Organic (1D) materials with a 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backbone of atoms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C3A36FC-F011-A956-8D31-62BF7C804D02}"/>
              </a:ext>
            </a:extLst>
          </p:cNvPr>
          <p:cNvSpPr txBox="1"/>
          <p:nvPr/>
        </p:nvSpPr>
        <p:spPr>
          <a:xfrm>
            <a:off x="6905517" y="911436"/>
            <a:ext cx="43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Conjugation: 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overlap 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of p-orbitals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Results in 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electrons delocalization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Segnaposto data 6">
            <a:extLst>
              <a:ext uri="{FF2B5EF4-FFF2-40B4-BE49-F238E27FC236}">
                <a16:creationId xmlns:a16="http://schemas.microsoft.com/office/drawing/2014/main" id="{2FA8C283-5B77-65D1-E462-FAC016EF64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06/12/2024</a:t>
            </a:r>
            <a:endParaRPr lang="it-IT" sz="1400" dirty="0"/>
          </a:p>
        </p:txBody>
      </p:sp>
      <p:sp>
        <p:nvSpPr>
          <p:cNvPr id="25" name="Segnaposto piè di pagina 2">
            <a:extLst>
              <a:ext uri="{FF2B5EF4-FFF2-40B4-BE49-F238E27FC236}">
                <a16:creationId xmlns:a16="http://schemas.microsoft.com/office/drawing/2014/main" id="{1BCCE3E3-E86C-D994-517C-68EB63C8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altLang="it-IT" sz="900" dirty="0">
                <a:solidFill>
                  <a:schemeClr val="bg1"/>
                </a:solidFill>
                <a:ea typeface="Cambria Math" panose="02040503050406030204" pitchFamily="18" charset="0"/>
              </a:rPr>
              <a:t>Controlling piezoelectricity in organic polymers</a:t>
            </a:r>
            <a:endParaRPr lang="en-US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610F978-3506-6688-E5FE-00B120720B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536" y="1379952"/>
            <a:ext cx="5293782" cy="2001503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FF9B11D9-E42F-5F87-8D94-E886C0011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5338" y="4269388"/>
            <a:ext cx="2520000" cy="1890000"/>
          </a:xfrm>
          <a:prstGeom prst="rect">
            <a:avLst/>
          </a:prstGeom>
        </p:spPr>
      </p:pic>
      <p:pic>
        <p:nvPicPr>
          <p:cNvPr id="24" name="Immagine 23" descr="Immagine che contiene testo, giallo, interni&#10;&#10;Descrizione generata automaticamente">
            <a:extLst>
              <a:ext uri="{FF2B5EF4-FFF2-40B4-BE49-F238E27FC236}">
                <a16:creationId xmlns:a16="http://schemas.microsoft.com/office/drawing/2014/main" id="{9069DAAF-3963-B856-CDEB-3A822A7FB1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0" y="4207423"/>
            <a:ext cx="2736000" cy="2055403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B87B2E4-A52C-86AB-62C4-EC160CFD3BCA}"/>
              </a:ext>
            </a:extLst>
          </p:cNvPr>
          <p:cNvSpPr txBox="1"/>
          <p:nvPr/>
        </p:nvSpPr>
        <p:spPr>
          <a:xfrm>
            <a:off x="3169069" y="3767504"/>
            <a:ext cx="52320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Electronics: AMOLED and OLED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7AD3CD6-4EE6-6D2F-0596-7BB34816590C}"/>
              </a:ext>
            </a:extLst>
          </p:cNvPr>
          <p:cNvSpPr txBox="1"/>
          <p:nvPr/>
        </p:nvSpPr>
        <p:spPr>
          <a:xfrm>
            <a:off x="-131080" y="3745531"/>
            <a:ext cx="3474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Organic solar panels</a:t>
            </a:r>
          </a:p>
        </p:txBody>
      </p:sp>
      <p:pic>
        <p:nvPicPr>
          <p:cNvPr id="29" name="Immagine 28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86AF4FFF-DAEF-396A-E53E-A95DBABA20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45" y="4261424"/>
            <a:ext cx="2664000" cy="1902887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56EA544C-21C5-C8F4-DEE0-62CE86C370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06"/>
          <a:stretch/>
        </p:blipFill>
        <p:spPr>
          <a:xfrm>
            <a:off x="9314218" y="4248546"/>
            <a:ext cx="2664000" cy="1904797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64984622-F3CE-937A-E6A3-059BF65D5B85}"/>
              </a:ext>
            </a:extLst>
          </p:cNvPr>
          <p:cNvSpPr txBox="1"/>
          <p:nvPr/>
        </p:nvSpPr>
        <p:spPr>
          <a:xfrm>
            <a:off x="9848088" y="3848327"/>
            <a:ext cx="18435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b="1" dirty="0"/>
              <a:t>Biomedical</a:t>
            </a:r>
          </a:p>
        </p:txBody>
      </p:sp>
    </p:spTree>
    <p:extLst>
      <p:ext uri="{BB962C8B-B14F-4D97-AF65-F5344CB8AC3E}">
        <p14:creationId xmlns:p14="http://schemas.microsoft.com/office/powerpoint/2010/main" val="36142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79CCD-F352-661F-43A3-13D0EA479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3">
            <a:extLst>
              <a:ext uri="{FF2B5EF4-FFF2-40B4-BE49-F238E27FC236}">
                <a16:creationId xmlns:a16="http://schemas.microsoft.com/office/drawing/2014/main" id="{CEBE43CA-CC02-3CFD-C28A-AA93EF78B1DC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8"/>
            <a:ext cx="8580012" cy="56795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Conjugated polymers (CPs)</a:t>
            </a:r>
            <a:endParaRPr lang="it-IT" altLang="it-IT" sz="4000" b="1" dirty="0">
              <a:solidFill>
                <a:srgbClr val="822434"/>
              </a:solidFill>
            </a:endParaRPr>
          </a:p>
        </p:txBody>
      </p:sp>
      <p:pic>
        <p:nvPicPr>
          <p:cNvPr id="155" name="Immagine 154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B61A9774-682F-56EE-88D9-89A207A77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89" r="1283" b="10084"/>
          <a:stretch/>
        </p:blipFill>
        <p:spPr>
          <a:xfrm>
            <a:off x="7437361" y="1653454"/>
            <a:ext cx="3334047" cy="2023141"/>
          </a:xfrm>
          <a:prstGeom prst="rect">
            <a:avLst/>
          </a:prstGeom>
        </p:spPr>
      </p:pic>
      <p:sp>
        <p:nvSpPr>
          <p:cNvPr id="158" name="Segnaposto numero diapositiva 3">
            <a:extLst>
              <a:ext uri="{FF2B5EF4-FFF2-40B4-BE49-F238E27FC236}">
                <a16:creationId xmlns:a16="http://schemas.microsoft.com/office/drawing/2014/main" id="{83EEFD30-6CF8-C579-E30D-56CABC2A8729}"/>
              </a:ext>
            </a:extLst>
          </p:cNvPr>
          <p:cNvSpPr txBox="1">
            <a:spLocks/>
          </p:cNvSpPr>
          <p:nvPr/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A15123-D156-4A73-8C54-67650E43F299}" type="slidenum">
              <a:rPr lang="it-IT" smtClean="0"/>
              <a:pPr/>
              <a:t>7</a:t>
            </a:fld>
            <a:endParaRPr lang="it-IT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EFE23D94-AF46-4385-0BB8-999D69F629D6}"/>
              </a:ext>
            </a:extLst>
          </p:cNvPr>
          <p:cNvGrpSpPr/>
          <p:nvPr/>
        </p:nvGrpSpPr>
        <p:grpSpPr>
          <a:xfrm>
            <a:off x="6119952" y="3944160"/>
            <a:ext cx="5823055" cy="2301961"/>
            <a:chOff x="619080" y="3999055"/>
            <a:chExt cx="5823055" cy="2301961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50B62B13-CF73-0CDC-6E32-AB337DA614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9080" y="3999055"/>
              <a:ext cx="5598510" cy="2301961"/>
              <a:chOff x="4984845" y="3132318"/>
              <a:chExt cx="7207155" cy="2963398"/>
            </a:xfrm>
          </p:grpSpPr>
          <p:grpSp>
            <p:nvGrpSpPr>
              <p:cNvPr id="4" name="Gruppo 3">
                <a:extLst>
                  <a:ext uri="{FF2B5EF4-FFF2-40B4-BE49-F238E27FC236}">
                    <a16:creationId xmlns:a16="http://schemas.microsoft.com/office/drawing/2014/main" id="{8302B28D-0C02-65B6-F6B4-F23CB1086294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750509" y="3609987"/>
                <a:ext cx="3441491" cy="1188000"/>
                <a:chOff x="4422349" y="2315714"/>
                <a:chExt cx="3706086" cy="1279338"/>
              </a:xfrm>
            </p:grpSpPr>
            <p:pic>
              <p:nvPicPr>
                <p:cNvPr id="15" name="Immagine 14" descr="Immagine che contiene orologio&#10;&#10;Descrizione generata automaticamente">
                  <a:extLst>
                    <a:ext uri="{FF2B5EF4-FFF2-40B4-BE49-F238E27FC236}">
                      <a16:creationId xmlns:a16="http://schemas.microsoft.com/office/drawing/2014/main" id="{3293551B-9E70-D2C2-4AB6-26E5B63A1AC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22349" y="2315714"/>
                  <a:ext cx="3706086" cy="1279338"/>
                </a:xfrm>
                <a:prstGeom prst="rect">
                  <a:avLst/>
                </a:prstGeom>
              </p:spPr>
            </p:pic>
            <p:sp>
              <p:nvSpPr>
                <p:cNvPr id="16" name="Rettangolo con angoli arrotondati 15">
                  <a:extLst>
                    <a:ext uri="{FF2B5EF4-FFF2-40B4-BE49-F238E27FC236}">
                      <a16:creationId xmlns:a16="http://schemas.microsoft.com/office/drawing/2014/main" id="{F3BAE1EC-6CF2-E220-E045-61357ADD9A09}"/>
                    </a:ext>
                  </a:extLst>
                </p:cNvPr>
                <p:cNvSpPr/>
                <p:nvPr/>
              </p:nvSpPr>
              <p:spPr>
                <a:xfrm>
                  <a:off x="5469903" y="2380879"/>
                  <a:ext cx="711684" cy="1143958"/>
                </a:xfrm>
                <a:prstGeom prst="round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9AB635D4-2B67-EF5D-F0F3-6AED2C85A75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691696" y="5051716"/>
                <a:ext cx="3468591" cy="1044000"/>
                <a:chOff x="8273864" y="2296034"/>
                <a:chExt cx="3800694" cy="1143958"/>
              </a:xfrm>
            </p:grpSpPr>
            <p:pic>
              <p:nvPicPr>
                <p:cNvPr id="12" name="Immagine 11">
                  <a:extLst>
                    <a:ext uri="{FF2B5EF4-FFF2-40B4-BE49-F238E27FC236}">
                      <a16:creationId xmlns:a16="http://schemas.microsoft.com/office/drawing/2014/main" id="{39EFAB85-AF89-67F8-A77D-9C50DE5F7F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3296"/>
                <a:stretch/>
              </p:blipFill>
              <p:spPr>
                <a:xfrm>
                  <a:off x="8273864" y="2315716"/>
                  <a:ext cx="3800694" cy="1124276"/>
                </a:xfrm>
                <a:prstGeom prst="rect">
                  <a:avLst/>
                </a:prstGeom>
              </p:spPr>
            </p:pic>
            <p:sp>
              <p:nvSpPr>
                <p:cNvPr id="14" name="Rettangolo con angoli arrotondati 13">
                  <a:extLst>
                    <a:ext uri="{FF2B5EF4-FFF2-40B4-BE49-F238E27FC236}">
                      <a16:creationId xmlns:a16="http://schemas.microsoft.com/office/drawing/2014/main" id="{E721B20A-7676-6937-223E-35222D24E6F3}"/>
                    </a:ext>
                  </a:extLst>
                </p:cNvPr>
                <p:cNvSpPr/>
                <p:nvPr/>
              </p:nvSpPr>
              <p:spPr>
                <a:xfrm>
                  <a:off x="9459611" y="2296034"/>
                  <a:ext cx="711684" cy="1143958"/>
                </a:xfrm>
                <a:prstGeom prst="round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D8319851-AFF6-A646-601E-9D0E6F0D92E5}"/>
                  </a:ext>
                </a:extLst>
              </p:cNvPr>
              <p:cNvSpPr txBox="1"/>
              <p:nvPr/>
            </p:nvSpPr>
            <p:spPr>
              <a:xfrm>
                <a:off x="5025932" y="3132318"/>
                <a:ext cx="2979845" cy="911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b="1" dirty="0">
                    <a:ea typeface="Cambria Math" panose="02040503050406030204" pitchFamily="18" charset="0"/>
                  </a:rPr>
                  <a:t>Polyacetylene (PA)</a:t>
                </a:r>
                <a:br>
                  <a:rPr lang="en-GB" sz="2000" b="1" dirty="0">
                    <a:ea typeface="Cambria Math" panose="02040503050406030204" pitchFamily="18" charset="0"/>
                  </a:rPr>
                </a:br>
                <a:endParaRPr lang="en-GB" sz="2000" dirty="0">
                  <a:ea typeface="Cambria Math" panose="02040503050406030204" pitchFamily="18" charset="0"/>
                </a:endParaRPr>
              </a:p>
            </p:txBody>
          </p: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6698193E-32D3-2826-9750-55B74A23F9A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4984845" y="4251499"/>
                <a:ext cx="3115862" cy="1296002"/>
                <a:chOff x="756202" y="2763961"/>
                <a:chExt cx="3402150" cy="1407530"/>
              </a:xfrm>
            </p:grpSpPr>
            <p:pic>
              <p:nvPicPr>
                <p:cNvPr id="10" name="Immagine 9" descr="Immagine che contiene testo, orologio&#10;&#10;Descrizione generata automaticamente">
                  <a:extLst>
                    <a:ext uri="{FF2B5EF4-FFF2-40B4-BE49-F238E27FC236}">
                      <a16:creationId xmlns:a16="http://schemas.microsoft.com/office/drawing/2014/main" id="{12F0055D-DE34-C0D7-F6FC-E43EEA4901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202" y="2810631"/>
                  <a:ext cx="3402150" cy="1360860"/>
                </a:xfrm>
                <a:prstGeom prst="rect">
                  <a:avLst/>
                </a:prstGeom>
              </p:spPr>
            </p:pic>
            <p:sp>
              <p:nvSpPr>
                <p:cNvPr id="11" name="Rettangolo con angoli arrotondati 10">
                  <a:extLst>
                    <a:ext uri="{FF2B5EF4-FFF2-40B4-BE49-F238E27FC236}">
                      <a16:creationId xmlns:a16="http://schemas.microsoft.com/office/drawing/2014/main" id="{C47BE6A0-6F6F-2AA9-5EC6-CDF09BEEB45E}"/>
                    </a:ext>
                  </a:extLst>
                </p:cNvPr>
                <p:cNvSpPr/>
                <p:nvPr/>
              </p:nvSpPr>
              <p:spPr>
                <a:xfrm>
                  <a:off x="1705214" y="2763961"/>
                  <a:ext cx="711684" cy="1279339"/>
                </a:xfrm>
                <a:prstGeom prst="roundRect">
                  <a:avLst/>
                </a:prstGeom>
                <a:noFill/>
                <a:ln w="28575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8" name="Freccia in giù 7">
                <a:extLst>
                  <a:ext uri="{FF2B5EF4-FFF2-40B4-BE49-F238E27FC236}">
                    <a16:creationId xmlns:a16="http://schemas.microsoft.com/office/drawing/2014/main" id="{272CD90D-64A8-22EF-F80F-94DBFCCFAAFD}"/>
                  </a:ext>
                </a:extLst>
              </p:cNvPr>
              <p:cNvSpPr/>
              <p:nvPr/>
            </p:nvSpPr>
            <p:spPr>
              <a:xfrm rot="16991580">
                <a:off x="8234865" y="5066659"/>
                <a:ext cx="288000" cy="612000"/>
              </a:xfrm>
              <a:prstGeom prst="downArrow">
                <a:avLst>
                  <a:gd name="adj1" fmla="val 35379"/>
                  <a:gd name="adj2" fmla="val 75587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Freccia in giù 8">
                <a:extLst>
                  <a:ext uri="{FF2B5EF4-FFF2-40B4-BE49-F238E27FC236}">
                    <a16:creationId xmlns:a16="http://schemas.microsoft.com/office/drawing/2014/main" id="{B65A29D5-9F47-69A5-48E0-E017A62A664E}"/>
                  </a:ext>
                </a:extLst>
              </p:cNvPr>
              <p:cNvSpPr/>
              <p:nvPr/>
            </p:nvSpPr>
            <p:spPr>
              <a:xfrm rot="4608420" flipV="1">
                <a:off x="8234864" y="3998827"/>
                <a:ext cx="288000" cy="612000"/>
              </a:xfrm>
              <a:prstGeom prst="downArrow">
                <a:avLst>
                  <a:gd name="adj1" fmla="val 35379"/>
                  <a:gd name="adj2" fmla="val 75587"/>
                </a:avLst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7124D5AA-B2D5-51D0-A533-E57E01E01BFF}"/>
                </a:ext>
              </a:extLst>
            </p:cNvPr>
            <p:cNvSpPr txBox="1"/>
            <p:nvPr/>
          </p:nvSpPr>
          <p:spPr>
            <a:xfrm>
              <a:off x="3301311" y="4003762"/>
              <a:ext cx="31408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ea typeface="Cambria Math" panose="02040503050406030204" pitchFamily="18" charset="0"/>
                </a:rPr>
                <a:t>Substituted PA (SPA)</a:t>
              </a:r>
            </a:p>
          </p:txBody>
        </p:sp>
      </p:grpSp>
      <p:pic>
        <p:nvPicPr>
          <p:cNvPr id="20" name="Immagine 19" descr="Immagine che contiene oggetti in metallo, vite, filo&#10;&#10;Descrizione generata automaticamente">
            <a:extLst>
              <a:ext uri="{FF2B5EF4-FFF2-40B4-BE49-F238E27FC236}">
                <a16:creationId xmlns:a16="http://schemas.microsoft.com/office/drawing/2014/main" id="{C157D4F5-F766-7648-0E7C-06A563B8C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" y="4981645"/>
            <a:ext cx="4435300" cy="745132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CCBBC97-EC62-73A2-5592-B63E1F8D1708}"/>
              </a:ext>
            </a:extLst>
          </p:cNvPr>
          <p:cNvSpPr txBox="1"/>
          <p:nvPr/>
        </p:nvSpPr>
        <p:spPr>
          <a:xfrm>
            <a:off x="1589932" y="3894579"/>
            <a:ext cx="23147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ea typeface="Cambria Math" panose="02040503050406030204" pitchFamily="18" charset="0"/>
              </a:rPr>
              <a:t>Carbyne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E45C7B9-0310-1A5B-A409-F3D766316EE7}"/>
              </a:ext>
            </a:extLst>
          </p:cNvPr>
          <p:cNvSpPr txBox="1"/>
          <p:nvPr/>
        </p:nvSpPr>
        <p:spPr>
          <a:xfrm>
            <a:off x="466582" y="4425137"/>
            <a:ext cx="524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mbria Math" panose="02040503050406030204" pitchFamily="18" charset="0"/>
                <a:ea typeface="Cambria Math" panose="02040503050406030204" pitchFamily="18" charset="0"/>
              </a:rPr>
              <a:t>Infinitely-long straight chain of carbon atoms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2A41635-35B2-52FF-2BC7-C5E66A8B7485}"/>
              </a:ext>
            </a:extLst>
          </p:cNvPr>
          <p:cNvSpPr txBox="1"/>
          <p:nvPr/>
        </p:nvSpPr>
        <p:spPr>
          <a:xfrm>
            <a:off x="431817" y="914289"/>
            <a:ext cx="597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Organic (1D) materials with a </a:t>
            </a: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backbone of atoms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1214071-01C1-0551-3E11-B90ACF522143}"/>
              </a:ext>
            </a:extLst>
          </p:cNvPr>
          <p:cNvSpPr txBox="1"/>
          <p:nvPr/>
        </p:nvSpPr>
        <p:spPr>
          <a:xfrm>
            <a:off x="6905517" y="911436"/>
            <a:ext cx="4397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Conjugation: 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overlap 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of p-orbitals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b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</a:b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Results in </a:t>
            </a:r>
            <a:r>
              <a:rPr lang="en-GB" sz="20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electrons delocalization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9" name="Segnaposto data 6">
            <a:extLst>
              <a:ext uri="{FF2B5EF4-FFF2-40B4-BE49-F238E27FC236}">
                <a16:creationId xmlns:a16="http://schemas.microsoft.com/office/drawing/2014/main" id="{7F090F28-9631-2AA6-B572-E76C22067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06/12/2024</a:t>
            </a:r>
            <a:endParaRPr lang="it-IT" sz="1400" dirty="0"/>
          </a:p>
        </p:txBody>
      </p:sp>
      <p:sp>
        <p:nvSpPr>
          <p:cNvPr id="25" name="Segnaposto piè di pagina 2">
            <a:extLst>
              <a:ext uri="{FF2B5EF4-FFF2-40B4-BE49-F238E27FC236}">
                <a16:creationId xmlns:a16="http://schemas.microsoft.com/office/drawing/2014/main" id="{E2417FCE-53BB-B26C-E0DF-659E8864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 altLang="it-IT" sz="900" dirty="0">
                <a:solidFill>
                  <a:schemeClr val="bg1"/>
                </a:solidFill>
                <a:ea typeface="Cambria Math" panose="02040503050406030204" pitchFamily="18" charset="0"/>
              </a:rPr>
              <a:t>Controlling piezoelectricity in organic polymers</a:t>
            </a:r>
            <a:endParaRPr lang="en-US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891A4EBB-5D07-180A-48DA-EE7488319F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536" y="1379952"/>
            <a:ext cx="5293782" cy="200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3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4D3DB-4F52-1CCC-31A3-D3C9A330A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egnaposto numero diapositiva 3">
            <a:extLst>
              <a:ext uri="{FF2B5EF4-FFF2-40B4-BE49-F238E27FC236}">
                <a16:creationId xmlns:a16="http://schemas.microsoft.com/office/drawing/2014/main" id="{12798692-D26C-98D6-8510-00014D9DF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19A15123-D156-4A73-8C54-67650E43F299}" type="slidenum">
              <a:rPr lang="it-IT" smtClean="0"/>
              <a:t>8</a:t>
            </a:fld>
            <a:endParaRPr lang="it-IT"/>
          </a:p>
        </p:txBody>
      </p:sp>
      <p:sp>
        <p:nvSpPr>
          <p:cNvPr id="164" name="Rectangle 3">
            <a:extLst>
              <a:ext uri="{FF2B5EF4-FFF2-40B4-BE49-F238E27FC236}">
                <a16:creationId xmlns:a16="http://schemas.microsoft.com/office/drawing/2014/main" id="{7D444FA9-B4E4-7B2C-3C25-0E31AFEFA263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8"/>
            <a:ext cx="11880554" cy="56795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A model for conjugated systems</a:t>
            </a:r>
            <a:endParaRPr lang="it-IT" altLang="it-IT" sz="4000" b="1" dirty="0">
              <a:solidFill>
                <a:srgbClr val="822434"/>
              </a:solidFill>
            </a:endParaRPr>
          </a:p>
        </p:txBody>
      </p: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A184D173-C3B2-F8FA-E171-AD5B29071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D95D11AF-D049-688B-84B8-28141E95B4C3}"/>
              </a:ext>
            </a:extLst>
          </p:cNvPr>
          <p:cNvGrpSpPr/>
          <p:nvPr/>
        </p:nvGrpSpPr>
        <p:grpSpPr>
          <a:xfrm>
            <a:off x="2051340" y="864069"/>
            <a:ext cx="7553613" cy="905717"/>
            <a:chOff x="2818254" y="1400187"/>
            <a:chExt cx="7553613" cy="905717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435C3F70-0D67-CCC3-C008-FB6EBF55D14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18254" y="1400187"/>
              <a:ext cx="7343385" cy="905717"/>
              <a:chOff x="403534" y="494867"/>
              <a:chExt cx="12419581" cy="15318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CasellaDiTesto 51">
                    <a:extLst>
                      <a:ext uri="{FF2B5EF4-FFF2-40B4-BE49-F238E27FC236}">
                        <a16:creationId xmlns:a16="http://schemas.microsoft.com/office/drawing/2014/main" id="{30878E79-956B-1E2C-13CA-4A4C97745393}"/>
                      </a:ext>
                    </a:extLst>
                  </p:cNvPr>
                  <p:cNvSpPr txBox="1"/>
                  <p:nvPr/>
                </p:nvSpPr>
                <p:spPr>
                  <a:xfrm>
                    <a:off x="1776350" y="1622557"/>
                    <a:ext cx="314904" cy="3839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52" name="CasellaDiTesto 51">
                    <a:extLst>
                      <a:ext uri="{FF2B5EF4-FFF2-40B4-BE49-F238E27FC236}">
                        <a16:creationId xmlns:a16="http://schemas.microsoft.com/office/drawing/2014/main" id="{5D51B501-DF2B-A233-0DC3-5366CBE8A5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350" y="1622557"/>
                    <a:ext cx="314904" cy="38390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6667" r="-50000" b="-7027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CasellaDiTesto 52">
                    <a:extLst>
                      <a:ext uri="{FF2B5EF4-FFF2-40B4-BE49-F238E27FC236}">
                        <a16:creationId xmlns:a16="http://schemas.microsoft.com/office/drawing/2014/main" id="{4EA0F326-8176-DB89-1398-2AEB85AAD629}"/>
                      </a:ext>
                    </a:extLst>
                  </p:cNvPr>
                  <p:cNvSpPr txBox="1"/>
                  <p:nvPr/>
                </p:nvSpPr>
                <p:spPr>
                  <a:xfrm>
                    <a:off x="3944477" y="1642767"/>
                    <a:ext cx="322321" cy="3839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53" name="CasellaDiTesto 52">
                    <a:extLst>
                      <a:ext uri="{FF2B5EF4-FFF2-40B4-BE49-F238E27FC236}">
                        <a16:creationId xmlns:a16="http://schemas.microsoft.com/office/drawing/2014/main" id="{75CB6A51-CCC7-1BA8-12C5-50EA9FF156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4477" y="1642767"/>
                    <a:ext cx="322321" cy="3839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4839" r="-48387" b="-729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4" name="Gruppo 53">
                <a:extLst>
                  <a:ext uri="{FF2B5EF4-FFF2-40B4-BE49-F238E27FC236}">
                    <a16:creationId xmlns:a16="http://schemas.microsoft.com/office/drawing/2014/main" id="{0F1E42C5-8FDD-AC5D-EB99-8308139E80FD}"/>
                  </a:ext>
                </a:extLst>
              </p:cNvPr>
              <p:cNvGrpSpPr/>
              <p:nvPr/>
            </p:nvGrpSpPr>
            <p:grpSpPr>
              <a:xfrm>
                <a:off x="561355" y="1173587"/>
                <a:ext cx="12261760" cy="768364"/>
                <a:chOff x="561355" y="1084807"/>
                <a:chExt cx="12261760" cy="768364"/>
              </a:xfrm>
            </p:grpSpPr>
            <p:cxnSp>
              <p:nvCxnSpPr>
                <p:cNvPr id="57" name="Connettore 2 56">
                  <a:extLst>
                    <a:ext uri="{FF2B5EF4-FFF2-40B4-BE49-F238E27FC236}">
                      <a16:creationId xmlns:a16="http://schemas.microsoft.com/office/drawing/2014/main" id="{9B5167F8-9B6E-05E9-E1F5-68FB531F08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3580" y="1482332"/>
                  <a:ext cx="11909535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e 57">
                  <a:extLst>
                    <a:ext uri="{FF2B5EF4-FFF2-40B4-BE49-F238E27FC236}">
                      <a16:creationId xmlns:a16="http://schemas.microsoft.com/office/drawing/2014/main" id="{B39E4E69-BD35-563F-8F0F-09B3F6A3273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7327" y="1101188"/>
                  <a:ext cx="748884" cy="748612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59" name="Gruppo 58">
                  <a:extLst>
                    <a:ext uri="{FF2B5EF4-FFF2-40B4-BE49-F238E27FC236}">
                      <a16:creationId xmlns:a16="http://schemas.microsoft.com/office/drawing/2014/main" id="{1ACE65D6-9410-AF4D-B944-D6F6BA1DC743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61355" y="1084807"/>
                  <a:ext cx="7079921" cy="768364"/>
                  <a:chOff x="167933" y="1730178"/>
                  <a:chExt cx="9101738" cy="987779"/>
                </a:xfrm>
              </p:grpSpPr>
              <p:sp>
                <p:nvSpPr>
                  <p:cNvPr id="60" name="Ovale 59">
                    <a:extLst>
                      <a:ext uri="{FF2B5EF4-FFF2-40B4-BE49-F238E27FC236}">
                        <a16:creationId xmlns:a16="http://schemas.microsoft.com/office/drawing/2014/main" id="{C8463012-6192-9336-5A65-7F49B64E9C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7933" y="1755570"/>
                    <a:ext cx="962743" cy="962387"/>
                  </a:xfrm>
                  <a:prstGeom prst="ellipse">
                    <a:avLst/>
                  </a:prstGeom>
                  <a:solidFill>
                    <a:srgbClr val="76B531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3" name="Ovale 62">
                    <a:extLst>
                      <a:ext uri="{FF2B5EF4-FFF2-40B4-BE49-F238E27FC236}">
                        <a16:creationId xmlns:a16="http://schemas.microsoft.com/office/drawing/2014/main" id="{59CCBBCE-2873-F110-8BEB-15D0959FE4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93550" y="1744686"/>
                    <a:ext cx="962743" cy="962387"/>
                  </a:xfrm>
                  <a:prstGeom prst="ellipse">
                    <a:avLst/>
                  </a:prstGeom>
                  <a:solidFill>
                    <a:srgbClr val="76B531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8" name="Ovale 127">
                    <a:extLst>
                      <a:ext uri="{FF2B5EF4-FFF2-40B4-BE49-F238E27FC236}">
                        <a16:creationId xmlns:a16="http://schemas.microsoft.com/office/drawing/2014/main" id="{0A50A515-ED8D-FBAE-8ADF-D4305D9BFC6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09138" y="1730178"/>
                    <a:ext cx="962743" cy="962387"/>
                  </a:xfrm>
                  <a:prstGeom prst="ellipse">
                    <a:avLst/>
                  </a:prstGeom>
                  <a:solidFill>
                    <a:srgbClr val="E9F5DB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" name="Ovale 128">
                    <a:extLst>
                      <a:ext uri="{FF2B5EF4-FFF2-40B4-BE49-F238E27FC236}">
                        <a16:creationId xmlns:a16="http://schemas.microsoft.com/office/drawing/2014/main" id="{5A3F83CA-4E3F-A1ED-30AC-C970C5CB636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306928" y="1743189"/>
                    <a:ext cx="962743" cy="962387"/>
                  </a:xfrm>
                  <a:prstGeom prst="ellipse">
                    <a:avLst/>
                  </a:prstGeom>
                  <a:solidFill>
                    <a:srgbClr val="E9F5DB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CasellaDiTesto 54">
                    <a:extLst>
                      <a:ext uri="{FF2B5EF4-FFF2-40B4-BE49-F238E27FC236}">
                        <a16:creationId xmlns:a16="http://schemas.microsoft.com/office/drawing/2014/main" id="{BA2C3B5A-D426-16E8-9001-7B3CCFCAE738}"/>
                      </a:ext>
                    </a:extLst>
                  </p:cNvPr>
                  <p:cNvSpPr txBox="1"/>
                  <p:nvPr/>
                </p:nvSpPr>
                <p:spPr>
                  <a:xfrm>
                    <a:off x="403534" y="505640"/>
                    <a:ext cx="895305" cy="7287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200" b="1" i="0" smtClean="0">
                              <a:solidFill>
                                <a:srgbClr val="76B53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200" b="1" i="0" smtClean="0">
                              <a:solidFill>
                                <a:srgbClr val="76B53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oMath>
                      </m:oMathPara>
                    </a14:m>
                    <a:endParaRPr lang="en-GB" sz="2200" b="1" dirty="0">
                      <a:solidFill>
                        <a:srgbClr val="76B53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CasellaDiTesto 54">
                    <a:extLst>
                      <a:ext uri="{FF2B5EF4-FFF2-40B4-BE49-F238E27FC236}">
                        <a16:creationId xmlns:a16="http://schemas.microsoft.com/office/drawing/2014/main" id="{3DD16651-F9E0-945A-D85C-20EFDE8803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534" y="505640"/>
                    <a:ext cx="895305" cy="72874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046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CasellaDiTesto 55">
                    <a:extLst>
                      <a:ext uri="{FF2B5EF4-FFF2-40B4-BE49-F238E27FC236}">
                        <a16:creationId xmlns:a16="http://schemas.microsoft.com/office/drawing/2014/main" id="{6F6F1693-CD86-C33E-2B67-E38804DE8D6B}"/>
                      </a:ext>
                    </a:extLst>
                  </p:cNvPr>
                  <p:cNvSpPr txBox="1"/>
                  <p:nvPr/>
                </p:nvSpPr>
                <p:spPr>
                  <a:xfrm>
                    <a:off x="2769945" y="494867"/>
                    <a:ext cx="895305" cy="7287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200" b="1" i="0" smtClean="0">
                              <a:solidFill>
                                <a:srgbClr val="76B53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200" b="1" i="0" smtClean="0">
                              <a:solidFill>
                                <a:srgbClr val="76B53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oMath>
                      </m:oMathPara>
                    </a14:m>
                    <a:endParaRPr lang="en-GB" sz="2200" b="1" dirty="0">
                      <a:solidFill>
                        <a:srgbClr val="76B53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CasellaDiTesto 55">
                    <a:extLst>
                      <a:ext uri="{FF2B5EF4-FFF2-40B4-BE49-F238E27FC236}">
                        <a16:creationId xmlns:a16="http://schemas.microsoft.com/office/drawing/2014/main" id="{CCBFD3FA-3A93-8B0C-FD6B-0475F95730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9945" y="494867"/>
                    <a:ext cx="895305" cy="72874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919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9" name="Ovale 48">
              <a:extLst>
                <a:ext uri="{FF2B5EF4-FFF2-40B4-BE49-F238E27FC236}">
                  <a16:creationId xmlns:a16="http://schemas.microsoft.com/office/drawing/2014/main" id="{A5014996-E996-47C7-D850-0498400E13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9071" y="1815226"/>
              <a:ext cx="442796" cy="442636"/>
            </a:xfrm>
            <a:prstGeom prst="ellipse">
              <a:avLst/>
            </a:prstGeom>
            <a:solidFill>
              <a:srgbClr val="76B53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e 50">
              <a:extLst>
                <a:ext uri="{FF2B5EF4-FFF2-40B4-BE49-F238E27FC236}">
                  <a16:creationId xmlns:a16="http://schemas.microsoft.com/office/drawing/2014/main" id="{03949D7C-511A-8268-49C1-87580E7ADB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6026" y="1811524"/>
              <a:ext cx="442796" cy="442636"/>
            </a:xfrm>
            <a:prstGeom prst="ellipse">
              <a:avLst/>
            </a:prstGeom>
            <a:solidFill>
              <a:srgbClr val="E9F5DB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ED6FB91-DD11-3E8C-9F3C-547F001CB775}"/>
                  </a:ext>
                </a:extLst>
              </p:cNvPr>
              <p:cNvSpPr txBox="1"/>
              <p:nvPr/>
            </p:nvSpPr>
            <p:spPr>
              <a:xfrm>
                <a:off x="406143" y="2420945"/>
                <a:ext cx="68677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Bond-length alternation </a:t>
                </a:r>
                <a:r>
                  <a:rPr lang="en-GB" sz="2000" dirty="0">
                    <a:solidFill>
                      <a:srgbClr val="1F77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BLA = </a:t>
                </a: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20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0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CED6FB91-DD11-3E8C-9F3C-547F001CB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43" y="2420945"/>
                <a:ext cx="6867736" cy="400110"/>
              </a:xfrm>
              <a:prstGeom prst="rect">
                <a:avLst/>
              </a:prstGeom>
              <a:blipFill>
                <a:blip r:embed="rId7"/>
                <a:stretch>
                  <a:fillRect l="-799"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C587F9E-F6A1-6357-6E9C-9D55BFC3A138}"/>
                  </a:ext>
                </a:extLst>
              </p:cNvPr>
              <p:cNvSpPr txBox="1"/>
              <p:nvPr/>
            </p:nvSpPr>
            <p:spPr>
              <a:xfrm>
                <a:off x="411481" y="1909861"/>
                <a:ext cx="48134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Onsite energy difference </a:t>
                </a:r>
                <a14:m>
                  <m:oMath xmlns:m="http://schemas.openxmlformats.org/officeDocument/2006/math">
                    <m:r>
                      <a:rPr lang="it-IT" sz="2400" b="1" i="0" smtClean="0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(SPA)</a:t>
                </a:r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FC587F9E-F6A1-6357-6E9C-9D55BFC3A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1" y="1909861"/>
                <a:ext cx="4813443" cy="461665"/>
              </a:xfrm>
              <a:prstGeom prst="rect">
                <a:avLst/>
              </a:prstGeom>
              <a:blipFill>
                <a:blip r:embed="rId8"/>
                <a:stretch>
                  <a:fillRect l="-1141" b="-184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o 2">
            <a:extLst>
              <a:ext uri="{FF2B5EF4-FFF2-40B4-BE49-F238E27FC236}">
                <a16:creationId xmlns:a16="http://schemas.microsoft.com/office/drawing/2014/main" id="{16A676FB-8D50-537F-2740-93EA3068EA2E}"/>
              </a:ext>
            </a:extLst>
          </p:cNvPr>
          <p:cNvGrpSpPr/>
          <p:nvPr/>
        </p:nvGrpSpPr>
        <p:grpSpPr>
          <a:xfrm>
            <a:off x="6496957" y="4593869"/>
            <a:ext cx="3503327" cy="780298"/>
            <a:chOff x="7784751" y="2985471"/>
            <a:chExt cx="3503327" cy="780298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2993DEB9-C2B2-5E85-E5A8-86113678267F}"/>
                </a:ext>
              </a:extLst>
            </p:cNvPr>
            <p:cNvGrpSpPr/>
            <p:nvPr/>
          </p:nvGrpSpPr>
          <p:grpSpPr>
            <a:xfrm>
              <a:off x="7784751" y="3256542"/>
              <a:ext cx="3503327" cy="310302"/>
              <a:chOff x="561355" y="1084807"/>
              <a:chExt cx="8674856" cy="768364"/>
            </a:xfrm>
          </p:grpSpPr>
          <p:cxnSp>
            <p:nvCxnSpPr>
              <p:cNvPr id="14" name="Connettore 2 13">
                <a:extLst>
                  <a:ext uri="{FF2B5EF4-FFF2-40B4-BE49-F238E27FC236}">
                    <a16:creationId xmlns:a16="http://schemas.microsoft.com/office/drawing/2014/main" id="{74328FCB-8AEA-BE62-924F-3F3A5948C9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0318" y="1482330"/>
                <a:ext cx="7949446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20A624F4-41E4-C2EA-A297-5FBC289B48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87327" y="1101188"/>
                <a:ext cx="748884" cy="748612"/>
              </a:xfrm>
              <a:prstGeom prst="ellipse">
                <a:avLst/>
              </a:prstGeom>
              <a:solidFill>
                <a:srgbClr val="76B53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1D0C576B-E44A-3A91-0C64-B23843412AF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355" y="1084807"/>
                <a:ext cx="7318256" cy="768364"/>
                <a:chOff x="167933" y="1730178"/>
                <a:chExt cx="9408137" cy="987779"/>
              </a:xfrm>
            </p:grpSpPr>
            <p:sp>
              <p:nvSpPr>
                <p:cNvPr id="17" name="Ovale 16">
                  <a:extLst>
                    <a:ext uri="{FF2B5EF4-FFF2-40B4-BE49-F238E27FC236}">
                      <a16:creationId xmlns:a16="http://schemas.microsoft.com/office/drawing/2014/main" id="{62593E64-675B-B4D9-F41D-14E9DC4F386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7933" y="1755570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Ovale 17">
                  <a:extLst>
                    <a:ext uri="{FF2B5EF4-FFF2-40B4-BE49-F238E27FC236}">
                      <a16:creationId xmlns:a16="http://schemas.microsoft.com/office/drawing/2014/main" id="{8A8A15E3-5658-7CE1-E78D-944328EA40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3550" y="1744686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Ovale 18">
                  <a:extLst>
                    <a:ext uri="{FF2B5EF4-FFF2-40B4-BE49-F238E27FC236}">
                      <a16:creationId xmlns:a16="http://schemas.microsoft.com/office/drawing/2014/main" id="{260851AA-D3A7-6004-3127-BA67CE436B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515536" y="1730178"/>
                  <a:ext cx="962744" cy="962386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Ovale 19">
                  <a:extLst>
                    <a:ext uri="{FF2B5EF4-FFF2-40B4-BE49-F238E27FC236}">
                      <a16:creationId xmlns:a16="http://schemas.microsoft.com/office/drawing/2014/main" id="{B8EC4C54-7FFD-C274-3BCC-C5B47162A7F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613326" y="1743188"/>
                  <a:ext cx="962744" cy="962386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" name="Gruppo 4">
              <a:extLst>
                <a:ext uri="{FF2B5EF4-FFF2-40B4-BE49-F238E27FC236}">
                  <a16:creationId xmlns:a16="http://schemas.microsoft.com/office/drawing/2014/main" id="{368C7C05-33BE-C462-85EB-C3B2F00F4A43}"/>
                </a:ext>
              </a:extLst>
            </p:cNvPr>
            <p:cNvGrpSpPr/>
            <p:nvPr/>
          </p:nvGrpSpPr>
          <p:grpSpPr>
            <a:xfrm>
              <a:off x="7955653" y="3184600"/>
              <a:ext cx="3205880" cy="12447"/>
              <a:chOff x="6571621" y="3628100"/>
              <a:chExt cx="2649486" cy="9352"/>
            </a:xfrm>
          </p:grpSpPr>
          <p:cxnSp>
            <p:nvCxnSpPr>
              <p:cNvPr id="10" name="Connettore 2 9">
                <a:extLst>
                  <a:ext uri="{FF2B5EF4-FFF2-40B4-BE49-F238E27FC236}">
                    <a16:creationId xmlns:a16="http://schemas.microsoft.com/office/drawing/2014/main" id="{23FB5471-EAD2-5887-7293-C0E277810A22}"/>
                  </a:ext>
                </a:extLst>
              </p:cNvPr>
              <p:cNvCxnSpPr/>
              <p:nvPr/>
            </p:nvCxnSpPr>
            <p:spPr>
              <a:xfrm>
                <a:off x="6571621" y="3628100"/>
                <a:ext cx="871497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ttore 2 10">
                <a:extLst>
                  <a:ext uri="{FF2B5EF4-FFF2-40B4-BE49-F238E27FC236}">
                    <a16:creationId xmlns:a16="http://schemas.microsoft.com/office/drawing/2014/main" id="{319C7E94-5524-B012-FD32-02CFE90669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40871" y="3628100"/>
                <a:ext cx="421938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ttore 2 11">
                <a:extLst>
                  <a:ext uri="{FF2B5EF4-FFF2-40B4-BE49-F238E27FC236}">
                    <a16:creationId xmlns:a16="http://schemas.microsoft.com/office/drawing/2014/main" id="{4E2E4BCC-F444-20B6-4D1F-E0F2AD208F52}"/>
                  </a:ext>
                </a:extLst>
              </p:cNvPr>
              <p:cNvCxnSpPr/>
              <p:nvPr/>
            </p:nvCxnSpPr>
            <p:spPr>
              <a:xfrm>
                <a:off x="7914050" y="3628100"/>
                <a:ext cx="843321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2 12">
                <a:extLst>
                  <a:ext uri="{FF2B5EF4-FFF2-40B4-BE49-F238E27FC236}">
                    <a16:creationId xmlns:a16="http://schemas.microsoft.com/office/drawing/2014/main" id="{01D9CAD4-0914-CA0D-1B9D-C2950CAAF6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745074" y="3637452"/>
                <a:ext cx="476033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5C56F31D-C2FB-437F-DA35-AB2BA93EB51D}"/>
                </a:ext>
              </a:extLst>
            </p:cNvPr>
            <p:cNvSpPr/>
            <p:nvPr/>
          </p:nvSpPr>
          <p:spPr>
            <a:xfrm>
              <a:off x="7939142" y="2985471"/>
              <a:ext cx="1600368" cy="780298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1E250CE0-649F-BF41-F21A-D401A1442772}"/>
              </a:ext>
            </a:extLst>
          </p:cNvPr>
          <p:cNvGrpSpPr/>
          <p:nvPr/>
        </p:nvGrpSpPr>
        <p:grpSpPr>
          <a:xfrm>
            <a:off x="1245205" y="4660067"/>
            <a:ext cx="3503327" cy="780298"/>
            <a:chOff x="1050468" y="3781761"/>
            <a:chExt cx="3503327" cy="780298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A231A58C-56EF-258D-CFDC-144F14C72BF7}"/>
                </a:ext>
              </a:extLst>
            </p:cNvPr>
            <p:cNvGrpSpPr/>
            <p:nvPr/>
          </p:nvGrpSpPr>
          <p:grpSpPr>
            <a:xfrm>
              <a:off x="1050468" y="4051128"/>
              <a:ext cx="3503327" cy="305744"/>
              <a:chOff x="561355" y="1096093"/>
              <a:chExt cx="8674856" cy="757079"/>
            </a:xfrm>
          </p:grpSpPr>
          <p:cxnSp>
            <p:nvCxnSpPr>
              <p:cNvPr id="29" name="Connettore 2 28">
                <a:extLst>
                  <a:ext uri="{FF2B5EF4-FFF2-40B4-BE49-F238E27FC236}">
                    <a16:creationId xmlns:a16="http://schemas.microsoft.com/office/drawing/2014/main" id="{CD410898-ACA7-7C4F-9DCC-A5115DA37E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4925" y="1482331"/>
                <a:ext cx="8134376" cy="0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59C17152-8C15-1AD0-F10A-83D773589A3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87327" y="1101188"/>
                <a:ext cx="748884" cy="748612"/>
              </a:xfrm>
              <a:prstGeom prst="ellipse">
                <a:avLst/>
              </a:prstGeom>
              <a:solidFill>
                <a:srgbClr val="76B53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1" name="Gruppo 30">
                <a:extLst>
                  <a:ext uri="{FF2B5EF4-FFF2-40B4-BE49-F238E27FC236}">
                    <a16:creationId xmlns:a16="http://schemas.microsoft.com/office/drawing/2014/main" id="{EA5C6DEA-A302-C2AD-1E3F-E4B442746EF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61355" y="1096093"/>
                <a:ext cx="6711580" cy="757079"/>
                <a:chOff x="167933" y="1744686"/>
                <a:chExt cx="8628210" cy="973271"/>
              </a:xfrm>
            </p:grpSpPr>
            <p:sp>
              <p:nvSpPr>
                <p:cNvPr id="32" name="Ovale 31">
                  <a:extLst>
                    <a:ext uri="{FF2B5EF4-FFF2-40B4-BE49-F238E27FC236}">
                      <a16:creationId xmlns:a16="http://schemas.microsoft.com/office/drawing/2014/main" id="{7D1F31F7-6B0D-BC4F-554E-4E8FCA6DA24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67933" y="1755570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Ovale 32">
                  <a:extLst>
                    <a:ext uri="{FF2B5EF4-FFF2-40B4-BE49-F238E27FC236}">
                      <a16:creationId xmlns:a16="http://schemas.microsoft.com/office/drawing/2014/main" id="{2020F7E1-6066-2602-5D99-D5B753134D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833400" y="1755570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Ovale 33">
                  <a:extLst>
                    <a:ext uri="{FF2B5EF4-FFF2-40B4-BE49-F238E27FC236}">
                      <a16:creationId xmlns:a16="http://schemas.microsoft.com/office/drawing/2014/main" id="{A25C4624-A76D-EBB7-95C7-D15FB46FD0A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718797" y="1747419"/>
                  <a:ext cx="962743" cy="962387"/>
                </a:xfrm>
                <a:prstGeom prst="ellipse">
                  <a:avLst/>
                </a:prstGeom>
                <a:solidFill>
                  <a:srgbClr val="E9F5DB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e 34">
                  <a:extLst>
                    <a:ext uri="{FF2B5EF4-FFF2-40B4-BE49-F238E27FC236}">
                      <a16:creationId xmlns:a16="http://schemas.microsoft.com/office/drawing/2014/main" id="{41A68F03-36B5-9F54-37D3-4E0BB0A3D64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293550" y="1744686"/>
                  <a:ext cx="962743" cy="962387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9B52D049-08F9-3320-3352-50E4A507F3D9}"/>
                </a:ext>
              </a:extLst>
            </p:cNvPr>
            <p:cNvGrpSpPr/>
            <p:nvPr/>
          </p:nvGrpSpPr>
          <p:grpSpPr>
            <a:xfrm>
              <a:off x="1220196" y="3990313"/>
              <a:ext cx="3224464" cy="4725"/>
              <a:chOff x="6547404" y="3624195"/>
              <a:chExt cx="2664846" cy="3905"/>
            </a:xfrm>
          </p:grpSpPr>
          <p:cxnSp>
            <p:nvCxnSpPr>
              <p:cNvPr id="25" name="Connettore 2 24">
                <a:extLst>
                  <a:ext uri="{FF2B5EF4-FFF2-40B4-BE49-F238E27FC236}">
                    <a16:creationId xmlns:a16="http://schemas.microsoft.com/office/drawing/2014/main" id="{63345A97-BB93-2E70-DA24-675699C9E9A3}"/>
                  </a:ext>
                </a:extLst>
              </p:cNvPr>
              <p:cNvCxnSpPr/>
              <p:nvPr/>
            </p:nvCxnSpPr>
            <p:spPr>
              <a:xfrm>
                <a:off x="6547404" y="3628100"/>
                <a:ext cx="654767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ttore 2 25">
                <a:extLst>
                  <a:ext uri="{FF2B5EF4-FFF2-40B4-BE49-F238E27FC236}">
                    <a16:creationId xmlns:a16="http://schemas.microsoft.com/office/drawing/2014/main" id="{63B2FA14-65A7-E999-1599-7ECCE293C5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79492" y="3628100"/>
                <a:ext cx="679536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ttore 2 26">
                <a:extLst>
                  <a:ext uri="{FF2B5EF4-FFF2-40B4-BE49-F238E27FC236}">
                    <a16:creationId xmlns:a16="http://schemas.microsoft.com/office/drawing/2014/main" id="{27453851-7268-AAD3-E1DE-B04D8C88828A}"/>
                  </a:ext>
                </a:extLst>
              </p:cNvPr>
              <p:cNvCxnSpPr/>
              <p:nvPr/>
            </p:nvCxnSpPr>
            <p:spPr>
              <a:xfrm>
                <a:off x="7899589" y="3628100"/>
                <a:ext cx="633600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ttore 2 27">
                <a:extLst>
                  <a:ext uri="{FF2B5EF4-FFF2-40B4-BE49-F238E27FC236}">
                    <a16:creationId xmlns:a16="http://schemas.microsoft.com/office/drawing/2014/main" id="{8E434537-C03A-831E-CB5A-390A4859ED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15290" y="3624195"/>
                <a:ext cx="696960" cy="0"/>
              </a:xfrm>
              <a:prstGeom prst="straightConnector1">
                <a:avLst/>
              </a:prstGeom>
              <a:ln w="38100">
                <a:solidFill>
                  <a:srgbClr val="FE1F1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9C9BBD09-2482-52FD-A48B-CE297AA56A59}"/>
                </a:ext>
              </a:extLst>
            </p:cNvPr>
            <p:cNvSpPr/>
            <p:nvPr/>
          </p:nvSpPr>
          <p:spPr>
            <a:xfrm>
              <a:off x="1223973" y="3781761"/>
              <a:ext cx="1606371" cy="780298"/>
            </a:xfrm>
            <a:prstGeom prst="round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190DCE38-1BD2-93B5-0944-C66BDBCEB362}"/>
              </a:ext>
            </a:extLst>
          </p:cNvPr>
          <p:cNvSpPr txBox="1"/>
          <p:nvPr/>
        </p:nvSpPr>
        <p:spPr>
          <a:xfrm>
            <a:off x="740075" y="3391107"/>
            <a:ext cx="477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Non-equivalent atoms and </a:t>
            </a:r>
            <a:r>
              <a:rPr lang="en-GB" sz="2000" dirty="0">
                <a:solidFill>
                  <a:srgbClr val="1F77B4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no BLA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FEB54270-5900-2F7C-0121-F694AFF012DA}"/>
              </a:ext>
            </a:extLst>
          </p:cNvPr>
          <p:cNvSpPr txBox="1"/>
          <p:nvPr/>
        </p:nvSpPr>
        <p:spPr>
          <a:xfrm>
            <a:off x="6124999" y="3365160"/>
            <a:ext cx="4316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Non-equivalent atoms and </a:t>
            </a:r>
            <a:r>
              <a:rPr lang="en-GB" sz="2000" dirty="0">
                <a:solidFill>
                  <a:srgbClr val="1F77B4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BLA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F3587F9-C07B-8368-2A77-BC9F3817AA54}"/>
                  </a:ext>
                </a:extLst>
              </p:cNvPr>
              <p:cNvSpPr txBox="1"/>
              <p:nvPr/>
            </p:nvSpPr>
            <p:spPr>
              <a:xfrm>
                <a:off x="409873" y="2818798"/>
                <a:ext cx="6937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Electronic 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polarization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net dipole moment per unit cell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𝑷</m:t>
                    </m:r>
                  </m:oMath>
                </a14:m>
                <a:endParaRPr lang="en-US" sz="2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8" name="CasellaDiTesto 37">
                <a:extLst>
                  <a:ext uri="{FF2B5EF4-FFF2-40B4-BE49-F238E27FC236}">
                    <a16:creationId xmlns:a16="http://schemas.microsoft.com/office/drawing/2014/main" id="{6F3587F9-C07B-8368-2A77-BC9F3817A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73" y="2818798"/>
                <a:ext cx="6937048" cy="461665"/>
              </a:xfrm>
              <a:prstGeom prst="rect">
                <a:avLst/>
              </a:prstGeom>
              <a:blipFill>
                <a:blip r:embed="rId9"/>
                <a:stretch>
                  <a:fillRect l="-791" b="-1973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EE65BC6-FE26-8FBD-8952-225D35FF158A}"/>
                  </a:ext>
                </a:extLst>
              </p:cNvPr>
              <p:cNvSpPr txBox="1"/>
              <p:nvPr/>
            </p:nvSpPr>
            <p:spPr>
              <a:xfrm>
                <a:off x="6407234" y="5464306"/>
                <a:ext cx="375172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Net dipole moment </a:t>
                </a:r>
                <a14:m>
                  <m:oMath xmlns:m="http://schemas.openxmlformats.org/officeDocument/2006/math">
                    <m:r>
                      <a:rPr lang="it-IT" sz="20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it-IT" sz="2000" b="1" i="1" smtClean="0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≠</m:t>
                    </m:r>
                    <m:r>
                      <a:rPr lang="it-IT" sz="20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endParaRPr lang="en-GB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(spontaneous polarization)</a:t>
                </a:r>
                <a:endParaRPr lang="en-GB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CEE65BC6-FE26-8FBD-8952-225D35FF1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234" y="5464306"/>
                <a:ext cx="3751720" cy="707886"/>
              </a:xfrm>
              <a:prstGeom prst="rect">
                <a:avLst/>
              </a:prstGeom>
              <a:blipFill>
                <a:blip r:embed="rId10"/>
                <a:stretch>
                  <a:fillRect t="-4310" b="-146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5762249-8683-A3C2-1013-BB0E9714D5A5}"/>
                  </a:ext>
                </a:extLst>
              </p:cNvPr>
              <p:cNvSpPr txBox="1"/>
              <p:nvPr/>
            </p:nvSpPr>
            <p:spPr>
              <a:xfrm>
                <a:off x="983937" y="5618194"/>
                <a:ext cx="413061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Null net dipole moment </a:t>
                </a:r>
                <a14:m>
                  <m:oMath xmlns:m="http://schemas.openxmlformats.org/officeDocument/2006/math">
                    <m:r>
                      <a:rPr lang="it-IT" sz="20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𝑷</m:t>
                    </m:r>
                    <m:r>
                      <a:rPr lang="it-IT" sz="20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it-IT" sz="2000" b="1" i="1">
                        <a:solidFill>
                          <a:srgbClr val="FE1F1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</m:oMath>
                </a14:m>
                <a:endParaRPr lang="en-GB" sz="2000" b="1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35762249-8683-A3C2-1013-BB0E9714D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937" y="5618194"/>
                <a:ext cx="4130617" cy="400110"/>
              </a:xfrm>
              <a:prstGeom prst="rect">
                <a:avLst/>
              </a:prstGeom>
              <a:blipFill>
                <a:blip r:embed="rId11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ttangolo con angoli arrotondati 40">
            <a:extLst>
              <a:ext uri="{FF2B5EF4-FFF2-40B4-BE49-F238E27FC236}">
                <a16:creationId xmlns:a16="http://schemas.microsoft.com/office/drawing/2014/main" id="{96073432-7067-22BC-F8B4-1AA0D5ABA568}"/>
              </a:ext>
            </a:extLst>
          </p:cNvPr>
          <p:cNvSpPr/>
          <p:nvPr/>
        </p:nvSpPr>
        <p:spPr>
          <a:xfrm>
            <a:off x="1418710" y="4660067"/>
            <a:ext cx="1606371" cy="780298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D572B8F9-CDCD-F44D-1FE0-E78AC3D760B5}"/>
              </a:ext>
            </a:extLst>
          </p:cNvPr>
          <p:cNvSpPr txBox="1"/>
          <p:nvPr/>
        </p:nvSpPr>
        <p:spPr>
          <a:xfrm>
            <a:off x="751454" y="3942834"/>
            <a:ext cx="4574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Unit cell with inversion symmetry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FF0E910A-7634-7920-E1CA-B6C50A9D9A04}"/>
              </a:ext>
            </a:extLst>
          </p:cNvPr>
          <p:cNvSpPr txBox="1"/>
          <p:nvPr/>
        </p:nvSpPr>
        <p:spPr>
          <a:xfrm>
            <a:off x="6150708" y="3914484"/>
            <a:ext cx="43161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Inversion symmetry is broken</a:t>
            </a:r>
          </a:p>
        </p:txBody>
      </p: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FA349BFF-A1F2-BA8F-99C0-84705BC17705}"/>
              </a:ext>
            </a:extLst>
          </p:cNvPr>
          <p:cNvGrpSpPr/>
          <p:nvPr/>
        </p:nvGrpSpPr>
        <p:grpSpPr>
          <a:xfrm>
            <a:off x="6651348" y="4593869"/>
            <a:ext cx="1600368" cy="780298"/>
            <a:chOff x="6846082" y="3628663"/>
            <a:chExt cx="1600368" cy="780298"/>
          </a:xfrm>
        </p:grpSpPr>
        <p:sp>
          <p:nvSpPr>
            <p:cNvPr id="45" name="Rettangolo con angoli arrotondati 44">
              <a:extLst>
                <a:ext uri="{FF2B5EF4-FFF2-40B4-BE49-F238E27FC236}">
                  <a16:creationId xmlns:a16="http://schemas.microsoft.com/office/drawing/2014/main" id="{A3BC4AE8-26E2-FFE0-5601-3320F710915F}"/>
                </a:ext>
              </a:extLst>
            </p:cNvPr>
            <p:cNvSpPr/>
            <p:nvPr/>
          </p:nvSpPr>
          <p:spPr>
            <a:xfrm>
              <a:off x="6846082" y="3628663"/>
              <a:ext cx="1600368" cy="780298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Connettore 2 45">
              <a:extLst>
                <a:ext uri="{FF2B5EF4-FFF2-40B4-BE49-F238E27FC236}">
                  <a16:creationId xmlns:a16="http://schemas.microsoft.com/office/drawing/2014/main" id="{F4F18867-3B80-C36F-F552-2C93778962E5}"/>
                </a:ext>
              </a:extLst>
            </p:cNvPr>
            <p:cNvCxnSpPr/>
            <p:nvPr/>
          </p:nvCxnSpPr>
          <p:spPr>
            <a:xfrm>
              <a:off x="7482386" y="4038596"/>
              <a:ext cx="432000" cy="0"/>
            </a:xfrm>
            <a:prstGeom prst="straightConnector1">
              <a:avLst/>
            </a:prstGeom>
            <a:ln w="76200">
              <a:solidFill>
                <a:srgbClr val="FE1F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o 49">
            <a:extLst>
              <a:ext uri="{FF2B5EF4-FFF2-40B4-BE49-F238E27FC236}">
                <a16:creationId xmlns:a16="http://schemas.microsoft.com/office/drawing/2014/main" id="{263FFDDA-6180-E99E-E6AA-20BF73553BA1}"/>
              </a:ext>
            </a:extLst>
          </p:cNvPr>
          <p:cNvGrpSpPr/>
          <p:nvPr/>
        </p:nvGrpSpPr>
        <p:grpSpPr>
          <a:xfrm>
            <a:off x="8287195" y="4585848"/>
            <a:ext cx="1600368" cy="780298"/>
            <a:chOff x="8490396" y="3620642"/>
            <a:chExt cx="1600368" cy="780298"/>
          </a:xfrm>
        </p:grpSpPr>
        <p:sp>
          <p:nvSpPr>
            <p:cNvPr id="61" name="Rettangolo con angoli arrotondati 60">
              <a:extLst>
                <a:ext uri="{FF2B5EF4-FFF2-40B4-BE49-F238E27FC236}">
                  <a16:creationId xmlns:a16="http://schemas.microsoft.com/office/drawing/2014/main" id="{204BAD75-821B-E85B-085C-B3E0ECE6C9D8}"/>
                </a:ext>
              </a:extLst>
            </p:cNvPr>
            <p:cNvSpPr/>
            <p:nvPr/>
          </p:nvSpPr>
          <p:spPr>
            <a:xfrm>
              <a:off x="8490396" y="3620642"/>
              <a:ext cx="1600368" cy="780298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id="{16C0EFB8-B4A5-61CE-074D-93E55DD92829}"/>
                </a:ext>
              </a:extLst>
            </p:cNvPr>
            <p:cNvCxnSpPr/>
            <p:nvPr/>
          </p:nvCxnSpPr>
          <p:spPr>
            <a:xfrm>
              <a:off x="9126700" y="4046617"/>
              <a:ext cx="432000" cy="0"/>
            </a:xfrm>
            <a:prstGeom prst="straightConnector1">
              <a:avLst/>
            </a:prstGeom>
            <a:ln w="76200">
              <a:solidFill>
                <a:srgbClr val="FE1F1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Rettangolo con angoli arrotondati 129">
            <a:extLst>
              <a:ext uri="{FF2B5EF4-FFF2-40B4-BE49-F238E27FC236}">
                <a16:creationId xmlns:a16="http://schemas.microsoft.com/office/drawing/2014/main" id="{5958FABF-57AD-6115-FA29-5C3C64D9D96B}"/>
              </a:ext>
            </a:extLst>
          </p:cNvPr>
          <p:cNvSpPr/>
          <p:nvPr/>
        </p:nvSpPr>
        <p:spPr>
          <a:xfrm>
            <a:off x="3030941" y="4660513"/>
            <a:ext cx="1606371" cy="780298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1" name="Rettangolo con angoli arrotondati 130">
            <a:extLst>
              <a:ext uri="{FF2B5EF4-FFF2-40B4-BE49-F238E27FC236}">
                <a16:creationId xmlns:a16="http://schemas.microsoft.com/office/drawing/2014/main" id="{C00FA07E-C466-491E-B8D4-32E7BAF59EF2}"/>
              </a:ext>
            </a:extLst>
          </p:cNvPr>
          <p:cNvSpPr/>
          <p:nvPr/>
        </p:nvSpPr>
        <p:spPr>
          <a:xfrm>
            <a:off x="3030938" y="4660510"/>
            <a:ext cx="1606371" cy="78029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2" name="Rettangolo con angoli arrotondati 131">
            <a:extLst>
              <a:ext uri="{FF2B5EF4-FFF2-40B4-BE49-F238E27FC236}">
                <a16:creationId xmlns:a16="http://schemas.microsoft.com/office/drawing/2014/main" id="{20C4BE7C-9E98-358C-110C-026AB28BB61B}"/>
              </a:ext>
            </a:extLst>
          </p:cNvPr>
          <p:cNvSpPr/>
          <p:nvPr/>
        </p:nvSpPr>
        <p:spPr>
          <a:xfrm>
            <a:off x="8287198" y="4585844"/>
            <a:ext cx="1600368" cy="780298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 animBg="1"/>
      <p:bldP spid="42" grpId="0"/>
      <p:bldP spid="43" grpId="0"/>
      <p:bldP spid="130" grpId="0" animBg="1"/>
      <p:bldP spid="131" grpId="0" animBg="1"/>
      <p:bldP spid="1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BCC793-E4A6-7373-0A86-16C5DD9F5B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egnaposto numero diapositiva 3">
            <a:extLst>
              <a:ext uri="{FF2B5EF4-FFF2-40B4-BE49-F238E27FC236}">
                <a16:creationId xmlns:a16="http://schemas.microsoft.com/office/drawing/2014/main" id="{7B1621E4-DC6D-0E34-BE73-64D2FFEDA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19A15123-D156-4A73-8C54-67650E43F299}" type="slidenum">
              <a:rPr lang="it-IT" smtClean="0"/>
              <a:t>9</a:t>
            </a:fld>
            <a:endParaRPr lang="it-IT"/>
          </a:p>
        </p:txBody>
      </p:sp>
      <p:sp>
        <p:nvSpPr>
          <p:cNvPr id="164" name="Rectangle 3">
            <a:extLst>
              <a:ext uri="{FF2B5EF4-FFF2-40B4-BE49-F238E27FC236}">
                <a16:creationId xmlns:a16="http://schemas.microsoft.com/office/drawing/2014/main" id="{9587E0EE-7D92-B2F5-9553-EEB4D53308AB}"/>
              </a:ext>
            </a:extLst>
          </p:cNvPr>
          <p:cNvSpPr txBox="1">
            <a:spLocks noChangeArrowheads="1"/>
          </p:cNvSpPr>
          <p:nvPr/>
        </p:nvSpPr>
        <p:spPr>
          <a:xfrm>
            <a:off x="311446" y="272478"/>
            <a:ext cx="11880554" cy="567950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it-IT" sz="4000" b="1" dirty="0">
                <a:solidFill>
                  <a:srgbClr val="822434"/>
                </a:solidFill>
              </a:rPr>
              <a:t>A model for conjugated systems</a:t>
            </a:r>
            <a:endParaRPr lang="it-IT" altLang="it-IT" sz="4000" b="1" dirty="0">
              <a:solidFill>
                <a:srgbClr val="822434"/>
              </a:solidFill>
            </a:endParaRPr>
          </a:p>
        </p:txBody>
      </p:sp>
      <p:sp>
        <p:nvSpPr>
          <p:cNvPr id="2" name="Segnaposto data 6">
            <a:extLst>
              <a:ext uri="{FF2B5EF4-FFF2-40B4-BE49-F238E27FC236}">
                <a16:creationId xmlns:a16="http://schemas.microsoft.com/office/drawing/2014/main" id="{AE1833D3-A249-7A2A-C408-CDD085D07C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</p:spPr>
        <p:txBody>
          <a:bodyPr/>
          <a:lstStyle/>
          <a:p>
            <a:r>
              <a:rPr lang="en-US" sz="1400" dirty="0"/>
              <a:t>23/09/2024</a:t>
            </a:r>
            <a:endParaRPr lang="it-IT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409ADEA-5D03-6823-9196-2F2D9124E189}"/>
                  </a:ext>
                </a:extLst>
              </p:cNvPr>
              <p:cNvSpPr txBox="1"/>
              <p:nvPr/>
            </p:nvSpPr>
            <p:spPr>
              <a:xfrm>
                <a:off x="289397" y="2910388"/>
                <a:ext cx="6857461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Equivalent atoms 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2400" b="1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it-IT" sz="2400" b="1" i="1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400" b="1" i="1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5409ADEA-5D03-6823-9196-2F2D9124E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97" y="2910388"/>
                <a:ext cx="6857461" cy="453137"/>
              </a:xfrm>
              <a:prstGeom prst="rect">
                <a:avLst/>
              </a:prstGeom>
              <a:blipFill>
                <a:blip r:embed="rId7"/>
                <a:stretch>
                  <a:fillRect l="-978" t="-4000" b="-25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AF6CFF-068D-46FF-0002-7240D3BA107B}"/>
                  </a:ext>
                </a:extLst>
              </p:cNvPr>
              <p:cNvSpPr txBox="1"/>
              <p:nvPr/>
            </p:nvSpPr>
            <p:spPr>
              <a:xfrm>
                <a:off x="591740" y="3419072"/>
                <a:ext cx="5107616" cy="429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ambria Math" panose="02040503050406030204" pitchFamily="18" charset="0"/>
                  <a:buChar char="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gap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it-IT" sz="2000" b="1" i="1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𝜷</m:t>
                    </m:r>
                    <m:r>
                      <m:rPr>
                        <m:sty m:val="p"/>
                      </m:rPr>
                      <a:rPr lang="it-IT" sz="2000" b="0" i="0" smtClean="0">
                        <a:solidFill>
                          <a:srgbClr val="1F77B4"/>
                        </a:solidFill>
                        <a:latin typeface="Cambria Math" panose="02040503050406030204" pitchFamily="18" charset="0"/>
                      </a:rPr>
                      <m:t>BLA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(metal-insulator transition)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11AF6CFF-068D-46FF-0002-7240D3BA1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40" y="3419072"/>
                <a:ext cx="5107616" cy="429092"/>
              </a:xfrm>
              <a:prstGeom prst="rect">
                <a:avLst/>
              </a:prstGeom>
              <a:blipFill>
                <a:blip r:embed="rId8"/>
                <a:stretch>
                  <a:fillRect l="-1193" t="-10000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po 4">
            <a:extLst>
              <a:ext uri="{FF2B5EF4-FFF2-40B4-BE49-F238E27FC236}">
                <a16:creationId xmlns:a16="http://schemas.microsoft.com/office/drawing/2014/main" id="{2DBD2E44-5609-D341-65A4-DC7065797D88}"/>
              </a:ext>
            </a:extLst>
          </p:cNvPr>
          <p:cNvGrpSpPr>
            <a:grpSpLocks noChangeAspect="1"/>
          </p:cNvGrpSpPr>
          <p:nvPr/>
        </p:nvGrpSpPr>
        <p:grpSpPr>
          <a:xfrm>
            <a:off x="7496602" y="2985824"/>
            <a:ext cx="3241541" cy="485659"/>
            <a:chOff x="208209" y="1319649"/>
            <a:chExt cx="5220532" cy="782159"/>
          </a:xfrm>
        </p:grpSpPr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AC6B0695-9087-9480-91B1-578F9BF224CF}"/>
                </a:ext>
              </a:extLst>
            </p:cNvPr>
            <p:cNvSpPr/>
            <p:nvPr/>
          </p:nvSpPr>
          <p:spPr>
            <a:xfrm>
              <a:off x="208209" y="1319649"/>
              <a:ext cx="5220532" cy="782159"/>
            </a:xfrm>
            <a:prstGeom prst="rect">
              <a:avLst/>
            </a:prstGeom>
            <a:gradFill flip="none" rotWithShape="1">
              <a:gsLst>
                <a:gs pos="88000">
                  <a:srgbClr val="FFCD36">
                    <a:alpha val="81000"/>
                  </a:srgbClr>
                </a:gs>
                <a:gs pos="68000">
                  <a:srgbClr val="FFC000">
                    <a:alpha val="79000"/>
                  </a:srgbClr>
                </a:gs>
                <a:gs pos="0">
                  <a:srgbClr val="FFC000"/>
                </a:gs>
                <a:gs pos="97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C2618D19-284E-5CD0-DF17-B06C68E27A68}"/>
                </a:ext>
              </a:extLst>
            </p:cNvPr>
            <p:cNvGrpSpPr/>
            <p:nvPr/>
          </p:nvGrpSpPr>
          <p:grpSpPr>
            <a:xfrm>
              <a:off x="296546" y="1525242"/>
              <a:ext cx="5052960" cy="366255"/>
              <a:chOff x="296546" y="1243858"/>
              <a:chExt cx="5052960" cy="366255"/>
            </a:xfrm>
          </p:grpSpPr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9E60933B-4EAE-E946-BF5E-D0432E9B0B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6546" y="1430176"/>
                <a:ext cx="505296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 w="med" len="me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49E71B7C-121E-7674-0009-7FF8DDA88B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3058" y="1248394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e 9">
                <a:extLst>
                  <a:ext uri="{FF2B5EF4-FFF2-40B4-BE49-F238E27FC236}">
                    <a16:creationId xmlns:a16="http://schemas.microsoft.com/office/drawing/2014/main" id="{B95AD75D-C9C2-C4EB-9116-31C577360B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19986" y="1243858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Ovale 13">
                <a:extLst>
                  <a:ext uri="{FF2B5EF4-FFF2-40B4-BE49-F238E27FC236}">
                    <a16:creationId xmlns:a16="http://schemas.microsoft.com/office/drawing/2014/main" id="{50757630-9282-629D-D9F2-6B69843050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916915" y="1250240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B3887DB6-9E98-49D4-D9ED-7D4BB18E2F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613843" y="1250240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E56FC367-B967-A820-0D6D-B3929687FA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310771" y="1248386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Ovale 17">
                <a:extLst>
                  <a:ext uri="{FF2B5EF4-FFF2-40B4-BE49-F238E27FC236}">
                    <a16:creationId xmlns:a16="http://schemas.microsoft.com/office/drawing/2014/main" id="{BC77A4BE-CC7E-5899-9CFB-43EB4BF14C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007699" y="1248386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C9B5D93C-7D46-E85E-CCF9-69B5BD124B9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704627" y="1250240"/>
                <a:ext cx="360000" cy="359873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20" name="Immagine 19">
            <a:extLst>
              <a:ext uri="{FF2B5EF4-FFF2-40B4-BE49-F238E27FC236}">
                <a16:creationId xmlns:a16="http://schemas.microsoft.com/office/drawing/2014/main" id="{406A93F0-DCB8-8622-4661-2433E7E1B1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07" r="14897" b="1"/>
          <a:stretch/>
        </p:blipFill>
        <p:spPr>
          <a:xfrm>
            <a:off x="7567824" y="4295693"/>
            <a:ext cx="3199346" cy="519357"/>
          </a:xfrm>
          <a:prstGeom prst="rect">
            <a:avLst/>
          </a:prstGeom>
        </p:spPr>
      </p:pic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978B9188-CF79-F977-ADA5-B2F2979A8210}"/>
              </a:ext>
            </a:extLst>
          </p:cNvPr>
          <p:cNvCxnSpPr>
            <a:cxnSpLocks/>
          </p:cNvCxnSpPr>
          <p:nvPr/>
        </p:nvCxnSpPr>
        <p:spPr>
          <a:xfrm rot="5400000">
            <a:off x="8756298" y="3952024"/>
            <a:ext cx="6411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FFDD7F06-97F8-DA8B-E536-1858D64DE7E5}"/>
                  </a:ext>
                </a:extLst>
              </p:cNvPr>
              <p:cNvSpPr txBox="1"/>
              <p:nvPr/>
            </p:nvSpPr>
            <p:spPr>
              <a:xfrm>
                <a:off x="309061" y="4627411"/>
                <a:ext cx="4026526" cy="453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en-US" sz="22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Inequivalent atoms </a:t>
                </a:r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it-IT" sz="2400" b="1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it-IT" sz="2400" b="1" i="1" smtClean="0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sz="2400" b="1" i="1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22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FFDD7F06-97F8-DA8B-E536-1858D64DE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61" y="4627411"/>
                <a:ext cx="4026526" cy="453137"/>
              </a:xfrm>
              <a:prstGeom prst="rect">
                <a:avLst/>
              </a:prstGeom>
              <a:blipFill>
                <a:blip r:embed="rId10"/>
                <a:stretch>
                  <a:fillRect l="-1667" t="-5405" b="-2702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53BDE1B6-91FE-149E-D7A5-3F954FBA4C65}"/>
                  </a:ext>
                </a:extLst>
              </p:cNvPr>
              <p:cNvSpPr txBox="1"/>
              <p:nvPr/>
            </p:nvSpPr>
            <p:spPr>
              <a:xfrm>
                <a:off x="611404" y="5053552"/>
                <a:ext cx="3244227" cy="490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ambria Math" panose="02040503050406030204" pitchFamily="18" charset="0"/>
                  <a:buChar char="‒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gap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it-IT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it-IT" sz="2000" b="1" i="1">
                                <a:solidFill>
                                  <a:srgbClr val="76B5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1">
                                <a:solidFill>
                                  <a:srgbClr val="76B5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𝚫</m:t>
                            </m:r>
                          </m:e>
                          <m:sup>
                            <m:r>
                              <a:rPr lang="it-IT" sz="2000" b="1">
                                <a:solidFill>
                                  <a:srgbClr val="76B53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it-IT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it-IT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it-IT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000" b="1" i="1">
                                    <a:solidFill>
                                      <a:srgbClr val="FFC000"/>
                                    </a:solidFill>
                                    <a:latin typeface="Cambria Math" panose="02040503050406030204" pitchFamily="18" charset="0"/>
                                  </a:rPr>
                                  <m:t>𝜷</m:t>
                                </m:r>
                                <m:r>
                                  <m:rPr>
                                    <m:sty m:val="p"/>
                                  </m:rPr>
                                  <a:rPr lang="it-IT" sz="2000">
                                    <a:solidFill>
                                      <a:srgbClr val="1F77B4"/>
                                    </a:solidFill>
                                    <a:latin typeface="Cambria Math" panose="02040503050406030204" pitchFamily="18" charset="0"/>
                                  </a:rPr>
                                  <m:t>BLA</m:t>
                                </m:r>
                              </m:e>
                            </m:d>
                          </m:e>
                          <m:sup>
                            <m:r>
                              <a:rPr lang="it-IT" sz="2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it-IT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53BDE1B6-91FE-149E-D7A5-3F954FBA4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404" y="5053552"/>
                <a:ext cx="3244227" cy="490134"/>
              </a:xfrm>
              <a:prstGeom prst="rect">
                <a:avLst/>
              </a:prstGeom>
              <a:blipFill>
                <a:blip r:embed="rId11"/>
                <a:stretch>
                  <a:fillRect l="-1880" b="-13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0" name="Immagine 129" descr="Immagine che contiene simbolo, schermata, linea, giallo&#10;&#10;Descrizione generata automaticamente">
            <a:extLst>
              <a:ext uri="{FF2B5EF4-FFF2-40B4-BE49-F238E27FC236}">
                <a16:creationId xmlns:a16="http://schemas.microsoft.com/office/drawing/2014/main" id="{AD89B7EB-A0EA-4BD5-C32F-576C3954FF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01" r="18034" b="-1"/>
          <a:stretch/>
        </p:blipFill>
        <p:spPr>
          <a:xfrm>
            <a:off x="7605790" y="5711905"/>
            <a:ext cx="3091277" cy="5645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CasellaDiTesto 151">
                <a:extLst>
                  <a:ext uri="{FF2B5EF4-FFF2-40B4-BE49-F238E27FC236}">
                    <a16:creationId xmlns:a16="http://schemas.microsoft.com/office/drawing/2014/main" id="{20DA8BAA-5F0B-BB47-E43A-8FE35E723F7A}"/>
                  </a:ext>
                </a:extLst>
              </p:cNvPr>
              <p:cNvSpPr txBox="1"/>
              <p:nvPr/>
            </p:nvSpPr>
            <p:spPr>
              <a:xfrm>
                <a:off x="607731" y="3959201"/>
                <a:ext cx="5723099" cy="40011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ambria Math" panose="02040503050406030204" pitchFamily="18" charset="0"/>
                  <a:buChar char="‒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el-ph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favors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dimerization (Peierls instability)</a:t>
                </a:r>
              </a:p>
            </p:txBody>
          </p:sp>
        </mc:Choice>
        <mc:Fallback>
          <p:sp>
            <p:nvSpPr>
              <p:cNvPr id="152" name="CasellaDiTesto 151">
                <a:extLst>
                  <a:ext uri="{FF2B5EF4-FFF2-40B4-BE49-F238E27FC236}">
                    <a16:creationId xmlns:a16="http://schemas.microsoft.com/office/drawing/2014/main" id="{20DA8BAA-5F0B-BB47-E43A-8FE35E723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31" y="3959201"/>
                <a:ext cx="5723099" cy="400110"/>
              </a:xfrm>
              <a:prstGeom prst="rect">
                <a:avLst/>
              </a:prstGeom>
              <a:blipFill>
                <a:blip r:embed="rId13"/>
                <a:stretch>
                  <a:fillRect l="-848" t="-4286" b="-2142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CasellaDiTesto 152">
                <a:extLst>
                  <a:ext uri="{FF2B5EF4-FFF2-40B4-BE49-F238E27FC236}">
                    <a16:creationId xmlns:a16="http://schemas.microsoft.com/office/drawing/2014/main" id="{F686AD12-F000-540F-F839-4E2463421D87}"/>
                  </a:ext>
                </a:extLst>
              </p:cNvPr>
              <p:cNvSpPr txBox="1"/>
              <p:nvPr/>
            </p:nvSpPr>
            <p:spPr>
              <a:xfrm>
                <a:off x="627447" y="5707391"/>
                <a:ext cx="6070548" cy="400110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Cambria Math" panose="02040503050406030204" pitchFamily="18" charset="0"/>
                  <a:buChar char="‒"/>
                </a:pP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Atom inequivalence (</a:t>
                </a:r>
                <a14:m>
                  <m:oMath xmlns:m="http://schemas.openxmlformats.org/officeDocument/2006/math">
                    <m:r>
                      <a:rPr lang="it-IT" sz="2000" b="1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  <m:r>
                      <a:rPr lang="it-IT" sz="2000" b="1" i="1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it-IT" sz="2000" b="1" i="1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sz="20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contrast</a:t>
                </a:r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dimerization</a:t>
                </a:r>
              </a:p>
            </p:txBody>
          </p:sp>
        </mc:Choice>
        <mc:Fallback xmlns="">
          <p:sp>
            <p:nvSpPr>
              <p:cNvPr id="153" name="CasellaDiTesto 152">
                <a:extLst>
                  <a:ext uri="{FF2B5EF4-FFF2-40B4-BE49-F238E27FC236}">
                    <a16:creationId xmlns:a16="http://schemas.microsoft.com/office/drawing/2014/main" id="{F686AD12-F000-540F-F839-4E246342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47" y="5707391"/>
                <a:ext cx="6070548" cy="400110"/>
              </a:xfrm>
              <a:prstGeom prst="rect">
                <a:avLst/>
              </a:prstGeom>
              <a:blipFill>
                <a:blip r:embed="rId14"/>
                <a:stretch>
                  <a:fillRect l="-800" t="-4286" b="-21429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A611A8CA-7639-78F8-16B2-0BB5B62E0C0A}"/>
              </a:ext>
            </a:extLst>
          </p:cNvPr>
          <p:cNvCxnSpPr>
            <a:cxnSpLocks/>
          </p:cNvCxnSpPr>
          <p:nvPr/>
        </p:nvCxnSpPr>
        <p:spPr>
          <a:xfrm rot="5400000">
            <a:off x="8764320" y="5307580"/>
            <a:ext cx="64110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0760CD0-FF8C-BF90-AE7E-C552FCA05A31}"/>
                  </a:ext>
                </a:extLst>
              </p:cNvPr>
              <p:cNvSpPr txBox="1"/>
              <p:nvPr/>
            </p:nvSpPr>
            <p:spPr>
              <a:xfrm>
                <a:off x="6012195" y="2030805"/>
                <a:ext cx="508443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electron-phonon (el-ph) coupling term </a:t>
                </a:r>
                <a14:m>
                  <m:oMath xmlns:m="http://schemas.openxmlformats.org/officeDocument/2006/math">
                    <m:r>
                      <a:rPr lang="it-IT" sz="2000" b="1" i="1" smtClean="0">
                        <a:solidFill>
                          <a:srgbClr val="FFC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GB" sz="18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GB" sz="2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50760CD0-FF8C-BF90-AE7E-C552FCA05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95" y="2030805"/>
                <a:ext cx="5084430" cy="307777"/>
              </a:xfrm>
              <a:prstGeom prst="rect">
                <a:avLst/>
              </a:prstGeom>
              <a:blipFill>
                <a:blip r:embed="rId15"/>
                <a:stretch>
                  <a:fillRect l="-2878" t="-25490" b="-490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uppo 15">
            <a:extLst>
              <a:ext uri="{FF2B5EF4-FFF2-40B4-BE49-F238E27FC236}">
                <a16:creationId xmlns:a16="http://schemas.microsoft.com/office/drawing/2014/main" id="{956A3F0D-404D-896E-50C9-EF7411216E89}"/>
              </a:ext>
            </a:extLst>
          </p:cNvPr>
          <p:cNvGrpSpPr/>
          <p:nvPr/>
        </p:nvGrpSpPr>
        <p:grpSpPr>
          <a:xfrm>
            <a:off x="2051340" y="864069"/>
            <a:ext cx="7553613" cy="905717"/>
            <a:chOff x="2818254" y="1400187"/>
            <a:chExt cx="7553613" cy="905717"/>
          </a:xfrm>
        </p:grpSpPr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A5EEBF3A-97F7-1B2F-7299-56B0E92159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18254" y="1400187"/>
              <a:ext cx="7343385" cy="905717"/>
              <a:chOff x="403534" y="494867"/>
              <a:chExt cx="12419581" cy="15318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CasellaDiTesto 26">
                    <a:extLst>
                      <a:ext uri="{FF2B5EF4-FFF2-40B4-BE49-F238E27FC236}">
                        <a16:creationId xmlns:a16="http://schemas.microsoft.com/office/drawing/2014/main" id="{D08D175D-6E88-DA56-5E5E-57729250A359}"/>
                      </a:ext>
                    </a:extLst>
                  </p:cNvPr>
                  <p:cNvSpPr txBox="1"/>
                  <p:nvPr/>
                </p:nvSpPr>
                <p:spPr>
                  <a:xfrm>
                    <a:off x="1776350" y="1622557"/>
                    <a:ext cx="314904" cy="38390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52" name="CasellaDiTesto 51">
                    <a:extLst>
                      <a:ext uri="{FF2B5EF4-FFF2-40B4-BE49-F238E27FC236}">
                        <a16:creationId xmlns:a16="http://schemas.microsoft.com/office/drawing/2014/main" id="{5D51B501-DF2B-A233-0DC3-5366CBE8A59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76350" y="1622557"/>
                    <a:ext cx="314904" cy="38390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56667" r="-50000" b="-7027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CasellaDiTesto 27">
                    <a:extLst>
                      <a:ext uri="{FF2B5EF4-FFF2-40B4-BE49-F238E27FC236}">
                        <a16:creationId xmlns:a16="http://schemas.microsoft.com/office/drawing/2014/main" id="{B8BD0DFE-142F-3061-EF4C-EC546A2AE904}"/>
                      </a:ext>
                    </a:extLst>
                  </p:cNvPr>
                  <p:cNvSpPr txBox="1"/>
                  <p:nvPr/>
                </p:nvSpPr>
                <p:spPr>
                  <a:xfrm>
                    <a:off x="3944477" y="1642767"/>
                    <a:ext cx="322321" cy="38390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it-IT" sz="2200" b="0" i="1" smtClean="0">
                                  <a:solidFill>
                                    <a:srgbClr val="1F77B4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53" name="CasellaDiTesto 52">
                    <a:extLst>
                      <a:ext uri="{FF2B5EF4-FFF2-40B4-BE49-F238E27FC236}">
                        <a16:creationId xmlns:a16="http://schemas.microsoft.com/office/drawing/2014/main" id="{75CB6A51-CCC7-1BA8-12C5-50EA9FF156E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4477" y="1642767"/>
                    <a:ext cx="322321" cy="3839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54839" r="-48387" b="-7297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uppo 28">
                <a:extLst>
                  <a:ext uri="{FF2B5EF4-FFF2-40B4-BE49-F238E27FC236}">
                    <a16:creationId xmlns:a16="http://schemas.microsoft.com/office/drawing/2014/main" id="{54DE11FB-DB57-824F-63DF-A4B0166D320A}"/>
                  </a:ext>
                </a:extLst>
              </p:cNvPr>
              <p:cNvGrpSpPr/>
              <p:nvPr/>
            </p:nvGrpSpPr>
            <p:grpSpPr>
              <a:xfrm>
                <a:off x="561355" y="1173587"/>
                <a:ext cx="12261760" cy="768364"/>
                <a:chOff x="561355" y="1084807"/>
                <a:chExt cx="12261760" cy="768364"/>
              </a:xfrm>
            </p:grpSpPr>
            <p:cxnSp>
              <p:nvCxnSpPr>
                <p:cNvPr id="33" name="Connettore 2 32">
                  <a:extLst>
                    <a:ext uri="{FF2B5EF4-FFF2-40B4-BE49-F238E27FC236}">
                      <a16:creationId xmlns:a16="http://schemas.microsoft.com/office/drawing/2014/main" id="{C04FA5F5-F019-DA67-FFB3-AE2340699B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3580" y="1482332"/>
                  <a:ext cx="11909535" cy="0"/>
                </a:xfrm>
                <a:prstGeom prst="straightConnector1">
                  <a:avLst/>
                </a:prstGeom>
                <a:ln w="31750">
                  <a:solidFill>
                    <a:schemeClr val="tx1"/>
                  </a:solidFill>
                  <a:headEnd type="none" w="med" len="med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e 33">
                  <a:extLst>
                    <a:ext uri="{FF2B5EF4-FFF2-40B4-BE49-F238E27FC236}">
                      <a16:creationId xmlns:a16="http://schemas.microsoft.com/office/drawing/2014/main" id="{6EF205F6-15D4-8420-CCB2-A5DC09D9E24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8487327" y="1101188"/>
                  <a:ext cx="748884" cy="748612"/>
                </a:xfrm>
                <a:prstGeom prst="ellipse">
                  <a:avLst/>
                </a:prstGeom>
                <a:solidFill>
                  <a:srgbClr val="76B531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35" name="Gruppo 34">
                  <a:extLst>
                    <a:ext uri="{FF2B5EF4-FFF2-40B4-BE49-F238E27FC236}">
                      <a16:creationId xmlns:a16="http://schemas.microsoft.com/office/drawing/2014/main" id="{0FD10215-D332-5F34-B6EB-AAFB76E1A394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61355" y="1084807"/>
                  <a:ext cx="7079921" cy="768364"/>
                  <a:chOff x="167933" y="1730178"/>
                  <a:chExt cx="9101738" cy="987779"/>
                </a:xfrm>
              </p:grpSpPr>
              <p:sp>
                <p:nvSpPr>
                  <p:cNvPr id="36" name="Ovale 35">
                    <a:extLst>
                      <a:ext uri="{FF2B5EF4-FFF2-40B4-BE49-F238E27FC236}">
                        <a16:creationId xmlns:a16="http://schemas.microsoft.com/office/drawing/2014/main" id="{D17BA5EA-7801-BC57-5262-87F13F3DB0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7933" y="1755570"/>
                    <a:ext cx="962743" cy="962387"/>
                  </a:xfrm>
                  <a:prstGeom prst="ellipse">
                    <a:avLst/>
                  </a:prstGeom>
                  <a:solidFill>
                    <a:srgbClr val="76B531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7" name="Ovale 36">
                    <a:extLst>
                      <a:ext uri="{FF2B5EF4-FFF2-40B4-BE49-F238E27FC236}">
                        <a16:creationId xmlns:a16="http://schemas.microsoft.com/office/drawing/2014/main" id="{FA58C055-9009-1061-B2F9-E4114F3DF5E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5293550" y="1744686"/>
                    <a:ext cx="962743" cy="962387"/>
                  </a:xfrm>
                  <a:prstGeom prst="ellipse">
                    <a:avLst/>
                  </a:prstGeom>
                  <a:solidFill>
                    <a:srgbClr val="76B531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8" name="Ovale 37">
                    <a:extLst>
                      <a:ext uri="{FF2B5EF4-FFF2-40B4-BE49-F238E27FC236}">
                        <a16:creationId xmlns:a16="http://schemas.microsoft.com/office/drawing/2014/main" id="{8F014379-3F03-7896-98A2-D7585FAFDD0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209138" y="1730178"/>
                    <a:ext cx="962743" cy="962387"/>
                  </a:xfrm>
                  <a:prstGeom prst="ellipse">
                    <a:avLst/>
                  </a:prstGeom>
                  <a:solidFill>
                    <a:srgbClr val="E9F5DB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9" name="Ovale 38">
                    <a:extLst>
                      <a:ext uri="{FF2B5EF4-FFF2-40B4-BE49-F238E27FC236}">
                        <a16:creationId xmlns:a16="http://schemas.microsoft.com/office/drawing/2014/main" id="{DCD5BD70-A5B0-A8AF-CAF9-1088BE6ADCB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306928" y="1743189"/>
                    <a:ext cx="962743" cy="962387"/>
                  </a:xfrm>
                  <a:prstGeom prst="ellipse">
                    <a:avLst/>
                  </a:prstGeom>
                  <a:solidFill>
                    <a:srgbClr val="E9F5DB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CasellaDiTesto 29">
                    <a:extLst>
                      <a:ext uri="{FF2B5EF4-FFF2-40B4-BE49-F238E27FC236}">
                        <a16:creationId xmlns:a16="http://schemas.microsoft.com/office/drawing/2014/main" id="{4712C4BB-F6A4-7A86-A464-5853F9C55B97}"/>
                      </a:ext>
                    </a:extLst>
                  </p:cNvPr>
                  <p:cNvSpPr txBox="1"/>
                  <p:nvPr/>
                </p:nvSpPr>
                <p:spPr>
                  <a:xfrm>
                    <a:off x="403534" y="505640"/>
                    <a:ext cx="895305" cy="7287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200" b="1" i="0" smtClean="0">
                              <a:solidFill>
                                <a:srgbClr val="76B53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it-IT" sz="2200" b="1" i="0" smtClean="0">
                              <a:solidFill>
                                <a:srgbClr val="76B53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oMath>
                      </m:oMathPara>
                    </a14:m>
                    <a:endParaRPr lang="en-GB" sz="2200" b="1" dirty="0">
                      <a:solidFill>
                        <a:srgbClr val="76B53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5" name="CasellaDiTesto 54">
                    <a:extLst>
                      <a:ext uri="{FF2B5EF4-FFF2-40B4-BE49-F238E27FC236}">
                        <a16:creationId xmlns:a16="http://schemas.microsoft.com/office/drawing/2014/main" id="{3DD16651-F9E0-945A-D85C-20EFDE8803E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3534" y="505640"/>
                    <a:ext cx="895305" cy="72874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046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CasellaDiTesto 31">
                    <a:extLst>
                      <a:ext uri="{FF2B5EF4-FFF2-40B4-BE49-F238E27FC236}">
                        <a16:creationId xmlns:a16="http://schemas.microsoft.com/office/drawing/2014/main" id="{ED44C2B7-9E01-01A5-B3F9-6906C9495237}"/>
                      </a:ext>
                    </a:extLst>
                  </p:cNvPr>
                  <p:cNvSpPr txBox="1"/>
                  <p:nvPr/>
                </p:nvSpPr>
                <p:spPr>
                  <a:xfrm>
                    <a:off x="2769945" y="494867"/>
                    <a:ext cx="895305" cy="72874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it-IT" sz="2200" b="1" i="0" smtClean="0">
                              <a:solidFill>
                                <a:srgbClr val="76B53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2200" b="1" i="0" smtClean="0">
                              <a:solidFill>
                                <a:srgbClr val="76B531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oMath>
                      </m:oMathPara>
                    </a14:m>
                    <a:endParaRPr lang="en-GB" sz="2200" b="1" dirty="0">
                      <a:solidFill>
                        <a:srgbClr val="76B53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6" name="CasellaDiTesto 55">
                    <a:extLst>
                      <a:ext uri="{FF2B5EF4-FFF2-40B4-BE49-F238E27FC236}">
                        <a16:creationId xmlns:a16="http://schemas.microsoft.com/office/drawing/2014/main" id="{CCBFD3FA-3A93-8B0C-FD6B-0475F95730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69945" y="494867"/>
                    <a:ext cx="895305" cy="72874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919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Ovale 22">
              <a:extLst>
                <a:ext uri="{FF2B5EF4-FFF2-40B4-BE49-F238E27FC236}">
                  <a16:creationId xmlns:a16="http://schemas.microsoft.com/office/drawing/2014/main" id="{32D610CE-D67F-6D18-E9E2-5DF47683E0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9071" y="1815226"/>
              <a:ext cx="442796" cy="442636"/>
            </a:xfrm>
            <a:prstGeom prst="ellipse">
              <a:avLst/>
            </a:prstGeom>
            <a:solidFill>
              <a:srgbClr val="76B53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e 23">
              <a:extLst>
                <a:ext uri="{FF2B5EF4-FFF2-40B4-BE49-F238E27FC236}">
                  <a16:creationId xmlns:a16="http://schemas.microsoft.com/office/drawing/2014/main" id="{59562751-FD57-4439-E82E-BE954AD1A7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986026" y="1811524"/>
              <a:ext cx="442796" cy="442636"/>
            </a:xfrm>
            <a:prstGeom prst="ellipse">
              <a:avLst/>
            </a:prstGeom>
            <a:solidFill>
              <a:srgbClr val="E9F5DB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1354C206-1FB5-EFC1-82A7-D584D14023CE}"/>
                  </a:ext>
                </a:extLst>
              </p:cNvPr>
              <p:cNvSpPr txBox="1"/>
              <p:nvPr/>
            </p:nvSpPr>
            <p:spPr>
              <a:xfrm>
                <a:off x="406143" y="2420945"/>
                <a:ext cx="686773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Bond-length alternation </a:t>
                </a:r>
                <a:r>
                  <a:rPr lang="en-GB" sz="2000" dirty="0">
                    <a:solidFill>
                      <a:srgbClr val="1F77B4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BLA = </a:t>
                </a: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it-IT" sz="20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000" b="0" i="1" smtClean="0">
                            <a:solidFill>
                              <a:srgbClr val="1F77B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it-IT" sz="2000" b="0" i="1" smtClean="0">
                                <a:solidFill>
                                  <a:srgbClr val="1F77B4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1354C206-1FB5-EFC1-82A7-D584D1402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43" y="2420945"/>
                <a:ext cx="6867736" cy="400110"/>
              </a:xfrm>
              <a:prstGeom prst="rect">
                <a:avLst/>
              </a:prstGeom>
              <a:blipFill>
                <a:blip r:embed="rId16"/>
                <a:stretch>
                  <a:fillRect l="-799"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B7FE479D-B0E7-872F-0EC2-E084AE861602}"/>
                  </a:ext>
                </a:extLst>
              </p:cNvPr>
              <p:cNvSpPr txBox="1"/>
              <p:nvPr/>
            </p:nvSpPr>
            <p:spPr>
              <a:xfrm>
                <a:off x="411481" y="1909861"/>
                <a:ext cx="48134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Onsite energy difference </a:t>
                </a:r>
                <a14:m>
                  <m:oMath xmlns:m="http://schemas.openxmlformats.org/officeDocument/2006/math">
                    <m:r>
                      <a:rPr lang="it-IT" sz="2400" b="1" i="0" smtClean="0">
                        <a:solidFill>
                          <a:srgbClr val="76B5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𝚫</m:t>
                    </m:r>
                  </m:oMath>
                </a14:m>
                <a:r>
                  <a:rPr lang="en-GB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(SPA)</a:t>
                </a:r>
              </a:p>
            </p:txBody>
          </p:sp>
        </mc:Choice>
        <mc:Fallback>
          <p:sp>
            <p:nvSpPr>
              <p:cNvPr id="41" name="CasellaDiTesto 40">
                <a:extLst>
                  <a:ext uri="{FF2B5EF4-FFF2-40B4-BE49-F238E27FC236}">
                    <a16:creationId xmlns:a16="http://schemas.microsoft.com/office/drawing/2014/main" id="{B7FE479D-B0E7-872F-0EC2-E084AE861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1" y="1909861"/>
                <a:ext cx="4813443" cy="461665"/>
              </a:xfrm>
              <a:prstGeom prst="rect">
                <a:avLst/>
              </a:prstGeom>
              <a:blipFill>
                <a:blip r:embed="rId17"/>
                <a:stretch>
                  <a:fillRect l="-1141" b="-1842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9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5" grpId="0"/>
      <p:bldP spid="26" grpId="0"/>
      <p:bldP spid="152" grpId="0" animBg="1"/>
      <p:bldP spid="153" grpId="0" animBg="1"/>
    </p:bldLst>
  </p:timing>
</p:sld>
</file>

<file path=ppt/theme/theme1.xml><?xml version="1.0" encoding="utf-8"?>
<a:theme xmlns:a="http://schemas.openxmlformats.org/drawingml/2006/main" name="Retrospettivo">
  <a:themeElements>
    <a:clrScheme name="Personalizzato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FFFF"/>
      </a:accent1>
      <a:accent2>
        <a:srgbClr val="822434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Personalizzato 3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23738</TotalTime>
  <Words>1278</Words>
  <Application>Microsoft Office PowerPoint</Application>
  <PresentationFormat>Widescreen</PresentationFormat>
  <Paragraphs>297</Paragraphs>
  <Slides>24</Slides>
  <Notes>12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Cambria Math</vt:lpstr>
      <vt:lpstr>Courier New</vt:lpstr>
      <vt:lpstr>Jokerman</vt:lpstr>
      <vt:lpstr>Wingdings</vt:lpstr>
      <vt:lpstr>Retrospettivo</vt:lpstr>
      <vt:lpstr>Controlling piezoelectricity in organic polymers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piezoelectricity driven by Thouless pump in conjugated polymers</dc:title>
  <cp:lastModifiedBy>Stefano Paolo Villani</cp:lastModifiedBy>
  <cp:revision>1099</cp:revision>
  <cp:lastPrinted>2020-10-22T14:57:59Z</cp:lastPrinted>
  <dcterms:created xsi:type="dcterms:W3CDTF">2020-10-07T14:10:38Z</dcterms:created>
  <dcterms:modified xsi:type="dcterms:W3CDTF">2024-12-03T09:28:32Z</dcterms:modified>
</cp:coreProperties>
</file>