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9"/>
  </p:notesMasterIdLst>
  <p:handoutMasterIdLst>
    <p:handoutMasterId r:id="rId70"/>
  </p:handoutMasterIdLst>
  <p:sldIdLst>
    <p:sldId id="258" r:id="rId2"/>
    <p:sldId id="1687" r:id="rId3"/>
    <p:sldId id="1688" r:id="rId4"/>
    <p:sldId id="1634" r:id="rId5"/>
    <p:sldId id="1643" r:id="rId6"/>
    <p:sldId id="1641" r:id="rId7"/>
    <p:sldId id="1644" r:id="rId8"/>
    <p:sldId id="1645" r:id="rId9"/>
    <p:sldId id="1642" r:id="rId10"/>
    <p:sldId id="1646" r:id="rId11"/>
    <p:sldId id="1654" r:id="rId12"/>
    <p:sldId id="1684" r:id="rId13"/>
    <p:sldId id="1542" r:id="rId14"/>
    <p:sldId id="1381" r:id="rId15"/>
    <p:sldId id="1665" r:id="rId16"/>
    <p:sldId id="1393" r:id="rId17"/>
    <p:sldId id="1397" r:id="rId18"/>
    <p:sldId id="1398" r:id="rId19"/>
    <p:sldId id="1399" r:id="rId20"/>
    <p:sldId id="1401" r:id="rId21"/>
    <p:sldId id="1356" r:id="rId22"/>
    <p:sldId id="1358" r:id="rId23"/>
    <p:sldId id="1409" r:id="rId24"/>
    <p:sldId id="1408" r:id="rId25"/>
    <p:sldId id="1667" r:id="rId26"/>
    <p:sldId id="1413" r:id="rId27"/>
    <p:sldId id="1414" r:id="rId28"/>
    <p:sldId id="1415" r:id="rId29"/>
    <p:sldId id="1685" r:id="rId30"/>
    <p:sldId id="1424" r:id="rId31"/>
    <p:sldId id="1426" r:id="rId32"/>
    <p:sldId id="1487" r:id="rId33"/>
    <p:sldId id="1427" r:id="rId34"/>
    <p:sldId id="1428" r:id="rId35"/>
    <p:sldId id="796" r:id="rId36"/>
    <p:sldId id="821" r:id="rId37"/>
    <p:sldId id="1586" r:id="rId38"/>
    <p:sldId id="799" r:id="rId39"/>
    <p:sldId id="1671" r:id="rId40"/>
    <p:sldId id="845" r:id="rId41"/>
    <p:sldId id="777" r:id="rId42"/>
    <p:sldId id="1672" r:id="rId43"/>
    <p:sldId id="1674" r:id="rId44"/>
    <p:sldId id="1675" r:id="rId45"/>
    <p:sldId id="1676" r:id="rId46"/>
    <p:sldId id="1677" r:id="rId47"/>
    <p:sldId id="1678" r:id="rId48"/>
    <p:sldId id="1680" r:id="rId49"/>
    <p:sldId id="1679" r:id="rId50"/>
    <p:sldId id="847" r:id="rId51"/>
    <p:sldId id="1668" r:id="rId52"/>
    <p:sldId id="849" r:id="rId53"/>
    <p:sldId id="1669" r:id="rId54"/>
    <p:sldId id="1670" r:id="rId55"/>
    <p:sldId id="851" r:id="rId56"/>
    <p:sldId id="850" r:id="rId57"/>
    <p:sldId id="780" r:id="rId58"/>
    <p:sldId id="782" r:id="rId59"/>
    <p:sldId id="781" r:id="rId60"/>
    <p:sldId id="1689" r:id="rId61"/>
    <p:sldId id="830" r:id="rId62"/>
    <p:sldId id="831" r:id="rId63"/>
    <p:sldId id="852" r:id="rId64"/>
    <p:sldId id="1683" r:id="rId65"/>
    <p:sldId id="1664" r:id="rId66"/>
    <p:sldId id="1657" r:id="rId67"/>
    <p:sldId id="1915" r:id="rId68"/>
  </p:sldIdLst>
  <p:sldSz cx="12192000" cy="6858000"/>
  <p:notesSz cx="9774238" cy="6724650"/>
  <p:defaultTextStyle>
    <a:defPPr>
      <a:defRPr lang="en-US"/>
    </a:defPPr>
    <a:lvl1pPr algn="l" rtl="0" fontAlgn="base">
      <a:spcBef>
        <a:spcPct val="0"/>
      </a:spcBef>
      <a:spcAft>
        <a:spcPct val="0"/>
      </a:spcAft>
      <a:defRPr sz="1400" b="1" kern="1200">
        <a:solidFill>
          <a:schemeClr val="tx1"/>
        </a:solidFill>
        <a:latin typeface="Calibri" pitchFamily="34"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D2D2"/>
    <a:srgbClr val="F9F6E7"/>
    <a:srgbClr val="EEE5B6"/>
    <a:srgbClr val="0000FF"/>
    <a:srgbClr val="BA167C"/>
    <a:srgbClr val="CC3300"/>
    <a:srgbClr val="000099"/>
    <a:srgbClr val="FF3300"/>
    <a:srgbClr val="C9FFC9"/>
    <a:srgbClr val="E5F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618" autoAdjust="0"/>
    <p:restoredTop sz="96327" autoAdjust="0"/>
  </p:normalViewPr>
  <p:slideViewPr>
    <p:cSldViewPr>
      <p:cViewPr varScale="1">
        <p:scale>
          <a:sx n="113" d="100"/>
          <a:sy n="113" d="100"/>
        </p:scale>
        <p:origin x="200" y="4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9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defTabSz="877888">
              <a:defRPr sz="1100" b="0">
                <a:latin typeface="Comic Sans MS" pitchFamily="66" charset="0"/>
              </a:defRPr>
            </a:lvl1pPr>
          </a:lstStyle>
          <a:p>
            <a:pPr>
              <a:defRPr/>
            </a:pPr>
            <a:endParaRPr lang="en-US" altLang="it-IT"/>
          </a:p>
        </p:txBody>
      </p:sp>
      <p:sp>
        <p:nvSpPr>
          <p:cNvPr id="204803" name="Rectangle 3"/>
          <p:cNvSpPr>
            <a:spLocks noGrp="1" noChangeArrowheads="1"/>
          </p:cNvSpPr>
          <p:nvPr>
            <p:ph type="dt" sz="quarter" idx="1"/>
          </p:nvPr>
        </p:nvSpPr>
        <p:spPr bwMode="auto">
          <a:xfrm>
            <a:off x="5535506" y="0"/>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algn="r" defTabSz="877888">
              <a:defRPr sz="1100" b="0">
                <a:latin typeface="Comic Sans MS" pitchFamily="66" charset="0"/>
              </a:defRPr>
            </a:lvl1pPr>
          </a:lstStyle>
          <a:p>
            <a:pPr>
              <a:defRPr/>
            </a:pPr>
            <a:endParaRPr lang="en-US" altLang="it-IT"/>
          </a:p>
        </p:txBody>
      </p:sp>
      <p:sp>
        <p:nvSpPr>
          <p:cNvPr id="204804" name="Rectangle 4"/>
          <p:cNvSpPr>
            <a:spLocks noGrp="1" noChangeArrowheads="1"/>
          </p:cNvSpPr>
          <p:nvPr>
            <p:ph type="ftr" sz="quarter" idx="2"/>
          </p:nvPr>
        </p:nvSpPr>
        <p:spPr bwMode="auto">
          <a:xfrm>
            <a:off x="0" y="6388254"/>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defTabSz="877888">
              <a:defRPr sz="1100" b="0">
                <a:latin typeface="Comic Sans MS" pitchFamily="66" charset="0"/>
              </a:defRPr>
            </a:lvl1pPr>
          </a:lstStyle>
          <a:p>
            <a:pPr>
              <a:defRPr/>
            </a:pPr>
            <a:endParaRPr lang="en-US" altLang="it-IT"/>
          </a:p>
        </p:txBody>
      </p:sp>
      <p:sp>
        <p:nvSpPr>
          <p:cNvPr id="204805" name="Rectangle 5"/>
          <p:cNvSpPr>
            <a:spLocks noGrp="1" noChangeArrowheads="1"/>
          </p:cNvSpPr>
          <p:nvPr>
            <p:ph type="sldNum" sz="quarter" idx="3"/>
          </p:nvPr>
        </p:nvSpPr>
        <p:spPr bwMode="auto">
          <a:xfrm>
            <a:off x="5535506" y="6388254"/>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algn="r" defTabSz="877888">
              <a:defRPr sz="1100" b="0">
                <a:latin typeface="Comic Sans MS" pitchFamily="66" charset="0"/>
              </a:defRPr>
            </a:lvl1pPr>
          </a:lstStyle>
          <a:p>
            <a:pPr>
              <a:defRPr/>
            </a:pPr>
            <a:fld id="{4D2B4760-4160-4B86-9CDF-3A7FF88541EF}" type="slidenum">
              <a:rPr lang="en-US" altLang="it-IT"/>
              <a:pPr>
                <a:defRPr/>
              </a:pPr>
              <a:t>‹N›</a:t>
            </a:fld>
            <a:endParaRPr lang="en-US" altLang="it-IT"/>
          </a:p>
        </p:txBody>
      </p:sp>
    </p:spTree>
    <p:extLst>
      <p:ext uri="{BB962C8B-B14F-4D97-AF65-F5344CB8AC3E}">
        <p14:creationId xmlns:p14="http://schemas.microsoft.com/office/powerpoint/2010/main" val="265574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defTabSz="877888">
              <a:defRPr sz="1100" b="0">
                <a:latin typeface="Times New Roman" pitchFamily="18" charset="0"/>
              </a:defRPr>
            </a:lvl1pPr>
          </a:lstStyle>
          <a:p>
            <a:pPr>
              <a:defRPr/>
            </a:pPr>
            <a:endParaRPr lang="en-US" altLang="it-IT"/>
          </a:p>
        </p:txBody>
      </p:sp>
      <p:sp>
        <p:nvSpPr>
          <p:cNvPr id="8195" name="Rectangle 3"/>
          <p:cNvSpPr>
            <a:spLocks noGrp="1" noChangeArrowheads="1"/>
          </p:cNvSpPr>
          <p:nvPr>
            <p:ph type="dt" idx="1"/>
          </p:nvPr>
        </p:nvSpPr>
        <p:spPr bwMode="auto">
          <a:xfrm>
            <a:off x="5535506" y="0"/>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algn="r" defTabSz="877888">
              <a:defRPr sz="1100" b="0">
                <a:latin typeface="Times New Roman" pitchFamily="18" charset="0"/>
              </a:defRPr>
            </a:lvl1pPr>
          </a:lstStyle>
          <a:p>
            <a:pPr>
              <a:defRPr/>
            </a:pPr>
            <a:endParaRPr lang="en-US" altLang="it-IT"/>
          </a:p>
        </p:txBody>
      </p:sp>
      <p:sp>
        <p:nvSpPr>
          <p:cNvPr id="93188" name="Rectangle 4"/>
          <p:cNvSpPr>
            <a:spLocks noGrp="1" noRot="1" noChangeAspect="1" noChangeArrowheads="1" noTextEdit="1"/>
          </p:cNvSpPr>
          <p:nvPr>
            <p:ph type="sldImg" idx="2"/>
          </p:nvPr>
        </p:nvSpPr>
        <p:spPr bwMode="auto">
          <a:xfrm>
            <a:off x="2644775" y="503238"/>
            <a:ext cx="4484688" cy="25225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1303694" y="3194673"/>
            <a:ext cx="7166852" cy="302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p>
            <a:pPr lvl="0"/>
            <a:r>
              <a:rPr lang="en-US" altLang="it-IT" noProof="0"/>
              <a:t>Click to edit Master text styles</a:t>
            </a:r>
          </a:p>
          <a:p>
            <a:pPr lvl="1"/>
            <a:r>
              <a:rPr lang="en-US" altLang="it-IT" noProof="0"/>
              <a:t>Second level</a:t>
            </a:r>
          </a:p>
          <a:p>
            <a:pPr lvl="2"/>
            <a:r>
              <a:rPr lang="en-US" altLang="it-IT" noProof="0"/>
              <a:t>Third level</a:t>
            </a:r>
          </a:p>
          <a:p>
            <a:pPr lvl="3"/>
            <a:r>
              <a:rPr lang="en-US" altLang="it-IT" noProof="0"/>
              <a:t>Fourth level</a:t>
            </a:r>
          </a:p>
          <a:p>
            <a:pPr lvl="4"/>
            <a:r>
              <a:rPr lang="en-US" altLang="it-IT" noProof="0"/>
              <a:t>Fifth level</a:t>
            </a:r>
          </a:p>
        </p:txBody>
      </p:sp>
      <p:sp>
        <p:nvSpPr>
          <p:cNvPr id="8198" name="Rectangle 6"/>
          <p:cNvSpPr>
            <a:spLocks noGrp="1" noChangeArrowheads="1"/>
          </p:cNvSpPr>
          <p:nvPr>
            <p:ph type="ftr" sz="quarter" idx="4"/>
          </p:nvPr>
        </p:nvSpPr>
        <p:spPr bwMode="auto">
          <a:xfrm>
            <a:off x="0" y="6388254"/>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defTabSz="877888">
              <a:defRPr sz="1100" b="0">
                <a:latin typeface="Times New Roman" pitchFamily="18" charset="0"/>
              </a:defRPr>
            </a:lvl1pPr>
          </a:lstStyle>
          <a:p>
            <a:pPr>
              <a:defRPr/>
            </a:pPr>
            <a:endParaRPr lang="en-US" altLang="it-IT"/>
          </a:p>
        </p:txBody>
      </p:sp>
      <p:sp>
        <p:nvSpPr>
          <p:cNvPr id="8199" name="Rectangle 7"/>
          <p:cNvSpPr>
            <a:spLocks noGrp="1" noChangeArrowheads="1"/>
          </p:cNvSpPr>
          <p:nvPr>
            <p:ph type="sldNum" sz="quarter" idx="5"/>
          </p:nvPr>
        </p:nvSpPr>
        <p:spPr bwMode="auto">
          <a:xfrm>
            <a:off x="5535506" y="6388254"/>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algn="r" defTabSz="877888">
              <a:defRPr sz="1100" b="0">
                <a:latin typeface="Times New Roman" pitchFamily="18" charset="0"/>
              </a:defRPr>
            </a:lvl1pPr>
          </a:lstStyle>
          <a:p>
            <a:pPr>
              <a:defRPr/>
            </a:pPr>
            <a:fld id="{857C5E53-22C1-4D16-BF2D-170AEBEA06CC}" type="slidenum">
              <a:rPr lang="en-US" altLang="it-IT"/>
              <a:pPr>
                <a:defRPr/>
              </a:pPr>
              <a:t>‹N›</a:t>
            </a:fld>
            <a:endParaRPr lang="en-US" altLang="it-IT"/>
          </a:p>
        </p:txBody>
      </p:sp>
    </p:spTree>
    <p:extLst>
      <p:ext uri="{BB962C8B-B14F-4D97-AF65-F5344CB8AC3E}">
        <p14:creationId xmlns:p14="http://schemas.microsoft.com/office/powerpoint/2010/main" val="397008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877888" eaLnBrk="0" hangingPunct="0">
              <a:spcBef>
                <a:spcPct val="30000"/>
              </a:spcBef>
              <a:defRPr sz="1200">
                <a:solidFill>
                  <a:schemeClr val="tx1"/>
                </a:solidFill>
                <a:latin typeface="Times New Roman" pitchFamily="18" charset="0"/>
              </a:defRPr>
            </a:lvl1pPr>
            <a:lvl2pPr marL="742950" indent="-285750" defTabSz="877888" eaLnBrk="0" hangingPunct="0">
              <a:spcBef>
                <a:spcPct val="30000"/>
              </a:spcBef>
              <a:defRPr sz="1200">
                <a:solidFill>
                  <a:schemeClr val="tx1"/>
                </a:solidFill>
                <a:latin typeface="Times New Roman" pitchFamily="18" charset="0"/>
              </a:defRPr>
            </a:lvl2pPr>
            <a:lvl3pPr marL="1143000" indent="-228600" defTabSz="877888" eaLnBrk="0" hangingPunct="0">
              <a:spcBef>
                <a:spcPct val="30000"/>
              </a:spcBef>
              <a:defRPr sz="1200">
                <a:solidFill>
                  <a:schemeClr val="tx1"/>
                </a:solidFill>
                <a:latin typeface="Times New Roman" pitchFamily="18" charset="0"/>
              </a:defRPr>
            </a:lvl3pPr>
            <a:lvl4pPr marL="1600200" indent="-228600" defTabSz="877888" eaLnBrk="0" hangingPunct="0">
              <a:spcBef>
                <a:spcPct val="30000"/>
              </a:spcBef>
              <a:defRPr sz="1200">
                <a:solidFill>
                  <a:schemeClr val="tx1"/>
                </a:solidFill>
                <a:latin typeface="Times New Roman" pitchFamily="18" charset="0"/>
              </a:defRPr>
            </a:lvl4pPr>
            <a:lvl5pPr marL="2057400" indent="-228600" defTabSz="877888" eaLnBrk="0" hangingPunct="0">
              <a:spcBef>
                <a:spcPct val="30000"/>
              </a:spcBef>
              <a:defRPr sz="1200">
                <a:solidFill>
                  <a:schemeClr val="tx1"/>
                </a:solidFill>
                <a:latin typeface="Times New Roman" pitchFamily="18" charset="0"/>
              </a:defRPr>
            </a:lvl5pPr>
            <a:lvl6pPr marL="2514600" indent="-228600" defTabSz="877888" eaLnBrk="0" fontAlgn="base" hangingPunct="0">
              <a:spcBef>
                <a:spcPct val="30000"/>
              </a:spcBef>
              <a:spcAft>
                <a:spcPct val="0"/>
              </a:spcAft>
              <a:defRPr sz="1200">
                <a:solidFill>
                  <a:schemeClr val="tx1"/>
                </a:solidFill>
                <a:latin typeface="Times New Roman" pitchFamily="18" charset="0"/>
              </a:defRPr>
            </a:lvl6pPr>
            <a:lvl7pPr marL="2971800" indent="-228600" defTabSz="877888" eaLnBrk="0" fontAlgn="base" hangingPunct="0">
              <a:spcBef>
                <a:spcPct val="30000"/>
              </a:spcBef>
              <a:spcAft>
                <a:spcPct val="0"/>
              </a:spcAft>
              <a:defRPr sz="1200">
                <a:solidFill>
                  <a:schemeClr val="tx1"/>
                </a:solidFill>
                <a:latin typeface="Times New Roman" pitchFamily="18" charset="0"/>
              </a:defRPr>
            </a:lvl7pPr>
            <a:lvl8pPr marL="3429000" indent="-228600" defTabSz="877888" eaLnBrk="0" fontAlgn="base" hangingPunct="0">
              <a:spcBef>
                <a:spcPct val="30000"/>
              </a:spcBef>
              <a:spcAft>
                <a:spcPct val="0"/>
              </a:spcAft>
              <a:defRPr sz="1200">
                <a:solidFill>
                  <a:schemeClr val="tx1"/>
                </a:solidFill>
                <a:latin typeface="Times New Roman" pitchFamily="18" charset="0"/>
              </a:defRPr>
            </a:lvl8pPr>
            <a:lvl9pPr marL="3886200" indent="-228600" defTabSz="8778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0ED8226-BE6F-4E25-A55B-B3006D708DA0}" type="slidenum">
              <a:rPr lang="en-US" altLang="it-IT" sz="1100" smtClean="0"/>
              <a:pPr eaLnBrk="1" hangingPunct="1">
                <a:spcBef>
                  <a:spcPct val="0"/>
                </a:spcBef>
              </a:pPr>
              <a:t>1</a:t>
            </a:fld>
            <a:endParaRPr lang="en-US" altLang="it-IT" sz="1100"/>
          </a:p>
        </p:txBody>
      </p:sp>
      <p:sp>
        <p:nvSpPr>
          <p:cNvPr id="94211" name="Rectangle 2"/>
          <p:cNvSpPr>
            <a:spLocks noGrp="1" noRot="1" noChangeAspect="1" noChangeArrowheads="1" noTextEdit="1"/>
          </p:cNvSpPr>
          <p:nvPr>
            <p:ph type="sldImg"/>
          </p:nvPr>
        </p:nvSpPr>
        <p:spPr>
          <a:xfrm>
            <a:off x="2644775" y="503238"/>
            <a:ext cx="4484688" cy="2522537"/>
          </a:xfrm>
          <a:ln/>
        </p:spPr>
      </p:sp>
      <p:sp>
        <p:nvSpPr>
          <p:cNvPr id="94212" name="Rectangle 3"/>
          <p:cNvSpPr>
            <a:spLocks noGrp="1" noChangeArrowheads="1"/>
          </p:cNvSpPr>
          <p:nvPr>
            <p:ph type="body" idx="1"/>
          </p:nvPr>
        </p:nvSpPr>
        <p:spPr>
          <a:noFill/>
        </p:spPr>
        <p:txBody>
          <a:bodyPr/>
          <a:lstStyle/>
          <a:p>
            <a:pPr eaLnBrk="1" hangingPunct="1"/>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857C5E53-22C1-4D16-BF2D-170AEBEA06CC}" type="slidenum">
              <a:rPr lang="en-US" altLang="it-IT" smtClean="0"/>
              <a:pPr>
                <a:defRPr/>
              </a:pPr>
              <a:t>67</a:t>
            </a:fld>
            <a:endParaRPr lang="en-US" altLang="it-IT"/>
          </a:p>
        </p:txBody>
      </p:sp>
    </p:spTree>
    <p:extLst>
      <p:ext uri="{BB962C8B-B14F-4D97-AF65-F5344CB8AC3E}">
        <p14:creationId xmlns:p14="http://schemas.microsoft.com/office/powerpoint/2010/main" val="1263132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053292" y="5181600"/>
            <a:ext cx="6085417"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ct val="50000"/>
              </a:spcBef>
              <a:defRPr/>
            </a:pPr>
            <a:r>
              <a:rPr lang="it-IT" altLang="it-IT" sz="2400" dirty="0">
                <a:solidFill>
                  <a:srgbClr val="000099"/>
                </a:solidFill>
                <a:latin typeface="Arial" charset="0"/>
              </a:rPr>
              <a:t>Carlo Pagani</a:t>
            </a:r>
            <a:endParaRPr lang="it-IT" altLang="it-IT" sz="1600" dirty="0">
              <a:latin typeface="Cambria" pitchFamily="18" charset="0"/>
            </a:endParaRPr>
          </a:p>
          <a:p>
            <a:pPr algn="ctr" eaLnBrk="1" hangingPunct="1">
              <a:spcBef>
                <a:spcPct val="35000"/>
              </a:spcBef>
              <a:defRPr/>
            </a:pPr>
            <a:r>
              <a:rPr lang="it-IT" altLang="it-IT" sz="1600" b="0" i="1" dirty="0">
                <a:solidFill>
                  <a:srgbClr val="002060"/>
                </a:solidFill>
                <a:latin typeface="Arial" charset="0"/>
              </a:rPr>
              <a:t>carlo.pagani@mi.infn.it</a:t>
            </a:r>
            <a:endParaRPr lang="en-US" altLang="it-IT" sz="2000" b="0" i="1" dirty="0">
              <a:solidFill>
                <a:srgbClr val="002060"/>
              </a:solidFill>
              <a:latin typeface="Arial" charset="0"/>
            </a:endParaRPr>
          </a:p>
        </p:txBody>
      </p:sp>
      <p:sp>
        <p:nvSpPr>
          <p:cNvPr id="3" name="Text Box 10"/>
          <p:cNvSpPr txBox="1">
            <a:spLocks noChangeArrowheads="1"/>
          </p:cNvSpPr>
          <p:nvPr/>
        </p:nvSpPr>
        <p:spPr bwMode="auto">
          <a:xfrm>
            <a:off x="508000" y="6172200"/>
            <a:ext cx="1137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ct val="50000"/>
              </a:spcBef>
              <a:defRPr/>
            </a:pPr>
            <a:endParaRPr lang="it-IT" altLang="it-IT" sz="1400" b="0">
              <a:solidFill>
                <a:srgbClr val="FF3300"/>
              </a:solidFill>
              <a:latin typeface="Comic Sans MS" pitchFamily="66" charset="0"/>
            </a:endParaRPr>
          </a:p>
        </p:txBody>
      </p:sp>
      <p:sp>
        <p:nvSpPr>
          <p:cNvPr id="4" name="Text Box 27"/>
          <p:cNvSpPr txBox="1">
            <a:spLocks noChangeArrowheads="1"/>
          </p:cNvSpPr>
          <p:nvPr userDrawn="1"/>
        </p:nvSpPr>
        <p:spPr bwMode="auto">
          <a:xfrm>
            <a:off x="1744657" y="2913205"/>
            <a:ext cx="87026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ts val="0"/>
              </a:spcBef>
              <a:defRPr/>
            </a:pPr>
            <a:r>
              <a:rPr lang="en-US" sz="3600" b="1" dirty="0">
                <a:solidFill>
                  <a:srgbClr val="000099"/>
                </a:solidFill>
                <a:effectLst/>
                <a:latin typeface="+mj-lt"/>
                <a:ea typeface="Times New Roman"/>
              </a:rPr>
              <a:t>QA, QC and Data Management Tools </a:t>
            </a:r>
          </a:p>
          <a:p>
            <a:pPr algn="ctr" eaLnBrk="1" hangingPunct="1">
              <a:spcBef>
                <a:spcPts val="0"/>
              </a:spcBef>
              <a:defRPr/>
            </a:pPr>
            <a:r>
              <a:rPr lang="en-US" sz="3600" b="1" dirty="0">
                <a:solidFill>
                  <a:srgbClr val="000099"/>
                </a:solidFill>
                <a:effectLst/>
                <a:latin typeface="+mj-lt"/>
                <a:ea typeface="Times New Roman"/>
              </a:rPr>
              <a:t>in SRF Accelerators</a:t>
            </a:r>
          </a:p>
        </p:txBody>
      </p:sp>
      <p:pic>
        <p:nvPicPr>
          <p:cNvPr id="7" name="Immagine 6" descr="Immagine che contiene testo&#10;&#10;Descrizione generata automaticamente">
            <a:extLst>
              <a:ext uri="{FF2B5EF4-FFF2-40B4-BE49-F238E27FC236}">
                <a16:creationId xmlns:a16="http://schemas.microsoft.com/office/drawing/2014/main" id="{4EBD3D13-2BA3-A046-8222-0D0B9C4BD62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253889" y="295813"/>
            <a:ext cx="9684215" cy="1964635"/>
          </a:xfrm>
          <a:prstGeom prst="rect">
            <a:avLst/>
          </a:prstGeom>
        </p:spPr>
      </p:pic>
      <p:sp>
        <p:nvSpPr>
          <p:cNvPr id="5" name="CasellaDiTesto 4">
            <a:extLst>
              <a:ext uri="{FF2B5EF4-FFF2-40B4-BE49-F238E27FC236}">
                <a16:creationId xmlns:a16="http://schemas.microsoft.com/office/drawing/2014/main" id="{C8BEB4F2-8AB1-EB48-B16B-E826526277AD}"/>
              </a:ext>
            </a:extLst>
          </p:cNvPr>
          <p:cNvSpPr txBox="1"/>
          <p:nvPr userDrawn="1"/>
        </p:nvSpPr>
        <p:spPr>
          <a:xfrm>
            <a:off x="1998659" y="1967871"/>
            <a:ext cx="8194673" cy="707886"/>
          </a:xfrm>
          <a:prstGeom prst="rect">
            <a:avLst/>
          </a:prstGeom>
          <a:noFill/>
        </p:spPr>
        <p:txBody>
          <a:bodyPr wrap="square" rtlCol="0">
            <a:spAutoFit/>
          </a:bodyPr>
          <a:lstStyle/>
          <a:p>
            <a:pPr algn="ctr"/>
            <a:r>
              <a:rPr lang="it-IT" sz="2000" b="0" i="1" dirty="0" err="1">
                <a:solidFill>
                  <a:srgbClr val="002060"/>
                </a:solidFill>
              </a:rPr>
              <a:t>Cycle</a:t>
            </a:r>
            <a:r>
              <a:rPr lang="it-IT" sz="2000" b="0" i="1" dirty="0">
                <a:solidFill>
                  <a:srgbClr val="002060"/>
                </a:solidFill>
              </a:rPr>
              <a:t> of </a:t>
            </a:r>
            <a:r>
              <a:rPr lang="it-IT" sz="2000" b="0" i="1" dirty="0" err="1">
                <a:solidFill>
                  <a:srgbClr val="002060"/>
                </a:solidFill>
              </a:rPr>
              <a:t>Seminars</a:t>
            </a:r>
            <a:r>
              <a:rPr lang="it-IT" sz="2000" b="0" i="1" dirty="0">
                <a:solidFill>
                  <a:srgbClr val="002060"/>
                </a:solidFill>
              </a:rPr>
              <a:t> by Carlo Pagani </a:t>
            </a:r>
          </a:p>
          <a:p>
            <a:pPr algn="ctr"/>
            <a:r>
              <a:rPr lang="it-IT" sz="2000" i="1" dirty="0">
                <a:solidFill>
                  <a:srgbClr val="CC3300"/>
                </a:solidFill>
              </a:rPr>
              <a:t>Seminar # 6</a:t>
            </a:r>
          </a:p>
        </p:txBody>
      </p:sp>
      <p:sp>
        <p:nvSpPr>
          <p:cNvPr id="13" name="CasellaDiTesto 12">
            <a:extLst>
              <a:ext uri="{FF2B5EF4-FFF2-40B4-BE49-F238E27FC236}">
                <a16:creationId xmlns:a16="http://schemas.microsoft.com/office/drawing/2014/main" id="{7070B472-4E5B-AB4A-BB68-A7D9329AE9B6}"/>
              </a:ext>
            </a:extLst>
          </p:cNvPr>
          <p:cNvSpPr txBox="1"/>
          <p:nvPr userDrawn="1"/>
        </p:nvSpPr>
        <p:spPr>
          <a:xfrm>
            <a:off x="2669639" y="4072579"/>
            <a:ext cx="6852709" cy="400110"/>
          </a:xfrm>
          <a:prstGeom prst="rect">
            <a:avLst/>
          </a:prstGeom>
          <a:noFill/>
        </p:spPr>
        <p:txBody>
          <a:bodyPr wrap="square" rtlCol="0">
            <a:spAutoFit/>
          </a:bodyPr>
          <a:lstStyle/>
          <a:p>
            <a:r>
              <a:rPr lang="it-IT" sz="2000" b="0" i="1" dirty="0">
                <a:solidFill>
                  <a:srgbClr val="002060"/>
                </a:solidFill>
              </a:rPr>
              <a:t>Shenzhen, 25 November 2022 / INFN LASA, 27 November 2024</a:t>
            </a:r>
          </a:p>
        </p:txBody>
      </p:sp>
      <p:pic>
        <p:nvPicPr>
          <p:cNvPr id="15" name="Picture 10" descr="A close up of a sign&#10;&#10;Description generated with very high confidence">
            <a:extLst>
              <a:ext uri="{FF2B5EF4-FFF2-40B4-BE49-F238E27FC236}">
                <a16:creationId xmlns:a16="http://schemas.microsoft.com/office/drawing/2014/main" id="{F4E717D9-91E3-374B-99DA-FD1B3AA2064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229600" y="5075812"/>
            <a:ext cx="1600200" cy="877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 name="Gruppo 5">
            <a:extLst>
              <a:ext uri="{FF2B5EF4-FFF2-40B4-BE49-F238E27FC236}">
                <a16:creationId xmlns:a16="http://schemas.microsoft.com/office/drawing/2014/main" id="{EECA0122-D7AC-21C2-8E2F-1A17AB09F5B5}"/>
              </a:ext>
            </a:extLst>
          </p:cNvPr>
          <p:cNvGrpSpPr/>
          <p:nvPr userDrawn="1"/>
        </p:nvGrpSpPr>
        <p:grpSpPr>
          <a:xfrm>
            <a:off x="2097988" y="5134806"/>
            <a:ext cx="1846484" cy="818262"/>
            <a:chOff x="1356458" y="4816441"/>
            <a:chExt cx="1846484" cy="818262"/>
          </a:xfrm>
        </p:grpSpPr>
        <p:pic>
          <p:nvPicPr>
            <p:cNvPr id="8" name="Picture 3">
              <a:extLst>
                <a:ext uri="{FF2B5EF4-FFF2-40B4-BE49-F238E27FC236}">
                  <a16:creationId xmlns:a16="http://schemas.microsoft.com/office/drawing/2014/main" id="{0E4BD132-758D-B3B3-F7D4-28EFE1225AF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2081" t="14558" r="80508" b="21078"/>
            <a:stretch>
              <a:fillRect/>
            </a:stretch>
          </p:blipFill>
          <p:spPr bwMode="auto">
            <a:xfrm>
              <a:off x="1520265" y="4816441"/>
              <a:ext cx="1083514" cy="65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18">
              <a:extLst>
                <a:ext uri="{FF2B5EF4-FFF2-40B4-BE49-F238E27FC236}">
                  <a16:creationId xmlns:a16="http://schemas.microsoft.com/office/drawing/2014/main" id="{F59E6A65-D3A1-EC3E-10A9-AA19833B2582}"/>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2470" t="30773" r="71605" b="23523"/>
            <a:stretch/>
          </p:blipFill>
          <p:spPr bwMode="auto">
            <a:xfrm>
              <a:off x="2408877" y="4823251"/>
              <a:ext cx="794065" cy="79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D505BA42-8CC1-6D76-F6BB-B3589F69696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20999" t="21892" r="29758" b="27756"/>
            <a:stretch>
              <a:fillRect/>
            </a:stretch>
          </p:blipFill>
          <p:spPr bwMode="auto">
            <a:xfrm>
              <a:off x="1356458" y="5445013"/>
              <a:ext cx="1142888" cy="18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658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r>
              <a:rPr lang="en-US" altLang="it-IT"/>
              <a:t>Carlo Pagani</a:t>
            </a:r>
          </a:p>
        </p:txBody>
      </p:sp>
      <p:sp>
        <p:nvSpPr>
          <p:cNvPr id="5" name="Rectangle 5"/>
          <p:cNvSpPr>
            <a:spLocks noGrp="1" noChangeArrowheads="1"/>
          </p:cNvSpPr>
          <p:nvPr>
            <p:ph type="ftr" sz="quarter" idx="11"/>
          </p:nvPr>
        </p:nvSpPr>
        <p:spPr>
          <a:ln/>
        </p:spPr>
        <p:txBody>
          <a:bodyPr/>
          <a:lstStyle>
            <a:lvl1pPr>
              <a:defRPr/>
            </a:lvl1pPr>
          </a:lstStyle>
          <a:p>
            <a:pPr>
              <a:defRPr/>
            </a:pPr>
            <a:fld id="{D4969606-A68F-4DFF-8CED-82A6A9289498}" type="slidenum">
              <a:rPr lang="en-US" altLang="it-IT"/>
              <a:pPr>
                <a:defRPr/>
              </a:pPr>
              <a:t>‹N›</a:t>
            </a:fld>
            <a:endParaRPr lang="en-US" altLang="it-IT"/>
          </a:p>
        </p:txBody>
      </p:sp>
      <p:sp>
        <p:nvSpPr>
          <p:cNvPr id="7" name="Line 18"/>
          <p:cNvSpPr>
            <a:spLocks noChangeShapeType="1"/>
          </p:cNvSpPr>
          <p:nvPr userDrawn="1"/>
        </p:nvSpPr>
        <p:spPr bwMode="auto">
          <a:xfrm flipV="1">
            <a:off x="406400" y="6400800"/>
            <a:ext cx="11379200" cy="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sp>
        <p:nvSpPr>
          <p:cNvPr id="3" name="Rectangle 6">
            <a:extLst>
              <a:ext uri="{FF2B5EF4-FFF2-40B4-BE49-F238E27FC236}">
                <a16:creationId xmlns:a16="http://schemas.microsoft.com/office/drawing/2014/main" id="{5BB076EF-2FC6-CB71-3D36-D4F4687291BD}"/>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85038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sz="half" idx="1"/>
          </p:nvPr>
        </p:nvSpPr>
        <p:spPr>
          <a:xfrm>
            <a:off x="406400" y="914400"/>
            <a:ext cx="5588000" cy="5486400"/>
          </a:xfrm>
        </p:spPr>
        <p:txBody>
          <a:bodyPr/>
          <a:lstStyle>
            <a:lvl1pPr>
              <a:defRPr sz="2400">
                <a:solidFill>
                  <a:srgbClr val="002060"/>
                </a:solidFill>
              </a:defRPr>
            </a:lvl1pPr>
            <a:lvl2pPr>
              <a:defRPr sz="2000">
                <a:solidFill>
                  <a:srgbClr val="002060"/>
                </a:solidFill>
              </a:defRPr>
            </a:lvl2pPr>
            <a:lvl3pPr>
              <a:defRPr sz="1800"/>
            </a:lvl3pPr>
            <a:lvl4pPr>
              <a:defRPr sz="1600">
                <a:solidFill>
                  <a:srgbClr val="002060"/>
                </a:solidFill>
              </a:defRPr>
            </a:lvl4pPr>
            <a:lvl5pPr>
              <a:defRPr sz="16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6197600" y="914400"/>
            <a:ext cx="5588000" cy="5486400"/>
          </a:xfrm>
        </p:spPr>
        <p:txBody>
          <a:bodyPr/>
          <a:lstStyle>
            <a:lvl1pPr>
              <a:defRPr sz="2400">
                <a:solidFill>
                  <a:srgbClr val="002060"/>
                </a:solidFill>
              </a:defRPr>
            </a:lvl1pPr>
            <a:lvl2pPr>
              <a:defRPr sz="2000">
                <a:solidFill>
                  <a:srgbClr val="002060"/>
                </a:solidFill>
              </a:defRPr>
            </a:lvl2pPr>
            <a:lvl3pPr>
              <a:defRPr sz="1800"/>
            </a:lvl3pPr>
            <a:lvl4pPr>
              <a:defRPr sz="1600">
                <a:solidFill>
                  <a:srgbClr val="002060"/>
                </a:solidFill>
              </a:defRPr>
            </a:lvl4pPr>
            <a:lvl5pPr>
              <a:defRPr sz="16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Rectangle 4"/>
          <p:cNvSpPr>
            <a:spLocks noGrp="1" noChangeArrowheads="1"/>
          </p:cNvSpPr>
          <p:nvPr>
            <p:ph type="dt" sz="half" idx="10"/>
          </p:nvPr>
        </p:nvSpPr>
        <p:spPr/>
        <p:txBody>
          <a:bodyPr/>
          <a:lstStyle>
            <a:lvl1pPr>
              <a:defRPr/>
            </a:lvl1pPr>
          </a:lstStyle>
          <a:p>
            <a:pPr>
              <a:defRPr/>
            </a:pPr>
            <a:r>
              <a:rPr lang="en-US" altLang="it-IT"/>
              <a:t>Carlo Pagani</a:t>
            </a:r>
          </a:p>
        </p:txBody>
      </p:sp>
      <p:sp>
        <p:nvSpPr>
          <p:cNvPr id="6" name="Rectangle 5"/>
          <p:cNvSpPr>
            <a:spLocks noGrp="1" noChangeArrowheads="1"/>
          </p:cNvSpPr>
          <p:nvPr>
            <p:ph type="ftr" sz="quarter" idx="11"/>
          </p:nvPr>
        </p:nvSpPr>
        <p:spPr/>
        <p:txBody>
          <a:bodyPr/>
          <a:lstStyle>
            <a:lvl1pPr>
              <a:defRPr/>
            </a:lvl1pPr>
          </a:lstStyle>
          <a:p>
            <a:pPr>
              <a:defRPr/>
            </a:pPr>
            <a:fld id="{B973DF54-B065-410E-A391-6B9CA8884669}" type="slidenum">
              <a:rPr lang="en-US" altLang="it-IT"/>
              <a:pPr>
                <a:defRPr/>
              </a:pPr>
              <a:t>‹N›</a:t>
            </a:fld>
            <a:endParaRPr lang="en-US" altLang="it-IT"/>
          </a:p>
        </p:txBody>
      </p:sp>
      <p:sp>
        <p:nvSpPr>
          <p:cNvPr id="8" name="Rectangle 6">
            <a:extLst>
              <a:ext uri="{FF2B5EF4-FFF2-40B4-BE49-F238E27FC236}">
                <a16:creationId xmlns:a16="http://schemas.microsoft.com/office/drawing/2014/main" id="{9363DAA7-D3F4-4DF8-9FC8-903986B3A779}"/>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544212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r>
              <a:rPr lang="en-US" altLang="it-IT"/>
              <a:t>Carlo Pagani</a:t>
            </a:r>
          </a:p>
        </p:txBody>
      </p:sp>
      <p:sp>
        <p:nvSpPr>
          <p:cNvPr id="4" name="Rectangle 5"/>
          <p:cNvSpPr>
            <a:spLocks noGrp="1" noChangeArrowheads="1"/>
          </p:cNvSpPr>
          <p:nvPr>
            <p:ph type="ftr" sz="quarter" idx="11"/>
          </p:nvPr>
        </p:nvSpPr>
        <p:spPr/>
        <p:txBody>
          <a:bodyPr/>
          <a:lstStyle>
            <a:lvl1pPr>
              <a:defRPr/>
            </a:lvl1pPr>
          </a:lstStyle>
          <a:p>
            <a:pPr>
              <a:defRPr/>
            </a:pPr>
            <a:fld id="{8DAD3638-8E0C-4079-83E3-101B55F74CF3}" type="slidenum">
              <a:rPr lang="en-US" altLang="it-IT"/>
              <a:pPr>
                <a:defRPr/>
              </a:pPr>
              <a:t>‹N›</a:t>
            </a:fld>
            <a:endParaRPr lang="en-US" altLang="it-IT"/>
          </a:p>
        </p:txBody>
      </p:sp>
      <p:sp>
        <p:nvSpPr>
          <p:cNvPr id="6" name="Rectangle 6">
            <a:extLst>
              <a:ext uri="{FF2B5EF4-FFF2-40B4-BE49-F238E27FC236}">
                <a16:creationId xmlns:a16="http://schemas.microsoft.com/office/drawing/2014/main" id="{ED6F565E-70E1-2D13-C7ED-5045508B8E71}"/>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77322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it-IT"/>
              <a:t>Carlo Pagani</a:t>
            </a:r>
          </a:p>
        </p:txBody>
      </p:sp>
      <p:sp>
        <p:nvSpPr>
          <p:cNvPr id="3" name="Rectangle 5"/>
          <p:cNvSpPr>
            <a:spLocks noGrp="1" noChangeArrowheads="1"/>
          </p:cNvSpPr>
          <p:nvPr>
            <p:ph type="ftr" sz="quarter" idx="11"/>
          </p:nvPr>
        </p:nvSpPr>
        <p:spPr>
          <a:ln/>
        </p:spPr>
        <p:txBody>
          <a:bodyPr/>
          <a:lstStyle>
            <a:lvl1pPr>
              <a:defRPr/>
            </a:lvl1pPr>
          </a:lstStyle>
          <a:p>
            <a:pPr>
              <a:defRPr/>
            </a:pPr>
            <a:fld id="{94D7E175-B7EA-4CF1-A8D4-5A4480FBF4EC}" type="slidenum">
              <a:rPr lang="en-US" altLang="it-IT"/>
              <a:pPr>
                <a:defRPr/>
              </a:pPr>
              <a:t>‹N›</a:t>
            </a:fld>
            <a:endParaRPr lang="en-US" altLang="it-IT"/>
          </a:p>
        </p:txBody>
      </p:sp>
      <p:sp>
        <p:nvSpPr>
          <p:cNvPr id="5" name="Rectangle 6">
            <a:extLst>
              <a:ext uri="{FF2B5EF4-FFF2-40B4-BE49-F238E27FC236}">
                <a16:creationId xmlns:a16="http://schemas.microsoft.com/office/drawing/2014/main" id="{9F6BDC16-F7BC-77AE-4454-AB94B93C8081}"/>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49922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idx="1"/>
          </p:nvPr>
        </p:nvSpPr>
        <p:spPr/>
        <p:txBody>
          <a:bodyPr/>
          <a:lstStyle>
            <a:lvl1pPr>
              <a:defRPr>
                <a:solidFill>
                  <a:srgbClr val="002060"/>
                </a:solidFill>
              </a:defRPr>
            </a:lvl1pPr>
            <a:lvl2pPr>
              <a:defRPr>
                <a:solidFill>
                  <a:srgbClr val="002060"/>
                </a:solidFill>
              </a:defRPr>
            </a:lvl2pPr>
            <a:lvl4pPr>
              <a:defRPr>
                <a:solidFill>
                  <a:srgbClr val="002060"/>
                </a:solidFill>
              </a:defRPr>
            </a:lvl4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lvl1pPr>
              <a:defRPr/>
            </a:lvl1pPr>
          </a:lstStyle>
          <a:p>
            <a:r>
              <a:rPr lang="it-IT" altLang="it-IT"/>
              <a:t>Carlo Pagani</a:t>
            </a:r>
            <a:endParaRPr lang="en-US" altLang="it-IT"/>
          </a:p>
        </p:txBody>
      </p:sp>
      <p:sp>
        <p:nvSpPr>
          <p:cNvPr id="5" name="Segnaposto piè di pagina 4"/>
          <p:cNvSpPr>
            <a:spLocks noGrp="1"/>
          </p:cNvSpPr>
          <p:nvPr>
            <p:ph type="ftr" sz="quarter" idx="11"/>
          </p:nvPr>
        </p:nvSpPr>
        <p:spPr/>
        <p:txBody>
          <a:bodyPr/>
          <a:lstStyle>
            <a:lvl1pPr>
              <a:defRPr/>
            </a:lvl1pPr>
          </a:lstStyle>
          <a:p>
            <a:fld id="{3FBB366A-F7D1-4519-A1E6-A2C124910861}" type="slidenum">
              <a:rPr lang="en-US" altLang="it-IT"/>
              <a:pPr/>
              <a:t>‹N›</a:t>
            </a:fld>
            <a:endParaRPr lang="en-US" altLang="it-IT"/>
          </a:p>
        </p:txBody>
      </p:sp>
      <p:sp>
        <p:nvSpPr>
          <p:cNvPr id="7" name="Rectangle 6">
            <a:extLst>
              <a:ext uri="{FF2B5EF4-FFF2-40B4-BE49-F238E27FC236}">
                <a16:creationId xmlns:a16="http://schemas.microsoft.com/office/drawing/2014/main" id="{C8523C75-9A00-8E79-16B8-BA671579FBE9}"/>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722303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2" name="Rectangle 4">
            <a:extLst>
              <a:ext uri="{FF2B5EF4-FFF2-40B4-BE49-F238E27FC236}">
                <a16:creationId xmlns:a16="http://schemas.microsoft.com/office/drawing/2014/main" id="{0CFFB3DE-8F11-7C54-3ADB-104F94A39825}"/>
              </a:ext>
            </a:extLst>
          </p:cNvPr>
          <p:cNvSpPr>
            <a:spLocks noGrp="1" noChangeArrowheads="1"/>
          </p:cNvSpPr>
          <p:nvPr>
            <p:ph type="dt" sz="half" idx="10"/>
          </p:nvPr>
        </p:nvSpPr>
        <p:spPr/>
        <p:txBody>
          <a:bodyPr/>
          <a:lstStyle>
            <a:lvl1pPr>
              <a:defRPr/>
            </a:lvl1pPr>
          </a:lstStyle>
          <a:p>
            <a:pPr>
              <a:defRPr/>
            </a:pPr>
            <a:r>
              <a:rPr lang="it-IT" altLang="it-IT"/>
              <a:t>Carlo Pagani</a:t>
            </a:r>
            <a:endParaRPr lang="en-US" altLang="it-IT"/>
          </a:p>
        </p:txBody>
      </p:sp>
      <p:sp>
        <p:nvSpPr>
          <p:cNvPr id="4" name="Rectangle 5">
            <a:extLst>
              <a:ext uri="{FF2B5EF4-FFF2-40B4-BE49-F238E27FC236}">
                <a16:creationId xmlns:a16="http://schemas.microsoft.com/office/drawing/2014/main" id="{64E89AD8-8ED1-0B4D-18C1-4D2803AE7011}"/>
              </a:ext>
            </a:extLst>
          </p:cNvPr>
          <p:cNvSpPr>
            <a:spLocks noGrp="1" noChangeArrowheads="1"/>
          </p:cNvSpPr>
          <p:nvPr>
            <p:ph type="ftr" sz="quarter" idx="11"/>
          </p:nvPr>
        </p:nvSpPr>
        <p:spPr/>
        <p:txBody>
          <a:bodyPr/>
          <a:lstStyle>
            <a:lvl1pPr>
              <a:defRPr/>
            </a:lvl1pPr>
          </a:lstStyle>
          <a:p>
            <a:fld id="{C1F8D741-B531-C647-9BDD-944C9C9CB483}" type="slidenum">
              <a:rPr lang="en-US" altLang="it-IT"/>
              <a:pPr/>
              <a:t>‹N›</a:t>
            </a:fld>
            <a:endParaRPr lang="en-US" altLang="it-IT"/>
          </a:p>
        </p:txBody>
      </p:sp>
      <p:sp>
        <p:nvSpPr>
          <p:cNvPr id="6" name="Rectangle 6">
            <a:extLst>
              <a:ext uri="{FF2B5EF4-FFF2-40B4-BE49-F238E27FC236}">
                <a16:creationId xmlns:a16="http://schemas.microsoft.com/office/drawing/2014/main" id="{3279BB07-47F8-472B-9E3C-900E3A0E22D1}"/>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86932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99017" y="914400"/>
            <a:ext cx="10947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dirty="0"/>
              <a:t>Click to edit Master text styles</a:t>
            </a:r>
          </a:p>
          <a:p>
            <a:pPr lvl="1"/>
            <a:r>
              <a:rPr lang="en-US" altLang="it-IT" dirty="0"/>
              <a:t>Second level</a:t>
            </a:r>
          </a:p>
          <a:p>
            <a:pPr lvl="2"/>
            <a:r>
              <a:rPr lang="en-US" altLang="it-IT" dirty="0"/>
              <a:t>Third level</a:t>
            </a:r>
          </a:p>
          <a:p>
            <a:pPr lvl="3"/>
            <a:r>
              <a:rPr lang="en-US" altLang="it-IT" dirty="0"/>
              <a:t>Fourth level</a:t>
            </a:r>
          </a:p>
          <a:p>
            <a:pPr lvl="4"/>
            <a:r>
              <a:rPr lang="en-US" altLang="it-IT" dirty="0"/>
              <a:t>Fifth level</a:t>
            </a:r>
          </a:p>
        </p:txBody>
      </p:sp>
      <p:sp>
        <p:nvSpPr>
          <p:cNvPr id="1028" name="Rectangle 2"/>
          <p:cNvSpPr>
            <a:spLocks noGrp="1" noChangeAspect="1" noChangeArrowheads="1"/>
          </p:cNvSpPr>
          <p:nvPr>
            <p:ph type="title"/>
          </p:nvPr>
        </p:nvSpPr>
        <p:spPr bwMode="auto">
          <a:xfrm>
            <a:off x="1625601" y="142875"/>
            <a:ext cx="895561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dirty="0"/>
              <a:t>Click to edit Master title style</a:t>
            </a:r>
          </a:p>
        </p:txBody>
      </p:sp>
      <p:sp>
        <p:nvSpPr>
          <p:cNvPr id="6148" name="Rectangle 4"/>
          <p:cNvSpPr>
            <a:spLocks noGrp="1" noChangeArrowheads="1"/>
          </p:cNvSpPr>
          <p:nvPr>
            <p:ph type="dt" sz="half" idx="2"/>
          </p:nvPr>
        </p:nvSpPr>
        <p:spPr bwMode="auto">
          <a:xfrm>
            <a:off x="406400" y="6505575"/>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r>
              <a:rPr lang="en-US" altLang="it-IT"/>
              <a:t>Carlo Pagani</a:t>
            </a:r>
          </a:p>
        </p:txBody>
      </p:sp>
      <p:sp>
        <p:nvSpPr>
          <p:cNvPr id="6149" name="Rectangle 5"/>
          <p:cNvSpPr>
            <a:spLocks noGrp="1" noChangeArrowheads="1"/>
          </p:cNvSpPr>
          <p:nvPr>
            <p:ph type="ftr" sz="quarter" idx="3"/>
          </p:nvPr>
        </p:nvSpPr>
        <p:spPr bwMode="auto">
          <a:xfrm>
            <a:off x="3048000" y="6524625"/>
            <a:ext cx="609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fld id="{00C542B8-C23F-41D8-B4CC-4402B39B27B7}" type="slidenum">
              <a:rPr lang="en-US" altLang="it-IT"/>
              <a:pPr>
                <a:defRPr/>
              </a:pPr>
              <a:t>‹N›</a:t>
            </a:fld>
            <a:endParaRPr lang="en-US" altLang="it-IT"/>
          </a:p>
        </p:txBody>
      </p:sp>
      <p:sp>
        <p:nvSpPr>
          <p:cNvPr id="1032" name="Line 18"/>
          <p:cNvSpPr>
            <a:spLocks noChangeShapeType="1"/>
          </p:cNvSpPr>
          <p:nvPr userDrawn="1"/>
        </p:nvSpPr>
        <p:spPr bwMode="auto">
          <a:xfrm flipV="1">
            <a:off x="406400" y="6400800"/>
            <a:ext cx="11379200" cy="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sp>
        <p:nvSpPr>
          <p:cNvPr id="1033" name="Line 19"/>
          <p:cNvSpPr>
            <a:spLocks noChangeShapeType="1"/>
          </p:cNvSpPr>
          <p:nvPr userDrawn="1"/>
        </p:nvSpPr>
        <p:spPr bwMode="auto">
          <a:xfrm flipV="1">
            <a:off x="179917" y="762000"/>
            <a:ext cx="11785600" cy="0"/>
          </a:xfrm>
          <a:prstGeom prst="line">
            <a:avLst/>
          </a:prstGeom>
          <a:noFill/>
          <a:ln w="2857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pic>
        <p:nvPicPr>
          <p:cNvPr id="13" name="Picture 10" descr="A close up of a sign&#10;&#10;Description generated with very high confidence">
            <a:extLst>
              <a:ext uri="{FF2B5EF4-FFF2-40B4-BE49-F238E27FC236}">
                <a16:creationId xmlns:a16="http://schemas.microsoft.com/office/drawing/2014/main" id="{D541845F-0C9A-9740-AA76-7FFCAEE495BE}"/>
              </a:ext>
            </a:extLst>
          </p:cNvPr>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10820400" y="11908"/>
            <a:ext cx="1267883" cy="694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Immagine 10" descr="Immagine che contiene testo&#10;&#10;Descrizione generata automaticamente">
            <a:extLst>
              <a:ext uri="{FF2B5EF4-FFF2-40B4-BE49-F238E27FC236}">
                <a16:creationId xmlns:a16="http://schemas.microsoft.com/office/drawing/2014/main" id="{A2D4F545-A548-724B-91C4-FE4EAE114252}"/>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179917" y="52236"/>
            <a:ext cx="987720" cy="654204"/>
          </a:xfrm>
          <a:prstGeom prst="rect">
            <a:avLst/>
          </a:prstGeom>
        </p:spPr>
      </p:pic>
      <p:sp>
        <p:nvSpPr>
          <p:cNvPr id="12" name="Rectangle 6">
            <a:extLst>
              <a:ext uri="{FF2B5EF4-FFF2-40B4-BE49-F238E27FC236}">
                <a16:creationId xmlns:a16="http://schemas.microsoft.com/office/drawing/2014/main" id="{9696B036-52B3-8C2F-6776-8B7CCA8AE0CC}"/>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68" r:id="rId1"/>
    <p:sldLayoutId id="2147483766" r:id="rId2"/>
    <p:sldLayoutId id="2147483769" r:id="rId3"/>
    <p:sldLayoutId id="2147483770" r:id="rId4"/>
    <p:sldLayoutId id="2147483767" r:id="rId5"/>
    <p:sldLayoutId id="2147483772" r:id="rId6"/>
    <p:sldLayoutId id="2147483775" r:id="rId7"/>
  </p:sldLayoutIdLst>
  <p:hf hdr="0"/>
  <p:txStyles>
    <p:titleStyle>
      <a:lvl1pPr algn="ctr" rtl="0" eaLnBrk="0" fontAlgn="base" hangingPunct="0">
        <a:spcBef>
          <a:spcPct val="0"/>
        </a:spcBef>
        <a:spcAft>
          <a:spcPct val="0"/>
        </a:spcAft>
        <a:defRPr sz="3200" b="1" i="1">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2pPr>
      <a:lvl3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3pPr>
      <a:lvl4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4pPr>
      <a:lvl5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5pPr>
      <a:lvl6pPr marL="4572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6pPr>
      <a:lvl7pPr marL="9144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7pPr>
      <a:lvl8pPr marL="13716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8pPr>
      <a:lvl9pPr marL="18288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9pPr>
    </p:titleStyle>
    <p:bodyStyle>
      <a:lvl1pPr algn="l" rtl="0" eaLnBrk="0" fontAlgn="base" hangingPunct="0">
        <a:lnSpc>
          <a:spcPts val="2600"/>
        </a:lnSpc>
        <a:spcBef>
          <a:spcPts val="12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11"/>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12"/>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3.wmf"/><Relationship Id="rId5" Type="http://schemas.openxmlformats.org/officeDocument/2006/relationships/oleObject" Target="../embeddings/oleObject2.bin"/><Relationship Id="rId4" Type="http://schemas.openxmlformats.org/officeDocument/2006/relationships/image" Target="../media/image22.w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video" Target="file:///F:/CAS_Presentation_Erice/Schmelze_440.mpg" TargetMode="Externa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3.bin"/><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4.bin"/><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jpg"/><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75.emf"/><Relationship Id="rId18" Type="http://schemas.openxmlformats.org/officeDocument/2006/relationships/oleObject" Target="../embeddings/oleObject14.bin"/><Relationship Id="rId26" Type="http://schemas.openxmlformats.org/officeDocument/2006/relationships/oleObject" Target="../embeddings/oleObject22.bin"/><Relationship Id="rId3" Type="http://schemas.openxmlformats.org/officeDocument/2006/relationships/image" Target="../media/image71.emf"/><Relationship Id="rId21" Type="http://schemas.openxmlformats.org/officeDocument/2006/relationships/oleObject" Target="../embeddings/oleObject17.bin"/><Relationship Id="rId7" Type="http://schemas.openxmlformats.org/officeDocument/2006/relationships/oleObject" Target="../embeddings/oleObject8.bin"/><Relationship Id="rId12" Type="http://schemas.openxmlformats.org/officeDocument/2006/relationships/oleObject" Target="../embeddings/oleObject11.bin"/><Relationship Id="rId17" Type="http://schemas.openxmlformats.org/officeDocument/2006/relationships/oleObject" Target="../embeddings/oleObject13.bin"/><Relationship Id="rId25" Type="http://schemas.openxmlformats.org/officeDocument/2006/relationships/oleObject" Target="../embeddings/oleObject21.bin"/><Relationship Id="rId2" Type="http://schemas.openxmlformats.org/officeDocument/2006/relationships/oleObject" Target="../embeddings/oleObject5.bin"/><Relationship Id="rId16" Type="http://schemas.openxmlformats.org/officeDocument/2006/relationships/oleObject" Target="../embeddings/oleObject12.bin"/><Relationship Id="rId20" Type="http://schemas.openxmlformats.org/officeDocument/2006/relationships/oleObject" Target="../embeddings/oleObject16.bin"/><Relationship Id="rId29"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72.emf"/><Relationship Id="rId11" Type="http://schemas.openxmlformats.org/officeDocument/2006/relationships/image" Target="../media/image74.emf"/><Relationship Id="rId24" Type="http://schemas.openxmlformats.org/officeDocument/2006/relationships/oleObject" Target="../embeddings/oleObject20.bin"/><Relationship Id="rId5" Type="http://schemas.openxmlformats.org/officeDocument/2006/relationships/oleObject" Target="../embeddings/oleObject7.bin"/><Relationship Id="rId15" Type="http://schemas.openxmlformats.org/officeDocument/2006/relationships/image" Target="../media/image77.png"/><Relationship Id="rId23" Type="http://schemas.openxmlformats.org/officeDocument/2006/relationships/oleObject" Target="../embeddings/oleObject19.bin"/><Relationship Id="rId28" Type="http://schemas.openxmlformats.org/officeDocument/2006/relationships/image" Target="../media/image78.png"/><Relationship Id="rId10" Type="http://schemas.openxmlformats.org/officeDocument/2006/relationships/oleObject" Target="../embeddings/oleObject10.bin"/><Relationship Id="rId19" Type="http://schemas.openxmlformats.org/officeDocument/2006/relationships/oleObject" Target="../embeddings/oleObject15.bin"/><Relationship Id="rId4" Type="http://schemas.openxmlformats.org/officeDocument/2006/relationships/oleObject" Target="../embeddings/oleObject6.bin"/><Relationship Id="rId9" Type="http://schemas.openxmlformats.org/officeDocument/2006/relationships/image" Target="../media/image73.emf"/><Relationship Id="rId14" Type="http://schemas.openxmlformats.org/officeDocument/2006/relationships/image" Target="../media/image76.png"/><Relationship Id="rId22" Type="http://schemas.openxmlformats.org/officeDocument/2006/relationships/oleObject" Target="../embeddings/oleObject18.bin"/><Relationship Id="rId27" Type="http://schemas.openxmlformats.org/officeDocument/2006/relationships/oleObject" Target="../embeddings/oleObject23.bin"/><Relationship Id="rId30"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81.emf"/><Relationship Id="rId7" Type="http://schemas.openxmlformats.org/officeDocument/2006/relationships/oleObject" Target="../embeddings/oleObject26.bin"/><Relationship Id="rId2" Type="http://schemas.openxmlformats.org/officeDocument/2006/relationships/oleObject" Target="../embeddings/oleObject24.bin"/><Relationship Id="rId1" Type="http://schemas.openxmlformats.org/officeDocument/2006/relationships/slideLayout" Target="../slideLayouts/slideLayout4.xml"/><Relationship Id="rId6" Type="http://schemas.openxmlformats.org/officeDocument/2006/relationships/oleObject" Target="../embeddings/oleObject25.bin"/><Relationship Id="rId5" Type="http://schemas.openxmlformats.org/officeDocument/2006/relationships/image" Target="../media/image83.png"/><Relationship Id="rId10" Type="http://schemas.openxmlformats.org/officeDocument/2006/relationships/image" Target="../media/image85.emf"/><Relationship Id="rId4" Type="http://schemas.openxmlformats.org/officeDocument/2006/relationships/image" Target="../media/image82.png"/><Relationship Id="rId9" Type="http://schemas.openxmlformats.org/officeDocument/2006/relationships/oleObject" Target="../embeddings/oleObject27.bin"/></Relationships>
</file>

<file path=ppt/slides/_rels/slide4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png"/><Relationship Id="rId7" Type="http://schemas.openxmlformats.org/officeDocument/2006/relationships/image" Target="../media/image103.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2.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14.jpeg"/><Relationship Id="rId7" Type="http://schemas.openxmlformats.org/officeDocument/2006/relationships/image" Target="../media/image4.png"/><Relationship Id="rId2" Type="http://schemas.openxmlformats.org/officeDocument/2006/relationships/image" Target="../media/image113.jpe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16.png"/><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en.wikipedia.org/wiki/Quality_assurance#cite_note-30"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D005C40-382C-C845-BACA-92F02A7BED99}"/>
              </a:ext>
            </a:extLst>
          </p:cNvPr>
          <p:cNvSpPr txBox="1"/>
          <p:nvPr/>
        </p:nvSpPr>
        <p:spPr>
          <a:xfrm>
            <a:off x="2388705" y="1371601"/>
            <a:ext cx="184731" cy="307777"/>
          </a:xfrm>
          <a:prstGeom prst="rect">
            <a:avLst/>
          </a:prstGeom>
          <a:noFill/>
        </p:spPr>
        <p:txBody>
          <a:bodyPr wrap="none" rtlCol="0">
            <a:spAutoFit/>
          </a:bodyPr>
          <a:lstStyle/>
          <a:p>
            <a:endParaRPr lang="it-IT" dirty="0"/>
          </a:p>
        </p:txBody>
      </p:sp>
      <p:sp>
        <p:nvSpPr>
          <p:cNvPr id="3" name="CasellaDiTesto 2">
            <a:extLst>
              <a:ext uri="{FF2B5EF4-FFF2-40B4-BE49-F238E27FC236}">
                <a16:creationId xmlns:a16="http://schemas.microsoft.com/office/drawing/2014/main" id="{BB726F0C-D0CB-4541-9EA0-D9F59C3978B7}"/>
              </a:ext>
            </a:extLst>
          </p:cNvPr>
          <p:cNvSpPr txBox="1"/>
          <p:nvPr/>
        </p:nvSpPr>
        <p:spPr>
          <a:xfrm>
            <a:off x="1931505" y="1739349"/>
            <a:ext cx="184731" cy="307777"/>
          </a:xfrm>
          <a:prstGeom prst="rect">
            <a:avLst/>
          </a:prstGeom>
          <a:noFill/>
        </p:spPr>
        <p:txBody>
          <a:bodyPr wrap="none" rtlCol="0">
            <a:spAutoFit/>
          </a:bodyPr>
          <a:lstStyle/>
          <a:p>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067EE0-58FA-2E34-DD53-30795F7167FB}"/>
              </a:ext>
            </a:extLst>
          </p:cNvPr>
          <p:cNvSpPr>
            <a:spLocks noGrp="1"/>
          </p:cNvSpPr>
          <p:nvPr>
            <p:ph type="title"/>
          </p:nvPr>
        </p:nvSpPr>
        <p:spPr/>
        <p:txBody>
          <a:bodyPr/>
          <a:lstStyle/>
          <a:p>
            <a:r>
              <a:rPr lang="it-IT" dirty="0"/>
              <a:t>Quality Management </a:t>
            </a:r>
            <a:r>
              <a:rPr lang="it-IT" dirty="0" err="1"/>
              <a:t>Practice</a:t>
            </a:r>
            <a:r>
              <a:rPr lang="it-IT" dirty="0"/>
              <a:t> </a:t>
            </a:r>
          </a:p>
        </p:txBody>
      </p:sp>
      <p:sp>
        <p:nvSpPr>
          <p:cNvPr id="3" name="Segnaposto contenuto 2">
            <a:extLst>
              <a:ext uri="{FF2B5EF4-FFF2-40B4-BE49-F238E27FC236}">
                <a16:creationId xmlns:a16="http://schemas.microsoft.com/office/drawing/2014/main" id="{248690EB-73F5-E245-53A0-10F7F2B04979}"/>
              </a:ext>
            </a:extLst>
          </p:cNvPr>
          <p:cNvSpPr>
            <a:spLocks noGrp="1"/>
          </p:cNvSpPr>
          <p:nvPr>
            <p:ph idx="1"/>
          </p:nvPr>
        </p:nvSpPr>
        <p:spPr>
          <a:xfrm>
            <a:off x="599016" y="914400"/>
            <a:ext cx="11135783" cy="5334000"/>
          </a:xfrm>
        </p:spPr>
        <p:txBody>
          <a:bodyPr/>
          <a:lstStyle/>
          <a:p>
            <a:r>
              <a:rPr lang="it-IT" b="1" dirty="0"/>
              <a:t>QA </a:t>
            </a:r>
            <a:r>
              <a:rPr lang="it-IT" b="1" dirty="0" err="1"/>
              <a:t>comprises</a:t>
            </a:r>
            <a:r>
              <a:rPr lang="it-IT" b="1" dirty="0"/>
              <a:t> a </a:t>
            </a:r>
            <a:r>
              <a:rPr lang="it-IT" b="1" dirty="0" err="1"/>
              <a:t>quality</a:t>
            </a:r>
            <a:r>
              <a:rPr lang="it-IT" b="1" dirty="0"/>
              <a:t> </a:t>
            </a:r>
            <a:r>
              <a:rPr lang="it-IT" b="1" dirty="0" err="1"/>
              <a:t>improvement</a:t>
            </a:r>
            <a:r>
              <a:rPr lang="it-IT" b="1" dirty="0"/>
              <a:t> </a:t>
            </a:r>
            <a:r>
              <a:rPr lang="it-IT" b="1" dirty="0" err="1"/>
              <a:t>process</a:t>
            </a:r>
            <a:r>
              <a:rPr lang="it-IT" dirty="0"/>
              <a:t>, </a:t>
            </a:r>
            <a:r>
              <a:rPr lang="it-IT" dirty="0" err="1"/>
              <a:t>which</a:t>
            </a:r>
            <a:r>
              <a:rPr lang="it-IT" dirty="0"/>
              <a:t> </a:t>
            </a:r>
            <a:r>
              <a:rPr lang="it-IT" dirty="0" err="1"/>
              <a:t>is</a:t>
            </a:r>
            <a:r>
              <a:rPr lang="it-IT" dirty="0"/>
              <a:t> </a:t>
            </a:r>
            <a:r>
              <a:rPr lang="it-IT" b="1" dirty="0" err="1"/>
              <a:t>generic</a:t>
            </a:r>
            <a:r>
              <a:rPr lang="it-IT" b="1" dirty="0"/>
              <a:t> </a:t>
            </a:r>
            <a:r>
              <a:rPr lang="it-IT" dirty="0"/>
              <a:t>in the </a:t>
            </a:r>
            <a:r>
              <a:rPr lang="it-IT" dirty="0" err="1"/>
              <a:t>sense</a:t>
            </a:r>
            <a:r>
              <a:rPr lang="it-IT" dirty="0"/>
              <a:t> </a:t>
            </a:r>
            <a:r>
              <a:rPr lang="it-IT" dirty="0" err="1"/>
              <a:t>that</a:t>
            </a:r>
            <a:r>
              <a:rPr lang="it-IT" dirty="0"/>
              <a:t> </a:t>
            </a:r>
            <a:r>
              <a:rPr lang="it-IT" dirty="0" err="1"/>
              <a:t>it</a:t>
            </a:r>
            <a:r>
              <a:rPr lang="it-IT" dirty="0"/>
              <a:t> can be </a:t>
            </a:r>
            <a:r>
              <a:rPr lang="it-IT" b="1" dirty="0" err="1"/>
              <a:t>applied</a:t>
            </a:r>
            <a:r>
              <a:rPr lang="it-IT" b="1" dirty="0"/>
              <a:t> to </a:t>
            </a:r>
            <a:r>
              <a:rPr lang="it-IT" b="1" dirty="0" err="1"/>
              <a:t>any</a:t>
            </a:r>
            <a:r>
              <a:rPr lang="it-IT" b="1" dirty="0"/>
              <a:t> activity </a:t>
            </a:r>
            <a:r>
              <a:rPr lang="it-IT" dirty="0"/>
              <a:t>and </a:t>
            </a:r>
            <a:r>
              <a:rPr lang="it-IT" dirty="0" err="1"/>
              <a:t>it</a:t>
            </a:r>
            <a:r>
              <a:rPr lang="it-IT" dirty="0"/>
              <a:t> </a:t>
            </a:r>
            <a:r>
              <a:rPr lang="it-IT" dirty="0" err="1"/>
              <a:t>establishes</a:t>
            </a:r>
            <a:r>
              <a:rPr lang="it-IT" dirty="0"/>
              <a:t> a </a:t>
            </a:r>
            <a:r>
              <a:rPr lang="it-IT" dirty="0" err="1"/>
              <a:t>quality</a:t>
            </a:r>
            <a:r>
              <a:rPr lang="it-IT" dirty="0"/>
              <a:t> culture, </a:t>
            </a:r>
            <a:r>
              <a:rPr lang="it-IT" dirty="0" err="1"/>
              <a:t>which</a:t>
            </a:r>
            <a:r>
              <a:rPr lang="it-IT" dirty="0"/>
              <a:t> supports the achievement of </a:t>
            </a:r>
            <a:r>
              <a:rPr lang="it-IT" dirty="0" err="1"/>
              <a:t>quality</a:t>
            </a:r>
            <a:r>
              <a:rPr lang="it-IT" dirty="0"/>
              <a:t>.</a:t>
            </a:r>
          </a:p>
          <a:p>
            <a:r>
              <a:rPr lang="it-IT" dirty="0" err="1"/>
              <a:t>This</a:t>
            </a:r>
            <a:r>
              <a:rPr lang="it-IT" dirty="0"/>
              <a:t> in turn </a:t>
            </a:r>
            <a:r>
              <a:rPr lang="it-IT" dirty="0" err="1"/>
              <a:t>is</a:t>
            </a:r>
            <a:r>
              <a:rPr lang="it-IT" dirty="0"/>
              <a:t> </a:t>
            </a:r>
            <a:r>
              <a:rPr lang="it-IT" b="1" dirty="0" err="1"/>
              <a:t>supported</a:t>
            </a:r>
            <a:r>
              <a:rPr lang="it-IT" b="1" dirty="0"/>
              <a:t> by </a:t>
            </a:r>
            <a:r>
              <a:rPr lang="it-IT" b="1" dirty="0" err="1"/>
              <a:t>quality</a:t>
            </a:r>
            <a:r>
              <a:rPr lang="it-IT" b="1" dirty="0"/>
              <a:t> management </a:t>
            </a:r>
            <a:r>
              <a:rPr lang="it-IT" b="1" dirty="0" err="1"/>
              <a:t>practices</a:t>
            </a:r>
            <a:r>
              <a:rPr lang="it-IT" b="1" dirty="0"/>
              <a:t> </a:t>
            </a:r>
            <a:r>
              <a:rPr lang="it-IT" dirty="0" err="1"/>
              <a:t>which</a:t>
            </a:r>
            <a:r>
              <a:rPr lang="it-IT" dirty="0"/>
              <a:t> can include a </a:t>
            </a:r>
            <a:r>
              <a:rPr lang="it-IT" dirty="0" err="1"/>
              <a:t>number</a:t>
            </a:r>
            <a:r>
              <a:rPr lang="it-IT" dirty="0"/>
              <a:t> of business systems and </a:t>
            </a:r>
            <a:r>
              <a:rPr lang="it-IT" dirty="0" err="1"/>
              <a:t>which</a:t>
            </a:r>
            <a:r>
              <a:rPr lang="it-IT" dirty="0"/>
              <a:t> are </a:t>
            </a:r>
            <a:r>
              <a:rPr lang="it-IT" dirty="0" err="1"/>
              <a:t>usually</a:t>
            </a:r>
            <a:r>
              <a:rPr lang="it-IT" dirty="0"/>
              <a:t> </a:t>
            </a:r>
            <a:r>
              <a:rPr lang="it-IT" dirty="0" err="1"/>
              <a:t>specific</a:t>
            </a:r>
            <a:r>
              <a:rPr lang="it-IT" dirty="0"/>
              <a:t> to the activities of the business unit </a:t>
            </a:r>
            <a:r>
              <a:rPr lang="it-IT" dirty="0" err="1"/>
              <a:t>concerned</a:t>
            </a:r>
            <a:r>
              <a:rPr lang="it-IT" dirty="0"/>
              <a:t>. </a:t>
            </a:r>
          </a:p>
          <a:p>
            <a:r>
              <a:rPr lang="it-IT" b="1" dirty="0"/>
              <a:t>In manufacturing and construction activities</a:t>
            </a:r>
            <a:r>
              <a:rPr lang="it-IT" dirty="0"/>
              <a:t>, </a:t>
            </a:r>
            <a:r>
              <a:rPr lang="it-IT" dirty="0" err="1"/>
              <a:t>these</a:t>
            </a:r>
            <a:r>
              <a:rPr lang="it-IT" dirty="0"/>
              <a:t> business </a:t>
            </a:r>
            <a:r>
              <a:rPr lang="it-IT" dirty="0" err="1"/>
              <a:t>practices</a:t>
            </a:r>
            <a:r>
              <a:rPr lang="it-IT" dirty="0"/>
              <a:t> can be </a:t>
            </a:r>
            <a:r>
              <a:rPr lang="it-IT" dirty="0" err="1"/>
              <a:t>equated</a:t>
            </a:r>
            <a:r>
              <a:rPr lang="it-IT" dirty="0"/>
              <a:t> to the models for </a:t>
            </a:r>
            <a:r>
              <a:rPr lang="it-IT" dirty="0" err="1"/>
              <a:t>quality</a:t>
            </a:r>
            <a:r>
              <a:rPr lang="it-IT" dirty="0"/>
              <a:t> </a:t>
            </a:r>
            <a:r>
              <a:rPr lang="it-IT" dirty="0" err="1"/>
              <a:t>assurance</a:t>
            </a:r>
            <a:r>
              <a:rPr lang="it-IT" dirty="0"/>
              <a:t> </a:t>
            </a:r>
            <a:r>
              <a:rPr lang="it-IT" dirty="0" err="1"/>
              <a:t>defined</a:t>
            </a:r>
            <a:r>
              <a:rPr lang="it-IT" dirty="0"/>
              <a:t> by the International Standards </a:t>
            </a:r>
            <a:r>
              <a:rPr lang="it-IT" dirty="0" err="1"/>
              <a:t>contained</a:t>
            </a:r>
            <a:r>
              <a:rPr lang="it-IT" dirty="0"/>
              <a:t> in the </a:t>
            </a:r>
            <a:r>
              <a:rPr lang="it-IT" b="1" dirty="0">
                <a:solidFill>
                  <a:srgbClr val="C00000"/>
                </a:solidFill>
              </a:rPr>
              <a:t>ISO 9000 </a:t>
            </a:r>
            <a:r>
              <a:rPr lang="it-IT" b="1" dirty="0" err="1">
                <a:solidFill>
                  <a:srgbClr val="C00000"/>
                </a:solidFill>
              </a:rPr>
              <a:t>series</a:t>
            </a:r>
            <a:r>
              <a:rPr lang="it-IT" dirty="0"/>
              <a:t> and the </a:t>
            </a:r>
            <a:r>
              <a:rPr lang="it-IT" dirty="0" err="1"/>
              <a:t>specified</a:t>
            </a:r>
            <a:r>
              <a:rPr lang="it-IT" dirty="0"/>
              <a:t> specifications for </a:t>
            </a:r>
            <a:r>
              <a:rPr lang="it-IT" dirty="0" err="1"/>
              <a:t>quality</a:t>
            </a:r>
            <a:r>
              <a:rPr lang="it-IT" dirty="0"/>
              <a:t> systems. </a:t>
            </a:r>
          </a:p>
          <a:p>
            <a:r>
              <a:rPr lang="it-IT" dirty="0"/>
              <a:t>In the system of </a:t>
            </a:r>
            <a:r>
              <a:rPr lang="it-IT" b="1" dirty="0"/>
              <a:t>Company Quality</a:t>
            </a:r>
            <a:r>
              <a:rPr lang="it-IT" dirty="0"/>
              <a:t>, the work </a:t>
            </a:r>
            <a:r>
              <a:rPr lang="it-IT" dirty="0" err="1"/>
              <a:t>being</a:t>
            </a:r>
            <a:r>
              <a:rPr lang="it-IT" dirty="0"/>
              <a:t> </a:t>
            </a:r>
            <a:r>
              <a:rPr lang="it-IT" dirty="0" err="1"/>
              <a:t>carried</a:t>
            </a:r>
            <a:r>
              <a:rPr lang="it-IT" dirty="0"/>
              <a:t> out </a:t>
            </a:r>
            <a:r>
              <a:rPr lang="it-IT" dirty="0" err="1"/>
              <a:t>was</a:t>
            </a:r>
            <a:r>
              <a:rPr lang="it-IT" dirty="0"/>
              <a:t> shop </a:t>
            </a:r>
            <a:r>
              <a:rPr lang="it-IT" dirty="0" err="1"/>
              <a:t>floor</a:t>
            </a:r>
            <a:r>
              <a:rPr lang="it-IT" dirty="0"/>
              <a:t> </a:t>
            </a:r>
            <a:r>
              <a:rPr lang="it-IT" dirty="0" err="1"/>
              <a:t>inspection</a:t>
            </a:r>
            <a:r>
              <a:rPr lang="it-IT" dirty="0"/>
              <a:t> </a:t>
            </a:r>
            <a:r>
              <a:rPr lang="it-IT" dirty="0" err="1"/>
              <a:t>which</a:t>
            </a:r>
            <a:r>
              <a:rPr lang="it-IT" dirty="0"/>
              <a:t> </a:t>
            </a:r>
            <a:r>
              <a:rPr lang="it-IT" b="1" dirty="0" err="1"/>
              <a:t>did</a:t>
            </a:r>
            <a:r>
              <a:rPr lang="it-IT" b="1" dirty="0"/>
              <a:t> </a:t>
            </a:r>
            <a:r>
              <a:rPr lang="it-IT" b="1" dirty="0" err="1"/>
              <a:t>not</a:t>
            </a:r>
            <a:r>
              <a:rPr lang="it-IT" b="1" dirty="0"/>
              <a:t> </a:t>
            </a:r>
            <a:r>
              <a:rPr lang="it-IT" b="1" dirty="0" err="1"/>
              <a:t>reveal</a:t>
            </a:r>
            <a:r>
              <a:rPr lang="it-IT" b="1" dirty="0"/>
              <a:t> the major </a:t>
            </a:r>
            <a:r>
              <a:rPr lang="it-IT" b="1" dirty="0" err="1"/>
              <a:t>quality</a:t>
            </a:r>
            <a:r>
              <a:rPr lang="it-IT" b="1" dirty="0"/>
              <a:t> </a:t>
            </a:r>
            <a:r>
              <a:rPr lang="it-IT" b="1" dirty="0" err="1"/>
              <a:t>problems</a:t>
            </a:r>
            <a:r>
              <a:rPr lang="it-IT" b="1" dirty="0"/>
              <a:t>. </a:t>
            </a:r>
            <a:r>
              <a:rPr lang="it-IT" dirty="0" err="1"/>
              <a:t>This</a:t>
            </a:r>
            <a:r>
              <a:rPr lang="it-IT" dirty="0"/>
              <a:t> led to </a:t>
            </a:r>
            <a:r>
              <a:rPr lang="it-IT" dirty="0" err="1"/>
              <a:t>quality</a:t>
            </a:r>
            <a:r>
              <a:rPr lang="it-IT" dirty="0"/>
              <a:t> </a:t>
            </a:r>
            <a:r>
              <a:rPr lang="it-IT" dirty="0" err="1"/>
              <a:t>assurance</a:t>
            </a:r>
            <a:r>
              <a:rPr lang="it-IT" dirty="0"/>
              <a:t> or </a:t>
            </a:r>
            <a:r>
              <a:rPr lang="it-IT" b="1" dirty="0" err="1"/>
              <a:t>total</a:t>
            </a:r>
            <a:r>
              <a:rPr lang="it-IT" b="1" dirty="0"/>
              <a:t> </a:t>
            </a:r>
            <a:r>
              <a:rPr lang="it-IT" b="1" dirty="0" err="1"/>
              <a:t>quality</a:t>
            </a:r>
            <a:r>
              <a:rPr lang="it-IT" b="1" dirty="0"/>
              <a:t> control, </a:t>
            </a:r>
            <a:r>
              <a:rPr lang="it-IT" dirty="0" err="1"/>
              <a:t>which</a:t>
            </a:r>
            <a:r>
              <a:rPr lang="it-IT" dirty="0"/>
              <a:t> </a:t>
            </a:r>
            <a:r>
              <a:rPr lang="it-IT" b="1" dirty="0" err="1"/>
              <a:t>has</a:t>
            </a:r>
            <a:r>
              <a:rPr lang="it-IT" b="1" dirty="0"/>
              <a:t> come </a:t>
            </a:r>
            <a:r>
              <a:rPr lang="it-IT" b="1" dirty="0" err="1"/>
              <a:t>into</a:t>
            </a:r>
            <a:r>
              <a:rPr lang="it-IT" b="1" dirty="0"/>
              <a:t> </a:t>
            </a:r>
            <a:r>
              <a:rPr lang="it-IT" b="1" dirty="0" err="1"/>
              <a:t>being</a:t>
            </a:r>
            <a:r>
              <a:rPr lang="it-IT" b="1" dirty="0"/>
              <a:t> </a:t>
            </a:r>
            <a:r>
              <a:rPr lang="it-IT" b="1" dirty="0" err="1"/>
              <a:t>recently</a:t>
            </a:r>
            <a:r>
              <a:rPr lang="it-IT" b="1" dirty="0"/>
              <a:t>. </a:t>
            </a:r>
          </a:p>
          <a:p>
            <a:endParaRPr lang="it-IT" dirty="0"/>
          </a:p>
        </p:txBody>
      </p:sp>
      <p:sp>
        <p:nvSpPr>
          <p:cNvPr id="4" name="Segnaposto data 3">
            <a:extLst>
              <a:ext uri="{FF2B5EF4-FFF2-40B4-BE49-F238E27FC236}">
                <a16:creationId xmlns:a16="http://schemas.microsoft.com/office/drawing/2014/main" id="{CBEA72D5-EF39-C64A-1038-2D5B76A58885}"/>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86C6B960-3EE7-62EA-96CD-B425DDC7032A}"/>
              </a:ext>
            </a:extLst>
          </p:cNvPr>
          <p:cNvSpPr>
            <a:spLocks noGrp="1"/>
          </p:cNvSpPr>
          <p:nvPr>
            <p:ph type="ftr" sz="quarter" idx="11"/>
          </p:nvPr>
        </p:nvSpPr>
        <p:spPr/>
        <p:txBody>
          <a:bodyPr/>
          <a:lstStyle/>
          <a:p>
            <a:fld id="{3FBB366A-F7D1-4519-A1E6-A2C124910861}" type="slidenum">
              <a:rPr lang="en-US" altLang="it-IT" smtClean="0"/>
              <a:pPr/>
              <a:t>10</a:t>
            </a:fld>
            <a:endParaRPr lang="en-US" altLang="it-IT"/>
          </a:p>
        </p:txBody>
      </p:sp>
      <p:sp>
        <p:nvSpPr>
          <p:cNvPr id="6" name="Segnaposto numero diapositiva 5">
            <a:extLst>
              <a:ext uri="{FF2B5EF4-FFF2-40B4-BE49-F238E27FC236}">
                <a16:creationId xmlns:a16="http://schemas.microsoft.com/office/drawing/2014/main" id="{C45B3D66-98EF-FABC-71AF-DDB507E3643B}"/>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966869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A57C0-3082-4E9C-4116-E3986D4E8685}"/>
              </a:ext>
            </a:extLst>
          </p:cNvPr>
          <p:cNvSpPr>
            <a:spLocks noGrp="1"/>
          </p:cNvSpPr>
          <p:nvPr>
            <p:ph type="title"/>
          </p:nvPr>
        </p:nvSpPr>
        <p:spPr/>
        <p:txBody>
          <a:bodyPr/>
          <a:lstStyle/>
          <a:p>
            <a:r>
              <a:rPr lang="it-IT" dirty="0"/>
              <a:t>From Industrial Production to Science</a:t>
            </a:r>
          </a:p>
        </p:txBody>
      </p:sp>
      <p:sp>
        <p:nvSpPr>
          <p:cNvPr id="3" name="Segnaposto contenuto 2">
            <a:extLst>
              <a:ext uri="{FF2B5EF4-FFF2-40B4-BE49-F238E27FC236}">
                <a16:creationId xmlns:a16="http://schemas.microsoft.com/office/drawing/2014/main" id="{7E62A608-95C7-7E04-53CE-4C1BD4EC9BD0}"/>
              </a:ext>
            </a:extLst>
          </p:cNvPr>
          <p:cNvSpPr>
            <a:spLocks noGrp="1"/>
          </p:cNvSpPr>
          <p:nvPr>
            <p:ph idx="1"/>
          </p:nvPr>
        </p:nvSpPr>
        <p:spPr/>
        <p:txBody>
          <a:bodyPr/>
          <a:lstStyle/>
          <a:p>
            <a:pPr marL="452438" indent="-452438">
              <a:buFont typeface="Wingdings" pitchFamily="2" charset="2"/>
              <a:buChar char="Ø"/>
            </a:pPr>
            <a:r>
              <a:rPr lang="it-IT" b="1" dirty="0"/>
              <a:t>QA/QC concepts and procedure </a:t>
            </a:r>
            <a:r>
              <a:rPr lang="it-IT" dirty="0" err="1"/>
              <a:t>were</a:t>
            </a:r>
            <a:r>
              <a:rPr lang="it-IT" dirty="0"/>
              <a:t> </a:t>
            </a:r>
            <a:r>
              <a:rPr lang="it-IT" dirty="0" err="1"/>
              <a:t>among</a:t>
            </a:r>
            <a:r>
              <a:rPr lang="it-IT" dirty="0"/>
              <a:t> the </a:t>
            </a:r>
            <a:r>
              <a:rPr lang="it-IT" dirty="0" err="1"/>
              <a:t>main</a:t>
            </a:r>
            <a:r>
              <a:rPr lang="it-IT" dirty="0"/>
              <a:t> drivers of the </a:t>
            </a:r>
            <a:r>
              <a:rPr lang="it-IT" b="1" dirty="0" err="1"/>
              <a:t>unprecedented</a:t>
            </a:r>
            <a:r>
              <a:rPr lang="it-IT" b="1" dirty="0"/>
              <a:t> </a:t>
            </a:r>
            <a:r>
              <a:rPr lang="it-IT" b="1" dirty="0" err="1"/>
              <a:t>economic</a:t>
            </a:r>
            <a:r>
              <a:rPr lang="it-IT" b="1" dirty="0"/>
              <a:t> </a:t>
            </a:r>
            <a:r>
              <a:rPr lang="it-IT" b="1" dirty="0" err="1"/>
              <a:t>development</a:t>
            </a:r>
            <a:r>
              <a:rPr lang="it-IT" b="1" dirty="0"/>
              <a:t> </a:t>
            </a:r>
            <a:r>
              <a:rPr lang="it-IT" dirty="0"/>
              <a:t>after the 2nd World War</a:t>
            </a:r>
          </a:p>
          <a:p>
            <a:pPr marL="342900" indent="-342900">
              <a:buFont typeface="Wingdings" pitchFamily="2" charset="2"/>
              <a:buChar char="Ø"/>
            </a:pPr>
            <a:r>
              <a:rPr lang="it-IT" b="1" dirty="0"/>
              <a:t>Japan and West Germany </a:t>
            </a:r>
            <a:r>
              <a:rPr lang="it-IT" dirty="0" err="1"/>
              <a:t>were</a:t>
            </a:r>
            <a:r>
              <a:rPr lang="it-IT" dirty="0"/>
              <a:t> the first to </a:t>
            </a:r>
            <a:r>
              <a:rPr lang="it-IT" dirty="0" err="1"/>
              <a:t>widely</a:t>
            </a:r>
            <a:r>
              <a:rPr lang="it-IT" dirty="0"/>
              <a:t> </a:t>
            </a:r>
            <a:r>
              <a:rPr lang="it-IT" dirty="0" err="1"/>
              <a:t>adopt</a:t>
            </a:r>
            <a:r>
              <a:rPr lang="it-IT" dirty="0"/>
              <a:t> </a:t>
            </a:r>
            <a:r>
              <a:rPr lang="it-IT" dirty="0" err="1"/>
              <a:t>these</a:t>
            </a:r>
            <a:r>
              <a:rPr lang="it-IT" dirty="0"/>
              <a:t> </a:t>
            </a:r>
            <a:r>
              <a:rPr lang="it-IT" dirty="0" err="1"/>
              <a:t>procedures</a:t>
            </a:r>
            <a:r>
              <a:rPr lang="it-IT" dirty="0"/>
              <a:t> and benefit from </a:t>
            </a:r>
            <a:r>
              <a:rPr lang="it-IT" dirty="0" err="1"/>
              <a:t>them</a:t>
            </a:r>
            <a:r>
              <a:rPr lang="it-IT" dirty="0"/>
              <a:t>, </a:t>
            </a:r>
            <a:r>
              <a:rPr lang="it-IT" dirty="0" err="1"/>
              <a:t>followed</a:t>
            </a:r>
            <a:r>
              <a:rPr lang="it-IT" dirty="0"/>
              <a:t> by </a:t>
            </a:r>
            <a:r>
              <a:rPr lang="it-IT" dirty="0" err="1"/>
              <a:t>most</a:t>
            </a:r>
            <a:r>
              <a:rPr lang="it-IT" dirty="0"/>
              <a:t> of </a:t>
            </a:r>
            <a:r>
              <a:rPr lang="it-IT" dirty="0" err="1"/>
              <a:t>other</a:t>
            </a:r>
            <a:r>
              <a:rPr lang="it-IT" dirty="0"/>
              <a:t> Countries with </a:t>
            </a:r>
            <a:r>
              <a:rPr lang="it-IT" dirty="0" err="1"/>
              <a:t>different</a:t>
            </a:r>
            <a:r>
              <a:rPr lang="it-IT" dirty="0"/>
              <a:t> delays and speeds, </a:t>
            </a:r>
            <a:r>
              <a:rPr lang="it-IT" dirty="0" err="1"/>
              <a:t>according</a:t>
            </a:r>
            <a:r>
              <a:rPr lang="it-IT" dirty="0"/>
              <a:t> to </a:t>
            </a:r>
            <a:r>
              <a:rPr lang="it-IT" dirty="0" err="1"/>
              <a:t>their</a:t>
            </a:r>
            <a:r>
              <a:rPr lang="it-IT" dirty="0"/>
              <a:t> status and desire for </a:t>
            </a:r>
            <a:r>
              <a:rPr lang="it-IT" dirty="0" err="1"/>
              <a:t>redemption</a:t>
            </a:r>
            <a:r>
              <a:rPr lang="it-IT" dirty="0"/>
              <a:t>.</a:t>
            </a:r>
          </a:p>
          <a:p>
            <a:pPr marL="342900" indent="-342900">
              <a:buFont typeface="Wingdings" pitchFamily="2" charset="2"/>
              <a:buChar char="Ø"/>
            </a:pPr>
            <a:r>
              <a:rPr lang="it-IT" dirty="0"/>
              <a:t>The </a:t>
            </a:r>
            <a:r>
              <a:rPr lang="it-IT" b="1" dirty="0"/>
              <a:t>benefits </a:t>
            </a:r>
            <a:r>
              <a:rPr lang="it-IT" dirty="0" err="1"/>
              <a:t>introduced</a:t>
            </a:r>
            <a:r>
              <a:rPr lang="it-IT" dirty="0"/>
              <a:t> by the </a:t>
            </a:r>
            <a:r>
              <a:rPr lang="it-IT" dirty="0" err="1"/>
              <a:t>application</a:t>
            </a:r>
            <a:r>
              <a:rPr lang="it-IT" dirty="0"/>
              <a:t> to the industrial productions of QA/QC rules and </a:t>
            </a:r>
            <a:r>
              <a:rPr lang="it-IT" dirty="0" err="1"/>
              <a:t>procedures</a:t>
            </a:r>
            <a:r>
              <a:rPr lang="it-IT" dirty="0"/>
              <a:t> </a:t>
            </a:r>
            <a:r>
              <a:rPr lang="it-IT" dirty="0" err="1"/>
              <a:t>became</a:t>
            </a:r>
            <a:r>
              <a:rPr lang="it-IT" dirty="0"/>
              <a:t> </a:t>
            </a:r>
            <a:r>
              <a:rPr lang="it-IT" dirty="0" err="1"/>
              <a:t>evident</a:t>
            </a:r>
            <a:r>
              <a:rPr lang="it-IT" dirty="0"/>
              <a:t> from the </a:t>
            </a:r>
            <a:r>
              <a:rPr lang="it-IT" dirty="0" err="1"/>
              <a:t>sixties</a:t>
            </a:r>
            <a:r>
              <a:rPr lang="it-IT" dirty="0"/>
              <a:t> and </a:t>
            </a:r>
            <a:r>
              <a:rPr lang="it-IT" dirty="0" err="1"/>
              <a:t>seventies</a:t>
            </a:r>
            <a:r>
              <a:rPr lang="it-IT" dirty="0"/>
              <a:t>, </a:t>
            </a:r>
            <a:r>
              <a:rPr lang="it-IT" b="1" dirty="0" err="1"/>
              <a:t>starting</a:t>
            </a:r>
            <a:r>
              <a:rPr lang="it-IT" b="1" dirty="0"/>
              <a:t> from </a:t>
            </a:r>
            <a:r>
              <a:rPr lang="it-IT" b="1" dirty="0" err="1"/>
              <a:t>electronics</a:t>
            </a:r>
            <a:r>
              <a:rPr lang="it-IT" dirty="0"/>
              <a:t>.</a:t>
            </a:r>
          </a:p>
          <a:p>
            <a:pPr marL="342900" indent="-342900">
              <a:buFont typeface="Wingdings" pitchFamily="2" charset="2"/>
              <a:buChar char="Ø"/>
            </a:pPr>
            <a:r>
              <a:rPr lang="it-IT" dirty="0"/>
              <a:t>The impressive impact of the </a:t>
            </a:r>
            <a:r>
              <a:rPr lang="it-IT" b="1" dirty="0" err="1"/>
              <a:t>highly</a:t>
            </a:r>
            <a:r>
              <a:rPr lang="it-IT" b="1" dirty="0"/>
              <a:t> </a:t>
            </a:r>
            <a:r>
              <a:rPr lang="it-IT" b="1" dirty="0" err="1"/>
              <a:t>reliable</a:t>
            </a:r>
            <a:r>
              <a:rPr lang="it-IT" b="1" dirty="0"/>
              <a:t> custom </a:t>
            </a:r>
            <a:r>
              <a:rPr lang="it-IT" b="1" dirty="0" err="1"/>
              <a:t>electronics</a:t>
            </a:r>
            <a:r>
              <a:rPr lang="it-IT" b="1" dirty="0"/>
              <a:t> </a:t>
            </a:r>
            <a:r>
              <a:rPr lang="it-IT" dirty="0"/>
              <a:t>and </a:t>
            </a:r>
            <a:r>
              <a:rPr lang="it-IT" dirty="0" err="1"/>
              <a:t>its</a:t>
            </a:r>
            <a:r>
              <a:rPr lang="it-IT" dirty="0"/>
              <a:t> </a:t>
            </a:r>
            <a:r>
              <a:rPr lang="it-IT" dirty="0" err="1"/>
              <a:t>consequent</a:t>
            </a:r>
            <a:r>
              <a:rPr lang="it-IT" dirty="0"/>
              <a:t> impact on </a:t>
            </a:r>
            <a:r>
              <a:rPr lang="it-IT" dirty="0" err="1"/>
              <a:t>instrumentation</a:t>
            </a:r>
            <a:r>
              <a:rPr lang="it-IT" dirty="0"/>
              <a:t> and industrial </a:t>
            </a:r>
            <a:r>
              <a:rPr lang="it-IT" dirty="0" err="1"/>
              <a:t>automation</a:t>
            </a:r>
            <a:r>
              <a:rPr lang="it-IT" dirty="0"/>
              <a:t> </a:t>
            </a:r>
            <a:r>
              <a:rPr lang="it-IT" dirty="0" err="1"/>
              <a:t>pushed</a:t>
            </a:r>
            <a:r>
              <a:rPr lang="it-IT" dirty="0"/>
              <a:t> </a:t>
            </a:r>
            <a:r>
              <a:rPr lang="it-IT" dirty="0" err="1"/>
              <a:t>all</a:t>
            </a:r>
            <a:r>
              <a:rPr lang="it-IT" dirty="0"/>
              <a:t> the world economy </a:t>
            </a:r>
            <a:r>
              <a:rPr lang="it-IT" dirty="0" err="1"/>
              <a:t>toward</a:t>
            </a:r>
            <a:r>
              <a:rPr lang="it-IT" dirty="0"/>
              <a:t> </a:t>
            </a:r>
            <a:r>
              <a:rPr lang="it-IT" b="1" dirty="0" err="1"/>
              <a:t>reliable</a:t>
            </a:r>
            <a:r>
              <a:rPr lang="it-IT" b="1" dirty="0"/>
              <a:t> production and global commerce</a:t>
            </a:r>
          </a:p>
          <a:p>
            <a:pPr marL="342900" indent="-342900">
              <a:buFont typeface="Wingdings" pitchFamily="2" charset="2"/>
              <a:buChar char="Ø"/>
            </a:pPr>
            <a:r>
              <a:rPr lang="it-IT" b="1" dirty="0"/>
              <a:t>Science </a:t>
            </a:r>
            <a:r>
              <a:rPr lang="it-IT" b="1" dirty="0" err="1"/>
              <a:t>has</a:t>
            </a:r>
            <a:r>
              <a:rPr lang="it-IT" b="1" dirty="0"/>
              <a:t> </a:t>
            </a:r>
            <a:r>
              <a:rPr lang="it-IT" b="1" dirty="0" err="1"/>
              <a:t>greatly</a:t>
            </a:r>
            <a:r>
              <a:rPr lang="it-IT" b="1" dirty="0"/>
              <a:t> </a:t>
            </a:r>
            <a:r>
              <a:rPr lang="it-IT" b="1" dirty="0" err="1"/>
              <a:t>benefited</a:t>
            </a:r>
            <a:r>
              <a:rPr lang="it-IT" b="1" dirty="0"/>
              <a:t> </a:t>
            </a:r>
            <a:r>
              <a:rPr lang="it-IT" dirty="0"/>
              <a:t>from the </a:t>
            </a:r>
            <a:r>
              <a:rPr lang="it-IT" dirty="0" err="1"/>
              <a:t>availability</a:t>
            </a:r>
            <a:r>
              <a:rPr lang="it-IT" dirty="0"/>
              <a:t> of  high </a:t>
            </a:r>
            <a:r>
              <a:rPr lang="it-IT" dirty="0" err="1"/>
              <a:t>quality</a:t>
            </a:r>
            <a:r>
              <a:rPr lang="it-IT" dirty="0"/>
              <a:t> industrial manufacturing, </a:t>
            </a:r>
            <a:r>
              <a:rPr lang="it-IT" b="1" dirty="0" err="1"/>
              <a:t>integrated</a:t>
            </a:r>
            <a:r>
              <a:rPr lang="it-IT" b="1" dirty="0"/>
              <a:t> QA/QC </a:t>
            </a:r>
            <a:r>
              <a:rPr lang="it-IT" dirty="0" err="1"/>
              <a:t>concets</a:t>
            </a:r>
            <a:r>
              <a:rPr lang="it-IT" dirty="0"/>
              <a:t> in </a:t>
            </a:r>
            <a:r>
              <a:rPr lang="it-IT" dirty="0" err="1"/>
              <a:t>its</a:t>
            </a:r>
            <a:r>
              <a:rPr lang="it-IT" dirty="0"/>
              <a:t> </a:t>
            </a:r>
            <a:r>
              <a:rPr lang="it-IT" dirty="0" err="1"/>
              <a:t>behavior</a:t>
            </a:r>
            <a:r>
              <a:rPr lang="it-IT" dirty="0"/>
              <a:t>, </a:t>
            </a:r>
            <a:r>
              <a:rPr lang="it-IT" dirty="0" err="1"/>
              <a:t>invested</a:t>
            </a:r>
            <a:r>
              <a:rPr lang="it-IT" dirty="0"/>
              <a:t> in </a:t>
            </a:r>
            <a:r>
              <a:rPr lang="it-IT" b="1" dirty="0" err="1"/>
              <a:t>industrialization</a:t>
            </a:r>
            <a:r>
              <a:rPr lang="it-IT" dirty="0"/>
              <a:t> and </a:t>
            </a:r>
            <a:r>
              <a:rPr lang="it-IT" dirty="0" err="1"/>
              <a:t>contributed</a:t>
            </a:r>
            <a:r>
              <a:rPr lang="it-IT" dirty="0"/>
              <a:t> </a:t>
            </a:r>
            <a:r>
              <a:rPr lang="it-IT" b="1" dirty="0"/>
              <a:t>spin-offs </a:t>
            </a:r>
            <a:r>
              <a:rPr lang="it-IT" dirty="0"/>
              <a:t>and</a:t>
            </a:r>
            <a:r>
              <a:rPr lang="it-IT" b="1" dirty="0"/>
              <a:t> start-ups</a:t>
            </a:r>
            <a:r>
              <a:rPr lang="it-IT" dirty="0"/>
              <a:t>.</a:t>
            </a:r>
          </a:p>
        </p:txBody>
      </p:sp>
      <p:sp>
        <p:nvSpPr>
          <p:cNvPr id="4" name="Segnaposto data 3">
            <a:extLst>
              <a:ext uri="{FF2B5EF4-FFF2-40B4-BE49-F238E27FC236}">
                <a16:creationId xmlns:a16="http://schemas.microsoft.com/office/drawing/2014/main" id="{9A4E74AD-263B-E2E2-A87F-CEB3230FE42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1A2D5A67-97B3-1146-845D-E6E2DF380300}"/>
              </a:ext>
            </a:extLst>
          </p:cNvPr>
          <p:cNvSpPr>
            <a:spLocks noGrp="1"/>
          </p:cNvSpPr>
          <p:nvPr>
            <p:ph type="ftr" sz="quarter" idx="11"/>
          </p:nvPr>
        </p:nvSpPr>
        <p:spPr/>
        <p:txBody>
          <a:bodyPr/>
          <a:lstStyle/>
          <a:p>
            <a:fld id="{3FBB366A-F7D1-4519-A1E6-A2C124910861}" type="slidenum">
              <a:rPr lang="en-US" altLang="it-IT" smtClean="0"/>
              <a:pPr/>
              <a:t>11</a:t>
            </a:fld>
            <a:endParaRPr lang="en-US" altLang="it-IT"/>
          </a:p>
        </p:txBody>
      </p:sp>
      <p:sp>
        <p:nvSpPr>
          <p:cNvPr id="6" name="Segnaposto numero diapositiva 5">
            <a:extLst>
              <a:ext uri="{FF2B5EF4-FFF2-40B4-BE49-F238E27FC236}">
                <a16:creationId xmlns:a16="http://schemas.microsoft.com/office/drawing/2014/main" id="{8D989618-745F-8798-1B88-0BB5957AC630}"/>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932637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12</a:t>
            </a:fld>
            <a:endParaRPr lang="en-US" altLang="it-IT"/>
          </a:p>
        </p:txBody>
      </p:sp>
      <p:sp>
        <p:nvSpPr>
          <p:cNvPr id="6" name="Rettangolo 5">
            <a:extLst>
              <a:ext uri="{FF2B5EF4-FFF2-40B4-BE49-F238E27FC236}">
                <a16:creationId xmlns:a16="http://schemas.microsoft.com/office/drawing/2014/main" id="{96E6EF43-EF00-684F-91FA-7611C02292D1}"/>
              </a:ext>
            </a:extLst>
          </p:cNvPr>
          <p:cNvSpPr/>
          <p:nvPr/>
        </p:nvSpPr>
        <p:spPr>
          <a:xfrm>
            <a:off x="1464204" y="1752600"/>
            <a:ext cx="9737196" cy="2985433"/>
          </a:xfrm>
          <a:prstGeom prst="rect">
            <a:avLst/>
          </a:prstGeom>
        </p:spPr>
        <p:txBody>
          <a:bodyPr wrap="square">
            <a:spAutoFit/>
          </a:bodyPr>
          <a:lstStyle/>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Introduction</a:t>
            </a:r>
            <a:r>
              <a:rPr lang="it-IT" sz="3200" b="0" dirty="0">
                <a:solidFill>
                  <a:schemeClr val="bg1">
                    <a:lumMod val="65000"/>
                  </a:schemeClr>
                </a:solidFill>
                <a:latin typeface="Arial" panose="020B0604020202020204" pitchFamily="34" charset="0"/>
                <a:cs typeface="Arial" panose="020B0604020202020204" pitchFamily="34" charset="0"/>
              </a:rPr>
              <a:t> to QA/QC and EDMS</a:t>
            </a:r>
          </a:p>
          <a:p>
            <a:pPr marL="514350" indent="-514350">
              <a:spcBef>
                <a:spcPts val="2400"/>
              </a:spcBef>
              <a:buAutoNum type="arabicPeriod"/>
            </a:pPr>
            <a:r>
              <a:rPr lang="it-IT" sz="3200" dirty="0">
                <a:solidFill>
                  <a:srgbClr val="002060"/>
                </a:solidFill>
                <a:latin typeface="Arial" panose="020B0604020202020204" pitchFamily="34" charset="0"/>
                <a:cs typeface="Arial" panose="020B0604020202020204" pitchFamily="34" charset="0"/>
              </a:rPr>
              <a:t>Large Projects and </a:t>
            </a:r>
            <a:r>
              <a:rPr lang="it-IT" sz="3200" dirty="0" err="1">
                <a:solidFill>
                  <a:srgbClr val="002060"/>
                </a:solidFill>
                <a:latin typeface="Arial" panose="020B0604020202020204" pitchFamily="34" charset="0"/>
                <a:cs typeface="Arial" panose="020B0604020202020204" pitchFamily="34" charset="0"/>
              </a:rPr>
              <a:t>Contribution</a:t>
            </a:r>
            <a:r>
              <a:rPr lang="it-IT" sz="3200" dirty="0">
                <a:solidFill>
                  <a:srgbClr val="002060"/>
                </a:solidFill>
                <a:latin typeface="Arial" panose="020B0604020202020204" pitchFamily="34" charset="0"/>
                <a:cs typeface="Arial" panose="020B0604020202020204" pitchFamily="34" charset="0"/>
              </a:rPr>
              <a:t> from Industry </a:t>
            </a:r>
          </a:p>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Preparing</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series</a:t>
            </a:r>
            <a:r>
              <a:rPr lang="it-IT" sz="3200" b="0" dirty="0">
                <a:solidFill>
                  <a:schemeClr val="bg1">
                    <a:lumMod val="65000"/>
                  </a:schemeClr>
                </a:solidFill>
                <a:latin typeface="Arial" panose="020B0604020202020204" pitchFamily="34" charset="0"/>
                <a:cs typeface="Arial" panose="020B0604020202020204" pitchFamily="34" charset="0"/>
              </a:rPr>
              <a:t> production: the </a:t>
            </a:r>
            <a:r>
              <a:rPr lang="it-IT" sz="3200" b="0" dirty="0" err="1">
                <a:solidFill>
                  <a:schemeClr val="bg1">
                    <a:lumMod val="65000"/>
                  </a:schemeClr>
                </a:solidFill>
                <a:latin typeface="Arial" panose="020B0604020202020204" pitchFamily="34" charset="0"/>
                <a:cs typeface="Arial" panose="020B0604020202020204" pitchFamily="34" charset="0"/>
              </a:rPr>
              <a:t>cavity</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example</a:t>
            </a:r>
            <a:endParaRPr lang="it-IT" sz="3200" b="0" dirty="0">
              <a:solidFill>
                <a:schemeClr val="bg1">
                  <a:lumMod val="65000"/>
                </a:schemeClr>
              </a:solidFill>
              <a:latin typeface="Arial" panose="020B0604020202020204" pitchFamily="34" charset="0"/>
              <a:cs typeface="Arial" panose="020B0604020202020204" pitchFamily="34" charset="0"/>
            </a:endParaRPr>
          </a:p>
          <a:p>
            <a:pPr marL="514350" indent="-514350">
              <a:spcBef>
                <a:spcPts val="2400"/>
              </a:spcBef>
              <a:buAutoNum type="arabicPeriod"/>
            </a:pPr>
            <a:r>
              <a:rPr lang="it-IT" sz="3200" b="0" dirty="0">
                <a:solidFill>
                  <a:schemeClr val="bg1">
                    <a:lumMod val="65000"/>
                  </a:schemeClr>
                </a:solidFill>
                <a:latin typeface="Arial" panose="020B0604020202020204" pitchFamily="34" charset="0"/>
                <a:cs typeface="Arial" panose="020B0604020202020204" pitchFamily="34" charset="0"/>
              </a:rPr>
              <a:t>Series production </a:t>
            </a:r>
            <a:r>
              <a:rPr lang="it-IT" sz="3200" b="0" dirty="0" err="1">
                <a:solidFill>
                  <a:schemeClr val="bg1">
                    <a:lumMod val="65000"/>
                  </a:schemeClr>
                </a:solidFill>
                <a:latin typeface="Arial" panose="020B0604020202020204" pitchFamily="34" charset="0"/>
                <a:cs typeface="Arial" panose="020B0604020202020204" pitchFamily="34" charset="0"/>
              </a:rPr>
              <a:t>better</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than</a:t>
            </a:r>
            <a:r>
              <a:rPr lang="it-IT" sz="3200" b="0" dirty="0">
                <a:solidFill>
                  <a:schemeClr val="bg1">
                    <a:lumMod val="65000"/>
                  </a:schemeClr>
                </a:solidFill>
                <a:latin typeface="Arial" panose="020B0604020202020204" pitchFamily="34" charset="0"/>
                <a:cs typeface="Arial" panose="020B0604020202020204" pitchFamily="34" charset="0"/>
              </a:rPr>
              <a:t> </a:t>
            </a:r>
            <a:r>
              <a:rPr lang="it-IT" sz="3200" b="0" dirty="0" err="1">
                <a:solidFill>
                  <a:schemeClr val="bg1">
                    <a:lumMod val="65000"/>
                  </a:schemeClr>
                </a:solidFill>
                <a:latin typeface="Arial" panose="020B0604020202020204" pitchFamily="34" charset="0"/>
                <a:cs typeface="Arial" panose="020B0604020202020204" pitchFamily="34" charset="0"/>
              </a:rPr>
              <a:t>prototypes</a:t>
            </a:r>
            <a:endParaRPr lang="it-IT" sz="3200" b="0" dirty="0">
              <a:solidFill>
                <a:schemeClr val="bg1">
                  <a:lumMod val="65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AF757BB-B46D-05DF-6449-28381DFF5026}"/>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11511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0E0A1D-83C8-A981-3FFD-0C6A83939947}"/>
              </a:ext>
            </a:extLst>
          </p:cNvPr>
          <p:cNvSpPr>
            <a:spLocks noGrp="1"/>
          </p:cNvSpPr>
          <p:nvPr>
            <p:ph type="title"/>
          </p:nvPr>
        </p:nvSpPr>
        <p:spPr/>
        <p:txBody>
          <a:bodyPr/>
          <a:lstStyle/>
          <a:p>
            <a:r>
              <a:rPr lang="it-IT" dirty="0"/>
              <a:t>From 1979 HEP drives Accelerators R&amp;D</a:t>
            </a:r>
          </a:p>
        </p:txBody>
      </p:sp>
      <p:sp>
        <p:nvSpPr>
          <p:cNvPr id="3" name="Segnaposto data 2">
            <a:extLst>
              <a:ext uri="{FF2B5EF4-FFF2-40B4-BE49-F238E27FC236}">
                <a16:creationId xmlns:a16="http://schemas.microsoft.com/office/drawing/2014/main" id="{4C8E1A78-EA5F-A1A2-85A2-20AC28703C2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70EDC4B2-FBB9-9E6A-16EF-63CA64CB5A34}"/>
              </a:ext>
            </a:extLst>
          </p:cNvPr>
          <p:cNvSpPr>
            <a:spLocks noGrp="1"/>
          </p:cNvSpPr>
          <p:nvPr>
            <p:ph type="ftr" sz="quarter" idx="11"/>
          </p:nvPr>
        </p:nvSpPr>
        <p:spPr/>
        <p:txBody>
          <a:bodyPr/>
          <a:lstStyle/>
          <a:p>
            <a:pPr>
              <a:defRPr/>
            </a:pPr>
            <a:fld id="{8DAD3638-8E0C-4079-83E3-101B55F74CF3}" type="slidenum">
              <a:rPr lang="en-US" altLang="it-IT" smtClean="0"/>
              <a:pPr>
                <a:defRPr/>
              </a:pPr>
              <a:t>13</a:t>
            </a:fld>
            <a:endParaRPr lang="en-US" altLang="it-IT"/>
          </a:p>
        </p:txBody>
      </p:sp>
      <p:pic>
        <p:nvPicPr>
          <p:cNvPr id="6" name="Picture 2" descr="The so-called Livingston plot illustrates how history of discovery on the energy frontier has been enabled by the history of invention (red arrows) in accelerator science and technology.  ">
            <a:extLst>
              <a:ext uri="{FF2B5EF4-FFF2-40B4-BE49-F238E27FC236}">
                <a16:creationId xmlns:a16="http://schemas.microsoft.com/office/drawing/2014/main" id="{861029D9-4BD7-C738-3C92-F5B6A6357A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6605" y="845541"/>
            <a:ext cx="7408490" cy="5490771"/>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B1F269AF-B326-B1D2-DE3C-0EAF52948C24}"/>
              </a:ext>
            </a:extLst>
          </p:cNvPr>
          <p:cNvSpPr txBox="1"/>
          <p:nvPr/>
        </p:nvSpPr>
        <p:spPr>
          <a:xfrm>
            <a:off x="8818080" y="6012461"/>
            <a:ext cx="1434030" cy="307777"/>
          </a:xfrm>
          <a:prstGeom prst="rect">
            <a:avLst/>
          </a:prstGeom>
          <a:noFill/>
        </p:spPr>
        <p:txBody>
          <a:bodyPr wrap="square" rtlCol="0">
            <a:spAutoFit/>
          </a:bodyPr>
          <a:lstStyle/>
          <a:p>
            <a:r>
              <a:rPr lang="it-IT" b="0">
                <a:solidFill>
                  <a:srgbClr val="002060"/>
                </a:solidFill>
              </a:rPr>
              <a:t>K. </a:t>
            </a:r>
            <a:r>
              <a:rPr lang="it-IT" b="0" err="1">
                <a:solidFill>
                  <a:srgbClr val="002060"/>
                </a:solidFill>
              </a:rPr>
              <a:t>Yokoya</a:t>
            </a:r>
            <a:r>
              <a:rPr lang="it-IT" b="0">
                <a:solidFill>
                  <a:srgbClr val="002060"/>
                </a:solidFill>
              </a:rPr>
              <a:t>, 2014</a:t>
            </a:r>
          </a:p>
        </p:txBody>
      </p:sp>
      <p:sp>
        <p:nvSpPr>
          <p:cNvPr id="8" name="Ovale 7">
            <a:extLst>
              <a:ext uri="{FF2B5EF4-FFF2-40B4-BE49-F238E27FC236}">
                <a16:creationId xmlns:a16="http://schemas.microsoft.com/office/drawing/2014/main" id="{E0A448D8-C1CD-FF7A-545A-16DD5F0DE1BA}"/>
              </a:ext>
            </a:extLst>
          </p:cNvPr>
          <p:cNvSpPr/>
          <p:nvPr/>
        </p:nvSpPr>
        <p:spPr bwMode="auto">
          <a:xfrm>
            <a:off x="8578072" y="2481354"/>
            <a:ext cx="307777" cy="307777"/>
          </a:xfrm>
          <a:prstGeom prst="ellipse">
            <a:avLst/>
          </a:prstGeom>
          <a:solidFill>
            <a:schemeClr val="accent2"/>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it-IT"/>
          </a:p>
        </p:txBody>
      </p:sp>
      <p:sp>
        <p:nvSpPr>
          <p:cNvPr id="9" name="Ovale 8">
            <a:extLst>
              <a:ext uri="{FF2B5EF4-FFF2-40B4-BE49-F238E27FC236}">
                <a16:creationId xmlns:a16="http://schemas.microsoft.com/office/drawing/2014/main" id="{E99FD2B0-3FD4-44F8-0647-24B58104FB1A}"/>
              </a:ext>
            </a:extLst>
          </p:cNvPr>
          <p:cNvSpPr/>
          <p:nvPr/>
        </p:nvSpPr>
        <p:spPr bwMode="auto">
          <a:xfrm>
            <a:off x="9526656" y="826074"/>
            <a:ext cx="307777" cy="307777"/>
          </a:xfrm>
          <a:prstGeom prst="ellipse">
            <a:avLst/>
          </a:prstGeom>
          <a:solidFill>
            <a:srgbClr val="CC3300"/>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it-IT">
              <a:solidFill>
                <a:srgbClr val="CC3300"/>
              </a:solidFill>
            </a:endParaRPr>
          </a:p>
        </p:txBody>
      </p:sp>
      <p:sp>
        <p:nvSpPr>
          <p:cNvPr id="10" name="CasellaDiTesto 9">
            <a:extLst>
              <a:ext uri="{FF2B5EF4-FFF2-40B4-BE49-F238E27FC236}">
                <a16:creationId xmlns:a16="http://schemas.microsoft.com/office/drawing/2014/main" id="{A5295F54-6415-0CDC-5658-239E821DE2F2}"/>
              </a:ext>
            </a:extLst>
          </p:cNvPr>
          <p:cNvSpPr txBox="1"/>
          <p:nvPr/>
        </p:nvSpPr>
        <p:spPr>
          <a:xfrm>
            <a:off x="8372727" y="2081243"/>
            <a:ext cx="718466" cy="400110"/>
          </a:xfrm>
          <a:prstGeom prst="rect">
            <a:avLst/>
          </a:prstGeom>
          <a:noFill/>
        </p:spPr>
        <p:txBody>
          <a:bodyPr wrap="none" rtlCol="0">
            <a:spAutoFit/>
          </a:bodyPr>
          <a:lstStyle/>
          <a:p>
            <a:r>
              <a:rPr lang="it-IT" sz="2000" dirty="0">
                <a:solidFill>
                  <a:srgbClr val="0057CF"/>
                </a:solidFill>
              </a:rPr>
              <a:t>CEPC</a:t>
            </a:r>
          </a:p>
        </p:txBody>
      </p:sp>
      <p:sp>
        <p:nvSpPr>
          <p:cNvPr id="11" name="CasellaDiTesto 10">
            <a:extLst>
              <a:ext uri="{FF2B5EF4-FFF2-40B4-BE49-F238E27FC236}">
                <a16:creationId xmlns:a16="http://schemas.microsoft.com/office/drawing/2014/main" id="{CBE69AF5-A47A-E13B-72E5-2E0A1665965D}"/>
              </a:ext>
            </a:extLst>
          </p:cNvPr>
          <p:cNvSpPr txBox="1"/>
          <p:nvPr/>
        </p:nvSpPr>
        <p:spPr>
          <a:xfrm>
            <a:off x="9179380" y="1210280"/>
            <a:ext cx="1072730" cy="400110"/>
          </a:xfrm>
          <a:prstGeom prst="rect">
            <a:avLst/>
          </a:prstGeom>
          <a:solidFill>
            <a:schemeClr val="bg1"/>
          </a:solidFill>
        </p:spPr>
        <p:txBody>
          <a:bodyPr wrap="none" rtlCol="0">
            <a:spAutoFit/>
          </a:bodyPr>
          <a:lstStyle/>
          <a:p>
            <a:r>
              <a:rPr lang="it-IT" sz="2000" dirty="0">
                <a:solidFill>
                  <a:srgbClr val="CC3300"/>
                </a:solidFill>
              </a:rPr>
              <a:t>CEPC-</a:t>
            </a:r>
            <a:r>
              <a:rPr lang="it-IT" sz="2000" dirty="0" err="1">
                <a:solidFill>
                  <a:srgbClr val="CC3300"/>
                </a:solidFill>
              </a:rPr>
              <a:t>hh</a:t>
            </a:r>
            <a:endParaRPr lang="it-IT" sz="2000" dirty="0">
              <a:solidFill>
                <a:srgbClr val="CC3300"/>
              </a:solidFill>
            </a:endParaRPr>
          </a:p>
        </p:txBody>
      </p:sp>
      <p:sp>
        <p:nvSpPr>
          <p:cNvPr id="12" name="Rectangle 6">
            <a:extLst>
              <a:ext uri="{FF2B5EF4-FFF2-40B4-BE49-F238E27FC236}">
                <a16:creationId xmlns:a16="http://schemas.microsoft.com/office/drawing/2014/main" id="{1A609022-34BB-91A3-804B-26F82F21DDDA}"/>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146467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EA7CE4-47E3-9D45-898A-E20AD3644690}"/>
              </a:ext>
            </a:extLst>
          </p:cNvPr>
          <p:cNvSpPr>
            <a:spLocks noGrp="1"/>
          </p:cNvSpPr>
          <p:nvPr>
            <p:ph type="title"/>
          </p:nvPr>
        </p:nvSpPr>
        <p:spPr/>
        <p:txBody>
          <a:bodyPr/>
          <a:lstStyle/>
          <a:p>
            <a:r>
              <a:rPr lang="it-IT" dirty="0"/>
              <a:t>SCRF From HEPL to </a:t>
            </a:r>
            <a:r>
              <a:rPr lang="it-IT" dirty="0" err="1"/>
              <a:t>year</a:t>
            </a:r>
            <a:r>
              <a:rPr lang="it-IT" dirty="0"/>
              <a:t> 2000</a:t>
            </a:r>
          </a:p>
        </p:txBody>
      </p:sp>
      <p:sp>
        <p:nvSpPr>
          <p:cNvPr id="3" name="Segnaposto data 2">
            <a:extLst>
              <a:ext uri="{FF2B5EF4-FFF2-40B4-BE49-F238E27FC236}">
                <a16:creationId xmlns:a16="http://schemas.microsoft.com/office/drawing/2014/main" id="{C5489177-9D89-CA4E-A4FB-D6BB13A606A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B139C22-D5FE-F24A-8F94-FFD76CAA1994}"/>
              </a:ext>
            </a:extLst>
          </p:cNvPr>
          <p:cNvSpPr>
            <a:spLocks noGrp="1"/>
          </p:cNvSpPr>
          <p:nvPr>
            <p:ph type="ftr" sz="quarter" idx="11"/>
          </p:nvPr>
        </p:nvSpPr>
        <p:spPr/>
        <p:txBody>
          <a:bodyPr/>
          <a:lstStyle/>
          <a:p>
            <a:pPr>
              <a:defRPr/>
            </a:pPr>
            <a:fld id="{8DAD3638-8E0C-4079-83E3-101B55F74CF3}" type="slidenum">
              <a:rPr lang="en-US" altLang="it-IT" smtClean="0"/>
              <a:pPr>
                <a:defRPr/>
              </a:pPr>
              <a:t>14</a:t>
            </a:fld>
            <a:endParaRPr lang="en-US" altLang="it-IT"/>
          </a:p>
        </p:txBody>
      </p:sp>
      <p:grpSp>
        <p:nvGrpSpPr>
          <p:cNvPr id="6" name="Group 22">
            <a:extLst>
              <a:ext uri="{FF2B5EF4-FFF2-40B4-BE49-F238E27FC236}">
                <a16:creationId xmlns:a16="http://schemas.microsoft.com/office/drawing/2014/main" id="{D2F0FB8F-E685-5440-97AB-066160E4BA7F}"/>
              </a:ext>
            </a:extLst>
          </p:cNvPr>
          <p:cNvGrpSpPr>
            <a:grpSpLocks/>
          </p:cNvGrpSpPr>
          <p:nvPr/>
        </p:nvGrpSpPr>
        <p:grpSpPr bwMode="auto">
          <a:xfrm>
            <a:off x="1825626" y="815976"/>
            <a:ext cx="8469313" cy="5516563"/>
            <a:chOff x="158" y="546"/>
            <a:chExt cx="5335" cy="3475"/>
          </a:xfrm>
        </p:grpSpPr>
        <p:pic>
          <p:nvPicPr>
            <p:cNvPr id="7" name="Picture 3" descr="Padamsee0">
              <a:extLst>
                <a:ext uri="{FF2B5EF4-FFF2-40B4-BE49-F238E27FC236}">
                  <a16:creationId xmlns:a16="http://schemas.microsoft.com/office/drawing/2014/main" id="{3BCC1DAE-E697-B94C-93A8-DF2587D98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9" t="1848" r="1846" b="1320"/>
            <a:stretch>
              <a:fillRect/>
            </a:stretch>
          </p:blipFill>
          <p:spPr bwMode="auto">
            <a:xfrm>
              <a:off x="1825" y="1317"/>
              <a:ext cx="2261" cy="2676"/>
            </a:xfrm>
            <a:prstGeom prst="rect">
              <a:avLst/>
            </a:prstGeom>
            <a:noFill/>
            <a:extLst>
              <a:ext uri="{909E8E84-426E-40DD-AFC4-6F175D3DCCD1}">
                <a14:hiddenFill xmlns:a14="http://schemas.microsoft.com/office/drawing/2010/main">
                  <a:solidFill>
                    <a:srgbClr val="FFFFFF"/>
                  </a:solidFill>
                </a14:hiddenFill>
              </a:ext>
            </a:extLst>
          </p:spPr>
        </p:pic>
        <p:sp>
          <p:nvSpPr>
            <p:cNvPr id="8" name="Line 4">
              <a:extLst>
                <a:ext uri="{FF2B5EF4-FFF2-40B4-BE49-F238E27FC236}">
                  <a16:creationId xmlns:a16="http://schemas.microsoft.com/office/drawing/2014/main" id="{4B090B0B-2508-BB44-8624-96384E1AB1AF}"/>
                </a:ext>
              </a:extLst>
            </p:cNvPr>
            <p:cNvSpPr>
              <a:spLocks noChangeShapeType="1"/>
            </p:cNvSpPr>
            <p:nvPr/>
          </p:nvSpPr>
          <p:spPr bwMode="auto">
            <a:xfrm flipH="1">
              <a:off x="3787" y="1362"/>
              <a:ext cx="590" cy="454"/>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5">
              <a:extLst>
                <a:ext uri="{FF2B5EF4-FFF2-40B4-BE49-F238E27FC236}">
                  <a16:creationId xmlns:a16="http://schemas.microsoft.com/office/drawing/2014/main" id="{1F3223FF-9862-1C4A-819F-95AA1FC0244F}"/>
                </a:ext>
              </a:extLst>
            </p:cNvPr>
            <p:cNvSpPr>
              <a:spLocks noChangeShapeType="1"/>
            </p:cNvSpPr>
            <p:nvPr/>
          </p:nvSpPr>
          <p:spPr bwMode="auto">
            <a:xfrm>
              <a:off x="1565" y="1997"/>
              <a:ext cx="1859" cy="91"/>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6">
              <a:extLst>
                <a:ext uri="{FF2B5EF4-FFF2-40B4-BE49-F238E27FC236}">
                  <a16:creationId xmlns:a16="http://schemas.microsoft.com/office/drawing/2014/main" id="{60D13220-5BBE-7C46-AFCC-47F806B72164}"/>
                </a:ext>
              </a:extLst>
            </p:cNvPr>
            <p:cNvSpPr>
              <a:spLocks noChangeShapeType="1"/>
            </p:cNvSpPr>
            <p:nvPr/>
          </p:nvSpPr>
          <p:spPr bwMode="auto">
            <a:xfrm flipV="1">
              <a:off x="1610" y="2224"/>
              <a:ext cx="1785" cy="449"/>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7">
              <a:extLst>
                <a:ext uri="{FF2B5EF4-FFF2-40B4-BE49-F238E27FC236}">
                  <a16:creationId xmlns:a16="http://schemas.microsoft.com/office/drawing/2014/main" id="{FDD8D6F4-FB4A-3543-A196-9D2B007390B6}"/>
                </a:ext>
              </a:extLst>
            </p:cNvPr>
            <p:cNvSpPr>
              <a:spLocks noChangeShapeType="1"/>
            </p:cNvSpPr>
            <p:nvPr/>
          </p:nvSpPr>
          <p:spPr bwMode="auto">
            <a:xfrm flipV="1">
              <a:off x="1432" y="2451"/>
              <a:ext cx="1675" cy="793"/>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8">
              <a:extLst>
                <a:ext uri="{FF2B5EF4-FFF2-40B4-BE49-F238E27FC236}">
                  <a16:creationId xmlns:a16="http://schemas.microsoft.com/office/drawing/2014/main" id="{152F2FFB-7726-024E-A94C-FE4DCB790873}"/>
                </a:ext>
              </a:extLst>
            </p:cNvPr>
            <p:cNvSpPr>
              <a:spLocks noChangeShapeType="1"/>
            </p:cNvSpPr>
            <p:nvPr/>
          </p:nvSpPr>
          <p:spPr bwMode="auto">
            <a:xfrm flipV="1">
              <a:off x="1288" y="2859"/>
              <a:ext cx="1274" cy="781"/>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
              <a:extLst>
                <a:ext uri="{FF2B5EF4-FFF2-40B4-BE49-F238E27FC236}">
                  <a16:creationId xmlns:a16="http://schemas.microsoft.com/office/drawing/2014/main" id="{EE8B9F61-3DEF-954C-92BF-B576D4351A8A}"/>
                </a:ext>
              </a:extLst>
            </p:cNvPr>
            <p:cNvSpPr>
              <a:spLocks noChangeShapeType="1"/>
            </p:cNvSpPr>
            <p:nvPr/>
          </p:nvSpPr>
          <p:spPr bwMode="auto">
            <a:xfrm flipH="1" flipV="1">
              <a:off x="3742" y="2587"/>
              <a:ext cx="952" cy="181"/>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0">
              <a:extLst>
                <a:ext uri="{FF2B5EF4-FFF2-40B4-BE49-F238E27FC236}">
                  <a16:creationId xmlns:a16="http://schemas.microsoft.com/office/drawing/2014/main" id="{329DBAC7-F5CC-D649-9646-21BCFAED67CF}"/>
                </a:ext>
              </a:extLst>
            </p:cNvPr>
            <p:cNvSpPr>
              <a:spLocks noChangeShapeType="1"/>
            </p:cNvSpPr>
            <p:nvPr/>
          </p:nvSpPr>
          <p:spPr bwMode="auto">
            <a:xfrm flipH="1" flipV="1">
              <a:off x="3107" y="3449"/>
              <a:ext cx="1352" cy="299"/>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 name="Picture 11" descr="Padamsee1">
              <a:extLst>
                <a:ext uri="{FF2B5EF4-FFF2-40B4-BE49-F238E27FC236}">
                  <a16:creationId xmlns:a16="http://schemas.microsoft.com/office/drawing/2014/main" id="{9F5A5EFD-3B03-A545-86A0-1B37D650A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 y="682"/>
              <a:ext cx="1071" cy="13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Padamsee2">
              <a:extLst>
                <a:ext uri="{FF2B5EF4-FFF2-40B4-BE49-F238E27FC236}">
                  <a16:creationId xmlns:a16="http://schemas.microsoft.com/office/drawing/2014/main" id="{BF056842-4B2C-B940-8EE6-36CEC6529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773"/>
              <a:ext cx="1633" cy="5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Padamsee3">
              <a:extLst>
                <a:ext uri="{FF2B5EF4-FFF2-40B4-BE49-F238E27FC236}">
                  <a16:creationId xmlns:a16="http://schemas.microsoft.com/office/drawing/2014/main" id="{A533A8F6-8E8A-A04C-AAE8-C6187172A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 y="1453"/>
              <a:ext cx="1317" cy="7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Padamsee4">
              <a:extLst>
                <a:ext uri="{FF2B5EF4-FFF2-40B4-BE49-F238E27FC236}">
                  <a16:creationId xmlns:a16="http://schemas.microsoft.com/office/drawing/2014/main" id="{83396C4E-9F24-9B46-9E1C-A671FACAB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 y="3041"/>
              <a:ext cx="1164" cy="4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 descr="Padamsee5">
              <a:extLst>
                <a:ext uri="{FF2B5EF4-FFF2-40B4-BE49-F238E27FC236}">
                  <a16:creationId xmlns:a16="http://schemas.microsoft.com/office/drawing/2014/main" id="{2B174DEF-BC1E-9343-8768-CD96FD322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 y="3560"/>
              <a:ext cx="837" cy="4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Padamsee6">
              <a:extLst>
                <a:ext uri="{FF2B5EF4-FFF2-40B4-BE49-F238E27FC236}">
                  <a16:creationId xmlns:a16="http://schemas.microsoft.com/office/drawing/2014/main" id="{819B152A-930C-2D4C-831E-1B47F7D11B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0" y="2215"/>
              <a:ext cx="721" cy="1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7" descr="Padamsee7">
              <a:extLst>
                <a:ext uri="{FF2B5EF4-FFF2-40B4-BE49-F238E27FC236}">
                  <a16:creationId xmlns:a16="http://schemas.microsoft.com/office/drawing/2014/main" id="{F6B784A1-4F8E-E844-957F-06227DCBF2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8" y="3267"/>
              <a:ext cx="933" cy="6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a:extLst>
                <a:ext uri="{FF2B5EF4-FFF2-40B4-BE49-F238E27FC236}">
                  <a16:creationId xmlns:a16="http://schemas.microsoft.com/office/drawing/2014/main" id="{E1E6AC52-3E68-C44D-B985-16BB97A3F8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2360"/>
              <a:ext cx="1361" cy="560"/>
            </a:xfrm>
            <a:prstGeom prst="rect">
              <a:avLst/>
            </a:prstGeom>
            <a:noFill/>
            <a:ln>
              <a:noFill/>
            </a:ln>
            <a:effectLst/>
            <a:extLst>
              <a:ext uri="{909E8E84-426E-40DD-AFC4-6F175D3DCCD1}">
                <a14:hiddenFill xmlns:a14="http://schemas.microsoft.com/office/drawing/2010/main">
                  <a:gradFill rotWithShape="0">
                    <a:gsLst>
                      <a:gs pos="0">
                        <a:srgbClr val="520402"/>
                      </a:gs>
                      <a:gs pos="100000">
                        <a:srgbClr val="FFCC00"/>
                      </a:gs>
                    </a:gsLst>
                    <a:lin ang="5400000" scaled="1"/>
                  </a:gradFill>
                </a14:hiddenFill>
              </a:ext>
              <a:ext uri="{91240B29-F687-4F45-9708-019B960494DF}">
                <a14:hiddenLine xmlns:a14="http://schemas.microsoft.com/office/drawing/2010/main" w="12700">
                  <a:solidFill>
                    <a:srgbClr val="B2B2B2"/>
                  </a:solidFill>
                  <a:miter lim="800000"/>
                  <a:headEnd/>
                  <a:tailEnd/>
                </a14:hiddenLine>
              </a:ext>
              <a:ext uri="{AF507438-7753-43E0-B8FC-AC1667EBCBE1}">
                <a14:hiddenEffects xmlns:a14="http://schemas.microsoft.com/office/drawing/2010/main">
                  <a:effectLst>
                    <a:outerShdw dist="35921" dir="2700000" sy="50000" rotWithShape="0">
                      <a:srgbClr val="875B0D"/>
                    </a:outerShdw>
                  </a:effectLst>
                </a14:hiddenEffects>
              </a:ext>
            </a:extLst>
          </p:spPr>
        </p:pic>
        <p:sp>
          <p:nvSpPr>
            <p:cNvPr id="23" name="Line 19">
              <a:extLst>
                <a:ext uri="{FF2B5EF4-FFF2-40B4-BE49-F238E27FC236}">
                  <a16:creationId xmlns:a16="http://schemas.microsoft.com/office/drawing/2014/main" id="{E74AEB41-E3D1-B342-8421-FFF7F0CBBEF1}"/>
                </a:ext>
              </a:extLst>
            </p:cNvPr>
            <p:cNvSpPr>
              <a:spLocks noChangeShapeType="1"/>
            </p:cNvSpPr>
            <p:nvPr/>
          </p:nvSpPr>
          <p:spPr bwMode="auto">
            <a:xfrm>
              <a:off x="1791" y="1071"/>
              <a:ext cx="1724" cy="881"/>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21">
              <a:extLst>
                <a:ext uri="{FF2B5EF4-FFF2-40B4-BE49-F238E27FC236}">
                  <a16:creationId xmlns:a16="http://schemas.microsoft.com/office/drawing/2014/main" id="{6B6A0D13-78CF-A74C-8C6C-5E998FF127D9}"/>
                </a:ext>
              </a:extLst>
            </p:cNvPr>
            <p:cNvSpPr txBox="1">
              <a:spLocks noChangeArrowheads="1"/>
            </p:cNvSpPr>
            <p:nvPr/>
          </p:nvSpPr>
          <p:spPr bwMode="auto">
            <a:xfrm>
              <a:off x="1837" y="546"/>
              <a:ext cx="217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base" hangingPunct="1"/>
              <a:r>
                <a:rPr lang="en-US" altLang="en-US" sz="2000" dirty="0">
                  <a:solidFill>
                    <a:srgbClr val="CC3300"/>
                  </a:solidFill>
                </a:rPr>
                <a:t>“Livingston Plot”</a:t>
              </a:r>
              <a:r>
                <a:rPr lang="en-US" altLang="en-US" sz="2000" dirty="0"/>
                <a:t> </a:t>
              </a:r>
              <a:r>
                <a:rPr lang="en-US" altLang="en-US" sz="1200" dirty="0"/>
                <a:t>from Hasan </a:t>
              </a:r>
              <a:r>
                <a:rPr lang="en-US" altLang="en-US" sz="1200" dirty="0" err="1"/>
                <a:t>Padamsee</a:t>
              </a:r>
              <a:endParaRPr lang="en-US" altLang="en-US" sz="1200" dirty="0"/>
            </a:p>
          </p:txBody>
        </p:sp>
      </p:grpSp>
      <p:sp>
        <p:nvSpPr>
          <p:cNvPr id="25" name="Rectangle 6">
            <a:extLst>
              <a:ext uri="{FF2B5EF4-FFF2-40B4-BE49-F238E27FC236}">
                <a16:creationId xmlns:a16="http://schemas.microsoft.com/office/drawing/2014/main" id="{D2D2EF7A-1B4B-DE2B-24BE-9E6BF1A1EB55}"/>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658478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D9E2CB-74E1-514F-AAA4-012B9D2E5521}"/>
              </a:ext>
            </a:extLst>
          </p:cNvPr>
          <p:cNvSpPr>
            <a:spLocks noGrp="1"/>
          </p:cNvSpPr>
          <p:nvPr>
            <p:ph type="title"/>
          </p:nvPr>
        </p:nvSpPr>
        <p:spPr/>
        <p:txBody>
          <a:bodyPr/>
          <a:lstStyle/>
          <a:p>
            <a:r>
              <a:rPr lang="it-IT" altLang="en-US" dirty="0"/>
              <a:t>SRF </a:t>
            </a:r>
            <a:r>
              <a:rPr lang="it-IT" altLang="en-US" dirty="0" err="1"/>
              <a:t>at</a:t>
            </a:r>
            <a:r>
              <a:rPr lang="it-IT" altLang="en-US" dirty="0"/>
              <a:t> the </a:t>
            </a:r>
            <a:r>
              <a:rPr lang="it-IT" altLang="en-US" dirty="0" err="1"/>
              <a:t>p</a:t>
            </a:r>
            <a:r>
              <a:rPr lang="en-US" altLang="en-US" dirty="0" err="1"/>
              <a:t>ioneering</a:t>
            </a:r>
            <a:r>
              <a:rPr lang="en-US" altLang="en-US" dirty="0"/>
              <a:t> age </a:t>
            </a:r>
            <a:r>
              <a:rPr lang="it-IT" altLang="en-US" dirty="0"/>
              <a:t>in the </a:t>
            </a:r>
            <a:r>
              <a:rPr lang="it-IT" altLang="en-US" dirty="0" err="1"/>
              <a:t>seventies</a:t>
            </a:r>
            <a:endParaRPr lang="it-IT" dirty="0"/>
          </a:p>
        </p:txBody>
      </p:sp>
      <p:sp>
        <p:nvSpPr>
          <p:cNvPr id="3" name="Segnaposto data 2">
            <a:extLst>
              <a:ext uri="{FF2B5EF4-FFF2-40B4-BE49-F238E27FC236}">
                <a16:creationId xmlns:a16="http://schemas.microsoft.com/office/drawing/2014/main" id="{76FC6EDF-5010-3F4D-AEB1-D7CE263B620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B12AA473-7A7B-AC4B-98DF-5341CBE857F8}"/>
              </a:ext>
            </a:extLst>
          </p:cNvPr>
          <p:cNvSpPr>
            <a:spLocks noGrp="1"/>
          </p:cNvSpPr>
          <p:nvPr>
            <p:ph type="ftr" sz="quarter" idx="11"/>
          </p:nvPr>
        </p:nvSpPr>
        <p:spPr/>
        <p:txBody>
          <a:bodyPr/>
          <a:lstStyle/>
          <a:p>
            <a:pPr>
              <a:defRPr/>
            </a:pPr>
            <a:fld id="{8DAD3638-8E0C-4079-83E3-101B55F74CF3}" type="slidenum">
              <a:rPr lang="en-US" altLang="it-IT" smtClean="0"/>
              <a:pPr>
                <a:defRPr/>
              </a:pPr>
              <a:t>15</a:t>
            </a:fld>
            <a:endParaRPr lang="en-US" altLang="it-IT"/>
          </a:p>
        </p:txBody>
      </p:sp>
      <p:pic>
        <p:nvPicPr>
          <p:cNvPr id="6" name="Picture 3" descr="argonne                                                        0001AE55mc192 Shared                   B23808E5:">
            <a:extLst>
              <a:ext uri="{FF2B5EF4-FFF2-40B4-BE49-F238E27FC236}">
                <a16:creationId xmlns:a16="http://schemas.microsoft.com/office/drawing/2014/main" id="{64DAC77C-BD60-FC4A-8DBC-B4B82352C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81"/>
          <a:stretch>
            <a:fillRect/>
          </a:stretch>
        </p:blipFill>
        <p:spPr bwMode="auto">
          <a:xfrm>
            <a:off x="5700713" y="827309"/>
            <a:ext cx="4622800" cy="3322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epl_7-cell_photo.eps                                          0001AE55mc192 Shared                   B23808E5:">
            <a:extLst>
              <a:ext uri="{FF2B5EF4-FFF2-40B4-BE49-F238E27FC236}">
                <a16:creationId xmlns:a16="http://schemas.microsoft.com/office/drawing/2014/main" id="{770D4A6F-F722-AD4B-AD8D-B2DB002BC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97" r="3145" b="8653"/>
          <a:stretch>
            <a:fillRect/>
          </a:stretch>
        </p:blipFill>
        <p:spPr bwMode="auto">
          <a:xfrm>
            <a:off x="1738313" y="4089620"/>
            <a:ext cx="3911600" cy="2146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a:extLst>
              <a:ext uri="{FF2B5EF4-FFF2-40B4-BE49-F238E27FC236}">
                <a16:creationId xmlns:a16="http://schemas.microsoft.com/office/drawing/2014/main" id="{9347A0F4-E775-0B40-8E90-172BE3187BE4}"/>
              </a:ext>
            </a:extLst>
          </p:cNvPr>
          <p:cNvSpPr txBox="1">
            <a:spLocks noChangeArrowheads="1"/>
          </p:cNvSpPr>
          <p:nvPr/>
        </p:nvSpPr>
        <p:spPr bwMode="auto">
          <a:xfrm>
            <a:off x="1213643" y="1601027"/>
            <a:ext cx="4075113" cy="260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40000"/>
              </a:lnSpc>
            </a:pPr>
            <a:r>
              <a:rPr lang="en-US" altLang="en-US" sz="2400" dirty="0">
                <a:solidFill>
                  <a:srgbClr val="990000"/>
                </a:solidFill>
                <a:latin typeface="Arial" panose="020B0604020202020204" pitchFamily="34" charset="0"/>
                <a:cs typeface="Arial" panose="020B0604020202020204" pitchFamily="34" charset="0"/>
              </a:rPr>
              <a:t>Argonne</a:t>
            </a:r>
            <a:r>
              <a:rPr lang="it-IT" altLang="en-US" sz="2400" dirty="0">
                <a:solidFill>
                  <a:srgbClr val="990000"/>
                </a:solidFill>
                <a:latin typeface="Arial" panose="020B0604020202020204" pitchFamily="34" charset="0"/>
                <a:cs typeface="Arial" panose="020B0604020202020204" pitchFamily="34" charset="0"/>
              </a:rPr>
              <a:t> National </a:t>
            </a:r>
            <a:r>
              <a:rPr lang="it-IT" altLang="en-US" sz="2400" dirty="0" err="1">
                <a:solidFill>
                  <a:srgbClr val="990000"/>
                </a:solidFill>
                <a:latin typeface="Arial" panose="020B0604020202020204" pitchFamily="34" charset="0"/>
                <a:cs typeface="Arial" panose="020B0604020202020204" pitchFamily="34" charset="0"/>
              </a:rPr>
              <a:t>Labs</a:t>
            </a:r>
            <a:r>
              <a:rPr lang="en-US" altLang="en-US" sz="2400" dirty="0">
                <a:solidFill>
                  <a:srgbClr val="000066"/>
                </a:solidFill>
                <a:latin typeface="Arial" panose="020B0604020202020204" pitchFamily="34" charset="0"/>
                <a:cs typeface="Arial" panose="020B0604020202020204" pitchFamily="34" charset="0"/>
              </a:rPr>
              <a:t> </a:t>
            </a:r>
          </a:p>
          <a:p>
            <a:pPr algn="l">
              <a:lnSpc>
                <a:spcPct val="140000"/>
              </a:lnSpc>
            </a:pPr>
            <a:r>
              <a:rPr lang="it-IT" altLang="en-US" sz="2400" dirty="0">
                <a:solidFill>
                  <a:srgbClr val="000066"/>
                </a:solidFill>
                <a:latin typeface="Arial" panose="020B0604020202020204" pitchFamily="34" charset="0"/>
                <a:cs typeface="Arial" panose="020B0604020202020204" pitchFamily="34" charset="0"/>
              </a:rPr>
              <a:t>ATLAS</a:t>
            </a:r>
            <a:r>
              <a:rPr lang="it-IT" altLang="en-US" sz="2400" b="0" dirty="0">
                <a:solidFill>
                  <a:srgbClr val="000066"/>
                </a:solidFill>
                <a:latin typeface="Arial" panose="020B0604020202020204" pitchFamily="34" charset="0"/>
                <a:cs typeface="Arial" panose="020B0604020202020204" pitchFamily="34" charset="0"/>
              </a:rPr>
              <a:t>: </a:t>
            </a:r>
            <a:r>
              <a:rPr lang="en-US" altLang="en-US" sz="2400" b="0" dirty="0">
                <a:solidFill>
                  <a:srgbClr val="000066"/>
                </a:solidFill>
                <a:latin typeface="Arial" panose="020B0604020202020204" pitchFamily="34" charset="0"/>
                <a:cs typeface="Arial" panose="020B0604020202020204" pitchFamily="34" charset="0"/>
              </a:rPr>
              <a:t>Heavy</a:t>
            </a:r>
            <a:r>
              <a:rPr lang="it-IT" altLang="en-US" sz="2400" b="0" dirty="0">
                <a:solidFill>
                  <a:srgbClr val="000066"/>
                </a:solidFill>
                <a:latin typeface="Arial" panose="020B0604020202020204" pitchFamily="34" charset="0"/>
                <a:cs typeface="Arial" panose="020B0604020202020204" pitchFamily="34" charset="0"/>
              </a:rPr>
              <a:t>-i</a:t>
            </a:r>
            <a:r>
              <a:rPr lang="en-US" altLang="en-US" sz="2400" b="0" dirty="0">
                <a:solidFill>
                  <a:srgbClr val="000066"/>
                </a:solidFill>
                <a:latin typeface="Arial" panose="020B0604020202020204" pitchFamily="34" charset="0"/>
                <a:cs typeface="Arial" panose="020B0604020202020204" pitchFamily="34" charset="0"/>
              </a:rPr>
              <a:t>on</a:t>
            </a:r>
            <a:r>
              <a:rPr lang="it-IT" altLang="en-US" sz="2400" b="0" dirty="0">
                <a:solidFill>
                  <a:srgbClr val="000066"/>
                </a:solidFill>
                <a:latin typeface="Arial" panose="020B0604020202020204" pitchFamily="34" charset="0"/>
                <a:cs typeface="Arial" panose="020B0604020202020204" pitchFamily="34" charset="0"/>
              </a:rPr>
              <a:t> </a:t>
            </a:r>
            <a:r>
              <a:rPr lang="it-IT" altLang="en-US" sz="2400" b="0" dirty="0" err="1">
                <a:solidFill>
                  <a:srgbClr val="000066"/>
                </a:solidFill>
                <a:latin typeface="Arial" panose="020B0604020202020204" pitchFamily="34" charset="0"/>
                <a:cs typeface="Arial" panose="020B0604020202020204" pitchFamily="34" charset="0"/>
              </a:rPr>
              <a:t>Linac</a:t>
            </a:r>
            <a:endParaRPr lang="it-IT" altLang="en-US" sz="2400" b="0" dirty="0">
              <a:solidFill>
                <a:srgbClr val="000066"/>
              </a:solidFill>
              <a:latin typeface="Arial" panose="020B0604020202020204" pitchFamily="34" charset="0"/>
              <a:cs typeface="Arial" panose="020B0604020202020204" pitchFamily="34" charset="0"/>
            </a:endParaRPr>
          </a:p>
          <a:p>
            <a:pPr algn="l">
              <a:lnSpc>
                <a:spcPct val="140000"/>
              </a:lnSpc>
              <a:buFontTx/>
              <a:buChar char="•"/>
            </a:pPr>
            <a:r>
              <a:rPr lang="it-IT" altLang="en-US" sz="1800" b="0" dirty="0">
                <a:solidFill>
                  <a:srgbClr val="000066"/>
                </a:solidFill>
                <a:latin typeface="Arial" panose="020B0604020202020204" pitchFamily="34" charset="0"/>
                <a:cs typeface="Arial" panose="020B0604020202020204" pitchFamily="34" charset="0"/>
              </a:rPr>
              <a:t> </a:t>
            </a:r>
            <a:r>
              <a:rPr lang="it-IT" altLang="en-US" sz="1800" b="0" dirty="0" err="1">
                <a:solidFill>
                  <a:srgbClr val="000066"/>
                </a:solidFill>
                <a:latin typeface="Arial" panose="020B0604020202020204" pitchFamily="34" charset="0"/>
                <a:cs typeface="Arial" panose="020B0604020202020204" pitchFamily="34" charset="0"/>
              </a:rPr>
              <a:t>Originated</a:t>
            </a:r>
            <a:r>
              <a:rPr lang="it-IT" altLang="en-US" sz="1800" b="0" dirty="0">
                <a:solidFill>
                  <a:srgbClr val="000066"/>
                </a:solidFill>
                <a:latin typeface="Arial" panose="020B0604020202020204" pitchFamily="34" charset="0"/>
                <a:cs typeface="Arial" panose="020B0604020202020204" pitchFamily="34" charset="0"/>
              </a:rPr>
              <a:t> </a:t>
            </a:r>
            <a:r>
              <a:rPr lang="it-IT" altLang="en-US" sz="1800" b="0" dirty="0" err="1">
                <a:solidFill>
                  <a:srgbClr val="000066"/>
                </a:solidFill>
                <a:latin typeface="Arial" panose="020B0604020202020204" pitchFamily="34" charset="0"/>
                <a:cs typeface="Arial" panose="020B0604020202020204" pitchFamily="34" charset="0"/>
              </a:rPr>
              <a:t>at</a:t>
            </a:r>
            <a:r>
              <a:rPr lang="it-IT" altLang="en-US" sz="1800" b="0" dirty="0">
                <a:solidFill>
                  <a:srgbClr val="000066"/>
                </a:solidFill>
                <a:latin typeface="Arial" panose="020B0604020202020204" pitchFamily="34" charset="0"/>
                <a:cs typeface="Arial" panose="020B0604020202020204" pitchFamily="34" charset="0"/>
              </a:rPr>
              <a:t> </a:t>
            </a:r>
            <a:r>
              <a:rPr lang="it-IT" altLang="en-US" sz="1800" b="0" dirty="0" err="1">
                <a:solidFill>
                  <a:srgbClr val="000066"/>
                </a:solidFill>
                <a:latin typeface="Arial" panose="020B0604020202020204" pitchFamily="34" charset="0"/>
                <a:cs typeface="Arial" panose="020B0604020202020204" pitchFamily="34" charset="0"/>
              </a:rPr>
              <a:t>Caltech</a:t>
            </a:r>
            <a:endParaRPr lang="it-IT" altLang="en-US" sz="1800" b="0" dirty="0">
              <a:solidFill>
                <a:srgbClr val="000066"/>
              </a:solidFill>
              <a:latin typeface="Arial" panose="020B0604020202020204" pitchFamily="34" charset="0"/>
              <a:cs typeface="Arial" panose="020B0604020202020204" pitchFamily="34" charset="0"/>
            </a:endParaRPr>
          </a:p>
          <a:p>
            <a:pPr algn="l">
              <a:lnSpc>
                <a:spcPct val="140000"/>
              </a:lnSpc>
              <a:buFontTx/>
              <a:buChar char="•"/>
            </a:pPr>
            <a:r>
              <a:rPr lang="it-IT" altLang="en-US" sz="1800" b="0" dirty="0">
                <a:solidFill>
                  <a:srgbClr val="000066"/>
                </a:solidFill>
                <a:latin typeface="Arial" panose="020B0604020202020204" pitchFamily="34" charset="0"/>
                <a:cs typeface="Arial" panose="020B0604020202020204" pitchFamily="34" charset="0"/>
              </a:rPr>
              <a:t> </a:t>
            </a:r>
            <a:r>
              <a:rPr lang="it-IT" altLang="en-US" sz="1800" b="0" dirty="0" err="1">
                <a:solidFill>
                  <a:srgbClr val="000066"/>
                </a:solidFill>
                <a:latin typeface="Arial" panose="020B0604020202020204" pitchFamily="34" charset="0"/>
                <a:cs typeface="Arial" panose="020B0604020202020204" pitchFamily="34" charset="0"/>
              </a:rPr>
              <a:t>Implementd</a:t>
            </a:r>
            <a:r>
              <a:rPr lang="it-IT" altLang="en-US" sz="1800" b="0" dirty="0">
                <a:solidFill>
                  <a:srgbClr val="000066"/>
                </a:solidFill>
                <a:latin typeface="Arial" panose="020B0604020202020204" pitchFamily="34" charset="0"/>
                <a:cs typeface="Arial" panose="020B0604020202020204" pitchFamily="34" charset="0"/>
              </a:rPr>
              <a:t> and </a:t>
            </a:r>
            <a:r>
              <a:rPr lang="it-IT" altLang="en-US" sz="1800" b="0" dirty="0" err="1">
                <a:solidFill>
                  <a:srgbClr val="000066"/>
                </a:solidFill>
                <a:latin typeface="Arial" panose="020B0604020202020204" pitchFamily="34" charset="0"/>
                <a:cs typeface="Arial" panose="020B0604020202020204" pitchFamily="34" charset="0"/>
              </a:rPr>
              <a:t>used</a:t>
            </a:r>
            <a:r>
              <a:rPr lang="it-IT" altLang="en-US" sz="1800" b="0" dirty="0">
                <a:solidFill>
                  <a:srgbClr val="000066"/>
                </a:solidFill>
                <a:latin typeface="Arial" panose="020B0604020202020204" pitchFamily="34" charset="0"/>
                <a:cs typeface="Arial" panose="020B0604020202020204" pitchFamily="34" charset="0"/>
              </a:rPr>
              <a:t> in </a:t>
            </a:r>
            <a:r>
              <a:rPr lang="it-IT" altLang="en-US" sz="1800" b="0" dirty="0" err="1">
                <a:solidFill>
                  <a:srgbClr val="000066"/>
                </a:solidFill>
                <a:latin typeface="Arial" panose="020B0604020202020204" pitchFamily="34" charset="0"/>
                <a:cs typeface="Arial" panose="020B0604020202020204" pitchFamily="34" charset="0"/>
              </a:rPr>
              <a:t>other</a:t>
            </a:r>
            <a:r>
              <a:rPr lang="it-IT" altLang="en-US" sz="1800" b="0" dirty="0">
                <a:solidFill>
                  <a:srgbClr val="000066"/>
                </a:solidFill>
                <a:latin typeface="Arial" panose="020B0604020202020204" pitchFamily="34" charset="0"/>
                <a:cs typeface="Arial" panose="020B0604020202020204" pitchFamily="34" charset="0"/>
              </a:rPr>
              <a:t> </a:t>
            </a:r>
            <a:r>
              <a:rPr lang="it-IT" altLang="en-US" sz="1800" b="0" dirty="0" err="1">
                <a:solidFill>
                  <a:srgbClr val="000066"/>
                </a:solidFill>
                <a:latin typeface="Arial" panose="020B0604020202020204" pitchFamily="34" charset="0"/>
                <a:cs typeface="Arial" panose="020B0604020202020204" pitchFamily="34" charset="0"/>
              </a:rPr>
              <a:t>labs</a:t>
            </a:r>
            <a:endParaRPr lang="it-IT" altLang="en-US" sz="1800" b="0" dirty="0">
              <a:solidFill>
                <a:srgbClr val="000066"/>
              </a:solidFill>
              <a:latin typeface="Arial" panose="020B0604020202020204" pitchFamily="34" charset="0"/>
              <a:cs typeface="Arial" panose="020B0604020202020204" pitchFamily="34" charset="0"/>
            </a:endParaRPr>
          </a:p>
          <a:p>
            <a:pPr algn="l">
              <a:lnSpc>
                <a:spcPct val="140000"/>
              </a:lnSpc>
            </a:pPr>
            <a:r>
              <a:rPr lang="it-IT" altLang="en-US" sz="1800" b="0" dirty="0">
                <a:solidFill>
                  <a:srgbClr val="000066"/>
                </a:solidFill>
                <a:latin typeface="Arial" panose="020B0604020202020204" pitchFamily="34" charset="0"/>
                <a:cs typeface="Arial" panose="020B0604020202020204" pitchFamily="34" charset="0"/>
              </a:rPr>
              <a:t>  for </a:t>
            </a:r>
            <a:r>
              <a:rPr lang="it-IT" altLang="en-US" sz="1800" b="0" dirty="0">
                <a:solidFill>
                  <a:srgbClr val="000066"/>
                </a:solidFill>
                <a:latin typeface="Symbol" pitchFamily="18" charset="2"/>
              </a:rPr>
              <a:t>b</a:t>
            </a:r>
            <a:r>
              <a:rPr lang="it-IT" altLang="en-US" sz="1800" b="0" dirty="0">
                <a:solidFill>
                  <a:srgbClr val="000066"/>
                </a:solidFill>
              </a:rPr>
              <a:t> ~ 0.1 </a:t>
            </a:r>
            <a:endParaRPr lang="it-IT" altLang="en-US" sz="1600" b="0" dirty="0">
              <a:solidFill>
                <a:srgbClr val="000066"/>
              </a:solidFill>
            </a:endParaRPr>
          </a:p>
          <a:p>
            <a:pPr lvl="1" algn="l">
              <a:lnSpc>
                <a:spcPct val="140000"/>
              </a:lnSpc>
              <a:buFontTx/>
              <a:buChar char="•"/>
            </a:pPr>
            <a:endParaRPr lang="en-US" altLang="en-US" sz="1600" dirty="0">
              <a:solidFill>
                <a:srgbClr val="000066"/>
              </a:solidFill>
            </a:endParaRPr>
          </a:p>
        </p:txBody>
      </p:sp>
      <p:sp>
        <p:nvSpPr>
          <p:cNvPr id="9" name="Text Box 6">
            <a:extLst>
              <a:ext uri="{FF2B5EF4-FFF2-40B4-BE49-F238E27FC236}">
                <a16:creationId xmlns:a16="http://schemas.microsoft.com/office/drawing/2014/main" id="{9C3C38E9-A98C-1B46-8E90-82973C4072C2}"/>
              </a:ext>
            </a:extLst>
          </p:cNvPr>
          <p:cNvSpPr txBox="1">
            <a:spLocks noChangeArrowheads="1"/>
          </p:cNvSpPr>
          <p:nvPr/>
        </p:nvSpPr>
        <p:spPr bwMode="auto">
          <a:xfrm>
            <a:off x="6076949" y="4578571"/>
            <a:ext cx="4246563" cy="19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40000"/>
              </a:lnSpc>
            </a:pPr>
            <a:r>
              <a:rPr lang="it-IT" altLang="en-US" sz="2400" dirty="0">
                <a:solidFill>
                  <a:srgbClr val="990000"/>
                </a:solidFill>
                <a:latin typeface="Arial" panose="020B0604020202020204" pitchFamily="34" charset="0"/>
                <a:cs typeface="Arial" panose="020B0604020202020204" pitchFamily="34" charset="0"/>
              </a:rPr>
              <a:t>Stanford</a:t>
            </a:r>
            <a:r>
              <a:rPr lang="it-IT" altLang="en-US" sz="2400" dirty="0">
                <a:solidFill>
                  <a:srgbClr val="000066"/>
                </a:solidFill>
                <a:latin typeface="Arial" panose="020B0604020202020204" pitchFamily="34" charset="0"/>
                <a:cs typeface="Arial" panose="020B0604020202020204" pitchFamily="34" charset="0"/>
              </a:rPr>
              <a:t> </a:t>
            </a:r>
            <a:r>
              <a:rPr lang="it-IT" altLang="en-US" sz="2400" dirty="0" err="1">
                <a:solidFill>
                  <a:srgbClr val="990000"/>
                </a:solidFill>
                <a:latin typeface="Arial" panose="020B0604020202020204" pitchFamily="34" charset="0"/>
                <a:cs typeface="Arial" panose="020B0604020202020204" pitchFamily="34" charset="0"/>
              </a:rPr>
              <a:t>University</a:t>
            </a:r>
            <a:endParaRPr lang="it-IT" altLang="en-US" sz="2400" dirty="0">
              <a:solidFill>
                <a:srgbClr val="990000"/>
              </a:solidFill>
              <a:latin typeface="Arial" panose="020B0604020202020204" pitchFamily="34" charset="0"/>
              <a:cs typeface="Arial" panose="020B0604020202020204" pitchFamily="34" charset="0"/>
            </a:endParaRPr>
          </a:p>
          <a:p>
            <a:pPr>
              <a:lnSpc>
                <a:spcPct val="140000"/>
              </a:lnSpc>
            </a:pPr>
            <a:r>
              <a:rPr lang="it-IT" altLang="en-US" sz="2400" dirty="0">
                <a:solidFill>
                  <a:srgbClr val="000066"/>
                </a:solidFill>
                <a:latin typeface="Arial" panose="020B0604020202020204" pitchFamily="34" charset="0"/>
                <a:cs typeface="Arial" panose="020B0604020202020204" pitchFamily="34" charset="0"/>
              </a:rPr>
              <a:t>HEPL</a:t>
            </a:r>
            <a:r>
              <a:rPr lang="it-IT" altLang="en-US" sz="2400" b="0" dirty="0">
                <a:solidFill>
                  <a:srgbClr val="000066"/>
                </a:solidFill>
                <a:latin typeface="Arial" panose="020B0604020202020204" pitchFamily="34" charset="0"/>
                <a:cs typeface="Arial" panose="020B0604020202020204" pitchFamily="34" charset="0"/>
              </a:rPr>
              <a:t>: Electron </a:t>
            </a:r>
            <a:r>
              <a:rPr lang="it-IT" altLang="en-US" sz="2400" b="0" dirty="0" err="1">
                <a:solidFill>
                  <a:srgbClr val="000066"/>
                </a:solidFill>
                <a:latin typeface="Arial" panose="020B0604020202020204" pitchFamily="34" charset="0"/>
                <a:cs typeface="Arial" panose="020B0604020202020204" pitchFamily="34" charset="0"/>
              </a:rPr>
              <a:t>Linac</a:t>
            </a:r>
            <a:r>
              <a:rPr lang="it-IT" altLang="en-US" sz="2400" b="0" dirty="0">
                <a:solidFill>
                  <a:srgbClr val="000066"/>
                </a:solidFill>
                <a:latin typeface="Arial" panose="020B0604020202020204" pitchFamily="34" charset="0"/>
                <a:cs typeface="Arial" panose="020B0604020202020204" pitchFamily="34" charset="0"/>
              </a:rPr>
              <a:t> for FEL</a:t>
            </a:r>
          </a:p>
          <a:p>
            <a:pPr>
              <a:lnSpc>
                <a:spcPct val="140000"/>
              </a:lnSpc>
              <a:buFontTx/>
              <a:buChar char="•"/>
            </a:pPr>
            <a:r>
              <a:rPr lang="it-IT" altLang="en-US" sz="1800" b="0" dirty="0">
                <a:solidFill>
                  <a:srgbClr val="000066"/>
                </a:solidFill>
                <a:latin typeface="Arial" panose="020B0604020202020204" pitchFamily="34" charset="0"/>
                <a:cs typeface="Arial" panose="020B0604020202020204" pitchFamily="34" charset="0"/>
              </a:rPr>
              <a:t> First </a:t>
            </a:r>
            <a:r>
              <a:rPr lang="it-IT" altLang="en-US" sz="1800" b="0" dirty="0" err="1">
                <a:solidFill>
                  <a:srgbClr val="000066"/>
                </a:solidFill>
                <a:latin typeface="Arial" panose="020B0604020202020204" pitchFamily="34" charset="0"/>
                <a:cs typeface="Arial" panose="020B0604020202020204" pitchFamily="34" charset="0"/>
              </a:rPr>
              <a:t>multicell</a:t>
            </a:r>
            <a:r>
              <a:rPr lang="it-IT" altLang="en-US" sz="1800" b="0" dirty="0">
                <a:solidFill>
                  <a:srgbClr val="000066"/>
                </a:solidFill>
                <a:latin typeface="Arial" panose="020B0604020202020204" pitchFamily="34" charset="0"/>
                <a:cs typeface="Arial" panose="020B0604020202020204" pitchFamily="34" charset="0"/>
              </a:rPr>
              <a:t> electron </a:t>
            </a:r>
            <a:r>
              <a:rPr lang="it-IT" altLang="en-US" sz="1800" b="0" dirty="0" err="1">
                <a:solidFill>
                  <a:srgbClr val="000066"/>
                </a:solidFill>
                <a:latin typeface="Arial" panose="020B0604020202020204" pitchFamily="34" charset="0"/>
                <a:cs typeface="Arial" panose="020B0604020202020204" pitchFamily="34" charset="0"/>
              </a:rPr>
              <a:t>cavity</a:t>
            </a:r>
            <a:r>
              <a:rPr lang="it-IT" altLang="en-US" sz="1800" b="0" dirty="0">
                <a:solidFill>
                  <a:srgbClr val="000066"/>
                </a:solidFill>
                <a:latin typeface="Arial" panose="020B0604020202020204" pitchFamily="34" charset="0"/>
                <a:cs typeface="Arial" panose="020B0604020202020204" pitchFamily="34" charset="0"/>
              </a:rPr>
              <a:t>: </a:t>
            </a:r>
            <a:r>
              <a:rPr lang="it-IT" altLang="en-US" sz="1800" b="0" dirty="0">
                <a:solidFill>
                  <a:srgbClr val="000066"/>
                </a:solidFill>
                <a:latin typeface="Symbol" pitchFamily="18" charset="2"/>
              </a:rPr>
              <a:t>b</a:t>
            </a:r>
            <a:r>
              <a:rPr lang="it-IT" altLang="en-US" sz="1800" b="0" dirty="0">
                <a:solidFill>
                  <a:srgbClr val="000066"/>
                </a:solidFill>
              </a:rPr>
              <a:t> = 1 </a:t>
            </a:r>
            <a:endParaRPr lang="it-IT" altLang="en-US" sz="1800" b="0" dirty="0">
              <a:solidFill>
                <a:srgbClr val="000066"/>
              </a:solidFill>
              <a:latin typeface="Arial" panose="020B0604020202020204" pitchFamily="34" charset="0"/>
              <a:cs typeface="Arial" panose="020B0604020202020204" pitchFamily="34" charset="0"/>
            </a:endParaRPr>
          </a:p>
          <a:p>
            <a:pPr>
              <a:lnSpc>
                <a:spcPct val="140000"/>
              </a:lnSpc>
            </a:pPr>
            <a:endParaRPr lang="en-US" altLang="en-US" sz="2000" dirty="0">
              <a:solidFill>
                <a:srgbClr val="000066"/>
              </a:solidFill>
            </a:endParaRPr>
          </a:p>
        </p:txBody>
      </p:sp>
      <p:sp>
        <p:nvSpPr>
          <p:cNvPr id="10" name="Rectangle 6">
            <a:extLst>
              <a:ext uri="{FF2B5EF4-FFF2-40B4-BE49-F238E27FC236}">
                <a16:creationId xmlns:a16="http://schemas.microsoft.com/office/drawing/2014/main" id="{72C93973-9BE3-10F6-905E-8AC1E250A1E9}"/>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902448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08E7B9-7B4B-B54D-AD0F-F87A0863464F}"/>
              </a:ext>
            </a:extLst>
          </p:cNvPr>
          <p:cNvSpPr>
            <a:spLocks noGrp="1"/>
          </p:cNvSpPr>
          <p:nvPr>
            <p:ph type="title"/>
          </p:nvPr>
        </p:nvSpPr>
        <p:spPr/>
        <p:txBody>
          <a:bodyPr/>
          <a:lstStyle/>
          <a:p>
            <a:r>
              <a:rPr lang="it-IT" altLang="en-US" dirty="0" err="1"/>
              <a:t>Limiting</a:t>
            </a:r>
            <a:r>
              <a:rPr lang="it-IT" altLang="en-US" dirty="0"/>
              <a:t> </a:t>
            </a:r>
            <a:r>
              <a:rPr lang="it-IT" altLang="en-US" dirty="0" err="1"/>
              <a:t>Problems</a:t>
            </a:r>
            <a:endParaRPr lang="it-IT" dirty="0"/>
          </a:p>
        </p:txBody>
      </p:sp>
      <p:sp>
        <p:nvSpPr>
          <p:cNvPr id="3" name="Segnaposto data 2">
            <a:extLst>
              <a:ext uri="{FF2B5EF4-FFF2-40B4-BE49-F238E27FC236}">
                <a16:creationId xmlns:a16="http://schemas.microsoft.com/office/drawing/2014/main" id="{637A2078-113D-7040-89A7-92E4FD2B309E}"/>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8845A9B9-F4FD-C348-B686-EFB5CBF44EA6}"/>
              </a:ext>
            </a:extLst>
          </p:cNvPr>
          <p:cNvSpPr>
            <a:spLocks noGrp="1"/>
          </p:cNvSpPr>
          <p:nvPr>
            <p:ph type="ftr" sz="quarter" idx="11"/>
          </p:nvPr>
        </p:nvSpPr>
        <p:spPr/>
        <p:txBody>
          <a:bodyPr/>
          <a:lstStyle/>
          <a:p>
            <a:pPr>
              <a:defRPr/>
            </a:pPr>
            <a:fld id="{8DAD3638-8E0C-4079-83E3-101B55F74CF3}" type="slidenum">
              <a:rPr lang="en-US" altLang="it-IT" smtClean="0"/>
              <a:pPr>
                <a:defRPr/>
              </a:pPr>
              <a:t>16</a:t>
            </a:fld>
            <a:endParaRPr lang="en-US" altLang="it-IT"/>
          </a:p>
        </p:txBody>
      </p:sp>
      <p:grpSp>
        <p:nvGrpSpPr>
          <p:cNvPr id="15" name="Gruppo 14">
            <a:extLst>
              <a:ext uri="{FF2B5EF4-FFF2-40B4-BE49-F238E27FC236}">
                <a16:creationId xmlns:a16="http://schemas.microsoft.com/office/drawing/2014/main" id="{AA0341F3-B07C-8D43-9156-DD0CC64FAFA0}"/>
              </a:ext>
            </a:extLst>
          </p:cNvPr>
          <p:cNvGrpSpPr/>
          <p:nvPr/>
        </p:nvGrpSpPr>
        <p:grpSpPr>
          <a:xfrm>
            <a:off x="914400" y="874316"/>
            <a:ext cx="9753600" cy="5334000"/>
            <a:chOff x="914400" y="874316"/>
            <a:chExt cx="9753600" cy="5334000"/>
          </a:xfrm>
        </p:grpSpPr>
        <p:sp>
          <p:nvSpPr>
            <p:cNvPr id="6" name="Rectangle 3">
              <a:extLst>
                <a:ext uri="{FF2B5EF4-FFF2-40B4-BE49-F238E27FC236}">
                  <a16:creationId xmlns:a16="http://schemas.microsoft.com/office/drawing/2014/main" id="{E9DB2972-6AFF-AF41-9B13-1CED922D4EA9}"/>
                </a:ext>
              </a:extLst>
            </p:cNvPr>
            <p:cNvSpPr txBox="1">
              <a:spLocks noChangeArrowheads="1"/>
            </p:cNvSpPr>
            <p:nvPr/>
          </p:nvSpPr>
          <p:spPr>
            <a:xfrm>
              <a:off x="914400" y="874316"/>
              <a:ext cx="9753600" cy="5334000"/>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0099"/>
                  </a:solidFill>
                  <a:latin typeface="+mn-lt"/>
                  <a:ea typeface="+mn-ea"/>
                  <a:cs typeface="+mn-cs"/>
                </a:defRPr>
              </a:lvl1pPr>
              <a:lvl2pPr marL="304800" indent="-190500" algn="l" rtl="0" eaLnBrk="0" fontAlgn="base" hangingPunct="0">
                <a:spcBef>
                  <a:spcPct val="20000"/>
                </a:spcBef>
                <a:spcAft>
                  <a:spcPct val="0"/>
                </a:spcAft>
                <a:buSzPct val="60000"/>
                <a:buBlip>
                  <a:blip r:embed="rId2"/>
                </a:buBlip>
                <a:defRPr>
                  <a:solidFill>
                    <a:srgbClr val="000099"/>
                  </a:solidFill>
                  <a:latin typeface="+mn-lt"/>
                </a:defRPr>
              </a:lvl2pPr>
              <a:lvl3pPr marL="574675" indent="-155575" algn="l" rtl="0" eaLnBrk="0" fontAlgn="base" hangingPunct="0">
                <a:spcBef>
                  <a:spcPct val="20000"/>
                </a:spcBef>
                <a:spcAft>
                  <a:spcPct val="0"/>
                </a:spcAft>
                <a:buSzPct val="70000"/>
                <a:buBlip>
                  <a:blip r:embed="rId3"/>
                </a:buBlip>
                <a:defRPr sz="1600">
                  <a:solidFill>
                    <a:schemeClr val="tx1"/>
                  </a:solidFill>
                  <a:latin typeface="+mn-lt"/>
                </a:defRPr>
              </a:lvl3pPr>
              <a:lvl4pPr marL="803275" indent="-114300" algn="l" rtl="0" eaLnBrk="0" fontAlgn="base" hangingPunct="0">
                <a:spcBef>
                  <a:spcPct val="20000"/>
                </a:spcBef>
                <a:spcAft>
                  <a:spcPct val="0"/>
                </a:spcAft>
                <a:buChar char="–"/>
                <a:defRPr sz="1400">
                  <a:solidFill>
                    <a:srgbClr val="000099"/>
                  </a:solidFill>
                  <a:latin typeface="+mn-lt"/>
                </a:defRPr>
              </a:lvl4pPr>
              <a:lvl5pPr marL="1031875" indent="-114300" algn="l" rtl="0" eaLnBrk="0" fontAlgn="base" hangingPunct="0">
                <a:spcBef>
                  <a:spcPct val="20000"/>
                </a:spcBef>
                <a:spcAft>
                  <a:spcPct val="0"/>
                </a:spcAft>
                <a:buChar char="»"/>
                <a:defRPr sz="1400">
                  <a:solidFill>
                    <a:schemeClr val="tx1"/>
                  </a:solidFill>
                  <a:latin typeface="+mn-lt"/>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a:spcBef>
                  <a:spcPts val="300"/>
                </a:spcBef>
                <a:buSzPct val="90000"/>
              </a:pPr>
              <a:r>
                <a:rPr lang="en-US" altLang="en-US" sz="2400" kern="0" dirty="0">
                  <a:solidFill>
                    <a:srgbClr val="002060"/>
                  </a:solidFill>
                  <a:latin typeface="Arial" panose="020B0604020202020204" pitchFamily="34" charset="0"/>
                  <a:cs typeface="Arial" panose="020B0604020202020204" pitchFamily="34" charset="0"/>
                </a:rPr>
                <a:t>Material properties</a:t>
              </a:r>
            </a:p>
            <a:p>
              <a:pPr lvl="2">
                <a:lnSpc>
                  <a:spcPts val="2200"/>
                </a:lnSpc>
                <a:spcBef>
                  <a:spcPts val="300"/>
                </a:spcBef>
                <a:buSzPct val="90000"/>
                <a:buFont typeface="Wingdings" pitchFamily="2" charset="2"/>
                <a:buChar char="§"/>
              </a:pPr>
              <a:r>
                <a:rPr lang="en-US" altLang="en-US" sz="1800" b="0" kern="0" dirty="0">
                  <a:latin typeface="Arial" panose="020B0604020202020204" pitchFamily="34" charset="0"/>
                  <a:cs typeface="Arial" panose="020B0604020202020204" pitchFamily="34" charset="0"/>
                </a:rPr>
                <a:t> </a:t>
              </a:r>
              <a:r>
                <a:rPr lang="en-US" altLang="en-US" sz="2000" b="0" kern="0" dirty="0">
                  <a:latin typeface="Arial" panose="020B0604020202020204" pitchFamily="34" charset="0"/>
                  <a:cs typeface="Arial" panose="020B0604020202020204" pitchFamily="34" charset="0"/>
                </a:rPr>
                <a:t>Moderate Nb purity (Niobium from the Tantalum production)</a:t>
              </a:r>
            </a:p>
            <a:p>
              <a:pPr lvl="2">
                <a:lnSpc>
                  <a:spcPts val="2200"/>
                </a:lnSpc>
                <a:spcBef>
                  <a:spcPts val="300"/>
                </a:spcBef>
                <a:buSzPct val="90000"/>
                <a:buFont typeface="Wingdings" pitchFamily="2" charset="2"/>
                <a:buChar char="§"/>
              </a:pPr>
              <a:r>
                <a:rPr lang="en-US" altLang="en-US" sz="2000" b="0" kern="0" dirty="0">
                  <a:latin typeface="Arial" panose="020B0604020202020204" pitchFamily="34" charset="0"/>
                  <a:cs typeface="Arial" panose="020B0604020202020204" pitchFamily="34" charset="0"/>
                </a:rPr>
                <a:t> Low Residual Resistance Ratio, RRR            Low thermal conductivity</a:t>
              </a:r>
            </a:p>
            <a:p>
              <a:pPr lvl="2">
                <a:lnSpc>
                  <a:spcPts val="2200"/>
                </a:lnSpc>
                <a:spcBef>
                  <a:spcPts val="300"/>
                </a:spcBef>
                <a:buSzPct val="90000"/>
                <a:buFont typeface="Wingdings" pitchFamily="2" charset="2"/>
                <a:buChar char="§"/>
              </a:pPr>
              <a:r>
                <a:rPr lang="en-US" altLang="en-US" sz="2000" b="0" kern="0" dirty="0">
                  <a:latin typeface="Arial" panose="020B0604020202020204" pitchFamily="34" charset="0"/>
                  <a:cs typeface="Arial" panose="020B0604020202020204" pitchFamily="34" charset="0"/>
                </a:rPr>
                <a:t> Normal Conducting inclusions              Quench a</a:t>
              </a:r>
              <a:r>
                <a:rPr lang="it-IT" altLang="en-US" sz="2000" b="0" kern="0" dirty="0">
                  <a:latin typeface="Arial" panose="020B0604020202020204" pitchFamily="34" charset="0"/>
                  <a:cs typeface="Arial" panose="020B0604020202020204" pitchFamily="34" charset="0"/>
                </a:rPr>
                <a:t>t</a:t>
              </a:r>
              <a:r>
                <a:rPr lang="en-US" altLang="en-US" sz="2000" b="0" kern="0" dirty="0">
                  <a:latin typeface="Arial" panose="020B0604020202020204" pitchFamily="34" charset="0"/>
                  <a:cs typeface="Arial" panose="020B0604020202020204" pitchFamily="34" charset="0"/>
                </a:rPr>
                <a:t> moderate field</a:t>
              </a:r>
            </a:p>
            <a:p>
              <a:pPr>
                <a:spcBef>
                  <a:spcPts val="300"/>
                </a:spcBef>
                <a:buSzPct val="90000"/>
              </a:pPr>
              <a:r>
                <a:rPr lang="en-US" altLang="en-US" sz="2400" kern="0" dirty="0">
                  <a:solidFill>
                    <a:srgbClr val="002060"/>
                  </a:solidFill>
                  <a:latin typeface="Arial" panose="020B0604020202020204" pitchFamily="34" charset="0"/>
                  <a:cs typeface="Arial" panose="020B0604020202020204" pitchFamily="34" charset="0"/>
                </a:rPr>
                <a:t>Cavity treatments and cleanness</a:t>
              </a:r>
            </a:p>
            <a:p>
              <a:pPr lvl="2">
                <a:lnSpc>
                  <a:spcPts val="2200"/>
                </a:lnSpc>
                <a:spcBef>
                  <a:spcPts val="300"/>
                </a:spcBef>
                <a:buSzPct val="90000"/>
                <a:buFont typeface="Wingdings" pitchFamily="2" charset="2"/>
                <a:buChar char="§"/>
              </a:pPr>
              <a:r>
                <a:rPr lang="en-US" altLang="en-US" sz="1800" b="0" kern="0" dirty="0">
                  <a:latin typeface="Arial" panose="020B0604020202020204" pitchFamily="34" charset="0"/>
                  <a:cs typeface="Arial" panose="020B0604020202020204" pitchFamily="34" charset="0"/>
                </a:rPr>
                <a:t> </a:t>
              </a:r>
              <a:r>
                <a:rPr lang="en-US" altLang="en-US" sz="2000" b="0" kern="0" dirty="0">
                  <a:latin typeface="Arial" panose="020B0604020202020204" pitchFamily="34" charset="0"/>
                  <a:cs typeface="Arial" panose="020B0604020202020204" pitchFamily="34" charset="0"/>
                </a:rPr>
                <a:t>Cavity preparation procedure at the R&amp;D stage</a:t>
              </a:r>
            </a:p>
            <a:p>
              <a:pPr lvl="2">
                <a:lnSpc>
                  <a:spcPts val="2200"/>
                </a:lnSpc>
                <a:spcBef>
                  <a:spcPts val="300"/>
                </a:spcBef>
                <a:buSzPct val="90000"/>
                <a:buFont typeface="Wingdings" pitchFamily="2" charset="2"/>
                <a:buChar char="§"/>
              </a:pPr>
              <a:r>
                <a:rPr lang="en-US" altLang="en-US" sz="2000" b="0" kern="0" dirty="0">
                  <a:latin typeface="Arial" panose="020B0604020202020204" pitchFamily="34" charset="0"/>
                  <a:cs typeface="Arial" panose="020B0604020202020204" pitchFamily="34" charset="0"/>
                </a:rPr>
                <a:t> High Pressure rinsing and clean room assembly not yet introduced</a:t>
              </a:r>
            </a:p>
            <a:p>
              <a:pPr>
                <a:spcBef>
                  <a:spcPts val="300"/>
                </a:spcBef>
                <a:buSzPct val="90000"/>
              </a:pPr>
              <a:r>
                <a:rPr lang="en-US" altLang="en-US" sz="2400" kern="0" dirty="0">
                  <a:solidFill>
                    <a:srgbClr val="002060"/>
                  </a:solidFill>
                  <a:latin typeface="Arial" panose="020B0604020202020204" pitchFamily="34" charset="0"/>
                  <a:cs typeface="Arial" panose="020B0604020202020204" pitchFamily="34" charset="0"/>
                </a:rPr>
                <a:t>Microphonics  </a:t>
              </a:r>
            </a:p>
            <a:p>
              <a:pPr lvl="2">
                <a:spcBef>
                  <a:spcPts val="300"/>
                </a:spcBef>
                <a:buSzPct val="90000"/>
                <a:buFont typeface="Wingdings" pitchFamily="2" charset="2"/>
                <a:buChar char="§"/>
              </a:pPr>
              <a:r>
                <a:rPr lang="en-US" altLang="en-US" sz="1800" b="0" kern="0" dirty="0">
                  <a:latin typeface="Arial" panose="020B0604020202020204" pitchFamily="34" charset="0"/>
                  <a:cs typeface="Arial" panose="020B0604020202020204" pitchFamily="34" charset="0"/>
                </a:rPr>
                <a:t> </a:t>
              </a:r>
              <a:r>
                <a:rPr lang="en-US" altLang="en-US" sz="2000" b="0" kern="0" dirty="0">
                  <a:latin typeface="Arial" panose="020B0604020202020204" pitchFamily="34" charset="0"/>
                  <a:cs typeface="Arial" panose="020B0604020202020204" pitchFamily="34" charset="0"/>
                </a:rPr>
                <a:t>Mechanical vibrations in low beta structures             High RF power required</a:t>
              </a:r>
              <a:endParaRPr lang="en-US" altLang="en-US" sz="2400" b="0" kern="0" dirty="0">
                <a:latin typeface="Arial" panose="020B0604020202020204" pitchFamily="34" charset="0"/>
                <a:cs typeface="Arial" panose="020B0604020202020204" pitchFamily="34" charset="0"/>
              </a:endParaRPr>
            </a:p>
            <a:p>
              <a:pPr>
                <a:spcBef>
                  <a:spcPts val="300"/>
                </a:spcBef>
                <a:buSzPct val="90000"/>
              </a:pPr>
              <a:r>
                <a:rPr lang="en-US" altLang="en-US" sz="2400" kern="0" dirty="0" err="1">
                  <a:solidFill>
                    <a:srgbClr val="002060"/>
                  </a:solidFill>
                  <a:latin typeface="Arial" panose="020B0604020202020204" pitchFamily="34" charset="0"/>
                  <a:cs typeface="Arial" panose="020B0604020202020204" pitchFamily="34" charset="0"/>
                </a:rPr>
                <a:t>Multipactoring</a:t>
              </a:r>
              <a:endParaRPr lang="en-US" altLang="en-US" sz="2400" kern="0" dirty="0">
                <a:solidFill>
                  <a:srgbClr val="002060"/>
                </a:solidFill>
                <a:latin typeface="Arial" panose="020B0604020202020204" pitchFamily="34" charset="0"/>
                <a:cs typeface="Arial" panose="020B0604020202020204" pitchFamily="34" charset="0"/>
              </a:endParaRPr>
            </a:p>
            <a:p>
              <a:pPr lvl="2">
                <a:lnSpc>
                  <a:spcPts val="2200"/>
                </a:lnSpc>
                <a:spcBef>
                  <a:spcPts val="300"/>
                </a:spcBef>
                <a:buSzPct val="90000"/>
                <a:buFont typeface="Wingdings" pitchFamily="2" charset="2"/>
                <a:buChar char="§"/>
              </a:pPr>
              <a:r>
                <a:rPr lang="en-US" altLang="en-US" sz="1800" b="0" kern="0" dirty="0">
                  <a:latin typeface="Arial" panose="020B0604020202020204" pitchFamily="34" charset="0"/>
                  <a:cs typeface="Arial" panose="020B0604020202020204" pitchFamily="34" charset="0"/>
                </a:rPr>
                <a:t> </a:t>
              </a:r>
              <a:r>
                <a:rPr lang="en-US" altLang="en-US" sz="2000" b="0" kern="0" dirty="0">
                  <a:latin typeface="Arial" panose="020B0604020202020204" pitchFamily="34" charset="0"/>
                  <a:cs typeface="Arial" panose="020B0604020202020204" pitchFamily="34" charset="0"/>
                </a:rPr>
                <a:t>MP has been the major limit for HEPL</a:t>
              </a:r>
              <a:r>
                <a:rPr lang="it-IT" altLang="en-US" sz="2000" b="0" kern="0" dirty="0">
                  <a:latin typeface="Arial" panose="020B0604020202020204" pitchFamily="34" charset="0"/>
                  <a:cs typeface="Arial" panose="020B0604020202020204" pitchFamily="34" charset="0"/>
                </a:rPr>
                <a:t>, </a:t>
              </a:r>
              <a:r>
                <a:rPr lang="en-US" altLang="en-US" sz="2000" b="0" kern="0" dirty="0">
                  <a:latin typeface="Arial" panose="020B0604020202020204" pitchFamily="34" charset="0"/>
                  <a:cs typeface="Arial" panose="020B0604020202020204" pitchFamily="34" charset="0"/>
                </a:rPr>
                <a:t>and electron </a:t>
              </a:r>
              <a:r>
                <a:rPr lang="en-US" altLang="en-US" sz="2000" b="0" kern="0" dirty="0" err="1">
                  <a:latin typeface="Arial" panose="020B0604020202020204" pitchFamily="34" charset="0"/>
                  <a:cs typeface="Arial" panose="020B0604020202020204" pitchFamily="34" charset="0"/>
                </a:rPr>
                <a:t>linacs</a:t>
              </a:r>
              <a:r>
                <a:rPr lang="en-US" altLang="en-US" sz="2000" b="0" kern="0" dirty="0">
                  <a:latin typeface="Arial" panose="020B0604020202020204" pitchFamily="34" charset="0"/>
                  <a:cs typeface="Arial" panose="020B0604020202020204" pitchFamily="34" charset="0"/>
                </a:rPr>
                <a:t> to 1984 </a:t>
              </a:r>
            </a:p>
            <a:p>
              <a:pPr lvl="2">
                <a:lnSpc>
                  <a:spcPts val="2200"/>
                </a:lnSpc>
                <a:spcBef>
                  <a:spcPts val="300"/>
                </a:spcBef>
                <a:buSzPct val="90000"/>
                <a:buFont typeface="Wingdings" pitchFamily="2" charset="2"/>
                <a:buChar char="§"/>
              </a:pPr>
              <a:r>
                <a:rPr lang="it-IT" altLang="en-US" sz="2000" b="0" kern="0" dirty="0">
                  <a:latin typeface="Arial" panose="020B0604020202020204" pitchFamily="34" charset="0"/>
                  <a:cs typeface="Arial" panose="020B0604020202020204" pitchFamily="34" charset="0"/>
                </a:rPr>
                <a:t> </a:t>
              </a:r>
              <a:r>
                <a:rPr lang="en-US" altLang="en-US" sz="2000" b="0" kern="0" dirty="0">
                  <a:latin typeface="Arial" panose="020B0604020202020204" pitchFamily="34" charset="0"/>
                  <a:cs typeface="Arial" panose="020B0604020202020204" pitchFamily="34" charset="0"/>
                </a:rPr>
                <a:t>Pill-box like geometry: higher shunt impedance but higher MP problems</a:t>
              </a:r>
              <a:endParaRPr lang="en-US" altLang="en-US" sz="1800" b="0" kern="0" dirty="0">
                <a:latin typeface="Arial" panose="020B0604020202020204" pitchFamily="34" charset="0"/>
                <a:cs typeface="Arial" panose="020B0604020202020204" pitchFamily="34" charset="0"/>
              </a:endParaRPr>
            </a:p>
            <a:p>
              <a:pPr>
                <a:spcBef>
                  <a:spcPts val="300"/>
                </a:spcBef>
                <a:buSzPct val="90000"/>
              </a:pPr>
              <a:r>
                <a:rPr lang="en-US" altLang="en-US" sz="2400" kern="0" dirty="0">
                  <a:solidFill>
                    <a:srgbClr val="002060"/>
                  </a:solidFill>
                  <a:latin typeface="Arial" panose="020B0604020202020204" pitchFamily="34" charset="0"/>
                  <a:cs typeface="Arial" panose="020B0604020202020204" pitchFamily="34" charset="0"/>
                </a:rPr>
                <a:t>Quenches/Thermal breakdown </a:t>
              </a:r>
              <a:r>
                <a:rPr lang="en-US" altLang="en-US" sz="2400" b="0" kern="0" dirty="0">
                  <a:latin typeface="Arial" panose="020B0604020202020204" pitchFamily="34" charset="0"/>
                  <a:cs typeface="Arial" panose="020B0604020202020204" pitchFamily="34" charset="0"/>
                </a:rPr>
                <a:t>         </a:t>
              </a:r>
              <a:r>
                <a:rPr lang="en-US" altLang="en-US" sz="1800" b="0" kern="0" dirty="0">
                  <a:solidFill>
                    <a:schemeClr val="tx1"/>
                  </a:solidFill>
                  <a:latin typeface="Arial" panose="020B0604020202020204" pitchFamily="34" charset="0"/>
                  <a:cs typeface="Arial" panose="020B0604020202020204" pitchFamily="34" charset="0"/>
                </a:rPr>
                <a:t>low RRR and </a:t>
              </a:r>
              <a:r>
                <a:rPr lang="it-IT" altLang="en-US" sz="1800" b="0" kern="0" dirty="0">
                  <a:solidFill>
                    <a:schemeClr val="tx1"/>
                  </a:solidFill>
                  <a:latin typeface="Arial" panose="020B0604020202020204" pitchFamily="34" charset="0"/>
                  <a:cs typeface="Arial" panose="020B0604020202020204" pitchFamily="34" charset="0"/>
                </a:rPr>
                <a:t>NC </a:t>
              </a:r>
              <a:r>
                <a:rPr lang="en-US" altLang="en-US" sz="1800" b="0" kern="0" dirty="0">
                  <a:solidFill>
                    <a:schemeClr val="tx1"/>
                  </a:solidFill>
                  <a:latin typeface="Arial" panose="020B0604020202020204" pitchFamily="34" charset="0"/>
                  <a:cs typeface="Arial" panose="020B0604020202020204" pitchFamily="34" charset="0"/>
                </a:rPr>
                <a:t>inclusions</a:t>
              </a:r>
              <a:r>
                <a:rPr lang="en-US" altLang="en-US" sz="2400" b="0" kern="0" dirty="0">
                  <a:latin typeface="Arial" panose="020B0604020202020204" pitchFamily="34" charset="0"/>
                  <a:cs typeface="Arial" panose="020B0604020202020204" pitchFamily="34" charset="0"/>
                </a:rPr>
                <a:t> </a:t>
              </a:r>
              <a:endParaRPr lang="it-IT" altLang="en-US" sz="2400" b="0" kern="0" dirty="0">
                <a:latin typeface="Arial" panose="020B0604020202020204" pitchFamily="34" charset="0"/>
                <a:cs typeface="Arial" panose="020B0604020202020204" pitchFamily="34" charset="0"/>
              </a:endParaRPr>
            </a:p>
            <a:p>
              <a:pPr>
                <a:spcBef>
                  <a:spcPts val="300"/>
                </a:spcBef>
                <a:buSzPct val="90000"/>
              </a:pPr>
              <a:r>
                <a:rPr lang="en-US" altLang="en-US" sz="2400" kern="0" dirty="0">
                  <a:solidFill>
                    <a:srgbClr val="002060"/>
                  </a:solidFill>
                  <a:latin typeface="Arial" panose="020B0604020202020204" pitchFamily="34" charset="0"/>
                  <a:cs typeface="Arial" panose="020B0604020202020204" pitchFamily="34" charset="0"/>
                </a:rPr>
                <a:t>Field Emission</a:t>
              </a:r>
            </a:p>
            <a:p>
              <a:pPr lvl="2">
                <a:spcBef>
                  <a:spcPts val="300"/>
                </a:spcBef>
                <a:buSzPct val="90000"/>
                <a:buFont typeface="Wingdings" pitchFamily="2" charset="2"/>
                <a:buChar char="§"/>
              </a:pPr>
              <a:r>
                <a:rPr lang="en-US" altLang="en-US" sz="1800" b="0" kern="0" dirty="0">
                  <a:latin typeface="Arial" panose="020B0604020202020204" pitchFamily="34" charset="0"/>
                  <a:cs typeface="Arial" panose="020B0604020202020204" pitchFamily="34" charset="0"/>
                </a:rPr>
                <a:t> </a:t>
              </a:r>
              <a:r>
                <a:rPr lang="en-US" altLang="en-US" sz="2000" b="0" kern="0" dirty="0">
                  <a:latin typeface="Arial" panose="020B0604020202020204" pitchFamily="34" charset="0"/>
                  <a:cs typeface="Arial" panose="020B0604020202020204" pitchFamily="34" charset="0"/>
                </a:rPr>
                <a:t>General limit at those time because of poor cleaning procedures and material</a:t>
              </a:r>
              <a:endParaRPr lang="en-US" altLang="en-US" sz="1800" b="0" kern="0" dirty="0">
                <a:latin typeface="Arial" panose="020B0604020202020204" pitchFamily="34" charset="0"/>
                <a:cs typeface="Arial" panose="020B0604020202020204" pitchFamily="34" charset="0"/>
              </a:endParaRPr>
            </a:p>
          </p:txBody>
        </p:sp>
        <p:cxnSp>
          <p:nvCxnSpPr>
            <p:cNvPr id="9" name="Connettore 2 8">
              <a:extLst>
                <a:ext uri="{FF2B5EF4-FFF2-40B4-BE49-F238E27FC236}">
                  <a16:creationId xmlns:a16="http://schemas.microsoft.com/office/drawing/2014/main" id="{7E36F85A-0E43-7747-80FD-229826528760}"/>
                </a:ext>
              </a:extLst>
            </p:cNvPr>
            <p:cNvCxnSpPr/>
            <p:nvPr/>
          </p:nvCxnSpPr>
          <p:spPr bwMode="auto">
            <a:xfrm>
              <a:off x="5943600" y="1752600"/>
              <a:ext cx="620182" cy="0"/>
            </a:xfrm>
            <a:prstGeom prst="straightConnector1">
              <a:avLst/>
            </a:prstGeom>
            <a:solidFill>
              <a:schemeClr val="accent1"/>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ttore 2 11">
              <a:extLst>
                <a:ext uri="{FF2B5EF4-FFF2-40B4-BE49-F238E27FC236}">
                  <a16:creationId xmlns:a16="http://schemas.microsoft.com/office/drawing/2014/main" id="{A3FD97FB-C8C5-8D4B-897C-CA32E2E510F3}"/>
                </a:ext>
              </a:extLst>
            </p:cNvPr>
            <p:cNvCxnSpPr/>
            <p:nvPr/>
          </p:nvCxnSpPr>
          <p:spPr bwMode="auto">
            <a:xfrm>
              <a:off x="5181600" y="2075543"/>
              <a:ext cx="620182" cy="0"/>
            </a:xfrm>
            <a:prstGeom prst="straightConnector1">
              <a:avLst/>
            </a:prstGeom>
            <a:solidFill>
              <a:schemeClr val="accent1"/>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Connettore 2 12">
              <a:extLst>
                <a:ext uri="{FF2B5EF4-FFF2-40B4-BE49-F238E27FC236}">
                  <a16:creationId xmlns:a16="http://schemas.microsoft.com/office/drawing/2014/main" id="{8902AB7D-7A60-7345-BE80-C241D0434B44}"/>
                </a:ext>
              </a:extLst>
            </p:cNvPr>
            <p:cNvCxnSpPr/>
            <p:nvPr/>
          </p:nvCxnSpPr>
          <p:spPr bwMode="auto">
            <a:xfrm>
              <a:off x="6705600" y="3886200"/>
              <a:ext cx="620182" cy="0"/>
            </a:xfrm>
            <a:prstGeom prst="straightConnector1">
              <a:avLst/>
            </a:prstGeom>
            <a:solidFill>
              <a:schemeClr val="accent1"/>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2 13">
              <a:extLst>
                <a:ext uri="{FF2B5EF4-FFF2-40B4-BE49-F238E27FC236}">
                  <a16:creationId xmlns:a16="http://schemas.microsoft.com/office/drawing/2014/main" id="{18D475F2-2F9B-DA40-A061-C30CB3ABB0F0}"/>
                </a:ext>
              </a:extLst>
            </p:cNvPr>
            <p:cNvCxnSpPr/>
            <p:nvPr/>
          </p:nvCxnSpPr>
          <p:spPr bwMode="auto">
            <a:xfrm>
              <a:off x="5555039" y="5334000"/>
              <a:ext cx="620182" cy="0"/>
            </a:xfrm>
            <a:prstGeom prst="straightConnector1">
              <a:avLst/>
            </a:prstGeom>
            <a:solidFill>
              <a:schemeClr val="accent1"/>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Rectangle 6">
            <a:extLst>
              <a:ext uri="{FF2B5EF4-FFF2-40B4-BE49-F238E27FC236}">
                <a16:creationId xmlns:a16="http://schemas.microsoft.com/office/drawing/2014/main" id="{9C1FDFF2-44FE-0CA9-1443-0F6E24A21D9E}"/>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1768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1FB77E-67E4-9147-BC9B-3BDD7132C41E}"/>
              </a:ext>
            </a:extLst>
          </p:cNvPr>
          <p:cNvSpPr>
            <a:spLocks noGrp="1"/>
          </p:cNvSpPr>
          <p:nvPr>
            <p:ph type="title"/>
          </p:nvPr>
        </p:nvSpPr>
        <p:spPr/>
        <p:txBody>
          <a:bodyPr/>
          <a:lstStyle/>
          <a:p>
            <a:r>
              <a:rPr lang="en-US" dirty="0"/>
              <a:t>Main routes of Nb fabrication process</a:t>
            </a:r>
            <a:endParaRPr lang="it-IT" dirty="0"/>
          </a:p>
        </p:txBody>
      </p:sp>
      <p:sp>
        <p:nvSpPr>
          <p:cNvPr id="3" name="Segnaposto data 2">
            <a:extLst>
              <a:ext uri="{FF2B5EF4-FFF2-40B4-BE49-F238E27FC236}">
                <a16:creationId xmlns:a16="http://schemas.microsoft.com/office/drawing/2014/main" id="{DCA35B04-AD35-1E4F-88D9-B05D9DEB0DA5}"/>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5054A400-DB31-914B-8177-9AFD2C2D010E}"/>
              </a:ext>
            </a:extLst>
          </p:cNvPr>
          <p:cNvSpPr>
            <a:spLocks noGrp="1"/>
          </p:cNvSpPr>
          <p:nvPr>
            <p:ph type="ftr" sz="quarter" idx="11"/>
          </p:nvPr>
        </p:nvSpPr>
        <p:spPr/>
        <p:txBody>
          <a:bodyPr/>
          <a:lstStyle/>
          <a:p>
            <a:pPr>
              <a:defRPr/>
            </a:pPr>
            <a:fld id="{8DAD3638-8E0C-4079-83E3-101B55F74CF3}" type="slidenum">
              <a:rPr lang="en-US" altLang="it-IT" smtClean="0"/>
              <a:pPr>
                <a:defRPr/>
              </a:pPr>
              <a:t>17</a:t>
            </a:fld>
            <a:endParaRPr lang="en-US" altLang="it-IT"/>
          </a:p>
        </p:txBody>
      </p:sp>
      <p:pic>
        <p:nvPicPr>
          <p:cNvPr id="6" name="Picture 2">
            <a:extLst>
              <a:ext uri="{FF2B5EF4-FFF2-40B4-BE49-F238E27FC236}">
                <a16:creationId xmlns:a16="http://schemas.microsoft.com/office/drawing/2014/main" id="{DD62222B-B9D6-CD41-AAA1-77DE79F1EC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04359"/>
            <a:ext cx="3665540" cy="519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a:extLst>
              <a:ext uri="{FF2B5EF4-FFF2-40B4-BE49-F238E27FC236}">
                <a16:creationId xmlns:a16="http://schemas.microsoft.com/office/drawing/2014/main" id="{0422B1DC-8ADB-B24E-AD61-1918232846AD}"/>
              </a:ext>
            </a:extLst>
          </p:cNvPr>
          <p:cNvSpPr txBox="1">
            <a:spLocks noChangeArrowheads="1"/>
          </p:cNvSpPr>
          <p:nvPr/>
        </p:nvSpPr>
        <p:spPr bwMode="auto">
          <a:xfrm>
            <a:off x="5295899" y="3634362"/>
            <a:ext cx="6324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r>
              <a:rPr lang="en-US" sz="2000" b="0" dirty="0"/>
              <a:t>An alternative route of niobium fabrication and alloying is </a:t>
            </a:r>
            <a:r>
              <a:rPr lang="en-US" sz="2000" b="0" dirty="0">
                <a:solidFill>
                  <a:schemeClr val="accent2"/>
                </a:solidFill>
              </a:rPr>
              <a:t>powder metallurgy</a:t>
            </a:r>
            <a:r>
              <a:rPr lang="en-US" sz="2000" b="0" dirty="0"/>
              <a:t>. For special applications it may be convenient to produce powder with high purity </a:t>
            </a:r>
            <a:r>
              <a:rPr lang="en-US" sz="2000" b="0" dirty="0" err="1">
                <a:solidFill>
                  <a:schemeClr val="accent2"/>
                </a:solidFill>
              </a:rPr>
              <a:t>hydriding</a:t>
            </a:r>
            <a:r>
              <a:rPr lang="en-US" sz="2000" b="0" dirty="0"/>
              <a:t>.</a:t>
            </a:r>
            <a:r>
              <a:rPr lang="en-US" b="0" dirty="0"/>
              <a:t> </a:t>
            </a:r>
            <a:r>
              <a:rPr lang="en-US" sz="2000" b="0" dirty="0"/>
              <a:t>The production of high-grade niobium with small Ta-concentration can be performed via the </a:t>
            </a:r>
            <a:r>
              <a:rPr lang="en-US" sz="2000" b="0" dirty="0">
                <a:solidFill>
                  <a:schemeClr val="accent2"/>
                </a:solidFill>
              </a:rPr>
              <a:t>sodium reduction</a:t>
            </a:r>
            <a:r>
              <a:rPr lang="en-US" sz="2000" b="0" dirty="0"/>
              <a:t> of purified K</a:t>
            </a:r>
            <a:r>
              <a:rPr lang="en-US" sz="2000" b="0" baseline="-25000" dirty="0"/>
              <a:t>2</a:t>
            </a:r>
            <a:r>
              <a:rPr lang="en-US" sz="2000" b="0" dirty="0"/>
              <a:t>NbF</a:t>
            </a:r>
            <a:r>
              <a:rPr lang="en-US" sz="2000" b="0" baseline="-25000" dirty="0"/>
              <a:t>7</a:t>
            </a:r>
            <a:r>
              <a:rPr lang="en-US" sz="2000" b="0" dirty="0"/>
              <a:t>.</a:t>
            </a:r>
          </a:p>
        </p:txBody>
      </p:sp>
      <p:sp>
        <p:nvSpPr>
          <p:cNvPr id="8" name="Text Box 5">
            <a:extLst>
              <a:ext uri="{FF2B5EF4-FFF2-40B4-BE49-F238E27FC236}">
                <a16:creationId xmlns:a16="http://schemas.microsoft.com/office/drawing/2014/main" id="{89E97238-07CA-7E42-A2E2-F3912FCA14AC}"/>
              </a:ext>
            </a:extLst>
          </p:cNvPr>
          <p:cNvSpPr txBox="1">
            <a:spLocks noChangeArrowheads="1"/>
          </p:cNvSpPr>
          <p:nvPr/>
        </p:nvSpPr>
        <p:spPr bwMode="auto">
          <a:xfrm>
            <a:off x="5295900" y="1081330"/>
            <a:ext cx="63245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r>
              <a:rPr lang="en-US" sz="2000" b="0" dirty="0">
                <a:solidFill>
                  <a:schemeClr val="accent2"/>
                </a:solidFill>
              </a:rPr>
              <a:t>Classical routes for </a:t>
            </a:r>
            <a:r>
              <a:rPr lang="en-US" sz="2000" b="0" dirty="0" err="1">
                <a:solidFill>
                  <a:schemeClr val="accent2"/>
                </a:solidFill>
              </a:rPr>
              <a:t>Nb</a:t>
            </a:r>
            <a:r>
              <a:rPr lang="en-US" sz="2000" b="0" dirty="0"/>
              <a:t>, consist of the </a:t>
            </a:r>
            <a:r>
              <a:rPr lang="en-US" sz="2000" b="0" dirty="0" err="1">
                <a:solidFill>
                  <a:schemeClr val="accent2"/>
                </a:solidFill>
              </a:rPr>
              <a:t>carbothermic</a:t>
            </a:r>
            <a:r>
              <a:rPr lang="en-US" sz="2000" b="0" dirty="0"/>
              <a:t> reduction of Nb</a:t>
            </a:r>
            <a:r>
              <a:rPr lang="en-US" sz="2000" b="0" baseline="-25000" dirty="0"/>
              <a:t>2</a:t>
            </a:r>
            <a:r>
              <a:rPr lang="en-US" sz="2000" b="0" dirty="0"/>
              <a:t>O</a:t>
            </a:r>
            <a:r>
              <a:rPr lang="en-US" sz="2000" b="0" baseline="-25000" dirty="0"/>
              <a:t>5</a:t>
            </a:r>
            <a:r>
              <a:rPr lang="en-US" sz="2000" b="0" dirty="0"/>
              <a:t> and the </a:t>
            </a:r>
            <a:r>
              <a:rPr lang="en-US" sz="2000" b="0" dirty="0" err="1">
                <a:solidFill>
                  <a:schemeClr val="accent2"/>
                </a:solidFill>
              </a:rPr>
              <a:t>aluminothermic</a:t>
            </a:r>
            <a:r>
              <a:rPr lang="en-US" sz="2000" b="0" dirty="0">
                <a:solidFill>
                  <a:schemeClr val="accent2"/>
                </a:solidFill>
              </a:rPr>
              <a:t> </a:t>
            </a:r>
            <a:r>
              <a:rPr lang="en-US" sz="2000" b="0" dirty="0"/>
              <a:t>reduction of Nb</a:t>
            </a:r>
            <a:r>
              <a:rPr lang="en-US" sz="2000" b="0" baseline="-25000" dirty="0"/>
              <a:t>2</a:t>
            </a:r>
            <a:r>
              <a:rPr lang="en-US" sz="2000" b="0" dirty="0"/>
              <a:t>O</a:t>
            </a:r>
            <a:r>
              <a:rPr lang="en-US" sz="2000" b="0" baseline="-25000" dirty="0"/>
              <a:t>5</a:t>
            </a:r>
            <a:r>
              <a:rPr lang="en-US" sz="2000" b="0" dirty="0"/>
              <a:t> followed by EBM.</a:t>
            </a:r>
          </a:p>
        </p:txBody>
      </p:sp>
      <p:graphicFrame>
        <p:nvGraphicFramePr>
          <p:cNvPr id="9" name="Object 7">
            <a:extLst>
              <a:ext uri="{FF2B5EF4-FFF2-40B4-BE49-F238E27FC236}">
                <a16:creationId xmlns:a16="http://schemas.microsoft.com/office/drawing/2014/main" id="{BA7E32D3-EB15-604A-A4F0-95F2D82D4D02}"/>
              </a:ext>
            </a:extLst>
          </p:cNvPr>
          <p:cNvGraphicFramePr>
            <a:graphicFrameLocks noChangeAspect="1"/>
          </p:cNvGraphicFramePr>
          <p:nvPr/>
        </p:nvGraphicFramePr>
        <p:xfrm>
          <a:off x="5867400" y="5744817"/>
          <a:ext cx="4356100" cy="438150"/>
        </p:xfrm>
        <a:graphic>
          <a:graphicData uri="http://schemas.openxmlformats.org/presentationml/2006/ole">
            <mc:AlternateContent xmlns:mc="http://schemas.openxmlformats.org/markup-compatibility/2006">
              <mc:Choice xmlns:v="urn:schemas-microsoft-com:vml" Requires="v">
                <p:oleObj name="Equation" r:id="rId3" imgW="2273300" imgH="228600" progId="Equation.3">
                  <p:embed/>
                </p:oleObj>
              </mc:Choice>
              <mc:Fallback>
                <p:oleObj name="Equation" r:id="rId3" imgW="2273300" imgH="228600" progId="Equation.3">
                  <p:embed/>
                  <p:pic>
                    <p:nvPicPr>
                      <p:cNvPr id="9" name="Object 7">
                        <a:extLst>
                          <a:ext uri="{FF2B5EF4-FFF2-40B4-BE49-F238E27FC236}">
                            <a16:creationId xmlns:a16="http://schemas.microsoft.com/office/drawing/2014/main" id="{BA7E32D3-EB15-604A-A4F0-95F2D82D4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744817"/>
                        <a:ext cx="43561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2">
            <a:extLst>
              <a:ext uri="{FF2B5EF4-FFF2-40B4-BE49-F238E27FC236}">
                <a16:creationId xmlns:a16="http://schemas.microsoft.com/office/drawing/2014/main" id="{CED78C11-A1F8-5546-BBDC-7CA871844B4F}"/>
              </a:ext>
            </a:extLst>
          </p:cNvPr>
          <p:cNvGraphicFramePr>
            <a:graphicFrameLocks noChangeAspect="1"/>
          </p:cNvGraphicFramePr>
          <p:nvPr/>
        </p:nvGraphicFramePr>
        <p:xfrm>
          <a:off x="6096000" y="2194486"/>
          <a:ext cx="3665539" cy="1268413"/>
        </p:xfrm>
        <a:graphic>
          <a:graphicData uri="http://schemas.openxmlformats.org/presentationml/2006/ole">
            <mc:AlternateContent xmlns:mc="http://schemas.openxmlformats.org/markup-compatibility/2006">
              <mc:Choice xmlns:v="urn:schemas-microsoft-com:vml" Requires="v">
                <p:oleObj name="Equation" r:id="rId5" imgW="1981080" imgH="685800" progId="Equation.3">
                  <p:embed/>
                </p:oleObj>
              </mc:Choice>
              <mc:Fallback>
                <p:oleObj name="Equation" r:id="rId5" imgW="1981080" imgH="685800" progId="Equation.3">
                  <p:embed/>
                  <p:pic>
                    <p:nvPicPr>
                      <p:cNvPr id="10" name="Object 2">
                        <a:extLst>
                          <a:ext uri="{FF2B5EF4-FFF2-40B4-BE49-F238E27FC236}">
                            <a16:creationId xmlns:a16="http://schemas.microsoft.com/office/drawing/2014/main" id="{CED78C11-A1F8-5546-BBDC-7CA871844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194486"/>
                        <a:ext cx="3665539"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6">
            <a:extLst>
              <a:ext uri="{FF2B5EF4-FFF2-40B4-BE49-F238E27FC236}">
                <a16:creationId xmlns:a16="http://schemas.microsoft.com/office/drawing/2014/main" id="{5872CEF6-88CA-D78E-8445-40DB255B6C7F}"/>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850782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F56CDA-092A-7044-A774-8DB3397B926F}"/>
              </a:ext>
            </a:extLst>
          </p:cNvPr>
          <p:cNvSpPr>
            <a:spLocks noGrp="1"/>
          </p:cNvSpPr>
          <p:nvPr>
            <p:ph type="title"/>
          </p:nvPr>
        </p:nvSpPr>
        <p:spPr/>
        <p:txBody>
          <a:bodyPr/>
          <a:lstStyle/>
          <a:p>
            <a:r>
              <a:rPr lang="en-US" dirty="0"/>
              <a:t>Electron Beam Melting of Niobium</a:t>
            </a:r>
            <a:endParaRPr lang="it-IT" dirty="0"/>
          </a:p>
        </p:txBody>
      </p:sp>
      <p:sp>
        <p:nvSpPr>
          <p:cNvPr id="3" name="Segnaposto data 2">
            <a:extLst>
              <a:ext uri="{FF2B5EF4-FFF2-40B4-BE49-F238E27FC236}">
                <a16:creationId xmlns:a16="http://schemas.microsoft.com/office/drawing/2014/main" id="{9A18D641-53EA-3D45-88C4-DE4129BEBFDF}"/>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8070EBF-0047-9046-945B-597A0BD22DA4}"/>
              </a:ext>
            </a:extLst>
          </p:cNvPr>
          <p:cNvSpPr>
            <a:spLocks noGrp="1"/>
          </p:cNvSpPr>
          <p:nvPr>
            <p:ph type="ftr" sz="quarter" idx="11"/>
          </p:nvPr>
        </p:nvSpPr>
        <p:spPr/>
        <p:txBody>
          <a:bodyPr/>
          <a:lstStyle/>
          <a:p>
            <a:pPr>
              <a:defRPr/>
            </a:pPr>
            <a:fld id="{8DAD3638-8E0C-4079-83E3-101B55F74CF3}" type="slidenum">
              <a:rPr lang="en-US" altLang="it-IT" smtClean="0"/>
              <a:pPr>
                <a:defRPr/>
              </a:pPr>
              <a:t>18</a:t>
            </a:fld>
            <a:endParaRPr lang="en-US" altLang="it-IT"/>
          </a:p>
        </p:txBody>
      </p:sp>
      <p:grpSp>
        <p:nvGrpSpPr>
          <p:cNvPr id="6" name="Group 3">
            <a:extLst>
              <a:ext uri="{FF2B5EF4-FFF2-40B4-BE49-F238E27FC236}">
                <a16:creationId xmlns:a16="http://schemas.microsoft.com/office/drawing/2014/main" id="{F3A675B6-0DBA-5C4C-A897-F13E619C59DC}"/>
              </a:ext>
            </a:extLst>
          </p:cNvPr>
          <p:cNvGrpSpPr>
            <a:grpSpLocks/>
          </p:cNvGrpSpPr>
          <p:nvPr/>
        </p:nvGrpSpPr>
        <p:grpSpPr bwMode="auto">
          <a:xfrm>
            <a:off x="762000" y="1187355"/>
            <a:ext cx="5186815" cy="4895850"/>
            <a:chOff x="617" y="1056"/>
            <a:chExt cx="4213" cy="3264"/>
          </a:xfrm>
        </p:grpSpPr>
        <p:sp>
          <p:nvSpPr>
            <p:cNvPr id="7" name="Rectangle 4">
              <a:extLst>
                <a:ext uri="{FF2B5EF4-FFF2-40B4-BE49-F238E27FC236}">
                  <a16:creationId xmlns:a16="http://schemas.microsoft.com/office/drawing/2014/main" id="{F2A0EF2B-57CC-C848-B793-71C13113F894}"/>
                </a:ext>
              </a:extLst>
            </p:cNvPr>
            <p:cNvSpPr>
              <a:spLocks noChangeArrowheads="1"/>
            </p:cNvSpPr>
            <p:nvPr/>
          </p:nvSpPr>
          <p:spPr bwMode="auto">
            <a:xfrm>
              <a:off x="2304" y="2674"/>
              <a:ext cx="648" cy="1646"/>
            </a:xfrm>
            <a:prstGeom prst="rect">
              <a:avLst/>
            </a:prstGeom>
            <a:solidFill>
              <a:srgbClr val="FFFFFF"/>
            </a:solidFill>
            <a:ln w="9525">
              <a:solidFill>
                <a:schemeClr val="tx1"/>
              </a:solidFill>
              <a:miter lim="800000"/>
              <a:headEnd/>
              <a:tailEnd/>
            </a:ln>
          </p:spPr>
          <p:txBody>
            <a:bodyPr/>
            <a:lstStyle/>
            <a:p>
              <a:endParaRPr lang="de-DE"/>
            </a:p>
          </p:txBody>
        </p:sp>
        <p:grpSp>
          <p:nvGrpSpPr>
            <p:cNvPr id="8" name="Group 5">
              <a:extLst>
                <a:ext uri="{FF2B5EF4-FFF2-40B4-BE49-F238E27FC236}">
                  <a16:creationId xmlns:a16="http://schemas.microsoft.com/office/drawing/2014/main" id="{DF0653B9-1A53-AB4E-A47F-4239FA8347EB}"/>
                </a:ext>
              </a:extLst>
            </p:cNvPr>
            <p:cNvGrpSpPr>
              <a:grpSpLocks/>
            </p:cNvGrpSpPr>
            <p:nvPr/>
          </p:nvGrpSpPr>
          <p:grpSpPr bwMode="auto">
            <a:xfrm>
              <a:off x="617" y="1056"/>
              <a:ext cx="4213" cy="3228"/>
              <a:chOff x="617" y="1056"/>
              <a:chExt cx="4213" cy="3228"/>
            </a:xfrm>
          </p:grpSpPr>
          <p:sp>
            <p:nvSpPr>
              <p:cNvPr id="9" name="Rectangle 6">
                <a:extLst>
                  <a:ext uri="{FF2B5EF4-FFF2-40B4-BE49-F238E27FC236}">
                    <a16:creationId xmlns:a16="http://schemas.microsoft.com/office/drawing/2014/main" id="{5EE679BE-C426-CE4B-A05C-0E0F7D4EACE7}"/>
                  </a:ext>
                </a:extLst>
              </p:cNvPr>
              <p:cNvSpPr>
                <a:spLocks noChangeArrowheads="1"/>
              </p:cNvSpPr>
              <p:nvPr/>
            </p:nvSpPr>
            <p:spPr bwMode="auto">
              <a:xfrm>
                <a:off x="1862" y="1562"/>
                <a:ext cx="1517" cy="1019"/>
              </a:xfrm>
              <a:prstGeom prst="rect">
                <a:avLst/>
              </a:prstGeom>
              <a:solidFill>
                <a:srgbClr val="FFFFFF"/>
              </a:solidFill>
              <a:ln w="12700">
                <a:solidFill>
                  <a:schemeClr val="tx1"/>
                </a:solidFill>
                <a:prstDash val="sysDot"/>
                <a:miter lim="800000"/>
                <a:headEnd/>
                <a:tailEnd/>
              </a:ln>
            </p:spPr>
            <p:txBody>
              <a:bodyPr/>
              <a:lstStyle/>
              <a:p>
                <a:endParaRPr lang="de-DE"/>
              </a:p>
            </p:txBody>
          </p:sp>
          <p:sp>
            <p:nvSpPr>
              <p:cNvPr id="10" name="Freeform 7">
                <a:extLst>
                  <a:ext uri="{FF2B5EF4-FFF2-40B4-BE49-F238E27FC236}">
                    <a16:creationId xmlns:a16="http://schemas.microsoft.com/office/drawing/2014/main" id="{62679647-93FA-244D-8726-1DB129A0B6D7}"/>
                  </a:ext>
                </a:extLst>
              </p:cNvPr>
              <p:cNvSpPr>
                <a:spLocks/>
              </p:cNvSpPr>
              <p:nvPr/>
            </p:nvSpPr>
            <p:spPr bwMode="auto">
              <a:xfrm>
                <a:off x="2498" y="1621"/>
                <a:ext cx="273" cy="860"/>
              </a:xfrm>
              <a:custGeom>
                <a:avLst/>
                <a:gdLst>
                  <a:gd name="T0" fmla="*/ 0 w 1741"/>
                  <a:gd name="T1" fmla="*/ 26 h 4814"/>
                  <a:gd name="T2" fmla="*/ 0 w 1741"/>
                  <a:gd name="T3" fmla="*/ 0 h 4814"/>
                  <a:gd name="T4" fmla="*/ 7 w 1741"/>
                  <a:gd name="T5" fmla="*/ 0 h 4814"/>
                  <a:gd name="T6" fmla="*/ 7 w 1741"/>
                  <a:gd name="T7" fmla="*/ 26 h 4814"/>
                  <a:gd name="T8" fmla="*/ 6 w 1741"/>
                  <a:gd name="T9" fmla="*/ 28 h 4814"/>
                  <a:gd name="T10" fmla="*/ 1 w 1741"/>
                  <a:gd name="T11" fmla="*/ 28 h 4814"/>
                  <a:gd name="T12" fmla="*/ 0 w 1741"/>
                  <a:gd name="T13" fmla="*/ 26 h 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1" h="4814">
                    <a:moveTo>
                      <a:pt x="0" y="4531"/>
                    </a:moveTo>
                    <a:lnTo>
                      <a:pt x="0" y="0"/>
                    </a:lnTo>
                    <a:lnTo>
                      <a:pt x="1741" y="0"/>
                    </a:lnTo>
                    <a:lnTo>
                      <a:pt x="1741" y="4531"/>
                    </a:lnTo>
                    <a:lnTo>
                      <a:pt x="1523" y="4814"/>
                    </a:lnTo>
                    <a:lnTo>
                      <a:pt x="218" y="4814"/>
                    </a:lnTo>
                    <a:lnTo>
                      <a:pt x="0" y="45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8">
                <a:extLst>
                  <a:ext uri="{FF2B5EF4-FFF2-40B4-BE49-F238E27FC236}">
                    <a16:creationId xmlns:a16="http://schemas.microsoft.com/office/drawing/2014/main" id="{0F956D36-C618-A540-8B8B-817D8BEC660A}"/>
                  </a:ext>
                </a:extLst>
              </p:cNvPr>
              <p:cNvSpPr>
                <a:spLocks/>
              </p:cNvSpPr>
              <p:nvPr/>
            </p:nvSpPr>
            <p:spPr bwMode="auto">
              <a:xfrm>
                <a:off x="2502" y="1630"/>
                <a:ext cx="6" cy="6"/>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35">
                    <a:moveTo>
                      <a:pt x="17" y="0"/>
                    </a:moveTo>
                    <a:lnTo>
                      <a:pt x="34" y="18"/>
                    </a:lnTo>
                    <a:lnTo>
                      <a:pt x="17" y="35"/>
                    </a:lnTo>
                    <a:lnTo>
                      <a:pt x="0" y="1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9">
                <a:extLst>
                  <a:ext uri="{FF2B5EF4-FFF2-40B4-BE49-F238E27FC236}">
                    <a16:creationId xmlns:a16="http://schemas.microsoft.com/office/drawing/2014/main" id="{99E182B5-478B-6646-8F7E-7E3523CBD5E9}"/>
                  </a:ext>
                </a:extLst>
              </p:cNvPr>
              <p:cNvSpPr>
                <a:spLocks/>
              </p:cNvSpPr>
              <p:nvPr/>
            </p:nvSpPr>
            <p:spPr bwMode="auto">
              <a:xfrm>
                <a:off x="2502" y="1630"/>
                <a:ext cx="3" cy="3"/>
              </a:xfrm>
              <a:custGeom>
                <a:avLst/>
                <a:gdLst>
                  <a:gd name="T0" fmla="*/ 0 w 17"/>
                  <a:gd name="T1" fmla="*/ 0 h 18"/>
                  <a:gd name="T2" fmla="*/ 0 w 17"/>
                  <a:gd name="T3" fmla="*/ 0 h 18"/>
                  <a:gd name="T4" fmla="*/ 0 w 17"/>
                  <a:gd name="T5" fmla="*/ 0 h 18"/>
                  <a:gd name="T6" fmla="*/ 0 w 17"/>
                  <a:gd name="T7" fmla="*/ 0 h 18"/>
                  <a:gd name="T8" fmla="*/ 0 w 17"/>
                  <a:gd name="T9" fmla="*/ 0 h 18"/>
                  <a:gd name="T10" fmla="*/ 0 w 17"/>
                  <a:gd name="T11" fmla="*/ 0 h 18"/>
                  <a:gd name="T12" fmla="*/ 0 w 17"/>
                  <a:gd name="T13" fmla="*/ 0 h 18"/>
                  <a:gd name="T14" fmla="*/ 0 w 17"/>
                  <a:gd name="T15" fmla="*/ 0 h 18"/>
                  <a:gd name="T16" fmla="*/ 0 w 1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8">
                    <a:moveTo>
                      <a:pt x="0" y="18"/>
                    </a:moveTo>
                    <a:lnTo>
                      <a:pt x="0" y="13"/>
                    </a:lnTo>
                    <a:lnTo>
                      <a:pt x="3" y="9"/>
                    </a:lnTo>
                    <a:lnTo>
                      <a:pt x="5" y="5"/>
                    </a:lnTo>
                    <a:lnTo>
                      <a:pt x="9" y="3"/>
                    </a:lnTo>
                    <a:lnTo>
                      <a:pt x="12" y="0"/>
                    </a:lnTo>
                    <a:lnTo>
                      <a:pt x="17" y="0"/>
                    </a:lnTo>
                    <a:lnTo>
                      <a:pt x="17" y="18"/>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
                <a:extLst>
                  <a:ext uri="{FF2B5EF4-FFF2-40B4-BE49-F238E27FC236}">
                    <a16:creationId xmlns:a16="http://schemas.microsoft.com/office/drawing/2014/main" id="{66D833AE-264C-C948-AEA4-3D456990AAFE}"/>
                  </a:ext>
                </a:extLst>
              </p:cNvPr>
              <p:cNvSpPr>
                <a:spLocks/>
              </p:cNvSpPr>
              <p:nvPr/>
            </p:nvSpPr>
            <p:spPr bwMode="auto">
              <a:xfrm>
                <a:off x="2775" y="1630"/>
                <a:ext cx="5" cy="6"/>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35">
                    <a:moveTo>
                      <a:pt x="34" y="18"/>
                    </a:moveTo>
                    <a:lnTo>
                      <a:pt x="17" y="35"/>
                    </a:lnTo>
                    <a:lnTo>
                      <a:pt x="0" y="18"/>
                    </a:lnTo>
                    <a:lnTo>
                      <a:pt x="17" y="0"/>
                    </a:lnTo>
                    <a:lnTo>
                      <a:pt x="3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1">
                <a:extLst>
                  <a:ext uri="{FF2B5EF4-FFF2-40B4-BE49-F238E27FC236}">
                    <a16:creationId xmlns:a16="http://schemas.microsoft.com/office/drawing/2014/main" id="{83ED6FF4-A8CF-B64D-9AC8-D75815E709F2}"/>
                  </a:ext>
                </a:extLst>
              </p:cNvPr>
              <p:cNvSpPr>
                <a:spLocks/>
              </p:cNvSpPr>
              <p:nvPr/>
            </p:nvSpPr>
            <p:spPr bwMode="auto">
              <a:xfrm>
                <a:off x="2778" y="1630"/>
                <a:ext cx="2" cy="3"/>
              </a:xfrm>
              <a:custGeom>
                <a:avLst/>
                <a:gdLst>
                  <a:gd name="T0" fmla="*/ 0 w 17"/>
                  <a:gd name="T1" fmla="*/ 0 h 18"/>
                  <a:gd name="T2" fmla="*/ 0 w 17"/>
                  <a:gd name="T3" fmla="*/ 0 h 18"/>
                  <a:gd name="T4" fmla="*/ 0 w 17"/>
                  <a:gd name="T5" fmla="*/ 0 h 18"/>
                  <a:gd name="T6" fmla="*/ 0 w 17"/>
                  <a:gd name="T7" fmla="*/ 0 h 18"/>
                  <a:gd name="T8" fmla="*/ 0 w 17"/>
                  <a:gd name="T9" fmla="*/ 0 h 18"/>
                  <a:gd name="T10" fmla="*/ 0 w 17"/>
                  <a:gd name="T11" fmla="*/ 0 h 18"/>
                  <a:gd name="T12" fmla="*/ 0 w 17"/>
                  <a:gd name="T13" fmla="*/ 0 h 18"/>
                  <a:gd name="T14" fmla="*/ 0 w 17"/>
                  <a:gd name="T15" fmla="*/ 0 h 18"/>
                  <a:gd name="T16" fmla="*/ 0 w 1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8">
                    <a:moveTo>
                      <a:pt x="0" y="0"/>
                    </a:moveTo>
                    <a:lnTo>
                      <a:pt x="5" y="0"/>
                    </a:lnTo>
                    <a:lnTo>
                      <a:pt x="8" y="3"/>
                    </a:lnTo>
                    <a:lnTo>
                      <a:pt x="12" y="5"/>
                    </a:lnTo>
                    <a:lnTo>
                      <a:pt x="14" y="9"/>
                    </a:lnTo>
                    <a:lnTo>
                      <a:pt x="17" y="13"/>
                    </a:lnTo>
                    <a:lnTo>
                      <a:pt x="17" y="18"/>
                    </a:lnTo>
                    <a:lnTo>
                      <a:pt x="0"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2">
                <a:extLst>
                  <a:ext uri="{FF2B5EF4-FFF2-40B4-BE49-F238E27FC236}">
                    <a16:creationId xmlns:a16="http://schemas.microsoft.com/office/drawing/2014/main" id="{EF163AFB-D011-4E40-8D4A-F2A88CC0B5F3}"/>
                  </a:ext>
                </a:extLst>
              </p:cNvPr>
              <p:cNvSpPr>
                <a:spLocks/>
              </p:cNvSpPr>
              <p:nvPr/>
            </p:nvSpPr>
            <p:spPr bwMode="auto">
              <a:xfrm>
                <a:off x="2775" y="2440"/>
                <a:ext cx="5" cy="4"/>
              </a:xfrm>
              <a:custGeom>
                <a:avLst/>
                <a:gdLst>
                  <a:gd name="T0" fmla="*/ 0 w 34"/>
                  <a:gd name="T1" fmla="*/ 0 h 23"/>
                  <a:gd name="T2" fmla="*/ 0 w 34"/>
                  <a:gd name="T3" fmla="*/ 0 h 23"/>
                  <a:gd name="T4" fmla="*/ 0 w 34"/>
                  <a:gd name="T5" fmla="*/ 0 h 23"/>
                  <a:gd name="T6" fmla="*/ 0 w 34"/>
                  <a:gd name="T7" fmla="*/ 0 h 23"/>
                  <a:gd name="T8" fmla="*/ 0 w 34"/>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3">
                    <a:moveTo>
                      <a:pt x="30" y="23"/>
                    </a:moveTo>
                    <a:lnTo>
                      <a:pt x="0" y="12"/>
                    </a:lnTo>
                    <a:lnTo>
                      <a:pt x="4" y="0"/>
                    </a:lnTo>
                    <a:lnTo>
                      <a:pt x="34" y="12"/>
                    </a:lnTo>
                    <a:lnTo>
                      <a:pt x="3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3">
                <a:extLst>
                  <a:ext uri="{FF2B5EF4-FFF2-40B4-BE49-F238E27FC236}">
                    <a16:creationId xmlns:a16="http://schemas.microsoft.com/office/drawing/2014/main" id="{37024618-9EE1-0044-809A-7D56D778ECE3}"/>
                  </a:ext>
                </a:extLst>
              </p:cNvPr>
              <p:cNvSpPr>
                <a:spLocks/>
              </p:cNvSpPr>
              <p:nvPr/>
            </p:nvSpPr>
            <p:spPr bwMode="auto">
              <a:xfrm>
                <a:off x="2778" y="2442"/>
                <a:ext cx="2" cy="2"/>
              </a:xfrm>
              <a:custGeom>
                <a:avLst/>
                <a:gdLst>
                  <a:gd name="T0" fmla="*/ 0 w 17"/>
                  <a:gd name="T1" fmla="*/ 0 h 11"/>
                  <a:gd name="T2" fmla="*/ 0 w 17"/>
                  <a:gd name="T3" fmla="*/ 0 h 11"/>
                  <a:gd name="T4" fmla="*/ 0 w 17"/>
                  <a:gd name="T5" fmla="*/ 0 h 11"/>
                  <a:gd name="T6" fmla="*/ 0 w 17"/>
                  <a:gd name="T7" fmla="*/ 0 h 11"/>
                  <a:gd name="T8" fmla="*/ 0 w 17"/>
                  <a:gd name="T9" fmla="*/ 0 h 11"/>
                  <a:gd name="T10" fmla="*/ 0 w 17"/>
                  <a:gd name="T11" fmla="*/ 0 h 11"/>
                  <a:gd name="T12" fmla="*/ 0 w 17"/>
                  <a:gd name="T13" fmla="*/ 0 h 11"/>
                  <a:gd name="T14" fmla="*/ 0 w 17"/>
                  <a:gd name="T15" fmla="*/ 0 h 11"/>
                  <a:gd name="T16" fmla="*/ 0 w 1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1">
                    <a:moveTo>
                      <a:pt x="17" y="0"/>
                    </a:moveTo>
                    <a:lnTo>
                      <a:pt x="17" y="2"/>
                    </a:lnTo>
                    <a:lnTo>
                      <a:pt x="17" y="3"/>
                    </a:lnTo>
                    <a:lnTo>
                      <a:pt x="16" y="6"/>
                    </a:lnTo>
                    <a:lnTo>
                      <a:pt x="16" y="7"/>
                    </a:lnTo>
                    <a:lnTo>
                      <a:pt x="14" y="10"/>
                    </a:lnTo>
                    <a:lnTo>
                      <a:pt x="13" y="11"/>
                    </a:lnTo>
                    <a:lnTo>
                      <a:pt x="0"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4">
                <a:extLst>
                  <a:ext uri="{FF2B5EF4-FFF2-40B4-BE49-F238E27FC236}">
                    <a16:creationId xmlns:a16="http://schemas.microsoft.com/office/drawing/2014/main" id="{DB8AA96B-F6AC-3641-B911-6962FCF0C281}"/>
                  </a:ext>
                </a:extLst>
              </p:cNvPr>
              <p:cNvSpPr>
                <a:spLocks/>
              </p:cNvSpPr>
              <p:nvPr/>
            </p:nvSpPr>
            <p:spPr bwMode="auto">
              <a:xfrm>
                <a:off x="2741" y="2440"/>
                <a:ext cx="38" cy="55"/>
              </a:xfrm>
              <a:custGeom>
                <a:avLst/>
                <a:gdLst>
                  <a:gd name="T0" fmla="*/ 1 w 244"/>
                  <a:gd name="T1" fmla="*/ 0 h 307"/>
                  <a:gd name="T2" fmla="*/ 1 w 244"/>
                  <a:gd name="T3" fmla="*/ 0 h 307"/>
                  <a:gd name="T4" fmla="*/ 0 w 244"/>
                  <a:gd name="T5" fmla="*/ 2 h 307"/>
                  <a:gd name="T6" fmla="*/ 0 w 244"/>
                  <a:gd name="T7" fmla="*/ 2 h 307"/>
                  <a:gd name="T8" fmla="*/ 1 w 244"/>
                  <a:gd name="T9" fmla="*/ 0 h 3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307">
                    <a:moveTo>
                      <a:pt x="244" y="23"/>
                    </a:moveTo>
                    <a:lnTo>
                      <a:pt x="218" y="0"/>
                    </a:lnTo>
                    <a:lnTo>
                      <a:pt x="0" y="284"/>
                    </a:lnTo>
                    <a:lnTo>
                      <a:pt x="26" y="307"/>
                    </a:lnTo>
                    <a:lnTo>
                      <a:pt x="244"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5">
                <a:extLst>
                  <a:ext uri="{FF2B5EF4-FFF2-40B4-BE49-F238E27FC236}">
                    <a16:creationId xmlns:a16="http://schemas.microsoft.com/office/drawing/2014/main" id="{2782A789-F895-E144-8607-CD08ECF1DF89}"/>
                  </a:ext>
                </a:extLst>
              </p:cNvPr>
              <p:cNvSpPr>
                <a:spLocks/>
              </p:cNvSpPr>
              <p:nvPr/>
            </p:nvSpPr>
            <p:spPr bwMode="auto">
              <a:xfrm>
                <a:off x="2741" y="2490"/>
                <a:ext cx="5" cy="6"/>
              </a:xfrm>
              <a:custGeom>
                <a:avLst/>
                <a:gdLst>
                  <a:gd name="T0" fmla="*/ 0 w 26"/>
                  <a:gd name="T1" fmla="*/ 0 h 35"/>
                  <a:gd name="T2" fmla="*/ 0 w 26"/>
                  <a:gd name="T3" fmla="*/ 0 h 35"/>
                  <a:gd name="T4" fmla="*/ 0 w 26"/>
                  <a:gd name="T5" fmla="*/ 0 h 35"/>
                  <a:gd name="T6" fmla="*/ 0 w 26"/>
                  <a:gd name="T7" fmla="*/ 0 h 35"/>
                  <a:gd name="T8" fmla="*/ 0 w 26"/>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5">
                    <a:moveTo>
                      <a:pt x="13" y="35"/>
                    </a:moveTo>
                    <a:lnTo>
                      <a:pt x="0" y="6"/>
                    </a:lnTo>
                    <a:lnTo>
                      <a:pt x="13" y="0"/>
                    </a:lnTo>
                    <a:lnTo>
                      <a:pt x="26" y="29"/>
                    </a:lnTo>
                    <a:lnTo>
                      <a:pt x="13"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6">
                <a:extLst>
                  <a:ext uri="{FF2B5EF4-FFF2-40B4-BE49-F238E27FC236}">
                    <a16:creationId xmlns:a16="http://schemas.microsoft.com/office/drawing/2014/main" id="{6ADAA9DC-7B05-2C40-B102-1B8A1508EED3}"/>
                  </a:ext>
                </a:extLst>
              </p:cNvPr>
              <p:cNvSpPr>
                <a:spLocks/>
              </p:cNvSpPr>
              <p:nvPr/>
            </p:nvSpPr>
            <p:spPr bwMode="auto">
              <a:xfrm>
                <a:off x="2743" y="2493"/>
                <a:ext cx="3" cy="3"/>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8">
                    <a:moveTo>
                      <a:pt x="13" y="12"/>
                    </a:moveTo>
                    <a:lnTo>
                      <a:pt x="11" y="13"/>
                    </a:lnTo>
                    <a:lnTo>
                      <a:pt x="10" y="15"/>
                    </a:lnTo>
                    <a:lnTo>
                      <a:pt x="7" y="17"/>
                    </a:lnTo>
                    <a:lnTo>
                      <a:pt x="5" y="17"/>
                    </a:lnTo>
                    <a:lnTo>
                      <a:pt x="2" y="18"/>
                    </a:lnTo>
                    <a:lnTo>
                      <a:pt x="0" y="18"/>
                    </a:lnTo>
                    <a:lnTo>
                      <a:pt x="0"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7">
                <a:extLst>
                  <a:ext uri="{FF2B5EF4-FFF2-40B4-BE49-F238E27FC236}">
                    <a16:creationId xmlns:a16="http://schemas.microsoft.com/office/drawing/2014/main" id="{08BA4B40-0B23-1846-A894-96C8F2BBF9B4}"/>
                  </a:ext>
                </a:extLst>
              </p:cNvPr>
              <p:cNvSpPr>
                <a:spLocks/>
              </p:cNvSpPr>
              <p:nvPr/>
            </p:nvSpPr>
            <p:spPr bwMode="auto">
              <a:xfrm>
                <a:off x="2537" y="2490"/>
                <a:ext cx="4" cy="6"/>
              </a:xfrm>
              <a:custGeom>
                <a:avLst/>
                <a:gdLst>
                  <a:gd name="T0" fmla="*/ 0 w 26"/>
                  <a:gd name="T1" fmla="*/ 0 h 35"/>
                  <a:gd name="T2" fmla="*/ 0 w 26"/>
                  <a:gd name="T3" fmla="*/ 0 h 35"/>
                  <a:gd name="T4" fmla="*/ 0 w 26"/>
                  <a:gd name="T5" fmla="*/ 0 h 35"/>
                  <a:gd name="T6" fmla="*/ 0 w 26"/>
                  <a:gd name="T7" fmla="*/ 0 h 35"/>
                  <a:gd name="T8" fmla="*/ 0 w 26"/>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5">
                    <a:moveTo>
                      <a:pt x="0" y="29"/>
                    </a:moveTo>
                    <a:lnTo>
                      <a:pt x="13" y="0"/>
                    </a:lnTo>
                    <a:lnTo>
                      <a:pt x="26" y="6"/>
                    </a:lnTo>
                    <a:lnTo>
                      <a:pt x="13" y="35"/>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8">
                <a:extLst>
                  <a:ext uri="{FF2B5EF4-FFF2-40B4-BE49-F238E27FC236}">
                    <a16:creationId xmlns:a16="http://schemas.microsoft.com/office/drawing/2014/main" id="{EA7B2B53-E1E7-4F46-A2CE-9829DC67437D}"/>
                  </a:ext>
                </a:extLst>
              </p:cNvPr>
              <p:cNvSpPr>
                <a:spLocks/>
              </p:cNvSpPr>
              <p:nvPr/>
            </p:nvSpPr>
            <p:spPr bwMode="auto">
              <a:xfrm>
                <a:off x="2537" y="2493"/>
                <a:ext cx="2" cy="3"/>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8">
                    <a:moveTo>
                      <a:pt x="13" y="18"/>
                    </a:moveTo>
                    <a:lnTo>
                      <a:pt x="11" y="18"/>
                    </a:lnTo>
                    <a:lnTo>
                      <a:pt x="8" y="17"/>
                    </a:lnTo>
                    <a:lnTo>
                      <a:pt x="6" y="17"/>
                    </a:lnTo>
                    <a:lnTo>
                      <a:pt x="3" y="15"/>
                    </a:lnTo>
                    <a:lnTo>
                      <a:pt x="2" y="13"/>
                    </a:lnTo>
                    <a:lnTo>
                      <a:pt x="0" y="12"/>
                    </a:lnTo>
                    <a:lnTo>
                      <a:pt x="13" y="0"/>
                    </a:lnTo>
                    <a:lnTo>
                      <a:pt x="1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9">
                <a:extLst>
                  <a:ext uri="{FF2B5EF4-FFF2-40B4-BE49-F238E27FC236}">
                    <a16:creationId xmlns:a16="http://schemas.microsoft.com/office/drawing/2014/main" id="{6DB79077-D78F-0245-AFCA-4956D53BE5A8}"/>
                  </a:ext>
                </a:extLst>
              </p:cNvPr>
              <p:cNvSpPr>
                <a:spLocks/>
              </p:cNvSpPr>
              <p:nvPr/>
            </p:nvSpPr>
            <p:spPr bwMode="auto">
              <a:xfrm>
                <a:off x="2503" y="2440"/>
                <a:ext cx="38" cy="55"/>
              </a:xfrm>
              <a:custGeom>
                <a:avLst/>
                <a:gdLst>
                  <a:gd name="T0" fmla="*/ 1 w 244"/>
                  <a:gd name="T1" fmla="*/ 2 h 307"/>
                  <a:gd name="T2" fmla="*/ 1 w 244"/>
                  <a:gd name="T3" fmla="*/ 2 h 307"/>
                  <a:gd name="T4" fmla="*/ 0 w 244"/>
                  <a:gd name="T5" fmla="*/ 0 h 307"/>
                  <a:gd name="T6" fmla="*/ 0 w 244"/>
                  <a:gd name="T7" fmla="*/ 0 h 307"/>
                  <a:gd name="T8" fmla="*/ 1 w 244"/>
                  <a:gd name="T9" fmla="*/ 2 h 3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307">
                    <a:moveTo>
                      <a:pt x="218" y="307"/>
                    </a:moveTo>
                    <a:lnTo>
                      <a:pt x="244" y="284"/>
                    </a:lnTo>
                    <a:lnTo>
                      <a:pt x="26" y="0"/>
                    </a:lnTo>
                    <a:lnTo>
                      <a:pt x="0" y="23"/>
                    </a:lnTo>
                    <a:lnTo>
                      <a:pt x="218"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0">
                <a:extLst>
                  <a:ext uri="{FF2B5EF4-FFF2-40B4-BE49-F238E27FC236}">
                    <a16:creationId xmlns:a16="http://schemas.microsoft.com/office/drawing/2014/main" id="{F229E256-9095-DB4B-8077-52206ACF3406}"/>
                  </a:ext>
                </a:extLst>
              </p:cNvPr>
              <p:cNvSpPr>
                <a:spLocks/>
              </p:cNvSpPr>
              <p:nvPr/>
            </p:nvSpPr>
            <p:spPr bwMode="auto">
              <a:xfrm>
                <a:off x="2502" y="2440"/>
                <a:ext cx="6" cy="4"/>
              </a:xfrm>
              <a:custGeom>
                <a:avLst/>
                <a:gdLst>
                  <a:gd name="T0" fmla="*/ 0 w 34"/>
                  <a:gd name="T1" fmla="*/ 0 h 23"/>
                  <a:gd name="T2" fmla="*/ 0 w 34"/>
                  <a:gd name="T3" fmla="*/ 0 h 23"/>
                  <a:gd name="T4" fmla="*/ 0 w 34"/>
                  <a:gd name="T5" fmla="*/ 0 h 23"/>
                  <a:gd name="T6" fmla="*/ 0 w 34"/>
                  <a:gd name="T7" fmla="*/ 0 h 23"/>
                  <a:gd name="T8" fmla="*/ 0 w 34"/>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3">
                    <a:moveTo>
                      <a:pt x="0" y="12"/>
                    </a:moveTo>
                    <a:lnTo>
                      <a:pt x="30" y="0"/>
                    </a:lnTo>
                    <a:lnTo>
                      <a:pt x="34" y="12"/>
                    </a:lnTo>
                    <a:lnTo>
                      <a:pt x="4" y="23"/>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1">
                <a:extLst>
                  <a:ext uri="{FF2B5EF4-FFF2-40B4-BE49-F238E27FC236}">
                    <a16:creationId xmlns:a16="http://schemas.microsoft.com/office/drawing/2014/main" id="{17D9671B-E78E-B846-BC29-55FAEB2B1627}"/>
                  </a:ext>
                </a:extLst>
              </p:cNvPr>
              <p:cNvSpPr>
                <a:spLocks/>
              </p:cNvSpPr>
              <p:nvPr/>
            </p:nvSpPr>
            <p:spPr bwMode="auto">
              <a:xfrm>
                <a:off x="2502" y="2442"/>
                <a:ext cx="3" cy="2"/>
              </a:xfrm>
              <a:custGeom>
                <a:avLst/>
                <a:gdLst>
                  <a:gd name="T0" fmla="*/ 0 w 17"/>
                  <a:gd name="T1" fmla="*/ 0 h 11"/>
                  <a:gd name="T2" fmla="*/ 0 w 17"/>
                  <a:gd name="T3" fmla="*/ 0 h 11"/>
                  <a:gd name="T4" fmla="*/ 0 w 17"/>
                  <a:gd name="T5" fmla="*/ 0 h 11"/>
                  <a:gd name="T6" fmla="*/ 0 w 17"/>
                  <a:gd name="T7" fmla="*/ 0 h 11"/>
                  <a:gd name="T8" fmla="*/ 0 w 17"/>
                  <a:gd name="T9" fmla="*/ 0 h 11"/>
                  <a:gd name="T10" fmla="*/ 0 w 17"/>
                  <a:gd name="T11" fmla="*/ 0 h 11"/>
                  <a:gd name="T12" fmla="*/ 0 w 17"/>
                  <a:gd name="T13" fmla="*/ 0 h 11"/>
                  <a:gd name="T14" fmla="*/ 0 w 17"/>
                  <a:gd name="T15" fmla="*/ 0 h 11"/>
                  <a:gd name="T16" fmla="*/ 0 w 1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1">
                    <a:moveTo>
                      <a:pt x="4" y="11"/>
                    </a:moveTo>
                    <a:lnTo>
                      <a:pt x="3" y="10"/>
                    </a:lnTo>
                    <a:lnTo>
                      <a:pt x="1" y="7"/>
                    </a:lnTo>
                    <a:lnTo>
                      <a:pt x="1" y="6"/>
                    </a:lnTo>
                    <a:lnTo>
                      <a:pt x="0" y="3"/>
                    </a:lnTo>
                    <a:lnTo>
                      <a:pt x="0" y="2"/>
                    </a:lnTo>
                    <a:lnTo>
                      <a:pt x="0" y="0"/>
                    </a:lnTo>
                    <a:lnTo>
                      <a:pt x="17" y="0"/>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2" descr="Zig zag">
                <a:extLst>
                  <a:ext uri="{FF2B5EF4-FFF2-40B4-BE49-F238E27FC236}">
                    <a16:creationId xmlns:a16="http://schemas.microsoft.com/office/drawing/2014/main" id="{7CE0D488-B5B5-FC41-9AE2-E904D0E56847}"/>
                  </a:ext>
                </a:extLst>
              </p:cNvPr>
              <p:cNvSpPr>
                <a:spLocks/>
              </p:cNvSpPr>
              <p:nvPr/>
            </p:nvSpPr>
            <p:spPr bwMode="auto">
              <a:xfrm>
                <a:off x="2236" y="2526"/>
                <a:ext cx="222" cy="178"/>
              </a:xfrm>
              <a:custGeom>
                <a:avLst/>
                <a:gdLst>
                  <a:gd name="T0" fmla="*/ 0 w 1417"/>
                  <a:gd name="T1" fmla="*/ 0 h 1006"/>
                  <a:gd name="T2" fmla="*/ 5 w 1417"/>
                  <a:gd name="T3" fmla="*/ 0 h 1006"/>
                  <a:gd name="T4" fmla="*/ 5 w 1417"/>
                  <a:gd name="T5" fmla="*/ 1 h 1006"/>
                  <a:gd name="T6" fmla="*/ 5 w 1417"/>
                  <a:gd name="T7" fmla="*/ 5 h 1006"/>
                  <a:gd name="T8" fmla="*/ 0 w 1417"/>
                  <a:gd name="T9" fmla="*/ 5 h 1006"/>
                  <a:gd name="T10" fmla="*/ 0 w 1417"/>
                  <a:gd name="T11" fmla="*/ 0 h 10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17" h="1006">
                    <a:moveTo>
                      <a:pt x="0" y="0"/>
                    </a:moveTo>
                    <a:lnTo>
                      <a:pt x="1199" y="0"/>
                    </a:lnTo>
                    <a:lnTo>
                      <a:pt x="1417" y="112"/>
                    </a:lnTo>
                    <a:lnTo>
                      <a:pt x="1417" y="1006"/>
                    </a:lnTo>
                    <a:lnTo>
                      <a:pt x="0" y="1006"/>
                    </a:lnTo>
                    <a:lnTo>
                      <a:pt x="0" y="0"/>
                    </a:lnTo>
                    <a:close/>
                  </a:path>
                </a:pathLst>
              </a:custGeom>
              <a:pattFill prst="zigZag">
                <a:fgClr>
                  <a:srgbClr val="6600FF"/>
                </a:fgClr>
                <a:bgClr>
                  <a:srgbClr val="FFFFFF"/>
                </a:bgClr>
              </a:pattFill>
              <a:ln w="0" cap="sq">
                <a:solidFill>
                  <a:srgbClr val="000000"/>
                </a:solidFill>
                <a:prstDash val="solid"/>
                <a:miter lim="800000"/>
                <a:headEnd/>
                <a:tailEnd/>
              </a:ln>
            </p:spPr>
            <p:txBody>
              <a:bodyPr/>
              <a:lstStyle/>
              <a:p>
                <a:endParaRPr lang="en-US"/>
              </a:p>
            </p:txBody>
          </p:sp>
          <p:grpSp>
            <p:nvGrpSpPr>
              <p:cNvPr id="26" name="Group 23">
                <a:extLst>
                  <a:ext uri="{FF2B5EF4-FFF2-40B4-BE49-F238E27FC236}">
                    <a16:creationId xmlns:a16="http://schemas.microsoft.com/office/drawing/2014/main" id="{DA8AA6D9-14AF-574E-8EF3-6264257ED0A3}"/>
                  </a:ext>
                </a:extLst>
              </p:cNvPr>
              <p:cNvGrpSpPr>
                <a:grpSpLocks/>
              </p:cNvGrpSpPr>
              <p:nvPr/>
            </p:nvGrpSpPr>
            <p:grpSpPr bwMode="auto">
              <a:xfrm>
                <a:off x="2458" y="2565"/>
                <a:ext cx="375" cy="1559"/>
                <a:chOff x="2115" y="1998"/>
                <a:chExt cx="431" cy="1571"/>
              </a:xfrm>
            </p:grpSpPr>
            <p:sp>
              <p:nvSpPr>
                <p:cNvPr id="285" name="Rectangle 24">
                  <a:extLst>
                    <a:ext uri="{FF2B5EF4-FFF2-40B4-BE49-F238E27FC236}">
                      <a16:creationId xmlns:a16="http://schemas.microsoft.com/office/drawing/2014/main" id="{BDB3F8FF-8E09-7F4A-B0BB-818C07B72C2E}"/>
                    </a:ext>
                  </a:extLst>
                </p:cNvPr>
                <p:cNvSpPr>
                  <a:spLocks noChangeArrowheads="1"/>
                </p:cNvSpPr>
                <p:nvPr/>
              </p:nvSpPr>
              <p:spPr bwMode="auto">
                <a:xfrm>
                  <a:off x="2115" y="2149"/>
                  <a:ext cx="431" cy="142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86" name="Freeform 25">
                  <a:extLst>
                    <a:ext uri="{FF2B5EF4-FFF2-40B4-BE49-F238E27FC236}">
                      <a16:creationId xmlns:a16="http://schemas.microsoft.com/office/drawing/2014/main" id="{1B92BDE5-E686-BE41-91E3-A8D0A9AEE328}"/>
                    </a:ext>
                  </a:extLst>
                </p:cNvPr>
                <p:cNvSpPr>
                  <a:spLocks/>
                </p:cNvSpPr>
                <p:nvPr/>
              </p:nvSpPr>
              <p:spPr bwMode="auto">
                <a:xfrm>
                  <a:off x="2115" y="1998"/>
                  <a:ext cx="431" cy="161"/>
                </a:xfrm>
                <a:custGeom>
                  <a:avLst/>
                  <a:gdLst>
                    <a:gd name="T0" fmla="*/ 0 w 2394"/>
                    <a:gd name="T1" fmla="*/ 5 h 894"/>
                    <a:gd name="T2" fmla="*/ 0 w 2394"/>
                    <a:gd name="T3" fmla="*/ 0 h 894"/>
                    <a:gd name="T4" fmla="*/ 2 w 2394"/>
                    <a:gd name="T5" fmla="*/ 2 h 894"/>
                    <a:gd name="T6" fmla="*/ 5 w 2394"/>
                    <a:gd name="T7" fmla="*/ 3 h 894"/>
                    <a:gd name="T8" fmla="*/ 9 w 2394"/>
                    <a:gd name="T9" fmla="*/ 3 h 894"/>
                    <a:gd name="T10" fmla="*/ 12 w 2394"/>
                    <a:gd name="T11" fmla="*/ 2 h 894"/>
                    <a:gd name="T12" fmla="*/ 14 w 2394"/>
                    <a:gd name="T13" fmla="*/ 0 h 894"/>
                    <a:gd name="T14" fmla="*/ 14 w 2394"/>
                    <a:gd name="T15" fmla="*/ 5 h 894"/>
                    <a:gd name="T16" fmla="*/ 0 w 2394"/>
                    <a:gd name="T17" fmla="*/ 5 h 8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94" h="894">
                      <a:moveTo>
                        <a:pt x="0" y="894"/>
                      </a:moveTo>
                      <a:lnTo>
                        <a:pt x="0" y="0"/>
                      </a:lnTo>
                      <a:lnTo>
                        <a:pt x="326" y="336"/>
                      </a:lnTo>
                      <a:lnTo>
                        <a:pt x="762" y="560"/>
                      </a:lnTo>
                      <a:lnTo>
                        <a:pt x="1522" y="560"/>
                      </a:lnTo>
                      <a:lnTo>
                        <a:pt x="2067" y="336"/>
                      </a:lnTo>
                      <a:lnTo>
                        <a:pt x="2394" y="0"/>
                      </a:lnTo>
                      <a:lnTo>
                        <a:pt x="2394" y="894"/>
                      </a:lnTo>
                      <a:lnTo>
                        <a:pt x="0" y="89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 name="Freeform 26" descr="10%">
                <a:extLst>
                  <a:ext uri="{FF2B5EF4-FFF2-40B4-BE49-F238E27FC236}">
                    <a16:creationId xmlns:a16="http://schemas.microsoft.com/office/drawing/2014/main" id="{21EB2B3F-5D3B-5943-A013-45CB0356DDDC}"/>
                  </a:ext>
                </a:extLst>
              </p:cNvPr>
              <p:cNvSpPr>
                <a:spLocks/>
              </p:cNvSpPr>
              <p:nvPr/>
            </p:nvSpPr>
            <p:spPr bwMode="auto">
              <a:xfrm>
                <a:off x="2067" y="1926"/>
                <a:ext cx="189" cy="244"/>
              </a:xfrm>
              <a:custGeom>
                <a:avLst/>
                <a:gdLst>
                  <a:gd name="T0" fmla="*/ 5 w 1207"/>
                  <a:gd name="T1" fmla="*/ 0 h 1367"/>
                  <a:gd name="T2" fmla="*/ 5 w 1207"/>
                  <a:gd name="T3" fmla="*/ 8 h 1367"/>
                  <a:gd name="T4" fmla="*/ 0 w 1207"/>
                  <a:gd name="T5" fmla="*/ 8 h 1367"/>
                  <a:gd name="T6" fmla="*/ 0 w 1207"/>
                  <a:gd name="T7" fmla="*/ 0 h 1367"/>
                  <a:gd name="T8" fmla="*/ 5 w 1207"/>
                  <a:gd name="T9" fmla="*/ 0 h 1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1367">
                    <a:moveTo>
                      <a:pt x="1205" y="0"/>
                    </a:moveTo>
                    <a:lnTo>
                      <a:pt x="1207" y="1367"/>
                    </a:lnTo>
                    <a:lnTo>
                      <a:pt x="0" y="1367"/>
                    </a:lnTo>
                    <a:lnTo>
                      <a:pt x="0" y="0"/>
                    </a:lnTo>
                    <a:lnTo>
                      <a:pt x="1205" y="0"/>
                    </a:lnTo>
                    <a:close/>
                  </a:path>
                </a:pathLst>
              </a:custGeom>
              <a:pattFill prst="pct10">
                <a:fgClr>
                  <a:srgbClr val="FF6600"/>
                </a:fgClr>
                <a:bgClr>
                  <a:srgbClr val="FFFFFF"/>
                </a:bgClr>
              </a:pattFill>
              <a:ln w="9525">
                <a:solidFill>
                  <a:schemeClr val="tx1"/>
                </a:solidFill>
                <a:round/>
                <a:headEnd/>
                <a:tailEnd/>
              </a:ln>
            </p:spPr>
            <p:txBody>
              <a:bodyPr/>
              <a:lstStyle/>
              <a:p>
                <a:endParaRPr lang="en-US"/>
              </a:p>
            </p:txBody>
          </p:sp>
          <p:sp>
            <p:nvSpPr>
              <p:cNvPr id="28" name="Line 27">
                <a:extLst>
                  <a:ext uri="{FF2B5EF4-FFF2-40B4-BE49-F238E27FC236}">
                    <a16:creationId xmlns:a16="http://schemas.microsoft.com/office/drawing/2014/main" id="{65BC6568-4E1C-0543-BA66-D1D5835EB2A6}"/>
                  </a:ext>
                </a:extLst>
              </p:cNvPr>
              <p:cNvSpPr>
                <a:spLocks noChangeShapeType="1"/>
              </p:cNvSpPr>
              <p:nvPr/>
            </p:nvSpPr>
            <p:spPr bwMode="auto">
              <a:xfrm flipH="1">
                <a:off x="2209" y="1966"/>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a:extLst>
                  <a:ext uri="{FF2B5EF4-FFF2-40B4-BE49-F238E27FC236}">
                    <a16:creationId xmlns:a16="http://schemas.microsoft.com/office/drawing/2014/main" id="{7C1822B7-F9C0-3A42-9263-0B00B88B70AA}"/>
                  </a:ext>
                </a:extLst>
              </p:cNvPr>
              <p:cNvSpPr>
                <a:spLocks noChangeShapeType="1"/>
              </p:cNvSpPr>
              <p:nvPr/>
            </p:nvSpPr>
            <p:spPr bwMode="auto">
              <a:xfrm flipH="1">
                <a:off x="2209" y="2008"/>
                <a:ext cx="31"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9">
                <a:extLst>
                  <a:ext uri="{FF2B5EF4-FFF2-40B4-BE49-F238E27FC236}">
                    <a16:creationId xmlns:a16="http://schemas.microsoft.com/office/drawing/2014/main" id="{8FB1E711-CA24-8F4B-A9E9-9216BD01DC96}"/>
                  </a:ext>
                </a:extLst>
              </p:cNvPr>
              <p:cNvSpPr>
                <a:spLocks noChangeShapeType="1"/>
              </p:cNvSpPr>
              <p:nvPr/>
            </p:nvSpPr>
            <p:spPr bwMode="auto">
              <a:xfrm>
                <a:off x="2209" y="1987"/>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30">
                <a:extLst>
                  <a:ext uri="{FF2B5EF4-FFF2-40B4-BE49-F238E27FC236}">
                    <a16:creationId xmlns:a16="http://schemas.microsoft.com/office/drawing/2014/main" id="{17D81514-CE1F-804A-BCD6-CD9057545217}"/>
                  </a:ext>
                </a:extLst>
              </p:cNvPr>
              <p:cNvSpPr>
                <a:spLocks noChangeShapeType="1"/>
              </p:cNvSpPr>
              <p:nvPr/>
            </p:nvSpPr>
            <p:spPr bwMode="auto">
              <a:xfrm>
                <a:off x="2209" y="2028"/>
                <a:ext cx="31" cy="1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31">
                <a:extLst>
                  <a:ext uri="{FF2B5EF4-FFF2-40B4-BE49-F238E27FC236}">
                    <a16:creationId xmlns:a16="http://schemas.microsoft.com/office/drawing/2014/main" id="{4236D75B-BDCA-3D41-84E9-80C4BE19D34F}"/>
                  </a:ext>
                </a:extLst>
              </p:cNvPr>
              <p:cNvSpPr>
                <a:spLocks noChangeShapeType="1"/>
              </p:cNvSpPr>
              <p:nvPr/>
            </p:nvSpPr>
            <p:spPr bwMode="auto">
              <a:xfrm flipH="1">
                <a:off x="2209" y="2047"/>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32">
                <a:extLst>
                  <a:ext uri="{FF2B5EF4-FFF2-40B4-BE49-F238E27FC236}">
                    <a16:creationId xmlns:a16="http://schemas.microsoft.com/office/drawing/2014/main" id="{12E2D6E7-45F3-C54C-9160-FBB419431AD5}"/>
                  </a:ext>
                </a:extLst>
              </p:cNvPr>
              <p:cNvSpPr>
                <a:spLocks noChangeShapeType="1"/>
              </p:cNvSpPr>
              <p:nvPr/>
            </p:nvSpPr>
            <p:spPr bwMode="auto">
              <a:xfrm flipH="1">
                <a:off x="2209" y="2089"/>
                <a:ext cx="31"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33">
                <a:extLst>
                  <a:ext uri="{FF2B5EF4-FFF2-40B4-BE49-F238E27FC236}">
                    <a16:creationId xmlns:a16="http://schemas.microsoft.com/office/drawing/2014/main" id="{068F9765-A671-BA4F-B16A-8F66135A1F4F}"/>
                  </a:ext>
                </a:extLst>
              </p:cNvPr>
              <p:cNvSpPr>
                <a:spLocks noChangeShapeType="1"/>
              </p:cNvSpPr>
              <p:nvPr/>
            </p:nvSpPr>
            <p:spPr bwMode="auto">
              <a:xfrm>
                <a:off x="2209" y="2068"/>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4">
                <a:extLst>
                  <a:ext uri="{FF2B5EF4-FFF2-40B4-BE49-F238E27FC236}">
                    <a16:creationId xmlns:a16="http://schemas.microsoft.com/office/drawing/2014/main" id="{8B8569DB-C1A7-A84A-9F7C-C617CE4FFD4D}"/>
                  </a:ext>
                </a:extLst>
              </p:cNvPr>
              <p:cNvSpPr>
                <a:spLocks noChangeShapeType="1"/>
              </p:cNvSpPr>
              <p:nvPr/>
            </p:nvSpPr>
            <p:spPr bwMode="auto">
              <a:xfrm>
                <a:off x="2209" y="2109"/>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5">
                <a:extLst>
                  <a:ext uri="{FF2B5EF4-FFF2-40B4-BE49-F238E27FC236}">
                    <a16:creationId xmlns:a16="http://schemas.microsoft.com/office/drawing/2014/main" id="{58041610-A74E-C942-AAAC-B6D477495F27}"/>
                  </a:ext>
                </a:extLst>
              </p:cNvPr>
              <p:cNvSpPr>
                <a:spLocks noChangeShapeType="1"/>
              </p:cNvSpPr>
              <p:nvPr/>
            </p:nvSpPr>
            <p:spPr bwMode="auto">
              <a:xfrm>
                <a:off x="2088" y="1971"/>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6">
                <a:extLst>
                  <a:ext uri="{FF2B5EF4-FFF2-40B4-BE49-F238E27FC236}">
                    <a16:creationId xmlns:a16="http://schemas.microsoft.com/office/drawing/2014/main" id="{6D06C7F6-1594-1A4B-9124-1E6562BD7C2C}"/>
                  </a:ext>
                </a:extLst>
              </p:cNvPr>
              <p:cNvSpPr>
                <a:spLocks noChangeShapeType="1"/>
              </p:cNvSpPr>
              <p:nvPr/>
            </p:nvSpPr>
            <p:spPr bwMode="auto">
              <a:xfrm>
                <a:off x="2088" y="2012"/>
                <a:ext cx="31"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37">
                <a:extLst>
                  <a:ext uri="{FF2B5EF4-FFF2-40B4-BE49-F238E27FC236}">
                    <a16:creationId xmlns:a16="http://schemas.microsoft.com/office/drawing/2014/main" id="{57D0AA3D-155D-D748-8103-2B11DB017050}"/>
                  </a:ext>
                </a:extLst>
              </p:cNvPr>
              <p:cNvSpPr>
                <a:spLocks noChangeShapeType="1"/>
              </p:cNvSpPr>
              <p:nvPr/>
            </p:nvSpPr>
            <p:spPr bwMode="auto">
              <a:xfrm flipH="1">
                <a:off x="2088" y="1992"/>
                <a:ext cx="31"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38">
                <a:extLst>
                  <a:ext uri="{FF2B5EF4-FFF2-40B4-BE49-F238E27FC236}">
                    <a16:creationId xmlns:a16="http://schemas.microsoft.com/office/drawing/2014/main" id="{0BE46C92-5184-CC4D-9891-89E5D42EC5D8}"/>
                  </a:ext>
                </a:extLst>
              </p:cNvPr>
              <p:cNvSpPr>
                <a:spLocks noChangeShapeType="1"/>
              </p:cNvSpPr>
              <p:nvPr/>
            </p:nvSpPr>
            <p:spPr bwMode="auto">
              <a:xfrm flipH="1">
                <a:off x="2088" y="2032"/>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39">
                <a:extLst>
                  <a:ext uri="{FF2B5EF4-FFF2-40B4-BE49-F238E27FC236}">
                    <a16:creationId xmlns:a16="http://schemas.microsoft.com/office/drawing/2014/main" id="{11E64BE1-27F1-A54A-80C7-A876DDCB17AB}"/>
                  </a:ext>
                </a:extLst>
              </p:cNvPr>
              <p:cNvSpPr>
                <a:spLocks noChangeShapeType="1"/>
              </p:cNvSpPr>
              <p:nvPr/>
            </p:nvSpPr>
            <p:spPr bwMode="auto">
              <a:xfrm>
                <a:off x="2088" y="2053"/>
                <a:ext cx="31"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40">
                <a:extLst>
                  <a:ext uri="{FF2B5EF4-FFF2-40B4-BE49-F238E27FC236}">
                    <a16:creationId xmlns:a16="http://schemas.microsoft.com/office/drawing/2014/main" id="{2602D4B0-7ECC-AA49-9EB3-B1686ED409BF}"/>
                  </a:ext>
                </a:extLst>
              </p:cNvPr>
              <p:cNvSpPr>
                <a:spLocks noChangeShapeType="1"/>
              </p:cNvSpPr>
              <p:nvPr/>
            </p:nvSpPr>
            <p:spPr bwMode="auto">
              <a:xfrm>
                <a:off x="2088" y="2093"/>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41">
                <a:extLst>
                  <a:ext uri="{FF2B5EF4-FFF2-40B4-BE49-F238E27FC236}">
                    <a16:creationId xmlns:a16="http://schemas.microsoft.com/office/drawing/2014/main" id="{DF4D4EF2-4492-F945-B0B8-F18A7E254D50}"/>
                  </a:ext>
                </a:extLst>
              </p:cNvPr>
              <p:cNvSpPr>
                <a:spLocks noChangeShapeType="1"/>
              </p:cNvSpPr>
              <p:nvPr/>
            </p:nvSpPr>
            <p:spPr bwMode="auto">
              <a:xfrm flipH="1">
                <a:off x="2088" y="2073"/>
                <a:ext cx="31"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42">
                <a:extLst>
                  <a:ext uri="{FF2B5EF4-FFF2-40B4-BE49-F238E27FC236}">
                    <a16:creationId xmlns:a16="http://schemas.microsoft.com/office/drawing/2014/main" id="{57D7A04C-42D2-7F49-AD83-245777C7C0AC}"/>
                  </a:ext>
                </a:extLst>
              </p:cNvPr>
              <p:cNvSpPr>
                <a:spLocks noChangeShapeType="1"/>
              </p:cNvSpPr>
              <p:nvPr/>
            </p:nvSpPr>
            <p:spPr bwMode="auto">
              <a:xfrm flipH="1">
                <a:off x="2088" y="2114"/>
                <a:ext cx="31"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Rectangle 43" descr="Zig zag">
                <a:extLst>
                  <a:ext uri="{FF2B5EF4-FFF2-40B4-BE49-F238E27FC236}">
                    <a16:creationId xmlns:a16="http://schemas.microsoft.com/office/drawing/2014/main" id="{888B6092-0086-7342-BCFE-B0A2ED82FB4C}"/>
                  </a:ext>
                </a:extLst>
              </p:cNvPr>
              <p:cNvSpPr>
                <a:spLocks noChangeArrowheads="1"/>
              </p:cNvSpPr>
              <p:nvPr/>
            </p:nvSpPr>
            <p:spPr bwMode="auto">
              <a:xfrm>
                <a:off x="2049" y="1285"/>
                <a:ext cx="244" cy="279"/>
              </a:xfrm>
              <a:prstGeom prst="rect">
                <a:avLst/>
              </a:prstGeom>
              <a:pattFill prst="zigZag">
                <a:fgClr>
                  <a:srgbClr val="FF6600"/>
                </a:fgClr>
                <a:bgClr>
                  <a:srgbClr val="FFFFFF"/>
                </a:bgClr>
              </a:pattFill>
              <a:ln w="0" cap="sq">
                <a:solidFill>
                  <a:srgbClr val="000000"/>
                </a:solidFill>
                <a:miter lim="800000"/>
                <a:headEnd/>
                <a:tailEnd/>
              </a:ln>
            </p:spPr>
            <p:txBody>
              <a:bodyPr/>
              <a:lstStyle/>
              <a:p>
                <a:endParaRPr lang="de-DE"/>
              </a:p>
            </p:txBody>
          </p:sp>
          <p:sp>
            <p:nvSpPr>
              <p:cNvPr id="45" name="Rectangle 44">
                <a:extLst>
                  <a:ext uri="{FF2B5EF4-FFF2-40B4-BE49-F238E27FC236}">
                    <a16:creationId xmlns:a16="http://schemas.microsoft.com/office/drawing/2014/main" id="{1A98B13A-2F1F-A545-B084-A073F7DA3A70}"/>
                  </a:ext>
                </a:extLst>
              </p:cNvPr>
              <p:cNvSpPr>
                <a:spLocks noChangeArrowheads="1"/>
              </p:cNvSpPr>
              <p:nvPr/>
            </p:nvSpPr>
            <p:spPr bwMode="auto">
              <a:xfrm>
                <a:off x="2160" y="1568"/>
                <a:ext cx="15" cy="486"/>
              </a:xfrm>
              <a:prstGeom prst="rect">
                <a:avLst/>
              </a:prstGeom>
              <a:noFill/>
              <a:ln w="25400">
                <a:pattFill prst="pct50">
                  <a:fgClr>
                    <a:srgbClr val="FF0000"/>
                  </a:fgClr>
                  <a:bgClr>
                    <a:srgbClr val="FFFFFF"/>
                  </a:bgClr>
                </a:pattFill>
                <a:miter lim="800000"/>
                <a:headEnd/>
                <a:tailEnd/>
              </a:ln>
              <a:extLst>
                <a:ext uri="{909E8E84-426E-40DD-AFC4-6F175D3DCCD1}">
                  <a14:hiddenFill xmlns:a14="http://schemas.microsoft.com/office/drawing/2010/main">
                    <a:blipFill dpi="0" rotWithShape="0">
                      <a:blip r:embed="rId2"/>
                      <a:srcRect/>
                      <a:tile tx="0" ty="0" sx="100000" sy="100000" flip="none" algn="tl"/>
                    </a:blipFill>
                  </a14:hiddenFill>
                </a:ext>
              </a:extLst>
            </p:spPr>
            <p:txBody>
              <a:bodyPr/>
              <a:lstStyle/>
              <a:p>
                <a:endParaRPr lang="de-DE"/>
              </a:p>
            </p:txBody>
          </p:sp>
          <p:sp>
            <p:nvSpPr>
              <p:cNvPr id="46" name="Freeform 45">
                <a:extLst>
                  <a:ext uri="{FF2B5EF4-FFF2-40B4-BE49-F238E27FC236}">
                    <a16:creationId xmlns:a16="http://schemas.microsoft.com/office/drawing/2014/main" id="{BE8BF30E-3685-8E41-990F-5510F5119490}"/>
                  </a:ext>
                </a:extLst>
              </p:cNvPr>
              <p:cNvSpPr>
                <a:spLocks/>
              </p:cNvSpPr>
              <p:nvPr/>
            </p:nvSpPr>
            <p:spPr bwMode="auto">
              <a:xfrm>
                <a:off x="2174" y="2047"/>
                <a:ext cx="471" cy="561"/>
              </a:xfrm>
              <a:custGeom>
                <a:avLst/>
                <a:gdLst>
                  <a:gd name="T0" fmla="*/ 0 w 3024"/>
                  <a:gd name="T1" fmla="*/ 0 h 3143"/>
                  <a:gd name="T2" fmla="*/ 11 w 3024"/>
                  <a:gd name="T3" fmla="*/ 18 h 3143"/>
                  <a:gd name="T4" fmla="*/ 11 w 3024"/>
                  <a:gd name="T5" fmla="*/ 18 h 3143"/>
                  <a:gd name="T6" fmla="*/ 0 w 3024"/>
                  <a:gd name="T7" fmla="*/ 1 h 3143"/>
                  <a:gd name="T8" fmla="*/ 0 w 3024"/>
                  <a:gd name="T9" fmla="*/ 0 h 3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4" h="3143">
                    <a:moveTo>
                      <a:pt x="0" y="0"/>
                    </a:moveTo>
                    <a:lnTo>
                      <a:pt x="3024" y="3143"/>
                    </a:lnTo>
                    <a:lnTo>
                      <a:pt x="2846" y="3143"/>
                    </a:lnTo>
                    <a:lnTo>
                      <a:pt x="0" y="157"/>
                    </a:lnTo>
                    <a:lnTo>
                      <a:pt x="0" y="0"/>
                    </a:lnTo>
                    <a:close/>
                  </a:path>
                </a:pathLst>
              </a:custGeom>
              <a:noFill/>
              <a:ln w="25400">
                <a:pattFill prst="pct50">
                  <a:fgClr>
                    <a:srgbClr val="FF0000"/>
                  </a:fgClr>
                  <a:bgClr>
                    <a:srgbClr val="FFFFFF"/>
                  </a:bgClr>
                </a:pattFill>
                <a:prstDash val="solid"/>
                <a:round/>
                <a:headEnd/>
                <a:tailEnd/>
              </a:ln>
              <a:extLst>
                <a:ext uri="{909E8E84-426E-40DD-AFC4-6F175D3DCCD1}">
                  <a14:hiddenFill xmlns:a14="http://schemas.microsoft.com/office/drawing/2010/main">
                    <a:blipFill dpi="0" rotWithShape="0">
                      <a:blip r:embed="rId2"/>
                      <a:srcRect/>
                      <a:tile tx="0" ty="0" sx="100000" sy="100000" flip="none" algn="tl"/>
                    </a:blipFill>
                  </a14:hiddenFill>
                </a:ext>
              </a:extLst>
            </p:spPr>
            <p:txBody>
              <a:bodyPr/>
              <a:lstStyle/>
              <a:p>
                <a:endParaRPr lang="en-US"/>
              </a:p>
            </p:txBody>
          </p:sp>
          <p:sp>
            <p:nvSpPr>
              <p:cNvPr id="47" name="Rectangle 46" descr="10%">
                <a:extLst>
                  <a:ext uri="{FF2B5EF4-FFF2-40B4-BE49-F238E27FC236}">
                    <a16:creationId xmlns:a16="http://schemas.microsoft.com/office/drawing/2014/main" id="{641181A0-2BB2-3542-B65C-F606DE122C4A}"/>
                  </a:ext>
                </a:extLst>
              </p:cNvPr>
              <p:cNvSpPr>
                <a:spLocks noChangeArrowheads="1"/>
              </p:cNvSpPr>
              <p:nvPr/>
            </p:nvSpPr>
            <p:spPr bwMode="auto">
              <a:xfrm>
                <a:off x="2993" y="1929"/>
                <a:ext cx="188" cy="240"/>
              </a:xfrm>
              <a:prstGeom prst="rect">
                <a:avLst/>
              </a:prstGeom>
              <a:pattFill prst="pct10">
                <a:fgClr>
                  <a:srgbClr val="FF6600"/>
                </a:fgClr>
                <a:bgClr>
                  <a:srgbClr val="FFFFFF"/>
                </a:bgClr>
              </a:pattFill>
              <a:ln w="9525">
                <a:solidFill>
                  <a:schemeClr val="tx1"/>
                </a:solidFill>
                <a:miter lim="800000"/>
                <a:headEnd/>
                <a:tailEnd/>
              </a:ln>
            </p:spPr>
            <p:txBody>
              <a:bodyPr/>
              <a:lstStyle/>
              <a:p>
                <a:endParaRPr lang="de-DE"/>
              </a:p>
            </p:txBody>
          </p:sp>
          <p:sp>
            <p:nvSpPr>
              <p:cNvPr id="48" name="Freeform 47">
                <a:extLst>
                  <a:ext uri="{FF2B5EF4-FFF2-40B4-BE49-F238E27FC236}">
                    <a16:creationId xmlns:a16="http://schemas.microsoft.com/office/drawing/2014/main" id="{7BB18CB0-E6AD-8444-AAA1-E6884F5BDAC9}"/>
                  </a:ext>
                </a:extLst>
              </p:cNvPr>
              <p:cNvSpPr>
                <a:spLocks/>
              </p:cNvSpPr>
              <p:nvPr/>
            </p:nvSpPr>
            <p:spPr bwMode="auto">
              <a:xfrm>
                <a:off x="3180" y="1928"/>
                <a:ext cx="3" cy="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7" y="8"/>
                    </a:moveTo>
                    <a:lnTo>
                      <a:pt x="9" y="17"/>
                    </a:lnTo>
                    <a:lnTo>
                      <a:pt x="0" y="8"/>
                    </a:lnTo>
                    <a:lnTo>
                      <a:pt x="9" y="0"/>
                    </a:lnTo>
                    <a:lnTo>
                      <a:pt x="1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8">
                <a:extLst>
                  <a:ext uri="{FF2B5EF4-FFF2-40B4-BE49-F238E27FC236}">
                    <a16:creationId xmlns:a16="http://schemas.microsoft.com/office/drawing/2014/main" id="{6E244E40-295A-AD43-893A-F3CF9F3D417C}"/>
                  </a:ext>
                </a:extLst>
              </p:cNvPr>
              <p:cNvSpPr>
                <a:spLocks/>
              </p:cNvSpPr>
              <p:nvPr/>
            </p:nvSpPr>
            <p:spPr bwMode="auto">
              <a:xfrm>
                <a:off x="3181" y="1928"/>
                <a:ext cx="2" cy="1"/>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w 8"/>
                  <a:gd name="T13" fmla="*/ 0 h 8"/>
                  <a:gd name="T14" fmla="*/ 0 w 8"/>
                  <a:gd name="T15" fmla="*/ 0 h 8"/>
                  <a:gd name="T16" fmla="*/ 0 w 8"/>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8">
                    <a:moveTo>
                      <a:pt x="0" y="0"/>
                    </a:moveTo>
                    <a:lnTo>
                      <a:pt x="2" y="0"/>
                    </a:lnTo>
                    <a:lnTo>
                      <a:pt x="5" y="1"/>
                    </a:lnTo>
                    <a:lnTo>
                      <a:pt x="6" y="2"/>
                    </a:lnTo>
                    <a:lnTo>
                      <a:pt x="7" y="3"/>
                    </a:lnTo>
                    <a:lnTo>
                      <a:pt x="8" y="6"/>
                    </a:lnTo>
                    <a:lnTo>
                      <a:pt x="8"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Rectangle 49">
                <a:extLst>
                  <a:ext uri="{FF2B5EF4-FFF2-40B4-BE49-F238E27FC236}">
                    <a16:creationId xmlns:a16="http://schemas.microsoft.com/office/drawing/2014/main" id="{659B164D-7FC5-D543-A547-D646DA1CA2E8}"/>
                  </a:ext>
                </a:extLst>
              </p:cNvPr>
              <p:cNvSpPr>
                <a:spLocks noChangeArrowheads="1"/>
              </p:cNvSpPr>
              <p:nvPr/>
            </p:nvSpPr>
            <p:spPr bwMode="auto">
              <a:xfrm>
                <a:off x="3180" y="1956"/>
                <a:ext cx="3"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1" name="Rectangle 50">
                <a:extLst>
                  <a:ext uri="{FF2B5EF4-FFF2-40B4-BE49-F238E27FC236}">
                    <a16:creationId xmlns:a16="http://schemas.microsoft.com/office/drawing/2014/main" id="{6C33E252-11D0-0C43-BC0D-7FFF6510A860}"/>
                  </a:ext>
                </a:extLst>
              </p:cNvPr>
              <p:cNvSpPr>
                <a:spLocks noChangeArrowheads="1"/>
              </p:cNvSpPr>
              <p:nvPr/>
            </p:nvSpPr>
            <p:spPr bwMode="auto">
              <a:xfrm>
                <a:off x="3180" y="1990"/>
                <a:ext cx="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2" name="Rectangle 51">
                <a:extLst>
                  <a:ext uri="{FF2B5EF4-FFF2-40B4-BE49-F238E27FC236}">
                    <a16:creationId xmlns:a16="http://schemas.microsoft.com/office/drawing/2014/main" id="{65C5A844-9A09-C946-BEF7-D18FD260523A}"/>
                  </a:ext>
                </a:extLst>
              </p:cNvPr>
              <p:cNvSpPr>
                <a:spLocks noChangeArrowheads="1"/>
              </p:cNvSpPr>
              <p:nvPr/>
            </p:nvSpPr>
            <p:spPr bwMode="auto">
              <a:xfrm>
                <a:off x="3180" y="2006"/>
                <a:ext cx="3"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3" name="Rectangle 52">
                <a:extLst>
                  <a:ext uri="{FF2B5EF4-FFF2-40B4-BE49-F238E27FC236}">
                    <a16:creationId xmlns:a16="http://schemas.microsoft.com/office/drawing/2014/main" id="{EEFA6E46-A58D-404E-915D-C31C42793D3B}"/>
                  </a:ext>
                </a:extLst>
              </p:cNvPr>
              <p:cNvSpPr>
                <a:spLocks noChangeArrowheads="1"/>
              </p:cNvSpPr>
              <p:nvPr/>
            </p:nvSpPr>
            <p:spPr bwMode="auto">
              <a:xfrm>
                <a:off x="3180" y="2056"/>
                <a:ext cx="3"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4" name="Rectangle 53">
                <a:extLst>
                  <a:ext uri="{FF2B5EF4-FFF2-40B4-BE49-F238E27FC236}">
                    <a16:creationId xmlns:a16="http://schemas.microsoft.com/office/drawing/2014/main" id="{2371BEC5-A0E6-E243-B011-3C3FC9DE5B73}"/>
                  </a:ext>
                </a:extLst>
              </p:cNvPr>
              <p:cNvSpPr>
                <a:spLocks noChangeArrowheads="1"/>
              </p:cNvSpPr>
              <p:nvPr/>
            </p:nvSpPr>
            <p:spPr bwMode="auto">
              <a:xfrm>
                <a:off x="3180" y="2090"/>
                <a:ext cx="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5" name="Rectangle 54">
                <a:extLst>
                  <a:ext uri="{FF2B5EF4-FFF2-40B4-BE49-F238E27FC236}">
                    <a16:creationId xmlns:a16="http://schemas.microsoft.com/office/drawing/2014/main" id="{3D58156C-2D9F-9944-B0F7-9142CCDE2BC8}"/>
                  </a:ext>
                </a:extLst>
              </p:cNvPr>
              <p:cNvSpPr>
                <a:spLocks noChangeArrowheads="1"/>
              </p:cNvSpPr>
              <p:nvPr/>
            </p:nvSpPr>
            <p:spPr bwMode="auto">
              <a:xfrm>
                <a:off x="3180" y="2106"/>
                <a:ext cx="3"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6" name="Rectangle 55">
                <a:extLst>
                  <a:ext uri="{FF2B5EF4-FFF2-40B4-BE49-F238E27FC236}">
                    <a16:creationId xmlns:a16="http://schemas.microsoft.com/office/drawing/2014/main" id="{46DD2F75-C98B-D446-9327-F34BC044E2E4}"/>
                  </a:ext>
                </a:extLst>
              </p:cNvPr>
              <p:cNvSpPr>
                <a:spLocks noChangeArrowheads="1"/>
              </p:cNvSpPr>
              <p:nvPr/>
            </p:nvSpPr>
            <p:spPr bwMode="auto">
              <a:xfrm>
                <a:off x="3180" y="2155"/>
                <a:ext cx="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7" name="Freeform 56">
                <a:extLst>
                  <a:ext uri="{FF2B5EF4-FFF2-40B4-BE49-F238E27FC236}">
                    <a16:creationId xmlns:a16="http://schemas.microsoft.com/office/drawing/2014/main" id="{3E48121D-DFE0-9843-AF50-A7C6A1E6C630}"/>
                  </a:ext>
                </a:extLst>
              </p:cNvPr>
              <p:cNvSpPr>
                <a:spLocks/>
              </p:cNvSpPr>
              <p:nvPr/>
            </p:nvSpPr>
            <p:spPr bwMode="auto">
              <a:xfrm>
                <a:off x="3180" y="2167"/>
                <a:ext cx="3" cy="3"/>
              </a:xfrm>
              <a:custGeom>
                <a:avLst/>
                <a:gdLst>
                  <a:gd name="T0" fmla="*/ 0 w 17"/>
                  <a:gd name="T1" fmla="*/ 0 h 18"/>
                  <a:gd name="T2" fmla="*/ 0 w 17"/>
                  <a:gd name="T3" fmla="*/ 0 h 18"/>
                  <a:gd name="T4" fmla="*/ 0 w 17"/>
                  <a:gd name="T5" fmla="*/ 0 h 18"/>
                  <a:gd name="T6" fmla="*/ 0 w 17"/>
                  <a:gd name="T7" fmla="*/ 0 h 18"/>
                  <a:gd name="T8" fmla="*/ 0 w 17"/>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9" y="18"/>
                    </a:moveTo>
                    <a:lnTo>
                      <a:pt x="0" y="9"/>
                    </a:lnTo>
                    <a:lnTo>
                      <a:pt x="9" y="0"/>
                    </a:lnTo>
                    <a:lnTo>
                      <a:pt x="17" y="9"/>
                    </a:lnTo>
                    <a:lnTo>
                      <a:pt x="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57">
                <a:extLst>
                  <a:ext uri="{FF2B5EF4-FFF2-40B4-BE49-F238E27FC236}">
                    <a16:creationId xmlns:a16="http://schemas.microsoft.com/office/drawing/2014/main" id="{844F7D71-6AA9-2D40-85FB-F12A7B086A73}"/>
                  </a:ext>
                </a:extLst>
              </p:cNvPr>
              <p:cNvSpPr>
                <a:spLocks/>
              </p:cNvSpPr>
              <p:nvPr/>
            </p:nvSpPr>
            <p:spPr bwMode="auto">
              <a:xfrm>
                <a:off x="3181" y="2169"/>
                <a:ext cx="2" cy="1"/>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9">
                    <a:moveTo>
                      <a:pt x="8" y="0"/>
                    </a:moveTo>
                    <a:lnTo>
                      <a:pt x="8" y="2"/>
                    </a:lnTo>
                    <a:lnTo>
                      <a:pt x="7" y="5"/>
                    </a:lnTo>
                    <a:lnTo>
                      <a:pt x="6" y="6"/>
                    </a:lnTo>
                    <a:lnTo>
                      <a:pt x="5" y="7"/>
                    </a:lnTo>
                    <a:lnTo>
                      <a:pt x="2" y="9"/>
                    </a:lnTo>
                    <a:lnTo>
                      <a:pt x="0" y="9"/>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58">
                <a:extLst>
                  <a:ext uri="{FF2B5EF4-FFF2-40B4-BE49-F238E27FC236}">
                    <a16:creationId xmlns:a16="http://schemas.microsoft.com/office/drawing/2014/main" id="{F6E56415-ED0C-C44D-A868-87CD3C2E4B72}"/>
                  </a:ext>
                </a:extLst>
              </p:cNvPr>
              <p:cNvSpPr>
                <a:spLocks/>
              </p:cNvSpPr>
              <p:nvPr/>
            </p:nvSpPr>
            <p:spPr bwMode="auto">
              <a:xfrm>
                <a:off x="2991" y="2167"/>
                <a:ext cx="3" cy="3"/>
              </a:xfrm>
              <a:custGeom>
                <a:avLst/>
                <a:gdLst>
                  <a:gd name="T0" fmla="*/ 0 w 17"/>
                  <a:gd name="T1" fmla="*/ 0 h 18"/>
                  <a:gd name="T2" fmla="*/ 0 w 17"/>
                  <a:gd name="T3" fmla="*/ 0 h 18"/>
                  <a:gd name="T4" fmla="*/ 0 w 17"/>
                  <a:gd name="T5" fmla="*/ 0 h 18"/>
                  <a:gd name="T6" fmla="*/ 0 w 17"/>
                  <a:gd name="T7" fmla="*/ 0 h 18"/>
                  <a:gd name="T8" fmla="*/ 0 w 17"/>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0" y="9"/>
                    </a:moveTo>
                    <a:lnTo>
                      <a:pt x="8" y="0"/>
                    </a:lnTo>
                    <a:lnTo>
                      <a:pt x="17" y="9"/>
                    </a:lnTo>
                    <a:lnTo>
                      <a:pt x="8" y="18"/>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59">
                <a:extLst>
                  <a:ext uri="{FF2B5EF4-FFF2-40B4-BE49-F238E27FC236}">
                    <a16:creationId xmlns:a16="http://schemas.microsoft.com/office/drawing/2014/main" id="{D199FD86-06EA-4C49-9A56-DBD4CD27C4AB}"/>
                  </a:ext>
                </a:extLst>
              </p:cNvPr>
              <p:cNvSpPr>
                <a:spLocks/>
              </p:cNvSpPr>
              <p:nvPr/>
            </p:nvSpPr>
            <p:spPr bwMode="auto">
              <a:xfrm>
                <a:off x="2991" y="2169"/>
                <a:ext cx="2" cy="1"/>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9">
                    <a:moveTo>
                      <a:pt x="8" y="9"/>
                    </a:moveTo>
                    <a:lnTo>
                      <a:pt x="6" y="9"/>
                    </a:lnTo>
                    <a:lnTo>
                      <a:pt x="3" y="7"/>
                    </a:lnTo>
                    <a:lnTo>
                      <a:pt x="2" y="6"/>
                    </a:lnTo>
                    <a:lnTo>
                      <a:pt x="1" y="5"/>
                    </a:lnTo>
                    <a:lnTo>
                      <a:pt x="0" y="2"/>
                    </a:lnTo>
                    <a:lnTo>
                      <a:pt x="0" y="0"/>
                    </a:lnTo>
                    <a:lnTo>
                      <a:pt x="8" y="0"/>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Line 60">
                <a:extLst>
                  <a:ext uri="{FF2B5EF4-FFF2-40B4-BE49-F238E27FC236}">
                    <a16:creationId xmlns:a16="http://schemas.microsoft.com/office/drawing/2014/main" id="{A2FC1316-983C-9441-88D7-0769CA5E1FC4}"/>
                  </a:ext>
                </a:extLst>
              </p:cNvPr>
              <p:cNvSpPr>
                <a:spLocks noChangeShapeType="1"/>
              </p:cNvSpPr>
              <p:nvPr/>
            </p:nvSpPr>
            <p:spPr bwMode="auto">
              <a:xfrm>
                <a:off x="3008" y="1969"/>
                <a:ext cx="32"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61">
                <a:extLst>
                  <a:ext uri="{FF2B5EF4-FFF2-40B4-BE49-F238E27FC236}">
                    <a16:creationId xmlns:a16="http://schemas.microsoft.com/office/drawing/2014/main" id="{1AA8A9F5-8E71-234F-AA80-256859BA0EE0}"/>
                  </a:ext>
                </a:extLst>
              </p:cNvPr>
              <p:cNvSpPr>
                <a:spLocks noChangeShapeType="1"/>
              </p:cNvSpPr>
              <p:nvPr/>
            </p:nvSpPr>
            <p:spPr bwMode="auto">
              <a:xfrm>
                <a:off x="3008" y="2008"/>
                <a:ext cx="32"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62">
                <a:extLst>
                  <a:ext uri="{FF2B5EF4-FFF2-40B4-BE49-F238E27FC236}">
                    <a16:creationId xmlns:a16="http://schemas.microsoft.com/office/drawing/2014/main" id="{451A0F80-5A8F-1A44-932D-7D295DE8610C}"/>
                  </a:ext>
                </a:extLst>
              </p:cNvPr>
              <p:cNvSpPr>
                <a:spLocks noChangeShapeType="1"/>
              </p:cNvSpPr>
              <p:nvPr/>
            </p:nvSpPr>
            <p:spPr bwMode="auto">
              <a:xfrm flipH="1">
                <a:off x="3008" y="1989"/>
                <a:ext cx="32" cy="1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63">
                <a:extLst>
                  <a:ext uri="{FF2B5EF4-FFF2-40B4-BE49-F238E27FC236}">
                    <a16:creationId xmlns:a16="http://schemas.microsoft.com/office/drawing/2014/main" id="{2A5FD0C8-AE93-0F41-937F-9D721654A035}"/>
                  </a:ext>
                </a:extLst>
              </p:cNvPr>
              <p:cNvSpPr>
                <a:spLocks noChangeShapeType="1"/>
              </p:cNvSpPr>
              <p:nvPr/>
            </p:nvSpPr>
            <p:spPr bwMode="auto">
              <a:xfrm flipH="1">
                <a:off x="3008" y="2029"/>
                <a:ext cx="32" cy="1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64">
                <a:extLst>
                  <a:ext uri="{FF2B5EF4-FFF2-40B4-BE49-F238E27FC236}">
                    <a16:creationId xmlns:a16="http://schemas.microsoft.com/office/drawing/2014/main" id="{94E9D813-2825-204A-A34F-F19928812DAD}"/>
                  </a:ext>
                </a:extLst>
              </p:cNvPr>
              <p:cNvSpPr>
                <a:spLocks noChangeShapeType="1"/>
              </p:cNvSpPr>
              <p:nvPr/>
            </p:nvSpPr>
            <p:spPr bwMode="auto">
              <a:xfrm>
                <a:off x="3008" y="2048"/>
                <a:ext cx="32"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65">
                <a:extLst>
                  <a:ext uri="{FF2B5EF4-FFF2-40B4-BE49-F238E27FC236}">
                    <a16:creationId xmlns:a16="http://schemas.microsoft.com/office/drawing/2014/main" id="{8F62115D-B588-8049-9C34-1701644ED4CE}"/>
                  </a:ext>
                </a:extLst>
              </p:cNvPr>
              <p:cNvSpPr>
                <a:spLocks noChangeShapeType="1"/>
              </p:cNvSpPr>
              <p:nvPr/>
            </p:nvSpPr>
            <p:spPr bwMode="auto">
              <a:xfrm>
                <a:off x="3008" y="2089"/>
                <a:ext cx="32" cy="1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66">
                <a:extLst>
                  <a:ext uri="{FF2B5EF4-FFF2-40B4-BE49-F238E27FC236}">
                    <a16:creationId xmlns:a16="http://schemas.microsoft.com/office/drawing/2014/main" id="{803E4E7F-F224-CE42-809F-17575BCC0FBC}"/>
                  </a:ext>
                </a:extLst>
              </p:cNvPr>
              <p:cNvSpPr>
                <a:spLocks noChangeShapeType="1"/>
              </p:cNvSpPr>
              <p:nvPr/>
            </p:nvSpPr>
            <p:spPr bwMode="auto">
              <a:xfrm flipH="1">
                <a:off x="3008" y="2069"/>
                <a:ext cx="32"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67">
                <a:extLst>
                  <a:ext uri="{FF2B5EF4-FFF2-40B4-BE49-F238E27FC236}">
                    <a16:creationId xmlns:a16="http://schemas.microsoft.com/office/drawing/2014/main" id="{8E2056EF-655E-8D47-A15A-81E178F4C5A9}"/>
                  </a:ext>
                </a:extLst>
              </p:cNvPr>
              <p:cNvSpPr>
                <a:spLocks noChangeShapeType="1"/>
              </p:cNvSpPr>
              <p:nvPr/>
            </p:nvSpPr>
            <p:spPr bwMode="auto">
              <a:xfrm flipH="1">
                <a:off x="3008" y="2108"/>
                <a:ext cx="32"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68">
                <a:extLst>
                  <a:ext uri="{FF2B5EF4-FFF2-40B4-BE49-F238E27FC236}">
                    <a16:creationId xmlns:a16="http://schemas.microsoft.com/office/drawing/2014/main" id="{E5DB82F0-66EB-2B4C-9574-73E0446F5276}"/>
                  </a:ext>
                </a:extLst>
              </p:cNvPr>
              <p:cNvSpPr>
                <a:spLocks noChangeShapeType="1"/>
              </p:cNvSpPr>
              <p:nvPr/>
            </p:nvSpPr>
            <p:spPr bwMode="auto">
              <a:xfrm flipH="1">
                <a:off x="3131" y="1973"/>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69">
                <a:extLst>
                  <a:ext uri="{FF2B5EF4-FFF2-40B4-BE49-F238E27FC236}">
                    <a16:creationId xmlns:a16="http://schemas.microsoft.com/office/drawing/2014/main" id="{53ADE64C-EB9B-AF4D-8079-F9ADC9DD178C}"/>
                  </a:ext>
                </a:extLst>
              </p:cNvPr>
              <p:cNvSpPr>
                <a:spLocks noChangeShapeType="1"/>
              </p:cNvSpPr>
              <p:nvPr/>
            </p:nvSpPr>
            <p:spPr bwMode="auto">
              <a:xfrm flipH="1">
                <a:off x="3131" y="2014"/>
                <a:ext cx="31" cy="1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70">
                <a:extLst>
                  <a:ext uri="{FF2B5EF4-FFF2-40B4-BE49-F238E27FC236}">
                    <a16:creationId xmlns:a16="http://schemas.microsoft.com/office/drawing/2014/main" id="{F2692105-25B6-3548-B3B0-789AF4C36B64}"/>
                  </a:ext>
                </a:extLst>
              </p:cNvPr>
              <p:cNvSpPr>
                <a:spLocks noChangeShapeType="1"/>
              </p:cNvSpPr>
              <p:nvPr/>
            </p:nvSpPr>
            <p:spPr bwMode="auto">
              <a:xfrm>
                <a:off x="3131" y="1994"/>
                <a:ext cx="31"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71">
                <a:extLst>
                  <a:ext uri="{FF2B5EF4-FFF2-40B4-BE49-F238E27FC236}">
                    <a16:creationId xmlns:a16="http://schemas.microsoft.com/office/drawing/2014/main" id="{9C2BFBD8-35FA-A94A-9354-51A4E2A9591F}"/>
                  </a:ext>
                </a:extLst>
              </p:cNvPr>
              <p:cNvSpPr>
                <a:spLocks noChangeShapeType="1"/>
              </p:cNvSpPr>
              <p:nvPr/>
            </p:nvSpPr>
            <p:spPr bwMode="auto">
              <a:xfrm>
                <a:off x="3131" y="2033"/>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72">
                <a:extLst>
                  <a:ext uri="{FF2B5EF4-FFF2-40B4-BE49-F238E27FC236}">
                    <a16:creationId xmlns:a16="http://schemas.microsoft.com/office/drawing/2014/main" id="{A4BF6EA7-6ABE-F14A-BBB8-F813AE563EFD}"/>
                  </a:ext>
                </a:extLst>
              </p:cNvPr>
              <p:cNvSpPr>
                <a:spLocks noChangeShapeType="1"/>
              </p:cNvSpPr>
              <p:nvPr/>
            </p:nvSpPr>
            <p:spPr bwMode="auto">
              <a:xfrm flipH="1">
                <a:off x="3131" y="2054"/>
                <a:ext cx="31" cy="1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73">
                <a:extLst>
                  <a:ext uri="{FF2B5EF4-FFF2-40B4-BE49-F238E27FC236}">
                    <a16:creationId xmlns:a16="http://schemas.microsoft.com/office/drawing/2014/main" id="{F556F8A3-8AA8-BA4A-89B8-117C999DDF1F}"/>
                  </a:ext>
                </a:extLst>
              </p:cNvPr>
              <p:cNvSpPr>
                <a:spLocks noChangeShapeType="1"/>
              </p:cNvSpPr>
              <p:nvPr/>
            </p:nvSpPr>
            <p:spPr bwMode="auto">
              <a:xfrm flipH="1">
                <a:off x="3131" y="2093"/>
                <a:ext cx="31" cy="2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74">
                <a:extLst>
                  <a:ext uri="{FF2B5EF4-FFF2-40B4-BE49-F238E27FC236}">
                    <a16:creationId xmlns:a16="http://schemas.microsoft.com/office/drawing/2014/main" id="{00E5CC44-E8E3-C343-9642-00918E3EC102}"/>
                  </a:ext>
                </a:extLst>
              </p:cNvPr>
              <p:cNvSpPr>
                <a:spLocks noChangeShapeType="1"/>
              </p:cNvSpPr>
              <p:nvPr/>
            </p:nvSpPr>
            <p:spPr bwMode="auto">
              <a:xfrm>
                <a:off x="3131" y="2073"/>
                <a:ext cx="31" cy="2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75">
                <a:extLst>
                  <a:ext uri="{FF2B5EF4-FFF2-40B4-BE49-F238E27FC236}">
                    <a16:creationId xmlns:a16="http://schemas.microsoft.com/office/drawing/2014/main" id="{C79EFD04-96F7-7349-B8A7-B41FA13531E8}"/>
                  </a:ext>
                </a:extLst>
              </p:cNvPr>
              <p:cNvSpPr>
                <a:spLocks noChangeShapeType="1"/>
              </p:cNvSpPr>
              <p:nvPr/>
            </p:nvSpPr>
            <p:spPr bwMode="auto">
              <a:xfrm>
                <a:off x="3131" y="2114"/>
                <a:ext cx="31" cy="1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Rectangle 76">
                <a:extLst>
                  <a:ext uri="{FF2B5EF4-FFF2-40B4-BE49-F238E27FC236}">
                    <a16:creationId xmlns:a16="http://schemas.microsoft.com/office/drawing/2014/main" id="{541766EB-43F5-A24E-B154-654CDBE98858}"/>
                  </a:ext>
                </a:extLst>
              </p:cNvPr>
              <p:cNvSpPr>
                <a:spLocks noChangeArrowheads="1"/>
              </p:cNvSpPr>
              <p:nvPr/>
            </p:nvSpPr>
            <p:spPr bwMode="auto">
              <a:xfrm>
                <a:off x="3092" y="1572"/>
                <a:ext cx="16" cy="486"/>
              </a:xfrm>
              <a:prstGeom prst="rect">
                <a:avLst/>
              </a:prstGeom>
              <a:noFill/>
              <a:ln w="25400">
                <a:pattFill prst="pct50">
                  <a:fgClr>
                    <a:srgbClr val="FF0000"/>
                  </a:fgClr>
                  <a:bgClr>
                    <a:srgbClr val="FFFFFF"/>
                  </a:bgClr>
                </a:pattFill>
                <a:miter lim="800000"/>
                <a:headEnd/>
                <a:tailEnd/>
              </a:ln>
              <a:extLst>
                <a:ext uri="{909E8E84-426E-40DD-AFC4-6F175D3DCCD1}">
                  <a14:hiddenFill xmlns:a14="http://schemas.microsoft.com/office/drawing/2010/main">
                    <a:blipFill dpi="0" rotWithShape="0">
                      <a:blip r:embed="rId2"/>
                      <a:srcRect/>
                      <a:tile tx="0" ty="0" sx="100000" sy="100000" flip="none" algn="tl"/>
                    </a:blipFill>
                  </a14:hiddenFill>
                </a:ext>
              </a:extLst>
            </p:spPr>
            <p:txBody>
              <a:bodyPr/>
              <a:lstStyle/>
              <a:p>
                <a:endParaRPr lang="de-DE"/>
              </a:p>
            </p:txBody>
          </p:sp>
          <p:sp>
            <p:nvSpPr>
              <p:cNvPr id="78" name="Freeform 77">
                <a:extLst>
                  <a:ext uri="{FF2B5EF4-FFF2-40B4-BE49-F238E27FC236}">
                    <a16:creationId xmlns:a16="http://schemas.microsoft.com/office/drawing/2014/main" id="{AA55EA91-8A08-F048-ABFF-E659ED1C7D84}"/>
                  </a:ext>
                </a:extLst>
              </p:cNvPr>
              <p:cNvSpPr>
                <a:spLocks/>
              </p:cNvSpPr>
              <p:nvPr/>
            </p:nvSpPr>
            <p:spPr bwMode="auto">
              <a:xfrm>
                <a:off x="2649" y="2050"/>
                <a:ext cx="458" cy="529"/>
              </a:xfrm>
              <a:custGeom>
                <a:avLst/>
                <a:gdLst>
                  <a:gd name="T0" fmla="*/ 11 w 2926"/>
                  <a:gd name="T1" fmla="*/ 0 h 2961"/>
                  <a:gd name="T2" fmla="*/ 0 w 2926"/>
                  <a:gd name="T3" fmla="*/ 17 h 2961"/>
                  <a:gd name="T4" fmla="*/ 1 w 2926"/>
                  <a:gd name="T5" fmla="*/ 17 h 2961"/>
                  <a:gd name="T6" fmla="*/ 11 w 2926"/>
                  <a:gd name="T7" fmla="*/ 1 h 2961"/>
                  <a:gd name="T8" fmla="*/ 11 w 2926"/>
                  <a:gd name="T9" fmla="*/ 0 h 2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6" h="2961">
                    <a:moveTo>
                      <a:pt x="2926" y="0"/>
                    </a:moveTo>
                    <a:lnTo>
                      <a:pt x="0" y="2961"/>
                    </a:lnTo>
                    <a:lnTo>
                      <a:pt x="173" y="2961"/>
                    </a:lnTo>
                    <a:lnTo>
                      <a:pt x="2926" y="148"/>
                    </a:lnTo>
                    <a:lnTo>
                      <a:pt x="2926" y="0"/>
                    </a:lnTo>
                    <a:close/>
                  </a:path>
                </a:pathLst>
              </a:custGeom>
              <a:noFill/>
              <a:ln w="25400">
                <a:pattFill prst="pct50">
                  <a:fgClr>
                    <a:srgbClr val="FF0000"/>
                  </a:fgClr>
                  <a:bgClr>
                    <a:srgbClr val="FFFFFF"/>
                  </a:bgClr>
                </a:pattFill>
                <a:prstDash val="solid"/>
                <a:round/>
                <a:headEnd/>
                <a:tailEnd/>
              </a:ln>
              <a:extLst>
                <a:ext uri="{909E8E84-426E-40DD-AFC4-6F175D3DCCD1}">
                  <a14:hiddenFill xmlns:a14="http://schemas.microsoft.com/office/drawing/2010/main">
                    <a:blipFill dpi="0" rotWithShape="0">
                      <a:blip r:embed="rId2"/>
                      <a:srcRect/>
                      <a:tile tx="0" ty="0" sx="100000" sy="100000" flip="none" algn="tl"/>
                    </a:blipFill>
                  </a14:hiddenFill>
                </a:ext>
              </a:extLst>
            </p:spPr>
            <p:txBody>
              <a:bodyPr/>
              <a:lstStyle/>
              <a:p>
                <a:endParaRPr lang="en-US"/>
              </a:p>
            </p:txBody>
          </p:sp>
          <p:sp>
            <p:nvSpPr>
              <p:cNvPr id="79" name="Freeform 78" descr="Zig zag">
                <a:extLst>
                  <a:ext uri="{FF2B5EF4-FFF2-40B4-BE49-F238E27FC236}">
                    <a16:creationId xmlns:a16="http://schemas.microsoft.com/office/drawing/2014/main" id="{F758A56A-6CBE-F749-A71C-C22E39862B52}"/>
                  </a:ext>
                </a:extLst>
              </p:cNvPr>
              <p:cNvSpPr>
                <a:spLocks/>
              </p:cNvSpPr>
              <p:nvPr/>
            </p:nvSpPr>
            <p:spPr bwMode="auto">
              <a:xfrm>
                <a:off x="2832" y="2521"/>
                <a:ext cx="222" cy="181"/>
              </a:xfrm>
              <a:custGeom>
                <a:avLst/>
                <a:gdLst>
                  <a:gd name="T0" fmla="*/ 5 w 1416"/>
                  <a:gd name="T1" fmla="*/ 0 h 1008"/>
                  <a:gd name="T2" fmla="*/ 1 w 1416"/>
                  <a:gd name="T3" fmla="*/ 0 h 1008"/>
                  <a:gd name="T4" fmla="*/ 0 w 1416"/>
                  <a:gd name="T5" fmla="*/ 1 h 1008"/>
                  <a:gd name="T6" fmla="*/ 0 w 1416"/>
                  <a:gd name="T7" fmla="*/ 6 h 1008"/>
                  <a:gd name="T8" fmla="*/ 5 w 1416"/>
                  <a:gd name="T9" fmla="*/ 6 h 1008"/>
                  <a:gd name="T10" fmla="*/ 5 w 1416"/>
                  <a:gd name="T11" fmla="*/ 0 h 1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16" h="1008">
                    <a:moveTo>
                      <a:pt x="1416" y="0"/>
                    </a:moveTo>
                    <a:lnTo>
                      <a:pt x="217" y="0"/>
                    </a:lnTo>
                    <a:lnTo>
                      <a:pt x="0" y="112"/>
                    </a:lnTo>
                    <a:lnTo>
                      <a:pt x="0" y="1008"/>
                    </a:lnTo>
                    <a:lnTo>
                      <a:pt x="1416" y="1008"/>
                    </a:lnTo>
                    <a:lnTo>
                      <a:pt x="1416" y="0"/>
                    </a:lnTo>
                    <a:close/>
                  </a:path>
                </a:pathLst>
              </a:custGeom>
              <a:pattFill prst="zigZag">
                <a:fgClr>
                  <a:srgbClr val="6600FF"/>
                </a:fgClr>
                <a:bgClr>
                  <a:srgbClr val="FFFFFF"/>
                </a:bgClr>
              </a:pattFill>
              <a:ln w="0" cap="sq">
                <a:solidFill>
                  <a:srgbClr val="000000"/>
                </a:solidFill>
                <a:prstDash val="solid"/>
                <a:miter lim="800000"/>
                <a:headEnd/>
                <a:tailEnd/>
              </a:ln>
            </p:spPr>
            <p:txBody>
              <a:bodyPr/>
              <a:lstStyle/>
              <a:p>
                <a:endParaRPr lang="en-US"/>
              </a:p>
            </p:txBody>
          </p:sp>
          <p:sp>
            <p:nvSpPr>
              <p:cNvPr id="80" name="Rectangle 79">
                <a:extLst>
                  <a:ext uri="{FF2B5EF4-FFF2-40B4-BE49-F238E27FC236}">
                    <a16:creationId xmlns:a16="http://schemas.microsoft.com/office/drawing/2014/main" id="{1B42CF18-A71E-C144-ACD4-A91888E62681}"/>
                  </a:ext>
                </a:extLst>
              </p:cNvPr>
              <p:cNvSpPr>
                <a:spLocks noChangeArrowheads="1"/>
              </p:cNvSpPr>
              <p:nvPr/>
            </p:nvSpPr>
            <p:spPr bwMode="auto">
              <a:xfrm>
                <a:off x="2596" y="4125"/>
                <a:ext cx="85" cy="159"/>
              </a:xfrm>
              <a:prstGeom prst="rect">
                <a:avLst/>
              </a:prstGeom>
              <a:solidFill>
                <a:srgbClr val="808080"/>
              </a:solidFill>
              <a:ln>
                <a:noFill/>
              </a:ln>
              <a:extLst>
                <a:ext uri="{91240B29-F687-4F45-9708-019B960494DF}">
                  <a14:hiddenLine xmlns:a14="http://schemas.microsoft.com/office/drawing/2010/main" w="4826">
                    <a:solidFill>
                      <a:srgbClr val="000000"/>
                    </a:solidFill>
                    <a:miter lim="800000"/>
                    <a:headEnd/>
                    <a:tailEnd/>
                  </a14:hiddenLine>
                </a:ext>
              </a:extLst>
            </p:spPr>
            <p:txBody>
              <a:bodyPr/>
              <a:lstStyle/>
              <a:p>
                <a:endParaRPr lang="de-DE"/>
              </a:p>
            </p:txBody>
          </p:sp>
          <p:sp>
            <p:nvSpPr>
              <p:cNvPr id="81" name="Rectangle 80">
                <a:extLst>
                  <a:ext uri="{FF2B5EF4-FFF2-40B4-BE49-F238E27FC236}">
                    <a16:creationId xmlns:a16="http://schemas.microsoft.com/office/drawing/2014/main" id="{EF0FD831-622D-6649-814F-F8CD3B9CD8D3}"/>
                  </a:ext>
                </a:extLst>
              </p:cNvPr>
              <p:cNvSpPr>
                <a:spLocks noChangeArrowheads="1"/>
              </p:cNvSpPr>
              <p:nvPr/>
            </p:nvSpPr>
            <p:spPr bwMode="auto">
              <a:xfrm>
                <a:off x="1868" y="2378"/>
                <a:ext cx="557"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spcBef>
                    <a:spcPct val="50000"/>
                  </a:spcBef>
                </a:pPr>
                <a:r>
                  <a:rPr lang="en-US" sz="1600" dirty="0">
                    <a:solidFill>
                      <a:srgbClr val="000000"/>
                    </a:solidFill>
                  </a:rPr>
                  <a:t>Vacuum</a:t>
                </a:r>
                <a:endParaRPr lang="en-US" sz="3200" u="sng" dirty="0">
                  <a:latin typeface="Arial Narrow" pitchFamily="34" charset="0"/>
                </a:endParaRPr>
              </a:p>
            </p:txBody>
          </p:sp>
          <p:sp>
            <p:nvSpPr>
              <p:cNvPr id="82" name="Rectangle 81">
                <a:extLst>
                  <a:ext uri="{FF2B5EF4-FFF2-40B4-BE49-F238E27FC236}">
                    <a16:creationId xmlns:a16="http://schemas.microsoft.com/office/drawing/2014/main" id="{EF357258-FFE9-A444-B741-AE0F23F795E8}"/>
                  </a:ext>
                </a:extLst>
              </p:cNvPr>
              <p:cNvSpPr>
                <a:spLocks noChangeArrowheads="1"/>
              </p:cNvSpPr>
              <p:nvPr/>
            </p:nvSpPr>
            <p:spPr bwMode="auto">
              <a:xfrm>
                <a:off x="2321" y="1056"/>
                <a:ext cx="13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spcBef>
                    <a:spcPct val="50000"/>
                  </a:spcBef>
                </a:pPr>
                <a:r>
                  <a:rPr lang="en-US" sz="1600">
                    <a:solidFill>
                      <a:srgbClr val="000000"/>
                    </a:solidFill>
                  </a:rPr>
                  <a:t>Electrode (Rotating)</a:t>
                </a:r>
                <a:endParaRPr lang="en-US" sz="3200" u="sng">
                  <a:latin typeface="Arial Narrow" pitchFamily="34" charset="0"/>
                </a:endParaRPr>
              </a:p>
            </p:txBody>
          </p:sp>
          <p:sp>
            <p:nvSpPr>
              <p:cNvPr id="83" name="Line 82">
                <a:extLst>
                  <a:ext uri="{FF2B5EF4-FFF2-40B4-BE49-F238E27FC236}">
                    <a16:creationId xmlns:a16="http://schemas.microsoft.com/office/drawing/2014/main" id="{DF2CD310-87A5-7D40-92D8-D82A7B38293C}"/>
                  </a:ext>
                </a:extLst>
              </p:cNvPr>
              <p:cNvSpPr>
                <a:spLocks noChangeShapeType="1"/>
              </p:cNvSpPr>
              <p:nvPr/>
            </p:nvSpPr>
            <p:spPr bwMode="auto">
              <a:xfrm flipH="1">
                <a:off x="3175" y="1533"/>
                <a:ext cx="352" cy="39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84" name="Line 83">
                <a:extLst>
                  <a:ext uri="{FF2B5EF4-FFF2-40B4-BE49-F238E27FC236}">
                    <a16:creationId xmlns:a16="http://schemas.microsoft.com/office/drawing/2014/main" id="{728396EC-4E32-EF41-9FAE-835920E14F49}"/>
                  </a:ext>
                </a:extLst>
              </p:cNvPr>
              <p:cNvSpPr>
                <a:spLocks noChangeShapeType="1"/>
              </p:cNvSpPr>
              <p:nvPr/>
            </p:nvSpPr>
            <p:spPr bwMode="auto">
              <a:xfrm flipH="1" flipV="1">
                <a:off x="1810" y="1413"/>
                <a:ext cx="226" cy="3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wrap="none" lIns="0" tIns="0" rIns="0" bIns="0">
                <a:spAutoFit/>
              </a:bodyPr>
              <a:lstStyle/>
              <a:p>
                <a:endParaRPr lang="en-US"/>
              </a:p>
            </p:txBody>
          </p:sp>
          <p:sp>
            <p:nvSpPr>
              <p:cNvPr id="85" name="Rectangle 84">
                <a:extLst>
                  <a:ext uri="{FF2B5EF4-FFF2-40B4-BE49-F238E27FC236}">
                    <a16:creationId xmlns:a16="http://schemas.microsoft.com/office/drawing/2014/main" id="{7BF5055F-7DDB-4744-A76D-D67C3EDA3F8E}"/>
                  </a:ext>
                </a:extLst>
              </p:cNvPr>
              <p:cNvSpPr>
                <a:spLocks noChangeArrowheads="1"/>
              </p:cNvSpPr>
              <p:nvPr/>
            </p:nvSpPr>
            <p:spPr bwMode="auto">
              <a:xfrm>
                <a:off x="911" y="1200"/>
                <a:ext cx="800"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spcBef>
                    <a:spcPct val="50000"/>
                  </a:spcBef>
                </a:pPr>
                <a:r>
                  <a:rPr lang="en-US" sz="1600">
                    <a:solidFill>
                      <a:srgbClr val="000000"/>
                    </a:solidFill>
                  </a:rPr>
                  <a:t>Electron Beam Gun</a:t>
                </a:r>
                <a:r>
                  <a:rPr lang="en-US" sz="900">
                    <a:solidFill>
                      <a:srgbClr val="000000"/>
                    </a:solidFill>
                  </a:rPr>
                  <a:t> </a:t>
                </a:r>
                <a:endParaRPr lang="en-US" sz="3200" u="sng">
                  <a:latin typeface="Arial Narrow" pitchFamily="34" charset="0"/>
                </a:endParaRPr>
              </a:p>
            </p:txBody>
          </p:sp>
          <p:sp>
            <p:nvSpPr>
              <p:cNvPr id="86" name="Line 85">
                <a:extLst>
                  <a:ext uri="{FF2B5EF4-FFF2-40B4-BE49-F238E27FC236}">
                    <a16:creationId xmlns:a16="http://schemas.microsoft.com/office/drawing/2014/main" id="{E8287E1D-F7BA-C244-B905-9A6A57C47021}"/>
                  </a:ext>
                </a:extLst>
              </p:cNvPr>
              <p:cNvSpPr>
                <a:spLocks noChangeShapeType="1"/>
              </p:cNvSpPr>
              <p:nvPr/>
            </p:nvSpPr>
            <p:spPr bwMode="auto">
              <a:xfrm flipH="1" flipV="1">
                <a:off x="3211" y="2439"/>
                <a:ext cx="387" cy="290"/>
              </a:xfrm>
              <a:prstGeom prst="line">
                <a:avLst/>
              </a:prstGeom>
              <a:noFill/>
              <a:ln w="12700" cap="sq">
                <a:solidFill>
                  <a:srgbClr val="000000"/>
                </a:solidFill>
                <a:miter lim="800000"/>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87" name="Line 86">
                <a:extLst>
                  <a:ext uri="{FF2B5EF4-FFF2-40B4-BE49-F238E27FC236}">
                    <a16:creationId xmlns:a16="http://schemas.microsoft.com/office/drawing/2014/main" id="{6F81E03A-36CF-0744-A2F6-1E62E7504D3D}"/>
                  </a:ext>
                </a:extLst>
              </p:cNvPr>
              <p:cNvSpPr>
                <a:spLocks noChangeShapeType="1"/>
              </p:cNvSpPr>
              <p:nvPr/>
            </p:nvSpPr>
            <p:spPr bwMode="auto">
              <a:xfrm flipH="1">
                <a:off x="2842" y="2439"/>
                <a:ext cx="368" cy="0"/>
              </a:xfrm>
              <a:prstGeom prst="line">
                <a:avLst/>
              </a:prstGeom>
              <a:noFill/>
              <a:ln w="12700" cap="sq">
                <a:solidFill>
                  <a:srgbClr val="000000"/>
                </a:solidFill>
                <a:miter lim="800000"/>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8" name="Line 87">
                <a:extLst>
                  <a:ext uri="{FF2B5EF4-FFF2-40B4-BE49-F238E27FC236}">
                    <a16:creationId xmlns:a16="http://schemas.microsoft.com/office/drawing/2014/main" id="{2EAA0ACE-F227-D340-96EB-CFDD544594C4}"/>
                  </a:ext>
                </a:extLst>
              </p:cNvPr>
              <p:cNvSpPr>
                <a:spLocks noChangeShapeType="1"/>
              </p:cNvSpPr>
              <p:nvPr/>
            </p:nvSpPr>
            <p:spPr bwMode="auto">
              <a:xfrm flipH="1">
                <a:off x="2746" y="2438"/>
                <a:ext cx="97" cy="11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wrap="none" lIns="0" tIns="0" rIns="0" bIns="0">
                <a:spAutoFit/>
              </a:bodyPr>
              <a:lstStyle/>
              <a:p>
                <a:endParaRPr lang="en-US"/>
              </a:p>
            </p:txBody>
          </p:sp>
          <p:sp>
            <p:nvSpPr>
              <p:cNvPr id="89" name="Freeform 88">
                <a:extLst>
                  <a:ext uri="{FF2B5EF4-FFF2-40B4-BE49-F238E27FC236}">
                    <a16:creationId xmlns:a16="http://schemas.microsoft.com/office/drawing/2014/main" id="{13A590A5-BA44-C448-8416-BF57F277812F}"/>
                  </a:ext>
                </a:extLst>
              </p:cNvPr>
              <p:cNvSpPr>
                <a:spLocks/>
              </p:cNvSpPr>
              <p:nvPr/>
            </p:nvSpPr>
            <p:spPr bwMode="auto">
              <a:xfrm>
                <a:off x="2598" y="2490"/>
                <a:ext cx="0" cy="144"/>
              </a:xfrm>
              <a:custGeom>
                <a:avLst/>
                <a:gdLst>
                  <a:gd name="T0" fmla="*/ 0 w 98"/>
                  <a:gd name="T1" fmla="*/ 0 h 251"/>
                  <a:gd name="T2" fmla="*/ 0 w 98"/>
                  <a:gd name="T3" fmla="*/ 1 h 251"/>
                  <a:gd name="T4" fmla="*/ 0 w 98"/>
                  <a:gd name="T5" fmla="*/ 1 h 251"/>
                  <a:gd name="T6" fmla="*/ 0 w 98"/>
                  <a:gd name="T7" fmla="*/ 1 h 251"/>
                  <a:gd name="T8" fmla="*/ 0 w 98"/>
                  <a:gd name="T9" fmla="*/ 1 h 251"/>
                  <a:gd name="T10" fmla="*/ 0 w 98"/>
                  <a:gd name="T11" fmla="*/ 1 h 251"/>
                  <a:gd name="T12" fmla="*/ 0 w 98"/>
                  <a:gd name="T13" fmla="*/ 1 h 251"/>
                  <a:gd name="T14" fmla="*/ 0 w 98"/>
                  <a:gd name="T15" fmla="*/ 1 h 251"/>
                  <a:gd name="T16" fmla="*/ 0 w 98"/>
                  <a:gd name="T17" fmla="*/ 1 h 251"/>
                  <a:gd name="T18" fmla="*/ 0 w 98"/>
                  <a:gd name="T19" fmla="*/ 1 h 251"/>
                  <a:gd name="T20" fmla="*/ 0 w 98"/>
                  <a:gd name="T21" fmla="*/ 1 h 251"/>
                  <a:gd name="T22" fmla="*/ 0 w 98"/>
                  <a:gd name="T23" fmla="*/ 1 h 251"/>
                  <a:gd name="T24" fmla="*/ 0 w 98"/>
                  <a:gd name="T25" fmla="*/ 1 h 251"/>
                  <a:gd name="T26" fmla="*/ 0 w 98"/>
                  <a:gd name="T27" fmla="*/ 1 h 251"/>
                  <a:gd name="T28" fmla="*/ 0 w 98"/>
                  <a:gd name="T29" fmla="*/ 1 h 251"/>
                  <a:gd name="T30" fmla="*/ 0 w 98"/>
                  <a:gd name="T31" fmla="*/ 1 h 251"/>
                  <a:gd name="T32" fmla="*/ 0 w 98"/>
                  <a:gd name="T33" fmla="*/ 1 h 251"/>
                  <a:gd name="T34" fmla="*/ 0 w 98"/>
                  <a:gd name="T35" fmla="*/ 0 h 251"/>
                  <a:gd name="T36" fmla="*/ 0 w 98"/>
                  <a:gd name="T37" fmla="*/ 0 h 251"/>
                  <a:gd name="T38" fmla="*/ 0 w 98"/>
                  <a:gd name="T39" fmla="*/ 0 h 251"/>
                  <a:gd name="T40" fmla="*/ 0 w 98"/>
                  <a:gd name="T41" fmla="*/ 0 h 2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251">
                    <a:moveTo>
                      <a:pt x="26" y="33"/>
                    </a:moveTo>
                    <a:lnTo>
                      <a:pt x="3" y="108"/>
                    </a:lnTo>
                    <a:lnTo>
                      <a:pt x="0" y="135"/>
                    </a:lnTo>
                    <a:lnTo>
                      <a:pt x="0" y="163"/>
                    </a:lnTo>
                    <a:lnTo>
                      <a:pt x="8" y="211"/>
                    </a:lnTo>
                    <a:lnTo>
                      <a:pt x="18" y="224"/>
                    </a:lnTo>
                    <a:lnTo>
                      <a:pt x="26" y="231"/>
                    </a:lnTo>
                    <a:lnTo>
                      <a:pt x="36" y="244"/>
                    </a:lnTo>
                    <a:lnTo>
                      <a:pt x="46" y="244"/>
                    </a:lnTo>
                    <a:lnTo>
                      <a:pt x="55" y="251"/>
                    </a:lnTo>
                    <a:lnTo>
                      <a:pt x="65" y="251"/>
                    </a:lnTo>
                    <a:lnTo>
                      <a:pt x="74" y="237"/>
                    </a:lnTo>
                    <a:lnTo>
                      <a:pt x="83" y="216"/>
                    </a:lnTo>
                    <a:lnTo>
                      <a:pt x="92" y="163"/>
                    </a:lnTo>
                    <a:lnTo>
                      <a:pt x="98" y="128"/>
                    </a:lnTo>
                    <a:lnTo>
                      <a:pt x="83" y="108"/>
                    </a:lnTo>
                    <a:lnTo>
                      <a:pt x="69" y="81"/>
                    </a:lnTo>
                    <a:lnTo>
                      <a:pt x="41" y="33"/>
                    </a:lnTo>
                    <a:lnTo>
                      <a:pt x="36" y="0"/>
                    </a:lnTo>
                    <a:lnTo>
                      <a:pt x="26" y="27"/>
                    </a:lnTo>
                    <a:lnTo>
                      <a:pt x="26" y="33"/>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0" name="Freeform 89">
                <a:extLst>
                  <a:ext uri="{FF2B5EF4-FFF2-40B4-BE49-F238E27FC236}">
                    <a16:creationId xmlns:a16="http://schemas.microsoft.com/office/drawing/2014/main" id="{05C22988-D2C7-6547-839A-B9B419E27003}"/>
                  </a:ext>
                </a:extLst>
              </p:cNvPr>
              <p:cNvSpPr>
                <a:spLocks/>
              </p:cNvSpPr>
              <p:nvPr/>
            </p:nvSpPr>
            <p:spPr bwMode="auto">
              <a:xfrm>
                <a:off x="2596" y="2495"/>
                <a:ext cx="0" cy="144"/>
              </a:xfrm>
              <a:custGeom>
                <a:avLst/>
                <a:gdLst>
                  <a:gd name="T0" fmla="*/ 0 w 54"/>
                  <a:gd name="T1" fmla="*/ 0 h 85"/>
                  <a:gd name="T2" fmla="*/ 0 w 54"/>
                  <a:gd name="T3" fmla="*/ 0 h 85"/>
                  <a:gd name="T4" fmla="*/ 0 w 54"/>
                  <a:gd name="T5" fmla="*/ 1 h 85"/>
                  <a:gd name="T6" fmla="*/ 0 w 54"/>
                  <a:gd name="T7" fmla="*/ 1 h 85"/>
                  <a:gd name="T8" fmla="*/ 0 w 54"/>
                  <a:gd name="T9" fmla="*/ 0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85">
                    <a:moveTo>
                      <a:pt x="54" y="10"/>
                    </a:moveTo>
                    <a:lnTo>
                      <a:pt x="23" y="0"/>
                    </a:lnTo>
                    <a:lnTo>
                      <a:pt x="0" y="75"/>
                    </a:lnTo>
                    <a:lnTo>
                      <a:pt x="31" y="85"/>
                    </a:lnTo>
                    <a:lnTo>
                      <a:pt x="54"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1" name="Freeform 90">
                <a:extLst>
                  <a:ext uri="{FF2B5EF4-FFF2-40B4-BE49-F238E27FC236}">
                    <a16:creationId xmlns:a16="http://schemas.microsoft.com/office/drawing/2014/main" id="{91E90A44-469E-3346-9DE1-B04D0277B5F7}"/>
                  </a:ext>
                </a:extLst>
              </p:cNvPr>
              <p:cNvSpPr>
                <a:spLocks/>
              </p:cNvSpPr>
              <p:nvPr/>
            </p:nvSpPr>
            <p:spPr bwMode="auto">
              <a:xfrm>
                <a:off x="2596" y="2509"/>
                <a:ext cx="0" cy="144"/>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0" y="2"/>
                    </a:moveTo>
                    <a:lnTo>
                      <a:pt x="33" y="10"/>
                    </a:lnTo>
                    <a:lnTo>
                      <a:pt x="34" y="7"/>
                    </a:lnTo>
                    <a:lnTo>
                      <a:pt x="2" y="0"/>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2" name="Freeform 91">
                <a:extLst>
                  <a:ext uri="{FF2B5EF4-FFF2-40B4-BE49-F238E27FC236}">
                    <a16:creationId xmlns:a16="http://schemas.microsoft.com/office/drawing/2014/main" id="{1D42443F-5573-2B4C-B7BF-ACEF5FB81F43}"/>
                  </a:ext>
                </a:extLst>
              </p:cNvPr>
              <p:cNvSpPr>
                <a:spLocks/>
              </p:cNvSpPr>
              <p:nvPr/>
            </p:nvSpPr>
            <p:spPr bwMode="auto">
              <a:xfrm>
                <a:off x="2596" y="2509"/>
                <a:ext cx="0" cy="144"/>
              </a:xfrm>
              <a:custGeom>
                <a:avLst/>
                <a:gdLst>
                  <a:gd name="T0" fmla="*/ 0 w 17"/>
                  <a:gd name="T1" fmla="*/ 0 h 5"/>
                  <a:gd name="T2" fmla="*/ 0 w 17"/>
                  <a:gd name="T3" fmla="*/ 0 h 5"/>
                  <a:gd name="T4" fmla="*/ 0 w 17"/>
                  <a:gd name="T5" fmla="*/ 0 h 5"/>
                  <a:gd name="T6" fmla="*/ 0 w 17"/>
                  <a:gd name="T7" fmla="*/ 0 h 5"/>
                  <a:gd name="T8" fmla="*/ 0 w 17"/>
                  <a:gd name="T9" fmla="*/ 0 h 5"/>
                  <a:gd name="T10" fmla="*/ 0 w 17"/>
                  <a:gd name="T11" fmla="*/ 0 h 5"/>
                  <a:gd name="T12" fmla="*/ 0 w 17"/>
                  <a:gd name="T13" fmla="*/ 0 h 5"/>
                  <a:gd name="T14" fmla="*/ 0 w 17"/>
                  <a:gd name="T15" fmla="*/ 0 h 5"/>
                  <a:gd name="T16" fmla="*/ 0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
                    <a:moveTo>
                      <a:pt x="0" y="2"/>
                    </a:moveTo>
                    <a:lnTo>
                      <a:pt x="0" y="2"/>
                    </a:lnTo>
                    <a:lnTo>
                      <a:pt x="0" y="1"/>
                    </a:lnTo>
                    <a:lnTo>
                      <a:pt x="2" y="1"/>
                    </a:lnTo>
                    <a:lnTo>
                      <a:pt x="2" y="0"/>
                    </a:lnTo>
                    <a:lnTo>
                      <a:pt x="17" y="5"/>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3" name="Freeform 92">
                <a:extLst>
                  <a:ext uri="{FF2B5EF4-FFF2-40B4-BE49-F238E27FC236}">
                    <a16:creationId xmlns:a16="http://schemas.microsoft.com/office/drawing/2014/main" id="{F59159A2-7F55-6A45-9623-DACC918FB8F4}"/>
                  </a:ext>
                </a:extLst>
              </p:cNvPr>
              <p:cNvSpPr>
                <a:spLocks/>
              </p:cNvSpPr>
              <p:nvPr/>
            </p:nvSpPr>
            <p:spPr bwMode="auto">
              <a:xfrm>
                <a:off x="2595" y="2509"/>
                <a:ext cx="0" cy="144"/>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3">
                    <a:moveTo>
                      <a:pt x="37" y="5"/>
                    </a:moveTo>
                    <a:lnTo>
                      <a:pt x="3" y="0"/>
                    </a:lnTo>
                    <a:lnTo>
                      <a:pt x="0" y="28"/>
                    </a:lnTo>
                    <a:lnTo>
                      <a:pt x="34" y="33"/>
                    </a:lnTo>
                    <a:lnTo>
                      <a:pt x="37"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4" name="Freeform 93">
                <a:extLst>
                  <a:ext uri="{FF2B5EF4-FFF2-40B4-BE49-F238E27FC236}">
                    <a16:creationId xmlns:a16="http://schemas.microsoft.com/office/drawing/2014/main" id="{C23FB89A-7D4E-D14D-8733-55C174A81878}"/>
                  </a:ext>
                </a:extLst>
              </p:cNvPr>
              <p:cNvSpPr>
                <a:spLocks/>
              </p:cNvSpPr>
              <p:nvPr/>
            </p:nvSpPr>
            <p:spPr bwMode="auto">
              <a:xfrm>
                <a:off x="2595" y="2513"/>
                <a:ext cx="0" cy="144"/>
              </a:xfrm>
              <a:custGeom>
                <a:avLst/>
                <a:gdLst>
                  <a:gd name="T0" fmla="*/ 0 w 34"/>
                  <a:gd name="T1" fmla="*/ 0 h 5"/>
                  <a:gd name="T2" fmla="*/ 0 w 34"/>
                  <a:gd name="T3" fmla="*/ 0 h 5"/>
                  <a:gd name="T4" fmla="*/ 0 w 34"/>
                  <a:gd name="T5" fmla="*/ 0 h 5"/>
                  <a:gd name="T6" fmla="*/ 0 w 34"/>
                  <a:gd name="T7" fmla="*/ 0 h 5"/>
                  <a:gd name="T8" fmla="*/ 0 w 3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
                    <a:moveTo>
                      <a:pt x="0" y="2"/>
                    </a:moveTo>
                    <a:lnTo>
                      <a:pt x="34" y="5"/>
                    </a:lnTo>
                    <a:lnTo>
                      <a:pt x="34" y="2"/>
                    </a:lnTo>
                    <a:lnTo>
                      <a:pt x="0" y="0"/>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5" name="Freeform 94">
                <a:extLst>
                  <a:ext uri="{FF2B5EF4-FFF2-40B4-BE49-F238E27FC236}">
                    <a16:creationId xmlns:a16="http://schemas.microsoft.com/office/drawing/2014/main" id="{4D804D72-1729-4A4D-9848-5362D2AF2289}"/>
                  </a:ext>
                </a:extLst>
              </p:cNvPr>
              <p:cNvSpPr>
                <a:spLocks/>
              </p:cNvSpPr>
              <p:nvPr/>
            </p:nvSpPr>
            <p:spPr bwMode="auto">
              <a:xfrm>
                <a:off x="2595" y="2513"/>
                <a:ext cx="0" cy="144"/>
              </a:xfrm>
              <a:custGeom>
                <a:avLst/>
                <a:gdLst>
                  <a:gd name="T0" fmla="*/ 0 w 17"/>
                  <a:gd name="T1" fmla="*/ 1 h 2"/>
                  <a:gd name="T2" fmla="*/ 0 w 17"/>
                  <a:gd name="T3" fmla="*/ 1 h 2"/>
                  <a:gd name="T4" fmla="*/ 0 w 17"/>
                  <a:gd name="T5" fmla="*/ 1 h 2"/>
                  <a:gd name="T6" fmla="*/ 0 w 17"/>
                  <a:gd name="T7" fmla="*/ 1 h 2"/>
                  <a:gd name="T8" fmla="*/ 0 w 17"/>
                  <a:gd name="T9" fmla="*/ 1 h 2"/>
                  <a:gd name="T10" fmla="*/ 0 w 17"/>
                  <a:gd name="T11" fmla="*/ 0 h 2"/>
                  <a:gd name="T12" fmla="*/ 0 w 17"/>
                  <a:gd name="T13" fmla="*/ 0 h 2"/>
                  <a:gd name="T14" fmla="*/ 0 w 17"/>
                  <a:gd name="T15" fmla="*/ 1 h 2"/>
                  <a:gd name="T16" fmla="*/ 0 w 17"/>
                  <a:gd name="T17" fmla="*/ 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
                    <a:moveTo>
                      <a:pt x="0" y="2"/>
                    </a:moveTo>
                    <a:lnTo>
                      <a:pt x="0" y="2"/>
                    </a:lnTo>
                    <a:lnTo>
                      <a:pt x="0" y="1"/>
                    </a:lnTo>
                    <a:lnTo>
                      <a:pt x="0" y="0"/>
                    </a:lnTo>
                    <a:lnTo>
                      <a:pt x="17" y="2"/>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6" name="Freeform 95">
                <a:extLst>
                  <a:ext uri="{FF2B5EF4-FFF2-40B4-BE49-F238E27FC236}">
                    <a16:creationId xmlns:a16="http://schemas.microsoft.com/office/drawing/2014/main" id="{CA85EC1E-447A-D940-A9BC-E1CB2F0FE230}"/>
                  </a:ext>
                </a:extLst>
              </p:cNvPr>
              <p:cNvSpPr>
                <a:spLocks/>
              </p:cNvSpPr>
              <p:nvPr/>
            </p:nvSpPr>
            <p:spPr bwMode="auto">
              <a:xfrm>
                <a:off x="2595" y="2519"/>
                <a:ext cx="0" cy="144"/>
              </a:xfrm>
              <a:custGeom>
                <a:avLst/>
                <a:gdLst>
                  <a:gd name="T0" fmla="*/ 0 w 34"/>
                  <a:gd name="T1" fmla="*/ 0 h 5"/>
                  <a:gd name="T2" fmla="*/ 0 w 34"/>
                  <a:gd name="T3" fmla="*/ 0 h 5"/>
                  <a:gd name="T4" fmla="*/ 0 w 34"/>
                  <a:gd name="T5" fmla="*/ 0 h 5"/>
                  <a:gd name="T6" fmla="*/ 0 w 34"/>
                  <a:gd name="T7" fmla="*/ 0 h 5"/>
                  <a:gd name="T8" fmla="*/ 0 w 3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
                    <a:moveTo>
                      <a:pt x="0" y="5"/>
                    </a:moveTo>
                    <a:lnTo>
                      <a:pt x="34" y="3"/>
                    </a:lnTo>
                    <a:lnTo>
                      <a:pt x="34" y="0"/>
                    </a:lnTo>
                    <a:lnTo>
                      <a:pt x="0" y="3"/>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7" name="Freeform 96">
                <a:extLst>
                  <a:ext uri="{FF2B5EF4-FFF2-40B4-BE49-F238E27FC236}">
                    <a16:creationId xmlns:a16="http://schemas.microsoft.com/office/drawing/2014/main" id="{2F2C7AE4-3B45-134F-A3F3-8EC08F144076}"/>
                  </a:ext>
                </a:extLst>
              </p:cNvPr>
              <p:cNvSpPr>
                <a:spLocks/>
              </p:cNvSpPr>
              <p:nvPr/>
            </p:nvSpPr>
            <p:spPr bwMode="auto">
              <a:xfrm>
                <a:off x="2595" y="2520"/>
                <a:ext cx="0" cy="144"/>
              </a:xfrm>
              <a:custGeom>
                <a:avLst/>
                <a:gdLst>
                  <a:gd name="T0" fmla="*/ 0 w 17"/>
                  <a:gd name="T1" fmla="*/ 1 h 2"/>
                  <a:gd name="T2" fmla="*/ 0 w 17"/>
                  <a:gd name="T3" fmla="*/ 1 h 2"/>
                  <a:gd name="T4" fmla="*/ 0 w 17"/>
                  <a:gd name="T5" fmla="*/ 1 h 2"/>
                  <a:gd name="T6" fmla="*/ 0 w 17"/>
                  <a:gd name="T7" fmla="*/ 1 h 2"/>
                  <a:gd name="T8" fmla="*/ 0 w 17"/>
                  <a:gd name="T9" fmla="*/ 1 h 2"/>
                  <a:gd name="T10" fmla="*/ 0 w 17"/>
                  <a:gd name="T11" fmla="*/ 0 h 2"/>
                  <a:gd name="T12" fmla="*/ 0 w 17"/>
                  <a:gd name="T13" fmla="*/ 0 h 2"/>
                  <a:gd name="T14" fmla="*/ 0 w 17"/>
                  <a:gd name="T15" fmla="*/ 0 h 2"/>
                  <a:gd name="T16" fmla="*/ 0 w 17"/>
                  <a:gd name="T17" fmla="*/ 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
                    <a:moveTo>
                      <a:pt x="0" y="2"/>
                    </a:moveTo>
                    <a:lnTo>
                      <a:pt x="0" y="2"/>
                    </a:lnTo>
                    <a:lnTo>
                      <a:pt x="0" y="1"/>
                    </a:lnTo>
                    <a:lnTo>
                      <a:pt x="0" y="0"/>
                    </a:lnTo>
                    <a:lnTo>
                      <a:pt x="17" y="0"/>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8" name="Freeform 97">
                <a:extLst>
                  <a:ext uri="{FF2B5EF4-FFF2-40B4-BE49-F238E27FC236}">
                    <a16:creationId xmlns:a16="http://schemas.microsoft.com/office/drawing/2014/main" id="{ECE37AD5-0BFA-984A-8466-2EC56C7DDD29}"/>
                  </a:ext>
                </a:extLst>
              </p:cNvPr>
              <p:cNvSpPr>
                <a:spLocks/>
              </p:cNvSpPr>
              <p:nvPr/>
            </p:nvSpPr>
            <p:spPr bwMode="auto">
              <a:xfrm>
                <a:off x="2595" y="2519"/>
                <a:ext cx="0" cy="144"/>
              </a:xfrm>
              <a:custGeom>
                <a:avLst/>
                <a:gdLst>
                  <a:gd name="T0" fmla="*/ 0 w 42"/>
                  <a:gd name="T1" fmla="*/ 0 h 54"/>
                  <a:gd name="T2" fmla="*/ 0 w 42"/>
                  <a:gd name="T3" fmla="*/ 0 h 54"/>
                  <a:gd name="T4" fmla="*/ 0 w 42"/>
                  <a:gd name="T5" fmla="*/ 0 h 54"/>
                  <a:gd name="T6" fmla="*/ 0 w 42"/>
                  <a:gd name="T7" fmla="*/ 0 h 54"/>
                  <a:gd name="T8" fmla="*/ 0 w 42"/>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4">
                    <a:moveTo>
                      <a:pt x="34" y="0"/>
                    </a:moveTo>
                    <a:lnTo>
                      <a:pt x="0" y="5"/>
                    </a:lnTo>
                    <a:lnTo>
                      <a:pt x="8" y="54"/>
                    </a:lnTo>
                    <a:lnTo>
                      <a:pt x="42" y="49"/>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99" name="Freeform 98">
                <a:extLst>
                  <a:ext uri="{FF2B5EF4-FFF2-40B4-BE49-F238E27FC236}">
                    <a16:creationId xmlns:a16="http://schemas.microsoft.com/office/drawing/2014/main" id="{F72645CE-2A00-AE43-974A-74E061557D5F}"/>
                  </a:ext>
                </a:extLst>
              </p:cNvPr>
              <p:cNvSpPr>
                <a:spLocks/>
              </p:cNvSpPr>
              <p:nvPr/>
            </p:nvSpPr>
            <p:spPr bwMode="auto">
              <a:xfrm>
                <a:off x="2597" y="2526"/>
                <a:ext cx="0" cy="144"/>
              </a:xfrm>
              <a:custGeom>
                <a:avLst/>
                <a:gdLst>
                  <a:gd name="T0" fmla="*/ 0 w 34"/>
                  <a:gd name="T1" fmla="*/ 0 h 22"/>
                  <a:gd name="T2" fmla="*/ 0 w 34"/>
                  <a:gd name="T3" fmla="*/ 0 h 22"/>
                  <a:gd name="T4" fmla="*/ 0 w 34"/>
                  <a:gd name="T5" fmla="*/ 0 h 22"/>
                  <a:gd name="T6" fmla="*/ 0 w 34"/>
                  <a:gd name="T7" fmla="*/ 0 h 22"/>
                  <a:gd name="T8" fmla="*/ 0 w 34"/>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2">
                    <a:moveTo>
                      <a:pt x="4" y="22"/>
                    </a:moveTo>
                    <a:lnTo>
                      <a:pt x="34" y="9"/>
                    </a:lnTo>
                    <a:lnTo>
                      <a:pt x="30" y="0"/>
                    </a:lnTo>
                    <a:lnTo>
                      <a:pt x="0" y="14"/>
                    </a:lnTo>
                    <a:lnTo>
                      <a:pt x="4" y="2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0" name="Freeform 99">
                <a:extLst>
                  <a:ext uri="{FF2B5EF4-FFF2-40B4-BE49-F238E27FC236}">
                    <a16:creationId xmlns:a16="http://schemas.microsoft.com/office/drawing/2014/main" id="{26CA2960-73FE-3B48-ADFC-84779A0F96D1}"/>
                  </a:ext>
                </a:extLst>
              </p:cNvPr>
              <p:cNvSpPr>
                <a:spLocks/>
              </p:cNvSpPr>
              <p:nvPr/>
            </p:nvSpPr>
            <p:spPr bwMode="auto">
              <a:xfrm>
                <a:off x="2597" y="2528"/>
                <a:ext cx="0" cy="144"/>
              </a:xfrm>
              <a:custGeom>
                <a:avLst/>
                <a:gdLst>
                  <a:gd name="T0" fmla="*/ 0 w 17"/>
                  <a:gd name="T1" fmla="*/ 0 h 11"/>
                  <a:gd name="T2" fmla="*/ 0 w 17"/>
                  <a:gd name="T3" fmla="*/ 0 h 11"/>
                  <a:gd name="T4" fmla="*/ 0 w 17"/>
                  <a:gd name="T5" fmla="*/ 0 h 11"/>
                  <a:gd name="T6" fmla="*/ 0 w 17"/>
                  <a:gd name="T7" fmla="*/ 0 h 11"/>
                  <a:gd name="T8" fmla="*/ 0 w 17"/>
                  <a:gd name="T9" fmla="*/ 0 h 11"/>
                  <a:gd name="T10" fmla="*/ 0 w 17"/>
                  <a:gd name="T11" fmla="*/ 0 h 11"/>
                  <a:gd name="T12" fmla="*/ 0 w 17"/>
                  <a:gd name="T13" fmla="*/ 0 h 11"/>
                  <a:gd name="T14" fmla="*/ 0 w 17"/>
                  <a:gd name="T15" fmla="*/ 0 h 11"/>
                  <a:gd name="T16" fmla="*/ 0 w 1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1">
                    <a:moveTo>
                      <a:pt x="4" y="11"/>
                    </a:moveTo>
                    <a:lnTo>
                      <a:pt x="3" y="10"/>
                    </a:lnTo>
                    <a:lnTo>
                      <a:pt x="1" y="9"/>
                    </a:lnTo>
                    <a:lnTo>
                      <a:pt x="1" y="8"/>
                    </a:lnTo>
                    <a:lnTo>
                      <a:pt x="0" y="6"/>
                    </a:lnTo>
                    <a:lnTo>
                      <a:pt x="0" y="4"/>
                    </a:lnTo>
                    <a:lnTo>
                      <a:pt x="0" y="3"/>
                    </a:lnTo>
                    <a:lnTo>
                      <a:pt x="17" y="0"/>
                    </a:lnTo>
                    <a:lnTo>
                      <a:pt x="4"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1" name="Freeform 100">
                <a:extLst>
                  <a:ext uri="{FF2B5EF4-FFF2-40B4-BE49-F238E27FC236}">
                    <a16:creationId xmlns:a16="http://schemas.microsoft.com/office/drawing/2014/main" id="{62403500-E9AD-C84E-AE29-9F58BF5B2F30}"/>
                  </a:ext>
                </a:extLst>
              </p:cNvPr>
              <p:cNvSpPr>
                <a:spLocks/>
              </p:cNvSpPr>
              <p:nvPr/>
            </p:nvSpPr>
            <p:spPr bwMode="auto">
              <a:xfrm>
                <a:off x="2597" y="2526"/>
                <a:ext cx="0" cy="144"/>
              </a:xfrm>
              <a:custGeom>
                <a:avLst/>
                <a:gdLst>
                  <a:gd name="T0" fmla="*/ 0 w 36"/>
                  <a:gd name="T1" fmla="*/ 0 h 35"/>
                  <a:gd name="T2" fmla="*/ 0 w 36"/>
                  <a:gd name="T3" fmla="*/ 0 h 35"/>
                  <a:gd name="T4" fmla="*/ 0 w 36"/>
                  <a:gd name="T5" fmla="*/ 0 h 35"/>
                  <a:gd name="T6" fmla="*/ 0 w 36"/>
                  <a:gd name="T7" fmla="*/ 0 h 35"/>
                  <a:gd name="T8" fmla="*/ 0 w 36"/>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6" y="0"/>
                    </a:moveTo>
                    <a:lnTo>
                      <a:pt x="0" y="22"/>
                    </a:lnTo>
                    <a:lnTo>
                      <a:pt x="10" y="35"/>
                    </a:lnTo>
                    <a:lnTo>
                      <a:pt x="36" y="12"/>
                    </a:lnTo>
                    <a:lnTo>
                      <a:pt x="2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2" name="Freeform 101">
                <a:extLst>
                  <a:ext uri="{FF2B5EF4-FFF2-40B4-BE49-F238E27FC236}">
                    <a16:creationId xmlns:a16="http://schemas.microsoft.com/office/drawing/2014/main" id="{4014356F-0849-2C48-AF17-00B0CF2F5C89}"/>
                  </a:ext>
                </a:extLst>
              </p:cNvPr>
              <p:cNvSpPr>
                <a:spLocks/>
              </p:cNvSpPr>
              <p:nvPr/>
            </p:nvSpPr>
            <p:spPr bwMode="auto">
              <a:xfrm>
                <a:off x="2598" y="2528"/>
                <a:ext cx="0" cy="144"/>
              </a:xfrm>
              <a:custGeom>
                <a:avLst/>
                <a:gdLst>
                  <a:gd name="T0" fmla="*/ 0 w 26"/>
                  <a:gd name="T1" fmla="*/ 0 h 27"/>
                  <a:gd name="T2" fmla="*/ 0 w 26"/>
                  <a:gd name="T3" fmla="*/ 0 h 27"/>
                  <a:gd name="T4" fmla="*/ 0 w 26"/>
                  <a:gd name="T5" fmla="*/ 0 h 27"/>
                  <a:gd name="T6" fmla="*/ 0 w 26"/>
                  <a:gd name="T7" fmla="*/ 0 h 27"/>
                  <a:gd name="T8" fmla="*/ 0 w 2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7">
                    <a:moveTo>
                      <a:pt x="2" y="27"/>
                    </a:moveTo>
                    <a:lnTo>
                      <a:pt x="26" y="2"/>
                    </a:lnTo>
                    <a:lnTo>
                      <a:pt x="24" y="0"/>
                    </a:lnTo>
                    <a:lnTo>
                      <a:pt x="0" y="25"/>
                    </a:lnTo>
                    <a:lnTo>
                      <a:pt x="2"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3" name="Freeform 102">
                <a:extLst>
                  <a:ext uri="{FF2B5EF4-FFF2-40B4-BE49-F238E27FC236}">
                    <a16:creationId xmlns:a16="http://schemas.microsoft.com/office/drawing/2014/main" id="{74A3DBB2-9FCA-1046-8AD1-782D9C12F677}"/>
                  </a:ext>
                </a:extLst>
              </p:cNvPr>
              <p:cNvSpPr>
                <a:spLocks/>
              </p:cNvSpPr>
              <p:nvPr/>
            </p:nvSpPr>
            <p:spPr bwMode="auto">
              <a:xfrm>
                <a:off x="2598" y="2529"/>
                <a:ext cx="0" cy="144"/>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w 13"/>
                  <a:gd name="T13" fmla="*/ 0 h 13"/>
                  <a:gd name="T14" fmla="*/ 0 w 13"/>
                  <a:gd name="T15" fmla="*/ 0 h 13"/>
                  <a:gd name="T16" fmla="*/ 0 w 13"/>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3">
                    <a:moveTo>
                      <a:pt x="2" y="13"/>
                    </a:moveTo>
                    <a:lnTo>
                      <a:pt x="2" y="13"/>
                    </a:lnTo>
                    <a:lnTo>
                      <a:pt x="1" y="12"/>
                    </a:lnTo>
                    <a:lnTo>
                      <a:pt x="0" y="11"/>
                    </a:lnTo>
                    <a:lnTo>
                      <a:pt x="13" y="0"/>
                    </a:lnTo>
                    <a:lnTo>
                      <a:pt x="2"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4" name="Freeform 103">
                <a:extLst>
                  <a:ext uri="{FF2B5EF4-FFF2-40B4-BE49-F238E27FC236}">
                    <a16:creationId xmlns:a16="http://schemas.microsoft.com/office/drawing/2014/main" id="{D52DF346-7045-CB44-8D50-1D664D995D16}"/>
                  </a:ext>
                </a:extLst>
              </p:cNvPr>
              <p:cNvSpPr>
                <a:spLocks/>
              </p:cNvSpPr>
              <p:nvPr/>
            </p:nvSpPr>
            <p:spPr bwMode="auto">
              <a:xfrm>
                <a:off x="2598" y="2528"/>
                <a:ext cx="0" cy="144"/>
              </a:xfrm>
              <a:custGeom>
                <a:avLst/>
                <a:gdLst>
                  <a:gd name="T0" fmla="*/ 0 w 30"/>
                  <a:gd name="T1" fmla="*/ 0 h 35"/>
                  <a:gd name="T2" fmla="*/ 0 w 30"/>
                  <a:gd name="T3" fmla="*/ 0 h 35"/>
                  <a:gd name="T4" fmla="*/ 0 w 30"/>
                  <a:gd name="T5" fmla="*/ 0 h 35"/>
                  <a:gd name="T6" fmla="*/ 0 w 30"/>
                  <a:gd name="T7" fmla="*/ 0 h 35"/>
                  <a:gd name="T8" fmla="*/ 0 w 30"/>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5">
                    <a:moveTo>
                      <a:pt x="22" y="0"/>
                    </a:moveTo>
                    <a:lnTo>
                      <a:pt x="0" y="27"/>
                    </a:lnTo>
                    <a:lnTo>
                      <a:pt x="8" y="35"/>
                    </a:lnTo>
                    <a:lnTo>
                      <a:pt x="30" y="7"/>
                    </a:lnTo>
                    <a:lnTo>
                      <a:pt x="2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5" name="Freeform 104">
                <a:extLst>
                  <a:ext uri="{FF2B5EF4-FFF2-40B4-BE49-F238E27FC236}">
                    <a16:creationId xmlns:a16="http://schemas.microsoft.com/office/drawing/2014/main" id="{F9C4E43A-A540-224D-B9F3-D430F29C7FE4}"/>
                  </a:ext>
                </a:extLst>
              </p:cNvPr>
              <p:cNvSpPr>
                <a:spLocks/>
              </p:cNvSpPr>
              <p:nvPr/>
            </p:nvSpPr>
            <p:spPr bwMode="auto">
              <a:xfrm>
                <a:off x="2599" y="2529"/>
                <a:ext cx="0" cy="144"/>
              </a:xfrm>
              <a:custGeom>
                <a:avLst/>
                <a:gdLst>
                  <a:gd name="T0" fmla="*/ 0 w 27"/>
                  <a:gd name="T1" fmla="*/ 0 h 28"/>
                  <a:gd name="T2" fmla="*/ 0 w 27"/>
                  <a:gd name="T3" fmla="*/ 0 h 28"/>
                  <a:gd name="T4" fmla="*/ 0 w 27"/>
                  <a:gd name="T5" fmla="*/ 0 h 28"/>
                  <a:gd name="T6" fmla="*/ 0 w 27"/>
                  <a:gd name="T7" fmla="*/ 0 h 28"/>
                  <a:gd name="T8" fmla="*/ 0 w 27"/>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8">
                    <a:moveTo>
                      <a:pt x="27" y="3"/>
                    </a:moveTo>
                    <a:lnTo>
                      <a:pt x="2" y="28"/>
                    </a:lnTo>
                    <a:lnTo>
                      <a:pt x="0" y="25"/>
                    </a:lnTo>
                    <a:lnTo>
                      <a:pt x="24" y="0"/>
                    </a:lnTo>
                    <a:lnTo>
                      <a:pt x="27"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6" name="Freeform 105">
                <a:extLst>
                  <a:ext uri="{FF2B5EF4-FFF2-40B4-BE49-F238E27FC236}">
                    <a16:creationId xmlns:a16="http://schemas.microsoft.com/office/drawing/2014/main" id="{CE555BC0-BF4A-4C49-84CB-0C74F558ED56}"/>
                  </a:ext>
                </a:extLst>
              </p:cNvPr>
              <p:cNvSpPr>
                <a:spLocks/>
              </p:cNvSpPr>
              <p:nvPr/>
            </p:nvSpPr>
            <p:spPr bwMode="auto">
              <a:xfrm>
                <a:off x="2602" y="2529"/>
                <a:ext cx="0" cy="144"/>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4">
                    <a:moveTo>
                      <a:pt x="11" y="0"/>
                    </a:moveTo>
                    <a:lnTo>
                      <a:pt x="11" y="0"/>
                    </a:lnTo>
                    <a:lnTo>
                      <a:pt x="12" y="2"/>
                    </a:lnTo>
                    <a:lnTo>
                      <a:pt x="14" y="3"/>
                    </a:lnTo>
                    <a:lnTo>
                      <a:pt x="0" y="14"/>
                    </a:lnTo>
                    <a:lnTo>
                      <a:pt x="1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7" name="Freeform 106">
                <a:extLst>
                  <a:ext uri="{FF2B5EF4-FFF2-40B4-BE49-F238E27FC236}">
                    <a16:creationId xmlns:a16="http://schemas.microsoft.com/office/drawing/2014/main" id="{CAE84F30-5A02-6147-8A7F-B270B6F4370F}"/>
                  </a:ext>
                </a:extLst>
              </p:cNvPr>
              <p:cNvSpPr>
                <a:spLocks/>
              </p:cNvSpPr>
              <p:nvPr/>
            </p:nvSpPr>
            <p:spPr bwMode="auto">
              <a:xfrm>
                <a:off x="2599" y="2529"/>
                <a:ext cx="0" cy="144"/>
              </a:xfrm>
              <a:custGeom>
                <a:avLst/>
                <a:gdLst>
                  <a:gd name="T0" fmla="*/ 0 w 36"/>
                  <a:gd name="T1" fmla="*/ 0 h 35"/>
                  <a:gd name="T2" fmla="*/ 0 w 36"/>
                  <a:gd name="T3" fmla="*/ 0 h 35"/>
                  <a:gd name="T4" fmla="*/ 0 w 36"/>
                  <a:gd name="T5" fmla="*/ 0 h 35"/>
                  <a:gd name="T6" fmla="*/ 0 w 36"/>
                  <a:gd name="T7" fmla="*/ 0 h 35"/>
                  <a:gd name="T8" fmla="*/ 0 w 36"/>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a:moveTo>
                      <a:pt x="27" y="0"/>
                    </a:moveTo>
                    <a:lnTo>
                      <a:pt x="0" y="22"/>
                    </a:lnTo>
                    <a:lnTo>
                      <a:pt x="10" y="35"/>
                    </a:lnTo>
                    <a:lnTo>
                      <a:pt x="36" y="12"/>
                    </a:lnTo>
                    <a:lnTo>
                      <a:pt x="2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8" name="Freeform 107">
                <a:extLst>
                  <a:ext uri="{FF2B5EF4-FFF2-40B4-BE49-F238E27FC236}">
                    <a16:creationId xmlns:a16="http://schemas.microsoft.com/office/drawing/2014/main" id="{1C7FCAE0-5CEA-914D-AED3-684DBEC90B1F}"/>
                  </a:ext>
                </a:extLst>
              </p:cNvPr>
              <p:cNvSpPr>
                <a:spLocks/>
              </p:cNvSpPr>
              <p:nvPr/>
            </p:nvSpPr>
            <p:spPr bwMode="auto">
              <a:xfrm>
                <a:off x="2601" y="2529"/>
                <a:ext cx="0" cy="144"/>
              </a:xfrm>
              <a:custGeom>
                <a:avLst/>
                <a:gdLst>
                  <a:gd name="T0" fmla="*/ 0 w 26"/>
                  <a:gd name="T1" fmla="*/ 0 h 35"/>
                  <a:gd name="T2" fmla="*/ 0 w 26"/>
                  <a:gd name="T3" fmla="*/ 0 h 35"/>
                  <a:gd name="T4" fmla="*/ 0 w 26"/>
                  <a:gd name="T5" fmla="*/ 0 h 35"/>
                  <a:gd name="T6" fmla="*/ 0 w 26"/>
                  <a:gd name="T7" fmla="*/ 0 h 35"/>
                  <a:gd name="T8" fmla="*/ 0 w 26"/>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5">
                    <a:moveTo>
                      <a:pt x="13" y="35"/>
                    </a:moveTo>
                    <a:lnTo>
                      <a:pt x="26" y="6"/>
                    </a:lnTo>
                    <a:lnTo>
                      <a:pt x="13" y="0"/>
                    </a:lnTo>
                    <a:lnTo>
                      <a:pt x="0" y="29"/>
                    </a:lnTo>
                    <a:lnTo>
                      <a:pt x="13"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09" name="Freeform 108">
                <a:extLst>
                  <a:ext uri="{FF2B5EF4-FFF2-40B4-BE49-F238E27FC236}">
                    <a16:creationId xmlns:a16="http://schemas.microsoft.com/office/drawing/2014/main" id="{7B6EB2C0-BE72-9947-9B3E-A120B9FC6A4C}"/>
                  </a:ext>
                </a:extLst>
              </p:cNvPr>
              <p:cNvSpPr>
                <a:spLocks/>
              </p:cNvSpPr>
              <p:nvPr/>
            </p:nvSpPr>
            <p:spPr bwMode="auto">
              <a:xfrm>
                <a:off x="2601" y="2533"/>
                <a:ext cx="0" cy="144"/>
              </a:xfrm>
              <a:custGeom>
                <a:avLst/>
                <a:gdLst>
                  <a:gd name="T0" fmla="*/ 0 w 13"/>
                  <a:gd name="T1" fmla="*/ 0 h 17"/>
                  <a:gd name="T2" fmla="*/ 0 w 13"/>
                  <a:gd name="T3" fmla="*/ 0 h 17"/>
                  <a:gd name="T4" fmla="*/ 0 w 13"/>
                  <a:gd name="T5" fmla="*/ 0 h 17"/>
                  <a:gd name="T6" fmla="*/ 0 w 13"/>
                  <a:gd name="T7" fmla="*/ 0 h 17"/>
                  <a:gd name="T8" fmla="*/ 0 w 13"/>
                  <a:gd name="T9" fmla="*/ 0 h 17"/>
                  <a:gd name="T10" fmla="*/ 0 w 13"/>
                  <a:gd name="T11" fmla="*/ 0 h 17"/>
                  <a:gd name="T12" fmla="*/ 0 w 13"/>
                  <a:gd name="T13" fmla="*/ 0 h 17"/>
                  <a:gd name="T14" fmla="*/ 0 w 13"/>
                  <a:gd name="T15" fmla="*/ 0 h 17"/>
                  <a:gd name="T16" fmla="*/ 0 w 13"/>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7">
                    <a:moveTo>
                      <a:pt x="13" y="17"/>
                    </a:moveTo>
                    <a:lnTo>
                      <a:pt x="11" y="17"/>
                    </a:lnTo>
                    <a:lnTo>
                      <a:pt x="8" y="16"/>
                    </a:lnTo>
                    <a:lnTo>
                      <a:pt x="6" y="16"/>
                    </a:lnTo>
                    <a:lnTo>
                      <a:pt x="3" y="14"/>
                    </a:lnTo>
                    <a:lnTo>
                      <a:pt x="2" y="12"/>
                    </a:lnTo>
                    <a:lnTo>
                      <a:pt x="0" y="11"/>
                    </a:lnTo>
                    <a:lnTo>
                      <a:pt x="13" y="0"/>
                    </a:lnTo>
                    <a:lnTo>
                      <a:pt x="13"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0" name="Freeform 109">
                <a:extLst>
                  <a:ext uri="{FF2B5EF4-FFF2-40B4-BE49-F238E27FC236}">
                    <a16:creationId xmlns:a16="http://schemas.microsoft.com/office/drawing/2014/main" id="{0A2236DC-D102-D84E-8F45-010B4E088849}"/>
                  </a:ext>
                </a:extLst>
              </p:cNvPr>
              <p:cNvSpPr>
                <a:spLocks/>
              </p:cNvSpPr>
              <p:nvPr/>
            </p:nvSpPr>
            <p:spPr bwMode="auto">
              <a:xfrm>
                <a:off x="2604" y="2529"/>
                <a:ext cx="0" cy="144"/>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5">
                    <a:moveTo>
                      <a:pt x="19" y="4"/>
                    </a:moveTo>
                    <a:lnTo>
                      <a:pt x="10" y="35"/>
                    </a:lnTo>
                    <a:lnTo>
                      <a:pt x="0" y="31"/>
                    </a:lnTo>
                    <a:lnTo>
                      <a:pt x="10" y="0"/>
                    </a:lnTo>
                    <a:lnTo>
                      <a:pt x="19"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1" name="Freeform 110">
                <a:extLst>
                  <a:ext uri="{FF2B5EF4-FFF2-40B4-BE49-F238E27FC236}">
                    <a16:creationId xmlns:a16="http://schemas.microsoft.com/office/drawing/2014/main" id="{16383F0A-FF68-514D-B09E-53539D8A2167}"/>
                  </a:ext>
                </a:extLst>
              </p:cNvPr>
              <p:cNvSpPr>
                <a:spLocks/>
              </p:cNvSpPr>
              <p:nvPr/>
            </p:nvSpPr>
            <p:spPr bwMode="auto">
              <a:xfrm>
                <a:off x="2606" y="2529"/>
                <a:ext cx="0" cy="144"/>
              </a:xfrm>
              <a:custGeom>
                <a:avLst/>
                <a:gdLst>
                  <a:gd name="T0" fmla="*/ 0 w 9"/>
                  <a:gd name="T1" fmla="*/ 0 h 18"/>
                  <a:gd name="T2" fmla="*/ 0 w 9"/>
                  <a:gd name="T3" fmla="*/ 0 h 18"/>
                  <a:gd name="T4" fmla="*/ 0 w 9"/>
                  <a:gd name="T5" fmla="*/ 0 h 18"/>
                  <a:gd name="T6" fmla="*/ 0 w 9"/>
                  <a:gd name="T7" fmla="*/ 0 h 18"/>
                  <a:gd name="T8" fmla="*/ 0 w 9"/>
                  <a:gd name="T9" fmla="*/ 0 h 18"/>
                  <a:gd name="T10" fmla="*/ 0 w 9"/>
                  <a:gd name="T11" fmla="*/ 0 h 18"/>
                  <a:gd name="T12" fmla="*/ 0 w 9"/>
                  <a:gd name="T13" fmla="*/ 0 h 18"/>
                  <a:gd name="T14" fmla="*/ 0 w 9"/>
                  <a:gd name="T15" fmla="*/ 0 h 18"/>
                  <a:gd name="T16" fmla="*/ 0 w 9"/>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8">
                    <a:moveTo>
                      <a:pt x="0" y="0"/>
                    </a:moveTo>
                    <a:lnTo>
                      <a:pt x="2" y="0"/>
                    </a:lnTo>
                    <a:lnTo>
                      <a:pt x="3" y="0"/>
                    </a:lnTo>
                    <a:lnTo>
                      <a:pt x="5" y="1"/>
                    </a:lnTo>
                    <a:lnTo>
                      <a:pt x="7" y="1"/>
                    </a:lnTo>
                    <a:lnTo>
                      <a:pt x="8" y="3"/>
                    </a:lnTo>
                    <a:lnTo>
                      <a:pt x="9" y="4"/>
                    </a:lnTo>
                    <a:lnTo>
                      <a:pt x="0" y="18"/>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2" name="Freeform 111">
                <a:extLst>
                  <a:ext uri="{FF2B5EF4-FFF2-40B4-BE49-F238E27FC236}">
                    <a16:creationId xmlns:a16="http://schemas.microsoft.com/office/drawing/2014/main" id="{92BDB2AA-2B62-7545-A8AA-6B91AFE3138C}"/>
                  </a:ext>
                </a:extLst>
              </p:cNvPr>
              <p:cNvSpPr>
                <a:spLocks/>
              </p:cNvSpPr>
              <p:nvPr/>
            </p:nvSpPr>
            <p:spPr bwMode="auto">
              <a:xfrm>
                <a:off x="2604" y="2530"/>
                <a:ext cx="0" cy="144"/>
              </a:xfrm>
              <a:custGeom>
                <a:avLst/>
                <a:gdLst>
                  <a:gd name="T0" fmla="*/ 0 w 29"/>
                  <a:gd name="T1" fmla="*/ 0 h 35"/>
                  <a:gd name="T2" fmla="*/ 0 w 29"/>
                  <a:gd name="T3" fmla="*/ 0 h 35"/>
                  <a:gd name="T4" fmla="*/ 0 w 29"/>
                  <a:gd name="T5" fmla="*/ 0 h 35"/>
                  <a:gd name="T6" fmla="*/ 0 w 29"/>
                  <a:gd name="T7" fmla="*/ 0 h 35"/>
                  <a:gd name="T8" fmla="*/ 0 w 2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5">
                    <a:moveTo>
                      <a:pt x="19" y="0"/>
                    </a:moveTo>
                    <a:lnTo>
                      <a:pt x="0" y="27"/>
                    </a:lnTo>
                    <a:lnTo>
                      <a:pt x="10" y="35"/>
                    </a:lnTo>
                    <a:lnTo>
                      <a:pt x="29" y="7"/>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3" name="Freeform 112">
                <a:extLst>
                  <a:ext uri="{FF2B5EF4-FFF2-40B4-BE49-F238E27FC236}">
                    <a16:creationId xmlns:a16="http://schemas.microsoft.com/office/drawing/2014/main" id="{BB054B5A-2C9D-524E-83C3-69946938503F}"/>
                  </a:ext>
                </a:extLst>
              </p:cNvPr>
              <p:cNvSpPr>
                <a:spLocks/>
              </p:cNvSpPr>
              <p:nvPr/>
            </p:nvSpPr>
            <p:spPr bwMode="auto">
              <a:xfrm>
                <a:off x="2606" y="2531"/>
                <a:ext cx="0" cy="144"/>
              </a:xfrm>
              <a:custGeom>
                <a:avLst/>
                <a:gdLst>
                  <a:gd name="T0" fmla="*/ 0 w 19"/>
                  <a:gd name="T1" fmla="*/ 0 h 34"/>
                  <a:gd name="T2" fmla="*/ 0 w 19"/>
                  <a:gd name="T3" fmla="*/ 0 h 34"/>
                  <a:gd name="T4" fmla="*/ 0 w 19"/>
                  <a:gd name="T5" fmla="*/ 0 h 34"/>
                  <a:gd name="T6" fmla="*/ 0 w 19"/>
                  <a:gd name="T7" fmla="*/ 0 h 34"/>
                  <a:gd name="T8" fmla="*/ 0 w 19"/>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4">
                    <a:moveTo>
                      <a:pt x="9" y="34"/>
                    </a:moveTo>
                    <a:lnTo>
                      <a:pt x="19" y="3"/>
                    </a:lnTo>
                    <a:lnTo>
                      <a:pt x="9" y="0"/>
                    </a:lnTo>
                    <a:lnTo>
                      <a:pt x="0" y="31"/>
                    </a:lnTo>
                    <a:lnTo>
                      <a:pt x="9" y="3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4" name="Freeform 113">
                <a:extLst>
                  <a:ext uri="{FF2B5EF4-FFF2-40B4-BE49-F238E27FC236}">
                    <a16:creationId xmlns:a16="http://schemas.microsoft.com/office/drawing/2014/main" id="{1701B035-B99C-3A4F-8BB1-5B4B8998E345}"/>
                  </a:ext>
                </a:extLst>
              </p:cNvPr>
              <p:cNvSpPr>
                <a:spLocks/>
              </p:cNvSpPr>
              <p:nvPr/>
            </p:nvSpPr>
            <p:spPr bwMode="auto">
              <a:xfrm>
                <a:off x="2606" y="2535"/>
                <a:ext cx="0" cy="144"/>
              </a:xfrm>
              <a:custGeom>
                <a:avLst/>
                <a:gdLst>
                  <a:gd name="T0" fmla="*/ 0 w 9"/>
                  <a:gd name="T1" fmla="*/ 0 h 17"/>
                  <a:gd name="T2" fmla="*/ 0 w 9"/>
                  <a:gd name="T3" fmla="*/ 0 h 17"/>
                  <a:gd name="T4" fmla="*/ 0 w 9"/>
                  <a:gd name="T5" fmla="*/ 0 h 17"/>
                  <a:gd name="T6" fmla="*/ 0 w 9"/>
                  <a:gd name="T7" fmla="*/ 0 h 17"/>
                  <a:gd name="T8" fmla="*/ 0 w 9"/>
                  <a:gd name="T9" fmla="*/ 0 h 17"/>
                  <a:gd name="T10" fmla="*/ 0 w 9"/>
                  <a:gd name="T11" fmla="*/ 0 h 17"/>
                  <a:gd name="T12" fmla="*/ 0 w 9"/>
                  <a:gd name="T13" fmla="*/ 0 h 17"/>
                  <a:gd name="T14" fmla="*/ 0 w 9"/>
                  <a:gd name="T15" fmla="*/ 0 h 17"/>
                  <a:gd name="T16" fmla="*/ 0 w 9"/>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7">
                    <a:moveTo>
                      <a:pt x="9" y="17"/>
                    </a:moveTo>
                    <a:lnTo>
                      <a:pt x="8" y="17"/>
                    </a:lnTo>
                    <a:lnTo>
                      <a:pt x="6" y="17"/>
                    </a:lnTo>
                    <a:lnTo>
                      <a:pt x="5" y="16"/>
                    </a:lnTo>
                    <a:lnTo>
                      <a:pt x="2" y="16"/>
                    </a:lnTo>
                    <a:lnTo>
                      <a:pt x="1" y="15"/>
                    </a:lnTo>
                    <a:lnTo>
                      <a:pt x="0" y="14"/>
                    </a:lnTo>
                    <a:lnTo>
                      <a:pt x="9" y="0"/>
                    </a:lnTo>
                    <a:lnTo>
                      <a:pt x="9"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5" name="Freeform 114">
                <a:extLst>
                  <a:ext uri="{FF2B5EF4-FFF2-40B4-BE49-F238E27FC236}">
                    <a16:creationId xmlns:a16="http://schemas.microsoft.com/office/drawing/2014/main" id="{DC2893B2-3879-9E4F-B373-AA1489ED6BFE}"/>
                  </a:ext>
                </a:extLst>
              </p:cNvPr>
              <p:cNvSpPr>
                <a:spLocks/>
              </p:cNvSpPr>
              <p:nvPr/>
            </p:nvSpPr>
            <p:spPr bwMode="auto">
              <a:xfrm>
                <a:off x="2606" y="2531"/>
                <a:ext cx="0" cy="144"/>
              </a:xfrm>
              <a:custGeom>
                <a:avLst/>
                <a:gdLst>
                  <a:gd name="T0" fmla="*/ 0 w 29"/>
                  <a:gd name="T1" fmla="*/ 0 h 34"/>
                  <a:gd name="T2" fmla="*/ 0 w 29"/>
                  <a:gd name="T3" fmla="*/ 0 h 34"/>
                  <a:gd name="T4" fmla="*/ 0 w 29"/>
                  <a:gd name="T5" fmla="*/ 0 h 34"/>
                  <a:gd name="T6" fmla="*/ 0 w 29"/>
                  <a:gd name="T7" fmla="*/ 0 h 34"/>
                  <a:gd name="T8" fmla="*/ 0 w 29"/>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4">
                    <a:moveTo>
                      <a:pt x="29" y="27"/>
                    </a:moveTo>
                    <a:lnTo>
                      <a:pt x="14" y="0"/>
                    </a:lnTo>
                    <a:lnTo>
                      <a:pt x="0" y="7"/>
                    </a:lnTo>
                    <a:lnTo>
                      <a:pt x="14" y="34"/>
                    </a:lnTo>
                    <a:lnTo>
                      <a:pt x="29"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6" name="Freeform 115">
                <a:extLst>
                  <a:ext uri="{FF2B5EF4-FFF2-40B4-BE49-F238E27FC236}">
                    <a16:creationId xmlns:a16="http://schemas.microsoft.com/office/drawing/2014/main" id="{E1B58CA4-3350-4049-A97B-E50A7A662972}"/>
                  </a:ext>
                </a:extLst>
              </p:cNvPr>
              <p:cNvSpPr>
                <a:spLocks/>
              </p:cNvSpPr>
              <p:nvPr/>
            </p:nvSpPr>
            <p:spPr bwMode="auto">
              <a:xfrm>
                <a:off x="2607" y="2535"/>
                <a:ext cx="0" cy="144"/>
              </a:xfrm>
              <a:custGeom>
                <a:avLst/>
                <a:gdLst>
                  <a:gd name="T0" fmla="*/ 0 w 15"/>
                  <a:gd name="T1" fmla="*/ 0 h 17"/>
                  <a:gd name="T2" fmla="*/ 0 w 15"/>
                  <a:gd name="T3" fmla="*/ 0 h 17"/>
                  <a:gd name="T4" fmla="*/ 0 w 15"/>
                  <a:gd name="T5" fmla="*/ 0 h 17"/>
                  <a:gd name="T6" fmla="*/ 0 w 15"/>
                  <a:gd name="T7" fmla="*/ 0 h 17"/>
                  <a:gd name="T8" fmla="*/ 0 w 15"/>
                  <a:gd name="T9" fmla="*/ 0 h 17"/>
                  <a:gd name="T10" fmla="*/ 0 w 15"/>
                  <a:gd name="T11" fmla="*/ 0 h 17"/>
                  <a:gd name="T12" fmla="*/ 0 w 15"/>
                  <a:gd name="T13" fmla="*/ 0 h 17"/>
                  <a:gd name="T14" fmla="*/ 0 w 15"/>
                  <a:gd name="T15" fmla="*/ 0 h 17"/>
                  <a:gd name="T16" fmla="*/ 0 w 15"/>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7">
                    <a:moveTo>
                      <a:pt x="15" y="10"/>
                    </a:moveTo>
                    <a:lnTo>
                      <a:pt x="12" y="12"/>
                    </a:lnTo>
                    <a:lnTo>
                      <a:pt x="11" y="14"/>
                    </a:lnTo>
                    <a:lnTo>
                      <a:pt x="9" y="16"/>
                    </a:lnTo>
                    <a:lnTo>
                      <a:pt x="6" y="16"/>
                    </a:lnTo>
                    <a:lnTo>
                      <a:pt x="2" y="17"/>
                    </a:lnTo>
                    <a:lnTo>
                      <a:pt x="0" y="17"/>
                    </a:lnTo>
                    <a:lnTo>
                      <a:pt x="0" y="0"/>
                    </a:lnTo>
                    <a:lnTo>
                      <a:pt x="15"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7" name="Freeform 116">
                <a:extLst>
                  <a:ext uri="{FF2B5EF4-FFF2-40B4-BE49-F238E27FC236}">
                    <a16:creationId xmlns:a16="http://schemas.microsoft.com/office/drawing/2014/main" id="{658DA425-AC2F-414D-81EF-2B1CE8CD4EFF}"/>
                  </a:ext>
                </a:extLst>
              </p:cNvPr>
              <p:cNvSpPr>
                <a:spLocks/>
              </p:cNvSpPr>
              <p:nvPr/>
            </p:nvSpPr>
            <p:spPr bwMode="auto">
              <a:xfrm>
                <a:off x="2606" y="2530"/>
                <a:ext cx="0" cy="144"/>
              </a:xfrm>
              <a:custGeom>
                <a:avLst/>
                <a:gdLst>
                  <a:gd name="T0" fmla="*/ 0 w 37"/>
                  <a:gd name="T1" fmla="*/ 0 h 34"/>
                  <a:gd name="T2" fmla="*/ 0 w 37"/>
                  <a:gd name="T3" fmla="*/ 0 h 34"/>
                  <a:gd name="T4" fmla="*/ 0 w 37"/>
                  <a:gd name="T5" fmla="*/ 0 h 34"/>
                  <a:gd name="T6" fmla="*/ 0 w 37"/>
                  <a:gd name="T7" fmla="*/ 0 h 34"/>
                  <a:gd name="T8" fmla="*/ 0 w 37"/>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4">
                    <a:moveTo>
                      <a:pt x="0" y="14"/>
                    </a:moveTo>
                    <a:lnTo>
                      <a:pt x="29" y="34"/>
                    </a:lnTo>
                    <a:lnTo>
                      <a:pt x="37" y="20"/>
                    </a:lnTo>
                    <a:lnTo>
                      <a:pt x="8" y="0"/>
                    </a:lnTo>
                    <a:lnTo>
                      <a:pt x="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8" name="Freeform 117">
                <a:extLst>
                  <a:ext uri="{FF2B5EF4-FFF2-40B4-BE49-F238E27FC236}">
                    <a16:creationId xmlns:a16="http://schemas.microsoft.com/office/drawing/2014/main" id="{C311EB34-8FD7-EB42-999B-C441871BCB90}"/>
                  </a:ext>
                </a:extLst>
              </p:cNvPr>
              <p:cNvSpPr>
                <a:spLocks/>
              </p:cNvSpPr>
              <p:nvPr/>
            </p:nvSpPr>
            <p:spPr bwMode="auto">
              <a:xfrm>
                <a:off x="2606" y="2530"/>
                <a:ext cx="0" cy="144"/>
              </a:xfrm>
              <a:custGeom>
                <a:avLst/>
                <a:gdLst>
                  <a:gd name="T0" fmla="*/ 0 w 31"/>
                  <a:gd name="T1" fmla="*/ 0 h 20"/>
                  <a:gd name="T2" fmla="*/ 0 w 31"/>
                  <a:gd name="T3" fmla="*/ 0 h 20"/>
                  <a:gd name="T4" fmla="*/ 0 w 31"/>
                  <a:gd name="T5" fmla="*/ 0 h 20"/>
                  <a:gd name="T6" fmla="*/ 0 w 31"/>
                  <a:gd name="T7" fmla="*/ 0 h 20"/>
                  <a:gd name="T8" fmla="*/ 0 w 3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20">
                    <a:moveTo>
                      <a:pt x="31" y="18"/>
                    </a:moveTo>
                    <a:lnTo>
                      <a:pt x="1" y="0"/>
                    </a:lnTo>
                    <a:lnTo>
                      <a:pt x="0" y="3"/>
                    </a:lnTo>
                    <a:lnTo>
                      <a:pt x="30" y="20"/>
                    </a:lnTo>
                    <a:lnTo>
                      <a:pt x="31"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19" name="Freeform 118">
                <a:extLst>
                  <a:ext uri="{FF2B5EF4-FFF2-40B4-BE49-F238E27FC236}">
                    <a16:creationId xmlns:a16="http://schemas.microsoft.com/office/drawing/2014/main" id="{8A07D98A-D88F-AB4E-8405-35FCDAD602DF}"/>
                  </a:ext>
                </a:extLst>
              </p:cNvPr>
              <p:cNvSpPr>
                <a:spLocks/>
              </p:cNvSpPr>
              <p:nvPr/>
            </p:nvSpPr>
            <p:spPr bwMode="auto">
              <a:xfrm>
                <a:off x="2609" y="2532"/>
                <a:ext cx="0" cy="144"/>
              </a:xfrm>
              <a:custGeom>
                <a:avLst/>
                <a:gdLst>
                  <a:gd name="T0" fmla="*/ 0 w 15"/>
                  <a:gd name="T1" fmla="*/ 0 h 10"/>
                  <a:gd name="T2" fmla="*/ 0 w 15"/>
                  <a:gd name="T3" fmla="*/ 0 h 10"/>
                  <a:gd name="T4" fmla="*/ 0 w 15"/>
                  <a:gd name="T5" fmla="*/ 0 h 10"/>
                  <a:gd name="T6" fmla="*/ 0 w 15"/>
                  <a:gd name="T7" fmla="*/ 0 h 10"/>
                  <a:gd name="T8" fmla="*/ 0 w 15"/>
                  <a:gd name="T9" fmla="*/ 0 h 10"/>
                  <a:gd name="T10" fmla="*/ 0 w 15"/>
                  <a:gd name="T11" fmla="*/ 0 h 10"/>
                  <a:gd name="T12" fmla="*/ 0 w 15"/>
                  <a:gd name="T13" fmla="*/ 0 h 10"/>
                  <a:gd name="T14" fmla="*/ 0 w 15"/>
                  <a:gd name="T15" fmla="*/ 0 h 10"/>
                  <a:gd name="T16" fmla="*/ 0 w 15"/>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0">
                    <a:moveTo>
                      <a:pt x="15" y="8"/>
                    </a:moveTo>
                    <a:lnTo>
                      <a:pt x="15" y="8"/>
                    </a:lnTo>
                    <a:lnTo>
                      <a:pt x="15" y="9"/>
                    </a:lnTo>
                    <a:lnTo>
                      <a:pt x="14" y="10"/>
                    </a:lnTo>
                    <a:lnTo>
                      <a:pt x="0" y="0"/>
                    </a:lnTo>
                    <a:lnTo>
                      <a:pt x="15"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0" name="Freeform 119">
                <a:extLst>
                  <a:ext uri="{FF2B5EF4-FFF2-40B4-BE49-F238E27FC236}">
                    <a16:creationId xmlns:a16="http://schemas.microsoft.com/office/drawing/2014/main" id="{E137D98B-821A-FB45-9217-C08AA0733A56}"/>
                  </a:ext>
                </a:extLst>
              </p:cNvPr>
              <p:cNvSpPr>
                <a:spLocks/>
              </p:cNvSpPr>
              <p:nvPr/>
            </p:nvSpPr>
            <p:spPr bwMode="auto">
              <a:xfrm>
                <a:off x="2606" y="2528"/>
                <a:ext cx="0" cy="144"/>
              </a:xfrm>
              <a:custGeom>
                <a:avLst/>
                <a:gdLst>
                  <a:gd name="T0" fmla="*/ 0 w 41"/>
                  <a:gd name="T1" fmla="*/ 0 h 36"/>
                  <a:gd name="T2" fmla="*/ 0 w 41"/>
                  <a:gd name="T3" fmla="*/ 0 h 36"/>
                  <a:gd name="T4" fmla="*/ 0 w 41"/>
                  <a:gd name="T5" fmla="*/ 0 h 36"/>
                  <a:gd name="T6" fmla="*/ 0 w 41"/>
                  <a:gd name="T7" fmla="*/ 0 h 36"/>
                  <a:gd name="T8" fmla="*/ 0 w 4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0" y="21"/>
                    </a:moveTo>
                    <a:lnTo>
                      <a:pt x="31" y="36"/>
                    </a:lnTo>
                    <a:lnTo>
                      <a:pt x="41" y="15"/>
                    </a:lnTo>
                    <a:lnTo>
                      <a:pt x="9" y="0"/>
                    </a:lnTo>
                    <a:lnTo>
                      <a:pt x="0" y="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1" name="Freeform 120">
                <a:extLst>
                  <a:ext uri="{FF2B5EF4-FFF2-40B4-BE49-F238E27FC236}">
                    <a16:creationId xmlns:a16="http://schemas.microsoft.com/office/drawing/2014/main" id="{FE32FF85-4E58-E44E-A2B1-E6CC9F4B0114}"/>
                  </a:ext>
                </a:extLst>
              </p:cNvPr>
              <p:cNvSpPr>
                <a:spLocks/>
              </p:cNvSpPr>
              <p:nvPr/>
            </p:nvSpPr>
            <p:spPr bwMode="auto">
              <a:xfrm>
                <a:off x="2608" y="2528"/>
                <a:ext cx="0" cy="144"/>
              </a:xfrm>
              <a:custGeom>
                <a:avLst/>
                <a:gdLst>
                  <a:gd name="T0" fmla="*/ 0 w 34"/>
                  <a:gd name="T1" fmla="*/ 0 h 15"/>
                  <a:gd name="T2" fmla="*/ 0 w 34"/>
                  <a:gd name="T3" fmla="*/ 0 h 15"/>
                  <a:gd name="T4" fmla="*/ 0 w 34"/>
                  <a:gd name="T5" fmla="*/ 0 h 15"/>
                  <a:gd name="T6" fmla="*/ 0 w 34"/>
                  <a:gd name="T7" fmla="*/ 0 h 15"/>
                  <a:gd name="T8" fmla="*/ 0 w 34"/>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5">
                    <a:moveTo>
                      <a:pt x="34" y="10"/>
                    </a:moveTo>
                    <a:lnTo>
                      <a:pt x="1" y="0"/>
                    </a:lnTo>
                    <a:lnTo>
                      <a:pt x="0" y="5"/>
                    </a:lnTo>
                    <a:lnTo>
                      <a:pt x="33" y="15"/>
                    </a:lnTo>
                    <a:lnTo>
                      <a:pt x="34"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2" name="Freeform 121">
                <a:extLst>
                  <a:ext uri="{FF2B5EF4-FFF2-40B4-BE49-F238E27FC236}">
                    <a16:creationId xmlns:a16="http://schemas.microsoft.com/office/drawing/2014/main" id="{B5906C88-8148-B44D-8FDE-65157BA45D8B}"/>
                  </a:ext>
                </a:extLst>
              </p:cNvPr>
              <p:cNvSpPr>
                <a:spLocks/>
              </p:cNvSpPr>
              <p:nvPr/>
            </p:nvSpPr>
            <p:spPr bwMode="auto">
              <a:xfrm>
                <a:off x="2610" y="2529"/>
                <a:ext cx="0" cy="144"/>
              </a:xfrm>
              <a:custGeom>
                <a:avLst/>
                <a:gdLst>
                  <a:gd name="T0" fmla="*/ 0 w 17"/>
                  <a:gd name="T1" fmla="*/ 0 h 8"/>
                  <a:gd name="T2" fmla="*/ 0 w 17"/>
                  <a:gd name="T3" fmla="*/ 0 h 8"/>
                  <a:gd name="T4" fmla="*/ 0 w 17"/>
                  <a:gd name="T5" fmla="*/ 0 h 8"/>
                  <a:gd name="T6" fmla="*/ 0 w 17"/>
                  <a:gd name="T7" fmla="*/ 0 h 8"/>
                  <a:gd name="T8" fmla="*/ 0 w 17"/>
                  <a:gd name="T9" fmla="*/ 0 h 8"/>
                  <a:gd name="T10" fmla="*/ 0 w 17"/>
                  <a:gd name="T11" fmla="*/ 0 h 8"/>
                  <a:gd name="T12" fmla="*/ 0 w 17"/>
                  <a:gd name="T13" fmla="*/ 0 h 8"/>
                  <a:gd name="T14" fmla="*/ 0 w 17"/>
                  <a:gd name="T15" fmla="*/ 0 h 8"/>
                  <a:gd name="T16" fmla="*/ 0 w 1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8">
                    <a:moveTo>
                      <a:pt x="17" y="3"/>
                    </a:moveTo>
                    <a:lnTo>
                      <a:pt x="17" y="4"/>
                    </a:lnTo>
                    <a:lnTo>
                      <a:pt x="17" y="5"/>
                    </a:lnTo>
                    <a:lnTo>
                      <a:pt x="16" y="6"/>
                    </a:lnTo>
                    <a:lnTo>
                      <a:pt x="16" y="8"/>
                    </a:lnTo>
                    <a:lnTo>
                      <a:pt x="0" y="0"/>
                    </a:lnTo>
                    <a:lnTo>
                      <a:pt x="17"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3" name="Freeform 122">
                <a:extLst>
                  <a:ext uri="{FF2B5EF4-FFF2-40B4-BE49-F238E27FC236}">
                    <a16:creationId xmlns:a16="http://schemas.microsoft.com/office/drawing/2014/main" id="{56438242-E040-EE40-A089-81AEBBD9DC63}"/>
                  </a:ext>
                </a:extLst>
              </p:cNvPr>
              <p:cNvSpPr>
                <a:spLocks/>
              </p:cNvSpPr>
              <p:nvPr/>
            </p:nvSpPr>
            <p:spPr bwMode="auto">
              <a:xfrm>
                <a:off x="2608" y="2519"/>
                <a:ext cx="0" cy="144"/>
              </a:xfrm>
              <a:custGeom>
                <a:avLst/>
                <a:gdLst>
                  <a:gd name="T0" fmla="*/ 0 w 43"/>
                  <a:gd name="T1" fmla="*/ 0 h 59"/>
                  <a:gd name="T2" fmla="*/ 0 w 43"/>
                  <a:gd name="T3" fmla="*/ 0 h 59"/>
                  <a:gd name="T4" fmla="*/ 0 w 43"/>
                  <a:gd name="T5" fmla="*/ 0 h 59"/>
                  <a:gd name="T6" fmla="*/ 0 w 43"/>
                  <a:gd name="T7" fmla="*/ 0 h 59"/>
                  <a:gd name="T8" fmla="*/ 0 w 43"/>
                  <a:gd name="T9" fmla="*/ 0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59">
                    <a:moveTo>
                      <a:pt x="0" y="54"/>
                    </a:moveTo>
                    <a:lnTo>
                      <a:pt x="34" y="59"/>
                    </a:lnTo>
                    <a:lnTo>
                      <a:pt x="43" y="5"/>
                    </a:lnTo>
                    <a:lnTo>
                      <a:pt x="9" y="0"/>
                    </a:lnTo>
                    <a:lnTo>
                      <a:pt x="0" y="5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4" name="Freeform 123">
                <a:extLst>
                  <a:ext uri="{FF2B5EF4-FFF2-40B4-BE49-F238E27FC236}">
                    <a16:creationId xmlns:a16="http://schemas.microsoft.com/office/drawing/2014/main" id="{C868F3DE-F6F2-E14E-8BA9-FEA0B1134019}"/>
                  </a:ext>
                </a:extLst>
              </p:cNvPr>
              <p:cNvSpPr>
                <a:spLocks/>
              </p:cNvSpPr>
              <p:nvPr/>
            </p:nvSpPr>
            <p:spPr bwMode="auto">
              <a:xfrm>
                <a:off x="2609" y="2512"/>
                <a:ext cx="0" cy="144"/>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0" y="35"/>
                    </a:moveTo>
                    <a:lnTo>
                      <a:pt x="34" y="40"/>
                    </a:lnTo>
                    <a:lnTo>
                      <a:pt x="40" y="5"/>
                    </a:lnTo>
                    <a:lnTo>
                      <a:pt x="6" y="0"/>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5" name="Freeform 124">
                <a:extLst>
                  <a:ext uri="{FF2B5EF4-FFF2-40B4-BE49-F238E27FC236}">
                    <a16:creationId xmlns:a16="http://schemas.microsoft.com/office/drawing/2014/main" id="{C2E2EBB1-58FA-444F-BF5B-6154ECF6C18E}"/>
                  </a:ext>
                </a:extLst>
              </p:cNvPr>
              <p:cNvSpPr>
                <a:spLocks/>
              </p:cNvSpPr>
              <p:nvPr/>
            </p:nvSpPr>
            <p:spPr bwMode="auto">
              <a:xfrm>
                <a:off x="2610" y="2511"/>
                <a:ext cx="0" cy="144"/>
              </a:xfrm>
              <a:custGeom>
                <a:avLst/>
                <a:gdLst>
                  <a:gd name="T0" fmla="*/ 0 w 34"/>
                  <a:gd name="T1" fmla="*/ 0 h 20"/>
                  <a:gd name="T2" fmla="*/ 0 w 34"/>
                  <a:gd name="T3" fmla="*/ 0 h 20"/>
                  <a:gd name="T4" fmla="*/ 0 w 34"/>
                  <a:gd name="T5" fmla="*/ 0 h 20"/>
                  <a:gd name="T6" fmla="*/ 0 w 34"/>
                  <a:gd name="T7" fmla="*/ 0 h 20"/>
                  <a:gd name="T8" fmla="*/ 0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30" y="0"/>
                    </a:moveTo>
                    <a:lnTo>
                      <a:pt x="0" y="7"/>
                    </a:lnTo>
                    <a:lnTo>
                      <a:pt x="3" y="20"/>
                    </a:lnTo>
                    <a:lnTo>
                      <a:pt x="34" y="12"/>
                    </a:lnTo>
                    <a:lnTo>
                      <a:pt x="3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6" name="Freeform 125">
                <a:extLst>
                  <a:ext uri="{FF2B5EF4-FFF2-40B4-BE49-F238E27FC236}">
                    <a16:creationId xmlns:a16="http://schemas.microsoft.com/office/drawing/2014/main" id="{93973442-A01A-6541-B9F2-D83AA3BC7B42}"/>
                  </a:ext>
                </a:extLst>
              </p:cNvPr>
              <p:cNvSpPr>
                <a:spLocks/>
              </p:cNvSpPr>
              <p:nvPr/>
            </p:nvSpPr>
            <p:spPr bwMode="auto">
              <a:xfrm>
                <a:off x="2613" y="2511"/>
                <a:ext cx="0" cy="14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2">
                    <a:moveTo>
                      <a:pt x="13" y="0"/>
                    </a:moveTo>
                    <a:lnTo>
                      <a:pt x="14" y="2"/>
                    </a:lnTo>
                    <a:lnTo>
                      <a:pt x="15" y="4"/>
                    </a:lnTo>
                    <a:lnTo>
                      <a:pt x="17" y="6"/>
                    </a:lnTo>
                    <a:lnTo>
                      <a:pt x="17" y="7"/>
                    </a:lnTo>
                    <a:lnTo>
                      <a:pt x="17" y="10"/>
                    </a:lnTo>
                    <a:lnTo>
                      <a:pt x="17" y="12"/>
                    </a:lnTo>
                    <a:lnTo>
                      <a:pt x="0" y="10"/>
                    </a:lnTo>
                    <a:lnTo>
                      <a:pt x="1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7" name="Freeform 126">
                <a:extLst>
                  <a:ext uri="{FF2B5EF4-FFF2-40B4-BE49-F238E27FC236}">
                    <a16:creationId xmlns:a16="http://schemas.microsoft.com/office/drawing/2014/main" id="{58D70EB2-7834-5B4E-A11D-4676C38A24CE}"/>
                  </a:ext>
                </a:extLst>
              </p:cNvPr>
              <p:cNvSpPr>
                <a:spLocks/>
              </p:cNvSpPr>
              <p:nvPr/>
            </p:nvSpPr>
            <p:spPr bwMode="auto">
              <a:xfrm>
                <a:off x="2608" y="2508"/>
                <a:ext cx="0" cy="144"/>
              </a:xfrm>
              <a:custGeom>
                <a:avLst/>
                <a:gdLst>
                  <a:gd name="T0" fmla="*/ 0 w 41"/>
                  <a:gd name="T1" fmla="*/ 0 h 40"/>
                  <a:gd name="T2" fmla="*/ 0 w 41"/>
                  <a:gd name="T3" fmla="*/ 0 h 40"/>
                  <a:gd name="T4" fmla="*/ 0 w 41"/>
                  <a:gd name="T5" fmla="*/ 0 h 40"/>
                  <a:gd name="T6" fmla="*/ 0 w 41"/>
                  <a:gd name="T7" fmla="*/ 0 h 40"/>
                  <a:gd name="T8" fmla="*/ 0 w 41"/>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0">
                    <a:moveTo>
                      <a:pt x="14" y="40"/>
                    </a:moveTo>
                    <a:lnTo>
                      <a:pt x="41" y="20"/>
                    </a:lnTo>
                    <a:lnTo>
                      <a:pt x="27" y="0"/>
                    </a:lnTo>
                    <a:lnTo>
                      <a:pt x="0" y="20"/>
                    </a:lnTo>
                    <a:lnTo>
                      <a:pt x="14" y="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8" name="Freeform 127">
                <a:extLst>
                  <a:ext uri="{FF2B5EF4-FFF2-40B4-BE49-F238E27FC236}">
                    <a16:creationId xmlns:a16="http://schemas.microsoft.com/office/drawing/2014/main" id="{220EAF09-E977-B646-AB7C-9A017280250A}"/>
                  </a:ext>
                </a:extLst>
              </p:cNvPr>
              <p:cNvSpPr>
                <a:spLocks/>
              </p:cNvSpPr>
              <p:nvPr/>
            </p:nvSpPr>
            <p:spPr bwMode="auto">
              <a:xfrm>
                <a:off x="2608" y="2508"/>
                <a:ext cx="0" cy="144"/>
              </a:xfrm>
              <a:custGeom>
                <a:avLst/>
                <a:gdLst>
                  <a:gd name="T0" fmla="*/ 0 w 29"/>
                  <a:gd name="T1" fmla="*/ 0 h 20"/>
                  <a:gd name="T2" fmla="*/ 0 w 29"/>
                  <a:gd name="T3" fmla="*/ 0 h 20"/>
                  <a:gd name="T4" fmla="*/ 0 w 29"/>
                  <a:gd name="T5" fmla="*/ 0 h 20"/>
                  <a:gd name="T6" fmla="*/ 0 w 29"/>
                  <a:gd name="T7" fmla="*/ 0 h 20"/>
                  <a:gd name="T8" fmla="*/ 0 w 29"/>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0">
                    <a:moveTo>
                      <a:pt x="0" y="19"/>
                    </a:moveTo>
                    <a:lnTo>
                      <a:pt x="28" y="0"/>
                    </a:lnTo>
                    <a:lnTo>
                      <a:pt x="29" y="1"/>
                    </a:lnTo>
                    <a:lnTo>
                      <a:pt x="1" y="20"/>
                    </a:lnTo>
                    <a:lnTo>
                      <a:pt x="0" y="1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29" name="Freeform 128">
                <a:extLst>
                  <a:ext uri="{FF2B5EF4-FFF2-40B4-BE49-F238E27FC236}">
                    <a16:creationId xmlns:a16="http://schemas.microsoft.com/office/drawing/2014/main" id="{1D1D2440-A745-A247-B45B-B61E8C1B8208}"/>
                  </a:ext>
                </a:extLst>
              </p:cNvPr>
              <p:cNvSpPr>
                <a:spLocks/>
              </p:cNvSpPr>
              <p:nvPr/>
            </p:nvSpPr>
            <p:spPr bwMode="auto">
              <a:xfrm>
                <a:off x="2608" y="2510"/>
                <a:ext cx="0" cy="144"/>
              </a:xfrm>
              <a:custGeom>
                <a:avLst/>
                <a:gdLst>
                  <a:gd name="T0" fmla="*/ 0 w 14"/>
                  <a:gd name="T1" fmla="*/ 0 h 10"/>
                  <a:gd name="T2" fmla="*/ 0 w 14"/>
                  <a:gd name="T3" fmla="*/ 0 h 10"/>
                  <a:gd name="T4" fmla="*/ 0 w 14"/>
                  <a:gd name="T5" fmla="*/ 0 h 10"/>
                  <a:gd name="T6" fmla="*/ 0 w 14"/>
                  <a:gd name="T7" fmla="*/ 0 h 10"/>
                  <a:gd name="T8" fmla="*/ 0 w 14"/>
                  <a:gd name="T9" fmla="*/ 0 h 10"/>
                  <a:gd name="T10" fmla="*/ 0 w 14"/>
                  <a:gd name="T11" fmla="*/ 0 h 10"/>
                  <a:gd name="T12" fmla="*/ 0 w 14"/>
                  <a:gd name="T13" fmla="*/ 0 h 10"/>
                  <a:gd name="T14" fmla="*/ 0 w 14"/>
                  <a:gd name="T15" fmla="*/ 0 h 10"/>
                  <a:gd name="T16" fmla="*/ 0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0">
                    <a:moveTo>
                      <a:pt x="1" y="10"/>
                    </a:moveTo>
                    <a:lnTo>
                      <a:pt x="1" y="10"/>
                    </a:lnTo>
                    <a:lnTo>
                      <a:pt x="0" y="9"/>
                    </a:lnTo>
                    <a:lnTo>
                      <a:pt x="14" y="0"/>
                    </a:lnTo>
                    <a:lnTo>
                      <a:pt x="1"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0" name="Freeform 129">
                <a:extLst>
                  <a:ext uri="{FF2B5EF4-FFF2-40B4-BE49-F238E27FC236}">
                    <a16:creationId xmlns:a16="http://schemas.microsoft.com/office/drawing/2014/main" id="{59DB321B-DDA1-944B-BB7B-02D105730CEA}"/>
                  </a:ext>
                </a:extLst>
              </p:cNvPr>
              <p:cNvSpPr>
                <a:spLocks/>
              </p:cNvSpPr>
              <p:nvPr/>
            </p:nvSpPr>
            <p:spPr bwMode="auto">
              <a:xfrm>
                <a:off x="2606" y="2503"/>
                <a:ext cx="0" cy="144"/>
              </a:xfrm>
              <a:custGeom>
                <a:avLst/>
                <a:gdLst>
                  <a:gd name="T0" fmla="*/ 0 w 44"/>
                  <a:gd name="T1" fmla="*/ 0 h 45"/>
                  <a:gd name="T2" fmla="*/ 0 w 44"/>
                  <a:gd name="T3" fmla="*/ 0 h 45"/>
                  <a:gd name="T4" fmla="*/ 0 w 44"/>
                  <a:gd name="T5" fmla="*/ 0 h 45"/>
                  <a:gd name="T6" fmla="*/ 0 w 44"/>
                  <a:gd name="T7" fmla="*/ 0 h 45"/>
                  <a:gd name="T8" fmla="*/ 0 w 4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5">
                    <a:moveTo>
                      <a:pt x="15" y="45"/>
                    </a:moveTo>
                    <a:lnTo>
                      <a:pt x="44" y="27"/>
                    </a:lnTo>
                    <a:lnTo>
                      <a:pt x="29" y="0"/>
                    </a:lnTo>
                    <a:lnTo>
                      <a:pt x="0" y="17"/>
                    </a:lnTo>
                    <a:lnTo>
                      <a:pt x="15" y="4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1" name="Freeform 130">
                <a:extLst>
                  <a:ext uri="{FF2B5EF4-FFF2-40B4-BE49-F238E27FC236}">
                    <a16:creationId xmlns:a16="http://schemas.microsoft.com/office/drawing/2014/main" id="{FD542E01-698E-A044-9191-EDF26B941DB4}"/>
                  </a:ext>
                </a:extLst>
              </p:cNvPr>
              <p:cNvSpPr>
                <a:spLocks/>
              </p:cNvSpPr>
              <p:nvPr/>
            </p:nvSpPr>
            <p:spPr bwMode="auto">
              <a:xfrm>
                <a:off x="2602" y="2494"/>
                <a:ext cx="0" cy="144"/>
              </a:xfrm>
              <a:custGeom>
                <a:avLst/>
                <a:gdLst>
                  <a:gd name="T0" fmla="*/ 0 w 57"/>
                  <a:gd name="T1" fmla="*/ 0 h 64"/>
                  <a:gd name="T2" fmla="*/ 0 w 57"/>
                  <a:gd name="T3" fmla="*/ 0 h 64"/>
                  <a:gd name="T4" fmla="*/ 0 w 57"/>
                  <a:gd name="T5" fmla="*/ 0 h 64"/>
                  <a:gd name="T6" fmla="*/ 0 w 57"/>
                  <a:gd name="T7" fmla="*/ 0 h 64"/>
                  <a:gd name="T8" fmla="*/ 0 w 57"/>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64">
                    <a:moveTo>
                      <a:pt x="28" y="64"/>
                    </a:moveTo>
                    <a:lnTo>
                      <a:pt x="57" y="47"/>
                    </a:lnTo>
                    <a:lnTo>
                      <a:pt x="29" y="0"/>
                    </a:lnTo>
                    <a:lnTo>
                      <a:pt x="0" y="17"/>
                    </a:lnTo>
                    <a:lnTo>
                      <a:pt x="28" y="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2" name="Freeform 131">
                <a:extLst>
                  <a:ext uri="{FF2B5EF4-FFF2-40B4-BE49-F238E27FC236}">
                    <a16:creationId xmlns:a16="http://schemas.microsoft.com/office/drawing/2014/main" id="{B56327A3-F103-9041-826B-684CCE224E02}"/>
                  </a:ext>
                </a:extLst>
              </p:cNvPr>
              <p:cNvSpPr>
                <a:spLocks/>
              </p:cNvSpPr>
              <p:nvPr/>
            </p:nvSpPr>
            <p:spPr bwMode="auto">
              <a:xfrm>
                <a:off x="2601" y="2494"/>
                <a:ext cx="0" cy="144"/>
              </a:xfrm>
              <a:custGeom>
                <a:avLst/>
                <a:gdLst>
                  <a:gd name="T0" fmla="*/ 0 w 34"/>
                  <a:gd name="T1" fmla="*/ 0 h 17"/>
                  <a:gd name="T2" fmla="*/ 0 w 34"/>
                  <a:gd name="T3" fmla="*/ 0 h 17"/>
                  <a:gd name="T4" fmla="*/ 0 w 34"/>
                  <a:gd name="T5" fmla="*/ 0 h 17"/>
                  <a:gd name="T6" fmla="*/ 0 w 34"/>
                  <a:gd name="T7" fmla="*/ 0 h 17"/>
                  <a:gd name="T8" fmla="*/ 0 w 34"/>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7">
                    <a:moveTo>
                      <a:pt x="0" y="11"/>
                    </a:moveTo>
                    <a:lnTo>
                      <a:pt x="31" y="0"/>
                    </a:lnTo>
                    <a:lnTo>
                      <a:pt x="34" y="6"/>
                    </a:lnTo>
                    <a:lnTo>
                      <a:pt x="2" y="17"/>
                    </a:lnTo>
                    <a:lnTo>
                      <a:pt x="0"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3" name="Freeform 132">
                <a:extLst>
                  <a:ext uri="{FF2B5EF4-FFF2-40B4-BE49-F238E27FC236}">
                    <a16:creationId xmlns:a16="http://schemas.microsoft.com/office/drawing/2014/main" id="{310F1643-32C7-304F-B66A-3DAF08335A1F}"/>
                  </a:ext>
                </a:extLst>
              </p:cNvPr>
              <p:cNvSpPr>
                <a:spLocks/>
              </p:cNvSpPr>
              <p:nvPr/>
            </p:nvSpPr>
            <p:spPr bwMode="auto">
              <a:xfrm>
                <a:off x="2601" y="2496"/>
                <a:ext cx="0" cy="144"/>
              </a:xfrm>
              <a:custGeom>
                <a:avLst/>
                <a:gdLst>
                  <a:gd name="T0" fmla="*/ 0 w 17"/>
                  <a:gd name="T1" fmla="*/ 0 h 9"/>
                  <a:gd name="T2" fmla="*/ 0 w 17"/>
                  <a:gd name="T3" fmla="*/ 0 h 9"/>
                  <a:gd name="T4" fmla="*/ 0 w 17"/>
                  <a:gd name="T5" fmla="*/ 0 h 9"/>
                  <a:gd name="T6" fmla="*/ 0 w 17"/>
                  <a:gd name="T7" fmla="*/ 0 h 9"/>
                  <a:gd name="T8" fmla="*/ 0 w 17"/>
                  <a:gd name="T9" fmla="*/ 0 h 9"/>
                  <a:gd name="T10" fmla="*/ 0 w 17"/>
                  <a:gd name="T11" fmla="*/ 0 h 9"/>
                  <a:gd name="T12" fmla="*/ 0 w 17"/>
                  <a:gd name="T13" fmla="*/ 0 h 9"/>
                  <a:gd name="T14" fmla="*/ 0 w 17"/>
                  <a:gd name="T15" fmla="*/ 0 h 9"/>
                  <a:gd name="T16" fmla="*/ 0 w 17"/>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9">
                    <a:moveTo>
                      <a:pt x="2" y="9"/>
                    </a:moveTo>
                    <a:lnTo>
                      <a:pt x="2" y="8"/>
                    </a:lnTo>
                    <a:lnTo>
                      <a:pt x="1" y="6"/>
                    </a:lnTo>
                    <a:lnTo>
                      <a:pt x="0" y="5"/>
                    </a:lnTo>
                    <a:lnTo>
                      <a:pt x="0" y="4"/>
                    </a:lnTo>
                    <a:lnTo>
                      <a:pt x="0" y="3"/>
                    </a:lnTo>
                    <a:lnTo>
                      <a:pt x="17" y="0"/>
                    </a:lnTo>
                    <a:lnTo>
                      <a:pt x="2"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4" name="Freeform 133">
                <a:extLst>
                  <a:ext uri="{FF2B5EF4-FFF2-40B4-BE49-F238E27FC236}">
                    <a16:creationId xmlns:a16="http://schemas.microsoft.com/office/drawing/2014/main" id="{C336C651-B922-794E-BEAC-0582169E568F}"/>
                  </a:ext>
                </a:extLst>
              </p:cNvPr>
              <p:cNvSpPr>
                <a:spLocks/>
              </p:cNvSpPr>
              <p:nvPr/>
            </p:nvSpPr>
            <p:spPr bwMode="auto">
              <a:xfrm>
                <a:off x="2600" y="2490"/>
                <a:ext cx="0" cy="144"/>
              </a:xfrm>
              <a:custGeom>
                <a:avLst/>
                <a:gdLst>
                  <a:gd name="T0" fmla="*/ 0 w 39"/>
                  <a:gd name="T1" fmla="*/ 0 h 39"/>
                  <a:gd name="T2" fmla="*/ 0 w 39"/>
                  <a:gd name="T3" fmla="*/ 0 h 39"/>
                  <a:gd name="T4" fmla="*/ 0 w 39"/>
                  <a:gd name="T5" fmla="*/ 0 h 39"/>
                  <a:gd name="T6" fmla="*/ 0 w 39"/>
                  <a:gd name="T7" fmla="*/ 0 h 39"/>
                  <a:gd name="T8" fmla="*/ 0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5" y="39"/>
                    </a:moveTo>
                    <a:lnTo>
                      <a:pt x="39" y="34"/>
                    </a:lnTo>
                    <a:lnTo>
                      <a:pt x="34" y="0"/>
                    </a:lnTo>
                    <a:lnTo>
                      <a:pt x="0" y="5"/>
                    </a:lnTo>
                    <a:lnTo>
                      <a:pt x="5" y="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5" name="Freeform 134">
                <a:extLst>
                  <a:ext uri="{FF2B5EF4-FFF2-40B4-BE49-F238E27FC236}">
                    <a16:creationId xmlns:a16="http://schemas.microsoft.com/office/drawing/2014/main" id="{D48A1B3B-EBAC-BD4D-B19E-76666845D30F}"/>
                  </a:ext>
                </a:extLst>
              </p:cNvPr>
              <p:cNvSpPr>
                <a:spLocks/>
              </p:cNvSpPr>
              <p:nvPr/>
            </p:nvSpPr>
            <p:spPr bwMode="auto">
              <a:xfrm>
                <a:off x="2600" y="2488"/>
                <a:ext cx="0" cy="144"/>
              </a:xfrm>
              <a:custGeom>
                <a:avLst/>
                <a:gdLst>
                  <a:gd name="T0" fmla="*/ 0 w 34"/>
                  <a:gd name="T1" fmla="*/ 0 h 13"/>
                  <a:gd name="T2" fmla="*/ 0 w 34"/>
                  <a:gd name="T3" fmla="*/ 0 h 13"/>
                  <a:gd name="T4" fmla="*/ 0 w 34"/>
                  <a:gd name="T5" fmla="*/ 0 h 13"/>
                  <a:gd name="T6" fmla="*/ 0 w 34"/>
                  <a:gd name="T7" fmla="*/ 0 h 13"/>
                  <a:gd name="T8" fmla="*/ 0 w 34"/>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3">
                    <a:moveTo>
                      <a:pt x="1" y="0"/>
                    </a:moveTo>
                    <a:lnTo>
                      <a:pt x="0" y="9"/>
                    </a:lnTo>
                    <a:lnTo>
                      <a:pt x="33" y="13"/>
                    </a:lnTo>
                    <a:lnTo>
                      <a:pt x="34" y="4"/>
                    </a:lnTo>
                    <a:lnTo>
                      <a:pt x="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6" name="Freeform 135">
                <a:extLst>
                  <a:ext uri="{FF2B5EF4-FFF2-40B4-BE49-F238E27FC236}">
                    <a16:creationId xmlns:a16="http://schemas.microsoft.com/office/drawing/2014/main" id="{327D3BB4-261C-FD42-83E6-84572EF7C798}"/>
                  </a:ext>
                </a:extLst>
              </p:cNvPr>
              <p:cNvSpPr>
                <a:spLocks/>
              </p:cNvSpPr>
              <p:nvPr/>
            </p:nvSpPr>
            <p:spPr bwMode="auto">
              <a:xfrm>
                <a:off x="2600" y="2487"/>
                <a:ext cx="0" cy="144"/>
              </a:xfrm>
              <a:custGeom>
                <a:avLst/>
                <a:gdLst>
                  <a:gd name="T0" fmla="*/ 0 w 33"/>
                  <a:gd name="T1" fmla="*/ 0 h 18"/>
                  <a:gd name="T2" fmla="*/ 0 w 33"/>
                  <a:gd name="T3" fmla="*/ 0 h 18"/>
                  <a:gd name="T4" fmla="*/ 0 w 33"/>
                  <a:gd name="T5" fmla="*/ 0 h 18"/>
                  <a:gd name="T6" fmla="*/ 0 w 33"/>
                  <a:gd name="T7" fmla="*/ 0 h 18"/>
                  <a:gd name="T8" fmla="*/ 0 w 33"/>
                  <a:gd name="T9" fmla="*/ 0 h 18"/>
                  <a:gd name="T10" fmla="*/ 0 w 33"/>
                  <a:gd name="T11" fmla="*/ 0 h 18"/>
                  <a:gd name="T12" fmla="*/ 0 w 33"/>
                  <a:gd name="T13" fmla="*/ 0 h 18"/>
                  <a:gd name="T14" fmla="*/ 0 w 33"/>
                  <a:gd name="T15" fmla="*/ 0 h 18"/>
                  <a:gd name="T16" fmla="*/ 0 w 33"/>
                  <a:gd name="T17" fmla="*/ 0 h 18"/>
                  <a:gd name="T18" fmla="*/ 0 w 33"/>
                  <a:gd name="T19" fmla="*/ 0 h 18"/>
                  <a:gd name="T20" fmla="*/ 0 w 33"/>
                  <a:gd name="T21" fmla="*/ 0 h 18"/>
                  <a:gd name="T22" fmla="*/ 0 w 33"/>
                  <a:gd name="T23" fmla="*/ 0 h 18"/>
                  <a:gd name="T24" fmla="*/ 0 w 33"/>
                  <a:gd name="T25" fmla="*/ 0 h 18"/>
                  <a:gd name="T26" fmla="*/ 0 w 33"/>
                  <a:gd name="T27" fmla="*/ 0 h 18"/>
                  <a:gd name="T28" fmla="*/ 0 w 33"/>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18">
                    <a:moveTo>
                      <a:pt x="0" y="11"/>
                    </a:moveTo>
                    <a:lnTo>
                      <a:pt x="1" y="8"/>
                    </a:lnTo>
                    <a:lnTo>
                      <a:pt x="4" y="5"/>
                    </a:lnTo>
                    <a:lnTo>
                      <a:pt x="8" y="3"/>
                    </a:lnTo>
                    <a:lnTo>
                      <a:pt x="11" y="0"/>
                    </a:lnTo>
                    <a:lnTo>
                      <a:pt x="15" y="0"/>
                    </a:lnTo>
                    <a:lnTo>
                      <a:pt x="18" y="0"/>
                    </a:lnTo>
                    <a:lnTo>
                      <a:pt x="22" y="2"/>
                    </a:lnTo>
                    <a:lnTo>
                      <a:pt x="26" y="3"/>
                    </a:lnTo>
                    <a:lnTo>
                      <a:pt x="28" y="5"/>
                    </a:lnTo>
                    <a:lnTo>
                      <a:pt x="31" y="8"/>
                    </a:lnTo>
                    <a:lnTo>
                      <a:pt x="32" y="11"/>
                    </a:lnTo>
                    <a:lnTo>
                      <a:pt x="33" y="15"/>
                    </a:lnTo>
                    <a:lnTo>
                      <a:pt x="16" y="18"/>
                    </a:lnTo>
                    <a:lnTo>
                      <a:pt x="0"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7" name="Freeform 136">
                <a:extLst>
                  <a:ext uri="{FF2B5EF4-FFF2-40B4-BE49-F238E27FC236}">
                    <a16:creationId xmlns:a16="http://schemas.microsoft.com/office/drawing/2014/main" id="{55C82E9B-4D9F-2A44-AC87-BC306291E48E}"/>
                  </a:ext>
                </a:extLst>
              </p:cNvPr>
              <p:cNvSpPr>
                <a:spLocks/>
              </p:cNvSpPr>
              <p:nvPr/>
            </p:nvSpPr>
            <p:spPr bwMode="auto">
              <a:xfrm>
                <a:off x="2599" y="2488"/>
                <a:ext cx="0" cy="144"/>
              </a:xfrm>
              <a:custGeom>
                <a:avLst/>
                <a:gdLst>
                  <a:gd name="T0" fmla="*/ 0 w 41"/>
                  <a:gd name="T1" fmla="*/ 0 h 40"/>
                  <a:gd name="T2" fmla="*/ 0 w 41"/>
                  <a:gd name="T3" fmla="*/ 0 h 40"/>
                  <a:gd name="T4" fmla="*/ 0 w 41"/>
                  <a:gd name="T5" fmla="*/ 0 h 40"/>
                  <a:gd name="T6" fmla="*/ 0 w 41"/>
                  <a:gd name="T7" fmla="*/ 0 h 40"/>
                  <a:gd name="T8" fmla="*/ 0 w 41"/>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0">
                    <a:moveTo>
                      <a:pt x="41" y="13"/>
                    </a:moveTo>
                    <a:lnTo>
                      <a:pt x="9" y="0"/>
                    </a:lnTo>
                    <a:lnTo>
                      <a:pt x="0" y="28"/>
                    </a:lnTo>
                    <a:lnTo>
                      <a:pt x="31" y="40"/>
                    </a:lnTo>
                    <a:lnTo>
                      <a:pt x="41"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8" name="Freeform 137">
                <a:extLst>
                  <a:ext uri="{FF2B5EF4-FFF2-40B4-BE49-F238E27FC236}">
                    <a16:creationId xmlns:a16="http://schemas.microsoft.com/office/drawing/2014/main" id="{576CE57A-365B-984F-BE49-4E9AB8CFAE4E}"/>
                  </a:ext>
                </a:extLst>
              </p:cNvPr>
              <p:cNvSpPr>
                <a:spLocks/>
              </p:cNvSpPr>
              <p:nvPr/>
            </p:nvSpPr>
            <p:spPr bwMode="auto">
              <a:xfrm>
                <a:off x="2598" y="2493"/>
                <a:ext cx="0" cy="144"/>
              </a:xfrm>
              <a:custGeom>
                <a:avLst/>
                <a:gdLst>
                  <a:gd name="T0" fmla="*/ 0 w 34"/>
                  <a:gd name="T1" fmla="*/ 0 h 12"/>
                  <a:gd name="T2" fmla="*/ 0 w 34"/>
                  <a:gd name="T3" fmla="*/ 0 h 12"/>
                  <a:gd name="T4" fmla="*/ 0 w 34"/>
                  <a:gd name="T5" fmla="*/ 0 h 12"/>
                  <a:gd name="T6" fmla="*/ 0 w 34"/>
                  <a:gd name="T7" fmla="*/ 0 h 12"/>
                  <a:gd name="T8" fmla="*/ 0 w 34"/>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2">
                    <a:moveTo>
                      <a:pt x="0" y="6"/>
                    </a:moveTo>
                    <a:lnTo>
                      <a:pt x="33" y="12"/>
                    </a:lnTo>
                    <a:lnTo>
                      <a:pt x="34" y="6"/>
                    </a:lnTo>
                    <a:lnTo>
                      <a:pt x="2" y="0"/>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39" name="Freeform 138">
                <a:extLst>
                  <a:ext uri="{FF2B5EF4-FFF2-40B4-BE49-F238E27FC236}">
                    <a16:creationId xmlns:a16="http://schemas.microsoft.com/office/drawing/2014/main" id="{98C83E0E-1B24-FD4E-B5C4-344E240F9973}"/>
                  </a:ext>
                </a:extLst>
              </p:cNvPr>
              <p:cNvSpPr>
                <a:spLocks/>
              </p:cNvSpPr>
              <p:nvPr/>
            </p:nvSpPr>
            <p:spPr bwMode="auto">
              <a:xfrm>
                <a:off x="2598" y="2493"/>
                <a:ext cx="0" cy="144"/>
              </a:xfrm>
              <a:custGeom>
                <a:avLst/>
                <a:gdLst>
                  <a:gd name="T0" fmla="*/ 0 w 17"/>
                  <a:gd name="T1" fmla="*/ 0 h 6"/>
                  <a:gd name="T2" fmla="*/ 0 w 17"/>
                  <a:gd name="T3" fmla="*/ 0 h 6"/>
                  <a:gd name="T4" fmla="*/ 0 w 17"/>
                  <a:gd name="T5" fmla="*/ 0 h 6"/>
                  <a:gd name="T6" fmla="*/ 0 w 17"/>
                  <a:gd name="T7" fmla="*/ 0 h 6"/>
                  <a:gd name="T8" fmla="*/ 0 w 17"/>
                  <a:gd name="T9" fmla="*/ 0 h 6"/>
                  <a:gd name="T10" fmla="*/ 0 w 17"/>
                  <a:gd name="T11" fmla="*/ 0 h 6"/>
                  <a:gd name="T12" fmla="*/ 0 w 17"/>
                  <a:gd name="T13" fmla="*/ 0 h 6"/>
                  <a:gd name="T14" fmla="*/ 0 w 17"/>
                  <a:gd name="T15" fmla="*/ 0 h 6"/>
                  <a:gd name="T16" fmla="*/ 0 w 1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6">
                    <a:moveTo>
                      <a:pt x="0" y="6"/>
                    </a:moveTo>
                    <a:lnTo>
                      <a:pt x="0" y="5"/>
                    </a:lnTo>
                    <a:lnTo>
                      <a:pt x="0" y="4"/>
                    </a:lnTo>
                    <a:lnTo>
                      <a:pt x="0" y="2"/>
                    </a:lnTo>
                    <a:lnTo>
                      <a:pt x="2" y="1"/>
                    </a:lnTo>
                    <a:lnTo>
                      <a:pt x="2" y="0"/>
                    </a:lnTo>
                    <a:lnTo>
                      <a:pt x="17" y="6"/>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40" name="Freeform 139">
                <a:extLst>
                  <a:ext uri="{FF2B5EF4-FFF2-40B4-BE49-F238E27FC236}">
                    <a16:creationId xmlns:a16="http://schemas.microsoft.com/office/drawing/2014/main" id="{E998CF9A-A66E-5D47-B91E-2347B6034920}"/>
                  </a:ext>
                </a:extLst>
              </p:cNvPr>
              <p:cNvSpPr>
                <a:spLocks/>
              </p:cNvSpPr>
              <p:nvPr/>
            </p:nvSpPr>
            <p:spPr bwMode="auto">
              <a:xfrm>
                <a:off x="2598" y="2495"/>
                <a:ext cx="0" cy="144"/>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33" y="10"/>
                    </a:moveTo>
                    <a:lnTo>
                      <a:pt x="0" y="5"/>
                    </a:lnTo>
                    <a:lnTo>
                      <a:pt x="2" y="0"/>
                    </a:lnTo>
                    <a:lnTo>
                      <a:pt x="34" y="5"/>
                    </a:lnTo>
                    <a:lnTo>
                      <a:pt x="33"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41" name="Freeform 140">
                <a:extLst>
                  <a:ext uri="{FF2B5EF4-FFF2-40B4-BE49-F238E27FC236}">
                    <a16:creationId xmlns:a16="http://schemas.microsoft.com/office/drawing/2014/main" id="{A2786E3E-880D-F849-909C-7AB58D4B334A}"/>
                  </a:ext>
                </a:extLst>
              </p:cNvPr>
              <p:cNvSpPr>
                <a:spLocks/>
              </p:cNvSpPr>
              <p:nvPr/>
            </p:nvSpPr>
            <p:spPr bwMode="auto">
              <a:xfrm>
                <a:off x="2602" y="2496"/>
                <a:ext cx="0" cy="144"/>
              </a:xfrm>
              <a:custGeom>
                <a:avLst/>
                <a:gdLst>
                  <a:gd name="T0" fmla="*/ 0 w 17"/>
                  <a:gd name="T1" fmla="*/ 0 h 5"/>
                  <a:gd name="T2" fmla="*/ 0 w 17"/>
                  <a:gd name="T3" fmla="*/ 0 h 5"/>
                  <a:gd name="T4" fmla="*/ 0 w 17"/>
                  <a:gd name="T5" fmla="*/ 0 h 5"/>
                  <a:gd name="T6" fmla="*/ 0 w 17"/>
                  <a:gd name="T7" fmla="*/ 0 h 5"/>
                  <a:gd name="T8" fmla="*/ 0 w 17"/>
                  <a:gd name="T9" fmla="*/ 0 h 5"/>
                  <a:gd name="T10" fmla="*/ 0 w 17"/>
                  <a:gd name="T11" fmla="*/ 0 h 5"/>
                  <a:gd name="T12" fmla="*/ 0 w 17"/>
                  <a:gd name="T13" fmla="*/ 0 h 5"/>
                  <a:gd name="T14" fmla="*/ 0 w 17"/>
                  <a:gd name="T15" fmla="*/ 0 h 5"/>
                  <a:gd name="T16" fmla="*/ 0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
                    <a:moveTo>
                      <a:pt x="17" y="0"/>
                    </a:moveTo>
                    <a:lnTo>
                      <a:pt x="17" y="2"/>
                    </a:lnTo>
                    <a:lnTo>
                      <a:pt x="17" y="3"/>
                    </a:lnTo>
                    <a:lnTo>
                      <a:pt x="16" y="4"/>
                    </a:lnTo>
                    <a:lnTo>
                      <a:pt x="16" y="5"/>
                    </a:lnTo>
                    <a:lnTo>
                      <a:pt x="0" y="0"/>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42" name="Rectangle 141">
                <a:extLst>
                  <a:ext uri="{FF2B5EF4-FFF2-40B4-BE49-F238E27FC236}">
                    <a16:creationId xmlns:a16="http://schemas.microsoft.com/office/drawing/2014/main" id="{01806281-D31F-484B-B17F-05265228C805}"/>
                  </a:ext>
                </a:extLst>
              </p:cNvPr>
              <p:cNvSpPr>
                <a:spLocks noChangeArrowheads="1"/>
              </p:cNvSpPr>
              <p:nvPr/>
            </p:nvSpPr>
            <p:spPr bwMode="auto">
              <a:xfrm>
                <a:off x="3043" y="3106"/>
                <a:ext cx="371"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spcBef>
                    <a:spcPct val="50000"/>
                  </a:spcBef>
                </a:pPr>
                <a:r>
                  <a:rPr lang="en-US" sz="1600">
                    <a:solidFill>
                      <a:srgbClr val="000000"/>
                    </a:solidFill>
                  </a:rPr>
                  <a:t>Ing.</a:t>
                </a:r>
                <a:endParaRPr lang="en-US" sz="1600" u="sng"/>
              </a:p>
            </p:txBody>
          </p:sp>
          <p:sp>
            <p:nvSpPr>
              <p:cNvPr id="143" name="Line 142">
                <a:extLst>
                  <a:ext uri="{FF2B5EF4-FFF2-40B4-BE49-F238E27FC236}">
                    <a16:creationId xmlns:a16="http://schemas.microsoft.com/office/drawing/2014/main" id="{904241C9-2C70-694F-959D-6ED5DC78A1E4}"/>
                  </a:ext>
                </a:extLst>
              </p:cNvPr>
              <p:cNvSpPr>
                <a:spLocks noChangeShapeType="1"/>
              </p:cNvSpPr>
              <p:nvPr/>
            </p:nvSpPr>
            <p:spPr bwMode="auto">
              <a:xfrm flipH="1">
                <a:off x="2703" y="3204"/>
                <a:ext cx="380" cy="13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wrap="none" lIns="0" tIns="0" rIns="0" bIns="0">
                <a:spAutoFit/>
              </a:bodyPr>
              <a:lstStyle/>
              <a:p>
                <a:endParaRPr lang="en-US"/>
              </a:p>
            </p:txBody>
          </p:sp>
          <p:sp>
            <p:nvSpPr>
              <p:cNvPr id="144" name="Oval 143">
                <a:extLst>
                  <a:ext uri="{FF2B5EF4-FFF2-40B4-BE49-F238E27FC236}">
                    <a16:creationId xmlns:a16="http://schemas.microsoft.com/office/drawing/2014/main" id="{C176BFF0-F7F1-8E48-BD12-76AA4F05D8D0}"/>
                  </a:ext>
                </a:extLst>
              </p:cNvPr>
              <p:cNvSpPr>
                <a:spLocks noChangeArrowheads="1"/>
              </p:cNvSpPr>
              <p:nvPr/>
            </p:nvSpPr>
            <p:spPr bwMode="auto">
              <a:xfrm>
                <a:off x="2552" y="1684"/>
                <a:ext cx="0" cy="202"/>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145" name="Line 144">
                <a:extLst>
                  <a:ext uri="{FF2B5EF4-FFF2-40B4-BE49-F238E27FC236}">
                    <a16:creationId xmlns:a16="http://schemas.microsoft.com/office/drawing/2014/main" id="{D1A9E09F-8C85-8643-92D8-76D7959551CA}"/>
                  </a:ext>
                </a:extLst>
              </p:cNvPr>
              <p:cNvSpPr>
                <a:spLocks noChangeShapeType="1"/>
              </p:cNvSpPr>
              <p:nvPr/>
            </p:nvSpPr>
            <p:spPr bwMode="auto">
              <a:xfrm flipH="1">
                <a:off x="2598" y="1673"/>
                <a:ext cx="16" cy="1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wrap="none" lIns="0" tIns="0" rIns="0" bIns="0">
                <a:spAutoFit/>
              </a:bodyPr>
              <a:lstStyle/>
              <a:p>
                <a:endParaRPr lang="en-US"/>
              </a:p>
            </p:txBody>
          </p:sp>
          <p:sp>
            <p:nvSpPr>
              <p:cNvPr id="146" name="Freeform 145">
                <a:extLst>
                  <a:ext uri="{FF2B5EF4-FFF2-40B4-BE49-F238E27FC236}">
                    <a16:creationId xmlns:a16="http://schemas.microsoft.com/office/drawing/2014/main" id="{3D1DBB88-772E-2140-9FAA-0E80C8B3AD36}"/>
                  </a:ext>
                </a:extLst>
              </p:cNvPr>
              <p:cNvSpPr>
                <a:spLocks/>
              </p:cNvSpPr>
              <p:nvPr/>
            </p:nvSpPr>
            <p:spPr bwMode="auto">
              <a:xfrm>
                <a:off x="2595" y="1670"/>
                <a:ext cx="0" cy="144"/>
              </a:xfrm>
              <a:custGeom>
                <a:avLst/>
                <a:gdLst>
                  <a:gd name="T0" fmla="*/ 0 w 142"/>
                  <a:gd name="T1" fmla="*/ 0 h 136"/>
                  <a:gd name="T2" fmla="*/ 0 w 142"/>
                  <a:gd name="T3" fmla="*/ 0 h 136"/>
                  <a:gd name="T4" fmla="*/ 0 w 142"/>
                  <a:gd name="T5" fmla="*/ 1 h 136"/>
                  <a:gd name="T6" fmla="*/ 0 w 142"/>
                  <a:gd name="T7" fmla="*/ 1 h 136"/>
                  <a:gd name="T8" fmla="*/ 0 w 142"/>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136">
                    <a:moveTo>
                      <a:pt x="142" y="42"/>
                    </a:moveTo>
                    <a:lnTo>
                      <a:pt x="108" y="0"/>
                    </a:lnTo>
                    <a:lnTo>
                      <a:pt x="0" y="93"/>
                    </a:lnTo>
                    <a:lnTo>
                      <a:pt x="33" y="136"/>
                    </a:lnTo>
                    <a:lnTo>
                      <a:pt x="14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47" name="Line 146">
                <a:extLst>
                  <a:ext uri="{FF2B5EF4-FFF2-40B4-BE49-F238E27FC236}">
                    <a16:creationId xmlns:a16="http://schemas.microsoft.com/office/drawing/2014/main" id="{0B9A79B8-C724-5245-A0ED-E104F77587C6}"/>
                  </a:ext>
                </a:extLst>
              </p:cNvPr>
              <p:cNvSpPr>
                <a:spLocks noChangeShapeType="1"/>
              </p:cNvSpPr>
              <p:nvPr/>
            </p:nvSpPr>
            <p:spPr bwMode="auto">
              <a:xfrm>
                <a:off x="2597" y="1690"/>
                <a:ext cx="21" cy="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wrap="none" lIns="0" tIns="0" rIns="0" bIns="0">
                <a:spAutoFit/>
              </a:bodyPr>
              <a:lstStyle/>
              <a:p>
                <a:endParaRPr lang="en-US"/>
              </a:p>
            </p:txBody>
          </p:sp>
          <p:sp>
            <p:nvSpPr>
              <p:cNvPr id="148" name="Freeform 147">
                <a:extLst>
                  <a:ext uri="{FF2B5EF4-FFF2-40B4-BE49-F238E27FC236}">
                    <a16:creationId xmlns:a16="http://schemas.microsoft.com/office/drawing/2014/main" id="{9707BCDF-13F4-864B-83D5-5E0FC937CEC0}"/>
                  </a:ext>
                </a:extLst>
              </p:cNvPr>
              <p:cNvSpPr>
                <a:spLocks/>
              </p:cNvSpPr>
              <p:nvPr/>
            </p:nvSpPr>
            <p:spPr bwMode="auto">
              <a:xfrm>
                <a:off x="2595" y="1687"/>
                <a:ext cx="0" cy="144"/>
              </a:xfrm>
              <a:custGeom>
                <a:avLst/>
                <a:gdLst>
                  <a:gd name="T0" fmla="*/ 0 w 155"/>
                  <a:gd name="T1" fmla="*/ 0 h 95"/>
                  <a:gd name="T2" fmla="*/ 0 w 155"/>
                  <a:gd name="T3" fmla="*/ 0 h 95"/>
                  <a:gd name="T4" fmla="*/ 1 w 155"/>
                  <a:gd name="T5" fmla="*/ 1 h 95"/>
                  <a:gd name="T6" fmla="*/ 1 w 155"/>
                  <a:gd name="T7" fmla="*/ 0 h 95"/>
                  <a:gd name="T8" fmla="*/ 0 w 155"/>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 h="95">
                    <a:moveTo>
                      <a:pt x="15" y="0"/>
                    </a:moveTo>
                    <a:lnTo>
                      <a:pt x="0" y="52"/>
                    </a:lnTo>
                    <a:lnTo>
                      <a:pt x="141" y="95"/>
                    </a:lnTo>
                    <a:lnTo>
                      <a:pt x="155" y="43"/>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49" name="Freeform 148">
                <a:extLst>
                  <a:ext uri="{FF2B5EF4-FFF2-40B4-BE49-F238E27FC236}">
                    <a16:creationId xmlns:a16="http://schemas.microsoft.com/office/drawing/2014/main" id="{46A6AE39-8683-D941-9DFE-6D4E401DEB22}"/>
                  </a:ext>
                </a:extLst>
              </p:cNvPr>
              <p:cNvSpPr>
                <a:spLocks/>
              </p:cNvSpPr>
              <p:nvPr/>
            </p:nvSpPr>
            <p:spPr bwMode="auto">
              <a:xfrm>
                <a:off x="2660" y="1754"/>
                <a:ext cx="0" cy="144"/>
              </a:xfrm>
              <a:custGeom>
                <a:avLst/>
                <a:gdLst>
                  <a:gd name="T0" fmla="*/ 1 w 152"/>
                  <a:gd name="T1" fmla="*/ 0 h 72"/>
                  <a:gd name="T2" fmla="*/ 1 w 152"/>
                  <a:gd name="T3" fmla="*/ 0 h 72"/>
                  <a:gd name="T4" fmla="*/ 0 w 152"/>
                  <a:gd name="T5" fmla="*/ 0 h 72"/>
                  <a:gd name="T6" fmla="*/ 0 w 152"/>
                  <a:gd name="T7" fmla="*/ 0 h 72"/>
                  <a:gd name="T8" fmla="*/ 1 w 15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72">
                    <a:moveTo>
                      <a:pt x="145" y="72"/>
                    </a:moveTo>
                    <a:lnTo>
                      <a:pt x="152" y="18"/>
                    </a:lnTo>
                    <a:lnTo>
                      <a:pt x="7" y="0"/>
                    </a:lnTo>
                    <a:lnTo>
                      <a:pt x="0" y="55"/>
                    </a:lnTo>
                    <a:lnTo>
                      <a:pt x="145"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50" name="Line 149">
                <a:extLst>
                  <a:ext uri="{FF2B5EF4-FFF2-40B4-BE49-F238E27FC236}">
                    <a16:creationId xmlns:a16="http://schemas.microsoft.com/office/drawing/2014/main" id="{6EFC56D2-65D9-9345-AD3D-81340A644E47}"/>
                  </a:ext>
                </a:extLst>
              </p:cNvPr>
              <p:cNvSpPr>
                <a:spLocks noChangeShapeType="1"/>
              </p:cNvSpPr>
              <p:nvPr/>
            </p:nvSpPr>
            <p:spPr bwMode="auto">
              <a:xfrm flipH="1">
                <a:off x="2665" y="1765"/>
                <a:ext cx="20" cy="1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wrap="none" lIns="0" tIns="0" rIns="0" bIns="0">
                <a:spAutoFit/>
              </a:bodyPr>
              <a:lstStyle/>
              <a:p>
                <a:endParaRPr lang="en-US"/>
              </a:p>
            </p:txBody>
          </p:sp>
          <p:sp>
            <p:nvSpPr>
              <p:cNvPr id="151" name="Freeform 150">
                <a:extLst>
                  <a:ext uri="{FF2B5EF4-FFF2-40B4-BE49-F238E27FC236}">
                    <a16:creationId xmlns:a16="http://schemas.microsoft.com/office/drawing/2014/main" id="{0D5D6C95-E94F-AA44-A4BD-CF7CCA39D4E4}"/>
                  </a:ext>
                </a:extLst>
              </p:cNvPr>
              <p:cNvSpPr>
                <a:spLocks/>
              </p:cNvSpPr>
              <p:nvPr/>
            </p:nvSpPr>
            <p:spPr bwMode="auto">
              <a:xfrm>
                <a:off x="2663" y="1761"/>
                <a:ext cx="0" cy="144"/>
              </a:xfrm>
              <a:custGeom>
                <a:avLst/>
                <a:gdLst>
                  <a:gd name="T0" fmla="*/ 1 w 155"/>
                  <a:gd name="T1" fmla="*/ 0 h 128"/>
                  <a:gd name="T2" fmla="*/ 0 w 155"/>
                  <a:gd name="T3" fmla="*/ 0 h 128"/>
                  <a:gd name="T4" fmla="*/ 0 w 155"/>
                  <a:gd name="T5" fmla="*/ 1 h 128"/>
                  <a:gd name="T6" fmla="*/ 0 w 155"/>
                  <a:gd name="T7" fmla="*/ 1 h 128"/>
                  <a:gd name="T8" fmla="*/ 1 w 155"/>
                  <a:gd name="T9" fmla="*/ 0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 h="128">
                    <a:moveTo>
                      <a:pt x="155" y="47"/>
                    </a:moveTo>
                    <a:lnTo>
                      <a:pt x="126" y="0"/>
                    </a:lnTo>
                    <a:lnTo>
                      <a:pt x="0" y="81"/>
                    </a:lnTo>
                    <a:lnTo>
                      <a:pt x="29" y="128"/>
                    </a:lnTo>
                    <a:lnTo>
                      <a:pt x="155"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52" name="Freeform 151">
                <a:extLst>
                  <a:ext uri="{FF2B5EF4-FFF2-40B4-BE49-F238E27FC236}">
                    <a16:creationId xmlns:a16="http://schemas.microsoft.com/office/drawing/2014/main" id="{791D0ED9-BAB0-304F-8C8B-DFB4A2DCF07E}"/>
                  </a:ext>
                </a:extLst>
              </p:cNvPr>
              <p:cNvSpPr>
                <a:spLocks/>
              </p:cNvSpPr>
              <p:nvPr/>
            </p:nvSpPr>
            <p:spPr bwMode="auto">
              <a:xfrm>
                <a:off x="2461" y="2569"/>
                <a:ext cx="0" cy="144"/>
              </a:xfrm>
              <a:custGeom>
                <a:avLst/>
                <a:gdLst>
                  <a:gd name="T0" fmla="*/ 0 w 2394"/>
                  <a:gd name="T1" fmla="*/ 0 h 560"/>
                  <a:gd name="T2" fmla="*/ 1 w 2394"/>
                  <a:gd name="T3" fmla="*/ 2 h 560"/>
                  <a:gd name="T4" fmla="*/ 3 w 2394"/>
                  <a:gd name="T5" fmla="*/ 3 h 560"/>
                  <a:gd name="T6" fmla="*/ 6 w 2394"/>
                  <a:gd name="T7" fmla="*/ 3 h 560"/>
                  <a:gd name="T8" fmla="*/ 8 w 2394"/>
                  <a:gd name="T9" fmla="*/ 2 h 560"/>
                  <a:gd name="T10" fmla="*/ 9 w 2394"/>
                  <a:gd name="T11" fmla="*/ 0 h 560"/>
                  <a:gd name="T12" fmla="*/ 0 w 2394"/>
                  <a:gd name="T13" fmla="*/ 0 h 5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94" h="560">
                    <a:moveTo>
                      <a:pt x="0" y="0"/>
                    </a:moveTo>
                    <a:lnTo>
                      <a:pt x="326" y="336"/>
                    </a:lnTo>
                    <a:lnTo>
                      <a:pt x="762" y="560"/>
                    </a:lnTo>
                    <a:lnTo>
                      <a:pt x="1522" y="560"/>
                    </a:lnTo>
                    <a:lnTo>
                      <a:pt x="2067" y="336"/>
                    </a:lnTo>
                    <a:lnTo>
                      <a:pt x="2394" y="0"/>
                    </a:lnTo>
                    <a:lnTo>
                      <a:pt x="0" y="0"/>
                    </a:lnTo>
                    <a:close/>
                  </a:path>
                </a:pathLst>
              </a:custGeom>
              <a:gradFill rotWithShape="0">
                <a:gsLst>
                  <a:gs pos="0">
                    <a:srgbClr val="FF0000"/>
                  </a:gs>
                  <a:gs pos="100000">
                    <a:srgbClr val="FF66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53" name="Freeform 152">
                <a:extLst>
                  <a:ext uri="{FF2B5EF4-FFF2-40B4-BE49-F238E27FC236}">
                    <a16:creationId xmlns:a16="http://schemas.microsoft.com/office/drawing/2014/main" id="{EC08F452-096D-3749-BC61-3691BDC216BA}"/>
                  </a:ext>
                </a:extLst>
              </p:cNvPr>
              <p:cNvSpPr>
                <a:spLocks/>
              </p:cNvSpPr>
              <p:nvPr/>
            </p:nvSpPr>
            <p:spPr bwMode="auto">
              <a:xfrm>
                <a:off x="2507" y="2622"/>
                <a:ext cx="0" cy="144"/>
              </a:xfrm>
              <a:custGeom>
                <a:avLst/>
                <a:gdLst>
                  <a:gd name="T0" fmla="*/ 0 w 24"/>
                  <a:gd name="T1" fmla="*/ 0 h 33"/>
                  <a:gd name="T2" fmla="*/ 0 w 24"/>
                  <a:gd name="T3" fmla="*/ 0 h 33"/>
                  <a:gd name="T4" fmla="*/ 0 w 24"/>
                  <a:gd name="T5" fmla="*/ 0 h 33"/>
                  <a:gd name="T6" fmla="*/ 0 w 24"/>
                  <a:gd name="T7" fmla="*/ 0 h 33"/>
                  <a:gd name="T8" fmla="*/ 0 w 24"/>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5" y="33"/>
                    </a:moveTo>
                    <a:lnTo>
                      <a:pt x="24" y="4"/>
                    </a:lnTo>
                    <a:lnTo>
                      <a:pt x="20" y="0"/>
                    </a:lnTo>
                    <a:lnTo>
                      <a:pt x="0" y="29"/>
                    </a:lnTo>
                    <a:lnTo>
                      <a:pt x="5" y="3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54" name="Freeform 153">
                <a:extLst>
                  <a:ext uri="{FF2B5EF4-FFF2-40B4-BE49-F238E27FC236}">
                    <a16:creationId xmlns:a16="http://schemas.microsoft.com/office/drawing/2014/main" id="{DC5D61E0-DD70-4D49-8342-CBDEE693EC4E}"/>
                  </a:ext>
                </a:extLst>
              </p:cNvPr>
              <p:cNvSpPr>
                <a:spLocks/>
              </p:cNvSpPr>
              <p:nvPr/>
            </p:nvSpPr>
            <p:spPr bwMode="auto">
              <a:xfrm>
                <a:off x="2507" y="2626"/>
                <a:ext cx="0" cy="144"/>
              </a:xfrm>
              <a:custGeom>
                <a:avLst/>
                <a:gdLst>
                  <a:gd name="T0" fmla="*/ 0 w 12"/>
                  <a:gd name="T1" fmla="*/ 0 h 16"/>
                  <a:gd name="T2" fmla="*/ 0 w 12"/>
                  <a:gd name="T3" fmla="*/ 0 h 16"/>
                  <a:gd name="T4" fmla="*/ 0 w 12"/>
                  <a:gd name="T5" fmla="*/ 0 h 16"/>
                  <a:gd name="T6" fmla="*/ 0 w 12"/>
                  <a:gd name="T7" fmla="*/ 0 h 16"/>
                  <a:gd name="T8" fmla="*/ 0 w 12"/>
                  <a:gd name="T9" fmla="*/ 0 h 16"/>
                  <a:gd name="T10" fmla="*/ 0 w 12"/>
                  <a:gd name="T11" fmla="*/ 0 h 16"/>
                  <a:gd name="T12" fmla="*/ 0 w 12"/>
                  <a:gd name="T13" fmla="*/ 0 h 16"/>
                  <a:gd name="T14" fmla="*/ 0 w 12"/>
                  <a:gd name="T15" fmla="*/ 0 h 16"/>
                  <a:gd name="T16" fmla="*/ 0 w 1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6">
                    <a:moveTo>
                      <a:pt x="5" y="16"/>
                    </a:moveTo>
                    <a:lnTo>
                      <a:pt x="4" y="16"/>
                    </a:lnTo>
                    <a:lnTo>
                      <a:pt x="3" y="15"/>
                    </a:lnTo>
                    <a:lnTo>
                      <a:pt x="1" y="13"/>
                    </a:lnTo>
                    <a:lnTo>
                      <a:pt x="0" y="12"/>
                    </a:lnTo>
                    <a:lnTo>
                      <a:pt x="12" y="0"/>
                    </a:lnTo>
                    <a:lnTo>
                      <a:pt x="5"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55" name="Freeform 154">
                <a:extLst>
                  <a:ext uri="{FF2B5EF4-FFF2-40B4-BE49-F238E27FC236}">
                    <a16:creationId xmlns:a16="http://schemas.microsoft.com/office/drawing/2014/main" id="{BDB580CB-B9A2-744E-992A-537DC1741496}"/>
                  </a:ext>
                </a:extLst>
              </p:cNvPr>
              <p:cNvSpPr>
                <a:spLocks/>
              </p:cNvSpPr>
              <p:nvPr/>
            </p:nvSpPr>
            <p:spPr bwMode="auto">
              <a:xfrm>
                <a:off x="2576" y="2662"/>
                <a:ext cx="0" cy="144"/>
              </a:xfrm>
              <a:custGeom>
                <a:avLst/>
                <a:gdLst>
                  <a:gd name="T0" fmla="*/ 0 w 14"/>
                  <a:gd name="T1" fmla="*/ 0 h 35"/>
                  <a:gd name="T2" fmla="*/ 0 w 14"/>
                  <a:gd name="T3" fmla="*/ 0 h 35"/>
                  <a:gd name="T4" fmla="*/ 0 w 14"/>
                  <a:gd name="T5" fmla="*/ 0 h 35"/>
                  <a:gd name="T6" fmla="*/ 0 w 14"/>
                  <a:gd name="T7" fmla="*/ 0 h 35"/>
                  <a:gd name="T8" fmla="*/ 0 w 14"/>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35">
                    <a:moveTo>
                      <a:pt x="7" y="35"/>
                    </a:moveTo>
                    <a:lnTo>
                      <a:pt x="14" y="1"/>
                    </a:lnTo>
                    <a:lnTo>
                      <a:pt x="7" y="0"/>
                    </a:lnTo>
                    <a:lnTo>
                      <a:pt x="0" y="34"/>
                    </a:lnTo>
                    <a:lnTo>
                      <a:pt x="7"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56" name="Freeform 155">
                <a:extLst>
                  <a:ext uri="{FF2B5EF4-FFF2-40B4-BE49-F238E27FC236}">
                    <a16:creationId xmlns:a16="http://schemas.microsoft.com/office/drawing/2014/main" id="{95DD99ED-E3F6-724B-8384-86C87C48B02C}"/>
                  </a:ext>
                </a:extLst>
              </p:cNvPr>
              <p:cNvSpPr>
                <a:spLocks/>
              </p:cNvSpPr>
              <p:nvPr/>
            </p:nvSpPr>
            <p:spPr bwMode="auto">
              <a:xfrm>
                <a:off x="2576" y="2665"/>
                <a:ext cx="0" cy="144"/>
              </a:xfrm>
              <a:custGeom>
                <a:avLst/>
                <a:gdLst>
                  <a:gd name="T0" fmla="*/ 0 w 7"/>
                  <a:gd name="T1" fmla="*/ 0 h 17"/>
                  <a:gd name="T2" fmla="*/ 0 w 7"/>
                  <a:gd name="T3" fmla="*/ 0 h 17"/>
                  <a:gd name="T4" fmla="*/ 0 w 7"/>
                  <a:gd name="T5" fmla="*/ 0 h 17"/>
                  <a:gd name="T6" fmla="*/ 0 w 7"/>
                  <a:gd name="T7" fmla="*/ 0 h 17"/>
                  <a:gd name="T8" fmla="*/ 0 w 7"/>
                  <a:gd name="T9" fmla="*/ 0 h 17"/>
                  <a:gd name="T10" fmla="*/ 0 w 7"/>
                  <a:gd name="T11" fmla="*/ 0 h 17"/>
                  <a:gd name="T12" fmla="*/ 0 w 7"/>
                  <a:gd name="T13" fmla="*/ 0 h 17"/>
                  <a:gd name="T14" fmla="*/ 0 w 7"/>
                  <a:gd name="T15" fmla="*/ 0 h 17"/>
                  <a:gd name="T16" fmla="*/ 0 w 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17">
                    <a:moveTo>
                      <a:pt x="7" y="17"/>
                    </a:moveTo>
                    <a:lnTo>
                      <a:pt x="6" y="17"/>
                    </a:lnTo>
                    <a:lnTo>
                      <a:pt x="5" y="17"/>
                    </a:lnTo>
                    <a:lnTo>
                      <a:pt x="4" y="17"/>
                    </a:lnTo>
                    <a:lnTo>
                      <a:pt x="2" y="17"/>
                    </a:lnTo>
                    <a:lnTo>
                      <a:pt x="1" y="16"/>
                    </a:lnTo>
                    <a:lnTo>
                      <a:pt x="0" y="16"/>
                    </a:lnTo>
                    <a:lnTo>
                      <a:pt x="7" y="0"/>
                    </a:lnTo>
                    <a:lnTo>
                      <a:pt x="7"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57" name="Freeform 156">
                <a:extLst>
                  <a:ext uri="{FF2B5EF4-FFF2-40B4-BE49-F238E27FC236}">
                    <a16:creationId xmlns:a16="http://schemas.microsoft.com/office/drawing/2014/main" id="{B7EAF8FC-0CA2-6042-A992-3B359D95E056}"/>
                  </a:ext>
                </a:extLst>
              </p:cNvPr>
              <p:cNvSpPr>
                <a:spLocks/>
              </p:cNvSpPr>
              <p:nvPr/>
            </p:nvSpPr>
            <p:spPr bwMode="auto">
              <a:xfrm>
                <a:off x="2695" y="2662"/>
                <a:ext cx="0" cy="144"/>
              </a:xfrm>
              <a:custGeom>
                <a:avLst/>
                <a:gdLst>
                  <a:gd name="T0" fmla="*/ 0 w 12"/>
                  <a:gd name="T1" fmla="*/ 0 h 35"/>
                  <a:gd name="T2" fmla="*/ 0 w 12"/>
                  <a:gd name="T3" fmla="*/ 0 h 35"/>
                  <a:gd name="T4" fmla="*/ 0 w 12"/>
                  <a:gd name="T5" fmla="*/ 0 h 35"/>
                  <a:gd name="T6" fmla="*/ 0 w 12"/>
                  <a:gd name="T7" fmla="*/ 0 h 35"/>
                  <a:gd name="T8" fmla="*/ 0 w 12"/>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35">
                    <a:moveTo>
                      <a:pt x="12" y="34"/>
                    </a:moveTo>
                    <a:lnTo>
                      <a:pt x="6" y="0"/>
                    </a:lnTo>
                    <a:lnTo>
                      <a:pt x="0" y="1"/>
                    </a:lnTo>
                    <a:lnTo>
                      <a:pt x="6" y="35"/>
                    </a:lnTo>
                    <a:lnTo>
                      <a:pt x="12" y="3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58" name="Freeform 157">
                <a:extLst>
                  <a:ext uri="{FF2B5EF4-FFF2-40B4-BE49-F238E27FC236}">
                    <a16:creationId xmlns:a16="http://schemas.microsoft.com/office/drawing/2014/main" id="{C43284D8-6198-6B41-8767-B2663833BB0E}"/>
                  </a:ext>
                </a:extLst>
              </p:cNvPr>
              <p:cNvSpPr>
                <a:spLocks/>
              </p:cNvSpPr>
              <p:nvPr/>
            </p:nvSpPr>
            <p:spPr bwMode="auto">
              <a:xfrm>
                <a:off x="2696" y="2665"/>
                <a:ext cx="0" cy="144"/>
              </a:xfrm>
              <a:custGeom>
                <a:avLst/>
                <a:gdLst>
                  <a:gd name="T0" fmla="*/ 0 w 6"/>
                  <a:gd name="T1" fmla="*/ 0 h 17"/>
                  <a:gd name="T2" fmla="*/ 0 w 6"/>
                  <a:gd name="T3" fmla="*/ 0 h 17"/>
                  <a:gd name="T4" fmla="*/ 0 w 6"/>
                  <a:gd name="T5" fmla="*/ 0 h 17"/>
                  <a:gd name="T6" fmla="*/ 0 w 6"/>
                  <a:gd name="T7" fmla="*/ 0 h 17"/>
                  <a:gd name="T8" fmla="*/ 0 w 6"/>
                  <a:gd name="T9" fmla="*/ 0 h 17"/>
                  <a:gd name="T10" fmla="*/ 0 w 6"/>
                  <a:gd name="T11" fmla="*/ 0 h 17"/>
                  <a:gd name="T12" fmla="*/ 0 w 6"/>
                  <a:gd name="T13" fmla="*/ 0 h 17"/>
                  <a:gd name="T14" fmla="*/ 0 w 6"/>
                  <a:gd name="T15" fmla="*/ 0 h 17"/>
                  <a:gd name="T16" fmla="*/ 0 w 6"/>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17">
                    <a:moveTo>
                      <a:pt x="6" y="16"/>
                    </a:moveTo>
                    <a:lnTo>
                      <a:pt x="5" y="16"/>
                    </a:lnTo>
                    <a:lnTo>
                      <a:pt x="4" y="17"/>
                    </a:lnTo>
                    <a:lnTo>
                      <a:pt x="3" y="17"/>
                    </a:lnTo>
                    <a:lnTo>
                      <a:pt x="2" y="17"/>
                    </a:lnTo>
                    <a:lnTo>
                      <a:pt x="0" y="17"/>
                    </a:lnTo>
                    <a:lnTo>
                      <a:pt x="0" y="0"/>
                    </a:lnTo>
                    <a:lnTo>
                      <a:pt x="6"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59" name="Freeform 158">
                <a:extLst>
                  <a:ext uri="{FF2B5EF4-FFF2-40B4-BE49-F238E27FC236}">
                    <a16:creationId xmlns:a16="http://schemas.microsoft.com/office/drawing/2014/main" id="{CAE13E13-5EE2-A248-BB09-9486BC199301}"/>
                  </a:ext>
                </a:extLst>
              </p:cNvPr>
              <p:cNvSpPr>
                <a:spLocks/>
              </p:cNvSpPr>
              <p:nvPr/>
            </p:nvSpPr>
            <p:spPr bwMode="auto">
              <a:xfrm>
                <a:off x="2779" y="2622"/>
                <a:ext cx="0" cy="144"/>
              </a:xfrm>
              <a:custGeom>
                <a:avLst/>
                <a:gdLst>
                  <a:gd name="T0" fmla="*/ 0 w 24"/>
                  <a:gd name="T1" fmla="*/ 0 h 33"/>
                  <a:gd name="T2" fmla="*/ 0 w 24"/>
                  <a:gd name="T3" fmla="*/ 0 h 33"/>
                  <a:gd name="T4" fmla="*/ 0 w 24"/>
                  <a:gd name="T5" fmla="*/ 0 h 33"/>
                  <a:gd name="T6" fmla="*/ 0 w 24"/>
                  <a:gd name="T7" fmla="*/ 0 h 33"/>
                  <a:gd name="T8" fmla="*/ 0 w 24"/>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24" y="29"/>
                    </a:moveTo>
                    <a:lnTo>
                      <a:pt x="6" y="0"/>
                    </a:lnTo>
                    <a:lnTo>
                      <a:pt x="0" y="4"/>
                    </a:lnTo>
                    <a:lnTo>
                      <a:pt x="18" y="33"/>
                    </a:lnTo>
                    <a:lnTo>
                      <a:pt x="24"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0" name="Freeform 159">
                <a:extLst>
                  <a:ext uri="{FF2B5EF4-FFF2-40B4-BE49-F238E27FC236}">
                    <a16:creationId xmlns:a16="http://schemas.microsoft.com/office/drawing/2014/main" id="{4E7C4B4C-E1F5-8344-9C7A-B32929CCF311}"/>
                  </a:ext>
                </a:extLst>
              </p:cNvPr>
              <p:cNvSpPr>
                <a:spLocks/>
              </p:cNvSpPr>
              <p:nvPr/>
            </p:nvSpPr>
            <p:spPr bwMode="auto">
              <a:xfrm>
                <a:off x="2781" y="2626"/>
                <a:ext cx="0" cy="144"/>
              </a:xfrm>
              <a:custGeom>
                <a:avLst/>
                <a:gdLst>
                  <a:gd name="T0" fmla="*/ 0 w 12"/>
                  <a:gd name="T1" fmla="*/ 0 h 16"/>
                  <a:gd name="T2" fmla="*/ 0 w 12"/>
                  <a:gd name="T3" fmla="*/ 0 h 16"/>
                  <a:gd name="T4" fmla="*/ 0 w 12"/>
                  <a:gd name="T5" fmla="*/ 0 h 16"/>
                  <a:gd name="T6" fmla="*/ 0 w 12"/>
                  <a:gd name="T7" fmla="*/ 0 h 16"/>
                  <a:gd name="T8" fmla="*/ 0 w 12"/>
                  <a:gd name="T9" fmla="*/ 0 h 16"/>
                  <a:gd name="T10" fmla="*/ 0 w 12"/>
                  <a:gd name="T11" fmla="*/ 0 h 16"/>
                  <a:gd name="T12" fmla="*/ 0 w 12"/>
                  <a:gd name="T13" fmla="*/ 0 h 16"/>
                  <a:gd name="T14" fmla="*/ 0 w 12"/>
                  <a:gd name="T15" fmla="*/ 0 h 16"/>
                  <a:gd name="T16" fmla="*/ 0 w 1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6">
                    <a:moveTo>
                      <a:pt x="12" y="12"/>
                    </a:moveTo>
                    <a:lnTo>
                      <a:pt x="11" y="13"/>
                    </a:lnTo>
                    <a:lnTo>
                      <a:pt x="10" y="15"/>
                    </a:lnTo>
                    <a:lnTo>
                      <a:pt x="9" y="15"/>
                    </a:lnTo>
                    <a:lnTo>
                      <a:pt x="7" y="16"/>
                    </a:lnTo>
                    <a:lnTo>
                      <a:pt x="6" y="16"/>
                    </a:lnTo>
                    <a:lnTo>
                      <a:pt x="0" y="0"/>
                    </a:lnTo>
                    <a:lnTo>
                      <a:pt x="12"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1" name="Freeform 160">
                <a:extLst>
                  <a:ext uri="{FF2B5EF4-FFF2-40B4-BE49-F238E27FC236}">
                    <a16:creationId xmlns:a16="http://schemas.microsoft.com/office/drawing/2014/main" id="{4F0B7C16-9717-4B4A-AD20-00FF208F7A8E}"/>
                  </a:ext>
                </a:extLst>
              </p:cNvPr>
              <p:cNvSpPr>
                <a:spLocks/>
              </p:cNvSpPr>
              <p:nvPr/>
            </p:nvSpPr>
            <p:spPr bwMode="auto">
              <a:xfrm>
                <a:off x="2831" y="2563"/>
                <a:ext cx="0" cy="144"/>
              </a:xfrm>
              <a:custGeom>
                <a:avLst/>
                <a:gdLst>
                  <a:gd name="T0" fmla="*/ 0 w 24"/>
                  <a:gd name="T1" fmla="*/ 0 h 35"/>
                  <a:gd name="T2" fmla="*/ 0 w 24"/>
                  <a:gd name="T3" fmla="*/ 0 h 35"/>
                  <a:gd name="T4" fmla="*/ 0 w 24"/>
                  <a:gd name="T5" fmla="*/ 0 h 35"/>
                  <a:gd name="T6" fmla="*/ 0 w 24"/>
                  <a:gd name="T7" fmla="*/ 0 h 35"/>
                  <a:gd name="T8" fmla="*/ 0 w 24"/>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
                    <a:moveTo>
                      <a:pt x="12" y="0"/>
                    </a:moveTo>
                    <a:lnTo>
                      <a:pt x="0" y="5"/>
                    </a:lnTo>
                    <a:lnTo>
                      <a:pt x="12" y="35"/>
                    </a:lnTo>
                    <a:lnTo>
                      <a:pt x="24" y="30"/>
                    </a:lnTo>
                    <a:lnTo>
                      <a:pt x="1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2" name="Freeform 161">
                <a:extLst>
                  <a:ext uri="{FF2B5EF4-FFF2-40B4-BE49-F238E27FC236}">
                    <a16:creationId xmlns:a16="http://schemas.microsoft.com/office/drawing/2014/main" id="{BDD10DB3-4C1C-E24B-9B7E-821D31333AC8}"/>
                  </a:ext>
                </a:extLst>
              </p:cNvPr>
              <p:cNvSpPr>
                <a:spLocks/>
              </p:cNvSpPr>
              <p:nvPr/>
            </p:nvSpPr>
            <p:spPr bwMode="auto">
              <a:xfrm>
                <a:off x="2832" y="2563"/>
                <a:ext cx="0" cy="144"/>
              </a:xfrm>
              <a:custGeom>
                <a:avLst/>
                <a:gdLst>
                  <a:gd name="T0" fmla="*/ 0 w 17"/>
                  <a:gd name="T1" fmla="*/ 0 h 30"/>
                  <a:gd name="T2" fmla="*/ 0 w 17"/>
                  <a:gd name="T3" fmla="*/ 0 h 30"/>
                  <a:gd name="T4" fmla="*/ 0 w 17"/>
                  <a:gd name="T5" fmla="*/ 0 h 30"/>
                  <a:gd name="T6" fmla="*/ 0 w 17"/>
                  <a:gd name="T7" fmla="*/ 0 h 30"/>
                  <a:gd name="T8" fmla="*/ 0 w 17"/>
                  <a:gd name="T9" fmla="*/ 0 h 30"/>
                  <a:gd name="T10" fmla="*/ 0 w 17"/>
                  <a:gd name="T11" fmla="*/ 0 h 30"/>
                  <a:gd name="T12" fmla="*/ 0 w 17"/>
                  <a:gd name="T13" fmla="*/ 0 h 30"/>
                  <a:gd name="T14" fmla="*/ 0 w 17"/>
                  <a:gd name="T15" fmla="*/ 0 h 30"/>
                  <a:gd name="T16" fmla="*/ 0 w 17"/>
                  <a:gd name="T17" fmla="*/ 0 h 30"/>
                  <a:gd name="T18" fmla="*/ 0 w 17"/>
                  <a:gd name="T19" fmla="*/ 0 h 30"/>
                  <a:gd name="T20" fmla="*/ 0 w 17"/>
                  <a:gd name="T21" fmla="*/ 0 h 30"/>
                  <a:gd name="T22" fmla="*/ 0 w 17"/>
                  <a:gd name="T23" fmla="*/ 0 h 30"/>
                  <a:gd name="T24" fmla="*/ 0 w 17"/>
                  <a:gd name="T25" fmla="*/ 0 h 30"/>
                  <a:gd name="T26" fmla="*/ 0 w 17"/>
                  <a:gd name="T27" fmla="*/ 0 h 30"/>
                  <a:gd name="T28" fmla="*/ 0 w 1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 h="30">
                    <a:moveTo>
                      <a:pt x="0" y="0"/>
                    </a:moveTo>
                    <a:lnTo>
                      <a:pt x="4" y="0"/>
                    </a:lnTo>
                    <a:lnTo>
                      <a:pt x="7" y="2"/>
                    </a:lnTo>
                    <a:lnTo>
                      <a:pt x="10" y="3"/>
                    </a:lnTo>
                    <a:lnTo>
                      <a:pt x="12" y="5"/>
                    </a:lnTo>
                    <a:lnTo>
                      <a:pt x="14" y="8"/>
                    </a:lnTo>
                    <a:lnTo>
                      <a:pt x="16" y="11"/>
                    </a:lnTo>
                    <a:lnTo>
                      <a:pt x="17" y="15"/>
                    </a:lnTo>
                    <a:lnTo>
                      <a:pt x="17" y="19"/>
                    </a:lnTo>
                    <a:lnTo>
                      <a:pt x="17" y="21"/>
                    </a:lnTo>
                    <a:lnTo>
                      <a:pt x="16" y="25"/>
                    </a:lnTo>
                    <a:lnTo>
                      <a:pt x="14" y="28"/>
                    </a:lnTo>
                    <a:lnTo>
                      <a:pt x="12" y="30"/>
                    </a:lnTo>
                    <a:lnTo>
                      <a:pt x="0" y="18"/>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3" name="Freeform 162">
                <a:extLst>
                  <a:ext uri="{FF2B5EF4-FFF2-40B4-BE49-F238E27FC236}">
                    <a16:creationId xmlns:a16="http://schemas.microsoft.com/office/drawing/2014/main" id="{0A4B8B90-72C6-2D48-AD83-0285A392DD12}"/>
                  </a:ext>
                </a:extLst>
              </p:cNvPr>
              <p:cNvSpPr>
                <a:spLocks/>
              </p:cNvSpPr>
              <p:nvPr/>
            </p:nvSpPr>
            <p:spPr bwMode="auto">
              <a:xfrm>
                <a:off x="2456" y="2563"/>
                <a:ext cx="0" cy="144"/>
              </a:xfrm>
              <a:custGeom>
                <a:avLst/>
                <a:gdLst>
                  <a:gd name="T0" fmla="*/ 0 w 25"/>
                  <a:gd name="T1" fmla="*/ 0 h 35"/>
                  <a:gd name="T2" fmla="*/ 0 w 25"/>
                  <a:gd name="T3" fmla="*/ 0 h 35"/>
                  <a:gd name="T4" fmla="*/ 0 w 25"/>
                  <a:gd name="T5" fmla="*/ 0 h 35"/>
                  <a:gd name="T6" fmla="*/ 0 w 25"/>
                  <a:gd name="T7" fmla="*/ 0 h 35"/>
                  <a:gd name="T8" fmla="*/ 0 w 25"/>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
                    <a:moveTo>
                      <a:pt x="0" y="30"/>
                    </a:moveTo>
                    <a:lnTo>
                      <a:pt x="13" y="35"/>
                    </a:lnTo>
                    <a:lnTo>
                      <a:pt x="25" y="5"/>
                    </a:lnTo>
                    <a:lnTo>
                      <a:pt x="13" y="0"/>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4" name="Freeform 163">
                <a:extLst>
                  <a:ext uri="{FF2B5EF4-FFF2-40B4-BE49-F238E27FC236}">
                    <a16:creationId xmlns:a16="http://schemas.microsoft.com/office/drawing/2014/main" id="{DAFFDA3E-2CD5-C043-96A2-6D67E3E945B2}"/>
                  </a:ext>
                </a:extLst>
              </p:cNvPr>
              <p:cNvSpPr>
                <a:spLocks/>
              </p:cNvSpPr>
              <p:nvPr/>
            </p:nvSpPr>
            <p:spPr bwMode="auto">
              <a:xfrm>
                <a:off x="2456" y="2563"/>
                <a:ext cx="0" cy="144"/>
              </a:xfrm>
              <a:custGeom>
                <a:avLst/>
                <a:gdLst>
                  <a:gd name="T0" fmla="*/ 0 w 17"/>
                  <a:gd name="T1" fmla="*/ 0 h 30"/>
                  <a:gd name="T2" fmla="*/ 0 w 17"/>
                  <a:gd name="T3" fmla="*/ 0 h 30"/>
                  <a:gd name="T4" fmla="*/ 0 w 17"/>
                  <a:gd name="T5" fmla="*/ 0 h 30"/>
                  <a:gd name="T6" fmla="*/ 0 w 17"/>
                  <a:gd name="T7" fmla="*/ 0 h 30"/>
                  <a:gd name="T8" fmla="*/ 0 w 17"/>
                  <a:gd name="T9" fmla="*/ 0 h 30"/>
                  <a:gd name="T10" fmla="*/ 0 w 17"/>
                  <a:gd name="T11" fmla="*/ 0 h 30"/>
                  <a:gd name="T12" fmla="*/ 0 w 17"/>
                  <a:gd name="T13" fmla="*/ 0 h 30"/>
                  <a:gd name="T14" fmla="*/ 0 w 17"/>
                  <a:gd name="T15" fmla="*/ 0 h 30"/>
                  <a:gd name="T16" fmla="*/ 0 w 17"/>
                  <a:gd name="T17" fmla="*/ 0 h 30"/>
                  <a:gd name="T18" fmla="*/ 0 w 17"/>
                  <a:gd name="T19" fmla="*/ 0 h 30"/>
                  <a:gd name="T20" fmla="*/ 0 w 17"/>
                  <a:gd name="T21" fmla="*/ 0 h 30"/>
                  <a:gd name="T22" fmla="*/ 0 w 17"/>
                  <a:gd name="T23" fmla="*/ 0 h 30"/>
                  <a:gd name="T24" fmla="*/ 0 w 17"/>
                  <a:gd name="T25" fmla="*/ 0 h 30"/>
                  <a:gd name="T26" fmla="*/ 0 w 17"/>
                  <a:gd name="T27" fmla="*/ 0 h 30"/>
                  <a:gd name="T28" fmla="*/ 0 w 1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 h="30">
                    <a:moveTo>
                      <a:pt x="4" y="30"/>
                    </a:moveTo>
                    <a:lnTo>
                      <a:pt x="2" y="28"/>
                    </a:lnTo>
                    <a:lnTo>
                      <a:pt x="1" y="25"/>
                    </a:lnTo>
                    <a:lnTo>
                      <a:pt x="0" y="21"/>
                    </a:lnTo>
                    <a:lnTo>
                      <a:pt x="0" y="19"/>
                    </a:lnTo>
                    <a:lnTo>
                      <a:pt x="0" y="15"/>
                    </a:lnTo>
                    <a:lnTo>
                      <a:pt x="1" y="11"/>
                    </a:lnTo>
                    <a:lnTo>
                      <a:pt x="2" y="8"/>
                    </a:lnTo>
                    <a:lnTo>
                      <a:pt x="4" y="5"/>
                    </a:lnTo>
                    <a:lnTo>
                      <a:pt x="7" y="3"/>
                    </a:lnTo>
                    <a:lnTo>
                      <a:pt x="9" y="2"/>
                    </a:lnTo>
                    <a:lnTo>
                      <a:pt x="13" y="0"/>
                    </a:lnTo>
                    <a:lnTo>
                      <a:pt x="17" y="0"/>
                    </a:lnTo>
                    <a:lnTo>
                      <a:pt x="17" y="18"/>
                    </a:lnTo>
                    <a:lnTo>
                      <a:pt x="4"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5" name="Freeform 164">
                <a:extLst>
                  <a:ext uri="{FF2B5EF4-FFF2-40B4-BE49-F238E27FC236}">
                    <a16:creationId xmlns:a16="http://schemas.microsoft.com/office/drawing/2014/main" id="{292146E2-D6E2-9B45-AC93-B6504994C994}"/>
                  </a:ext>
                </a:extLst>
              </p:cNvPr>
              <p:cNvSpPr>
                <a:spLocks/>
              </p:cNvSpPr>
              <p:nvPr/>
            </p:nvSpPr>
            <p:spPr bwMode="auto">
              <a:xfrm>
                <a:off x="2634" y="2515"/>
                <a:ext cx="0" cy="144"/>
              </a:xfrm>
              <a:custGeom>
                <a:avLst/>
                <a:gdLst>
                  <a:gd name="T0" fmla="*/ 0 w 75"/>
                  <a:gd name="T1" fmla="*/ 0 h 197"/>
                  <a:gd name="T2" fmla="*/ 0 w 75"/>
                  <a:gd name="T3" fmla="*/ 1 h 197"/>
                  <a:gd name="T4" fmla="*/ 0 w 75"/>
                  <a:gd name="T5" fmla="*/ 1 h 197"/>
                  <a:gd name="T6" fmla="*/ 0 w 75"/>
                  <a:gd name="T7" fmla="*/ 1 h 197"/>
                  <a:gd name="T8" fmla="*/ 0 w 75"/>
                  <a:gd name="T9" fmla="*/ 1 h 197"/>
                  <a:gd name="T10" fmla="*/ 0 w 75"/>
                  <a:gd name="T11" fmla="*/ 1 h 197"/>
                  <a:gd name="T12" fmla="*/ 0 w 75"/>
                  <a:gd name="T13" fmla="*/ 1 h 197"/>
                  <a:gd name="T14" fmla="*/ 0 w 75"/>
                  <a:gd name="T15" fmla="*/ 1 h 197"/>
                  <a:gd name="T16" fmla="*/ 0 w 75"/>
                  <a:gd name="T17" fmla="*/ 1 h 197"/>
                  <a:gd name="T18" fmla="*/ 0 w 75"/>
                  <a:gd name="T19" fmla="*/ 1 h 197"/>
                  <a:gd name="T20" fmla="*/ 0 w 75"/>
                  <a:gd name="T21" fmla="*/ 1 h 197"/>
                  <a:gd name="T22" fmla="*/ 0 w 75"/>
                  <a:gd name="T23" fmla="*/ 1 h 197"/>
                  <a:gd name="T24" fmla="*/ 0 w 75"/>
                  <a:gd name="T25" fmla="*/ 1 h 197"/>
                  <a:gd name="T26" fmla="*/ 0 w 75"/>
                  <a:gd name="T27" fmla="*/ 1 h 197"/>
                  <a:gd name="T28" fmla="*/ 0 w 75"/>
                  <a:gd name="T29" fmla="*/ 1 h 197"/>
                  <a:gd name="T30" fmla="*/ 0 w 75"/>
                  <a:gd name="T31" fmla="*/ 1 h 197"/>
                  <a:gd name="T32" fmla="*/ 0 w 75"/>
                  <a:gd name="T33" fmla="*/ 0 h 197"/>
                  <a:gd name="T34" fmla="*/ 0 w 75"/>
                  <a:gd name="T35" fmla="*/ 0 h 197"/>
                  <a:gd name="T36" fmla="*/ 0 w 75"/>
                  <a:gd name="T37" fmla="*/ 0 h 197"/>
                  <a:gd name="T38" fmla="*/ 0 w 75"/>
                  <a:gd name="T39" fmla="*/ 0 h 197"/>
                  <a:gd name="T40" fmla="*/ 0 w 75"/>
                  <a:gd name="T41" fmla="*/ 0 h 1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5" h="197">
                    <a:moveTo>
                      <a:pt x="53" y="27"/>
                    </a:moveTo>
                    <a:lnTo>
                      <a:pt x="71" y="85"/>
                    </a:lnTo>
                    <a:lnTo>
                      <a:pt x="75" y="107"/>
                    </a:lnTo>
                    <a:lnTo>
                      <a:pt x="75" y="128"/>
                    </a:lnTo>
                    <a:lnTo>
                      <a:pt x="68" y="165"/>
                    </a:lnTo>
                    <a:lnTo>
                      <a:pt x="60" y="175"/>
                    </a:lnTo>
                    <a:lnTo>
                      <a:pt x="53" y="182"/>
                    </a:lnTo>
                    <a:lnTo>
                      <a:pt x="47" y="192"/>
                    </a:lnTo>
                    <a:lnTo>
                      <a:pt x="39" y="192"/>
                    </a:lnTo>
                    <a:lnTo>
                      <a:pt x="31" y="197"/>
                    </a:lnTo>
                    <a:lnTo>
                      <a:pt x="25" y="197"/>
                    </a:lnTo>
                    <a:lnTo>
                      <a:pt x="17" y="187"/>
                    </a:lnTo>
                    <a:lnTo>
                      <a:pt x="11" y="170"/>
                    </a:lnTo>
                    <a:lnTo>
                      <a:pt x="4" y="128"/>
                    </a:lnTo>
                    <a:lnTo>
                      <a:pt x="0" y="101"/>
                    </a:lnTo>
                    <a:lnTo>
                      <a:pt x="11" y="85"/>
                    </a:lnTo>
                    <a:lnTo>
                      <a:pt x="22" y="63"/>
                    </a:lnTo>
                    <a:lnTo>
                      <a:pt x="42" y="27"/>
                    </a:lnTo>
                    <a:lnTo>
                      <a:pt x="47" y="0"/>
                    </a:lnTo>
                    <a:lnTo>
                      <a:pt x="53" y="21"/>
                    </a:lnTo>
                    <a:lnTo>
                      <a:pt x="53" y="27"/>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6" name="Freeform 165">
                <a:extLst>
                  <a:ext uri="{FF2B5EF4-FFF2-40B4-BE49-F238E27FC236}">
                    <a16:creationId xmlns:a16="http://schemas.microsoft.com/office/drawing/2014/main" id="{F98E0594-2FB0-874B-A607-F3E387C8CFF5}"/>
                  </a:ext>
                </a:extLst>
              </p:cNvPr>
              <p:cNvSpPr>
                <a:spLocks/>
              </p:cNvSpPr>
              <p:nvPr/>
            </p:nvSpPr>
            <p:spPr bwMode="auto">
              <a:xfrm>
                <a:off x="2639" y="2520"/>
                <a:ext cx="0" cy="144"/>
              </a:xfrm>
              <a:custGeom>
                <a:avLst/>
                <a:gdLst>
                  <a:gd name="T0" fmla="*/ 0 w 50"/>
                  <a:gd name="T1" fmla="*/ 0 h 68"/>
                  <a:gd name="T2" fmla="*/ 0 w 50"/>
                  <a:gd name="T3" fmla="*/ 0 h 68"/>
                  <a:gd name="T4" fmla="*/ 0 w 50"/>
                  <a:gd name="T5" fmla="*/ 0 h 68"/>
                  <a:gd name="T6" fmla="*/ 0 w 50"/>
                  <a:gd name="T7" fmla="*/ 0 h 68"/>
                  <a:gd name="T8" fmla="*/ 0 w 50"/>
                  <a:gd name="T9" fmla="*/ 0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68">
                    <a:moveTo>
                      <a:pt x="32" y="0"/>
                    </a:moveTo>
                    <a:lnTo>
                      <a:pt x="0" y="10"/>
                    </a:lnTo>
                    <a:lnTo>
                      <a:pt x="19" y="68"/>
                    </a:lnTo>
                    <a:lnTo>
                      <a:pt x="50" y="58"/>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7" name="Freeform 166">
                <a:extLst>
                  <a:ext uri="{FF2B5EF4-FFF2-40B4-BE49-F238E27FC236}">
                    <a16:creationId xmlns:a16="http://schemas.microsoft.com/office/drawing/2014/main" id="{58DAB6BC-1C16-4D4E-897C-4A52F810A084}"/>
                  </a:ext>
                </a:extLst>
              </p:cNvPr>
              <p:cNvSpPr>
                <a:spLocks/>
              </p:cNvSpPr>
              <p:nvPr/>
            </p:nvSpPr>
            <p:spPr bwMode="auto">
              <a:xfrm>
                <a:off x="2642" y="2529"/>
                <a:ext cx="0" cy="144"/>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34" y="2"/>
                    </a:moveTo>
                    <a:lnTo>
                      <a:pt x="2" y="10"/>
                    </a:lnTo>
                    <a:lnTo>
                      <a:pt x="0" y="7"/>
                    </a:lnTo>
                    <a:lnTo>
                      <a:pt x="33" y="0"/>
                    </a:lnTo>
                    <a:lnTo>
                      <a:pt x="34"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8" name="Freeform 167">
                <a:extLst>
                  <a:ext uri="{FF2B5EF4-FFF2-40B4-BE49-F238E27FC236}">
                    <a16:creationId xmlns:a16="http://schemas.microsoft.com/office/drawing/2014/main" id="{604D7F70-E320-CF46-BD07-B87CD7499155}"/>
                  </a:ext>
                </a:extLst>
              </p:cNvPr>
              <p:cNvSpPr>
                <a:spLocks/>
              </p:cNvSpPr>
              <p:nvPr/>
            </p:nvSpPr>
            <p:spPr bwMode="auto">
              <a:xfrm>
                <a:off x="2645" y="2529"/>
                <a:ext cx="0" cy="144"/>
              </a:xfrm>
              <a:custGeom>
                <a:avLst/>
                <a:gdLst>
                  <a:gd name="T0" fmla="*/ 0 w 17"/>
                  <a:gd name="T1" fmla="*/ 0 h 5"/>
                  <a:gd name="T2" fmla="*/ 0 w 17"/>
                  <a:gd name="T3" fmla="*/ 0 h 5"/>
                  <a:gd name="T4" fmla="*/ 0 w 17"/>
                  <a:gd name="T5" fmla="*/ 0 h 5"/>
                  <a:gd name="T6" fmla="*/ 0 w 17"/>
                  <a:gd name="T7" fmla="*/ 0 h 5"/>
                  <a:gd name="T8" fmla="*/ 0 w 17"/>
                  <a:gd name="T9" fmla="*/ 0 h 5"/>
                  <a:gd name="T10" fmla="*/ 0 w 17"/>
                  <a:gd name="T11" fmla="*/ 0 h 5"/>
                  <a:gd name="T12" fmla="*/ 0 w 17"/>
                  <a:gd name="T13" fmla="*/ 0 h 5"/>
                  <a:gd name="T14" fmla="*/ 0 w 17"/>
                  <a:gd name="T15" fmla="*/ 0 h 5"/>
                  <a:gd name="T16" fmla="*/ 0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
                    <a:moveTo>
                      <a:pt x="16" y="0"/>
                    </a:moveTo>
                    <a:lnTo>
                      <a:pt x="16" y="0"/>
                    </a:lnTo>
                    <a:lnTo>
                      <a:pt x="16" y="1"/>
                    </a:lnTo>
                    <a:lnTo>
                      <a:pt x="17" y="1"/>
                    </a:lnTo>
                    <a:lnTo>
                      <a:pt x="17" y="2"/>
                    </a:lnTo>
                    <a:lnTo>
                      <a:pt x="0" y="5"/>
                    </a:lnTo>
                    <a:lnTo>
                      <a:pt x="1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69" name="Freeform 168">
                <a:extLst>
                  <a:ext uri="{FF2B5EF4-FFF2-40B4-BE49-F238E27FC236}">
                    <a16:creationId xmlns:a16="http://schemas.microsoft.com/office/drawing/2014/main" id="{5CA56642-47DB-5749-8A41-4A3B5B5D26E8}"/>
                  </a:ext>
                </a:extLst>
              </p:cNvPr>
              <p:cNvSpPr>
                <a:spLocks/>
              </p:cNvSpPr>
              <p:nvPr/>
            </p:nvSpPr>
            <p:spPr bwMode="auto">
              <a:xfrm>
                <a:off x="2642" y="2529"/>
                <a:ext cx="0" cy="144"/>
              </a:xfrm>
              <a:custGeom>
                <a:avLst/>
                <a:gdLst>
                  <a:gd name="T0" fmla="*/ 0 w 38"/>
                  <a:gd name="T1" fmla="*/ 0 h 27"/>
                  <a:gd name="T2" fmla="*/ 0 w 38"/>
                  <a:gd name="T3" fmla="*/ 0 h 27"/>
                  <a:gd name="T4" fmla="*/ 0 w 38"/>
                  <a:gd name="T5" fmla="*/ 1 h 27"/>
                  <a:gd name="T6" fmla="*/ 0 w 38"/>
                  <a:gd name="T7" fmla="*/ 1 h 27"/>
                  <a:gd name="T8" fmla="*/ 0 w 3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7">
                    <a:moveTo>
                      <a:pt x="34" y="0"/>
                    </a:moveTo>
                    <a:lnTo>
                      <a:pt x="0" y="5"/>
                    </a:lnTo>
                    <a:lnTo>
                      <a:pt x="4" y="27"/>
                    </a:lnTo>
                    <a:lnTo>
                      <a:pt x="38" y="23"/>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0" name="Freeform 169">
                <a:extLst>
                  <a:ext uri="{FF2B5EF4-FFF2-40B4-BE49-F238E27FC236}">
                    <a16:creationId xmlns:a16="http://schemas.microsoft.com/office/drawing/2014/main" id="{E2C186CE-CDF6-754F-8374-CFFCE706D0D2}"/>
                  </a:ext>
                </a:extLst>
              </p:cNvPr>
              <p:cNvSpPr>
                <a:spLocks/>
              </p:cNvSpPr>
              <p:nvPr/>
            </p:nvSpPr>
            <p:spPr bwMode="auto">
              <a:xfrm>
                <a:off x="2643" y="2535"/>
                <a:ext cx="0" cy="144"/>
              </a:xfrm>
              <a:custGeom>
                <a:avLst/>
                <a:gdLst>
                  <a:gd name="T0" fmla="*/ 0 w 34"/>
                  <a:gd name="T1" fmla="*/ 0 h 4"/>
                  <a:gd name="T2" fmla="*/ 0 w 34"/>
                  <a:gd name="T3" fmla="*/ 0 h 4"/>
                  <a:gd name="T4" fmla="*/ 0 w 34"/>
                  <a:gd name="T5" fmla="*/ 0 h 4"/>
                  <a:gd name="T6" fmla="*/ 0 w 34"/>
                  <a:gd name="T7" fmla="*/ 0 h 4"/>
                  <a:gd name="T8" fmla="*/ 0 w 3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
                    <a:moveTo>
                      <a:pt x="34" y="2"/>
                    </a:moveTo>
                    <a:lnTo>
                      <a:pt x="0" y="4"/>
                    </a:lnTo>
                    <a:lnTo>
                      <a:pt x="0" y="2"/>
                    </a:lnTo>
                    <a:lnTo>
                      <a:pt x="34" y="0"/>
                    </a:lnTo>
                    <a:lnTo>
                      <a:pt x="34"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1" name="Freeform 170">
                <a:extLst>
                  <a:ext uri="{FF2B5EF4-FFF2-40B4-BE49-F238E27FC236}">
                    <a16:creationId xmlns:a16="http://schemas.microsoft.com/office/drawing/2014/main" id="{B16DAC29-7972-6947-82CD-5E52313A1D83}"/>
                  </a:ext>
                </a:extLst>
              </p:cNvPr>
              <p:cNvSpPr>
                <a:spLocks/>
              </p:cNvSpPr>
              <p:nvPr/>
            </p:nvSpPr>
            <p:spPr bwMode="auto">
              <a:xfrm>
                <a:off x="2645" y="2535"/>
                <a:ext cx="0" cy="144"/>
              </a:xfrm>
              <a:custGeom>
                <a:avLst/>
                <a:gdLst>
                  <a:gd name="T0" fmla="*/ 0 w 17"/>
                  <a:gd name="T1" fmla="*/ 0 h 2"/>
                  <a:gd name="T2" fmla="*/ 0 w 17"/>
                  <a:gd name="T3" fmla="*/ 0 h 2"/>
                  <a:gd name="T4" fmla="*/ 0 w 17"/>
                  <a:gd name="T5" fmla="*/ 1 h 2"/>
                  <a:gd name="T6" fmla="*/ 0 w 17"/>
                  <a:gd name="T7" fmla="*/ 1 h 2"/>
                  <a:gd name="T8" fmla="*/ 0 w 17"/>
                  <a:gd name="T9" fmla="*/ 1 h 2"/>
                  <a:gd name="T10" fmla="*/ 0 w 17"/>
                  <a:gd name="T11" fmla="*/ 1 h 2"/>
                  <a:gd name="T12" fmla="*/ 0 w 17"/>
                  <a:gd name="T13" fmla="*/ 1 h 2"/>
                  <a:gd name="T14" fmla="*/ 0 w 17"/>
                  <a:gd name="T15" fmla="*/ 1 h 2"/>
                  <a:gd name="T16" fmla="*/ 0 w 17"/>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
                    <a:moveTo>
                      <a:pt x="17" y="0"/>
                    </a:moveTo>
                    <a:lnTo>
                      <a:pt x="17" y="0"/>
                    </a:lnTo>
                    <a:lnTo>
                      <a:pt x="17" y="1"/>
                    </a:lnTo>
                    <a:lnTo>
                      <a:pt x="17" y="2"/>
                    </a:lnTo>
                    <a:lnTo>
                      <a:pt x="0" y="2"/>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2" name="Freeform 171">
                <a:extLst>
                  <a:ext uri="{FF2B5EF4-FFF2-40B4-BE49-F238E27FC236}">
                    <a16:creationId xmlns:a16="http://schemas.microsoft.com/office/drawing/2014/main" id="{C5CC86D0-4EF6-B24B-9E4E-22EEAA633A88}"/>
                  </a:ext>
                </a:extLst>
              </p:cNvPr>
              <p:cNvSpPr>
                <a:spLocks/>
              </p:cNvSpPr>
              <p:nvPr/>
            </p:nvSpPr>
            <p:spPr bwMode="auto">
              <a:xfrm>
                <a:off x="2643" y="2538"/>
                <a:ext cx="0" cy="144"/>
              </a:xfrm>
              <a:custGeom>
                <a:avLst/>
                <a:gdLst>
                  <a:gd name="T0" fmla="*/ 0 w 34"/>
                  <a:gd name="T1" fmla="*/ 0 h 8"/>
                  <a:gd name="T2" fmla="*/ 0 w 34"/>
                  <a:gd name="T3" fmla="*/ 0 h 8"/>
                  <a:gd name="T4" fmla="*/ 0 w 34"/>
                  <a:gd name="T5" fmla="*/ 0 h 8"/>
                  <a:gd name="T6" fmla="*/ 0 w 34"/>
                  <a:gd name="T7" fmla="*/ 0 h 8"/>
                  <a:gd name="T8" fmla="*/ 0 w 3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8">
                    <a:moveTo>
                      <a:pt x="34" y="8"/>
                    </a:moveTo>
                    <a:lnTo>
                      <a:pt x="0" y="4"/>
                    </a:lnTo>
                    <a:lnTo>
                      <a:pt x="0" y="0"/>
                    </a:lnTo>
                    <a:lnTo>
                      <a:pt x="34" y="4"/>
                    </a:lnTo>
                    <a:lnTo>
                      <a:pt x="34"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3" name="Freeform 172">
                <a:extLst>
                  <a:ext uri="{FF2B5EF4-FFF2-40B4-BE49-F238E27FC236}">
                    <a16:creationId xmlns:a16="http://schemas.microsoft.com/office/drawing/2014/main" id="{A8B5D466-4540-2344-A58A-1FBC06908A2D}"/>
                  </a:ext>
                </a:extLst>
              </p:cNvPr>
              <p:cNvSpPr>
                <a:spLocks/>
              </p:cNvSpPr>
              <p:nvPr/>
            </p:nvSpPr>
            <p:spPr bwMode="auto">
              <a:xfrm>
                <a:off x="2645" y="2538"/>
                <a:ext cx="0" cy="144"/>
              </a:xfrm>
              <a:custGeom>
                <a:avLst/>
                <a:gdLst>
                  <a:gd name="T0" fmla="*/ 0 w 17"/>
                  <a:gd name="T1" fmla="*/ 0 h 4"/>
                  <a:gd name="T2" fmla="*/ 0 w 17"/>
                  <a:gd name="T3" fmla="*/ 0 h 4"/>
                  <a:gd name="T4" fmla="*/ 0 w 17"/>
                  <a:gd name="T5" fmla="*/ 0 h 4"/>
                  <a:gd name="T6" fmla="*/ 0 w 17"/>
                  <a:gd name="T7" fmla="*/ 0 h 4"/>
                  <a:gd name="T8" fmla="*/ 0 w 17"/>
                  <a:gd name="T9" fmla="*/ 0 h 4"/>
                  <a:gd name="T10" fmla="*/ 0 w 17"/>
                  <a:gd name="T11" fmla="*/ 0 h 4"/>
                  <a:gd name="T12" fmla="*/ 0 w 17"/>
                  <a:gd name="T13" fmla="*/ 0 h 4"/>
                  <a:gd name="T14" fmla="*/ 0 w 17"/>
                  <a:gd name="T15" fmla="*/ 0 h 4"/>
                  <a:gd name="T16" fmla="*/ 0 w 17"/>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4">
                    <a:moveTo>
                      <a:pt x="17" y="0"/>
                    </a:moveTo>
                    <a:lnTo>
                      <a:pt x="17" y="1"/>
                    </a:lnTo>
                    <a:lnTo>
                      <a:pt x="17" y="3"/>
                    </a:lnTo>
                    <a:lnTo>
                      <a:pt x="17" y="4"/>
                    </a:lnTo>
                    <a:lnTo>
                      <a:pt x="0" y="0"/>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4" name="Freeform 173">
                <a:extLst>
                  <a:ext uri="{FF2B5EF4-FFF2-40B4-BE49-F238E27FC236}">
                    <a16:creationId xmlns:a16="http://schemas.microsoft.com/office/drawing/2014/main" id="{97157F59-27A5-EA4E-9DD4-385EA427A535}"/>
                  </a:ext>
                </a:extLst>
              </p:cNvPr>
              <p:cNvSpPr>
                <a:spLocks/>
              </p:cNvSpPr>
              <p:nvPr/>
            </p:nvSpPr>
            <p:spPr bwMode="auto">
              <a:xfrm>
                <a:off x="2642" y="2538"/>
                <a:ext cx="0" cy="144"/>
              </a:xfrm>
              <a:custGeom>
                <a:avLst/>
                <a:gdLst>
                  <a:gd name="T0" fmla="*/ 0 w 41"/>
                  <a:gd name="T1" fmla="*/ 0 h 45"/>
                  <a:gd name="T2" fmla="*/ 0 w 41"/>
                  <a:gd name="T3" fmla="*/ 0 h 45"/>
                  <a:gd name="T4" fmla="*/ 0 w 41"/>
                  <a:gd name="T5" fmla="*/ 0 h 45"/>
                  <a:gd name="T6" fmla="*/ 0 w 41"/>
                  <a:gd name="T7" fmla="*/ 0 h 45"/>
                  <a:gd name="T8" fmla="*/ 0 w 41"/>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5">
                    <a:moveTo>
                      <a:pt x="41" y="8"/>
                    </a:moveTo>
                    <a:lnTo>
                      <a:pt x="7" y="0"/>
                    </a:lnTo>
                    <a:lnTo>
                      <a:pt x="0" y="38"/>
                    </a:lnTo>
                    <a:lnTo>
                      <a:pt x="34" y="45"/>
                    </a:lnTo>
                    <a:lnTo>
                      <a:pt x="41"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5" name="Freeform 174">
                <a:extLst>
                  <a:ext uri="{FF2B5EF4-FFF2-40B4-BE49-F238E27FC236}">
                    <a16:creationId xmlns:a16="http://schemas.microsoft.com/office/drawing/2014/main" id="{BEE1A0DE-B3D6-694A-83B5-5F1405158F47}"/>
                  </a:ext>
                </a:extLst>
              </p:cNvPr>
              <p:cNvSpPr>
                <a:spLocks/>
              </p:cNvSpPr>
              <p:nvPr/>
            </p:nvSpPr>
            <p:spPr bwMode="auto">
              <a:xfrm>
                <a:off x="2642" y="2544"/>
                <a:ext cx="0" cy="144"/>
              </a:xfrm>
              <a:custGeom>
                <a:avLst/>
                <a:gdLst>
                  <a:gd name="T0" fmla="*/ 0 w 34"/>
                  <a:gd name="T1" fmla="*/ 0 h 19"/>
                  <a:gd name="T2" fmla="*/ 0 w 34"/>
                  <a:gd name="T3" fmla="*/ 0 h 19"/>
                  <a:gd name="T4" fmla="*/ 0 w 34"/>
                  <a:gd name="T5" fmla="*/ 0 h 19"/>
                  <a:gd name="T6" fmla="*/ 0 w 34"/>
                  <a:gd name="T7" fmla="*/ 0 h 19"/>
                  <a:gd name="T8" fmla="*/ 0 w 34"/>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9">
                    <a:moveTo>
                      <a:pt x="30" y="19"/>
                    </a:moveTo>
                    <a:lnTo>
                      <a:pt x="0" y="6"/>
                    </a:lnTo>
                    <a:lnTo>
                      <a:pt x="3" y="0"/>
                    </a:lnTo>
                    <a:lnTo>
                      <a:pt x="34" y="13"/>
                    </a:lnTo>
                    <a:lnTo>
                      <a:pt x="30" y="1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6" name="Freeform 175">
                <a:extLst>
                  <a:ext uri="{FF2B5EF4-FFF2-40B4-BE49-F238E27FC236}">
                    <a16:creationId xmlns:a16="http://schemas.microsoft.com/office/drawing/2014/main" id="{BDEFFC00-6ABF-5446-B58D-5D90F7B775AD}"/>
                  </a:ext>
                </a:extLst>
              </p:cNvPr>
              <p:cNvSpPr>
                <a:spLocks/>
              </p:cNvSpPr>
              <p:nvPr/>
            </p:nvSpPr>
            <p:spPr bwMode="auto">
              <a:xfrm>
                <a:off x="2644" y="2546"/>
                <a:ext cx="0" cy="144"/>
              </a:xfrm>
              <a:custGeom>
                <a:avLst/>
                <a:gdLst>
                  <a:gd name="T0" fmla="*/ 0 w 17"/>
                  <a:gd name="T1" fmla="*/ 0 h 10"/>
                  <a:gd name="T2" fmla="*/ 0 w 17"/>
                  <a:gd name="T3" fmla="*/ 0 h 10"/>
                  <a:gd name="T4" fmla="*/ 0 w 17"/>
                  <a:gd name="T5" fmla="*/ 0 h 10"/>
                  <a:gd name="T6" fmla="*/ 0 w 17"/>
                  <a:gd name="T7" fmla="*/ 0 h 10"/>
                  <a:gd name="T8" fmla="*/ 0 w 17"/>
                  <a:gd name="T9" fmla="*/ 0 h 10"/>
                  <a:gd name="T10" fmla="*/ 0 w 17"/>
                  <a:gd name="T11" fmla="*/ 0 h 10"/>
                  <a:gd name="T12" fmla="*/ 0 w 17"/>
                  <a:gd name="T13" fmla="*/ 0 h 10"/>
                  <a:gd name="T14" fmla="*/ 0 w 17"/>
                  <a:gd name="T15" fmla="*/ 0 h 10"/>
                  <a:gd name="T16" fmla="*/ 0 w 17"/>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0">
                    <a:moveTo>
                      <a:pt x="17" y="4"/>
                    </a:moveTo>
                    <a:lnTo>
                      <a:pt x="17" y="5"/>
                    </a:lnTo>
                    <a:lnTo>
                      <a:pt x="15" y="7"/>
                    </a:lnTo>
                    <a:lnTo>
                      <a:pt x="15" y="8"/>
                    </a:lnTo>
                    <a:lnTo>
                      <a:pt x="14" y="8"/>
                    </a:lnTo>
                    <a:lnTo>
                      <a:pt x="14" y="9"/>
                    </a:lnTo>
                    <a:lnTo>
                      <a:pt x="13" y="10"/>
                    </a:lnTo>
                    <a:lnTo>
                      <a:pt x="0" y="0"/>
                    </a:lnTo>
                    <a:lnTo>
                      <a:pt x="17"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7" name="Freeform 176">
                <a:extLst>
                  <a:ext uri="{FF2B5EF4-FFF2-40B4-BE49-F238E27FC236}">
                    <a16:creationId xmlns:a16="http://schemas.microsoft.com/office/drawing/2014/main" id="{036AFB7A-DF92-6047-8E52-30B3708E4188}"/>
                  </a:ext>
                </a:extLst>
              </p:cNvPr>
              <p:cNvSpPr>
                <a:spLocks/>
              </p:cNvSpPr>
              <p:nvPr/>
            </p:nvSpPr>
            <p:spPr bwMode="auto">
              <a:xfrm>
                <a:off x="2641" y="2544"/>
                <a:ext cx="0" cy="144"/>
              </a:xfrm>
              <a:custGeom>
                <a:avLst/>
                <a:gdLst>
                  <a:gd name="T0" fmla="*/ 0 w 34"/>
                  <a:gd name="T1" fmla="*/ 0 h 29"/>
                  <a:gd name="T2" fmla="*/ 0 w 34"/>
                  <a:gd name="T3" fmla="*/ 0 h 29"/>
                  <a:gd name="T4" fmla="*/ 0 w 34"/>
                  <a:gd name="T5" fmla="*/ 0 h 29"/>
                  <a:gd name="T6" fmla="*/ 0 w 34"/>
                  <a:gd name="T7" fmla="*/ 0 h 29"/>
                  <a:gd name="T8" fmla="*/ 0 w 34"/>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9">
                    <a:moveTo>
                      <a:pt x="34" y="19"/>
                    </a:moveTo>
                    <a:lnTo>
                      <a:pt x="7" y="0"/>
                    </a:lnTo>
                    <a:lnTo>
                      <a:pt x="0" y="9"/>
                    </a:lnTo>
                    <a:lnTo>
                      <a:pt x="27" y="29"/>
                    </a:lnTo>
                    <a:lnTo>
                      <a:pt x="34" y="1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8" name="Freeform 177">
                <a:extLst>
                  <a:ext uri="{FF2B5EF4-FFF2-40B4-BE49-F238E27FC236}">
                    <a16:creationId xmlns:a16="http://schemas.microsoft.com/office/drawing/2014/main" id="{8FAF48F3-ABA8-BC41-AAAD-C08B2685B869}"/>
                  </a:ext>
                </a:extLst>
              </p:cNvPr>
              <p:cNvSpPr>
                <a:spLocks/>
              </p:cNvSpPr>
              <p:nvPr/>
            </p:nvSpPr>
            <p:spPr bwMode="auto">
              <a:xfrm>
                <a:off x="2641" y="2545"/>
                <a:ext cx="0" cy="144"/>
              </a:xfrm>
              <a:custGeom>
                <a:avLst/>
                <a:gdLst>
                  <a:gd name="T0" fmla="*/ 0 w 27"/>
                  <a:gd name="T1" fmla="*/ 0 h 27"/>
                  <a:gd name="T2" fmla="*/ 0 w 27"/>
                  <a:gd name="T3" fmla="*/ 0 h 27"/>
                  <a:gd name="T4" fmla="*/ 0 w 27"/>
                  <a:gd name="T5" fmla="*/ 0 h 27"/>
                  <a:gd name="T6" fmla="*/ 0 w 27"/>
                  <a:gd name="T7" fmla="*/ 0 h 27"/>
                  <a:gd name="T8" fmla="*/ 0 w 27"/>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24" y="27"/>
                    </a:moveTo>
                    <a:lnTo>
                      <a:pt x="0" y="3"/>
                    </a:lnTo>
                    <a:lnTo>
                      <a:pt x="3" y="0"/>
                    </a:lnTo>
                    <a:lnTo>
                      <a:pt x="27" y="23"/>
                    </a:lnTo>
                    <a:lnTo>
                      <a:pt x="24"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79" name="Freeform 178">
                <a:extLst>
                  <a:ext uri="{FF2B5EF4-FFF2-40B4-BE49-F238E27FC236}">
                    <a16:creationId xmlns:a16="http://schemas.microsoft.com/office/drawing/2014/main" id="{662E7B86-020D-744E-A56C-1CEED1811589}"/>
                  </a:ext>
                </a:extLst>
              </p:cNvPr>
              <p:cNvSpPr>
                <a:spLocks/>
              </p:cNvSpPr>
              <p:nvPr/>
            </p:nvSpPr>
            <p:spPr bwMode="auto">
              <a:xfrm>
                <a:off x="2644" y="2546"/>
                <a:ext cx="0" cy="144"/>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4">
                    <a:moveTo>
                      <a:pt x="14" y="10"/>
                    </a:moveTo>
                    <a:lnTo>
                      <a:pt x="14" y="12"/>
                    </a:lnTo>
                    <a:lnTo>
                      <a:pt x="13" y="12"/>
                    </a:lnTo>
                    <a:lnTo>
                      <a:pt x="13" y="13"/>
                    </a:lnTo>
                    <a:lnTo>
                      <a:pt x="11" y="14"/>
                    </a:lnTo>
                    <a:lnTo>
                      <a:pt x="0" y="0"/>
                    </a:lnTo>
                    <a:lnTo>
                      <a:pt x="14"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0" name="Freeform 179">
                <a:extLst>
                  <a:ext uri="{FF2B5EF4-FFF2-40B4-BE49-F238E27FC236}">
                    <a16:creationId xmlns:a16="http://schemas.microsoft.com/office/drawing/2014/main" id="{FCA6CDAC-E2A5-CE4F-8E8C-047DB54B55E5}"/>
                  </a:ext>
                </a:extLst>
              </p:cNvPr>
              <p:cNvSpPr>
                <a:spLocks/>
              </p:cNvSpPr>
              <p:nvPr/>
            </p:nvSpPr>
            <p:spPr bwMode="auto">
              <a:xfrm>
                <a:off x="2640" y="2545"/>
                <a:ext cx="0" cy="144"/>
              </a:xfrm>
              <a:custGeom>
                <a:avLst/>
                <a:gdLst>
                  <a:gd name="T0" fmla="*/ 0 w 29"/>
                  <a:gd name="T1" fmla="*/ 0 h 33"/>
                  <a:gd name="T2" fmla="*/ 0 w 29"/>
                  <a:gd name="T3" fmla="*/ 0 h 33"/>
                  <a:gd name="T4" fmla="*/ 0 w 29"/>
                  <a:gd name="T5" fmla="*/ 0 h 33"/>
                  <a:gd name="T6" fmla="*/ 0 w 29"/>
                  <a:gd name="T7" fmla="*/ 0 h 33"/>
                  <a:gd name="T8" fmla="*/ 0 w 29"/>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3">
                    <a:moveTo>
                      <a:pt x="29" y="27"/>
                    </a:moveTo>
                    <a:lnTo>
                      <a:pt x="8" y="0"/>
                    </a:lnTo>
                    <a:lnTo>
                      <a:pt x="0" y="6"/>
                    </a:lnTo>
                    <a:lnTo>
                      <a:pt x="22" y="33"/>
                    </a:lnTo>
                    <a:lnTo>
                      <a:pt x="29"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1" name="Freeform 180">
                <a:extLst>
                  <a:ext uri="{FF2B5EF4-FFF2-40B4-BE49-F238E27FC236}">
                    <a16:creationId xmlns:a16="http://schemas.microsoft.com/office/drawing/2014/main" id="{CDB8CFB8-F580-DB4A-9C3D-E93182B46E33}"/>
                  </a:ext>
                </a:extLst>
              </p:cNvPr>
              <p:cNvSpPr>
                <a:spLocks/>
              </p:cNvSpPr>
              <p:nvPr/>
            </p:nvSpPr>
            <p:spPr bwMode="auto">
              <a:xfrm>
                <a:off x="2639" y="2546"/>
                <a:ext cx="0" cy="144"/>
              </a:xfrm>
              <a:custGeom>
                <a:avLst/>
                <a:gdLst>
                  <a:gd name="T0" fmla="*/ 0 w 29"/>
                  <a:gd name="T1" fmla="*/ 0 h 27"/>
                  <a:gd name="T2" fmla="*/ 0 w 29"/>
                  <a:gd name="T3" fmla="*/ 0 h 27"/>
                  <a:gd name="T4" fmla="*/ 0 w 29"/>
                  <a:gd name="T5" fmla="*/ 0 h 27"/>
                  <a:gd name="T6" fmla="*/ 0 w 29"/>
                  <a:gd name="T7" fmla="*/ 0 h 27"/>
                  <a:gd name="T8" fmla="*/ 0 w 29"/>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7">
                    <a:moveTo>
                      <a:pt x="0" y="5"/>
                    </a:moveTo>
                    <a:lnTo>
                      <a:pt x="25" y="27"/>
                    </a:lnTo>
                    <a:lnTo>
                      <a:pt x="29" y="22"/>
                    </a:lnTo>
                    <a:lnTo>
                      <a:pt x="3" y="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2" name="Freeform 181">
                <a:extLst>
                  <a:ext uri="{FF2B5EF4-FFF2-40B4-BE49-F238E27FC236}">
                    <a16:creationId xmlns:a16="http://schemas.microsoft.com/office/drawing/2014/main" id="{029A90F0-11B1-024F-8F29-8E8C3F53913D}"/>
                  </a:ext>
                </a:extLst>
              </p:cNvPr>
              <p:cNvSpPr>
                <a:spLocks/>
              </p:cNvSpPr>
              <p:nvPr/>
            </p:nvSpPr>
            <p:spPr bwMode="auto">
              <a:xfrm>
                <a:off x="2639" y="2546"/>
                <a:ext cx="0" cy="144"/>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4">
                    <a:moveTo>
                      <a:pt x="0" y="5"/>
                    </a:moveTo>
                    <a:lnTo>
                      <a:pt x="0" y="4"/>
                    </a:lnTo>
                    <a:lnTo>
                      <a:pt x="1" y="2"/>
                    </a:lnTo>
                    <a:lnTo>
                      <a:pt x="2" y="1"/>
                    </a:lnTo>
                    <a:lnTo>
                      <a:pt x="3" y="0"/>
                    </a:lnTo>
                    <a:lnTo>
                      <a:pt x="14" y="14"/>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3" name="Freeform 182">
                <a:extLst>
                  <a:ext uri="{FF2B5EF4-FFF2-40B4-BE49-F238E27FC236}">
                    <a16:creationId xmlns:a16="http://schemas.microsoft.com/office/drawing/2014/main" id="{E65F2B74-F1E1-9245-8812-FFB286AF01F1}"/>
                  </a:ext>
                </a:extLst>
              </p:cNvPr>
              <p:cNvSpPr>
                <a:spLocks/>
              </p:cNvSpPr>
              <p:nvPr/>
            </p:nvSpPr>
            <p:spPr bwMode="auto">
              <a:xfrm>
                <a:off x="2638" y="2546"/>
                <a:ext cx="0" cy="144"/>
              </a:xfrm>
              <a:custGeom>
                <a:avLst/>
                <a:gdLst>
                  <a:gd name="T0" fmla="*/ 0 w 35"/>
                  <a:gd name="T1" fmla="*/ 0 h 27"/>
                  <a:gd name="T2" fmla="*/ 0 w 35"/>
                  <a:gd name="T3" fmla="*/ 0 h 27"/>
                  <a:gd name="T4" fmla="*/ 0 w 35"/>
                  <a:gd name="T5" fmla="*/ 0 h 27"/>
                  <a:gd name="T6" fmla="*/ 0 w 35"/>
                  <a:gd name="T7" fmla="*/ 0 h 27"/>
                  <a:gd name="T8" fmla="*/ 0 w 3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7">
                    <a:moveTo>
                      <a:pt x="35" y="17"/>
                    </a:moveTo>
                    <a:lnTo>
                      <a:pt x="6" y="0"/>
                    </a:lnTo>
                    <a:lnTo>
                      <a:pt x="0" y="10"/>
                    </a:lnTo>
                    <a:lnTo>
                      <a:pt x="29" y="27"/>
                    </a:lnTo>
                    <a:lnTo>
                      <a:pt x="35"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4" name="Freeform 183">
                <a:extLst>
                  <a:ext uri="{FF2B5EF4-FFF2-40B4-BE49-F238E27FC236}">
                    <a16:creationId xmlns:a16="http://schemas.microsoft.com/office/drawing/2014/main" id="{E598C0E7-DC26-464C-AE66-78D5FAE2F7A6}"/>
                  </a:ext>
                </a:extLst>
              </p:cNvPr>
              <p:cNvSpPr>
                <a:spLocks/>
              </p:cNvSpPr>
              <p:nvPr/>
            </p:nvSpPr>
            <p:spPr bwMode="auto">
              <a:xfrm>
                <a:off x="2638" y="2546"/>
                <a:ext cx="0" cy="144"/>
              </a:xfrm>
              <a:custGeom>
                <a:avLst/>
                <a:gdLst>
                  <a:gd name="T0" fmla="*/ 0 w 29"/>
                  <a:gd name="T1" fmla="*/ 0 h 35"/>
                  <a:gd name="T2" fmla="*/ 0 w 29"/>
                  <a:gd name="T3" fmla="*/ 0 h 35"/>
                  <a:gd name="T4" fmla="*/ 0 w 29"/>
                  <a:gd name="T5" fmla="*/ 0 h 35"/>
                  <a:gd name="T6" fmla="*/ 0 w 29"/>
                  <a:gd name="T7" fmla="*/ 0 h 35"/>
                  <a:gd name="T8" fmla="*/ 0 w 2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5">
                    <a:moveTo>
                      <a:pt x="14" y="35"/>
                    </a:moveTo>
                    <a:lnTo>
                      <a:pt x="0" y="9"/>
                    </a:lnTo>
                    <a:lnTo>
                      <a:pt x="14" y="0"/>
                    </a:lnTo>
                    <a:lnTo>
                      <a:pt x="29" y="26"/>
                    </a:lnTo>
                    <a:lnTo>
                      <a:pt x="14"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5" name="Freeform 184">
                <a:extLst>
                  <a:ext uri="{FF2B5EF4-FFF2-40B4-BE49-F238E27FC236}">
                    <a16:creationId xmlns:a16="http://schemas.microsoft.com/office/drawing/2014/main" id="{A5D13E08-DDE2-A146-BF81-3ECA566C566F}"/>
                  </a:ext>
                </a:extLst>
              </p:cNvPr>
              <p:cNvSpPr>
                <a:spLocks/>
              </p:cNvSpPr>
              <p:nvPr/>
            </p:nvSpPr>
            <p:spPr bwMode="auto">
              <a:xfrm>
                <a:off x="2641" y="2549"/>
                <a:ext cx="0" cy="144"/>
              </a:xfrm>
              <a:custGeom>
                <a:avLst/>
                <a:gdLst>
                  <a:gd name="T0" fmla="*/ 0 w 15"/>
                  <a:gd name="T1" fmla="*/ 0 h 17"/>
                  <a:gd name="T2" fmla="*/ 0 w 15"/>
                  <a:gd name="T3" fmla="*/ 0 h 17"/>
                  <a:gd name="T4" fmla="*/ 0 w 15"/>
                  <a:gd name="T5" fmla="*/ 0 h 17"/>
                  <a:gd name="T6" fmla="*/ 0 w 15"/>
                  <a:gd name="T7" fmla="*/ 0 h 17"/>
                  <a:gd name="T8" fmla="*/ 0 w 15"/>
                  <a:gd name="T9" fmla="*/ 0 h 17"/>
                  <a:gd name="T10" fmla="*/ 0 w 15"/>
                  <a:gd name="T11" fmla="*/ 0 h 17"/>
                  <a:gd name="T12" fmla="*/ 0 w 15"/>
                  <a:gd name="T13" fmla="*/ 0 h 17"/>
                  <a:gd name="T14" fmla="*/ 0 w 15"/>
                  <a:gd name="T15" fmla="*/ 0 h 17"/>
                  <a:gd name="T16" fmla="*/ 0 w 15"/>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7">
                    <a:moveTo>
                      <a:pt x="15" y="8"/>
                    </a:moveTo>
                    <a:lnTo>
                      <a:pt x="12" y="11"/>
                    </a:lnTo>
                    <a:lnTo>
                      <a:pt x="11" y="13"/>
                    </a:lnTo>
                    <a:lnTo>
                      <a:pt x="9" y="15"/>
                    </a:lnTo>
                    <a:lnTo>
                      <a:pt x="6" y="16"/>
                    </a:lnTo>
                    <a:lnTo>
                      <a:pt x="3" y="17"/>
                    </a:lnTo>
                    <a:lnTo>
                      <a:pt x="0" y="17"/>
                    </a:lnTo>
                    <a:lnTo>
                      <a:pt x="0" y="0"/>
                    </a:lnTo>
                    <a:lnTo>
                      <a:pt x="15"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6" name="Freeform 185">
                <a:extLst>
                  <a:ext uri="{FF2B5EF4-FFF2-40B4-BE49-F238E27FC236}">
                    <a16:creationId xmlns:a16="http://schemas.microsoft.com/office/drawing/2014/main" id="{514F5380-1101-A54C-86F6-FC84BE0DEA65}"/>
                  </a:ext>
                </a:extLst>
              </p:cNvPr>
              <p:cNvSpPr>
                <a:spLocks/>
              </p:cNvSpPr>
              <p:nvPr/>
            </p:nvSpPr>
            <p:spPr bwMode="auto">
              <a:xfrm>
                <a:off x="2638" y="2546"/>
                <a:ext cx="0" cy="144"/>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5">
                    <a:moveTo>
                      <a:pt x="0" y="3"/>
                    </a:moveTo>
                    <a:lnTo>
                      <a:pt x="10" y="35"/>
                    </a:lnTo>
                    <a:lnTo>
                      <a:pt x="19" y="33"/>
                    </a:lnTo>
                    <a:lnTo>
                      <a:pt x="10" y="0"/>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7" name="Freeform 186">
                <a:extLst>
                  <a:ext uri="{FF2B5EF4-FFF2-40B4-BE49-F238E27FC236}">
                    <a16:creationId xmlns:a16="http://schemas.microsoft.com/office/drawing/2014/main" id="{88D19A05-DF95-D445-920D-E54D8D39F12A}"/>
                  </a:ext>
                </a:extLst>
              </p:cNvPr>
              <p:cNvSpPr>
                <a:spLocks/>
              </p:cNvSpPr>
              <p:nvPr/>
            </p:nvSpPr>
            <p:spPr bwMode="auto">
              <a:xfrm>
                <a:off x="2638" y="2546"/>
                <a:ext cx="0" cy="144"/>
              </a:xfrm>
              <a:custGeom>
                <a:avLst/>
                <a:gdLst>
                  <a:gd name="T0" fmla="*/ 0 w 10"/>
                  <a:gd name="T1" fmla="*/ 0 h 18"/>
                  <a:gd name="T2" fmla="*/ 0 w 10"/>
                  <a:gd name="T3" fmla="*/ 0 h 18"/>
                  <a:gd name="T4" fmla="*/ 0 w 10"/>
                  <a:gd name="T5" fmla="*/ 0 h 18"/>
                  <a:gd name="T6" fmla="*/ 0 w 10"/>
                  <a:gd name="T7" fmla="*/ 0 h 18"/>
                  <a:gd name="T8" fmla="*/ 0 w 10"/>
                  <a:gd name="T9" fmla="*/ 0 h 18"/>
                  <a:gd name="T10" fmla="*/ 0 w 10"/>
                  <a:gd name="T11" fmla="*/ 0 h 18"/>
                  <a:gd name="T12" fmla="*/ 0 w 10"/>
                  <a:gd name="T13" fmla="*/ 0 h 18"/>
                  <a:gd name="T14" fmla="*/ 0 w 10"/>
                  <a:gd name="T15" fmla="*/ 0 h 18"/>
                  <a:gd name="T16" fmla="*/ 0 w 10"/>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8">
                    <a:moveTo>
                      <a:pt x="0" y="3"/>
                    </a:moveTo>
                    <a:lnTo>
                      <a:pt x="1" y="1"/>
                    </a:lnTo>
                    <a:lnTo>
                      <a:pt x="2" y="1"/>
                    </a:lnTo>
                    <a:lnTo>
                      <a:pt x="5" y="0"/>
                    </a:lnTo>
                    <a:lnTo>
                      <a:pt x="6" y="0"/>
                    </a:lnTo>
                    <a:lnTo>
                      <a:pt x="8" y="0"/>
                    </a:lnTo>
                    <a:lnTo>
                      <a:pt x="10" y="0"/>
                    </a:lnTo>
                    <a:lnTo>
                      <a:pt x="10" y="18"/>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8" name="Freeform 187">
                <a:extLst>
                  <a:ext uri="{FF2B5EF4-FFF2-40B4-BE49-F238E27FC236}">
                    <a16:creationId xmlns:a16="http://schemas.microsoft.com/office/drawing/2014/main" id="{859595AC-8F63-F24F-92EC-1C87D8A7D7C9}"/>
                  </a:ext>
                </a:extLst>
              </p:cNvPr>
              <p:cNvSpPr>
                <a:spLocks/>
              </p:cNvSpPr>
              <p:nvPr/>
            </p:nvSpPr>
            <p:spPr bwMode="auto">
              <a:xfrm>
                <a:off x="2637" y="2546"/>
                <a:ext cx="0" cy="144"/>
              </a:xfrm>
              <a:custGeom>
                <a:avLst/>
                <a:gdLst>
                  <a:gd name="T0" fmla="*/ 0 w 26"/>
                  <a:gd name="T1" fmla="*/ 0 h 35"/>
                  <a:gd name="T2" fmla="*/ 0 w 26"/>
                  <a:gd name="T3" fmla="*/ 0 h 35"/>
                  <a:gd name="T4" fmla="*/ 0 w 26"/>
                  <a:gd name="T5" fmla="*/ 0 h 35"/>
                  <a:gd name="T6" fmla="*/ 0 w 26"/>
                  <a:gd name="T7" fmla="*/ 0 h 35"/>
                  <a:gd name="T8" fmla="*/ 0 w 26"/>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5">
                    <a:moveTo>
                      <a:pt x="26" y="30"/>
                    </a:moveTo>
                    <a:lnTo>
                      <a:pt x="7" y="0"/>
                    </a:lnTo>
                    <a:lnTo>
                      <a:pt x="0" y="5"/>
                    </a:lnTo>
                    <a:lnTo>
                      <a:pt x="19" y="35"/>
                    </a:lnTo>
                    <a:lnTo>
                      <a:pt x="26"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89" name="Freeform 188">
                <a:extLst>
                  <a:ext uri="{FF2B5EF4-FFF2-40B4-BE49-F238E27FC236}">
                    <a16:creationId xmlns:a16="http://schemas.microsoft.com/office/drawing/2014/main" id="{64CBBC33-D5C8-704C-AA8B-E6506B662B75}"/>
                  </a:ext>
                </a:extLst>
              </p:cNvPr>
              <p:cNvSpPr>
                <a:spLocks/>
              </p:cNvSpPr>
              <p:nvPr/>
            </p:nvSpPr>
            <p:spPr bwMode="auto">
              <a:xfrm>
                <a:off x="2637" y="2547"/>
                <a:ext cx="0" cy="144"/>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5">
                    <a:moveTo>
                      <a:pt x="9" y="35"/>
                    </a:moveTo>
                    <a:lnTo>
                      <a:pt x="0" y="3"/>
                    </a:lnTo>
                    <a:lnTo>
                      <a:pt x="9" y="0"/>
                    </a:lnTo>
                    <a:lnTo>
                      <a:pt x="19" y="33"/>
                    </a:lnTo>
                    <a:lnTo>
                      <a:pt x="9"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0" name="Freeform 189">
                <a:extLst>
                  <a:ext uri="{FF2B5EF4-FFF2-40B4-BE49-F238E27FC236}">
                    <a16:creationId xmlns:a16="http://schemas.microsoft.com/office/drawing/2014/main" id="{709B46E7-ADE8-014C-81C2-06F63F788F9A}"/>
                  </a:ext>
                </a:extLst>
              </p:cNvPr>
              <p:cNvSpPr>
                <a:spLocks/>
              </p:cNvSpPr>
              <p:nvPr/>
            </p:nvSpPr>
            <p:spPr bwMode="auto">
              <a:xfrm>
                <a:off x="2638" y="2550"/>
                <a:ext cx="0" cy="144"/>
              </a:xfrm>
              <a:custGeom>
                <a:avLst/>
                <a:gdLst>
                  <a:gd name="T0" fmla="*/ 0 w 10"/>
                  <a:gd name="T1" fmla="*/ 0 h 17"/>
                  <a:gd name="T2" fmla="*/ 0 w 10"/>
                  <a:gd name="T3" fmla="*/ 0 h 17"/>
                  <a:gd name="T4" fmla="*/ 0 w 10"/>
                  <a:gd name="T5" fmla="*/ 0 h 17"/>
                  <a:gd name="T6" fmla="*/ 0 w 10"/>
                  <a:gd name="T7" fmla="*/ 0 h 17"/>
                  <a:gd name="T8" fmla="*/ 0 w 10"/>
                  <a:gd name="T9" fmla="*/ 0 h 17"/>
                  <a:gd name="T10" fmla="*/ 0 w 10"/>
                  <a:gd name="T11" fmla="*/ 0 h 17"/>
                  <a:gd name="T12" fmla="*/ 0 w 10"/>
                  <a:gd name="T13" fmla="*/ 0 h 17"/>
                  <a:gd name="T14" fmla="*/ 0 w 10"/>
                  <a:gd name="T15" fmla="*/ 0 h 17"/>
                  <a:gd name="T16" fmla="*/ 0 w 10"/>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7">
                    <a:moveTo>
                      <a:pt x="10" y="15"/>
                    </a:moveTo>
                    <a:lnTo>
                      <a:pt x="9" y="16"/>
                    </a:lnTo>
                    <a:lnTo>
                      <a:pt x="8" y="16"/>
                    </a:lnTo>
                    <a:lnTo>
                      <a:pt x="5" y="17"/>
                    </a:lnTo>
                    <a:lnTo>
                      <a:pt x="4" y="17"/>
                    </a:lnTo>
                    <a:lnTo>
                      <a:pt x="3" y="17"/>
                    </a:lnTo>
                    <a:lnTo>
                      <a:pt x="0" y="17"/>
                    </a:lnTo>
                    <a:lnTo>
                      <a:pt x="0" y="0"/>
                    </a:lnTo>
                    <a:lnTo>
                      <a:pt x="1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1" name="Freeform 190">
                <a:extLst>
                  <a:ext uri="{FF2B5EF4-FFF2-40B4-BE49-F238E27FC236}">
                    <a16:creationId xmlns:a16="http://schemas.microsoft.com/office/drawing/2014/main" id="{3AB9C306-6D25-904F-B707-AD3AEDB4464C}"/>
                  </a:ext>
                </a:extLst>
              </p:cNvPr>
              <p:cNvSpPr>
                <a:spLocks/>
              </p:cNvSpPr>
              <p:nvPr/>
            </p:nvSpPr>
            <p:spPr bwMode="auto">
              <a:xfrm>
                <a:off x="2636" y="2547"/>
                <a:ext cx="0" cy="144"/>
              </a:xfrm>
              <a:custGeom>
                <a:avLst/>
                <a:gdLst>
                  <a:gd name="T0" fmla="*/ 0 w 27"/>
                  <a:gd name="T1" fmla="*/ 0 h 35"/>
                  <a:gd name="T2" fmla="*/ 0 w 27"/>
                  <a:gd name="T3" fmla="*/ 0 h 35"/>
                  <a:gd name="T4" fmla="*/ 0 w 27"/>
                  <a:gd name="T5" fmla="*/ 0 h 35"/>
                  <a:gd name="T6" fmla="*/ 0 w 27"/>
                  <a:gd name="T7" fmla="*/ 0 h 35"/>
                  <a:gd name="T8" fmla="*/ 0 w 27"/>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35">
                    <a:moveTo>
                      <a:pt x="0" y="29"/>
                    </a:moveTo>
                    <a:lnTo>
                      <a:pt x="13" y="0"/>
                    </a:lnTo>
                    <a:lnTo>
                      <a:pt x="27" y="6"/>
                    </a:lnTo>
                    <a:lnTo>
                      <a:pt x="13" y="35"/>
                    </a:lnTo>
                    <a:lnTo>
                      <a:pt x="0"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2" name="Freeform 191">
                <a:extLst>
                  <a:ext uri="{FF2B5EF4-FFF2-40B4-BE49-F238E27FC236}">
                    <a16:creationId xmlns:a16="http://schemas.microsoft.com/office/drawing/2014/main" id="{8C98489A-EBA2-6445-875D-947A16F4EE2E}"/>
                  </a:ext>
                </a:extLst>
              </p:cNvPr>
              <p:cNvSpPr>
                <a:spLocks/>
              </p:cNvSpPr>
              <p:nvPr/>
            </p:nvSpPr>
            <p:spPr bwMode="auto">
              <a:xfrm>
                <a:off x="2636" y="2550"/>
                <a:ext cx="0" cy="144"/>
              </a:xfrm>
              <a:custGeom>
                <a:avLst/>
                <a:gdLst>
                  <a:gd name="T0" fmla="*/ 0 w 13"/>
                  <a:gd name="T1" fmla="*/ 0 h 17"/>
                  <a:gd name="T2" fmla="*/ 0 w 13"/>
                  <a:gd name="T3" fmla="*/ 0 h 17"/>
                  <a:gd name="T4" fmla="*/ 0 w 13"/>
                  <a:gd name="T5" fmla="*/ 0 h 17"/>
                  <a:gd name="T6" fmla="*/ 0 w 13"/>
                  <a:gd name="T7" fmla="*/ 0 h 17"/>
                  <a:gd name="T8" fmla="*/ 0 w 13"/>
                  <a:gd name="T9" fmla="*/ 0 h 17"/>
                  <a:gd name="T10" fmla="*/ 0 w 13"/>
                  <a:gd name="T11" fmla="*/ 0 h 17"/>
                  <a:gd name="T12" fmla="*/ 0 w 13"/>
                  <a:gd name="T13" fmla="*/ 0 h 17"/>
                  <a:gd name="T14" fmla="*/ 0 w 13"/>
                  <a:gd name="T15" fmla="*/ 0 h 17"/>
                  <a:gd name="T16" fmla="*/ 0 w 13"/>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7">
                    <a:moveTo>
                      <a:pt x="13" y="17"/>
                    </a:moveTo>
                    <a:lnTo>
                      <a:pt x="11" y="17"/>
                    </a:lnTo>
                    <a:lnTo>
                      <a:pt x="8" y="16"/>
                    </a:lnTo>
                    <a:lnTo>
                      <a:pt x="6" y="16"/>
                    </a:lnTo>
                    <a:lnTo>
                      <a:pt x="4" y="15"/>
                    </a:lnTo>
                    <a:lnTo>
                      <a:pt x="2" y="12"/>
                    </a:lnTo>
                    <a:lnTo>
                      <a:pt x="0" y="11"/>
                    </a:lnTo>
                    <a:lnTo>
                      <a:pt x="13" y="0"/>
                    </a:lnTo>
                    <a:lnTo>
                      <a:pt x="13"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3" name="Freeform 192">
                <a:extLst>
                  <a:ext uri="{FF2B5EF4-FFF2-40B4-BE49-F238E27FC236}">
                    <a16:creationId xmlns:a16="http://schemas.microsoft.com/office/drawing/2014/main" id="{1A9912CA-C98A-4942-A060-072329E596F3}"/>
                  </a:ext>
                </a:extLst>
              </p:cNvPr>
              <p:cNvSpPr>
                <a:spLocks/>
              </p:cNvSpPr>
              <p:nvPr/>
            </p:nvSpPr>
            <p:spPr bwMode="auto">
              <a:xfrm>
                <a:off x="2634" y="2546"/>
                <a:ext cx="0" cy="144"/>
              </a:xfrm>
              <a:custGeom>
                <a:avLst/>
                <a:gdLst>
                  <a:gd name="T0" fmla="*/ 0 w 35"/>
                  <a:gd name="T1" fmla="*/ 0 h 33"/>
                  <a:gd name="T2" fmla="*/ 0 w 35"/>
                  <a:gd name="T3" fmla="*/ 0 h 33"/>
                  <a:gd name="T4" fmla="*/ 0 w 35"/>
                  <a:gd name="T5" fmla="*/ 0 h 33"/>
                  <a:gd name="T6" fmla="*/ 0 w 35"/>
                  <a:gd name="T7" fmla="*/ 0 h 33"/>
                  <a:gd name="T8" fmla="*/ 0 w 35"/>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3">
                    <a:moveTo>
                      <a:pt x="8" y="33"/>
                    </a:moveTo>
                    <a:lnTo>
                      <a:pt x="35" y="10"/>
                    </a:lnTo>
                    <a:lnTo>
                      <a:pt x="26" y="0"/>
                    </a:lnTo>
                    <a:lnTo>
                      <a:pt x="0" y="23"/>
                    </a:lnTo>
                    <a:lnTo>
                      <a:pt x="8" y="3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4" name="Freeform 193">
                <a:extLst>
                  <a:ext uri="{FF2B5EF4-FFF2-40B4-BE49-F238E27FC236}">
                    <a16:creationId xmlns:a16="http://schemas.microsoft.com/office/drawing/2014/main" id="{AF66A06D-A5A6-3140-AD57-AE36AE55FD9D}"/>
                  </a:ext>
                </a:extLst>
              </p:cNvPr>
              <p:cNvSpPr>
                <a:spLocks/>
              </p:cNvSpPr>
              <p:nvPr/>
            </p:nvSpPr>
            <p:spPr bwMode="auto">
              <a:xfrm>
                <a:off x="2634" y="2546"/>
                <a:ext cx="0" cy="144"/>
              </a:xfrm>
              <a:custGeom>
                <a:avLst/>
                <a:gdLst>
                  <a:gd name="T0" fmla="*/ 0 w 32"/>
                  <a:gd name="T1" fmla="*/ 0 h 23"/>
                  <a:gd name="T2" fmla="*/ 0 w 32"/>
                  <a:gd name="T3" fmla="*/ 0 h 23"/>
                  <a:gd name="T4" fmla="*/ 0 w 32"/>
                  <a:gd name="T5" fmla="*/ 0 h 23"/>
                  <a:gd name="T6" fmla="*/ 0 w 32"/>
                  <a:gd name="T7" fmla="*/ 0 h 23"/>
                  <a:gd name="T8" fmla="*/ 0 w 32"/>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3">
                    <a:moveTo>
                      <a:pt x="0" y="18"/>
                    </a:moveTo>
                    <a:lnTo>
                      <a:pt x="29" y="0"/>
                    </a:lnTo>
                    <a:lnTo>
                      <a:pt x="32" y="5"/>
                    </a:lnTo>
                    <a:lnTo>
                      <a:pt x="3" y="23"/>
                    </a:lnTo>
                    <a:lnTo>
                      <a:pt x="0"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5" name="Freeform 194">
                <a:extLst>
                  <a:ext uri="{FF2B5EF4-FFF2-40B4-BE49-F238E27FC236}">
                    <a16:creationId xmlns:a16="http://schemas.microsoft.com/office/drawing/2014/main" id="{A3E28D8D-8046-E145-8024-CE52EB611D81}"/>
                  </a:ext>
                </a:extLst>
              </p:cNvPr>
              <p:cNvSpPr>
                <a:spLocks/>
              </p:cNvSpPr>
              <p:nvPr/>
            </p:nvSpPr>
            <p:spPr bwMode="auto">
              <a:xfrm>
                <a:off x="2634" y="2548"/>
                <a:ext cx="0" cy="144"/>
              </a:xfrm>
              <a:custGeom>
                <a:avLst/>
                <a:gdLst>
                  <a:gd name="T0" fmla="*/ 0 w 16"/>
                  <a:gd name="T1" fmla="*/ 0 h 11"/>
                  <a:gd name="T2" fmla="*/ 0 w 16"/>
                  <a:gd name="T3" fmla="*/ 0 h 11"/>
                  <a:gd name="T4" fmla="*/ 0 w 16"/>
                  <a:gd name="T5" fmla="*/ 0 h 11"/>
                  <a:gd name="T6" fmla="*/ 0 w 16"/>
                  <a:gd name="T7" fmla="*/ 0 h 11"/>
                  <a:gd name="T8" fmla="*/ 0 w 16"/>
                  <a:gd name="T9" fmla="*/ 0 h 11"/>
                  <a:gd name="T10" fmla="*/ 0 w 16"/>
                  <a:gd name="T11" fmla="*/ 0 h 11"/>
                  <a:gd name="T12" fmla="*/ 0 w 16"/>
                  <a:gd name="T13" fmla="*/ 0 h 11"/>
                  <a:gd name="T14" fmla="*/ 0 w 16"/>
                  <a:gd name="T15" fmla="*/ 0 h 11"/>
                  <a:gd name="T16" fmla="*/ 0 w 16"/>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1">
                    <a:moveTo>
                      <a:pt x="3" y="11"/>
                    </a:moveTo>
                    <a:lnTo>
                      <a:pt x="3" y="10"/>
                    </a:lnTo>
                    <a:lnTo>
                      <a:pt x="1" y="10"/>
                    </a:lnTo>
                    <a:lnTo>
                      <a:pt x="1" y="8"/>
                    </a:lnTo>
                    <a:lnTo>
                      <a:pt x="0" y="7"/>
                    </a:lnTo>
                    <a:lnTo>
                      <a:pt x="0" y="6"/>
                    </a:lnTo>
                    <a:lnTo>
                      <a:pt x="16" y="0"/>
                    </a:lnTo>
                    <a:lnTo>
                      <a:pt x="3"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6" name="Freeform 195">
                <a:extLst>
                  <a:ext uri="{FF2B5EF4-FFF2-40B4-BE49-F238E27FC236}">
                    <a16:creationId xmlns:a16="http://schemas.microsoft.com/office/drawing/2014/main" id="{B6B799A5-3A83-0D4E-8E48-E5E98C160354}"/>
                  </a:ext>
                </a:extLst>
              </p:cNvPr>
              <p:cNvSpPr>
                <a:spLocks/>
              </p:cNvSpPr>
              <p:nvPr/>
            </p:nvSpPr>
            <p:spPr bwMode="auto">
              <a:xfrm>
                <a:off x="2633" y="2546"/>
                <a:ext cx="0" cy="144"/>
              </a:xfrm>
              <a:custGeom>
                <a:avLst/>
                <a:gdLst>
                  <a:gd name="T0" fmla="*/ 0 w 38"/>
                  <a:gd name="T1" fmla="*/ 0 h 29"/>
                  <a:gd name="T2" fmla="*/ 0 w 38"/>
                  <a:gd name="T3" fmla="*/ 0 h 29"/>
                  <a:gd name="T4" fmla="*/ 0 w 38"/>
                  <a:gd name="T5" fmla="*/ 0 h 29"/>
                  <a:gd name="T6" fmla="*/ 0 w 38"/>
                  <a:gd name="T7" fmla="*/ 0 h 29"/>
                  <a:gd name="T8" fmla="*/ 0 w 3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9">
                    <a:moveTo>
                      <a:pt x="6" y="29"/>
                    </a:moveTo>
                    <a:lnTo>
                      <a:pt x="38" y="16"/>
                    </a:lnTo>
                    <a:lnTo>
                      <a:pt x="32" y="0"/>
                    </a:lnTo>
                    <a:lnTo>
                      <a:pt x="0" y="13"/>
                    </a:lnTo>
                    <a:lnTo>
                      <a:pt x="6"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7" name="Freeform 196">
                <a:extLst>
                  <a:ext uri="{FF2B5EF4-FFF2-40B4-BE49-F238E27FC236}">
                    <a16:creationId xmlns:a16="http://schemas.microsoft.com/office/drawing/2014/main" id="{CE9EB53A-002B-D140-829D-EA7C2CA9DD17}"/>
                  </a:ext>
                </a:extLst>
              </p:cNvPr>
              <p:cNvSpPr>
                <a:spLocks/>
              </p:cNvSpPr>
              <p:nvPr/>
            </p:nvSpPr>
            <p:spPr bwMode="auto">
              <a:xfrm>
                <a:off x="2632" y="2546"/>
                <a:ext cx="0" cy="144"/>
              </a:xfrm>
              <a:custGeom>
                <a:avLst/>
                <a:gdLst>
                  <a:gd name="T0" fmla="*/ 0 w 34"/>
                  <a:gd name="T1" fmla="*/ 0 h 13"/>
                  <a:gd name="T2" fmla="*/ 0 w 34"/>
                  <a:gd name="T3" fmla="*/ 0 h 13"/>
                  <a:gd name="T4" fmla="*/ 0 w 34"/>
                  <a:gd name="T5" fmla="*/ 0 h 13"/>
                  <a:gd name="T6" fmla="*/ 0 w 34"/>
                  <a:gd name="T7" fmla="*/ 0 h 13"/>
                  <a:gd name="T8" fmla="*/ 0 w 34"/>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3">
                    <a:moveTo>
                      <a:pt x="0" y="9"/>
                    </a:moveTo>
                    <a:lnTo>
                      <a:pt x="33" y="0"/>
                    </a:lnTo>
                    <a:lnTo>
                      <a:pt x="34" y="4"/>
                    </a:lnTo>
                    <a:lnTo>
                      <a:pt x="1" y="13"/>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8" name="Freeform 197">
                <a:extLst>
                  <a:ext uri="{FF2B5EF4-FFF2-40B4-BE49-F238E27FC236}">
                    <a16:creationId xmlns:a16="http://schemas.microsoft.com/office/drawing/2014/main" id="{4C1511F3-20CF-BE44-97BD-368159C9BF82}"/>
                  </a:ext>
                </a:extLst>
              </p:cNvPr>
              <p:cNvSpPr>
                <a:spLocks/>
              </p:cNvSpPr>
              <p:nvPr/>
            </p:nvSpPr>
            <p:spPr bwMode="auto">
              <a:xfrm>
                <a:off x="2632" y="2546"/>
                <a:ext cx="0" cy="144"/>
              </a:xfrm>
              <a:custGeom>
                <a:avLst/>
                <a:gdLst>
                  <a:gd name="T0" fmla="*/ 0 w 17"/>
                  <a:gd name="T1" fmla="*/ 0 h 7"/>
                  <a:gd name="T2" fmla="*/ 0 w 17"/>
                  <a:gd name="T3" fmla="*/ 0 h 7"/>
                  <a:gd name="T4" fmla="*/ 0 w 17"/>
                  <a:gd name="T5" fmla="*/ 0 h 7"/>
                  <a:gd name="T6" fmla="*/ 0 w 17"/>
                  <a:gd name="T7" fmla="*/ 0 h 7"/>
                  <a:gd name="T8" fmla="*/ 0 w 17"/>
                  <a:gd name="T9" fmla="*/ 0 h 7"/>
                  <a:gd name="T10" fmla="*/ 0 w 17"/>
                  <a:gd name="T11" fmla="*/ 0 h 7"/>
                  <a:gd name="T12" fmla="*/ 0 w 17"/>
                  <a:gd name="T13" fmla="*/ 0 h 7"/>
                  <a:gd name="T14" fmla="*/ 0 w 17"/>
                  <a:gd name="T15" fmla="*/ 0 h 7"/>
                  <a:gd name="T16" fmla="*/ 0 w 1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7">
                    <a:moveTo>
                      <a:pt x="1" y="7"/>
                    </a:moveTo>
                    <a:lnTo>
                      <a:pt x="1" y="7"/>
                    </a:lnTo>
                    <a:lnTo>
                      <a:pt x="1" y="5"/>
                    </a:lnTo>
                    <a:lnTo>
                      <a:pt x="0" y="4"/>
                    </a:lnTo>
                    <a:lnTo>
                      <a:pt x="0" y="3"/>
                    </a:lnTo>
                    <a:lnTo>
                      <a:pt x="17" y="0"/>
                    </a:lnTo>
                    <a:lnTo>
                      <a:pt x="1"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199" name="Freeform 198">
                <a:extLst>
                  <a:ext uri="{FF2B5EF4-FFF2-40B4-BE49-F238E27FC236}">
                    <a16:creationId xmlns:a16="http://schemas.microsoft.com/office/drawing/2014/main" id="{396215ED-9BDB-394C-AA06-4A7719FFDC8A}"/>
                  </a:ext>
                </a:extLst>
              </p:cNvPr>
              <p:cNvSpPr>
                <a:spLocks/>
              </p:cNvSpPr>
              <p:nvPr/>
            </p:nvSpPr>
            <p:spPr bwMode="auto">
              <a:xfrm>
                <a:off x="2631" y="2538"/>
                <a:ext cx="0" cy="144"/>
              </a:xfrm>
              <a:custGeom>
                <a:avLst/>
                <a:gdLst>
                  <a:gd name="T0" fmla="*/ 0 w 41"/>
                  <a:gd name="T1" fmla="*/ 0 h 47"/>
                  <a:gd name="T2" fmla="*/ 0 w 41"/>
                  <a:gd name="T3" fmla="*/ 0 h 47"/>
                  <a:gd name="T4" fmla="*/ 0 w 41"/>
                  <a:gd name="T5" fmla="*/ 0 h 47"/>
                  <a:gd name="T6" fmla="*/ 0 w 41"/>
                  <a:gd name="T7" fmla="*/ 0 h 47"/>
                  <a:gd name="T8" fmla="*/ 0 w 4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7">
                    <a:moveTo>
                      <a:pt x="7" y="47"/>
                    </a:moveTo>
                    <a:lnTo>
                      <a:pt x="41" y="42"/>
                    </a:lnTo>
                    <a:lnTo>
                      <a:pt x="33" y="0"/>
                    </a:lnTo>
                    <a:lnTo>
                      <a:pt x="0" y="5"/>
                    </a:lnTo>
                    <a:lnTo>
                      <a:pt x="7" y="4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0" name="Freeform 199">
                <a:extLst>
                  <a:ext uri="{FF2B5EF4-FFF2-40B4-BE49-F238E27FC236}">
                    <a16:creationId xmlns:a16="http://schemas.microsoft.com/office/drawing/2014/main" id="{0D815B18-D621-0448-AA97-E0B844BF476B}"/>
                  </a:ext>
                </a:extLst>
              </p:cNvPr>
              <p:cNvSpPr>
                <a:spLocks/>
              </p:cNvSpPr>
              <p:nvPr/>
            </p:nvSpPr>
            <p:spPr bwMode="auto">
              <a:xfrm>
                <a:off x="2631" y="2533"/>
                <a:ext cx="0" cy="144"/>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3">
                    <a:moveTo>
                      <a:pt x="4" y="33"/>
                    </a:moveTo>
                    <a:lnTo>
                      <a:pt x="37" y="28"/>
                    </a:lnTo>
                    <a:lnTo>
                      <a:pt x="34" y="0"/>
                    </a:lnTo>
                    <a:lnTo>
                      <a:pt x="0" y="5"/>
                    </a:lnTo>
                    <a:lnTo>
                      <a:pt x="4" y="3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1" name="Freeform 200">
                <a:extLst>
                  <a:ext uri="{FF2B5EF4-FFF2-40B4-BE49-F238E27FC236}">
                    <a16:creationId xmlns:a16="http://schemas.microsoft.com/office/drawing/2014/main" id="{048CD3DB-F12F-E141-AC18-A0C88FF55E15}"/>
                  </a:ext>
                </a:extLst>
              </p:cNvPr>
              <p:cNvSpPr>
                <a:spLocks/>
              </p:cNvSpPr>
              <p:nvPr/>
            </p:nvSpPr>
            <p:spPr bwMode="auto">
              <a:xfrm>
                <a:off x="2631" y="2531"/>
                <a:ext cx="0" cy="144"/>
              </a:xfrm>
              <a:custGeom>
                <a:avLst/>
                <a:gdLst>
                  <a:gd name="T0" fmla="*/ 0 w 34"/>
                  <a:gd name="T1" fmla="*/ 0 h 20"/>
                  <a:gd name="T2" fmla="*/ 0 w 34"/>
                  <a:gd name="T3" fmla="*/ 0 h 20"/>
                  <a:gd name="T4" fmla="*/ 0 w 34"/>
                  <a:gd name="T5" fmla="*/ 0 h 20"/>
                  <a:gd name="T6" fmla="*/ 0 w 34"/>
                  <a:gd name="T7" fmla="*/ 0 h 20"/>
                  <a:gd name="T8" fmla="*/ 0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2" y="0"/>
                    </a:moveTo>
                    <a:lnTo>
                      <a:pt x="34" y="7"/>
                    </a:lnTo>
                    <a:lnTo>
                      <a:pt x="31" y="20"/>
                    </a:lnTo>
                    <a:lnTo>
                      <a:pt x="0" y="12"/>
                    </a:lnTo>
                    <a:lnTo>
                      <a:pt x="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2" name="Freeform 201">
                <a:extLst>
                  <a:ext uri="{FF2B5EF4-FFF2-40B4-BE49-F238E27FC236}">
                    <a16:creationId xmlns:a16="http://schemas.microsoft.com/office/drawing/2014/main" id="{3984CDD0-27F8-E242-BF88-9CCA79D81DC5}"/>
                  </a:ext>
                </a:extLst>
              </p:cNvPr>
              <p:cNvSpPr>
                <a:spLocks/>
              </p:cNvSpPr>
              <p:nvPr/>
            </p:nvSpPr>
            <p:spPr bwMode="auto">
              <a:xfrm>
                <a:off x="2631" y="2531"/>
                <a:ext cx="0" cy="14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2">
                    <a:moveTo>
                      <a:pt x="0" y="12"/>
                    </a:moveTo>
                    <a:lnTo>
                      <a:pt x="0" y="10"/>
                    </a:lnTo>
                    <a:lnTo>
                      <a:pt x="0" y="9"/>
                    </a:lnTo>
                    <a:lnTo>
                      <a:pt x="0" y="6"/>
                    </a:lnTo>
                    <a:lnTo>
                      <a:pt x="1" y="4"/>
                    </a:lnTo>
                    <a:lnTo>
                      <a:pt x="1" y="1"/>
                    </a:lnTo>
                    <a:lnTo>
                      <a:pt x="2" y="0"/>
                    </a:lnTo>
                    <a:lnTo>
                      <a:pt x="17" y="10"/>
                    </a:lnTo>
                    <a:lnTo>
                      <a:pt x="0"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3" name="Freeform 202">
                <a:extLst>
                  <a:ext uri="{FF2B5EF4-FFF2-40B4-BE49-F238E27FC236}">
                    <a16:creationId xmlns:a16="http://schemas.microsoft.com/office/drawing/2014/main" id="{49935BE6-8458-AB48-A999-180DE5E121CA}"/>
                  </a:ext>
                </a:extLst>
              </p:cNvPr>
              <p:cNvSpPr>
                <a:spLocks/>
              </p:cNvSpPr>
              <p:nvPr/>
            </p:nvSpPr>
            <p:spPr bwMode="auto">
              <a:xfrm>
                <a:off x="2631" y="2529"/>
                <a:ext cx="0" cy="144"/>
              </a:xfrm>
              <a:custGeom>
                <a:avLst/>
                <a:gdLst>
                  <a:gd name="T0" fmla="*/ 0 w 40"/>
                  <a:gd name="T1" fmla="*/ 0 h 36"/>
                  <a:gd name="T2" fmla="*/ 0 w 40"/>
                  <a:gd name="T3" fmla="*/ 0 h 36"/>
                  <a:gd name="T4" fmla="*/ 0 w 40"/>
                  <a:gd name="T5" fmla="*/ 0 h 36"/>
                  <a:gd name="T6" fmla="*/ 0 w 40"/>
                  <a:gd name="T7" fmla="*/ 0 h 36"/>
                  <a:gd name="T8" fmla="*/ 0 w 40"/>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6">
                    <a:moveTo>
                      <a:pt x="0" y="16"/>
                    </a:moveTo>
                    <a:lnTo>
                      <a:pt x="29" y="36"/>
                    </a:lnTo>
                    <a:lnTo>
                      <a:pt x="40" y="20"/>
                    </a:lnTo>
                    <a:lnTo>
                      <a:pt x="11" y="0"/>
                    </a:lnTo>
                    <a:lnTo>
                      <a:pt x="0"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4" name="Freeform 203">
                <a:extLst>
                  <a:ext uri="{FF2B5EF4-FFF2-40B4-BE49-F238E27FC236}">
                    <a16:creationId xmlns:a16="http://schemas.microsoft.com/office/drawing/2014/main" id="{09C23CCD-6554-4B46-AC9B-1AE423A54997}"/>
                  </a:ext>
                </a:extLst>
              </p:cNvPr>
              <p:cNvSpPr>
                <a:spLocks/>
              </p:cNvSpPr>
              <p:nvPr/>
            </p:nvSpPr>
            <p:spPr bwMode="auto">
              <a:xfrm>
                <a:off x="2633" y="2529"/>
                <a:ext cx="0" cy="144"/>
              </a:xfrm>
              <a:custGeom>
                <a:avLst/>
                <a:gdLst>
                  <a:gd name="T0" fmla="*/ 0 w 29"/>
                  <a:gd name="T1" fmla="*/ 0 h 20"/>
                  <a:gd name="T2" fmla="*/ 0 w 29"/>
                  <a:gd name="T3" fmla="*/ 0 h 20"/>
                  <a:gd name="T4" fmla="*/ 0 w 29"/>
                  <a:gd name="T5" fmla="*/ 0 h 20"/>
                  <a:gd name="T6" fmla="*/ 0 w 29"/>
                  <a:gd name="T7" fmla="*/ 0 h 20"/>
                  <a:gd name="T8" fmla="*/ 0 w 29"/>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0">
                    <a:moveTo>
                      <a:pt x="29" y="18"/>
                    </a:moveTo>
                    <a:lnTo>
                      <a:pt x="0" y="0"/>
                    </a:lnTo>
                    <a:lnTo>
                      <a:pt x="0" y="1"/>
                    </a:lnTo>
                    <a:lnTo>
                      <a:pt x="29" y="20"/>
                    </a:lnTo>
                    <a:lnTo>
                      <a:pt x="29"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5" name="Freeform 204">
                <a:extLst>
                  <a:ext uri="{FF2B5EF4-FFF2-40B4-BE49-F238E27FC236}">
                    <a16:creationId xmlns:a16="http://schemas.microsoft.com/office/drawing/2014/main" id="{F1E47F58-B8BE-604E-9390-210FA5EFB876}"/>
                  </a:ext>
                </a:extLst>
              </p:cNvPr>
              <p:cNvSpPr>
                <a:spLocks/>
              </p:cNvSpPr>
              <p:nvPr/>
            </p:nvSpPr>
            <p:spPr bwMode="auto">
              <a:xfrm>
                <a:off x="2633" y="2526"/>
                <a:ext cx="0" cy="144"/>
              </a:xfrm>
              <a:custGeom>
                <a:avLst/>
                <a:gdLst>
                  <a:gd name="T0" fmla="*/ 0 w 40"/>
                  <a:gd name="T1" fmla="*/ 0 h 38"/>
                  <a:gd name="T2" fmla="*/ 0 w 40"/>
                  <a:gd name="T3" fmla="*/ 0 h 38"/>
                  <a:gd name="T4" fmla="*/ 0 w 40"/>
                  <a:gd name="T5" fmla="*/ 0 h 38"/>
                  <a:gd name="T6" fmla="*/ 0 w 40"/>
                  <a:gd name="T7" fmla="*/ 0 h 38"/>
                  <a:gd name="T8" fmla="*/ 0 w 40"/>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8">
                    <a:moveTo>
                      <a:pt x="0" y="21"/>
                    </a:moveTo>
                    <a:lnTo>
                      <a:pt x="29" y="38"/>
                    </a:lnTo>
                    <a:lnTo>
                      <a:pt x="40" y="17"/>
                    </a:lnTo>
                    <a:lnTo>
                      <a:pt x="11" y="0"/>
                    </a:lnTo>
                    <a:lnTo>
                      <a:pt x="0" y="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6" name="Freeform 205">
                <a:extLst>
                  <a:ext uri="{FF2B5EF4-FFF2-40B4-BE49-F238E27FC236}">
                    <a16:creationId xmlns:a16="http://schemas.microsoft.com/office/drawing/2014/main" id="{754E21EB-748F-2143-822F-EF8CDF618498}"/>
                  </a:ext>
                </a:extLst>
              </p:cNvPr>
              <p:cNvSpPr>
                <a:spLocks/>
              </p:cNvSpPr>
              <p:nvPr/>
            </p:nvSpPr>
            <p:spPr bwMode="auto">
              <a:xfrm>
                <a:off x="2635" y="2520"/>
                <a:ext cx="0" cy="144"/>
              </a:xfrm>
              <a:custGeom>
                <a:avLst/>
                <a:gdLst>
                  <a:gd name="T0" fmla="*/ 0 w 50"/>
                  <a:gd name="T1" fmla="*/ 0 h 53"/>
                  <a:gd name="T2" fmla="*/ 0 w 50"/>
                  <a:gd name="T3" fmla="*/ 0 h 53"/>
                  <a:gd name="T4" fmla="*/ 0 w 50"/>
                  <a:gd name="T5" fmla="*/ 0 h 53"/>
                  <a:gd name="T6" fmla="*/ 0 w 50"/>
                  <a:gd name="T7" fmla="*/ 0 h 53"/>
                  <a:gd name="T8" fmla="*/ 0 w 50"/>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3">
                    <a:moveTo>
                      <a:pt x="0" y="36"/>
                    </a:moveTo>
                    <a:lnTo>
                      <a:pt x="29" y="53"/>
                    </a:lnTo>
                    <a:lnTo>
                      <a:pt x="50" y="17"/>
                    </a:lnTo>
                    <a:lnTo>
                      <a:pt x="21" y="0"/>
                    </a:lnTo>
                    <a:lnTo>
                      <a:pt x="0"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7" name="Freeform 206">
                <a:extLst>
                  <a:ext uri="{FF2B5EF4-FFF2-40B4-BE49-F238E27FC236}">
                    <a16:creationId xmlns:a16="http://schemas.microsoft.com/office/drawing/2014/main" id="{903EBD66-FEEF-E841-A249-2A6DBD72D793}"/>
                  </a:ext>
                </a:extLst>
              </p:cNvPr>
              <p:cNvSpPr>
                <a:spLocks/>
              </p:cNvSpPr>
              <p:nvPr/>
            </p:nvSpPr>
            <p:spPr bwMode="auto">
              <a:xfrm>
                <a:off x="2638" y="2520"/>
                <a:ext cx="0" cy="144"/>
              </a:xfrm>
              <a:custGeom>
                <a:avLst/>
                <a:gdLst>
                  <a:gd name="T0" fmla="*/ 0 w 34"/>
                  <a:gd name="T1" fmla="*/ 0 h 17"/>
                  <a:gd name="T2" fmla="*/ 0 w 34"/>
                  <a:gd name="T3" fmla="*/ 0 h 17"/>
                  <a:gd name="T4" fmla="*/ 0 w 34"/>
                  <a:gd name="T5" fmla="*/ 0 h 17"/>
                  <a:gd name="T6" fmla="*/ 0 w 34"/>
                  <a:gd name="T7" fmla="*/ 0 h 17"/>
                  <a:gd name="T8" fmla="*/ 0 w 34"/>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7">
                    <a:moveTo>
                      <a:pt x="34" y="12"/>
                    </a:moveTo>
                    <a:lnTo>
                      <a:pt x="3" y="0"/>
                    </a:lnTo>
                    <a:lnTo>
                      <a:pt x="0" y="5"/>
                    </a:lnTo>
                    <a:lnTo>
                      <a:pt x="32" y="17"/>
                    </a:lnTo>
                    <a:lnTo>
                      <a:pt x="34"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8" name="Freeform 207">
                <a:extLst>
                  <a:ext uri="{FF2B5EF4-FFF2-40B4-BE49-F238E27FC236}">
                    <a16:creationId xmlns:a16="http://schemas.microsoft.com/office/drawing/2014/main" id="{AB5E4EE8-7C09-0541-B425-20A8634E4800}"/>
                  </a:ext>
                </a:extLst>
              </p:cNvPr>
              <p:cNvSpPr>
                <a:spLocks/>
              </p:cNvSpPr>
              <p:nvPr/>
            </p:nvSpPr>
            <p:spPr bwMode="auto">
              <a:xfrm>
                <a:off x="2640" y="2520"/>
                <a:ext cx="0" cy="144"/>
              </a:xfrm>
              <a:custGeom>
                <a:avLst/>
                <a:gdLst>
                  <a:gd name="T0" fmla="*/ 0 w 17"/>
                  <a:gd name="T1" fmla="*/ 0 h 9"/>
                  <a:gd name="T2" fmla="*/ 0 w 17"/>
                  <a:gd name="T3" fmla="*/ 0 h 9"/>
                  <a:gd name="T4" fmla="*/ 0 w 17"/>
                  <a:gd name="T5" fmla="*/ 0 h 9"/>
                  <a:gd name="T6" fmla="*/ 0 w 17"/>
                  <a:gd name="T7" fmla="*/ 0 h 9"/>
                  <a:gd name="T8" fmla="*/ 0 w 17"/>
                  <a:gd name="T9" fmla="*/ 0 h 9"/>
                  <a:gd name="T10" fmla="*/ 0 w 17"/>
                  <a:gd name="T11" fmla="*/ 0 h 9"/>
                  <a:gd name="T12" fmla="*/ 0 w 17"/>
                  <a:gd name="T13" fmla="*/ 0 h 9"/>
                  <a:gd name="T14" fmla="*/ 0 w 17"/>
                  <a:gd name="T15" fmla="*/ 0 h 9"/>
                  <a:gd name="T16" fmla="*/ 0 w 17"/>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9">
                    <a:moveTo>
                      <a:pt x="17" y="4"/>
                    </a:moveTo>
                    <a:lnTo>
                      <a:pt x="17" y="5"/>
                    </a:lnTo>
                    <a:lnTo>
                      <a:pt x="16" y="7"/>
                    </a:lnTo>
                    <a:lnTo>
                      <a:pt x="16" y="8"/>
                    </a:lnTo>
                    <a:lnTo>
                      <a:pt x="15" y="9"/>
                    </a:lnTo>
                    <a:lnTo>
                      <a:pt x="0" y="0"/>
                    </a:lnTo>
                    <a:lnTo>
                      <a:pt x="17"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09" name="Freeform 208">
                <a:extLst>
                  <a:ext uri="{FF2B5EF4-FFF2-40B4-BE49-F238E27FC236}">
                    <a16:creationId xmlns:a16="http://schemas.microsoft.com/office/drawing/2014/main" id="{5FC2F15B-E0A9-0E4E-8553-31716B771E8C}"/>
                  </a:ext>
                </a:extLst>
              </p:cNvPr>
              <p:cNvSpPr>
                <a:spLocks/>
              </p:cNvSpPr>
              <p:nvPr/>
            </p:nvSpPr>
            <p:spPr bwMode="auto">
              <a:xfrm>
                <a:off x="2638" y="2514"/>
                <a:ext cx="0" cy="144"/>
              </a:xfrm>
              <a:custGeom>
                <a:avLst/>
                <a:gdLst>
                  <a:gd name="T0" fmla="*/ 0 w 39"/>
                  <a:gd name="T1" fmla="*/ 0 h 35"/>
                  <a:gd name="T2" fmla="*/ 0 w 39"/>
                  <a:gd name="T3" fmla="*/ 0 h 35"/>
                  <a:gd name="T4" fmla="*/ 0 w 39"/>
                  <a:gd name="T5" fmla="*/ 0 h 35"/>
                  <a:gd name="T6" fmla="*/ 0 w 39"/>
                  <a:gd name="T7" fmla="*/ 0 h 35"/>
                  <a:gd name="T8" fmla="*/ 0 w 3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5">
                    <a:moveTo>
                      <a:pt x="0" y="28"/>
                    </a:moveTo>
                    <a:lnTo>
                      <a:pt x="34" y="35"/>
                    </a:lnTo>
                    <a:lnTo>
                      <a:pt x="39" y="8"/>
                    </a:lnTo>
                    <a:lnTo>
                      <a:pt x="5" y="0"/>
                    </a:lnTo>
                    <a:lnTo>
                      <a:pt x="0" y="2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0" name="Freeform 209">
                <a:extLst>
                  <a:ext uri="{FF2B5EF4-FFF2-40B4-BE49-F238E27FC236}">
                    <a16:creationId xmlns:a16="http://schemas.microsoft.com/office/drawing/2014/main" id="{79122C8F-32AD-6545-AA18-71684D24ECF1}"/>
                  </a:ext>
                </a:extLst>
              </p:cNvPr>
              <p:cNvSpPr>
                <a:spLocks/>
              </p:cNvSpPr>
              <p:nvPr/>
            </p:nvSpPr>
            <p:spPr bwMode="auto">
              <a:xfrm>
                <a:off x="2638" y="2514"/>
                <a:ext cx="0" cy="144"/>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33" y="0"/>
                    </a:moveTo>
                    <a:lnTo>
                      <a:pt x="34" y="9"/>
                    </a:lnTo>
                    <a:lnTo>
                      <a:pt x="1" y="10"/>
                    </a:lnTo>
                    <a:lnTo>
                      <a:pt x="0" y="1"/>
                    </a:lnTo>
                    <a:lnTo>
                      <a:pt x="3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1" name="Freeform 210">
                <a:extLst>
                  <a:ext uri="{FF2B5EF4-FFF2-40B4-BE49-F238E27FC236}">
                    <a16:creationId xmlns:a16="http://schemas.microsoft.com/office/drawing/2014/main" id="{BA9A9C98-6931-C24B-8A11-2BF319AF7321}"/>
                  </a:ext>
                </a:extLst>
              </p:cNvPr>
              <p:cNvSpPr>
                <a:spLocks/>
              </p:cNvSpPr>
              <p:nvPr/>
            </p:nvSpPr>
            <p:spPr bwMode="auto">
              <a:xfrm>
                <a:off x="2638" y="2513"/>
                <a:ext cx="0" cy="144"/>
              </a:xfrm>
              <a:custGeom>
                <a:avLst/>
                <a:gdLst>
                  <a:gd name="T0" fmla="*/ 0 w 33"/>
                  <a:gd name="T1" fmla="*/ 0 h 17"/>
                  <a:gd name="T2" fmla="*/ 0 w 33"/>
                  <a:gd name="T3" fmla="*/ 0 h 17"/>
                  <a:gd name="T4" fmla="*/ 0 w 33"/>
                  <a:gd name="T5" fmla="*/ 0 h 17"/>
                  <a:gd name="T6" fmla="*/ 0 w 33"/>
                  <a:gd name="T7" fmla="*/ 0 h 17"/>
                  <a:gd name="T8" fmla="*/ 0 w 33"/>
                  <a:gd name="T9" fmla="*/ 0 h 17"/>
                  <a:gd name="T10" fmla="*/ 0 w 33"/>
                  <a:gd name="T11" fmla="*/ 0 h 17"/>
                  <a:gd name="T12" fmla="*/ 0 w 33"/>
                  <a:gd name="T13" fmla="*/ 0 h 17"/>
                  <a:gd name="T14" fmla="*/ 0 w 33"/>
                  <a:gd name="T15" fmla="*/ 0 h 17"/>
                  <a:gd name="T16" fmla="*/ 0 w 33"/>
                  <a:gd name="T17" fmla="*/ 0 h 17"/>
                  <a:gd name="T18" fmla="*/ 0 w 33"/>
                  <a:gd name="T19" fmla="*/ 0 h 17"/>
                  <a:gd name="T20" fmla="*/ 0 w 33"/>
                  <a:gd name="T21" fmla="*/ 0 h 17"/>
                  <a:gd name="T22" fmla="*/ 0 w 33"/>
                  <a:gd name="T23" fmla="*/ 0 h 17"/>
                  <a:gd name="T24" fmla="*/ 0 w 33"/>
                  <a:gd name="T25" fmla="*/ 0 h 17"/>
                  <a:gd name="T26" fmla="*/ 0 w 33"/>
                  <a:gd name="T27" fmla="*/ 0 h 17"/>
                  <a:gd name="T28" fmla="*/ 0 w 33"/>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17">
                    <a:moveTo>
                      <a:pt x="0" y="13"/>
                    </a:moveTo>
                    <a:lnTo>
                      <a:pt x="1" y="10"/>
                    </a:lnTo>
                    <a:lnTo>
                      <a:pt x="3" y="6"/>
                    </a:lnTo>
                    <a:lnTo>
                      <a:pt x="6" y="3"/>
                    </a:lnTo>
                    <a:lnTo>
                      <a:pt x="9" y="1"/>
                    </a:lnTo>
                    <a:lnTo>
                      <a:pt x="12" y="0"/>
                    </a:lnTo>
                    <a:lnTo>
                      <a:pt x="16" y="0"/>
                    </a:lnTo>
                    <a:lnTo>
                      <a:pt x="20" y="0"/>
                    </a:lnTo>
                    <a:lnTo>
                      <a:pt x="23" y="1"/>
                    </a:lnTo>
                    <a:lnTo>
                      <a:pt x="27" y="3"/>
                    </a:lnTo>
                    <a:lnTo>
                      <a:pt x="29" y="6"/>
                    </a:lnTo>
                    <a:lnTo>
                      <a:pt x="32" y="8"/>
                    </a:lnTo>
                    <a:lnTo>
                      <a:pt x="33" y="12"/>
                    </a:lnTo>
                    <a:lnTo>
                      <a:pt x="17" y="17"/>
                    </a:lnTo>
                    <a:lnTo>
                      <a:pt x="0"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2" name="Freeform 211">
                <a:extLst>
                  <a:ext uri="{FF2B5EF4-FFF2-40B4-BE49-F238E27FC236}">
                    <a16:creationId xmlns:a16="http://schemas.microsoft.com/office/drawing/2014/main" id="{525EEB70-58B9-214C-A648-A75B9C23CDB1}"/>
                  </a:ext>
                </a:extLst>
              </p:cNvPr>
              <p:cNvSpPr>
                <a:spLocks/>
              </p:cNvSpPr>
              <p:nvPr/>
            </p:nvSpPr>
            <p:spPr bwMode="auto">
              <a:xfrm>
                <a:off x="2638" y="2514"/>
                <a:ext cx="0" cy="144"/>
              </a:xfrm>
              <a:custGeom>
                <a:avLst/>
                <a:gdLst>
                  <a:gd name="T0" fmla="*/ 0 w 38"/>
                  <a:gd name="T1" fmla="*/ 0 h 31"/>
                  <a:gd name="T2" fmla="*/ 0 w 38"/>
                  <a:gd name="T3" fmla="*/ 0 h 31"/>
                  <a:gd name="T4" fmla="*/ 0 w 38"/>
                  <a:gd name="T5" fmla="*/ 0 h 31"/>
                  <a:gd name="T6" fmla="*/ 0 w 38"/>
                  <a:gd name="T7" fmla="*/ 0 h 31"/>
                  <a:gd name="T8" fmla="*/ 0 w 38"/>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1">
                    <a:moveTo>
                      <a:pt x="32" y="0"/>
                    </a:moveTo>
                    <a:lnTo>
                      <a:pt x="0" y="10"/>
                    </a:lnTo>
                    <a:lnTo>
                      <a:pt x="6" y="31"/>
                    </a:lnTo>
                    <a:lnTo>
                      <a:pt x="38" y="21"/>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3" name="Freeform 212">
                <a:extLst>
                  <a:ext uri="{FF2B5EF4-FFF2-40B4-BE49-F238E27FC236}">
                    <a16:creationId xmlns:a16="http://schemas.microsoft.com/office/drawing/2014/main" id="{5590F5AC-6B57-3F44-B605-52060B3733BC}"/>
                  </a:ext>
                </a:extLst>
              </p:cNvPr>
              <p:cNvSpPr>
                <a:spLocks/>
              </p:cNvSpPr>
              <p:nvPr/>
            </p:nvSpPr>
            <p:spPr bwMode="auto">
              <a:xfrm>
                <a:off x="2639" y="2519"/>
                <a:ext cx="0" cy="144"/>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34" y="5"/>
                    </a:moveTo>
                    <a:lnTo>
                      <a:pt x="1" y="10"/>
                    </a:lnTo>
                    <a:lnTo>
                      <a:pt x="0" y="5"/>
                    </a:lnTo>
                    <a:lnTo>
                      <a:pt x="33" y="0"/>
                    </a:lnTo>
                    <a:lnTo>
                      <a:pt x="34"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4" name="Freeform 213">
                <a:extLst>
                  <a:ext uri="{FF2B5EF4-FFF2-40B4-BE49-F238E27FC236}">
                    <a16:creationId xmlns:a16="http://schemas.microsoft.com/office/drawing/2014/main" id="{F3843AC1-C849-E64B-A6FD-BCBFF4D37109}"/>
                  </a:ext>
                </a:extLst>
              </p:cNvPr>
              <p:cNvSpPr>
                <a:spLocks/>
              </p:cNvSpPr>
              <p:nvPr/>
            </p:nvSpPr>
            <p:spPr bwMode="auto">
              <a:xfrm>
                <a:off x="2642" y="2519"/>
                <a:ext cx="0" cy="144"/>
              </a:xfrm>
              <a:custGeom>
                <a:avLst/>
                <a:gdLst>
                  <a:gd name="T0" fmla="*/ 0 w 17"/>
                  <a:gd name="T1" fmla="*/ 0 h 5"/>
                  <a:gd name="T2" fmla="*/ 0 w 17"/>
                  <a:gd name="T3" fmla="*/ 0 h 5"/>
                  <a:gd name="T4" fmla="*/ 0 w 17"/>
                  <a:gd name="T5" fmla="*/ 0 h 5"/>
                  <a:gd name="T6" fmla="*/ 0 w 17"/>
                  <a:gd name="T7" fmla="*/ 0 h 5"/>
                  <a:gd name="T8" fmla="*/ 0 w 17"/>
                  <a:gd name="T9" fmla="*/ 0 h 5"/>
                  <a:gd name="T10" fmla="*/ 0 w 17"/>
                  <a:gd name="T11" fmla="*/ 0 h 5"/>
                  <a:gd name="T12" fmla="*/ 0 w 17"/>
                  <a:gd name="T13" fmla="*/ 0 h 5"/>
                  <a:gd name="T14" fmla="*/ 0 w 17"/>
                  <a:gd name="T15" fmla="*/ 0 h 5"/>
                  <a:gd name="T16" fmla="*/ 0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
                    <a:moveTo>
                      <a:pt x="16" y="0"/>
                    </a:moveTo>
                    <a:lnTo>
                      <a:pt x="16" y="1"/>
                    </a:lnTo>
                    <a:lnTo>
                      <a:pt x="17" y="3"/>
                    </a:lnTo>
                    <a:lnTo>
                      <a:pt x="17" y="4"/>
                    </a:lnTo>
                    <a:lnTo>
                      <a:pt x="17" y="5"/>
                    </a:lnTo>
                    <a:lnTo>
                      <a:pt x="0" y="5"/>
                    </a:lnTo>
                    <a:lnTo>
                      <a:pt x="1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5" name="Freeform 214">
                <a:extLst>
                  <a:ext uri="{FF2B5EF4-FFF2-40B4-BE49-F238E27FC236}">
                    <a16:creationId xmlns:a16="http://schemas.microsoft.com/office/drawing/2014/main" id="{1A27F5FB-6581-0347-A322-D7C1A41C8FD1}"/>
                  </a:ext>
                </a:extLst>
              </p:cNvPr>
              <p:cNvSpPr>
                <a:spLocks/>
              </p:cNvSpPr>
              <p:nvPr/>
            </p:nvSpPr>
            <p:spPr bwMode="auto">
              <a:xfrm>
                <a:off x="2639" y="2520"/>
                <a:ext cx="0" cy="144"/>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1" y="10"/>
                    </a:moveTo>
                    <a:lnTo>
                      <a:pt x="34" y="5"/>
                    </a:lnTo>
                    <a:lnTo>
                      <a:pt x="33" y="0"/>
                    </a:lnTo>
                    <a:lnTo>
                      <a:pt x="0" y="5"/>
                    </a:lnTo>
                    <a:lnTo>
                      <a:pt x="1"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6" name="Freeform 215">
                <a:extLst>
                  <a:ext uri="{FF2B5EF4-FFF2-40B4-BE49-F238E27FC236}">
                    <a16:creationId xmlns:a16="http://schemas.microsoft.com/office/drawing/2014/main" id="{DCFBBD6C-1F86-714B-B57F-8D784F6C4BB5}"/>
                  </a:ext>
                </a:extLst>
              </p:cNvPr>
              <p:cNvSpPr>
                <a:spLocks/>
              </p:cNvSpPr>
              <p:nvPr/>
            </p:nvSpPr>
            <p:spPr bwMode="auto">
              <a:xfrm>
                <a:off x="2639" y="2520"/>
                <a:ext cx="0" cy="144"/>
              </a:xfrm>
              <a:custGeom>
                <a:avLst/>
                <a:gdLst>
                  <a:gd name="T0" fmla="*/ 0 w 17"/>
                  <a:gd name="T1" fmla="*/ 0 h 5"/>
                  <a:gd name="T2" fmla="*/ 0 w 17"/>
                  <a:gd name="T3" fmla="*/ 0 h 5"/>
                  <a:gd name="T4" fmla="*/ 0 w 17"/>
                  <a:gd name="T5" fmla="*/ 0 h 5"/>
                  <a:gd name="T6" fmla="*/ 0 w 17"/>
                  <a:gd name="T7" fmla="*/ 0 h 5"/>
                  <a:gd name="T8" fmla="*/ 0 w 17"/>
                  <a:gd name="T9" fmla="*/ 0 h 5"/>
                  <a:gd name="T10" fmla="*/ 0 w 17"/>
                  <a:gd name="T11" fmla="*/ 0 h 5"/>
                  <a:gd name="T12" fmla="*/ 0 w 17"/>
                  <a:gd name="T13" fmla="*/ 0 h 5"/>
                  <a:gd name="T14" fmla="*/ 0 w 17"/>
                  <a:gd name="T15" fmla="*/ 0 h 5"/>
                  <a:gd name="T16" fmla="*/ 0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
                    <a:moveTo>
                      <a:pt x="1" y="5"/>
                    </a:moveTo>
                    <a:lnTo>
                      <a:pt x="1" y="4"/>
                    </a:lnTo>
                    <a:lnTo>
                      <a:pt x="1" y="3"/>
                    </a:lnTo>
                    <a:lnTo>
                      <a:pt x="0" y="2"/>
                    </a:lnTo>
                    <a:lnTo>
                      <a:pt x="0" y="0"/>
                    </a:lnTo>
                    <a:lnTo>
                      <a:pt x="17" y="0"/>
                    </a:lnTo>
                    <a:lnTo>
                      <a:pt x="1"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7" name="Freeform 216">
                <a:extLst>
                  <a:ext uri="{FF2B5EF4-FFF2-40B4-BE49-F238E27FC236}">
                    <a16:creationId xmlns:a16="http://schemas.microsoft.com/office/drawing/2014/main" id="{69A5F844-4235-454B-8572-5D1BA22FEEA3}"/>
                  </a:ext>
                </a:extLst>
              </p:cNvPr>
              <p:cNvSpPr>
                <a:spLocks/>
              </p:cNvSpPr>
              <p:nvPr/>
            </p:nvSpPr>
            <p:spPr bwMode="auto">
              <a:xfrm>
                <a:off x="2663" y="2488"/>
                <a:ext cx="0" cy="144"/>
              </a:xfrm>
              <a:custGeom>
                <a:avLst/>
                <a:gdLst>
                  <a:gd name="T0" fmla="*/ 0 w 60"/>
                  <a:gd name="T1" fmla="*/ 0 h 192"/>
                  <a:gd name="T2" fmla="*/ 0 w 60"/>
                  <a:gd name="T3" fmla="*/ 1 h 192"/>
                  <a:gd name="T4" fmla="*/ 0 w 60"/>
                  <a:gd name="T5" fmla="*/ 1 h 192"/>
                  <a:gd name="T6" fmla="*/ 0 w 60"/>
                  <a:gd name="T7" fmla="*/ 1 h 192"/>
                  <a:gd name="T8" fmla="*/ 0 w 60"/>
                  <a:gd name="T9" fmla="*/ 1 h 192"/>
                  <a:gd name="T10" fmla="*/ 0 w 60"/>
                  <a:gd name="T11" fmla="*/ 1 h 192"/>
                  <a:gd name="T12" fmla="*/ 0 w 60"/>
                  <a:gd name="T13" fmla="*/ 1 h 192"/>
                  <a:gd name="T14" fmla="*/ 0 w 60"/>
                  <a:gd name="T15" fmla="*/ 1 h 192"/>
                  <a:gd name="T16" fmla="*/ 0 w 60"/>
                  <a:gd name="T17" fmla="*/ 1 h 192"/>
                  <a:gd name="T18" fmla="*/ 0 w 60"/>
                  <a:gd name="T19" fmla="*/ 1 h 192"/>
                  <a:gd name="T20" fmla="*/ 0 w 60"/>
                  <a:gd name="T21" fmla="*/ 1 h 192"/>
                  <a:gd name="T22" fmla="*/ 0 w 60"/>
                  <a:gd name="T23" fmla="*/ 1 h 192"/>
                  <a:gd name="T24" fmla="*/ 0 w 60"/>
                  <a:gd name="T25" fmla="*/ 1 h 192"/>
                  <a:gd name="T26" fmla="*/ 0 w 60"/>
                  <a:gd name="T27" fmla="*/ 1 h 192"/>
                  <a:gd name="T28" fmla="*/ 0 w 60"/>
                  <a:gd name="T29" fmla="*/ 1 h 192"/>
                  <a:gd name="T30" fmla="*/ 0 w 60"/>
                  <a:gd name="T31" fmla="*/ 1 h 192"/>
                  <a:gd name="T32" fmla="*/ 0 w 60"/>
                  <a:gd name="T33" fmla="*/ 0 h 192"/>
                  <a:gd name="T34" fmla="*/ 0 w 60"/>
                  <a:gd name="T35" fmla="*/ 0 h 192"/>
                  <a:gd name="T36" fmla="*/ 0 w 60"/>
                  <a:gd name="T37" fmla="*/ 0 h 192"/>
                  <a:gd name="T38" fmla="*/ 0 w 60"/>
                  <a:gd name="T39" fmla="*/ 0 h 192"/>
                  <a:gd name="T40" fmla="*/ 0 w 60"/>
                  <a:gd name="T41" fmla="*/ 0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192">
                    <a:moveTo>
                      <a:pt x="39" y="27"/>
                    </a:moveTo>
                    <a:lnTo>
                      <a:pt x="54" y="84"/>
                    </a:lnTo>
                    <a:lnTo>
                      <a:pt x="60" y="104"/>
                    </a:lnTo>
                    <a:lnTo>
                      <a:pt x="60" y="125"/>
                    </a:lnTo>
                    <a:lnTo>
                      <a:pt x="51" y="162"/>
                    </a:lnTo>
                    <a:lnTo>
                      <a:pt x="45" y="171"/>
                    </a:lnTo>
                    <a:lnTo>
                      <a:pt x="39" y="176"/>
                    </a:lnTo>
                    <a:lnTo>
                      <a:pt x="33" y="187"/>
                    </a:lnTo>
                    <a:lnTo>
                      <a:pt x="25" y="187"/>
                    </a:lnTo>
                    <a:lnTo>
                      <a:pt x="20" y="192"/>
                    </a:lnTo>
                    <a:lnTo>
                      <a:pt x="14" y="192"/>
                    </a:lnTo>
                    <a:lnTo>
                      <a:pt x="4" y="182"/>
                    </a:lnTo>
                    <a:lnTo>
                      <a:pt x="4" y="166"/>
                    </a:lnTo>
                    <a:lnTo>
                      <a:pt x="2" y="125"/>
                    </a:lnTo>
                    <a:lnTo>
                      <a:pt x="0" y="98"/>
                    </a:lnTo>
                    <a:lnTo>
                      <a:pt x="4" y="84"/>
                    </a:lnTo>
                    <a:lnTo>
                      <a:pt x="10" y="61"/>
                    </a:lnTo>
                    <a:lnTo>
                      <a:pt x="27" y="27"/>
                    </a:lnTo>
                    <a:lnTo>
                      <a:pt x="33" y="0"/>
                    </a:lnTo>
                    <a:lnTo>
                      <a:pt x="39" y="20"/>
                    </a:lnTo>
                    <a:lnTo>
                      <a:pt x="39" y="27"/>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8" name="Freeform 217">
                <a:extLst>
                  <a:ext uri="{FF2B5EF4-FFF2-40B4-BE49-F238E27FC236}">
                    <a16:creationId xmlns:a16="http://schemas.microsoft.com/office/drawing/2014/main" id="{BF921830-6CED-F042-A425-7741AFD98A45}"/>
                  </a:ext>
                </a:extLst>
              </p:cNvPr>
              <p:cNvSpPr>
                <a:spLocks/>
              </p:cNvSpPr>
              <p:nvPr/>
            </p:nvSpPr>
            <p:spPr bwMode="auto">
              <a:xfrm>
                <a:off x="2667" y="2493"/>
                <a:ext cx="0" cy="144"/>
              </a:xfrm>
              <a:custGeom>
                <a:avLst/>
                <a:gdLst>
                  <a:gd name="T0" fmla="*/ 0 w 49"/>
                  <a:gd name="T1" fmla="*/ 0 h 67"/>
                  <a:gd name="T2" fmla="*/ 0 w 49"/>
                  <a:gd name="T3" fmla="*/ 0 h 67"/>
                  <a:gd name="T4" fmla="*/ 0 w 49"/>
                  <a:gd name="T5" fmla="*/ 0 h 67"/>
                  <a:gd name="T6" fmla="*/ 0 w 49"/>
                  <a:gd name="T7" fmla="*/ 0 h 67"/>
                  <a:gd name="T8" fmla="*/ 0 w 49"/>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67">
                    <a:moveTo>
                      <a:pt x="34" y="0"/>
                    </a:moveTo>
                    <a:lnTo>
                      <a:pt x="0" y="10"/>
                    </a:lnTo>
                    <a:lnTo>
                      <a:pt x="15" y="67"/>
                    </a:lnTo>
                    <a:lnTo>
                      <a:pt x="49" y="57"/>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19" name="Freeform 218">
                <a:extLst>
                  <a:ext uri="{FF2B5EF4-FFF2-40B4-BE49-F238E27FC236}">
                    <a16:creationId xmlns:a16="http://schemas.microsoft.com/office/drawing/2014/main" id="{7C8A91BD-0AD4-3545-84C1-F30693E61547}"/>
                  </a:ext>
                </a:extLst>
              </p:cNvPr>
              <p:cNvSpPr>
                <a:spLocks/>
              </p:cNvSpPr>
              <p:nvPr/>
            </p:nvSpPr>
            <p:spPr bwMode="auto">
              <a:xfrm>
                <a:off x="2669" y="2503"/>
                <a:ext cx="0" cy="144"/>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1" y="10"/>
                    </a:moveTo>
                    <a:lnTo>
                      <a:pt x="34" y="0"/>
                    </a:lnTo>
                    <a:lnTo>
                      <a:pt x="32" y="0"/>
                    </a:lnTo>
                    <a:lnTo>
                      <a:pt x="0" y="10"/>
                    </a:lnTo>
                    <a:lnTo>
                      <a:pt x="1"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20" name="Freeform 219">
                <a:extLst>
                  <a:ext uri="{FF2B5EF4-FFF2-40B4-BE49-F238E27FC236}">
                    <a16:creationId xmlns:a16="http://schemas.microsoft.com/office/drawing/2014/main" id="{7CAC8389-833D-FB47-AEE1-8163DCD1B18D}"/>
                  </a:ext>
                </a:extLst>
              </p:cNvPr>
              <p:cNvSpPr>
                <a:spLocks/>
              </p:cNvSpPr>
              <p:nvPr/>
            </p:nvSpPr>
            <p:spPr bwMode="auto">
              <a:xfrm>
                <a:off x="2670" y="2503"/>
                <a:ext cx="0" cy="144"/>
              </a:xfrm>
              <a:custGeom>
                <a:avLst/>
                <a:gdLst>
                  <a:gd name="T0" fmla="*/ 0 w 37"/>
                  <a:gd name="T1" fmla="*/ 0 h 30"/>
                  <a:gd name="T2" fmla="*/ 0 w 37"/>
                  <a:gd name="T3" fmla="*/ 0 h 30"/>
                  <a:gd name="T4" fmla="*/ 0 w 37"/>
                  <a:gd name="T5" fmla="*/ 0 h 30"/>
                  <a:gd name="T6" fmla="*/ 0 w 37"/>
                  <a:gd name="T7" fmla="*/ 0 h 30"/>
                  <a:gd name="T8" fmla="*/ 0 w 37"/>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0">
                    <a:moveTo>
                      <a:pt x="31" y="0"/>
                    </a:moveTo>
                    <a:lnTo>
                      <a:pt x="0" y="10"/>
                    </a:lnTo>
                    <a:lnTo>
                      <a:pt x="6" y="30"/>
                    </a:lnTo>
                    <a:lnTo>
                      <a:pt x="37" y="20"/>
                    </a:lnTo>
                    <a:lnTo>
                      <a:pt x="3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21" name="Freeform 220">
                <a:extLst>
                  <a:ext uri="{FF2B5EF4-FFF2-40B4-BE49-F238E27FC236}">
                    <a16:creationId xmlns:a16="http://schemas.microsoft.com/office/drawing/2014/main" id="{2BA965AF-A5B4-A443-AB29-59F6201819A5}"/>
                  </a:ext>
                </a:extLst>
              </p:cNvPr>
              <p:cNvSpPr>
                <a:spLocks/>
              </p:cNvSpPr>
              <p:nvPr/>
            </p:nvSpPr>
            <p:spPr bwMode="auto">
              <a:xfrm>
                <a:off x="2670" y="2506"/>
                <a:ext cx="0" cy="144"/>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34" y="5"/>
                    </a:moveTo>
                    <a:lnTo>
                      <a:pt x="1" y="10"/>
                    </a:lnTo>
                    <a:lnTo>
                      <a:pt x="0" y="5"/>
                    </a:lnTo>
                    <a:lnTo>
                      <a:pt x="32" y="0"/>
                    </a:lnTo>
                    <a:lnTo>
                      <a:pt x="34"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22" name="Freeform 221">
                <a:extLst>
                  <a:ext uri="{FF2B5EF4-FFF2-40B4-BE49-F238E27FC236}">
                    <a16:creationId xmlns:a16="http://schemas.microsoft.com/office/drawing/2014/main" id="{7EC9177C-D803-8C47-A9AA-100187CF5630}"/>
                  </a:ext>
                </a:extLst>
              </p:cNvPr>
              <p:cNvSpPr>
                <a:spLocks/>
              </p:cNvSpPr>
              <p:nvPr/>
            </p:nvSpPr>
            <p:spPr bwMode="auto">
              <a:xfrm>
                <a:off x="2673" y="2506"/>
                <a:ext cx="0" cy="144"/>
              </a:xfrm>
              <a:custGeom>
                <a:avLst/>
                <a:gdLst>
                  <a:gd name="T0" fmla="*/ 0 w 17"/>
                  <a:gd name="T1" fmla="*/ 0 h 5"/>
                  <a:gd name="T2" fmla="*/ 0 w 17"/>
                  <a:gd name="T3" fmla="*/ 0 h 5"/>
                  <a:gd name="T4" fmla="*/ 0 w 17"/>
                  <a:gd name="T5" fmla="*/ 0 h 5"/>
                  <a:gd name="T6" fmla="*/ 0 w 17"/>
                  <a:gd name="T7" fmla="*/ 0 h 5"/>
                  <a:gd name="T8" fmla="*/ 0 w 17"/>
                  <a:gd name="T9" fmla="*/ 0 h 5"/>
                  <a:gd name="T10" fmla="*/ 0 w 17"/>
                  <a:gd name="T11" fmla="*/ 0 h 5"/>
                  <a:gd name="T12" fmla="*/ 0 w 17"/>
                  <a:gd name="T13" fmla="*/ 0 h 5"/>
                  <a:gd name="T14" fmla="*/ 0 w 17"/>
                  <a:gd name="T15" fmla="*/ 0 h 5"/>
                  <a:gd name="T16" fmla="*/ 0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
                    <a:moveTo>
                      <a:pt x="15" y="0"/>
                    </a:moveTo>
                    <a:lnTo>
                      <a:pt x="15" y="1"/>
                    </a:lnTo>
                    <a:lnTo>
                      <a:pt x="17" y="2"/>
                    </a:lnTo>
                    <a:lnTo>
                      <a:pt x="17" y="3"/>
                    </a:lnTo>
                    <a:lnTo>
                      <a:pt x="17" y="5"/>
                    </a:lnTo>
                    <a:lnTo>
                      <a:pt x="0" y="5"/>
                    </a:lnTo>
                    <a:lnTo>
                      <a:pt x="1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23" name="Rectangle 222">
                <a:extLst>
                  <a:ext uri="{FF2B5EF4-FFF2-40B4-BE49-F238E27FC236}">
                    <a16:creationId xmlns:a16="http://schemas.microsoft.com/office/drawing/2014/main" id="{21E1854F-238F-DC42-9120-3E145527F632}"/>
                  </a:ext>
                </a:extLst>
              </p:cNvPr>
              <p:cNvSpPr>
                <a:spLocks noChangeArrowheads="1"/>
              </p:cNvSpPr>
              <p:nvPr/>
            </p:nvSpPr>
            <p:spPr bwMode="auto">
              <a:xfrm>
                <a:off x="2670" y="2508"/>
                <a:ext cx="0" cy="1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de-DE"/>
              </a:p>
            </p:txBody>
          </p:sp>
          <p:sp>
            <p:nvSpPr>
              <p:cNvPr id="224" name="Freeform 223">
                <a:extLst>
                  <a:ext uri="{FF2B5EF4-FFF2-40B4-BE49-F238E27FC236}">
                    <a16:creationId xmlns:a16="http://schemas.microsoft.com/office/drawing/2014/main" id="{0BBCBF0D-046D-0E4A-99B6-366D4CD3E332}"/>
                  </a:ext>
                </a:extLst>
              </p:cNvPr>
              <p:cNvSpPr>
                <a:spLocks/>
              </p:cNvSpPr>
              <p:nvPr/>
            </p:nvSpPr>
            <p:spPr bwMode="auto">
              <a:xfrm>
                <a:off x="2670" y="2511"/>
                <a:ext cx="0" cy="144"/>
              </a:xfrm>
              <a:custGeom>
                <a:avLst/>
                <a:gdLst>
                  <a:gd name="T0" fmla="*/ 0 w 34"/>
                  <a:gd name="T1" fmla="*/ 0 h 8"/>
                  <a:gd name="T2" fmla="*/ 0 w 34"/>
                  <a:gd name="T3" fmla="*/ 0 h 8"/>
                  <a:gd name="T4" fmla="*/ 0 w 34"/>
                  <a:gd name="T5" fmla="*/ 0 h 8"/>
                  <a:gd name="T6" fmla="*/ 0 w 34"/>
                  <a:gd name="T7" fmla="*/ 0 h 8"/>
                  <a:gd name="T8" fmla="*/ 0 w 3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8">
                    <a:moveTo>
                      <a:pt x="34" y="8"/>
                    </a:moveTo>
                    <a:lnTo>
                      <a:pt x="0" y="4"/>
                    </a:lnTo>
                    <a:lnTo>
                      <a:pt x="0" y="0"/>
                    </a:lnTo>
                    <a:lnTo>
                      <a:pt x="34" y="4"/>
                    </a:lnTo>
                    <a:lnTo>
                      <a:pt x="34"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25" name="Freeform 224">
                <a:extLst>
                  <a:ext uri="{FF2B5EF4-FFF2-40B4-BE49-F238E27FC236}">
                    <a16:creationId xmlns:a16="http://schemas.microsoft.com/office/drawing/2014/main" id="{C88463DE-7A87-204D-BCBD-0A9BF857D5F1}"/>
                  </a:ext>
                </a:extLst>
              </p:cNvPr>
              <p:cNvSpPr>
                <a:spLocks/>
              </p:cNvSpPr>
              <p:nvPr/>
            </p:nvSpPr>
            <p:spPr bwMode="auto">
              <a:xfrm>
                <a:off x="2673" y="2511"/>
                <a:ext cx="0" cy="144"/>
              </a:xfrm>
              <a:custGeom>
                <a:avLst/>
                <a:gdLst>
                  <a:gd name="T0" fmla="*/ 0 w 17"/>
                  <a:gd name="T1" fmla="*/ 0 h 4"/>
                  <a:gd name="T2" fmla="*/ 0 w 17"/>
                  <a:gd name="T3" fmla="*/ 0 h 4"/>
                  <a:gd name="T4" fmla="*/ 0 w 17"/>
                  <a:gd name="T5" fmla="*/ 0 h 4"/>
                  <a:gd name="T6" fmla="*/ 0 w 17"/>
                  <a:gd name="T7" fmla="*/ 0 h 4"/>
                  <a:gd name="T8" fmla="*/ 0 w 17"/>
                  <a:gd name="T9" fmla="*/ 0 h 4"/>
                  <a:gd name="T10" fmla="*/ 0 w 17"/>
                  <a:gd name="T11" fmla="*/ 0 h 4"/>
                  <a:gd name="T12" fmla="*/ 0 w 17"/>
                  <a:gd name="T13" fmla="*/ 0 h 4"/>
                  <a:gd name="T14" fmla="*/ 0 w 17"/>
                  <a:gd name="T15" fmla="*/ 0 h 4"/>
                  <a:gd name="T16" fmla="*/ 0 w 17"/>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4">
                    <a:moveTo>
                      <a:pt x="17" y="0"/>
                    </a:moveTo>
                    <a:lnTo>
                      <a:pt x="17" y="1"/>
                    </a:lnTo>
                    <a:lnTo>
                      <a:pt x="17" y="2"/>
                    </a:lnTo>
                    <a:lnTo>
                      <a:pt x="17" y="4"/>
                    </a:lnTo>
                    <a:lnTo>
                      <a:pt x="0" y="0"/>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26" name="Freeform 225">
                <a:extLst>
                  <a:ext uri="{FF2B5EF4-FFF2-40B4-BE49-F238E27FC236}">
                    <a16:creationId xmlns:a16="http://schemas.microsoft.com/office/drawing/2014/main" id="{F51371B7-351C-8346-9E8B-5B1C276CBAC9}"/>
                  </a:ext>
                </a:extLst>
              </p:cNvPr>
              <p:cNvSpPr>
                <a:spLocks/>
              </p:cNvSpPr>
              <p:nvPr/>
            </p:nvSpPr>
            <p:spPr bwMode="auto">
              <a:xfrm>
                <a:off x="2669" y="2511"/>
                <a:ext cx="0" cy="144"/>
              </a:xfrm>
              <a:custGeom>
                <a:avLst/>
                <a:gdLst>
                  <a:gd name="T0" fmla="*/ 0 w 43"/>
                  <a:gd name="T1" fmla="*/ 0 h 45"/>
                  <a:gd name="T2" fmla="*/ 0 w 43"/>
                  <a:gd name="T3" fmla="*/ 0 h 45"/>
                  <a:gd name="T4" fmla="*/ 0 w 43"/>
                  <a:gd name="T5" fmla="*/ 0 h 45"/>
                  <a:gd name="T6" fmla="*/ 0 w 43"/>
                  <a:gd name="T7" fmla="*/ 0 h 45"/>
                  <a:gd name="T8" fmla="*/ 0 w 43"/>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45">
                    <a:moveTo>
                      <a:pt x="43" y="8"/>
                    </a:moveTo>
                    <a:lnTo>
                      <a:pt x="9" y="0"/>
                    </a:lnTo>
                    <a:lnTo>
                      <a:pt x="0" y="37"/>
                    </a:lnTo>
                    <a:lnTo>
                      <a:pt x="34" y="45"/>
                    </a:lnTo>
                    <a:lnTo>
                      <a:pt x="43"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27" name="Freeform 226">
                <a:extLst>
                  <a:ext uri="{FF2B5EF4-FFF2-40B4-BE49-F238E27FC236}">
                    <a16:creationId xmlns:a16="http://schemas.microsoft.com/office/drawing/2014/main" id="{55BCEA1A-31BA-264E-AC76-23861719B091}"/>
                  </a:ext>
                </a:extLst>
              </p:cNvPr>
              <p:cNvSpPr>
                <a:spLocks/>
              </p:cNvSpPr>
              <p:nvPr/>
            </p:nvSpPr>
            <p:spPr bwMode="auto">
              <a:xfrm>
                <a:off x="2669" y="2515"/>
                <a:ext cx="0" cy="144"/>
              </a:xfrm>
              <a:custGeom>
                <a:avLst/>
                <a:gdLst>
                  <a:gd name="T0" fmla="*/ 0 w 34"/>
                  <a:gd name="T1" fmla="*/ 0 h 20"/>
                  <a:gd name="T2" fmla="*/ 0 w 34"/>
                  <a:gd name="T3" fmla="*/ 0 h 20"/>
                  <a:gd name="T4" fmla="*/ 0 w 34"/>
                  <a:gd name="T5" fmla="*/ 0 h 20"/>
                  <a:gd name="T6" fmla="*/ 0 w 34"/>
                  <a:gd name="T7" fmla="*/ 0 h 20"/>
                  <a:gd name="T8" fmla="*/ 0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31" y="20"/>
                    </a:moveTo>
                    <a:lnTo>
                      <a:pt x="0" y="6"/>
                    </a:lnTo>
                    <a:lnTo>
                      <a:pt x="4" y="0"/>
                    </a:lnTo>
                    <a:lnTo>
                      <a:pt x="34" y="14"/>
                    </a:lnTo>
                    <a:lnTo>
                      <a:pt x="31" y="2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28" name="Freeform 227">
                <a:extLst>
                  <a:ext uri="{FF2B5EF4-FFF2-40B4-BE49-F238E27FC236}">
                    <a16:creationId xmlns:a16="http://schemas.microsoft.com/office/drawing/2014/main" id="{BA91E526-B48A-F643-A36B-9605F14230B8}"/>
                  </a:ext>
                </a:extLst>
              </p:cNvPr>
              <p:cNvSpPr>
                <a:spLocks/>
              </p:cNvSpPr>
              <p:nvPr/>
            </p:nvSpPr>
            <p:spPr bwMode="auto">
              <a:xfrm>
                <a:off x="2671" y="2518"/>
                <a:ext cx="0" cy="144"/>
              </a:xfrm>
              <a:custGeom>
                <a:avLst/>
                <a:gdLst>
                  <a:gd name="T0" fmla="*/ 0 w 17"/>
                  <a:gd name="T1" fmla="*/ 0 h 10"/>
                  <a:gd name="T2" fmla="*/ 0 w 17"/>
                  <a:gd name="T3" fmla="*/ 0 h 10"/>
                  <a:gd name="T4" fmla="*/ 0 w 17"/>
                  <a:gd name="T5" fmla="*/ 0 h 10"/>
                  <a:gd name="T6" fmla="*/ 0 w 17"/>
                  <a:gd name="T7" fmla="*/ 0 h 10"/>
                  <a:gd name="T8" fmla="*/ 0 w 17"/>
                  <a:gd name="T9" fmla="*/ 0 h 10"/>
                  <a:gd name="T10" fmla="*/ 0 w 17"/>
                  <a:gd name="T11" fmla="*/ 0 h 10"/>
                  <a:gd name="T12" fmla="*/ 0 w 17"/>
                  <a:gd name="T13" fmla="*/ 0 h 10"/>
                  <a:gd name="T14" fmla="*/ 0 w 17"/>
                  <a:gd name="T15" fmla="*/ 0 h 10"/>
                  <a:gd name="T16" fmla="*/ 0 w 17"/>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0">
                    <a:moveTo>
                      <a:pt x="17" y="4"/>
                    </a:moveTo>
                    <a:lnTo>
                      <a:pt x="17" y="5"/>
                    </a:lnTo>
                    <a:lnTo>
                      <a:pt x="16" y="6"/>
                    </a:lnTo>
                    <a:lnTo>
                      <a:pt x="16" y="8"/>
                    </a:lnTo>
                    <a:lnTo>
                      <a:pt x="15" y="8"/>
                    </a:lnTo>
                    <a:lnTo>
                      <a:pt x="15" y="9"/>
                    </a:lnTo>
                    <a:lnTo>
                      <a:pt x="14" y="10"/>
                    </a:lnTo>
                    <a:lnTo>
                      <a:pt x="0" y="0"/>
                    </a:lnTo>
                    <a:lnTo>
                      <a:pt x="17"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29" name="Freeform 228">
                <a:extLst>
                  <a:ext uri="{FF2B5EF4-FFF2-40B4-BE49-F238E27FC236}">
                    <a16:creationId xmlns:a16="http://schemas.microsoft.com/office/drawing/2014/main" id="{387EA79A-807E-EB43-8796-17393D0B503E}"/>
                  </a:ext>
                </a:extLst>
              </p:cNvPr>
              <p:cNvSpPr>
                <a:spLocks/>
              </p:cNvSpPr>
              <p:nvPr/>
            </p:nvSpPr>
            <p:spPr bwMode="auto">
              <a:xfrm>
                <a:off x="2668" y="2515"/>
                <a:ext cx="0" cy="144"/>
              </a:xfrm>
              <a:custGeom>
                <a:avLst/>
                <a:gdLst>
                  <a:gd name="T0" fmla="*/ 0 w 33"/>
                  <a:gd name="T1" fmla="*/ 0 h 29"/>
                  <a:gd name="T2" fmla="*/ 0 w 33"/>
                  <a:gd name="T3" fmla="*/ 0 h 29"/>
                  <a:gd name="T4" fmla="*/ 0 w 33"/>
                  <a:gd name="T5" fmla="*/ 0 h 29"/>
                  <a:gd name="T6" fmla="*/ 0 w 33"/>
                  <a:gd name="T7" fmla="*/ 0 h 29"/>
                  <a:gd name="T8" fmla="*/ 0 w 33"/>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9">
                    <a:moveTo>
                      <a:pt x="33" y="20"/>
                    </a:moveTo>
                    <a:lnTo>
                      <a:pt x="6" y="0"/>
                    </a:lnTo>
                    <a:lnTo>
                      <a:pt x="0" y="9"/>
                    </a:lnTo>
                    <a:lnTo>
                      <a:pt x="26" y="29"/>
                    </a:lnTo>
                    <a:lnTo>
                      <a:pt x="33" y="2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0" name="Freeform 229">
                <a:extLst>
                  <a:ext uri="{FF2B5EF4-FFF2-40B4-BE49-F238E27FC236}">
                    <a16:creationId xmlns:a16="http://schemas.microsoft.com/office/drawing/2014/main" id="{8B422223-3C2E-F242-865B-1E151E887403}"/>
                  </a:ext>
                </a:extLst>
              </p:cNvPr>
              <p:cNvSpPr>
                <a:spLocks/>
              </p:cNvSpPr>
              <p:nvPr/>
            </p:nvSpPr>
            <p:spPr bwMode="auto">
              <a:xfrm>
                <a:off x="2668" y="2517"/>
                <a:ext cx="0" cy="144"/>
              </a:xfrm>
              <a:custGeom>
                <a:avLst/>
                <a:gdLst>
                  <a:gd name="T0" fmla="*/ 0 w 26"/>
                  <a:gd name="T1" fmla="*/ 0 h 28"/>
                  <a:gd name="T2" fmla="*/ 0 w 26"/>
                  <a:gd name="T3" fmla="*/ 0 h 28"/>
                  <a:gd name="T4" fmla="*/ 0 w 26"/>
                  <a:gd name="T5" fmla="*/ 0 h 28"/>
                  <a:gd name="T6" fmla="*/ 0 w 26"/>
                  <a:gd name="T7" fmla="*/ 0 h 28"/>
                  <a:gd name="T8" fmla="*/ 0 w 26"/>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8">
                    <a:moveTo>
                      <a:pt x="24" y="28"/>
                    </a:moveTo>
                    <a:lnTo>
                      <a:pt x="0" y="4"/>
                    </a:lnTo>
                    <a:lnTo>
                      <a:pt x="2" y="0"/>
                    </a:lnTo>
                    <a:lnTo>
                      <a:pt x="26" y="24"/>
                    </a:lnTo>
                    <a:lnTo>
                      <a:pt x="24" y="2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1" name="Freeform 230">
                <a:extLst>
                  <a:ext uri="{FF2B5EF4-FFF2-40B4-BE49-F238E27FC236}">
                    <a16:creationId xmlns:a16="http://schemas.microsoft.com/office/drawing/2014/main" id="{5F9BF6AE-2418-C243-9298-ABD8D61762D2}"/>
                  </a:ext>
                </a:extLst>
              </p:cNvPr>
              <p:cNvSpPr>
                <a:spLocks/>
              </p:cNvSpPr>
              <p:nvPr/>
            </p:nvSpPr>
            <p:spPr bwMode="auto">
              <a:xfrm>
                <a:off x="2670" y="2520"/>
                <a:ext cx="0" cy="144"/>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w 13"/>
                  <a:gd name="T13" fmla="*/ 0 h 14"/>
                  <a:gd name="T14" fmla="*/ 0 w 13"/>
                  <a:gd name="T15" fmla="*/ 0 h 14"/>
                  <a:gd name="T16" fmla="*/ 0 w 13"/>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4">
                    <a:moveTo>
                      <a:pt x="13" y="10"/>
                    </a:moveTo>
                    <a:lnTo>
                      <a:pt x="13" y="11"/>
                    </a:lnTo>
                    <a:lnTo>
                      <a:pt x="12" y="11"/>
                    </a:lnTo>
                    <a:lnTo>
                      <a:pt x="12" y="12"/>
                    </a:lnTo>
                    <a:lnTo>
                      <a:pt x="11" y="14"/>
                    </a:lnTo>
                    <a:lnTo>
                      <a:pt x="0" y="0"/>
                    </a:lnTo>
                    <a:lnTo>
                      <a:pt x="13"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2" name="Freeform 231">
                <a:extLst>
                  <a:ext uri="{FF2B5EF4-FFF2-40B4-BE49-F238E27FC236}">
                    <a16:creationId xmlns:a16="http://schemas.microsoft.com/office/drawing/2014/main" id="{80DCFAB4-B8F9-B04A-BE2D-3DE8910EB911}"/>
                  </a:ext>
                </a:extLst>
              </p:cNvPr>
              <p:cNvSpPr>
                <a:spLocks/>
              </p:cNvSpPr>
              <p:nvPr/>
            </p:nvSpPr>
            <p:spPr bwMode="auto">
              <a:xfrm>
                <a:off x="2668" y="2517"/>
                <a:ext cx="0" cy="144"/>
              </a:xfrm>
              <a:custGeom>
                <a:avLst/>
                <a:gdLst>
                  <a:gd name="T0" fmla="*/ 0 w 28"/>
                  <a:gd name="T1" fmla="*/ 0 h 33"/>
                  <a:gd name="T2" fmla="*/ 0 w 28"/>
                  <a:gd name="T3" fmla="*/ 0 h 33"/>
                  <a:gd name="T4" fmla="*/ 0 w 28"/>
                  <a:gd name="T5" fmla="*/ 0 h 33"/>
                  <a:gd name="T6" fmla="*/ 0 w 28"/>
                  <a:gd name="T7" fmla="*/ 0 h 33"/>
                  <a:gd name="T8" fmla="*/ 0 w 28"/>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3">
                    <a:moveTo>
                      <a:pt x="28" y="28"/>
                    </a:moveTo>
                    <a:lnTo>
                      <a:pt x="6" y="0"/>
                    </a:lnTo>
                    <a:lnTo>
                      <a:pt x="0" y="5"/>
                    </a:lnTo>
                    <a:lnTo>
                      <a:pt x="22" y="33"/>
                    </a:lnTo>
                    <a:lnTo>
                      <a:pt x="28" y="2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3" name="Freeform 232">
                <a:extLst>
                  <a:ext uri="{FF2B5EF4-FFF2-40B4-BE49-F238E27FC236}">
                    <a16:creationId xmlns:a16="http://schemas.microsoft.com/office/drawing/2014/main" id="{92B44C1B-529C-B74D-8189-DA4FE0130D0E}"/>
                  </a:ext>
                </a:extLst>
              </p:cNvPr>
              <p:cNvSpPr>
                <a:spLocks/>
              </p:cNvSpPr>
              <p:nvPr/>
            </p:nvSpPr>
            <p:spPr bwMode="auto">
              <a:xfrm>
                <a:off x="2667" y="2518"/>
                <a:ext cx="0" cy="144"/>
              </a:xfrm>
              <a:custGeom>
                <a:avLst/>
                <a:gdLst>
                  <a:gd name="T0" fmla="*/ 0 w 29"/>
                  <a:gd name="T1" fmla="*/ 0 h 28"/>
                  <a:gd name="T2" fmla="*/ 0 w 29"/>
                  <a:gd name="T3" fmla="*/ 0 h 28"/>
                  <a:gd name="T4" fmla="*/ 0 w 29"/>
                  <a:gd name="T5" fmla="*/ 0 h 28"/>
                  <a:gd name="T6" fmla="*/ 0 w 29"/>
                  <a:gd name="T7" fmla="*/ 0 h 28"/>
                  <a:gd name="T8" fmla="*/ 0 w 29"/>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8">
                    <a:moveTo>
                      <a:pt x="0" y="5"/>
                    </a:moveTo>
                    <a:lnTo>
                      <a:pt x="25" y="28"/>
                    </a:lnTo>
                    <a:lnTo>
                      <a:pt x="29" y="23"/>
                    </a:lnTo>
                    <a:lnTo>
                      <a:pt x="3" y="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4" name="Freeform 233">
                <a:extLst>
                  <a:ext uri="{FF2B5EF4-FFF2-40B4-BE49-F238E27FC236}">
                    <a16:creationId xmlns:a16="http://schemas.microsoft.com/office/drawing/2014/main" id="{74EB4E70-8625-194E-AB58-395F22DA3FED}"/>
                  </a:ext>
                </a:extLst>
              </p:cNvPr>
              <p:cNvSpPr>
                <a:spLocks/>
              </p:cNvSpPr>
              <p:nvPr/>
            </p:nvSpPr>
            <p:spPr bwMode="auto">
              <a:xfrm>
                <a:off x="2667" y="2518"/>
                <a:ext cx="0" cy="144"/>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4">
                    <a:moveTo>
                      <a:pt x="0" y="5"/>
                    </a:moveTo>
                    <a:lnTo>
                      <a:pt x="0" y="4"/>
                    </a:lnTo>
                    <a:lnTo>
                      <a:pt x="1" y="3"/>
                    </a:lnTo>
                    <a:lnTo>
                      <a:pt x="2" y="1"/>
                    </a:lnTo>
                    <a:lnTo>
                      <a:pt x="3" y="0"/>
                    </a:lnTo>
                    <a:lnTo>
                      <a:pt x="14" y="14"/>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5" name="Freeform 234">
                <a:extLst>
                  <a:ext uri="{FF2B5EF4-FFF2-40B4-BE49-F238E27FC236}">
                    <a16:creationId xmlns:a16="http://schemas.microsoft.com/office/drawing/2014/main" id="{57DAAF27-05CC-FD4C-9ED8-B7FB0F4A13E9}"/>
                  </a:ext>
                </a:extLst>
              </p:cNvPr>
              <p:cNvSpPr>
                <a:spLocks/>
              </p:cNvSpPr>
              <p:nvPr/>
            </p:nvSpPr>
            <p:spPr bwMode="auto">
              <a:xfrm>
                <a:off x="2667" y="2519"/>
                <a:ext cx="0" cy="144"/>
              </a:xfrm>
              <a:custGeom>
                <a:avLst/>
                <a:gdLst>
                  <a:gd name="T0" fmla="*/ 0 w 35"/>
                  <a:gd name="T1" fmla="*/ 0 h 29"/>
                  <a:gd name="T2" fmla="*/ 0 w 35"/>
                  <a:gd name="T3" fmla="*/ 0 h 29"/>
                  <a:gd name="T4" fmla="*/ 0 w 35"/>
                  <a:gd name="T5" fmla="*/ 0 h 29"/>
                  <a:gd name="T6" fmla="*/ 0 w 35"/>
                  <a:gd name="T7" fmla="*/ 0 h 29"/>
                  <a:gd name="T8" fmla="*/ 0 w 3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9">
                    <a:moveTo>
                      <a:pt x="35" y="18"/>
                    </a:moveTo>
                    <a:lnTo>
                      <a:pt x="6" y="0"/>
                    </a:lnTo>
                    <a:lnTo>
                      <a:pt x="0" y="11"/>
                    </a:lnTo>
                    <a:lnTo>
                      <a:pt x="29" y="29"/>
                    </a:lnTo>
                    <a:lnTo>
                      <a:pt x="35"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6" name="Freeform 235">
                <a:extLst>
                  <a:ext uri="{FF2B5EF4-FFF2-40B4-BE49-F238E27FC236}">
                    <a16:creationId xmlns:a16="http://schemas.microsoft.com/office/drawing/2014/main" id="{717799EF-DE9F-9E41-92C3-A2C14C5EA194}"/>
                  </a:ext>
                </a:extLst>
              </p:cNvPr>
              <p:cNvSpPr>
                <a:spLocks/>
              </p:cNvSpPr>
              <p:nvPr/>
            </p:nvSpPr>
            <p:spPr bwMode="auto">
              <a:xfrm>
                <a:off x="2667" y="2520"/>
                <a:ext cx="0" cy="144"/>
              </a:xfrm>
              <a:custGeom>
                <a:avLst/>
                <a:gdLst>
                  <a:gd name="T0" fmla="*/ 0 w 29"/>
                  <a:gd name="T1" fmla="*/ 0 h 35"/>
                  <a:gd name="T2" fmla="*/ 0 w 29"/>
                  <a:gd name="T3" fmla="*/ 0 h 35"/>
                  <a:gd name="T4" fmla="*/ 0 w 29"/>
                  <a:gd name="T5" fmla="*/ 0 h 35"/>
                  <a:gd name="T6" fmla="*/ 0 w 29"/>
                  <a:gd name="T7" fmla="*/ 0 h 35"/>
                  <a:gd name="T8" fmla="*/ 0 w 2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5">
                    <a:moveTo>
                      <a:pt x="14" y="35"/>
                    </a:moveTo>
                    <a:lnTo>
                      <a:pt x="0" y="8"/>
                    </a:lnTo>
                    <a:lnTo>
                      <a:pt x="14" y="0"/>
                    </a:lnTo>
                    <a:lnTo>
                      <a:pt x="29" y="26"/>
                    </a:lnTo>
                    <a:lnTo>
                      <a:pt x="14"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7" name="Freeform 236">
                <a:extLst>
                  <a:ext uri="{FF2B5EF4-FFF2-40B4-BE49-F238E27FC236}">
                    <a16:creationId xmlns:a16="http://schemas.microsoft.com/office/drawing/2014/main" id="{257A6CB4-7FB2-774E-944C-EE3BAAE1853F}"/>
                  </a:ext>
                </a:extLst>
              </p:cNvPr>
              <p:cNvSpPr>
                <a:spLocks/>
              </p:cNvSpPr>
              <p:nvPr/>
            </p:nvSpPr>
            <p:spPr bwMode="auto">
              <a:xfrm>
                <a:off x="2669" y="2521"/>
                <a:ext cx="0" cy="144"/>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w 15"/>
                  <a:gd name="T11" fmla="*/ 0 h 18"/>
                  <a:gd name="T12" fmla="*/ 0 w 15"/>
                  <a:gd name="T13" fmla="*/ 0 h 18"/>
                  <a:gd name="T14" fmla="*/ 0 w 15"/>
                  <a:gd name="T15" fmla="*/ 0 h 18"/>
                  <a:gd name="T16" fmla="*/ 0 w 15"/>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8">
                    <a:moveTo>
                      <a:pt x="15" y="9"/>
                    </a:moveTo>
                    <a:lnTo>
                      <a:pt x="12" y="11"/>
                    </a:lnTo>
                    <a:lnTo>
                      <a:pt x="11" y="14"/>
                    </a:lnTo>
                    <a:lnTo>
                      <a:pt x="9" y="15"/>
                    </a:lnTo>
                    <a:lnTo>
                      <a:pt x="6" y="16"/>
                    </a:lnTo>
                    <a:lnTo>
                      <a:pt x="2" y="18"/>
                    </a:lnTo>
                    <a:lnTo>
                      <a:pt x="0" y="18"/>
                    </a:lnTo>
                    <a:lnTo>
                      <a:pt x="0" y="0"/>
                    </a:lnTo>
                    <a:lnTo>
                      <a:pt x="15"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8" name="Freeform 237">
                <a:extLst>
                  <a:ext uri="{FF2B5EF4-FFF2-40B4-BE49-F238E27FC236}">
                    <a16:creationId xmlns:a16="http://schemas.microsoft.com/office/drawing/2014/main" id="{E8B03E0E-C5AE-9A4F-B0C6-FBF6896F8743}"/>
                  </a:ext>
                </a:extLst>
              </p:cNvPr>
              <p:cNvSpPr>
                <a:spLocks/>
              </p:cNvSpPr>
              <p:nvPr/>
            </p:nvSpPr>
            <p:spPr bwMode="auto">
              <a:xfrm>
                <a:off x="2665" y="2520"/>
                <a:ext cx="0" cy="144"/>
              </a:xfrm>
              <a:custGeom>
                <a:avLst/>
                <a:gdLst>
                  <a:gd name="T0" fmla="*/ 0 w 25"/>
                  <a:gd name="T1" fmla="*/ 0 h 35"/>
                  <a:gd name="T2" fmla="*/ 0 w 25"/>
                  <a:gd name="T3" fmla="*/ 0 h 35"/>
                  <a:gd name="T4" fmla="*/ 0 w 25"/>
                  <a:gd name="T5" fmla="*/ 0 h 35"/>
                  <a:gd name="T6" fmla="*/ 0 w 25"/>
                  <a:gd name="T7" fmla="*/ 0 h 35"/>
                  <a:gd name="T8" fmla="*/ 0 w 25"/>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
                    <a:moveTo>
                      <a:pt x="0" y="5"/>
                    </a:moveTo>
                    <a:lnTo>
                      <a:pt x="13" y="35"/>
                    </a:lnTo>
                    <a:lnTo>
                      <a:pt x="25" y="30"/>
                    </a:lnTo>
                    <a:lnTo>
                      <a:pt x="13" y="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39" name="Freeform 238">
                <a:extLst>
                  <a:ext uri="{FF2B5EF4-FFF2-40B4-BE49-F238E27FC236}">
                    <a16:creationId xmlns:a16="http://schemas.microsoft.com/office/drawing/2014/main" id="{011EED5C-3492-4547-9036-80384E7B1B72}"/>
                  </a:ext>
                </a:extLst>
              </p:cNvPr>
              <p:cNvSpPr>
                <a:spLocks/>
              </p:cNvSpPr>
              <p:nvPr/>
            </p:nvSpPr>
            <p:spPr bwMode="auto">
              <a:xfrm>
                <a:off x="2665" y="2520"/>
                <a:ext cx="0" cy="144"/>
              </a:xfrm>
              <a:custGeom>
                <a:avLst/>
                <a:gdLst>
                  <a:gd name="T0" fmla="*/ 0 w 13"/>
                  <a:gd name="T1" fmla="*/ 0 h 17"/>
                  <a:gd name="T2" fmla="*/ 0 w 13"/>
                  <a:gd name="T3" fmla="*/ 0 h 17"/>
                  <a:gd name="T4" fmla="*/ 0 w 13"/>
                  <a:gd name="T5" fmla="*/ 0 h 17"/>
                  <a:gd name="T6" fmla="*/ 0 w 13"/>
                  <a:gd name="T7" fmla="*/ 0 h 17"/>
                  <a:gd name="T8" fmla="*/ 0 w 13"/>
                  <a:gd name="T9" fmla="*/ 0 h 17"/>
                  <a:gd name="T10" fmla="*/ 0 w 13"/>
                  <a:gd name="T11" fmla="*/ 0 h 17"/>
                  <a:gd name="T12" fmla="*/ 0 w 13"/>
                  <a:gd name="T13" fmla="*/ 0 h 17"/>
                  <a:gd name="T14" fmla="*/ 0 w 13"/>
                  <a:gd name="T15" fmla="*/ 0 h 17"/>
                  <a:gd name="T16" fmla="*/ 0 w 13"/>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7">
                    <a:moveTo>
                      <a:pt x="0" y="5"/>
                    </a:moveTo>
                    <a:lnTo>
                      <a:pt x="3" y="3"/>
                    </a:lnTo>
                    <a:lnTo>
                      <a:pt x="4" y="2"/>
                    </a:lnTo>
                    <a:lnTo>
                      <a:pt x="7" y="1"/>
                    </a:lnTo>
                    <a:lnTo>
                      <a:pt x="8" y="0"/>
                    </a:lnTo>
                    <a:lnTo>
                      <a:pt x="10" y="0"/>
                    </a:lnTo>
                    <a:lnTo>
                      <a:pt x="13" y="0"/>
                    </a:lnTo>
                    <a:lnTo>
                      <a:pt x="13" y="17"/>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0" name="Freeform 239">
                <a:extLst>
                  <a:ext uri="{FF2B5EF4-FFF2-40B4-BE49-F238E27FC236}">
                    <a16:creationId xmlns:a16="http://schemas.microsoft.com/office/drawing/2014/main" id="{3216B8EB-5592-6447-9251-84AE6201B21D}"/>
                  </a:ext>
                </a:extLst>
              </p:cNvPr>
              <p:cNvSpPr>
                <a:spLocks/>
              </p:cNvSpPr>
              <p:nvPr/>
            </p:nvSpPr>
            <p:spPr bwMode="auto">
              <a:xfrm>
                <a:off x="2665" y="2520"/>
                <a:ext cx="0" cy="144"/>
              </a:xfrm>
              <a:custGeom>
                <a:avLst/>
                <a:gdLst>
                  <a:gd name="T0" fmla="*/ 0 w 29"/>
                  <a:gd name="T1" fmla="*/ 0 h 30"/>
                  <a:gd name="T2" fmla="*/ 0 w 29"/>
                  <a:gd name="T3" fmla="*/ 0 h 30"/>
                  <a:gd name="T4" fmla="*/ 0 w 29"/>
                  <a:gd name="T5" fmla="*/ 0 h 30"/>
                  <a:gd name="T6" fmla="*/ 0 w 29"/>
                  <a:gd name="T7" fmla="*/ 0 h 30"/>
                  <a:gd name="T8" fmla="*/ 0 w 29"/>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0">
                    <a:moveTo>
                      <a:pt x="29" y="25"/>
                    </a:moveTo>
                    <a:lnTo>
                      <a:pt x="4" y="0"/>
                    </a:lnTo>
                    <a:lnTo>
                      <a:pt x="0" y="5"/>
                    </a:lnTo>
                    <a:lnTo>
                      <a:pt x="24" y="30"/>
                    </a:lnTo>
                    <a:lnTo>
                      <a:pt x="29" y="2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1" name="Freeform 240">
                <a:extLst>
                  <a:ext uri="{FF2B5EF4-FFF2-40B4-BE49-F238E27FC236}">
                    <a16:creationId xmlns:a16="http://schemas.microsoft.com/office/drawing/2014/main" id="{8B5B5719-C05A-1B4E-9AC6-43748D22788A}"/>
                  </a:ext>
                </a:extLst>
              </p:cNvPr>
              <p:cNvSpPr>
                <a:spLocks/>
              </p:cNvSpPr>
              <p:nvPr/>
            </p:nvSpPr>
            <p:spPr bwMode="auto">
              <a:xfrm>
                <a:off x="2665" y="2520"/>
                <a:ext cx="0" cy="144"/>
              </a:xfrm>
              <a:custGeom>
                <a:avLst/>
                <a:gdLst>
                  <a:gd name="T0" fmla="*/ 0 w 24"/>
                  <a:gd name="T1" fmla="*/ 0 h 34"/>
                  <a:gd name="T2" fmla="*/ 0 w 24"/>
                  <a:gd name="T3" fmla="*/ 0 h 34"/>
                  <a:gd name="T4" fmla="*/ 0 w 24"/>
                  <a:gd name="T5" fmla="*/ 0 h 34"/>
                  <a:gd name="T6" fmla="*/ 0 w 24"/>
                  <a:gd name="T7" fmla="*/ 0 h 34"/>
                  <a:gd name="T8" fmla="*/ 0 w 24"/>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
                    <a:moveTo>
                      <a:pt x="12" y="34"/>
                    </a:moveTo>
                    <a:lnTo>
                      <a:pt x="0" y="5"/>
                    </a:lnTo>
                    <a:lnTo>
                      <a:pt x="12" y="0"/>
                    </a:lnTo>
                    <a:lnTo>
                      <a:pt x="24" y="30"/>
                    </a:lnTo>
                    <a:lnTo>
                      <a:pt x="12" y="3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2" name="Freeform 241">
                <a:extLst>
                  <a:ext uri="{FF2B5EF4-FFF2-40B4-BE49-F238E27FC236}">
                    <a16:creationId xmlns:a16="http://schemas.microsoft.com/office/drawing/2014/main" id="{3B0FEB7E-4E60-9C42-9F92-E143804FC2B1}"/>
                  </a:ext>
                </a:extLst>
              </p:cNvPr>
              <p:cNvSpPr>
                <a:spLocks/>
              </p:cNvSpPr>
              <p:nvPr/>
            </p:nvSpPr>
            <p:spPr bwMode="auto">
              <a:xfrm>
                <a:off x="2667" y="2522"/>
                <a:ext cx="0" cy="144"/>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7">
                    <a:moveTo>
                      <a:pt x="12" y="13"/>
                    </a:moveTo>
                    <a:lnTo>
                      <a:pt x="11" y="14"/>
                    </a:lnTo>
                    <a:lnTo>
                      <a:pt x="8" y="15"/>
                    </a:lnTo>
                    <a:lnTo>
                      <a:pt x="6" y="16"/>
                    </a:lnTo>
                    <a:lnTo>
                      <a:pt x="5" y="17"/>
                    </a:lnTo>
                    <a:lnTo>
                      <a:pt x="2" y="17"/>
                    </a:lnTo>
                    <a:lnTo>
                      <a:pt x="0" y="17"/>
                    </a:lnTo>
                    <a:lnTo>
                      <a:pt x="0" y="0"/>
                    </a:lnTo>
                    <a:lnTo>
                      <a:pt x="12"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3" name="Freeform 242">
                <a:extLst>
                  <a:ext uri="{FF2B5EF4-FFF2-40B4-BE49-F238E27FC236}">
                    <a16:creationId xmlns:a16="http://schemas.microsoft.com/office/drawing/2014/main" id="{680B9139-0342-FC4E-9077-A95C00F2C5CB}"/>
                  </a:ext>
                </a:extLst>
              </p:cNvPr>
              <p:cNvSpPr>
                <a:spLocks/>
              </p:cNvSpPr>
              <p:nvPr/>
            </p:nvSpPr>
            <p:spPr bwMode="auto">
              <a:xfrm>
                <a:off x="2663" y="2520"/>
                <a:ext cx="0" cy="144"/>
              </a:xfrm>
              <a:custGeom>
                <a:avLst/>
                <a:gdLst>
                  <a:gd name="T0" fmla="*/ 0 w 24"/>
                  <a:gd name="T1" fmla="*/ 0 h 34"/>
                  <a:gd name="T2" fmla="*/ 0 w 24"/>
                  <a:gd name="T3" fmla="*/ 0 h 34"/>
                  <a:gd name="T4" fmla="*/ 0 w 24"/>
                  <a:gd name="T5" fmla="*/ 0 h 34"/>
                  <a:gd name="T6" fmla="*/ 0 w 24"/>
                  <a:gd name="T7" fmla="*/ 0 h 34"/>
                  <a:gd name="T8" fmla="*/ 0 w 24"/>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
                    <a:moveTo>
                      <a:pt x="0" y="30"/>
                    </a:moveTo>
                    <a:lnTo>
                      <a:pt x="12" y="0"/>
                    </a:lnTo>
                    <a:lnTo>
                      <a:pt x="24" y="5"/>
                    </a:lnTo>
                    <a:lnTo>
                      <a:pt x="12" y="34"/>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4" name="Freeform 243">
                <a:extLst>
                  <a:ext uri="{FF2B5EF4-FFF2-40B4-BE49-F238E27FC236}">
                    <a16:creationId xmlns:a16="http://schemas.microsoft.com/office/drawing/2014/main" id="{16B071EE-49C2-CC44-8890-7E8474BD495D}"/>
                  </a:ext>
                </a:extLst>
              </p:cNvPr>
              <p:cNvSpPr>
                <a:spLocks/>
              </p:cNvSpPr>
              <p:nvPr/>
            </p:nvSpPr>
            <p:spPr bwMode="auto">
              <a:xfrm>
                <a:off x="2663" y="2522"/>
                <a:ext cx="0" cy="144"/>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7">
                    <a:moveTo>
                      <a:pt x="12" y="17"/>
                    </a:moveTo>
                    <a:lnTo>
                      <a:pt x="9" y="17"/>
                    </a:lnTo>
                    <a:lnTo>
                      <a:pt x="7" y="17"/>
                    </a:lnTo>
                    <a:lnTo>
                      <a:pt x="6" y="16"/>
                    </a:lnTo>
                    <a:lnTo>
                      <a:pt x="3" y="15"/>
                    </a:lnTo>
                    <a:lnTo>
                      <a:pt x="2" y="14"/>
                    </a:lnTo>
                    <a:lnTo>
                      <a:pt x="0" y="13"/>
                    </a:lnTo>
                    <a:lnTo>
                      <a:pt x="12" y="0"/>
                    </a:lnTo>
                    <a:lnTo>
                      <a:pt x="12"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5" name="Freeform 244">
                <a:extLst>
                  <a:ext uri="{FF2B5EF4-FFF2-40B4-BE49-F238E27FC236}">
                    <a16:creationId xmlns:a16="http://schemas.microsoft.com/office/drawing/2014/main" id="{E5A1D309-8486-034E-BC36-0746CD7B6EF7}"/>
                  </a:ext>
                </a:extLst>
              </p:cNvPr>
              <p:cNvSpPr>
                <a:spLocks/>
              </p:cNvSpPr>
              <p:nvPr/>
            </p:nvSpPr>
            <p:spPr bwMode="auto">
              <a:xfrm>
                <a:off x="2662" y="2520"/>
                <a:ext cx="0" cy="144"/>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35">
                    <a:moveTo>
                      <a:pt x="10" y="35"/>
                    </a:moveTo>
                    <a:lnTo>
                      <a:pt x="34" y="10"/>
                    </a:lnTo>
                    <a:lnTo>
                      <a:pt x="24" y="0"/>
                    </a:lnTo>
                    <a:lnTo>
                      <a:pt x="0" y="25"/>
                    </a:lnTo>
                    <a:lnTo>
                      <a:pt x="1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6" name="Freeform 245">
                <a:extLst>
                  <a:ext uri="{FF2B5EF4-FFF2-40B4-BE49-F238E27FC236}">
                    <a16:creationId xmlns:a16="http://schemas.microsoft.com/office/drawing/2014/main" id="{F3B2B8C9-7CD1-4142-8907-79C3560ED22A}"/>
                  </a:ext>
                </a:extLst>
              </p:cNvPr>
              <p:cNvSpPr>
                <a:spLocks/>
              </p:cNvSpPr>
              <p:nvPr/>
            </p:nvSpPr>
            <p:spPr bwMode="auto">
              <a:xfrm>
                <a:off x="2661" y="2520"/>
                <a:ext cx="0" cy="144"/>
              </a:xfrm>
              <a:custGeom>
                <a:avLst/>
                <a:gdLst>
                  <a:gd name="T0" fmla="*/ 0 w 34"/>
                  <a:gd name="T1" fmla="*/ 0 h 25"/>
                  <a:gd name="T2" fmla="*/ 0 w 34"/>
                  <a:gd name="T3" fmla="*/ 0 h 25"/>
                  <a:gd name="T4" fmla="*/ 0 w 34"/>
                  <a:gd name="T5" fmla="*/ 0 h 25"/>
                  <a:gd name="T6" fmla="*/ 0 w 34"/>
                  <a:gd name="T7" fmla="*/ 0 h 25"/>
                  <a:gd name="T8" fmla="*/ 0 w 3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5">
                    <a:moveTo>
                      <a:pt x="0" y="12"/>
                    </a:moveTo>
                    <a:lnTo>
                      <a:pt x="29" y="0"/>
                    </a:lnTo>
                    <a:lnTo>
                      <a:pt x="34" y="12"/>
                    </a:lnTo>
                    <a:lnTo>
                      <a:pt x="5" y="25"/>
                    </a:lnTo>
                    <a:lnTo>
                      <a:pt x="0"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7" name="Freeform 246">
                <a:extLst>
                  <a:ext uri="{FF2B5EF4-FFF2-40B4-BE49-F238E27FC236}">
                    <a16:creationId xmlns:a16="http://schemas.microsoft.com/office/drawing/2014/main" id="{6F246E30-534B-2E4C-84C2-BA43C97836F5}"/>
                  </a:ext>
                </a:extLst>
              </p:cNvPr>
              <p:cNvSpPr>
                <a:spLocks/>
              </p:cNvSpPr>
              <p:nvPr/>
            </p:nvSpPr>
            <p:spPr bwMode="auto">
              <a:xfrm>
                <a:off x="2661" y="2521"/>
                <a:ext cx="0" cy="144"/>
              </a:xfrm>
              <a:custGeom>
                <a:avLst/>
                <a:gdLst>
                  <a:gd name="T0" fmla="*/ 0 w 17"/>
                  <a:gd name="T1" fmla="*/ 0 h 13"/>
                  <a:gd name="T2" fmla="*/ 0 w 17"/>
                  <a:gd name="T3" fmla="*/ 0 h 13"/>
                  <a:gd name="T4" fmla="*/ 0 w 17"/>
                  <a:gd name="T5" fmla="*/ 0 h 13"/>
                  <a:gd name="T6" fmla="*/ 0 w 17"/>
                  <a:gd name="T7" fmla="*/ 0 h 13"/>
                  <a:gd name="T8" fmla="*/ 0 w 17"/>
                  <a:gd name="T9" fmla="*/ 0 h 13"/>
                  <a:gd name="T10" fmla="*/ 0 w 17"/>
                  <a:gd name="T11" fmla="*/ 0 h 13"/>
                  <a:gd name="T12" fmla="*/ 0 w 17"/>
                  <a:gd name="T13" fmla="*/ 0 h 13"/>
                  <a:gd name="T14" fmla="*/ 0 w 17"/>
                  <a:gd name="T15" fmla="*/ 0 h 13"/>
                  <a:gd name="T16" fmla="*/ 0 w 17"/>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3">
                    <a:moveTo>
                      <a:pt x="5" y="13"/>
                    </a:moveTo>
                    <a:lnTo>
                      <a:pt x="4" y="11"/>
                    </a:lnTo>
                    <a:lnTo>
                      <a:pt x="2" y="9"/>
                    </a:lnTo>
                    <a:lnTo>
                      <a:pt x="1" y="6"/>
                    </a:lnTo>
                    <a:lnTo>
                      <a:pt x="0" y="5"/>
                    </a:lnTo>
                    <a:lnTo>
                      <a:pt x="0" y="3"/>
                    </a:lnTo>
                    <a:lnTo>
                      <a:pt x="0" y="0"/>
                    </a:lnTo>
                    <a:lnTo>
                      <a:pt x="17" y="0"/>
                    </a:lnTo>
                    <a:lnTo>
                      <a:pt x="5"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8" name="Freeform 247">
                <a:extLst>
                  <a:ext uri="{FF2B5EF4-FFF2-40B4-BE49-F238E27FC236}">
                    <a16:creationId xmlns:a16="http://schemas.microsoft.com/office/drawing/2014/main" id="{B2C79DF4-6BE1-6244-946C-387CCB034997}"/>
                  </a:ext>
                </a:extLst>
              </p:cNvPr>
              <p:cNvSpPr>
                <a:spLocks/>
              </p:cNvSpPr>
              <p:nvPr/>
            </p:nvSpPr>
            <p:spPr bwMode="auto">
              <a:xfrm>
                <a:off x="2661" y="2519"/>
                <a:ext cx="0" cy="144"/>
              </a:xfrm>
              <a:custGeom>
                <a:avLst/>
                <a:gdLst>
                  <a:gd name="T0" fmla="*/ 0 w 34"/>
                  <a:gd name="T1" fmla="*/ 0 h 2"/>
                  <a:gd name="T2" fmla="*/ 0 w 34"/>
                  <a:gd name="T3" fmla="*/ 1 h 2"/>
                  <a:gd name="T4" fmla="*/ 0 w 34"/>
                  <a:gd name="T5" fmla="*/ 1 h 2"/>
                  <a:gd name="T6" fmla="*/ 0 w 34"/>
                  <a:gd name="T7" fmla="*/ 1 h 2"/>
                  <a:gd name="T8" fmla="*/ 0 w 34"/>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
                    <a:moveTo>
                      <a:pt x="34" y="0"/>
                    </a:moveTo>
                    <a:lnTo>
                      <a:pt x="0" y="1"/>
                    </a:lnTo>
                    <a:lnTo>
                      <a:pt x="0" y="2"/>
                    </a:lnTo>
                    <a:lnTo>
                      <a:pt x="34" y="1"/>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en-US"/>
              </a:p>
            </p:txBody>
          </p:sp>
          <p:sp>
            <p:nvSpPr>
              <p:cNvPr id="249" name="Freeform 248">
                <a:extLst>
                  <a:ext uri="{FF2B5EF4-FFF2-40B4-BE49-F238E27FC236}">
                    <a16:creationId xmlns:a16="http://schemas.microsoft.com/office/drawing/2014/main" id="{13693949-4282-1F48-82BB-85309D59FCD1}"/>
                  </a:ext>
                </a:extLst>
              </p:cNvPr>
              <p:cNvSpPr>
                <a:spLocks/>
              </p:cNvSpPr>
              <p:nvPr/>
            </p:nvSpPr>
            <p:spPr bwMode="auto">
              <a:xfrm>
                <a:off x="2661" y="2511"/>
                <a:ext cx="6"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3">
                    <a:moveTo>
                      <a:pt x="2" y="43"/>
                    </a:moveTo>
                    <a:lnTo>
                      <a:pt x="36" y="41"/>
                    </a:lnTo>
                    <a:lnTo>
                      <a:pt x="34" y="0"/>
                    </a:lnTo>
                    <a:lnTo>
                      <a:pt x="0" y="2"/>
                    </a:lnTo>
                    <a:lnTo>
                      <a:pt x="2" y="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 name="Freeform 249">
                <a:extLst>
                  <a:ext uri="{FF2B5EF4-FFF2-40B4-BE49-F238E27FC236}">
                    <a16:creationId xmlns:a16="http://schemas.microsoft.com/office/drawing/2014/main" id="{155322A0-024F-5F47-96CF-C5E86A42FD08}"/>
                  </a:ext>
                </a:extLst>
              </p:cNvPr>
              <p:cNvSpPr>
                <a:spLocks/>
              </p:cNvSpPr>
              <p:nvPr/>
            </p:nvSpPr>
            <p:spPr bwMode="auto">
              <a:xfrm>
                <a:off x="2661" y="2505"/>
                <a:ext cx="6" cy="6"/>
              </a:xfrm>
              <a:custGeom>
                <a:avLst/>
                <a:gdLst>
                  <a:gd name="T0" fmla="*/ 0 w 36"/>
                  <a:gd name="T1" fmla="*/ 0 h 30"/>
                  <a:gd name="T2" fmla="*/ 0 w 36"/>
                  <a:gd name="T3" fmla="*/ 0 h 30"/>
                  <a:gd name="T4" fmla="*/ 0 w 36"/>
                  <a:gd name="T5" fmla="*/ 0 h 30"/>
                  <a:gd name="T6" fmla="*/ 0 w 36"/>
                  <a:gd name="T7" fmla="*/ 0 h 30"/>
                  <a:gd name="T8" fmla="*/ 0 w 3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0">
                    <a:moveTo>
                      <a:pt x="2" y="30"/>
                    </a:moveTo>
                    <a:lnTo>
                      <a:pt x="36" y="28"/>
                    </a:lnTo>
                    <a:lnTo>
                      <a:pt x="34" y="0"/>
                    </a:lnTo>
                    <a:lnTo>
                      <a:pt x="0" y="3"/>
                    </a:lnTo>
                    <a:lnTo>
                      <a:pt x="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 name="Freeform 250">
                <a:extLst>
                  <a:ext uri="{FF2B5EF4-FFF2-40B4-BE49-F238E27FC236}">
                    <a16:creationId xmlns:a16="http://schemas.microsoft.com/office/drawing/2014/main" id="{33B75CAF-1F56-6E44-861B-0A5F90276E4D}"/>
                  </a:ext>
                </a:extLst>
              </p:cNvPr>
              <p:cNvSpPr>
                <a:spLocks/>
              </p:cNvSpPr>
              <p:nvPr/>
            </p:nvSpPr>
            <p:spPr bwMode="auto">
              <a:xfrm>
                <a:off x="2661" y="2504"/>
                <a:ext cx="6" cy="2"/>
              </a:xfrm>
              <a:custGeom>
                <a:avLst/>
                <a:gdLst>
                  <a:gd name="T0" fmla="*/ 0 w 34"/>
                  <a:gd name="T1" fmla="*/ 0 h 9"/>
                  <a:gd name="T2" fmla="*/ 0 w 34"/>
                  <a:gd name="T3" fmla="*/ 0 h 9"/>
                  <a:gd name="T4" fmla="*/ 0 w 34"/>
                  <a:gd name="T5" fmla="*/ 0 h 9"/>
                  <a:gd name="T6" fmla="*/ 0 w 34"/>
                  <a:gd name="T7" fmla="*/ 0 h 9"/>
                  <a:gd name="T8" fmla="*/ 0 w 34"/>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9">
                    <a:moveTo>
                      <a:pt x="0" y="0"/>
                    </a:moveTo>
                    <a:lnTo>
                      <a:pt x="34" y="3"/>
                    </a:lnTo>
                    <a:lnTo>
                      <a:pt x="34" y="9"/>
                    </a:lnTo>
                    <a:lnTo>
                      <a:pt x="0" y="6"/>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2" name="Freeform 251">
                <a:extLst>
                  <a:ext uri="{FF2B5EF4-FFF2-40B4-BE49-F238E27FC236}">
                    <a16:creationId xmlns:a16="http://schemas.microsoft.com/office/drawing/2014/main" id="{17D932F5-E6DF-604C-A05D-D299E51A7CE6}"/>
                  </a:ext>
                </a:extLst>
              </p:cNvPr>
              <p:cNvSpPr>
                <a:spLocks/>
              </p:cNvSpPr>
              <p:nvPr/>
            </p:nvSpPr>
            <p:spPr bwMode="auto">
              <a:xfrm>
                <a:off x="2661" y="2504"/>
                <a:ext cx="2" cy="2"/>
              </a:xfrm>
              <a:custGeom>
                <a:avLst/>
                <a:gdLst>
                  <a:gd name="T0" fmla="*/ 0 w 17"/>
                  <a:gd name="T1" fmla="*/ 0 h 6"/>
                  <a:gd name="T2" fmla="*/ 0 w 17"/>
                  <a:gd name="T3" fmla="*/ 0 h 6"/>
                  <a:gd name="T4" fmla="*/ 0 w 17"/>
                  <a:gd name="T5" fmla="*/ 0 h 6"/>
                  <a:gd name="T6" fmla="*/ 0 w 17"/>
                  <a:gd name="T7" fmla="*/ 0 h 6"/>
                  <a:gd name="T8" fmla="*/ 0 w 17"/>
                  <a:gd name="T9" fmla="*/ 0 h 6"/>
                  <a:gd name="T10" fmla="*/ 0 w 17"/>
                  <a:gd name="T11" fmla="*/ 0 h 6"/>
                  <a:gd name="T12" fmla="*/ 0 w 17"/>
                  <a:gd name="T13" fmla="*/ 0 h 6"/>
                  <a:gd name="T14" fmla="*/ 0 w 17"/>
                  <a:gd name="T15" fmla="*/ 0 h 6"/>
                  <a:gd name="T16" fmla="*/ 0 w 1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6">
                    <a:moveTo>
                      <a:pt x="0" y="6"/>
                    </a:moveTo>
                    <a:lnTo>
                      <a:pt x="0" y="5"/>
                    </a:lnTo>
                    <a:lnTo>
                      <a:pt x="0" y="3"/>
                    </a:lnTo>
                    <a:lnTo>
                      <a:pt x="0" y="2"/>
                    </a:lnTo>
                    <a:lnTo>
                      <a:pt x="2" y="1"/>
                    </a:lnTo>
                    <a:lnTo>
                      <a:pt x="2" y="0"/>
                    </a:lnTo>
                    <a:lnTo>
                      <a:pt x="17" y="5"/>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 name="Freeform 252">
                <a:extLst>
                  <a:ext uri="{FF2B5EF4-FFF2-40B4-BE49-F238E27FC236}">
                    <a16:creationId xmlns:a16="http://schemas.microsoft.com/office/drawing/2014/main" id="{F5404EF8-6C42-0F40-806D-C6644C974883}"/>
                  </a:ext>
                </a:extLst>
              </p:cNvPr>
              <p:cNvSpPr>
                <a:spLocks/>
              </p:cNvSpPr>
              <p:nvPr/>
            </p:nvSpPr>
            <p:spPr bwMode="auto">
              <a:xfrm>
                <a:off x="2661" y="2503"/>
                <a:ext cx="6" cy="3"/>
              </a:xfrm>
              <a:custGeom>
                <a:avLst/>
                <a:gdLst>
                  <a:gd name="T0" fmla="*/ 0 w 38"/>
                  <a:gd name="T1" fmla="*/ 0 h 23"/>
                  <a:gd name="T2" fmla="*/ 0 w 38"/>
                  <a:gd name="T3" fmla="*/ 0 h 23"/>
                  <a:gd name="T4" fmla="*/ 0 w 38"/>
                  <a:gd name="T5" fmla="*/ 0 h 23"/>
                  <a:gd name="T6" fmla="*/ 0 w 38"/>
                  <a:gd name="T7" fmla="*/ 0 h 23"/>
                  <a:gd name="T8" fmla="*/ 0 w 3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3">
                    <a:moveTo>
                      <a:pt x="0" y="14"/>
                    </a:moveTo>
                    <a:lnTo>
                      <a:pt x="34" y="23"/>
                    </a:lnTo>
                    <a:lnTo>
                      <a:pt x="38" y="10"/>
                    </a:lnTo>
                    <a:lnTo>
                      <a:pt x="4" y="0"/>
                    </a:lnTo>
                    <a:lnTo>
                      <a:pt x="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 name="Freeform 253">
                <a:extLst>
                  <a:ext uri="{FF2B5EF4-FFF2-40B4-BE49-F238E27FC236}">
                    <a16:creationId xmlns:a16="http://schemas.microsoft.com/office/drawing/2014/main" id="{83CE43EC-0DF5-EE40-B83E-C3A910FEE3BE}"/>
                  </a:ext>
                </a:extLst>
              </p:cNvPr>
              <p:cNvSpPr>
                <a:spLocks/>
              </p:cNvSpPr>
              <p:nvPr/>
            </p:nvSpPr>
            <p:spPr bwMode="auto">
              <a:xfrm>
                <a:off x="2661" y="2503"/>
                <a:ext cx="6" cy="1"/>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1" y="0"/>
                    </a:moveTo>
                    <a:lnTo>
                      <a:pt x="34" y="10"/>
                    </a:lnTo>
                    <a:lnTo>
                      <a:pt x="33" y="10"/>
                    </a:lnTo>
                    <a:lnTo>
                      <a:pt x="0" y="0"/>
                    </a:lnTo>
                    <a:lnTo>
                      <a:pt x="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5" name="Freeform 254">
                <a:extLst>
                  <a:ext uri="{FF2B5EF4-FFF2-40B4-BE49-F238E27FC236}">
                    <a16:creationId xmlns:a16="http://schemas.microsoft.com/office/drawing/2014/main" id="{088D6F42-D19C-924E-B1E4-66918E585DAC}"/>
                  </a:ext>
                </a:extLst>
              </p:cNvPr>
              <p:cNvSpPr>
                <a:spLocks/>
              </p:cNvSpPr>
              <p:nvPr/>
            </p:nvSpPr>
            <p:spPr bwMode="auto">
              <a:xfrm>
                <a:off x="2662" y="2499"/>
                <a:ext cx="5" cy="5"/>
              </a:xfrm>
              <a:custGeom>
                <a:avLst/>
                <a:gdLst>
                  <a:gd name="T0" fmla="*/ 0 w 38"/>
                  <a:gd name="T1" fmla="*/ 0 h 33"/>
                  <a:gd name="T2" fmla="*/ 0 w 38"/>
                  <a:gd name="T3" fmla="*/ 0 h 33"/>
                  <a:gd name="T4" fmla="*/ 0 w 38"/>
                  <a:gd name="T5" fmla="*/ 0 h 33"/>
                  <a:gd name="T6" fmla="*/ 0 w 38"/>
                  <a:gd name="T7" fmla="*/ 0 h 33"/>
                  <a:gd name="T8" fmla="*/ 0 w 38"/>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3">
                    <a:moveTo>
                      <a:pt x="0" y="23"/>
                    </a:moveTo>
                    <a:lnTo>
                      <a:pt x="32" y="33"/>
                    </a:lnTo>
                    <a:lnTo>
                      <a:pt x="38" y="10"/>
                    </a:lnTo>
                    <a:lnTo>
                      <a:pt x="6" y="0"/>
                    </a:lnTo>
                    <a:lnTo>
                      <a:pt x="0" y="2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 name="Freeform 255">
                <a:extLst>
                  <a:ext uri="{FF2B5EF4-FFF2-40B4-BE49-F238E27FC236}">
                    <a16:creationId xmlns:a16="http://schemas.microsoft.com/office/drawing/2014/main" id="{4EC51F7A-7B79-B047-B487-744808151AF9}"/>
                  </a:ext>
                </a:extLst>
              </p:cNvPr>
              <p:cNvSpPr>
                <a:spLocks/>
              </p:cNvSpPr>
              <p:nvPr/>
            </p:nvSpPr>
            <p:spPr bwMode="auto">
              <a:xfrm>
                <a:off x="2663" y="2499"/>
                <a:ext cx="4" cy="2"/>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
                    <a:moveTo>
                      <a:pt x="0" y="0"/>
                    </a:moveTo>
                    <a:lnTo>
                      <a:pt x="32" y="12"/>
                    </a:lnTo>
                    <a:lnTo>
                      <a:pt x="32" y="15"/>
                    </a:lnTo>
                    <a:lnTo>
                      <a:pt x="0"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 name="Freeform 256">
                <a:extLst>
                  <a:ext uri="{FF2B5EF4-FFF2-40B4-BE49-F238E27FC236}">
                    <a16:creationId xmlns:a16="http://schemas.microsoft.com/office/drawing/2014/main" id="{DCE8A1E8-8085-3E45-96EB-B0C09DFC1694}"/>
                  </a:ext>
                </a:extLst>
              </p:cNvPr>
              <p:cNvSpPr>
                <a:spLocks/>
              </p:cNvSpPr>
              <p:nvPr/>
            </p:nvSpPr>
            <p:spPr bwMode="auto">
              <a:xfrm>
                <a:off x="2663" y="2499"/>
                <a:ext cx="2" cy="0"/>
              </a:xfrm>
              <a:custGeom>
                <a:avLst/>
                <a:gdLst>
                  <a:gd name="T0" fmla="*/ 0 w 16"/>
                  <a:gd name="T1" fmla="*/ 0 h 7"/>
                  <a:gd name="T2" fmla="*/ 0 w 16"/>
                  <a:gd name="T3" fmla="*/ 0 h 7"/>
                  <a:gd name="T4" fmla="*/ 0 w 16"/>
                  <a:gd name="T5" fmla="*/ 0 h 7"/>
                  <a:gd name="T6" fmla="*/ 0 w 16"/>
                  <a:gd name="T7" fmla="*/ 0 h 7"/>
                  <a:gd name="T8" fmla="*/ 0 w 16"/>
                  <a:gd name="T9" fmla="*/ 0 h 7"/>
                  <a:gd name="T10" fmla="*/ 0 w 16"/>
                  <a:gd name="T11" fmla="*/ 0 h 7"/>
                  <a:gd name="T12" fmla="*/ 0 w 16"/>
                  <a:gd name="T13" fmla="*/ 0 h 7"/>
                  <a:gd name="T14" fmla="*/ 0 w 16"/>
                  <a:gd name="T15" fmla="*/ 0 h 7"/>
                  <a:gd name="T16" fmla="*/ 0 w 1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7">
                    <a:moveTo>
                      <a:pt x="0" y="2"/>
                    </a:moveTo>
                    <a:lnTo>
                      <a:pt x="0" y="2"/>
                    </a:lnTo>
                    <a:lnTo>
                      <a:pt x="0" y="1"/>
                    </a:lnTo>
                    <a:lnTo>
                      <a:pt x="0" y="0"/>
                    </a:lnTo>
                    <a:lnTo>
                      <a:pt x="16" y="7"/>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 name="Freeform 257">
                <a:extLst>
                  <a:ext uri="{FF2B5EF4-FFF2-40B4-BE49-F238E27FC236}">
                    <a16:creationId xmlns:a16="http://schemas.microsoft.com/office/drawing/2014/main" id="{FB4ECB9B-1710-FE47-B701-1CFCA1907F5C}"/>
                  </a:ext>
                </a:extLst>
              </p:cNvPr>
              <p:cNvSpPr>
                <a:spLocks/>
              </p:cNvSpPr>
              <p:nvPr/>
            </p:nvSpPr>
            <p:spPr bwMode="auto">
              <a:xfrm>
                <a:off x="2663" y="2492"/>
                <a:ext cx="7" cy="9"/>
              </a:xfrm>
              <a:custGeom>
                <a:avLst/>
                <a:gdLst>
                  <a:gd name="T0" fmla="*/ 0 w 49"/>
                  <a:gd name="T1" fmla="*/ 0 h 50"/>
                  <a:gd name="T2" fmla="*/ 0 w 49"/>
                  <a:gd name="T3" fmla="*/ 0 h 50"/>
                  <a:gd name="T4" fmla="*/ 0 w 49"/>
                  <a:gd name="T5" fmla="*/ 0 h 50"/>
                  <a:gd name="T6" fmla="*/ 0 w 49"/>
                  <a:gd name="T7" fmla="*/ 0 h 50"/>
                  <a:gd name="T8" fmla="*/ 0 w 49"/>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0">
                    <a:moveTo>
                      <a:pt x="0" y="35"/>
                    </a:moveTo>
                    <a:lnTo>
                      <a:pt x="32" y="50"/>
                    </a:lnTo>
                    <a:lnTo>
                      <a:pt x="49" y="15"/>
                    </a:lnTo>
                    <a:lnTo>
                      <a:pt x="17" y="0"/>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 name="Freeform 258">
                <a:extLst>
                  <a:ext uri="{FF2B5EF4-FFF2-40B4-BE49-F238E27FC236}">
                    <a16:creationId xmlns:a16="http://schemas.microsoft.com/office/drawing/2014/main" id="{41230892-A98A-0043-977D-7D7EBA654AB7}"/>
                  </a:ext>
                </a:extLst>
              </p:cNvPr>
              <p:cNvSpPr>
                <a:spLocks/>
              </p:cNvSpPr>
              <p:nvPr/>
            </p:nvSpPr>
            <p:spPr bwMode="auto">
              <a:xfrm>
                <a:off x="2665" y="2492"/>
                <a:ext cx="5" cy="3"/>
              </a:xfrm>
              <a:custGeom>
                <a:avLst/>
                <a:gdLst>
                  <a:gd name="T0" fmla="*/ 0 w 34"/>
                  <a:gd name="T1" fmla="*/ 0 h 15"/>
                  <a:gd name="T2" fmla="*/ 0 w 34"/>
                  <a:gd name="T3" fmla="*/ 0 h 15"/>
                  <a:gd name="T4" fmla="*/ 0 w 34"/>
                  <a:gd name="T5" fmla="*/ 0 h 15"/>
                  <a:gd name="T6" fmla="*/ 0 w 34"/>
                  <a:gd name="T7" fmla="*/ 0 h 15"/>
                  <a:gd name="T8" fmla="*/ 0 w 34"/>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5">
                    <a:moveTo>
                      <a:pt x="34" y="11"/>
                    </a:moveTo>
                    <a:lnTo>
                      <a:pt x="1" y="0"/>
                    </a:lnTo>
                    <a:lnTo>
                      <a:pt x="0" y="4"/>
                    </a:lnTo>
                    <a:lnTo>
                      <a:pt x="33" y="15"/>
                    </a:lnTo>
                    <a:lnTo>
                      <a:pt x="34"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 name="Freeform 259">
                <a:extLst>
                  <a:ext uri="{FF2B5EF4-FFF2-40B4-BE49-F238E27FC236}">
                    <a16:creationId xmlns:a16="http://schemas.microsoft.com/office/drawing/2014/main" id="{01E2BB60-6902-854D-BF33-34DF8F1D777A}"/>
                  </a:ext>
                </a:extLst>
              </p:cNvPr>
              <p:cNvSpPr>
                <a:spLocks/>
              </p:cNvSpPr>
              <p:nvPr/>
            </p:nvSpPr>
            <p:spPr bwMode="auto">
              <a:xfrm>
                <a:off x="2667" y="2493"/>
                <a:ext cx="3" cy="2"/>
              </a:xfrm>
              <a:custGeom>
                <a:avLst/>
                <a:gdLst>
                  <a:gd name="T0" fmla="*/ 0 w 17"/>
                  <a:gd name="T1" fmla="*/ 0 h 7"/>
                  <a:gd name="T2" fmla="*/ 0 w 17"/>
                  <a:gd name="T3" fmla="*/ 0 h 7"/>
                  <a:gd name="T4" fmla="*/ 0 w 17"/>
                  <a:gd name="T5" fmla="*/ 0 h 7"/>
                  <a:gd name="T6" fmla="*/ 0 w 17"/>
                  <a:gd name="T7" fmla="*/ 0 h 7"/>
                  <a:gd name="T8" fmla="*/ 0 w 17"/>
                  <a:gd name="T9" fmla="*/ 0 h 7"/>
                  <a:gd name="T10" fmla="*/ 0 w 17"/>
                  <a:gd name="T11" fmla="*/ 0 h 7"/>
                  <a:gd name="T12" fmla="*/ 0 w 17"/>
                  <a:gd name="T13" fmla="*/ 0 h 7"/>
                  <a:gd name="T14" fmla="*/ 0 w 17"/>
                  <a:gd name="T15" fmla="*/ 0 h 7"/>
                  <a:gd name="T16" fmla="*/ 0 w 1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7">
                    <a:moveTo>
                      <a:pt x="17" y="3"/>
                    </a:moveTo>
                    <a:lnTo>
                      <a:pt x="17" y="5"/>
                    </a:lnTo>
                    <a:lnTo>
                      <a:pt x="17" y="6"/>
                    </a:lnTo>
                    <a:lnTo>
                      <a:pt x="16" y="6"/>
                    </a:lnTo>
                    <a:lnTo>
                      <a:pt x="16" y="7"/>
                    </a:lnTo>
                    <a:lnTo>
                      <a:pt x="0" y="0"/>
                    </a:lnTo>
                    <a:lnTo>
                      <a:pt x="17"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260">
                <a:extLst>
                  <a:ext uri="{FF2B5EF4-FFF2-40B4-BE49-F238E27FC236}">
                    <a16:creationId xmlns:a16="http://schemas.microsoft.com/office/drawing/2014/main" id="{3C45BE2C-87D8-3A49-B32F-A753A1D34B1E}"/>
                  </a:ext>
                </a:extLst>
              </p:cNvPr>
              <p:cNvSpPr>
                <a:spLocks/>
              </p:cNvSpPr>
              <p:nvPr/>
            </p:nvSpPr>
            <p:spPr bwMode="auto">
              <a:xfrm>
                <a:off x="2665" y="2488"/>
                <a:ext cx="6" cy="6"/>
              </a:xfrm>
              <a:custGeom>
                <a:avLst/>
                <a:gdLst>
                  <a:gd name="T0" fmla="*/ 0 w 40"/>
                  <a:gd name="T1" fmla="*/ 0 h 33"/>
                  <a:gd name="T2" fmla="*/ 0 w 40"/>
                  <a:gd name="T3" fmla="*/ 0 h 33"/>
                  <a:gd name="T4" fmla="*/ 0 w 40"/>
                  <a:gd name="T5" fmla="*/ 0 h 33"/>
                  <a:gd name="T6" fmla="*/ 0 w 40"/>
                  <a:gd name="T7" fmla="*/ 0 h 33"/>
                  <a:gd name="T8" fmla="*/ 0 w 40"/>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3">
                    <a:moveTo>
                      <a:pt x="0" y="26"/>
                    </a:moveTo>
                    <a:lnTo>
                      <a:pt x="34" y="33"/>
                    </a:lnTo>
                    <a:lnTo>
                      <a:pt x="40" y="7"/>
                    </a:lnTo>
                    <a:lnTo>
                      <a:pt x="6" y="0"/>
                    </a:lnTo>
                    <a:lnTo>
                      <a:pt x="0" y="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Freeform 261">
                <a:extLst>
                  <a:ext uri="{FF2B5EF4-FFF2-40B4-BE49-F238E27FC236}">
                    <a16:creationId xmlns:a16="http://schemas.microsoft.com/office/drawing/2014/main" id="{DE00F44A-4675-1445-9BB7-B7A11BBC6320}"/>
                  </a:ext>
                </a:extLst>
              </p:cNvPr>
              <p:cNvSpPr>
                <a:spLocks/>
              </p:cNvSpPr>
              <p:nvPr/>
            </p:nvSpPr>
            <p:spPr bwMode="auto">
              <a:xfrm>
                <a:off x="2667" y="2488"/>
                <a:ext cx="4" cy="2"/>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33" y="0"/>
                    </a:moveTo>
                    <a:lnTo>
                      <a:pt x="34" y="9"/>
                    </a:lnTo>
                    <a:lnTo>
                      <a:pt x="1" y="10"/>
                    </a:lnTo>
                    <a:lnTo>
                      <a:pt x="0" y="2"/>
                    </a:lnTo>
                    <a:lnTo>
                      <a:pt x="3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3" name="Freeform 262">
                <a:extLst>
                  <a:ext uri="{FF2B5EF4-FFF2-40B4-BE49-F238E27FC236}">
                    <a16:creationId xmlns:a16="http://schemas.microsoft.com/office/drawing/2014/main" id="{4527B6BE-5584-1C4B-8EDF-F50858E19F5C}"/>
                  </a:ext>
                </a:extLst>
              </p:cNvPr>
              <p:cNvSpPr>
                <a:spLocks/>
              </p:cNvSpPr>
              <p:nvPr/>
            </p:nvSpPr>
            <p:spPr bwMode="auto">
              <a:xfrm>
                <a:off x="2667" y="2485"/>
                <a:ext cx="4" cy="3"/>
              </a:xfrm>
              <a:custGeom>
                <a:avLst/>
                <a:gdLst>
                  <a:gd name="T0" fmla="*/ 0 w 33"/>
                  <a:gd name="T1" fmla="*/ 0 h 17"/>
                  <a:gd name="T2" fmla="*/ 0 w 33"/>
                  <a:gd name="T3" fmla="*/ 0 h 17"/>
                  <a:gd name="T4" fmla="*/ 0 w 33"/>
                  <a:gd name="T5" fmla="*/ 0 h 17"/>
                  <a:gd name="T6" fmla="*/ 0 w 33"/>
                  <a:gd name="T7" fmla="*/ 0 h 17"/>
                  <a:gd name="T8" fmla="*/ 0 w 33"/>
                  <a:gd name="T9" fmla="*/ 0 h 17"/>
                  <a:gd name="T10" fmla="*/ 0 w 33"/>
                  <a:gd name="T11" fmla="*/ 0 h 17"/>
                  <a:gd name="T12" fmla="*/ 0 w 33"/>
                  <a:gd name="T13" fmla="*/ 0 h 17"/>
                  <a:gd name="T14" fmla="*/ 0 w 33"/>
                  <a:gd name="T15" fmla="*/ 0 h 17"/>
                  <a:gd name="T16" fmla="*/ 0 w 33"/>
                  <a:gd name="T17" fmla="*/ 0 h 17"/>
                  <a:gd name="T18" fmla="*/ 0 w 33"/>
                  <a:gd name="T19" fmla="*/ 0 h 17"/>
                  <a:gd name="T20" fmla="*/ 0 w 33"/>
                  <a:gd name="T21" fmla="*/ 0 h 17"/>
                  <a:gd name="T22" fmla="*/ 0 w 33"/>
                  <a:gd name="T23" fmla="*/ 0 h 17"/>
                  <a:gd name="T24" fmla="*/ 0 w 33"/>
                  <a:gd name="T25" fmla="*/ 0 h 17"/>
                  <a:gd name="T26" fmla="*/ 0 w 33"/>
                  <a:gd name="T27" fmla="*/ 0 h 17"/>
                  <a:gd name="T28" fmla="*/ 0 w 33"/>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17">
                    <a:moveTo>
                      <a:pt x="0" y="14"/>
                    </a:moveTo>
                    <a:lnTo>
                      <a:pt x="1" y="10"/>
                    </a:lnTo>
                    <a:lnTo>
                      <a:pt x="3" y="6"/>
                    </a:lnTo>
                    <a:lnTo>
                      <a:pt x="6" y="4"/>
                    </a:lnTo>
                    <a:lnTo>
                      <a:pt x="9" y="1"/>
                    </a:lnTo>
                    <a:lnTo>
                      <a:pt x="12" y="0"/>
                    </a:lnTo>
                    <a:lnTo>
                      <a:pt x="16" y="0"/>
                    </a:lnTo>
                    <a:lnTo>
                      <a:pt x="19" y="0"/>
                    </a:lnTo>
                    <a:lnTo>
                      <a:pt x="23" y="1"/>
                    </a:lnTo>
                    <a:lnTo>
                      <a:pt x="27" y="4"/>
                    </a:lnTo>
                    <a:lnTo>
                      <a:pt x="29" y="6"/>
                    </a:lnTo>
                    <a:lnTo>
                      <a:pt x="32" y="9"/>
                    </a:lnTo>
                    <a:lnTo>
                      <a:pt x="33" y="12"/>
                    </a:lnTo>
                    <a:lnTo>
                      <a:pt x="17" y="17"/>
                    </a:lnTo>
                    <a:lnTo>
                      <a:pt x="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4" name="Freeform 263">
                <a:extLst>
                  <a:ext uri="{FF2B5EF4-FFF2-40B4-BE49-F238E27FC236}">
                    <a16:creationId xmlns:a16="http://schemas.microsoft.com/office/drawing/2014/main" id="{32490ADE-39A5-9549-B381-4CD6D364116C}"/>
                  </a:ext>
                </a:extLst>
              </p:cNvPr>
              <p:cNvSpPr>
                <a:spLocks/>
              </p:cNvSpPr>
              <p:nvPr/>
            </p:nvSpPr>
            <p:spPr bwMode="auto">
              <a:xfrm>
                <a:off x="2667" y="2488"/>
                <a:ext cx="5" cy="5"/>
              </a:xfrm>
              <a:custGeom>
                <a:avLst/>
                <a:gdLst>
                  <a:gd name="T0" fmla="*/ 0 w 38"/>
                  <a:gd name="T1" fmla="*/ 0 h 30"/>
                  <a:gd name="T2" fmla="*/ 0 w 38"/>
                  <a:gd name="T3" fmla="*/ 0 h 30"/>
                  <a:gd name="T4" fmla="*/ 0 w 38"/>
                  <a:gd name="T5" fmla="*/ 0 h 30"/>
                  <a:gd name="T6" fmla="*/ 0 w 38"/>
                  <a:gd name="T7" fmla="*/ 0 h 30"/>
                  <a:gd name="T8" fmla="*/ 0 w 3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0">
                    <a:moveTo>
                      <a:pt x="32" y="0"/>
                    </a:moveTo>
                    <a:lnTo>
                      <a:pt x="0" y="10"/>
                    </a:lnTo>
                    <a:lnTo>
                      <a:pt x="6" y="30"/>
                    </a:lnTo>
                    <a:lnTo>
                      <a:pt x="38" y="20"/>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5" name="Freeform 264">
                <a:extLst>
                  <a:ext uri="{FF2B5EF4-FFF2-40B4-BE49-F238E27FC236}">
                    <a16:creationId xmlns:a16="http://schemas.microsoft.com/office/drawing/2014/main" id="{C770B2FD-1D6B-2B41-8EF9-81ACA848FAC1}"/>
                  </a:ext>
                </a:extLst>
              </p:cNvPr>
              <p:cNvSpPr>
                <a:spLocks/>
              </p:cNvSpPr>
              <p:nvPr/>
            </p:nvSpPr>
            <p:spPr bwMode="auto">
              <a:xfrm>
                <a:off x="2667" y="2491"/>
                <a:ext cx="5" cy="2"/>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34" y="5"/>
                    </a:moveTo>
                    <a:lnTo>
                      <a:pt x="1" y="10"/>
                    </a:lnTo>
                    <a:lnTo>
                      <a:pt x="0" y="5"/>
                    </a:lnTo>
                    <a:lnTo>
                      <a:pt x="33" y="0"/>
                    </a:lnTo>
                    <a:lnTo>
                      <a:pt x="34"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 name="Freeform 265">
                <a:extLst>
                  <a:ext uri="{FF2B5EF4-FFF2-40B4-BE49-F238E27FC236}">
                    <a16:creationId xmlns:a16="http://schemas.microsoft.com/office/drawing/2014/main" id="{16927823-8DAB-5E44-BEE9-8B5F9AC47A6E}"/>
                  </a:ext>
                </a:extLst>
              </p:cNvPr>
              <p:cNvSpPr>
                <a:spLocks/>
              </p:cNvSpPr>
              <p:nvPr/>
            </p:nvSpPr>
            <p:spPr bwMode="auto">
              <a:xfrm>
                <a:off x="2670" y="2491"/>
                <a:ext cx="2" cy="1"/>
              </a:xfrm>
              <a:custGeom>
                <a:avLst/>
                <a:gdLst>
                  <a:gd name="T0" fmla="*/ 0 w 17"/>
                  <a:gd name="T1" fmla="*/ 0 h 5"/>
                  <a:gd name="T2" fmla="*/ 0 w 17"/>
                  <a:gd name="T3" fmla="*/ 0 h 5"/>
                  <a:gd name="T4" fmla="*/ 0 w 17"/>
                  <a:gd name="T5" fmla="*/ 0 h 5"/>
                  <a:gd name="T6" fmla="*/ 0 w 17"/>
                  <a:gd name="T7" fmla="*/ 0 h 5"/>
                  <a:gd name="T8" fmla="*/ 0 w 17"/>
                  <a:gd name="T9" fmla="*/ 0 h 5"/>
                  <a:gd name="T10" fmla="*/ 0 w 17"/>
                  <a:gd name="T11" fmla="*/ 0 h 5"/>
                  <a:gd name="T12" fmla="*/ 0 w 17"/>
                  <a:gd name="T13" fmla="*/ 0 h 5"/>
                  <a:gd name="T14" fmla="*/ 0 w 17"/>
                  <a:gd name="T15" fmla="*/ 0 h 5"/>
                  <a:gd name="T16" fmla="*/ 0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
                    <a:moveTo>
                      <a:pt x="16" y="0"/>
                    </a:moveTo>
                    <a:lnTo>
                      <a:pt x="16" y="2"/>
                    </a:lnTo>
                    <a:lnTo>
                      <a:pt x="17" y="3"/>
                    </a:lnTo>
                    <a:lnTo>
                      <a:pt x="17" y="4"/>
                    </a:lnTo>
                    <a:lnTo>
                      <a:pt x="17" y="5"/>
                    </a:lnTo>
                    <a:lnTo>
                      <a:pt x="0" y="5"/>
                    </a:lnTo>
                    <a:lnTo>
                      <a:pt x="1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7" name="Freeform 266">
                <a:extLst>
                  <a:ext uri="{FF2B5EF4-FFF2-40B4-BE49-F238E27FC236}">
                    <a16:creationId xmlns:a16="http://schemas.microsoft.com/office/drawing/2014/main" id="{5F5D0537-E387-8541-8799-BFB2D48658AD}"/>
                  </a:ext>
                </a:extLst>
              </p:cNvPr>
              <p:cNvSpPr>
                <a:spLocks/>
              </p:cNvSpPr>
              <p:nvPr/>
            </p:nvSpPr>
            <p:spPr bwMode="auto">
              <a:xfrm>
                <a:off x="2667" y="2492"/>
                <a:ext cx="5" cy="2"/>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0">
                    <a:moveTo>
                      <a:pt x="0" y="10"/>
                    </a:moveTo>
                    <a:lnTo>
                      <a:pt x="34" y="5"/>
                    </a:lnTo>
                    <a:lnTo>
                      <a:pt x="34" y="0"/>
                    </a:lnTo>
                    <a:lnTo>
                      <a:pt x="0" y="5"/>
                    </a:lnTo>
                    <a:lnTo>
                      <a:pt x="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8" name="Freeform 267">
                <a:extLst>
                  <a:ext uri="{FF2B5EF4-FFF2-40B4-BE49-F238E27FC236}">
                    <a16:creationId xmlns:a16="http://schemas.microsoft.com/office/drawing/2014/main" id="{9FCFD959-25EE-7A43-80E5-CA8253A5ACCA}"/>
                  </a:ext>
                </a:extLst>
              </p:cNvPr>
              <p:cNvSpPr>
                <a:spLocks/>
              </p:cNvSpPr>
              <p:nvPr/>
            </p:nvSpPr>
            <p:spPr bwMode="auto">
              <a:xfrm>
                <a:off x="2667" y="2493"/>
                <a:ext cx="3" cy="1"/>
              </a:xfrm>
              <a:custGeom>
                <a:avLst/>
                <a:gdLst>
                  <a:gd name="T0" fmla="*/ 0 w 17"/>
                  <a:gd name="T1" fmla="*/ 0 h 5"/>
                  <a:gd name="T2" fmla="*/ 0 w 17"/>
                  <a:gd name="T3" fmla="*/ 0 h 5"/>
                  <a:gd name="T4" fmla="*/ 0 w 17"/>
                  <a:gd name="T5" fmla="*/ 0 h 5"/>
                  <a:gd name="T6" fmla="*/ 0 w 17"/>
                  <a:gd name="T7" fmla="*/ 0 h 5"/>
                  <a:gd name="T8" fmla="*/ 0 w 17"/>
                  <a:gd name="T9" fmla="*/ 0 h 5"/>
                  <a:gd name="T10" fmla="*/ 0 w 17"/>
                  <a:gd name="T11" fmla="*/ 0 h 5"/>
                  <a:gd name="T12" fmla="*/ 0 w 17"/>
                  <a:gd name="T13" fmla="*/ 0 h 5"/>
                  <a:gd name="T14" fmla="*/ 0 w 17"/>
                  <a:gd name="T15" fmla="*/ 0 h 5"/>
                  <a:gd name="T16" fmla="*/ 0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
                    <a:moveTo>
                      <a:pt x="1" y="5"/>
                    </a:moveTo>
                    <a:lnTo>
                      <a:pt x="1" y="3"/>
                    </a:lnTo>
                    <a:lnTo>
                      <a:pt x="1" y="2"/>
                    </a:lnTo>
                    <a:lnTo>
                      <a:pt x="0" y="1"/>
                    </a:lnTo>
                    <a:lnTo>
                      <a:pt x="0" y="0"/>
                    </a:lnTo>
                    <a:lnTo>
                      <a:pt x="17" y="0"/>
                    </a:lnTo>
                    <a:lnTo>
                      <a:pt x="1"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9" name="Rectangle 268">
                <a:extLst>
                  <a:ext uri="{FF2B5EF4-FFF2-40B4-BE49-F238E27FC236}">
                    <a16:creationId xmlns:a16="http://schemas.microsoft.com/office/drawing/2014/main" id="{1B47BF8B-97FA-924E-B1FB-DE4D2C386D21}"/>
                  </a:ext>
                </a:extLst>
              </p:cNvPr>
              <p:cNvSpPr>
                <a:spLocks noChangeArrowheads="1"/>
              </p:cNvSpPr>
              <p:nvPr/>
            </p:nvSpPr>
            <p:spPr bwMode="auto">
              <a:xfrm>
                <a:off x="3620" y="2669"/>
                <a:ext cx="608"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spcBef>
                    <a:spcPct val="50000"/>
                  </a:spcBef>
                </a:pPr>
                <a:r>
                  <a:rPr lang="en-US">
                    <a:solidFill>
                      <a:srgbClr val="000000"/>
                    </a:solidFill>
                  </a:rPr>
                  <a:t>Molten Pool</a:t>
                </a:r>
                <a:endParaRPr lang="en-US" u="sng"/>
              </a:p>
            </p:txBody>
          </p:sp>
          <p:sp>
            <p:nvSpPr>
              <p:cNvPr id="270" name="Rectangle 269">
                <a:extLst>
                  <a:ext uri="{FF2B5EF4-FFF2-40B4-BE49-F238E27FC236}">
                    <a16:creationId xmlns:a16="http://schemas.microsoft.com/office/drawing/2014/main" id="{06412DB6-A040-8E4B-953B-614C6B91B45B}"/>
                  </a:ext>
                </a:extLst>
              </p:cNvPr>
              <p:cNvSpPr>
                <a:spLocks noChangeArrowheads="1"/>
              </p:cNvSpPr>
              <p:nvPr/>
            </p:nvSpPr>
            <p:spPr bwMode="auto">
              <a:xfrm>
                <a:off x="3058" y="2557"/>
                <a:ext cx="131" cy="24"/>
              </a:xfrm>
              <a:prstGeom prst="rect">
                <a:avLst/>
              </a:prstGeom>
              <a:blipFill dpi="0" rotWithShape="0">
                <a:blip r:embed="rId5"/>
                <a:srcRect/>
                <a:tile tx="0" ty="0" sx="100000" sy="100000" flip="none" algn="tl"/>
              </a:blipFill>
              <a:ln w="0" cap="sq">
                <a:solidFill>
                  <a:srgbClr val="000000"/>
                </a:solidFill>
                <a:miter lim="800000"/>
                <a:headEnd/>
                <a:tailEnd/>
              </a:ln>
            </p:spPr>
            <p:txBody>
              <a:bodyPr/>
              <a:lstStyle/>
              <a:p>
                <a:endParaRPr lang="de-DE"/>
              </a:p>
            </p:txBody>
          </p:sp>
          <p:sp>
            <p:nvSpPr>
              <p:cNvPr id="271" name="Rectangle 270">
                <a:extLst>
                  <a:ext uri="{FF2B5EF4-FFF2-40B4-BE49-F238E27FC236}">
                    <a16:creationId xmlns:a16="http://schemas.microsoft.com/office/drawing/2014/main" id="{AED6AA28-7E94-034F-AD54-7441A9CC5ECB}"/>
                  </a:ext>
                </a:extLst>
              </p:cNvPr>
              <p:cNvSpPr>
                <a:spLocks noChangeArrowheads="1"/>
              </p:cNvSpPr>
              <p:nvPr/>
            </p:nvSpPr>
            <p:spPr bwMode="auto">
              <a:xfrm>
                <a:off x="2104" y="2555"/>
                <a:ext cx="132" cy="24"/>
              </a:xfrm>
              <a:prstGeom prst="rect">
                <a:avLst/>
              </a:prstGeom>
              <a:blipFill dpi="0" rotWithShape="0">
                <a:blip r:embed="rId5"/>
                <a:srcRect/>
                <a:tile tx="0" ty="0" sx="100000" sy="100000" flip="none" algn="tl"/>
              </a:blipFill>
              <a:ln w="0" cap="sq">
                <a:solidFill>
                  <a:srgbClr val="000000"/>
                </a:solidFill>
                <a:miter lim="800000"/>
                <a:headEnd/>
                <a:tailEnd/>
              </a:ln>
            </p:spPr>
            <p:txBody>
              <a:bodyPr/>
              <a:lstStyle/>
              <a:p>
                <a:endParaRPr lang="de-DE"/>
              </a:p>
            </p:txBody>
          </p:sp>
          <p:sp>
            <p:nvSpPr>
              <p:cNvPr id="272" name="Rectangle 271">
                <a:extLst>
                  <a:ext uri="{FF2B5EF4-FFF2-40B4-BE49-F238E27FC236}">
                    <a16:creationId xmlns:a16="http://schemas.microsoft.com/office/drawing/2014/main" id="{13ABE089-F94D-C74F-A56E-A293D9ECEF55}"/>
                  </a:ext>
                </a:extLst>
              </p:cNvPr>
              <p:cNvSpPr>
                <a:spLocks noChangeArrowheads="1"/>
              </p:cNvSpPr>
              <p:nvPr/>
            </p:nvSpPr>
            <p:spPr bwMode="auto">
              <a:xfrm>
                <a:off x="2451" y="1295"/>
                <a:ext cx="383" cy="278"/>
              </a:xfrm>
              <a:prstGeom prst="rect">
                <a:avLst/>
              </a:prstGeom>
              <a:solidFill>
                <a:srgbClr val="FFFFFF"/>
              </a:solidFill>
              <a:ln w="9525">
                <a:solidFill>
                  <a:schemeClr val="tx1"/>
                </a:solidFill>
                <a:prstDash val="dash"/>
                <a:miter lim="800000"/>
                <a:headEnd/>
                <a:tailEnd/>
              </a:ln>
            </p:spPr>
            <p:txBody>
              <a:bodyPr/>
              <a:lstStyle/>
              <a:p>
                <a:endParaRPr lang="de-DE"/>
              </a:p>
            </p:txBody>
          </p:sp>
          <p:sp>
            <p:nvSpPr>
              <p:cNvPr id="273" name="Rectangle 272">
                <a:extLst>
                  <a:ext uri="{FF2B5EF4-FFF2-40B4-BE49-F238E27FC236}">
                    <a16:creationId xmlns:a16="http://schemas.microsoft.com/office/drawing/2014/main" id="{32E70CFB-DB8A-544B-9B53-CAD3A66A6076}"/>
                  </a:ext>
                </a:extLst>
              </p:cNvPr>
              <p:cNvSpPr>
                <a:spLocks noChangeArrowheads="1"/>
              </p:cNvSpPr>
              <p:nvPr/>
            </p:nvSpPr>
            <p:spPr bwMode="auto">
              <a:xfrm>
                <a:off x="2602" y="1457"/>
                <a:ext cx="75" cy="174"/>
              </a:xfrm>
              <a:prstGeom prst="rect">
                <a:avLst/>
              </a:prstGeom>
              <a:solidFill>
                <a:srgbClr val="808080"/>
              </a:solidFill>
              <a:ln>
                <a:noFill/>
              </a:ln>
              <a:extLst>
                <a:ext uri="{91240B29-F687-4F45-9708-019B960494DF}">
                  <a14:hiddenLine xmlns:a14="http://schemas.microsoft.com/office/drawing/2010/main" w="11176">
                    <a:solidFill>
                      <a:srgbClr val="000000"/>
                    </a:solidFill>
                    <a:miter lim="800000"/>
                    <a:headEnd/>
                    <a:tailEnd/>
                  </a14:hiddenLine>
                </a:ext>
              </a:extLst>
            </p:spPr>
            <p:txBody>
              <a:bodyPr/>
              <a:lstStyle/>
              <a:p>
                <a:endParaRPr lang="de-DE"/>
              </a:p>
            </p:txBody>
          </p:sp>
          <p:sp>
            <p:nvSpPr>
              <p:cNvPr id="274" name="Rectangle 273">
                <a:extLst>
                  <a:ext uri="{FF2B5EF4-FFF2-40B4-BE49-F238E27FC236}">
                    <a16:creationId xmlns:a16="http://schemas.microsoft.com/office/drawing/2014/main" id="{91AEE77E-B14E-BD4A-9653-41E0A571649E}"/>
                  </a:ext>
                </a:extLst>
              </p:cNvPr>
              <p:cNvSpPr>
                <a:spLocks noChangeArrowheads="1"/>
              </p:cNvSpPr>
              <p:nvPr/>
            </p:nvSpPr>
            <p:spPr bwMode="auto">
              <a:xfrm>
                <a:off x="3560" y="1488"/>
                <a:ext cx="1270"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spcBef>
                    <a:spcPct val="50000"/>
                  </a:spcBef>
                </a:pPr>
                <a:r>
                  <a:rPr lang="en-US" sz="1600">
                    <a:solidFill>
                      <a:srgbClr val="000000"/>
                    </a:solidFill>
                  </a:rPr>
                  <a:t>Focus &amp; Aiming Coils</a:t>
                </a:r>
                <a:endParaRPr lang="en-US" sz="3200" u="sng">
                  <a:latin typeface="Arial Narrow" pitchFamily="34" charset="0"/>
                </a:endParaRPr>
              </a:p>
            </p:txBody>
          </p:sp>
          <p:sp>
            <p:nvSpPr>
              <p:cNvPr id="275" name="Rectangle 274" descr="Zig zag">
                <a:extLst>
                  <a:ext uri="{FF2B5EF4-FFF2-40B4-BE49-F238E27FC236}">
                    <a16:creationId xmlns:a16="http://schemas.microsoft.com/office/drawing/2014/main" id="{75BBD4DC-2EE3-3646-ABBC-FC3550869E31}"/>
                  </a:ext>
                </a:extLst>
              </p:cNvPr>
              <p:cNvSpPr>
                <a:spLocks noChangeArrowheads="1"/>
              </p:cNvSpPr>
              <p:nvPr/>
            </p:nvSpPr>
            <p:spPr bwMode="auto">
              <a:xfrm>
                <a:off x="2974" y="1285"/>
                <a:ext cx="243" cy="280"/>
              </a:xfrm>
              <a:prstGeom prst="rect">
                <a:avLst/>
              </a:prstGeom>
              <a:pattFill prst="zigZag">
                <a:fgClr>
                  <a:srgbClr val="FF6600"/>
                </a:fgClr>
                <a:bgClr>
                  <a:srgbClr val="FFFFFF"/>
                </a:bgClr>
              </a:pattFill>
              <a:ln w="0" cap="sq">
                <a:solidFill>
                  <a:srgbClr val="000000"/>
                </a:solidFill>
                <a:miter lim="800000"/>
                <a:headEnd/>
                <a:tailEnd/>
              </a:ln>
            </p:spPr>
            <p:txBody>
              <a:bodyPr/>
              <a:lstStyle/>
              <a:p>
                <a:endParaRPr lang="de-DE"/>
              </a:p>
            </p:txBody>
          </p:sp>
          <p:sp>
            <p:nvSpPr>
              <p:cNvPr id="276" name="Rectangle 275">
                <a:extLst>
                  <a:ext uri="{FF2B5EF4-FFF2-40B4-BE49-F238E27FC236}">
                    <a16:creationId xmlns:a16="http://schemas.microsoft.com/office/drawing/2014/main" id="{3EC48F8F-EFB6-454D-97CD-FBECCA0230AA}"/>
                  </a:ext>
                </a:extLst>
              </p:cNvPr>
              <p:cNvSpPr>
                <a:spLocks noChangeArrowheads="1"/>
              </p:cNvSpPr>
              <p:nvPr/>
            </p:nvSpPr>
            <p:spPr bwMode="auto">
              <a:xfrm>
                <a:off x="617" y="2206"/>
                <a:ext cx="100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spcBef>
                    <a:spcPct val="50000"/>
                  </a:spcBef>
                </a:pPr>
                <a:r>
                  <a:rPr lang="en-US" sz="1600">
                    <a:solidFill>
                      <a:srgbClr val="000000"/>
                    </a:solidFill>
                  </a:rPr>
                  <a:t>Electron Beam</a:t>
                </a:r>
                <a:endParaRPr lang="en-US" sz="1600" u="sng"/>
              </a:p>
            </p:txBody>
          </p:sp>
          <p:sp>
            <p:nvSpPr>
              <p:cNvPr id="277" name="Rectangle 276">
                <a:extLst>
                  <a:ext uri="{FF2B5EF4-FFF2-40B4-BE49-F238E27FC236}">
                    <a16:creationId xmlns:a16="http://schemas.microsoft.com/office/drawing/2014/main" id="{5EC3FEB0-E419-794C-BAC5-B1DA456EF192}"/>
                  </a:ext>
                </a:extLst>
              </p:cNvPr>
              <p:cNvSpPr>
                <a:spLocks noChangeArrowheads="1"/>
              </p:cNvSpPr>
              <p:nvPr/>
            </p:nvSpPr>
            <p:spPr bwMode="auto">
              <a:xfrm>
                <a:off x="669" y="2927"/>
                <a:ext cx="1256"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p>
                <a:pPr algn="ctr" defTabSz="1016000" eaLnBrk="0" hangingPunct="0">
                  <a:spcBef>
                    <a:spcPct val="50000"/>
                  </a:spcBef>
                </a:pPr>
                <a:r>
                  <a:rPr lang="en-US" sz="1600">
                    <a:solidFill>
                      <a:srgbClr val="000000"/>
                    </a:solidFill>
                  </a:rPr>
                  <a:t>Water Cooled Crucible</a:t>
                </a:r>
              </a:p>
            </p:txBody>
          </p:sp>
          <p:sp>
            <p:nvSpPr>
              <p:cNvPr id="278" name="Line 277">
                <a:extLst>
                  <a:ext uri="{FF2B5EF4-FFF2-40B4-BE49-F238E27FC236}">
                    <a16:creationId xmlns:a16="http://schemas.microsoft.com/office/drawing/2014/main" id="{6FD64B38-18CE-F547-942C-E0E939E3665F}"/>
                  </a:ext>
                </a:extLst>
              </p:cNvPr>
              <p:cNvSpPr>
                <a:spLocks noChangeShapeType="1"/>
              </p:cNvSpPr>
              <p:nvPr/>
            </p:nvSpPr>
            <p:spPr bwMode="auto">
              <a:xfrm flipV="1">
                <a:off x="1728" y="2726"/>
                <a:ext cx="519" cy="346"/>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9" name="Line 278">
                <a:extLst>
                  <a:ext uri="{FF2B5EF4-FFF2-40B4-BE49-F238E27FC236}">
                    <a16:creationId xmlns:a16="http://schemas.microsoft.com/office/drawing/2014/main" id="{9E3CD152-DC47-5740-A733-8F4CDFE0C674}"/>
                  </a:ext>
                </a:extLst>
              </p:cNvPr>
              <p:cNvSpPr>
                <a:spLocks noChangeShapeType="1"/>
              </p:cNvSpPr>
              <p:nvPr/>
            </p:nvSpPr>
            <p:spPr bwMode="auto">
              <a:xfrm>
                <a:off x="1753" y="1346"/>
                <a:ext cx="284" cy="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0" name="Line 279">
                <a:extLst>
                  <a:ext uri="{FF2B5EF4-FFF2-40B4-BE49-F238E27FC236}">
                    <a16:creationId xmlns:a16="http://schemas.microsoft.com/office/drawing/2014/main" id="{7C17535F-4796-4546-9540-5172CE054009}"/>
                  </a:ext>
                </a:extLst>
              </p:cNvPr>
              <p:cNvSpPr>
                <a:spLocks noChangeShapeType="1"/>
              </p:cNvSpPr>
              <p:nvPr/>
            </p:nvSpPr>
            <p:spPr bwMode="auto">
              <a:xfrm flipH="1">
                <a:off x="2723" y="3187"/>
                <a:ext cx="341" cy="14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1" name="Line 280">
                <a:extLst>
                  <a:ext uri="{FF2B5EF4-FFF2-40B4-BE49-F238E27FC236}">
                    <a16:creationId xmlns:a16="http://schemas.microsoft.com/office/drawing/2014/main" id="{26D1A878-9BD9-A645-BFAB-8A88CFB8908A}"/>
                  </a:ext>
                </a:extLst>
              </p:cNvPr>
              <p:cNvSpPr>
                <a:spLocks noChangeShapeType="1"/>
              </p:cNvSpPr>
              <p:nvPr/>
            </p:nvSpPr>
            <p:spPr bwMode="auto">
              <a:xfrm flipH="1">
                <a:off x="2739" y="2443"/>
                <a:ext cx="114" cy="14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2" name="Line 281">
                <a:extLst>
                  <a:ext uri="{FF2B5EF4-FFF2-40B4-BE49-F238E27FC236}">
                    <a16:creationId xmlns:a16="http://schemas.microsoft.com/office/drawing/2014/main" id="{0BAC7C2C-4B11-7645-A077-483DAA9E7979}"/>
                  </a:ext>
                </a:extLst>
              </p:cNvPr>
              <p:cNvSpPr>
                <a:spLocks noChangeShapeType="1"/>
              </p:cNvSpPr>
              <p:nvPr/>
            </p:nvSpPr>
            <p:spPr bwMode="auto">
              <a:xfrm flipV="1">
                <a:off x="1632" y="2304"/>
                <a:ext cx="624" cy="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3" name="Line 282">
                <a:extLst>
                  <a:ext uri="{FF2B5EF4-FFF2-40B4-BE49-F238E27FC236}">
                    <a16:creationId xmlns:a16="http://schemas.microsoft.com/office/drawing/2014/main" id="{5B94F7E9-2468-064A-9D46-4457B0410F42}"/>
                  </a:ext>
                </a:extLst>
              </p:cNvPr>
              <p:cNvSpPr>
                <a:spLocks noChangeShapeType="1"/>
              </p:cNvSpPr>
              <p:nvPr/>
            </p:nvSpPr>
            <p:spPr bwMode="auto">
              <a:xfrm flipH="1">
                <a:off x="3203" y="1560"/>
                <a:ext cx="457" cy="354"/>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4" name="Line 283">
                <a:extLst>
                  <a:ext uri="{FF2B5EF4-FFF2-40B4-BE49-F238E27FC236}">
                    <a16:creationId xmlns:a16="http://schemas.microsoft.com/office/drawing/2014/main" id="{8438742E-058D-6748-B04E-DDDEF358EC50}"/>
                  </a:ext>
                </a:extLst>
              </p:cNvPr>
              <p:cNvSpPr>
                <a:spLocks noChangeShapeType="1"/>
              </p:cNvSpPr>
              <p:nvPr/>
            </p:nvSpPr>
            <p:spPr bwMode="auto">
              <a:xfrm flipH="1">
                <a:off x="2771" y="1248"/>
                <a:ext cx="157" cy="41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287" name="Rectangle 286">
            <a:extLst>
              <a:ext uri="{FF2B5EF4-FFF2-40B4-BE49-F238E27FC236}">
                <a16:creationId xmlns:a16="http://schemas.microsoft.com/office/drawing/2014/main" id="{F388831F-180E-A245-94A8-AB0AEF1A1B82}"/>
              </a:ext>
            </a:extLst>
          </p:cNvPr>
          <p:cNvSpPr>
            <a:spLocks noChangeArrowheads="1"/>
          </p:cNvSpPr>
          <p:nvPr/>
        </p:nvSpPr>
        <p:spPr bwMode="auto">
          <a:xfrm>
            <a:off x="6324600" y="1087103"/>
            <a:ext cx="5562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0" dirty="0">
                <a:solidFill>
                  <a:srgbClr val="002060"/>
                </a:solidFill>
                <a:latin typeface="Arial" panose="020B0604020202020204" pitchFamily="34" charset="0"/>
                <a:cs typeface="Arial" panose="020B0604020202020204" pitchFamily="34" charset="0"/>
              </a:rPr>
              <a:t>During of the ingot melts, molten metal globules </a:t>
            </a:r>
            <a:r>
              <a:rPr lang="en-US" sz="2000" dirty="0">
                <a:solidFill>
                  <a:srgbClr val="002060"/>
                </a:solidFill>
                <a:latin typeface="Arial" panose="020B0604020202020204" pitchFamily="34" charset="0"/>
                <a:cs typeface="Arial" panose="020B0604020202020204" pitchFamily="34" charset="0"/>
              </a:rPr>
              <a:t>fall into a pool </a:t>
            </a:r>
            <a:r>
              <a:rPr lang="en-US" sz="2000" b="0" dirty="0">
                <a:solidFill>
                  <a:srgbClr val="002060"/>
                </a:solidFill>
                <a:latin typeface="Arial" panose="020B0604020202020204" pitchFamily="34" charset="0"/>
                <a:cs typeface="Arial" panose="020B0604020202020204" pitchFamily="34" charset="0"/>
              </a:rPr>
              <a:t>on the ingot which is contained in a water cooled copper crucible. Impurities are evaporated and pumped away. Power impact is maintained to keep the pool molten out to within a few mm of the crucible wall. During melting the ingot formed is </a:t>
            </a:r>
            <a:r>
              <a:rPr lang="en-US" sz="2000" dirty="0">
                <a:solidFill>
                  <a:srgbClr val="002060"/>
                </a:solidFill>
                <a:latin typeface="Arial" panose="020B0604020202020204" pitchFamily="34" charset="0"/>
                <a:cs typeface="Arial" panose="020B0604020202020204" pitchFamily="34" charset="0"/>
              </a:rPr>
              <a:t>continuously withdrawn</a:t>
            </a:r>
            <a:r>
              <a:rPr lang="en-US" sz="2000" b="0" dirty="0">
                <a:solidFill>
                  <a:srgbClr val="002060"/>
                </a:solidFill>
                <a:latin typeface="Arial" panose="020B0604020202020204" pitchFamily="34" charset="0"/>
                <a:cs typeface="Arial" panose="020B0604020202020204" pitchFamily="34" charset="0"/>
              </a:rPr>
              <a:t> through the crucible. </a:t>
            </a:r>
          </a:p>
        </p:txBody>
      </p:sp>
      <p:pic>
        <p:nvPicPr>
          <p:cNvPr id="288" name="Picture 1">
            <a:extLst>
              <a:ext uri="{FF2B5EF4-FFF2-40B4-BE49-F238E27FC236}">
                <a16:creationId xmlns:a16="http://schemas.microsoft.com/office/drawing/2014/main" id="{02F59E68-EDDB-7F48-B9A5-58ECF9B304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5627" y="3753851"/>
            <a:ext cx="3620545" cy="2413696"/>
          </a:xfrm>
          <a:prstGeom prst="rect">
            <a:avLst/>
          </a:prstGeom>
        </p:spPr>
      </p:pic>
      <p:sp>
        <p:nvSpPr>
          <p:cNvPr id="289" name="Rectangle 6">
            <a:extLst>
              <a:ext uri="{FF2B5EF4-FFF2-40B4-BE49-F238E27FC236}">
                <a16:creationId xmlns:a16="http://schemas.microsoft.com/office/drawing/2014/main" id="{72A905C1-FADA-3129-89B7-4215CFF00C31}"/>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873341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1D66EB-EC15-F540-813A-A410F0B95D0E}"/>
              </a:ext>
            </a:extLst>
          </p:cNvPr>
          <p:cNvSpPr>
            <a:spLocks noGrp="1"/>
          </p:cNvSpPr>
          <p:nvPr>
            <p:ph type="title"/>
          </p:nvPr>
        </p:nvSpPr>
        <p:spPr/>
        <p:txBody>
          <a:bodyPr/>
          <a:lstStyle/>
          <a:p>
            <a:r>
              <a:rPr lang="it-IT" dirty="0"/>
              <a:t>Electron </a:t>
            </a:r>
            <a:r>
              <a:rPr lang="it-IT" dirty="0" err="1"/>
              <a:t>Bem</a:t>
            </a:r>
            <a:r>
              <a:rPr lang="it-IT" dirty="0"/>
              <a:t> </a:t>
            </a:r>
            <a:r>
              <a:rPr lang="it-IT" dirty="0" err="1"/>
              <a:t>Melting</a:t>
            </a:r>
            <a:endParaRPr lang="it-IT" dirty="0"/>
          </a:p>
        </p:txBody>
      </p:sp>
      <p:sp>
        <p:nvSpPr>
          <p:cNvPr id="3" name="Segnaposto data 2">
            <a:extLst>
              <a:ext uri="{FF2B5EF4-FFF2-40B4-BE49-F238E27FC236}">
                <a16:creationId xmlns:a16="http://schemas.microsoft.com/office/drawing/2014/main" id="{CA0349CC-178E-3448-A51B-6AB96807AE1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EABA6738-234B-DB47-95F6-4B4CD2DE36E3}"/>
              </a:ext>
            </a:extLst>
          </p:cNvPr>
          <p:cNvSpPr>
            <a:spLocks noGrp="1"/>
          </p:cNvSpPr>
          <p:nvPr>
            <p:ph type="ftr" sz="quarter" idx="11"/>
          </p:nvPr>
        </p:nvSpPr>
        <p:spPr/>
        <p:txBody>
          <a:bodyPr/>
          <a:lstStyle/>
          <a:p>
            <a:pPr>
              <a:defRPr/>
            </a:pPr>
            <a:fld id="{8DAD3638-8E0C-4079-83E3-101B55F74CF3}" type="slidenum">
              <a:rPr lang="en-US" altLang="it-IT" smtClean="0"/>
              <a:pPr>
                <a:defRPr/>
              </a:pPr>
              <a:t>19</a:t>
            </a:fld>
            <a:endParaRPr lang="en-US" altLang="it-IT"/>
          </a:p>
        </p:txBody>
      </p:sp>
      <p:pic>
        <p:nvPicPr>
          <p:cNvPr id="6" name="Schmelze_440.mpg">
            <a:hlinkClick r:id="" action="ppaction://media"/>
            <a:extLst>
              <a:ext uri="{FF2B5EF4-FFF2-40B4-BE49-F238E27FC236}">
                <a16:creationId xmlns:a16="http://schemas.microsoft.com/office/drawing/2014/main" id="{7A9DDF16-A06E-1249-B5C7-4C41B31D3E4F}"/>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tretch>
            <a:fillRect/>
          </a:stretch>
        </p:blipFill>
        <p:spPr>
          <a:xfrm>
            <a:off x="8034655" y="1055307"/>
            <a:ext cx="3750945" cy="500126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
            <a:extLst>
              <a:ext uri="{FF2B5EF4-FFF2-40B4-BE49-F238E27FC236}">
                <a16:creationId xmlns:a16="http://schemas.microsoft.com/office/drawing/2014/main" id="{846EE93E-EC49-0D48-8522-10C2374811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78" r="22100"/>
          <a:stretch/>
        </p:blipFill>
        <p:spPr>
          <a:xfrm>
            <a:off x="406400" y="1102169"/>
            <a:ext cx="3549934" cy="5001260"/>
          </a:xfrm>
          <a:prstGeom prst="rect">
            <a:avLst/>
          </a:prstGeom>
        </p:spPr>
      </p:pic>
      <p:sp>
        <p:nvSpPr>
          <p:cNvPr id="8" name="Rectangle 6">
            <a:extLst>
              <a:ext uri="{FF2B5EF4-FFF2-40B4-BE49-F238E27FC236}">
                <a16:creationId xmlns:a16="http://schemas.microsoft.com/office/drawing/2014/main" id="{5EB0770D-1393-9D45-81B2-51F5FBE68159}"/>
              </a:ext>
            </a:extLst>
          </p:cNvPr>
          <p:cNvSpPr>
            <a:spLocks noChangeArrowheads="1"/>
          </p:cNvSpPr>
          <p:nvPr/>
        </p:nvSpPr>
        <p:spPr bwMode="auto">
          <a:xfrm>
            <a:off x="4315415" y="1280086"/>
            <a:ext cx="356116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0" dirty="0">
                <a:solidFill>
                  <a:srgbClr val="002060"/>
                </a:solidFill>
                <a:latin typeface="Arial" panose="020B0604020202020204" pitchFamily="34" charset="0"/>
                <a:cs typeface="Arial" panose="020B0604020202020204" pitchFamily="34" charset="0"/>
              </a:rPr>
              <a:t>As a result of the increasing demand for refractory metals in the last few decades, the electron-beam furnace has been developed to a reliable, efficient apparatus for melting and purification.</a:t>
            </a:r>
          </a:p>
        </p:txBody>
      </p:sp>
      <p:sp>
        <p:nvSpPr>
          <p:cNvPr id="9" name="Rettangolo 8">
            <a:extLst>
              <a:ext uri="{FF2B5EF4-FFF2-40B4-BE49-F238E27FC236}">
                <a16:creationId xmlns:a16="http://schemas.microsoft.com/office/drawing/2014/main" id="{47DF2136-E878-DA47-B4D4-EF4E06717210}"/>
              </a:ext>
            </a:extLst>
          </p:cNvPr>
          <p:cNvSpPr/>
          <p:nvPr/>
        </p:nvSpPr>
        <p:spPr>
          <a:xfrm>
            <a:off x="4326651" y="3771776"/>
            <a:ext cx="3549933" cy="2246769"/>
          </a:xfrm>
          <a:prstGeom prst="rect">
            <a:avLst/>
          </a:prstGeom>
        </p:spPr>
        <p:txBody>
          <a:bodyPr wrap="square">
            <a:spAutoFit/>
          </a:bodyPr>
          <a:lstStyle/>
          <a:p>
            <a:r>
              <a:rPr lang="en-US" sz="2000" b="0" dirty="0">
                <a:solidFill>
                  <a:srgbClr val="002060"/>
                </a:solidFill>
              </a:rPr>
              <a:t>One problem sometimes observed with e-beam melted ingots is the nonhomogeneous distribution of impurities. The </a:t>
            </a:r>
            <a:r>
              <a:rPr lang="en-US" sz="2000" dirty="0">
                <a:solidFill>
                  <a:srgbClr val="002060"/>
                </a:solidFill>
              </a:rPr>
              <a:t>skin</a:t>
            </a:r>
            <a:r>
              <a:rPr lang="en-US" sz="2000" b="0" dirty="0">
                <a:solidFill>
                  <a:srgbClr val="002060"/>
                </a:solidFill>
              </a:rPr>
              <a:t> of the ingot contains more impurities than the inside. </a:t>
            </a:r>
            <a:r>
              <a:rPr lang="en-US" sz="2000" dirty="0">
                <a:solidFill>
                  <a:srgbClr val="002060"/>
                </a:solidFill>
              </a:rPr>
              <a:t>Top to bottom inhomogeneity</a:t>
            </a:r>
            <a:r>
              <a:rPr lang="en-US" b="0" dirty="0">
                <a:solidFill>
                  <a:srgbClr val="002060"/>
                </a:solidFill>
              </a:rPr>
              <a:t>. </a:t>
            </a:r>
          </a:p>
        </p:txBody>
      </p:sp>
      <p:sp>
        <p:nvSpPr>
          <p:cNvPr id="10" name="TextBox 2">
            <a:extLst>
              <a:ext uri="{FF2B5EF4-FFF2-40B4-BE49-F238E27FC236}">
                <a16:creationId xmlns:a16="http://schemas.microsoft.com/office/drawing/2014/main" id="{6429802B-C464-904C-9AF4-8A8D3739C694}"/>
              </a:ext>
            </a:extLst>
          </p:cNvPr>
          <p:cNvSpPr txBox="1"/>
          <p:nvPr/>
        </p:nvSpPr>
        <p:spPr>
          <a:xfrm>
            <a:off x="418910" y="1102169"/>
            <a:ext cx="1443440" cy="1846659"/>
          </a:xfrm>
          <a:prstGeom prst="rect">
            <a:avLst/>
          </a:prstGeom>
          <a:noFill/>
        </p:spPr>
        <p:txBody>
          <a:bodyPr wrap="square" rtlCol="0">
            <a:spAutoFit/>
          </a:bodyPr>
          <a:lstStyle/>
          <a:p>
            <a:pPr algn="ctr"/>
            <a:r>
              <a:rPr lang="en-US" sz="1800" dirty="0">
                <a:solidFill>
                  <a:schemeClr val="tx2"/>
                </a:solidFill>
                <a:latin typeface="Arial" panose="020B0604020202020204" pitchFamily="34" charset="0"/>
                <a:cs typeface="Arial" panose="020B0604020202020204" pitchFamily="34" charset="0"/>
              </a:rPr>
              <a:t>EB Melting of </a:t>
            </a:r>
            <a:r>
              <a:rPr lang="en-US" sz="1800" dirty="0" err="1">
                <a:solidFill>
                  <a:schemeClr val="tx2"/>
                </a:solidFill>
                <a:latin typeface="Arial" panose="020B0604020202020204" pitchFamily="34" charset="0"/>
                <a:cs typeface="Arial" panose="020B0604020202020204" pitchFamily="34" charset="0"/>
              </a:rPr>
              <a:t>Nb</a:t>
            </a:r>
            <a:r>
              <a:rPr lang="en-US" sz="1800" dirty="0">
                <a:solidFill>
                  <a:schemeClr val="tx2"/>
                </a:solidFill>
                <a:latin typeface="Arial" panose="020B0604020202020204" pitchFamily="34" charset="0"/>
                <a:cs typeface="Arial" panose="020B0604020202020204" pitchFamily="34" charset="0"/>
              </a:rPr>
              <a:t> Ingots at </a:t>
            </a:r>
            <a:r>
              <a:rPr lang="en-US" sz="1800" dirty="0" err="1">
                <a:solidFill>
                  <a:schemeClr val="tx2"/>
                </a:solidFill>
                <a:latin typeface="Arial" panose="020B0604020202020204" pitchFamily="34" charset="0"/>
                <a:cs typeface="Arial" panose="020B0604020202020204" pitchFamily="34" charset="0"/>
              </a:rPr>
              <a:t>Fa</a:t>
            </a:r>
            <a:r>
              <a:rPr lang="en-US" sz="1800" dirty="0">
                <a:solidFill>
                  <a:schemeClr val="tx2"/>
                </a:solidFill>
                <a:latin typeface="Arial" panose="020B0604020202020204" pitchFamily="34" charset="0"/>
                <a:cs typeface="Arial" panose="020B0604020202020204" pitchFamily="34" charset="0"/>
              </a:rPr>
              <a:t>. HERAEUS (Germany</a:t>
            </a:r>
            <a:r>
              <a:rPr lang="en-US" sz="2400" dirty="0">
                <a:solidFill>
                  <a:schemeClr val="tx2"/>
                </a:solidFill>
              </a:rPr>
              <a:t>)</a:t>
            </a:r>
          </a:p>
        </p:txBody>
      </p:sp>
      <p:sp>
        <p:nvSpPr>
          <p:cNvPr id="11" name="Rectangle 6">
            <a:extLst>
              <a:ext uri="{FF2B5EF4-FFF2-40B4-BE49-F238E27FC236}">
                <a16:creationId xmlns:a16="http://schemas.microsoft.com/office/drawing/2014/main" id="{BDE3B0C8-29A8-9E5F-3C04-8E3EADC171DD}"/>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729146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2</a:t>
            </a:fld>
            <a:endParaRPr lang="en-US" altLang="it-IT"/>
          </a:p>
        </p:txBody>
      </p:sp>
      <p:sp>
        <p:nvSpPr>
          <p:cNvPr id="6" name="Rettangolo 5">
            <a:extLst>
              <a:ext uri="{FF2B5EF4-FFF2-40B4-BE49-F238E27FC236}">
                <a16:creationId xmlns:a16="http://schemas.microsoft.com/office/drawing/2014/main" id="{96E6EF43-EF00-684F-91FA-7611C02292D1}"/>
              </a:ext>
            </a:extLst>
          </p:cNvPr>
          <p:cNvSpPr/>
          <p:nvPr/>
        </p:nvSpPr>
        <p:spPr>
          <a:xfrm>
            <a:off x="1464204" y="1752600"/>
            <a:ext cx="9278409" cy="2985433"/>
          </a:xfrm>
          <a:prstGeom prst="rect">
            <a:avLst/>
          </a:prstGeom>
        </p:spPr>
        <p:txBody>
          <a:bodyPr wrap="square">
            <a:spAutoFit/>
          </a:bodyPr>
          <a:lstStyle/>
          <a:p>
            <a:pPr marL="514350" indent="-514350">
              <a:spcBef>
                <a:spcPts val="2400"/>
              </a:spcBef>
              <a:buAutoNum type="arabicPeriod"/>
            </a:pPr>
            <a:r>
              <a:rPr lang="it-IT" sz="3200" b="0" dirty="0" err="1">
                <a:solidFill>
                  <a:srgbClr val="002060"/>
                </a:solidFill>
                <a:latin typeface="Arial" panose="020B0604020202020204" pitchFamily="34" charset="0"/>
                <a:cs typeface="Arial" panose="020B0604020202020204" pitchFamily="34" charset="0"/>
              </a:rPr>
              <a:t>Introduction</a:t>
            </a:r>
            <a:r>
              <a:rPr lang="it-IT" sz="3200" b="0" dirty="0">
                <a:solidFill>
                  <a:srgbClr val="002060"/>
                </a:solidFill>
                <a:latin typeface="Arial" panose="020B0604020202020204" pitchFamily="34" charset="0"/>
                <a:cs typeface="Arial" panose="020B0604020202020204" pitchFamily="34" charset="0"/>
              </a:rPr>
              <a:t> to QA/QC and EDMS</a:t>
            </a:r>
          </a:p>
          <a:p>
            <a:pPr marL="514350" indent="-514350">
              <a:spcBef>
                <a:spcPts val="2400"/>
              </a:spcBef>
              <a:buAutoNum type="arabicPeriod"/>
            </a:pPr>
            <a:r>
              <a:rPr lang="it-IT" sz="3200" b="0" dirty="0">
                <a:solidFill>
                  <a:srgbClr val="002060"/>
                </a:solidFill>
                <a:latin typeface="Arial" panose="020B0604020202020204" pitchFamily="34" charset="0"/>
                <a:cs typeface="Arial" panose="020B0604020202020204" pitchFamily="34" charset="0"/>
              </a:rPr>
              <a:t>Large Projects and </a:t>
            </a:r>
            <a:r>
              <a:rPr lang="it-IT" sz="3200" b="0" dirty="0" err="1">
                <a:solidFill>
                  <a:srgbClr val="002060"/>
                </a:solidFill>
                <a:latin typeface="Arial" panose="020B0604020202020204" pitchFamily="34" charset="0"/>
                <a:cs typeface="Arial" panose="020B0604020202020204" pitchFamily="34" charset="0"/>
              </a:rPr>
              <a:t>Contribution</a:t>
            </a:r>
            <a:r>
              <a:rPr lang="it-IT" sz="3200" b="0" dirty="0">
                <a:solidFill>
                  <a:srgbClr val="002060"/>
                </a:solidFill>
                <a:latin typeface="Arial" panose="020B0604020202020204" pitchFamily="34" charset="0"/>
                <a:cs typeface="Arial" panose="020B0604020202020204" pitchFamily="34" charset="0"/>
              </a:rPr>
              <a:t> from Industry </a:t>
            </a:r>
          </a:p>
          <a:p>
            <a:pPr marL="514350" indent="-514350">
              <a:spcBef>
                <a:spcPts val="2400"/>
              </a:spcBef>
              <a:buAutoNum type="arabicPeriod"/>
            </a:pPr>
            <a:r>
              <a:rPr lang="it-IT" sz="3200" b="0" dirty="0">
                <a:solidFill>
                  <a:srgbClr val="002060"/>
                </a:solidFill>
                <a:latin typeface="Arial" panose="020B0604020202020204" pitchFamily="34" charset="0"/>
                <a:cs typeface="Arial" panose="020B0604020202020204" pitchFamily="34" charset="0"/>
              </a:rPr>
              <a:t>From TESLA to Industrial Production for XFEL</a:t>
            </a:r>
          </a:p>
          <a:p>
            <a:pPr marL="514350" indent="-514350">
              <a:spcBef>
                <a:spcPts val="2400"/>
              </a:spcBef>
              <a:buAutoNum type="arabicPeriod"/>
            </a:pPr>
            <a:r>
              <a:rPr lang="it-IT" sz="3200" b="0" dirty="0" err="1">
                <a:solidFill>
                  <a:srgbClr val="002060"/>
                </a:solidFill>
                <a:latin typeface="Arial" panose="020B0604020202020204" pitchFamily="34" charset="0"/>
                <a:cs typeface="Arial" panose="020B0604020202020204" pitchFamily="34" charset="0"/>
              </a:rPr>
              <a:t>Results</a:t>
            </a:r>
            <a:r>
              <a:rPr lang="it-IT" sz="3200" b="0" dirty="0">
                <a:solidFill>
                  <a:srgbClr val="002060"/>
                </a:solidFill>
                <a:latin typeface="Arial" panose="020B0604020202020204" pitchFamily="34" charset="0"/>
                <a:cs typeface="Arial" panose="020B0604020202020204" pitchFamily="34" charset="0"/>
              </a:rPr>
              <a:t> and </a:t>
            </a:r>
            <a:r>
              <a:rPr lang="it-IT" sz="3200" b="0" dirty="0" err="1">
                <a:solidFill>
                  <a:srgbClr val="002060"/>
                </a:solidFill>
                <a:latin typeface="Arial" panose="020B0604020202020204" pitchFamily="34" charset="0"/>
                <a:cs typeface="Arial" panose="020B0604020202020204" pitchFamily="34" charset="0"/>
              </a:rPr>
              <a:t>Conclusions</a:t>
            </a:r>
            <a:endParaRPr lang="it-IT" sz="3200" b="0"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AF757BB-B46D-05DF-6449-28381DFF5026}"/>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285217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A33B38-1CFC-2F4A-BBA1-B8287CAB8BA8}"/>
              </a:ext>
            </a:extLst>
          </p:cNvPr>
          <p:cNvSpPr>
            <a:spLocks noGrp="1"/>
          </p:cNvSpPr>
          <p:nvPr>
            <p:ph type="title"/>
          </p:nvPr>
        </p:nvSpPr>
        <p:spPr/>
        <p:txBody>
          <a:bodyPr/>
          <a:lstStyle/>
          <a:p>
            <a:r>
              <a:rPr lang="it-IT" dirty="0"/>
              <a:t>Nb </a:t>
            </a:r>
            <a:r>
              <a:rPr lang="it-IT" dirty="0" err="1"/>
              <a:t>Sheets</a:t>
            </a:r>
            <a:r>
              <a:rPr lang="it-IT" dirty="0"/>
              <a:t> </a:t>
            </a:r>
            <a:r>
              <a:rPr lang="it-IT" dirty="0" err="1"/>
              <a:t>Fabrication</a:t>
            </a:r>
            <a:r>
              <a:rPr lang="it-IT" dirty="0"/>
              <a:t> </a:t>
            </a:r>
            <a:r>
              <a:rPr lang="it-IT" dirty="0" err="1"/>
              <a:t>at</a:t>
            </a:r>
            <a:r>
              <a:rPr lang="it-IT" dirty="0"/>
              <a:t> OTIC</a:t>
            </a:r>
          </a:p>
        </p:txBody>
      </p:sp>
      <p:sp>
        <p:nvSpPr>
          <p:cNvPr id="3" name="Segnaposto data 2">
            <a:extLst>
              <a:ext uri="{FF2B5EF4-FFF2-40B4-BE49-F238E27FC236}">
                <a16:creationId xmlns:a16="http://schemas.microsoft.com/office/drawing/2014/main" id="{6557708F-F471-9F48-8652-80FB4E7066A3}"/>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9FBFBF72-6F52-8B46-AE67-464F206CCEBB}"/>
              </a:ext>
            </a:extLst>
          </p:cNvPr>
          <p:cNvSpPr>
            <a:spLocks noGrp="1"/>
          </p:cNvSpPr>
          <p:nvPr>
            <p:ph type="ftr" sz="quarter" idx="11"/>
          </p:nvPr>
        </p:nvSpPr>
        <p:spPr/>
        <p:txBody>
          <a:bodyPr/>
          <a:lstStyle/>
          <a:p>
            <a:pPr>
              <a:defRPr/>
            </a:pPr>
            <a:fld id="{8DAD3638-8E0C-4079-83E3-101B55F74CF3}" type="slidenum">
              <a:rPr lang="en-US" altLang="it-IT" smtClean="0"/>
              <a:pPr>
                <a:defRPr/>
              </a:pPr>
              <a:t>20</a:t>
            </a:fld>
            <a:endParaRPr lang="en-US" altLang="it-IT"/>
          </a:p>
        </p:txBody>
      </p:sp>
      <p:pic>
        <p:nvPicPr>
          <p:cNvPr id="6" name="Picture 6">
            <a:extLst>
              <a:ext uri="{FF2B5EF4-FFF2-40B4-BE49-F238E27FC236}">
                <a16:creationId xmlns:a16="http://schemas.microsoft.com/office/drawing/2014/main" id="{5D84D9BD-990C-834E-9091-A6E4187B09DB}"/>
              </a:ext>
            </a:extLst>
          </p:cNvPr>
          <p:cNvPicPr>
            <a:picLocks noChangeAspect="1"/>
          </p:cNvPicPr>
          <p:nvPr/>
        </p:nvPicPr>
        <p:blipFill rotWithShape="1">
          <a:blip r:embed="rId2">
            <a:extLst>
              <a:ext uri="{28A0092B-C50C-407E-A947-70E740481C1C}">
                <a14:useLocalDpi xmlns:a14="http://schemas.microsoft.com/office/drawing/2010/main" val="0"/>
              </a:ext>
            </a:extLst>
          </a:blip>
          <a:srcRect t="5788"/>
          <a:stretch/>
        </p:blipFill>
        <p:spPr>
          <a:xfrm>
            <a:off x="840829" y="939800"/>
            <a:ext cx="10510341" cy="5025232"/>
          </a:xfrm>
          <a:prstGeom prst="rect">
            <a:avLst/>
          </a:prstGeom>
          <a:noFill/>
        </p:spPr>
      </p:pic>
      <p:sp>
        <p:nvSpPr>
          <p:cNvPr id="7" name="Rectangle 6">
            <a:extLst>
              <a:ext uri="{FF2B5EF4-FFF2-40B4-BE49-F238E27FC236}">
                <a16:creationId xmlns:a16="http://schemas.microsoft.com/office/drawing/2014/main" id="{22BEFD6A-08E8-A39C-04AB-319B8B51E053}"/>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743590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0CF77E-35D1-F94D-B7EF-D08A9BEA84BC}"/>
              </a:ext>
            </a:extLst>
          </p:cNvPr>
          <p:cNvSpPr>
            <a:spLocks noGrp="1"/>
          </p:cNvSpPr>
          <p:nvPr>
            <p:ph type="title"/>
          </p:nvPr>
        </p:nvSpPr>
        <p:spPr/>
        <p:txBody>
          <a:bodyPr/>
          <a:lstStyle/>
          <a:p>
            <a:r>
              <a:rPr lang="it-IT" dirty="0"/>
              <a:t>1884/85 The </a:t>
            </a:r>
            <a:r>
              <a:rPr lang="it-IT" dirty="0" err="1"/>
              <a:t>Cornell</a:t>
            </a:r>
            <a:r>
              <a:rPr lang="it-IT" dirty="0"/>
              <a:t> </a:t>
            </a:r>
            <a:r>
              <a:rPr lang="it-IT" dirty="0" err="1"/>
              <a:t>Brake-throug</a:t>
            </a:r>
            <a:r>
              <a:rPr lang="it-IT" dirty="0"/>
              <a:t> </a:t>
            </a:r>
          </a:p>
        </p:txBody>
      </p:sp>
      <p:sp>
        <p:nvSpPr>
          <p:cNvPr id="3" name="Segnaposto data 2">
            <a:extLst>
              <a:ext uri="{FF2B5EF4-FFF2-40B4-BE49-F238E27FC236}">
                <a16:creationId xmlns:a16="http://schemas.microsoft.com/office/drawing/2014/main" id="{E5E55EED-F912-2547-A201-21DE2E428EA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19D29F77-7B9B-8242-9F1D-E50A91930F1B}"/>
              </a:ext>
            </a:extLst>
          </p:cNvPr>
          <p:cNvSpPr>
            <a:spLocks noGrp="1"/>
          </p:cNvSpPr>
          <p:nvPr>
            <p:ph type="ftr" sz="quarter" idx="11"/>
          </p:nvPr>
        </p:nvSpPr>
        <p:spPr/>
        <p:txBody>
          <a:bodyPr/>
          <a:lstStyle/>
          <a:p>
            <a:pPr>
              <a:defRPr/>
            </a:pPr>
            <a:fld id="{8DAD3638-8E0C-4079-83E3-101B55F74CF3}" type="slidenum">
              <a:rPr lang="en-US" altLang="it-IT" smtClean="0"/>
              <a:pPr>
                <a:defRPr/>
              </a:pPr>
              <a:t>21</a:t>
            </a:fld>
            <a:endParaRPr lang="en-US" altLang="it-IT"/>
          </a:p>
        </p:txBody>
      </p:sp>
      <p:pic>
        <p:nvPicPr>
          <p:cNvPr id="6" name="Picture 4" descr="cesr5-cells_elliptical.eps                                     0001AE55mc192 Shared                   B23808E5:">
            <a:extLst>
              <a:ext uri="{FF2B5EF4-FFF2-40B4-BE49-F238E27FC236}">
                <a16:creationId xmlns:a16="http://schemas.microsoft.com/office/drawing/2014/main" id="{7653071F-66D5-8D4D-BAF0-0EE1935D6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058" y="843382"/>
            <a:ext cx="8669765" cy="348134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1">
            <a:extLst>
              <a:ext uri="{FF2B5EF4-FFF2-40B4-BE49-F238E27FC236}">
                <a16:creationId xmlns:a16="http://schemas.microsoft.com/office/drawing/2014/main" id="{BFAA01CC-DD49-064E-99F6-857BD14475E8}"/>
              </a:ext>
            </a:extLst>
          </p:cNvPr>
          <p:cNvSpPr txBox="1">
            <a:spLocks noChangeArrowheads="1"/>
          </p:cNvSpPr>
          <p:nvPr/>
        </p:nvSpPr>
        <p:spPr bwMode="auto">
          <a:xfrm>
            <a:off x="457200" y="4426581"/>
            <a:ext cx="11510422" cy="193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en-US" sz="3200" dirty="0" err="1">
                <a:solidFill>
                  <a:srgbClr val="990000"/>
                </a:solidFill>
                <a:latin typeface="Arial" panose="020B0604020202020204" pitchFamily="34" charset="0"/>
                <a:cs typeface="Arial" panose="020B0604020202020204" pitchFamily="34" charset="0"/>
              </a:rPr>
              <a:t>F</a:t>
            </a:r>
            <a:r>
              <a:rPr lang="en-US" altLang="en-US" sz="3200" dirty="0" err="1">
                <a:solidFill>
                  <a:srgbClr val="990000"/>
                </a:solidFill>
                <a:latin typeface="Arial" panose="020B0604020202020204" pitchFamily="34" charset="0"/>
                <a:cs typeface="Arial" panose="020B0604020202020204" pitchFamily="34" charset="0"/>
              </a:rPr>
              <a:t>irst</a:t>
            </a:r>
            <a:r>
              <a:rPr lang="en-US" altLang="en-US" sz="3200" dirty="0">
                <a:solidFill>
                  <a:srgbClr val="990000"/>
                </a:solidFill>
                <a:latin typeface="Arial" panose="020B0604020202020204" pitchFamily="34" charset="0"/>
                <a:cs typeface="Arial" panose="020B0604020202020204" pitchFamily="34" charset="0"/>
              </a:rPr>
              <a:t> great success</a:t>
            </a:r>
          </a:p>
          <a:p>
            <a:pPr algn="l">
              <a:lnSpc>
                <a:spcPts val="2700"/>
              </a:lnSpc>
              <a:spcBef>
                <a:spcPts val="1200"/>
              </a:spcBef>
              <a:buSzPct val="80000"/>
            </a:pPr>
            <a:r>
              <a:rPr lang="en-US" altLang="en-US" sz="2800" b="0" dirty="0">
                <a:solidFill>
                  <a:srgbClr val="002060"/>
                </a:solidFill>
                <a:latin typeface="Arial" panose="020B0604020202020204" pitchFamily="34" charset="0"/>
                <a:cs typeface="Arial" panose="020B0604020202020204" pitchFamily="34" charset="0"/>
              </a:rPr>
              <a:t>A pair of 1.5 GHz cavities developed and tested at Cornell: 4.5 MV/m Chosen for CEBAF at TJNAF for a nominal </a:t>
            </a:r>
            <a:r>
              <a:rPr lang="en-US" altLang="en-US" sz="2800" b="0" dirty="0" err="1">
                <a:solidFill>
                  <a:srgbClr val="002060"/>
                </a:solidFill>
                <a:latin typeface="Arial" panose="020B0604020202020204" pitchFamily="34" charset="0"/>
                <a:cs typeface="Arial" panose="020B0604020202020204" pitchFamily="34" charset="0"/>
              </a:rPr>
              <a:t>E</a:t>
            </a:r>
            <a:r>
              <a:rPr lang="en-US" altLang="en-US" sz="2800" b="0" baseline="-16000" dirty="0" err="1">
                <a:solidFill>
                  <a:srgbClr val="002060"/>
                </a:solidFill>
                <a:latin typeface="Arial" panose="020B0604020202020204" pitchFamily="34" charset="0"/>
                <a:cs typeface="Arial" panose="020B0604020202020204" pitchFamily="34" charset="0"/>
              </a:rPr>
              <a:t>acc</a:t>
            </a:r>
            <a:r>
              <a:rPr lang="en-US" altLang="en-US" sz="2800" b="0" dirty="0">
                <a:solidFill>
                  <a:srgbClr val="002060"/>
                </a:solidFill>
                <a:latin typeface="Arial" panose="020B0604020202020204" pitchFamily="34" charset="0"/>
                <a:cs typeface="Arial" panose="020B0604020202020204" pitchFamily="34" charset="0"/>
              </a:rPr>
              <a:t> = 5 MV/m</a:t>
            </a:r>
          </a:p>
          <a:p>
            <a:pPr algn="l">
              <a:lnSpc>
                <a:spcPts val="2700"/>
              </a:lnSpc>
              <a:spcBef>
                <a:spcPts val="1200"/>
              </a:spcBef>
              <a:buSzPct val="80000"/>
            </a:pPr>
            <a:r>
              <a:rPr lang="en-US" altLang="en-US" sz="2800" dirty="0">
                <a:solidFill>
                  <a:srgbClr val="002060"/>
                </a:solidFill>
                <a:latin typeface="Arial" panose="020B0604020202020204" pitchFamily="34" charset="0"/>
                <a:cs typeface="Arial" panose="020B0604020202020204" pitchFamily="34" charset="0"/>
              </a:rPr>
              <a:t>330 Cavities produced in industry but treated and tested at TJNAF</a:t>
            </a:r>
          </a:p>
        </p:txBody>
      </p:sp>
      <p:sp>
        <p:nvSpPr>
          <p:cNvPr id="8" name="Rectangle 6">
            <a:extLst>
              <a:ext uri="{FF2B5EF4-FFF2-40B4-BE49-F238E27FC236}">
                <a16:creationId xmlns:a16="http://schemas.microsoft.com/office/drawing/2014/main" id="{EA7EEB7B-8A1D-FE0F-B28F-63C3754C4A32}"/>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338444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41F2FA-470F-BD46-8707-C31BBDB37693}"/>
              </a:ext>
            </a:extLst>
          </p:cNvPr>
          <p:cNvSpPr>
            <a:spLocks noGrp="1"/>
          </p:cNvSpPr>
          <p:nvPr>
            <p:ph type="title"/>
          </p:nvPr>
        </p:nvSpPr>
        <p:spPr/>
        <p:txBody>
          <a:bodyPr/>
          <a:lstStyle/>
          <a:p>
            <a:r>
              <a:rPr lang="en-US" altLang="en-US" dirty="0"/>
              <a:t>A great success for CEBAF</a:t>
            </a:r>
            <a:endParaRPr lang="it-IT" dirty="0"/>
          </a:p>
        </p:txBody>
      </p:sp>
      <p:sp>
        <p:nvSpPr>
          <p:cNvPr id="3" name="Segnaposto data 2">
            <a:extLst>
              <a:ext uri="{FF2B5EF4-FFF2-40B4-BE49-F238E27FC236}">
                <a16:creationId xmlns:a16="http://schemas.microsoft.com/office/drawing/2014/main" id="{7FFAEC3B-A2AA-7542-BB89-1A9B15FD4904}"/>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9A68602E-07DC-4049-958F-99CC9D05817F}"/>
              </a:ext>
            </a:extLst>
          </p:cNvPr>
          <p:cNvSpPr>
            <a:spLocks noGrp="1"/>
          </p:cNvSpPr>
          <p:nvPr>
            <p:ph type="ftr" sz="quarter" idx="11"/>
          </p:nvPr>
        </p:nvSpPr>
        <p:spPr/>
        <p:txBody>
          <a:bodyPr/>
          <a:lstStyle/>
          <a:p>
            <a:pPr>
              <a:defRPr/>
            </a:pPr>
            <a:fld id="{8DAD3638-8E0C-4079-83E3-101B55F74CF3}" type="slidenum">
              <a:rPr lang="en-US" altLang="it-IT" smtClean="0"/>
              <a:pPr>
                <a:defRPr/>
              </a:pPr>
              <a:t>22</a:t>
            </a:fld>
            <a:endParaRPr lang="en-US" altLang="it-IT"/>
          </a:p>
        </p:txBody>
      </p:sp>
      <p:grpSp>
        <p:nvGrpSpPr>
          <p:cNvPr id="6" name="Group 4">
            <a:extLst>
              <a:ext uri="{FF2B5EF4-FFF2-40B4-BE49-F238E27FC236}">
                <a16:creationId xmlns:a16="http://schemas.microsoft.com/office/drawing/2014/main" id="{B10897F3-DC45-9047-9A37-BF1AA6BA1B17}"/>
              </a:ext>
            </a:extLst>
          </p:cNvPr>
          <p:cNvGrpSpPr>
            <a:grpSpLocks/>
          </p:cNvGrpSpPr>
          <p:nvPr/>
        </p:nvGrpSpPr>
        <p:grpSpPr bwMode="auto">
          <a:xfrm>
            <a:off x="685800" y="874768"/>
            <a:ext cx="6934200" cy="5361656"/>
            <a:chOff x="3213" y="1152"/>
            <a:chExt cx="2444" cy="1923"/>
          </a:xfrm>
        </p:grpSpPr>
        <p:grpSp>
          <p:nvGrpSpPr>
            <p:cNvPr id="7" name="Group 5">
              <a:extLst>
                <a:ext uri="{FF2B5EF4-FFF2-40B4-BE49-F238E27FC236}">
                  <a16:creationId xmlns:a16="http://schemas.microsoft.com/office/drawing/2014/main" id="{B94ACCEA-DBD3-294A-801F-9FC87C88ED57}"/>
                </a:ext>
              </a:extLst>
            </p:cNvPr>
            <p:cNvGrpSpPr>
              <a:grpSpLocks/>
            </p:cNvGrpSpPr>
            <p:nvPr/>
          </p:nvGrpSpPr>
          <p:grpSpPr bwMode="auto">
            <a:xfrm>
              <a:off x="3213" y="1152"/>
              <a:ext cx="2444" cy="1923"/>
              <a:chOff x="3456" y="2352"/>
              <a:chExt cx="2099" cy="1653"/>
            </a:xfrm>
          </p:grpSpPr>
          <p:graphicFrame>
            <p:nvGraphicFramePr>
              <p:cNvPr id="9" name="Object 6">
                <a:extLst>
                  <a:ext uri="{FF2B5EF4-FFF2-40B4-BE49-F238E27FC236}">
                    <a16:creationId xmlns:a16="http://schemas.microsoft.com/office/drawing/2014/main" id="{B372326E-C6A4-4C47-93E6-8A38E198E6B7}"/>
                  </a:ext>
                </a:extLst>
              </p:cNvPr>
              <p:cNvGraphicFramePr>
                <a:graphicFrameLocks noChangeAspect="1"/>
              </p:cNvGraphicFramePr>
              <p:nvPr/>
            </p:nvGraphicFramePr>
            <p:xfrm>
              <a:off x="3456" y="2352"/>
              <a:ext cx="2011" cy="1653"/>
            </p:xfrm>
            <a:graphic>
              <a:graphicData uri="http://schemas.openxmlformats.org/presentationml/2006/ole">
                <mc:AlternateContent xmlns:mc="http://schemas.openxmlformats.org/markup-compatibility/2006">
                  <mc:Choice xmlns:v="urn:schemas-microsoft-com:vml" Requires="v">
                    <p:oleObj name="Chart" r:id="rId2" imgW="5629513" imgH="4924663" progId="Excel.Chart.8">
                      <p:embed/>
                    </p:oleObj>
                  </mc:Choice>
                  <mc:Fallback>
                    <p:oleObj name="Chart" r:id="rId2" imgW="5629513" imgH="4924663" progId="Excel.Chart.8">
                      <p:embed/>
                      <p:pic>
                        <p:nvPicPr>
                          <p:cNvPr id="9" name="Object 6">
                            <a:extLst>
                              <a:ext uri="{FF2B5EF4-FFF2-40B4-BE49-F238E27FC236}">
                                <a16:creationId xmlns:a16="http://schemas.microsoft.com/office/drawing/2014/main" id="{B372326E-C6A4-4C47-93E6-8A38E198E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18" t="12440" r="1624" b="1671"/>
                          <a:stretch>
                            <a:fillRect/>
                          </a:stretch>
                        </p:blipFill>
                        <p:spPr bwMode="auto">
                          <a:xfrm>
                            <a:off x="3456" y="2352"/>
                            <a:ext cx="2011" cy="16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7">
                <a:extLst>
                  <a:ext uri="{FF2B5EF4-FFF2-40B4-BE49-F238E27FC236}">
                    <a16:creationId xmlns:a16="http://schemas.microsoft.com/office/drawing/2014/main" id="{E2C3B3D1-E622-DE4A-9B45-B042EF2760CA}"/>
                  </a:ext>
                </a:extLst>
              </p:cNvPr>
              <p:cNvSpPr txBox="1">
                <a:spLocks noChangeArrowheads="1"/>
              </p:cNvSpPr>
              <p:nvPr/>
            </p:nvSpPr>
            <p:spPr bwMode="auto">
              <a:xfrm>
                <a:off x="3802" y="2432"/>
                <a:ext cx="1709" cy="142"/>
              </a:xfrm>
              <a:prstGeom prst="rect">
                <a:avLst/>
              </a:prstGeom>
              <a:noFill/>
              <a:ln>
                <a:noFill/>
              </a:ln>
              <a:effectLst/>
              <a:extLs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rgbClr val="002060"/>
                    </a:solidFill>
                    <a:latin typeface="Arial" panose="020B0604020202020204" pitchFamily="34" charset="0"/>
                    <a:cs typeface="Arial" panose="020B0604020202020204" pitchFamily="34" charset="0"/>
                  </a:rPr>
                  <a:t>Lost Time Totals June'97-May'01</a:t>
                </a:r>
              </a:p>
            </p:txBody>
          </p:sp>
          <p:sp>
            <p:nvSpPr>
              <p:cNvPr id="11" name="Text Box 8">
                <a:extLst>
                  <a:ext uri="{FF2B5EF4-FFF2-40B4-BE49-F238E27FC236}">
                    <a16:creationId xmlns:a16="http://schemas.microsoft.com/office/drawing/2014/main" id="{2F3A26CA-CC85-9E4C-A3A7-ED9EF6DB74D9}"/>
                  </a:ext>
                </a:extLst>
              </p:cNvPr>
              <p:cNvSpPr txBox="1">
                <a:spLocks noChangeArrowheads="1"/>
              </p:cNvSpPr>
              <p:nvPr/>
            </p:nvSpPr>
            <p:spPr bwMode="auto">
              <a:xfrm>
                <a:off x="4050" y="2799"/>
                <a:ext cx="685" cy="122"/>
              </a:xfrm>
              <a:prstGeom prst="rect">
                <a:avLst/>
              </a:prstGeom>
              <a:solidFill>
                <a:srgbClr val="FFFFCC"/>
              </a:solidFill>
              <a:ln>
                <a:noFill/>
              </a:ln>
              <a:effectLst/>
              <a:extLs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en-US" sz="1600" dirty="0">
                    <a:solidFill>
                      <a:srgbClr val="000066"/>
                    </a:solidFill>
                  </a:rPr>
                  <a:t>1.5 % in FY 01</a:t>
                </a:r>
                <a:endParaRPr lang="en-US" altLang="en-US" sz="1600" dirty="0">
                  <a:solidFill>
                    <a:srgbClr val="000066"/>
                  </a:solidFill>
                </a:endParaRPr>
              </a:p>
            </p:txBody>
          </p:sp>
          <p:sp>
            <p:nvSpPr>
              <p:cNvPr id="12" name="Text Box 9">
                <a:extLst>
                  <a:ext uri="{FF2B5EF4-FFF2-40B4-BE49-F238E27FC236}">
                    <a16:creationId xmlns:a16="http://schemas.microsoft.com/office/drawing/2014/main" id="{168BC02C-C4A4-6345-B95F-D775FB9EDE27}"/>
                  </a:ext>
                </a:extLst>
              </p:cNvPr>
              <p:cNvSpPr txBox="1">
                <a:spLocks noChangeArrowheads="1"/>
              </p:cNvSpPr>
              <p:nvPr/>
            </p:nvSpPr>
            <p:spPr bwMode="auto">
              <a:xfrm>
                <a:off x="5068" y="2991"/>
                <a:ext cx="487" cy="122"/>
              </a:xfrm>
              <a:prstGeom prst="rect">
                <a:avLst/>
              </a:prstGeom>
              <a:solidFill>
                <a:srgbClr val="FFFFCC"/>
              </a:solidFill>
              <a:ln>
                <a:noFill/>
              </a:ln>
              <a:effectLst/>
              <a:extLs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600">
                    <a:solidFill>
                      <a:srgbClr val="000066"/>
                    </a:solidFill>
                  </a:rPr>
                  <a:t>0.0 % in FY 01</a:t>
                </a:r>
                <a:endParaRPr lang="en-US" altLang="en-US" sz="1600">
                  <a:solidFill>
                    <a:srgbClr val="000066"/>
                  </a:solidFill>
                </a:endParaRPr>
              </a:p>
            </p:txBody>
          </p:sp>
          <p:sp>
            <p:nvSpPr>
              <p:cNvPr id="13" name="Line 10">
                <a:extLst>
                  <a:ext uri="{FF2B5EF4-FFF2-40B4-BE49-F238E27FC236}">
                    <a16:creationId xmlns:a16="http://schemas.microsoft.com/office/drawing/2014/main" id="{1527B204-FD3B-C943-BCCB-A285A8BBD3AC}"/>
                  </a:ext>
                </a:extLst>
              </p:cNvPr>
              <p:cNvSpPr>
                <a:spLocks noChangeShapeType="1"/>
              </p:cNvSpPr>
              <p:nvPr/>
            </p:nvSpPr>
            <p:spPr bwMode="auto">
              <a:xfrm>
                <a:off x="4226" y="2940"/>
                <a:ext cx="0" cy="256"/>
              </a:xfrm>
              <a:prstGeom prst="line">
                <a:avLst/>
              </a:prstGeom>
              <a:noFill/>
              <a:ln w="127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1">
                <a:extLst>
                  <a:ext uri="{FF2B5EF4-FFF2-40B4-BE49-F238E27FC236}">
                    <a16:creationId xmlns:a16="http://schemas.microsoft.com/office/drawing/2014/main" id="{A9DB525E-53C1-3D48-980A-5A8636511E5F}"/>
                  </a:ext>
                </a:extLst>
              </p:cNvPr>
              <p:cNvSpPr>
                <a:spLocks noChangeShapeType="1"/>
              </p:cNvSpPr>
              <p:nvPr/>
            </p:nvSpPr>
            <p:spPr bwMode="auto">
              <a:xfrm>
                <a:off x="5414" y="3140"/>
                <a:ext cx="0" cy="268"/>
              </a:xfrm>
              <a:prstGeom prst="line">
                <a:avLst/>
              </a:prstGeom>
              <a:noFill/>
              <a:ln w="127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 name="Text Box 12">
              <a:extLst>
                <a:ext uri="{FF2B5EF4-FFF2-40B4-BE49-F238E27FC236}">
                  <a16:creationId xmlns:a16="http://schemas.microsoft.com/office/drawing/2014/main" id="{BB45AA9F-C7AF-7844-BAEF-BE4F2884BB8B}"/>
                </a:ext>
              </a:extLst>
            </p:cNvPr>
            <p:cNvSpPr txBox="1">
              <a:spLocks noChangeArrowheads="1"/>
            </p:cNvSpPr>
            <p:nvPr/>
          </p:nvSpPr>
          <p:spPr bwMode="auto">
            <a:xfrm>
              <a:off x="5060" y="1454"/>
              <a:ext cx="418"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dirty="0">
                  <a:solidFill>
                    <a:srgbClr val="002060"/>
                  </a:solidFill>
                </a:rPr>
                <a:t>CEBAF</a:t>
              </a:r>
              <a:endParaRPr lang="en-US" altLang="en-US" sz="2400" dirty="0">
                <a:solidFill>
                  <a:srgbClr val="002060"/>
                </a:solidFill>
              </a:endParaRPr>
            </a:p>
          </p:txBody>
        </p:sp>
      </p:grpSp>
      <p:sp>
        <p:nvSpPr>
          <p:cNvPr id="15" name="Text Box 13">
            <a:extLst>
              <a:ext uri="{FF2B5EF4-FFF2-40B4-BE49-F238E27FC236}">
                <a16:creationId xmlns:a16="http://schemas.microsoft.com/office/drawing/2014/main" id="{93D4B481-1DAC-A84E-B1D2-5197B259F48E}"/>
              </a:ext>
            </a:extLst>
          </p:cNvPr>
          <p:cNvSpPr txBox="1">
            <a:spLocks noChangeArrowheads="1"/>
          </p:cNvSpPr>
          <p:nvPr/>
        </p:nvSpPr>
        <p:spPr bwMode="auto">
          <a:xfrm>
            <a:off x="7692678" y="1104298"/>
            <a:ext cx="411832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ts val="2400"/>
              </a:lnSpc>
              <a:spcBef>
                <a:spcPts val="1200"/>
              </a:spcBef>
            </a:pPr>
            <a:r>
              <a:rPr lang="en-US" altLang="en-US" sz="2400" b="0" dirty="0">
                <a:solidFill>
                  <a:srgbClr val="002060"/>
                </a:solidFill>
                <a:latin typeface="Arial" panose="020B0604020202020204" pitchFamily="34" charset="0"/>
                <a:cs typeface="Arial" panose="020B0604020202020204" pitchFamily="34" charset="0"/>
              </a:rPr>
              <a:t>Excellent reliability of SRF technology</a:t>
            </a:r>
          </a:p>
          <a:p>
            <a:pPr algn="l">
              <a:lnSpc>
                <a:spcPts val="2400"/>
              </a:lnSpc>
              <a:spcBef>
                <a:spcPts val="1200"/>
              </a:spcBef>
            </a:pPr>
            <a:r>
              <a:rPr lang="en-US" altLang="en-US" sz="2400" b="0" dirty="0">
                <a:solidFill>
                  <a:srgbClr val="002060"/>
                </a:solidFill>
                <a:latin typeface="Arial" panose="020B0604020202020204" pitchFamily="34" charset="0"/>
                <a:cs typeface="Arial" panose="020B0604020202020204" pitchFamily="34" charset="0"/>
              </a:rPr>
              <a:t>Moderate field &gt; 5 MV/m</a:t>
            </a:r>
          </a:p>
          <a:p>
            <a:pPr>
              <a:lnSpc>
                <a:spcPts val="2400"/>
              </a:lnSpc>
              <a:spcBef>
                <a:spcPts val="1200"/>
              </a:spcBef>
            </a:pPr>
            <a:r>
              <a:rPr lang="en-US" altLang="en-US" sz="2400" b="0" dirty="0">
                <a:solidFill>
                  <a:srgbClr val="002060"/>
                </a:solidFill>
                <a:latin typeface="Arial" panose="020B0604020202020204" pitchFamily="34" charset="0"/>
                <a:cs typeface="Arial" panose="020B0604020202020204" pitchFamily="34" charset="0"/>
              </a:rPr>
              <a:t>The only warm-up for the                   </a:t>
            </a:r>
            <a:r>
              <a:rPr lang="en-US" altLang="en-US" sz="2400" b="0" dirty="0" err="1">
                <a:solidFill>
                  <a:srgbClr val="F9F6E7"/>
                </a:solidFill>
                <a:latin typeface="Arial" panose="020B0604020202020204" pitchFamily="34" charset="0"/>
                <a:cs typeface="Arial" panose="020B0604020202020204" pitchFamily="34" charset="0"/>
              </a:rPr>
              <a:t>vvv</a:t>
            </a:r>
            <a:r>
              <a:rPr lang="en-US" altLang="en-US" sz="2400" dirty="0" err="1">
                <a:solidFill>
                  <a:srgbClr val="C00000"/>
                </a:solidFill>
                <a:latin typeface="Arial" panose="020B0604020202020204" pitchFamily="34" charset="0"/>
                <a:cs typeface="Arial" panose="020B0604020202020204" pitchFamily="34" charset="0"/>
              </a:rPr>
              <a:t>Isabelle</a:t>
            </a:r>
            <a:r>
              <a:rPr lang="en-US" altLang="en-US" sz="2400" dirty="0">
                <a:solidFill>
                  <a:srgbClr val="C00000"/>
                </a:solidFill>
                <a:latin typeface="Arial" panose="020B0604020202020204" pitchFamily="34" charset="0"/>
                <a:cs typeface="Arial" panose="020B0604020202020204" pitchFamily="34" charset="0"/>
              </a:rPr>
              <a:t> Hurricane</a:t>
            </a:r>
          </a:p>
        </p:txBody>
      </p:sp>
      <p:pic>
        <p:nvPicPr>
          <p:cNvPr id="16" name="Picture 14" descr="14_g">
            <a:extLst>
              <a:ext uri="{FF2B5EF4-FFF2-40B4-BE49-F238E27FC236}">
                <a16:creationId xmlns:a16="http://schemas.microsoft.com/office/drawing/2014/main" id="{04626AD8-DE03-8D4E-8BE7-62D7D2EE58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9804" y="3043290"/>
            <a:ext cx="3334936" cy="319313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a:extLst>
              <a:ext uri="{FF2B5EF4-FFF2-40B4-BE49-F238E27FC236}">
                <a16:creationId xmlns:a16="http://schemas.microsoft.com/office/drawing/2014/main" id="{1A0EFA6E-C97C-E682-5585-F81B63DBF370}"/>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65118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2D99AC-66D8-0E46-981E-741E14F1E6C4}"/>
              </a:ext>
            </a:extLst>
          </p:cNvPr>
          <p:cNvSpPr>
            <a:spLocks noGrp="1"/>
          </p:cNvSpPr>
          <p:nvPr>
            <p:ph type="title"/>
          </p:nvPr>
        </p:nvSpPr>
        <p:spPr/>
        <p:txBody>
          <a:bodyPr/>
          <a:lstStyle/>
          <a:p>
            <a:r>
              <a:rPr lang="it-IT" dirty="0"/>
              <a:t>TRISTAN SRF from KEK to MHI </a:t>
            </a:r>
          </a:p>
        </p:txBody>
      </p:sp>
      <p:sp>
        <p:nvSpPr>
          <p:cNvPr id="3" name="Segnaposto data 2">
            <a:extLst>
              <a:ext uri="{FF2B5EF4-FFF2-40B4-BE49-F238E27FC236}">
                <a16:creationId xmlns:a16="http://schemas.microsoft.com/office/drawing/2014/main" id="{7015A432-0457-3843-9683-6DF9DCE180DB}"/>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6F3A9F4-F7B8-974A-BB96-CDA5C1DFB5AE}"/>
              </a:ext>
            </a:extLst>
          </p:cNvPr>
          <p:cNvSpPr>
            <a:spLocks noGrp="1"/>
          </p:cNvSpPr>
          <p:nvPr>
            <p:ph type="ftr" sz="quarter" idx="11"/>
          </p:nvPr>
        </p:nvSpPr>
        <p:spPr/>
        <p:txBody>
          <a:bodyPr/>
          <a:lstStyle/>
          <a:p>
            <a:pPr>
              <a:defRPr/>
            </a:pPr>
            <a:fld id="{8DAD3638-8E0C-4079-83E3-101B55F74CF3}" type="slidenum">
              <a:rPr lang="en-US" altLang="it-IT" smtClean="0"/>
              <a:pPr>
                <a:defRPr/>
              </a:pPr>
              <a:t>23</a:t>
            </a:fld>
            <a:endParaRPr lang="en-US" altLang="it-IT"/>
          </a:p>
        </p:txBody>
      </p:sp>
      <p:pic>
        <p:nvPicPr>
          <p:cNvPr id="6" name="Immagine 5">
            <a:extLst>
              <a:ext uri="{FF2B5EF4-FFF2-40B4-BE49-F238E27FC236}">
                <a16:creationId xmlns:a16="http://schemas.microsoft.com/office/drawing/2014/main" id="{0B46C7E0-0FB5-7942-845E-B7636AEFA8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52" t="10310" r="12630" b="52635"/>
          <a:stretch/>
        </p:blipFill>
        <p:spPr>
          <a:xfrm>
            <a:off x="2514600" y="3250018"/>
            <a:ext cx="3716788" cy="2541183"/>
          </a:xfrm>
          <a:prstGeom prst="rect">
            <a:avLst/>
          </a:prstGeom>
        </p:spPr>
      </p:pic>
      <p:pic>
        <p:nvPicPr>
          <p:cNvPr id="7" name="Immagine 6">
            <a:extLst>
              <a:ext uri="{FF2B5EF4-FFF2-40B4-BE49-F238E27FC236}">
                <a16:creationId xmlns:a16="http://schemas.microsoft.com/office/drawing/2014/main" id="{A475008D-EE7F-DC40-B489-9CC13689D6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71" t="7133" r="20368" b="57860"/>
          <a:stretch/>
        </p:blipFill>
        <p:spPr>
          <a:xfrm>
            <a:off x="6096001" y="2743200"/>
            <a:ext cx="4412513" cy="3427898"/>
          </a:xfrm>
          <a:prstGeom prst="rect">
            <a:avLst/>
          </a:prstGeom>
        </p:spPr>
      </p:pic>
      <p:pic>
        <p:nvPicPr>
          <p:cNvPr id="8" name="Immagine 7">
            <a:extLst>
              <a:ext uri="{FF2B5EF4-FFF2-40B4-BE49-F238E27FC236}">
                <a16:creationId xmlns:a16="http://schemas.microsoft.com/office/drawing/2014/main" id="{5C15107B-969C-3549-8E92-2016515066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71" t="1706" r="18682" b="93488"/>
          <a:stretch/>
        </p:blipFill>
        <p:spPr>
          <a:xfrm>
            <a:off x="1828801" y="5791200"/>
            <a:ext cx="5466879" cy="533400"/>
          </a:xfrm>
          <a:prstGeom prst="rect">
            <a:avLst/>
          </a:prstGeom>
        </p:spPr>
      </p:pic>
      <p:pic>
        <p:nvPicPr>
          <p:cNvPr id="9" name="Immagine 8">
            <a:extLst>
              <a:ext uri="{FF2B5EF4-FFF2-40B4-BE49-F238E27FC236}">
                <a16:creationId xmlns:a16="http://schemas.microsoft.com/office/drawing/2014/main" id="{5D8E0090-4F3A-ED42-B010-26CC78E3CE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41" t="10568" r="30938" b="85778"/>
          <a:stretch/>
        </p:blipFill>
        <p:spPr>
          <a:xfrm>
            <a:off x="5366134" y="2035407"/>
            <a:ext cx="2052320" cy="250614"/>
          </a:xfrm>
          <a:prstGeom prst="rect">
            <a:avLst/>
          </a:prstGeom>
        </p:spPr>
      </p:pic>
      <p:pic>
        <p:nvPicPr>
          <p:cNvPr id="10" name="Immagine 9">
            <a:extLst>
              <a:ext uri="{FF2B5EF4-FFF2-40B4-BE49-F238E27FC236}">
                <a16:creationId xmlns:a16="http://schemas.microsoft.com/office/drawing/2014/main" id="{EF4281B6-7FFE-424D-939C-CCDC8BB80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34" t="67926" r="27133" b="13080"/>
          <a:stretch/>
        </p:blipFill>
        <p:spPr>
          <a:xfrm>
            <a:off x="3213652" y="842806"/>
            <a:ext cx="1637738" cy="2005989"/>
          </a:xfrm>
          <a:prstGeom prst="rect">
            <a:avLst/>
          </a:prstGeom>
        </p:spPr>
      </p:pic>
      <p:pic>
        <p:nvPicPr>
          <p:cNvPr id="11" name="Immagine 10">
            <a:extLst>
              <a:ext uri="{FF2B5EF4-FFF2-40B4-BE49-F238E27FC236}">
                <a16:creationId xmlns:a16="http://schemas.microsoft.com/office/drawing/2014/main" id="{031DC94E-DB6C-4245-AAFD-BBBFB6B0B1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468" t="28642" r="12808" b="62074"/>
          <a:stretch/>
        </p:blipFill>
        <p:spPr>
          <a:xfrm>
            <a:off x="5315242" y="1049902"/>
            <a:ext cx="2154104" cy="813197"/>
          </a:xfrm>
          <a:prstGeom prst="rect">
            <a:avLst/>
          </a:prstGeom>
        </p:spPr>
      </p:pic>
      <p:pic>
        <p:nvPicPr>
          <p:cNvPr id="12" name="Immagine 11">
            <a:extLst>
              <a:ext uri="{FF2B5EF4-FFF2-40B4-BE49-F238E27FC236}">
                <a16:creationId xmlns:a16="http://schemas.microsoft.com/office/drawing/2014/main" id="{DC42B382-7B04-2649-B10A-844D647A89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314" t="32988" r="7157" b="42420"/>
          <a:stretch/>
        </p:blipFill>
        <p:spPr>
          <a:xfrm>
            <a:off x="8036844" y="1019819"/>
            <a:ext cx="2140374" cy="1686561"/>
          </a:xfrm>
          <a:prstGeom prst="rect">
            <a:avLst/>
          </a:prstGeom>
        </p:spPr>
      </p:pic>
      <p:sp>
        <p:nvSpPr>
          <p:cNvPr id="13" name="CasellaDiTesto 12">
            <a:extLst>
              <a:ext uri="{FF2B5EF4-FFF2-40B4-BE49-F238E27FC236}">
                <a16:creationId xmlns:a16="http://schemas.microsoft.com/office/drawing/2014/main" id="{3D791196-9494-F647-874E-CE5102D4059C}"/>
              </a:ext>
            </a:extLst>
          </p:cNvPr>
          <p:cNvSpPr txBox="1"/>
          <p:nvPr/>
        </p:nvSpPr>
        <p:spPr>
          <a:xfrm>
            <a:off x="1828800" y="1619068"/>
            <a:ext cx="1371600" cy="400110"/>
          </a:xfrm>
          <a:prstGeom prst="rect">
            <a:avLst/>
          </a:prstGeom>
          <a:noFill/>
        </p:spPr>
        <p:txBody>
          <a:bodyPr wrap="square" rtlCol="0">
            <a:spAutoFit/>
          </a:bodyPr>
          <a:lstStyle/>
          <a:p>
            <a:r>
              <a:rPr lang="it-IT" sz="2000" dirty="0">
                <a:solidFill>
                  <a:srgbClr val="000099"/>
                </a:solidFill>
              </a:rPr>
              <a:t>KEK   1981</a:t>
            </a:r>
            <a:endParaRPr lang="en-US" sz="2000" dirty="0">
              <a:solidFill>
                <a:srgbClr val="000099"/>
              </a:solidFill>
            </a:endParaRPr>
          </a:p>
        </p:txBody>
      </p:sp>
      <p:sp>
        <p:nvSpPr>
          <p:cNvPr id="14" name="CasellaDiTesto 13">
            <a:extLst>
              <a:ext uri="{FF2B5EF4-FFF2-40B4-BE49-F238E27FC236}">
                <a16:creationId xmlns:a16="http://schemas.microsoft.com/office/drawing/2014/main" id="{1B4FF6C6-DAB5-4A4D-A871-A256D0A643FC}"/>
              </a:ext>
            </a:extLst>
          </p:cNvPr>
          <p:cNvSpPr txBox="1"/>
          <p:nvPr/>
        </p:nvSpPr>
        <p:spPr>
          <a:xfrm>
            <a:off x="1627294" y="4320554"/>
            <a:ext cx="846667" cy="461665"/>
          </a:xfrm>
          <a:prstGeom prst="rect">
            <a:avLst/>
          </a:prstGeom>
          <a:noFill/>
        </p:spPr>
        <p:txBody>
          <a:bodyPr wrap="square" rtlCol="0">
            <a:spAutoFit/>
          </a:bodyPr>
          <a:lstStyle/>
          <a:p>
            <a:r>
              <a:rPr lang="it-IT" sz="2400" dirty="0">
                <a:solidFill>
                  <a:srgbClr val="000099"/>
                </a:solidFill>
              </a:rPr>
              <a:t>1995</a:t>
            </a:r>
            <a:endParaRPr lang="en-US" sz="2400" dirty="0">
              <a:solidFill>
                <a:srgbClr val="000099"/>
              </a:solidFill>
            </a:endParaRPr>
          </a:p>
        </p:txBody>
      </p:sp>
      <p:pic>
        <p:nvPicPr>
          <p:cNvPr id="15" name="Immagine 14">
            <a:extLst>
              <a:ext uri="{FF2B5EF4-FFF2-40B4-BE49-F238E27FC236}">
                <a16:creationId xmlns:a16="http://schemas.microsoft.com/office/drawing/2014/main" id="{CE52080A-6DB7-9346-A3FE-267F8F25E0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963" t="5005" r="29628" b="92850"/>
          <a:stretch/>
        </p:blipFill>
        <p:spPr>
          <a:xfrm>
            <a:off x="4800600" y="2286000"/>
            <a:ext cx="3236245" cy="228600"/>
          </a:xfrm>
          <a:prstGeom prst="rect">
            <a:avLst/>
          </a:prstGeom>
        </p:spPr>
      </p:pic>
      <p:pic>
        <p:nvPicPr>
          <p:cNvPr id="16" name="Immagine 15">
            <a:extLst>
              <a:ext uri="{FF2B5EF4-FFF2-40B4-BE49-F238E27FC236}">
                <a16:creationId xmlns:a16="http://schemas.microsoft.com/office/drawing/2014/main" id="{D20EE240-39E8-2442-9293-E4C193E1DE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34" t="88927" r="27133" b="8049"/>
          <a:stretch/>
        </p:blipFill>
        <p:spPr>
          <a:xfrm>
            <a:off x="3376654" y="2869468"/>
            <a:ext cx="1371600" cy="267481"/>
          </a:xfrm>
          <a:prstGeom prst="rect">
            <a:avLst/>
          </a:prstGeom>
        </p:spPr>
      </p:pic>
      <p:sp>
        <p:nvSpPr>
          <p:cNvPr id="17" name="Rectangle 6">
            <a:extLst>
              <a:ext uri="{FF2B5EF4-FFF2-40B4-BE49-F238E27FC236}">
                <a16:creationId xmlns:a16="http://schemas.microsoft.com/office/drawing/2014/main" id="{BBAA88BF-A8F5-D457-3CF3-F6385E483FB3}"/>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009347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B7248-8F66-6345-9436-99C03687FD37}"/>
              </a:ext>
            </a:extLst>
          </p:cNvPr>
          <p:cNvSpPr>
            <a:spLocks noGrp="1"/>
          </p:cNvSpPr>
          <p:nvPr>
            <p:ph type="title"/>
          </p:nvPr>
        </p:nvSpPr>
        <p:spPr/>
        <p:txBody>
          <a:bodyPr/>
          <a:lstStyle/>
          <a:p>
            <a:r>
              <a:rPr lang="it-IT" dirty="0"/>
              <a:t>First Industrial Production in Japan </a:t>
            </a:r>
            <a:r>
              <a:rPr lang="it-IT" sz="2000" dirty="0"/>
              <a:t>(</a:t>
            </a:r>
            <a:r>
              <a:rPr lang="en-US" sz="2000" dirty="0"/>
              <a:t>1988 – 1995)</a:t>
            </a:r>
            <a:endParaRPr lang="it-IT" dirty="0"/>
          </a:p>
        </p:txBody>
      </p:sp>
      <p:sp>
        <p:nvSpPr>
          <p:cNvPr id="3" name="Segnaposto data 2">
            <a:extLst>
              <a:ext uri="{FF2B5EF4-FFF2-40B4-BE49-F238E27FC236}">
                <a16:creationId xmlns:a16="http://schemas.microsoft.com/office/drawing/2014/main" id="{1CEC7867-6391-F64D-819C-621DF23F3157}"/>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BBFF8123-6C30-7245-9907-3E37B559AB00}"/>
              </a:ext>
            </a:extLst>
          </p:cNvPr>
          <p:cNvSpPr>
            <a:spLocks noGrp="1"/>
          </p:cNvSpPr>
          <p:nvPr>
            <p:ph type="ftr" sz="quarter" idx="11"/>
          </p:nvPr>
        </p:nvSpPr>
        <p:spPr/>
        <p:txBody>
          <a:bodyPr/>
          <a:lstStyle/>
          <a:p>
            <a:pPr>
              <a:defRPr/>
            </a:pPr>
            <a:fld id="{8DAD3638-8E0C-4079-83E3-101B55F74CF3}" type="slidenum">
              <a:rPr lang="en-US" altLang="it-IT" smtClean="0"/>
              <a:pPr>
                <a:defRPr/>
              </a:pPr>
              <a:t>24</a:t>
            </a:fld>
            <a:endParaRPr lang="en-US" altLang="it-IT"/>
          </a:p>
        </p:txBody>
      </p:sp>
      <p:pic>
        <p:nvPicPr>
          <p:cNvPr id="6" name="Picture 2">
            <a:extLst>
              <a:ext uri="{FF2B5EF4-FFF2-40B4-BE49-F238E27FC236}">
                <a16:creationId xmlns:a16="http://schemas.microsoft.com/office/drawing/2014/main" id="{D8A15197-51F5-DF46-82BE-C8FE73A26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806" y="850538"/>
            <a:ext cx="4143375" cy="5429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23BC0B6-A0EF-1C4D-8A6D-768483D91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932" y="3578524"/>
            <a:ext cx="4907985" cy="280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a:extLst>
              <a:ext uri="{FF2B5EF4-FFF2-40B4-BE49-F238E27FC236}">
                <a16:creationId xmlns:a16="http://schemas.microsoft.com/office/drawing/2014/main" id="{4D62A63A-C06E-C247-871E-EF0D77AE193E}"/>
              </a:ext>
            </a:extLst>
          </p:cNvPr>
          <p:cNvSpPr txBox="1"/>
          <p:nvPr/>
        </p:nvSpPr>
        <p:spPr>
          <a:xfrm>
            <a:off x="6530341" y="923951"/>
            <a:ext cx="4876800" cy="2654573"/>
          </a:xfrm>
          <a:prstGeom prst="rect">
            <a:avLst/>
          </a:prstGeom>
          <a:noFill/>
        </p:spPr>
        <p:txBody>
          <a:bodyPr wrap="square" rtlCol="0">
            <a:spAutoFit/>
          </a:bodyPr>
          <a:lstStyle/>
          <a:p>
            <a:pPr>
              <a:spcBef>
                <a:spcPts val="900"/>
              </a:spcBef>
            </a:pPr>
            <a:r>
              <a:rPr lang="en-US" sz="2400" b="0" dirty="0">
                <a:solidFill>
                  <a:srgbClr val="002060"/>
                </a:solidFill>
              </a:rPr>
              <a:t>The </a:t>
            </a:r>
            <a:r>
              <a:rPr lang="en-US" sz="2400" dirty="0">
                <a:solidFill>
                  <a:srgbClr val="002060"/>
                </a:solidFill>
              </a:rPr>
              <a:t>first mass-production </a:t>
            </a:r>
            <a:r>
              <a:rPr lang="en-US" sz="2400" b="0" dirty="0">
                <a:solidFill>
                  <a:srgbClr val="002060"/>
                </a:solidFill>
              </a:rPr>
              <a:t>of SRF Cavities in the world</a:t>
            </a:r>
          </a:p>
          <a:p>
            <a:pPr>
              <a:spcBef>
                <a:spcPts val="900"/>
              </a:spcBef>
            </a:pPr>
            <a:r>
              <a:rPr lang="en-US" sz="2400" b="0" dirty="0">
                <a:solidFill>
                  <a:srgbClr val="002060"/>
                </a:solidFill>
              </a:rPr>
              <a:t>SRF Cavity </a:t>
            </a:r>
            <a:r>
              <a:rPr lang="en-US" sz="2400" dirty="0">
                <a:solidFill>
                  <a:srgbClr val="002060"/>
                </a:solidFill>
              </a:rPr>
              <a:t>for TRISTAN </a:t>
            </a:r>
            <a:r>
              <a:rPr lang="en-US" sz="2400" b="0" dirty="0">
                <a:solidFill>
                  <a:srgbClr val="002060"/>
                </a:solidFill>
              </a:rPr>
              <a:t>at </a:t>
            </a:r>
            <a:r>
              <a:rPr lang="en-US" sz="2400" dirty="0">
                <a:solidFill>
                  <a:srgbClr val="002060"/>
                </a:solidFill>
              </a:rPr>
              <a:t>KEK</a:t>
            </a:r>
          </a:p>
          <a:p>
            <a:pPr>
              <a:spcBef>
                <a:spcPts val="900"/>
              </a:spcBef>
            </a:pPr>
            <a:r>
              <a:rPr lang="en-US" sz="2400" b="0" dirty="0">
                <a:solidFill>
                  <a:srgbClr val="002060"/>
                </a:solidFill>
              </a:rPr>
              <a:t>Bulk-</a:t>
            </a:r>
            <a:r>
              <a:rPr lang="en-US" sz="2400" b="0" dirty="0" err="1">
                <a:solidFill>
                  <a:srgbClr val="002060"/>
                </a:solidFill>
              </a:rPr>
              <a:t>Nb</a:t>
            </a:r>
            <a:r>
              <a:rPr lang="en-US" sz="2400" b="0" dirty="0">
                <a:solidFill>
                  <a:srgbClr val="002060"/>
                </a:solidFill>
              </a:rPr>
              <a:t> - 508MHz - 5-Cell Cavity </a:t>
            </a:r>
          </a:p>
          <a:p>
            <a:pPr>
              <a:spcBef>
                <a:spcPts val="900"/>
              </a:spcBef>
            </a:pPr>
            <a:r>
              <a:rPr lang="en-US" sz="2400" dirty="0">
                <a:solidFill>
                  <a:srgbClr val="002060"/>
                </a:solidFill>
              </a:rPr>
              <a:t>32 SRF cavities </a:t>
            </a:r>
            <a:r>
              <a:rPr lang="en-US" sz="2400" b="0" dirty="0">
                <a:solidFill>
                  <a:srgbClr val="002060"/>
                </a:solidFill>
              </a:rPr>
              <a:t>were fabricated by Mitsubishi and operated in TRISTAN</a:t>
            </a:r>
            <a:r>
              <a:rPr lang="en-US" sz="2400" b="0" dirty="0"/>
              <a:t> </a:t>
            </a:r>
          </a:p>
        </p:txBody>
      </p:sp>
      <p:sp>
        <p:nvSpPr>
          <p:cNvPr id="9" name="Rectangle 6">
            <a:extLst>
              <a:ext uri="{FF2B5EF4-FFF2-40B4-BE49-F238E27FC236}">
                <a16:creationId xmlns:a16="http://schemas.microsoft.com/office/drawing/2014/main" id="{ACD35BE0-1389-C428-39C8-74C6C988DC98}"/>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8885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34A56CB0-250C-906B-D79E-D031C620712B}"/>
              </a:ext>
            </a:extLst>
          </p:cNvPr>
          <p:cNvSpPr>
            <a:spLocks noGrp="1"/>
          </p:cNvSpPr>
          <p:nvPr>
            <p:ph type="title"/>
          </p:nvPr>
        </p:nvSpPr>
        <p:spPr/>
        <p:txBody>
          <a:bodyPr/>
          <a:lstStyle/>
          <a:p>
            <a:r>
              <a:rPr lang="it-IT" dirty="0"/>
              <a:t>LEP-2 </a:t>
            </a:r>
            <a:r>
              <a:rPr lang="it-IT" dirty="0" err="1"/>
              <a:t>as</a:t>
            </a:r>
            <a:r>
              <a:rPr lang="it-IT" dirty="0"/>
              <a:t> the first QA/QC </a:t>
            </a:r>
            <a:r>
              <a:rPr lang="it-IT" dirty="0" err="1"/>
              <a:t>Industrialization</a:t>
            </a:r>
            <a:endParaRPr lang="it-IT" dirty="0"/>
          </a:p>
        </p:txBody>
      </p:sp>
      <p:sp>
        <p:nvSpPr>
          <p:cNvPr id="7" name="Segnaposto contenuto 6">
            <a:extLst>
              <a:ext uri="{FF2B5EF4-FFF2-40B4-BE49-F238E27FC236}">
                <a16:creationId xmlns:a16="http://schemas.microsoft.com/office/drawing/2014/main" id="{877492A4-466F-EA28-3C55-1A7F0045B1AF}"/>
              </a:ext>
            </a:extLst>
          </p:cNvPr>
          <p:cNvSpPr>
            <a:spLocks noGrp="1"/>
          </p:cNvSpPr>
          <p:nvPr>
            <p:ph idx="1"/>
          </p:nvPr>
        </p:nvSpPr>
        <p:spPr>
          <a:xfrm>
            <a:off x="533400" y="927100"/>
            <a:ext cx="10947400" cy="5257800"/>
          </a:xfrm>
        </p:spPr>
        <p:txBody>
          <a:bodyPr/>
          <a:lstStyle/>
          <a:p>
            <a:pPr marL="457200" indent="-457200">
              <a:lnSpc>
                <a:spcPts val="3000"/>
              </a:lnSpc>
              <a:buFont typeface="Wingdings" pitchFamily="2" charset="2"/>
              <a:buChar char="§"/>
            </a:pPr>
            <a:r>
              <a:rPr lang="it-IT" sz="2800" b="1" dirty="0"/>
              <a:t>Complete </a:t>
            </a:r>
            <a:r>
              <a:rPr lang="it-IT" sz="2800" b="1" dirty="0" err="1"/>
              <a:t>inftrastructure</a:t>
            </a:r>
            <a:r>
              <a:rPr lang="it-IT" sz="2800" b="1" dirty="0"/>
              <a:t> set up </a:t>
            </a:r>
            <a:r>
              <a:rPr lang="it-IT" sz="2800" b="1" dirty="0" err="1"/>
              <a:t>at</a:t>
            </a:r>
            <a:r>
              <a:rPr lang="it-IT" sz="2800" b="1" dirty="0"/>
              <a:t> CERN </a:t>
            </a:r>
            <a:r>
              <a:rPr lang="it-IT" sz="2800" dirty="0" err="1"/>
              <a:t>collecting</a:t>
            </a:r>
            <a:r>
              <a:rPr lang="it-IT" sz="2800" dirty="0"/>
              <a:t> </a:t>
            </a:r>
            <a:r>
              <a:rPr lang="it-IT" sz="2800" dirty="0" err="1"/>
              <a:t>resources</a:t>
            </a:r>
            <a:r>
              <a:rPr lang="it-IT" sz="2800" dirty="0"/>
              <a:t> and </a:t>
            </a:r>
            <a:r>
              <a:rPr lang="it-IT" sz="2800" dirty="0" err="1"/>
              <a:t>competences</a:t>
            </a:r>
            <a:r>
              <a:rPr lang="it-IT" sz="2800" dirty="0"/>
              <a:t>: </a:t>
            </a:r>
          </a:p>
          <a:p>
            <a:pPr marL="647700" lvl="1" indent="-342900">
              <a:lnSpc>
                <a:spcPts val="3000"/>
              </a:lnSpc>
              <a:spcBef>
                <a:spcPts val="400"/>
              </a:spcBef>
              <a:buFont typeface="Wingdings" pitchFamily="2" charset="2"/>
              <a:buChar char="Ø"/>
            </a:pPr>
            <a:r>
              <a:rPr lang="it-IT" sz="2400" dirty="0" err="1"/>
              <a:t>Compelete</a:t>
            </a:r>
            <a:r>
              <a:rPr lang="it-IT" sz="2400" dirty="0"/>
              <a:t> </a:t>
            </a:r>
            <a:r>
              <a:rPr lang="it-IT" sz="2400" b="1" dirty="0" err="1"/>
              <a:t>chemical</a:t>
            </a:r>
            <a:r>
              <a:rPr lang="it-IT" sz="2400" b="1" dirty="0"/>
              <a:t> </a:t>
            </a:r>
            <a:r>
              <a:rPr lang="it-IT" sz="2400" b="1" dirty="0" err="1"/>
              <a:t>plant</a:t>
            </a:r>
            <a:endParaRPr lang="it-IT" sz="2400" b="1" dirty="0"/>
          </a:p>
          <a:p>
            <a:pPr marL="647700" lvl="1" indent="-342900">
              <a:lnSpc>
                <a:spcPts val="3000"/>
              </a:lnSpc>
              <a:spcBef>
                <a:spcPts val="400"/>
              </a:spcBef>
              <a:buFont typeface="Wingdings" pitchFamily="2" charset="2"/>
              <a:buChar char="Ø"/>
            </a:pPr>
            <a:r>
              <a:rPr lang="it-IT" sz="2400" dirty="0"/>
              <a:t>Big (6-8 m</a:t>
            </a:r>
            <a:r>
              <a:rPr lang="it-IT" sz="2400" baseline="30000" dirty="0"/>
              <a:t>3</a:t>
            </a:r>
            <a:r>
              <a:rPr lang="it-IT" sz="2400" dirty="0"/>
              <a:t>) </a:t>
            </a:r>
            <a:r>
              <a:rPr lang="it-IT" sz="2400" b="1" dirty="0"/>
              <a:t>Electron </a:t>
            </a:r>
            <a:r>
              <a:rPr lang="it-IT" sz="2400" b="1" dirty="0" err="1"/>
              <a:t>Beam</a:t>
            </a:r>
            <a:r>
              <a:rPr lang="it-IT" sz="2400" b="1" dirty="0"/>
              <a:t> </a:t>
            </a:r>
            <a:r>
              <a:rPr lang="it-IT" sz="2400" b="1" dirty="0" err="1"/>
              <a:t>Welding</a:t>
            </a:r>
            <a:r>
              <a:rPr lang="it-IT" sz="2400" b="1" dirty="0"/>
              <a:t> </a:t>
            </a:r>
            <a:r>
              <a:rPr lang="it-IT" sz="2400" dirty="0"/>
              <a:t>machine </a:t>
            </a:r>
            <a:r>
              <a:rPr lang="it-IT" sz="2400" dirty="0" err="1"/>
              <a:t>cryo-pomped</a:t>
            </a:r>
            <a:r>
              <a:rPr lang="it-IT" sz="2400" dirty="0"/>
              <a:t> </a:t>
            </a:r>
          </a:p>
          <a:p>
            <a:pPr marL="647700" lvl="1" indent="-342900">
              <a:lnSpc>
                <a:spcPts val="3000"/>
              </a:lnSpc>
              <a:spcBef>
                <a:spcPts val="400"/>
              </a:spcBef>
              <a:buFont typeface="Wingdings" pitchFamily="2" charset="2"/>
              <a:buChar char="Ø"/>
            </a:pPr>
            <a:r>
              <a:rPr lang="it-IT" sz="2400" dirty="0" err="1"/>
              <a:t>Availability</a:t>
            </a:r>
            <a:r>
              <a:rPr lang="it-IT" sz="2400" dirty="0"/>
              <a:t> of the </a:t>
            </a:r>
            <a:r>
              <a:rPr lang="it-IT" sz="2400" dirty="0" err="1"/>
              <a:t>main</a:t>
            </a:r>
            <a:r>
              <a:rPr lang="it-IT" sz="2400" dirty="0"/>
              <a:t> </a:t>
            </a:r>
            <a:r>
              <a:rPr lang="it-IT" sz="2400" b="1" dirty="0"/>
              <a:t>CERN </a:t>
            </a:r>
            <a:r>
              <a:rPr lang="it-IT" sz="2400" b="1" dirty="0" err="1"/>
              <a:t>mechanical</a:t>
            </a:r>
            <a:r>
              <a:rPr lang="it-IT" sz="2400" b="1" dirty="0"/>
              <a:t> workshop </a:t>
            </a:r>
            <a:r>
              <a:rPr lang="it-IT" sz="2400" dirty="0"/>
              <a:t>with new </a:t>
            </a:r>
            <a:r>
              <a:rPr lang="it-IT" sz="2400" dirty="0" err="1"/>
              <a:t>machinary</a:t>
            </a:r>
            <a:endParaRPr lang="it-IT" sz="2400" dirty="0"/>
          </a:p>
          <a:p>
            <a:pPr marL="647700" lvl="1" indent="-342900">
              <a:lnSpc>
                <a:spcPts val="3000"/>
              </a:lnSpc>
              <a:spcBef>
                <a:spcPts val="400"/>
              </a:spcBef>
              <a:buFont typeface="Wingdings" pitchFamily="2" charset="2"/>
              <a:buChar char="Ø"/>
            </a:pPr>
            <a:r>
              <a:rPr lang="it-IT" sz="2400" dirty="0"/>
              <a:t>Special support from scientists of 3 </a:t>
            </a:r>
            <a:r>
              <a:rPr lang="it-IT" sz="2400" dirty="0" err="1"/>
              <a:t>member</a:t>
            </a:r>
            <a:r>
              <a:rPr lang="it-IT" sz="2400" dirty="0"/>
              <a:t> Countries (France, Germany and </a:t>
            </a:r>
            <a:r>
              <a:rPr lang="it-IT" sz="2400" dirty="0" err="1"/>
              <a:t>Italy</a:t>
            </a:r>
            <a:r>
              <a:rPr lang="it-IT" sz="2400" dirty="0"/>
              <a:t>) to </a:t>
            </a:r>
            <a:r>
              <a:rPr lang="it-IT" sz="2400" dirty="0" err="1"/>
              <a:t>prepare</a:t>
            </a:r>
            <a:r>
              <a:rPr lang="it-IT" sz="2400" dirty="0"/>
              <a:t> in </a:t>
            </a:r>
            <a:r>
              <a:rPr lang="it-IT" sz="2400" dirty="0" err="1"/>
              <a:t>parallel</a:t>
            </a:r>
            <a:r>
              <a:rPr lang="it-IT" sz="2400" dirty="0"/>
              <a:t> a </a:t>
            </a:r>
            <a:r>
              <a:rPr lang="it-IT" sz="2400" b="1" dirty="0"/>
              <a:t>QA/QC </a:t>
            </a:r>
            <a:r>
              <a:rPr lang="it-IT" sz="2400" b="1" dirty="0" err="1"/>
              <a:t>based</a:t>
            </a:r>
            <a:r>
              <a:rPr lang="it-IT" sz="2400" b="1" dirty="0"/>
              <a:t> </a:t>
            </a:r>
            <a:r>
              <a:rPr lang="it-IT" sz="2400" b="1" dirty="0" err="1"/>
              <a:t>industrialization</a:t>
            </a:r>
            <a:endParaRPr lang="it-IT" sz="2400" b="1" dirty="0"/>
          </a:p>
          <a:p>
            <a:pPr marL="457200" indent="-457200">
              <a:lnSpc>
                <a:spcPts val="3000"/>
              </a:lnSpc>
              <a:buFont typeface="Wingdings" pitchFamily="2" charset="2"/>
              <a:buChar char="§"/>
            </a:pPr>
            <a:r>
              <a:rPr lang="it-IT" sz="2800" dirty="0"/>
              <a:t>Moderate </a:t>
            </a:r>
            <a:r>
              <a:rPr lang="it-IT" sz="2800" dirty="0" err="1"/>
              <a:t>results</a:t>
            </a:r>
            <a:r>
              <a:rPr lang="it-IT" sz="2800" dirty="0"/>
              <a:t> with bulk </a:t>
            </a:r>
            <a:r>
              <a:rPr lang="it-IT" sz="2800" dirty="0" err="1"/>
              <a:t>Niobium</a:t>
            </a:r>
            <a:r>
              <a:rPr lang="it-IT" sz="2800" dirty="0"/>
              <a:t> </a:t>
            </a:r>
            <a:r>
              <a:rPr lang="it-IT" sz="2800" dirty="0" err="1"/>
              <a:t>but</a:t>
            </a:r>
            <a:r>
              <a:rPr lang="it-IT" sz="2800" dirty="0"/>
              <a:t> </a:t>
            </a:r>
          </a:p>
          <a:p>
            <a:pPr marL="457200" indent="-457200">
              <a:lnSpc>
                <a:spcPts val="3000"/>
              </a:lnSpc>
              <a:buFont typeface="Wingdings" pitchFamily="2" charset="2"/>
              <a:buChar char="§"/>
            </a:pPr>
            <a:r>
              <a:rPr lang="it-IT" sz="2800" dirty="0" err="1"/>
              <a:t>Oustandig</a:t>
            </a:r>
            <a:r>
              <a:rPr lang="it-IT" sz="2800" dirty="0"/>
              <a:t> </a:t>
            </a:r>
            <a:r>
              <a:rPr lang="it-IT" sz="2800" dirty="0" err="1"/>
              <a:t>resuts</a:t>
            </a:r>
            <a:r>
              <a:rPr lang="it-IT" sz="2800" dirty="0"/>
              <a:t> with the new CERN </a:t>
            </a:r>
            <a:r>
              <a:rPr lang="it-IT" sz="2800" dirty="0" err="1"/>
              <a:t>tecnology</a:t>
            </a:r>
            <a:r>
              <a:rPr lang="it-IT" sz="2800" dirty="0"/>
              <a:t> of </a:t>
            </a:r>
            <a:r>
              <a:rPr lang="it-IT" sz="2800" b="1" dirty="0"/>
              <a:t>Nb coating  of Cu by magnetron </a:t>
            </a:r>
            <a:r>
              <a:rPr lang="it-IT" sz="2800" b="1" dirty="0" err="1"/>
              <a:t>sputtering</a:t>
            </a:r>
            <a:r>
              <a:rPr lang="it-IT" sz="2800" b="1" dirty="0"/>
              <a:t> </a:t>
            </a:r>
          </a:p>
          <a:p>
            <a:pPr marL="457200" indent="-457200">
              <a:lnSpc>
                <a:spcPts val="3000"/>
              </a:lnSpc>
              <a:buFont typeface="Wingdings" pitchFamily="2" charset="2"/>
              <a:buChar char="§"/>
            </a:pPr>
            <a:r>
              <a:rPr lang="it-IT" sz="2800" b="1" dirty="0" err="1"/>
              <a:t>All</a:t>
            </a:r>
            <a:r>
              <a:rPr lang="it-IT" sz="2800" b="1" dirty="0"/>
              <a:t> </a:t>
            </a:r>
            <a:r>
              <a:rPr lang="it-IT" sz="2800" b="1" dirty="0" err="1"/>
              <a:t>aquipments</a:t>
            </a:r>
            <a:r>
              <a:rPr lang="it-IT" sz="2800" b="1" dirty="0"/>
              <a:t> and </a:t>
            </a:r>
            <a:r>
              <a:rPr lang="it-IT" sz="2800" b="1" dirty="0" err="1"/>
              <a:t>receipts</a:t>
            </a:r>
            <a:r>
              <a:rPr lang="it-IT" sz="2800" b="1" dirty="0"/>
              <a:t> </a:t>
            </a:r>
            <a:r>
              <a:rPr lang="it-IT" sz="2800" b="1" dirty="0" err="1"/>
              <a:t>trasferred</a:t>
            </a:r>
            <a:r>
              <a:rPr lang="it-IT" sz="2800" b="1" dirty="0"/>
              <a:t> to 3 </a:t>
            </a:r>
            <a:r>
              <a:rPr lang="it-IT" sz="2800" b="1" dirty="0" err="1"/>
              <a:t>industryies</a:t>
            </a:r>
            <a:r>
              <a:rPr lang="it-IT" sz="2800" b="1" dirty="0"/>
              <a:t> </a:t>
            </a:r>
            <a:r>
              <a:rPr lang="it-IT" sz="2800" dirty="0"/>
              <a:t>for mass production. </a:t>
            </a:r>
            <a:r>
              <a:rPr lang="it-IT" sz="2800" b="1" dirty="0"/>
              <a:t>QA/QC </a:t>
            </a:r>
            <a:r>
              <a:rPr lang="it-IT" sz="2800" b="1" dirty="0" err="1"/>
              <a:t>procedures</a:t>
            </a:r>
            <a:r>
              <a:rPr lang="it-IT" sz="2800" b="1" dirty="0"/>
              <a:t> and EDMS </a:t>
            </a:r>
            <a:r>
              <a:rPr lang="it-IT" sz="2800" b="1" dirty="0" err="1"/>
              <a:t>included</a:t>
            </a:r>
            <a:endParaRPr lang="it-IT" sz="2800" b="1" dirty="0"/>
          </a:p>
        </p:txBody>
      </p:sp>
      <p:sp>
        <p:nvSpPr>
          <p:cNvPr id="3" name="Segnaposto data 2">
            <a:extLst>
              <a:ext uri="{FF2B5EF4-FFF2-40B4-BE49-F238E27FC236}">
                <a16:creationId xmlns:a16="http://schemas.microsoft.com/office/drawing/2014/main" id="{EF3518B4-3440-EA59-0981-511FEC1DB180}"/>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A4CCAB5-357F-0AFD-14E1-805B3D13B4A3}"/>
              </a:ext>
            </a:extLst>
          </p:cNvPr>
          <p:cNvSpPr>
            <a:spLocks noGrp="1"/>
          </p:cNvSpPr>
          <p:nvPr>
            <p:ph type="ftr" sz="quarter" idx="11"/>
          </p:nvPr>
        </p:nvSpPr>
        <p:spPr/>
        <p:txBody>
          <a:bodyPr/>
          <a:lstStyle/>
          <a:p>
            <a:pPr>
              <a:defRPr/>
            </a:pPr>
            <a:fld id="{8DAD3638-8E0C-4079-83E3-101B55F74CF3}" type="slidenum">
              <a:rPr lang="en-US" altLang="it-IT" smtClean="0"/>
              <a:pPr>
                <a:defRPr/>
              </a:pPr>
              <a:t>25</a:t>
            </a:fld>
            <a:endParaRPr lang="en-US" altLang="it-IT"/>
          </a:p>
        </p:txBody>
      </p:sp>
      <p:sp>
        <p:nvSpPr>
          <p:cNvPr id="5" name="Segnaposto numero diapositiva 4">
            <a:extLst>
              <a:ext uri="{FF2B5EF4-FFF2-40B4-BE49-F238E27FC236}">
                <a16:creationId xmlns:a16="http://schemas.microsoft.com/office/drawing/2014/main" id="{E2645FBF-64BC-9041-DDF5-524D6ADC3572}"/>
              </a:ext>
            </a:extLst>
          </p:cNvPr>
          <p:cNvSpPr>
            <a:spLocks noGrp="1"/>
          </p:cNvSpPr>
          <p:nvPr>
            <p:ph type="sldNum" sz="quarter" idx="4"/>
          </p:nvPr>
        </p:nvSpPr>
        <p:spPr/>
        <p:txBody>
          <a:body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687962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FA0BDA-1A46-7548-BA08-EE5FFB97F1DA}"/>
              </a:ext>
            </a:extLst>
          </p:cNvPr>
          <p:cNvSpPr>
            <a:spLocks noGrp="1"/>
          </p:cNvSpPr>
          <p:nvPr>
            <p:ph type="title"/>
          </p:nvPr>
        </p:nvSpPr>
        <p:spPr/>
        <p:txBody>
          <a:bodyPr/>
          <a:lstStyle/>
          <a:p>
            <a:r>
              <a:rPr lang="en-US" altLang="it-IT" dirty="0"/>
              <a:t>LEP 2 Cavities and Modules</a:t>
            </a:r>
            <a:endParaRPr lang="it-IT" dirty="0"/>
          </a:p>
        </p:txBody>
      </p:sp>
      <p:sp>
        <p:nvSpPr>
          <p:cNvPr id="3" name="Segnaposto data 2">
            <a:extLst>
              <a:ext uri="{FF2B5EF4-FFF2-40B4-BE49-F238E27FC236}">
                <a16:creationId xmlns:a16="http://schemas.microsoft.com/office/drawing/2014/main" id="{DACA0637-5F57-294C-AA75-46A2749E34D1}"/>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2E707976-8D6C-5C46-BF4B-06D4764C61D2}"/>
              </a:ext>
            </a:extLst>
          </p:cNvPr>
          <p:cNvSpPr>
            <a:spLocks noGrp="1"/>
          </p:cNvSpPr>
          <p:nvPr>
            <p:ph type="ftr" sz="quarter" idx="11"/>
          </p:nvPr>
        </p:nvSpPr>
        <p:spPr/>
        <p:txBody>
          <a:bodyPr/>
          <a:lstStyle/>
          <a:p>
            <a:pPr>
              <a:defRPr/>
            </a:pPr>
            <a:fld id="{8DAD3638-8E0C-4079-83E3-101B55F74CF3}" type="slidenum">
              <a:rPr lang="en-US" altLang="it-IT" smtClean="0"/>
              <a:pPr>
                <a:defRPr/>
              </a:pPr>
              <a:t>26</a:t>
            </a:fld>
            <a:endParaRPr lang="en-US" altLang="it-IT"/>
          </a:p>
        </p:txBody>
      </p:sp>
      <p:pic>
        <p:nvPicPr>
          <p:cNvPr id="6" name="Picture 3">
            <a:extLst>
              <a:ext uri="{FF2B5EF4-FFF2-40B4-BE49-F238E27FC236}">
                <a16:creationId xmlns:a16="http://schemas.microsoft.com/office/drawing/2014/main" id="{88A8D098-D545-E340-A263-3ABC4CD08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67" r="10339" b="11075"/>
          <a:stretch>
            <a:fillRect/>
          </a:stretch>
        </p:blipFill>
        <p:spPr bwMode="auto">
          <a:xfrm>
            <a:off x="3925887" y="915989"/>
            <a:ext cx="3697287" cy="531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8FD3368D-CEA8-5C4A-B813-A3A989F7E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3" t="9488" r="819" b="4053"/>
          <a:stretch>
            <a:fillRect/>
          </a:stretch>
        </p:blipFill>
        <p:spPr>
          <a:xfrm>
            <a:off x="7745413" y="894953"/>
            <a:ext cx="4179887" cy="531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a:extLst>
              <a:ext uri="{FF2B5EF4-FFF2-40B4-BE49-F238E27FC236}">
                <a16:creationId xmlns:a16="http://schemas.microsoft.com/office/drawing/2014/main" id="{6866F1EF-4398-B6B6-E315-92ACC487024D}"/>
              </a:ext>
            </a:extLst>
          </p:cNvPr>
          <p:cNvSpPr txBox="1">
            <a:spLocks noChangeArrowheads="1"/>
          </p:cNvSpPr>
          <p:nvPr/>
        </p:nvSpPr>
        <p:spPr>
          <a:xfrm>
            <a:off x="167480" y="981075"/>
            <a:ext cx="3697287" cy="5318125"/>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4"/>
              </a:buBlip>
              <a:defRPr>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5"/>
              </a:buBlip>
              <a:defRPr sz="16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4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algn="ctr">
              <a:lnSpc>
                <a:spcPct val="90000"/>
              </a:lnSpc>
            </a:pPr>
            <a:r>
              <a:rPr lang="en-US" altLang="en-US" sz="2800" b="1" kern="0" dirty="0">
                <a:solidFill>
                  <a:srgbClr val="CC3300"/>
                </a:solidFill>
              </a:rPr>
              <a:t>4-cell, 352 MHz, </a:t>
            </a:r>
          </a:p>
          <a:p>
            <a:pPr algn="ctr">
              <a:lnSpc>
                <a:spcPct val="90000"/>
              </a:lnSpc>
            </a:pPr>
            <a:r>
              <a:rPr lang="en-US" altLang="en-US" sz="2400" b="1" kern="0" dirty="0" err="1"/>
              <a:t>L</a:t>
            </a:r>
            <a:r>
              <a:rPr lang="en-US" altLang="en-US" sz="2400" b="1" kern="0" baseline="-10000" dirty="0" err="1"/>
              <a:t>act</a:t>
            </a:r>
            <a:r>
              <a:rPr lang="en-US" altLang="en-US" sz="2400" b="1" kern="0" dirty="0"/>
              <a:t>=1.7 m</a:t>
            </a:r>
          </a:p>
          <a:p>
            <a:pPr algn="ctr">
              <a:lnSpc>
                <a:spcPct val="90000"/>
              </a:lnSpc>
            </a:pPr>
            <a:endParaRPr lang="en-US" altLang="en-US" sz="500" b="1" kern="0" dirty="0">
              <a:solidFill>
                <a:srgbClr val="CC3300"/>
              </a:solidFill>
            </a:endParaRPr>
          </a:p>
          <a:p>
            <a:pPr>
              <a:lnSpc>
                <a:spcPct val="90000"/>
              </a:lnSpc>
            </a:pPr>
            <a:r>
              <a:rPr lang="en-US" altLang="en-US" sz="2400" b="1" kern="0" dirty="0"/>
              <a:t>32 bulk niobium</a:t>
            </a:r>
            <a:endParaRPr lang="en-US" altLang="en-US" b="1" kern="0" dirty="0"/>
          </a:p>
          <a:p>
            <a:pPr lvl="1">
              <a:lnSpc>
                <a:spcPct val="80000"/>
              </a:lnSpc>
            </a:pPr>
            <a:r>
              <a:rPr lang="en-US" altLang="en-US" sz="2000" b="0" kern="0" dirty="0"/>
              <a:t>Limited to 5 MV/m</a:t>
            </a:r>
          </a:p>
          <a:p>
            <a:pPr lvl="1">
              <a:lnSpc>
                <a:spcPct val="80000"/>
              </a:lnSpc>
            </a:pPr>
            <a:r>
              <a:rPr lang="en-US" altLang="en-US" sz="2000" b="0" kern="0" dirty="0"/>
              <a:t>Poor material and inclusions</a:t>
            </a:r>
          </a:p>
          <a:p>
            <a:pPr lvl="1">
              <a:lnSpc>
                <a:spcPct val="80000"/>
              </a:lnSpc>
              <a:buFontTx/>
              <a:buNone/>
            </a:pPr>
            <a:endParaRPr lang="en-US" altLang="en-US" sz="300" b="0" kern="0" dirty="0"/>
          </a:p>
          <a:p>
            <a:pPr>
              <a:lnSpc>
                <a:spcPct val="90000"/>
              </a:lnSpc>
            </a:pPr>
            <a:endParaRPr lang="en-US" altLang="en-US" sz="1600" b="1" kern="0" dirty="0"/>
          </a:p>
          <a:p>
            <a:pPr>
              <a:lnSpc>
                <a:spcPct val="90000"/>
              </a:lnSpc>
            </a:pPr>
            <a:r>
              <a:rPr lang="en-US" altLang="en-US" sz="2400" b="1" kern="0" dirty="0"/>
              <a:t>256 Nb sputtered on Cu</a:t>
            </a:r>
          </a:p>
          <a:p>
            <a:pPr lvl="1">
              <a:lnSpc>
                <a:spcPct val="80000"/>
              </a:lnSpc>
            </a:pPr>
            <a:r>
              <a:rPr lang="en-US" altLang="en-US" sz="2000" b="0" kern="0" dirty="0"/>
              <a:t>Magnetron-sputtering of Nb on Cu</a:t>
            </a:r>
          </a:p>
          <a:p>
            <a:pPr lvl="1">
              <a:lnSpc>
                <a:spcPct val="80000"/>
              </a:lnSpc>
            </a:pPr>
            <a:r>
              <a:rPr lang="en-US" altLang="en-US" sz="2000" b="0" kern="0" dirty="0">
                <a:solidFill>
                  <a:srgbClr val="CC3300"/>
                </a:solidFill>
              </a:rPr>
              <a:t>Completely done by industry</a:t>
            </a:r>
          </a:p>
          <a:p>
            <a:pPr lvl="1">
              <a:lnSpc>
                <a:spcPct val="80000"/>
              </a:lnSpc>
            </a:pPr>
            <a:r>
              <a:rPr lang="en-US" altLang="en-US" sz="2000" b="0" kern="0" dirty="0"/>
              <a:t>Moderate Q-slope at 350 MHz</a:t>
            </a:r>
          </a:p>
          <a:p>
            <a:pPr lvl="1">
              <a:lnSpc>
                <a:spcPct val="80000"/>
              </a:lnSpc>
            </a:pPr>
            <a:r>
              <a:rPr lang="en-US" altLang="en-US" sz="2000" b="0" kern="0" dirty="0"/>
              <a:t>Field emission above 8 MV/m</a:t>
            </a:r>
          </a:p>
          <a:p>
            <a:pPr lvl="1">
              <a:lnSpc>
                <a:spcPct val="80000"/>
              </a:lnSpc>
            </a:pPr>
            <a:r>
              <a:rPr lang="en-US" altLang="en-US" sz="2000" b="0" kern="0" dirty="0">
                <a:solidFill>
                  <a:srgbClr val="CC3300"/>
                </a:solidFill>
              </a:rPr>
              <a:t>Average </a:t>
            </a:r>
            <a:r>
              <a:rPr lang="en-US" altLang="en-US" sz="2000" b="0" kern="0" dirty="0" err="1">
                <a:solidFill>
                  <a:srgbClr val="CC3300"/>
                </a:solidFill>
              </a:rPr>
              <a:t>E</a:t>
            </a:r>
            <a:r>
              <a:rPr lang="en-US" altLang="en-US" sz="2000" b="0" kern="0" baseline="-10000" dirty="0" err="1">
                <a:solidFill>
                  <a:srgbClr val="CC3300"/>
                </a:solidFill>
              </a:rPr>
              <a:t>acc</a:t>
            </a:r>
            <a:r>
              <a:rPr lang="en-US" altLang="en-US" sz="2000" b="0" kern="0" dirty="0">
                <a:solidFill>
                  <a:srgbClr val="CC3300"/>
                </a:solidFill>
              </a:rPr>
              <a:t> = 7.8 MV/m – cryo-limited</a:t>
            </a:r>
            <a:endParaRPr lang="en-US" altLang="en-US" sz="1800" b="0" kern="0" dirty="0">
              <a:solidFill>
                <a:srgbClr val="CC3300"/>
              </a:solidFill>
            </a:endParaRPr>
          </a:p>
        </p:txBody>
      </p:sp>
      <p:sp>
        <p:nvSpPr>
          <p:cNvPr id="10" name="Rectangle 6">
            <a:extLst>
              <a:ext uri="{FF2B5EF4-FFF2-40B4-BE49-F238E27FC236}">
                <a16:creationId xmlns:a16="http://schemas.microsoft.com/office/drawing/2014/main" id="{2C01A188-A74E-8C3A-5B54-CFBDE10CB3FD}"/>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947873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4666F4-86B2-7D40-9F55-B5B1C65562C8}"/>
              </a:ext>
            </a:extLst>
          </p:cNvPr>
          <p:cNvSpPr>
            <a:spLocks noGrp="1"/>
          </p:cNvSpPr>
          <p:nvPr>
            <p:ph type="title"/>
          </p:nvPr>
        </p:nvSpPr>
        <p:spPr/>
        <p:txBody>
          <a:bodyPr/>
          <a:lstStyle/>
          <a:p>
            <a:r>
              <a:rPr lang="it-IT" dirty="0"/>
              <a:t>LEP-2 </a:t>
            </a:r>
            <a:r>
              <a:rPr lang="it-IT" dirty="0" err="1"/>
              <a:t>Cavities</a:t>
            </a:r>
            <a:r>
              <a:rPr lang="it-IT" dirty="0"/>
              <a:t> in </a:t>
            </a:r>
            <a:r>
              <a:rPr lang="it-IT" dirty="0" err="1"/>
              <a:t>Industry</a:t>
            </a:r>
            <a:endParaRPr lang="it-IT" dirty="0"/>
          </a:p>
        </p:txBody>
      </p:sp>
      <p:sp>
        <p:nvSpPr>
          <p:cNvPr id="3" name="Segnaposto data 2">
            <a:extLst>
              <a:ext uri="{FF2B5EF4-FFF2-40B4-BE49-F238E27FC236}">
                <a16:creationId xmlns:a16="http://schemas.microsoft.com/office/drawing/2014/main" id="{0ED10E1C-D8CF-0C47-966C-73DFB1421906}"/>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76DBAEA-7DD0-DE43-B1E2-354F48A41DEB}"/>
              </a:ext>
            </a:extLst>
          </p:cNvPr>
          <p:cNvSpPr>
            <a:spLocks noGrp="1"/>
          </p:cNvSpPr>
          <p:nvPr>
            <p:ph type="ftr" sz="quarter" idx="11"/>
          </p:nvPr>
        </p:nvSpPr>
        <p:spPr/>
        <p:txBody>
          <a:bodyPr/>
          <a:lstStyle/>
          <a:p>
            <a:pPr>
              <a:defRPr/>
            </a:pPr>
            <a:fld id="{8DAD3638-8E0C-4079-83E3-101B55F74CF3}" type="slidenum">
              <a:rPr lang="en-US" altLang="it-IT" smtClean="0"/>
              <a:pPr>
                <a:defRPr/>
              </a:pPr>
              <a:t>27</a:t>
            </a:fld>
            <a:endParaRPr lang="en-US" altLang="it-IT"/>
          </a:p>
        </p:txBody>
      </p:sp>
      <p:pic>
        <p:nvPicPr>
          <p:cNvPr id="6" name="Picture 2" descr="niobium_coated_cavity">
            <a:extLst>
              <a:ext uri="{FF2B5EF4-FFF2-40B4-BE49-F238E27FC236}">
                <a16:creationId xmlns:a16="http://schemas.microsoft.com/office/drawing/2014/main" id="{4B6A3088-32C9-BD43-803F-236763991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1466851"/>
            <a:ext cx="1371600" cy="3851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B5933DCF-7A8A-9445-900D-933B5C507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93" r="6944"/>
          <a:stretch>
            <a:fillRect/>
          </a:stretch>
        </p:blipFill>
        <p:spPr bwMode="auto">
          <a:xfrm>
            <a:off x="1903414" y="977900"/>
            <a:ext cx="3660775"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AEE9FFF2-446B-B04E-BB3D-CE7204EB5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864" y="1387476"/>
            <a:ext cx="2973387"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A221A430-3F4B-0A4E-ADC3-4DD6EC1BD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3" t="9488" r="4599" b="49031"/>
          <a:stretch>
            <a:fillRect/>
          </a:stretch>
        </p:blipFill>
        <p:spPr bwMode="auto">
          <a:xfrm>
            <a:off x="1765300" y="3987800"/>
            <a:ext cx="4102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a:extLst>
              <a:ext uri="{FF2B5EF4-FFF2-40B4-BE49-F238E27FC236}">
                <a16:creationId xmlns:a16="http://schemas.microsoft.com/office/drawing/2014/main" id="{3C8EA95D-7E56-CC6D-84D2-5DE36DFE68FD}"/>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641619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71AAF-D370-9F4D-9730-8ECD2D322B51}"/>
              </a:ext>
            </a:extLst>
          </p:cNvPr>
          <p:cNvSpPr>
            <a:spLocks noGrp="1"/>
          </p:cNvSpPr>
          <p:nvPr>
            <p:ph type="title"/>
          </p:nvPr>
        </p:nvSpPr>
        <p:spPr/>
        <p:txBody>
          <a:bodyPr/>
          <a:lstStyle/>
          <a:p>
            <a:r>
              <a:rPr lang="en-US" altLang="en-US" dirty="0"/>
              <a:t>A great success for LEP II</a:t>
            </a:r>
            <a:endParaRPr lang="it-IT" dirty="0"/>
          </a:p>
        </p:txBody>
      </p:sp>
      <p:sp>
        <p:nvSpPr>
          <p:cNvPr id="3" name="Segnaposto data 2">
            <a:extLst>
              <a:ext uri="{FF2B5EF4-FFF2-40B4-BE49-F238E27FC236}">
                <a16:creationId xmlns:a16="http://schemas.microsoft.com/office/drawing/2014/main" id="{45B55A30-594A-144E-AB05-9F758890C04D}"/>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3E981B6B-51D8-A142-BB35-0E92227EE2CB}"/>
              </a:ext>
            </a:extLst>
          </p:cNvPr>
          <p:cNvSpPr>
            <a:spLocks noGrp="1"/>
          </p:cNvSpPr>
          <p:nvPr>
            <p:ph type="ftr" sz="quarter" idx="11"/>
          </p:nvPr>
        </p:nvSpPr>
        <p:spPr/>
        <p:txBody>
          <a:bodyPr/>
          <a:lstStyle/>
          <a:p>
            <a:pPr>
              <a:defRPr/>
            </a:pPr>
            <a:fld id="{8DAD3638-8E0C-4079-83E3-101B55F74CF3}" type="slidenum">
              <a:rPr lang="en-US" altLang="it-IT" smtClean="0"/>
              <a:pPr>
                <a:defRPr/>
              </a:pPr>
              <a:t>28</a:t>
            </a:fld>
            <a:endParaRPr lang="en-US" altLang="it-IT"/>
          </a:p>
        </p:txBody>
      </p:sp>
      <p:grpSp>
        <p:nvGrpSpPr>
          <p:cNvPr id="6" name="Group 3">
            <a:extLst>
              <a:ext uri="{FF2B5EF4-FFF2-40B4-BE49-F238E27FC236}">
                <a16:creationId xmlns:a16="http://schemas.microsoft.com/office/drawing/2014/main" id="{16CE91C8-5347-BF4B-A77C-9EF7F89429D7}"/>
              </a:ext>
            </a:extLst>
          </p:cNvPr>
          <p:cNvGrpSpPr>
            <a:grpSpLocks/>
          </p:cNvGrpSpPr>
          <p:nvPr/>
        </p:nvGrpSpPr>
        <p:grpSpPr bwMode="auto">
          <a:xfrm>
            <a:off x="2424113" y="1635126"/>
            <a:ext cx="6985000" cy="4759325"/>
            <a:chOff x="528" y="671"/>
            <a:chExt cx="4992" cy="3402"/>
          </a:xfrm>
        </p:grpSpPr>
        <p:graphicFrame>
          <p:nvGraphicFramePr>
            <p:cNvPr id="7" name="Object 4">
              <a:extLst>
                <a:ext uri="{FF2B5EF4-FFF2-40B4-BE49-F238E27FC236}">
                  <a16:creationId xmlns:a16="http://schemas.microsoft.com/office/drawing/2014/main" id="{625B46E4-7F7A-2947-B00D-10981F8709C6}"/>
                </a:ext>
              </a:extLst>
            </p:cNvPr>
            <p:cNvGraphicFramePr>
              <a:graphicFrameLocks noChangeAspect="1"/>
            </p:cNvGraphicFramePr>
            <p:nvPr/>
          </p:nvGraphicFramePr>
          <p:xfrm>
            <a:off x="528" y="1008"/>
            <a:ext cx="4992" cy="3065"/>
          </p:xfrm>
          <a:graphic>
            <a:graphicData uri="http://schemas.openxmlformats.org/presentationml/2006/ole">
              <mc:AlternateContent xmlns:mc="http://schemas.openxmlformats.org/markup-compatibility/2006">
                <mc:Choice xmlns:v="urn:schemas-microsoft-com:vml" Requires="v">
                  <p:oleObj name="Worksheet" r:id="rId2" imgW="10601802" imgH="5115235" progId="Excel.Sheet.8">
                    <p:embed/>
                  </p:oleObj>
                </mc:Choice>
                <mc:Fallback>
                  <p:oleObj name="Worksheet" r:id="rId2" imgW="10601802" imgH="5115235" progId="Excel.Sheet.8">
                    <p:embed/>
                    <p:pic>
                      <p:nvPicPr>
                        <p:cNvPr id="7" name="Object 4">
                          <a:extLst>
                            <a:ext uri="{FF2B5EF4-FFF2-40B4-BE49-F238E27FC236}">
                              <a16:creationId xmlns:a16="http://schemas.microsoft.com/office/drawing/2014/main" id="{625B46E4-7F7A-2947-B00D-10981F870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008"/>
                          <a:ext cx="4992" cy="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5">
              <a:extLst>
                <a:ext uri="{FF2B5EF4-FFF2-40B4-BE49-F238E27FC236}">
                  <a16:creationId xmlns:a16="http://schemas.microsoft.com/office/drawing/2014/main" id="{1D9FABDA-9BA0-F645-97E8-002351FE5DA6}"/>
                </a:ext>
              </a:extLst>
            </p:cNvPr>
            <p:cNvSpPr txBox="1">
              <a:spLocks noChangeArrowheads="1"/>
            </p:cNvSpPr>
            <p:nvPr/>
          </p:nvSpPr>
          <p:spPr bwMode="auto">
            <a:xfrm>
              <a:off x="2159" y="959"/>
              <a:ext cx="770" cy="467"/>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GB" altLang="en-US" sz="1200">
                  <a:latin typeface="Helvetica" pitchFamily="34" charset="0"/>
                </a:rPr>
                <a:t>96 GeV:</a:t>
              </a:r>
            </a:p>
            <a:p>
              <a:pPr algn="l" eaLnBrk="0" hangingPunct="0"/>
              <a:r>
                <a:rPr lang="en-GB" altLang="en-US" sz="1200">
                  <a:latin typeface="Helvetica" pitchFamily="34" charset="0"/>
                </a:rPr>
                <a:t>Mean Nb/Cu</a:t>
              </a:r>
            </a:p>
            <a:p>
              <a:pPr algn="l" eaLnBrk="0" hangingPunct="0"/>
              <a:r>
                <a:rPr lang="en-GB" altLang="en-US" sz="1200">
                  <a:latin typeface="Helvetica" pitchFamily="34" charset="0"/>
                </a:rPr>
                <a:t>6.1 MV/m</a:t>
              </a:r>
              <a:endParaRPr lang="en-GB" altLang="en-US" sz="1200">
                <a:solidFill>
                  <a:schemeClr val="accent2"/>
                </a:solidFill>
                <a:latin typeface="Helvetica" pitchFamily="34" charset="0"/>
              </a:endParaRPr>
            </a:p>
          </p:txBody>
        </p:sp>
        <p:sp>
          <p:nvSpPr>
            <p:cNvPr id="9" name="Text Box 6">
              <a:extLst>
                <a:ext uri="{FF2B5EF4-FFF2-40B4-BE49-F238E27FC236}">
                  <a16:creationId xmlns:a16="http://schemas.microsoft.com/office/drawing/2014/main" id="{1783692F-6463-ED44-8229-E0EE82275295}"/>
                </a:ext>
              </a:extLst>
            </p:cNvPr>
            <p:cNvSpPr txBox="1">
              <a:spLocks noChangeArrowheads="1"/>
            </p:cNvSpPr>
            <p:nvPr/>
          </p:nvSpPr>
          <p:spPr bwMode="auto">
            <a:xfrm>
              <a:off x="2976" y="671"/>
              <a:ext cx="1038" cy="466"/>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eaLnBrk="0" hangingPunct="0"/>
              <a:r>
                <a:rPr lang="en-GB" altLang="en-US" sz="1200">
                  <a:latin typeface="Helvetica" pitchFamily="34" charset="0"/>
                </a:rPr>
                <a:t>100 GeV: 3500MV</a:t>
              </a:r>
            </a:p>
            <a:p>
              <a:pPr algn="l" eaLnBrk="0" hangingPunct="0"/>
              <a:r>
                <a:rPr lang="en-GB" altLang="en-US" sz="1200">
                  <a:latin typeface="Helvetica" pitchFamily="34" charset="0"/>
                </a:rPr>
                <a:t>Mean Nb/Cu</a:t>
              </a:r>
            </a:p>
            <a:p>
              <a:pPr algn="l" eaLnBrk="0" hangingPunct="0"/>
              <a:r>
                <a:rPr lang="en-GB" altLang="en-US" sz="1200">
                  <a:latin typeface="Helvetica" pitchFamily="34" charset="0"/>
                </a:rPr>
                <a:t>6.9 MV/m</a:t>
              </a:r>
              <a:endParaRPr lang="en-GB" altLang="en-US" sz="1200">
                <a:solidFill>
                  <a:schemeClr val="accent2"/>
                </a:solidFill>
                <a:latin typeface="Helvetica" pitchFamily="34" charset="0"/>
              </a:endParaRPr>
            </a:p>
          </p:txBody>
        </p:sp>
        <p:sp>
          <p:nvSpPr>
            <p:cNvPr id="10" name="Line 7">
              <a:extLst>
                <a:ext uri="{FF2B5EF4-FFF2-40B4-BE49-F238E27FC236}">
                  <a16:creationId xmlns:a16="http://schemas.microsoft.com/office/drawing/2014/main" id="{D407E530-8BA4-0C4A-9818-5427825ACBDF}"/>
                </a:ext>
              </a:extLst>
            </p:cNvPr>
            <p:cNvSpPr>
              <a:spLocks noChangeShapeType="1"/>
            </p:cNvSpPr>
            <p:nvPr/>
          </p:nvSpPr>
          <p:spPr bwMode="auto">
            <a:xfrm>
              <a:off x="2640" y="1392"/>
              <a:ext cx="0" cy="19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a:extLst>
                <a:ext uri="{FF2B5EF4-FFF2-40B4-BE49-F238E27FC236}">
                  <a16:creationId xmlns:a16="http://schemas.microsoft.com/office/drawing/2014/main" id="{C0BBC36E-E70D-E047-A1A9-A7257615DC73}"/>
                </a:ext>
              </a:extLst>
            </p:cNvPr>
            <p:cNvSpPr>
              <a:spLocks noChangeShapeType="1"/>
            </p:cNvSpPr>
            <p:nvPr/>
          </p:nvSpPr>
          <p:spPr bwMode="auto">
            <a:xfrm>
              <a:off x="3312" y="1104"/>
              <a:ext cx="0" cy="19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9">
              <a:extLst>
                <a:ext uri="{FF2B5EF4-FFF2-40B4-BE49-F238E27FC236}">
                  <a16:creationId xmlns:a16="http://schemas.microsoft.com/office/drawing/2014/main" id="{82739E8D-8D8E-7F40-A441-A3E31989624E}"/>
                </a:ext>
              </a:extLst>
            </p:cNvPr>
            <p:cNvSpPr txBox="1">
              <a:spLocks noChangeArrowheads="1"/>
            </p:cNvSpPr>
            <p:nvPr/>
          </p:nvSpPr>
          <p:spPr bwMode="auto">
            <a:xfrm>
              <a:off x="3889" y="959"/>
              <a:ext cx="1038" cy="467"/>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eaLnBrk="0" hangingPunct="0"/>
              <a:r>
                <a:rPr lang="en-GB" altLang="en-US" sz="1200">
                  <a:latin typeface="Helvetica" pitchFamily="34" charset="0"/>
                </a:rPr>
                <a:t>104 GeV: 3666MV</a:t>
              </a:r>
            </a:p>
            <a:p>
              <a:pPr algn="l" eaLnBrk="0" hangingPunct="0"/>
              <a:r>
                <a:rPr lang="en-GB" altLang="en-US" sz="1200">
                  <a:latin typeface="Helvetica" pitchFamily="34" charset="0"/>
                </a:rPr>
                <a:t>Mean Nb/Cu</a:t>
              </a:r>
            </a:p>
            <a:p>
              <a:pPr algn="l" eaLnBrk="0" hangingPunct="0"/>
              <a:r>
                <a:rPr lang="en-GB" altLang="en-US" sz="1200">
                  <a:latin typeface="Helvetica" pitchFamily="34" charset="0"/>
                </a:rPr>
                <a:t>7.5 MV/m</a:t>
              </a:r>
              <a:endParaRPr lang="en-GB" altLang="en-US" sz="1200">
                <a:solidFill>
                  <a:schemeClr val="accent2"/>
                </a:solidFill>
                <a:latin typeface="Helvetica" pitchFamily="34" charset="0"/>
              </a:endParaRPr>
            </a:p>
          </p:txBody>
        </p:sp>
        <p:sp>
          <p:nvSpPr>
            <p:cNvPr id="13" name="Line 10">
              <a:extLst>
                <a:ext uri="{FF2B5EF4-FFF2-40B4-BE49-F238E27FC236}">
                  <a16:creationId xmlns:a16="http://schemas.microsoft.com/office/drawing/2014/main" id="{16806096-0D86-8447-A7B2-7F2AB9CD3EE7}"/>
                </a:ext>
              </a:extLst>
            </p:cNvPr>
            <p:cNvSpPr>
              <a:spLocks noChangeShapeType="1"/>
            </p:cNvSpPr>
            <p:nvPr/>
          </p:nvSpPr>
          <p:spPr bwMode="auto">
            <a:xfrm>
              <a:off x="3984" y="1392"/>
              <a:ext cx="0" cy="19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1">
              <a:extLst>
                <a:ext uri="{FF2B5EF4-FFF2-40B4-BE49-F238E27FC236}">
                  <a16:creationId xmlns:a16="http://schemas.microsoft.com/office/drawing/2014/main" id="{2239CEB6-B14A-6D47-AA05-1B2140F3C8C3}"/>
                </a:ext>
              </a:extLst>
            </p:cNvPr>
            <p:cNvSpPr>
              <a:spLocks noChangeShapeType="1"/>
            </p:cNvSpPr>
            <p:nvPr/>
          </p:nvSpPr>
          <p:spPr bwMode="auto">
            <a:xfrm flipV="1">
              <a:off x="2496" y="1584"/>
              <a:ext cx="0" cy="2160"/>
            </a:xfrm>
            <a:prstGeom prst="line">
              <a:avLst/>
            </a:prstGeom>
            <a:noFill/>
            <a:ln w="57150">
              <a:solidFill>
                <a:srgbClr val="FC012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12">
              <a:extLst>
                <a:ext uri="{FF2B5EF4-FFF2-40B4-BE49-F238E27FC236}">
                  <a16:creationId xmlns:a16="http://schemas.microsoft.com/office/drawing/2014/main" id="{7373C975-2D09-D140-A1D3-EA2B131FA148}"/>
                </a:ext>
              </a:extLst>
            </p:cNvPr>
            <p:cNvSpPr txBox="1">
              <a:spLocks noChangeArrowheads="1"/>
            </p:cNvSpPr>
            <p:nvPr/>
          </p:nvSpPr>
          <p:spPr bwMode="auto">
            <a:xfrm>
              <a:off x="1920" y="1680"/>
              <a:ext cx="576"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800">
                  <a:solidFill>
                    <a:srgbClr val="FF0000"/>
                  </a:solidFill>
                  <a:latin typeface="Times New Roman" pitchFamily="18" charset="0"/>
                </a:rPr>
                <a:t>design</a:t>
              </a:r>
            </a:p>
          </p:txBody>
        </p:sp>
        <p:sp>
          <p:nvSpPr>
            <p:cNvPr id="16" name="Line 13">
              <a:extLst>
                <a:ext uri="{FF2B5EF4-FFF2-40B4-BE49-F238E27FC236}">
                  <a16:creationId xmlns:a16="http://schemas.microsoft.com/office/drawing/2014/main" id="{07B0C077-E00C-9D4E-B9AB-016715F121D4}"/>
                </a:ext>
              </a:extLst>
            </p:cNvPr>
            <p:cNvSpPr>
              <a:spLocks noChangeShapeType="1"/>
            </p:cNvSpPr>
            <p:nvPr/>
          </p:nvSpPr>
          <p:spPr bwMode="auto">
            <a:xfrm>
              <a:off x="1968" y="1920"/>
              <a:ext cx="480" cy="0"/>
            </a:xfrm>
            <a:prstGeom prst="line">
              <a:avLst/>
            </a:prstGeom>
            <a:noFill/>
            <a:ln w="28575">
              <a:solidFill>
                <a:srgbClr val="FC0128"/>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Text Box 14">
            <a:extLst>
              <a:ext uri="{FF2B5EF4-FFF2-40B4-BE49-F238E27FC236}">
                <a16:creationId xmlns:a16="http://schemas.microsoft.com/office/drawing/2014/main" id="{430120B3-2769-A443-871C-5AC4D72D6179}"/>
              </a:ext>
            </a:extLst>
          </p:cNvPr>
          <p:cNvSpPr txBox="1">
            <a:spLocks noChangeArrowheads="1"/>
          </p:cNvSpPr>
          <p:nvPr/>
        </p:nvSpPr>
        <p:spPr bwMode="auto">
          <a:xfrm>
            <a:off x="1847850" y="914400"/>
            <a:ext cx="37986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solidFill>
                  <a:srgbClr val="000099"/>
                </a:solidFill>
              </a:rPr>
              <a:t>Accelerating Field Evolution with time</a:t>
            </a:r>
          </a:p>
        </p:txBody>
      </p:sp>
      <p:sp>
        <p:nvSpPr>
          <p:cNvPr id="18" name="Text Box 15">
            <a:extLst>
              <a:ext uri="{FF2B5EF4-FFF2-40B4-BE49-F238E27FC236}">
                <a16:creationId xmlns:a16="http://schemas.microsoft.com/office/drawing/2014/main" id="{ECD73924-5A54-144A-8A89-662F7EF1BD51}"/>
              </a:ext>
            </a:extLst>
          </p:cNvPr>
          <p:cNvSpPr txBox="1">
            <a:spLocks noChangeArrowheads="1"/>
          </p:cNvSpPr>
          <p:nvPr/>
        </p:nvSpPr>
        <p:spPr bwMode="auto">
          <a:xfrm>
            <a:off x="7464426" y="862012"/>
            <a:ext cx="30591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accent2"/>
                </a:solidFill>
              </a:rPr>
              <a:t>Final energy reach </a:t>
            </a:r>
          </a:p>
          <a:p>
            <a:r>
              <a:rPr lang="en-US" altLang="en-US" sz="1800">
                <a:solidFill>
                  <a:schemeClr val="accent2"/>
                </a:solidFill>
              </a:rPr>
              <a:t>limited by </a:t>
            </a:r>
          </a:p>
          <a:p>
            <a:r>
              <a:rPr lang="en-US" altLang="en-US" sz="1800">
                <a:solidFill>
                  <a:schemeClr val="accent2"/>
                </a:solidFill>
              </a:rPr>
              <a:t>allowable cryogenic power</a:t>
            </a:r>
          </a:p>
        </p:txBody>
      </p:sp>
      <p:sp>
        <p:nvSpPr>
          <p:cNvPr id="19" name="Text Box 16">
            <a:extLst>
              <a:ext uri="{FF2B5EF4-FFF2-40B4-BE49-F238E27FC236}">
                <a16:creationId xmlns:a16="http://schemas.microsoft.com/office/drawing/2014/main" id="{D95FFA5C-3BC9-5947-BF33-B645785A1A3D}"/>
              </a:ext>
            </a:extLst>
          </p:cNvPr>
          <p:cNvSpPr txBox="1">
            <a:spLocks noChangeArrowheads="1"/>
          </p:cNvSpPr>
          <p:nvPr/>
        </p:nvSpPr>
        <p:spPr bwMode="auto">
          <a:xfrm>
            <a:off x="2063751" y="1274763"/>
            <a:ext cx="300434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solidFill>
                  <a:srgbClr val="000099"/>
                </a:solidFill>
              </a:rPr>
              <a:t>from G. Geschonke’s Poster for the ITRP visit to DESY</a:t>
            </a:r>
          </a:p>
        </p:txBody>
      </p:sp>
      <p:sp>
        <p:nvSpPr>
          <p:cNvPr id="20" name="Rectangle 6">
            <a:extLst>
              <a:ext uri="{FF2B5EF4-FFF2-40B4-BE49-F238E27FC236}">
                <a16:creationId xmlns:a16="http://schemas.microsoft.com/office/drawing/2014/main" id="{12DBDBC2-0798-BCA5-25B9-95522FED9BFD}"/>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061033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29</a:t>
            </a:fld>
            <a:endParaRPr lang="en-US" altLang="it-IT"/>
          </a:p>
        </p:txBody>
      </p:sp>
      <p:sp>
        <p:nvSpPr>
          <p:cNvPr id="6" name="Rettangolo 5">
            <a:extLst>
              <a:ext uri="{FF2B5EF4-FFF2-40B4-BE49-F238E27FC236}">
                <a16:creationId xmlns:a16="http://schemas.microsoft.com/office/drawing/2014/main" id="{96E6EF43-EF00-684F-91FA-7611C02292D1}"/>
              </a:ext>
            </a:extLst>
          </p:cNvPr>
          <p:cNvSpPr/>
          <p:nvPr/>
        </p:nvSpPr>
        <p:spPr>
          <a:xfrm>
            <a:off x="1464204" y="1752600"/>
            <a:ext cx="9660996" cy="2985433"/>
          </a:xfrm>
          <a:prstGeom prst="rect">
            <a:avLst/>
          </a:prstGeom>
        </p:spPr>
        <p:txBody>
          <a:bodyPr wrap="square">
            <a:spAutoFit/>
          </a:bodyPr>
          <a:lstStyle/>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Introduction</a:t>
            </a:r>
            <a:r>
              <a:rPr lang="it-IT" sz="3200" b="0" dirty="0">
                <a:solidFill>
                  <a:schemeClr val="bg1">
                    <a:lumMod val="65000"/>
                  </a:schemeClr>
                </a:solidFill>
                <a:latin typeface="Arial" panose="020B0604020202020204" pitchFamily="34" charset="0"/>
                <a:cs typeface="Arial" panose="020B0604020202020204" pitchFamily="34" charset="0"/>
              </a:rPr>
              <a:t> to QA/QC and EDMS</a:t>
            </a:r>
          </a:p>
          <a:p>
            <a:pPr marL="514350" indent="-514350">
              <a:spcBef>
                <a:spcPts val="2400"/>
              </a:spcBef>
              <a:buAutoNum type="arabicPeriod"/>
            </a:pPr>
            <a:r>
              <a:rPr lang="it-IT" sz="3200" b="0" dirty="0">
                <a:solidFill>
                  <a:schemeClr val="bg1">
                    <a:lumMod val="65000"/>
                  </a:schemeClr>
                </a:solidFill>
                <a:latin typeface="Arial" panose="020B0604020202020204" pitchFamily="34" charset="0"/>
                <a:cs typeface="Arial" panose="020B0604020202020204" pitchFamily="34" charset="0"/>
              </a:rPr>
              <a:t>Large Projects and </a:t>
            </a:r>
            <a:r>
              <a:rPr lang="it-IT" sz="3200" b="0" dirty="0" err="1">
                <a:solidFill>
                  <a:schemeClr val="bg1">
                    <a:lumMod val="65000"/>
                  </a:schemeClr>
                </a:solidFill>
                <a:latin typeface="Arial" panose="020B0604020202020204" pitchFamily="34" charset="0"/>
                <a:cs typeface="Arial" panose="020B0604020202020204" pitchFamily="34" charset="0"/>
              </a:rPr>
              <a:t>Contribution</a:t>
            </a:r>
            <a:r>
              <a:rPr lang="it-IT" sz="3200" b="0" dirty="0">
                <a:solidFill>
                  <a:schemeClr val="bg1">
                    <a:lumMod val="65000"/>
                  </a:schemeClr>
                </a:solidFill>
                <a:latin typeface="Arial" panose="020B0604020202020204" pitchFamily="34" charset="0"/>
                <a:cs typeface="Arial" panose="020B0604020202020204" pitchFamily="34" charset="0"/>
              </a:rPr>
              <a:t> from Industry </a:t>
            </a:r>
          </a:p>
          <a:p>
            <a:pPr marL="514350" indent="-514350">
              <a:spcBef>
                <a:spcPts val="2400"/>
              </a:spcBef>
              <a:buAutoNum type="arabicPeriod"/>
            </a:pPr>
            <a:r>
              <a:rPr lang="it-IT" sz="3200" dirty="0">
                <a:solidFill>
                  <a:srgbClr val="002060"/>
                </a:solidFill>
                <a:latin typeface="Arial" panose="020B0604020202020204" pitchFamily="34" charset="0"/>
                <a:cs typeface="Arial" panose="020B0604020202020204" pitchFamily="34" charset="0"/>
              </a:rPr>
              <a:t>From TESLA to Industrial Production for XFEL</a:t>
            </a:r>
          </a:p>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Results</a:t>
            </a:r>
            <a:r>
              <a:rPr lang="it-IT" sz="3200" b="0" dirty="0">
                <a:solidFill>
                  <a:schemeClr val="bg1">
                    <a:lumMod val="65000"/>
                  </a:schemeClr>
                </a:solidFill>
                <a:latin typeface="Arial" panose="020B0604020202020204" pitchFamily="34" charset="0"/>
                <a:cs typeface="Arial" panose="020B0604020202020204" pitchFamily="34" charset="0"/>
              </a:rPr>
              <a:t> and </a:t>
            </a:r>
            <a:r>
              <a:rPr lang="it-IT" sz="3200" b="0" dirty="0" err="1">
                <a:solidFill>
                  <a:schemeClr val="bg1">
                    <a:lumMod val="65000"/>
                  </a:schemeClr>
                </a:solidFill>
                <a:latin typeface="Arial" panose="020B0604020202020204" pitchFamily="34" charset="0"/>
                <a:cs typeface="Arial" panose="020B0604020202020204" pitchFamily="34" charset="0"/>
              </a:rPr>
              <a:t>Conclusions</a:t>
            </a:r>
            <a:endParaRPr lang="it-IT" sz="3200" b="0" dirty="0">
              <a:solidFill>
                <a:schemeClr val="bg1">
                  <a:lumMod val="65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AF757BB-B46D-05DF-6449-28381DFF5026}"/>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106508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3</a:t>
            </a:fld>
            <a:endParaRPr lang="en-US" altLang="it-IT"/>
          </a:p>
        </p:txBody>
      </p:sp>
      <p:sp>
        <p:nvSpPr>
          <p:cNvPr id="6" name="Rettangolo 5">
            <a:extLst>
              <a:ext uri="{FF2B5EF4-FFF2-40B4-BE49-F238E27FC236}">
                <a16:creationId xmlns:a16="http://schemas.microsoft.com/office/drawing/2014/main" id="{96E6EF43-EF00-684F-91FA-7611C02292D1}"/>
              </a:ext>
            </a:extLst>
          </p:cNvPr>
          <p:cNvSpPr/>
          <p:nvPr/>
        </p:nvSpPr>
        <p:spPr>
          <a:xfrm>
            <a:off x="1464204" y="1752600"/>
            <a:ext cx="9278409" cy="2985433"/>
          </a:xfrm>
          <a:prstGeom prst="rect">
            <a:avLst/>
          </a:prstGeom>
        </p:spPr>
        <p:txBody>
          <a:bodyPr wrap="square">
            <a:spAutoFit/>
          </a:bodyPr>
          <a:lstStyle/>
          <a:p>
            <a:pPr marL="514350" indent="-514350">
              <a:spcBef>
                <a:spcPts val="2400"/>
              </a:spcBef>
              <a:buAutoNum type="arabicPeriod"/>
            </a:pPr>
            <a:r>
              <a:rPr lang="it-IT" sz="3200" dirty="0" err="1">
                <a:solidFill>
                  <a:srgbClr val="002060"/>
                </a:solidFill>
                <a:latin typeface="Arial" panose="020B0604020202020204" pitchFamily="34" charset="0"/>
                <a:cs typeface="Arial" panose="020B0604020202020204" pitchFamily="34" charset="0"/>
              </a:rPr>
              <a:t>Introduction</a:t>
            </a:r>
            <a:r>
              <a:rPr lang="it-IT" sz="3200" dirty="0">
                <a:solidFill>
                  <a:srgbClr val="002060"/>
                </a:solidFill>
                <a:latin typeface="Arial" panose="020B0604020202020204" pitchFamily="34" charset="0"/>
                <a:cs typeface="Arial" panose="020B0604020202020204" pitchFamily="34" charset="0"/>
              </a:rPr>
              <a:t> to QA/QC and EDMS</a:t>
            </a:r>
          </a:p>
          <a:p>
            <a:pPr marL="514350" indent="-514350">
              <a:spcBef>
                <a:spcPts val="2400"/>
              </a:spcBef>
              <a:buAutoNum type="arabicPeriod"/>
            </a:pPr>
            <a:r>
              <a:rPr lang="it-IT" sz="3200" b="0" dirty="0">
                <a:solidFill>
                  <a:schemeClr val="bg1">
                    <a:lumMod val="65000"/>
                  </a:schemeClr>
                </a:solidFill>
                <a:latin typeface="Arial" panose="020B0604020202020204" pitchFamily="34" charset="0"/>
                <a:cs typeface="Arial" panose="020B0604020202020204" pitchFamily="34" charset="0"/>
              </a:rPr>
              <a:t>Large Projects and </a:t>
            </a:r>
            <a:r>
              <a:rPr lang="it-IT" sz="3200" b="0" dirty="0" err="1">
                <a:solidFill>
                  <a:schemeClr val="bg1">
                    <a:lumMod val="65000"/>
                  </a:schemeClr>
                </a:solidFill>
                <a:latin typeface="Arial" panose="020B0604020202020204" pitchFamily="34" charset="0"/>
                <a:cs typeface="Arial" panose="020B0604020202020204" pitchFamily="34" charset="0"/>
              </a:rPr>
              <a:t>Contribution</a:t>
            </a:r>
            <a:r>
              <a:rPr lang="it-IT" sz="3200" b="0" dirty="0">
                <a:solidFill>
                  <a:schemeClr val="bg1">
                    <a:lumMod val="65000"/>
                  </a:schemeClr>
                </a:solidFill>
                <a:latin typeface="Arial" panose="020B0604020202020204" pitchFamily="34" charset="0"/>
                <a:cs typeface="Arial" panose="020B0604020202020204" pitchFamily="34" charset="0"/>
              </a:rPr>
              <a:t> from Industry </a:t>
            </a:r>
          </a:p>
          <a:p>
            <a:pPr marL="514350" indent="-514350">
              <a:spcBef>
                <a:spcPts val="2400"/>
              </a:spcBef>
              <a:buAutoNum type="arabicPeriod"/>
            </a:pPr>
            <a:r>
              <a:rPr lang="it-IT" sz="3200" b="0" dirty="0">
                <a:solidFill>
                  <a:schemeClr val="bg1">
                    <a:lumMod val="65000"/>
                  </a:schemeClr>
                </a:solidFill>
                <a:latin typeface="Arial" panose="020B0604020202020204" pitchFamily="34" charset="0"/>
                <a:cs typeface="Arial" panose="020B0604020202020204" pitchFamily="34" charset="0"/>
              </a:rPr>
              <a:t>From TESLA to Industrial Production for XFEL</a:t>
            </a:r>
          </a:p>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Results</a:t>
            </a:r>
            <a:r>
              <a:rPr lang="it-IT" sz="3200" b="0" dirty="0">
                <a:solidFill>
                  <a:schemeClr val="bg1">
                    <a:lumMod val="65000"/>
                  </a:schemeClr>
                </a:solidFill>
                <a:latin typeface="Arial" panose="020B0604020202020204" pitchFamily="34" charset="0"/>
                <a:cs typeface="Arial" panose="020B0604020202020204" pitchFamily="34" charset="0"/>
              </a:rPr>
              <a:t> and </a:t>
            </a:r>
            <a:r>
              <a:rPr lang="it-IT" sz="3200" b="0" dirty="0" err="1">
                <a:solidFill>
                  <a:schemeClr val="bg1">
                    <a:lumMod val="65000"/>
                  </a:schemeClr>
                </a:solidFill>
                <a:latin typeface="Arial" panose="020B0604020202020204" pitchFamily="34" charset="0"/>
                <a:cs typeface="Arial" panose="020B0604020202020204" pitchFamily="34" charset="0"/>
              </a:rPr>
              <a:t>Conclusions</a:t>
            </a:r>
            <a:endParaRPr lang="it-IT" sz="3200" b="0" dirty="0">
              <a:solidFill>
                <a:schemeClr val="bg1">
                  <a:lumMod val="65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AF757BB-B46D-05DF-6449-28381DFF5026}"/>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510265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09E1D9-4D59-8349-819B-D65008FC4B51}"/>
              </a:ext>
            </a:extLst>
          </p:cNvPr>
          <p:cNvSpPr>
            <a:spLocks noGrp="1"/>
          </p:cNvSpPr>
          <p:nvPr>
            <p:ph type="title"/>
          </p:nvPr>
        </p:nvSpPr>
        <p:spPr/>
        <p:txBody>
          <a:bodyPr/>
          <a:lstStyle/>
          <a:p>
            <a:r>
              <a:rPr lang="en-US" altLang="it-IT" dirty="0"/>
              <a:t>First Steps of the TESLA Game</a:t>
            </a:r>
            <a:endParaRPr lang="it-IT" dirty="0"/>
          </a:p>
        </p:txBody>
      </p:sp>
      <p:sp>
        <p:nvSpPr>
          <p:cNvPr id="3" name="Segnaposto data 2">
            <a:extLst>
              <a:ext uri="{FF2B5EF4-FFF2-40B4-BE49-F238E27FC236}">
                <a16:creationId xmlns:a16="http://schemas.microsoft.com/office/drawing/2014/main" id="{C5A38DC8-DCC0-104C-B2DD-39BD31473156}"/>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718951A-6254-6842-9F80-12512D5F0BD1}"/>
              </a:ext>
            </a:extLst>
          </p:cNvPr>
          <p:cNvSpPr>
            <a:spLocks noGrp="1"/>
          </p:cNvSpPr>
          <p:nvPr>
            <p:ph type="ftr" sz="quarter" idx="11"/>
          </p:nvPr>
        </p:nvSpPr>
        <p:spPr/>
        <p:txBody>
          <a:bodyPr/>
          <a:lstStyle/>
          <a:p>
            <a:pPr>
              <a:defRPr/>
            </a:pPr>
            <a:fld id="{8DAD3638-8E0C-4079-83E3-101B55F74CF3}" type="slidenum">
              <a:rPr lang="en-US" altLang="it-IT" smtClean="0"/>
              <a:pPr>
                <a:defRPr/>
              </a:pPr>
              <a:t>30</a:t>
            </a:fld>
            <a:endParaRPr lang="en-US" altLang="it-IT"/>
          </a:p>
        </p:txBody>
      </p:sp>
      <p:graphicFrame>
        <p:nvGraphicFramePr>
          <p:cNvPr id="6" name="Group 47">
            <a:extLst>
              <a:ext uri="{FF2B5EF4-FFF2-40B4-BE49-F238E27FC236}">
                <a16:creationId xmlns:a16="http://schemas.microsoft.com/office/drawing/2014/main" id="{B6FA21E0-5E77-314A-B520-D47E956D084B}"/>
              </a:ext>
            </a:extLst>
          </p:cNvPr>
          <p:cNvGraphicFramePr>
            <a:graphicFrameLocks noGrp="1"/>
          </p:cNvGraphicFramePr>
          <p:nvPr/>
        </p:nvGraphicFramePr>
        <p:xfrm>
          <a:off x="2219326" y="4648201"/>
          <a:ext cx="2684463" cy="1562101"/>
        </p:xfrm>
        <a:graphic>
          <a:graphicData uri="http://schemas.openxmlformats.org/drawingml/2006/table">
            <a:tbl>
              <a:tblPr/>
              <a:tblGrid>
                <a:gridCol w="877888">
                  <a:extLst>
                    <a:ext uri="{9D8B030D-6E8A-4147-A177-3AD203B41FA5}">
                      <a16:colId xmlns:a16="http://schemas.microsoft.com/office/drawing/2014/main" val="3534451376"/>
                    </a:ext>
                  </a:extLst>
                </a:gridCol>
                <a:gridCol w="730250">
                  <a:extLst>
                    <a:ext uri="{9D8B030D-6E8A-4147-A177-3AD203B41FA5}">
                      <a16:colId xmlns:a16="http://schemas.microsoft.com/office/drawing/2014/main" val="2706288919"/>
                    </a:ext>
                  </a:extLst>
                </a:gridCol>
                <a:gridCol w="1076325">
                  <a:extLst>
                    <a:ext uri="{9D8B030D-6E8A-4147-A177-3AD203B41FA5}">
                      <a16:colId xmlns:a16="http://schemas.microsoft.com/office/drawing/2014/main" val="1648404684"/>
                    </a:ext>
                  </a:extLst>
                </a:gridCol>
              </a:tblGrid>
              <a:tr h="304800">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en-US" altLang="it-IT" sz="1400" b="0" i="0" u="none" strike="noStrike" cap="none" normalizeH="0" baseline="0">
                          <a:ln>
                            <a:noFill/>
                          </a:ln>
                          <a:solidFill>
                            <a:srgbClr val="000099"/>
                          </a:solidFill>
                          <a:effectLst/>
                          <a:latin typeface="Calibri" panose="020F0502020204030204" pitchFamily="34" charset="0"/>
                        </a:rPr>
                        <a:t>R/Q</a:t>
                      </a:r>
                    </a:p>
                  </a:txBody>
                  <a:tcPr horzOverflow="overflow">
                    <a:lnL cap="flat">
                      <a:noFill/>
                    </a:lnL>
                    <a:lnR>
                      <a:noFill/>
                    </a:lnR>
                    <a:lnT w="38100" cap="flat" cmpd="sng" algn="ctr">
                      <a:solidFill>
                        <a:schemeClr val="tx1"/>
                      </a:solidFill>
                      <a:prstDash val="solid"/>
                      <a:round/>
                      <a:headEnd type="none" w="sm" len="sm"/>
                      <a:tailEnd type="none" w="sm" len="sm"/>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1036</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w="38100" cap="flat" cmpd="sng" algn="ctr">
                      <a:solidFill>
                        <a:schemeClr val="tx1"/>
                      </a:solidFill>
                      <a:prstDash val="solid"/>
                      <a:round/>
                      <a:headEnd type="none" w="sm" len="sm"/>
                      <a:tailEnd type="none" w="sm" len="sm"/>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W</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cap="flat">
                      <a:noFill/>
                    </a:lnR>
                    <a:lnT w="38100" cap="flat" cmpd="sng" algn="ctr">
                      <a:solidFill>
                        <a:schemeClr val="tx1"/>
                      </a:solidFill>
                      <a:prstDash val="solid"/>
                      <a:round/>
                      <a:headEnd type="none" w="sm" len="sm"/>
                      <a:tailEnd type="none" w="sm" len="sm"/>
                    </a:lnT>
                    <a:lnB>
                      <a:noFill/>
                    </a:lnB>
                    <a:lnTlToBr>
                      <a:noFill/>
                    </a:lnTlToBr>
                    <a:lnBlToTr>
                      <a:noFill/>
                    </a:lnBlToTr>
                    <a:noFill/>
                  </a:tcPr>
                </a:tc>
                <a:extLst>
                  <a:ext uri="{0D108BD9-81ED-4DB2-BD59-A6C34878D82A}">
                    <a16:rowId xmlns:a16="http://schemas.microsoft.com/office/drawing/2014/main" val="3159436484"/>
                  </a:ext>
                </a:extLst>
              </a:tr>
              <a:tr h="273050">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E</a:t>
                      </a:r>
                      <a:r>
                        <a:rPr kumimoji="0" lang="it-IT" altLang="it-IT" sz="1400" b="0" i="0" u="none" strike="noStrike" cap="none" normalizeH="0" baseline="-25000">
                          <a:ln>
                            <a:noFill/>
                          </a:ln>
                          <a:solidFill>
                            <a:srgbClr val="000099"/>
                          </a:solidFill>
                          <a:effectLst/>
                          <a:latin typeface="Calibri" panose="020F0502020204030204" pitchFamily="34" charset="0"/>
                        </a:rPr>
                        <a:t>peak</a:t>
                      </a:r>
                      <a:r>
                        <a:rPr kumimoji="0" lang="it-IT" altLang="it-IT" sz="1400" b="0" i="0" u="none" strike="noStrike" cap="none" normalizeH="0" baseline="0">
                          <a:ln>
                            <a:noFill/>
                          </a:ln>
                          <a:solidFill>
                            <a:srgbClr val="000099"/>
                          </a:solidFill>
                          <a:effectLst/>
                          <a:latin typeface="Calibri" panose="020F0502020204030204" pitchFamily="34" charset="0"/>
                        </a:rPr>
                        <a:t>/E</a:t>
                      </a:r>
                      <a:r>
                        <a:rPr kumimoji="0" lang="it-IT" altLang="it-IT" sz="1400" b="0" i="0" u="none" strike="noStrike" cap="none" normalizeH="0" baseline="-25000">
                          <a:ln>
                            <a:noFill/>
                          </a:ln>
                          <a:solidFill>
                            <a:srgbClr val="000099"/>
                          </a:solidFill>
                          <a:effectLst/>
                          <a:latin typeface="Calibri" panose="020F0502020204030204" pitchFamily="34" charset="0"/>
                        </a:rPr>
                        <a:t>acc</a:t>
                      </a:r>
                      <a:endParaRPr kumimoji="0" lang="en-US" altLang="it-IT" sz="1400" b="0" i="0" u="none" strike="noStrike" cap="none" normalizeH="0" baseline="-25000">
                        <a:ln>
                          <a:noFill/>
                        </a:ln>
                        <a:solidFill>
                          <a:srgbClr val="000099"/>
                        </a:solidFill>
                        <a:effectLst/>
                        <a:latin typeface="Calibri" panose="020F0502020204030204" pitchFamily="34" charset="0"/>
                      </a:endParaRPr>
                    </a:p>
                  </a:txBody>
                  <a:tcPr horzOverflow="overflow">
                    <a:lnL cap="flat">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2.0</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endParaRPr kumimoji="0" lang="it-IT"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905114813"/>
                  </a:ext>
                </a:extLst>
              </a:tr>
              <a:tr h="273050">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B</a:t>
                      </a:r>
                      <a:r>
                        <a:rPr kumimoji="0" lang="it-IT" altLang="it-IT" sz="1400" b="0" i="0" u="none" strike="noStrike" cap="none" normalizeH="0" baseline="-25000">
                          <a:ln>
                            <a:noFill/>
                          </a:ln>
                          <a:solidFill>
                            <a:srgbClr val="000099"/>
                          </a:solidFill>
                          <a:effectLst/>
                          <a:latin typeface="Calibri" panose="020F0502020204030204" pitchFamily="34" charset="0"/>
                        </a:rPr>
                        <a:t>peak</a:t>
                      </a:r>
                      <a:r>
                        <a:rPr kumimoji="0" lang="it-IT" altLang="it-IT" sz="1400" b="0" i="0" u="none" strike="noStrike" cap="none" normalizeH="0" baseline="0">
                          <a:ln>
                            <a:noFill/>
                          </a:ln>
                          <a:solidFill>
                            <a:srgbClr val="000099"/>
                          </a:solidFill>
                          <a:effectLst/>
                          <a:latin typeface="Calibri" panose="020F0502020204030204" pitchFamily="34" charset="0"/>
                        </a:rPr>
                        <a:t>/E</a:t>
                      </a:r>
                      <a:r>
                        <a:rPr kumimoji="0" lang="it-IT" altLang="it-IT" sz="1400" b="0" i="0" u="none" strike="noStrike" cap="none" normalizeH="0" baseline="-25000">
                          <a:ln>
                            <a:noFill/>
                          </a:ln>
                          <a:solidFill>
                            <a:srgbClr val="000099"/>
                          </a:solidFill>
                          <a:effectLst/>
                          <a:latin typeface="Calibri" panose="020F0502020204030204" pitchFamily="34" charset="0"/>
                        </a:rPr>
                        <a:t>acc</a:t>
                      </a:r>
                      <a:endParaRPr kumimoji="0" lang="en-US" altLang="it-IT" sz="1400" b="0" i="0" u="none" strike="noStrike" cap="none" normalizeH="0" baseline="-25000">
                        <a:ln>
                          <a:noFill/>
                        </a:ln>
                        <a:solidFill>
                          <a:srgbClr val="000099"/>
                        </a:solidFill>
                        <a:effectLst/>
                        <a:latin typeface="Calibri" panose="020F0502020204030204" pitchFamily="34" charset="0"/>
                      </a:endParaRPr>
                    </a:p>
                  </a:txBody>
                  <a:tcPr horzOverflow="overflow">
                    <a:lnL cap="flat">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4.26</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mT/(MV/m)</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970780380"/>
                  </a:ext>
                </a:extLst>
              </a:tr>
              <a:tr h="306388">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Symbol" pitchFamily="2" charset="2"/>
                        </a:rPr>
                        <a:t>D</a:t>
                      </a:r>
                      <a:r>
                        <a:rPr kumimoji="0" lang="it-IT" altLang="it-IT" sz="1400" b="0" i="0" u="none" strike="noStrike" cap="none" normalizeH="0" baseline="0">
                          <a:ln>
                            <a:noFill/>
                          </a:ln>
                          <a:solidFill>
                            <a:srgbClr val="000099"/>
                          </a:solidFill>
                          <a:effectLst/>
                          <a:latin typeface="Calibri" panose="020F0502020204030204" pitchFamily="34" charset="0"/>
                        </a:rPr>
                        <a:t>f/</a:t>
                      </a:r>
                      <a:r>
                        <a:rPr kumimoji="0" lang="it-IT" altLang="it-IT" sz="1400" b="0" i="0" u="none" strike="noStrike" cap="none" normalizeH="0" baseline="0">
                          <a:ln>
                            <a:noFill/>
                          </a:ln>
                          <a:solidFill>
                            <a:srgbClr val="000099"/>
                          </a:solidFill>
                          <a:effectLst/>
                          <a:latin typeface="Symbol" pitchFamily="2" charset="2"/>
                        </a:rPr>
                        <a:t>D</a:t>
                      </a:r>
                      <a:r>
                        <a:rPr kumimoji="0" lang="it-IT" altLang="it-IT" sz="1400" b="0" i="0" u="none" strike="noStrike" cap="none" normalizeH="0" baseline="0">
                          <a:ln>
                            <a:noFill/>
                          </a:ln>
                          <a:solidFill>
                            <a:srgbClr val="000099"/>
                          </a:solidFill>
                          <a:effectLst/>
                          <a:latin typeface="Calibri" panose="020F0502020204030204" pitchFamily="34" charset="0"/>
                        </a:rPr>
                        <a:t>l</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cap="flat">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315</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kHz/mm</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79846276"/>
                  </a:ext>
                </a:extLst>
              </a:tr>
              <a:tr h="341313">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K</a:t>
                      </a:r>
                      <a:r>
                        <a:rPr kumimoji="0" lang="it-IT" altLang="it-IT" sz="1400" b="0" i="0" u="none" strike="noStrike" cap="none" normalizeH="0" baseline="-25000">
                          <a:ln>
                            <a:noFill/>
                          </a:ln>
                          <a:solidFill>
                            <a:srgbClr val="000099"/>
                          </a:solidFill>
                          <a:effectLst/>
                          <a:latin typeface="Calibri" panose="020F0502020204030204" pitchFamily="34" charset="0"/>
                        </a:rPr>
                        <a:t>Lorentz</a:t>
                      </a:r>
                      <a:endParaRPr kumimoji="0" lang="en-US" altLang="it-IT" sz="1400" b="0" i="0" u="none" strike="noStrike" cap="none" normalizeH="0" baseline="-25000">
                        <a:ln>
                          <a:noFill/>
                        </a:ln>
                        <a:solidFill>
                          <a:srgbClr val="000099"/>
                        </a:solidFill>
                        <a:effectLst/>
                        <a:latin typeface="Calibri" panose="020F0502020204030204" pitchFamily="34" charset="0"/>
                      </a:endParaRPr>
                    </a:p>
                  </a:txBody>
                  <a:tcPr horzOverflow="overflow">
                    <a:lnL cap="flat">
                      <a:noFill/>
                    </a:lnL>
                    <a:lnR>
                      <a:noFill/>
                    </a:lnR>
                    <a:lnT>
                      <a:noFill/>
                    </a:lnT>
                    <a:lnB w="38100" cap="flat" cmpd="sng" algn="ctr">
                      <a:solidFill>
                        <a:schemeClr val="tx1"/>
                      </a:solidFill>
                      <a:prstDash val="solid"/>
                      <a:round/>
                      <a:headEnd type="none" w="sm" len="sm"/>
                      <a:tailEnd type="none" w="sm" len="sm"/>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ctr"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sym typeface="Symbol" pitchFamily="2" charset="2"/>
                        </a:rPr>
                        <a:t> </a:t>
                      </a:r>
                      <a:r>
                        <a:rPr kumimoji="0" lang="it-IT" altLang="it-IT" sz="1400" b="0" i="0" u="none" strike="noStrike" cap="none" normalizeH="0" baseline="0">
                          <a:ln>
                            <a:noFill/>
                          </a:ln>
                          <a:solidFill>
                            <a:srgbClr val="000099"/>
                          </a:solidFill>
                          <a:effectLst/>
                          <a:latin typeface="Calibri" panose="020F0502020204030204" pitchFamily="34" charset="0"/>
                        </a:rPr>
                        <a:t> -1</a:t>
                      </a:r>
                      <a:endParaRPr kumimoji="0" lang="en-US" altLang="it-IT" sz="1400" b="0" i="0" u="none" strike="noStrike" cap="none" normalizeH="0" baseline="0">
                        <a:ln>
                          <a:noFill/>
                        </a:ln>
                        <a:solidFill>
                          <a:srgbClr val="000099"/>
                        </a:solidFill>
                        <a:effectLst/>
                        <a:latin typeface="Calibri" panose="020F0502020204030204" pitchFamily="34" charset="0"/>
                      </a:endParaRPr>
                    </a:p>
                  </a:txBody>
                  <a:tcPr horzOverflow="overflow">
                    <a:lnL>
                      <a:noFill/>
                    </a:lnL>
                    <a:lnR>
                      <a:noFill/>
                    </a:lnR>
                    <a:lnT>
                      <a:noFill/>
                    </a:lnT>
                    <a:lnB w="38100" cap="flat" cmpd="sng" algn="ctr">
                      <a:solidFill>
                        <a:schemeClr val="tx1"/>
                      </a:solidFill>
                      <a:prstDash val="solid"/>
                      <a:round/>
                      <a:headEnd type="none" w="sm" len="sm"/>
                      <a:tailEnd type="none" w="sm" len="sm"/>
                    </a:lnB>
                    <a:lnTlToBr>
                      <a:noFill/>
                    </a:lnTlToBr>
                    <a:lnBlToTr>
                      <a:noFill/>
                    </a:lnBlToTr>
                    <a:noFill/>
                  </a:tcPr>
                </a:tc>
                <a:tc>
                  <a:txBody>
                    <a:bodyPr/>
                    <a:lstStyle>
                      <a:lvl1pPr marL="263525" indent="-263525" algn="l">
                        <a:spcBef>
                          <a:spcPct val="20000"/>
                        </a:spcBef>
                        <a:buClr>
                          <a:schemeClr val="tx1"/>
                        </a:buClr>
                        <a:buSzPct val="120000"/>
                        <a:defRPr>
                          <a:solidFill>
                            <a:srgbClr val="000099"/>
                          </a:solidFill>
                          <a:latin typeface="Calibri" panose="020F0502020204030204" pitchFamily="34" charset="0"/>
                        </a:defRPr>
                      </a:lvl1pPr>
                      <a:lvl2pPr marL="388938" algn="l">
                        <a:spcBef>
                          <a:spcPct val="20000"/>
                        </a:spcBef>
                        <a:buSzPct val="60000"/>
                        <a:defRPr sz="1600">
                          <a:solidFill>
                            <a:srgbClr val="000099"/>
                          </a:solidFill>
                          <a:latin typeface="Calibri" panose="020F0502020204030204" pitchFamily="34" charset="0"/>
                        </a:defRPr>
                      </a:lvl2pPr>
                      <a:lvl3pPr marL="765175" algn="l">
                        <a:spcBef>
                          <a:spcPct val="20000"/>
                        </a:spcBef>
                        <a:buSzPct val="70000"/>
                        <a:defRPr sz="1400">
                          <a:solidFill>
                            <a:schemeClr val="tx1"/>
                          </a:solidFill>
                          <a:latin typeface="Calibri" panose="020F0502020204030204" pitchFamily="34" charset="0"/>
                        </a:defRPr>
                      </a:lvl3pPr>
                      <a:lvl4pPr marL="1341438" indent="-198438" algn="l">
                        <a:spcBef>
                          <a:spcPct val="20000"/>
                        </a:spcBef>
                        <a:defRPr sz="1200">
                          <a:solidFill>
                            <a:srgbClr val="000099"/>
                          </a:solidFill>
                          <a:latin typeface="Calibri" panose="020F0502020204030204" pitchFamily="34" charset="0"/>
                        </a:defRPr>
                      </a:lvl4pPr>
                      <a:lvl5pPr marL="1512888" algn="l">
                        <a:spcBef>
                          <a:spcPct val="20000"/>
                        </a:spcBef>
                        <a:defRPr sz="1200">
                          <a:solidFill>
                            <a:schemeClr val="tx1"/>
                          </a:solidFill>
                          <a:latin typeface="Calibri" panose="020F0502020204030204" pitchFamily="34" charset="0"/>
                        </a:defRPr>
                      </a:lvl5pPr>
                      <a:lvl6pPr marL="1970088" fontAlgn="base">
                        <a:spcBef>
                          <a:spcPct val="20000"/>
                        </a:spcBef>
                        <a:spcAft>
                          <a:spcPct val="0"/>
                        </a:spcAft>
                        <a:defRPr sz="1200">
                          <a:solidFill>
                            <a:schemeClr val="tx1"/>
                          </a:solidFill>
                          <a:latin typeface="Calibri" panose="020F0502020204030204" pitchFamily="34" charset="0"/>
                        </a:defRPr>
                      </a:lvl6pPr>
                      <a:lvl7pPr marL="2427288" fontAlgn="base">
                        <a:spcBef>
                          <a:spcPct val="20000"/>
                        </a:spcBef>
                        <a:spcAft>
                          <a:spcPct val="0"/>
                        </a:spcAft>
                        <a:defRPr sz="1200">
                          <a:solidFill>
                            <a:schemeClr val="tx1"/>
                          </a:solidFill>
                          <a:latin typeface="Calibri" panose="020F0502020204030204" pitchFamily="34" charset="0"/>
                        </a:defRPr>
                      </a:lvl7pPr>
                      <a:lvl8pPr marL="2884488" fontAlgn="base">
                        <a:spcBef>
                          <a:spcPct val="20000"/>
                        </a:spcBef>
                        <a:spcAft>
                          <a:spcPct val="0"/>
                        </a:spcAft>
                        <a:defRPr sz="1200">
                          <a:solidFill>
                            <a:schemeClr val="tx1"/>
                          </a:solidFill>
                          <a:latin typeface="Calibri" panose="020F0502020204030204" pitchFamily="34" charset="0"/>
                        </a:defRPr>
                      </a:lvl8pPr>
                      <a:lvl9pPr marL="3341688" fontAlgn="base">
                        <a:spcBef>
                          <a:spcPct val="20000"/>
                        </a:spcBef>
                        <a:spcAft>
                          <a:spcPct val="0"/>
                        </a:spcAft>
                        <a:defRPr sz="1200">
                          <a:solidFill>
                            <a:schemeClr val="tx1"/>
                          </a:solidFill>
                          <a:latin typeface="Calibri" panose="020F0502020204030204" pitchFamily="34" charset="0"/>
                        </a:defRPr>
                      </a:lvl9pPr>
                    </a:lstStyle>
                    <a:p>
                      <a:pPr marL="263525" marR="0" lvl="0" indent="-263525" algn="l" defTabSz="914400" rtl="0" eaLnBrk="1" fontAlgn="base" latinLnBrk="0" hangingPunct="1">
                        <a:lnSpc>
                          <a:spcPct val="100000"/>
                        </a:lnSpc>
                        <a:spcBef>
                          <a:spcPct val="20000"/>
                        </a:spcBef>
                        <a:spcAft>
                          <a:spcPct val="0"/>
                        </a:spcAft>
                        <a:buClr>
                          <a:schemeClr val="tx1"/>
                        </a:buClr>
                        <a:buSzPct val="120000"/>
                        <a:buFontTx/>
                        <a:buNone/>
                        <a:tabLst/>
                      </a:pPr>
                      <a:r>
                        <a:rPr kumimoji="0" lang="it-IT" altLang="it-IT" sz="1400" b="0" i="0" u="none" strike="noStrike" cap="none" normalizeH="0" baseline="0">
                          <a:ln>
                            <a:noFill/>
                          </a:ln>
                          <a:solidFill>
                            <a:srgbClr val="000099"/>
                          </a:solidFill>
                          <a:effectLst/>
                          <a:latin typeface="Calibri" panose="020F0502020204030204" pitchFamily="34" charset="0"/>
                        </a:rPr>
                        <a:t>Hz/(MV/m)</a:t>
                      </a:r>
                      <a:r>
                        <a:rPr kumimoji="0" lang="it-IT" altLang="it-IT" sz="1400" b="0" i="0" u="none" strike="noStrike" cap="none" normalizeH="0" baseline="30000">
                          <a:ln>
                            <a:noFill/>
                          </a:ln>
                          <a:solidFill>
                            <a:srgbClr val="000099"/>
                          </a:solidFill>
                          <a:effectLst/>
                          <a:latin typeface="Calibri" panose="020F0502020204030204" pitchFamily="34" charset="0"/>
                        </a:rPr>
                        <a:t>2</a:t>
                      </a:r>
                      <a:endParaRPr kumimoji="0" lang="en-US" altLang="it-IT" sz="1400" b="0" i="0" u="none" strike="noStrike" cap="none" normalizeH="0" baseline="30000">
                        <a:ln>
                          <a:noFill/>
                        </a:ln>
                        <a:solidFill>
                          <a:srgbClr val="000099"/>
                        </a:solidFill>
                        <a:effectLst/>
                        <a:latin typeface="Calibri" panose="020F0502020204030204" pitchFamily="34" charset="0"/>
                      </a:endParaRPr>
                    </a:p>
                  </a:txBody>
                  <a:tcPr horzOverflow="overflow">
                    <a:lnL>
                      <a:noFill/>
                    </a:lnL>
                    <a:lnR cap="flat">
                      <a:noFill/>
                    </a:lnR>
                    <a:lnT>
                      <a:noFill/>
                    </a:lnT>
                    <a:lnB w="381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191286096"/>
                  </a:ext>
                </a:extLst>
              </a:tr>
            </a:tbl>
          </a:graphicData>
        </a:graphic>
      </p:graphicFrame>
      <p:sp>
        <p:nvSpPr>
          <p:cNvPr id="7" name="Text Box 31">
            <a:extLst>
              <a:ext uri="{FF2B5EF4-FFF2-40B4-BE49-F238E27FC236}">
                <a16:creationId xmlns:a16="http://schemas.microsoft.com/office/drawing/2014/main" id="{430E7DA7-06D9-F94E-AC51-71D3D9388722}"/>
              </a:ext>
            </a:extLst>
          </p:cNvPr>
          <p:cNvSpPr txBox="1">
            <a:spLocks noChangeArrowheads="1"/>
          </p:cNvSpPr>
          <p:nvPr/>
        </p:nvSpPr>
        <p:spPr bwMode="auto">
          <a:xfrm>
            <a:off x="2362200" y="4267200"/>
            <a:ext cx="2254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it-IT" sz="1600">
                <a:solidFill>
                  <a:srgbClr val="000099"/>
                </a:solidFill>
              </a:rPr>
              <a:t>T</a:t>
            </a:r>
            <a:r>
              <a:rPr lang="it-IT" altLang="it-IT" sz="1600">
                <a:solidFill>
                  <a:srgbClr val="000099"/>
                </a:solidFill>
              </a:rPr>
              <a:t>ESLA</a:t>
            </a:r>
            <a:r>
              <a:rPr lang="en-US" altLang="it-IT" sz="1600">
                <a:solidFill>
                  <a:srgbClr val="000099"/>
                </a:solidFill>
              </a:rPr>
              <a:t> cavity parameters</a:t>
            </a:r>
          </a:p>
        </p:txBody>
      </p:sp>
      <p:grpSp>
        <p:nvGrpSpPr>
          <p:cNvPr id="8" name="Group 32">
            <a:extLst>
              <a:ext uri="{FF2B5EF4-FFF2-40B4-BE49-F238E27FC236}">
                <a16:creationId xmlns:a16="http://schemas.microsoft.com/office/drawing/2014/main" id="{F20CBFC1-F641-0F4F-A6D6-1CF4E808EAC4}"/>
              </a:ext>
            </a:extLst>
          </p:cNvPr>
          <p:cNvGrpSpPr>
            <a:grpSpLocks/>
          </p:cNvGrpSpPr>
          <p:nvPr/>
        </p:nvGrpSpPr>
        <p:grpSpPr bwMode="auto">
          <a:xfrm>
            <a:off x="5638801" y="1600200"/>
            <a:ext cx="4752975" cy="4718050"/>
            <a:chOff x="2440" y="772"/>
            <a:chExt cx="3228" cy="3204"/>
          </a:xfrm>
        </p:grpSpPr>
        <p:grpSp>
          <p:nvGrpSpPr>
            <p:cNvPr id="9" name="Group 33">
              <a:extLst>
                <a:ext uri="{FF2B5EF4-FFF2-40B4-BE49-F238E27FC236}">
                  <a16:creationId xmlns:a16="http://schemas.microsoft.com/office/drawing/2014/main" id="{9B68F7A5-029C-F545-8264-A37F1864589B}"/>
                </a:ext>
              </a:extLst>
            </p:cNvPr>
            <p:cNvGrpSpPr>
              <a:grpSpLocks/>
            </p:cNvGrpSpPr>
            <p:nvPr/>
          </p:nvGrpSpPr>
          <p:grpSpPr bwMode="auto">
            <a:xfrm>
              <a:off x="2440" y="772"/>
              <a:ext cx="3228" cy="3204"/>
              <a:chOff x="2440" y="772"/>
              <a:chExt cx="3228" cy="3204"/>
            </a:xfrm>
          </p:grpSpPr>
          <p:pic>
            <p:nvPicPr>
              <p:cNvPr id="11" name="Picture 34">
                <a:extLst>
                  <a:ext uri="{FF2B5EF4-FFF2-40B4-BE49-F238E27FC236}">
                    <a16:creationId xmlns:a16="http://schemas.microsoft.com/office/drawing/2014/main" id="{0737A7B4-C58E-9C4B-A297-9FF9B48B7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4" r="1523"/>
              <a:stretch>
                <a:fillRect/>
              </a:stretch>
            </p:blipFill>
            <p:spPr bwMode="auto">
              <a:xfrm>
                <a:off x="2470" y="772"/>
                <a:ext cx="3198" cy="320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5">
                <a:extLst>
                  <a:ext uri="{FF2B5EF4-FFF2-40B4-BE49-F238E27FC236}">
                    <a16:creationId xmlns:a16="http://schemas.microsoft.com/office/drawing/2014/main" id="{63369052-907D-3741-AD2A-CEDB7D5C1B62}"/>
                  </a:ext>
                </a:extLst>
              </p:cNvPr>
              <p:cNvSpPr>
                <a:spLocks noChangeArrowheads="1"/>
              </p:cNvSpPr>
              <p:nvPr/>
            </p:nvSpPr>
            <p:spPr bwMode="auto">
              <a:xfrm>
                <a:off x="2440" y="2072"/>
                <a:ext cx="240"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0" name="Rectangle 36">
              <a:extLst>
                <a:ext uri="{FF2B5EF4-FFF2-40B4-BE49-F238E27FC236}">
                  <a16:creationId xmlns:a16="http://schemas.microsoft.com/office/drawing/2014/main" id="{22597168-7195-CB43-9D15-BC007EB240B0}"/>
                </a:ext>
              </a:extLst>
            </p:cNvPr>
            <p:cNvSpPr>
              <a:spLocks noChangeArrowheads="1"/>
            </p:cNvSpPr>
            <p:nvPr/>
          </p:nvSpPr>
          <p:spPr bwMode="auto">
            <a:xfrm>
              <a:off x="4072" y="2064"/>
              <a:ext cx="240"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3" name="Group 37">
            <a:extLst>
              <a:ext uri="{FF2B5EF4-FFF2-40B4-BE49-F238E27FC236}">
                <a16:creationId xmlns:a16="http://schemas.microsoft.com/office/drawing/2014/main" id="{DFC2F840-B726-504B-8F41-97A824825E34}"/>
              </a:ext>
            </a:extLst>
          </p:cNvPr>
          <p:cNvGrpSpPr>
            <a:grpSpLocks/>
          </p:cNvGrpSpPr>
          <p:nvPr/>
        </p:nvGrpSpPr>
        <p:grpSpPr bwMode="auto">
          <a:xfrm>
            <a:off x="1666875" y="1590676"/>
            <a:ext cx="3810000" cy="2530475"/>
            <a:chOff x="146" y="1053"/>
            <a:chExt cx="2400" cy="1594"/>
          </a:xfrm>
        </p:grpSpPr>
        <p:grpSp>
          <p:nvGrpSpPr>
            <p:cNvPr id="14" name="Group 38">
              <a:extLst>
                <a:ext uri="{FF2B5EF4-FFF2-40B4-BE49-F238E27FC236}">
                  <a16:creationId xmlns:a16="http://schemas.microsoft.com/office/drawing/2014/main" id="{AF671694-9988-1B4E-B031-ECE9211280DA}"/>
                </a:ext>
              </a:extLst>
            </p:cNvPr>
            <p:cNvGrpSpPr>
              <a:grpSpLocks/>
            </p:cNvGrpSpPr>
            <p:nvPr/>
          </p:nvGrpSpPr>
          <p:grpSpPr bwMode="auto">
            <a:xfrm>
              <a:off x="367" y="1310"/>
              <a:ext cx="1989" cy="1337"/>
              <a:chOff x="193" y="900"/>
              <a:chExt cx="2402" cy="1596"/>
            </a:xfrm>
          </p:grpSpPr>
          <p:pic>
            <p:nvPicPr>
              <p:cNvPr id="16" name="Picture 39">
                <a:extLst>
                  <a:ext uri="{FF2B5EF4-FFF2-40B4-BE49-F238E27FC236}">
                    <a16:creationId xmlns:a16="http://schemas.microsoft.com/office/drawing/2014/main" id="{61B331DF-E53B-5541-90C1-485C2161F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900"/>
                <a:ext cx="2392" cy="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0">
                <a:extLst>
                  <a:ext uri="{FF2B5EF4-FFF2-40B4-BE49-F238E27FC236}">
                    <a16:creationId xmlns:a16="http://schemas.microsoft.com/office/drawing/2014/main" id="{3CA2DFA5-BB7C-244B-B43C-47FB8BC35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 y="1710"/>
                <a:ext cx="2390"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41">
              <a:extLst>
                <a:ext uri="{FF2B5EF4-FFF2-40B4-BE49-F238E27FC236}">
                  <a16:creationId xmlns:a16="http://schemas.microsoft.com/office/drawing/2014/main" id="{290528A5-A780-B94F-AE57-A54F7125E381}"/>
                </a:ext>
              </a:extLst>
            </p:cNvPr>
            <p:cNvSpPr>
              <a:spLocks noChangeArrowheads="1"/>
            </p:cNvSpPr>
            <p:nvPr/>
          </p:nvSpPr>
          <p:spPr bwMode="auto">
            <a:xfrm>
              <a:off x="146" y="1053"/>
              <a:ext cx="2400"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lr>
                  <a:schemeClr val="tx1"/>
                </a:buClr>
                <a:buSzPct val="120000"/>
                <a:defRPr>
                  <a:solidFill>
                    <a:srgbClr val="000099"/>
                  </a:solidFill>
                  <a:latin typeface="Calibri" panose="020F0502020204030204" pitchFamily="34" charset="0"/>
                </a:defRPr>
              </a:lvl1pPr>
              <a:lvl2pPr marL="304800" indent="-190500" algn="l">
                <a:spcBef>
                  <a:spcPct val="20000"/>
                </a:spcBef>
                <a:buSzPct val="60000"/>
                <a:buBlip>
                  <a:blip r:embed="rId5"/>
                </a:buBlip>
                <a:defRPr sz="1600">
                  <a:solidFill>
                    <a:srgbClr val="000099"/>
                  </a:solidFill>
                  <a:latin typeface="Calibri" panose="020F0502020204030204" pitchFamily="34" charset="0"/>
                </a:defRPr>
              </a:lvl2pPr>
              <a:lvl3pPr marL="574675" indent="-155575" algn="l">
                <a:spcBef>
                  <a:spcPct val="20000"/>
                </a:spcBef>
                <a:buSzPct val="70000"/>
                <a:buBlip>
                  <a:blip r:embed="rId6"/>
                </a:buBlip>
                <a:defRPr sz="1400">
                  <a:solidFill>
                    <a:schemeClr val="tx1"/>
                  </a:solidFill>
                  <a:latin typeface="Calibri" panose="020F0502020204030204" pitchFamily="34" charset="0"/>
                </a:defRPr>
              </a:lvl3pPr>
              <a:lvl4pPr marL="803275" indent="-114300" algn="l">
                <a:spcBef>
                  <a:spcPct val="20000"/>
                </a:spcBef>
                <a:buChar char="–"/>
                <a:defRPr sz="1200">
                  <a:solidFill>
                    <a:srgbClr val="000099"/>
                  </a:solidFill>
                  <a:latin typeface="Calibri" panose="020F0502020204030204" pitchFamily="34" charset="0"/>
                </a:defRPr>
              </a:lvl4pPr>
              <a:lvl5pPr marL="1031875" indent="-114300" algn="l">
                <a:spcBef>
                  <a:spcPct val="20000"/>
                </a:spcBef>
                <a:buChar char="»"/>
                <a:defRPr sz="1200">
                  <a:solidFill>
                    <a:schemeClr val="tx1"/>
                  </a:solidFill>
                  <a:latin typeface="Calibri" panose="020F0502020204030204" pitchFamily="34" charset="0"/>
                </a:defRPr>
              </a:lvl5pPr>
              <a:lvl6pPr marL="1489075" indent="-114300" fontAlgn="base">
                <a:spcBef>
                  <a:spcPct val="20000"/>
                </a:spcBef>
                <a:spcAft>
                  <a:spcPct val="0"/>
                </a:spcAft>
                <a:buChar char="»"/>
                <a:defRPr sz="1200">
                  <a:solidFill>
                    <a:schemeClr val="tx1"/>
                  </a:solidFill>
                  <a:latin typeface="Calibri" panose="020F0502020204030204" pitchFamily="34" charset="0"/>
                </a:defRPr>
              </a:lvl6pPr>
              <a:lvl7pPr marL="1946275" indent="-114300" fontAlgn="base">
                <a:spcBef>
                  <a:spcPct val="20000"/>
                </a:spcBef>
                <a:spcAft>
                  <a:spcPct val="0"/>
                </a:spcAft>
                <a:buChar char="»"/>
                <a:defRPr sz="1200">
                  <a:solidFill>
                    <a:schemeClr val="tx1"/>
                  </a:solidFill>
                  <a:latin typeface="Calibri" panose="020F0502020204030204" pitchFamily="34" charset="0"/>
                </a:defRPr>
              </a:lvl7pPr>
              <a:lvl8pPr marL="2403475" indent="-114300" fontAlgn="base">
                <a:spcBef>
                  <a:spcPct val="20000"/>
                </a:spcBef>
                <a:spcAft>
                  <a:spcPct val="0"/>
                </a:spcAft>
                <a:buChar char="»"/>
                <a:defRPr sz="1200">
                  <a:solidFill>
                    <a:schemeClr val="tx1"/>
                  </a:solidFill>
                  <a:latin typeface="Calibri" panose="020F0502020204030204" pitchFamily="34" charset="0"/>
                </a:defRPr>
              </a:lvl8pPr>
              <a:lvl9pPr marL="2860675" indent="-114300" fontAlgn="base">
                <a:spcBef>
                  <a:spcPct val="20000"/>
                </a:spcBef>
                <a:spcAft>
                  <a:spcPct val="0"/>
                </a:spcAft>
                <a:buChar char="»"/>
                <a:defRPr sz="1200">
                  <a:solidFill>
                    <a:schemeClr val="tx1"/>
                  </a:solidFill>
                  <a:latin typeface="Calibri" panose="020F0502020204030204" pitchFamily="34" charset="0"/>
                </a:defRPr>
              </a:lvl9pPr>
            </a:lstStyle>
            <a:p>
              <a:pPr algn="ctr">
                <a:lnSpc>
                  <a:spcPct val="90000"/>
                </a:lnSpc>
              </a:pPr>
              <a:r>
                <a:rPr lang="en-US" altLang="it-IT" sz="1800"/>
                <a:t>9-cell</a:t>
              </a:r>
              <a:r>
                <a:rPr lang="it-IT" altLang="it-IT" sz="1800"/>
                <a:t>, 1.3 GHz</a:t>
              </a:r>
              <a:endParaRPr lang="en-US" altLang="it-IT" sz="1800"/>
            </a:p>
          </p:txBody>
        </p:sp>
      </p:grpSp>
      <p:sp>
        <p:nvSpPr>
          <p:cNvPr id="18" name="Text Box 42">
            <a:extLst>
              <a:ext uri="{FF2B5EF4-FFF2-40B4-BE49-F238E27FC236}">
                <a16:creationId xmlns:a16="http://schemas.microsoft.com/office/drawing/2014/main" id="{298A71A5-5E27-5940-8727-5F2DAA3A4EA2}"/>
              </a:ext>
            </a:extLst>
          </p:cNvPr>
          <p:cNvSpPr txBox="1">
            <a:spLocks noChangeArrowheads="1"/>
          </p:cNvSpPr>
          <p:nvPr/>
        </p:nvSpPr>
        <p:spPr bwMode="auto">
          <a:xfrm>
            <a:off x="2209801" y="914401"/>
            <a:ext cx="7154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2000" dirty="0">
                <a:solidFill>
                  <a:srgbClr val="000099"/>
                </a:solidFill>
              </a:rPr>
              <a:t>Major contributions from:</a:t>
            </a:r>
            <a:r>
              <a:rPr lang="en-US" altLang="it-IT" sz="2000" dirty="0">
                <a:solidFill>
                  <a:srgbClr val="CC3300"/>
                </a:solidFill>
              </a:rPr>
              <a:t> </a:t>
            </a:r>
            <a:r>
              <a:rPr lang="en-US" altLang="it-IT" sz="1800" dirty="0">
                <a:solidFill>
                  <a:srgbClr val="CC3300"/>
                </a:solidFill>
              </a:rPr>
              <a:t>CERN, Cornell, DESY, CEA-</a:t>
            </a:r>
            <a:r>
              <a:rPr lang="en-US" altLang="it-IT" sz="1800" dirty="0" err="1">
                <a:solidFill>
                  <a:srgbClr val="CC3300"/>
                </a:solidFill>
              </a:rPr>
              <a:t>Saclay</a:t>
            </a:r>
            <a:r>
              <a:rPr lang="en-US" altLang="it-IT" sz="1800" dirty="0">
                <a:solidFill>
                  <a:srgbClr val="CC3300"/>
                </a:solidFill>
              </a:rPr>
              <a:t>, INFN-LASA</a:t>
            </a:r>
          </a:p>
        </p:txBody>
      </p:sp>
      <p:sp>
        <p:nvSpPr>
          <p:cNvPr id="19" name="Rectangle 6">
            <a:extLst>
              <a:ext uri="{FF2B5EF4-FFF2-40B4-BE49-F238E27FC236}">
                <a16:creationId xmlns:a16="http://schemas.microsoft.com/office/drawing/2014/main" id="{CB742C0E-C7F9-A2A0-7BFA-4653F7043943}"/>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947249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B44720-0D38-CD4B-960D-F8D643E5610F}"/>
              </a:ext>
            </a:extLst>
          </p:cNvPr>
          <p:cNvSpPr>
            <a:spLocks noGrp="1"/>
          </p:cNvSpPr>
          <p:nvPr>
            <p:ph type="title"/>
          </p:nvPr>
        </p:nvSpPr>
        <p:spPr/>
        <p:txBody>
          <a:bodyPr/>
          <a:lstStyle/>
          <a:p>
            <a:r>
              <a:rPr lang="en-US" altLang="it-IT" dirty="0"/>
              <a:t>TTF: a new infrastructure at DESY</a:t>
            </a:r>
            <a:endParaRPr lang="it-IT" dirty="0"/>
          </a:p>
        </p:txBody>
      </p:sp>
      <p:sp>
        <p:nvSpPr>
          <p:cNvPr id="3" name="Segnaposto data 2">
            <a:extLst>
              <a:ext uri="{FF2B5EF4-FFF2-40B4-BE49-F238E27FC236}">
                <a16:creationId xmlns:a16="http://schemas.microsoft.com/office/drawing/2014/main" id="{2A4B002D-632B-D84F-9536-FE380DB70DB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8FE8A8E0-334C-F440-A7FD-2DA249E4E6B9}"/>
              </a:ext>
            </a:extLst>
          </p:cNvPr>
          <p:cNvSpPr>
            <a:spLocks noGrp="1"/>
          </p:cNvSpPr>
          <p:nvPr>
            <p:ph type="ftr" sz="quarter" idx="11"/>
          </p:nvPr>
        </p:nvSpPr>
        <p:spPr/>
        <p:txBody>
          <a:bodyPr/>
          <a:lstStyle/>
          <a:p>
            <a:pPr>
              <a:defRPr/>
            </a:pPr>
            <a:fld id="{8DAD3638-8E0C-4079-83E3-101B55F74CF3}" type="slidenum">
              <a:rPr lang="en-US" altLang="it-IT" smtClean="0"/>
              <a:pPr>
                <a:defRPr/>
              </a:pPr>
              <a:t>31</a:t>
            </a:fld>
            <a:endParaRPr lang="en-US" altLang="it-IT"/>
          </a:p>
        </p:txBody>
      </p:sp>
      <p:grpSp>
        <p:nvGrpSpPr>
          <p:cNvPr id="6" name="Group 3">
            <a:extLst>
              <a:ext uri="{FF2B5EF4-FFF2-40B4-BE49-F238E27FC236}">
                <a16:creationId xmlns:a16="http://schemas.microsoft.com/office/drawing/2014/main" id="{524E4E37-F6C9-224F-BA05-689C4B4752FA}"/>
              </a:ext>
            </a:extLst>
          </p:cNvPr>
          <p:cNvGrpSpPr>
            <a:grpSpLocks/>
          </p:cNvGrpSpPr>
          <p:nvPr/>
        </p:nvGrpSpPr>
        <p:grpSpPr bwMode="auto">
          <a:xfrm>
            <a:off x="1919289" y="800100"/>
            <a:ext cx="8518525" cy="5360988"/>
            <a:chOff x="249" y="669"/>
            <a:chExt cx="5366" cy="3377"/>
          </a:xfrm>
        </p:grpSpPr>
        <p:pic>
          <p:nvPicPr>
            <p:cNvPr id="7" name="Picture 4" descr="layout_infrastr-cut">
              <a:extLst>
                <a:ext uri="{FF2B5EF4-FFF2-40B4-BE49-F238E27FC236}">
                  <a16:creationId xmlns:a16="http://schemas.microsoft.com/office/drawing/2014/main" id="{C801B488-6DD6-C646-8F15-82C7360A9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31" b="1610"/>
            <a:stretch>
              <a:fillRect/>
            </a:stretch>
          </p:blipFill>
          <p:spPr bwMode="auto">
            <a:xfrm>
              <a:off x="521" y="669"/>
              <a:ext cx="4627" cy="2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5">
              <a:extLst>
                <a:ext uri="{FF2B5EF4-FFF2-40B4-BE49-F238E27FC236}">
                  <a16:creationId xmlns:a16="http://schemas.microsoft.com/office/drawing/2014/main" id="{757A0147-188D-F447-8436-A489C8E1F0C5}"/>
                </a:ext>
              </a:extLst>
            </p:cNvPr>
            <p:cNvGrpSpPr>
              <a:grpSpLocks/>
            </p:cNvGrpSpPr>
            <p:nvPr/>
          </p:nvGrpSpPr>
          <p:grpSpPr bwMode="auto">
            <a:xfrm>
              <a:off x="249" y="2795"/>
              <a:ext cx="5366" cy="1251"/>
              <a:chOff x="249" y="2795"/>
              <a:chExt cx="5366" cy="1251"/>
            </a:xfrm>
          </p:grpSpPr>
          <p:pic>
            <p:nvPicPr>
              <p:cNvPr id="9" name="Picture 6" descr="ttf1">
                <a:extLst>
                  <a:ext uri="{FF2B5EF4-FFF2-40B4-BE49-F238E27FC236}">
                    <a16:creationId xmlns:a16="http://schemas.microsoft.com/office/drawing/2014/main" id="{8AA48AA1-54DB-A347-B2E6-E307B487D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 y="3096"/>
                <a:ext cx="3415" cy="8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TTF_picture">
                <a:extLst>
                  <a:ext uri="{FF2B5EF4-FFF2-40B4-BE49-F238E27FC236}">
                    <a16:creationId xmlns:a16="http://schemas.microsoft.com/office/drawing/2014/main" id="{DDE305D0-BAE1-E64D-A582-BD064857D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32" t="9207" b="8649"/>
              <a:stretch>
                <a:fillRect/>
              </a:stretch>
            </p:blipFill>
            <p:spPr bwMode="auto">
              <a:xfrm>
                <a:off x="249" y="2795"/>
                <a:ext cx="1859" cy="12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a:extLst>
                  <a:ext uri="{FF2B5EF4-FFF2-40B4-BE49-F238E27FC236}">
                    <a16:creationId xmlns:a16="http://schemas.microsoft.com/office/drawing/2014/main" id="{9A49EC2C-3EB0-D249-869C-238E7B85936F}"/>
                  </a:ext>
                </a:extLst>
              </p:cNvPr>
              <p:cNvSpPr txBox="1">
                <a:spLocks noChangeArrowheads="1"/>
              </p:cNvSpPr>
              <p:nvPr/>
            </p:nvSpPr>
            <p:spPr bwMode="auto">
              <a:xfrm>
                <a:off x="2989" y="2979"/>
                <a:ext cx="154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fontAlgn="base" hangingPunct="1"/>
                <a:r>
                  <a:rPr lang="en-US" altLang="it-IT" sz="1200">
                    <a:solidFill>
                      <a:srgbClr val="141496"/>
                    </a:solidFill>
                    <a:latin typeface="Comic Sans MS" panose="030F0902030302020204" pitchFamily="66" charset="0"/>
                  </a:rPr>
                  <a:t>TTF as operated for SASE FEL</a:t>
                </a:r>
              </a:p>
            </p:txBody>
          </p:sp>
        </p:grpSp>
      </p:grpSp>
      <p:sp>
        <p:nvSpPr>
          <p:cNvPr id="12" name="Rectangle 6">
            <a:extLst>
              <a:ext uri="{FF2B5EF4-FFF2-40B4-BE49-F238E27FC236}">
                <a16:creationId xmlns:a16="http://schemas.microsoft.com/office/drawing/2014/main" id="{A5E00CA3-7917-B5D6-4B7A-E920740B073E}"/>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753789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244FC3-E98A-5E72-8298-79CA22C3652E}"/>
              </a:ext>
            </a:extLst>
          </p:cNvPr>
          <p:cNvSpPr>
            <a:spLocks noGrp="1"/>
          </p:cNvSpPr>
          <p:nvPr>
            <p:ph type="title"/>
          </p:nvPr>
        </p:nvSpPr>
        <p:spPr>
          <a:xfrm>
            <a:off x="1618191" y="197643"/>
            <a:ext cx="8955617" cy="533400"/>
          </a:xfrm>
        </p:spPr>
        <p:txBody>
          <a:bodyPr/>
          <a:lstStyle/>
          <a:p>
            <a:r>
              <a:rPr lang="it-IT" dirty="0"/>
              <a:t>The way to </a:t>
            </a:r>
            <a:r>
              <a:rPr lang="it-IT" dirty="0" err="1"/>
              <a:t>improve</a:t>
            </a:r>
            <a:r>
              <a:rPr lang="it-IT" dirty="0"/>
              <a:t> SRF Performances</a:t>
            </a:r>
          </a:p>
        </p:txBody>
      </p:sp>
      <p:sp>
        <p:nvSpPr>
          <p:cNvPr id="6" name="Segnaposto contenuto 5">
            <a:extLst>
              <a:ext uri="{FF2B5EF4-FFF2-40B4-BE49-F238E27FC236}">
                <a16:creationId xmlns:a16="http://schemas.microsoft.com/office/drawing/2014/main" id="{D833A04E-5DE0-F51E-3F95-615EEDA9EDA6}"/>
              </a:ext>
            </a:extLst>
          </p:cNvPr>
          <p:cNvSpPr>
            <a:spLocks noGrp="1"/>
          </p:cNvSpPr>
          <p:nvPr>
            <p:ph idx="1"/>
          </p:nvPr>
        </p:nvSpPr>
        <p:spPr/>
        <p:txBody>
          <a:bodyPr/>
          <a:lstStyle/>
          <a:p>
            <a:pPr marL="342900" indent="-342900">
              <a:lnSpc>
                <a:spcPts val="2700"/>
              </a:lnSpc>
              <a:spcBef>
                <a:spcPts val="1200"/>
              </a:spcBef>
              <a:buFont typeface="Wingdings" pitchFamily="2" charset="2"/>
              <a:buChar char="§"/>
            </a:pPr>
            <a:r>
              <a:rPr lang="it-IT" dirty="0"/>
              <a:t>In </a:t>
            </a:r>
            <a:r>
              <a:rPr lang="it-IT" dirty="0" err="1"/>
              <a:t>parallel</a:t>
            </a:r>
            <a:r>
              <a:rPr lang="it-IT" dirty="0"/>
              <a:t> with the machine design, </a:t>
            </a:r>
            <a:r>
              <a:rPr lang="it-IT" b="1" dirty="0" err="1"/>
              <a:t>all</a:t>
            </a:r>
            <a:r>
              <a:rPr lang="it-IT" b="1" dirty="0"/>
              <a:t> major TESLA sub-</a:t>
            </a:r>
            <a:r>
              <a:rPr lang="it-IT" b="1" dirty="0" err="1"/>
              <a:t>components</a:t>
            </a:r>
            <a:r>
              <a:rPr lang="it-IT" b="1" dirty="0"/>
              <a:t> </a:t>
            </a:r>
            <a:r>
              <a:rPr lang="it-IT" b="1" dirty="0" err="1"/>
              <a:t>have</a:t>
            </a:r>
            <a:r>
              <a:rPr lang="it-IT" b="1" dirty="0"/>
              <a:t> </a:t>
            </a:r>
            <a:r>
              <a:rPr lang="it-IT" b="1" dirty="0" err="1"/>
              <a:t>been</a:t>
            </a:r>
            <a:r>
              <a:rPr lang="it-IT" b="1" dirty="0"/>
              <a:t> </a:t>
            </a:r>
            <a:r>
              <a:rPr lang="it-IT" b="1" dirty="0" err="1"/>
              <a:t>conceived</a:t>
            </a:r>
            <a:r>
              <a:rPr lang="it-IT" b="1" dirty="0"/>
              <a:t>, </a:t>
            </a:r>
            <a:r>
              <a:rPr lang="it-IT" b="1" dirty="0" err="1"/>
              <a:t>designed</a:t>
            </a:r>
            <a:r>
              <a:rPr lang="it-IT" b="1" dirty="0"/>
              <a:t> and </a:t>
            </a:r>
            <a:r>
              <a:rPr lang="it-IT" b="1" dirty="0" err="1"/>
              <a:t>protopyped</a:t>
            </a:r>
            <a:r>
              <a:rPr lang="it-IT" b="1" dirty="0"/>
              <a:t> for TTF</a:t>
            </a:r>
            <a:r>
              <a:rPr lang="it-IT" dirty="0"/>
              <a:t>.</a:t>
            </a:r>
          </a:p>
          <a:p>
            <a:pPr marL="342900" indent="-342900">
              <a:lnSpc>
                <a:spcPts val="2700"/>
              </a:lnSpc>
              <a:spcBef>
                <a:spcPts val="1200"/>
              </a:spcBef>
              <a:buFont typeface="Wingdings" pitchFamily="2" charset="2"/>
              <a:buChar char="§"/>
            </a:pPr>
            <a:r>
              <a:rPr lang="it-IT" dirty="0" err="1"/>
              <a:t>Most</a:t>
            </a:r>
            <a:r>
              <a:rPr lang="it-IT" dirty="0"/>
              <a:t> of the </a:t>
            </a:r>
            <a:r>
              <a:rPr lang="it-IT" dirty="0" err="1"/>
              <a:t>process</a:t>
            </a:r>
            <a:r>
              <a:rPr lang="it-IT" dirty="0"/>
              <a:t> </a:t>
            </a:r>
            <a:r>
              <a:rPr lang="it-IT" dirty="0" err="1"/>
              <a:t>has</a:t>
            </a:r>
            <a:r>
              <a:rPr lang="it-IT" dirty="0"/>
              <a:t> </a:t>
            </a:r>
            <a:r>
              <a:rPr lang="it-IT" dirty="0" err="1"/>
              <a:t>been</a:t>
            </a:r>
            <a:r>
              <a:rPr lang="it-IT" dirty="0"/>
              <a:t> </a:t>
            </a:r>
            <a:r>
              <a:rPr lang="it-IT" dirty="0" err="1"/>
              <a:t>performed</a:t>
            </a:r>
            <a:r>
              <a:rPr lang="it-IT" dirty="0"/>
              <a:t> in </a:t>
            </a:r>
            <a:r>
              <a:rPr lang="it-IT" b="1" dirty="0" err="1"/>
              <a:t>strict</a:t>
            </a:r>
            <a:r>
              <a:rPr lang="it-IT" b="1" dirty="0"/>
              <a:t> </a:t>
            </a:r>
            <a:r>
              <a:rPr lang="it-IT" b="1" dirty="0" err="1"/>
              <a:t>collabotration</a:t>
            </a:r>
            <a:r>
              <a:rPr lang="it-IT" b="1" dirty="0"/>
              <a:t> with </a:t>
            </a:r>
            <a:r>
              <a:rPr lang="it-IT" b="1" dirty="0" err="1"/>
              <a:t>industry</a:t>
            </a:r>
            <a:r>
              <a:rPr lang="it-IT" dirty="0"/>
              <a:t>.</a:t>
            </a:r>
          </a:p>
          <a:p>
            <a:pPr marL="342900" indent="-342900">
              <a:lnSpc>
                <a:spcPts val="2700"/>
              </a:lnSpc>
              <a:spcBef>
                <a:spcPts val="1200"/>
              </a:spcBef>
              <a:buFont typeface="Wingdings" pitchFamily="2" charset="2"/>
              <a:buChar char="§"/>
            </a:pPr>
            <a:r>
              <a:rPr lang="it-IT" dirty="0" err="1"/>
              <a:t>Concerning</a:t>
            </a:r>
            <a:r>
              <a:rPr lang="it-IT" dirty="0"/>
              <a:t> SRF </a:t>
            </a:r>
            <a:r>
              <a:rPr lang="it-IT" dirty="0" err="1"/>
              <a:t>cavities</a:t>
            </a:r>
            <a:r>
              <a:rPr lang="it-IT" dirty="0"/>
              <a:t>, </a:t>
            </a:r>
            <a:r>
              <a:rPr lang="it-IT" dirty="0" err="1"/>
              <a:t>all</a:t>
            </a:r>
            <a:r>
              <a:rPr lang="it-IT" dirty="0"/>
              <a:t> the </a:t>
            </a:r>
            <a:r>
              <a:rPr lang="it-IT" dirty="0" err="1"/>
              <a:t>technology</a:t>
            </a:r>
            <a:r>
              <a:rPr lang="it-IT" dirty="0"/>
              <a:t> </a:t>
            </a:r>
            <a:r>
              <a:rPr lang="it-IT" dirty="0" err="1"/>
              <a:t>already</a:t>
            </a:r>
            <a:r>
              <a:rPr lang="it-IT" dirty="0"/>
              <a:t> </a:t>
            </a:r>
            <a:r>
              <a:rPr lang="it-IT" dirty="0" err="1"/>
              <a:t>mastered</a:t>
            </a:r>
            <a:r>
              <a:rPr lang="it-IT" dirty="0"/>
              <a:t> by </a:t>
            </a:r>
            <a:r>
              <a:rPr lang="it-IT" dirty="0" err="1"/>
              <a:t>industry</a:t>
            </a:r>
            <a:r>
              <a:rPr lang="it-IT" dirty="0"/>
              <a:t> </a:t>
            </a:r>
            <a:r>
              <a:rPr lang="it-IT" dirty="0" err="1"/>
              <a:t>have</a:t>
            </a:r>
            <a:r>
              <a:rPr lang="it-IT" dirty="0"/>
              <a:t> </a:t>
            </a:r>
            <a:r>
              <a:rPr lang="it-IT" dirty="0" err="1"/>
              <a:t>been</a:t>
            </a:r>
            <a:r>
              <a:rPr lang="it-IT" dirty="0"/>
              <a:t> </a:t>
            </a:r>
            <a:r>
              <a:rPr lang="it-IT" dirty="0" err="1"/>
              <a:t>further</a:t>
            </a:r>
            <a:r>
              <a:rPr lang="it-IT" dirty="0"/>
              <a:t> </a:t>
            </a:r>
            <a:r>
              <a:rPr lang="it-IT" dirty="0" err="1"/>
              <a:t>improved</a:t>
            </a:r>
            <a:r>
              <a:rPr lang="it-IT" dirty="0"/>
              <a:t> with the help of Labs </a:t>
            </a:r>
            <a:r>
              <a:rPr lang="it-IT" dirty="0" err="1"/>
              <a:t>experience</a:t>
            </a:r>
            <a:r>
              <a:rPr lang="it-IT" dirty="0"/>
              <a:t>. </a:t>
            </a:r>
            <a:r>
              <a:rPr lang="it-IT" b="1" dirty="0" err="1"/>
              <a:t>All</a:t>
            </a:r>
            <a:r>
              <a:rPr lang="it-IT" b="1" dirty="0"/>
              <a:t> the </a:t>
            </a:r>
            <a:r>
              <a:rPr lang="it-IT" b="1" dirty="0" err="1"/>
              <a:t>mechanical</a:t>
            </a:r>
            <a:r>
              <a:rPr lang="it-IT" b="1" dirty="0"/>
              <a:t> </a:t>
            </a:r>
            <a:r>
              <a:rPr lang="it-IT" b="1" dirty="0" err="1"/>
              <a:t>fabrication</a:t>
            </a:r>
            <a:r>
              <a:rPr lang="it-IT" b="1" dirty="0"/>
              <a:t> </a:t>
            </a:r>
            <a:r>
              <a:rPr lang="it-IT" b="1" dirty="0" err="1"/>
              <a:t>done</a:t>
            </a:r>
            <a:r>
              <a:rPr lang="it-IT" b="1" dirty="0"/>
              <a:t> in </a:t>
            </a:r>
            <a:r>
              <a:rPr lang="it-IT" b="1" dirty="0" err="1"/>
              <a:t>industry</a:t>
            </a:r>
            <a:r>
              <a:rPr lang="it-IT" dirty="0"/>
              <a:t>. </a:t>
            </a:r>
          </a:p>
          <a:p>
            <a:pPr marL="342900" indent="-342900">
              <a:lnSpc>
                <a:spcPts val="2700"/>
              </a:lnSpc>
              <a:spcBef>
                <a:spcPts val="1200"/>
              </a:spcBef>
              <a:buFont typeface="Wingdings" pitchFamily="2" charset="2"/>
              <a:buChar char="§"/>
            </a:pPr>
            <a:r>
              <a:rPr lang="it-IT" dirty="0"/>
              <a:t>The </a:t>
            </a:r>
            <a:r>
              <a:rPr lang="it-IT" dirty="0" err="1"/>
              <a:t>acquisition</a:t>
            </a:r>
            <a:r>
              <a:rPr lang="it-IT" dirty="0"/>
              <a:t> of an EB </a:t>
            </a:r>
            <a:r>
              <a:rPr lang="it-IT" dirty="0" err="1"/>
              <a:t>Welding</a:t>
            </a:r>
            <a:r>
              <a:rPr lang="it-IT" dirty="0"/>
              <a:t> machine </a:t>
            </a:r>
            <a:r>
              <a:rPr lang="it-IT" dirty="0" err="1"/>
              <a:t>at</a:t>
            </a:r>
            <a:r>
              <a:rPr lang="it-IT" dirty="0"/>
              <a:t> DESY </a:t>
            </a:r>
            <a:r>
              <a:rPr lang="it-IT" dirty="0" err="1"/>
              <a:t>had</a:t>
            </a:r>
            <a:r>
              <a:rPr lang="it-IT" dirty="0"/>
              <a:t> the strong </a:t>
            </a:r>
            <a:r>
              <a:rPr lang="it-IT" dirty="0" err="1"/>
              <a:t>opposition</a:t>
            </a:r>
            <a:r>
              <a:rPr lang="it-IT" dirty="0"/>
              <a:t> by the Director </a:t>
            </a:r>
            <a:r>
              <a:rPr lang="it-IT" dirty="0" err="1"/>
              <a:t>Biorn</a:t>
            </a:r>
            <a:r>
              <a:rPr lang="it-IT" dirty="0"/>
              <a:t> </a:t>
            </a:r>
            <a:r>
              <a:rPr lang="it-IT" dirty="0" err="1"/>
              <a:t>Wiik</a:t>
            </a:r>
            <a:endParaRPr lang="it-IT" dirty="0"/>
          </a:p>
          <a:p>
            <a:pPr marL="342900" indent="-342900">
              <a:lnSpc>
                <a:spcPts val="2700"/>
              </a:lnSpc>
              <a:spcBef>
                <a:spcPts val="1200"/>
              </a:spcBef>
              <a:buFont typeface="Wingdings" pitchFamily="2" charset="2"/>
              <a:buChar char="§"/>
            </a:pPr>
            <a:r>
              <a:rPr lang="it-IT" dirty="0"/>
              <a:t>The </a:t>
            </a:r>
            <a:r>
              <a:rPr lang="it-IT" dirty="0" err="1"/>
              <a:t>matured</a:t>
            </a:r>
            <a:r>
              <a:rPr lang="it-IT" dirty="0"/>
              <a:t> </a:t>
            </a:r>
            <a:r>
              <a:rPr lang="it-IT" dirty="0" err="1"/>
              <a:t>experience</a:t>
            </a:r>
            <a:r>
              <a:rPr lang="it-IT" dirty="0"/>
              <a:t> on the </a:t>
            </a:r>
            <a:r>
              <a:rPr lang="it-IT" b="1" dirty="0" err="1"/>
              <a:t>Niobium</a:t>
            </a:r>
            <a:r>
              <a:rPr lang="it-IT" b="1" dirty="0"/>
              <a:t> </a:t>
            </a:r>
            <a:r>
              <a:rPr lang="it-IT" b="1" dirty="0" err="1"/>
              <a:t>welding</a:t>
            </a:r>
            <a:r>
              <a:rPr lang="it-IT" b="1" dirty="0"/>
              <a:t> </a:t>
            </a:r>
            <a:r>
              <a:rPr lang="it-IT" dirty="0" err="1"/>
              <a:t>has</a:t>
            </a:r>
            <a:r>
              <a:rPr lang="it-IT" dirty="0"/>
              <a:t> </a:t>
            </a:r>
            <a:r>
              <a:rPr lang="it-IT" dirty="0" err="1"/>
              <a:t>been</a:t>
            </a:r>
            <a:r>
              <a:rPr lang="it-IT" dirty="0"/>
              <a:t> </a:t>
            </a:r>
            <a:r>
              <a:rPr lang="it-IT" dirty="0" err="1"/>
              <a:t>transferred</a:t>
            </a:r>
            <a:r>
              <a:rPr lang="it-IT" dirty="0"/>
              <a:t> </a:t>
            </a:r>
            <a:r>
              <a:rPr lang="it-IT" dirty="0" err="1"/>
              <a:t>directly</a:t>
            </a:r>
            <a:r>
              <a:rPr lang="it-IT" dirty="0"/>
              <a:t> </a:t>
            </a:r>
            <a:r>
              <a:rPr lang="it-IT" b="1" dirty="0"/>
              <a:t>from Labs to </a:t>
            </a:r>
            <a:r>
              <a:rPr lang="it-IT" b="1" dirty="0" err="1"/>
              <a:t>industry</a:t>
            </a:r>
            <a:endParaRPr lang="it-IT" b="1" dirty="0"/>
          </a:p>
          <a:p>
            <a:pPr marL="342900" indent="-342900">
              <a:lnSpc>
                <a:spcPts val="2700"/>
              </a:lnSpc>
              <a:spcBef>
                <a:spcPts val="1200"/>
              </a:spcBef>
              <a:buFont typeface="Wingdings" pitchFamily="2" charset="2"/>
              <a:buChar char="§"/>
            </a:pPr>
            <a:r>
              <a:rPr lang="it-IT" dirty="0" err="1"/>
              <a:t>Clean</a:t>
            </a:r>
            <a:r>
              <a:rPr lang="it-IT" dirty="0"/>
              <a:t> room </a:t>
            </a:r>
            <a:r>
              <a:rPr lang="it-IT" dirty="0" err="1"/>
              <a:t>operation</a:t>
            </a:r>
            <a:r>
              <a:rPr lang="it-IT" dirty="0"/>
              <a:t> and special </a:t>
            </a:r>
            <a:r>
              <a:rPr lang="it-IT" dirty="0" err="1"/>
              <a:t>surface</a:t>
            </a:r>
            <a:r>
              <a:rPr lang="it-IT" dirty="0"/>
              <a:t> treatments </a:t>
            </a:r>
            <a:r>
              <a:rPr lang="it-IT" dirty="0" err="1"/>
              <a:t>were</a:t>
            </a:r>
            <a:r>
              <a:rPr lang="it-IT" dirty="0"/>
              <a:t> </a:t>
            </a:r>
            <a:r>
              <a:rPr lang="it-IT" dirty="0" err="1"/>
              <a:t>developped</a:t>
            </a:r>
            <a:r>
              <a:rPr lang="it-IT" dirty="0"/>
              <a:t> </a:t>
            </a:r>
            <a:r>
              <a:rPr lang="it-IT" dirty="0" err="1"/>
              <a:t>at</a:t>
            </a:r>
            <a:r>
              <a:rPr lang="it-IT" dirty="0"/>
              <a:t> the DESY </a:t>
            </a:r>
            <a:r>
              <a:rPr lang="it-IT" dirty="0" err="1"/>
              <a:t>infrastructure</a:t>
            </a:r>
            <a:r>
              <a:rPr lang="it-IT" dirty="0"/>
              <a:t> and </a:t>
            </a:r>
            <a:r>
              <a:rPr lang="it-IT" dirty="0" err="1"/>
              <a:t>promptly</a:t>
            </a:r>
            <a:r>
              <a:rPr lang="it-IT" dirty="0"/>
              <a:t> </a:t>
            </a:r>
            <a:r>
              <a:rPr lang="it-IT" dirty="0" err="1"/>
              <a:t>tranferred</a:t>
            </a:r>
            <a:r>
              <a:rPr lang="it-IT" dirty="0"/>
              <a:t> to Industry</a:t>
            </a:r>
          </a:p>
          <a:p>
            <a:pPr marL="342900" indent="-342900">
              <a:buFont typeface="Wingdings" pitchFamily="2" charset="2"/>
              <a:buChar char="§"/>
            </a:pPr>
            <a:endParaRPr lang="it-IT" dirty="0"/>
          </a:p>
        </p:txBody>
      </p:sp>
      <p:sp>
        <p:nvSpPr>
          <p:cNvPr id="3" name="Segnaposto data 2">
            <a:extLst>
              <a:ext uri="{FF2B5EF4-FFF2-40B4-BE49-F238E27FC236}">
                <a16:creationId xmlns:a16="http://schemas.microsoft.com/office/drawing/2014/main" id="{7B849D60-64A2-B729-D553-F37548371D57}"/>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30955CD-BB2F-CDC3-DA63-74A0CA405D03}"/>
              </a:ext>
            </a:extLst>
          </p:cNvPr>
          <p:cNvSpPr>
            <a:spLocks noGrp="1"/>
          </p:cNvSpPr>
          <p:nvPr>
            <p:ph type="ftr" sz="quarter" idx="11"/>
          </p:nvPr>
        </p:nvSpPr>
        <p:spPr/>
        <p:txBody>
          <a:bodyPr/>
          <a:lstStyle/>
          <a:p>
            <a:pPr>
              <a:defRPr/>
            </a:pPr>
            <a:fld id="{8DAD3638-8E0C-4079-83E3-101B55F74CF3}" type="slidenum">
              <a:rPr lang="en-US" altLang="it-IT" smtClean="0"/>
              <a:pPr>
                <a:defRPr/>
              </a:pPr>
              <a:t>32</a:t>
            </a:fld>
            <a:endParaRPr lang="en-US" altLang="it-IT"/>
          </a:p>
        </p:txBody>
      </p:sp>
      <p:sp>
        <p:nvSpPr>
          <p:cNvPr id="7" name="Rectangle 6">
            <a:extLst>
              <a:ext uri="{FF2B5EF4-FFF2-40B4-BE49-F238E27FC236}">
                <a16:creationId xmlns:a16="http://schemas.microsoft.com/office/drawing/2014/main" id="{F2F47E39-7FFE-C7FC-510B-4657539C3E7F}"/>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887076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890730-BDA2-1442-8FA3-25DD42631A8A}"/>
              </a:ext>
            </a:extLst>
          </p:cNvPr>
          <p:cNvSpPr>
            <a:spLocks noGrp="1"/>
          </p:cNvSpPr>
          <p:nvPr>
            <p:ph type="title"/>
          </p:nvPr>
        </p:nvSpPr>
        <p:spPr/>
        <p:txBody>
          <a:bodyPr/>
          <a:lstStyle/>
          <a:p>
            <a:r>
              <a:rPr lang="en-US" altLang="it-IT" dirty="0"/>
              <a:t>Preparation of TESLA Cavities</a:t>
            </a:r>
            <a:endParaRPr lang="it-IT" dirty="0"/>
          </a:p>
        </p:txBody>
      </p:sp>
      <p:sp>
        <p:nvSpPr>
          <p:cNvPr id="3" name="Segnaposto data 2">
            <a:extLst>
              <a:ext uri="{FF2B5EF4-FFF2-40B4-BE49-F238E27FC236}">
                <a16:creationId xmlns:a16="http://schemas.microsoft.com/office/drawing/2014/main" id="{EFFBC310-6349-8745-BADE-A2B4D4520994}"/>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BA311EC-5E1D-1E46-8541-0FE95C1FAA60}"/>
              </a:ext>
            </a:extLst>
          </p:cNvPr>
          <p:cNvSpPr>
            <a:spLocks noGrp="1"/>
          </p:cNvSpPr>
          <p:nvPr>
            <p:ph type="ftr" sz="quarter" idx="11"/>
          </p:nvPr>
        </p:nvSpPr>
        <p:spPr/>
        <p:txBody>
          <a:bodyPr/>
          <a:lstStyle/>
          <a:p>
            <a:pPr>
              <a:defRPr/>
            </a:pPr>
            <a:fld id="{8DAD3638-8E0C-4079-83E3-101B55F74CF3}" type="slidenum">
              <a:rPr lang="en-US" altLang="it-IT" smtClean="0"/>
              <a:pPr>
                <a:defRPr/>
              </a:pPr>
              <a:t>33</a:t>
            </a:fld>
            <a:endParaRPr lang="en-US" altLang="it-IT"/>
          </a:p>
        </p:txBody>
      </p:sp>
      <p:pic>
        <p:nvPicPr>
          <p:cNvPr id="13" name="Picture 2">
            <a:extLst>
              <a:ext uri="{FF2B5EF4-FFF2-40B4-BE49-F238E27FC236}">
                <a16:creationId xmlns:a16="http://schemas.microsoft.com/office/drawing/2014/main" id="{52D8FA52-C51C-7046-ADFB-7A8BEC34E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214" y="977900"/>
            <a:ext cx="3341687" cy="2286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3">
            <a:extLst>
              <a:ext uri="{FF2B5EF4-FFF2-40B4-BE49-F238E27FC236}">
                <a16:creationId xmlns:a16="http://schemas.microsoft.com/office/drawing/2014/main" id="{37836C63-748F-7D4F-9C30-2FA72A4963A6}"/>
              </a:ext>
            </a:extLst>
          </p:cNvPr>
          <p:cNvGrpSpPr>
            <a:grpSpLocks/>
          </p:cNvGrpSpPr>
          <p:nvPr/>
        </p:nvGrpSpPr>
        <p:grpSpPr bwMode="auto">
          <a:xfrm>
            <a:off x="1905000" y="914400"/>
            <a:ext cx="8356600" cy="5310188"/>
            <a:chOff x="257" y="675"/>
            <a:chExt cx="5264" cy="3345"/>
          </a:xfrm>
        </p:grpSpPr>
        <p:pic>
          <p:nvPicPr>
            <p:cNvPr id="15" name="Picture 4">
              <a:extLst>
                <a:ext uri="{FF2B5EF4-FFF2-40B4-BE49-F238E27FC236}">
                  <a16:creationId xmlns:a16="http://schemas.microsoft.com/office/drawing/2014/main" id="{80A1AEDD-CD5D-BD4A-A4AA-B07561FB2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31" b="3812"/>
            <a:stretch>
              <a:fillRect/>
            </a:stretch>
          </p:blipFill>
          <p:spPr bwMode="auto">
            <a:xfrm>
              <a:off x="257" y="676"/>
              <a:ext cx="2115" cy="33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6E8BB8A1-1776-2A4B-8D89-9A73F0B47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 y="676"/>
              <a:ext cx="1745" cy="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BB834B10-047A-894D-A684-1B205F2B3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95"/>
            <a:stretch>
              <a:fillRect/>
            </a:stretch>
          </p:blipFill>
          <p:spPr bwMode="auto">
            <a:xfrm>
              <a:off x="3800" y="675"/>
              <a:ext cx="1721" cy="15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a:extLst>
                <a:ext uri="{FF2B5EF4-FFF2-40B4-BE49-F238E27FC236}">
                  <a16:creationId xmlns:a16="http://schemas.microsoft.com/office/drawing/2014/main" id="{06388184-C29E-FC4D-85D7-17810E8DC1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089" b="14775"/>
            <a:stretch>
              <a:fillRect/>
            </a:stretch>
          </p:blipFill>
          <p:spPr bwMode="auto">
            <a:xfrm>
              <a:off x="2069" y="2022"/>
              <a:ext cx="3447" cy="199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6">
            <a:extLst>
              <a:ext uri="{FF2B5EF4-FFF2-40B4-BE49-F238E27FC236}">
                <a16:creationId xmlns:a16="http://schemas.microsoft.com/office/drawing/2014/main" id="{AAF9703C-56D6-22EA-B543-AB1AC9F77330}"/>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557014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5D05D0-E022-2A41-A8CB-46ED07A1F6E4}"/>
              </a:ext>
            </a:extLst>
          </p:cNvPr>
          <p:cNvSpPr>
            <a:spLocks noGrp="1"/>
          </p:cNvSpPr>
          <p:nvPr>
            <p:ph type="title"/>
          </p:nvPr>
        </p:nvSpPr>
        <p:spPr/>
        <p:txBody>
          <a:bodyPr/>
          <a:lstStyle/>
          <a:p>
            <a:r>
              <a:rPr lang="en-US" altLang="it-IT" dirty="0"/>
              <a:t>HT Furnace and  Eddy Current Scanner</a:t>
            </a:r>
            <a:endParaRPr lang="it-IT" dirty="0"/>
          </a:p>
        </p:txBody>
      </p:sp>
      <p:sp>
        <p:nvSpPr>
          <p:cNvPr id="8" name="Segnaposto contenuto 7">
            <a:extLst>
              <a:ext uri="{FF2B5EF4-FFF2-40B4-BE49-F238E27FC236}">
                <a16:creationId xmlns:a16="http://schemas.microsoft.com/office/drawing/2014/main" id="{A27DEF41-056D-F514-4094-617087CAFA0F}"/>
              </a:ext>
            </a:extLst>
          </p:cNvPr>
          <p:cNvSpPr>
            <a:spLocks noGrp="1"/>
          </p:cNvSpPr>
          <p:nvPr>
            <p:ph sz="half" idx="1"/>
          </p:nvPr>
        </p:nvSpPr>
        <p:spPr>
          <a:xfrm>
            <a:off x="474944" y="946150"/>
            <a:ext cx="5588000" cy="723900"/>
          </a:xfrm>
        </p:spPr>
        <p:txBody>
          <a:bodyPr/>
          <a:lstStyle/>
          <a:p>
            <a:r>
              <a:rPr lang="en-US" altLang="it-IT" b="1" dirty="0"/>
              <a:t>High Temp. Furnace </a:t>
            </a:r>
            <a:r>
              <a:rPr lang="en-US" altLang="it-IT" dirty="0"/>
              <a:t>to improve RRR reproduced at DESY from </a:t>
            </a:r>
            <a:r>
              <a:rPr lang="en-US" altLang="it-IT" dirty="0" err="1"/>
              <a:t>Jlab</a:t>
            </a:r>
            <a:r>
              <a:rPr lang="en-US" altLang="it-IT" dirty="0"/>
              <a:t> (1400C) </a:t>
            </a:r>
          </a:p>
          <a:p>
            <a:endParaRPr lang="it-IT" dirty="0"/>
          </a:p>
        </p:txBody>
      </p:sp>
      <p:pic>
        <p:nvPicPr>
          <p:cNvPr id="10" name="Picture 3" descr="EddyCurFER">
            <a:extLst>
              <a:ext uri="{FF2B5EF4-FFF2-40B4-BE49-F238E27FC236}">
                <a16:creationId xmlns:a16="http://schemas.microsoft.com/office/drawing/2014/main" id="{D95E5DA8-C761-CFB7-0481-F8696D7DD98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4217" b="8872"/>
          <a:stretch/>
        </p:blipFill>
        <p:spPr>
          <a:xfrm>
            <a:off x="6543426" y="1817686"/>
            <a:ext cx="5002991" cy="4348163"/>
          </a:xfrm>
        </p:spPr>
      </p:pic>
      <p:sp>
        <p:nvSpPr>
          <p:cNvPr id="3" name="Segnaposto data 2">
            <a:extLst>
              <a:ext uri="{FF2B5EF4-FFF2-40B4-BE49-F238E27FC236}">
                <a16:creationId xmlns:a16="http://schemas.microsoft.com/office/drawing/2014/main" id="{E456197E-D11D-D14D-87D6-52624347C2BC}"/>
              </a:ext>
            </a:extLst>
          </p:cNvPr>
          <p:cNvSpPr>
            <a:spLocks noGrp="1"/>
          </p:cNvSpPr>
          <p:nvPr>
            <p:ph type="dt" sz="half" idx="10"/>
          </p:nvPr>
        </p:nvSpPr>
        <p:spPr/>
        <p:txBody>
          <a:bodyPr/>
          <a:lstStyle/>
          <a:p>
            <a:r>
              <a:rPr lang="en-US" altLang="it-IT"/>
              <a:t>Carlo Pagani</a:t>
            </a:r>
          </a:p>
        </p:txBody>
      </p:sp>
      <p:sp>
        <p:nvSpPr>
          <p:cNvPr id="4" name="Segnaposto piè di pagina 3">
            <a:extLst>
              <a:ext uri="{FF2B5EF4-FFF2-40B4-BE49-F238E27FC236}">
                <a16:creationId xmlns:a16="http://schemas.microsoft.com/office/drawing/2014/main" id="{D7E6A50E-490B-9B48-9BD6-8FDFDFBA5784}"/>
              </a:ext>
            </a:extLst>
          </p:cNvPr>
          <p:cNvSpPr>
            <a:spLocks noGrp="1"/>
          </p:cNvSpPr>
          <p:nvPr>
            <p:ph type="ftr" sz="quarter" idx="11"/>
          </p:nvPr>
        </p:nvSpPr>
        <p:spPr/>
        <p:txBody>
          <a:bodyPr/>
          <a:lstStyle/>
          <a:p>
            <a:fld id="{8DAD3638-8E0C-4079-83E3-101B55F74CF3}" type="slidenum">
              <a:rPr lang="en-US" altLang="it-IT" smtClean="0"/>
              <a:pPr/>
              <a:t>34</a:t>
            </a:fld>
            <a:endParaRPr lang="en-US" altLang="it-IT"/>
          </a:p>
        </p:txBody>
      </p:sp>
      <p:pic>
        <p:nvPicPr>
          <p:cNvPr id="6" name="Picture 4">
            <a:extLst>
              <a:ext uri="{FF2B5EF4-FFF2-40B4-BE49-F238E27FC236}">
                <a16:creationId xmlns:a16="http://schemas.microsoft.com/office/drawing/2014/main" id="{9FB749CC-7F5E-B34B-B098-12625DCF9855}"/>
              </a:ext>
            </a:extLst>
          </p:cNvPr>
          <p:cNvPicPr>
            <a:picLocks noChangeAspect="1" noChangeArrowheads="1"/>
          </p:cNvPicPr>
          <p:nvPr/>
        </p:nvPicPr>
        <p:blipFill rotWithShape="1">
          <a:blip r:embed="rId3">
            <a:lum bright="18000"/>
            <a:extLst>
              <a:ext uri="{28A0092B-C50C-407E-A947-70E740481C1C}">
                <a14:useLocalDpi xmlns:a14="http://schemas.microsoft.com/office/drawing/2010/main" val="0"/>
              </a:ext>
            </a:extLst>
          </a:blip>
          <a:srcRect l="4595" r="7440"/>
          <a:stretch/>
        </p:blipFill>
        <p:spPr bwMode="auto">
          <a:xfrm>
            <a:off x="654862" y="1817687"/>
            <a:ext cx="5105404" cy="43481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AE634787-8E53-984D-AA81-C9E689AD98DE}"/>
              </a:ext>
            </a:extLst>
          </p:cNvPr>
          <p:cNvSpPr txBox="1">
            <a:spLocks noChangeArrowheads="1"/>
          </p:cNvSpPr>
          <p:nvPr/>
        </p:nvSpPr>
        <p:spPr>
          <a:xfrm>
            <a:off x="599017" y="914400"/>
            <a:ext cx="10947400" cy="5334000"/>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4"/>
              </a:buBlip>
              <a:defRPr>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5"/>
              </a:buBlip>
              <a:defRPr sz="16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4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endParaRPr lang="en-US" altLang="it-IT" sz="2400" b="0" kern="0" dirty="0"/>
          </a:p>
        </p:txBody>
      </p:sp>
      <p:sp>
        <p:nvSpPr>
          <p:cNvPr id="17" name="Segnaposto contenuto 7">
            <a:extLst>
              <a:ext uri="{FF2B5EF4-FFF2-40B4-BE49-F238E27FC236}">
                <a16:creationId xmlns:a16="http://schemas.microsoft.com/office/drawing/2014/main" id="{2CD99630-9AC8-B8AD-14D4-DD34F4804811}"/>
              </a:ext>
            </a:extLst>
          </p:cNvPr>
          <p:cNvSpPr txBox="1">
            <a:spLocks/>
          </p:cNvSpPr>
          <p:nvPr/>
        </p:nvSpPr>
        <p:spPr bwMode="auto">
          <a:xfrm>
            <a:off x="6253447" y="966787"/>
            <a:ext cx="55880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lnSpc>
                <a:spcPts val="2600"/>
              </a:lnSpc>
              <a:spcBef>
                <a:spcPts val="12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4"/>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5"/>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800">
                <a:solidFill>
                  <a:schemeClr val="tx1"/>
                </a:solidFill>
                <a:latin typeface="+mn-lt"/>
              </a:defRPr>
            </a:lvl6pPr>
            <a:lvl7pPr marL="1946275" indent="-114300" algn="l" rtl="0" fontAlgn="base">
              <a:spcBef>
                <a:spcPct val="20000"/>
              </a:spcBef>
              <a:spcAft>
                <a:spcPct val="0"/>
              </a:spcAft>
              <a:buChar char="»"/>
              <a:defRPr sz="1800">
                <a:solidFill>
                  <a:schemeClr val="tx1"/>
                </a:solidFill>
                <a:latin typeface="+mn-lt"/>
              </a:defRPr>
            </a:lvl7pPr>
            <a:lvl8pPr marL="2403475" indent="-114300" algn="l" rtl="0" fontAlgn="base">
              <a:spcBef>
                <a:spcPct val="20000"/>
              </a:spcBef>
              <a:spcAft>
                <a:spcPct val="0"/>
              </a:spcAft>
              <a:buChar char="»"/>
              <a:defRPr sz="1800">
                <a:solidFill>
                  <a:schemeClr val="tx1"/>
                </a:solidFill>
                <a:latin typeface="+mn-lt"/>
              </a:defRPr>
            </a:lvl8pPr>
            <a:lvl9pPr marL="2860675" indent="-114300" algn="l" rtl="0" fontAlgn="base">
              <a:spcBef>
                <a:spcPct val="20000"/>
              </a:spcBef>
              <a:spcAft>
                <a:spcPct val="0"/>
              </a:spcAft>
              <a:buChar char="»"/>
              <a:defRPr sz="1800">
                <a:solidFill>
                  <a:schemeClr val="tx1"/>
                </a:solidFill>
                <a:latin typeface="+mn-lt"/>
              </a:defRPr>
            </a:lvl9pPr>
          </a:lstStyle>
          <a:p>
            <a:r>
              <a:rPr lang="en-US" altLang="it-IT" dirty="0"/>
              <a:t>Eddy Current Scanner </a:t>
            </a:r>
            <a:r>
              <a:rPr lang="en-US" altLang="it-IT" b="0" dirty="0"/>
              <a:t>of Nb Sheets to detect foreign inclusions</a:t>
            </a:r>
            <a:endParaRPr lang="it-IT" b="0" kern="0" dirty="0"/>
          </a:p>
        </p:txBody>
      </p:sp>
      <p:sp>
        <p:nvSpPr>
          <p:cNvPr id="9" name="Rectangle 6">
            <a:extLst>
              <a:ext uri="{FF2B5EF4-FFF2-40B4-BE49-F238E27FC236}">
                <a16:creationId xmlns:a16="http://schemas.microsoft.com/office/drawing/2014/main" id="{46D038B4-6C9F-C17E-85D1-C1650DEAB7AC}"/>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438281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Learning Curve with BCP</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35</a:t>
            </a:fld>
            <a:endParaRPr lang="en-US" altLang="it-IT"/>
          </a:p>
        </p:txBody>
      </p:sp>
      <p:sp>
        <p:nvSpPr>
          <p:cNvPr id="7" name="Text Box 4"/>
          <p:cNvSpPr txBox="1">
            <a:spLocks noChangeArrowheads="1"/>
          </p:cNvSpPr>
          <p:nvPr/>
        </p:nvSpPr>
        <p:spPr bwMode="auto">
          <a:xfrm>
            <a:off x="3649663" y="1036639"/>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fontAlgn="base" hangingPunct="1"/>
            <a:endParaRPr lang="it-IT" altLang="en-US" sz="1600"/>
          </a:p>
        </p:txBody>
      </p:sp>
      <p:sp>
        <p:nvSpPr>
          <p:cNvPr id="8" name="Text Box 5"/>
          <p:cNvSpPr txBox="1">
            <a:spLocks noChangeArrowheads="1"/>
          </p:cNvSpPr>
          <p:nvPr/>
        </p:nvSpPr>
        <p:spPr bwMode="auto">
          <a:xfrm>
            <a:off x="1752600" y="1193803"/>
            <a:ext cx="8379858" cy="62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base" hangingPunct="1">
              <a:lnSpc>
                <a:spcPts val="2000"/>
              </a:lnSpc>
            </a:pPr>
            <a:r>
              <a:rPr lang="en-US" altLang="en-US" sz="2000" dirty="0">
                <a:solidFill>
                  <a:srgbClr val="000066"/>
                </a:solidFill>
              </a:rPr>
              <a:t>3 cavity productions from 4 European industries: </a:t>
            </a:r>
            <a:r>
              <a:rPr lang="en-US" altLang="en-US" sz="2000" dirty="0" err="1">
                <a:solidFill>
                  <a:srgbClr val="000066"/>
                </a:solidFill>
              </a:rPr>
              <a:t>Accel</a:t>
            </a:r>
            <a:r>
              <a:rPr lang="en-US" altLang="en-US" sz="2000" dirty="0">
                <a:solidFill>
                  <a:srgbClr val="000066"/>
                </a:solidFill>
              </a:rPr>
              <a:t>, </a:t>
            </a:r>
            <a:r>
              <a:rPr lang="en-US" altLang="en-US" sz="2000" dirty="0" err="1">
                <a:solidFill>
                  <a:srgbClr val="000066"/>
                </a:solidFill>
              </a:rPr>
              <a:t>Cerca</a:t>
            </a:r>
            <a:r>
              <a:rPr lang="en-US" altLang="en-US" sz="2000" dirty="0">
                <a:solidFill>
                  <a:srgbClr val="000066"/>
                </a:solidFill>
              </a:rPr>
              <a:t>, Dornier, </a:t>
            </a:r>
            <a:r>
              <a:rPr lang="en-US" altLang="en-US" sz="2000" dirty="0" err="1">
                <a:solidFill>
                  <a:srgbClr val="000066"/>
                </a:solidFill>
              </a:rPr>
              <a:t>Zanon</a:t>
            </a:r>
            <a:endParaRPr lang="en-US" altLang="en-US" sz="2000" dirty="0">
              <a:solidFill>
                <a:srgbClr val="000066"/>
              </a:solidFill>
            </a:endParaRPr>
          </a:p>
          <a:p>
            <a:pPr eaLnBrk="1" fontAlgn="base" hangingPunct="1">
              <a:lnSpc>
                <a:spcPts val="2200"/>
              </a:lnSpc>
              <a:spcBef>
                <a:spcPts val="0"/>
              </a:spcBef>
            </a:pPr>
            <a:r>
              <a:rPr lang="en-US" altLang="en-US" sz="1800" dirty="0">
                <a:solidFill>
                  <a:srgbClr val="CC3300"/>
                </a:solidFill>
              </a:rPr>
              <a:t>4</a:t>
            </a:r>
            <a:r>
              <a:rPr lang="en-US" altLang="en-US" sz="1800" baseline="30000" dirty="0">
                <a:solidFill>
                  <a:srgbClr val="CC3300"/>
                </a:solidFill>
              </a:rPr>
              <a:t>th</a:t>
            </a:r>
            <a:r>
              <a:rPr lang="en-US" altLang="en-US" sz="1800" dirty="0">
                <a:solidFill>
                  <a:srgbClr val="CC3300"/>
                </a:solidFill>
              </a:rPr>
              <a:t> production of 30 cavities to define Quality Control for Industrialization</a:t>
            </a:r>
          </a:p>
        </p:txBody>
      </p:sp>
      <p:sp>
        <p:nvSpPr>
          <p:cNvPr id="9" name="Text Box 6"/>
          <p:cNvSpPr txBox="1">
            <a:spLocks noChangeArrowheads="1"/>
          </p:cNvSpPr>
          <p:nvPr/>
        </p:nvSpPr>
        <p:spPr bwMode="auto">
          <a:xfrm>
            <a:off x="1752600" y="788196"/>
            <a:ext cx="4537076"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base" hangingPunct="1"/>
            <a:r>
              <a:rPr lang="en-US" altLang="en-US" sz="2400" dirty="0">
                <a:solidFill>
                  <a:srgbClr val="C00000"/>
                </a:solidFill>
              </a:rPr>
              <a:t>BCP</a:t>
            </a:r>
            <a:r>
              <a:rPr lang="en-US" altLang="en-US" sz="2400" dirty="0">
                <a:solidFill>
                  <a:srgbClr val="002060"/>
                </a:solidFill>
              </a:rPr>
              <a:t> = Buffered Chemical Polishing</a:t>
            </a:r>
          </a:p>
        </p:txBody>
      </p:sp>
      <p:pic>
        <p:nvPicPr>
          <p:cNvPr id="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63728"/>
            <a:ext cx="6357939" cy="444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8"/>
          <p:cNvGrpSpPr>
            <a:grpSpLocks/>
          </p:cNvGrpSpPr>
          <p:nvPr/>
        </p:nvGrpSpPr>
        <p:grpSpPr bwMode="auto">
          <a:xfrm>
            <a:off x="6686550" y="5353053"/>
            <a:ext cx="2170113" cy="523875"/>
            <a:chOff x="3935" y="3282"/>
            <a:chExt cx="1360" cy="334"/>
          </a:xfrm>
        </p:grpSpPr>
        <p:sp>
          <p:nvSpPr>
            <p:cNvPr id="24" name="Text Box 9"/>
            <p:cNvSpPr txBox="1">
              <a:spLocks noChangeArrowheads="1"/>
            </p:cNvSpPr>
            <p:nvPr/>
          </p:nvSpPr>
          <p:spPr bwMode="auto">
            <a:xfrm>
              <a:off x="4043" y="3282"/>
              <a:ext cx="1252"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pPr>
              <a:r>
                <a:rPr lang="de-DE" altLang="en-US"/>
                <a:t>Module performance in the TTF LINAC</a:t>
              </a:r>
            </a:p>
          </p:txBody>
        </p:sp>
        <p:sp>
          <p:nvSpPr>
            <p:cNvPr id="25" name="Rectangle 10"/>
            <p:cNvSpPr>
              <a:spLocks noChangeArrowheads="1"/>
            </p:cNvSpPr>
            <p:nvPr/>
          </p:nvSpPr>
          <p:spPr bwMode="auto">
            <a:xfrm>
              <a:off x="3935" y="3351"/>
              <a:ext cx="73" cy="75"/>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 name="Rectangle 11"/>
          <p:cNvSpPr>
            <a:spLocks noChangeArrowheads="1"/>
          </p:cNvSpPr>
          <p:nvPr/>
        </p:nvSpPr>
        <p:spPr bwMode="auto">
          <a:xfrm>
            <a:off x="3190875" y="5378453"/>
            <a:ext cx="24812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70000"/>
              </a:lnSpc>
              <a:spcBef>
                <a:spcPct val="50000"/>
              </a:spcBef>
              <a:buSzPct val="70000"/>
              <a:buFontTx/>
              <a:buBlip>
                <a:blip r:embed="rId3"/>
              </a:buBlip>
            </a:pPr>
            <a:r>
              <a:rPr lang="de-DE" altLang="en-US" sz="1200">
                <a:solidFill>
                  <a:srgbClr val="FF0000"/>
                </a:solidFill>
              </a:rPr>
              <a:t> </a:t>
            </a:r>
            <a:r>
              <a:rPr lang="de-DE" altLang="en-US"/>
              <a:t>Improved welding</a:t>
            </a:r>
          </a:p>
          <a:p>
            <a:pPr fontAlgn="base">
              <a:lnSpc>
                <a:spcPct val="70000"/>
              </a:lnSpc>
              <a:spcBef>
                <a:spcPct val="50000"/>
              </a:spcBef>
              <a:buSzPct val="70000"/>
              <a:buFontTx/>
              <a:buBlip>
                <a:blip r:embed="rId3"/>
              </a:buBlip>
            </a:pPr>
            <a:r>
              <a:rPr lang="de-DE" altLang="en-US"/>
              <a:t> Niobium quality control</a:t>
            </a:r>
            <a:endParaRPr lang="en-US" altLang="en-US"/>
          </a:p>
        </p:txBody>
      </p:sp>
      <p:sp>
        <p:nvSpPr>
          <p:cNvPr id="13" name="Text Box 12"/>
          <p:cNvSpPr txBox="1">
            <a:spLocks noChangeArrowheads="1"/>
          </p:cNvSpPr>
          <p:nvPr/>
        </p:nvSpPr>
        <p:spPr bwMode="auto">
          <a:xfrm>
            <a:off x="3662362" y="1976440"/>
            <a:ext cx="1971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de-DE" altLang="en-US"/>
              <a:t>&lt;E</a:t>
            </a:r>
            <a:r>
              <a:rPr lang="de-DE" altLang="en-US" baseline="-25000"/>
              <a:t>acc</a:t>
            </a:r>
            <a:r>
              <a:rPr lang="de-DE" altLang="en-US"/>
              <a:t>&gt; @ Q</a:t>
            </a:r>
            <a:r>
              <a:rPr lang="de-DE" altLang="en-US" baseline="-25000"/>
              <a:t>0</a:t>
            </a:r>
            <a:r>
              <a:rPr lang="de-DE" altLang="en-US"/>
              <a:t> </a:t>
            </a:r>
            <a:r>
              <a:rPr lang="de-DE" altLang="en-US">
                <a:sym typeface="Symbol" pitchFamily="18" charset="2"/>
              </a:rPr>
              <a:t> 10</a:t>
            </a:r>
            <a:r>
              <a:rPr lang="de-DE" altLang="en-US" baseline="30000">
                <a:sym typeface="Symbol" pitchFamily="18" charset="2"/>
              </a:rPr>
              <a:t>10</a:t>
            </a:r>
            <a:r>
              <a:rPr lang="de-DE" altLang="en-US" sz="2800" baseline="30000">
                <a:solidFill>
                  <a:srgbClr val="0000FF"/>
                </a:solidFill>
                <a:latin typeface="Arial" charset="0"/>
                <a:sym typeface="Symbol" pitchFamily="18" charset="2"/>
              </a:rPr>
              <a:t> </a:t>
            </a:r>
            <a:endParaRPr lang="de-DE" altLang="en-US" sz="2800">
              <a:solidFill>
                <a:srgbClr val="0000FF"/>
              </a:solidFill>
              <a:latin typeface="Arial" charset="0"/>
            </a:endParaRPr>
          </a:p>
        </p:txBody>
      </p:sp>
      <p:sp>
        <p:nvSpPr>
          <p:cNvPr id="14" name="Text Box 13"/>
          <p:cNvSpPr txBox="1">
            <a:spLocks noChangeArrowheads="1"/>
          </p:cNvSpPr>
          <p:nvPr/>
        </p:nvSpPr>
        <p:spPr bwMode="auto">
          <a:xfrm>
            <a:off x="6956425" y="1963740"/>
            <a:ext cx="1982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de-DE" altLang="en-US"/>
              <a:t>&lt;E</a:t>
            </a:r>
            <a:r>
              <a:rPr lang="de-DE" altLang="en-US" baseline="-25000"/>
              <a:t>acc</a:t>
            </a:r>
            <a:r>
              <a:rPr lang="de-DE" altLang="en-US"/>
              <a:t>&gt; @ Q</a:t>
            </a:r>
            <a:r>
              <a:rPr lang="de-DE" altLang="en-US" baseline="-25000"/>
              <a:t>0</a:t>
            </a:r>
            <a:r>
              <a:rPr lang="de-DE" altLang="en-US"/>
              <a:t> </a:t>
            </a:r>
            <a:r>
              <a:rPr lang="de-DE" altLang="en-US">
                <a:sym typeface="Symbol" pitchFamily="18" charset="2"/>
              </a:rPr>
              <a:t> 10</a:t>
            </a:r>
            <a:r>
              <a:rPr lang="de-DE" altLang="en-US" baseline="30000">
                <a:sym typeface="Symbol" pitchFamily="18" charset="2"/>
              </a:rPr>
              <a:t>10</a:t>
            </a:r>
            <a:r>
              <a:rPr lang="de-DE" altLang="en-US" sz="2800" baseline="30000">
                <a:solidFill>
                  <a:srgbClr val="0000FF"/>
                </a:solidFill>
                <a:latin typeface="Arial" charset="0"/>
                <a:sym typeface="Symbol" pitchFamily="18" charset="2"/>
              </a:rPr>
              <a:t> </a:t>
            </a:r>
            <a:endParaRPr lang="de-DE" altLang="en-US" sz="2800">
              <a:solidFill>
                <a:srgbClr val="0000FF"/>
              </a:solidFill>
              <a:latin typeface="Arial" charset="0"/>
            </a:endParaRPr>
          </a:p>
        </p:txBody>
      </p:sp>
      <p:sp>
        <p:nvSpPr>
          <p:cNvPr id="15" name="Line 14"/>
          <p:cNvSpPr>
            <a:spLocks noChangeShapeType="1"/>
          </p:cNvSpPr>
          <p:nvPr/>
        </p:nvSpPr>
        <p:spPr bwMode="auto">
          <a:xfrm flipV="1">
            <a:off x="3433762" y="3594103"/>
            <a:ext cx="1990725" cy="1581150"/>
          </a:xfrm>
          <a:prstGeom prst="line">
            <a:avLst/>
          </a:prstGeom>
          <a:noFill/>
          <a:ln w="22225">
            <a:solidFill>
              <a:srgbClr val="CC33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Rectangle 15"/>
          <p:cNvSpPr>
            <a:spLocks noChangeArrowheads="1"/>
          </p:cNvSpPr>
          <p:nvPr/>
        </p:nvSpPr>
        <p:spPr bwMode="auto">
          <a:xfrm>
            <a:off x="6889750" y="4322765"/>
            <a:ext cx="122238" cy="120650"/>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16"/>
          <p:cNvSpPr>
            <a:spLocks noChangeArrowheads="1"/>
          </p:cNvSpPr>
          <p:nvPr/>
        </p:nvSpPr>
        <p:spPr bwMode="auto">
          <a:xfrm>
            <a:off x="7345363" y="3673478"/>
            <a:ext cx="122238" cy="122238"/>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Rectangle 17"/>
          <p:cNvSpPr>
            <a:spLocks noChangeArrowheads="1"/>
          </p:cNvSpPr>
          <p:nvPr/>
        </p:nvSpPr>
        <p:spPr bwMode="auto">
          <a:xfrm>
            <a:off x="7808913" y="3375028"/>
            <a:ext cx="119063" cy="117475"/>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Rectangle 18"/>
          <p:cNvSpPr>
            <a:spLocks noChangeArrowheads="1"/>
          </p:cNvSpPr>
          <p:nvPr/>
        </p:nvSpPr>
        <p:spPr bwMode="auto">
          <a:xfrm>
            <a:off x="8269288" y="2954340"/>
            <a:ext cx="122238" cy="122238"/>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Rectangle 19"/>
          <p:cNvSpPr>
            <a:spLocks noChangeArrowheads="1"/>
          </p:cNvSpPr>
          <p:nvPr/>
        </p:nvSpPr>
        <p:spPr bwMode="auto">
          <a:xfrm>
            <a:off x="8734426" y="2925765"/>
            <a:ext cx="122238" cy="122238"/>
          </a:xfrm>
          <a:prstGeom prst="rect">
            <a:avLst/>
          </a:prstGeom>
          <a:solidFill>
            <a:srgbClr val="CC33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20"/>
          <p:cNvSpPr txBox="1">
            <a:spLocks noChangeArrowheads="1"/>
          </p:cNvSpPr>
          <p:nvPr/>
        </p:nvSpPr>
        <p:spPr bwMode="auto">
          <a:xfrm>
            <a:off x="3522662" y="4094165"/>
            <a:ext cx="730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fontAlgn="base" hangingPunct="1"/>
            <a:r>
              <a:rPr lang="en-US" altLang="en-US"/>
              <a:t>&lt;1997&gt;</a:t>
            </a:r>
          </a:p>
        </p:txBody>
      </p:sp>
      <p:sp>
        <p:nvSpPr>
          <p:cNvPr id="22" name="Text Box 21"/>
          <p:cNvSpPr txBox="1">
            <a:spLocks noChangeArrowheads="1"/>
          </p:cNvSpPr>
          <p:nvPr/>
        </p:nvSpPr>
        <p:spPr bwMode="auto">
          <a:xfrm>
            <a:off x="4246562" y="3619503"/>
            <a:ext cx="730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fontAlgn="base" hangingPunct="1"/>
            <a:r>
              <a:rPr lang="en-US" altLang="en-US"/>
              <a:t>&lt;1999&gt;</a:t>
            </a:r>
          </a:p>
        </p:txBody>
      </p:sp>
      <p:sp>
        <p:nvSpPr>
          <p:cNvPr id="23" name="Text Box 22"/>
          <p:cNvSpPr txBox="1">
            <a:spLocks noChangeArrowheads="1"/>
          </p:cNvSpPr>
          <p:nvPr/>
        </p:nvSpPr>
        <p:spPr bwMode="auto">
          <a:xfrm>
            <a:off x="4959350" y="3265490"/>
            <a:ext cx="730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fontAlgn="base" hangingPunct="1"/>
            <a:r>
              <a:rPr lang="en-US" altLang="en-US"/>
              <a:t>&lt;2001&gt;</a:t>
            </a:r>
          </a:p>
        </p:txBody>
      </p:sp>
      <p:sp>
        <p:nvSpPr>
          <p:cNvPr id="6" name="Rectangle 6">
            <a:extLst>
              <a:ext uri="{FF2B5EF4-FFF2-40B4-BE49-F238E27FC236}">
                <a16:creationId xmlns:a16="http://schemas.microsoft.com/office/drawing/2014/main" id="{D75444FE-11C3-04B5-B580-058C73D4827B}"/>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796635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Two major contributions to rise the limits</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36</a:t>
            </a:fld>
            <a:endParaRPr lang="en-US" altLang="it-IT"/>
          </a:p>
        </p:txBody>
      </p:sp>
      <p:sp>
        <p:nvSpPr>
          <p:cNvPr id="8" name="Rectangle 3"/>
          <p:cNvSpPr txBox="1">
            <a:spLocks noChangeArrowheads="1"/>
          </p:cNvSpPr>
          <p:nvPr/>
        </p:nvSpPr>
        <p:spPr>
          <a:xfrm>
            <a:off x="1143000" y="990600"/>
            <a:ext cx="9829800" cy="5181600"/>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0099"/>
                </a:solidFill>
                <a:latin typeface="+mn-lt"/>
                <a:ea typeface="+mn-ea"/>
                <a:cs typeface="+mn-cs"/>
              </a:defRPr>
            </a:lvl1pPr>
            <a:lvl2pPr marL="304800" indent="-190500" algn="l" rtl="0" eaLnBrk="0" fontAlgn="base" hangingPunct="0">
              <a:spcBef>
                <a:spcPct val="20000"/>
              </a:spcBef>
              <a:spcAft>
                <a:spcPct val="0"/>
              </a:spcAft>
              <a:buSzPct val="60000"/>
              <a:buBlip>
                <a:blip r:embed="rId2"/>
              </a:buBlip>
              <a:defRPr>
                <a:solidFill>
                  <a:srgbClr val="000099"/>
                </a:solidFill>
                <a:latin typeface="+mn-lt"/>
              </a:defRPr>
            </a:lvl2pPr>
            <a:lvl3pPr marL="574675" indent="-155575" algn="l" rtl="0" eaLnBrk="0" fontAlgn="base" hangingPunct="0">
              <a:spcBef>
                <a:spcPct val="20000"/>
              </a:spcBef>
              <a:spcAft>
                <a:spcPct val="0"/>
              </a:spcAft>
              <a:buSzPct val="70000"/>
              <a:buBlip>
                <a:blip r:embed="rId3"/>
              </a:buBlip>
              <a:defRPr sz="1600">
                <a:solidFill>
                  <a:schemeClr val="tx1"/>
                </a:solidFill>
                <a:latin typeface="+mn-lt"/>
              </a:defRPr>
            </a:lvl3pPr>
            <a:lvl4pPr marL="803275" indent="-114300" algn="l" rtl="0" eaLnBrk="0" fontAlgn="base" hangingPunct="0">
              <a:spcBef>
                <a:spcPct val="20000"/>
              </a:spcBef>
              <a:spcAft>
                <a:spcPct val="0"/>
              </a:spcAft>
              <a:buChar char="–"/>
              <a:defRPr sz="1400">
                <a:solidFill>
                  <a:srgbClr val="000099"/>
                </a:solidFill>
                <a:latin typeface="+mn-lt"/>
              </a:defRPr>
            </a:lvl4pPr>
            <a:lvl5pPr marL="1031875" indent="-114300" algn="l" rtl="0" eaLnBrk="0" fontAlgn="base" hangingPunct="0">
              <a:spcBef>
                <a:spcPct val="20000"/>
              </a:spcBef>
              <a:spcAft>
                <a:spcPct val="0"/>
              </a:spcAft>
              <a:buChar char="»"/>
              <a:defRPr sz="1400">
                <a:solidFill>
                  <a:schemeClr val="tx1"/>
                </a:solidFill>
                <a:latin typeface="+mn-lt"/>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eaLnBrk="1" hangingPunct="1">
              <a:spcBef>
                <a:spcPct val="30000"/>
              </a:spcBef>
            </a:pPr>
            <a:r>
              <a:rPr lang="en-US" altLang="it-IT" sz="2400" kern="0" dirty="0">
                <a:solidFill>
                  <a:srgbClr val="C00000"/>
                </a:solidFill>
                <a:latin typeface="Arial" panose="020B0604020202020204" pitchFamily="34" charset="0"/>
                <a:cs typeface="Arial" panose="020B0604020202020204" pitchFamily="34" charset="0"/>
              </a:rPr>
              <a:t>In-Situ Baking</a:t>
            </a:r>
            <a:r>
              <a:rPr lang="en-US" altLang="it-IT" sz="2400" b="0" kern="0" dirty="0">
                <a:solidFill>
                  <a:srgbClr val="C00000"/>
                </a:solidFill>
                <a:latin typeface="Arial" panose="020B0604020202020204" pitchFamily="34" charset="0"/>
                <a:cs typeface="Arial" panose="020B0604020202020204" pitchFamily="34" charset="0"/>
              </a:rPr>
              <a:t> (120-140 °C)</a:t>
            </a:r>
            <a:r>
              <a:rPr lang="en-US" altLang="it-IT" sz="2400" b="0" kern="0" dirty="0">
                <a:solidFill>
                  <a:srgbClr val="002060"/>
                </a:solidFill>
                <a:latin typeface="Arial" panose="020B0604020202020204" pitchFamily="34" charset="0"/>
                <a:cs typeface="Arial" panose="020B0604020202020204" pitchFamily="34" charset="0"/>
              </a:rPr>
              <a:t> from CEA-</a:t>
            </a:r>
            <a:r>
              <a:rPr lang="en-US" altLang="it-IT" sz="2400" b="0" kern="0" dirty="0" err="1">
                <a:solidFill>
                  <a:srgbClr val="002060"/>
                </a:solidFill>
                <a:latin typeface="Arial" panose="020B0604020202020204" pitchFamily="34" charset="0"/>
                <a:cs typeface="Arial" panose="020B0604020202020204" pitchFamily="34" charset="0"/>
              </a:rPr>
              <a:t>Saclay</a:t>
            </a:r>
            <a:r>
              <a:rPr lang="en-US" altLang="it-IT" sz="2400" b="0" kern="0" dirty="0">
                <a:solidFill>
                  <a:srgbClr val="002060"/>
                </a:solidFill>
                <a:latin typeface="Arial" panose="020B0604020202020204" pitchFamily="34" charset="0"/>
                <a:cs typeface="Arial" panose="020B0604020202020204" pitchFamily="34" charset="0"/>
              </a:rPr>
              <a:t> (Bernard </a:t>
            </a:r>
            <a:r>
              <a:rPr lang="en-US" altLang="it-IT" sz="2400" b="0" kern="0" dirty="0" err="1">
                <a:solidFill>
                  <a:srgbClr val="002060"/>
                </a:solidFill>
                <a:latin typeface="Arial" panose="020B0604020202020204" pitchFamily="34" charset="0"/>
                <a:cs typeface="Arial" panose="020B0604020202020204" pitchFamily="34" charset="0"/>
              </a:rPr>
              <a:t>Visentin</a:t>
            </a:r>
            <a:r>
              <a:rPr lang="en-US" altLang="it-IT" sz="2400" b="0" kern="0" dirty="0">
                <a:solidFill>
                  <a:srgbClr val="002060"/>
                </a:solidFill>
                <a:latin typeface="Arial" panose="020B0604020202020204" pitchFamily="34" charset="0"/>
                <a:cs typeface="Arial" panose="020B0604020202020204" pitchFamily="34" charset="0"/>
              </a:rPr>
              <a:t>)</a:t>
            </a:r>
          </a:p>
          <a:p>
            <a:pPr marL="357188" lvl="1" indent="-177800" eaLnBrk="1" hangingPunct="1">
              <a:spcBef>
                <a:spcPct val="30000"/>
              </a:spcBef>
              <a:buNone/>
            </a:pPr>
            <a:r>
              <a:rPr lang="en-US" altLang="it-IT" sz="2000" kern="0" dirty="0">
                <a:solidFill>
                  <a:srgbClr val="002060"/>
                </a:solidFill>
                <a:latin typeface="Arial" panose="020B0604020202020204" pitchFamily="34" charset="0"/>
                <a:cs typeface="Arial" panose="020B0604020202020204" pitchFamily="34" charset="0"/>
              </a:rPr>
              <a:t>Cures Q-drop at High Field</a:t>
            </a:r>
          </a:p>
          <a:p>
            <a:pPr marL="811213" lvl="2" indent="-274638" eaLnBrk="1" hangingPunct="1">
              <a:spcBef>
                <a:spcPct val="30000"/>
              </a:spcBef>
            </a:pPr>
            <a:r>
              <a:rPr lang="en-US" altLang="it-IT" sz="2000" b="0" kern="0" dirty="0">
                <a:solidFill>
                  <a:srgbClr val="002060"/>
                </a:solidFill>
                <a:latin typeface="Arial" panose="020B0604020202020204" pitchFamily="34" charset="0"/>
                <a:cs typeface="Arial" panose="020B0604020202020204" pitchFamily="34" charset="0"/>
              </a:rPr>
              <a:t>Formation of a uniform Nb</a:t>
            </a:r>
            <a:r>
              <a:rPr lang="en-US" altLang="it-IT" sz="2000" b="0" kern="0" baseline="-25000" dirty="0">
                <a:solidFill>
                  <a:srgbClr val="002060"/>
                </a:solidFill>
                <a:latin typeface="Arial" panose="020B0604020202020204" pitchFamily="34" charset="0"/>
                <a:cs typeface="Arial" panose="020B0604020202020204" pitchFamily="34" charset="0"/>
              </a:rPr>
              <a:t>2</a:t>
            </a:r>
            <a:r>
              <a:rPr lang="en-US" altLang="it-IT" sz="2000" b="0" kern="0" dirty="0">
                <a:solidFill>
                  <a:srgbClr val="002060"/>
                </a:solidFill>
                <a:latin typeface="Arial" panose="020B0604020202020204" pitchFamily="34" charset="0"/>
                <a:cs typeface="Arial" panose="020B0604020202020204" pitchFamily="34" charset="0"/>
              </a:rPr>
              <a:t>O</a:t>
            </a:r>
            <a:r>
              <a:rPr lang="en-US" altLang="it-IT" sz="2000" b="0" kern="0" baseline="-25000" dirty="0">
                <a:solidFill>
                  <a:srgbClr val="002060"/>
                </a:solidFill>
                <a:latin typeface="Arial" panose="020B0604020202020204" pitchFamily="34" charset="0"/>
                <a:cs typeface="Arial" panose="020B0604020202020204" pitchFamily="34" charset="0"/>
              </a:rPr>
              <a:t>5</a:t>
            </a:r>
            <a:r>
              <a:rPr lang="en-US" altLang="it-IT" sz="2000" b="0" kern="0" dirty="0">
                <a:solidFill>
                  <a:srgbClr val="002060"/>
                </a:solidFill>
                <a:latin typeface="Arial" panose="020B0604020202020204" pitchFamily="34" charset="0"/>
                <a:cs typeface="Arial" panose="020B0604020202020204" pitchFamily="34" charset="0"/>
              </a:rPr>
              <a:t>, dielectric, layer on the surface</a:t>
            </a:r>
          </a:p>
          <a:p>
            <a:pPr marL="1168400" lvl="3" indent="-177800" eaLnBrk="1" hangingPunct="1">
              <a:spcBef>
                <a:spcPct val="30000"/>
              </a:spcBef>
            </a:pPr>
            <a:r>
              <a:rPr lang="en-US" altLang="it-IT" sz="1800" b="0" kern="0" dirty="0">
                <a:solidFill>
                  <a:srgbClr val="002060"/>
                </a:solidFill>
                <a:latin typeface="Arial" panose="020B0604020202020204" pitchFamily="34" charset="0"/>
                <a:cs typeface="Arial" panose="020B0604020202020204" pitchFamily="34" charset="0"/>
              </a:rPr>
              <a:t>Reduction of the normal conducting dissipation from </a:t>
            </a:r>
            <a:r>
              <a:rPr lang="en-US" altLang="it-IT" sz="1800" b="0" kern="0" dirty="0" err="1">
                <a:solidFill>
                  <a:srgbClr val="002060"/>
                </a:solidFill>
                <a:latin typeface="Arial" panose="020B0604020202020204" pitchFamily="34" charset="0"/>
                <a:cs typeface="Arial" panose="020B0604020202020204" pitchFamily="34" charset="0"/>
              </a:rPr>
              <a:t>NbO</a:t>
            </a:r>
            <a:r>
              <a:rPr lang="en-US" altLang="it-IT" sz="1800" b="0" kern="0" dirty="0">
                <a:solidFill>
                  <a:srgbClr val="002060"/>
                </a:solidFill>
                <a:latin typeface="Arial" panose="020B0604020202020204" pitchFamily="34" charset="0"/>
                <a:cs typeface="Arial" panose="020B0604020202020204" pitchFamily="34" charset="0"/>
              </a:rPr>
              <a:t> and NbO</a:t>
            </a:r>
            <a:r>
              <a:rPr lang="en-US" altLang="it-IT" sz="1800" b="0" kern="0" baseline="-25000" dirty="0">
                <a:solidFill>
                  <a:srgbClr val="002060"/>
                </a:solidFill>
                <a:latin typeface="Arial" panose="020B0604020202020204" pitchFamily="34" charset="0"/>
                <a:cs typeface="Arial" panose="020B0604020202020204" pitchFamily="34" charset="0"/>
              </a:rPr>
              <a:t>2</a:t>
            </a:r>
            <a:endParaRPr lang="en-US" altLang="it-IT" sz="1800" b="0" kern="0" dirty="0">
              <a:solidFill>
                <a:srgbClr val="002060"/>
              </a:solidFill>
              <a:latin typeface="Arial" panose="020B0604020202020204" pitchFamily="34" charset="0"/>
              <a:cs typeface="Arial" panose="020B0604020202020204" pitchFamily="34" charset="0"/>
            </a:endParaRPr>
          </a:p>
          <a:p>
            <a:pPr marL="811213" lvl="2" indent="-274638" eaLnBrk="1" hangingPunct="1">
              <a:spcBef>
                <a:spcPct val="30000"/>
              </a:spcBef>
            </a:pPr>
            <a:r>
              <a:rPr lang="en-US" altLang="it-IT" sz="2000" b="0" kern="0" dirty="0">
                <a:solidFill>
                  <a:srgbClr val="002060"/>
                </a:solidFill>
                <a:latin typeface="Arial" panose="020B0604020202020204" pitchFamily="34" charset="0"/>
                <a:cs typeface="Arial" panose="020B0604020202020204" pitchFamily="34" charset="0"/>
              </a:rPr>
              <a:t>Diffusion of the high oxygen concentration in the superconducting layer</a:t>
            </a:r>
          </a:p>
          <a:p>
            <a:pPr marL="1168400" lvl="3" indent="-177800" eaLnBrk="1" hangingPunct="1">
              <a:spcBef>
                <a:spcPct val="30000"/>
              </a:spcBef>
            </a:pPr>
            <a:r>
              <a:rPr lang="en-US" altLang="it-IT" sz="1800" b="0" kern="0" dirty="0">
                <a:solidFill>
                  <a:srgbClr val="002060"/>
                </a:solidFill>
                <a:latin typeface="Arial" panose="020B0604020202020204" pitchFamily="34" charset="0"/>
                <a:cs typeface="Arial" panose="020B0604020202020204" pitchFamily="34" charset="0"/>
              </a:rPr>
              <a:t>Better BCS performances, i.e. lower surface resistance</a:t>
            </a:r>
          </a:p>
          <a:p>
            <a:pPr eaLnBrk="1" hangingPunct="1">
              <a:spcBef>
                <a:spcPct val="30000"/>
              </a:spcBef>
            </a:pPr>
            <a:endParaRPr lang="en-US" altLang="it-IT" sz="1400" b="0" kern="0" dirty="0">
              <a:solidFill>
                <a:srgbClr val="002060"/>
              </a:solidFill>
              <a:latin typeface="Arial" panose="020B0604020202020204" pitchFamily="34" charset="0"/>
              <a:cs typeface="Arial" panose="020B0604020202020204" pitchFamily="34" charset="0"/>
            </a:endParaRPr>
          </a:p>
          <a:p>
            <a:pPr eaLnBrk="1" hangingPunct="1">
              <a:spcBef>
                <a:spcPct val="30000"/>
              </a:spcBef>
            </a:pPr>
            <a:r>
              <a:rPr lang="en-US" altLang="it-IT" sz="2400" kern="0" dirty="0">
                <a:solidFill>
                  <a:srgbClr val="C00000"/>
                </a:solidFill>
                <a:latin typeface="Arial" panose="020B0604020202020204" pitchFamily="34" charset="0"/>
                <a:cs typeface="Arial" panose="020B0604020202020204" pitchFamily="34" charset="0"/>
              </a:rPr>
              <a:t>Electro-polishing</a:t>
            </a:r>
            <a:r>
              <a:rPr lang="en-US" altLang="it-IT" sz="2400" b="0" kern="0" dirty="0">
                <a:solidFill>
                  <a:srgbClr val="C00000"/>
                </a:solidFill>
                <a:latin typeface="Arial" panose="020B0604020202020204" pitchFamily="34" charset="0"/>
                <a:cs typeface="Arial" panose="020B0604020202020204" pitchFamily="34" charset="0"/>
              </a:rPr>
              <a:t> (EP) </a:t>
            </a:r>
            <a:r>
              <a:rPr lang="en-US" altLang="it-IT" sz="2400" b="0" kern="0" dirty="0">
                <a:solidFill>
                  <a:srgbClr val="002060"/>
                </a:solidFill>
                <a:latin typeface="Arial" panose="020B0604020202020204" pitchFamily="34" charset="0"/>
                <a:cs typeface="Arial" panose="020B0604020202020204" pitchFamily="34" charset="0"/>
              </a:rPr>
              <a:t>from KEK (Kenji Saito)</a:t>
            </a:r>
          </a:p>
          <a:p>
            <a:pPr marL="357188" lvl="1" indent="-177800" eaLnBrk="1" hangingPunct="1">
              <a:spcBef>
                <a:spcPct val="30000"/>
              </a:spcBef>
              <a:buNone/>
            </a:pPr>
            <a:r>
              <a:rPr lang="en-US" altLang="it-IT" sz="2000" kern="0" dirty="0">
                <a:solidFill>
                  <a:srgbClr val="002060"/>
                </a:solidFill>
                <a:latin typeface="Arial" panose="020B0604020202020204" pitchFamily="34" charset="0"/>
                <a:cs typeface="Arial" panose="020B0604020202020204" pitchFamily="34" charset="0"/>
              </a:rPr>
              <a:t>Improves field emission and maximum field</a:t>
            </a:r>
          </a:p>
          <a:p>
            <a:pPr marL="811213" lvl="2" indent="-274638" eaLnBrk="1" hangingPunct="1">
              <a:spcBef>
                <a:spcPct val="30000"/>
              </a:spcBef>
            </a:pPr>
            <a:r>
              <a:rPr lang="en-US" altLang="it-IT" sz="2000" b="0" kern="0" dirty="0">
                <a:solidFill>
                  <a:srgbClr val="002060"/>
                </a:solidFill>
                <a:latin typeface="Arial" panose="020B0604020202020204" pitchFamily="34" charset="0"/>
                <a:cs typeface="Arial" panose="020B0604020202020204" pitchFamily="34" charset="0"/>
              </a:rPr>
              <a:t>Much smoother surface, less local field enhancement</a:t>
            </a:r>
          </a:p>
          <a:p>
            <a:pPr marL="1168400" lvl="3" indent="-177800" eaLnBrk="1" hangingPunct="1">
              <a:spcBef>
                <a:spcPct val="30000"/>
              </a:spcBef>
            </a:pPr>
            <a:r>
              <a:rPr lang="en-US" altLang="it-IT" sz="1800" b="0" kern="0" dirty="0">
                <a:solidFill>
                  <a:srgbClr val="002060"/>
                </a:solidFill>
                <a:latin typeface="Arial" panose="020B0604020202020204" pitchFamily="34" charset="0"/>
                <a:cs typeface="Arial" panose="020B0604020202020204" pitchFamily="34" charset="0"/>
              </a:rPr>
              <a:t>Better cleaning with high pressure water rinsing </a:t>
            </a:r>
          </a:p>
          <a:p>
            <a:pPr marL="1168400" lvl="3" indent="-177800" eaLnBrk="1" hangingPunct="1">
              <a:spcBef>
                <a:spcPct val="30000"/>
              </a:spcBef>
            </a:pPr>
            <a:r>
              <a:rPr lang="en-US" altLang="it-IT" sz="1800" b="0" kern="0" dirty="0">
                <a:solidFill>
                  <a:srgbClr val="002060"/>
                </a:solidFill>
                <a:latin typeface="Arial" panose="020B0604020202020204" pitchFamily="34" charset="0"/>
                <a:cs typeface="Arial" panose="020B0604020202020204" pitchFamily="34" charset="0"/>
              </a:rPr>
              <a:t>Q-drop cure by in-situ baking more </a:t>
            </a:r>
            <a:r>
              <a:rPr lang="en-US" altLang="it-IT" sz="1800" b="0" kern="0" dirty="0" err="1">
                <a:solidFill>
                  <a:srgbClr val="002060"/>
                </a:solidFill>
                <a:latin typeface="Arial" panose="020B0604020202020204" pitchFamily="34" charset="0"/>
                <a:cs typeface="Arial" panose="020B0604020202020204" pitchFamily="34" charset="0"/>
              </a:rPr>
              <a:t>efffective</a:t>
            </a:r>
            <a:endParaRPr lang="en-US" altLang="it-IT" sz="1800" b="0" kern="0" dirty="0">
              <a:solidFill>
                <a:srgbClr val="002060"/>
              </a:solidFill>
              <a:latin typeface="Arial" panose="020B0604020202020204" pitchFamily="34" charset="0"/>
              <a:cs typeface="Arial" panose="020B0604020202020204" pitchFamily="34" charset="0"/>
            </a:endParaRPr>
          </a:p>
          <a:p>
            <a:pPr marL="1168400" lvl="3" indent="-177800" eaLnBrk="1" hangingPunct="1">
              <a:spcBef>
                <a:spcPct val="30000"/>
              </a:spcBef>
            </a:pPr>
            <a:r>
              <a:rPr lang="en-US" altLang="it-IT" sz="1800" b="0" kern="0" dirty="0">
                <a:solidFill>
                  <a:srgbClr val="002060"/>
                </a:solidFill>
                <a:latin typeface="Arial" panose="020B0604020202020204" pitchFamily="34" charset="0"/>
                <a:cs typeface="Arial" panose="020B0604020202020204" pitchFamily="34" charset="0"/>
              </a:rPr>
              <a:t>High temperature (1400 °C) heat treatment avoidable</a:t>
            </a:r>
          </a:p>
          <a:p>
            <a:pPr eaLnBrk="1" hangingPunct="1">
              <a:spcBef>
                <a:spcPct val="30000"/>
              </a:spcBef>
            </a:pPr>
            <a:endParaRPr lang="en-US" altLang="it-IT" sz="1600" b="0" kern="0" dirty="0"/>
          </a:p>
        </p:txBody>
      </p:sp>
      <p:sp>
        <p:nvSpPr>
          <p:cNvPr id="7" name="Rectangle 6">
            <a:extLst>
              <a:ext uri="{FF2B5EF4-FFF2-40B4-BE49-F238E27FC236}">
                <a16:creationId xmlns:a16="http://schemas.microsoft.com/office/drawing/2014/main" id="{32EC0031-86B5-DD73-60E8-C134AE0CBD8E}"/>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4017402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A9B8C0-9AC0-EDE1-8BED-B25C95666FF2}"/>
              </a:ext>
            </a:extLst>
          </p:cNvPr>
          <p:cNvSpPr>
            <a:spLocks noGrp="1"/>
          </p:cNvSpPr>
          <p:nvPr>
            <p:ph type="title"/>
          </p:nvPr>
        </p:nvSpPr>
        <p:spPr/>
        <p:txBody>
          <a:bodyPr/>
          <a:lstStyle/>
          <a:p>
            <a:r>
              <a:rPr lang="en-US" altLang="it-IT" dirty="0"/>
              <a:t>EP at DESY from the KEK Experience</a:t>
            </a:r>
            <a:endParaRPr lang="it-IT" dirty="0"/>
          </a:p>
        </p:txBody>
      </p:sp>
      <p:sp>
        <p:nvSpPr>
          <p:cNvPr id="3" name="Segnaposto data 2">
            <a:extLst>
              <a:ext uri="{FF2B5EF4-FFF2-40B4-BE49-F238E27FC236}">
                <a16:creationId xmlns:a16="http://schemas.microsoft.com/office/drawing/2014/main" id="{292B6428-743D-32F0-EBE7-4488386EC66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4A3B1BDE-7269-BEFF-0C31-C638B944AF53}"/>
              </a:ext>
            </a:extLst>
          </p:cNvPr>
          <p:cNvSpPr>
            <a:spLocks noGrp="1"/>
          </p:cNvSpPr>
          <p:nvPr>
            <p:ph type="ftr" sz="quarter" idx="11"/>
          </p:nvPr>
        </p:nvSpPr>
        <p:spPr/>
        <p:txBody>
          <a:bodyPr/>
          <a:lstStyle/>
          <a:p>
            <a:pPr>
              <a:defRPr/>
            </a:pPr>
            <a:fld id="{8DAD3638-8E0C-4079-83E3-101B55F74CF3}" type="slidenum">
              <a:rPr lang="en-US" altLang="it-IT" smtClean="0"/>
              <a:pPr>
                <a:defRPr/>
              </a:pPr>
              <a:t>37</a:t>
            </a:fld>
            <a:endParaRPr lang="en-US" altLang="it-IT"/>
          </a:p>
        </p:txBody>
      </p:sp>
      <p:grpSp>
        <p:nvGrpSpPr>
          <p:cNvPr id="10" name="Group 2">
            <a:extLst>
              <a:ext uri="{FF2B5EF4-FFF2-40B4-BE49-F238E27FC236}">
                <a16:creationId xmlns:a16="http://schemas.microsoft.com/office/drawing/2014/main" id="{47E2B797-1C64-670C-5331-8DE2B298DD78}"/>
              </a:ext>
            </a:extLst>
          </p:cNvPr>
          <p:cNvGrpSpPr>
            <a:grpSpLocks/>
          </p:cNvGrpSpPr>
          <p:nvPr/>
        </p:nvGrpSpPr>
        <p:grpSpPr bwMode="auto">
          <a:xfrm>
            <a:off x="932638" y="1067204"/>
            <a:ext cx="10066265" cy="5093042"/>
            <a:chOff x="-484" y="504"/>
            <a:chExt cx="6491" cy="3284"/>
          </a:xfrm>
        </p:grpSpPr>
        <p:pic>
          <p:nvPicPr>
            <p:cNvPr id="11" name="Picture 3">
              <a:extLst>
                <a:ext uri="{FF2B5EF4-FFF2-40B4-BE49-F238E27FC236}">
                  <a16:creationId xmlns:a16="http://schemas.microsoft.com/office/drawing/2014/main" id="{CCCDCA85-32EE-8DA9-B587-84AF090BE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7" t="5354" r="22983" b="4964"/>
            <a:stretch>
              <a:fillRect/>
            </a:stretch>
          </p:blipFill>
          <p:spPr bwMode="auto">
            <a:xfrm>
              <a:off x="3915" y="504"/>
              <a:ext cx="2092" cy="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50C6EE13-8FD5-493C-EA49-D2313378C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66" t="6245" r="14850" b="6245"/>
            <a:stretch>
              <a:fillRect/>
            </a:stretch>
          </p:blipFill>
          <p:spPr bwMode="auto">
            <a:xfrm>
              <a:off x="-484" y="512"/>
              <a:ext cx="4004" cy="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6">
            <a:extLst>
              <a:ext uri="{FF2B5EF4-FFF2-40B4-BE49-F238E27FC236}">
                <a16:creationId xmlns:a16="http://schemas.microsoft.com/office/drawing/2014/main" id="{FBB7E793-FFE6-227F-7E2B-7837527B2FE5}"/>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4211378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Industrial </a:t>
            </a:r>
            <a:r>
              <a:rPr lang="it-IT" dirty="0" err="1"/>
              <a:t>Studies</a:t>
            </a:r>
            <a:r>
              <a:rPr lang="it-IT" dirty="0"/>
              <a:t> for TESLA TDR &amp; E-XFEL</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38</a:t>
            </a:fld>
            <a:endParaRPr lang="en-US" altLang="it-IT"/>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t="13256"/>
          <a:stretch/>
        </p:blipFill>
        <p:spPr>
          <a:xfrm>
            <a:off x="6172200" y="1143001"/>
            <a:ext cx="4191000" cy="2569657"/>
          </a:xfrm>
          <a:prstGeom prst="rect">
            <a:avLst/>
          </a:prstGeom>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82" r="2743"/>
          <a:stretch/>
        </p:blipFill>
        <p:spPr bwMode="auto">
          <a:xfrm>
            <a:off x="5410201" y="3962400"/>
            <a:ext cx="5133109" cy="232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avity_3K4EB_K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73" t="6368" r="4020" b="3675"/>
          <a:stretch/>
        </p:blipFill>
        <p:spPr bwMode="auto">
          <a:xfrm>
            <a:off x="6197330" y="838201"/>
            <a:ext cx="2302140" cy="1955953"/>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l="7873" t="14600" r="5886" b="14650"/>
          <a:stretch/>
        </p:blipFill>
        <p:spPr>
          <a:xfrm>
            <a:off x="1742874" y="990600"/>
            <a:ext cx="4205808" cy="2438400"/>
          </a:xfrm>
          <a:prstGeom prst="rect">
            <a:avLst/>
          </a:prstGeom>
        </p:spPr>
      </p:pic>
      <p:grpSp>
        <p:nvGrpSpPr>
          <p:cNvPr id="13" name="Gruppo 12"/>
          <p:cNvGrpSpPr/>
          <p:nvPr/>
        </p:nvGrpSpPr>
        <p:grpSpPr>
          <a:xfrm>
            <a:off x="1584876" y="3540464"/>
            <a:ext cx="3759297" cy="2775626"/>
            <a:chOff x="-648511" y="368631"/>
            <a:chExt cx="3759297" cy="2775626"/>
          </a:xfrm>
        </p:grpSpPr>
        <p:pic>
          <p:nvPicPr>
            <p:cNvPr id="11" name="Immagine 10"/>
            <p:cNvPicPr>
              <a:picLocks noChangeAspect="1"/>
            </p:cNvPicPr>
            <p:nvPr/>
          </p:nvPicPr>
          <p:blipFill rotWithShape="1">
            <a:blip r:embed="rId6" cstate="print">
              <a:extLst>
                <a:ext uri="{28A0092B-C50C-407E-A947-70E740481C1C}">
                  <a14:useLocalDpi xmlns:a14="http://schemas.microsoft.com/office/drawing/2010/main" val="0"/>
                </a:ext>
              </a:extLst>
            </a:blip>
            <a:srcRect l="7168" t="7972" r="7168" b="5031"/>
            <a:stretch/>
          </p:blipFill>
          <p:spPr>
            <a:xfrm>
              <a:off x="-648511" y="395591"/>
              <a:ext cx="1867711" cy="2684836"/>
            </a:xfrm>
            <a:prstGeom prst="rect">
              <a:avLst/>
            </a:prstGeom>
          </p:spPr>
        </p:pic>
        <p:pic>
          <p:nvPicPr>
            <p:cNvPr id="12" name="Immagine 11"/>
            <p:cNvPicPr>
              <a:picLocks noChangeAspect="1"/>
            </p:cNvPicPr>
            <p:nvPr/>
          </p:nvPicPr>
          <p:blipFill rotWithShape="1">
            <a:blip r:embed="rId7" cstate="print">
              <a:extLst>
                <a:ext uri="{28A0092B-C50C-407E-A947-70E740481C1C}">
                  <a14:useLocalDpi xmlns:a14="http://schemas.microsoft.com/office/drawing/2010/main" val="0"/>
                </a:ext>
              </a:extLst>
            </a:blip>
            <a:srcRect l="7065" t="7065" r="7567" b="2996"/>
            <a:stretch/>
          </p:blipFill>
          <p:spPr>
            <a:xfrm>
              <a:off x="1249560" y="368631"/>
              <a:ext cx="1861226" cy="2775626"/>
            </a:xfrm>
            <a:prstGeom prst="rect">
              <a:avLst/>
            </a:prstGeom>
          </p:spPr>
        </p:pic>
      </p:grpSp>
      <p:sp>
        <p:nvSpPr>
          <p:cNvPr id="9" name="Rectangle 6">
            <a:extLst>
              <a:ext uri="{FF2B5EF4-FFF2-40B4-BE49-F238E27FC236}">
                <a16:creationId xmlns:a16="http://schemas.microsoft.com/office/drawing/2014/main" id="{74A5E4F8-BB87-070F-FDAA-03DC710F6DD4}"/>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558604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European XFEL Cavity Production - 1</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39</a:t>
            </a:fld>
            <a:endParaRPr lang="en-US" altLang="it-IT"/>
          </a:p>
        </p:txBody>
      </p:sp>
      <p:sp>
        <p:nvSpPr>
          <p:cNvPr id="6" name="Text Box 4"/>
          <p:cNvSpPr txBox="1">
            <a:spLocks noChangeArrowheads="1"/>
          </p:cNvSpPr>
          <p:nvPr/>
        </p:nvSpPr>
        <p:spPr bwMode="auto">
          <a:xfrm>
            <a:off x="990600" y="990601"/>
            <a:ext cx="10439399" cy="5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0" tIns="45687" rIns="91370" bIns="45687">
            <a:spAutoFit/>
          </a:bodyPr>
          <a:lstStyle>
            <a:lvl1pPr marL="358775" indent="-358775" defTabSz="912813" eaLnBrk="0" hangingPunct="0">
              <a:spcBef>
                <a:spcPct val="20000"/>
              </a:spcBef>
              <a:buClr>
                <a:schemeClr val="tx1"/>
              </a:buClr>
              <a:buSzPct val="120000"/>
              <a:defRPr sz="2000">
                <a:solidFill>
                  <a:srgbClr val="000099"/>
                </a:solidFill>
                <a:latin typeface="Calibri" pitchFamily="34" charset="0"/>
              </a:defRPr>
            </a:lvl1pPr>
            <a:lvl2pPr marL="715963" indent="-177800" defTabSz="912813" eaLnBrk="0" hangingPunct="0">
              <a:spcBef>
                <a:spcPct val="20000"/>
              </a:spcBef>
              <a:buSzPct val="60000"/>
              <a:buBlip>
                <a:blip r:embed="rId2"/>
              </a:buBlip>
              <a:defRPr>
                <a:solidFill>
                  <a:srgbClr val="000099"/>
                </a:solidFill>
                <a:latin typeface="Calibri" pitchFamily="34" charset="0"/>
              </a:defRPr>
            </a:lvl2pPr>
            <a:lvl3pPr marL="1216025" indent="-228600" defTabSz="912813" eaLnBrk="0" hangingPunct="0">
              <a:spcBef>
                <a:spcPct val="20000"/>
              </a:spcBef>
              <a:buSzPct val="70000"/>
              <a:buBlip>
                <a:blip r:embed="rId3"/>
              </a:buBlip>
              <a:defRPr sz="1600">
                <a:solidFill>
                  <a:schemeClr val="tx1"/>
                </a:solidFill>
                <a:latin typeface="Calibri" pitchFamily="34" charset="0"/>
              </a:defRPr>
            </a:lvl3pPr>
            <a:lvl4pPr marL="1624013"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defRPr/>
            </a:pP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At the end of the long prequalification process (TTF, FLASH, ILC,…)</a:t>
            </a:r>
            <a:endParaRPr lang="en-US" altLang="it-IT" sz="2800" dirty="0">
              <a:solidFill>
                <a:srgbClr val="002060"/>
              </a:solidFill>
              <a:latin typeface="Arial" panose="020B0604020202020204" pitchFamily="34" charset="0"/>
              <a:ea typeface="ＭＳ Ｐゴシック" pitchFamily="34" charset="-128"/>
              <a:cs typeface="Arial" panose="020B0604020202020204" pitchFamily="34" charset="0"/>
            </a:endParaRPr>
          </a:p>
          <a:p>
            <a:pPr algn="ctr" eaLnBrk="1" hangingPunct="1">
              <a:buClrTx/>
              <a:buSzTx/>
              <a:defRPr/>
            </a:pP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E</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ttore</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sz="2400" dirty="0" err="1">
                <a:solidFill>
                  <a:srgbClr val="C00000"/>
                </a:solidFill>
                <a:latin typeface="Arial" panose="020B0604020202020204" pitchFamily="34" charset="0"/>
                <a:ea typeface="ＭＳ Ｐゴシック" pitchFamily="34" charset="-128"/>
                <a:cs typeface="Arial" panose="020B0604020202020204" pitchFamily="34" charset="0"/>
              </a:rPr>
              <a:t>Z</a:t>
            </a:r>
            <a:r>
              <a:rPr lang="en-US" altLang="it-IT" sz="2400" b="0" dirty="0" err="1">
                <a:solidFill>
                  <a:srgbClr val="C00000"/>
                </a:solidFill>
                <a:latin typeface="Arial" panose="020B0604020202020204" pitchFamily="34" charset="0"/>
                <a:ea typeface="ＭＳ Ｐゴシック" pitchFamily="34" charset="-128"/>
                <a:cs typeface="Arial" panose="020B0604020202020204" pitchFamily="34" charset="0"/>
              </a:rPr>
              <a:t>anon</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EZ </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&amp;</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R</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esearch</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I</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nstruments,</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RI</a:t>
            </a:r>
          </a:p>
          <a:p>
            <a:pPr algn="ctr" eaLnBrk="1" hangingPunct="1">
              <a:buClrTx/>
              <a:buSzTx/>
              <a:defRPr/>
            </a:pP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were contracted at the </a:t>
            </a:r>
            <a:r>
              <a:rPr lang="en-US" altLang="it-IT" dirty="0">
                <a:solidFill>
                  <a:srgbClr val="002060"/>
                </a:solidFill>
                <a:latin typeface="Arial" panose="020B0604020202020204" pitchFamily="34" charset="0"/>
                <a:ea typeface="ＭＳ Ｐゴシック" pitchFamily="34" charset="-128"/>
                <a:cs typeface="Arial" panose="020B0604020202020204" pitchFamily="34" charset="0"/>
              </a:rPr>
              <a:t>end 2010</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to produce each</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a:t>
            </a:r>
          </a:p>
          <a:p>
            <a:pPr eaLnBrk="1" hangingPunct="1">
              <a:spcBef>
                <a:spcPct val="0"/>
              </a:spcBef>
              <a:buClrTx/>
              <a:buSzTx/>
              <a:defRPr/>
            </a:pPr>
            <a:endParaRPr lang="en-US" altLang="it-IT" sz="6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Tx/>
              <a:buSzTx/>
              <a:defRPr/>
            </a:pPr>
            <a:endParaRPr lang="en-US" altLang="it-IT" sz="6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
                <a:srgbClr val="CC3300"/>
              </a:buClr>
              <a:buFontTx/>
              <a:buChar char="•"/>
              <a:defRP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8 Cavities</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for infrastructure rump/up and qualification</a:t>
            </a:r>
          </a:p>
          <a:p>
            <a:pPr marL="538163" lvl="1" indent="0" eaLnBrk="1" hangingPunct="1">
              <a:spcBef>
                <a:spcPct val="0"/>
              </a:spcBef>
              <a:buClr>
                <a:srgbClr val="000099"/>
              </a:buClr>
              <a:buSzPct val="90000"/>
              <a:buNone/>
              <a:defRPr/>
            </a:pPr>
            <a:r>
              <a:rPr lang="en-US" altLang="it-IT" sz="2000" b="0" dirty="0">
                <a:solidFill>
                  <a:srgbClr val="002060"/>
                </a:solidFill>
                <a:latin typeface="Arial" panose="020B0604020202020204" pitchFamily="34" charset="0"/>
                <a:ea typeface="ＭＳ Ｐゴシック" pitchFamily="34" charset="-128"/>
                <a:cs typeface="Arial" panose="020B0604020202020204" pitchFamily="34" charset="0"/>
              </a:rPr>
              <a:t>	4 Dummy CVs (DCV), 4 Reference CVs (RCV)</a:t>
            </a:r>
          </a:p>
          <a:p>
            <a:pPr eaLnBrk="1" hangingPunct="1">
              <a:spcBef>
                <a:spcPct val="0"/>
              </a:spcBef>
              <a:buClr>
                <a:srgbClr val="CC3300"/>
              </a:buClr>
              <a:buFontTx/>
              <a:buChar char="•"/>
              <a:defRP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280 XFEL type series cavities (first 8 are PCV)</a:t>
            </a:r>
            <a:endPar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endParaRPr>
          </a:p>
          <a:p>
            <a:pPr marL="0" indent="0" eaLnBrk="1" hangingPunct="1">
              <a:spcBef>
                <a:spcPct val="0"/>
              </a:spcBef>
              <a:buClr>
                <a:srgbClr val="CC3300"/>
              </a:buClr>
              <a:defRPr/>
            </a:pP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12 ILC </a:t>
            </a:r>
            <a:r>
              <a:rPr lang="en-US" altLang="it-IT" b="0" dirty="0" err="1">
                <a:solidFill>
                  <a:srgbClr val="002060"/>
                </a:solidFill>
                <a:latin typeface="Arial" panose="020B0604020202020204" pitchFamily="34" charset="0"/>
                <a:ea typeface="ＭＳ Ｐゴシック" pitchFamily="34" charset="-128"/>
                <a:cs typeface="Arial" panose="020B0604020202020204" pitchFamily="34" charset="0"/>
              </a:rPr>
              <a:t>HiGrade</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cavities</a:t>
            </a:r>
          </a:p>
          <a:p>
            <a:pPr eaLnBrk="1" hangingPunct="1">
              <a:spcBef>
                <a:spcPct val="0"/>
              </a:spcBef>
              <a:buClr>
                <a:srgbClr val="CC3300"/>
              </a:buClr>
              <a:buFontTx/>
              <a:buChar char="•"/>
              <a:defRPr/>
            </a:pPr>
            <a:endPar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
                <a:srgbClr val="CC3300"/>
              </a:buClr>
              <a:buFontTx/>
              <a:buChar char="•"/>
              <a:defRPr/>
            </a:pPr>
            <a:endParaRPr lang="en-US" altLang="it-IT" sz="600" dirty="0">
              <a:solidFill>
                <a:srgbClr val="00206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
                <a:srgbClr val="CC3300"/>
              </a:buClr>
              <a:buFontTx/>
              <a:buChar char="•"/>
              <a:defRP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Additional 120 cavities allocated end 2012 to each </a:t>
            </a:r>
            <a:r>
              <a:rPr lang="en-US" altLang="it-IT" sz="2400" dirty="0" err="1">
                <a:solidFill>
                  <a:srgbClr val="002060"/>
                </a:solidFill>
                <a:latin typeface="Arial" panose="020B0604020202020204" pitchFamily="34" charset="0"/>
                <a:ea typeface="ＭＳ Ｐゴシック" pitchFamily="34" charset="-128"/>
                <a:cs typeface="Arial" panose="020B0604020202020204" pitchFamily="34" charset="0"/>
              </a:rPr>
              <a:t>companiy</a:t>
            </a:r>
            <a:endPar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endParaRPr>
          </a:p>
          <a:p>
            <a:pPr marL="0" indent="0" eaLnBrk="1" hangingPunct="1">
              <a:spcBef>
                <a:spcPct val="0"/>
              </a:spcBef>
              <a:buClr>
                <a:srgbClr val="CC3300"/>
              </a:buClr>
              <a:defRP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sz="2400" dirty="0" err="1">
                <a:solidFill>
                  <a:srgbClr val="C00000"/>
                </a:solidFill>
                <a:latin typeface="Arial" panose="020B0604020202020204" pitchFamily="34" charset="0"/>
                <a:ea typeface="ＭＳ Ｐゴシック" pitchFamily="34" charset="-128"/>
                <a:cs typeface="Arial" panose="020B0604020202020204" pitchFamily="34" charset="0"/>
              </a:rPr>
              <a:t>Nb</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dirty="0">
                <a:solidFill>
                  <a:srgbClr val="C00000"/>
                </a:solidFill>
                <a:latin typeface="Arial" panose="020B0604020202020204" pitchFamily="34" charset="0"/>
                <a:ea typeface="ＭＳ Ｐゴシック" pitchFamily="34" charset="-128"/>
                <a:cs typeface="Arial" panose="020B0604020202020204" pitchFamily="34" charset="0"/>
              </a:rPr>
              <a:t>&amp;</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sz="2400" dirty="0" err="1">
                <a:solidFill>
                  <a:srgbClr val="C00000"/>
                </a:solidFill>
                <a:latin typeface="Arial" panose="020B0604020202020204" pitchFamily="34" charset="0"/>
                <a:ea typeface="ＭＳ Ｐゴシック" pitchFamily="34" charset="-128"/>
                <a:cs typeface="Arial" panose="020B0604020202020204" pitchFamily="34" charset="0"/>
              </a:rPr>
              <a:t>NbTi</a:t>
            </a:r>
            <a:r>
              <a:rPr lang="en-US" altLang="it-IT" dirty="0">
                <a:solidFill>
                  <a:srgbClr val="C00000"/>
                </a:solidFill>
                <a:latin typeface="Arial" panose="020B0604020202020204" pitchFamily="34" charset="0"/>
                <a:ea typeface="ＭＳ Ｐゴシック" pitchFamily="34" charset="-128"/>
                <a:cs typeface="Arial" panose="020B0604020202020204" pitchFamily="34" charset="0"/>
              </a:rPr>
              <a:t> supplied </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by DESY</a:t>
            </a:r>
            <a:endParaRPr lang="en-US" altLang="it-IT" dirty="0">
              <a:solidFill>
                <a:srgbClr val="C00000"/>
              </a:solidFill>
              <a:latin typeface="Arial" panose="020B0604020202020204" pitchFamily="34" charset="0"/>
              <a:ea typeface="ＭＳ Ｐゴシック" pitchFamily="34" charset="-128"/>
              <a:cs typeface="Arial" panose="020B0604020202020204" pitchFamily="34" charset="0"/>
            </a:endParaRPr>
          </a:p>
          <a:p>
            <a:pPr eaLnBrk="1" hangingPunct="1">
              <a:spcBef>
                <a:spcPct val="0"/>
              </a:spcBef>
              <a:buClr>
                <a:srgbClr val="CC3300"/>
              </a:buClr>
              <a:buFontTx/>
              <a:buChar char="•"/>
              <a:defRPr/>
            </a:pP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Production precisely following </a:t>
            </a:r>
            <a:r>
              <a:rPr lang="en-US" altLang="it-IT" dirty="0">
                <a:solidFill>
                  <a:srgbClr val="C00000"/>
                </a:solidFill>
                <a:latin typeface="Arial" panose="020B0604020202020204" pitchFamily="34" charset="0"/>
                <a:ea typeface="ＭＳ Ｐゴシック" pitchFamily="34" charset="-128"/>
                <a:cs typeface="Arial" panose="020B0604020202020204" pitchFamily="34" charset="0"/>
              </a:rPr>
              <a:t>detailed specifications</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which also include the 	</a:t>
            </a:r>
            <a:r>
              <a:rPr lang="en-US" altLang="it-IT" dirty="0">
                <a:solidFill>
                  <a:srgbClr val="C00000"/>
                </a:solidFill>
                <a:latin typeface="Arial" panose="020B0604020202020204" pitchFamily="34" charset="0"/>
                <a:ea typeface="ＭＳ Ｐゴシック" pitchFamily="34" charset="-128"/>
                <a:cs typeface="Arial" panose="020B0604020202020204" pitchFamily="34" charset="0"/>
              </a:rPr>
              <a:t>exact definition of infrastructure</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to be used (</a:t>
            </a:r>
            <a:r>
              <a:rPr lang="en-US" altLang="it-IT" dirty="0">
                <a:solidFill>
                  <a:srgbClr val="C00000"/>
                </a:solidFill>
                <a:latin typeface="Arial" panose="020B0604020202020204" pitchFamily="34" charset="0"/>
                <a:ea typeface="ＭＳ Ｐゴシック" pitchFamily="34" charset="-128"/>
                <a:cs typeface="Arial" panose="020B0604020202020204" pitchFamily="34" charset="0"/>
              </a:rPr>
              <a:t>build to print</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a:t>
            </a:r>
          </a:p>
          <a:p>
            <a:pPr eaLnBrk="1" hangingPunct="1">
              <a:spcBef>
                <a:spcPct val="0"/>
              </a:spcBef>
              <a:buClr>
                <a:srgbClr val="CC3300"/>
              </a:buClr>
              <a:buFontTx/>
              <a:buChar char="•"/>
              <a:defRPr/>
            </a:pP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Final treatment after main EP: final </a:t>
            </a:r>
            <a:r>
              <a:rPr lang="en-US" altLang="it-IT" sz="2800" dirty="0">
                <a:solidFill>
                  <a:srgbClr val="C00000"/>
                </a:solidFill>
                <a:latin typeface="Arial" panose="020B0604020202020204" pitchFamily="34" charset="0"/>
                <a:ea typeface="ＭＳ Ｐゴシック" pitchFamily="34" charset="-128"/>
                <a:cs typeface="Arial" panose="020B0604020202020204" pitchFamily="34" charset="0"/>
              </a:rPr>
              <a:t>EP </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for</a:t>
            </a:r>
            <a:r>
              <a:rPr lang="en-US" altLang="it-IT" sz="2800" dirty="0">
                <a:solidFill>
                  <a:srgbClr val="C00000"/>
                </a:solidFill>
                <a:latin typeface="Arial" panose="020B0604020202020204" pitchFamily="34" charset="0"/>
                <a:ea typeface="ＭＳ Ｐゴシック" pitchFamily="34" charset="-128"/>
                <a:cs typeface="Arial" panose="020B0604020202020204" pitchFamily="34" charset="0"/>
              </a:rPr>
              <a:t> RI</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 flash</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it-IT" sz="2800" dirty="0">
                <a:solidFill>
                  <a:srgbClr val="C00000"/>
                </a:solidFill>
                <a:latin typeface="Arial" panose="020B0604020202020204" pitchFamily="34" charset="0"/>
                <a:ea typeface="ＭＳ Ｐゴシック" pitchFamily="34" charset="-128"/>
                <a:cs typeface="Arial" panose="020B0604020202020204" pitchFamily="34" charset="0"/>
              </a:rPr>
              <a:t>BCP </a:t>
            </a:r>
            <a:r>
              <a:rPr lang="en-US" altLang="it-IT" b="0" dirty="0">
                <a:solidFill>
                  <a:srgbClr val="C00000"/>
                </a:solidFill>
                <a:latin typeface="Arial" panose="020B0604020202020204" pitchFamily="34" charset="0"/>
                <a:ea typeface="ＭＳ Ｐゴシック" pitchFamily="34" charset="-128"/>
                <a:cs typeface="Arial" panose="020B0604020202020204" pitchFamily="34" charset="0"/>
              </a:rPr>
              <a:t>for</a:t>
            </a:r>
            <a:r>
              <a:rPr lang="en-US" altLang="it-IT" sz="2800" dirty="0">
                <a:solidFill>
                  <a:srgbClr val="C00000"/>
                </a:solidFill>
                <a:latin typeface="Arial" panose="020B0604020202020204" pitchFamily="34" charset="0"/>
                <a:ea typeface="ＭＳ Ｐゴシック" pitchFamily="34" charset="-128"/>
                <a:cs typeface="Arial" panose="020B0604020202020204" pitchFamily="34" charset="0"/>
              </a:rPr>
              <a:t> EZ</a:t>
            </a:r>
          </a:p>
        </p:txBody>
      </p:sp>
      <p:sp>
        <p:nvSpPr>
          <p:cNvPr id="7" name="Rectangle 6">
            <a:extLst>
              <a:ext uri="{FF2B5EF4-FFF2-40B4-BE49-F238E27FC236}">
                <a16:creationId xmlns:a16="http://schemas.microsoft.com/office/drawing/2014/main" id="{1A5D5EC4-0915-0F63-AB6A-821759AA13F6}"/>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494774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10F0A780-F3E1-EC7E-6C4F-A425ED1E9CF6}"/>
              </a:ext>
            </a:extLst>
          </p:cNvPr>
          <p:cNvSpPr>
            <a:spLocks noGrp="1"/>
          </p:cNvSpPr>
          <p:nvPr>
            <p:ph idx="1"/>
          </p:nvPr>
        </p:nvSpPr>
        <p:spPr>
          <a:xfrm>
            <a:off x="533400" y="1078707"/>
            <a:ext cx="10947400" cy="5334000"/>
          </a:xfrm>
        </p:spPr>
        <p:txBody>
          <a:bodyPr/>
          <a:lstStyle/>
          <a:p>
            <a:pPr>
              <a:lnSpc>
                <a:spcPts val="2800"/>
              </a:lnSpc>
              <a:spcBef>
                <a:spcPts val="1176"/>
              </a:spcBef>
            </a:pPr>
            <a:r>
              <a:rPr lang="it-IT" sz="2800" b="1" dirty="0"/>
              <a:t>Production and </a:t>
            </a:r>
            <a:r>
              <a:rPr lang="it-IT" sz="2800" b="1" dirty="0" err="1"/>
              <a:t>exchange</a:t>
            </a:r>
            <a:r>
              <a:rPr lang="it-IT" sz="2800" b="1" dirty="0"/>
              <a:t> of </a:t>
            </a:r>
            <a:r>
              <a:rPr lang="it-IT" sz="2800" b="1" dirty="0" err="1"/>
              <a:t>any</a:t>
            </a:r>
            <a:r>
              <a:rPr lang="it-IT" sz="2800" b="1" dirty="0"/>
              <a:t> </a:t>
            </a:r>
            <a:r>
              <a:rPr lang="it-IT" sz="2800" b="1" dirty="0" err="1"/>
              <a:t>type</a:t>
            </a:r>
            <a:r>
              <a:rPr lang="it-IT" sz="2800" b="1" dirty="0"/>
              <a:t> of </a:t>
            </a:r>
            <a:r>
              <a:rPr lang="it-IT" sz="2800" b="1" dirty="0" err="1"/>
              <a:t>goods</a:t>
            </a:r>
            <a:r>
              <a:rPr lang="it-IT" sz="2800" b="1" dirty="0"/>
              <a:t> are </a:t>
            </a:r>
            <a:r>
              <a:rPr lang="it-IT" sz="2800" b="1" dirty="0" err="1"/>
              <a:t>naturally</a:t>
            </a:r>
            <a:r>
              <a:rPr lang="it-IT" sz="2800" b="1" dirty="0"/>
              <a:t> </a:t>
            </a:r>
            <a:r>
              <a:rPr lang="it-IT" sz="2800" b="1" dirty="0" err="1"/>
              <a:t>based</a:t>
            </a:r>
            <a:r>
              <a:rPr lang="it-IT" sz="2800" b="1" dirty="0"/>
              <a:t> on the </a:t>
            </a:r>
            <a:r>
              <a:rPr lang="it-IT" sz="2800" b="1" dirty="0" err="1"/>
              <a:t>application</a:t>
            </a:r>
            <a:r>
              <a:rPr lang="it-IT" sz="2800" b="1" dirty="0"/>
              <a:t> </a:t>
            </a:r>
            <a:r>
              <a:rPr lang="it-IT" sz="2800" b="1" dirty="0">
                <a:solidFill>
                  <a:srgbClr val="C00000"/>
                </a:solidFill>
              </a:rPr>
              <a:t>QA</a:t>
            </a:r>
            <a:r>
              <a:rPr lang="it-IT" sz="2800" b="1" dirty="0"/>
              <a:t> &amp; </a:t>
            </a:r>
            <a:r>
              <a:rPr lang="it-IT" sz="2800" b="1" dirty="0">
                <a:solidFill>
                  <a:srgbClr val="C00000"/>
                </a:solidFill>
              </a:rPr>
              <a:t>QC</a:t>
            </a:r>
            <a:r>
              <a:rPr lang="it-IT" sz="2800" b="1" dirty="0"/>
              <a:t> </a:t>
            </a:r>
            <a:r>
              <a:rPr lang="it-IT" sz="2800" b="1" dirty="0" err="1"/>
              <a:t>at</a:t>
            </a:r>
            <a:r>
              <a:rPr lang="it-IT" sz="2800" b="1" dirty="0"/>
              <a:t> a </a:t>
            </a:r>
            <a:r>
              <a:rPr lang="it-IT" sz="2800" b="1" dirty="0" err="1"/>
              <a:t>certain</a:t>
            </a:r>
            <a:r>
              <a:rPr lang="it-IT" sz="2800" b="1" dirty="0"/>
              <a:t> </a:t>
            </a:r>
            <a:r>
              <a:rPr lang="it-IT" sz="2800" b="1" dirty="0" err="1"/>
              <a:t>level</a:t>
            </a:r>
            <a:r>
              <a:rPr lang="it-IT" sz="2800" b="1" dirty="0"/>
              <a:t>. </a:t>
            </a:r>
          </a:p>
          <a:p>
            <a:pPr>
              <a:lnSpc>
                <a:spcPts val="2700"/>
              </a:lnSpc>
              <a:spcBef>
                <a:spcPts val="1176"/>
              </a:spcBef>
            </a:pPr>
            <a:r>
              <a:rPr lang="it-IT" dirty="0"/>
              <a:t>For </a:t>
            </a:r>
            <a:r>
              <a:rPr lang="it-IT" dirty="0" err="1"/>
              <a:t>complex</a:t>
            </a:r>
            <a:r>
              <a:rPr lang="it-IT" dirty="0"/>
              <a:t> </a:t>
            </a:r>
            <a:r>
              <a:rPr lang="it-IT" dirty="0" err="1"/>
              <a:t>object</a:t>
            </a:r>
            <a:r>
              <a:rPr lang="it-IT" dirty="0"/>
              <a:t> and </a:t>
            </a:r>
            <a:r>
              <a:rPr lang="it-IT" dirty="0" err="1"/>
              <a:t>apparatus</a:t>
            </a:r>
            <a:r>
              <a:rPr lang="it-IT" dirty="0"/>
              <a:t> </a:t>
            </a:r>
            <a:r>
              <a:rPr lang="it-IT" dirty="0" err="1"/>
              <a:t>specific</a:t>
            </a:r>
            <a:r>
              <a:rPr lang="it-IT" dirty="0"/>
              <a:t> rule and </a:t>
            </a:r>
            <a:r>
              <a:rPr lang="it-IT" dirty="0" err="1"/>
              <a:t>qualification</a:t>
            </a:r>
            <a:r>
              <a:rPr lang="it-IT" dirty="0"/>
              <a:t> </a:t>
            </a:r>
            <a:r>
              <a:rPr lang="it-IT" dirty="0" err="1"/>
              <a:t>patents</a:t>
            </a:r>
            <a:r>
              <a:rPr lang="it-IT" dirty="0"/>
              <a:t> </a:t>
            </a:r>
            <a:r>
              <a:rPr lang="it-IT" dirty="0" err="1"/>
              <a:t>have</a:t>
            </a:r>
            <a:r>
              <a:rPr lang="it-IT" dirty="0"/>
              <a:t> </a:t>
            </a:r>
            <a:r>
              <a:rPr lang="it-IT" dirty="0" err="1"/>
              <a:t>been</a:t>
            </a:r>
            <a:r>
              <a:rPr lang="it-IT" dirty="0"/>
              <a:t> </a:t>
            </a:r>
            <a:r>
              <a:rPr lang="it-IT" dirty="0" err="1"/>
              <a:t>developped</a:t>
            </a:r>
            <a:r>
              <a:rPr lang="it-IT" dirty="0"/>
              <a:t> do make </a:t>
            </a:r>
            <a:r>
              <a:rPr lang="it-IT" dirty="0" err="1"/>
              <a:t>possible</a:t>
            </a:r>
            <a:r>
              <a:rPr lang="it-IT" dirty="0"/>
              <a:t> </a:t>
            </a:r>
            <a:r>
              <a:rPr lang="it-IT" dirty="0" err="1"/>
              <a:t>both</a:t>
            </a:r>
            <a:r>
              <a:rPr lang="it-IT" dirty="0"/>
              <a:t>: the </a:t>
            </a:r>
            <a:r>
              <a:rPr lang="it-IT" dirty="0" err="1"/>
              <a:t>assurance</a:t>
            </a:r>
            <a:r>
              <a:rPr lang="it-IT" dirty="0"/>
              <a:t> of the </a:t>
            </a:r>
            <a:r>
              <a:rPr lang="it-IT" dirty="0" err="1"/>
              <a:t>expected</a:t>
            </a:r>
            <a:r>
              <a:rPr lang="it-IT" dirty="0"/>
              <a:t> </a:t>
            </a:r>
            <a:r>
              <a:rPr lang="it-IT" dirty="0" err="1"/>
              <a:t>quality</a:t>
            </a:r>
            <a:r>
              <a:rPr lang="it-IT" dirty="0"/>
              <a:t> and </a:t>
            </a:r>
            <a:r>
              <a:rPr lang="it-IT" dirty="0" err="1"/>
              <a:t>its</a:t>
            </a:r>
            <a:r>
              <a:rPr lang="it-IT" dirty="0"/>
              <a:t> </a:t>
            </a:r>
            <a:r>
              <a:rPr lang="it-IT" dirty="0" err="1"/>
              <a:t>indirect</a:t>
            </a:r>
            <a:r>
              <a:rPr lang="it-IT" dirty="0"/>
              <a:t> control </a:t>
            </a:r>
            <a:r>
              <a:rPr lang="it-IT" dirty="0" err="1"/>
              <a:t>through</a:t>
            </a:r>
            <a:r>
              <a:rPr lang="it-IT" dirty="0"/>
              <a:t> </a:t>
            </a:r>
            <a:r>
              <a:rPr lang="it-IT" dirty="0" err="1"/>
              <a:t>properly</a:t>
            </a:r>
            <a:r>
              <a:rPr lang="it-IT" dirty="0"/>
              <a:t> </a:t>
            </a:r>
            <a:r>
              <a:rPr lang="it-IT" dirty="0" err="1"/>
              <a:t>documeted</a:t>
            </a:r>
            <a:r>
              <a:rPr lang="it-IT" dirty="0"/>
              <a:t> production steps.</a:t>
            </a:r>
          </a:p>
          <a:p>
            <a:pPr>
              <a:lnSpc>
                <a:spcPts val="2700"/>
              </a:lnSpc>
              <a:spcBef>
                <a:spcPts val="1176"/>
              </a:spcBef>
            </a:pPr>
            <a:r>
              <a:rPr lang="it-IT" dirty="0" err="1"/>
              <a:t>Whoever</a:t>
            </a:r>
            <a:r>
              <a:rPr lang="it-IT" dirty="0"/>
              <a:t> </a:t>
            </a:r>
            <a:r>
              <a:rPr lang="it-IT" dirty="0" err="1"/>
              <a:t>produces</a:t>
            </a:r>
            <a:r>
              <a:rPr lang="it-IT" dirty="0"/>
              <a:t> </a:t>
            </a:r>
            <a:r>
              <a:rPr lang="it-IT" dirty="0" err="1"/>
              <a:t>something</a:t>
            </a:r>
            <a:r>
              <a:rPr lang="it-IT" dirty="0"/>
              <a:t> for a </a:t>
            </a:r>
            <a:r>
              <a:rPr lang="it-IT" dirty="0" err="1"/>
              <a:t>certan</a:t>
            </a:r>
            <a:r>
              <a:rPr lang="it-IT" dirty="0"/>
              <a:t> </a:t>
            </a:r>
            <a:r>
              <a:rPr lang="it-IT" dirty="0" err="1"/>
              <a:t>function</a:t>
            </a:r>
            <a:r>
              <a:rPr lang="it-IT" dirty="0"/>
              <a:t> or use </a:t>
            </a:r>
            <a:r>
              <a:rPr lang="it-IT" dirty="0" err="1"/>
              <a:t>has</a:t>
            </a:r>
            <a:r>
              <a:rPr lang="it-IT" dirty="0"/>
              <a:t> </a:t>
            </a:r>
            <a:r>
              <a:rPr lang="it-IT" dirty="0" err="1"/>
              <a:t>every</a:t>
            </a:r>
            <a:r>
              <a:rPr lang="it-IT" dirty="0"/>
              <a:t> </a:t>
            </a:r>
            <a:r>
              <a:rPr lang="it-IT" dirty="0" err="1"/>
              <a:t>interest</a:t>
            </a:r>
            <a:r>
              <a:rPr lang="it-IT" dirty="0"/>
              <a:t> in </a:t>
            </a:r>
            <a:r>
              <a:rPr lang="it-IT" dirty="0" err="1"/>
              <a:t>producing</a:t>
            </a:r>
            <a:r>
              <a:rPr lang="it-IT" dirty="0"/>
              <a:t> items </a:t>
            </a:r>
            <a:r>
              <a:rPr lang="it-IT" dirty="0" err="1"/>
              <a:t>that</a:t>
            </a:r>
            <a:r>
              <a:rPr lang="it-IT" dirty="0"/>
              <a:t> are </a:t>
            </a:r>
            <a:r>
              <a:rPr lang="it-IT" dirty="0" err="1"/>
              <a:t>attractive</a:t>
            </a:r>
            <a:r>
              <a:rPr lang="it-IT" dirty="0"/>
              <a:t> in </a:t>
            </a:r>
            <a:r>
              <a:rPr lang="it-IT" dirty="0" err="1"/>
              <a:t>terms</a:t>
            </a:r>
            <a:r>
              <a:rPr lang="it-IT" dirty="0"/>
              <a:t> of </a:t>
            </a:r>
            <a:r>
              <a:rPr lang="it-IT" dirty="0" err="1"/>
              <a:t>quality</a:t>
            </a:r>
            <a:r>
              <a:rPr lang="it-IT" dirty="0"/>
              <a:t> and cost. The </a:t>
            </a:r>
            <a:r>
              <a:rPr lang="it-IT" dirty="0" err="1"/>
              <a:t>experience</a:t>
            </a:r>
            <a:r>
              <a:rPr lang="it-IT" dirty="0"/>
              <a:t> </a:t>
            </a:r>
            <a:r>
              <a:rPr lang="it-IT" dirty="0" err="1"/>
              <a:t>demostrated</a:t>
            </a:r>
            <a:r>
              <a:rPr lang="it-IT" dirty="0"/>
              <a:t> </a:t>
            </a:r>
            <a:r>
              <a:rPr lang="it-IT" dirty="0" err="1"/>
              <a:t>that</a:t>
            </a:r>
            <a:r>
              <a:rPr lang="it-IT" dirty="0"/>
              <a:t> the </a:t>
            </a:r>
            <a:r>
              <a:rPr lang="it-IT" dirty="0" err="1"/>
              <a:t>strict</a:t>
            </a:r>
            <a:r>
              <a:rPr lang="it-IT" dirty="0"/>
              <a:t> </a:t>
            </a:r>
            <a:r>
              <a:rPr lang="it-IT" dirty="0" err="1"/>
              <a:t>application</a:t>
            </a:r>
            <a:r>
              <a:rPr lang="it-IT" dirty="0"/>
              <a:t> of </a:t>
            </a:r>
            <a:r>
              <a:rPr lang="it-IT" dirty="0" err="1"/>
              <a:t>specific</a:t>
            </a:r>
            <a:r>
              <a:rPr lang="it-IT" dirty="0"/>
              <a:t> rules and controls, </a:t>
            </a:r>
            <a:r>
              <a:rPr lang="it-IT" b="1" dirty="0">
                <a:solidFill>
                  <a:srgbClr val="C00000"/>
                </a:solidFill>
              </a:rPr>
              <a:t>QC</a:t>
            </a:r>
            <a:r>
              <a:rPr lang="it-IT" dirty="0"/>
              <a:t>,  </a:t>
            </a:r>
            <a:r>
              <a:rPr lang="it-IT" dirty="0" err="1"/>
              <a:t>during</a:t>
            </a:r>
            <a:r>
              <a:rPr lang="it-IT" dirty="0"/>
              <a:t> the production </a:t>
            </a:r>
            <a:r>
              <a:rPr lang="it-IT" dirty="0" err="1"/>
              <a:t>assures</a:t>
            </a:r>
            <a:r>
              <a:rPr lang="it-IT" dirty="0"/>
              <a:t> the </a:t>
            </a:r>
            <a:r>
              <a:rPr lang="it-IT" dirty="0" err="1"/>
              <a:t>quality</a:t>
            </a:r>
            <a:r>
              <a:rPr lang="it-IT" dirty="0"/>
              <a:t>, </a:t>
            </a:r>
            <a:r>
              <a:rPr lang="it-IT" b="1" dirty="0">
                <a:solidFill>
                  <a:srgbClr val="C00000"/>
                </a:solidFill>
              </a:rPr>
              <a:t>QA</a:t>
            </a:r>
            <a:r>
              <a:rPr lang="it-IT" dirty="0"/>
              <a:t>, of the </a:t>
            </a:r>
            <a:r>
              <a:rPr lang="it-IT" dirty="0" err="1"/>
              <a:t>final</a:t>
            </a:r>
            <a:r>
              <a:rPr lang="it-IT" dirty="0"/>
              <a:t> product. </a:t>
            </a:r>
          </a:p>
          <a:p>
            <a:pPr>
              <a:lnSpc>
                <a:spcPts val="2700"/>
              </a:lnSpc>
              <a:spcBef>
                <a:spcPts val="1176"/>
              </a:spcBef>
            </a:pPr>
            <a:r>
              <a:rPr lang="it-IT" dirty="0" err="1"/>
              <a:t>Whoever</a:t>
            </a:r>
            <a:r>
              <a:rPr lang="it-IT" dirty="0"/>
              <a:t> </a:t>
            </a:r>
            <a:r>
              <a:rPr lang="it-IT" dirty="0" err="1"/>
              <a:t>buys</a:t>
            </a:r>
            <a:r>
              <a:rPr lang="it-IT" dirty="0"/>
              <a:t> </a:t>
            </a:r>
            <a:r>
              <a:rPr lang="it-IT" dirty="0" err="1"/>
              <a:t>something</a:t>
            </a:r>
            <a:r>
              <a:rPr lang="it-IT" dirty="0"/>
              <a:t> for a </a:t>
            </a:r>
            <a:r>
              <a:rPr lang="it-IT" dirty="0" err="1"/>
              <a:t>certan</a:t>
            </a:r>
            <a:r>
              <a:rPr lang="it-IT" dirty="0"/>
              <a:t> </a:t>
            </a:r>
            <a:r>
              <a:rPr lang="it-IT" dirty="0" err="1"/>
              <a:t>function</a:t>
            </a:r>
            <a:r>
              <a:rPr lang="it-IT" dirty="0"/>
              <a:t> or use </a:t>
            </a:r>
            <a:r>
              <a:rPr lang="it-IT" dirty="0" err="1"/>
              <a:t>is</a:t>
            </a:r>
            <a:r>
              <a:rPr lang="it-IT" dirty="0"/>
              <a:t> </a:t>
            </a:r>
            <a:r>
              <a:rPr lang="it-IT" dirty="0" err="1"/>
              <a:t>asking</a:t>
            </a:r>
            <a:r>
              <a:rPr lang="it-IT" dirty="0"/>
              <a:t> items </a:t>
            </a:r>
            <a:r>
              <a:rPr lang="it-IT" dirty="0" err="1"/>
              <a:t>that</a:t>
            </a:r>
            <a:r>
              <a:rPr lang="it-IT" dirty="0"/>
              <a:t> are </a:t>
            </a:r>
            <a:r>
              <a:rPr lang="it-IT" dirty="0" err="1"/>
              <a:t>attractive</a:t>
            </a:r>
            <a:r>
              <a:rPr lang="it-IT" dirty="0"/>
              <a:t> in </a:t>
            </a:r>
            <a:r>
              <a:rPr lang="it-IT" dirty="0" err="1"/>
              <a:t>terms</a:t>
            </a:r>
            <a:r>
              <a:rPr lang="it-IT" dirty="0"/>
              <a:t> of </a:t>
            </a:r>
            <a:r>
              <a:rPr lang="it-IT" dirty="0" err="1"/>
              <a:t>quality</a:t>
            </a:r>
            <a:r>
              <a:rPr lang="it-IT" dirty="0"/>
              <a:t> and cost. The certified </a:t>
            </a:r>
            <a:r>
              <a:rPr lang="it-IT" dirty="0" err="1"/>
              <a:t>application</a:t>
            </a:r>
            <a:r>
              <a:rPr lang="it-IT" dirty="0"/>
              <a:t> of </a:t>
            </a:r>
            <a:r>
              <a:rPr lang="it-IT" dirty="0" err="1"/>
              <a:t>all</a:t>
            </a:r>
            <a:r>
              <a:rPr lang="it-IT" dirty="0"/>
              <a:t> the </a:t>
            </a:r>
            <a:r>
              <a:rPr lang="it-IT" dirty="0" err="1"/>
              <a:t>codified</a:t>
            </a:r>
            <a:r>
              <a:rPr lang="it-IT" dirty="0"/>
              <a:t> rules and controls </a:t>
            </a:r>
            <a:r>
              <a:rPr lang="it-IT" dirty="0" err="1"/>
              <a:t>during</a:t>
            </a:r>
            <a:r>
              <a:rPr lang="it-IT" dirty="0"/>
              <a:t> the production and the use of </a:t>
            </a:r>
            <a:r>
              <a:rPr lang="it-IT" dirty="0" err="1"/>
              <a:t>materials</a:t>
            </a:r>
            <a:r>
              <a:rPr lang="it-IT" dirty="0"/>
              <a:t> and </a:t>
            </a:r>
            <a:r>
              <a:rPr lang="it-IT" dirty="0" err="1"/>
              <a:t>subcomponents</a:t>
            </a:r>
            <a:r>
              <a:rPr lang="it-IT" dirty="0"/>
              <a:t> </a:t>
            </a:r>
            <a:r>
              <a:rPr lang="it-IT" dirty="0" err="1"/>
              <a:t>also</a:t>
            </a:r>
            <a:r>
              <a:rPr lang="it-IT" dirty="0"/>
              <a:t> certified are the </a:t>
            </a:r>
            <a:r>
              <a:rPr lang="it-IT" dirty="0" err="1"/>
              <a:t>guarantee</a:t>
            </a:r>
            <a:r>
              <a:rPr lang="it-IT" dirty="0"/>
              <a:t> for the buyer. </a:t>
            </a:r>
          </a:p>
          <a:p>
            <a:endParaRPr lang="it-IT" dirty="0"/>
          </a:p>
          <a:p>
            <a:r>
              <a:rPr lang="it-IT" sz="2800" dirty="0"/>
              <a:t> </a:t>
            </a:r>
          </a:p>
        </p:txBody>
      </p:sp>
      <p:sp>
        <p:nvSpPr>
          <p:cNvPr id="3" name="Segnaposto data 2">
            <a:extLst>
              <a:ext uri="{FF2B5EF4-FFF2-40B4-BE49-F238E27FC236}">
                <a16:creationId xmlns:a16="http://schemas.microsoft.com/office/drawing/2014/main" id="{E766E70C-8F81-0728-D2D7-4127E93C7657}"/>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DB3F746-4BB4-3F2B-AB63-429A96DF8B29}"/>
              </a:ext>
            </a:extLst>
          </p:cNvPr>
          <p:cNvSpPr>
            <a:spLocks noGrp="1"/>
          </p:cNvSpPr>
          <p:nvPr>
            <p:ph type="ftr" sz="quarter" idx="11"/>
          </p:nvPr>
        </p:nvSpPr>
        <p:spPr/>
        <p:txBody>
          <a:bodyPr/>
          <a:lstStyle/>
          <a:p>
            <a:pPr>
              <a:defRPr/>
            </a:pPr>
            <a:fld id="{8DAD3638-8E0C-4079-83E3-101B55F74CF3}" type="slidenum">
              <a:rPr lang="en-US" altLang="it-IT" smtClean="0"/>
              <a:pPr>
                <a:defRPr/>
              </a:pPr>
              <a:t>4</a:t>
            </a:fld>
            <a:endParaRPr lang="en-US" altLang="it-IT"/>
          </a:p>
        </p:txBody>
      </p:sp>
      <p:sp>
        <p:nvSpPr>
          <p:cNvPr id="5" name="Segnaposto numero diapositiva 4">
            <a:extLst>
              <a:ext uri="{FF2B5EF4-FFF2-40B4-BE49-F238E27FC236}">
                <a16:creationId xmlns:a16="http://schemas.microsoft.com/office/drawing/2014/main" id="{3C97A603-3F81-84C5-DBE2-AAC98AFEA37F}"/>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027279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European XFEL Cavity Production - 2</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40</a:t>
            </a:fld>
            <a:endParaRPr lang="en-US" altLang="it-IT"/>
          </a:p>
        </p:txBody>
      </p:sp>
      <p:sp>
        <p:nvSpPr>
          <p:cNvPr id="6" name="Text Box 4"/>
          <p:cNvSpPr txBox="1">
            <a:spLocks noChangeArrowheads="1"/>
          </p:cNvSpPr>
          <p:nvPr/>
        </p:nvSpPr>
        <p:spPr bwMode="auto">
          <a:xfrm>
            <a:off x="990600" y="1196976"/>
            <a:ext cx="9982199" cy="489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0" tIns="45687" rIns="91370" bIns="45687">
            <a:spAutoFit/>
          </a:bodyPr>
          <a:lstStyle>
            <a:lvl1pPr marL="342900" indent="-342900" defTabSz="912813" eaLnBrk="0" hangingPunct="0">
              <a:spcBef>
                <a:spcPct val="20000"/>
              </a:spcBef>
              <a:buClr>
                <a:schemeClr val="tx1"/>
              </a:buClr>
              <a:buSzPct val="120000"/>
              <a:defRPr sz="2000">
                <a:solidFill>
                  <a:srgbClr val="000099"/>
                </a:solidFill>
                <a:latin typeface="Calibri" pitchFamily="34" charset="0"/>
              </a:defRPr>
            </a:lvl1pPr>
            <a:lvl2pPr marL="742950" indent="-285750" defTabSz="912813" eaLnBrk="0" hangingPunct="0">
              <a:spcBef>
                <a:spcPct val="20000"/>
              </a:spcBef>
              <a:buSzPct val="60000"/>
              <a:buBlip>
                <a:blip r:embed="rId2"/>
              </a:buBlip>
              <a:defRPr>
                <a:solidFill>
                  <a:srgbClr val="000099"/>
                </a:solidFill>
                <a:latin typeface="Calibri" pitchFamily="34" charset="0"/>
              </a:defRPr>
            </a:lvl2pPr>
            <a:lvl3pPr marL="1143000" indent="-228600" defTabSz="912813" eaLnBrk="0" hangingPunct="0">
              <a:spcBef>
                <a:spcPct val="20000"/>
              </a:spcBef>
              <a:buSzPct val="70000"/>
              <a:buBlip>
                <a:blip r:embed="rId3"/>
              </a:buBlip>
              <a:defRPr sz="1600">
                <a:solidFill>
                  <a:schemeClr val="tx1"/>
                </a:solidFill>
                <a:latin typeface="Calibri" pitchFamily="34" charset="0"/>
              </a:defRPr>
            </a:lvl3pPr>
            <a:lvl4pPr marL="1600200"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50000"/>
              </a:spcBef>
              <a:buClr>
                <a:srgbClr val="CC3300"/>
              </a:buClr>
              <a:buFontTx/>
              <a:buChar char="•"/>
            </a:pP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No performance guaranty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by the vendors</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i.e. the risk of unexpected low gradient or field emission is taken over by XFEL/DESY (responsibility for re-treatment).</a:t>
            </a:r>
          </a:p>
          <a:p>
            <a:pPr eaLnBrk="1" hangingPunct="1">
              <a:spcBef>
                <a:spcPct val="50000"/>
              </a:spcBef>
              <a:buClr>
                <a:srgbClr val="CC3300"/>
              </a:buClr>
              <a:buFontTx/>
              <a:buChar cha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Goal</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average usable XFEL gradient </a:t>
            </a:r>
            <a:r>
              <a:rPr lang="en-US" altLang="it-IT" sz="2400" dirty="0">
                <a:solidFill>
                  <a:srgbClr val="C00000"/>
                </a:solidFill>
                <a:latin typeface="Arial" panose="020B0604020202020204" pitchFamily="34" charset="0"/>
                <a:ea typeface="ＭＳ Ｐゴシック" pitchFamily="34" charset="-128"/>
                <a:cs typeface="Arial" panose="020B0604020202020204" pitchFamily="34" charset="0"/>
              </a:rPr>
              <a:t>23.6 MV/m </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at </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Q</a:t>
            </a:r>
            <a:r>
              <a:rPr lang="en-US" altLang="it-IT" sz="2400" b="0" baseline="-18000" dirty="0">
                <a:solidFill>
                  <a:srgbClr val="C00000"/>
                </a:solidFill>
                <a:latin typeface="Arial" panose="020B0604020202020204" pitchFamily="34" charset="0"/>
                <a:ea typeface="ＭＳ Ｐゴシック" pitchFamily="34" charset="-128"/>
                <a:cs typeface="Arial" panose="020B0604020202020204" pitchFamily="34" charset="0"/>
              </a:rPr>
              <a:t>0</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=1x10</a:t>
            </a:r>
            <a:r>
              <a:rPr lang="en-US" altLang="it-IT" sz="2400" b="0" baseline="30000" dirty="0">
                <a:solidFill>
                  <a:srgbClr val="C00000"/>
                </a:solidFill>
                <a:latin typeface="Arial" panose="020B0604020202020204" pitchFamily="34" charset="0"/>
                <a:ea typeface="ＭＳ Ｐゴシック" pitchFamily="34" charset="-128"/>
                <a:cs typeface="Arial" panose="020B0604020202020204" pitchFamily="34" charset="0"/>
              </a:rPr>
              <a:t>10</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 X-Rays </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&lt;1x10</a:t>
            </a:r>
            <a:r>
              <a:rPr lang="en-US" altLang="it-IT" sz="2400" b="0" baseline="30000" dirty="0">
                <a:solidFill>
                  <a:srgbClr val="C00000"/>
                </a:solidFill>
                <a:latin typeface="Arial" panose="020B0604020202020204" pitchFamily="34" charset="0"/>
                <a:ea typeface="ＭＳ Ｐゴシック" pitchFamily="34" charset="-128"/>
                <a:cs typeface="Arial" panose="020B0604020202020204" pitchFamily="34" charset="0"/>
              </a:rPr>
              <a:t>-2</a:t>
            </a:r>
            <a:r>
              <a:rPr lang="en-US" altLang="it-IT" sz="2400" b="0" dirty="0">
                <a:solidFill>
                  <a:srgbClr val="C00000"/>
                </a:solidFill>
                <a:latin typeface="Arial" panose="020B0604020202020204" pitchFamily="34" charset="0"/>
                <a:ea typeface="ＭＳ Ｐゴシック" pitchFamily="34" charset="-128"/>
                <a:cs typeface="Arial" panose="020B0604020202020204" pitchFamily="34" charset="0"/>
              </a:rPr>
              <a:t>mGy/min</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a:t>
            </a:r>
          </a:p>
          <a:p>
            <a:pPr eaLnBrk="1" hangingPunct="1">
              <a:spcBef>
                <a:spcPct val="50000"/>
              </a:spcBef>
              <a:buClr>
                <a:srgbClr val="CC3300"/>
              </a:buClr>
              <a:buFontTx/>
              <a:buChar char="•"/>
            </a:pP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First series cavities (PCV)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to be delivered end 2012 – begin 2013</a:t>
            </a:r>
          </a:p>
          <a:p>
            <a:pPr eaLnBrk="1" hangingPunct="1">
              <a:spcBef>
                <a:spcPct val="50000"/>
              </a:spcBef>
              <a:buClr>
                <a:srgbClr val="CC3300"/>
              </a:buClr>
              <a:buFontTx/>
              <a:buChar char="•"/>
            </a:pP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All cavities to be delivered till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end 2014 – begin 2015</a:t>
            </a:r>
          </a:p>
          <a:p>
            <a:pPr eaLnBrk="1" hangingPunct="1">
              <a:spcBef>
                <a:spcPct val="50000"/>
              </a:spcBef>
              <a:buClr>
                <a:srgbClr val="CC3300"/>
              </a:buClr>
              <a:buFontTx/>
              <a:buChar cha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Delivery rate: about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8 CVs/week </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(4/each vendor)</a:t>
            </a:r>
          </a:p>
          <a:p>
            <a:pPr eaLnBrk="1" hangingPunct="1">
              <a:spcBef>
                <a:spcPct val="50000"/>
              </a:spcBef>
              <a:buClr>
                <a:srgbClr val="CC3300"/>
              </a:buClr>
              <a:buFontTx/>
              <a:buChar char="•"/>
            </a:pP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 </a:t>
            </a:r>
            <a:r>
              <a:rPr lang="en-US" altLang="it-IT" sz="2400" b="0" dirty="0">
                <a:solidFill>
                  <a:srgbClr val="002060"/>
                </a:solidFill>
                <a:latin typeface="Arial" panose="020B0604020202020204" pitchFamily="34" charset="0"/>
                <a:ea typeface="ＭＳ Ｐゴシック" pitchFamily="34" charset="-128"/>
                <a:cs typeface="Arial" panose="020B0604020202020204" pitchFamily="34" charset="0"/>
              </a:rPr>
              <a:t>Supervision of the CV production: </a:t>
            </a:r>
            <a:r>
              <a:rPr lang="en-US" altLang="it-IT" sz="2400" dirty="0">
                <a:solidFill>
                  <a:srgbClr val="002060"/>
                </a:solidFill>
                <a:latin typeface="Arial" panose="020B0604020202020204" pitchFamily="34" charset="0"/>
                <a:ea typeface="ＭＳ Ｐゴシック" pitchFamily="34" charset="-128"/>
                <a:cs typeface="Arial" panose="020B0604020202020204" pitchFamily="34" charset="0"/>
              </a:rPr>
              <a:t>DESY &amp; INFN/LASA</a:t>
            </a:r>
          </a:p>
          <a:p>
            <a:pPr eaLnBrk="1" hangingPunct="1">
              <a:spcBef>
                <a:spcPct val="50000"/>
              </a:spcBef>
              <a:buClr>
                <a:srgbClr val="F8B323"/>
              </a:buClr>
              <a:buSzTx/>
              <a:buFont typeface="Wingdings" pitchFamily="2" charset="2"/>
              <a:buChar char="n"/>
            </a:pPr>
            <a:endParaRPr lang="en-US" altLang="it-IT" sz="2400" dirty="0">
              <a:solidFill>
                <a:srgbClr val="261748"/>
              </a:solidFill>
              <a:ea typeface="ＭＳ Ｐゴシック" pitchFamily="34" charset="-128"/>
            </a:endParaRPr>
          </a:p>
        </p:txBody>
      </p:sp>
      <p:sp>
        <p:nvSpPr>
          <p:cNvPr id="7" name="Rectangle 6">
            <a:extLst>
              <a:ext uri="{FF2B5EF4-FFF2-40B4-BE49-F238E27FC236}">
                <a16:creationId xmlns:a16="http://schemas.microsoft.com/office/drawing/2014/main" id="{7139D92C-E6E4-F711-9FE7-C9CA72A4097B}"/>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513552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Treatments</a:t>
            </a:r>
            <a:r>
              <a:rPr lang="it-IT" dirty="0"/>
              <a:t> </a:t>
            </a:r>
            <a:r>
              <a:rPr lang="it-IT" dirty="0" err="1"/>
              <a:t>as</a:t>
            </a:r>
            <a:r>
              <a:rPr lang="it-IT" dirty="0"/>
              <a:t> from Experience on </a:t>
            </a:r>
            <a:r>
              <a:rPr lang="it-IT" dirty="0" err="1"/>
              <a:t>Prototype</a:t>
            </a:r>
            <a:r>
              <a:rPr lang="it-IT" dirty="0"/>
              <a:t> </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41</a:t>
            </a:fld>
            <a:endParaRPr lang="en-US" altLang="it-IT"/>
          </a:p>
        </p:txBody>
      </p:sp>
      <p:pic>
        <p:nvPicPr>
          <p:cNvPr id="6" name="Picture 4" descr="07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936" b="6149"/>
          <a:stretch/>
        </p:blipFill>
        <p:spPr bwMode="auto">
          <a:xfrm>
            <a:off x="1143000" y="962168"/>
            <a:ext cx="9601200" cy="50837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2F0C22-FA51-3E4B-99ED-C1CCF51DA495}"/>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268911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CC5EB8-EB2A-D064-1216-BDF87DEF7D0C}"/>
              </a:ext>
            </a:extLst>
          </p:cNvPr>
          <p:cNvSpPr>
            <a:spLocks noGrp="1"/>
          </p:cNvSpPr>
          <p:nvPr>
            <p:ph type="title"/>
          </p:nvPr>
        </p:nvSpPr>
        <p:spPr/>
        <p:txBody>
          <a:bodyPr/>
          <a:lstStyle/>
          <a:p>
            <a:r>
              <a:rPr lang="it-IT" dirty="0">
                <a:solidFill>
                  <a:srgbClr val="C00000"/>
                </a:solidFill>
              </a:rPr>
              <a:t>E</a:t>
            </a:r>
            <a:r>
              <a:rPr lang="it-IT" dirty="0"/>
              <a:t>ngineering </a:t>
            </a:r>
            <a:r>
              <a:rPr lang="it-IT" dirty="0">
                <a:solidFill>
                  <a:srgbClr val="C00000"/>
                </a:solidFill>
              </a:rPr>
              <a:t>D</a:t>
            </a:r>
            <a:r>
              <a:rPr lang="it-IT" dirty="0"/>
              <a:t>ata </a:t>
            </a:r>
            <a:r>
              <a:rPr lang="it-IT" dirty="0">
                <a:solidFill>
                  <a:srgbClr val="C00000"/>
                </a:solidFill>
              </a:rPr>
              <a:t>M</a:t>
            </a:r>
            <a:r>
              <a:rPr lang="it-IT" dirty="0"/>
              <a:t>anagement </a:t>
            </a:r>
            <a:r>
              <a:rPr lang="it-IT" dirty="0">
                <a:solidFill>
                  <a:srgbClr val="C00000"/>
                </a:solidFill>
              </a:rPr>
              <a:t>S</a:t>
            </a:r>
            <a:r>
              <a:rPr lang="it-IT" dirty="0"/>
              <a:t>ystem</a:t>
            </a:r>
          </a:p>
        </p:txBody>
      </p:sp>
      <p:sp>
        <p:nvSpPr>
          <p:cNvPr id="5" name="Segnaposto data 4">
            <a:extLst>
              <a:ext uri="{FF2B5EF4-FFF2-40B4-BE49-F238E27FC236}">
                <a16:creationId xmlns:a16="http://schemas.microsoft.com/office/drawing/2014/main" id="{375955DB-9712-8B4F-BC64-09CEF9A9BD2C}"/>
              </a:ext>
            </a:extLst>
          </p:cNvPr>
          <p:cNvSpPr>
            <a:spLocks noGrp="1"/>
          </p:cNvSpPr>
          <p:nvPr>
            <p:ph type="dt" sz="half" idx="10"/>
          </p:nvPr>
        </p:nvSpPr>
        <p:spPr/>
        <p:txBody>
          <a:bodyPr/>
          <a:lstStyle/>
          <a:p>
            <a:pPr>
              <a:defRPr/>
            </a:pPr>
            <a:r>
              <a:rPr lang="en-US" altLang="it-IT"/>
              <a:t>Carlo Pagani</a:t>
            </a:r>
          </a:p>
        </p:txBody>
      </p:sp>
      <p:sp>
        <p:nvSpPr>
          <p:cNvPr id="6" name="Segnaposto piè di pagina 5">
            <a:extLst>
              <a:ext uri="{FF2B5EF4-FFF2-40B4-BE49-F238E27FC236}">
                <a16:creationId xmlns:a16="http://schemas.microsoft.com/office/drawing/2014/main" id="{4E0488BC-AFD7-81D2-580C-203B637B285E}"/>
              </a:ext>
            </a:extLst>
          </p:cNvPr>
          <p:cNvSpPr>
            <a:spLocks noGrp="1"/>
          </p:cNvSpPr>
          <p:nvPr>
            <p:ph type="ftr" sz="quarter" idx="11"/>
          </p:nvPr>
        </p:nvSpPr>
        <p:spPr/>
        <p:txBody>
          <a:bodyPr/>
          <a:lstStyle/>
          <a:p>
            <a:pPr>
              <a:defRPr/>
            </a:pPr>
            <a:fld id="{B973DF54-B065-410E-A391-6B9CA8884669}" type="slidenum">
              <a:rPr lang="en-US" altLang="it-IT" smtClean="0"/>
              <a:pPr>
                <a:defRPr/>
              </a:pPr>
              <a:t>42</a:t>
            </a:fld>
            <a:endParaRPr lang="en-US" altLang="it-IT"/>
          </a:p>
        </p:txBody>
      </p:sp>
      <p:sp>
        <p:nvSpPr>
          <p:cNvPr id="7" name="Segnaposto numero diapositiva 6">
            <a:extLst>
              <a:ext uri="{FF2B5EF4-FFF2-40B4-BE49-F238E27FC236}">
                <a16:creationId xmlns:a16="http://schemas.microsoft.com/office/drawing/2014/main" id="{3F40702B-30A1-F6F6-755D-98328B68B59A}"/>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grpSp>
        <p:nvGrpSpPr>
          <p:cNvPr id="8" name="Group 3">
            <a:extLst>
              <a:ext uri="{FF2B5EF4-FFF2-40B4-BE49-F238E27FC236}">
                <a16:creationId xmlns:a16="http://schemas.microsoft.com/office/drawing/2014/main" id="{C05B6B15-1990-2FD6-31FE-6ACCA5815F6C}"/>
              </a:ext>
            </a:extLst>
          </p:cNvPr>
          <p:cNvGrpSpPr>
            <a:grpSpLocks/>
          </p:cNvGrpSpPr>
          <p:nvPr/>
        </p:nvGrpSpPr>
        <p:grpSpPr bwMode="auto">
          <a:xfrm>
            <a:off x="2408238" y="1196975"/>
            <a:ext cx="7640640" cy="4103688"/>
            <a:chOff x="662" y="720"/>
            <a:chExt cx="4813" cy="3072"/>
          </a:xfrm>
        </p:grpSpPr>
        <p:graphicFrame>
          <p:nvGraphicFramePr>
            <p:cNvPr id="9" name="Object 4">
              <a:extLst>
                <a:ext uri="{FF2B5EF4-FFF2-40B4-BE49-F238E27FC236}">
                  <a16:creationId xmlns:a16="http://schemas.microsoft.com/office/drawing/2014/main" id="{BB185F46-7355-C3A3-B69E-0A2E220B7749}"/>
                </a:ext>
              </a:extLst>
            </p:cNvPr>
            <p:cNvGraphicFramePr>
              <a:graphicFrameLocks noChangeAspect="1"/>
            </p:cNvGraphicFramePr>
            <p:nvPr/>
          </p:nvGraphicFramePr>
          <p:xfrm>
            <a:off x="4078" y="963"/>
            <a:ext cx="436" cy="565"/>
          </p:xfrm>
          <a:graphic>
            <a:graphicData uri="http://schemas.openxmlformats.org/presentationml/2006/ole">
              <mc:AlternateContent xmlns:mc="http://schemas.openxmlformats.org/markup-compatibility/2006">
                <mc:Choice xmlns:v="urn:schemas-microsoft-com:vml" Requires="v">
                  <p:oleObj name="Clip" r:id="rId2" imgW="15748000" imgH="22034500" progId="MS_ClipArt_Gallery.2">
                    <p:embed/>
                  </p:oleObj>
                </mc:Choice>
                <mc:Fallback>
                  <p:oleObj name="Clip" r:id="rId2" imgW="15748000" imgH="22034500" progId="MS_ClipArt_Gallery.2">
                    <p:embed/>
                    <p:pic>
                      <p:nvPicPr>
                        <p:cNvPr id="9" name="Object 4">
                          <a:extLst>
                            <a:ext uri="{FF2B5EF4-FFF2-40B4-BE49-F238E27FC236}">
                              <a16:creationId xmlns:a16="http://schemas.microsoft.com/office/drawing/2014/main" id="{BB185F46-7355-C3A3-B69E-0A2E220B7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 y="963"/>
                          <a:ext cx="436" cy="5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5">
              <a:extLst>
                <a:ext uri="{FF2B5EF4-FFF2-40B4-BE49-F238E27FC236}">
                  <a16:creationId xmlns:a16="http://schemas.microsoft.com/office/drawing/2014/main" id="{C9B56786-4893-08D1-6395-BFFB0570E841}"/>
                </a:ext>
              </a:extLst>
            </p:cNvPr>
            <p:cNvGraphicFramePr>
              <a:graphicFrameLocks noChangeAspect="1"/>
            </p:cNvGraphicFramePr>
            <p:nvPr/>
          </p:nvGraphicFramePr>
          <p:xfrm>
            <a:off x="1764" y="963"/>
            <a:ext cx="405" cy="525"/>
          </p:xfrm>
          <a:graphic>
            <a:graphicData uri="http://schemas.openxmlformats.org/presentationml/2006/ole">
              <mc:AlternateContent xmlns:mc="http://schemas.openxmlformats.org/markup-compatibility/2006">
                <mc:Choice xmlns:v="urn:schemas-microsoft-com:vml" Requires="v">
                  <p:oleObj name="Clip" r:id="rId4" imgW="15748000" imgH="22034500" progId="MS_ClipArt_Gallery.2">
                    <p:embed/>
                  </p:oleObj>
                </mc:Choice>
                <mc:Fallback>
                  <p:oleObj name="Clip" r:id="rId4" imgW="15748000" imgH="22034500" progId="MS_ClipArt_Gallery.2">
                    <p:embed/>
                    <p:pic>
                      <p:nvPicPr>
                        <p:cNvPr id="10" name="Object 5">
                          <a:extLst>
                            <a:ext uri="{FF2B5EF4-FFF2-40B4-BE49-F238E27FC236}">
                              <a16:creationId xmlns:a16="http://schemas.microsoft.com/office/drawing/2014/main" id="{C9B56786-4893-08D1-6395-BFFB0570E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 y="963"/>
                          <a:ext cx="405" cy="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6">
              <a:extLst>
                <a:ext uri="{FF2B5EF4-FFF2-40B4-BE49-F238E27FC236}">
                  <a16:creationId xmlns:a16="http://schemas.microsoft.com/office/drawing/2014/main" id="{D6537034-2021-87F6-B039-2A11A8440103}"/>
                </a:ext>
              </a:extLst>
            </p:cNvPr>
            <p:cNvGraphicFramePr>
              <a:graphicFrameLocks noChangeAspect="1"/>
            </p:cNvGraphicFramePr>
            <p:nvPr/>
          </p:nvGraphicFramePr>
          <p:xfrm>
            <a:off x="1240" y="963"/>
            <a:ext cx="698" cy="539"/>
          </p:xfrm>
          <a:graphic>
            <a:graphicData uri="http://schemas.openxmlformats.org/presentationml/2006/ole">
              <mc:AlternateContent xmlns:mc="http://schemas.openxmlformats.org/markup-compatibility/2006">
                <mc:Choice xmlns:v="urn:schemas-microsoft-com:vml" Requires="v">
                  <p:oleObj name="Clip" r:id="rId5" imgW="47548800" imgH="48272700" progId="MS_ClipArt_Gallery.2">
                    <p:embed/>
                  </p:oleObj>
                </mc:Choice>
                <mc:Fallback>
                  <p:oleObj name="Clip" r:id="rId5" imgW="47548800" imgH="48272700" progId="MS_ClipArt_Gallery.2">
                    <p:embed/>
                    <p:pic>
                      <p:nvPicPr>
                        <p:cNvPr id="11" name="Object 6">
                          <a:extLst>
                            <a:ext uri="{FF2B5EF4-FFF2-40B4-BE49-F238E27FC236}">
                              <a16:creationId xmlns:a16="http://schemas.microsoft.com/office/drawing/2014/main" id="{D6537034-2021-87F6-B039-2A11A84401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0" y="963"/>
                          <a:ext cx="698" cy="5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7">
              <a:extLst>
                <a:ext uri="{FF2B5EF4-FFF2-40B4-BE49-F238E27FC236}">
                  <a16:creationId xmlns:a16="http://schemas.microsoft.com/office/drawing/2014/main" id="{1BAD3F3F-09BF-BC6D-B7AA-74710BA61596}"/>
                </a:ext>
              </a:extLst>
            </p:cNvPr>
            <p:cNvGraphicFramePr>
              <a:graphicFrameLocks noChangeAspect="1"/>
            </p:cNvGraphicFramePr>
            <p:nvPr/>
          </p:nvGraphicFramePr>
          <p:xfrm>
            <a:off x="3554" y="963"/>
            <a:ext cx="698" cy="539"/>
          </p:xfrm>
          <a:graphic>
            <a:graphicData uri="http://schemas.openxmlformats.org/presentationml/2006/ole">
              <mc:AlternateContent xmlns:mc="http://schemas.openxmlformats.org/markup-compatibility/2006">
                <mc:Choice xmlns:v="urn:schemas-microsoft-com:vml" Requires="v">
                  <p:oleObj name="Clip" r:id="rId7" imgW="47548800" imgH="48272700" progId="MS_ClipArt_Gallery.2">
                    <p:embed/>
                  </p:oleObj>
                </mc:Choice>
                <mc:Fallback>
                  <p:oleObj name="Clip" r:id="rId7" imgW="47548800" imgH="48272700" progId="MS_ClipArt_Gallery.2">
                    <p:embed/>
                    <p:pic>
                      <p:nvPicPr>
                        <p:cNvPr id="12" name="Object 7">
                          <a:extLst>
                            <a:ext uri="{FF2B5EF4-FFF2-40B4-BE49-F238E27FC236}">
                              <a16:creationId xmlns:a16="http://schemas.microsoft.com/office/drawing/2014/main" id="{1BAD3F3F-09BF-BC6D-B7AA-74710BA61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4" y="963"/>
                          <a:ext cx="698" cy="5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8">
              <a:extLst>
                <a:ext uri="{FF2B5EF4-FFF2-40B4-BE49-F238E27FC236}">
                  <a16:creationId xmlns:a16="http://schemas.microsoft.com/office/drawing/2014/main" id="{F7CEE2A6-F938-8F22-3639-18E6BA1B6E0E}"/>
                </a:ext>
              </a:extLst>
            </p:cNvPr>
            <p:cNvGraphicFramePr>
              <a:graphicFrameLocks noChangeAspect="1"/>
            </p:cNvGraphicFramePr>
            <p:nvPr/>
          </p:nvGraphicFramePr>
          <p:xfrm>
            <a:off x="716" y="963"/>
            <a:ext cx="698" cy="576"/>
          </p:xfrm>
          <a:graphic>
            <a:graphicData uri="http://schemas.openxmlformats.org/presentationml/2006/ole">
              <mc:AlternateContent xmlns:mc="http://schemas.openxmlformats.org/markup-compatibility/2006">
                <mc:Choice xmlns:v="urn:schemas-microsoft-com:vml" Requires="v">
                  <p:oleObj name="Clip" r:id="rId8" imgW="17754600" imgH="15824200" progId="MS_ClipArt_Gallery.2">
                    <p:embed/>
                  </p:oleObj>
                </mc:Choice>
                <mc:Fallback>
                  <p:oleObj name="Clip" r:id="rId8" imgW="17754600" imgH="15824200" progId="MS_ClipArt_Gallery.2">
                    <p:embed/>
                    <p:pic>
                      <p:nvPicPr>
                        <p:cNvPr id="13" name="Object 8">
                          <a:extLst>
                            <a:ext uri="{FF2B5EF4-FFF2-40B4-BE49-F238E27FC236}">
                              <a16:creationId xmlns:a16="http://schemas.microsoft.com/office/drawing/2014/main" id="{F7CEE2A6-F938-8F22-3639-18E6BA1B6E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 y="963"/>
                          <a:ext cx="698" cy="5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9">
              <a:extLst>
                <a:ext uri="{FF2B5EF4-FFF2-40B4-BE49-F238E27FC236}">
                  <a16:creationId xmlns:a16="http://schemas.microsoft.com/office/drawing/2014/main" id="{B5EAECCC-FE96-EA4F-7210-9499EC9234FA}"/>
                </a:ext>
              </a:extLst>
            </p:cNvPr>
            <p:cNvGraphicFramePr>
              <a:graphicFrameLocks noChangeAspect="1"/>
            </p:cNvGraphicFramePr>
            <p:nvPr/>
          </p:nvGraphicFramePr>
          <p:xfrm>
            <a:off x="3248" y="1245"/>
            <a:ext cx="699" cy="561"/>
          </p:xfrm>
          <a:graphic>
            <a:graphicData uri="http://schemas.openxmlformats.org/presentationml/2006/ole">
              <mc:AlternateContent xmlns:mc="http://schemas.openxmlformats.org/markup-compatibility/2006">
                <mc:Choice xmlns:v="urn:schemas-microsoft-com:vml" Requires="v">
                  <p:oleObj name="Clip" r:id="rId10" imgW="18669000" imgH="16192500" progId="MS_ClipArt_Gallery.2">
                    <p:embed/>
                  </p:oleObj>
                </mc:Choice>
                <mc:Fallback>
                  <p:oleObj name="Clip" r:id="rId10" imgW="18669000" imgH="16192500" progId="MS_ClipArt_Gallery.2">
                    <p:embed/>
                    <p:pic>
                      <p:nvPicPr>
                        <p:cNvPr id="14" name="Object 9">
                          <a:extLst>
                            <a:ext uri="{FF2B5EF4-FFF2-40B4-BE49-F238E27FC236}">
                              <a16:creationId xmlns:a16="http://schemas.microsoft.com/office/drawing/2014/main" id="{B5EAECCC-FE96-EA4F-7210-9499EC9234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8" y="1245"/>
                          <a:ext cx="699" cy="56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Text Box 10">
              <a:extLst>
                <a:ext uri="{FF2B5EF4-FFF2-40B4-BE49-F238E27FC236}">
                  <a16:creationId xmlns:a16="http://schemas.microsoft.com/office/drawing/2014/main" id="{499A89BB-5D07-C493-C76D-E72CCF004FC4}"/>
                </a:ext>
              </a:extLst>
            </p:cNvPr>
            <p:cNvSpPr txBox="1">
              <a:spLocks noChangeArrowheads="1"/>
            </p:cNvSpPr>
            <p:nvPr/>
          </p:nvSpPr>
          <p:spPr bwMode="auto">
            <a:xfrm>
              <a:off x="949" y="1488"/>
              <a:ext cx="719" cy="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dirty="0">
                  <a:solidFill>
                    <a:srgbClr val="002060"/>
                  </a:solidFill>
                  <a:latin typeface="Arial" panose="020B0604020202020204" pitchFamily="34" charset="0"/>
                </a:rPr>
                <a:t>(CAD User)</a:t>
              </a:r>
            </a:p>
            <a:p>
              <a:pPr algn="ctr" eaLnBrk="0" hangingPunct="0"/>
              <a:r>
                <a:rPr lang="de-DE" altLang="it-IT" dirty="0">
                  <a:solidFill>
                    <a:srgbClr val="002060"/>
                  </a:solidFill>
                  <a:latin typeface="Arial" panose="020B0604020202020204" pitchFamily="34" charset="0"/>
                </a:rPr>
                <a:t>Change </a:t>
              </a:r>
            </a:p>
            <a:p>
              <a:pPr algn="ctr" eaLnBrk="0" hangingPunct="0"/>
              <a:r>
                <a:rPr lang="de-DE" altLang="it-IT" dirty="0" err="1">
                  <a:solidFill>
                    <a:srgbClr val="002060"/>
                  </a:solidFill>
                  <a:latin typeface="Arial" panose="020B0604020202020204" pitchFamily="34" charset="0"/>
                </a:rPr>
                <a:t>generated</a:t>
              </a:r>
              <a:endParaRPr lang="de-DE" altLang="it-IT" dirty="0">
                <a:solidFill>
                  <a:srgbClr val="002060"/>
                </a:solidFill>
                <a:latin typeface="Arial" panose="020B0604020202020204" pitchFamily="34" charset="0"/>
              </a:endParaRPr>
            </a:p>
          </p:txBody>
        </p:sp>
        <p:graphicFrame>
          <p:nvGraphicFramePr>
            <p:cNvPr id="16" name="Object 11">
              <a:extLst>
                <a:ext uri="{FF2B5EF4-FFF2-40B4-BE49-F238E27FC236}">
                  <a16:creationId xmlns:a16="http://schemas.microsoft.com/office/drawing/2014/main" id="{80378EFC-3700-A0D0-6D17-96A761E9EA46}"/>
                </a:ext>
              </a:extLst>
            </p:cNvPr>
            <p:cNvGraphicFramePr>
              <a:graphicFrameLocks noChangeAspect="1"/>
            </p:cNvGraphicFramePr>
            <p:nvPr/>
          </p:nvGraphicFramePr>
          <p:xfrm>
            <a:off x="2157" y="1305"/>
            <a:ext cx="524" cy="183"/>
          </p:xfrm>
          <a:graphic>
            <a:graphicData uri="http://schemas.openxmlformats.org/presentationml/2006/ole">
              <mc:AlternateContent xmlns:mc="http://schemas.openxmlformats.org/markup-compatibility/2006">
                <mc:Choice xmlns:v="urn:schemas-microsoft-com:vml" Requires="v">
                  <p:oleObj name="Clip" r:id="rId12" imgW="25311100" imgH="9512300" progId="MS_ClipArt_Gallery.2">
                    <p:embed/>
                  </p:oleObj>
                </mc:Choice>
                <mc:Fallback>
                  <p:oleObj name="Clip" r:id="rId12" imgW="25311100" imgH="9512300" progId="MS_ClipArt_Gallery.2">
                    <p:embed/>
                    <p:pic>
                      <p:nvPicPr>
                        <p:cNvPr id="16" name="Object 11">
                          <a:extLst>
                            <a:ext uri="{FF2B5EF4-FFF2-40B4-BE49-F238E27FC236}">
                              <a16:creationId xmlns:a16="http://schemas.microsoft.com/office/drawing/2014/main" id="{80378EFC-3700-A0D0-6D17-96A761E9EA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7" y="1305"/>
                          <a:ext cx="524"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 Box 12">
              <a:extLst>
                <a:ext uri="{FF2B5EF4-FFF2-40B4-BE49-F238E27FC236}">
                  <a16:creationId xmlns:a16="http://schemas.microsoft.com/office/drawing/2014/main" id="{EE1BB959-0192-FA60-CD49-54E22E28FCA9}"/>
                </a:ext>
              </a:extLst>
            </p:cNvPr>
            <p:cNvSpPr txBox="1">
              <a:spLocks noChangeArrowheads="1"/>
            </p:cNvSpPr>
            <p:nvPr/>
          </p:nvSpPr>
          <p:spPr bwMode="auto">
            <a:xfrm>
              <a:off x="2174" y="1057"/>
              <a:ext cx="618" cy="2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200" dirty="0" err="1">
                  <a:solidFill>
                    <a:srgbClr val="002060"/>
                  </a:solidFill>
                  <a:latin typeface="Arial" panose="020B0604020202020204" pitchFamily="34" charset="0"/>
                </a:rPr>
                <a:t>Local</a:t>
              </a:r>
              <a:r>
                <a:rPr lang="de-DE" altLang="it-IT" sz="1200" dirty="0">
                  <a:solidFill>
                    <a:srgbClr val="002060"/>
                  </a:solidFill>
                  <a:latin typeface="Arial" panose="020B0604020202020204" pitchFamily="34" charset="0"/>
                </a:rPr>
                <a:t> Files</a:t>
              </a:r>
            </a:p>
          </p:txBody>
        </p:sp>
        <p:sp>
          <p:nvSpPr>
            <p:cNvPr id="18" name="Text Box 13">
              <a:extLst>
                <a:ext uri="{FF2B5EF4-FFF2-40B4-BE49-F238E27FC236}">
                  <a16:creationId xmlns:a16="http://schemas.microsoft.com/office/drawing/2014/main" id="{BD817EFC-8992-0433-C18F-78AD9036E97F}"/>
                </a:ext>
              </a:extLst>
            </p:cNvPr>
            <p:cNvSpPr txBox="1">
              <a:spLocks noChangeArrowheads="1"/>
            </p:cNvSpPr>
            <p:nvPr/>
          </p:nvSpPr>
          <p:spPr bwMode="auto">
            <a:xfrm>
              <a:off x="662" y="720"/>
              <a:ext cx="1627" cy="2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800" dirty="0">
                  <a:solidFill>
                    <a:srgbClr val="002060"/>
                  </a:solidFill>
                  <a:latin typeface="Arial" panose="020B0604020202020204" pitchFamily="34" charset="0"/>
                </a:rPr>
                <a:t>Information </a:t>
              </a:r>
              <a:r>
                <a:rPr lang="de-DE" altLang="it-IT" sz="1800" dirty="0" err="1">
                  <a:solidFill>
                    <a:srgbClr val="002060"/>
                  </a:solidFill>
                  <a:latin typeface="Arial" panose="020B0604020202020204" pitchFamily="34" charset="0"/>
                </a:rPr>
                <a:t>generator</a:t>
              </a:r>
              <a:endParaRPr lang="de-DE" altLang="it-IT" sz="2000" dirty="0">
                <a:solidFill>
                  <a:srgbClr val="002060"/>
                </a:solidFill>
                <a:latin typeface="Arial" panose="020B0604020202020204" pitchFamily="34" charset="0"/>
              </a:endParaRPr>
            </a:p>
          </p:txBody>
        </p:sp>
        <p:sp>
          <p:nvSpPr>
            <p:cNvPr id="19" name="Text Box 14">
              <a:extLst>
                <a:ext uri="{FF2B5EF4-FFF2-40B4-BE49-F238E27FC236}">
                  <a16:creationId xmlns:a16="http://schemas.microsoft.com/office/drawing/2014/main" id="{F7508908-43D7-5451-7BC0-C6F3EB5D0009}"/>
                </a:ext>
              </a:extLst>
            </p:cNvPr>
            <p:cNvSpPr txBox="1">
              <a:spLocks noChangeArrowheads="1"/>
            </p:cNvSpPr>
            <p:nvPr/>
          </p:nvSpPr>
          <p:spPr bwMode="auto">
            <a:xfrm>
              <a:off x="3300" y="720"/>
              <a:ext cx="1263" cy="2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800" dirty="0">
                  <a:solidFill>
                    <a:srgbClr val="002060"/>
                  </a:solidFill>
                  <a:latin typeface="Arial" panose="020B0604020202020204" pitchFamily="34" charset="0"/>
                </a:rPr>
                <a:t>Information </a:t>
              </a:r>
              <a:r>
                <a:rPr lang="de-DE" altLang="it-IT" sz="1800" dirty="0" err="1">
                  <a:solidFill>
                    <a:srgbClr val="002060"/>
                  </a:solidFill>
                  <a:latin typeface="Arial" panose="020B0604020202020204" pitchFamily="34" charset="0"/>
                </a:rPr>
                <a:t>user</a:t>
              </a:r>
              <a:endParaRPr lang="de-DE" altLang="it-IT" sz="1800" dirty="0">
                <a:solidFill>
                  <a:srgbClr val="002060"/>
                </a:solidFill>
                <a:latin typeface="Arial" panose="020B0604020202020204" pitchFamily="34" charset="0"/>
              </a:endParaRPr>
            </a:p>
          </p:txBody>
        </p:sp>
        <p:sp>
          <p:nvSpPr>
            <p:cNvPr id="20" name="Line 15">
              <a:extLst>
                <a:ext uri="{FF2B5EF4-FFF2-40B4-BE49-F238E27FC236}">
                  <a16:creationId xmlns:a16="http://schemas.microsoft.com/office/drawing/2014/main" id="{27DF1E01-5C16-B026-1AB8-89CA317FB204}"/>
                </a:ext>
              </a:extLst>
            </p:cNvPr>
            <p:cNvSpPr>
              <a:spLocks noChangeShapeType="1"/>
            </p:cNvSpPr>
            <p:nvPr/>
          </p:nvSpPr>
          <p:spPr bwMode="auto">
            <a:xfrm>
              <a:off x="4383" y="1528"/>
              <a:ext cx="0" cy="364"/>
            </a:xfrm>
            <a:prstGeom prst="line">
              <a:avLst/>
            </a:prstGeom>
            <a:noFill/>
            <a:ln w="381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sp>
          <p:nvSpPr>
            <p:cNvPr id="21" name="Line 16">
              <a:extLst>
                <a:ext uri="{FF2B5EF4-FFF2-40B4-BE49-F238E27FC236}">
                  <a16:creationId xmlns:a16="http://schemas.microsoft.com/office/drawing/2014/main" id="{CEB1C5BB-3762-A780-3927-944680684F7F}"/>
                </a:ext>
              </a:extLst>
            </p:cNvPr>
            <p:cNvSpPr>
              <a:spLocks noChangeShapeType="1"/>
            </p:cNvSpPr>
            <p:nvPr/>
          </p:nvSpPr>
          <p:spPr bwMode="auto">
            <a:xfrm flipH="1">
              <a:off x="2069" y="1892"/>
              <a:ext cx="2314"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sp>
          <p:nvSpPr>
            <p:cNvPr id="22" name="Text Box 17">
              <a:extLst>
                <a:ext uri="{FF2B5EF4-FFF2-40B4-BE49-F238E27FC236}">
                  <a16:creationId xmlns:a16="http://schemas.microsoft.com/office/drawing/2014/main" id="{B06F0890-993F-00C1-B4A2-FD26ACD70927}"/>
                </a:ext>
              </a:extLst>
            </p:cNvPr>
            <p:cNvSpPr txBox="1">
              <a:spLocks noChangeArrowheads="1"/>
            </p:cNvSpPr>
            <p:nvPr/>
          </p:nvSpPr>
          <p:spPr bwMode="auto">
            <a:xfrm>
              <a:off x="4413" y="1567"/>
              <a:ext cx="1062" cy="8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r>
                <a:rPr lang="de-DE" altLang="it-IT" dirty="0">
                  <a:solidFill>
                    <a:srgbClr val="002060"/>
                  </a:solidFill>
                  <a:latin typeface="Arial" panose="020B0604020202020204" pitchFamily="34" charset="0"/>
                </a:rPr>
                <a:t>Looking </a:t>
              </a:r>
              <a:r>
                <a:rPr lang="de-DE" altLang="it-IT" dirty="0" err="1">
                  <a:solidFill>
                    <a:srgbClr val="002060"/>
                  </a:solidFill>
                  <a:latin typeface="Arial" panose="020B0604020202020204" pitchFamily="34" charset="0"/>
                </a:rPr>
                <a:t>for</a:t>
              </a:r>
              <a:endParaRPr lang="de-DE" altLang="it-IT" dirty="0">
                <a:solidFill>
                  <a:srgbClr val="002060"/>
                </a:solidFill>
                <a:latin typeface="Arial" panose="020B0604020202020204" pitchFamily="34" charset="0"/>
              </a:endParaRPr>
            </a:p>
            <a:p>
              <a:pPr eaLnBrk="0" hangingPunct="0"/>
              <a:r>
                <a:rPr lang="de-DE" altLang="it-IT" dirty="0">
                  <a:solidFill>
                    <a:srgbClr val="002060"/>
                  </a:solidFill>
                  <a:latin typeface="Arial" panose="020B0604020202020204" pitchFamily="34" charset="0"/>
                </a:rPr>
                <a:t>Read</a:t>
              </a:r>
            </a:p>
            <a:p>
              <a:pPr eaLnBrk="0" hangingPunct="0"/>
              <a:r>
                <a:rPr lang="de-DE" altLang="it-IT" dirty="0" err="1">
                  <a:solidFill>
                    <a:srgbClr val="002060"/>
                  </a:solidFill>
                  <a:latin typeface="Arial" panose="020B0604020202020204" pitchFamily="34" charset="0"/>
                </a:rPr>
                <a:t>Leave</a:t>
              </a:r>
              <a:r>
                <a:rPr lang="de-DE" altLang="it-IT" dirty="0">
                  <a:solidFill>
                    <a:srgbClr val="002060"/>
                  </a:solidFill>
                  <a:latin typeface="Arial" panose="020B0604020202020204" pitchFamily="34" charset="0"/>
                </a:rPr>
                <a:t> a </a:t>
              </a:r>
              <a:r>
                <a:rPr lang="de-DE" altLang="it-IT" dirty="0" err="1">
                  <a:solidFill>
                    <a:srgbClr val="002060"/>
                  </a:solidFill>
                  <a:latin typeface="Arial" panose="020B0604020202020204" pitchFamily="34" charset="0"/>
                </a:rPr>
                <a:t>comment</a:t>
              </a:r>
              <a:endParaRPr lang="de-DE" altLang="it-IT" dirty="0">
                <a:solidFill>
                  <a:srgbClr val="002060"/>
                </a:solidFill>
                <a:latin typeface="Arial" panose="020B0604020202020204" pitchFamily="34" charset="0"/>
              </a:endParaRPr>
            </a:p>
            <a:p>
              <a:pPr eaLnBrk="0" hangingPunct="0"/>
              <a:endParaRPr lang="de-DE" altLang="it-IT" dirty="0">
                <a:solidFill>
                  <a:srgbClr val="002060"/>
                </a:solidFill>
                <a:latin typeface="Arial" panose="020B0604020202020204" pitchFamily="34" charset="0"/>
              </a:endParaRPr>
            </a:p>
            <a:p>
              <a:pPr eaLnBrk="0" hangingPunct="0"/>
              <a:endParaRPr lang="de-DE" altLang="it-IT" sz="1600" dirty="0">
                <a:solidFill>
                  <a:srgbClr val="002060"/>
                </a:solidFill>
                <a:latin typeface="Arial" panose="020B0604020202020204" pitchFamily="34" charset="0"/>
              </a:endParaRPr>
            </a:p>
          </p:txBody>
        </p:sp>
        <p:sp>
          <p:nvSpPr>
            <p:cNvPr id="23" name="Text Box 18">
              <a:extLst>
                <a:ext uri="{FF2B5EF4-FFF2-40B4-BE49-F238E27FC236}">
                  <a16:creationId xmlns:a16="http://schemas.microsoft.com/office/drawing/2014/main" id="{CBA197E7-8927-BC4F-91EF-0F10A480B26E}"/>
                </a:ext>
              </a:extLst>
            </p:cNvPr>
            <p:cNvSpPr txBox="1">
              <a:spLocks noChangeArrowheads="1"/>
            </p:cNvSpPr>
            <p:nvPr/>
          </p:nvSpPr>
          <p:spPr bwMode="auto">
            <a:xfrm>
              <a:off x="2884" y="1683"/>
              <a:ext cx="361" cy="2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dirty="0">
                  <a:solidFill>
                    <a:srgbClr val="002060"/>
                  </a:solidFill>
                  <a:latin typeface="Arial" panose="020B0604020202020204" pitchFamily="34" charset="0"/>
                </a:rPr>
                <a:t>Data</a:t>
              </a:r>
            </a:p>
          </p:txBody>
        </p:sp>
        <p:pic>
          <p:nvPicPr>
            <p:cNvPr id="24" name="Picture 19">
              <a:extLst>
                <a:ext uri="{FF2B5EF4-FFF2-40B4-BE49-F238E27FC236}">
                  <a16:creationId xmlns:a16="http://schemas.microsoft.com/office/drawing/2014/main" id="{5594A6B6-DC0C-473E-B04C-5D760BBE86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9" y="1690"/>
              <a:ext cx="262" cy="243"/>
            </a:xfrm>
            <a:prstGeom prst="rect">
              <a:avLst/>
            </a:prstGeom>
            <a:noFill/>
            <a:extLst>
              <a:ext uri="{909E8E84-426E-40DD-AFC4-6F175D3DCCD1}">
                <a14:hiddenFill xmlns:a14="http://schemas.microsoft.com/office/drawing/2010/main">
                  <a:solidFill>
                    <a:schemeClr val="bg1"/>
                  </a:solidFill>
                </a14:hiddenFill>
              </a:ext>
            </a:extLst>
          </p:spPr>
        </p:pic>
        <p:pic>
          <p:nvPicPr>
            <p:cNvPr id="25" name="Picture 20">
              <a:extLst>
                <a:ext uri="{FF2B5EF4-FFF2-40B4-BE49-F238E27FC236}">
                  <a16:creationId xmlns:a16="http://schemas.microsoft.com/office/drawing/2014/main" id="{3C49F80D-B3CD-4B09-4875-B916CDFB20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7" y="1305"/>
              <a:ext cx="262" cy="242"/>
            </a:xfrm>
            <a:prstGeom prst="rect">
              <a:avLst/>
            </a:prstGeom>
            <a:noFill/>
            <a:extLst>
              <a:ext uri="{909E8E84-426E-40DD-AFC4-6F175D3DCCD1}">
                <a14:hiddenFill xmlns:a14="http://schemas.microsoft.com/office/drawing/2010/main">
                  <a:solidFill>
                    <a:schemeClr val="bg1"/>
                  </a:solidFill>
                </a14:hiddenFill>
              </a:ext>
            </a:extLst>
          </p:spPr>
        </p:pic>
        <p:pic>
          <p:nvPicPr>
            <p:cNvPr id="26" name="Picture 21">
              <a:extLst>
                <a:ext uri="{FF2B5EF4-FFF2-40B4-BE49-F238E27FC236}">
                  <a16:creationId xmlns:a16="http://schemas.microsoft.com/office/drawing/2014/main" id="{E1B7DDDF-72F7-A165-A093-814D5C6E9BE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1" y="1245"/>
              <a:ext cx="262" cy="243"/>
            </a:xfrm>
            <a:prstGeom prst="rect">
              <a:avLst/>
            </a:prstGeom>
            <a:noFill/>
            <a:extLst>
              <a:ext uri="{909E8E84-426E-40DD-AFC4-6F175D3DCCD1}">
                <a14:hiddenFill xmlns:a14="http://schemas.microsoft.com/office/drawing/2010/main">
                  <a:solidFill>
                    <a:schemeClr val="bg1"/>
                  </a:solidFill>
                </a14:hiddenFill>
              </a:ext>
            </a:extLst>
          </p:spPr>
        </p:pic>
        <p:sp>
          <p:nvSpPr>
            <p:cNvPr id="27" name="Rectangle 22">
              <a:extLst>
                <a:ext uri="{FF2B5EF4-FFF2-40B4-BE49-F238E27FC236}">
                  <a16:creationId xmlns:a16="http://schemas.microsoft.com/office/drawing/2014/main" id="{DE783BC6-8933-9A76-E56C-5E255A9283A8}"/>
                </a:ext>
              </a:extLst>
            </p:cNvPr>
            <p:cNvSpPr>
              <a:spLocks noChangeArrowheads="1"/>
            </p:cNvSpPr>
            <p:nvPr/>
          </p:nvSpPr>
          <p:spPr bwMode="auto">
            <a:xfrm>
              <a:off x="672" y="720"/>
              <a:ext cx="4541" cy="307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sp>
          <p:nvSpPr>
            <p:cNvPr id="28" name="Text Box 23">
              <a:extLst>
                <a:ext uri="{FF2B5EF4-FFF2-40B4-BE49-F238E27FC236}">
                  <a16:creationId xmlns:a16="http://schemas.microsoft.com/office/drawing/2014/main" id="{5BF1EAA9-8D54-393D-5EC8-AA6076DF30B4}"/>
                </a:ext>
              </a:extLst>
            </p:cNvPr>
            <p:cNvSpPr txBox="1">
              <a:spLocks noChangeArrowheads="1"/>
            </p:cNvSpPr>
            <p:nvPr/>
          </p:nvSpPr>
          <p:spPr bwMode="auto">
            <a:xfrm>
              <a:off x="4146" y="2094"/>
              <a:ext cx="1005" cy="2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800" dirty="0">
                  <a:solidFill>
                    <a:srgbClr val="002060"/>
                  </a:solidFill>
                  <a:latin typeface="Arial" panose="020B0604020202020204" pitchFamily="34" charset="0"/>
                </a:rPr>
                <a:t>EDM-System</a:t>
              </a:r>
            </a:p>
          </p:txBody>
        </p:sp>
        <p:sp>
          <p:nvSpPr>
            <p:cNvPr id="29" name="Line 24">
              <a:extLst>
                <a:ext uri="{FF2B5EF4-FFF2-40B4-BE49-F238E27FC236}">
                  <a16:creationId xmlns:a16="http://schemas.microsoft.com/office/drawing/2014/main" id="{1ECEA9B0-3E65-40C7-8496-80F966E4D182}"/>
                </a:ext>
              </a:extLst>
            </p:cNvPr>
            <p:cNvSpPr>
              <a:spLocks noChangeShapeType="1"/>
            </p:cNvSpPr>
            <p:nvPr/>
          </p:nvSpPr>
          <p:spPr bwMode="auto">
            <a:xfrm>
              <a:off x="2069" y="1528"/>
              <a:ext cx="0" cy="1092"/>
            </a:xfrm>
            <a:prstGeom prst="line">
              <a:avLst/>
            </a:prstGeom>
            <a:noFill/>
            <a:ln w="38100">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grpSp>
          <p:nvGrpSpPr>
            <p:cNvPr id="30" name="Group 25">
              <a:extLst>
                <a:ext uri="{FF2B5EF4-FFF2-40B4-BE49-F238E27FC236}">
                  <a16:creationId xmlns:a16="http://schemas.microsoft.com/office/drawing/2014/main" id="{78147D14-DE4E-5BC7-2B8B-9EDE5368EDE8}"/>
                </a:ext>
              </a:extLst>
            </p:cNvPr>
            <p:cNvGrpSpPr>
              <a:grpSpLocks/>
            </p:cNvGrpSpPr>
            <p:nvPr/>
          </p:nvGrpSpPr>
          <p:grpSpPr bwMode="auto">
            <a:xfrm>
              <a:off x="759" y="2094"/>
              <a:ext cx="4148" cy="1658"/>
              <a:chOff x="759" y="2094"/>
              <a:chExt cx="4148" cy="1658"/>
            </a:xfrm>
          </p:grpSpPr>
          <p:graphicFrame>
            <p:nvGraphicFramePr>
              <p:cNvPr id="32" name="Object 26">
                <a:extLst>
                  <a:ext uri="{FF2B5EF4-FFF2-40B4-BE49-F238E27FC236}">
                    <a16:creationId xmlns:a16="http://schemas.microsoft.com/office/drawing/2014/main" id="{22FA7031-E22D-7DB4-8FD0-0E360470F23B}"/>
                  </a:ext>
                </a:extLst>
              </p:cNvPr>
              <p:cNvGraphicFramePr>
                <a:graphicFrameLocks noChangeAspect="1"/>
              </p:cNvGraphicFramePr>
              <p:nvPr/>
            </p:nvGraphicFramePr>
            <p:xfrm>
              <a:off x="2200" y="2620"/>
              <a:ext cx="406" cy="525"/>
            </p:xfrm>
            <a:graphic>
              <a:graphicData uri="http://schemas.openxmlformats.org/presentationml/2006/ole">
                <mc:AlternateContent xmlns:mc="http://schemas.openxmlformats.org/markup-compatibility/2006">
                  <mc:Choice xmlns:v="urn:schemas-microsoft-com:vml" Requires="v">
                    <p:oleObj name="Clip" r:id="rId16" imgW="15748000" imgH="22034500" progId="MS_ClipArt_Gallery.2">
                      <p:embed/>
                    </p:oleObj>
                  </mc:Choice>
                  <mc:Fallback>
                    <p:oleObj name="Clip" r:id="rId16" imgW="15748000" imgH="22034500" progId="MS_ClipArt_Gallery.2">
                      <p:embed/>
                      <p:pic>
                        <p:nvPicPr>
                          <p:cNvPr id="32" name="Object 26">
                            <a:extLst>
                              <a:ext uri="{FF2B5EF4-FFF2-40B4-BE49-F238E27FC236}">
                                <a16:creationId xmlns:a16="http://schemas.microsoft.com/office/drawing/2014/main" id="{22FA7031-E22D-7DB4-8FD0-0E360470F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 y="2620"/>
                            <a:ext cx="406" cy="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 name="Object 27">
                <a:extLst>
                  <a:ext uri="{FF2B5EF4-FFF2-40B4-BE49-F238E27FC236}">
                    <a16:creationId xmlns:a16="http://schemas.microsoft.com/office/drawing/2014/main" id="{1DA38079-F856-0687-31A0-45D81A1BEBCB}"/>
                  </a:ext>
                </a:extLst>
              </p:cNvPr>
              <p:cNvGraphicFramePr>
                <a:graphicFrameLocks noChangeAspect="1"/>
              </p:cNvGraphicFramePr>
              <p:nvPr/>
            </p:nvGraphicFramePr>
            <p:xfrm>
              <a:off x="1982" y="2620"/>
              <a:ext cx="405" cy="525"/>
            </p:xfrm>
            <a:graphic>
              <a:graphicData uri="http://schemas.openxmlformats.org/presentationml/2006/ole">
                <mc:AlternateContent xmlns:mc="http://schemas.openxmlformats.org/markup-compatibility/2006">
                  <mc:Choice xmlns:v="urn:schemas-microsoft-com:vml" Requires="v">
                    <p:oleObj name="Clip" r:id="rId17" imgW="15748000" imgH="22034500" progId="MS_ClipArt_Gallery.2">
                      <p:embed/>
                    </p:oleObj>
                  </mc:Choice>
                  <mc:Fallback>
                    <p:oleObj name="Clip" r:id="rId17" imgW="15748000" imgH="22034500" progId="MS_ClipArt_Gallery.2">
                      <p:embed/>
                      <p:pic>
                        <p:nvPicPr>
                          <p:cNvPr id="33" name="Object 27">
                            <a:extLst>
                              <a:ext uri="{FF2B5EF4-FFF2-40B4-BE49-F238E27FC236}">
                                <a16:creationId xmlns:a16="http://schemas.microsoft.com/office/drawing/2014/main" id="{1DA38079-F856-0687-31A0-45D81A1BE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 y="2620"/>
                            <a:ext cx="405" cy="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28">
                <a:extLst>
                  <a:ext uri="{FF2B5EF4-FFF2-40B4-BE49-F238E27FC236}">
                    <a16:creationId xmlns:a16="http://schemas.microsoft.com/office/drawing/2014/main" id="{2D2D468A-CEF9-1FC7-774F-6049129FCB76}"/>
                  </a:ext>
                </a:extLst>
              </p:cNvPr>
              <p:cNvGraphicFramePr>
                <a:graphicFrameLocks noChangeAspect="1"/>
              </p:cNvGraphicFramePr>
              <p:nvPr/>
            </p:nvGraphicFramePr>
            <p:xfrm>
              <a:off x="1763" y="2620"/>
              <a:ext cx="406" cy="525"/>
            </p:xfrm>
            <a:graphic>
              <a:graphicData uri="http://schemas.openxmlformats.org/presentationml/2006/ole">
                <mc:AlternateContent xmlns:mc="http://schemas.openxmlformats.org/markup-compatibility/2006">
                  <mc:Choice xmlns:v="urn:schemas-microsoft-com:vml" Requires="v">
                    <p:oleObj name="Clip" r:id="rId18" imgW="15748000" imgH="22034500" progId="MS_ClipArt_Gallery.2">
                      <p:embed/>
                    </p:oleObj>
                  </mc:Choice>
                  <mc:Fallback>
                    <p:oleObj name="Clip" r:id="rId18" imgW="15748000" imgH="22034500" progId="MS_ClipArt_Gallery.2">
                      <p:embed/>
                      <p:pic>
                        <p:nvPicPr>
                          <p:cNvPr id="34" name="Object 28">
                            <a:extLst>
                              <a:ext uri="{FF2B5EF4-FFF2-40B4-BE49-F238E27FC236}">
                                <a16:creationId xmlns:a16="http://schemas.microsoft.com/office/drawing/2014/main" id="{2D2D468A-CEF9-1FC7-774F-6049129FC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 y="2620"/>
                            <a:ext cx="406" cy="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5" name="Group 29">
                <a:extLst>
                  <a:ext uri="{FF2B5EF4-FFF2-40B4-BE49-F238E27FC236}">
                    <a16:creationId xmlns:a16="http://schemas.microsoft.com/office/drawing/2014/main" id="{A411F223-EE69-9AA6-84AF-84A3BC8585AC}"/>
                  </a:ext>
                </a:extLst>
              </p:cNvPr>
              <p:cNvGrpSpPr>
                <a:grpSpLocks/>
              </p:cNvGrpSpPr>
              <p:nvPr/>
            </p:nvGrpSpPr>
            <p:grpSpPr bwMode="auto">
              <a:xfrm>
                <a:off x="1327" y="2701"/>
                <a:ext cx="524" cy="425"/>
                <a:chOff x="864" y="2736"/>
                <a:chExt cx="576" cy="505"/>
              </a:xfrm>
            </p:grpSpPr>
            <p:graphicFrame>
              <p:nvGraphicFramePr>
                <p:cNvPr id="59" name="Object 30">
                  <a:extLst>
                    <a:ext uri="{FF2B5EF4-FFF2-40B4-BE49-F238E27FC236}">
                      <a16:creationId xmlns:a16="http://schemas.microsoft.com/office/drawing/2014/main" id="{AE8BEF96-9BD6-9D91-4D31-D95638BAEFC2}"/>
                    </a:ext>
                  </a:extLst>
                </p:cNvPr>
                <p:cNvGraphicFramePr>
                  <a:graphicFrameLocks noChangeAspect="1"/>
                </p:cNvGraphicFramePr>
                <p:nvPr/>
              </p:nvGraphicFramePr>
              <p:xfrm>
                <a:off x="864" y="3024"/>
                <a:ext cx="576" cy="217"/>
              </p:xfrm>
              <a:graphic>
                <a:graphicData uri="http://schemas.openxmlformats.org/presentationml/2006/ole">
                  <mc:AlternateContent xmlns:mc="http://schemas.openxmlformats.org/markup-compatibility/2006">
                    <mc:Choice xmlns:v="urn:schemas-microsoft-com:vml" Requires="v">
                      <p:oleObj name="Clip" r:id="rId19" imgW="25311100" imgH="9512300" progId="MS_ClipArt_Gallery.2">
                        <p:embed/>
                      </p:oleObj>
                    </mc:Choice>
                    <mc:Fallback>
                      <p:oleObj name="Clip" r:id="rId19" imgW="25311100" imgH="9512300" progId="MS_ClipArt_Gallery.2">
                        <p:embed/>
                        <p:pic>
                          <p:nvPicPr>
                            <p:cNvPr id="59" name="Object 30">
                              <a:extLst>
                                <a:ext uri="{FF2B5EF4-FFF2-40B4-BE49-F238E27FC236}">
                                  <a16:creationId xmlns:a16="http://schemas.microsoft.com/office/drawing/2014/main" id="{AE8BEF96-9BD6-9D91-4D31-D95638BAEF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3024"/>
                              <a:ext cx="576" cy="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0" name="Object 31">
                  <a:extLst>
                    <a:ext uri="{FF2B5EF4-FFF2-40B4-BE49-F238E27FC236}">
                      <a16:creationId xmlns:a16="http://schemas.microsoft.com/office/drawing/2014/main" id="{EDEA9085-5557-17A2-E386-AA0972752CC2}"/>
                    </a:ext>
                  </a:extLst>
                </p:cNvPr>
                <p:cNvGraphicFramePr>
                  <a:graphicFrameLocks noChangeAspect="1"/>
                </p:cNvGraphicFramePr>
                <p:nvPr/>
              </p:nvGraphicFramePr>
              <p:xfrm>
                <a:off x="864" y="2880"/>
                <a:ext cx="576" cy="217"/>
              </p:xfrm>
              <a:graphic>
                <a:graphicData uri="http://schemas.openxmlformats.org/presentationml/2006/ole">
                  <mc:AlternateContent xmlns:mc="http://schemas.openxmlformats.org/markup-compatibility/2006">
                    <mc:Choice xmlns:v="urn:schemas-microsoft-com:vml" Requires="v">
                      <p:oleObj name="Clip" r:id="rId20" imgW="25311100" imgH="9512300" progId="MS_ClipArt_Gallery.2">
                        <p:embed/>
                      </p:oleObj>
                    </mc:Choice>
                    <mc:Fallback>
                      <p:oleObj name="Clip" r:id="rId20" imgW="25311100" imgH="9512300" progId="MS_ClipArt_Gallery.2">
                        <p:embed/>
                        <p:pic>
                          <p:nvPicPr>
                            <p:cNvPr id="60" name="Object 31">
                              <a:extLst>
                                <a:ext uri="{FF2B5EF4-FFF2-40B4-BE49-F238E27FC236}">
                                  <a16:creationId xmlns:a16="http://schemas.microsoft.com/office/drawing/2014/main" id="{EDEA9085-5557-17A2-E386-AA0972752C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2880"/>
                              <a:ext cx="576" cy="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 name="Object 32">
                  <a:extLst>
                    <a:ext uri="{FF2B5EF4-FFF2-40B4-BE49-F238E27FC236}">
                      <a16:creationId xmlns:a16="http://schemas.microsoft.com/office/drawing/2014/main" id="{54738374-0233-58EA-E30F-14088480B5E3}"/>
                    </a:ext>
                  </a:extLst>
                </p:cNvPr>
                <p:cNvGraphicFramePr>
                  <a:graphicFrameLocks noChangeAspect="1"/>
                </p:cNvGraphicFramePr>
                <p:nvPr/>
              </p:nvGraphicFramePr>
              <p:xfrm>
                <a:off x="864" y="2736"/>
                <a:ext cx="576" cy="217"/>
              </p:xfrm>
              <a:graphic>
                <a:graphicData uri="http://schemas.openxmlformats.org/presentationml/2006/ole">
                  <mc:AlternateContent xmlns:mc="http://schemas.openxmlformats.org/markup-compatibility/2006">
                    <mc:Choice xmlns:v="urn:schemas-microsoft-com:vml" Requires="v">
                      <p:oleObj name="Clip" r:id="rId21" imgW="25311100" imgH="9512300" progId="MS_ClipArt_Gallery.2">
                        <p:embed/>
                      </p:oleObj>
                    </mc:Choice>
                    <mc:Fallback>
                      <p:oleObj name="Clip" r:id="rId21" imgW="25311100" imgH="9512300" progId="MS_ClipArt_Gallery.2">
                        <p:embed/>
                        <p:pic>
                          <p:nvPicPr>
                            <p:cNvPr id="61" name="Object 32">
                              <a:extLst>
                                <a:ext uri="{FF2B5EF4-FFF2-40B4-BE49-F238E27FC236}">
                                  <a16:creationId xmlns:a16="http://schemas.microsoft.com/office/drawing/2014/main" id="{54738374-0233-58EA-E30F-14088480B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2736"/>
                              <a:ext cx="576" cy="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6" name="Group 33">
                <a:extLst>
                  <a:ext uri="{FF2B5EF4-FFF2-40B4-BE49-F238E27FC236}">
                    <a16:creationId xmlns:a16="http://schemas.microsoft.com/office/drawing/2014/main" id="{4A8E837B-874C-5C13-AD2D-F71D62220A6B}"/>
                  </a:ext>
                </a:extLst>
              </p:cNvPr>
              <p:cNvGrpSpPr>
                <a:grpSpLocks/>
              </p:cNvGrpSpPr>
              <p:nvPr/>
            </p:nvGrpSpPr>
            <p:grpSpPr bwMode="auto">
              <a:xfrm>
                <a:off x="3597" y="2741"/>
                <a:ext cx="524" cy="425"/>
                <a:chOff x="864" y="2736"/>
                <a:chExt cx="576" cy="505"/>
              </a:xfrm>
            </p:grpSpPr>
            <p:graphicFrame>
              <p:nvGraphicFramePr>
                <p:cNvPr id="56" name="Object 34">
                  <a:extLst>
                    <a:ext uri="{FF2B5EF4-FFF2-40B4-BE49-F238E27FC236}">
                      <a16:creationId xmlns:a16="http://schemas.microsoft.com/office/drawing/2014/main" id="{5B68695A-A235-6C6B-A828-503DA54FFBCB}"/>
                    </a:ext>
                  </a:extLst>
                </p:cNvPr>
                <p:cNvGraphicFramePr>
                  <a:graphicFrameLocks noChangeAspect="1"/>
                </p:cNvGraphicFramePr>
                <p:nvPr/>
              </p:nvGraphicFramePr>
              <p:xfrm>
                <a:off x="864" y="3024"/>
                <a:ext cx="576" cy="217"/>
              </p:xfrm>
              <a:graphic>
                <a:graphicData uri="http://schemas.openxmlformats.org/presentationml/2006/ole">
                  <mc:AlternateContent xmlns:mc="http://schemas.openxmlformats.org/markup-compatibility/2006">
                    <mc:Choice xmlns:v="urn:schemas-microsoft-com:vml" Requires="v">
                      <p:oleObj name="Clip" r:id="rId22" imgW="25311100" imgH="9512300" progId="MS_ClipArt_Gallery.2">
                        <p:embed/>
                      </p:oleObj>
                    </mc:Choice>
                    <mc:Fallback>
                      <p:oleObj name="Clip" r:id="rId22" imgW="25311100" imgH="9512300" progId="MS_ClipArt_Gallery.2">
                        <p:embed/>
                        <p:pic>
                          <p:nvPicPr>
                            <p:cNvPr id="56" name="Object 34">
                              <a:extLst>
                                <a:ext uri="{FF2B5EF4-FFF2-40B4-BE49-F238E27FC236}">
                                  <a16:creationId xmlns:a16="http://schemas.microsoft.com/office/drawing/2014/main" id="{5B68695A-A235-6C6B-A828-503DA54FFB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3024"/>
                              <a:ext cx="576" cy="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 name="Object 35">
                  <a:extLst>
                    <a:ext uri="{FF2B5EF4-FFF2-40B4-BE49-F238E27FC236}">
                      <a16:creationId xmlns:a16="http://schemas.microsoft.com/office/drawing/2014/main" id="{2EDC47D5-203F-F6FD-51BC-8375600603BF}"/>
                    </a:ext>
                  </a:extLst>
                </p:cNvPr>
                <p:cNvGraphicFramePr>
                  <a:graphicFrameLocks noChangeAspect="1"/>
                </p:cNvGraphicFramePr>
                <p:nvPr/>
              </p:nvGraphicFramePr>
              <p:xfrm>
                <a:off x="864" y="2880"/>
                <a:ext cx="576" cy="217"/>
              </p:xfrm>
              <a:graphic>
                <a:graphicData uri="http://schemas.openxmlformats.org/presentationml/2006/ole">
                  <mc:AlternateContent xmlns:mc="http://schemas.openxmlformats.org/markup-compatibility/2006">
                    <mc:Choice xmlns:v="urn:schemas-microsoft-com:vml" Requires="v">
                      <p:oleObj name="Clip" r:id="rId23" imgW="25311100" imgH="9512300" progId="MS_ClipArt_Gallery.2">
                        <p:embed/>
                      </p:oleObj>
                    </mc:Choice>
                    <mc:Fallback>
                      <p:oleObj name="Clip" r:id="rId23" imgW="25311100" imgH="9512300" progId="MS_ClipArt_Gallery.2">
                        <p:embed/>
                        <p:pic>
                          <p:nvPicPr>
                            <p:cNvPr id="57" name="Object 35">
                              <a:extLst>
                                <a:ext uri="{FF2B5EF4-FFF2-40B4-BE49-F238E27FC236}">
                                  <a16:creationId xmlns:a16="http://schemas.microsoft.com/office/drawing/2014/main" id="{2EDC47D5-203F-F6FD-51BC-8375600603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2880"/>
                              <a:ext cx="576" cy="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 name="Object 36">
                  <a:extLst>
                    <a:ext uri="{FF2B5EF4-FFF2-40B4-BE49-F238E27FC236}">
                      <a16:creationId xmlns:a16="http://schemas.microsoft.com/office/drawing/2014/main" id="{15BAE04D-CBDC-30CA-8DF9-73F7F5B4D45C}"/>
                    </a:ext>
                  </a:extLst>
                </p:cNvPr>
                <p:cNvGraphicFramePr>
                  <a:graphicFrameLocks noChangeAspect="1"/>
                </p:cNvGraphicFramePr>
                <p:nvPr/>
              </p:nvGraphicFramePr>
              <p:xfrm>
                <a:off x="864" y="2736"/>
                <a:ext cx="576" cy="217"/>
              </p:xfrm>
              <a:graphic>
                <a:graphicData uri="http://schemas.openxmlformats.org/presentationml/2006/ole">
                  <mc:AlternateContent xmlns:mc="http://schemas.openxmlformats.org/markup-compatibility/2006">
                    <mc:Choice xmlns:v="urn:schemas-microsoft-com:vml" Requires="v">
                      <p:oleObj name="Clip" r:id="rId24" imgW="25311100" imgH="9512300" progId="MS_ClipArt_Gallery.2">
                        <p:embed/>
                      </p:oleObj>
                    </mc:Choice>
                    <mc:Fallback>
                      <p:oleObj name="Clip" r:id="rId24" imgW="25311100" imgH="9512300" progId="MS_ClipArt_Gallery.2">
                        <p:embed/>
                        <p:pic>
                          <p:nvPicPr>
                            <p:cNvPr id="58" name="Object 36">
                              <a:extLst>
                                <a:ext uri="{FF2B5EF4-FFF2-40B4-BE49-F238E27FC236}">
                                  <a16:creationId xmlns:a16="http://schemas.microsoft.com/office/drawing/2014/main" id="{15BAE04D-CBDC-30CA-8DF9-73F7F5B4D4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2736"/>
                              <a:ext cx="576" cy="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7" name="Group 37">
                <a:extLst>
                  <a:ext uri="{FF2B5EF4-FFF2-40B4-BE49-F238E27FC236}">
                    <a16:creationId xmlns:a16="http://schemas.microsoft.com/office/drawing/2014/main" id="{06865D0B-FE39-1326-0FDF-6C27CC432FA3}"/>
                  </a:ext>
                </a:extLst>
              </p:cNvPr>
              <p:cNvGrpSpPr>
                <a:grpSpLocks/>
              </p:cNvGrpSpPr>
              <p:nvPr/>
            </p:nvGrpSpPr>
            <p:grpSpPr bwMode="auto">
              <a:xfrm>
                <a:off x="3073" y="2741"/>
                <a:ext cx="524" cy="425"/>
                <a:chOff x="864" y="2736"/>
                <a:chExt cx="576" cy="505"/>
              </a:xfrm>
            </p:grpSpPr>
            <p:graphicFrame>
              <p:nvGraphicFramePr>
                <p:cNvPr id="53" name="Object 38">
                  <a:extLst>
                    <a:ext uri="{FF2B5EF4-FFF2-40B4-BE49-F238E27FC236}">
                      <a16:creationId xmlns:a16="http://schemas.microsoft.com/office/drawing/2014/main" id="{AC3AF7C9-570B-5568-4C07-E91C4F6A1A3D}"/>
                    </a:ext>
                  </a:extLst>
                </p:cNvPr>
                <p:cNvGraphicFramePr>
                  <a:graphicFrameLocks noChangeAspect="1"/>
                </p:cNvGraphicFramePr>
                <p:nvPr/>
              </p:nvGraphicFramePr>
              <p:xfrm>
                <a:off x="864" y="3024"/>
                <a:ext cx="576" cy="217"/>
              </p:xfrm>
              <a:graphic>
                <a:graphicData uri="http://schemas.openxmlformats.org/presentationml/2006/ole">
                  <mc:AlternateContent xmlns:mc="http://schemas.openxmlformats.org/markup-compatibility/2006">
                    <mc:Choice xmlns:v="urn:schemas-microsoft-com:vml" Requires="v">
                      <p:oleObj name="Clip" r:id="rId25" imgW="25311100" imgH="9512300" progId="MS_ClipArt_Gallery.2">
                        <p:embed/>
                      </p:oleObj>
                    </mc:Choice>
                    <mc:Fallback>
                      <p:oleObj name="Clip" r:id="rId25" imgW="25311100" imgH="9512300" progId="MS_ClipArt_Gallery.2">
                        <p:embed/>
                        <p:pic>
                          <p:nvPicPr>
                            <p:cNvPr id="53" name="Object 38">
                              <a:extLst>
                                <a:ext uri="{FF2B5EF4-FFF2-40B4-BE49-F238E27FC236}">
                                  <a16:creationId xmlns:a16="http://schemas.microsoft.com/office/drawing/2014/main" id="{AC3AF7C9-570B-5568-4C07-E91C4F6A1A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3024"/>
                              <a:ext cx="576" cy="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 name="Object 39">
                  <a:extLst>
                    <a:ext uri="{FF2B5EF4-FFF2-40B4-BE49-F238E27FC236}">
                      <a16:creationId xmlns:a16="http://schemas.microsoft.com/office/drawing/2014/main" id="{0420F85A-02F0-3E45-6E3A-F8153F9FB95E}"/>
                    </a:ext>
                  </a:extLst>
                </p:cNvPr>
                <p:cNvGraphicFramePr>
                  <a:graphicFrameLocks noChangeAspect="1"/>
                </p:cNvGraphicFramePr>
                <p:nvPr/>
              </p:nvGraphicFramePr>
              <p:xfrm>
                <a:off x="864" y="2880"/>
                <a:ext cx="576" cy="217"/>
              </p:xfrm>
              <a:graphic>
                <a:graphicData uri="http://schemas.openxmlformats.org/presentationml/2006/ole">
                  <mc:AlternateContent xmlns:mc="http://schemas.openxmlformats.org/markup-compatibility/2006">
                    <mc:Choice xmlns:v="urn:schemas-microsoft-com:vml" Requires="v">
                      <p:oleObj name="Clip" r:id="rId26" imgW="25311100" imgH="9512300" progId="MS_ClipArt_Gallery.2">
                        <p:embed/>
                      </p:oleObj>
                    </mc:Choice>
                    <mc:Fallback>
                      <p:oleObj name="Clip" r:id="rId26" imgW="25311100" imgH="9512300" progId="MS_ClipArt_Gallery.2">
                        <p:embed/>
                        <p:pic>
                          <p:nvPicPr>
                            <p:cNvPr id="54" name="Object 39">
                              <a:extLst>
                                <a:ext uri="{FF2B5EF4-FFF2-40B4-BE49-F238E27FC236}">
                                  <a16:creationId xmlns:a16="http://schemas.microsoft.com/office/drawing/2014/main" id="{0420F85A-02F0-3E45-6E3A-F8153F9FB9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2880"/>
                              <a:ext cx="576" cy="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 name="Object 40">
                  <a:extLst>
                    <a:ext uri="{FF2B5EF4-FFF2-40B4-BE49-F238E27FC236}">
                      <a16:creationId xmlns:a16="http://schemas.microsoft.com/office/drawing/2014/main" id="{B37834D3-6ADA-3DF3-A0C4-A5187C8E4518}"/>
                    </a:ext>
                  </a:extLst>
                </p:cNvPr>
                <p:cNvGraphicFramePr>
                  <a:graphicFrameLocks noChangeAspect="1"/>
                </p:cNvGraphicFramePr>
                <p:nvPr/>
              </p:nvGraphicFramePr>
              <p:xfrm>
                <a:off x="864" y="2736"/>
                <a:ext cx="576" cy="217"/>
              </p:xfrm>
              <a:graphic>
                <a:graphicData uri="http://schemas.openxmlformats.org/presentationml/2006/ole">
                  <mc:AlternateContent xmlns:mc="http://schemas.openxmlformats.org/markup-compatibility/2006">
                    <mc:Choice xmlns:v="urn:schemas-microsoft-com:vml" Requires="v">
                      <p:oleObj name="Clip" r:id="rId27" imgW="25311100" imgH="9512300" progId="MS_ClipArt_Gallery.2">
                        <p:embed/>
                      </p:oleObj>
                    </mc:Choice>
                    <mc:Fallback>
                      <p:oleObj name="Clip" r:id="rId27" imgW="25311100" imgH="9512300" progId="MS_ClipArt_Gallery.2">
                        <p:embed/>
                        <p:pic>
                          <p:nvPicPr>
                            <p:cNvPr id="55" name="Object 40">
                              <a:extLst>
                                <a:ext uri="{FF2B5EF4-FFF2-40B4-BE49-F238E27FC236}">
                                  <a16:creationId xmlns:a16="http://schemas.microsoft.com/office/drawing/2014/main" id="{B37834D3-6ADA-3DF3-A0C4-A5187C8E45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2736"/>
                              <a:ext cx="576" cy="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8" name="Text Box 41">
                <a:extLst>
                  <a:ext uri="{FF2B5EF4-FFF2-40B4-BE49-F238E27FC236}">
                    <a16:creationId xmlns:a16="http://schemas.microsoft.com/office/drawing/2014/main" id="{D9C3957F-BC89-D0E0-1AEC-5420000E6F8E}"/>
                  </a:ext>
                </a:extLst>
              </p:cNvPr>
              <p:cNvSpPr txBox="1">
                <a:spLocks noChangeArrowheads="1"/>
              </p:cNvSpPr>
              <p:nvPr/>
            </p:nvSpPr>
            <p:spPr bwMode="auto">
              <a:xfrm>
                <a:off x="3158" y="2458"/>
                <a:ext cx="1007" cy="2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600" dirty="0" err="1">
                    <a:solidFill>
                      <a:srgbClr val="002060"/>
                    </a:solidFill>
                    <a:latin typeface="Arial" panose="020B0604020202020204" pitchFamily="34" charset="0"/>
                  </a:rPr>
                  <a:t>Managed</a:t>
                </a:r>
                <a:r>
                  <a:rPr lang="de-DE" altLang="it-IT" sz="1600" dirty="0">
                    <a:solidFill>
                      <a:srgbClr val="002060"/>
                    </a:solidFill>
                    <a:latin typeface="Arial" panose="020B0604020202020204" pitchFamily="34" charset="0"/>
                  </a:rPr>
                  <a:t> Files</a:t>
                </a:r>
              </a:p>
            </p:txBody>
          </p:sp>
          <p:sp>
            <p:nvSpPr>
              <p:cNvPr id="39" name="Text Box 42">
                <a:extLst>
                  <a:ext uri="{FF2B5EF4-FFF2-40B4-BE49-F238E27FC236}">
                    <a16:creationId xmlns:a16="http://schemas.microsoft.com/office/drawing/2014/main" id="{E74A0182-4CE2-AEF6-E65B-417149AC7BDB}"/>
                  </a:ext>
                </a:extLst>
              </p:cNvPr>
              <p:cNvSpPr txBox="1">
                <a:spLocks noChangeArrowheads="1"/>
              </p:cNvSpPr>
              <p:nvPr/>
            </p:nvSpPr>
            <p:spPr bwMode="auto">
              <a:xfrm>
                <a:off x="1359" y="3124"/>
                <a:ext cx="771" cy="4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800" dirty="0" err="1">
                    <a:solidFill>
                      <a:srgbClr val="002060"/>
                    </a:solidFill>
                    <a:latin typeface="Arial" panose="020B0604020202020204" pitchFamily="34" charset="0"/>
                  </a:rPr>
                  <a:t>Databank</a:t>
                </a:r>
                <a:endParaRPr lang="de-DE" altLang="it-IT" sz="1800" dirty="0">
                  <a:solidFill>
                    <a:srgbClr val="002060"/>
                  </a:solidFill>
                  <a:latin typeface="Arial" panose="020B0604020202020204" pitchFamily="34" charset="0"/>
                </a:endParaRPr>
              </a:p>
              <a:p>
                <a:pPr algn="ctr" eaLnBrk="0" hangingPunct="0"/>
                <a:r>
                  <a:rPr lang="de-DE" altLang="it-IT" sz="1800" dirty="0">
                    <a:solidFill>
                      <a:srgbClr val="002060"/>
                    </a:solidFill>
                    <a:latin typeface="Arial" panose="020B0604020202020204" pitchFamily="34" charset="0"/>
                  </a:rPr>
                  <a:t>(Oracle)</a:t>
                </a:r>
              </a:p>
            </p:txBody>
          </p:sp>
          <p:grpSp>
            <p:nvGrpSpPr>
              <p:cNvPr id="40" name="Group 43">
                <a:extLst>
                  <a:ext uri="{FF2B5EF4-FFF2-40B4-BE49-F238E27FC236}">
                    <a16:creationId xmlns:a16="http://schemas.microsoft.com/office/drawing/2014/main" id="{B66B4FCB-A6BD-9497-07A4-A68083003CF8}"/>
                  </a:ext>
                </a:extLst>
              </p:cNvPr>
              <p:cNvGrpSpPr>
                <a:grpSpLocks/>
              </p:cNvGrpSpPr>
              <p:nvPr/>
            </p:nvGrpSpPr>
            <p:grpSpPr bwMode="auto">
              <a:xfrm>
                <a:off x="4165" y="2701"/>
                <a:ext cx="393" cy="444"/>
                <a:chOff x="2592" y="2640"/>
                <a:chExt cx="576" cy="576"/>
              </a:xfrm>
            </p:grpSpPr>
            <p:pic>
              <p:nvPicPr>
                <p:cNvPr id="49" name="Picture 44">
                  <a:extLst>
                    <a:ext uri="{FF2B5EF4-FFF2-40B4-BE49-F238E27FC236}">
                      <a16:creationId xmlns:a16="http://schemas.microsoft.com/office/drawing/2014/main" id="{4AC9099F-0695-0957-81C6-435246ABB0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2" y="2640"/>
                  <a:ext cx="288" cy="288"/>
                </a:xfrm>
                <a:prstGeom prst="rect">
                  <a:avLst/>
                </a:prstGeom>
                <a:noFill/>
                <a:extLst>
                  <a:ext uri="{909E8E84-426E-40DD-AFC4-6F175D3DCCD1}">
                    <a14:hiddenFill xmlns:a14="http://schemas.microsoft.com/office/drawing/2010/main">
                      <a:solidFill>
                        <a:schemeClr val="bg1"/>
                      </a:solidFill>
                    </a14:hiddenFill>
                  </a:ext>
                </a:extLst>
              </p:spPr>
            </p:pic>
            <p:pic>
              <p:nvPicPr>
                <p:cNvPr id="50" name="Picture 45">
                  <a:extLst>
                    <a:ext uri="{FF2B5EF4-FFF2-40B4-BE49-F238E27FC236}">
                      <a16:creationId xmlns:a16="http://schemas.microsoft.com/office/drawing/2014/main" id="{1EEF1D32-132D-0ADC-2A46-D312127BD5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8" y="2736"/>
                  <a:ext cx="288" cy="288"/>
                </a:xfrm>
                <a:prstGeom prst="rect">
                  <a:avLst/>
                </a:prstGeom>
                <a:noFill/>
                <a:extLst>
                  <a:ext uri="{909E8E84-426E-40DD-AFC4-6F175D3DCCD1}">
                    <a14:hiddenFill xmlns:a14="http://schemas.microsoft.com/office/drawing/2010/main">
                      <a:solidFill>
                        <a:schemeClr val="bg1"/>
                      </a:solidFill>
                    </a14:hiddenFill>
                  </a:ext>
                </a:extLst>
              </p:spPr>
            </p:pic>
            <p:pic>
              <p:nvPicPr>
                <p:cNvPr id="51" name="Picture 46">
                  <a:extLst>
                    <a:ext uri="{FF2B5EF4-FFF2-40B4-BE49-F238E27FC236}">
                      <a16:creationId xmlns:a16="http://schemas.microsoft.com/office/drawing/2014/main" id="{BD2AD4AF-A741-F3D8-B217-B01EB391B3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4" y="2832"/>
                  <a:ext cx="288" cy="288"/>
                </a:xfrm>
                <a:prstGeom prst="rect">
                  <a:avLst/>
                </a:prstGeom>
                <a:noFill/>
                <a:extLst>
                  <a:ext uri="{909E8E84-426E-40DD-AFC4-6F175D3DCCD1}">
                    <a14:hiddenFill xmlns:a14="http://schemas.microsoft.com/office/drawing/2010/main">
                      <a:solidFill>
                        <a:schemeClr val="bg1"/>
                      </a:solidFill>
                    </a14:hiddenFill>
                  </a:ext>
                </a:extLst>
              </p:spPr>
            </p:pic>
            <p:pic>
              <p:nvPicPr>
                <p:cNvPr id="52" name="Picture 47">
                  <a:extLst>
                    <a:ext uri="{FF2B5EF4-FFF2-40B4-BE49-F238E27FC236}">
                      <a16:creationId xmlns:a16="http://schemas.microsoft.com/office/drawing/2014/main" id="{A38CC1D9-5701-FB41-E62D-A1D1EF88E6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 y="2928"/>
                  <a:ext cx="288" cy="288"/>
                </a:xfrm>
                <a:prstGeom prst="rect">
                  <a:avLst/>
                </a:prstGeom>
                <a:noFill/>
                <a:extLst>
                  <a:ext uri="{909E8E84-426E-40DD-AFC4-6F175D3DCCD1}">
                    <a14:hiddenFill xmlns:a14="http://schemas.microsoft.com/office/drawing/2010/main">
                      <a:solidFill>
                        <a:schemeClr val="bg1"/>
                      </a:solidFill>
                    </a14:hiddenFill>
                  </a:ext>
                </a:extLst>
              </p:spPr>
            </p:pic>
          </p:grpSp>
          <p:sp>
            <p:nvSpPr>
              <p:cNvPr id="41" name="Oval 48">
                <a:extLst>
                  <a:ext uri="{FF2B5EF4-FFF2-40B4-BE49-F238E27FC236}">
                    <a16:creationId xmlns:a16="http://schemas.microsoft.com/office/drawing/2014/main" id="{EDE84A5A-84C4-5E62-A6B4-060727B983DF}"/>
                  </a:ext>
                </a:extLst>
              </p:cNvPr>
              <p:cNvSpPr>
                <a:spLocks noChangeArrowheads="1"/>
              </p:cNvSpPr>
              <p:nvPr/>
            </p:nvSpPr>
            <p:spPr bwMode="auto">
              <a:xfrm>
                <a:off x="759" y="2134"/>
                <a:ext cx="4148" cy="1618"/>
              </a:xfrm>
              <a:prstGeom prst="ellipse">
                <a:avLst/>
              </a:prstGeom>
              <a:noFill/>
              <a:ln w="38100">
                <a:solidFill>
                  <a:schemeClr val="tx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pic>
            <p:nvPicPr>
              <p:cNvPr id="42" name="Picture 49">
                <a:extLst>
                  <a:ext uri="{FF2B5EF4-FFF2-40B4-BE49-F238E27FC236}">
                    <a16:creationId xmlns:a16="http://schemas.microsoft.com/office/drawing/2014/main" id="{D117294F-74DA-A338-28EA-42E98754602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38" y="2094"/>
                <a:ext cx="349" cy="324"/>
              </a:xfrm>
              <a:prstGeom prst="rect">
                <a:avLst/>
              </a:prstGeom>
              <a:noFill/>
              <a:extLst>
                <a:ext uri="{909E8E84-426E-40DD-AFC4-6F175D3DCCD1}">
                  <a14:hiddenFill xmlns:a14="http://schemas.microsoft.com/office/drawing/2010/main">
                    <a:solidFill>
                      <a:schemeClr val="bg1"/>
                    </a:solidFill>
                  </a14:hiddenFill>
                </a:ext>
              </a:extLst>
            </p:spPr>
          </p:pic>
          <p:sp>
            <p:nvSpPr>
              <p:cNvPr id="43" name="Oval 50">
                <a:extLst>
                  <a:ext uri="{FF2B5EF4-FFF2-40B4-BE49-F238E27FC236}">
                    <a16:creationId xmlns:a16="http://schemas.microsoft.com/office/drawing/2014/main" id="{D3289902-6A84-40D9-87C6-5CF9D6EFC586}"/>
                  </a:ext>
                </a:extLst>
              </p:cNvPr>
              <p:cNvSpPr>
                <a:spLocks noChangeArrowheads="1"/>
              </p:cNvSpPr>
              <p:nvPr/>
            </p:nvSpPr>
            <p:spPr bwMode="auto">
              <a:xfrm>
                <a:off x="2768" y="2377"/>
                <a:ext cx="1964" cy="1092"/>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sp>
            <p:nvSpPr>
              <p:cNvPr id="44" name="Line 51">
                <a:extLst>
                  <a:ext uri="{FF2B5EF4-FFF2-40B4-BE49-F238E27FC236}">
                    <a16:creationId xmlns:a16="http://schemas.microsoft.com/office/drawing/2014/main" id="{D766B3E9-77CC-8DEE-4CD0-B8CEBDE28564}"/>
                  </a:ext>
                </a:extLst>
              </p:cNvPr>
              <p:cNvSpPr>
                <a:spLocks noChangeShapeType="1"/>
              </p:cNvSpPr>
              <p:nvPr/>
            </p:nvSpPr>
            <p:spPr bwMode="auto">
              <a:xfrm>
                <a:off x="2593" y="2943"/>
                <a:ext cx="480" cy="0"/>
              </a:xfrm>
              <a:prstGeom prst="line">
                <a:avLst/>
              </a:prstGeom>
              <a:noFill/>
              <a:ln w="38100">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pic>
            <p:nvPicPr>
              <p:cNvPr id="45" name="Picture 52">
                <a:extLst>
                  <a:ext uri="{FF2B5EF4-FFF2-40B4-BE49-F238E27FC236}">
                    <a16:creationId xmlns:a16="http://schemas.microsoft.com/office/drawing/2014/main" id="{6EC6E68D-37AA-D669-DC2D-636C789A9D3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44" y="3186"/>
                <a:ext cx="262" cy="242"/>
              </a:xfrm>
              <a:prstGeom prst="rect">
                <a:avLst/>
              </a:prstGeom>
              <a:noFill/>
              <a:extLst>
                <a:ext uri="{909E8E84-426E-40DD-AFC4-6F175D3DCCD1}">
                  <a14:hiddenFill xmlns:a14="http://schemas.microsoft.com/office/drawing/2010/main">
                    <a:solidFill>
                      <a:schemeClr val="bg1"/>
                    </a:solidFill>
                  </a14:hiddenFill>
                </a:ext>
              </a:extLst>
            </p:spPr>
          </p:pic>
          <p:pic>
            <p:nvPicPr>
              <p:cNvPr id="46" name="Picture 53">
                <a:extLst>
                  <a:ext uri="{FF2B5EF4-FFF2-40B4-BE49-F238E27FC236}">
                    <a16:creationId xmlns:a16="http://schemas.microsoft.com/office/drawing/2014/main" id="{F082B9D6-DAC4-D8E9-EF8E-1EBF5809F2D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31" y="3267"/>
                <a:ext cx="262" cy="242"/>
              </a:xfrm>
              <a:prstGeom prst="rect">
                <a:avLst/>
              </a:prstGeom>
              <a:noFill/>
              <a:extLst>
                <a:ext uri="{909E8E84-426E-40DD-AFC4-6F175D3DCCD1}">
                  <a14:hiddenFill xmlns:a14="http://schemas.microsoft.com/office/drawing/2010/main">
                    <a:solidFill>
                      <a:schemeClr val="bg1"/>
                    </a:solidFill>
                  </a14:hiddenFill>
                </a:ext>
              </a:extLst>
            </p:spPr>
          </p:pic>
          <p:pic>
            <p:nvPicPr>
              <p:cNvPr id="47" name="Picture 54">
                <a:extLst>
                  <a:ext uri="{FF2B5EF4-FFF2-40B4-BE49-F238E27FC236}">
                    <a16:creationId xmlns:a16="http://schemas.microsoft.com/office/drawing/2014/main" id="{AFF73E20-C88E-6B4F-A528-692441F69BC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418" y="3348"/>
                <a:ext cx="262" cy="242"/>
              </a:xfrm>
              <a:prstGeom prst="rect">
                <a:avLst/>
              </a:prstGeom>
              <a:noFill/>
              <a:extLst>
                <a:ext uri="{909E8E84-426E-40DD-AFC4-6F175D3DCCD1}">
                  <a14:hiddenFill xmlns:a14="http://schemas.microsoft.com/office/drawing/2010/main">
                    <a:solidFill>
                      <a:schemeClr val="bg1"/>
                    </a:solidFill>
                  </a14:hiddenFill>
                </a:ext>
              </a:extLst>
            </p:spPr>
          </p:pic>
          <p:pic>
            <p:nvPicPr>
              <p:cNvPr id="48" name="Picture 55">
                <a:extLst>
                  <a:ext uri="{FF2B5EF4-FFF2-40B4-BE49-F238E27FC236}">
                    <a16:creationId xmlns:a16="http://schemas.microsoft.com/office/drawing/2014/main" id="{7CF4DF0D-EEC2-4D10-2D2A-F52B44A63DA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68" y="2498"/>
                <a:ext cx="305" cy="283"/>
              </a:xfrm>
              <a:prstGeom prst="rect">
                <a:avLst/>
              </a:prstGeom>
              <a:noFill/>
              <a:extLst>
                <a:ext uri="{909E8E84-426E-40DD-AFC4-6F175D3DCCD1}">
                  <a14:hiddenFill xmlns:a14="http://schemas.microsoft.com/office/drawing/2010/main">
                    <a:solidFill>
                      <a:schemeClr val="bg1"/>
                    </a:solidFill>
                  </a14:hiddenFill>
                </a:ext>
              </a:extLst>
            </p:spPr>
          </p:pic>
        </p:grpSp>
        <p:sp>
          <p:nvSpPr>
            <p:cNvPr id="31" name="Line 56">
              <a:extLst>
                <a:ext uri="{FF2B5EF4-FFF2-40B4-BE49-F238E27FC236}">
                  <a16:creationId xmlns:a16="http://schemas.microsoft.com/office/drawing/2014/main" id="{EA74DD75-3CC0-FE5A-8107-DE8B6D160BDF}"/>
                </a:ext>
              </a:extLst>
            </p:cNvPr>
            <p:cNvSpPr>
              <a:spLocks noChangeShapeType="1"/>
            </p:cNvSpPr>
            <p:nvPr/>
          </p:nvSpPr>
          <p:spPr bwMode="auto">
            <a:xfrm>
              <a:off x="759" y="2054"/>
              <a:ext cx="4367" cy="0"/>
            </a:xfrm>
            <a:prstGeom prst="line">
              <a:avLst/>
            </a:prstGeom>
            <a:noFill/>
            <a:ln w="19050">
              <a:solidFill>
                <a:srgbClr val="00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grpSp>
      <p:sp>
        <p:nvSpPr>
          <p:cNvPr id="62" name="Text Box 57">
            <a:extLst>
              <a:ext uri="{FF2B5EF4-FFF2-40B4-BE49-F238E27FC236}">
                <a16:creationId xmlns:a16="http://schemas.microsoft.com/office/drawing/2014/main" id="{7E6FD312-327C-D0BE-3D41-EB587961D783}"/>
              </a:ext>
            </a:extLst>
          </p:cNvPr>
          <p:cNvSpPr txBox="1">
            <a:spLocks noChangeArrowheads="1"/>
          </p:cNvSpPr>
          <p:nvPr/>
        </p:nvSpPr>
        <p:spPr bwMode="auto">
          <a:xfrm>
            <a:off x="5591175" y="3284538"/>
            <a:ext cx="8445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800">
                <a:solidFill>
                  <a:srgbClr val="002060"/>
                </a:solidFill>
                <a:latin typeface="Arial" panose="020B0604020202020204" pitchFamily="34" charset="0"/>
              </a:rPr>
              <a:t>EDMS</a:t>
            </a:r>
          </a:p>
        </p:txBody>
      </p:sp>
      <p:sp>
        <p:nvSpPr>
          <p:cNvPr id="63" name="Rectangle 2">
            <a:extLst>
              <a:ext uri="{FF2B5EF4-FFF2-40B4-BE49-F238E27FC236}">
                <a16:creationId xmlns:a16="http://schemas.microsoft.com/office/drawing/2014/main" id="{BC45202B-FD44-F37E-E081-8DD4D87BFFA0}"/>
              </a:ext>
            </a:extLst>
          </p:cNvPr>
          <p:cNvSpPr txBox="1">
            <a:spLocks noChangeArrowheads="1"/>
          </p:cNvSpPr>
          <p:nvPr/>
        </p:nvSpPr>
        <p:spPr bwMode="auto">
          <a:xfrm>
            <a:off x="665163" y="5449509"/>
            <a:ext cx="10591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i="1">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2pPr>
            <a:lvl3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3pPr>
            <a:lvl4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4pPr>
            <a:lvl5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5pPr>
            <a:lvl6pPr marL="4572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6pPr>
            <a:lvl7pPr marL="9144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7pPr>
            <a:lvl8pPr marL="13716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8pPr>
            <a:lvl9pPr marL="18288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9pPr>
          </a:lstStyle>
          <a:p>
            <a:r>
              <a:rPr lang="en-US" altLang="it-IT" sz="2400" kern="0" dirty="0"/>
              <a:t>Application of EDMS for cavity fabrication. Aim: - paper less documentation, up to date information, tracking the trends.</a:t>
            </a:r>
            <a:endParaRPr lang="en-GB" altLang="it-IT" sz="2400" kern="0" dirty="0"/>
          </a:p>
        </p:txBody>
      </p:sp>
    </p:spTree>
    <p:extLst>
      <p:ext uri="{BB962C8B-B14F-4D97-AF65-F5344CB8AC3E}">
        <p14:creationId xmlns:p14="http://schemas.microsoft.com/office/powerpoint/2010/main" val="3104841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9AD6AD-67E1-0220-C212-04FF5DCC31D3}"/>
              </a:ext>
            </a:extLst>
          </p:cNvPr>
          <p:cNvSpPr>
            <a:spLocks noGrp="1"/>
          </p:cNvSpPr>
          <p:nvPr>
            <p:ph type="title"/>
          </p:nvPr>
        </p:nvSpPr>
        <p:spPr/>
        <p:txBody>
          <a:bodyPr/>
          <a:lstStyle/>
          <a:p>
            <a:r>
              <a:rPr lang="en-US" altLang="it-IT" dirty="0"/>
              <a:t>Involvement of cavity producer</a:t>
            </a:r>
            <a:endParaRPr lang="it-IT" dirty="0"/>
          </a:p>
        </p:txBody>
      </p:sp>
      <p:sp>
        <p:nvSpPr>
          <p:cNvPr id="3" name="Segnaposto data 2">
            <a:extLst>
              <a:ext uri="{FF2B5EF4-FFF2-40B4-BE49-F238E27FC236}">
                <a16:creationId xmlns:a16="http://schemas.microsoft.com/office/drawing/2014/main" id="{CF51DDF9-E2A0-DF27-0351-81D3FEECD821}"/>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FF5B09F-1EF8-0BEE-0EB9-71FCEAEE3E1C}"/>
              </a:ext>
            </a:extLst>
          </p:cNvPr>
          <p:cNvSpPr>
            <a:spLocks noGrp="1"/>
          </p:cNvSpPr>
          <p:nvPr>
            <p:ph type="ftr" sz="quarter" idx="11"/>
          </p:nvPr>
        </p:nvSpPr>
        <p:spPr/>
        <p:txBody>
          <a:bodyPr/>
          <a:lstStyle/>
          <a:p>
            <a:pPr>
              <a:defRPr/>
            </a:pPr>
            <a:fld id="{8DAD3638-8E0C-4079-83E3-101B55F74CF3}" type="slidenum">
              <a:rPr lang="en-US" altLang="it-IT" smtClean="0"/>
              <a:pPr>
                <a:defRPr/>
              </a:pPr>
              <a:t>43</a:t>
            </a:fld>
            <a:endParaRPr lang="en-US" altLang="it-IT"/>
          </a:p>
        </p:txBody>
      </p:sp>
      <p:sp>
        <p:nvSpPr>
          <p:cNvPr id="5" name="Segnaposto numero diapositiva 4">
            <a:extLst>
              <a:ext uri="{FF2B5EF4-FFF2-40B4-BE49-F238E27FC236}">
                <a16:creationId xmlns:a16="http://schemas.microsoft.com/office/drawing/2014/main" id="{853C032C-F7D1-964D-E47E-1386E60960C4}"/>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graphicFrame>
        <p:nvGraphicFramePr>
          <p:cNvPr id="6" name="Object 4">
            <a:extLst>
              <a:ext uri="{FF2B5EF4-FFF2-40B4-BE49-F238E27FC236}">
                <a16:creationId xmlns:a16="http://schemas.microsoft.com/office/drawing/2014/main" id="{FD494F29-0CD1-038F-D035-6F6CBB0638EA}"/>
              </a:ext>
            </a:extLst>
          </p:cNvPr>
          <p:cNvGraphicFramePr>
            <a:graphicFrameLocks noChangeAspect="1"/>
          </p:cNvGraphicFramePr>
          <p:nvPr/>
        </p:nvGraphicFramePr>
        <p:xfrm>
          <a:off x="1920876" y="2001838"/>
          <a:ext cx="1173163" cy="1041400"/>
        </p:xfrm>
        <a:graphic>
          <a:graphicData uri="http://schemas.openxmlformats.org/presentationml/2006/ole">
            <mc:AlternateContent xmlns:mc="http://schemas.openxmlformats.org/markup-compatibility/2006">
              <mc:Choice xmlns:v="urn:schemas-microsoft-com:vml" Requires="v">
                <p:oleObj name="Clip" r:id="rId2" imgW="14439900" imgH="12814300" progId="MS_ClipArt_Gallery.2">
                  <p:embed/>
                </p:oleObj>
              </mc:Choice>
              <mc:Fallback>
                <p:oleObj name="Clip" r:id="rId2" imgW="14439900" imgH="12814300" progId="MS_ClipArt_Gallery.2">
                  <p:embed/>
                  <p:pic>
                    <p:nvPicPr>
                      <p:cNvPr id="6" name="Object 4">
                        <a:extLst>
                          <a:ext uri="{FF2B5EF4-FFF2-40B4-BE49-F238E27FC236}">
                            <a16:creationId xmlns:a16="http://schemas.microsoft.com/office/drawing/2014/main" id="{FD494F29-0CD1-038F-D035-6F6CBB063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6" y="2001838"/>
                        <a:ext cx="1173163" cy="104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5">
            <a:extLst>
              <a:ext uri="{FF2B5EF4-FFF2-40B4-BE49-F238E27FC236}">
                <a16:creationId xmlns:a16="http://schemas.microsoft.com/office/drawing/2014/main" id="{72964BA6-D66B-205B-D6B8-16F576311038}"/>
              </a:ext>
            </a:extLst>
          </p:cNvPr>
          <p:cNvSpPr txBox="1">
            <a:spLocks noChangeArrowheads="1"/>
          </p:cNvSpPr>
          <p:nvPr/>
        </p:nvSpPr>
        <p:spPr bwMode="auto">
          <a:xfrm>
            <a:off x="2074523" y="1646238"/>
            <a:ext cx="7409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600" dirty="0">
                <a:solidFill>
                  <a:srgbClr val="002060"/>
                </a:solidFill>
                <a:latin typeface="Arial" panose="020B0604020202020204" pitchFamily="34" charset="0"/>
              </a:rPr>
              <a:t>DESY</a:t>
            </a:r>
          </a:p>
        </p:txBody>
      </p:sp>
      <p:pic>
        <p:nvPicPr>
          <p:cNvPr id="8" name="Picture 10">
            <a:extLst>
              <a:ext uri="{FF2B5EF4-FFF2-40B4-BE49-F238E27FC236}">
                <a16:creationId xmlns:a16="http://schemas.microsoft.com/office/drawing/2014/main" id="{67C86FED-07D1-B6D2-A6CA-D758BF364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2213" y="3179763"/>
            <a:ext cx="103981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CAD5AE2D-F129-8624-13C1-ADAA10F2A7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9414" y="2978150"/>
            <a:ext cx="10429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8">
            <a:extLst>
              <a:ext uri="{FF2B5EF4-FFF2-40B4-BE49-F238E27FC236}">
                <a16:creationId xmlns:a16="http://schemas.microsoft.com/office/drawing/2014/main" id="{502E10DD-0D95-C0F0-14D0-471A84BD62CA}"/>
              </a:ext>
            </a:extLst>
          </p:cNvPr>
          <p:cNvSpPr>
            <a:spLocks noChangeArrowheads="1"/>
          </p:cNvSpPr>
          <p:nvPr/>
        </p:nvSpPr>
        <p:spPr bwMode="auto">
          <a:xfrm>
            <a:off x="1429973" y="1392237"/>
            <a:ext cx="2514600" cy="4470400"/>
          </a:xfrm>
          <a:prstGeom prst="rect">
            <a:avLst/>
          </a:prstGeom>
          <a:solidFill>
            <a:srgbClr val="C0C0C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sp>
        <p:nvSpPr>
          <p:cNvPr id="11" name="AutoShape 19">
            <a:extLst>
              <a:ext uri="{FF2B5EF4-FFF2-40B4-BE49-F238E27FC236}">
                <a16:creationId xmlns:a16="http://schemas.microsoft.com/office/drawing/2014/main" id="{36A3979A-30B4-57F7-4B53-C4F4705A314D}"/>
              </a:ext>
            </a:extLst>
          </p:cNvPr>
          <p:cNvSpPr>
            <a:spLocks noChangeArrowheads="1"/>
          </p:cNvSpPr>
          <p:nvPr/>
        </p:nvSpPr>
        <p:spPr bwMode="auto">
          <a:xfrm>
            <a:off x="2768600" y="1612900"/>
            <a:ext cx="2019300" cy="317500"/>
          </a:xfrm>
          <a:prstGeom prst="curvedDownArrow">
            <a:avLst>
              <a:gd name="adj1" fmla="val 42665"/>
              <a:gd name="adj2" fmla="val 169865"/>
              <a:gd name="adj3" fmla="val 33333"/>
            </a:avLst>
          </a:prstGeom>
          <a:solidFill>
            <a:srgbClr val="CCFFCC">
              <a:alpha val="50000"/>
            </a:srgbClr>
          </a:solidFill>
          <a:ln w="9525">
            <a:solidFill>
              <a:srgbClr val="3399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sp>
        <p:nvSpPr>
          <p:cNvPr id="12" name="Text Box 20">
            <a:extLst>
              <a:ext uri="{FF2B5EF4-FFF2-40B4-BE49-F238E27FC236}">
                <a16:creationId xmlns:a16="http://schemas.microsoft.com/office/drawing/2014/main" id="{3CC6C24E-2F73-533E-AEC1-DA3206AF8FD4}"/>
              </a:ext>
            </a:extLst>
          </p:cNvPr>
          <p:cNvSpPr txBox="1">
            <a:spLocks noChangeArrowheads="1"/>
          </p:cNvSpPr>
          <p:nvPr/>
        </p:nvSpPr>
        <p:spPr bwMode="auto">
          <a:xfrm>
            <a:off x="1473201" y="4000501"/>
            <a:ext cx="26003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187325" indent="-138113" eaLnBrk="0" hangingPunct="0">
              <a:buFontTx/>
              <a:buChar char="•"/>
            </a:pPr>
            <a:r>
              <a:rPr lang="de-DE" altLang="it-IT" dirty="0">
                <a:solidFill>
                  <a:srgbClr val="002060"/>
                </a:solidFill>
                <a:latin typeface="Arial" panose="020B0604020202020204" pitchFamily="34" charset="0"/>
              </a:rPr>
              <a:t> </a:t>
            </a:r>
            <a:r>
              <a:rPr lang="en-US" altLang="it-IT" sz="1600" b="0" dirty="0">
                <a:solidFill>
                  <a:srgbClr val="002060"/>
                </a:solidFill>
                <a:latin typeface="Arial" panose="020B0604020202020204" pitchFamily="34" charset="0"/>
              </a:rPr>
              <a:t>create the work description  (in EDMS).</a:t>
            </a:r>
          </a:p>
          <a:p>
            <a:pPr marL="187325" indent="-138113" eaLnBrk="0" hangingPunct="0">
              <a:buFontTx/>
              <a:buChar char="•"/>
            </a:pPr>
            <a:r>
              <a:rPr lang="en-US" altLang="it-IT" sz="1600" b="0" dirty="0">
                <a:solidFill>
                  <a:srgbClr val="002060"/>
                </a:solidFill>
                <a:latin typeface="Arial" panose="020B0604020202020204" pitchFamily="34" charset="0"/>
              </a:rPr>
              <a:t> create the protocol template (in EDMS).</a:t>
            </a:r>
          </a:p>
          <a:p>
            <a:pPr marL="187325" indent="-138113" eaLnBrk="0" hangingPunct="0">
              <a:buFontTx/>
              <a:buChar char="•"/>
            </a:pPr>
            <a:r>
              <a:rPr lang="en-US" altLang="it-IT" sz="1600" b="0" dirty="0">
                <a:solidFill>
                  <a:srgbClr val="002060"/>
                </a:solidFill>
                <a:latin typeface="Arial" panose="020B0604020202020204" pitchFamily="34" charset="0"/>
              </a:rPr>
              <a:t> message to Producer.</a:t>
            </a:r>
          </a:p>
        </p:txBody>
      </p:sp>
      <p:graphicFrame>
        <p:nvGraphicFramePr>
          <p:cNvPr id="13" name="Object 7">
            <a:extLst>
              <a:ext uri="{FF2B5EF4-FFF2-40B4-BE49-F238E27FC236}">
                <a16:creationId xmlns:a16="http://schemas.microsoft.com/office/drawing/2014/main" id="{D84E3EE5-3C0B-1EFC-A181-779FA22916B0}"/>
              </a:ext>
            </a:extLst>
          </p:cNvPr>
          <p:cNvGraphicFramePr>
            <a:graphicFrameLocks noChangeAspect="1"/>
          </p:cNvGraphicFramePr>
          <p:nvPr/>
        </p:nvGraphicFramePr>
        <p:xfrm>
          <a:off x="9096380" y="2206616"/>
          <a:ext cx="1173163" cy="1041400"/>
        </p:xfrm>
        <a:graphic>
          <a:graphicData uri="http://schemas.openxmlformats.org/presentationml/2006/ole">
            <mc:AlternateContent xmlns:mc="http://schemas.openxmlformats.org/markup-compatibility/2006">
              <mc:Choice xmlns:v="urn:schemas-microsoft-com:vml" Requires="v">
                <p:oleObj name="Clip" r:id="rId6" imgW="14439900" imgH="12814300" progId="MS_ClipArt_Gallery.2">
                  <p:embed/>
                </p:oleObj>
              </mc:Choice>
              <mc:Fallback>
                <p:oleObj name="Clip" r:id="rId6" imgW="14439900" imgH="12814300" progId="MS_ClipArt_Gallery.2">
                  <p:embed/>
                  <p:pic>
                    <p:nvPicPr>
                      <p:cNvPr id="13" name="Object 7">
                        <a:extLst>
                          <a:ext uri="{FF2B5EF4-FFF2-40B4-BE49-F238E27FC236}">
                            <a16:creationId xmlns:a16="http://schemas.microsoft.com/office/drawing/2014/main" id="{D84E3EE5-3C0B-1EFC-A181-779FA2291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0" y="2206616"/>
                        <a:ext cx="1173163" cy="104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 Box 8">
            <a:extLst>
              <a:ext uri="{FF2B5EF4-FFF2-40B4-BE49-F238E27FC236}">
                <a16:creationId xmlns:a16="http://schemas.microsoft.com/office/drawing/2014/main" id="{C41F8E3B-9460-C850-EFB4-88C0B7EFFA41}"/>
              </a:ext>
            </a:extLst>
          </p:cNvPr>
          <p:cNvSpPr txBox="1">
            <a:spLocks noChangeArrowheads="1"/>
          </p:cNvSpPr>
          <p:nvPr/>
        </p:nvSpPr>
        <p:spPr bwMode="auto">
          <a:xfrm>
            <a:off x="9222814" y="1841491"/>
            <a:ext cx="7409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600" dirty="0">
                <a:solidFill>
                  <a:srgbClr val="002060"/>
                </a:solidFill>
                <a:latin typeface="Arial" panose="020B0604020202020204" pitchFamily="34" charset="0"/>
              </a:rPr>
              <a:t>DESY</a:t>
            </a:r>
          </a:p>
        </p:txBody>
      </p:sp>
      <p:graphicFrame>
        <p:nvGraphicFramePr>
          <p:cNvPr id="15" name="Object 9">
            <a:extLst>
              <a:ext uri="{FF2B5EF4-FFF2-40B4-BE49-F238E27FC236}">
                <a16:creationId xmlns:a16="http://schemas.microsoft.com/office/drawing/2014/main" id="{DE70B055-DC7F-A98B-7EF2-6429B4B723C6}"/>
              </a:ext>
            </a:extLst>
          </p:cNvPr>
          <p:cNvGraphicFramePr>
            <a:graphicFrameLocks noChangeAspect="1"/>
          </p:cNvGraphicFramePr>
          <p:nvPr/>
        </p:nvGraphicFramePr>
        <p:xfrm>
          <a:off x="9461504" y="2894003"/>
          <a:ext cx="463550" cy="285750"/>
        </p:xfrm>
        <a:graphic>
          <a:graphicData uri="http://schemas.openxmlformats.org/presentationml/2006/ole">
            <mc:AlternateContent xmlns:mc="http://schemas.openxmlformats.org/markup-compatibility/2006">
              <mc:Choice xmlns:v="urn:schemas-microsoft-com:vml" Requires="v">
                <p:oleObj name="Clip" r:id="rId7" imgW="10401300" imgH="6426200" progId="MS_ClipArt_Gallery.2">
                  <p:embed/>
                </p:oleObj>
              </mc:Choice>
              <mc:Fallback>
                <p:oleObj name="Clip" r:id="rId7" imgW="10401300" imgH="6426200" progId="MS_ClipArt_Gallery.2">
                  <p:embed/>
                  <p:pic>
                    <p:nvPicPr>
                      <p:cNvPr id="15" name="Object 9">
                        <a:extLst>
                          <a:ext uri="{FF2B5EF4-FFF2-40B4-BE49-F238E27FC236}">
                            <a16:creationId xmlns:a16="http://schemas.microsoft.com/office/drawing/2014/main" id="{DE70B055-DC7F-A98B-7EF2-6429B4B723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1504" y="2894003"/>
                        <a:ext cx="46355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 Box 15">
            <a:extLst>
              <a:ext uri="{FF2B5EF4-FFF2-40B4-BE49-F238E27FC236}">
                <a16:creationId xmlns:a16="http://schemas.microsoft.com/office/drawing/2014/main" id="{DDEC6FAE-3B26-8DFF-45A5-37FB88C3C872}"/>
              </a:ext>
            </a:extLst>
          </p:cNvPr>
          <p:cNvSpPr txBox="1">
            <a:spLocks noChangeArrowheads="1"/>
          </p:cNvSpPr>
          <p:nvPr/>
        </p:nvSpPr>
        <p:spPr bwMode="auto">
          <a:xfrm>
            <a:off x="8343905" y="4179879"/>
            <a:ext cx="25447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187325" indent="-176213" eaLnBrk="0" hangingPunct="0">
              <a:buFontTx/>
              <a:buChar char="•"/>
            </a:pPr>
            <a:r>
              <a:rPr lang="en-US" altLang="it-IT" sz="1600" b="0" dirty="0">
                <a:solidFill>
                  <a:srgbClr val="002060"/>
                </a:solidFill>
                <a:latin typeface="Arial" panose="020B0604020202020204" pitchFamily="34" charset="0"/>
              </a:rPr>
              <a:t>check and release the protocol.</a:t>
            </a:r>
          </a:p>
          <a:p>
            <a:pPr marL="187325" indent="-176213" eaLnBrk="0" hangingPunct="0">
              <a:buFontTx/>
              <a:buChar char="•"/>
            </a:pPr>
            <a:r>
              <a:rPr lang="en-US" altLang="it-IT" sz="1600" b="0" dirty="0">
                <a:solidFill>
                  <a:srgbClr val="002060"/>
                </a:solidFill>
                <a:latin typeface="Arial" panose="020B0604020202020204" pitchFamily="34" charset="0"/>
              </a:rPr>
              <a:t>message to Producer (in  EDMS).</a:t>
            </a:r>
          </a:p>
        </p:txBody>
      </p:sp>
      <p:pic>
        <p:nvPicPr>
          <p:cNvPr id="17" name="Picture 16">
            <a:extLst>
              <a:ext uri="{FF2B5EF4-FFF2-40B4-BE49-F238E27FC236}">
                <a16:creationId xmlns:a16="http://schemas.microsoft.com/office/drawing/2014/main" id="{3C3E98C7-3B31-0D22-B7E9-C39D86F0B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2717" y="3206741"/>
            <a:ext cx="103981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201D997-6F7C-89B0-9B0A-BB89BF3CE7F2}"/>
              </a:ext>
            </a:extLst>
          </p:cNvPr>
          <p:cNvSpPr>
            <a:spLocks noChangeArrowheads="1"/>
          </p:cNvSpPr>
          <p:nvPr/>
        </p:nvSpPr>
        <p:spPr bwMode="auto">
          <a:xfrm>
            <a:off x="7353304" y="1563678"/>
            <a:ext cx="2019300" cy="317500"/>
          </a:xfrm>
          <a:prstGeom prst="curvedDownArrow">
            <a:avLst>
              <a:gd name="adj1" fmla="val 42665"/>
              <a:gd name="adj2" fmla="val 169865"/>
              <a:gd name="adj3" fmla="val 33333"/>
            </a:avLst>
          </a:prstGeom>
          <a:solidFill>
            <a:srgbClr val="00FF00"/>
          </a:solidFill>
          <a:ln w="9525">
            <a:solidFill>
              <a:srgbClr val="3399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solidFill>
                <a:srgbClr val="002060"/>
              </a:solidFill>
            </a:endParaRPr>
          </a:p>
        </p:txBody>
      </p:sp>
      <p:graphicFrame>
        <p:nvGraphicFramePr>
          <p:cNvPr id="19" name="Object 3">
            <a:extLst>
              <a:ext uri="{FF2B5EF4-FFF2-40B4-BE49-F238E27FC236}">
                <a16:creationId xmlns:a16="http://schemas.microsoft.com/office/drawing/2014/main" id="{3EA8F4CE-10F8-31F8-1720-359413C65D7C}"/>
              </a:ext>
            </a:extLst>
          </p:cNvPr>
          <p:cNvGraphicFramePr>
            <a:graphicFrameLocks noChangeAspect="1"/>
          </p:cNvGraphicFramePr>
          <p:nvPr/>
        </p:nvGraphicFramePr>
        <p:xfrm>
          <a:off x="5393533" y="2030413"/>
          <a:ext cx="844550" cy="809625"/>
        </p:xfrm>
        <a:graphic>
          <a:graphicData uri="http://schemas.openxmlformats.org/presentationml/2006/ole">
            <mc:AlternateContent xmlns:mc="http://schemas.openxmlformats.org/markup-compatibility/2006">
              <mc:Choice xmlns:v="urn:schemas-microsoft-com:vml" Requires="v">
                <p:oleObj name="Clip" r:id="rId9" imgW="20129500" imgH="19304000" progId="MS_ClipArt_Gallery.2">
                  <p:embed/>
                </p:oleObj>
              </mc:Choice>
              <mc:Fallback>
                <p:oleObj name="Clip" r:id="rId9" imgW="20129500" imgH="19304000" progId="MS_ClipArt_Gallery.2">
                  <p:embed/>
                  <p:pic>
                    <p:nvPicPr>
                      <p:cNvPr id="19" name="Object 3">
                        <a:extLst>
                          <a:ext uri="{FF2B5EF4-FFF2-40B4-BE49-F238E27FC236}">
                            <a16:creationId xmlns:a16="http://schemas.microsoft.com/office/drawing/2014/main" id="{3EA8F4CE-10F8-31F8-1720-359413C65D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3533" y="2030413"/>
                        <a:ext cx="844550" cy="80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Text Box 6">
            <a:extLst>
              <a:ext uri="{FF2B5EF4-FFF2-40B4-BE49-F238E27FC236}">
                <a16:creationId xmlns:a16="http://schemas.microsoft.com/office/drawing/2014/main" id="{EC9907BE-625E-D9D7-7476-A1178318EDB2}"/>
              </a:ext>
            </a:extLst>
          </p:cNvPr>
          <p:cNvSpPr txBox="1">
            <a:spLocks noChangeArrowheads="1"/>
          </p:cNvSpPr>
          <p:nvPr/>
        </p:nvSpPr>
        <p:spPr bwMode="auto">
          <a:xfrm>
            <a:off x="5415122" y="1631950"/>
            <a:ext cx="1083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de-DE" altLang="it-IT" sz="1600" dirty="0">
                <a:solidFill>
                  <a:srgbClr val="002060"/>
                </a:solidFill>
                <a:latin typeface="Arial" panose="020B0604020202020204" pitchFamily="34" charset="0"/>
              </a:rPr>
              <a:t>Producer</a:t>
            </a:r>
          </a:p>
        </p:txBody>
      </p:sp>
      <p:pic>
        <p:nvPicPr>
          <p:cNvPr id="21" name="Picture 12">
            <a:extLst>
              <a:ext uri="{FF2B5EF4-FFF2-40B4-BE49-F238E27FC236}">
                <a16:creationId xmlns:a16="http://schemas.microsoft.com/office/drawing/2014/main" id="{F550BD79-3ACD-88BA-C2F3-5C78195BE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721" y="2819400"/>
            <a:ext cx="103981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a:extLst>
              <a:ext uri="{FF2B5EF4-FFF2-40B4-BE49-F238E27FC236}">
                <a16:creationId xmlns:a16="http://schemas.microsoft.com/office/drawing/2014/main" id="{FDEE3818-E6C5-D522-48BB-AC9C0F2BE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122" y="2846387"/>
            <a:ext cx="10429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4">
            <a:extLst>
              <a:ext uri="{FF2B5EF4-FFF2-40B4-BE49-F238E27FC236}">
                <a16:creationId xmlns:a16="http://schemas.microsoft.com/office/drawing/2014/main" id="{684022DF-693D-2A00-B974-7C6612CF6532}"/>
              </a:ext>
            </a:extLst>
          </p:cNvPr>
          <p:cNvSpPr txBox="1">
            <a:spLocks noChangeArrowheads="1"/>
          </p:cNvSpPr>
          <p:nvPr/>
        </p:nvSpPr>
        <p:spPr bwMode="auto">
          <a:xfrm>
            <a:off x="4675984" y="4273550"/>
            <a:ext cx="349726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187325" indent="-176213" eaLnBrk="0" hangingPunct="0">
              <a:buFontTx/>
              <a:buChar char="•"/>
            </a:pPr>
            <a:r>
              <a:rPr lang="en-US" altLang="it-IT" b="0" dirty="0">
                <a:solidFill>
                  <a:srgbClr val="002060"/>
                </a:solidFill>
                <a:latin typeface="Arial" panose="020B0604020202020204" pitchFamily="34" charset="0"/>
              </a:rPr>
              <a:t> </a:t>
            </a:r>
            <a:r>
              <a:rPr lang="en-US" altLang="it-IT" sz="1600" b="0" dirty="0">
                <a:solidFill>
                  <a:srgbClr val="002060"/>
                </a:solidFill>
                <a:latin typeface="Arial" panose="020B0604020202020204" pitchFamily="34" charset="0"/>
              </a:rPr>
              <a:t>log in EDMS.</a:t>
            </a:r>
          </a:p>
          <a:p>
            <a:pPr marL="187325" indent="-176213" eaLnBrk="0" hangingPunct="0">
              <a:buFontTx/>
              <a:buChar char="•"/>
            </a:pPr>
            <a:r>
              <a:rPr lang="en-US" altLang="it-IT" sz="1600" b="0" dirty="0">
                <a:solidFill>
                  <a:srgbClr val="002060"/>
                </a:solidFill>
                <a:latin typeface="Arial" panose="020B0604020202020204" pitchFamily="34" charset="0"/>
              </a:rPr>
              <a:t> open the Inbox.</a:t>
            </a:r>
          </a:p>
          <a:p>
            <a:pPr marL="187325" indent="-176213" eaLnBrk="0" hangingPunct="0">
              <a:buFontTx/>
              <a:buChar char="•"/>
            </a:pPr>
            <a:r>
              <a:rPr lang="en-US" altLang="it-IT" sz="1600" b="0" dirty="0">
                <a:solidFill>
                  <a:srgbClr val="002060"/>
                </a:solidFill>
                <a:latin typeface="Arial" panose="020B0604020202020204" pitchFamily="34" charset="0"/>
              </a:rPr>
              <a:t> read work description </a:t>
            </a:r>
          </a:p>
          <a:p>
            <a:pPr marL="187325" indent="-176213" eaLnBrk="0" hangingPunct="0">
              <a:buFontTx/>
              <a:buChar char="•"/>
            </a:pPr>
            <a:r>
              <a:rPr lang="en-US" altLang="it-IT" sz="1600" b="0" dirty="0">
                <a:solidFill>
                  <a:srgbClr val="002060"/>
                </a:solidFill>
                <a:latin typeface="Arial" panose="020B0604020202020204" pitchFamily="34" charset="0"/>
              </a:rPr>
              <a:t>produce accordingly cavity part</a:t>
            </a:r>
          </a:p>
          <a:p>
            <a:pPr marL="187325" indent="-176213" eaLnBrk="0" hangingPunct="0">
              <a:buFontTx/>
              <a:buChar char="•"/>
            </a:pPr>
            <a:r>
              <a:rPr lang="en-US" altLang="it-IT" sz="1600" b="0" dirty="0">
                <a:solidFill>
                  <a:srgbClr val="002060"/>
                </a:solidFill>
                <a:latin typeface="Arial" panose="020B0604020202020204" pitchFamily="34" charset="0"/>
              </a:rPr>
              <a:t> fill out the template of protocol.</a:t>
            </a:r>
          </a:p>
          <a:p>
            <a:pPr marL="187325" indent="-176213" eaLnBrk="0" hangingPunct="0">
              <a:buFontTx/>
              <a:buChar char="•"/>
            </a:pPr>
            <a:r>
              <a:rPr lang="en-US" altLang="it-IT" sz="1600" b="0" dirty="0">
                <a:solidFill>
                  <a:srgbClr val="002060"/>
                </a:solidFill>
                <a:latin typeface="Arial" panose="020B0604020202020204" pitchFamily="34" charset="0"/>
              </a:rPr>
              <a:t> submit the protocol to release -life-cycle.</a:t>
            </a:r>
          </a:p>
        </p:txBody>
      </p:sp>
      <p:sp>
        <p:nvSpPr>
          <p:cNvPr id="24" name="Oval 17">
            <a:extLst>
              <a:ext uri="{FF2B5EF4-FFF2-40B4-BE49-F238E27FC236}">
                <a16:creationId xmlns:a16="http://schemas.microsoft.com/office/drawing/2014/main" id="{8D412AA5-3119-1AE8-15A2-973B566A1B5A}"/>
              </a:ext>
            </a:extLst>
          </p:cNvPr>
          <p:cNvSpPr>
            <a:spLocks noChangeArrowheads="1"/>
          </p:cNvSpPr>
          <p:nvPr/>
        </p:nvSpPr>
        <p:spPr bwMode="auto">
          <a:xfrm rot="16690440">
            <a:off x="3317877" y="2310606"/>
            <a:ext cx="5321300" cy="2579688"/>
          </a:xfrm>
          <a:prstGeom prst="ellipse">
            <a:avLst/>
          </a:prstGeom>
          <a:noFill/>
          <a:ln w="508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extLst>
      <p:ext uri="{BB962C8B-B14F-4D97-AF65-F5344CB8AC3E}">
        <p14:creationId xmlns:p14="http://schemas.microsoft.com/office/powerpoint/2010/main" val="46925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3FB1FA-03C5-B622-2036-8E0AA02FF89C}"/>
              </a:ext>
            </a:extLst>
          </p:cNvPr>
          <p:cNvSpPr>
            <a:spLocks noGrp="1"/>
          </p:cNvSpPr>
          <p:nvPr>
            <p:ph type="title"/>
          </p:nvPr>
        </p:nvSpPr>
        <p:spPr/>
        <p:txBody>
          <a:bodyPr/>
          <a:lstStyle/>
          <a:p>
            <a:r>
              <a:rPr lang="it-IT" dirty="0" err="1"/>
              <a:t>Fabrication</a:t>
            </a:r>
            <a:r>
              <a:rPr lang="it-IT" dirty="0"/>
              <a:t>, EDMS &amp; </a:t>
            </a:r>
            <a:r>
              <a:rPr lang="it-IT" dirty="0" err="1"/>
              <a:t>Cavity</a:t>
            </a:r>
            <a:r>
              <a:rPr lang="it-IT" dirty="0"/>
              <a:t> Data Bank</a:t>
            </a:r>
          </a:p>
        </p:txBody>
      </p:sp>
      <p:sp>
        <p:nvSpPr>
          <p:cNvPr id="4" name="Segnaposto data 3">
            <a:extLst>
              <a:ext uri="{FF2B5EF4-FFF2-40B4-BE49-F238E27FC236}">
                <a16:creationId xmlns:a16="http://schemas.microsoft.com/office/drawing/2014/main" id="{F7A8ACA4-DE80-C296-65E9-9495BB0022E0}"/>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CC10A347-FDC1-874E-27CB-50ABBF30B700}"/>
              </a:ext>
            </a:extLst>
          </p:cNvPr>
          <p:cNvSpPr>
            <a:spLocks noGrp="1"/>
          </p:cNvSpPr>
          <p:nvPr>
            <p:ph type="ftr" sz="quarter" idx="11"/>
          </p:nvPr>
        </p:nvSpPr>
        <p:spPr/>
        <p:txBody>
          <a:bodyPr/>
          <a:lstStyle/>
          <a:p>
            <a:fld id="{3FBB366A-F7D1-4519-A1E6-A2C124910861}" type="slidenum">
              <a:rPr lang="en-US" altLang="it-IT" smtClean="0"/>
              <a:pPr/>
              <a:t>44</a:t>
            </a:fld>
            <a:endParaRPr lang="en-US" altLang="it-IT"/>
          </a:p>
        </p:txBody>
      </p:sp>
      <p:sp>
        <p:nvSpPr>
          <p:cNvPr id="6" name="Segnaposto numero diapositiva 5">
            <a:extLst>
              <a:ext uri="{FF2B5EF4-FFF2-40B4-BE49-F238E27FC236}">
                <a16:creationId xmlns:a16="http://schemas.microsoft.com/office/drawing/2014/main" id="{7A25F392-856E-CFBC-959F-113C04EBBBE6}"/>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grpSp>
        <p:nvGrpSpPr>
          <p:cNvPr id="39" name="Gruppo 38">
            <a:extLst>
              <a:ext uri="{FF2B5EF4-FFF2-40B4-BE49-F238E27FC236}">
                <a16:creationId xmlns:a16="http://schemas.microsoft.com/office/drawing/2014/main" id="{AA962DB2-EA2B-24ED-9CB5-A33B84F31F9C}"/>
              </a:ext>
            </a:extLst>
          </p:cNvPr>
          <p:cNvGrpSpPr/>
          <p:nvPr/>
        </p:nvGrpSpPr>
        <p:grpSpPr>
          <a:xfrm>
            <a:off x="605101" y="873680"/>
            <a:ext cx="10406858" cy="4538306"/>
            <a:chOff x="605101" y="873680"/>
            <a:chExt cx="10406858" cy="4538306"/>
          </a:xfrm>
        </p:grpSpPr>
        <p:pic>
          <p:nvPicPr>
            <p:cNvPr id="7" name="Picture 3" descr="Serialteilstruktur">
              <a:extLst>
                <a:ext uri="{FF2B5EF4-FFF2-40B4-BE49-F238E27FC236}">
                  <a16:creationId xmlns:a16="http://schemas.microsoft.com/office/drawing/2014/main" id="{7ABBEBB2-2107-33F0-7B02-54C318AB9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309" y="1172130"/>
              <a:ext cx="3668713"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C764FC4A-860A-7605-EB38-B624B09C7ABE}"/>
                </a:ext>
              </a:extLst>
            </p:cNvPr>
            <p:cNvSpPr>
              <a:spLocks noChangeArrowheads="1"/>
            </p:cNvSpPr>
            <p:nvPr/>
          </p:nvSpPr>
          <p:spPr bwMode="auto">
            <a:xfrm>
              <a:off x="4781022" y="2988230"/>
              <a:ext cx="1962150" cy="15859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b="0">
                <a:latin typeface="Arial" panose="020B0604020202020204" pitchFamily="34" charset="0"/>
                <a:cs typeface="Arial" panose="020B0604020202020204" pitchFamily="34" charset="0"/>
              </a:endParaRPr>
            </a:p>
          </p:txBody>
        </p:sp>
        <p:sp>
          <p:nvSpPr>
            <p:cNvPr id="9" name="Rectangle 5">
              <a:extLst>
                <a:ext uri="{FF2B5EF4-FFF2-40B4-BE49-F238E27FC236}">
                  <a16:creationId xmlns:a16="http://schemas.microsoft.com/office/drawing/2014/main" id="{B42FE446-0D34-B28E-555C-F4B34549C9EB}"/>
                </a:ext>
              </a:extLst>
            </p:cNvPr>
            <p:cNvSpPr>
              <a:spLocks noChangeArrowheads="1"/>
            </p:cNvSpPr>
            <p:nvPr/>
          </p:nvSpPr>
          <p:spPr bwMode="auto">
            <a:xfrm>
              <a:off x="4811184" y="2981880"/>
              <a:ext cx="2027238" cy="163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b="0">
                <a:latin typeface="Arial" panose="020B0604020202020204" pitchFamily="34" charset="0"/>
                <a:cs typeface="Arial" panose="020B0604020202020204" pitchFamily="34" charset="0"/>
              </a:endParaRPr>
            </a:p>
          </p:txBody>
        </p:sp>
        <p:pic>
          <p:nvPicPr>
            <p:cNvPr id="10" name="Picture 6" descr="Present4">
              <a:extLst>
                <a:ext uri="{FF2B5EF4-FFF2-40B4-BE49-F238E27FC236}">
                  <a16:creationId xmlns:a16="http://schemas.microsoft.com/office/drawing/2014/main" id="{10B4F736-D123-0848-AABB-C5E2391E1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121" y="1900594"/>
              <a:ext cx="2636838" cy="183832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descr="SerialisedAssembly2 Kopie">
              <a:extLst>
                <a:ext uri="{FF2B5EF4-FFF2-40B4-BE49-F238E27FC236}">
                  <a16:creationId xmlns:a16="http://schemas.microsoft.com/office/drawing/2014/main" id="{E3188274-6E1F-6749-1287-CFD9FA1E4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347" y="3051730"/>
              <a:ext cx="41433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spcdoc">
              <a:extLst>
                <a:ext uri="{FF2B5EF4-FFF2-40B4-BE49-F238E27FC236}">
                  <a16:creationId xmlns:a16="http://schemas.microsoft.com/office/drawing/2014/main" id="{8065442B-6498-D6E8-1618-F191A1A4E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897" y="358671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3" name="Picture 9" descr="dbat_z">
              <a:extLst>
                <a:ext uri="{FF2B5EF4-FFF2-40B4-BE49-F238E27FC236}">
                  <a16:creationId xmlns:a16="http://schemas.microsoft.com/office/drawing/2014/main" id="{F82F432A-7E86-1C1A-B665-F8D86A7E21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739" y="2661105"/>
              <a:ext cx="1736725" cy="12620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0">
              <a:extLst>
                <a:ext uri="{FF2B5EF4-FFF2-40B4-BE49-F238E27FC236}">
                  <a16:creationId xmlns:a16="http://schemas.microsoft.com/office/drawing/2014/main" id="{00516C33-7295-4B32-DC96-D51532B35F49}"/>
                </a:ext>
              </a:extLst>
            </p:cNvPr>
            <p:cNvSpPr txBox="1">
              <a:spLocks noChangeArrowheads="1"/>
            </p:cNvSpPr>
            <p:nvPr/>
          </p:nvSpPr>
          <p:spPr bwMode="auto">
            <a:xfrm>
              <a:off x="668601" y="995818"/>
              <a:ext cx="21526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sz="2800" dirty="0" err="1">
                  <a:latin typeface="Arial" panose="020B0604020202020204" pitchFamily="34" charset="0"/>
                  <a:cs typeface="Arial" panose="020B0604020202020204" pitchFamily="34" charset="0"/>
                </a:rPr>
                <a:t>Fabrication</a:t>
              </a:r>
              <a:endParaRPr lang="en-GB" sz="2800" dirty="0">
                <a:latin typeface="Arial" panose="020B0604020202020204" pitchFamily="34" charset="0"/>
                <a:cs typeface="Arial" panose="020B0604020202020204" pitchFamily="34" charset="0"/>
              </a:endParaRPr>
            </a:p>
          </p:txBody>
        </p:sp>
        <p:sp>
          <p:nvSpPr>
            <p:cNvPr id="15" name="Text Box 11">
              <a:extLst>
                <a:ext uri="{FF2B5EF4-FFF2-40B4-BE49-F238E27FC236}">
                  <a16:creationId xmlns:a16="http://schemas.microsoft.com/office/drawing/2014/main" id="{00B0A97B-57A9-C2D1-CAEA-0E1D65154A6E}"/>
                </a:ext>
              </a:extLst>
            </p:cNvPr>
            <p:cNvSpPr txBox="1">
              <a:spLocks noChangeArrowheads="1"/>
            </p:cNvSpPr>
            <p:nvPr/>
          </p:nvSpPr>
          <p:spPr bwMode="auto">
            <a:xfrm>
              <a:off x="6103409" y="873680"/>
              <a:ext cx="14017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sz="2800" dirty="0">
                  <a:latin typeface="Arial" panose="020B0604020202020204" pitchFamily="34" charset="0"/>
                  <a:cs typeface="Arial" panose="020B0604020202020204" pitchFamily="34" charset="0"/>
                </a:rPr>
                <a:t>EDMS</a:t>
              </a:r>
              <a:endParaRPr lang="en-GB" sz="2800" dirty="0">
                <a:latin typeface="Arial" panose="020B0604020202020204" pitchFamily="34" charset="0"/>
                <a:cs typeface="Arial" panose="020B0604020202020204" pitchFamily="34" charset="0"/>
              </a:endParaRPr>
            </a:p>
          </p:txBody>
        </p:sp>
        <p:sp>
          <p:nvSpPr>
            <p:cNvPr id="16" name="Text Box 12">
              <a:extLst>
                <a:ext uri="{FF2B5EF4-FFF2-40B4-BE49-F238E27FC236}">
                  <a16:creationId xmlns:a16="http://schemas.microsoft.com/office/drawing/2014/main" id="{D26F85D6-FC02-9F21-7A11-88CB07821EB5}"/>
                </a:ext>
              </a:extLst>
            </p:cNvPr>
            <p:cNvSpPr txBox="1">
              <a:spLocks noChangeArrowheads="1"/>
            </p:cNvSpPr>
            <p:nvPr/>
          </p:nvSpPr>
          <p:spPr bwMode="auto">
            <a:xfrm>
              <a:off x="8756121" y="1117957"/>
              <a:ext cx="2193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sz="2800" dirty="0" err="1">
                  <a:latin typeface="Arial" panose="020B0604020202020204" pitchFamily="34" charset="0"/>
                  <a:cs typeface="Arial" panose="020B0604020202020204" pitchFamily="34" charset="0"/>
                </a:rPr>
                <a:t>Cavity</a:t>
              </a:r>
              <a:r>
                <a:rPr lang="de-DE" sz="2800" dirty="0">
                  <a:latin typeface="Arial" panose="020B0604020202020204" pitchFamily="34" charset="0"/>
                  <a:cs typeface="Arial" panose="020B0604020202020204" pitchFamily="34" charset="0"/>
                </a:rPr>
                <a:t>-DB</a:t>
              </a:r>
              <a:endParaRPr lang="en-GB" sz="2800" dirty="0">
                <a:latin typeface="Arial" panose="020B0604020202020204" pitchFamily="34" charset="0"/>
                <a:cs typeface="Arial" panose="020B0604020202020204" pitchFamily="34" charset="0"/>
              </a:endParaRPr>
            </a:p>
          </p:txBody>
        </p:sp>
        <p:sp>
          <p:nvSpPr>
            <p:cNvPr id="17" name="Text Box 13">
              <a:extLst>
                <a:ext uri="{FF2B5EF4-FFF2-40B4-BE49-F238E27FC236}">
                  <a16:creationId xmlns:a16="http://schemas.microsoft.com/office/drawing/2014/main" id="{FFCFAA4E-AA87-5826-5AC5-9730A20B66BC}"/>
                </a:ext>
              </a:extLst>
            </p:cNvPr>
            <p:cNvSpPr txBox="1">
              <a:spLocks noChangeArrowheads="1"/>
            </p:cNvSpPr>
            <p:nvPr/>
          </p:nvSpPr>
          <p:spPr bwMode="auto">
            <a:xfrm>
              <a:off x="605101" y="4589918"/>
              <a:ext cx="24939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en-US" sz="1800" b="0" dirty="0">
                  <a:solidFill>
                    <a:srgbClr val="002060"/>
                  </a:solidFill>
                  <a:latin typeface="Arial" panose="020B0604020202020204" pitchFamily="34" charset="0"/>
                  <a:cs typeface="Arial" panose="020B0604020202020204" pitchFamily="34" charset="0"/>
                </a:rPr>
                <a:t>Inspection sheets for quality management</a:t>
              </a:r>
              <a:endParaRPr lang="en-GB" sz="1800" b="0" dirty="0">
                <a:solidFill>
                  <a:srgbClr val="002060"/>
                </a:solidFill>
                <a:latin typeface="Arial" panose="020B0604020202020204" pitchFamily="34" charset="0"/>
                <a:cs typeface="Arial" panose="020B0604020202020204" pitchFamily="34" charset="0"/>
              </a:endParaRPr>
            </a:p>
          </p:txBody>
        </p:sp>
        <p:sp>
          <p:nvSpPr>
            <p:cNvPr id="18" name="Text Box 14">
              <a:extLst>
                <a:ext uri="{FF2B5EF4-FFF2-40B4-BE49-F238E27FC236}">
                  <a16:creationId xmlns:a16="http://schemas.microsoft.com/office/drawing/2014/main" id="{7FA1BDDD-76FA-C8D0-7DB7-F6E16FDE2486}"/>
                </a:ext>
              </a:extLst>
            </p:cNvPr>
            <p:cNvSpPr txBox="1">
              <a:spLocks noChangeArrowheads="1"/>
            </p:cNvSpPr>
            <p:nvPr/>
          </p:nvSpPr>
          <p:spPr bwMode="auto">
            <a:xfrm>
              <a:off x="4594565" y="4488656"/>
              <a:ext cx="30938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en-US" sz="1800" dirty="0">
                  <a:solidFill>
                    <a:srgbClr val="002060"/>
                  </a:solidFill>
                  <a:latin typeface="Arial" panose="020B0604020202020204" pitchFamily="34" charset="0"/>
                  <a:cs typeface="Arial" panose="020B0604020202020204" pitchFamily="34" charset="0"/>
                </a:rPr>
                <a:t>Fabrication structure. Subassembly parts related. Procedure related</a:t>
              </a:r>
              <a:r>
                <a:rPr lang="de-DE" sz="1800" dirty="0">
                  <a:solidFill>
                    <a:srgbClr val="002060"/>
                  </a:solidFill>
                  <a:latin typeface="Arial" panose="020B0604020202020204" pitchFamily="34" charset="0"/>
                  <a:cs typeface="Arial" panose="020B0604020202020204" pitchFamily="34" charset="0"/>
                </a:rPr>
                <a:t> </a:t>
              </a:r>
            </a:p>
          </p:txBody>
        </p:sp>
        <p:sp>
          <p:nvSpPr>
            <p:cNvPr id="19" name="Text Box 15">
              <a:extLst>
                <a:ext uri="{FF2B5EF4-FFF2-40B4-BE49-F238E27FC236}">
                  <a16:creationId xmlns:a16="http://schemas.microsoft.com/office/drawing/2014/main" id="{F3024733-2B64-8081-1F09-BCE9514FCF7A}"/>
                </a:ext>
              </a:extLst>
            </p:cNvPr>
            <p:cNvSpPr txBox="1">
              <a:spLocks noChangeArrowheads="1"/>
            </p:cNvSpPr>
            <p:nvPr/>
          </p:nvSpPr>
          <p:spPr bwMode="auto">
            <a:xfrm>
              <a:off x="8360834" y="4821594"/>
              <a:ext cx="25892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en-US" sz="1800" b="0">
                  <a:solidFill>
                    <a:srgbClr val="002060"/>
                  </a:solidFill>
                  <a:latin typeface="Arial" panose="020B0604020202020204" pitchFamily="34" charset="0"/>
                  <a:cs typeface="Arial" panose="020B0604020202020204" pitchFamily="34" charset="0"/>
                </a:rPr>
                <a:t>Statistical analysis</a:t>
              </a:r>
            </a:p>
          </p:txBody>
        </p:sp>
        <p:pic>
          <p:nvPicPr>
            <p:cNvPr id="20" name="Picture 16" descr="excelsht">
              <a:extLst>
                <a:ext uri="{FF2B5EF4-FFF2-40B4-BE49-F238E27FC236}">
                  <a16:creationId xmlns:a16="http://schemas.microsoft.com/office/drawing/2014/main" id="{868C813D-5884-5EA3-921D-1731C4CE1F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1509" y="3604180"/>
              <a:ext cx="26511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7" descr="Bild_TXT">
              <a:extLst>
                <a:ext uri="{FF2B5EF4-FFF2-40B4-BE49-F238E27FC236}">
                  <a16:creationId xmlns:a16="http://schemas.microsoft.com/office/drawing/2014/main" id="{4406903D-0929-77FF-798D-37B77CEA32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9609" y="3913743"/>
              <a:ext cx="25558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8" descr="pdffile">
              <a:extLst>
                <a:ext uri="{FF2B5EF4-FFF2-40B4-BE49-F238E27FC236}">
                  <a16:creationId xmlns:a16="http://schemas.microsoft.com/office/drawing/2014/main" id="{45DE6A2B-E851-CA5B-96ED-3C75CB8EA3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2947" y="4228068"/>
              <a:ext cx="203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AutoShape 19">
              <a:extLst>
                <a:ext uri="{FF2B5EF4-FFF2-40B4-BE49-F238E27FC236}">
                  <a16:creationId xmlns:a16="http://schemas.microsoft.com/office/drawing/2014/main" id="{70B2B830-002D-F8A8-DA53-3A7846A0F646}"/>
                </a:ext>
              </a:extLst>
            </p:cNvPr>
            <p:cNvCxnSpPr>
              <a:cxnSpLocks noChangeShapeType="1"/>
              <a:stCxn id="11" idx="2"/>
              <a:endCxn id="12" idx="1"/>
            </p:cNvCxnSpPr>
            <p:nvPr/>
          </p:nvCxnSpPr>
          <p:spPr bwMode="auto">
            <a:xfrm rot="16200000" flipH="1">
              <a:off x="5104078" y="3411299"/>
              <a:ext cx="273050" cy="382588"/>
            </a:xfrm>
            <a:prstGeom prst="bentConnector2">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20">
              <a:extLst>
                <a:ext uri="{FF2B5EF4-FFF2-40B4-BE49-F238E27FC236}">
                  <a16:creationId xmlns:a16="http://schemas.microsoft.com/office/drawing/2014/main" id="{CAE86994-405F-A505-6532-92B918F440EA}"/>
                </a:ext>
              </a:extLst>
            </p:cNvPr>
            <p:cNvCxnSpPr>
              <a:cxnSpLocks noChangeShapeType="1"/>
              <a:stCxn id="12" idx="3"/>
              <a:endCxn id="20" idx="1"/>
            </p:cNvCxnSpPr>
            <p:nvPr/>
          </p:nvCxnSpPr>
          <p:spPr bwMode="auto">
            <a:xfrm flipV="1">
              <a:off x="5736697" y="3737530"/>
              <a:ext cx="404812" cy="1588"/>
            </a:xfrm>
            <a:prstGeom prst="bentConnector3">
              <a:avLst>
                <a:gd name="adj1" fmla="val 49806"/>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21">
              <a:extLst>
                <a:ext uri="{FF2B5EF4-FFF2-40B4-BE49-F238E27FC236}">
                  <a16:creationId xmlns:a16="http://schemas.microsoft.com/office/drawing/2014/main" id="{7CAD92CE-8D44-C3F8-3A08-D2C59C8DD7BC}"/>
                </a:ext>
              </a:extLst>
            </p:cNvPr>
            <p:cNvCxnSpPr>
              <a:cxnSpLocks noChangeShapeType="1"/>
              <a:stCxn id="7" idx="2"/>
              <a:endCxn id="21" idx="1"/>
            </p:cNvCxnSpPr>
            <p:nvPr/>
          </p:nvCxnSpPr>
          <p:spPr bwMode="auto">
            <a:xfrm rot="16200000" flipH="1">
              <a:off x="5816072" y="3685143"/>
              <a:ext cx="287337" cy="439737"/>
            </a:xfrm>
            <a:prstGeom prst="bentConnector2">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22">
              <a:extLst>
                <a:ext uri="{FF2B5EF4-FFF2-40B4-BE49-F238E27FC236}">
                  <a16:creationId xmlns:a16="http://schemas.microsoft.com/office/drawing/2014/main" id="{56B5E2C0-D41B-F739-B30B-163501B2F0B4}"/>
                </a:ext>
              </a:extLst>
            </p:cNvPr>
            <p:cNvCxnSpPr>
              <a:cxnSpLocks noChangeShapeType="1"/>
              <a:endCxn id="22" idx="1"/>
            </p:cNvCxnSpPr>
            <p:nvPr/>
          </p:nvCxnSpPr>
          <p:spPr bwMode="auto">
            <a:xfrm>
              <a:off x="5904972" y="4043918"/>
              <a:ext cx="307975" cy="285750"/>
            </a:xfrm>
            <a:prstGeom prst="bentConnector3">
              <a:avLst>
                <a:gd name="adj1" fmla="val -2060"/>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Freeform 23">
              <a:extLst>
                <a:ext uri="{FF2B5EF4-FFF2-40B4-BE49-F238E27FC236}">
                  <a16:creationId xmlns:a16="http://schemas.microsoft.com/office/drawing/2014/main" id="{7735A395-7394-26D8-E45C-D41F633CE3FD}"/>
                </a:ext>
              </a:extLst>
            </p:cNvPr>
            <p:cNvSpPr>
              <a:spLocks/>
            </p:cNvSpPr>
            <p:nvPr/>
          </p:nvSpPr>
          <p:spPr bwMode="auto">
            <a:xfrm>
              <a:off x="775758" y="2977733"/>
              <a:ext cx="4604545" cy="1408291"/>
            </a:xfrm>
            <a:custGeom>
              <a:avLst/>
              <a:gdLst>
                <a:gd name="T0" fmla="*/ 0 w 2681"/>
                <a:gd name="T1" fmla="*/ 0 h 779"/>
                <a:gd name="T2" fmla="*/ 2147483647 w 2681"/>
                <a:gd name="T3" fmla="*/ 2147483647 h 779"/>
                <a:gd name="T4" fmla="*/ 2147483647 w 2681"/>
                <a:gd name="T5" fmla="*/ 2147483647 h 779"/>
                <a:gd name="T6" fmla="*/ 2147483647 w 2681"/>
                <a:gd name="T7" fmla="*/ 2147483647 h 779"/>
                <a:gd name="T8" fmla="*/ 2147483647 w 2681"/>
                <a:gd name="T9" fmla="*/ 2147483647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1" h="779">
                  <a:moveTo>
                    <a:pt x="0" y="0"/>
                  </a:moveTo>
                  <a:cubicBezTo>
                    <a:pt x="151" y="103"/>
                    <a:pt x="645" y="493"/>
                    <a:pt x="906" y="622"/>
                  </a:cubicBezTo>
                  <a:cubicBezTo>
                    <a:pt x="1167" y="751"/>
                    <a:pt x="1344" y="771"/>
                    <a:pt x="1566" y="775"/>
                  </a:cubicBezTo>
                  <a:cubicBezTo>
                    <a:pt x="1788" y="779"/>
                    <a:pt x="2053" y="701"/>
                    <a:pt x="2239" y="645"/>
                  </a:cubicBezTo>
                  <a:cubicBezTo>
                    <a:pt x="2425" y="589"/>
                    <a:pt x="2589" y="480"/>
                    <a:pt x="2681" y="436"/>
                  </a:cubicBezTo>
                </a:path>
              </a:pathLst>
            </a:custGeom>
            <a:noFill/>
            <a:ln w="38100" cmpd="sng">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0">
                <a:latin typeface="Arial" panose="020B0604020202020204" pitchFamily="34" charset="0"/>
                <a:cs typeface="Arial" panose="020B0604020202020204" pitchFamily="34" charset="0"/>
              </a:endParaRPr>
            </a:p>
          </p:txBody>
        </p:sp>
        <p:sp>
          <p:nvSpPr>
            <p:cNvPr id="28" name="Text Box 24">
              <a:extLst>
                <a:ext uri="{FF2B5EF4-FFF2-40B4-BE49-F238E27FC236}">
                  <a16:creationId xmlns:a16="http://schemas.microsoft.com/office/drawing/2014/main" id="{62AB0573-CE6B-B16B-F6B4-433BB7B51CDD}"/>
                </a:ext>
              </a:extLst>
            </p:cNvPr>
            <p:cNvSpPr txBox="1">
              <a:spLocks noChangeArrowheads="1"/>
            </p:cNvSpPr>
            <p:nvPr/>
          </p:nvSpPr>
          <p:spPr bwMode="auto">
            <a:xfrm>
              <a:off x="5190597" y="3088243"/>
              <a:ext cx="10604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sz="1400" b="0">
                  <a:latin typeface="Arial" panose="020B0604020202020204" pitchFamily="34" charset="0"/>
                  <a:cs typeface="Arial" panose="020B0604020202020204" pitchFamily="34" charset="0"/>
                </a:rPr>
                <a:t>Phys. Part</a:t>
              </a:r>
              <a:endParaRPr lang="en-GB" sz="1400" b="0">
                <a:latin typeface="Arial" panose="020B0604020202020204" pitchFamily="34" charset="0"/>
                <a:cs typeface="Arial" panose="020B0604020202020204" pitchFamily="34" charset="0"/>
              </a:endParaRPr>
            </a:p>
          </p:txBody>
        </p:sp>
        <p:sp>
          <p:nvSpPr>
            <p:cNvPr id="29" name="Text Box 25">
              <a:extLst>
                <a:ext uri="{FF2B5EF4-FFF2-40B4-BE49-F238E27FC236}">
                  <a16:creationId xmlns:a16="http://schemas.microsoft.com/office/drawing/2014/main" id="{E0144842-B64A-CD40-1B29-42ED76A75ECC}"/>
                </a:ext>
              </a:extLst>
            </p:cNvPr>
            <p:cNvSpPr txBox="1">
              <a:spLocks noChangeArrowheads="1"/>
            </p:cNvSpPr>
            <p:nvPr/>
          </p:nvSpPr>
          <p:spPr bwMode="auto">
            <a:xfrm>
              <a:off x="6081184" y="3334305"/>
              <a:ext cx="7239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sz="1400" b="0">
                  <a:latin typeface="Arial" panose="020B0604020202020204" pitchFamily="34" charset="0"/>
                  <a:cs typeface="Arial" panose="020B0604020202020204" pitchFamily="34" charset="0"/>
                </a:rPr>
                <a:t>Files</a:t>
              </a:r>
              <a:endParaRPr lang="en-GB" sz="1400" b="0">
                <a:latin typeface="Arial" panose="020B0604020202020204" pitchFamily="34" charset="0"/>
                <a:cs typeface="Arial" panose="020B0604020202020204" pitchFamily="34" charset="0"/>
              </a:endParaRPr>
            </a:p>
          </p:txBody>
        </p:sp>
        <p:sp>
          <p:nvSpPr>
            <p:cNvPr id="30" name="Freeform 26">
              <a:extLst>
                <a:ext uri="{FF2B5EF4-FFF2-40B4-BE49-F238E27FC236}">
                  <a16:creationId xmlns:a16="http://schemas.microsoft.com/office/drawing/2014/main" id="{B9808773-1EEF-BE46-CE48-300DC9B64B0A}"/>
                </a:ext>
              </a:extLst>
            </p:cNvPr>
            <p:cNvSpPr>
              <a:spLocks/>
            </p:cNvSpPr>
            <p:nvPr/>
          </p:nvSpPr>
          <p:spPr bwMode="auto">
            <a:xfrm>
              <a:off x="6344709" y="3166030"/>
              <a:ext cx="3208338" cy="1238250"/>
            </a:xfrm>
            <a:custGeom>
              <a:avLst/>
              <a:gdLst>
                <a:gd name="T0" fmla="*/ 0 w 2021"/>
                <a:gd name="T1" fmla="*/ 2147483647 h 780"/>
                <a:gd name="T2" fmla="*/ 2147483647 w 2021"/>
                <a:gd name="T3" fmla="*/ 2147483647 h 780"/>
                <a:gd name="T4" fmla="*/ 2147483647 w 2021"/>
                <a:gd name="T5" fmla="*/ 0 h 780"/>
                <a:gd name="T6" fmla="*/ 0 60000 65536"/>
                <a:gd name="T7" fmla="*/ 0 60000 65536"/>
                <a:gd name="T8" fmla="*/ 0 60000 65536"/>
              </a:gdLst>
              <a:ahLst/>
              <a:cxnLst>
                <a:cxn ang="T6">
                  <a:pos x="T0" y="T1"/>
                </a:cxn>
                <a:cxn ang="T7">
                  <a:pos x="T2" y="T3"/>
                </a:cxn>
                <a:cxn ang="T8">
                  <a:pos x="T4" y="T5"/>
                </a:cxn>
              </a:cxnLst>
              <a:rect l="0" t="0" r="r" b="b"/>
              <a:pathLst>
                <a:path w="2021" h="780">
                  <a:moveTo>
                    <a:pt x="0" y="581"/>
                  </a:moveTo>
                  <a:cubicBezTo>
                    <a:pt x="391" y="680"/>
                    <a:pt x="783" y="780"/>
                    <a:pt x="1120" y="683"/>
                  </a:cubicBezTo>
                  <a:cubicBezTo>
                    <a:pt x="1457" y="586"/>
                    <a:pt x="1874" y="113"/>
                    <a:pt x="2021" y="0"/>
                  </a:cubicBezTo>
                </a:path>
              </a:pathLst>
            </a:custGeom>
            <a:noFill/>
            <a:ln w="38100" cmpd="sng">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0">
                <a:latin typeface="Arial" panose="020B0604020202020204" pitchFamily="34" charset="0"/>
                <a:cs typeface="Arial" panose="020B0604020202020204" pitchFamily="34" charset="0"/>
              </a:endParaRPr>
            </a:p>
          </p:txBody>
        </p:sp>
        <p:sp>
          <p:nvSpPr>
            <p:cNvPr id="31" name="Freeform 27">
              <a:extLst>
                <a:ext uri="{FF2B5EF4-FFF2-40B4-BE49-F238E27FC236}">
                  <a16:creationId xmlns:a16="http://schemas.microsoft.com/office/drawing/2014/main" id="{9678EAAB-DE7B-A3F1-E54A-002A0CBDD559}"/>
                </a:ext>
              </a:extLst>
            </p:cNvPr>
            <p:cNvSpPr>
              <a:spLocks/>
            </p:cNvSpPr>
            <p:nvPr/>
          </p:nvSpPr>
          <p:spPr bwMode="auto">
            <a:xfrm>
              <a:off x="6055784" y="3783568"/>
              <a:ext cx="171450" cy="222250"/>
            </a:xfrm>
            <a:custGeom>
              <a:avLst/>
              <a:gdLst>
                <a:gd name="T0" fmla="*/ 2147483647 w 117"/>
                <a:gd name="T1" fmla="*/ 0 h 144"/>
                <a:gd name="T2" fmla="*/ 2147483647 w 117"/>
                <a:gd name="T3" fmla="*/ 2147483647 h 144"/>
                <a:gd name="T4" fmla="*/ 2147483647 w 117"/>
                <a:gd name="T5" fmla="*/ 2147483647 h 144"/>
                <a:gd name="T6" fmla="*/ 0 60000 65536"/>
                <a:gd name="T7" fmla="*/ 0 60000 65536"/>
                <a:gd name="T8" fmla="*/ 0 60000 65536"/>
              </a:gdLst>
              <a:ahLst/>
              <a:cxnLst>
                <a:cxn ang="T6">
                  <a:pos x="T0" y="T1"/>
                </a:cxn>
                <a:cxn ang="T7">
                  <a:pos x="T2" y="T3"/>
                </a:cxn>
                <a:cxn ang="T8">
                  <a:pos x="T4" y="T5"/>
                </a:cxn>
              </a:cxnLst>
              <a:rect l="0" t="0" r="r" b="b"/>
              <a:pathLst>
                <a:path w="117" h="144">
                  <a:moveTo>
                    <a:pt x="117" y="0"/>
                  </a:moveTo>
                  <a:cubicBezTo>
                    <a:pt x="99" y="12"/>
                    <a:pt x="12" y="51"/>
                    <a:pt x="6" y="75"/>
                  </a:cubicBezTo>
                  <a:cubicBezTo>
                    <a:pt x="0" y="99"/>
                    <a:pt x="65" y="130"/>
                    <a:pt x="80" y="144"/>
                  </a:cubicBezTo>
                </a:path>
              </a:pathLst>
            </a:custGeom>
            <a:noFill/>
            <a:ln w="38100" cmpd="sng">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0">
                <a:latin typeface="Arial" panose="020B0604020202020204" pitchFamily="34" charset="0"/>
                <a:cs typeface="Arial" panose="020B0604020202020204" pitchFamily="34" charset="0"/>
              </a:endParaRPr>
            </a:p>
          </p:txBody>
        </p:sp>
        <p:sp>
          <p:nvSpPr>
            <p:cNvPr id="32" name="Text Box 28">
              <a:extLst>
                <a:ext uri="{FF2B5EF4-FFF2-40B4-BE49-F238E27FC236}">
                  <a16:creationId xmlns:a16="http://schemas.microsoft.com/office/drawing/2014/main" id="{8E5D87B8-2B57-65AA-0C3A-7613117964E5}"/>
                </a:ext>
              </a:extLst>
            </p:cNvPr>
            <p:cNvSpPr txBox="1">
              <a:spLocks noChangeArrowheads="1"/>
            </p:cNvSpPr>
            <p:nvPr/>
          </p:nvSpPr>
          <p:spPr bwMode="auto">
            <a:xfrm>
              <a:off x="3866622" y="3891518"/>
              <a:ext cx="16271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sz="1400" b="0">
                  <a:solidFill>
                    <a:srgbClr val="002060"/>
                  </a:solidFill>
                  <a:latin typeface="Arial" panose="020B0604020202020204" pitchFamily="34" charset="0"/>
                  <a:cs typeface="Arial" panose="020B0604020202020204" pitchFamily="34" charset="0"/>
                </a:rPr>
                <a:t>Inspection sheet</a:t>
              </a:r>
              <a:endParaRPr lang="en-GB" sz="1400" b="0">
                <a:solidFill>
                  <a:srgbClr val="002060"/>
                </a:solidFill>
                <a:latin typeface="Arial" panose="020B0604020202020204" pitchFamily="34" charset="0"/>
                <a:cs typeface="Arial" panose="020B0604020202020204" pitchFamily="34" charset="0"/>
              </a:endParaRPr>
            </a:p>
          </p:txBody>
        </p:sp>
        <p:pic>
          <p:nvPicPr>
            <p:cNvPr id="33" name="Picture 29">
              <a:extLst>
                <a:ext uri="{FF2B5EF4-FFF2-40B4-BE49-F238E27FC236}">
                  <a16:creationId xmlns:a16="http://schemas.microsoft.com/office/drawing/2014/main" id="{2E6B134A-376F-B1CA-81C6-14920B2FB2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3901" y="1649868"/>
              <a:ext cx="604838"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4" name="AutoShape 30">
              <a:extLst>
                <a:ext uri="{FF2B5EF4-FFF2-40B4-BE49-F238E27FC236}">
                  <a16:creationId xmlns:a16="http://schemas.microsoft.com/office/drawing/2014/main" id="{F6897418-8AB0-AED5-BB64-D93882269054}"/>
                </a:ext>
              </a:extLst>
            </p:cNvPr>
            <p:cNvCxnSpPr>
              <a:cxnSpLocks noChangeShapeType="1"/>
              <a:stCxn id="33" idx="2"/>
            </p:cNvCxnSpPr>
            <p:nvPr/>
          </p:nvCxnSpPr>
          <p:spPr bwMode="auto">
            <a:xfrm flipH="1">
              <a:off x="1463939" y="2280105"/>
              <a:ext cx="3175" cy="365125"/>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Freeform 31">
              <a:extLst>
                <a:ext uri="{FF2B5EF4-FFF2-40B4-BE49-F238E27FC236}">
                  <a16:creationId xmlns:a16="http://schemas.microsoft.com/office/drawing/2014/main" id="{4FF238CE-E777-12D4-1ACD-5449E2C34640}"/>
                </a:ext>
              </a:extLst>
            </p:cNvPr>
            <p:cNvSpPr>
              <a:spLocks/>
            </p:cNvSpPr>
            <p:nvPr/>
          </p:nvSpPr>
          <p:spPr bwMode="auto">
            <a:xfrm>
              <a:off x="1558396" y="1904402"/>
              <a:ext cx="3311525" cy="1174315"/>
            </a:xfrm>
            <a:custGeom>
              <a:avLst/>
              <a:gdLst>
                <a:gd name="T0" fmla="*/ 2147483647 w 1227"/>
                <a:gd name="T1" fmla="*/ 2147483647 h 599"/>
                <a:gd name="T2" fmla="*/ 2147483647 w 1227"/>
                <a:gd name="T3" fmla="*/ 2147483647 h 599"/>
                <a:gd name="T4" fmla="*/ 2147483647 w 1227"/>
                <a:gd name="T5" fmla="*/ 2147483647 h 599"/>
                <a:gd name="T6" fmla="*/ 2147483647 w 1227"/>
                <a:gd name="T7" fmla="*/ 2147483647 h 5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7" h="599">
                  <a:moveTo>
                    <a:pt x="33" y="14"/>
                  </a:moveTo>
                  <a:cubicBezTo>
                    <a:pt x="16" y="7"/>
                    <a:pt x="0" y="0"/>
                    <a:pt x="102" y="18"/>
                  </a:cubicBezTo>
                  <a:cubicBezTo>
                    <a:pt x="204" y="36"/>
                    <a:pt x="459" y="23"/>
                    <a:pt x="646" y="120"/>
                  </a:cubicBezTo>
                  <a:cubicBezTo>
                    <a:pt x="833" y="217"/>
                    <a:pt x="1130" y="519"/>
                    <a:pt x="1227" y="599"/>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0">
                <a:latin typeface="Arial" panose="020B0604020202020204" pitchFamily="34" charset="0"/>
                <a:cs typeface="Arial" panose="020B0604020202020204" pitchFamily="34" charset="0"/>
              </a:endParaRPr>
            </a:p>
          </p:txBody>
        </p:sp>
        <p:sp>
          <p:nvSpPr>
            <p:cNvPr id="36" name="Freeform 32">
              <a:extLst>
                <a:ext uri="{FF2B5EF4-FFF2-40B4-BE49-F238E27FC236}">
                  <a16:creationId xmlns:a16="http://schemas.microsoft.com/office/drawing/2014/main" id="{E735B835-2E65-9BD1-979C-2EB8542C0191}"/>
                </a:ext>
              </a:extLst>
            </p:cNvPr>
            <p:cNvSpPr>
              <a:spLocks/>
            </p:cNvSpPr>
            <p:nvPr/>
          </p:nvSpPr>
          <p:spPr bwMode="auto">
            <a:xfrm>
              <a:off x="2314047" y="2977733"/>
              <a:ext cx="3055937" cy="657920"/>
            </a:xfrm>
            <a:custGeom>
              <a:avLst/>
              <a:gdLst>
                <a:gd name="T0" fmla="*/ 2147483647 w 1183"/>
                <a:gd name="T1" fmla="*/ 2147483647 h 334"/>
                <a:gd name="T2" fmla="*/ 2147483647 w 1183"/>
                <a:gd name="T3" fmla="*/ 2147483647 h 334"/>
                <a:gd name="T4" fmla="*/ 2147483647 w 1183"/>
                <a:gd name="T5" fmla="*/ 2147483647 h 334"/>
                <a:gd name="T6" fmla="*/ 2147483647 w 1183"/>
                <a:gd name="T7" fmla="*/ 2147483647 h 3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3" h="334">
                  <a:moveTo>
                    <a:pt x="59" y="9"/>
                  </a:moveTo>
                  <a:cubicBezTo>
                    <a:pt x="61" y="9"/>
                    <a:pt x="0" y="0"/>
                    <a:pt x="68" y="9"/>
                  </a:cubicBezTo>
                  <a:cubicBezTo>
                    <a:pt x="136" y="18"/>
                    <a:pt x="281" y="11"/>
                    <a:pt x="467" y="65"/>
                  </a:cubicBezTo>
                  <a:cubicBezTo>
                    <a:pt x="653" y="119"/>
                    <a:pt x="918" y="226"/>
                    <a:pt x="1183" y="334"/>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0" dirty="0">
                <a:latin typeface="Arial" panose="020B0604020202020204" pitchFamily="34" charset="0"/>
                <a:cs typeface="Arial" panose="020B0604020202020204" pitchFamily="34" charset="0"/>
              </a:endParaRPr>
            </a:p>
          </p:txBody>
        </p:sp>
        <p:sp>
          <p:nvSpPr>
            <p:cNvPr id="37" name="Rectangle 33">
              <a:extLst>
                <a:ext uri="{FF2B5EF4-FFF2-40B4-BE49-F238E27FC236}">
                  <a16:creationId xmlns:a16="http://schemas.microsoft.com/office/drawing/2014/main" id="{95554906-D697-3B9A-DFCE-C22F26127C22}"/>
                </a:ext>
              </a:extLst>
            </p:cNvPr>
            <p:cNvSpPr>
              <a:spLocks noChangeArrowheads="1"/>
            </p:cNvSpPr>
            <p:nvPr/>
          </p:nvSpPr>
          <p:spPr bwMode="auto">
            <a:xfrm>
              <a:off x="605101" y="2657930"/>
              <a:ext cx="1760538" cy="129063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b="0">
                <a:latin typeface="Arial" panose="020B0604020202020204" pitchFamily="34" charset="0"/>
                <a:cs typeface="Arial" panose="020B0604020202020204" pitchFamily="34" charset="0"/>
              </a:endParaRPr>
            </a:p>
          </p:txBody>
        </p:sp>
      </p:grpSp>
      <p:sp>
        <p:nvSpPr>
          <p:cNvPr id="38" name="TextBox 1">
            <a:extLst>
              <a:ext uri="{FF2B5EF4-FFF2-40B4-BE49-F238E27FC236}">
                <a16:creationId xmlns:a16="http://schemas.microsoft.com/office/drawing/2014/main" id="{CA66F49B-DF75-4B74-64C8-79F29DD1BE05}"/>
              </a:ext>
            </a:extLst>
          </p:cNvPr>
          <p:cNvSpPr txBox="1"/>
          <p:nvPr/>
        </p:nvSpPr>
        <p:spPr>
          <a:xfrm>
            <a:off x="1163901" y="5582949"/>
            <a:ext cx="9201203" cy="707886"/>
          </a:xfrm>
          <a:prstGeom prst="rect">
            <a:avLst/>
          </a:prstGeom>
          <a:noFill/>
        </p:spPr>
        <p:txBody>
          <a:bodyPr wrap="square" rtlCol="0">
            <a:spAutoFit/>
          </a:bodyPr>
          <a:lstStyle/>
          <a:p>
            <a:pPr algn="ctr"/>
            <a:r>
              <a:rPr lang="en-US" sz="2000" dirty="0">
                <a:solidFill>
                  <a:srgbClr val="002060"/>
                </a:solidFill>
                <a:latin typeface="Arial" panose="020B0604020202020204" pitchFamily="34" charset="0"/>
                <a:cs typeface="Arial" panose="020B0604020202020204" pitchFamily="34" charset="0"/>
              </a:rPr>
              <a:t>All XFEL SC cavity documents (specifications, protocols, PED data etc.) </a:t>
            </a:r>
          </a:p>
          <a:p>
            <a:pPr algn="ctr"/>
            <a:r>
              <a:rPr lang="en-US" sz="2000" dirty="0">
                <a:solidFill>
                  <a:srgbClr val="002060"/>
                </a:solidFill>
                <a:latin typeface="Arial" panose="020B0604020202020204" pitchFamily="34" charset="0"/>
                <a:cs typeface="Arial" panose="020B0604020202020204" pitchFamily="34" charset="0"/>
              </a:rPr>
              <a:t>recorded in EDMS. RI and E. Zanon have an access (to relevant data only)</a:t>
            </a:r>
          </a:p>
        </p:txBody>
      </p:sp>
    </p:spTree>
    <p:extLst>
      <p:ext uri="{BB962C8B-B14F-4D97-AF65-F5344CB8AC3E}">
        <p14:creationId xmlns:p14="http://schemas.microsoft.com/office/powerpoint/2010/main" val="20023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FEBCA-1B02-FA4C-3191-74B4EF65F6E8}"/>
              </a:ext>
            </a:extLst>
          </p:cNvPr>
          <p:cNvSpPr>
            <a:spLocks noGrp="1"/>
          </p:cNvSpPr>
          <p:nvPr>
            <p:ph type="title"/>
          </p:nvPr>
        </p:nvSpPr>
        <p:spPr>
          <a:xfrm>
            <a:off x="1625601" y="142875"/>
            <a:ext cx="8955617" cy="533400"/>
          </a:xfrm>
        </p:spPr>
        <p:txBody>
          <a:bodyPr wrap="square" anchor="ctr">
            <a:normAutofit/>
          </a:bodyPr>
          <a:lstStyle/>
          <a:p>
            <a:pPr>
              <a:lnSpc>
                <a:spcPct val="90000"/>
              </a:lnSpc>
            </a:pPr>
            <a:r>
              <a:rPr lang="it-IT" dirty="0"/>
              <a:t>QC of </a:t>
            </a:r>
            <a:r>
              <a:rPr lang="it-IT" dirty="0" err="1"/>
              <a:t>Niobium</a:t>
            </a:r>
            <a:r>
              <a:rPr lang="it-IT" dirty="0"/>
              <a:t> </a:t>
            </a:r>
            <a:r>
              <a:rPr lang="it-IT" dirty="0" err="1"/>
              <a:t>Shsets</a:t>
            </a:r>
            <a:r>
              <a:rPr lang="it-IT" dirty="0"/>
              <a:t> via EDMS</a:t>
            </a:r>
          </a:p>
        </p:txBody>
      </p:sp>
      <p:sp>
        <p:nvSpPr>
          <p:cNvPr id="19" name="Content Placeholder 2">
            <a:extLst>
              <a:ext uri="{FF2B5EF4-FFF2-40B4-BE49-F238E27FC236}">
                <a16:creationId xmlns:a16="http://schemas.microsoft.com/office/drawing/2014/main" id="{3DFA3A89-8562-2587-00EE-11622F8273B6}"/>
              </a:ext>
            </a:extLst>
          </p:cNvPr>
          <p:cNvSpPr>
            <a:spLocks noGrp="1"/>
          </p:cNvSpPr>
          <p:nvPr>
            <p:ph sz="half" idx="1"/>
          </p:nvPr>
        </p:nvSpPr>
        <p:spPr>
          <a:xfrm>
            <a:off x="406400" y="914400"/>
            <a:ext cx="6908800" cy="5486400"/>
          </a:xfrm>
        </p:spPr>
        <p:txBody>
          <a:bodyPr/>
          <a:lstStyle/>
          <a:p>
            <a:r>
              <a:rPr lang="en-US" dirty="0"/>
              <a:t>More than 15000 niobium sheets for cell fabrication ordered and delivered to DESY</a:t>
            </a:r>
          </a:p>
          <a:p>
            <a:r>
              <a:rPr lang="en-US" dirty="0"/>
              <a:t>A fully EDMS controlled process was developed  by DESY, with a QC team, in order to fulfill all requirements for PED, QA and logistics</a:t>
            </a:r>
          </a:p>
          <a:p>
            <a:r>
              <a:rPr lang="en-US" dirty="0"/>
              <a:t>The process is connected to the EDMS at three work team stations:</a:t>
            </a:r>
          </a:p>
          <a:p>
            <a:pPr marL="276225" indent="-276225"/>
            <a:r>
              <a:rPr lang="en-US" dirty="0"/>
              <a:t>•	</a:t>
            </a:r>
            <a:r>
              <a:rPr lang="en-US" sz="2000" dirty="0"/>
              <a:t>Team </a:t>
            </a:r>
            <a:r>
              <a:rPr lang="en-US" sz="2000" b="1" dirty="0"/>
              <a:t>“Labelling” </a:t>
            </a:r>
            <a:r>
              <a:rPr lang="en-US" sz="2000" dirty="0"/>
              <a:t>for incoming inspection, certificate examination and sheet labelling</a:t>
            </a:r>
          </a:p>
          <a:p>
            <a:pPr marL="276225" indent="-276225"/>
            <a:r>
              <a:rPr lang="en-US" sz="2000" dirty="0"/>
              <a:t>•	Team </a:t>
            </a:r>
            <a:r>
              <a:rPr lang="en-US" sz="2000" b="1" dirty="0"/>
              <a:t>“Scanning” </a:t>
            </a:r>
            <a:r>
              <a:rPr lang="en-US" sz="2000" dirty="0"/>
              <a:t>for visual examination and eddy current scanning</a:t>
            </a:r>
          </a:p>
          <a:p>
            <a:pPr marL="276225" indent="-276225"/>
            <a:r>
              <a:rPr lang="en-US" sz="2000" dirty="0"/>
              <a:t>•	Team </a:t>
            </a:r>
            <a:r>
              <a:rPr lang="en-US" sz="2000" b="1" dirty="0"/>
              <a:t>“Stamping” </a:t>
            </a:r>
            <a:r>
              <a:rPr lang="en-US" sz="2000" dirty="0"/>
              <a:t>for permanent marking of the sheets and preparation for its supply to the cavity producer.</a:t>
            </a:r>
          </a:p>
          <a:p>
            <a:endParaRPr lang="en-US" dirty="0"/>
          </a:p>
          <a:p>
            <a:endParaRPr lang="en-US" dirty="0"/>
          </a:p>
        </p:txBody>
      </p:sp>
      <p:pic>
        <p:nvPicPr>
          <p:cNvPr id="7" name="Immagine 6">
            <a:extLst>
              <a:ext uri="{FF2B5EF4-FFF2-40B4-BE49-F238E27FC236}">
                <a16:creationId xmlns:a16="http://schemas.microsoft.com/office/drawing/2014/main" id="{ABA35AEF-CC7C-C706-9843-90B188E27605}"/>
              </a:ext>
            </a:extLst>
          </p:cNvPr>
          <p:cNvPicPr>
            <a:picLocks noChangeAspect="1"/>
          </p:cNvPicPr>
          <p:nvPr/>
        </p:nvPicPr>
        <p:blipFill>
          <a:blip r:embed="rId2"/>
          <a:stretch>
            <a:fillRect/>
          </a:stretch>
        </p:blipFill>
        <p:spPr>
          <a:xfrm>
            <a:off x="7467600" y="852084"/>
            <a:ext cx="3991355" cy="5486400"/>
          </a:xfrm>
          <a:prstGeom prst="rect">
            <a:avLst/>
          </a:prstGeom>
          <a:noFill/>
        </p:spPr>
      </p:pic>
      <p:sp>
        <p:nvSpPr>
          <p:cNvPr id="4" name="Segnaposto data 3">
            <a:extLst>
              <a:ext uri="{FF2B5EF4-FFF2-40B4-BE49-F238E27FC236}">
                <a16:creationId xmlns:a16="http://schemas.microsoft.com/office/drawing/2014/main" id="{379CA1E4-8E9A-8CBD-0A04-D84C41B17725}"/>
              </a:ext>
            </a:extLst>
          </p:cNvPr>
          <p:cNvSpPr>
            <a:spLocks noGrp="1"/>
          </p:cNvSpPr>
          <p:nvPr>
            <p:ph type="dt" sz="half" idx="10"/>
          </p:nvPr>
        </p:nvSpPr>
        <p:spPr>
          <a:xfrm>
            <a:off x="406400" y="6505575"/>
            <a:ext cx="2844800" cy="228600"/>
          </a:xfrm>
        </p:spPr>
        <p:txBody>
          <a:bodyPr wrap="square" anchor="t">
            <a:normAutofit/>
          </a:bodyPr>
          <a:lstStyle/>
          <a:p>
            <a:pPr>
              <a:lnSpc>
                <a:spcPct val="90000"/>
              </a:lnSpc>
              <a:spcAft>
                <a:spcPts val="600"/>
              </a:spcAft>
            </a:pPr>
            <a:r>
              <a:rPr lang="it-IT" altLang="it-IT"/>
              <a:t>Carlo Pagani</a:t>
            </a:r>
            <a:endParaRPr lang="en-US" altLang="it-IT"/>
          </a:p>
        </p:txBody>
      </p:sp>
      <p:sp>
        <p:nvSpPr>
          <p:cNvPr id="5" name="Segnaposto piè di pagina 4">
            <a:extLst>
              <a:ext uri="{FF2B5EF4-FFF2-40B4-BE49-F238E27FC236}">
                <a16:creationId xmlns:a16="http://schemas.microsoft.com/office/drawing/2014/main" id="{4AACB5A6-69B8-D718-9C2F-AD8A65AB3D96}"/>
              </a:ext>
            </a:extLst>
          </p:cNvPr>
          <p:cNvSpPr>
            <a:spLocks noGrp="1"/>
          </p:cNvSpPr>
          <p:nvPr>
            <p:ph type="ftr" sz="quarter" idx="11"/>
          </p:nvPr>
        </p:nvSpPr>
        <p:spPr>
          <a:xfrm>
            <a:off x="3048000" y="6524625"/>
            <a:ext cx="6096000" cy="228600"/>
          </a:xfrm>
        </p:spPr>
        <p:txBody>
          <a:bodyPr wrap="square" anchor="t">
            <a:normAutofit/>
          </a:bodyPr>
          <a:lstStyle/>
          <a:p>
            <a:pPr>
              <a:lnSpc>
                <a:spcPct val="90000"/>
              </a:lnSpc>
              <a:spcAft>
                <a:spcPts val="600"/>
              </a:spcAft>
            </a:pPr>
            <a:fld id="{3FBB366A-F7D1-4519-A1E6-A2C124910861}" type="slidenum">
              <a:rPr lang="en-US" altLang="it-IT" smtClean="0"/>
              <a:pPr>
                <a:lnSpc>
                  <a:spcPct val="90000"/>
                </a:lnSpc>
                <a:spcAft>
                  <a:spcPts val="600"/>
                </a:spcAft>
              </a:pPr>
              <a:t>45</a:t>
            </a:fld>
            <a:endParaRPr lang="en-US" altLang="it-IT"/>
          </a:p>
        </p:txBody>
      </p:sp>
      <p:sp>
        <p:nvSpPr>
          <p:cNvPr id="10" name="CasellaDiTesto 9">
            <a:extLst>
              <a:ext uri="{FF2B5EF4-FFF2-40B4-BE49-F238E27FC236}">
                <a16:creationId xmlns:a16="http://schemas.microsoft.com/office/drawing/2014/main" id="{37CBD306-0260-3E80-766F-AB14142454C9}"/>
              </a:ext>
            </a:extLst>
          </p:cNvPr>
          <p:cNvSpPr txBox="1"/>
          <p:nvPr/>
        </p:nvSpPr>
        <p:spPr>
          <a:xfrm>
            <a:off x="6285828" y="6099602"/>
            <a:ext cx="2363543" cy="276999"/>
          </a:xfrm>
          <a:prstGeom prst="rect">
            <a:avLst/>
          </a:prstGeom>
          <a:noFill/>
        </p:spPr>
        <p:txBody>
          <a:bodyPr wrap="square" rtlCol="0">
            <a:spAutoFit/>
          </a:bodyPr>
          <a:lstStyle/>
          <a:p>
            <a:r>
              <a:rPr lang="it-IT" sz="1200" dirty="0">
                <a:solidFill>
                  <a:schemeClr val="accent1">
                    <a:lumMod val="50000"/>
                  </a:schemeClr>
                </a:solidFill>
                <a:latin typeface="Arial" panose="020B0604020202020204" pitchFamily="34" charset="0"/>
                <a:cs typeface="Arial" panose="020B0604020202020204" pitchFamily="34" charset="0"/>
              </a:rPr>
              <a:t>From MOP035 @ SRF2023</a:t>
            </a:r>
          </a:p>
        </p:txBody>
      </p:sp>
      <p:sp>
        <p:nvSpPr>
          <p:cNvPr id="3" name="Rectangle 6">
            <a:extLst>
              <a:ext uri="{FF2B5EF4-FFF2-40B4-BE49-F238E27FC236}">
                <a16:creationId xmlns:a16="http://schemas.microsoft.com/office/drawing/2014/main" id="{6B307495-2649-7025-B40C-41A77A66957A}"/>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716267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30A4ED-DEF4-A662-35CC-8B43A2900B03}"/>
              </a:ext>
            </a:extLst>
          </p:cNvPr>
          <p:cNvSpPr>
            <a:spLocks noGrp="1"/>
          </p:cNvSpPr>
          <p:nvPr>
            <p:ph type="title"/>
          </p:nvPr>
        </p:nvSpPr>
        <p:spPr/>
        <p:txBody>
          <a:bodyPr/>
          <a:lstStyle/>
          <a:p>
            <a:r>
              <a:rPr lang="it-IT" dirty="0" err="1"/>
              <a:t>Cavity</a:t>
            </a:r>
            <a:r>
              <a:rPr lang="it-IT" dirty="0"/>
              <a:t> </a:t>
            </a:r>
            <a:r>
              <a:rPr lang="it-IT" dirty="0" err="1"/>
              <a:t>Fabrication</a:t>
            </a:r>
            <a:r>
              <a:rPr lang="it-IT" dirty="0"/>
              <a:t> and EDMS</a:t>
            </a:r>
          </a:p>
        </p:txBody>
      </p:sp>
      <p:sp>
        <p:nvSpPr>
          <p:cNvPr id="6" name="Segnaposto contenuto 5">
            <a:extLst>
              <a:ext uri="{FF2B5EF4-FFF2-40B4-BE49-F238E27FC236}">
                <a16:creationId xmlns:a16="http://schemas.microsoft.com/office/drawing/2014/main" id="{5B943D3D-B594-1C52-3491-68B4689F9BD0}"/>
              </a:ext>
            </a:extLst>
          </p:cNvPr>
          <p:cNvSpPr>
            <a:spLocks noGrp="1"/>
          </p:cNvSpPr>
          <p:nvPr>
            <p:ph idx="1"/>
          </p:nvPr>
        </p:nvSpPr>
        <p:spPr/>
        <p:txBody>
          <a:bodyPr/>
          <a:lstStyle/>
          <a:p>
            <a:r>
              <a:rPr lang="it-IT" dirty="0"/>
              <a:t>XFEL </a:t>
            </a:r>
            <a:r>
              <a:rPr lang="it-IT" dirty="0" err="1"/>
              <a:t>cavities</a:t>
            </a:r>
            <a:r>
              <a:rPr lang="it-IT" dirty="0"/>
              <a:t> are part of a pressure </a:t>
            </a:r>
            <a:r>
              <a:rPr lang="it-IT" dirty="0" err="1"/>
              <a:t>equipment</a:t>
            </a:r>
            <a:r>
              <a:rPr lang="it-IT" dirty="0"/>
              <a:t> </a:t>
            </a:r>
            <a:r>
              <a:rPr lang="it-IT" dirty="0" err="1"/>
              <a:t>according</a:t>
            </a:r>
            <a:r>
              <a:rPr lang="it-IT" dirty="0"/>
              <a:t> to </a:t>
            </a:r>
            <a:r>
              <a:rPr lang="it-IT" b="1" dirty="0"/>
              <a:t>PED </a:t>
            </a:r>
            <a:r>
              <a:rPr lang="it-IT" b="1" dirty="0" err="1"/>
              <a:t>regulations</a:t>
            </a:r>
            <a:r>
              <a:rPr lang="it-IT" dirty="0"/>
              <a:t>.</a:t>
            </a:r>
          </a:p>
          <a:p>
            <a:r>
              <a:rPr lang="it-IT" dirty="0" err="1"/>
              <a:t>Main</a:t>
            </a:r>
            <a:r>
              <a:rPr lang="it-IT" dirty="0"/>
              <a:t> </a:t>
            </a:r>
            <a:r>
              <a:rPr lang="it-IT" dirty="0" err="1"/>
              <a:t>requirement</a:t>
            </a:r>
            <a:r>
              <a:rPr lang="it-IT" dirty="0"/>
              <a:t> </a:t>
            </a:r>
            <a:r>
              <a:rPr lang="it-IT" dirty="0" err="1"/>
              <a:t>is</a:t>
            </a:r>
            <a:r>
              <a:rPr lang="it-IT" dirty="0"/>
              <a:t> to </a:t>
            </a:r>
            <a:r>
              <a:rPr lang="it-IT" dirty="0" err="1"/>
              <a:t>ensure</a:t>
            </a:r>
            <a:r>
              <a:rPr lang="it-IT" dirty="0"/>
              <a:t> </a:t>
            </a:r>
            <a:r>
              <a:rPr lang="it-IT" b="1" dirty="0"/>
              <a:t>full </a:t>
            </a:r>
            <a:r>
              <a:rPr lang="it-IT" b="1" dirty="0" err="1"/>
              <a:t>traceability</a:t>
            </a:r>
            <a:r>
              <a:rPr lang="it-IT" b="1" dirty="0"/>
              <a:t> </a:t>
            </a:r>
            <a:r>
              <a:rPr lang="it-IT" dirty="0"/>
              <a:t>of the </a:t>
            </a:r>
            <a:r>
              <a:rPr lang="it-IT" dirty="0" err="1"/>
              <a:t>finished</a:t>
            </a:r>
            <a:r>
              <a:rPr lang="it-IT" dirty="0"/>
              <a:t> </a:t>
            </a:r>
            <a:r>
              <a:rPr lang="it-IT" dirty="0" err="1"/>
              <a:t>cavity</a:t>
            </a:r>
            <a:r>
              <a:rPr lang="it-IT" dirty="0"/>
              <a:t> </a:t>
            </a:r>
            <a:r>
              <a:rPr lang="it-IT" dirty="0" err="1"/>
              <a:t>through</a:t>
            </a:r>
            <a:r>
              <a:rPr lang="it-IT" dirty="0"/>
              <a:t> the </a:t>
            </a:r>
            <a:r>
              <a:rPr lang="it-IT" dirty="0" err="1"/>
              <a:t>whole</a:t>
            </a:r>
            <a:r>
              <a:rPr lang="it-IT" dirty="0"/>
              <a:t> </a:t>
            </a:r>
            <a:r>
              <a:rPr lang="it-IT" dirty="0" err="1"/>
              <a:t>fabrication</a:t>
            </a:r>
            <a:r>
              <a:rPr lang="it-IT" dirty="0"/>
              <a:t> history back to the </a:t>
            </a:r>
            <a:r>
              <a:rPr lang="it-IT" dirty="0" err="1"/>
              <a:t>raw</a:t>
            </a:r>
            <a:r>
              <a:rPr lang="it-IT" dirty="0"/>
              <a:t> </a:t>
            </a:r>
            <a:r>
              <a:rPr lang="it-IT" dirty="0" err="1"/>
              <a:t>material</a:t>
            </a:r>
            <a:r>
              <a:rPr lang="it-IT" dirty="0"/>
              <a:t> and </a:t>
            </a:r>
            <a:r>
              <a:rPr lang="it-IT" dirty="0" err="1"/>
              <a:t>its</a:t>
            </a:r>
            <a:r>
              <a:rPr lang="it-IT" dirty="0"/>
              <a:t> </a:t>
            </a:r>
            <a:r>
              <a:rPr lang="it-IT" dirty="0" err="1"/>
              <a:t>inspection</a:t>
            </a:r>
            <a:r>
              <a:rPr lang="it-IT" dirty="0"/>
              <a:t> certificates.</a:t>
            </a:r>
          </a:p>
          <a:p>
            <a:r>
              <a:rPr lang="it-IT" dirty="0" err="1"/>
              <a:t>Because</a:t>
            </a:r>
            <a:r>
              <a:rPr lang="it-IT" dirty="0"/>
              <a:t> of the non </a:t>
            </a:r>
            <a:r>
              <a:rPr lang="it-IT" dirty="0" err="1"/>
              <a:t>conventional</a:t>
            </a:r>
            <a:r>
              <a:rPr lang="it-IT" dirty="0"/>
              <a:t> production, </a:t>
            </a:r>
            <a:r>
              <a:rPr lang="it-IT" dirty="0" err="1"/>
              <a:t>it</a:t>
            </a:r>
            <a:r>
              <a:rPr lang="it-IT" dirty="0"/>
              <a:t> </a:t>
            </a:r>
            <a:r>
              <a:rPr lang="it-IT" dirty="0" err="1"/>
              <a:t>was</a:t>
            </a:r>
            <a:r>
              <a:rPr lang="it-IT" dirty="0"/>
              <a:t> </a:t>
            </a:r>
            <a:r>
              <a:rPr lang="it-IT" dirty="0" err="1"/>
              <a:t>decided</a:t>
            </a:r>
            <a:r>
              <a:rPr lang="it-IT" dirty="0"/>
              <a:t> to </a:t>
            </a:r>
            <a:r>
              <a:rPr lang="it-IT" dirty="0" err="1"/>
              <a:t>perform</a:t>
            </a:r>
            <a:r>
              <a:rPr lang="it-IT" dirty="0"/>
              <a:t> an </a:t>
            </a:r>
            <a:r>
              <a:rPr lang="it-IT" b="1" dirty="0" err="1"/>
              <a:t>external</a:t>
            </a:r>
            <a:r>
              <a:rPr lang="it-IT" b="1" dirty="0"/>
              <a:t> QC </a:t>
            </a:r>
            <a:r>
              <a:rPr lang="it-IT" dirty="0"/>
              <a:t>procedure </a:t>
            </a:r>
            <a:r>
              <a:rPr lang="it-IT" b="1" dirty="0"/>
              <a:t>in </a:t>
            </a:r>
            <a:r>
              <a:rPr lang="it-IT" b="1" dirty="0" err="1"/>
              <a:t>addition</a:t>
            </a:r>
            <a:r>
              <a:rPr lang="it-IT" b="1" dirty="0"/>
              <a:t> to the QA </a:t>
            </a:r>
            <a:r>
              <a:rPr lang="it-IT" b="1" dirty="0" err="1"/>
              <a:t>at</a:t>
            </a:r>
            <a:r>
              <a:rPr lang="it-IT" b="1" dirty="0"/>
              <a:t> the </a:t>
            </a:r>
            <a:r>
              <a:rPr lang="it-IT" b="1" dirty="0" err="1"/>
              <a:t>manufacturer</a:t>
            </a:r>
            <a:r>
              <a:rPr lang="it-IT" dirty="0"/>
              <a:t>. </a:t>
            </a:r>
            <a:r>
              <a:rPr lang="it-IT" dirty="0" err="1"/>
              <a:t>Namely</a:t>
            </a:r>
            <a:r>
              <a:rPr lang="it-IT" dirty="0"/>
              <a:t>:</a:t>
            </a:r>
          </a:p>
          <a:p>
            <a:pPr marL="539750" lvl="1" indent="-234950">
              <a:buNone/>
            </a:pPr>
            <a:r>
              <a:rPr lang="it-IT" dirty="0"/>
              <a:t>•	fast flow of QM </a:t>
            </a:r>
            <a:r>
              <a:rPr lang="it-IT" dirty="0" err="1"/>
              <a:t>documents</a:t>
            </a:r>
            <a:r>
              <a:rPr lang="it-IT" dirty="0"/>
              <a:t> to DESY.</a:t>
            </a:r>
          </a:p>
          <a:p>
            <a:pPr marL="539750" lvl="1" indent="-234950">
              <a:buNone/>
            </a:pPr>
            <a:r>
              <a:rPr lang="it-IT" dirty="0"/>
              <a:t>•	</a:t>
            </a:r>
            <a:r>
              <a:rPr lang="it-IT" dirty="0" err="1"/>
              <a:t>structured</a:t>
            </a:r>
            <a:r>
              <a:rPr lang="it-IT" dirty="0"/>
              <a:t> and </a:t>
            </a:r>
            <a:r>
              <a:rPr lang="it-IT" dirty="0" err="1"/>
              <a:t>well</a:t>
            </a:r>
            <a:r>
              <a:rPr lang="it-IT" dirty="0"/>
              <a:t> </a:t>
            </a:r>
            <a:r>
              <a:rPr lang="it-IT" dirty="0" err="1"/>
              <a:t>organized</a:t>
            </a:r>
            <a:r>
              <a:rPr lang="it-IT" dirty="0"/>
              <a:t> repository of </a:t>
            </a:r>
            <a:r>
              <a:rPr lang="it-IT" dirty="0" err="1"/>
              <a:t>documents</a:t>
            </a:r>
            <a:r>
              <a:rPr lang="it-IT" dirty="0"/>
              <a:t>.</a:t>
            </a:r>
          </a:p>
          <a:p>
            <a:pPr marL="539750" lvl="1" indent="-234950">
              <a:buNone/>
            </a:pPr>
            <a:r>
              <a:rPr lang="it-IT" dirty="0"/>
              <a:t>•	an </a:t>
            </a:r>
            <a:r>
              <a:rPr lang="it-IT" dirty="0" err="1"/>
              <a:t>acceptance</a:t>
            </a:r>
            <a:r>
              <a:rPr lang="it-IT" dirty="0"/>
              <a:t> procedure for checking the </a:t>
            </a:r>
            <a:r>
              <a:rPr lang="it-IT" dirty="0" err="1"/>
              <a:t>quality</a:t>
            </a:r>
            <a:r>
              <a:rPr lang="it-IT" dirty="0"/>
              <a:t> and </a:t>
            </a:r>
            <a:r>
              <a:rPr lang="it-IT" dirty="0" err="1"/>
              <a:t>releasing</a:t>
            </a:r>
            <a:r>
              <a:rPr lang="it-IT" dirty="0"/>
              <a:t> the </a:t>
            </a:r>
            <a:r>
              <a:rPr lang="it-IT" dirty="0" err="1"/>
              <a:t>cavity</a:t>
            </a:r>
            <a:r>
              <a:rPr lang="it-IT" dirty="0"/>
              <a:t> for treatment </a:t>
            </a:r>
            <a:r>
              <a:rPr lang="it-IT" dirty="0" err="1"/>
              <a:t>processes</a:t>
            </a:r>
            <a:r>
              <a:rPr lang="it-IT" dirty="0"/>
              <a:t> after </a:t>
            </a:r>
            <a:r>
              <a:rPr lang="it-IT" dirty="0" err="1"/>
              <a:t>fabrication</a:t>
            </a:r>
            <a:r>
              <a:rPr lang="it-IT" dirty="0"/>
              <a:t>.</a:t>
            </a:r>
          </a:p>
          <a:p>
            <a:pPr lvl="1" indent="0">
              <a:buNone/>
            </a:pPr>
            <a:r>
              <a:rPr lang="it-IT" dirty="0"/>
              <a:t> </a:t>
            </a:r>
          </a:p>
        </p:txBody>
      </p:sp>
      <p:sp>
        <p:nvSpPr>
          <p:cNvPr id="3" name="Segnaposto data 2">
            <a:extLst>
              <a:ext uri="{FF2B5EF4-FFF2-40B4-BE49-F238E27FC236}">
                <a16:creationId xmlns:a16="http://schemas.microsoft.com/office/drawing/2014/main" id="{B1226578-C6FE-BF56-772E-06E91386B233}"/>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E0E9AA77-EB28-DE2A-C4B6-D16760CA9D2E}"/>
              </a:ext>
            </a:extLst>
          </p:cNvPr>
          <p:cNvSpPr>
            <a:spLocks noGrp="1"/>
          </p:cNvSpPr>
          <p:nvPr>
            <p:ph type="ftr" sz="quarter" idx="11"/>
          </p:nvPr>
        </p:nvSpPr>
        <p:spPr/>
        <p:txBody>
          <a:bodyPr/>
          <a:lstStyle/>
          <a:p>
            <a:pPr>
              <a:defRPr/>
            </a:pPr>
            <a:fld id="{8DAD3638-8E0C-4079-83E3-101B55F74CF3}" type="slidenum">
              <a:rPr lang="en-US" altLang="it-IT" smtClean="0"/>
              <a:pPr>
                <a:defRPr/>
              </a:pPr>
              <a:t>46</a:t>
            </a:fld>
            <a:endParaRPr lang="en-US" altLang="it-IT"/>
          </a:p>
        </p:txBody>
      </p:sp>
      <p:sp>
        <p:nvSpPr>
          <p:cNvPr id="5" name="Segnaposto numero diapositiva 4">
            <a:extLst>
              <a:ext uri="{FF2B5EF4-FFF2-40B4-BE49-F238E27FC236}">
                <a16:creationId xmlns:a16="http://schemas.microsoft.com/office/drawing/2014/main" id="{897FAD40-0464-39A8-3514-AA60B5260B26}"/>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pic>
        <p:nvPicPr>
          <p:cNvPr id="7" name="image3.jpeg">
            <a:extLst>
              <a:ext uri="{FF2B5EF4-FFF2-40B4-BE49-F238E27FC236}">
                <a16:creationId xmlns:a16="http://schemas.microsoft.com/office/drawing/2014/main" id="{CF05DA33-4FC9-37AC-CD45-6B905FE86C69}"/>
              </a:ext>
            </a:extLst>
          </p:cNvPr>
          <p:cNvPicPr>
            <a:picLocks noChangeAspect="1"/>
          </p:cNvPicPr>
          <p:nvPr/>
        </p:nvPicPr>
        <p:blipFill>
          <a:blip r:embed="rId2" cstate="print"/>
          <a:stretch>
            <a:fillRect/>
          </a:stretch>
        </p:blipFill>
        <p:spPr>
          <a:xfrm>
            <a:off x="3060700" y="4458275"/>
            <a:ext cx="6096000" cy="1881803"/>
          </a:xfrm>
          <a:prstGeom prst="rect">
            <a:avLst/>
          </a:prstGeom>
        </p:spPr>
      </p:pic>
      <p:sp>
        <p:nvSpPr>
          <p:cNvPr id="9" name="CasellaDiTesto 8">
            <a:extLst>
              <a:ext uri="{FF2B5EF4-FFF2-40B4-BE49-F238E27FC236}">
                <a16:creationId xmlns:a16="http://schemas.microsoft.com/office/drawing/2014/main" id="{1C878B45-A2C6-B745-BDAA-D8CEA286C7C0}"/>
              </a:ext>
            </a:extLst>
          </p:cNvPr>
          <p:cNvSpPr txBox="1"/>
          <p:nvPr/>
        </p:nvSpPr>
        <p:spPr>
          <a:xfrm>
            <a:off x="9601200" y="6017240"/>
            <a:ext cx="2363543" cy="276999"/>
          </a:xfrm>
          <a:prstGeom prst="rect">
            <a:avLst/>
          </a:prstGeom>
          <a:noFill/>
        </p:spPr>
        <p:txBody>
          <a:bodyPr wrap="square" rtlCol="0">
            <a:spAutoFit/>
          </a:bodyPr>
          <a:lstStyle/>
          <a:p>
            <a:r>
              <a:rPr lang="it-IT" sz="1200" dirty="0">
                <a:solidFill>
                  <a:schemeClr val="accent1">
                    <a:lumMod val="50000"/>
                  </a:schemeClr>
                </a:solidFill>
                <a:latin typeface="Arial" panose="020B0604020202020204" pitchFamily="34" charset="0"/>
                <a:cs typeface="Arial" panose="020B0604020202020204" pitchFamily="34" charset="0"/>
              </a:rPr>
              <a:t>From MOP035 @ SRF2023</a:t>
            </a:r>
          </a:p>
        </p:txBody>
      </p:sp>
    </p:spTree>
    <p:extLst>
      <p:ext uri="{BB962C8B-B14F-4D97-AF65-F5344CB8AC3E}">
        <p14:creationId xmlns:p14="http://schemas.microsoft.com/office/powerpoint/2010/main" val="1968635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53F62F-35BC-7812-47FD-3DFA362064D3}"/>
              </a:ext>
            </a:extLst>
          </p:cNvPr>
          <p:cNvSpPr>
            <a:spLocks noGrp="1"/>
          </p:cNvSpPr>
          <p:nvPr>
            <p:ph type="title"/>
          </p:nvPr>
        </p:nvSpPr>
        <p:spPr>
          <a:xfrm>
            <a:off x="1625601" y="142875"/>
            <a:ext cx="8955617" cy="533400"/>
          </a:xfrm>
        </p:spPr>
        <p:txBody>
          <a:bodyPr wrap="square" anchor="ctr">
            <a:normAutofit/>
          </a:bodyPr>
          <a:lstStyle/>
          <a:p>
            <a:pPr>
              <a:lnSpc>
                <a:spcPct val="90000"/>
              </a:lnSpc>
            </a:pPr>
            <a:r>
              <a:rPr lang="it-IT"/>
              <a:t>Cavity Document Structure in the EDMS</a:t>
            </a:r>
          </a:p>
        </p:txBody>
      </p:sp>
      <p:sp>
        <p:nvSpPr>
          <p:cNvPr id="17" name="Content Placeholder 2">
            <a:extLst>
              <a:ext uri="{FF2B5EF4-FFF2-40B4-BE49-F238E27FC236}">
                <a16:creationId xmlns:a16="http://schemas.microsoft.com/office/drawing/2014/main" id="{26AB758C-7C76-6CF1-9770-C60D0AD762F0}"/>
              </a:ext>
            </a:extLst>
          </p:cNvPr>
          <p:cNvSpPr>
            <a:spLocks noGrp="1"/>
          </p:cNvSpPr>
          <p:nvPr>
            <p:ph sz="half" idx="1"/>
          </p:nvPr>
        </p:nvSpPr>
        <p:spPr>
          <a:xfrm>
            <a:off x="406400" y="1165225"/>
            <a:ext cx="4318000" cy="5001832"/>
          </a:xfrm>
        </p:spPr>
        <p:txBody>
          <a:bodyPr/>
          <a:lstStyle/>
          <a:p>
            <a:r>
              <a:rPr lang="en-US" sz="2000" dirty="0"/>
              <a:t>The product breakdown structure (PBS) of the cavity for XFEL is the representation for each part of the cavity and the cavity itself</a:t>
            </a:r>
          </a:p>
          <a:p>
            <a:r>
              <a:rPr lang="en-US" sz="2000" dirty="0"/>
              <a:t>With the receipt of QM all the cavity documents are generated by the supplier and put in the EDMS:</a:t>
            </a:r>
          </a:p>
          <a:p>
            <a:pPr marL="187325" indent="-176213"/>
            <a:r>
              <a:rPr lang="en-US" sz="2000" dirty="0"/>
              <a:t>•	</a:t>
            </a:r>
            <a:r>
              <a:rPr lang="en-US" sz="1800" dirty="0"/>
              <a:t>physical parts are created, and the complete structure of each cavity is built step by step following the fabrication progress</a:t>
            </a:r>
          </a:p>
          <a:p>
            <a:pPr marL="187325" indent="-176213"/>
            <a:r>
              <a:rPr lang="en-US" sz="1800" dirty="0"/>
              <a:t>•	QM documents are created and directly linked to the physical part.</a:t>
            </a:r>
          </a:p>
          <a:p>
            <a:pPr marL="187325" indent="-176213"/>
            <a:endParaRPr lang="en-US" sz="1800" dirty="0"/>
          </a:p>
          <a:p>
            <a:endParaRPr lang="en-US" sz="2000" dirty="0"/>
          </a:p>
        </p:txBody>
      </p:sp>
      <p:pic>
        <p:nvPicPr>
          <p:cNvPr id="7" name="image4.jpeg">
            <a:extLst>
              <a:ext uri="{FF2B5EF4-FFF2-40B4-BE49-F238E27FC236}">
                <a16:creationId xmlns:a16="http://schemas.microsoft.com/office/drawing/2014/main" id="{5FEC206F-4AF5-C1FD-7140-69E69631C704}"/>
              </a:ext>
            </a:extLst>
          </p:cNvPr>
          <p:cNvPicPr>
            <a:picLocks noChangeAspect="1"/>
          </p:cNvPicPr>
          <p:nvPr/>
        </p:nvPicPr>
        <p:blipFill>
          <a:blip r:embed="rId2" cstate="print"/>
          <a:stretch>
            <a:fillRect/>
          </a:stretch>
        </p:blipFill>
        <p:spPr>
          <a:xfrm>
            <a:off x="4851400" y="914400"/>
            <a:ext cx="6934200" cy="5252657"/>
          </a:xfrm>
          <a:prstGeom prst="rect">
            <a:avLst/>
          </a:prstGeom>
          <a:noFill/>
        </p:spPr>
      </p:pic>
      <p:sp>
        <p:nvSpPr>
          <p:cNvPr id="4" name="Segnaposto data 3">
            <a:extLst>
              <a:ext uri="{FF2B5EF4-FFF2-40B4-BE49-F238E27FC236}">
                <a16:creationId xmlns:a16="http://schemas.microsoft.com/office/drawing/2014/main" id="{7E1662D2-98D7-C407-783B-CACEC540909E}"/>
              </a:ext>
            </a:extLst>
          </p:cNvPr>
          <p:cNvSpPr>
            <a:spLocks noGrp="1"/>
          </p:cNvSpPr>
          <p:nvPr>
            <p:ph type="dt" sz="half" idx="10"/>
          </p:nvPr>
        </p:nvSpPr>
        <p:spPr>
          <a:xfrm>
            <a:off x="406400" y="6505575"/>
            <a:ext cx="2844800" cy="228600"/>
          </a:xfrm>
        </p:spPr>
        <p:txBody>
          <a:bodyPr wrap="square" anchor="t">
            <a:normAutofit/>
          </a:bodyPr>
          <a:lstStyle/>
          <a:p>
            <a:pPr>
              <a:lnSpc>
                <a:spcPct val="90000"/>
              </a:lnSpc>
              <a:spcAft>
                <a:spcPts val="600"/>
              </a:spcAft>
            </a:pPr>
            <a:r>
              <a:rPr lang="it-IT" altLang="it-IT"/>
              <a:t>Carlo Pagani</a:t>
            </a:r>
            <a:endParaRPr lang="en-US" altLang="it-IT"/>
          </a:p>
        </p:txBody>
      </p:sp>
      <p:sp>
        <p:nvSpPr>
          <p:cNvPr id="5" name="Segnaposto piè di pagina 4">
            <a:extLst>
              <a:ext uri="{FF2B5EF4-FFF2-40B4-BE49-F238E27FC236}">
                <a16:creationId xmlns:a16="http://schemas.microsoft.com/office/drawing/2014/main" id="{7FAC95BF-41CE-40B6-01EF-FB28642D17AB}"/>
              </a:ext>
            </a:extLst>
          </p:cNvPr>
          <p:cNvSpPr>
            <a:spLocks noGrp="1"/>
          </p:cNvSpPr>
          <p:nvPr>
            <p:ph type="ftr" sz="quarter" idx="11"/>
          </p:nvPr>
        </p:nvSpPr>
        <p:spPr>
          <a:xfrm>
            <a:off x="3048000" y="6524625"/>
            <a:ext cx="6096000" cy="228600"/>
          </a:xfrm>
        </p:spPr>
        <p:txBody>
          <a:bodyPr wrap="square" anchor="t">
            <a:normAutofit/>
          </a:bodyPr>
          <a:lstStyle/>
          <a:p>
            <a:pPr>
              <a:lnSpc>
                <a:spcPct val="90000"/>
              </a:lnSpc>
              <a:spcAft>
                <a:spcPts val="600"/>
              </a:spcAft>
            </a:pPr>
            <a:fld id="{3FBB366A-F7D1-4519-A1E6-A2C124910861}" type="slidenum">
              <a:rPr lang="en-US" altLang="it-IT" smtClean="0"/>
              <a:pPr>
                <a:lnSpc>
                  <a:spcPct val="90000"/>
                </a:lnSpc>
                <a:spcAft>
                  <a:spcPts val="600"/>
                </a:spcAft>
              </a:pPr>
              <a:t>47</a:t>
            </a:fld>
            <a:endParaRPr lang="en-US" altLang="it-IT"/>
          </a:p>
        </p:txBody>
      </p:sp>
      <p:sp>
        <p:nvSpPr>
          <p:cNvPr id="10" name="CasellaDiTesto 9">
            <a:extLst>
              <a:ext uri="{FF2B5EF4-FFF2-40B4-BE49-F238E27FC236}">
                <a16:creationId xmlns:a16="http://schemas.microsoft.com/office/drawing/2014/main" id="{EF4AA7FD-ED16-70D2-1EE6-3C7E2762A1A9}"/>
              </a:ext>
            </a:extLst>
          </p:cNvPr>
          <p:cNvSpPr txBox="1"/>
          <p:nvPr/>
        </p:nvSpPr>
        <p:spPr>
          <a:xfrm>
            <a:off x="9549057" y="6128183"/>
            <a:ext cx="2363543" cy="276999"/>
          </a:xfrm>
          <a:prstGeom prst="rect">
            <a:avLst/>
          </a:prstGeom>
          <a:noFill/>
        </p:spPr>
        <p:txBody>
          <a:bodyPr wrap="square" rtlCol="0">
            <a:spAutoFit/>
          </a:bodyPr>
          <a:lstStyle/>
          <a:p>
            <a:r>
              <a:rPr lang="it-IT" sz="1200" dirty="0">
                <a:solidFill>
                  <a:schemeClr val="accent1">
                    <a:lumMod val="50000"/>
                  </a:schemeClr>
                </a:solidFill>
                <a:latin typeface="Arial" panose="020B0604020202020204" pitchFamily="34" charset="0"/>
                <a:cs typeface="Arial" panose="020B0604020202020204" pitchFamily="34" charset="0"/>
              </a:rPr>
              <a:t>From MOP035 @ SRF2023</a:t>
            </a:r>
          </a:p>
        </p:txBody>
      </p:sp>
      <p:sp>
        <p:nvSpPr>
          <p:cNvPr id="3" name="Rectangle 6">
            <a:extLst>
              <a:ext uri="{FF2B5EF4-FFF2-40B4-BE49-F238E27FC236}">
                <a16:creationId xmlns:a16="http://schemas.microsoft.com/office/drawing/2014/main" id="{657A1BD9-A01D-8C5C-C60D-9F1C2D5A5237}"/>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536107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2208DC-9A22-55A6-4CE9-6203D1DD1DDB}"/>
              </a:ext>
            </a:extLst>
          </p:cNvPr>
          <p:cNvSpPr>
            <a:spLocks noGrp="1"/>
          </p:cNvSpPr>
          <p:nvPr>
            <p:ph type="title"/>
          </p:nvPr>
        </p:nvSpPr>
        <p:spPr/>
        <p:txBody>
          <a:bodyPr/>
          <a:lstStyle/>
          <a:p>
            <a:r>
              <a:rPr lang="it-IT" dirty="0"/>
              <a:t>Some </a:t>
            </a:r>
            <a:r>
              <a:rPr lang="it-IT" dirty="0" err="1"/>
              <a:t>details</a:t>
            </a:r>
            <a:r>
              <a:rPr lang="it-IT" dirty="0"/>
              <a:t>: </a:t>
            </a:r>
            <a:r>
              <a:rPr lang="it-IT" dirty="0" err="1"/>
              <a:t>Dumb-bell</a:t>
            </a:r>
            <a:r>
              <a:rPr lang="it-IT" dirty="0"/>
              <a:t> </a:t>
            </a:r>
            <a:r>
              <a:rPr lang="it-IT" dirty="0" err="1"/>
              <a:t>fabrication</a:t>
            </a:r>
            <a:r>
              <a:rPr lang="it-IT" dirty="0"/>
              <a:t> steps</a:t>
            </a:r>
          </a:p>
        </p:txBody>
      </p:sp>
      <p:sp>
        <p:nvSpPr>
          <p:cNvPr id="7" name="Segnaposto contenuto 6">
            <a:extLst>
              <a:ext uri="{FF2B5EF4-FFF2-40B4-BE49-F238E27FC236}">
                <a16:creationId xmlns:a16="http://schemas.microsoft.com/office/drawing/2014/main" id="{008CCD03-618F-045A-35D6-20B54E1B3559}"/>
              </a:ext>
            </a:extLst>
          </p:cNvPr>
          <p:cNvSpPr>
            <a:spLocks noGrp="1"/>
          </p:cNvSpPr>
          <p:nvPr>
            <p:ph sz="half" idx="1"/>
          </p:nvPr>
        </p:nvSpPr>
        <p:spPr/>
        <p:txBody>
          <a:bodyPr/>
          <a:lstStyle/>
          <a:p>
            <a:pPr>
              <a:lnSpc>
                <a:spcPts val="1400"/>
              </a:lnSpc>
              <a:spcBef>
                <a:spcPts val="0"/>
              </a:spcBef>
            </a:pPr>
            <a:r>
              <a:rPr lang="en-GB" altLang="it-IT" sz="1400" dirty="0">
                <a:latin typeface="Times New Roman" panose="02020603050405020304" pitchFamily="18" charset="0"/>
              </a:rPr>
              <a:t>1) </a:t>
            </a:r>
            <a:r>
              <a:rPr lang="en-GB" altLang="it-IT" sz="1400" dirty="0"/>
              <a:t>Mechanical</a:t>
            </a:r>
            <a:r>
              <a:rPr lang="de-DE" altLang="it-IT" sz="1400" dirty="0"/>
              <a:t> and Visual Checks, </a:t>
            </a:r>
          </a:p>
          <a:p>
            <a:pPr>
              <a:lnSpc>
                <a:spcPts val="1400"/>
              </a:lnSpc>
              <a:spcBef>
                <a:spcPts val="0"/>
              </a:spcBef>
            </a:pPr>
            <a:r>
              <a:rPr lang="de-DE" altLang="it-IT" sz="1400" dirty="0"/>
              <a:t>2. Check </a:t>
            </a:r>
            <a:r>
              <a:rPr lang="de-DE" altLang="it-IT" sz="1400" dirty="0" err="1"/>
              <a:t>of</a:t>
            </a:r>
            <a:r>
              <a:rPr lang="de-DE" altLang="it-IT" sz="1400" dirty="0"/>
              <a:t> </a:t>
            </a:r>
            <a:r>
              <a:rPr lang="de-DE" altLang="it-IT" sz="1400" dirty="0" err="1"/>
              <a:t>frequency</a:t>
            </a:r>
            <a:r>
              <a:rPr lang="de-DE" altLang="it-IT" sz="1400" dirty="0"/>
              <a:t>, </a:t>
            </a:r>
          </a:p>
          <a:p>
            <a:pPr>
              <a:lnSpc>
                <a:spcPts val="1400"/>
              </a:lnSpc>
              <a:spcBef>
                <a:spcPts val="0"/>
              </a:spcBef>
            </a:pPr>
            <a:r>
              <a:rPr lang="de-DE" altLang="it-IT" sz="1400" dirty="0"/>
              <a:t>3. </a:t>
            </a:r>
            <a:r>
              <a:rPr lang="de-DE" altLang="it-IT" sz="1400" dirty="0" err="1"/>
              <a:t>Calculation</a:t>
            </a:r>
            <a:r>
              <a:rPr lang="de-DE" altLang="it-IT" sz="1400" dirty="0"/>
              <a:t> </a:t>
            </a:r>
            <a:r>
              <a:rPr lang="de-DE" altLang="it-IT" sz="1400" dirty="0" err="1"/>
              <a:t>of</a:t>
            </a:r>
            <a:r>
              <a:rPr lang="de-DE" altLang="it-IT" sz="1400" dirty="0"/>
              <a:t> </a:t>
            </a:r>
            <a:r>
              <a:rPr lang="de-DE" altLang="it-IT" sz="1400" dirty="0" err="1"/>
              <a:t>trimming</a:t>
            </a:r>
            <a:r>
              <a:rPr lang="de-DE" altLang="it-IT" sz="1400" dirty="0"/>
              <a:t>, </a:t>
            </a:r>
          </a:p>
          <a:p>
            <a:pPr>
              <a:lnSpc>
                <a:spcPts val="1400"/>
              </a:lnSpc>
              <a:spcBef>
                <a:spcPts val="0"/>
              </a:spcBef>
            </a:pPr>
            <a:r>
              <a:rPr lang="de-DE" altLang="it-IT" sz="1400" dirty="0"/>
              <a:t>4. “1.trimming“ </a:t>
            </a:r>
          </a:p>
          <a:p>
            <a:pPr>
              <a:lnSpc>
                <a:spcPts val="1400"/>
              </a:lnSpc>
              <a:spcBef>
                <a:spcPts val="0"/>
              </a:spcBef>
            </a:pPr>
            <a:r>
              <a:rPr lang="de-DE" altLang="it-IT" sz="1400" dirty="0"/>
              <a:t>5. </a:t>
            </a:r>
            <a:r>
              <a:rPr lang="de-DE" altLang="it-IT" sz="1400" dirty="0" err="1"/>
              <a:t>Mechanical</a:t>
            </a:r>
            <a:r>
              <a:rPr lang="de-DE" altLang="it-IT" sz="1400" dirty="0"/>
              <a:t> and Visual Checks, </a:t>
            </a:r>
          </a:p>
          <a:p>
            <a:pPr>
              <a:lnSpc>
                <a:spcPts val="1400"/>
              </a:lnSpc>
              <a:spcBef>
                <a:spcPts val="0"/>
              </a:spcBef>
            </a:pPr>
            <a:r>
              <a:rPr lang="de-DE" altLang="it-IT" sz="1400" dirty="0"/>
              <a:t>6. Check </a:t>
            </a:r>
            <a:r>
              <a:rPr lang="de-DE" altLang="it-IT" sz="1400" dirty="0" err="1"/>
              <a:t>of</a:t>
            </a:r>
            <a:r>
              <a:rPr lang="de-DE" altLang="it-IT" sz="1400" dirty="0"/>
              <a:t> </a:t>
            </a:r>
            <a:r>
              <a:rPr lang="de-DE" altLang="it-IT" sz="1400" dirty="0" err="1"/>
              <a:t>frequency</a:t>
            </a:r>
            <a:r>
              <a:rPr lang="de-DE" altLang="it-IT" sz="1400" dirty="0"/>
              <a:t>, </a:t>
            </a:r>
          </a:p>
          <a:p>
            <a:pPr>
              <a:lnSpc>
                <a:spcPts val="1400"/>
              </a:lnSpc>
              <a:spcBef>
                <a:spcPts val="0"/>
              </a:spcBef>
            </a:pPr>
            <a:r>
              <a:rPr lang="de-DE" altLang="it-IT" sz="1400" dirty="0"/>
              <a:t>7. </a:t>
            </a:r>
            <a:r>
              <a:rPr lang="de-DE" altLang="it-IT" sz="1400" b="1" dirty="0" err="1"/>
              <a:t>Decision</a:t>
            </a:r>
            <a:r>
              <a:rPr lang="de-DE" altLang="it-IT" sz="1400" dirty="0"/>
              <a:t> : </a:t>
            </a:r>
            <a:endParaRPr lang="en-GB" altLang="it-IT" sz="1400" dirty="0"/>
          </a:p>
          <a:p>
            <a:pPr marL="498475" lvl="3">
              <a:lnSpc>
                <a:spcPts val="1400"/>
              </a:lnSpc>
              <a:spcBef>
                <a:spcPts val="0"/>
              </a:spcBef>
              <a:buFontTx/>
              <a:buChar char="•"/>
            </a:pPr>
            <a:r>
              <a:rPr lang="en-GB" altLang="it-IT" sz="1100" dirty="0"/>
              <a:t>“accepted to use for a cavity“     	or</a:t>
            </a:r>
          </a:p>
          <a:p>
            <a:pPr marL="498475" lvl="3">
              <a:lnSpc>
                <a:spcPts val="1400"/>
              </a:lnSpc>
              <a:spcBef>
                <a:spcPts val="0"/>
              </a:spcBef>
              <a:buFontTx/>
              <a:buChar char="•"/>
            </a:pPr>
            <a:r>
              <a:rPr lang="en-GB" altLang="it-IT" sz="1100" dirty="0"/>
              <a:t>“trimming necessary“                    or</a:t>
            </a:r>
          </a:p>
          <a:p>
            <a:pPr marL="114300" lvl="1" indent="0">
              <a:lnSpc>
                <a:spcPts val="1400"/>
              </a:lnSpc>
              <a:spcBef>
                <a:spcPts val="0"/>
              </a:spcBef>
              <a:buNone/>
            </a:pPr>
            <a:r>
              <a:rPr lang="en-GB" altLang="it-IT" sz="1000" dirty="0">
                <a:sym typeface="Wingdings" pitchFamily="2" charset="2"/>
              </a:rPr>
              <a:t></a:t>
            </a:r>
            <a:r>
              <a:rPr lang="en-GB" altLang="it-IT" sz="1000" dirty="0"/>
              <a:t> </a:t>
            </a:r>
            <a:r>
              <a:rPr lang="en-GB" altLang="it-IT" sz="1400" b="1" dirty="0"/>
              <a:t>If decision „Accepted to use for a cavity </a:t>
            </a:r>
            <a:endParaRPr lang="en-GB" altLang="it-IT" sz="1000" b="1" dirty="0"/>
          </a:p>
          <a:p>
            <a:pPr>
              <a:lnSpc>
                <a:spcPts val="1400"/>
              </a:lnSpc>
              <a:spcBef>
                <a:spcPts val="0"/>
              </a:spcBef>
            </a:pPr>
            <a:r>
              <a:rPr lang="en-GB" altLang="it-IT" sz="1400" dirty="0"/>
              <a:t>7. Calculation of position in cavity and prognoses of cavity length 	and frequency after welding, </a:t>
            </a:r>
            <a:endParaRPr lang="en-GB" altLang="it-IT" sz="1400" dirty="0">
              <a:sym typeface="Wingdings" pitchFamily="2" charset="2"/>
            </a:endParaRPr>
          </a:p>
          <a:p>
            <a:pPr marL="114300" lvl="1" indent="0">
              <a:lnSpc>
                <a:spcPts val="1400"/>
              </a:lnSpc>
              <a:spcBef>
                <a:spcPts val="0"/>
              </a:spcBef>
              <a:buNone/>
            </a:pPr>
            <a:r>
              <a:rPr lang="en-GB" altLang="it-IT" sz="1000" dirty="0">
                <a:sym typeface="Wingdings" pitchFamily="2" charset="2"/>
              </a:rPr>
              <a:t></a:t>
            </a:r>
            <a:r>
              <a:rPr lang="en-GB" altLang="it-IT" sz="1000" dirty="0"/>
              <a:t> </a:t>
            </a:r>
            <a:r>
              <a:rPr lang="en-GB" altLang="it-IT" sz="1400" b="1" dirty="0"/>
              <a:t>If </a:t>
            </a:r>
            <a:r>
              <a:rPr lang="en-GB" altLang="it-IT" sz="1400" b="1" dirty="0" err="1"/>
              <a:t>decison</a:t>
            </a:r>
            <a:r>
              <a:rPr lang="en-GB" altLang="it-IT" sz="1400" b="1" dirty="0"/>
              <a:t> “trimming necessary” </a:t>
            </a:r>
            <a:endParaRPr lang="en-GB" altLang="it-IT" sz="1000" b="1" dirty="0"/>
          </a:p>
          <a:p>
            <a:pPr>
              <a:lnSpc>
                <a:spcPts val="1400"/>
              </a:lnSpc>
              <a:spcBef>
                <a:spcPts val="0"/>
              </a:spcBef>
            </a:pPr>
            <a:r>
              <a:rPr lang="en-GB" altLang="it-IT" sz="1400" dirty="0"/>
              <a:t>8. Calculation of trimming </a:t>
            </a:r>
            <a:endParaRPr lang="de-DE" altLang="it-IT" sz="1400" dirty="0"/>
          </a:p>
          <a:p>
            <a:pPr>
              <a:lnSpc>
                <a:spcPts val="1400"/>
              </a:lnSpc>
              <a:spcBef>
                <a:spcPts val="0"/>
              </a:spcBef>
            </a:pPr>
            <a:r>
              <a:rPr lang="de-DE" altLang="it-IT" sz="1400" dirty="0"/>
              <a:t>9. “</a:t>
            </a:r>
            <a:r>
              <a:rPr lang="de-DE" altLang="it-IT" sz="1400" dirty="0" err="1"/>
              <a:t>trimming</a:t>
            </a:r>
            <a:r>
              <a:rPr lang="de-DE" altLang="it-IT" sz="1400" dirty="0"/>
              <a:t>“ </a:t>
            </a:r>
          </a:p>
          <a:p>
            <a:pPr>
              <a:lnSpc>
                <a:spcPts val="1400"/>
              </a:lnSpc>
              <a:spcBef>
                <a:spcPts val="0"/>
              </a:spcBef>
            </a:pPr>
            <a:r>
              <a:rPr lang="de-DE" altLang="it-IT" sz="1400" dirty="0"/>
              <a:t>10. </a:t>
            </a:r>
            <a:r>
              <a:rPr lang="de-DE" altLang="it-IT" sz="1400" dirty="0" err="1"/>
              <a:t>Mechanical</a:t>
            </a:r>
            <a:r>
              <a:rPr lang="de-DE" altLang="it-IT" sz="1400" dirty="0"/>
              <a:t> and Visual Checks, </a:t>
            </a:r>
          </a:p>
          <a:p>
            <a:pPr>
              <a:lnSpc>
                <a:spcPts val="1400"/>
              </a:lnSpc>
              <a:spcBef>
                <a:spcPts val="0"/>
              </a:spcBef>
            </a:pPr>
            <a:r>
              <a:rPr lang="de-DE" altLang="it-IT" sz="1400" dirty="0"/>
              <a:t>11. Check </a:t>
            </a:r>
            <a:r>
              <a:rPr lang="de-DE" altLang="it-IT" sz="1400" dirty="0" err="1"/>
              <a:t>of</a:t>
            </a:r>
            <a:r>
              <a:rPr lang="de-DE" altLang="it-IT" sz="1400" dirty="0"/>
              <a:t> </a:t>
            </a:r>
            <a:r>
              <a:rPr lang="de-DE" altLang="it-IT" sz="1400" dirty="0" err="1"/>
              <a:t>frequency</a:t>
            </a:r>
            <a:r>
              <a:rPr lang="de-DE" altLang="it-IT" sz="1400" dirty="0"/>
              <a:t>, </a:t>
            </a:r>
          </a:p>
          <a:p>
            <a:pPr>
              <a:lnSpc>
                <a:spcPts val="1400"/>
              </a:lnSpc>
              <a:spcBef>
                <a:spcPts val="0"/>
              </a:spcBef>
            </a:pPr>
            <a:r>
              <a:rPr lang="de-DE" altLang="it-IT" sz="1400" dirty="0"/>
              <a:t>12. </a:t>
            </a:r>
            <a:r>
              <a:rPr lang="de-DE" altLang="it-IT" sz="1400" b="1" dirty="0" err="1"/>
              <a:t>Decision</a:t>
            </a:r>
            <a:r>
              <a:rPr lang="de-DE" altLang="it-IT" sz="1400" b="1" dirty="0"/>
              <a:t> </a:t>
            </a:r>
            <a:r>
              <a:rPr lang="de-DE" altLang="it-IT" sz="1400" dirty="0"/>
              <a:t>: </a:t>
            </a:r>
            <a:endParaRPr lang="en-GB" altLang="it-IT" sz="1400" dirty="0"/>
          </a:p>
          <a:p>
            <a:pPr marL="498475" lvl="3">
              <a:lnSpc>
                <a:spcPts val="1400"/>
              </a:lnSpc>
              <a:spcBef>
                <a:spcPts val="0"/>
              </a:spcBef>
              <a:buFontTx/>
              <a:buChar char="•"/>
            </a:pPr>
            <a:r>
              <a:rPr lang="en-GB" altLang="it-IT" sz="1100" dirty="0"/>
              <a:t>“accepted to use for a cavity“     	or</a:t>
            </a:r>
          </a:p>
          <a:p>
            <a:pPr marL="498475" lvl="3">
              <a:lnSpc>
                <a:spcPts val="1400"/>
              </a:lnSpc>
              <a:spcBef>
                <a:spcPts val="0"/>
              </a:spcBef>
              <a:buFontTx/>
              <a:buChar char="•"/>
            </a:pPr>
            <a:r>
              <a:rPr lang="en-GB" altLang="it-IT" sz="1100" dirty="0"/>
              <a:t>“trimming necessary“		</a:t>
            </a:r>
            <a:r>
              <a:rPr lang="en-GB" altLang="it-IT" sz="1000" dirty="0"/>
              <a:t>or</a:t>
            </a:r>
          </a:p>
          <a:p>
            <a:pPr marL="114300" lvl="1" indent="0">
              <a:lnSpc>
                <a:spcPts val="1400"/>
              </a:lnSpc>
              <a:spcBef>
                <a:spcPts val="0"/>
              </a:spcBef>
              <a:buNone/>
            </a:pPr>
            <a:r>
              <a:rPr lang="en-GB" altLang="it-IT" sz="1200" dirty="0">
                <a:sym typeface="Wingdings" pitchFamily="2" charset="2"/>
              </a:rPr>
              <a:t></a:t>
            </a:r>
            <a:r>
              <a:rPr lang="en-GB" altLang="it-IT" sz="1200" dirty="0"/>
              <a:t> </a:t>
            </a:r>
            <a:r>
              <a:rPr lang="en-GB" altLang="it-IT" sz="1200" b="1" dirty="0"/>
              <a:t>If decision “Accepted to use for a cavity” </a:t>
            </a:r>
          </a:p>
          <a:p>
            <a:pPr marL="114300" lvl="1" indent="0">
              <a:lnSpc>
                <a:spcPts val="1400"/>
              </a:lnSpc>
              <a:spcBef>
                <a:spcPts val="0"/>
              </a:spcBef>
              <a:buNone/>
            </a:pPr>
            <a:r>
              <a:rPr lang="en-GB" altLang="it-IT" sz="1200" dirty="0">
                <a:sym typeface="Wingdings" pitchFamily="2" charset="2"/>
              </a:rPr>
              <a:t></a:t>
            </a:r>
            <a:r>
              <a:rPr lang="en-GB" altLang="it-IT" sz="1200" dirty="0"/>
              <a:t> </a:t>
            </a:r>
            <a:r>
              <a:rPr lang="en-GB" altLang="it-IT" sz="1200" b="1" dirty="0"/>
              <a:t>If decision “trimming necessary”</a:t>
            </a:r>
            <a:endParaRPr lang="de-DE" altLang="it-IT" sz="1200" b="1" dirty="0"/>
          </a:p>
          <a:p>
            <a:pPr>
              <a:lnSpc>
                <a:spcPts val="1400"/>
              </a:lnSpc>
              <a:spcBef>
                <a:spcPts val="0"/>
              </a:spcBef>
            </a:pPr>
            <a:r>
              <a:rPr lang="de-DE" altLang="it-IT" sz="1400" dirty="0"/>
              <a:t>13. </a:t>
            </a:r>
            <a:r>
              <a:rPr lang="de-DE" altLang="it-IT" sz="1400" dirty="0" err="1"/>
              <a:t>Calculation</a:t>
            </a:r>
            <a:r>
              <a:rPr lang="de-DE" altLang="it-IT" sz="1400" dirty="0"/>
              <a:t> </a:t>
            </a:r>
            <a:r>
              <a:rPr lang="de-DE" altLang="it-IT" sz="1400" dirty="0" err="1"/>
              <a:t>of</a:t>
            </a:r>
            <a:r>
              <a:rPr lang="de-DE" altLang="it-IT" sz="1400" dirty="0"/>
              <a:t> </a:t>
            </a:r>
            <a:r>
              <a:rPr lang="de-DE" altLang="it-IT" sz="1400" dirty="0" err="1"/>
              <a:t>trimming</a:t>
            </a:r>
            <a:r>
              <a:rPr lang="de-DE" altLang="it-IT" sz="1400" dirty="0"/>
              <a:t>,</a:t>
            </a:r>
          </a:p>
          <a:p>
            <a:pPr>
              <a:lnSpc>
                <a:spcPts val="1400"/>
              </a:lnSpc>
              <a:spcBef>
                <a:spcPts val="0"/>
              </a:spcBef>
            </a:pPr>
            <a:r>
              <a:rPr lang="de-DE" altLang="it-IT" sz="1400" dirty="0"/>
              <a:t>14. “</a:t>
            </a:r>
            <a:r>
              <a:rPr lang="de-DE" altLang="it-IT" sz="1400" dirty="0" err="1"/>
              <a:t>trimming</a:t>
            </a:r>
            <a:r>
              <a:rPr lang="de-DE" altLang="it-IT" sz="1400" dirty="0"/>
              <a:t>“ </a:t>
            </a:r>
          </a:p>
          <a:p>
            <a:pPr>
              <a:lnSpc>
                <a:spcPts val="1400"/>
              </a:lnSpc>
              <a:spcBef>
                <a:spcPts val="0"/>
              </a:spcBef>
            </a:pPr>
            <a:r>
              <a:rPr lang="de-DE" altLang="it-IT" sz="1400" dirty="0"/>
              <a:t>15. </a:t>
            </a:r>
            <a:r>
              <a:rPr lang="de-DE" altLang="it-IT" sz="1400" dirty="0" err="1"/>
              <a:t>Mechanical</a:t>
            </a:r>
            <a:r>
              <a:rPr lang="de-DE" altLang="it-IT" sz="1400" dirty="0"/>
              <a:t> and Visual Checks, </a:t>
            </a:r>
          </a:p>
          <a:p>
            <a:pPr>
              <a:lnSpc>
                <a:spcPts val="1400"/>
              </a:lnSpc>
              <a:spcBef>
                <a:spcPts val="0"/>
              </a:spcBef>
            </a:pPr>
            <a:r>
              <a:rPr lang="de-DE" altLang="it-IT" sz="1400" dirty="0"/>
              <a:t>16. Check </a:t>
            </a:r>
            <a:r>
              <a:rPr lang="de-DE" altLang="it-IT" sz="1400" dirty="0" err="1"/>
              <a:t>of</a:t>
            </a:r>
            <a:r>
              <a:rPr lang="de-DE" altLang="it-IT" sz="1400" dirty="0"/>
              <a:t> </a:t>
            </a:r>
            <a:r>
              <a:rPr lang="de-DE" altLang="it-IT" sz="1400" dirty="0" err="1"/>
              <a:t>frequency</a:t>
            </a:r>
            <a:r>
              <a:rPr lang="de-DE" altLang="it-IT" sz="1400" dirty="0"/>
              <a:t> </a:t>
            </a:r>
          </a:p>
          <a:p>
            <a:pPr>
              <a:lnSpc>
                <a:spcPts val="1400"/>
              </a:lnSpc>
              <a:spcBef>
                <a:spcPts val="0"/>
              </a:spcBef>
            </a:pPr>
            <a:r>
              <a:rPr lang="de-DE" altLang="it-IT" sz="1400" dirty="0"/>
              <a:t>17. </a:t>
            </a:r>
            <a:r>
              <a:rPr lang="de-DE" altLang="it-IT" sz="1400" b="1" dirty="0" err="1"/>
              <a:t>Decision</a:t>
            </a:r>
            <a:r>
              <a:rPr lang="de-DE" altLang="it-IT" sz="1400" dirty="0"/>
              <a:t> : </a:t>
            </a:r>
            <a:endParaRPr lang="en-GB" altLang="it-IT" sz="1400" dirty="0"/>
          </a:p>
          <a:p>
            <a:pPr marL="498475" lvl="3">
              <a:lnSpc>
                <a:spcPts val="1400"/>
              </a:lnSpc>
              <a:spcBef>
                <a:spcPts val="0"/>
              </a:spcBef>
              <a:buFontTx/>
              <a:buChar char="•"/>
            </a:pPr>
            <a:r>
              <a:rPr lang="en-GB" altLang="it-IT" sz="1200" dirty="0"/>
              <a:t>“accepted to use for a cavity“     	</a:t>
            </a:r>
          </a:p>
          <a:p>
            <a:pPr marL="498475" lvl="3">
              <a:lnSpc>
                <a:spcPts val="1400"/>
              </a:lnSpc>
              <a:spcBef>
                <a:spcPts val="0"/>
              </a:spcBef>
              <a:buFontTx/>
              <a:buChar char="•"/>
            </a:pPr>
            <a:r>
              <a:rPr lang="en-GB" altLang="it-IT" sz="1200" dirty="0"/>
              <a:t>“Bad quality, don’t use this dumb-bell for a cavity“</a:t>
            </a:r>
            <a:endParaRPr lang="en-GB" altLang="it-IT" sz="1200" dirty="0">
              <a:sym typeface="Wingdings" pitchFamily="2" charset="2"/>
            </a:endParaRPr>
          </a:p>
          <a:p>
            <a:pPr marL="114300" lvl="1" indent="0">
              <a:lnSpc>
                <a:spcPts val="1400"/>
              </a:lnSpc>
              <a:spcBef>
                <a:spcPts val="0"/>
              </a:spcBef>
              <a:buNone/>
            </a:pPr>
            <a:r>
              <a:rPr lang="en-GB" altLang="it-IT" sz="1400" dirty="0">
                <a:sym typeface="Wingdings" pitchFamily="2" charset="2"/>
              </a:rPr>
              <a:t></a:t>
            </a:r>
            <a:r>
              <a:rPr lang="en-GB" altLang="it-IT" sz="1400" dirty="0"/>
              <a:t> </a:t>
            </a:r>
            <a:r>
              <a:rPr lang="en-GB" altLang="it-IT" sz="1400" b="1" dirty="0"/>
              <a:t>If Decision „Accepted to use for </a:t>
            </a:r>
            <a:r>
              <a:rPr lang="en-GB" altLang="it-IT" sz="1400" b="1" dirty="0">
                <a:latin typeface="Times New Roman" panose="02020603050405020304" pitchFamily="18" charset="0"/>
              </a:rPr>
              <a:t>a cavity</a:t>
            </a:r>
            <a:endParaRPr lang="it-IT" sz="1400" b="1" dirty="0"/>
          </a:p>
        </p:txBody>
      </p:sp>
      <p:sp>
        <p:nvSpPr>
          <p:cNvPr id="4" name="Segnaposto data 3">
            <a:extLst>
              <a:ext uri="{FF2B5EF4-FFF2-40B4-BE49-F238E27FC236}">
                <a16:creationId xmlns:a16="http://schemas.microsoft.com/office/drawing/2014/main" id="{CC8AB4AC-6721-1607-27DC-9D7A0B4056A5}"/>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E8CB849D-9B04-1277-AECE-7FD1DA8AFE01}"/>
              </a:ext>
            </a:extLst>
          </p:cNvPr>
          <p:cNvSpPr>
            <a:spLocks noGrp="1"/>
          </p:cNvSpPr>
          <p:nvPr>
            <p:ph type="ftr" sz="quarter" idx="11"/>
          </p:nvPr>
        </p:nvSpPr>
        <p:spPr/>
        <p:txBody>
          <a:bodyPr/>
          <a:lstStyle/>
          <a:p>
            <a:fld id="{3FBB366A-F7D1-4519-A1E6-A2C124910861}" type="slidenum">
              <a:rPr lang="en-US" altLang="it-IT" smtClean="0"/>
              <a:pPr/>
              <a:t>48</a:t>
            </a:fld>
            <a:endParaRPr lang="en-US" altLang="it-IT"/>
          </a:p>
        </p:txBody>
      </p:sp>
      <p:pic>
        <p:nvPicPr>
          <p:cNvPr id="9" name="Picture 4">
            <a:extLst>
              <a:ext uri="{FF2B5EF4-FFF2-40B4-BE49-F238E27FC236}">
                <a16:creationId xmlns:a16="http://schemas.microsoft.com/office/drawing/2014/main" id="{71E1F125-3A0F-0A6B-8843-D9FE1097FAA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01804" y="990600"/>
            <a:ext cx="5896496" cy="5097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3AFF8B43-138F-10A7-380D-DD59CCF091C1}"/>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689399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339BE3-2252-9983-4B56-015EAB350A4C}"/>
              </a:ext>
            </a:extLst>
          </p:cNvPr>
          <p:cNvSpPr>
            <a:spLocks noGrp="1"/>
          </p:cNvSpPr>
          <p:nvPr>
            <p:ph type="title"/>
          </p:nvPr>
        </p:nvSpPr>
        <p:spPr>
          <a:xfrm>
            <a:off x="1625601" y="142875"/>
            <a:ext cx="8955617" cy="533400"/>
          </a:xfrm>
        </p:spPr>
        <p:txBody>
          <a:bodyPr wrap="square" anchor="ctr">
            <a:normAutofit/>
          </a:bodyPr>
          <a:lstStyle/>
          <a:p>
            <a:pPr>
              <a:lnSpc>
                <a:spcPct val="90000"/>
              </a:lnSpc>
            </a:pPr>
            <a:r>
              <a:rPr lang="it-IT" dirty="0" err="1"/>
              <a:t>Acceptance</a:t>
            </a:r>
            <a:r>
              <a:rPr lang="it-IT" dirty="0"/>
              <a:t> Procedure </a:t>
            </a:r>
            <a:r>
              <a:rPr lang="it-IT" dirty="0" err="1"/>
              <a:t>before</a:t>
            </a:r>
            <a:r>
              <a:rPr lang="it-IT" dirty="0"/>
              <a:t> Treatments</a:t>
            </a:r>
          </a:p>
        </p:txBody>
      </p:sp>
      <p:sp>
        <p:nvSpPr>
          <p:cNvPr id="13" name="Content Placeholder 2">
            <a:extLst>
              <a:ext uri="{FF2B5EF4-FFF2-40B4-BE49-F238E27FC236}">
                <a16:creationId xmlns:a16="http://schemas.microsoft.com/office/drawing/2014/main" id="{A46B4C36-F08A-69AC-1E7D-9863152A83C6}"/>
              </a:ext>
            </a:extLst>
          </p:cNvPr>
          <p:cNvSpPr>
            <a:spLocks noGrp="1"/>
          </p:cNvSpPr>
          <p:nvPr>
            <p:ph sz="half" idx="1"/>
          </p:nvPr>
        </p:nvSpPr>
        <p:spPr>
          <a:xfrm>
            <a:off x="406400" y="1000125"/>
            <a:ext cx="4318000" cy="5248275"/>
          </a:xfrm>
        </p:spPr>
        <p:txBody>
          <a:bodyPr/>
          <a:lstStyle/>
          <a:p>
            <a:r>
              <a:rPr lang="en-US" dirty="0"/>
              <a:t>Once the cavity fabrication is completed, a contractual hold point is reached, and the customer performs a </a:t>
            </a:r>
            <a:r>
              <a:rPr lang="en-US" b="1" dirty="0"/>
              <a:t>release procedure for acceptance</a:t>
            </a:r>
            <a:r>
              <a:rPr lang="en-US" dirty="0"/>
              <a:t>.</a:t>
            </a:r>
          </a:p>
          <a:p>
            <a:r>
              <a:rPr lang="en-US" dirty="0"/>
              <a:t>The procedure is completely supported and processed by </a:t>
            </a:r>
            <a:r>
              <a:rPr lang="en-US" b="1" dirty="0"/>
              <a:t>using the EDMS</a:t>
            </a:r>
            <a:r>
              <a:rPr lang="en-US" dirty="0"/>
              <a:t>. </a:t>
            </a:r>
          </a:p>
          <a:p>
            <a:pPr marL="276225" indent="-276225">
              <a:spcBef>
                <a:spcPts val="600"/>
              </a:spcBef>
              <a:buFont typeface="Arial" panose="020B0604020202020204" pitchFamily="34" charset="0"/>
              <a:buChar char="•"/>
            </a:pPr>
            <a:r>
              <a:rPr lang="en-US" sz="2000" dirty="0"/>
              <a:t>Based on QM documentation the producer ask the </a:t>
            </a:r>
            <a:r>
              <a:rPr lang="en-US" sz="2000" b="1" dirty="0"/>
              <a:t>final document</a:t>
            </a:r>
          </a:p>
          <a:p>
            <a:pPr marL="276225" indent="-276225">
              <a:spcBef>
                <a:spcPts val="600"/>
              </a:spcBef>
              <a:buFont typeface="Arial" panose="020B0604020202020204" pitchFamily="34" charset="0"/>
              <a:buChar char="•"/>
            </a:pPr>
            <a:r>
              <a:rPr lang="en-US" sz="2000" b="1" dirty="0"/>
              <a:t>All documents </a:t>
            </a:r>
            <a:r>
              <a:rPr lang="en-US" sz="2000" dirty="0"/>
              <a:t>for the QC are already collected </a:t>
            </a:r>
            <a:r>
              <a:rPr lang="en-US" sz="2000" b="1" dirty="0"/>
              <a:t>in the EDMS </a:t>
            </a:r>
          </a:p>
          <a:p>
            <a:pPr marL="276225" indent="-276225">
              <a:spcBef>
                <a:spcPts val="600"/>
              </a:spcBef>
              <a:buFont typeface="Arial" panose="020B0604020202020204" pitchFamily="34" charset="0"/>
              <a:buChar char="•"/>
            </a:pPr>
            <a:r>
              <a:rPr lang="en-US" sz="2000" dirty="0"/>
              <a:t>The inspection report Is delivered to the supplier via EDMS</a:t>
            </a:r>
          </a:p>
          <a:p>
            <a:endParaRPr lang="en-US" dirty="0"/>
          </a:p>
        </p:txBody>
      </p:sp>
      <p:pic>
        <p:nvPicPr>
          <p:cNvPr id="8" name="image5.jpeg">
            <a:extLst>
              <a:ext uri="{FF2B5EF4-FFF2-40B4-BE49-F238E27FC236}">
                <a16:creationId xmlns:a16="http://schemas.microsoft.com/office/drawing/2014/main" id="{999FA011-609A-00E1-9BA2-C808A5AB4500}"/>
              </a:ext>
            </a:extLst>
          </p:cNvPr>
          <p:cNvPicPr>
            <a:picLocks noChangeAspect="1"/>
          </p:cNvPicPr>
          <p:nvPr/>
        </p:nvPicPr>
        <p:blipFill>
          <a:blip r:embed="rId2" cstate="print"/>
          <a:stretch>
            <a:fillRect/>
          </a:stretch>
        </p:blipFill>
        <p:spPr>
          <a:xfrm>
            <a:off x="4876800" y="1351466"/>
            <a:ext cx="7103110" cy="4332897"/>
          </a:xfrm>
          <a:prstGeom prst="rect">
            <a:avLst/>
          </a:prstGeom>
          <a:noFill/>
        </p:spPr>
      </p:pic>
      <p:sp>
        <p:nvSpPr>
          <p:cNvPr id="5" name="Segnaposto data 4">
            <a:extLst>
              <a:ext uri="{FF2B5EF4-FFF2-40B4-BE49-F238E27FC236}">
                <a16:creationId xmlns:a16="http://schemas.microsoft.com/office/drawing/2014/main" id="{0B033811-3B1F-13D5-147D-83EB590663E2}"/>
              </a:ext>
            </a:extLst>
          </p:cNvPr>
          <p:cNvSpPr>
            <a:spLocks noGrp="1"/>
          </p:cNvSpPr>
          <p:nvPr>
            <p:ph type="dt" sz="half" idx="10"/>
          </p:nvPr>
        </p:nvSpPr>
        <p:spPr>
          <a:xfrm>
            <a:off x="406400" y="6505575"/>
            <a:ext cx="2844800" cy="228600"/>
          </a:xfrm>
        </p:spPr>
        <p:txBody>
          <a:bodyPr wrap="square" anchor="t">
            <a:normAutofit/>
          </a:bodyPr>
          <a:lstStyle/>
          <a:p>
            <a:pPr>
              <a:lnSpc>
                <a:spcPct val="90000"/>
              </a:lnSpc>
              <a:spcAft>
                <a:spcPts val="600"/>
              </a:spcAft>
              <a:defRPr/>
            </a:pPr>
            <a:r>
              <a:rPr lang="en-US" altLang="it-IT"/>
              <a:t>Carlo Pagani</a:t>
            </a:r>
          </a:p>
        </p:txBody>
      </p:sp>
      <p:sp>
        <p:nvSpPr>
          <p:cNvPr id="6" name="Segnaposto piè di pagina 5">
            <a:extLst>
              <a:ext uri="{FF2B5EF4-FFF2-40B4-BE49-F238E27FC236}">
                <a16:creationId xmlns:a16="http://schemas.microsoft.com/office/drawing/2014/main" id="{452D4605-61F2-237A-7BFC-E4037287A004}"/>
              </a:ext>
            </a:extLst>
          </p:cNvPr>
          <p:cNvSpPr>
            <a:spLocks noGrp="1"/>
          </p:cNvSpPr>
          <p:nvPr>
            <p:ph type="ftr" sz="quarter" idx="11"/>
          </p:nvPr>
        </p:nvSpPr>
        <p:spPr>
          <a:xfrm>
            <a:off x="3048000" y="6524625"/>
            <a:ext cx="6096000" cy="228600"/>
          </a:xfrm>
        </p:spPr>
        <p:txBody>
          <a:bodyPr wrap="square" anchor="t">
            <a:normAutofit/>
          </a:bodyPr>
          <a:lstStyle/>
          <a:p>
            <a:pPr>
              <a:lnSpc>
                <a:spcPct val="90000"/>
              </a:lnSpc>
              <a:spcAft>
                <a:spcPts val="600"/>
              </a:spcAft>
              <a:defRPr/>
            </a:pPr>
            <a:fld id="{B973DF54-B065-410E-A391-6B9CA8884669}" type="slidenum">
              <a:rPr lang="en-US" altLang="it-IT" smtClean="0"/>
              <a:pPr>
                <a:lnSpc>
                  <a:spcPct val="90000"/>
                </a:lnSpc>
                <a:spcAft>
                  <a:spcPts val="600"/>
                </a:spcAft>
                <a:defRPr/>
              </a:pPr>
              <a:t>49</a:t>
            </a:fld>
            <a:endParaRPr lang="en-US" altLang="it-IT"/>
          </a:p>
        </p:txBody>
      </p:sp>
      <p:sp>
        <p:nvSpPr>
          <p:cNvPr id="9" name="CasellaDiTesto 8">
            <a:extLst>
              <a:ext uri="{FF2B5EF4-FFF2-40B4-BE49-F238E27FC236}">
                <a16:creationId xmlns:a16="http://schemas.microsoft.com/office/drawing/2014/main" id="{15229315-AA3A-D39D-8611-80F1CCDF8F6C}"/>
              </a:ext>
            </a:extLst>
          </p:cNvPr>
          <p:cNvSpPr txBox="1"/>
          <p:nvPr/>
        </p:nvSpPr>
        <p:spPr>
          <a:xfrm>
            <a:off x="8947288" y="6057155"/>
            <a:ext cx="2363543" cy="276999"/>
          </a:xfrm>
          <a:prstGeom prst="rect">
            <a:avLst/>
          </a:prstGeom>
          <a:noFill/>
        </p:spPr>
        <p:txBody>
          <a:bodyPr wrap="square" rtlCol="0">
            <a:spAutoFit/>
          </a:bodyPr>
          <a:lstStyle/>
          <a:p>
            <a:r>
              <a:rPr lang="it-IT" sz="1200" dirty="0">
                <a:solidFill>
                  <a:schemeClr val="accent1">
                    <a:lumMod val="50000"/>
                  </a:schemeClr>
                </a:solidFill>
                <a:latin typeface="Arial" panose="020B0604020202020204" pitchFamily="34" charset="0"/>
                <a:cs typeface="Arial" panose="020B0604020202020204" pitchFamily="34" charset="0"/>
              </a:rPr>
              <a:t>From MOP035 @ SRF2023</a:t>
            </a:r>
          </a:p>
        </p:txBody>
      </p:sp>
      <p:sp>
        <p:nvSpPr>
          <p:cNvPr id="3" name="Rectangle 6">
            <a:extLst>
              <a:ext uri="{FF2B5EF4-FFF2-40B4-BE49-F238E27FC236}">
                <a16:creationId xmlns:a16="http://schemas.microsoft.com/office/drawing/2014/main" id="{DF87B243-9887-9CF8-74B0-DB4FFCAF3097}"/>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822168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68394624-C822-44B5-F7D8-4FB7B088FB04}"/>
              </a:ext>
            </a:extLst>
          </p:cNvPr>
          <p:cNvSpPr>
            <a:spLocks noGrp="1"/>
          </p:cNvSpPr>
          <p:nvPr>
            <p:ph type="title"/>
          </p:nvPr>
        </p:nvSpPr>
        <p:spPr/>
        <p:txBody>
          <a:bodyPr/>
          <a:lstStyle/>
          <a:p>
            <a:r>
              <a:rPr lang="it-IT" dirty="0" err="1"/>
              <a:t>Preamble</a:t>
            </a:r>
            <a:endParaRPr lang="it-IT" dirty="0"/>
          </a:p>
        </p:txBody>
      </p:sp>
      <p:sp>
        <p:nvSpPr>
          <p:cNvPr id="8" name="Segnaposto contenuto 7">
            <a:extLst>
              <a:ext uri="{FF2B5EF4-FFF2-40B4-BE49-F238E27FC236}">
                <a16:creationId xmlns:a16="http://schemas.microsoft.com/office/drawing/2014/main" id="{3A7092C3-88A6-E9EC-2F7A-C9498E54232C}"/>
              </a:ext>
            </a:extLst>
          </p:cNvPr>
          <p:cNvSpPr>
            <a:spLocks noGrp="1"/>
          </p:cNvSpPr>
          <p:nvPr>
            <p:ph idx="1"/>
          </p:nvPr>
        </p:nvSpPr>
        <p:spPr>
          <a:xfrm>
            <a:off x="533400" y="1053307"/>
            <a:ext cx="10947400" cy="5334000"/>
          </a:xfrm>
        </p:spPr>
        <p:txBody>
          <a:bodyPr/>
          <a:lstStyle/>
          <a:p>
            <a:pPr>
              <a:lnSpc>
                <a:spcPts val="2800"/>
              </a:lnSpc>
              <a:spcBef>
                <a:spcPts val="1800"/>
              </a:spcBef>
            </a:pPr>
            <a:r>
              <a:rPr lang="it-IT" sz="3200" b="1" dirty="0">
                <a:solidFill>
                  <a:srgbClr val="C00000"/>
                </a:solidFill>
              </a:rPr>
              <a:t>QA</a:t>
            </a:r>
            <a:r>
              <a:rPr lang="it-IT" sz="2800" b="1" dirty="0">
                <a:solidFill>
                  <a:srgbClr val="C00000"/>
                </a:solidFill>
              </a:rPr>
              <a:t> </a:t>
            </a:r>
            <a:r>
              <a:rPr lang="it-IT" sz="2800" b="1" dirty="0"/>
              <a:t> (Quality Assurance)</a:t>
            </a:r>
            <a:r>
              <a:rPr lang="it-IT" sz="2800" dirty="0"/>
              <a:t>  </a:t>
            </a:r>
            <a:r>
              <a:rPr lang="it-IT" sz="2800" dirty="0" err="1"/>
              <a:t>is</a:t>
            </a:r>
            <a:r>
              <a:rPr lang="it-IT" sz="2800" dirty="0"/>
              <a:t> </a:t>
            </a:r>
            <a:r>
              <a:rPr lang="it-IT" sz="2800" dirty="0" err="1"/>
              <a:t>process</a:t>
            </a:r>
            <a:r>
              <a:rPr lang="it-IT" sz="2800" dirty="0"/>
              <a:t> </a:t>
            </a:r>
            <a:r>
              <a:rPr lang="it-IT" sz="2800" dirty="0" err="1"/>
              <a:t>oriented</a:t>
            </a:r>
            <a:r>
              <a:rPr lang="it-IT" sz="2800" dirty="0"/>
              <a:t> and </a:t>
            </a:r>
            <a:r>
              <a:rPr lang="it-IT" sz="2800" dirty="0" err="1"/>
              <a:t>focuses</a:t>
            </a:r>
            <a:r>
              <a:rPr lang="it-IT" sz="2800" dirty="0"/>
              <a:t> on </a:t>
            </a:r>
            <a:r>
              <a:rPr lang="it-IT" sz="2800" dirty="0" err="1"/>
              <a:t>defect</a:t>
            </a:r>
            <a:r>
              <a:rPr lang="it-IT" sz="2800" dirty="0"/>
              <a:t> </a:t>
            </a:r>
            <a:r>
              <a:rPr lang="it-IT" sz="2800" dirty="0" err="1"/>
              <a:t>prevention</a:t>
            </a:r>
            <a:r>
              <a:rPr lang="it-IT" sz="2800" dirty="0"/>
              <a:t>,</a:t>
            </a:r>
          </a:p>
          <a:p>
            <a:pPr>
              <a:lnSpc>
                <a:spcPts val="2800"/>
              </a:lnSpc>
              <a:spcBef>
                <a:spcPts val="1800"/>
              </a:spcBef>
            </a:pPr>
            <a:r>
              <a:rPr lang="it-IT" sz="3200" b="1" dirty="0">
                <a:solidFill>
                  <a:srgbClr val="C00000"/>
                </a:solidFill>
              </a:rPr>
              <a:t>QC</a:t>
            </a:r>
            <a:r>
              <a:rPr lang="it-IT" sz="3200" b="1" dirty="0"/>
              <a:t> </a:t>
            </a:r>
            <a:r>
              <a:rPr lang="it-IT" sz="2800" b="1" dirty="0"/>
              <a:t>(Quality Control) </a:t>
            </a:r>
            <a:r>
              <a:rPr lang="it-IT" sz="2800" dirty="0" err="1"/>
              <a:t>is</a:t>
            </a:r>
            <a:r>
              <a:rPr lang="it-IT" sz="2800" dirty="0"/>
              <a:t> product </a:t>
            </a:r>
            <a:r>
              <a:rPr lang="it-IT" sz="2800" dirty="0" err="1"/>
              <a:t>oriented</a:t>
            </a:r>
            <a:r>
              <a:rPr lang="it-IT" sz="2800" dirty="0"/>
              <a:t> and </a:t>
            </a:r>
            <a:r>
              <a:rPr lang="it-IT" sz="2800" dirty="0" err="1"/>
              <a:t>focuses</a:t>
            </a:r>
            <a:r>
              <a:rPr lang="it-IT" sz="2800" dirty="0"/>
              <a:t> on </a:t>
            </a:r>
            <a:r>
              <a:rPr lang="it-IT" sz="2800" dirty="0" err="1"/>
              <a:t>defect</a:t>
            </a:r>
            <a:r>
              <a:rPr lang="it-IT" sz="2800" dirty="0"/>
              <a:t> </a:t>
            </a:r>
            <a:r>
              <a:rPr lang="it-IT" sz="2800" dirty="0" err="1"/>
              <a:t>identification</a:t>
            </a:r>
            <a:endParaRPr lang="it-IT" sz="2800" dirty="0"/>
          </a:p>
          <a:p>
            <a:pPr>
              <a:lnSpc>
                <a:spcPts val="2800"/>
              </a:lnSpc>
            </a:pPr>
            <a:endParaRPr lang="it-IT" b="1" dirty="0">
              <a:solidFill>
                <a:srgbClr val="C00000"/>
              </a:solidFill>
            </a:endParaRPr>
          </a:p>
          <a:p>
            <a:pPr>
              <a:lnSpc>
                <a:spcPts val="2700"/>
              </a:lnSpc>
              <a:spcBef>
                <a:spcPts val="1800"/>
              </a:spcBef>
            </a:pPr>
            <a:r>
              <a:rPr lang="it-IT" sz="2800" b="1" dirty="0" err="1">
                <a:solidFill>
                  <a:srgbClr val="C00000"/>
                </a:solidFill>
              </a:rPr>
              <a:t>Prior</a:t>
            </a:r>
            <a:r>
              <a:rPr lang="it-IT" sz="2800" b="1" dirty="0">
                <a:solidFill>
                  <a:srgbClr val="C00000"/>
                </a:solidFill>
              </a:rPr>
              <a:t> to the </a:t>
            </a:r>
            <a:r>
              <a:rPr lang="it-IT" sz="2800" b="1" dirty="0" err="1">
                <a:solidFill>
                  <a:srgbClr val="C00000"/>
                </a:solidFill>
              </a:rPr>
              <a:t>extensive</a:t>
            </a:r>
            <a:r>
              <a:rPr lang="it-IT" sz="2800" b="1" dirty="0">
                <a:solidFill>
                  <a:srgbClr val="C00000"/>
                </a:solidFill>
              </a:rPr>
              <a:t> </a:t>
            </a:r>
            <a:r>
              <a:rPr lang="it-IT" sz="2800" b="1" dirty="0" err="1">
                <a:solidFill>
                  <a:srgbClr val="C00000"/>
                </a:solidFill>
              </a:rPr>
              <a:t>division</a:t>
            </a:r>
            <a:r>
              <a:rPr lang="it-IT" sz="2800" b="1" dirty="0">
                <a:solidFill>
                  <a:srgbClr val="C00000"/>
                </a:solidFill>
              </a:rPr>
              <a:t> of </a:t>
            </a:r>
            <a:r>
              <a:rPr lang="it-IT" sz="2800" b="1" dirty="0" err="1">
                <a:solidFill>
                  <a:srgbClr val="C00000"/>
                </a:solidFill>
              </a:rPr>
              <a:t>labor</a:t>
            </a:r>
            <a:r>
              <a:rPr lang="it-IT" sz="2800" b="1" dirty="0">
                <a:solidFill>
                  <a:srgbClr val="C00000"/>
                </a:solidFill>
              </a:rPr>
              <a:t> </a:t>
            </a:r>
            <a:r>
              <a:rPr lang="it-IT" sz="2800" dirty="0"/>
              <a:t>and </a:t>
            </a:r>
            <a:r>
              <a:rPr lang="it-IT" sz="2800" dirty="0" err="1"/>
              <a:t>mechanization</a:t>
            </a:r>
            <a:r>
              <a:rPr lang="it-IT" sz="2800" dirty="0"/>
              <a:t> </a:t>
            </a:r>
            <a:r>
              <a:rPr lang="it-IT" sz="2800" dirty="0" err="1"/>
              <a:t>resulting</a:t>
            </a:r>
            <a:r>
              <a:rPr lang="it-IT" sz="2800" dirty="0"/>
              <a:t> from the Industrial </a:t>
            </a:r>
            <a:r>
              <a:rPr lang="it-IT" sz="2800" dirty="0" err="1"/>
              <a:t>Revolution</a:t>
            </a:r>
            <a:r>
              <a:rPr lang="it-IT" sz="2800" dirty="0"/>
              <a:t>, </a:t>
            </a:r>
            <a:r>
              <a:rPr lang="it-IT" sz="2800" b="1" dirty="0" err="1"/>
              <a:t>it</a:t>
            </a:r>
            <a:r>
              <a:rPr lang="it-IT" sz="2800" b="1" dirty="0"/>
              <a:t> </a:t>
            </a:r>
            <a:r>
              <a:rPr lang="it-IT" sz="2800" b="1" dirty="0" err="1"/>
              <a:t>was</a:t>
            </a:r>
            <a:r>
              <a:rPr lang="it-IT" sz="2800" b="1" dirty="0"/>
              <a:t> </a:t>
            </a:r>
            <a:r>
              <a:rPr lang="it-IT" sz="2800" b="1" dirty="0" err="1"/>
              <a:t>possible</a:t>
            </a:r>
            <a:r>
              <a:rPr lang="it-IT" sz="2800" b="1" dirty="0"/>
              <a:t> for workers to control the </a:t>
            </a:r>
            <a:r>
              <a:rPr lang="it-IT" sz="2800" b="1" dirty="0" err="1"/>
              <a:t>quality</a:t>
            </a:r>
            <a:r>
              <a:rPr lang="it-IT" sz="2800" b="1" dirty="0"/>
              <a:t> of </a:t>
            </a:r>
            <a:r>
              <a:rPr lang="it-IT" sz="2800" b="1" dirty="0" err="1"/>
              <a:t>their</a:t>
            </a:r>
            <a:r>
              <a:rPr lang="it-IT" sz="2800" b="1" dirty="0"/>
              <a:t> </a:t>
            </a:r>
            <a:r>
              <a:rPr lang="it-IT" sz="2800" b="1" dirty="0" err="1"/>
              <a:t>own</a:t>
            </a:r>
            <a:r>
              <a:rPr lang="it-IT" sz="2800" b="1" dirty="0"/>
              <a:t> products</a:t>
            </a:r>
            <a:r>
              <a:rPr lang="it-IT" sz="2800" dirty="0"/>
              <a:t>. </a:t>
            </a:r>
          </a:p>
          <a:p>
            <a:pPr>
              <a:lnSpc>
                <a:spcPts val="2700"/>
              </a:lnSpc>
              <a:spcBef>
                <a:spcPts val="1800"/>
              </a:spcBef>
            </a:pPr>
            <a:r>
              <a:rPr lang="it-IT" sz="2800" b="1" dirty="0">
                <a:solidFill>
                  <a:srgbClr val="C00000"/>
                </a:solidFill>
              </a:rPr>
              <a:t>The Industrial </a:t>
            </a:r>
            <a:r>
              <a:rPr lang="it-IT" sz="2800" b="1" dirty="0" err="1">
                <a:solidFill>
                  <a:srgbClr val="C00000"/>
                </a:solidFill>
              </a:rPr>
              <a:t>Revolution</a:t>
            </a:r>
            <a:r>
              <a:rPr lang="it-IT" sz="2800" b="1" dirty="0">
                <a:solidFill>
                  <a:srgbClr val="C00000"/>
                </a:solidFill>
              </a:rPr>
              <a:t> </a:t>
            </a:r>
            <a:r>
              <a:rPr lang="it-IT" sz="2800" b="1" dirty="0"/>
              <a:t>led to a system in </a:t>
            </a:r>
            <a:r>
              <a:rPr lang="it-IT" sz="2800" b="1" dirty="0" err="1"/>
              <a:t>which</a:t>
            </a:r>
            <a:r>
              <a:rPr lang="it-IT" sz="2800" b="1" dirty="0"/>
              <a:t> </a:t>
            </a:r>
            <a:r>
              <a:rPr lang="it-IT" sz="2800" dirty="0"/>
              <a:t>large groups of people </a:t>
            </a:r>
            <a:r>
              <a:rPr lang="it-IT" sz="2800" dirty="0" err="1"/>
              <a:t>performing</a:t>
            </a:r>
            <a:r>
              <a:rPr lang="it-IT" sz="2800" dirty="0"/>
              <a:t> a </a:t>
            </a:r>
            <a:r>
              <a:rPr lang="it-IT" sz="2800" dirty="0" err="1"/>
              <a:t>specialized</a:t>
            </a:r>
            <a:r>
              <a:rPr lang="it-IT" sz="2800" dirty="0"/>
              <a:t> </a:t>
            </a:r>
            <a:r>
              <a:rPr lang="it-IT" sz="2800" dirty="0" err="1"/>
              <a:t>type</a:t>
            </a:r>
            <a:r>
              <a:rPr lang="it-IT" sz="2800" dirty="0"/>
              <a:t> of work </a:t>
            </a:r>
            <a:r>
              <a:rPr lang="it-IT" sz="2800" dirty="0" err="1"/>
              <a:t>were</a:t>
            </a:r>
            <a:r>
              <a:rPr lang="it-IT" sz="2800" dirty="0"/>
              <a:t> </a:t>
            </a:r>
            <a:r>
              <a:rPr lang="it-IT" sz="2800" dirty="0" err="1"/>
              <a:t>grouped</a:t>
            </a:r>
            <a:r>
              <a:rPr lang="it-IT" sz="2800" dirty="0"/>
              <a:t> </a:t>
            </a:r>
            <a:r>
              <a:rPr lang="it-IT" sz="2800" dirty="0" err="1"/>
              <a:t>together</a:t>
            </a:r>
            <a:r>
              <a:rPr lang="it-IT" sz="2800" dirty="0"/>
              <a:t> under the </a:t>
            </a:r>
            <a:r>
              <a:rPr lang="it-IT" sz="2800" dirty="0" err="1"/>
              <a:t>supervision</a:t>
            </a:r>
            <a:r>
              <a:rPr lang="it-IT" sz="2800" dirty="0"/>
              <a:t> of </a:t>
            </a:r>
            <a:r>
              <a:rPr lang="it-IT" sz="2800" b="1" dirty="0"/>
              <a:t>a </a:t>
            </a:r>
            <a:r>
              <a:rPr lang="it-IT" sz="2800" b="1" dirty="0" err="1"/>
              <a:t>foreman</a:t>
            </a:r>
            <a:r>
              <a:rPr lang="it-IT" sz="2800" b="1" dirty="0"/>
              <a:t> </a:t>
            </a:r>
            <a:r>
              <a:rPr lang="it-IT" sz="2800" dirty="0" err="1"/>
              <a:t>who</a:t>
            </a:r>
            <a:r>
              <a:rPr lang="it-IT" sz="2800" dirty="0"/>
              <a:t> </a:t>
            </a:r>
            <a:r>
              <a:rPr lang="it-IT" sz="2800" b="1" dirty="0" err="1"/>
              <a:t>was</a:t>
            </a:r>
            <a:r>
              <a:rPr lang="it-IT" sz="2800" b="1" dirty="0"/>
              <a:t> </a:t>
            </a:r>
            <a:r>
              <a:rPr lang="it-IT" sz="2800" b="1" dirty="0" err="1"/>
              <a:t>appointed</a:t>
            </a:r>
            <a:r>
              <a:rPr lang="it-IT" sz="2800" b="1" dirty="0"/>
              <a:t> to control the </a:t>
            </a:r>
            <a:r>
              <a:rPr lang="it-IT" sz="2800" b="1" dirty="0" err="1"/>
              <a:t>quality</a:t>
            </a:r>
            <a:r>
              <a:rPr lang="it-IT" sz="2800" b="1" dirty="0"/>
              <a:t> </a:t>
            </a:r>
            <a:r>
              <a:rPr lang="it-IT" sz="2800" dirty="0"/>
              <a:t>of work </a:t>
            </a:r>
            <a:r>
              <a:rPr lang="it-IT" sz="2800" dirty="0" err="1"/>
              <a:t>manufactured</a:t>
            </a:r>
            <a:r>
              <a:rPr lang="it-IT" sz="2800" dirty="0"/>
              <a:t>. </a:t>
            </a:r>
          </a:p>
          <a:p>
            <a:endParaRPr lang="it-IT" sz="2800" dirty="0"/>
          </a:p>
          <a:p>
            <a:endParaRPr lang="it-IT" sz="2800" dirty="0"/>
          </a:p>
        </p:txBody>
      </p:sp>
      <p:sp>
        <p:nvSpPr>
          <p:cNvPr id="3" name="Segnaposto data 2">
            <a:extLst>
              <a:ext uri="{FF2B5EF4-FFF2-40B4-BE49-F238E27FC236}">
                <a16:creationId xmlns:a16="http://schemas.microsoft.com/office/drawing/2014/main" id="{C2D12710-670F-BE90-F68E-669DA134A45E}"/>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2EF2EEA4-E568-B10C-14F4-9D2923EA9565}"/>
              </a:ext>
            </a:extLst>
          </p:cNvPr>
          <p:cNvSpPr>
            <a:spLocks noGrp="1"/>
          </p:cNvSpPr>
          <p:nvPr>
            <p:ph type="ftr" sz="quarter" idx="11"/>
          </p:nvPr>
        </p:nvSpPr>
        <p:spPr/>
        <p:txBody>
          <a:bodyPr/>
          <a:lstStyle/>
          <a:p>
            <a:pPr>
              <a:defRPr/>
            </a:pPr>
            <a:fld id="{8DAD3638-8E0C-4079-83E3-101B55F74CF3}" type="slidenum">
              <a:rPr lang="en-US" altLang="it-IT" smtClean="0"/>
              <a:pPr>
                <a:defRPr/>
              </a:pPr>
              <a:t>5</a:t>
            </a:fld>
            <a:endParaRPr lang="en-US" altLang="it-IT"/>
          </a:p>
        </p:txBody>
      </p:sp>
      <p:sp>
        <p:nvSpPr>
          <p:cNvPr id="5" name="Segnaposto numero diapositiva 4">
            <a:extLst>
              <a:ext uri="{FF2B5EF4-FFF2-40B4-BE49-F238E27FC236}">
                <a16:creationId xmlns:a16="http://schemas.microsoft.com/office/drawing/2014/main" id="{61617968-1AF6-2776-B301-95CD3283B4B6}"/>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326779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PED Activities and TUEV Control</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50</a:t>
            </a:fld>
            <a:endParaRPr lang="en-US" altLang="it-IT"/>
          </a:p>
        </p:txBody>
      </p:sp>
      <p:sp>
        <p:nvSpPr>
          <p:cNvPr id="6" name="Rectangle 3"/>
          <p:cNvSpPr>
            <a:spLocks noChangeArrowheads="1"/>
          </p:cNvSpPr>
          <p:nvPr/>
        </p:nvSpPr>
        <p:spPr bwMode="auto">
          <a:xfrm>
            <a:off x="1066800" y="791111"/>
            <a:ext cx="97075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5613" eaLnBrk="0" hangingPunct="0">
              <a:spcBef>
                <a:spcPct val="20000"/>
              </a:spcBef>
              <a:buClr>
                <a:schemeClr val="tx1"/>
              </a:buClr>
              <a:buSzPct val="120000"/>
              <a:defRPr sz="2000">
                <a:solidFill>
                  <a:srgbClr val="000099"/>
                </a:solidFill>
                <a:latin typeface="Calibri" pitchFamily="34" charset="0"/>
              </a:defRPr>
            </a:lvl1pPr>
            <a:lvl2pPr marL="742950" indent="-285750" defTabSz="455613" eaLnBrk="0" hangingPunct="0">
              <a:spcBef>
                <a:spcPct val="20000"/>
              </a:spcBef>
              <a:buSzPct val="60000"/>
              <a:buBlip>
                <a:blip r:embed="rId2"/>
              </a:buBlip>
              <a:defRPr>
                <a:solidFill>
                  <a:srgbClr val="000099"/>
                </a:solidFill>
                <a:latin typeface="Calibri" pitchFamily="34" charset="0"/>
              </a:defRPr>
            </a:lvl2pPr>
            <a:lvl3pPr marL="1143000" indent="-228600" defTabSz="455613" eaLnBrk="0" hangingPunct="0">
              <a:spcBef>
                <a:spcPct val="20000"/>
              </a:spcBef>
              <a:buSzPct val="70000"/>
              <a:buBlip>
                <a:blip r:embed="rId3"/>
              </a:buBlip>
              <a:defRPr sz="1600">
                <a:solidFill>
                  <a:schemeClr val="tx1"/>
                </a:solidFill>
                <a:latin typeface="Calibri" pitchFamily="34" charset="0"/>
              </a:defRPr>
            </a:lvl3pPr>
            <a:lvl4pPr marL="1600200" indent="-228600" defTabSz="455613" eaLnBrk="0" hangingPunct="0">
              <a:spcBef>
                <a:spcPct val="20000"/>
              </a:spcBef>
              <a:buChar char="–"/>
              <a:defRPr sz="1400">
                <a:solidFill>
                  <a:srgbClr val="000099"/>
                </a:solidFill>
                <a:latin typeface="Calibri" pitchFamily="34" charset="0"/>
              </a:defRPr>
            </a:lvl4pPr>
            <a:lvl5pPr marL="2057400" indent="-228600" defTabSz="455613" eaLnBrk="0" hangingPunct="0">
              <a:spcBef>
                <a:spcPct val="20000"/>
              </a:spcBef>
              <a:buChar char="»"/>
              <a:defRPr sz="1400">
                <a:solidFill>
                  <a:schemeClr val="tx1"/>
                </a:solidFill>
                <a:latin typeface="Calibri" pitchFamily="34" charset="0"/>
              </a:defRPr>
            </a:lvl5pPr>
            <a:lvl6pPr marL="2514600" indent="-228600" defTabSz="455613" eaLnBrk="0" fontAlgn="base" hangingPunct="0">
              <a:spcBef>
                <a:spcPct val="20000"/>
              </a:spcBef>
              <a:spcAft>
                <a:spcPct val="0"/>
              </a:spcAft>
              <a:buChar char="»"/>
              <a:defRPr sz="1400">
                <a:solidFill>
                  <a:schemeClr val="tx1"/>
                </a:solidFill>
                <a:latin typeface="Calibri" pitchFamily="34" charset="0"/>
              </a:defRPr>
            </a:lvl6pPr>
            <a:lvl7pPr marL="2971800" indent="-228600" defTabSz="455613" eaLnBrk="0" fontAlgn="base" hangingPunct="0">
              <a:spcBef>
                <a:spcPct val="20000"/>
              </a:spcBef>
              <a:spcAft>
                <a:spcPct val="0"/>
              </a:spcAft>
              <a:buChar char="»"/>
              <a:defRPr sz="1400">
                <a:solidFill>
                  <a:schemeClr val="tx1"/>
                </a:solidFill>
                <a:latin typeface="Calibri" pitchFamily="34" charset="0"/>
              </a:defRPr>
            </a:lvl7pPr>
            <a:lvl8pPr marL="3429000" indent="-228600" defTabSz="455613" eaLnBrk="0" fontAlgn="base" hangingPunct="0">
              <a:spcBef>
                <a:spcPct val="20000"/>
              </a:spcBef>
              <a:spcAft>
                <a:spcPct val="0"/>
              </a:spcAft>
              <a:buChar char="»"/>
              <a:defRPr sz="1400">
                <a:solidFill>
                  <a:schemeClr val="tx1"/>
                </a:solidFill>
                <a:latin typeface="Calibri" pitchFamily="34" charset="0"/>
              </a:defRPr>
            </a:lvl8pPr>
            <a:lvl9pPr marL="3886200" indent="-228600" defTabSz="455613" eaLnBrk="0" fontAlgn="base" hangingPunct="0">
              <a:spcBef>
                <a:spcPct val="20000"/>
              </a:spcBef>
              <a:spcAft>
                <a:spcPct val="0"/>
              </a:spcAft>
              <a:buChar char="»"/>
              <a:defRPr sz="1400">
                <a:solidFill>
                  <a:schemeClr val="tx1"/>
                </a:solidFill>
                <a:latin typeface="Calibri" pitchFamily="34" charset="0"/>
              </a:defRPr>
            </a:lvl9pPr>
          </a:lstStyle>
          <a:p>
            <a:pPr algn="just" eaLnBrk="1" hangingPunct="1">
              <a:spcBef>
                <a:spcPct val="0"/>
              </a:spcBef>
              <a:buClrTx/>
              <a:buSzTx/>
            </a:pPr>
            <a:r>
              <a:rPr lang="en-US" altLang="it-IT" b="0" dirty="0">
                <a:solidFill>
                  <a:srgbClr val="002060"/>
                </a:solidFill>
                <a:latin typeface="Arial" panose="020B0604020202020204" pitchFamily="34" charset="0"/>
                <a:ea typeface="ＭＳ Ｐゴシック" pitchFamily="34" charset="-128"/>
                <a:cs typeface="Arial" panose="020B0604020202020204" pitchFamily="34" charset="0"/>
              </a:rPr>
              <a:t>Test piece (TP) is composed by 2 cell with helium vessel, without end groups, representing all pressure bearing parts and welds. It is built using exactly the same manufacturing methods and welding parameters that will be later used for production. </a:t>
            </a:r>
            <a:r>
              <a:rPr lang="en-US" altLang="it-IT" dirty="0">
                <a:solidFill>
                  <a:srgbClr val="002060"/>
                </a:solidFill>
                <a:latin typeface="Arial" panose="020B0604020202020204" pitchFamily="34" charset="0"/>
                <a:ea typeface="ＭＳ Ｐゴシック" pitchFamily="34" charset="-128"/>
                <a:cs typeface="Arial" panose="020B0604020202020204" pitchFamily="34" charset="0"/>
              </a:rPr>
              <a:t>Two EBW machines/company. Then two test pieces had been built.</a:t>
            </a:r>
          </a:p>
        </p:txBody>
      </p:sp>
      <p:grpSp>
        <p:nvGrpSpPr>
          <p:cNvPr id="7" name="Group 4"/>
          <p:cNvGrpSpPr>
            <a:grpSpLocks/>
          </p:cNvGrpSpPr>
          <p:nvPr/>
        </p:nvGrpSpPr>
        <p:grpSpPr bwMode="auto">
          <a:xfrm>
            <a:off x="1858963" y="2133600"/>
            <a:ext cx="8470900" cy="4165600"/>
            <a:chOff x="204" y="1389"/>
            <a:chExt cx="5336" cy="2624"/>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t="26784"/>
            <a:stretch>
              <a:fillRect/>
            </a:stretch>
          </p:blipFill>
          <p:spPr bwMode="auto">
            <a:xfrm>
              <a:off x="1761" y="1600"/>
              <a:ext cx="2239" cy="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6" y="2459"/>
              <a:ext cx="1474"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 y="3249"/>
              <a:ext cx="936"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 y="3029"/>
              <a:ext cx="1723"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 y="1600"/>
              <a:ext cx="1574" cy="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5" y="1389"/>
              <a:ext cx="1080"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6">
            <a:extLst>
              <a:ext uri="{FF2B5EF4-FFF2-40B4-BE49-F238E27FC236}">
                <a16:creationId xmlns:a16="http://schemas.microsoft.com/office/drawing/2014/main" id="{7B09DBE3-17CC-EF20-97B3-5D472FF49081}"/>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4060291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6927B4D-F865-A107-238B-DF918219763A}"/>
              </a:ext>
            </a:extLst>
          </p:cNvPr>
          <p:cNvSpPr>
            <a:spLocks noGrp="1"/>
          </p:cNvSpPr>
          <p:nvPr>
            <p:ph type="title"/>
          </p:nvPr>
        </p:nvSpPr>
        <p:spPr>
          <a:xfrm>
            <a:off x="1625601" y="142875"/>
            <a:ext cx="8955617" cy="533400"/>
          </a:xfrm>
        </p:spPr>
        <p:txBody>
          <a:bodyPr/>
          <a:lstStyle/>
          <a:p>
            <a:r>
              <a:rPr lang="en-US" dirty="0"/>
              <a:t>Test Piece for PED Destructive Test</a:t>
            </a:r>
          </a:p>
        </p:txBody>
      </p:sp>
      <p:sp>
        <p:nvSpPr>
          <p:cNvPr id="14" name="Content Placeholder 2">
            <a:extLst>
              <a:ext uri="{FF2B5EF4-FFF2-40B4-BE49-F238E27FC236}">
                <a16:creationId xmlns:a16="http://schemas.microsoft.com/office/drawing/2014/main" id="{0EEBBA1F-6ADA-EDC7-974D-D49F7264F24E}"/>
              </a:ext>
            </a:extLst>
          </p:cNvPr>
          <p:cNvSpPr>
            <a:spLocks noGrp="1"/>
          </p:cNvSpPr>
          <p:nvPr>
            <p:ph sz="half" idx="1"/>
          </p:nvPr>
        </p:nvSpPr>
        <p:spPr>
          <a:xfrm>
            <a:off x="508000" y="1000125"/>
            <a:ext cx="5969000" cy="5486400"/>
          </a:xfrm>
        </p:spPr>
        <p:txBody>
          <a:bodyPr/>
          <a:lstStyle/>
          <a:p>
            <a:pPr marL="400050" indent="-400050"/>
            <a:r>
              <a:rPr lang="it-IT" dirty="0">
                <a:solidFill>
                  <a:srgbClr val="95312A"/>
                </a:solidFill>
                <a:effectLst/>
                <a:latin typeface="Wingdings" pitchFamily="2" charset="2"/>
              </a:rPr>
              <a:t>	</a:t>
            </a:r>
            <a:r>
              <a:rPr lang="it-IT" dirty="0">
                <a:solidFill>
                  <a:srgbClr val="251647"/>
                </a:solidFill>
                <a:effectLst/>
                <a:latin typeface="Arial" panose="020B0604020202020204" pitchFamily="34" charset="0"/>
              </a:rPr>
              <a:t>Test </a:t>
            </a:r>
            <a:r>
              <a:rPr lang="it-IT" dirty="0" err="1">
                <a:solidFill>
                  <a:srgbClr val="251647"/>
                </a:solidFill>
                <a:effectLst/>
                <a:latin typeface="Arial" panose="020B0604020202020204" pitchFamily="34" charset="0"/>
              </a:rPr>
              <a:t>piece</a:t>
            </a:r>
            <a:r>
              <a:rPr lang="it-IT" dirty="0">
                <a:solidFill>
                  <a:srgbClr val="251647"/>
                </a:solidFill>
                <a:effectLst/>
                <a:latin typeface="Arial" panose="020B0604020202020204" pitchFamily="34" charset="0"/>
              </a:rPr>
              <a:t> (TP) </a:t>
            </a:r>
            <a:r>
              <a:rPr lang="it-IT" dirty="0" err="1">
                <a:solidFill>
                  <a:srgbClr val="251647"/>
                </a:solidFill>
                <a:effectLst/>
                <a:latin typeface="Arial" panose="020B0604020202020204" pitchFamily="34" charset="0"/>
              </a:rPr>
              <a:t>is</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composed</a:t>
            </a:r>
            <a:r>
              <a:rPr lang="it-IT" dirty="0">
                <a:solidFill>
                  <a:srgbClr val="251647"/>
                </a:solidFill>
                <a:effectLst/>
                <a:latin typeface="Arial" panose="020B0604020202020204" pitchFamily="34" charset="0"/>
              </a:rPr>
              <a:t> by 2 </a:t>
            </a:r>
            <a:r>
              <a:rPr lang="it-IT" dirty="0" err="1">
                <a:solidFill>
                  <a:srgbClr val="251647"/>
                </a:solidFill>
                <a:effectLst/>
                <a:latin typeface="Arial" panose="020B0604020202020204" pitchFamily="34" charset="0"/>
              </a:rPr>
              <a:t>cell</a:t>
            </a:r>
            <a:r>
              <a:rPr lang="it-IT" dirty="0">
                <a:solidFill>
                  <a:srgbClr val="251647"/>
                </a:solidFill>
                <a:effectLst/>
                <a:latin typeface="Arial" panose="020B0604020202020204" pitchFamily="34" charset="0"/>
              </a:rPr>
              <a:t> with </a:t>
            </a:r>
            <a:r>
              <a:rPr lang="it-IT" dirty="0" err="1">
                <a:solidFill>
                  <a:srgbClr val="251647"/>
                </a:solidFill>
                <a:effectLst/>
                <a:latin typeface="Arial" panose="020B0604020202020204" pitchFamily="34" charset="0"/>
              </a:rPr>
              <a:t>helium</a:t>
            </a:r>
            <a:r>
              <a:rPr lang="it-IT" dirty="0">
                <a:solidFill>
                  <a:srgbClr val="251647"/>
                </a:solidFill>
                <a:effectLst/>
                <a:latin typeface="Arial" panose="020B0604020202020204" pitchFamily="34" charset="0"/>
              </a:rPr>
              <a:t> vessel, </a:t>
            </a:r>
            <a:r>
              <a:rPr lang="it-IT" dirty="0" err="1">
                <a:solidFill>
                  <a:srgbClr val="251647"/>
                </a:solidFill>
                <a:effectLst/>
                <a:latin typeface="Arial" panose="020B0604020202020204" pitchFamily="34" charset="0"/>
              </a:rPr>
              <a:t>representing</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all</a:t>
            </a:r>
            <a:r>
              <a:rPr lang="it-IT" dirty="0">
                <a:solidFill>
                  <a:srgbClr val="251647"/>
                </a:solidFill>
                <a:effectLst/>
                <a:latin typeface="Arial" panose="020B0604020202020204" pitchFamily="34" charset="0"/>
              </a:rPr>
              <a:t> pressure </a:t>
            </a:r>
            <a:r>
              <a:rPr lang="it-IT" dirty="0" err="1">
                <a:solidFill>
                  <a:srgbClr val="251647"/>
                </a:solidFill>
                <a:effectLst/>
                <a:latin typeface="Arial" panose="020B0604020202020204" pitchFamily="34" charset="0"/>
              </a:rPr>
              <a:t>bearing</a:t>
            </a:r>
            <a:r>
              <a:rPr lang="it-IT" dirty="0">
                <a:solidFill>
                  <a:srgbClr val="251647"/>
                </a:solidFill>
                <a:effectLst/>
                <a:latin typeface="Arial" panose="020B0604020202020204" pitchFamily="34" charset="0"/>
              </a:rPr>
              <a:t> parts and </a:t>
            </a:r>
            <a:r>
              <a:rPr lang="it-IT" dirty="0" err="1">
                <a:solidFill>
                  <a:srgbClr val="251647"/>
                </a:solidFill>
                <a:effectLst/>
                <a:latin typeface="Arial" panose="020B0604020202020204" pitchFamily="34" charset="0"/>
              </a:rPr>
              <a:t>welding</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seams</a:t>
            </a:r>
            <a:r>
              <a:rPr lang="it-IT" dirty="0">
                <a:solidFill>
                  <a:srgbClr val="251647"/>
                </a:solidFill>
                <a:effectLst/>
                <a:latin typeface="Arial" panose="020B0604020202020204" pitchFamily="34" charset="0"/>
              </a:rPr>
              <a:t>. </a:t>
            </a:r>
          </a:p>
          <a:p>
            <a:pPr marL="400050" indent="-400050"/>
            <a:r>
              <a:rPr lang="it-IT" dirty="0">
                <a:solidFill>
                  <a:srgbClr val="95312A"/>
                </a:solidFill>
                <a:effectLst/>
                <a:latin typeface="Wingdings" pitchFamily="2" charset="2"/>
              </a:rPr>
              <a:t>	</a:t>
            </a:r>
            <a:r>
              <a:rPr lang="it-IT" dirty="0" err="1">
                <a:solidFill>
                  <a:srgbClr val="251647"/>
                </a:solidFill>
                <a:effectLst/>
                <a:latin typeface="Arial" panose="020B0604020202020204" pitchFamily="34" charset="0"/>
              </a:rPr>
              <a:t>It</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is</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built</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using</a:t>
            </a:r>
            <a:r>
              <a:rPr lang="it-IT" dirty="0">
                <a:solidFill>
                  <a:srgbClr val="251647"/>
                </a:solidFill>
                <a:effectLst/>
                <a:latin typeface="Arial" panose="020B0604020202020204" pitchFamily="34" charset="0"/>
              </a:rPr>
              <a:t> the </a:t>
            </a:r>
            <a:r>
              <a:rPr lang="it-IT" dirty="0" err="1">
                <a:solidFill>
                  <a:srgbClr val="251647"/>
                </a:solidFill>
                <a:effectLst/>
                <a:latin typeface="Arial" panose="020B0604020202020204" pitchFamily="34" charset="0"/>
              </a:rPr>
              <a:t>same</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welding</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parameters</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that</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will</a:t>
            </a:r>
            <a:r>
              <a:rPr lang="it-IT" dirty="0">
                <a:solidFill>
                  <a:srgbClr val="251647"/>
                </a:solidFill>
                <a:effectLst/>
                <a:latin typeface="Arial" panose="020B0604020202020204" pitchFamily="34" charset="0"/>
              </a:rPr>
              <a:t> be </a:t>
            </a:r>
            <a:r>
              <a:rPr lang="it-IT" dirty="0" err="1">
                <a:solidFill>
                  <a:srgbClr val="251647"/>
                </a:solidFill>
                <a:effectLst/>
                <a:latin typeface="Arial" panose="020B0604020202020204" pitchFamily="34" charset="0"/>
              </a:rPr>
              <a:t>used</a:t>
            </a:r>
            <a:r>
              <a:rPr lang="it-IT" dirty="0">
                <a:solidFill>
                  <a:srgbClr val="251647"/>
                </a:solidFill>
                <a:effectLst/>
                <a:latin typeface="Arial" panose="020B0604020202020204" pitchFamily="34" charset="0"/>
              </a:rPr>
              <a:t> in the </a:t>
            </a:r>
            <a:r>
              <a:rPr lang="it-IT" dirty="0" err="1">
                <a:solidFill>
                  <a:srgbClr val="251647"/>
                </a:solidFill>
                <a:effectLst/>
                <a:latin typeface="Arial" panose="020B0604020202020204" pitchFamily="34" charset="0"/>
              </a:rPr>
              <a:t>series</a:t>
            </a:r>
            <a:r>
              <a:rPr lang="it-IT" dirty="0">
                <a:solidFill>
                  <a:srgbClr val="251647"/>
                </a:solidFill>
                <a:effectLst/>
                <a:latin typeface="Arial" panose="020B0604020202020204" pitchFamily="34" charset="0"/>
              </a:rPr>
              <a:t> production. </a:t>
            </a:r>
          </a:p>
          <a:p>
            <a:pPr marL="400050" indent="-400050"/>
            <a:r>
              <a:rPr lang="it-IT" dirty="0">
                <a:solidFill>
                  <a:srgbClr val="95312A"/>
                </a:solidFill>
                <a:effectLst/>
                <a:latin typeface="Wingdings" pitchFamily="2" charset="2"/>
              </a:rPr>
              <a:t>	</a:t>
            </a:r>
            <a:r>
              <a:rPr lang="it-IT" dirty="0">
                <a:solidFill>
                  <a:srgbClr val="251647"/>
                </a:solidFill>
                <a:effectLst/>
                <a:latin typeface="Arial" panose="020B0604020202020204" pitchFamily="34" charset="0"/>
              </a:rPr>
              <a:t>Two EBW machines/company. </a:t>
            </a:r>
            <a:r>
              <a:rPr lang="it-IT" dirty="0" err="1">
                <a:solidFill>
                  <a:srgbClr val="251647"/>
                </a:solidFill>
                <a:effectLst/>
                <a:latin typeface="Arial" panose="020B0604020202020204" pitchFamily="34" charset="0"/>
              </a:rPr>
              <a:t>Consequently</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two</a:t>
            </a:r>
            <a:r>
              <a:rPr lang="it-IT" dirty="0">
                <a:solidFill>
                  <a:srgbClr val="251647"/>
                </a:solidFill>
                <a:effectLst/>
                <a:latin typeface="Arial" panose="020B0604020202020204" pitchFamily="34" charset="0"/>
              </a:rPr>
              <a:t> test </a:t>
            </a:r>
            <a:r>
              <a:rPr lang="it-IT" dirty="0" err="1">
                <a:solidFill>
                  <a:srgbClr val="251647"/>
                </a:solidFill>
                <a:effectLst/>
                <a:latin typeface="Arial" panose="020B0604020202020204" pitchFamily="34" charset="0"/>
              </a:rPr>
              <a:t>pieces</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had</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been</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built</a:t>
            </a:r>
            <a:r>
              <a:rPr lang="it-IT" dirty="0">
                <a:solidFill>
                  <a:srgbClr val="251647"/>
                </a:solidFill>
                <a:effectLst/>
                <a:latin typeface="Arial" panose="020B0604020202020204" pitchFamily="34" charset="0"/>
              </a:rPr>
              <a:t> per company and </a:t>
            </a:r>
            <a:r>
              <a:rPr lang="it-IT" dirty="0" err="1">
                <a:solidFill>
                  <a:srgbClr val="251647"/>
                </a:solidFill>
                <a:effectLst/>
                <a:latin typeface="Arial" panose="020B0604020202020204" pitchFamily="34" charset="0"/>
              </a:rPr>
              <a:t>destructively</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tested</a:t>
            </a:r>
            <a:r>
              <a:rPr lang="it-IT" dirty="0">
                <a:solidFill>
                  <a:srgbClr val="251647"/>
                </a:solidFill>
                <a:effectLst/>
                <a:latin typeface="Arial" panose="020B0604020202020204" pitchFamily="34" charset="0"/>
              </a:rPr>
              <a:t> by TUEV NORD. </a:t>
            </a:r>
          </a:p>
          <a:p>
            <a:pPr marL="400050" indent="-400050"/>
            <a:r>
              <a:rPr lang="it-IT" dirty="0">
                <a:solidFill>
                  <a:srgbClr val="95312A"/>
                </a:solidFill>
                <a:effectLst/>
                <a:latin typeface="Wingdings" pitchFamily="2" charset="2"/>
              </a:rPr>
              <a:t>	</a:t>
            </a:r>
            <a:r>
              <a:rPr lang="it-IT" dirty="0" err="1">
                <a:solidFill>
                  <a:srgbClr val="251647"/>
                </a:solidFill>
                <a:effectLst/>
                <a:latin typeface="Arial" panose="020B0604020202020204" pitchFamily="34" charset="0"/>
              </a:rPr>
              <a:t>Previously</a:t>
            </a:r>
            <a:r>
              <a:rPr lang="it-IT" dirty="0">
                <a:solidFill>
                  <a:srgbClr val="251647"/>
                </a:solidFill>
                <a:effectLst/>
                <a:latin typeface="Arial" panose="020B0604020202020204" pitchFamily="34" charset="0"/>
              </a:rPr>
              <a:t> DESY </a:t>
            </a:r>
            <a:r>
              <a:rPr lang="it-IT" dirty="0" err="1">
                <a:solidFill>
                  <a:srgbClr val="251647"/>
                </a:solidFill>
                <a:effectLst/>
                <a:latin typeface="Arial" panose="020B0604020202020204" pitchFamily="34" charset="0"/>
              </a:rPr>
              <a:t>has</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done</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similar</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tests</a:t>
            </a:r>
            <a:r>
              <a:rPr lang="it-IT" dirty="0">
                <a:solidFill>
                  <a:srgbClr val="251647"/>
                </a:solidFill>
                <a:effectLst/>
                <a:latin typeface="Arial" panose="020B0604020202020204" pitchFamily="34" charset="0"/>
              </a:rPr>
              <a:t> on </a:t>
            </a:r>
            <a:r>
              <a:rPr lang="it-IT" dirty="0" err="1">
                <a:solidFill>
                  <a:srgbClr val="251647"/>
                </a:solidFill>
                <a:effectLst/>
                <a:latin typeface="Arial" panose="020B0604020202020204" pitchFamily="34" charset="0"/>
              </a:rPr>
              <a:t>real</a:t>
            </a:r>
            <a:r>
              <a:rPr lang="it-IT" dirty="0">
                <a:solidFill>
                  <a:srgbClr val="251647"/>
                </a:solidFill>
                <a:effectLst/>
                <a:latin typeface="Arial" panose="020B0604020202020204" pitchFamily="34" charset="0"/>
              </a:rPr>
              <a:t> </a:t>
            </a:r>
            <a:r>
              <a:rPr lang="it-IT" dirty="0" err="1">
                <a:solidFill>
                  <a:srgbClr val="251647"/>
                </a:solidFill>
                <a:effectLst/>
                <a:latin typeface="Arial" panose="020B0604020202020204" pitchFamily="34" charset="0"/>
              </a:rPr>
              <a:t>cavities</a:t>
            </a:r>
            <a:r>
              <a:rPr lang="it-IT" dirty="0">
                <a:solidFill>
                  <a:srgbClr val="251647"/>
                </a:solidFill>
                <a:effectLst/>
                <a:latin typeface="Arial" panose="020B0604020202020204" pitchFamily="34" charset="0"/>
              </a:rPr>
              <a:t> and </a:t>
            </a:r>
            <a:r>
              <a:rPr lang="it-IT" dirty="0" err="1">
                <a:solidFill>
                  <a:srgbClr val="251647"/>
                </a:solidFill>
                <a:effectLst/>
                <a:latin typeface="Arial" panose="020B0604020202020204" pitchFamily="34" charset="0"/>
              </a:rPr>
              <a:t>gave</a:t>
            </a:r>
            <a:r>
              <a:rPr lang="it-IT" dirty="0">
                <a:solidFill>
                  <a:srgbClr val="251647"/>
                </a:solidFill>
                <a:effectLst/>
                <a:latin typeface="Arial" panose="020B0604020202020204" pitchFamily="34" charset="0"/>
              </a:rPr>
              <a:t> the feed back to companies </a:t>
            </a:r>
          </a:p>
        </p:txBody>
      </p:sp>
      <p:pic>
        <p:nvPicPr>
          <p:cNvPr id="7" name="Immagine 6">
            <a:extLst>
              <a:ext uri="{FF2B5EF4-FFF2-40B4-BE49-F238E27FC236}">
                <a16:creationId xmlns:a16="http://schemas.microsoft.com/office/drawing/2014/main" id="{CE7011A6-0CCE-7259-CB0C-5ED3A578BCD0}"/>
              </a:ext>
            </a:extLst>
          </p:cNvPr>
          <p:cNvPicPr>
            <a:picLocks noChangeAspect="1"/>
          </p:cNvPicPr>
          <p:nvPr/>
        </p:nvPicPr>
        <p:blipFill>
          <a:blip r:embed="rId2"/>
          <a:stretch>
            <a:fillRect/>
          </a:stretch>
        </p:blipFill>
        <p:spPr>
          <a:xfrm>
            <a:off x="7127748" y="815982"/>
            <a:ext cx="4032503" cy="5486400"/>
          </a:xfrm>
          <a:prstGeom prst="rect">
            <a:avLst/>
          </a:prstGeom>
          <a:noFill/>
        </p:spPr>
      </p:pic>
      <p:sp>
        <p:nvSpPr>
          <p:cNvPr id="4" name="Segnaposto data 3">
            <a:extLst>
              <a:ext uri="{FF2B5EF4-FFF2-40B4-BE49-F238E27FC236}">
                <a16:creationId xmlns:a16="http://schemas.microsoft.com/office/drawing/2014/main" id="{F760D6E7-4A46-1507-5670-DCCC1FED27CF}"/>
              </a:ext>
            </a:extLst>
          </p:cNvPr>
          <p:cNvSpPr>
            <a:spLocks noGrp="1"/>
          </p:cNvSpPr>
          <p:nvPr>
            <p:ph type="dt" sz="half" idx="10"/>
          </p:nvPr>
        </p:nvSpPr>
        <p:spPr>
          <a:xfrm>
            <a:off x="406400" y="6505575"/>
            <a:ext cx="2844800" cy="228600"/>
          </a:xfrm>
        </p:spPr>
        <p:txBody>
          <a:bodyPr wrap="square" anchor="t">
            <a:normAutofit/>
          </a:bodyPr>
          <a:lstStyle/>
          <a:p>
            <a:pPr>
              <a:lnSpc>
                <a:spcPct val="90000"/>
              </a:lnSpc>
              <a:spcAft>
                <a:spcPts val="600"/>
              </a:spcAft>
            </a:pPr>
            <a:r>
              <a:rPr lang="it-IT" altLang="it-IT"/>
              <a:t>Carlo Pagani</a:t>
            </a:r>
            <a:endParaRPr lang="en-US" altLang="it-IT"/>
          </a:p>
        </p:txBody>
      </p:sp>
      <p:sp>
        <p:nvSpPr>
          <p:cNvPr id="5" name="Segnaposto piè di pagina 4">
            <a:extLst>
              <a:ext uri="{FF2B5EF4-FFF2-40B4-BE49-F238E27FC236}">
                <a16:creationId xmlns:a16="http://schemas.microsoft.com/office/drawing/2014/main" id="{51E1F933-5C39-D72D-233A-35E3B3529FE9}"/>
              </a:ext>
            </a:extLst>
          </p:cNvPr>
          <p:cNvSpPr>
            <a:spLocks noGrp="1"/>
          </p:cNvSpPr>
          <p:nvPr>
            <p:ph type="ftr" sz="quarter" idx="11"/>
          </p:nvPr>
        </p:nvSpPr>
        <p:spPr>
          <a:xfrm>
            <a:off x="3048000" y="6524625"/>
            <a:ext cx="6096000" cy="228600"/>
          </a:xfrm>
        </p:spPr>
        <p:txBody>
          <a:bodyPr wrap="square" anchor="t">
            <a:normAutofit/>
          </a:bodyPr>
          <a:lstStyle/>
          <a:p>
            <a:pPr>
              <a:lnSpc>
                <a:spcPct val="90000"/>
              </a:lnSpc>
              <a:spcAft>
                <a:spcPts val="600"/>
              </a:spcAft>
            </a:pPr>
            <a:fld id="{3FBB366A-F7D1-4519-A1E6-A2C124910861}" type="slidenum">
              <a:rPr lang="en-US" altLang="it-IT" smtClean="0"/>
              <a:pPr>
                <a:lnSpc>
                  <a:spcPct val="90000"/>
                </a:lnSpc>
                <a:spcAft>
                  <a:spcPts val="600"/>
                </a:spcAft>
              </a:pPr>
              <a:t>51</a:t>
            </a:fld>
            <a:endParaRPr lang="en-US" altLang="it-IT"/>
          </a:p>
        </p:txBody>
      </p:sp>
      <p:sp>
        <p:nvSpPr>
          <p:cNvPr id="8" name="CasellaDiTesto 7">
            <a:extLst>
              <a:ext uri="{FF2B5EF4-FFF2-40B4-BE49-F238E27FC236}">
                <a16:creationId xmlns:a16="http://schemas.microsoft.com/office/drawing/2014/main" id="{63E4DCFF-B8C2-0324-B886-511272CBBFA4}"/>
              </a:ext>
            </a:extLst>
          </p:cNvPr>
          <p:cNvSpPr txBox="1"/>
          <p:nvPr/>
        </p:nvSpPr>
        <p:spPr>
          <a:xfrm>
            <a:off x="4722597" y="6090077"/>
            <a:ext cx="2363543" cy="276999"/>
          </a:xfrm>
          <a:prstGeom prst="rect">
            <a:avLst/>
          </a:prstGeom>
          <a:noFill/>
        </p:spPr>
        <p:txBody>
          <a:bodyPr wrap="square" rtlCol="0">
            <a:spAutoFit/>
          </a:bodyPr>
          <a:lstStyle/>
          <a:p>
            <a:r>
              <a:rPr lang="it-IT" sz="1200" dirty="0">
                <a:solidFill>
                  <a:schemeClr val="accent1">
                    <a:lumMod val="50000"/>
                  </a:schemeClr>
                </a:solidFill>
                <a:latin typeface="Arial" panose="020B0604020202020204" pitchFamily="34" charset="0"/>
                <a:cs typeface="Arial" panose="020B0604020202020204" pitchFamily="34" charset="0"/>
              </a:rPr>
              <a:t>From MOP048 @ SRF2023</a:t>
            </a:r>
          </a:p>
        </p:txBody>
      </p:sp>
      <p:sp>
        <p:nvSpPr>
          <p:cNvPr id="2" name="Rectangle 6">
            <a:extLst>
              <a:ext uri="{FF2B5EF4-FFF2-40B4-BE49-F238E27FC236}">
                <a16:creationId xmlns:a16="http://schemas.microsoft.com/office/drawing/2014/main" id="{A9024F26-20C2-9EC3-454E-11C3D25EB66C}"/>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4248517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Major Infrastructures at EZ &amp; RI</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52</a:t>
            </a:fld>
            <a:endParaRPr lang="en-US" altLang="it-IT"/>
          </a:p>
        </p:txBody>
      </p:sp>
      <p:sp>
        <p:nvSpPr>
          <p:cNvPr id="6" name="Rectangle 4"/>
          <p:cNvSpPr txBox="1">
            <a:spLocks noChangeArrowheads="1"/>
          </p:cNvSpPr>
          <p:nvPr/>
        </p:nvSpPr>
        <p:spPr>
          <a:xfrm>
            <a:off x="1407583" y="990600"/>
            <a:ext cx="9793817" cy="5486400"/>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0099"/>
                </a:solidFill>
                <a:latin typeface="+mn-lt"/>
                <a:ea typeface="+mn-ea"/>
                <a:cs typeface="+mn-cs"/>
              </a:defRPr>
            </a:lvl1pPr>
            <a:lvl2pPr marL="304800" indent="-190500" algn="l" rtl="0" eaLnBrk="0" fontAlgn="base" hangingPunct="0">
              <a:spcBef>
                <a:spcPct val="20000"/>
              </a:spcBef>
              <a:spcAft>
                <a:spcPct val="0"/>
              </a:spcAft>
              <a:buSzPct val="60000"/>
              <a:buBlip>
                <a:blip r:embed="rId2"/>
              </a:buBlip>
              <a:defRPr>
                <a:solidFill>
                  <a:srgbClr val="000099"/>
                </a:solidFill>
                <a:latin typeface="+mn-lt"/>
              </a:defRPr>
            </a:lvl2pPr>
            <a:lvl3pPr marL="574675" indent="-155575" algn="l" rtl="0" eaLnBrk="0" fontAlgn="base" hangingPunct="0">
              <a:spcBef>
                <a:spcPct val="20000"/>
              </a:spcBef>
              <a:spcAft>
                <a:spcPct val="0"/>
              </a:spcAft>
              <a:buSzPct val="70000"/>
              <a:buBlip>
                <a:blip r:embed="rId3"/>
              </a:buBlip>
              <a:defRPr sz="1600">
                <a:solidFill>
                  <a:schemeClr val="tx1"/>
                </a:solidFill>
                <a:latin typeface="+mn-lt"/>
              </a:defRPr>
            </a:lvl3pPr>
            <a:lvl4pPr marL="803275" indent="-114300" algn="l" rtl="0" eaLnBrk="0" fontAlgn="base" hangingPunct="0">
              <a:spcBef>
                <a:spcPct val="20000"/>
              </a:spcBef>
              <a:spcAft>
                <a:spcPct val="0"/>
              </a:spcAft>
              <a:buChar char="–"/>
              <a:defRPr sz="1400">
                <a:solidFill>
                  <a:srgbClr val="000099"/>
                </a:solidFill>
                <a:latin typeface="+mn-lt"/>
              </a:defRPr>
            </a:lvl4pPr>
            <a:lvl5pPr marL="1031875" indent="-114300" algn="l" rtl="0" eaLnBrk="0" fontAlgn="base" hangingPunct="0">
              <a:spcBef>
                <a:spcPct val="20000"/>
              </a:spcBef>
              <a:spcAft>
                <a:spcPct val="0"/>
              </a:spcAft>
              <a:buChar char="»"/>
              <a:defRPr sz="1400">
                <a:solidFill>
                  <a:schemeClr val="tx1"/>
                </a:solidFill>
                <a:latin typeface="+mn-lt"/>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marL="266700" indent="-266700" eaLnBrk="1" hangingPunct="1">
              <a:lnSpc>
                <a:spcPts val="2400"/>
              </a:lnSpc>
              <a:spcBef>
                <a:spcPts val="1800"/>
              </a:spcBef>
              <a:buClr>
                <a:srgbClr val="CC3300"/>
              </a:buClr>
              <a:buSzTx/>
              <a:buFontTx/>
              <a:buChar char="•"/>
            </a:pPr>
            <a:r>
              <a:rPr lang="en-US" altLang="it-IT" sz="2400" b="0" kern="0" dirty="0">
                <a:solidFill>
                  <a:srgbClr val="002060"/>
                </a:solidFill>
              </a:rPr>
              <a:t>2 </a:t>
            </a:r>
            <a:r>
              <a:rPr lang="en-US" altLang="it-IT" sz="2400" kern="0" dirty="0">
                <a:solidFill>
                  <a:srgbClr val="002060"/>
                </a:solidFill>
              </a:rPr>
              <a:t>EBW</a:t>
            </a:r>
            <a:r>
              <a:rPr lang="en-US" altLang="it-IT" sz="2400" b="0" kern="0" dirty="0">
                <a:solidFill>
                  <a:srgbClr val="002060"/>
                </a:solidFill>
              </a:rPr>
              <a:t> (Electron Beam Welding) plants, equipped with cryo-pumps</a:t>
            </a:r>
          </a:p>
          <a:p>
            <a:pPr marL="266700" indent="-266700" eaLnBrk="1" hangingPunct="1">
              <a:lnSpc>
                <a:spcPts val="2400"/>
              </a:lnSpc>
              <a:spcBef>
                <a:spcPts val="1800"/>
              </a:spcBef>
              <a:buClr>
                <a:srgbClr val="CC3300"/>
              </a:buClr>
              <a:buSzTx/>
              <a:buFontTx/>
              <a:buChar char="•"/>
            </a:pPr>
            <a:r>
              <a:rPr lang="en-US" altLang="it-IT" sz="2400" b="0" kern="0" dirty="0">
                <a:solidFill>
                  <a:srgbClr val="002060"/>
                </a:solidFill>
              </a:rPr>
              <a:t>ISO 7 and ISO 4 </a:t>
            </a:r>
            <a:r>
              <a:rPr lang="en-US" altLang="it-IT" sz="2400" kern="0" dirty="0">
                <a:solidFill>
                  <a:srgbClr val="002060"/>
                </a:solidFill>
              </a:rPr>
              <a:t>Clean Rooms</a:t>
            </a:r>
            <a:r>
              <a:rPr lang="en-US" altLang="it-IT" sz="2400" b="0" kern="0" dirty="0">
                <a:solidFill>
                  <a:srgbClr val="002060"/>
                </a:solidFill>
              </a:rPr>
              <a:t> with cleaning and rinsing facility</a:t>
            </a:r>
          </a:p>
          <a:p>
            <a:pPr marL="266700" indent="-266700" eaLnBrk="1" hangingPunct="1">
              <a:lnSpc>
                <a:spcPts val="2400"/>
              </a:lnSpc>
              <a:spcBef>
                <a:spcPts val="1800"/>
              </a:spcBef>
              <a:buClr>
                <a:srgbClr val="CC3300"/>
              </a:buClr>
              <a:buSzTx/>
              <a:buFontTx/>
              <a:buChar char="•"/>
            </a:pPr>
            <a:r>
              <a:rPr lang="en-US" altLang="it-IT" sz="2400" kern="0" dirty="0">
                <a:solidFill>
                  <a:srgbClr val="002060"/>
                </a:solidFill>
              </a:rPr>
              <a:t>UPW</a:t>
            </a:r>
            <a:r>
              <a:rPr lang="en-US" altLang="it-IT" sz="2400" b="0" kern="0" dirty="0">
                <a:solidFill>
                  <a:srgbClr val="002060"/>
                </a:solidFill>
              </a:rPr>
              <a:t> (Ultra Pure Water - 18 </a:t>
            </a:r>
            <a:r>
              <a:rPr lang="en-US" altLang="it-IT" sz="2400" b="0" kern="0" dirty="0" err="1">
                <a:solidFill>
                  <a:srgbClr val="002060"/>
                </a:solidFill>
              </a:rPr>
              <a:t>M</a:t>
            </a:r>
            <a:r>
              <a:rPr lang="en-US" altLang="it-IT" sz="2400" b="0" kern="0" dirty="0" err="1">
                <a:solidFill>
                  <a:srgbClr val="002060"/>
                </a:solidFill>
                <a:latin typeface="Symbol" pitchFamily="18" charset="2"/>
              </a:rPr>
              <a:t>W</a:t>
            </a:r>
            <a:r>
              <a:rPr lang="en-US" altLang="it-IT" sz="2400" b="0" kern="0" dirty="0" err="1">
                <a:solidFill>
                  <a:srgbClr val="002060"/>
                </a:solidFill>
              </a:rPr>
              <a:t>·cm</a:t>
            </a:r>
            <a:r>
              <a:rPr lang="en-US" altLang="it-IT" sz="2400" b="0" kern="0" dirty="0">
                <a:solidFill>
                  <a:srgbClr val="002060"/>
                </a:solidFill>
              </a:rPr>
              <a:t>) production system (&gt;3000 l/h)</a:t>
            </a:r>
          </a:p>
          <a:p>
            <a:pPr marL="266700" indent="-266700" eaLnBrk="1" hangingPunct="1">
              <a:lnSpc>
                <a:spcPts val="2400"/>
              </a:lnSpc>
              <a:spcBef>
                <a:spcPts val="1800"/>
              </a:spcBef>
              <a:buClr>
                <a:srgbClr val="CC3300"/>
              </a:buClr>
              <a:buSzTx/>
              <a:buFontTx/>
              <a:buChar char="•"/>
            </a:pPr>
            <a:r>
              <a:rPr lang="en-US" altLang="it-IT" sz="2400" kern="0" dirty="0">
                <a:solidFill>
                  <a:srgbClr val="002060"/>
                </a:solidFill>
              </a:rPr>
              <a:t>HPR</a:t>
            </a:r>
            <a:r>
              <a:rPr lang="en-US" altLang="it-IT" sz="2400" b="0" kern="0" dirty="0">
                <a:solidFill>
                  <a:srgbClr val="002060"/>
                </a:solidFill>
              </a:rPr>
              <a:t> (High Pressure Rinsing – 100 bar) apparatus</a:t>
            </a:r>
          </a:p>
          <a:p>
            <a:pPr marL="266700" indent="-266700" eaLnBrk="1" hangingPunct="1">
              <a:lnSpc>
                <a:spcPts val="2400"/>
              </a:lnSpc>
              <a:spcBef>
                <a:spcPts val="1800"/>
              </a:spcBef>
              <a:buClr>
                <a:srgbClr val="CC3300"/>
              </a:buClr>
              <a:buSzTx/>
              <a:buFontTx/>
              <a:buChar char="•"/>
            </a:pPr>
            <a:r>
              <a:rPr lang="en-US" altLang="it-IT" sz="2400" kern="0" dirty="0">
                <a:solidFill>
                  <a:srgbClr val="002060"/>
                </a:solidFill>
              </a:rPr>
              <a:t>800 °C</a:t>
            </a:r>
            <a:r>
              <a:rPr lang="en-US" altLang="it-IT" sz="2400" b="0" kern="0" dirty="0">
                <a:solidFill>
                  <a:srgbClr val="002060"/>
                </a:solidFill>
              </a:rPr>
              <a:t> and </a:t>
            </a:r>
            <a:r>
              <a:rPr lang="en-US" altLang="it-IT" sz="2400" kern="0" dirty="0">
                <a:solidFill>
                  <a:srgbClr val="002060"/>
                </a:solidFill>
              </a:rPr>
              <a:t>120 °C ovens</a:t>
            </a:r>
            <a:r>
              <a:rPr lang="en-US" altLang="it-IT" sz="2400" b="0" kern="0" dirty="0">
                <a:solidFill>
                  <a:srgbClr val="002060"/>
                </a:solidFill>
              </a:rPr>
              <a:t> operating with High Vacuum.</a:t>
            </a:r>
          </a:p>
          <a:p>
            <a:pPr marL="266700" indent="-266700" eaLnBrk="1" hangingPunct="1">
              <a:lnSpc>
                <a:spcPts val="2400"/>
              </a:lnSpc>
              <a:spcBef>
                <a:spcPts val="1800"/>
              </a:spcBef>
              <a:buClr>
                <a:srgbClr val="CC3300"/>
              </a:buClr>
              <a:buSzTx/>
              <a:buFontTx/>
              <a:buChar char="•"/>
            </a:pPr>
            <a:r>
              <a:rPr lang="en-US" altLang="it-IT" sz="2400" b="0" kern="0" dirty="0">
                <a:solidFill>
                  <a:srgbClr val="002060"/>
                </a:solidFill>
              </a:rPr>
              <a:t>Cavity Tuning Machine,</a:t>
            </a:r>
            <a:r>
              <a:rPr lang="en-US" altLang="it-IT" sz="2400" kern="0" dirty="0">
                <a:solidFill>
                  <a:srgbClr val="002060"/>
                </a:solidFill>
              </a:rPr>
              <a:t> CTM</a:t>
            </a:r>
            <a:r>
              <a:rPr lang="en-US" altLang="it-IT" sz="2400" b="0" kern="0" dirty="0">
                <a:solidFill>
                  <a:srgbClr val="002060"/>
                </a:solidFill>
              </a:rPr>
              <a:t>, provided by DESY</a:t>
            </a:r>
          </a:p>
          <a:p>
            <a:pPr marL="266700" indent="-266700" eaLnBrk="1" hangingPunct="1">
              <a:lnSpc>
                <a:spcPts val="2400"/>
              </a:lnSpc>
              <a:spcBef>
                <a:spcPts val="1800"/>
              </a:spcBef>
              <a:buClr>
                <a:srgbClr val="CC3300"/>
              </a:buClr>
              <a:buSzTx/>
              <a:buFontTx/>
              <a:buChar char="•"/>
            </a:pPr>
            <a:r>
              <a:rPr lang="en-US" altLang="it-IT" sz="2400" kern="0" dirty="0">
                <a:solidFill>
                  <a:srgbClr val="002060"/>
                </a:solidFill>
              </a:rPr>
              <a:t>RF tests</a:t>
            </a:r>
            <a:r>
              <a:rPr lang="en-US" altLang="it-IT" sz="2400" b="0" kern="0" dirty="0">
                <a:solidFill>
                  <a:srgbClr val="002060"/>
                </a:solidFill>
              </a:rPr>
              <a:t> set up (for </a:t>
            </a:r>
            <a:r>
              <a:rPr lang="en-US" altLang="it-IT" sz="2400" kern="0" dirty="0" err="1">
                <a:solidFill>
                  <a:srgbClr val="002060"/>
                </a:solidFill>
              </a:rPr>
              <a:t>H</a:t>
            </a:r>
            <a:r>
              <a:rPr lang="en-US" altLang="it-IT" sz="2400" b="0" kern="0" dirty="0" err="1">
                <a:solidFill>
                  <a:srgbClr val="002060"/>
                </a:solidFill>
              </a:rPr>
              <a:t>alf</a:t>
            </a:r>
            <a:r>
              <a:rPr lang="en-US" altLang="it-IT" sz="2400" kern="0" dirty="0" err="1">
                <a:solidFill>
                  <a:srgbClr val="002060"/>
                </a:solidFill>
              </a:rPr>
              <a:t>C</a:t>
            </a:r>
            <a:r>
              <a:rPr lang="en-US" altLang="it-IT" sz="2400" b="0" kern="0" dirty="0" err="1">
                <a:solidFill>
                  <a:srgbClr val="002060"/>
                </a:solidFill>
              </a:rPr>
              <a:t>ell</a:t>
            </a:r>
            <a:r>
              <a:rPr lang="en-US" altLang="it-IT" sz="2400" b="0" kern="0" dirty="0">
                <a:solidFill>
                  <a:srgbClr val="002060"/>
                </a:solidFill>
              </a:rPr>
              <a:t>, </a:t>
            </a:r>
            <a:r>
              <a:rPr lang="en-US" altLang="it-IT" sz="2400" kern="0" dirty="0" err="1">
                <a:solidFill>
                  <a:srgbClr val="002060"/>
                </a:solidFill>
              </a:rPr>
              <a:t>D</a:t>
            </a:r>
            <a:r>
              <a:rPr lang="en-US" altLang="it-IT" sz="2400" b="0" kern="0" dirty="0" err="1">
                <a:solidFill>
                  <a:srgbClr val="002060"/>
                </a:solidFill>
              </a:rPr>
              <a:t>umb</a:t>
            </a:r>
            <a:r>
              <a:rPr lang="en-US" altLang="it-IT" sz="2400" kern="0" dirty="0" err="1">
                <a:solidFill>
                  <a:srgbClr val="002060"/>
                </a:solidFill>
              </a:rPr>
              <a:t>B</a:t>
            </a:r>
            <a:r>
              <a:rPr lang="en-US" altLang="it-IT" sz="2400" b="0" kern="0" dirty="0" err="1">
                <a:solidFill>
                  <a:srgbClr val="002060"/>
                </a:solidFill>
              </a:rPr>
              <a:t>ells</a:t>
            </a:r>
            <a:r>
              <a:rPr lang="en-US" altLang="it-IT" sz="2400" b="0" kern="0" dirty="0">
                <a:solidFill>
                  <a:srgbClr val="002060"/>
                </a:solidFill>
              </a:rPr>
              <a:t> and </a:t>
            </a:r>
            <a:r>
              <a:rPr lang="en-US" altLang="it-IT" sz="2400" kern="0" dirty="0" err="1">
                <a:solidFill>
                  <a:srgbClr val="002060"/>
                </a:solidFill>
              </a:rPr>
              <a:t>E</a:t>
            </a:r>
            <a:r>
              <a:rPr lang="en-US" altLang="it-IT" sz="2400" b="0" kern="0" dirty="0" err="1">
                <a:solidFill>
                  <a:srgbClr val="002060"/>
                </a:solidFill>
              </a:rPr>
              <a:t>nd</a:t>
            </a:r>
            <a:r>
              <a:rPr lang="en-US" altLang="it-IT" sz="2400" kern="0" dirty="0" err="1">
                <a:solidFill>
                  <a:srgbClr val="002060"/>
                </a:solidFill>
              </a:rPr>
              <a:t>G</a:t>
            </a:r>
            <a:r>
              <a:rPr lang="en-US" altLang="it-IT" sz="2400" b="0" kern="0" dirty="0" err="1">
                <a:solidFill>
                  <a:srgbClr val="002060"/>
                </a:solidFill>
              </a:rPr>
              <a:t>roups</a:t>
            </a:r>
            <a:r>
              <a:rPr lang="en-US" altLang="it-IT" sz="2400" b="0" kern="0" dirty="0">
                <a:solidFill>
                  <a:srgbClr val="002060"/>
                </a:solidFill>
              </a:rPr>
              <a:t>), provided by DESY</a:t>
            </a:r>
          </a:p>
          <a:p>
            <a:pPr marL="266700" indent="-266700" eaLnBrk="1" hangingPunct="1">
              <a:lnSpc>
                <a:spcPts val="2400"/>
              </a:lnSpc>
              <a:spcBef>
                <a:spcPts val="1800"/>
              </a:spcBef>
              <a:buClr>
                <a:srgbClr val="CC3300"/>
              </a:buClr>
              <a:buSzTx/>
              <a:buFontTx/>
              <a:buChar char="•"/>
            </a:pPr>
            <a:r>
              <a:rPr lang="en-US" altLang="it-IT" sz="2400" kern="0" dirty="0">
                <a:solidFill>
                  <a:srgbClr val="002060"/>
                </a:solidFill>
              </a:rPr>
              <a:t>US</a:t>
            </a:r>
            <a:r>
              <a:rPr lang="en-US" altLang="it-IT" sz="2400" b="0" kern="0" dirty="0">
                <a:solidFill>
                  <a:srgbClr val="002060"/>
                </a:solidFill>
              </a:rPr>
              <a:t> (Ultra Sonic) cleaning baths</a:t>
            </a:r>
          </a:p>
          <a:p>
            <a:pPr marL="266700" indent="-266700" eaLnBrk="1" hangingPunct="1">
              <a:lnSpc>
                <a:spcPts val="2400"/>
              </a:lnSpc>
              <a:spcBef>
                <a:spcPts val="1800"/>
              </a:spcBef>
              <a:buClr>
                <a:srgbClr val="CC3300"/>
              </a:buClr>
              <a:buSzTx/>
              <a:buFontTx/>
              <a:buChar char="•"/>
            </a:pPr>
            <a:r>
              <a:rPr lang="en-US" altLang="it-IT" sz="2400" b="0" kern="0" dirty="0">
                <a:solidFill>
                  <a:srgbClr val="002060"/>
                </a:solidFill>
              </a:rPr>
              <a:t>Complete </a:t>
            </a:r>
            <a:r>
              <a:rPr lang="en-US" altLang="it-IT" sz="2400" kern="0" dirty="0">
                <a:solidFill>
                  <a:srgbClr val="002060"/>
                </a:solidFill>
              </a:rPr>
              <a:t>chemical processing</a:t>
            </a:r>
            <a:r>
              <a:rPr lang="en-US" altLang="it-IT" sz="2400" b="0" kern="0" dirty="0">
                <a:solidFill>
                  <a:srgbClr val="002060"/>
                </a:solidFill>
              </a:rPr>
              <a:t> plants (</a:t>
            </a:r>
            <a:r>
              <a:rPr lang="en-US" altLang="it-IT" sz="2400" kern="0" dirty="0">
                <a:solidFill>
                  <a:srgbClr val="002060"/>
                </a:solidFill>
              </a:rPr>
              <a:t>EP</a:t>
            </a:r>
            <a:r>
              <a:rPr lang="en-US" altLang="it-IT" sz="2400" b="0" kern="0" dirty="0">
                <a:solidFill>
                  <a:srgbClr val="002060"/>
                </a:solidFill>
              </a:rPr>
              <a:t>, </a:t>
            </a:r>
            <a:r>
              <a:rPr lang="en-US" altLang="it-IT" sz="2400" kern="0" dirty="0">
                <a:solidFill>
                  <a:srgbClr val="002060"/>
                </a:solidFill>
              </a:rPr>
              <a:t>BCP</a:t>
            </a:r>
            <a:r>
              <a:rPr lang="en-US" altLang="it-IT" sz="2400" b="0" kern="0" dirty="0">
                <a:solidFill>
                  <a:srgbClr val="002060"/>
                </a:solidFill>
              </a:rPr>
              <a:t> or both)</a:t>
            </a:r>
          </a:p>
          <a:p>
            <a:pPr marL="266700" indent="-266700" eaLnBrk="1" hangingPunct="1">
              <a:lnSpc>
                <a:spcPts val="2400"/>
              </a:lnSpc>
              <a:spcBef>
                <a:spcPts val="1800"/>
              </a:spcBef>
              <a:buClr>
                <a:srgbClr val="CC3300"/>
              </a:buClr>
              <a:buSzTx/>
              <a:buFontTx/>
              <a:buChar char="•"/>
            </a:pPr>
            <a:r>
              <a:rPr lang="en-US" altLang="it-IT" sz="2400" b="0" kern="0" dirty="0">
                <a:solidFill>
                  <a:srgbClr val="002060"/>
                </a:solidFill>
              </a:rPr>
              <a:t>Cavity internal </a:t>
            </a:r>
            <a:r>
              <a:rPr lang="en-US" altLang="it-IT" sz="2400" kern="0" dirty="0">
                <a:solidFill>
                  <a:srgbClr val="002060"/>
                </a:solidFill>
              </a:rPr>
              <a:t>visual inspection</a:t>
            </a:r>
            <a:r>
              <a:rPr lang="en-US" altLang="it-IT" sz="2400" b="0" kern="0" dirty="0">
                <a:solidFill>
                  <a:srgbClr val="002060"/>
                </a:solidFill>
              </a:rPr>
              <a:t> systems</a:t>
            </a:r>
            <a:endParaRPr lang="en-US" altLang="it-IT" sz="2200" b="0" kern="0" dirty="0">
              <a:solidFill>
                <a:srgbClr val="002060"/>
              </a:solidFill>
            </a:endParaRPr>
          </a:p>
        </p:txBody>
      </p:sp>
      <p:sp>
        <p:nvSpPr>
          <p:cNvPr id="7" name="Rectangle 6">
            <a:extLst>
              <a:ext uri="{FF2B5EF4-FFF2-40B4-BE49-F238E27FC236}">
                <a16:creationId xmlns:a16="http://schemas.microsoft.com/office/drawing/2014/main" id="{386614B6-9300-5DE4-4339-35314A78FE4F}"/>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521716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411B35-2674-7B07-5256-846AD94756E7}"/>
              </a:ext>
            </a:extLst>
          </p:cNvPr>
          <p:cNvSpPr>
            <a:spLocks noGrp="1"/>
          </p:cNvSpPr>
          <p:nvPr>
            <p:ph type="title"/>
          </p:nvPr>
        </p:nvSpPr>
        <p:spPr/>
        <p:txBody>
          <a:bodyPr/>
          <a:lstStyle/>
          <a:p>
            <a:r>
              <a:rPr lang="it-IT" dirty="0" err="1"/>
              <a:t>Equipment</a:t>
            </a:r>
            <a:r>
              <a:rPr lang="it-IT" dirty="0"/>
              <a:t> </a:t>
            </a:r>
            <a:r>
              <a:rPr lang="it-IT" dirty="0" err="1"/>
              <a:t>supplied</a:t>
            </a:r>
            <a:r>
              <a:rPr lang="it-IT" dirty="0"/>
              <a:t> by DESY to RI &amp; EZ</a:t>
            </a:r>
          </a:p>
        </p:txBody>
      </p:sp>
      <p:sp>
        <p:nvSpPr>
          <p:cNvPr id="4" name="Segnaposto data 3">
            <a:extLst>
              <a:ext uri="{FF2B5EF4-FFF2-40B4-BE49-F238E27FC236}">
                <a16:creationId xmlns:a16="http://schemas.microsoft.com/office/drawing/2014/main" id="{569EDC12-93E6-BC51-E091-022ABF2C9F48}"/>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18F898C7-851F-766C-FEC2-9EA8A9D3E886}"/>
              </a:ext>
            </a:extLst>
          </p:cNvPr>
          <p:cNvSpPr>
            <a:spLocks noGrp="1"/>
          </p:cNvSpPr>
          <p:nvPr>
            <p:ph type="ftr" sz="quarter" idx="11"/>
          </p:nvPr>
        </p:nvSpPr>
        <p:spPr/>
        <p:txBody>
          <a:bodyPr/>
          <a:lstStyle/>
          <a:p>
            <a:fld id="{3FBB366A-F7D1-4519-A1E6-A2C124910861}" type="slidenum">
              <a:rPr lang="en-US" altLang="it-IT" smtClean="0"/>
              <a:pPr/>
              <a:t>53</a:t>
            </a:fld>
            <a:endParaRPr lang="en-US" altLang="it-IT"/>
          </a:p>
        </p:txBody>
      </p:sp>
      <p:sp>
        <p:nvSpPr>
          <p:cNvPr id="6" name="Segnaposto numero diapositiva 5">
            <a:extLst>
              <a:ext uri="{FF2B5EF4-FFF2-40B4-BE49-F238E27FC236}">
                <a16:creationId xmlns:a16="http://schemas.microsoft.com/office/drawing/2014/main" id="{43FDAA32-00E0-05EF-C19C-A4725F833E45}"/>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pic>
        <p:nvPicPr>
          <p:cNvPr id="7" name="Picture 2">
            <a:extLst>
              <a:ext uri="{FF2B5EF4-FFF2-40B4-BE49-F238E27FC236}">
                <a16:creationId xmlns:a16="http://schemas.microsoft.com/office/drawing/2014/main" id="{6D61018E-837F-0208-C392-BDCFD3A617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82" b="13747"/>
          <a:stretch/>
        </p:blipFill>
        <p:spPr>
          <a:xfrm>
            <a:off x="1625601" y="914400"/>
            <a:ext cx="8955617" cy="5351217"/>
          </a:xfrm>
          <a:prstGeom prst="rect">
            <a:avLst/>
          </a:prstGeom>
        </p:spPr>
      </p:pic>
      <p:sp>
        <p:nvSpPr>
          <p:cNvPr id="9" name="CasellaDiTesto 8">
            <a:extLst>
              <a:ext uri="{FF2B5EF4-FFF2-40B4-BE49-F238E27FC236}">
                <a16:creationId xmlns:a16="http://schemas.microsoft.com/office/drawing/2014/main" id="{C0BC092E-6652-B124-9BCA-DFEFCD99BC8E}"/>
              </a:ext>
            </a:extLst>
          </p:cNvPr>
          <p:cNvSpPr txBox="1"/>
          <p:nvPr/>
        </p:nvSpPr>
        <p:spPr>
          <a:xfrm>
            <a:off x="4114800" y="5181600"/>
            <a:ext cx="3429000"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T</a:t>
            </a:r>
            <a:r>
              <a:rPr lang="en-US" sz="3200" b="1" dirty="0">
                <a:solidFill>
                  <a:schemeClr val="bg1"/>
                </a:solidFill>
                <a:latin typeface="Arial" panose="020B0604020202020204" pitchFamily="34" charset="0"/>
                <a:cs typeface="Arial" panose="020B0604020202020204" pitchFamily="34" charset="0"/>
              </a:rPr>
              <a:t>uning Machine</a:t>
            </a:r>
            <a:endParaRPr lang="it-IT"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142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1EE8CE-8D2B-3FE6-DD06-1F4BEF2CB0FA}"/>
              </a:ext>
            </a:extLst>
          </p:cNvPr>
          <p:cNvSpPr>
            <a:spLocks noGrp="1"/>
          </p:cNvSpPr>
          <p:nvPr>
            <p:ph type="title"/>
          </p:nvPr>
        </p:nvSpPr>
        <p:spPr/>
        <p:txBody>
          <a:bodyPr/>
          <a:lstStyle/>
          <a:p>
            <a:r>
              <a:rPr lang="it-IT" dirty="0" err="1"/>
              <a:t>Equipment</a:t>
            </a:r>
            <a:r>
              <a:rPr lang="it-IT" dirty="0"/>
              <a:t> </a:t>
            </a:r>
            <a:r>
              <a:rPr lang="it-IT" dirty="0" err="1"/>
              <a:t>supplied</a:t>
            </a:r>
            <a:r>
              <a:rPr lang="it-IT" dirty="0"/>
              <a:t> by DESY to RI &amp; EZ</a:t>
            </a:r>
          </a:p>
        </p:txBody>
      </p:sp>
      <p:sp>
        <p:nvSpPr>
          <p:cNvPr id="4" name="Segnaposto data 3">
            <a:extLst>
              <a:ext uri="{FF2B5EF4-FFF2-40B4-BE49-F238E27FC236}">
                <a16:creationId xmlns:a16="http://schemas.microsoft.com/office/drawing/2014/main" id="{205F482C-0F42-33FE-399C-D6A0E08FFD2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CEA8D532-2ECE-21BF-1384-DFE220EA0B78}"/>
              </a:ext>
            </a:extLst>
          </p:cNvPr>
          <p:cNvSpPr>
            <a:spLocks noGrp="1"/>
          </p:cNvSpPr>
          <p:nvPr>
            <p:ph type="ftr" sz="quarter" idx="11"/>
          </p:nvPr>
        </p:nvSpPr>
        <p:spPr/>
        <p:txBody>
          <a:bodyPr/>
          <a:lstStyle/>
          <a:p>
            <a:fld id="{3FBB366A-F7D1-4519-A1E6-A2C124910861}" type="slidenum">
              <a:rPr lang="en-US" altLang="it-IT" smtClean="0"/>
              <a:pPr/>
              <a:t>54</a:t>
            </a:fld>
            <a:endParaRPr lang="en-US" altLang="it-IT"/>
          </a:p>
        </p:txBody>
      </p:sp>
      <p:sp>
        <p:nvSpPr>
          <p:cNvPr id="6" name="Segnaposto numero diapositiva 5">
            <a:extLst>
              <a:ext uri="{FF2B5EF4-FFF2-40B4-BE49-F238E27FC236}">
                <a16:creationId xmlns:a16="http://schemas.microsoft.com/office/drawing/2014/main" id="{9E7888B7-5A18-08C5-9634-AA4D6A57C5D2}"/>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pic>
        <p:nvPicPr>
          <p:cNvPr id="7" name="Picture 1">
            <a:extLst>
              <a:ext uri="{FF2B5EF4-FFF2-40B4-BE49-F238E27FC236}">
                <a16:creationId xmlns:a16="http://schemas.microsoft.com/office/drawing/2014/main" id="{1CD0175C-F984-51E7-29DC-2CD04D9A22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59" b="7910"/>
          <a:stretch/>
        </p:blipFill>
        <p:spPr>
          <a:xfrm>
            <a:off x="1219200" y="896684"/>
            <a:ext cx="5486400" cy="5415778"/>
          </a:xfrm>
          <a:prstGeom prst="rect">
            <a:avLst/>
          </a:prstGeom>
        </p:spPr>
      </p:pic>
      <p:sp>
        <p:nvSpPr>
          <p:cNvPr id="8" name="CasellaDiTesto 7">
            <a:extLst>
              <a:ext uri="{FF2B5EF4-FFF2-40B4-BE49-F238E27FC236}">
                <a16:creationId xmlns:a16="http://schemas.microsoft.com/office/drawing/2014/main" id="{139AAC8C-B3C3-6BB2-64F3-D5464148DC28}"/>
              </a:ext>
            </a:extLst>
          </p:cNvPr>
          <p:cNvSpPr txBox="1"/>
          <p:nvPr/>
        </p:nvSpPr>
        <p:spPr>
          <a:xfrm>
            <a:off x="4267200" y="1066800"/>
            <a:ext cx="2260555"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HAZEMEMA</a:t>
            </a:r>
            <a:endParaRPr lang="it-IT" sz="2800" dirty="0">
              <a:solidFill>
                <a:schemeClr val="bg1"/>
              </a:solidFill>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2E28DB8-81E4-7611-5191-FEA8133D9E07}"/>
              </a:ext>
            </a:extLst>
          </p:cNvPr>
          <p:cNvSpPr txBox="1"/>
          <p:nvPr/>
        </p:nvSpPr>
        <p:spPr>
          <a:xfrm>
            <a:off x="7454900" y="1449418"/>
            <a:ext cx="4419600" cy="1569660"/>
          </a:xfrm>
          <a:prstGeom prst="rect">
            <a:avLst/>
          </a:prstGeom>
          <a:noFill/>
        </p:spPr>
        <p:txBody>
          <a:bodyPr wrap="square" rtlCol="0">
            <a:spAutoFit/>
          </a:bodyPr>
          <a:lstStyle/>
          <a:p>
            <a:r>
              <a:rPr lang="en-GB" sz="2400" b="0" dirty="0">
                <a:solidFill>
                  <a:srgbClr val="002060"/>
                </a:solidFill>
                <a:latin typeface="Arial" panose="020B0604020202020204" pitchFamily="34" charset="0"/>
                <a:cs typeface="Arial" panose="020B0604020202020204" pitchFamily="34" charset="0"/>
              </a:rPr>
              <a:t>Equipment for RF measurement of half cells, dumb bells and end groups called HAZEMEMA</a:t>
            </a:r>
            <a:endParaRPr lang="it-IT" sz="2400" b="0" dirty="0">
              <a:solidFill>
                <a:srgbClr val="002060"/>
              </a:solidFill>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137D89A3-0053-14FC-7A85-7103C637B0CE}"/>
              </a:ext>
            </a:extLst>
          </p:cNvPr>
          <p:cNvSpPr txBox="1"/>
          <p:nvPr/>
        </p:nvSpPr>
        <p:spPr>
          <a:xfrm>
            <a:off x="7467600" y="3851622"/>
            <a:ext cx="3594190" cy="1415772"/>
          </a:xfrm>
          <a:prstGeom prst="rect">
            <a:avLst/>
          </a:prstGeom>
          <a:noFill/>
        </p:spPr>
        <p:txBody>
          <a:bodyPr wrap="square" rtlCol="0">
            <a:spAutoFit/>
          </a:bodyPr>
          <a:lstStyle/>
          <a:p>
            <a:r>
              <a:rPr lang="en-US" sz="2400" b="0" dirty="0">
                <a:solidFill>
                  <a:srgbClr val="C00000"/>
                </a:solidFill>
                <a:latin typeface="Arial" panose="020B0604020202020204" pitchFamily="34" charset="0"/>
                <a:cs typeface="Arial" panose="020B0604020202020204" pitchFamily="34" charset="0"/>
              </a:rPr>
              <a:t>All </a:t>
            </a:r>
            <a:r>
              <a:rPr lang="en-US" sz="2400" b="0" dirty="0" err="1">
                <a:solidFill>
                  <a:srgbClr val="C00000"/>
                </a:solidFill>
                <a:latin typeface="Arial" panose="020B0604020202020204" pitchFamily="34" charset="0"/>
                <a:cs typeface="Arial" panose="020B0604020202020204" pitchFamily="34" charset="0"/>
              </a:rPr>
              <a:t>equipments</a:t>
            </a:r>
            <a:r>
              <a:rPr lang="en-US" sz="2400" b="0" dirty="0">
                <a:solidFill>
                  <a:srgbClr val="C00000"/>
                </a:solidFill>
                <a:latin typeface="Arial" panose="020B0604020202020204" pitchFamily="34" charset="0"/>
                <a:cs typeface="Arial" panose="020B0604020202020204" pitchFamily="34" charset="0"/>
              </a:rPr>
              <a:t> Provided with CE certification according EU regulations</a:t>
            </a:r>
          </a:p>
          <a:p>
            <a:endParaRPr lang="it-IT" dirty="0"/>
          </a:p>
        </p:txBody>
      </p:sp>
    </p:spTree>
    <p:extLst>
      <p:ext uri="{BB962C8B-B14F-4D97-AF65-F5344CB8AC3E}">
        <p14:creationId xmlns:p14="http://schemas.microsoft.com/office/powerpoint/2010/main" val="2756155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Cavity Infrastructure Layout at EZ</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55</a:t>
            </a:fld>
            <a:endParaRPr lang="en-US" altLang="it-IT"/>
          </a:p>
        </p:txBody>
      </p:sp>
      <p:sp>
        <p:nvSpPr>
          <p:cNvPr id="6" name="Text Box 2"/>
          <p:cNvSpPr txBox="1">
            <a:spLocks noChangeArrowheads="1"/>
          </p:cNvSpPr>
          <p:nvPr/>
        </p:nvSpPr>
        <p:spPr bwMode="auto">
          <a:xfrm>
            <a:off x="1981200" y="4800601"/>
            <a:ext cx="510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itchFamily="34" charset="0"/>
              </a:defRPr>
            </a:lvl1pPr>
            <a:lvl2pPr marL="742950" indent="-285750" defTabSz="912813" eaLnBrk="0" hangingPunct="0">
              <a:spcBef>
                <a:spcPct val="20000"/>
              </a:spcBef>
              <a:buSzPct val="60000"/>
              <a:buBlip>
                <a:blip r:embed="rId2"/>
              </a:buBlip>
              <a:defRPr>
                <a:solidFill>
                  <a:srgbClr val="000099"/>
                </a:solidFill>
                <a:latin typeface="Calibri" pitchFamily="34" charset="0"/>
              </a:defRPr>
            </a:lvl2pPr>
            <a:lvl3pPr marL="1143000" indent="-228600" defTabSz="912813" eaLnBrk="0" hangingPunct="0">
              <a:spcBef>
                <a:spcPct val="20000"/>
              </a:spcBef>
              <a:buSzPct val="70000"/>
              <a:buBlip>
                <a:blip r:embed="rId3"/>
              </a:buBlip>
              <a:defRPr sz="1600">
                <a:solidFill>
                  <a:schemeClr val="tx1"/>
                </a:solidFill>
                <a:latin typeface="Calibri" pitchFamily="34" charset="0"/>
              </a:defRPr>
            </a:lvl3pPr>
            <a:lvl4pPr marL="1600200"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pPr>
            <a:r>
              <a:rPr lang="en-US" altLang="it-IT">
                <a:ea typeface="ＭＳ Ｐゴシック" pitchFamily="34" charset="-128"/>
              </a:rPr>
              <a:t>Building layout</a:t>
            </a:r>
            <a:r>
              <a:rPr lang="en-US" altLang="it-IT" b="0">
                <a:ea typeface="ＭＳ Ｐゴシック" pitchFamily="34" charset="-128"/>
              </a:rPr>
              <a:t>: clean rooms ISO10, ISO7, ISO4, US and BCP treatment, 120</a:t>
            </a:r>
            <a:r>
              <a:rPr lang="en-US" altLang="it-IT" b="0" baseline="30000">
                <a:ea typeface="ＭＳ Ｐゴシック" pitchFamily="34" charset="-128"/>
              </a:rPr>
              <a:t>o</a:t>
            </a:r>
            <a:r>
              <a:rPr lang="en-US" altLang="it-IT" b="0">
                <a:ea typeface="ＭＳ Ｐゴシック" pitchFamily="34" charset="-128"/>
              </a:rPr>
              <a:t>C baking,  800</a:t>
            </a:r>
            <a:r>
              <a:rPr lang="en-US" altLang="it-IT" b="0" baseline="30000">
                <a:ea typeface="ＭＳ Ｐゴシック" pitchFamily="34" charset="-128"/>
              </a:rPr>
              <a:t>o</a:t>
            </a:r>
            <a:r>
              <a:rPr lang="en-US" altLang="it-IT" b="0">
                <a:ea typeface="ＭＳ Ｐゴシック" pitchFamily="34" charset="-128"/>
              </a:rPr>
              <a:t>C oven, EBW, tuning machine etc.</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1910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066801"/>
            <a:ext cx="86106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8"/>
          <p:cNvSpPr>
            <a:spLocks noChangeShapeType="1"/>
          </p:cNvSpPr>
          <p:nvPr/>
        </p:nvSpPr>
        <p:spPr bwMode="auto">
          <a:xfrm flipH="1">
            <a:off x="10287000" y="990600"/>
            <a:ext cx="304800" cy="76200"/>
          </a:xfrm>
          <a:prstGeom prst="line">
            <a:avLst/>
          </a:prstGeom>
          <a:noFill/>
          <a:ln w="571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6096000"/>
            <a:ext cx="5334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8800" y="36576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a:extLst>
              <a:ext uri="{FF2B5EF4-FFF2-40B4-BE49-F238E27FC236}">
                <a16:creationId xmlns:a16="http://schemas.microsoft.com/office/drawing/2014/main" id="{7F25C83C-3CF5-D730-4CFA-37A132A4FE3F}"/>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4122492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it-IT" dirty="0"/>
              <a:t>Examples of EZ Infrastructure </a:t>
            </a:r>
            <a:r>
              <a:rPr lang="en-US" altLang="it-IT" sz="1800" b="0" dirty="0"/>
              <a:t>(courtesy of EZ)</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56</a:t>
            </a:fld>
            <a:endParaRPr lang="en-US" altLang="it-IT"/>
          </a:p>
        </p:txBody>
      </p:sp>
      <p:pic>
        <p:nvPicPr>
          <p:cNvPr id="6" name="Picture 5" descr="D:\My Documents local\admin_XFEL\ACB\ACB 4_2012\IMG_1333.JPG"/>
          <p:cNvPicPr>
            <a:picLocks noChangeAspect="1" noChangeArrowheads="1"/>
          </p:cNvPicPr>
          <p:nvPr/>
        </p:nvPicPr>
        <p:blipFill>
          <a:blip r:embed="rId2">
            <a:extLst>
              <a:ext uri="{28A0092B-C50C-407E-A947-70E740481C1C}">
                <a14:useLocalDpi xmlns:a14="http://schemas.microsoft.com/office/drawing/2010/main" val="0"/>
              </a:ext>
            </a:extLst>
          </a:blip>
          <a:srcRect l="3773"/>
          <a:stretch>
            <a:fillRect/>
          </a:stretch>
        </p:blipFill>
        <p:spPr bwMode="auto">
          <a:xfrm>
            <a:off x="3962400" y="3352800"/>
            <a:ext cx="38862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My Documents local\admin_XFEL\ACB\ACB 4_2012\IMG_13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219200"/>
            <a:ext cx="302101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19200"/>
            <a:ext cx="3048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r="9573"/>
          <a:stretch>
            <a:fillRect/>
          </a:stretch>
        </p:blipFill>
        <p:spPr bwMode="auto">
          <a:xfrm>
            <a:off x="8001000" y="1189038"/>
            <a:ext cx="2476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1752600" y="3657600"/>
            <a:ext cx="1981200" cy="2014538"/>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defTabSz="912813" eaLnBrk="0" hangingPunct="0">
              <a:spcBef>
                <a:spcPct val="20000"/>
              </a:spcBef>
              <a:buClr>
                <a:schemeClr val="tx1"/>
              </a:buClr>
              <a:buSzPct val="120000"/>
              <a:defRPr sz="2000">
                <a:solidFill>
                  <a:srgbClr val="000099"/>
                </a:solidFill>
                <a:latin typeface="Calibri" pitchFamily="34" charset="0"/>
              </a:defRPr>
            </a:lvl1pPr>
            <a:lvl2pPr marL="742950" indent="-285750" defTabSz="912813" eaLnBrk="0" hangingPunct="0">
              <a:spcBef>
                <a:spcPct val="20000"/>
              </a:spcBef>
              <a:buSzPct val="60000"/>
              <a:buBlip>
                <a:blip r:embed="rId6"/>
              </a:buBlip>
              <a:defRPr>
                <a:solidFill>
                  <a:srgbClr val="000099"/>
                </a:solidFill>
                <a:latin typeface="Calibri" pitchFamily="34" charset="0"/>
              </a:defRPr>
            </a:lvl2pPr>
            <a:lvl3pPr marL="1143000" indent="-228600" defTabSz="912813" eaLnBrk="0" hangingPunct="0">
              <a:spcBef>
                <a:spcPct val="20000"/>
              </a:spcBef>
              <a:buSzPct val="70000"/>
              <a:buBlip>
                <a:blip r:embed="rId7"/>
              </a:buBlip>
              <a:defRPr sz="1600">
                <a:solidFill>
                  <a:schemeClr val="tx1"/>
                </a:solidFill>
                <a:latin typeface="Calibri" pitchFamily="34" charset="0"/>
              </a:defRPr>
            </a:lvl3pPr>
            <a:lvl4pPr marL="1600200" indent="-228600" defTabSz="912813" eaLnBrk="0" hangingPunct="0">
              <a:spcBef>
                <a:spcPct val="20000"/>
              </a:spcBef>
              <a:buChar char="–"/>
              <a:defRPr sz="1400">
                <a:solidFill>
                  <a:srgbClr val="000099"/>
                </a:solidFill>
                <a:latin typeface="Calibri" pitchFamily="34" charset="0"/>
              </a:defRPr>
            </a:lvl4pPr>
            <a:lvl5pPr marL="2057400" indent="-228600" defTabSz="912813" eaLnBrk="0" hangingPunct="0">
              <a:spcBef>
                <a:spcPct val="20000"/>
              </a:spcBef>
              <a:buChar char="»"/>
              <a:defRPr sz="1400">
                <a:solidFill>
                  <a:schemeClr val="tx1"/>
                </a:solidFill>
                <a:latin typeface="Calibri" pitchFamily="34" charset="0"/>
              </a:defRPr>
            </a:lvl5pPr>
            <a:lvl6pPr marL="2514600" indent="-228600" defTabSz="912813" eaLnBrk="0" fontAlgn="base" hangingPunct="0">
              <a:spcBef>
                <a:spcPct val="20000"/>
              </a:spcBef>
              <a:spcAft>
                <a:spcPct val="0"/>
              </a:spcAft>
              <a:buChar char="»"/>
              <a:defRPr sz="1400">
                <a:solidFill>
                  <a:schemeClr val="tx1"/>
                </a:solidFill>
                <a:latin typeface="Calibri" pitchFamily="34" charset="0"/>
              </a:defRPr>
            </a:lvl6pPr>
            <a:lvl7pPr marL="2971800" indent="-228600" defTabSz="912813" eaLnBrk="0" fontAlgn="base" hangingPunct="0">
              <a:spcBef>
                <a:spcPct val="20000"/>
              </a:spcBef>
              <a:spcAft>
                <a:spcPct val="0"/>
              </a:spcAft>
              <a:buChar char="»"/>
              <a:defRPr sz="1400">
                <a:solidFill>
                  <a:schemeClr val="tx1"/>
                </a:solidFill>
                <a:latin typeface="Calibri" pitchFamily="34" charset="0"/>
              </a:defRPr>
            </a:lvl7pPr>
            <a:lvl8pPr marL="3429000" indent="-228600" defTabSz="912813" eaLnBrk="0" fontAlgn="base" hangingPunct="0">
              <a:spcBef>
                <a:spcPct val="20000"/>
              </a:spcBef>
              <a:spcAft>
                <a:spcPct val="0"/>
              </a:spcAft>
              <a:buChar char="»"/>
              <a:defRPr sz="1400">
                <a:solidFill>
                  <a:schemeClr val="tx1"/>
                </a:solidFill>
                <a:latin typeface="Calibri" pitchFamily="34" charset="0"/>
              </a:defRPr>
            </a:lvl8pPr>
            <a:lvl9pPr marL="3886200" indent="-228600" defTabSz="912813" eaLnBrk="0" fontAlgn="base" hangingPunct="0">
              <a:spcBef>
                <a:spcPct val="20000"/>
              </a:spcBef>
              <a:spcAft>
                <a:spcPct val="0"/>
              </a:spcAft>
              <a:buChar char="»"/>
              <a:defRPr sz="1400">
                <a:solidFill>
                  <a:schemeClr val="tx1"/>
                </a:solidFill>
                <a:latin typeface="Calibri" pitchFamily="34" charset="0"/>
              </a:defRPr>
            </a:lvl9pPr>
          </a:lstStyle>
          <a:p>
            <a:pPr eaLnBrk="1" hangingPunct="1">
              <a:spcBef>
                <a:spcPct val="0"/>
              </a:spcBef>
              <a:buClrTx/>
              <a:buSzTx/>
            </a:pPr>
            <a:r>
              <a:rPr lang="en-US" altLang="it-IT" sz="1800">
                <a:ea typeface="ＭＳ Ｐゴシック" pitchFamily="34" charset="-128"/>
              </a:rPr>
              <a:t>New EBW machine</a:t>
            </a:r>
          </a:p>
          <a:p>
            <a:pPr eaLnBrk="1" hangingPunct="1">
              <a:spcBef>
                <a:spcPct val="0"/>
              </a:spcBef>
              <a:buClrTx/>
              <a:buSzTx/>
            </a:pPr>
            <a:endParaRPr lang="en-US" altLang="it-IT" sz="1800">
              <a:ea typeface="ＭＳ Ｐゴシック" pitchFamily="34" charset="-128"/>
            </a:endParaRPr>
          </a:p>
          <a:p>
            <a:pPr eaLnBrk="1" hangingPunct="1">
              <a:spcBef>
                <a:spcPct val="0"/>
              </a:spcBef>
              <a:buClrTx/>
              <a:buSzTx/>
            </a:pPr>
            <a:r>
              <a:rPr lang="en-US" altLang="it-IT" sz="1800">
                <a:ea typeface="ＭＳ Ｐゴシック" pitchFamily="34" charset="-128"/>
              </a:rPr>
              <a:t>New oven for 800</a:t>
            </a:r>
            <a:r>
              <a:rPr lang="en-US" altLang="it-IT" sz="1800" baseline="40000">
                <a:ea typeface="ＭＳ Ｐゴシック" pitchFamily="34" charset="-128"/>
              </a:rPr>
              <a:t>o</a:t>
            </a:r>
            <a:r>
              <a:rPr lang="en-US" altLang="it-IT" sz="1800">
                <a:ea typeface="ＭＳ Ｐゴシック" pitchFamily="34" charset="-128"/>
              </a:rPr>
              <a:t>C treatment</a:t>
            </a:r>
          </a:p>
          <a:p>
            <a:pPr eaLnBrk="1" hangingPunct="1">
              <a:spcBef>
                <a:spcPct val="0"/>
              </a:spcBef>
              <a:buClrTx/>
              <a:buSzTx/>
            </a:pPr>
            <a:endParaRPr lang="en-US" altLang="it-IT" sz="1800">
              <a:ea typeface="ＭＳ Ｐゴシック" pitchFamily="34" charset="-128"/>
            </a:endParaRPr>
          </a:p>
          <a:p>
            <a:pPr eaLnBrk="1" hangingPunct="1">
              <a:spcBef>
                <a:spcPct val="0"/>
              </a:spcBef>
              <a:buClrTx/>
              <a:buSzTx/>
            </a:pPr>
            <a:r>
              <a:rPr lang="en-US" altLang="it-IT" sz="1800">
                <a:ea typeface="ＭＳ Ｐゴシック" pitchFamily="34" charset="-128"/>
              </a:rPr>
              <a:t>Borescope for optical inspection</a:t>
            </a:r>
          </a:p>
        </p:txBody>
      </p:sp>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9718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57912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5791201"/>
            <a:ext cx="762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6">
            <a:extLst>
              <a:ext uri="{FF2B5EF4-FFF2-40B4-BE49-F238E27FC236}">
                <a16:creationId xmlns:a16="http://schemas.microsoft.com/office/drawing/2014/main" id="{19A76735-8043-4B4D-DC3E-247241323AFE}"/>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046366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Deep</a:t>
            </a:r>
            <a:r>
              <a:rPr lang="it-IT" dirty="0"/>
              <a:t> </a:t>
            </a:r>
            <a:r>
              <a:rPr lang="it-IT" dirty="0" err="1"/>
              <a:t>Defect</a:t>
            </a:r>
            <a:r>
              <a:rPr lang="it-IT" dirty="0"/>
              <a:t> Analysis </a:t>
            </a:r>
            <a:r>
              <a:rPr lang="it-IT" dirty="0" err="1"/>
              <a:t>Capability</a:t>
            </a:r>
            <a:r>
              <a:rPr lang="it-IT" dirty="0"/>
              <a:t> @ </a:t>
            </a:r>
            <a:r>
              <a:rPr lang="it-IT" dirty="0" err="1"/>
              <a:t>Labs</a:t>
            </a:r>
            <a:r>
              <a:rPr lang="it-IT" dirty="0"/>
              <a:t> - 1</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57</a:t>
            </a:fld>
            <a:endParaRPr lang="en-US" altLang="it-IT"/>
          </a:p>
        </p:txBody>
      </p:sp>
      <p:pic>
        <p:nvPicPr>
          <p:cNvPr id="6" name="Picture 2" descr="07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041" b="6679"/>
          <a:stretch/>
        </p:blipFill>
        <p:spPr bwMode="auto">
          <a:xfrm>
            <a:off x="1759424" y="1295400"/>
            <a:ext cx="8597900" cy="504284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724240" y="823415"/>
            <a:ext cx="5548507" cy="400110"/>
          </a:xfrm>
          <a:prstGeom prst="rect">
            <a:avLst/>
          </a:prstGeom>
          <a:noFill/>
        </p:spPr>
        <p:txBody>
          <a:bodyPr wrap="none" rtlCol="0">
            <a:spAutoFit/>
          </a:bodyPr>
          <a:lstStyle/>
          <a:p>
            <a:r>
              <a:rPr lang="it-IT" sz="2000" dirty="0" err="1">
                <a:solidFill>
                  <a:srgbClr val="002060"/>
                </a:solidFill>
                <a:latin typeface="Arial" panose="020B0604020202020204" pitchFamily="34" charset="0"/>
                <a:cs typeface="Arial" panose="020B0604020202020204" pitchFamily="34" charset="0"/>
              </a:rPr>
              <a:t>Topographical</a:t>
            </a:r>
            <a:r>
              <a:rPr lang="it-IT" sz="2000" dirty="0">
                <a:solidFill>
                  <a:srgbClr val="002060"/>
                </a:solidFill>
                <a:latin typeface="Arial" panose="020B0604020202020204" pitchFamily="34" charset="0"/>
                <a:cs typeface="Arial" panose="020B0604020202020204" pitchFamily="34" charset="0"/>
              </a:rPr>
              <a:t> </a:t>
            </a:r>
            <a:r>
              <a:rPr lang="it-IT" sz="2000" dirty="0" err="1">
                <a:solidFill>
                  <a:srgbClr val="002060"/>
                </a:solidFill>
                <a:latin typeface="Arial" panose="020B0604020202020204" pitchFamily="34" charset="0"/>
                <a:cs typeface="Arial" panose="020B0604020202020204" pitchFamily="34" charset="0"/>
              </a:rPr>
              <a:t>defects</a:t>
            </a:r>
            <a:r>
              <a:rPr lang="it-IT" sz="2000" dirty="0">
                <a:solidFill>
                  <a:srgbClr val="002060"/>
                </a:solidFill>
                <a:latin typeface="Arial" panose="020B0604020202020204" pitchFamily="34" charset="0"/>
                <a:cs typeface="Arial" panose="020B0604020202020204" pitchFamily="34" charset="0"/>
              </a:rPr>
              <a:t> </a:t>
            </a:r>
            <a:r>
              <a:rPr lang="it-IT" sz="2000" dirty="0" err="1">
                <a:solidFill>
                  <a:srgbClr val="002060"/>
                </a:solidFill>
                <a:latin typeface="Arial" panose="020B0604020202020204" pitchFamily="34" charset="0"/>
                <a:cs typeface="Arial" panose="020B0604020202020204" pitchFamily="34" charset="0"/>
              </a:rPr>
              <a:t>at</a:t>
            </a:r>
            <a:r>
              <a:rPr lang="it-IT" sz="2000" dirty="0">
                <a:solidFill>
                  <a:srgbClr val="002060"/>
                </a:solidFill>
                <a:latin typeface="Arial" panose="020B0604020202020204" pitchFamily="34" charset="0"/>
                <a:cs typeface="Arial" panose="020B0604020202020204" pitchFamily="34" charset="0"/>
              </a:rPr>
              <a:t> the </a:t>
            </a:r>
            <a:r>
              <a:rPr lang="it-IT" sz="2000" dirty="0" err="1">
                <a:solidFill>
                  <a:srgbClr val="002060"/>
                </a:solidFill>
                <a:latin typeface="Arial" panose="020B0604020202020204" pitchFamily="34" charset="0"/>
                <a:cs typeface="Arial" panose="020B0604020202020204" pitchFamily="34" charset="0"/>
              </a:rPr>
              <a:t>welding</a:t>
            </a:r>
            <a:r>
              <a:rPr lang="it-IT" sz="2000" dirty="0">
                <a:solidFill>
                  <a:srgbClr val="002060"/>
                </a:solidFill>
                <a:latin typeface="Arial" panose="020B0604020202020204" pitchFamily="34" charset="0"/>
                <a:cs typeface="Arial" panose="020B0604020202020204" pitchFamily="34" charset="0"/>
              </a:rPr>
              <a:t> </a:t>
            </a:r>
            <a:r>
              <a:rPr lang="it-IT" sz="2000" dirty="0" err="1">
                <a:solidFill>
                  <a:srgbClr val="002060"/>
                </a:solidFill>
                <a:latin typeface="Arial" panose="020B0604020202020204" pitchFamily="34" charset="0"/>
                <a:cs typeface="Arial" panose="020B0604020202020204" pitchFamily="34" charset="0"/>
              </a:rPr>
              <a:t>seams</a:t>
            </a:r>
            <a:endParaRPr lang="en-US" sz="2000" dirty="0">
              <a:solidFill>
                <a:srgbClr val="002060"/>
              </a:solidFill>
              <a:latin typeface="Arial" panose="020B0604020202020204" pitchFamily="34" charset="0"/>
              <a:cs typeface="Arial" panose="020B0604020202020204" pitchFamily="34" charset="0"/>
            </a:endParaRPr>
          </a:p>
        </p:txBody>
      </p:sp>
      <p:sp>
        <p:nvSpPr>
          <p:cNvPr id="8" name="Rectangle 6">
            <a:extLst>
              <a:ext uri="{FF2B5EF4-FFF2-40B4-BE49-F238E27FC236}">
                <a16:creationId xmlns:a16="http://schemas.microsoft.com/office/drawing/2014/main" id="{553D018F-7D9B-CD3F-785F-4C70D361CEFB}"/>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867153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Deep</a:t>
            </a:r>
            <a:r>
              <a:rPr lang="it-IT" dirty="0"/>
              <a:t> </a:t>
            </a:r>
            <a:r>
              <a:rPr lang="it-IT" dirty="0" err="1"/>
              <a:t>Defect</a:t>
            </a:r>
            <a:r>
              <a:rPr lang="it-IT" dirty="0"/>
              <a:t> Analysis </a:t>
            </a:r>
            <a:r>
              <a:rPr lang="it-IT" dirty="0" err="1"/>
              <a:t>Capability</a:t>
            </a:r>
            <a:r>
              <a:rPr lang="it-IT" dirty="0"/>
              <a:t> @ </a:t>
            </a:r>
            <a:r>
              <a:rPr lang="it-IT" dirty="0" err="1"/>
              <a:t>Labs</a:t>
            </a:r>
            <a:r>
              <a:rPr lang="it-IT" dirty="0"/>
              <a:t> - 2</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58</a:t>
            </a:fld>
            <a:endParaRPr lang="en-US" altLang="it-IT"/>
          </a:p>
        </p:txBody>
      </p:sp>
      <p:sp>
        <p:nvSpPr>
          <p:cNvPr id="6" name="CasellaDiTesto 5"/>
          <p:cNvSpPr txBox="1"/>
          <p:nvPr/>
        </p:nvSpPr>
        <p:spPr>
          <a:xfrm>
            <a:off x="1447801" y="828117"/>
            <a:ext cx="9906000" cy="369332"/>
          </a:xfrm>
          <a:prstGeom prst="rect">
            <a:avLst/>
          </a:prstGeom>
          <a:noFill/>
        </p:spPr>
        <p:txBody>
          <a:bodyPr wrap="square" rtlCol="0">
            <a:spAutoFit/>
          </a:bodyPr>
          <a:lstStyle/>
          <a:p>
            <a:r>
              <a:rPr lang="it-IT" sz="1800" dirty="0" err="1">
                <a:solidFill>
                  <a:srgbClr val="002060"/>
                </a:solidFill>
                <a:latin typeface="Arial" panose="020B0604020202020204" pitchFamily="34" charset="0"/>
                <a:cs typeface="Arial" panose="020B0604020202020204" pitchFamily="34" charset="0"/>
              </a:rPr>
              <a:t>Etching</a:t>
            </a:r>
            <a:r>
              <a:rPr lang="it-IT" sz="1800" dirty="0">
                <a:solidFill>
                  <a:srgbClr val="002060"/>
                </a:solidFill>
                <a:latin typeface="Arial" panose="020B0604020202020204" pitchFamily="34" charset="0"/>
                <a:cs typeface="Arial" panose="020B0604020202020204" pitchFamily="34" charset="0"/>
              </a:rPr>
              <a:t> </a:t>
            </a:r>
            <a:r>
              <a:rPr lang="it-IT" sz="1800" dirty="0" err="1">
                <a:solidFill>
                  <a:srgbClr val="002060"/>
                </a:solidFill>
                <a:latin typeface="Arial" panose="020B0604020202020204" pitchFamily="34" charset="0"/>
                <a:cs typeface="Arial" panose="020B0604020202020204" pitchFamily="34" charset="0"/>
              </a:rPr>
              <a:t>pits</a:t>
            </a:r>
            <a:r>
              <a:rPr lang="it-IT" sz="1800" dirty="0">
                <a:solidFill>
                  <a:srgbClr val="002060"/>
                </a:solidFill>
                <a:latin typeface="Arial" panose="020B0604020202020204" pitchFamily="34" charset="0"/>
                <a:cs typeface="Arial" panose="020B0604020202020204" pitchFamily="34" charset="0"/>
              </a:rPr>
              <a:t>: </a:t>
            </a:r>
            <a:r>
              <a:rPr lang="it-IT" sz="1800" dirty="0">
                <a:solidFill>
                  <a:srgbClr val="CC3300"/>
                </a:solidFill>
                <a:latin typeface="Arial" panose="020B0604020202020204" pitchFamily="34" charset="0"/>
                <a:cs typeface="Arial" panose="020B0604020202020204" pitchFamily="34" charset="0"/>
              </a:rPr>
              <a:t>EBSD with </a:t>
            </a:r>
            <a:r>
              <a:rPr lang="it-IT" sz="1800" dirty="0" err="1">
                <a:solidFill>
                  <a:srgbClr val="CC3300"/>
                </a:solidFill>
                <a:latin typeface="Arial" panose="020B0604020202020204" pitchFamily="34" charset="0"/>
                <a:cs typeface="Arial" panose="020B0604020202020204" pitchFamily="34" charset="0"/>
              </a:rPr>
              <a:t>strain</a:t>
            </a:r>
            <a:r>
              <a:rPr lang="it-IT" sz="1800" dirty="0">
                <a:solidFill>
                  <a:srgbClr val="CC3300"/>
                </a:solidFill>
                <a:latin typeface="Arial" panose="020B0604020202020204" pitchFamily="34" charset="0"/>
                <a:cs typeface="Arial" panose="020B0604020202020204" pitchFamily="34" charset="0"/>
              </a:rPr>
              <a:t> </a:t>
            </a:r>
            <a:r>
              <a:rPr lang="it-IT" sz="1800" dirty="0" err="1">
                <a:solidFill>
                  <a:srgbClr val="CC3300"/>
                </a:solidFill>
                <a:latin typeface="Arial" panose="020B0604020202020204" pitchFamily="34" charset="0"/>
                <a:cs typeface="Arial" panose="020B0604020202020204" pitchFamily="34" charset="0"/>
              </a:rPr>
              <a:t>maps</a:t>
            </a:r>
            <a:r>
              <a:rPr lang="it-IT" sz="1800" dirty="0">
                <a:solidFill>
                  <a:srgbClr val="CC3300"/>
                </a:solidFill>
                <a:latin typeface="Arial" panose="020B0604020202020204" pitchFamily="34" charset="0"/>
                <a:cs typeface="Arial" panose="020B0604020202020204" pitchFamily="34" charset="0"/>
              </a:rPr>
              <a:t> </a:t>
            </a:r>
            <a:r>
              <a:rPr lang="it-IT" sz="1800" dirty="0">
                <a:solidFill>
                  <a:srgbClr val="002060"/>
                </a:solidFill>
                <a:latin typeface="Arial" panose="020B0604020202020204" pitchFamily="34" charset="0"/>
                <a:cs typeface="Arial" panose="020B0604020202020204" pitchFamily="34" charset="0"/>
              </a:rPr>
              <a:t>via </a:t>
            </a:r>
            <a:r>
              <a:rPr lang="it-IT" sz="1800" dirty="0" err="1">
                <a:solidFill>
                  <a:srgbClr val="002060"/>
                </a:solidFill>
                <a:latin typeface="Arial" panose="020B0604020202020204" pitchFamily="34" charset="0"/>
                <a:cs typeface="Arial" panose="020B0604020202020204" pitchFamily="34" charset="0"/>
              </a:rPr>
              <a:t>grain</a:t>
            </a:r>
            <a:r>
              <a:rPr lang="it-IT" sz="1800" dirty="0">
                <a:solidFill>
                  <a:srgbClr val="002060"/>
                </a:solidFill>
                <a:latin typeface="Arial" panose="020B0604020202020204" pitchFamily="34" charset="0"/>
                <a:cs typeface="Arial" panose="020B0604020202020204" pitchFamily="34" charset="0"/>
              </a:rPr>
              <a:t> </a:t>
            </a:r>
            <a:r>
              <a:rPr lang="it-IT" sz="1800" dirty="0" err="1">
                <a:solidFill>
                  <a:srgbClr val="002060"/>
                </a:solidFill>
                <a:latin typeface="Arial" panose="020B0604020202020204" pitchFamily="34" charset="0"/>
                <a:cs typeface="Arial" panose="020B0604020202020204" pitchFamily="34" charset="0"/>
              </a:rPr>
              <a:t>reference</a:t>
            </a:r>
            <a:r>
              <a:rPr lang="it-IT" sz="1800" dirty="0">
                <a:solidFill>
                  <a:srgbClr val="002060"/>
                </a:solidFill>
                <a:latin typeface="Arial" panose="020B0604020202020204" pitchFamily="34" charset="0"/>
                <a:cs typeface="Arial" panose="020B0604020202020204" pitchFamily="34" charset="0"/>
              </a:rPr>
              <a:t> </a:t>
            </a:r>
            <a:r>
              <a:rPr lang="it-IT" sz="1800" dirty="0" err="1">
                <a:solidFill>
                  <a:srgbClr val="002060"/>
                </a:solidFill>
                <a:latin typeface="Arial" panose="020B0604020202020204" pitchFamily="34" charset="0"/>
                <a:cs typeface="Arial" panose="020B0604020202020204" pitchFamily="34" charset="0"/>
              </a:rPr>
              <a:t>orientation</a:t>
            </a:r>
            <a:r>
              <a:rPr lang="it-IT" sz="1800" dirty="0">
                <a:solidFill>
                  <a:srgbClr val="002060"/>
                </a:solidFill>
                <a:latin typeface="Arial" panose="020B0604020202020204" pitchFamily="34" charset="0"/>
                <a:cs typeface="Arial" panose="020B0604020202020204" pitchFamily="34" charset="0"/>
              </a:rPr>
              <a:t> </a:t>
            </a:r>
            <a:r>
              <a:rPr lang="it-IT" sz="1800" dirty="0" err="1">
                <a:solidFill>
                  <a:srgbClr val="002060"/>
                </a:solidFill>
                <a:latin typeface="Arial" panose="020B0604020202020204" pitchFamily="34" charset="0"/>
                <a:cs typeface="Arial" panose="020B0604020202020204" pitchFamily="34" charset="0"/>
              </a:rPr>
              <a:t>deviation</a:t>
            </a:r>
            <a:r>
              <a:rPr lang="it-IT" sz="1800" dirty="0">
                <a:solidFill>
                  <a:srgbClr val="002060"/>
                </a:solidFill>
                <a:latin typeface="Arial" panose="020B0604020202020204" pitchFamily="34" charset="0"/>
                <a:cs typeface="Arial" panose="020B0604020202020204" pitchFamily="34" charset="0"/>
              </a:rPr>
              <a:t> (GROD)</a:t>
            </a:r>
            <a:endParaRPr lang="en-US" sz="1800" dirty="0">
              <a:solidFill>
                <a:srgbClr val="002060"/>
              </a:solidFill>
              <a:latin typeface="Arial" panose="020B0604020202020204" pitchFamily="34" charset="0"/>
              <a:cs typeface="Arial" panose="020B0604020202020204" pitchFamily="34" charset="0"/>
            </a:endParaRPr>
          </a:p>
        </p:txBody>
      </p:sp>
      <p:pic>
        <p:nvPicPr>
          <p:cNvPr id="7" name="Picture 2" descr="07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875" b="7654"/>
          <a:stretch/>
        </p:blipFill>
        <p:spPr bwMode="auto">
          <a:xfrm>
            <a:off x="1905000" y="1295400"/>
            <a:ext cx="8597900" cy="4927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BE3902D3-D05B-AE06-BFD2-8C1CFAAE0B62}"/>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535618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Deep</a:t>
            </a:r>
            <a:r>
              <a:rPr lang="it-IT" dirty="0"/>
              <a:t> </a:t>
            </a:r>
            <a:r>
              <a:rPr lang="it-IT" dirty="0" err="1"/>
              <a:t>Defect</a:t>
            </a:r>
            <a:r>
              <a:rPr lang="it-IT" dirty="0"/>
              <a:t> Analysis </a:t>
            </a:r>
            <a:r>
              <a:rPr lang="it-IT" dirty="0" err="1"/>
              <a:t>Capability</a:t>
            </a:r>
            <a:r>
              <a:rPr lang="it-IT" dirty="0"/>
              <a:t> @ </a:t>
            </a:r>
            <a:r>
              <a:rPr lang="it-IT" dirty="0" err="1"/>
              <a:t>Labs</a:t>
            </a:r>
            <a:r>
              <a:rPr lang="it-IT" dirty="0"/>
              <a:t> - 3</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59</a:t>
            </a:fld>
            <a:endParaRPr lang="en-US" altLang="it-IT"/>
          </a:p>
        </p:txBody>
      </p:sp>
      <p:sp>
        <p:nvSpPr>
          <p:cNvPr id="6" name="CasellaDiTesto 5"/>
          <p:cNvSpPr txBox="1"/>
          <p:nvPr/>
        </p:nvSpPr>
        <p:spPr>
          <a:xfrm>
            <a:off x="1844723" y="762000"/>
            <a:ext cx="8986178" cy="369332"/>
          </a:xfrm>
          <a:prstGeom prst="rect">
            <a:avLst/>
          </a:prstGeom>
          <a:noFill/>
        </p:spPr>
        <p:txBody>
          <a:bodyPr wrap="none" rtlCol="0">
            <a:spAutoFit/>
          </a:bodyPr>
          <a:lstStyle/>
          <a:p>
            <a:r>
              <a:rPr lang="it-IT" sz="1800" dirty="0">
                <a:solidFill>
                  <a:srgbClr val="002060"/>
                </a:solidFill>
                <a:latin typeface="Arial" panose="020B0604020202020204" pitchFamily="34" charset="0"/>
                <a:cs typeface="Arial" panose="020B0604020202020204" pitchFamily="34" charset="0"/>
              </a:rPr>
              <a:t>Dangerous </a:t>
            </a:r>
            <a:r>
              <a:rPr lang="it-IT" sz="1800" dirty="0" err="1">
                <a:solidFill>
                  <a:srgbClr val="002060"/>
                </a:solidFill>
                <a:latin typeface="Arial" panose="020B0604020202020204" pitchFamily="34" charset="0"/>
                <a:cs typeface="Arial" panose="020B0604020202020204" pitchFamily="34" charset="0"/>
              </a:rPr>
              <a:t>surface</a:t>
            </a:r>
            <a:r>
              <a:rPr lang="it-IT" sz="1800" dirty="0">
                <a:solidFill>
                  <a:srgbClr val="002060"/>
                </a:solidFill>
                <a:latin typeface="Arial" panose="020B0604020202020204" pitchFamily="34" charset="0"/>
                <a:cs typeface="Arial" panose="020B0604020202020204" pitchFamily="34" charset="0"/>
              </a:rPr>
              <a:t> </a:t>
            </a:r>
            <a:r>
              <a:rPr lang="it-IT" sz="1800" dirty="0" err="1">
                <a:solidFill>
                  <a:srgbClr val="002060"/>
                </a:solidFill>
                <a:latin typeface="Arial" panose="020B0604020202020204" pitchFamily="34" charset="0"/>
                <a:cs typeface="Arial" panose="020B0604020202020204" pitchFamily="34" charset="0"/>
              </a:rPr>
              <a:t>defects</a:t>
            </a:r>
            <a:r>
              <a:rPr lang="it-IT" sz="1800" dirty="0">
                <a:solidFill>
                  <a:srgbClr val="002060"/>
                </a:solidFill>
                <a:latin typeface="Arial" panose="020B0604020202020204" pitchFamily="34" charset="0"/>
                <a:cs typeface="Arial" panose="020B0604020202020204" pitchFamily="34" charset="0"/>
              </a:rPr>
              <a:t> </a:t>
            </a:r>
            <a:r>
              <a:rPr lang="it-IT" sz="1800" dirty="0" err="1">
                <a:solidFill>
                  <a:srgbClr val="002060"/>
                </a:solidFill>
                <a:latin typeface="Arial" panose="020B0604020202020204" pitchFamily="34" charset="0"/>
                <a:cs typeface="Arial" panose="020B0604020202020204" pitchFamily="34" charset="0"/>
              </a:rPr>
              <a:t>generated</a:t>
            </a:r>
            <a:r>
              <a:rPr lang="it-IT" sz="1800" dirty="0">
                <a:solidFill>
                  <a:srgbClr val="002060"/>
                </a:solidFill>
                <a:latin typeface="Arial" panose="020B0604020202020204" pitchFamily="34" charset="0"/>
                <a:cs typeface="Arial" panose="020B0604020202020204" pitchFamily="34" charset="0"/>
              </a:rPr>
              <a:t> by </a:t>
            </a:r>
            <a:r>
              <a:rPr lang="it-IT" sz="1800" dirty="0" err="1">
                <a:solidFill>
                  <a:srgbClr val="002060"/>
                </a:solidFill>
                <a:latin typeface="Arial" panose="020B0604020202020204" pitchFamily="34" charset="0"/>
                <a:cs typeface="Arial" panose="020B0604020202020204" pitchFamily="34" charset="0"/>
              </a:rPr>
              <a:t>bad</a:t>
            </a:r>
            <a:r>
              <a:rPr lang="it-IT" sz="1800" dirty="0">
                <a:solidFill>
                  <a:srgbClr val="002060"/>
                </a:solidFill>
                <a:latin typeface="Arial" panose="020B0604020202020204" pitchFamily="34" charset="0"/>
                <a:cs typeface="Arial" panose="020B0604020202020204" pitchFamily="34" charset="0"/>
              </a:rPr>
              <a:t> HPR (</a:t>
            </a:r>
            <a:r>
              <a:rPr lang="it-IT" sz="1800" dirty="0" err="1">
                <a:solidFill>
                  <a:srgbClr val="002060"/>
                </a:solidFill>
                <a:latin typeface="Arial" panose="020B0604020202020204" pitchFamily="34" charset="0"/>
                <a:cs typeface="Arial" panose="020B0604020202020204" pitchFamily="34" charset="0"/>
              </a:rPr>
              <a:t>Hihg</a:t>
            </a:r>
            <a:r>
              <a:rPr lang="it-IT" sz="1800" dirty="0">
                <a:solidFill>
                  <a:srgbClr val="002060"/>
                </a:solidFill>
                <a:latin typeface="Arial" panose="020B0604020202020204" pitchFamily="34" charset="0"/>
                <a:cs typeface="Arial" panose="020B0604020202020204" pitchFamily="34" charset="0"/>
              </a:rPr>
              <a:t> Pressure Water </a:t>
            </a:r>
            <a:r>
              <a:rPr lang="it-IT" sz="1800" dirty="0" err="1">
                <a:solidFill>
                  <a:srgbClr val="002060"/>
                </a:solidFill>
                <a:latin typeface="Arial" panose="020B0604020202020204" pitchFamily="34" charset="0"/>
                <a:cs typeface="Arial" panose="020B0604020202020204" pitchFamily="34" charset="0"/>
              </a:rPr>
              <a:t>rinsing</a:t>
            </a:r>
            <a:r>
              <a:rPr lang="it-IT" sz="1800" dirty="0">
                <a:solidFill>
                  <a:srgbClr val="002060"/>
                </a:solidFill>
                <a:latin typeface="Arial" panose="020B0604020202020204" pitchFamily="34" charset="0"/>
                <a:cs typeface="Arial" panose="020B0604020202020204" pitchFamily="34" charset="0"/>
              </a:rPr>
              <a:t>)</a:t>
            </a:r>
            <a:endParaRPr lang="en-US" sz="1800" dirty="0">
              <a:solidFill>
                <a:srgbClr val="002060"/>
              </a:solidFill>
              <a:latin typeface="Arial" panose="020B0604020202020204" pitchFamily="34" charset="0"/>
              <a:cs typeface="Arial" panose="020B0604020202020204" pitchFamily="34" charset="0"/>
            </a:endParaRPr>
          </a:p>
        </p:txBody>
      </p:sp>
      <p:pic>
        <p:nvPicPr>
          <p:cNvPr id="7" name="Picture 2" descr="07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 t="15235" r="13" b="5738"/>
          <a:stretch/>
        </p:blipFill>
        <p:spPr bwMode="auto">
          <a:xfrm>
            <a:off x="1844723" y="1217057"/>
            <a:ext cx="8521700" cy="50470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826E5B6C-FB76-B804-AADC-7E4A54B764BF}"/>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76841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233756-0F05-134B-A7EC-1ADACA120D33}"/>
              </a:ext>
            </a:extLst>
          </p:cNvPr>
          <p:cNvSpPr>
            <a:spLocks noGrp="1"/>
          </p:cNvSpPr>
          <p:nvPr>
            <p:ph type="title"/>
          </p:nvPr>
        </p:nvSpPr>
        <p:spPr/>
        <p:txBody>
          <a:bodyPr/>
          <a:lstStyle/>
          <a:p>
            <a:r>
              <a:rPr lang="it-IT" dirty="0"/>
              <a:t>Some </a:t>
            </a:r>
            <a:r>
              <a:rPr lang="it-IT" dirty="0" err="1"/>
              <a:t>Historical</a:t>
            </a:r>
            <a:r>
              <a:rPr lang="it-IT" dirty="0"/>
              <a:t> </a:t>
            </a:r>
            <a:r>
              <a:rPr lang="it-IT" dirty="0" err="1"/>
              <a:t>References</a:t>
            </a:r>
            <a:r>
              <a:rPr lang="it-IT" dirty="0"/>
              <a:t> - 1</a:t>
            </a:r>
          </a:p>
        </p:txBody>
      </p:sp>
      <p:sp>
        <p:nvSpPr>
          <p:cNvPr id="3" name="Segnaposto contenuto 2">
            <a:extLst>
              <a:ext uri="{FF2B5EF4-FFF2-40B4-BE49-F238E27FC236}">
                <a16:creationId xmlns:a16="http://schemas.microsoft.com/office/drawing/2014/main" id="{0191C33C-D690-4F20-97D5-890DE3166E8A}"/>
              </a:ext>
            </a:extLst>
          </p:cNvPr>
          <p:cNvSpPr>
            <a:spLocks noGrp="1"/>
          </p:cNvSpPr>
          <p:nvPr>
            <p:ph idx="1"/>
          </p:nvPr>
        </p:nvSpPr>
        <p:spPr>
          <a:xfrm>
            <a:off x="622300" y="1066007"/>
            <a:ext cx="10947400" cy="5334000"/>
          </a:xfrm>
        </p:spPr>
        <p:txBody>
          <a:bodyPr/>
          <a:lstStyle/>
          <a:p>
            <a:pPr rtl="0">
              <a:spcAft>
                <a:spcPts val="600"/>
              </a:spcAft>
            </a:pPr>
            <a:r>
              <a:rPr lang="it-IT" sz="2400" b="0" i="0" u="none" strike="noStrike" baseline="0" dirty="0">
                <a:solidFill>
                  <a:srgbClr val="002060"/>
                </a:solidFill>
                <a:latin typeface="Arial" panose="020B0604020202020204" pitchFamily="34" charset="0"/>
              </a:rPr>
              <a:t>From the time of the First World War, manufacturing </a:t>
            </a:r>
            <a:r>
              <a:rPr lang="it-IT" sz="2400" b="0" i="0" u="none" strike="noStrike" baseline="0" dirty="0" err="1">
                <a:solidFill>
                  <a:srgbClr val="002060"/>
                </a:solidFill>
                <a:latin typeface="Arial" panose="020B0604020202020204" pitchFamily="34" charset="0"/>
              </a:rPr>
              <a:t>processes</a:t>
            </a:r>
            <a:r>
              <a:rPr lang="it-IT" sz="2400" b="0" i="0" u="none" strike="noStrike" baseline="0" dirty="0">
                <a:solidFill>
                  <a:srgbClr val="002060"/>
                </a:solidFill>
                <a:latin typeface="Arial" panose="020B0604020202020204" pitchFamily="34" charset="0"/>
              </a:rPr>
              <a:t> </a:t>
            </a:r>
            <a:r>
              <a:rPr lang="it-IT" sz="2400" b="0" i="0" u="none" strike="noStrike" baseline="0" dirty="0" err="1">
                <a:solidFill>
                  <a:srgbClr val="002060"/>
                </a:solidFill>
                <a:latin typeface="Arial" panose="020B0604020202020204" pitchFamily="34" charset="0"/>
              </a:rPr>
              <a:t>typically</a:t>
            </a:r>
            <a:r>
              <a:rPr lang="it-IT" sz="2400" b="0" i="0" u="none" strike="noStrike" baseline="0" dirty="0">
                <a:solidFill>
                  <a:srgbClr val="002060"/>
                </a:solidFill>
                <a:latin typeface="Arial" panose="020B0604020202020204" pitchFamily="34" charset="0"/>
              </a:rPr>
              <a:t> </a:t>
            </a:r>
            <a:r>
              <a:rPr lang="it-IT" sz="2400" b="0" i="0" u="none" strike="noStrike" baseline="0" dirty="0" err="1">
                <a:solidFill>
                  <a:srgbClr val="002060"/>
                </a:solidFill>
                <a:latin typeface="Arial" panose="020B0604020202020204" pitchFamily="34" charset="0"/>
              </a:rPr>
              <a:t>became</a:t>
            </a:r>
            <a:r>
              <a:rPr lang="it-IT" sz="2400" b="0" i="0" u="none" strike="noStrike" baseline="0" dirty="0">
                <a:solidFill>
                  <a:srgbClr val="002060"/>
                </a:solidFill>
                <a:latin typeface="Arial" panose="020B0604020202020204" pitchFamily="34" charset="0"/>
              </a:rPr>
              <a:t> more </a:t>
            </a:r>
            <a:r>
              <a:rPr lang="it-IT" sz="2400" b="0" i="0" u="none" strike="noStrike" baseline="0" dirty="0" err="1">
                <a:solidFill>
                  <a:srgbClr val="002060"/>
                </a:solidFill>
                <a:latin typeface="Arial" panose="020B0604020202020204" pitchFamily="34" charset="0"/>
              </a:rPr>
              <a:t>complex</a:t>
            </a:r>
            <a:r>
              <a:rPr lang="it-IT" sz="2400" b="0" i="0" u="none" strike="noStrike" baseline="0" dirty="0">
                <a:solidFill>
                  <a:srgbClr val="002060"/>
                </a:solidFill>
                <a:latin typeface="Arial" panose="020B0604020202020204" pitchFamily="34" charset="0"/>
              </a:rPr>
              <a:t>, with </a:t>
            </a:r>
            <a:r>
              <a:rPr lang="it-IT" sz="2400" b="0" i="0" u="none" strike="noStrike" baseline="0" dirty="0" err="1">
                <a:solidFill>
                  <a:srgbClr val="002060"/>
                </a:solidFill>
                <a:latin typeface="Arial" panose="020B0604020202020204" pitchFamily="34" charset="0"/>
              </a:rPr>
              <a:t>larger</a:t>
            </a:r>
            <a:r>
              <a:rPr lang="it-IT" sz="2400" b="0" i="0" u="none" strike="noStrike" baseline="0" dirty="0">
                <a:solidFill>
                  <a:srgbClr val="002060"/>
                </a:solidFill>
                <a:latin typeface="Arial" panose="020B0604020202020204" pitchFamily="34" charset="0"/>
              </a:rPr>
              <a:t> </a:t>
            </a:r>
            <a:r>
              <a:rPr lang="it-IT" sz="2400" b="0" i="0" u="none" strike="noStrike" baseline="0" dirty="0" err="1">
                <a:solidFill>
                  <a:srgbClr val="002060"/>
                </a:solidFill>
                <a:latin typeface="Arial" panose="020B0604020202020204" pitchFamily="34" charset="0"/>
              </a:rPr>
              <a:t>numbers</a:t>
            </a:r>
            <a:r>
              <a:rPr lang="it-IT" sz="2400" b="0" i="0" u="none" strike="noStrike" baseline="0" dirty="0">
                <a:solidFill>
                  <a:srgbClr val="002060"/>
                </a:solidFill>
                <a:latin typeface="Arial" panose="020B0604020202020204" pitchFamily="34" charset="0"/>
              </a:rPr>
              <a:t> of workers </a:t>
            </a:r>
            <a:r>
              <a:rPr lang="it-IT" sz="2400" b="0" i="0" u="none" strike="noStrike" baseline="0" dirty="0" err="1">
                <a:solidFill>
                  <a:srgbClr val="002060"/>
                </a:solidFill>
                <a:latin typeface="Arial" panose="020B0604020202020204" pitchFamily="34" charset="0"/>
              </a:rPr>
              <a:t>being</a:t>
            </a:r>
            <a:r>
              <a:rPr lang="it-IT" sz="2400" b="0" i="0" u="none" strike="noStrike" baseline="0" dirty="0">
                <a:solidFill>
                  <a:srgbClr val="002060"/>
                </a:solidFill>
                <a:latin typeface="Arial" panose="020B0604020202020204" pitchFamily="34" charset="0"/>
              </a:rPr>
              <a:t> </a:t>
            </a:r>
            <a:r>
              <a:rPr lang="it-IT" sz="2400" b="0" i="0" u="none" strike="noStrike" baseline="0" dirty="0" err="1">
                <a:solidFill>
                  <a:srgbClr val="002060"/>
                </a:solidFill>
                <a:latin typeface="Arial" panose="020B0604020202020204" pitchFamily="34" charset="0"/>
              </a:rPr>
              <a:t>supervised</a:t>
            </a:r>
            <a:r>
              <a:rPr lang="it-IT" sz="2400" b="0" i="0" u="none" strike="noStrike" baseline="0" dirty="0">
                <a:solidFill>
                  <a:srgbClr val="002060"/>
                </a:solidFill>
                <a:latin typeface="Arial" panose="020B0604020202020204" pitchFamily="34" charset="0"/>
              </a:rPr>
              <a:t>. Following </a:t>
            </a:r>
            <a:r>
              <a:rPr lang="it-IT" sz="2400" b="0" i="0" u="none" strike="noStrike" baseline="0" dirty="0" err="1">
                <a:solidFill>
                  <a:srgbClr val="002060"/>
                </a:solidFill>
                <a:latin typeface="Arial" panose="020B0604020202020204" pitchFamily="34" charset="0"/>
              </a:rPr>
              <a:t>this</a:t>
            </a:r>
            <a:r>
              <a:rPr lang="it-IT" sz="2400" b="0" i="0" u="none" strike="noStrike" baseline="0" dirty="0">
                <a:solidFill>
                  <a:srgbClr val="002060"/>
                </a:solidFill>
                <a:latin typeface="Arial" panose="020B0604020202020204" pitchFamily="34" charset="0"/>
              </a:rPr>
              <a:t> </a:t>
            </a:r>
            <a:r>
              <a:rPr lang="it-IT" sz="2400" b="0" i="0" u="none" strike="noStrike" baseline="0" dirty="0" err="1">
                <a:solidFill>
                  <a:srgbClr val="002060"/>
                </a:solidFill>
                <a:latin typeface="Arial" panose="020B0604020202020204" pitchFamily="34" charset="0"/>
              </a:rPr>
              <a:t>experience</a:t>
            </a:r>
            <a:r>
              <a:rPr lang="it-IT" sz="2400" b="0" i="0" u="none" strike="noStrike" baseline="0" dirty="0">
                <a:solidFill>
                  <a:srgbClr val="002060"/>
                </a:solidFill>
                <a:latin typeface="Arial" panose="020B0604020202020204" pitchFamily="34" charset="0"/>
              </a:rPr>
              <a:t> a </a:t>
            </a:r>
            <a:r>
              <a:rPr lang="it-IT" sz="2400" b="0" i="0" u="none" strike="noStrike" baseline="0" dirty="0" err="1">
                <a:solidFill>
                  <a:srgbClr val="002060"/>
                </a:solidFill>
                <a:latin typeface="Arial" panose="020B0604020202020204" pitchFamily="34" charset="0"/>
              </a:rPr>
              <a:t>few</a:t>
            </a:r>
            <a:r>
              <a:rPr lang="it-IT" sz="2400" b="0" i="0" u="none" strike="noStrike" baseline="0" dirty="0">
                <a:solidFill>
                  <a:srgbClr val="002060"/>
                </a:solidFill>
                <a:latin typeface="Arial" panose="020B0604020202020204" pitchFamily="34" charset="0"/>
              </a:rPr>
              <a:t> new </a:t>
            </a:r>
            <a:r>
              <a:rPr lang="it-IT" sz="2400" b="0" i="0" u="none" strike="noStrike" baseline="0" dirty="0" err="1">
                <a:solidFill>
                  <a:srgbClr val="002060"/>
                </a:solidFill>
                <a:latin typeface="Arial" panose="020B0604020202020204" pitchFamily="34" charset="0"/>
              </a:rPr>
              <a:t>concets</a:t>
            </a:r>
            <a:r>
              <a:rPr lang="it-IT" sz="2400" b="0" i="0" u="none" strike="noStrike" baseline="0" dirty="0">
                <a:solidFill>
                  <a:srgbClr val="002060"/>
                </a:solidFill>
                <a:latin typeface="Arial" panose="020B0604020202020204" pitchFamily="34" charset="0"/>
              </a:rPr>
              <a:t> </a:t>
            </a:r>
            <a:r>
              <a:rPr lang="it-IT" sz="2400" b="0" i="0" u="none" strike="noStrike" baseline="0" dirty="0" err="1">
                <a:solidFill>
                  <a:srgbClr val="002060"/>
                </a:solidFill>
                <a:latin typeface="Arial" panose="020B0604020202020204" pitchFamily="34" charset="0"/>
              </a:rPr>
              <a:t>have</a:t>
            </a:r>
            <a:r>
              <a:rPr lang="it-IT" sz="2400" b="0" i="0" u="none" strike="noStrike" baseline="0" dirty="0">
                <a:solidFill>
                  <a:srgbClr val="002060"/>
                </a:solidFill>
                <a:latin typeface="Arial" panose="020B0604020202020204" pitchFamily="34" charset="0"/>
              </a:rPr>
              <a:t> </a:t>
            </a:r>
            <a:r>
              <a:rPr lang="it-IT" sz="2400" b="0" i="0" u="none" strike="noStrike" baseline="0" dirty="0" err="1">
                <a:solidFill>
                  <a:srgbClr val="002060"/>
                </a:solidFill>
                <a:latin typeface="Arial" panose="020B0604020202020204" pitchFamily="34" charset="0"/>
              </a:rPr>
              <a:t>been</a:t>
            </a:r>
            <a:r>
              <a:rPr lang="it-IT" sz="2400" b="0" i="0" u="none" strike="noStrike" baseline="0" dirty="0">
                <a:solidFill>
                  <a:srgbClr val="002060"/>
                </a:solidFill>
                <a:latin typeface="Arial" panose="020B0604020202020204" pitchFamily="34" charset="0"/>
              </a:rPr>
              <a:t> </a:t>
            </a:r>
            <a:r>
              <a:rPr lang="it-IT" sz="2400" b="0" i="0" u="none" strike="noStrike" baseline="0" dirty="0" err="1">
                <a:solidFill>
                  <a:srgbClr val="002060"/>
                </a:solidFill>
                <a:latin typeface="Arial" panose="020B0604020202020204" pitchFamily="34" charset="0"/>
              </a:rPr>
              <a:t>introduced</a:t>
            </a:r>
            <a:r>
              <a:rPr lang="it-IT" sz="2400" b="0" i="0" u="none" strike="noStrike" baseline="0" dirty="0">
                <a:solidFill>
                  <a:srgbClr val="002060"/>
                </a:solidFill>
                <a:latin typeface="Arial" panose="020B0604020202020204" pitchFamily="34" charset="0"/>
              </a:rPr>
              <a:t>:</a:t>
            </a:r>
          </a:p>
          <a:p>
            <a:pPr marL="342900" indent="-342900">
              <a:buFont typeface="Arial" panose="020B0604020202020204" pitchFamily="34" charset="0"/>
              <a:buChar char="•"/>
            </a:pPr>
            <a:r>
              <a:rPr lang="it-IT" b="1" dirty="0"/>
              <a:t>Taylor</a:t>
            </a:r>
            <a:r>
              <a:rPr lang="it-IT" sz="2400" dirty="0"/>
              <a:t>, </a:t>
            </a:r>
            <a:r>
              <a:rPr lang="it-IT" sz="2400" dirty="0" err="1"/>
              <a:t>utilizing</a:t>
            </a:r>
            <a:r>
              <a:rPr lang="it-IT" sz="2400" dirty="0"/>
              <a:t> the concept of </a:t>
            </a:r>
            <a:r>
              <a:rPr lang="it-IT" sz="2400" b="1" dirty="0" err="1">
                <a:solidFill>
                  <a:srgbClr val="C00000"/>
                </a:solidFill>
              </a:rPr>
              <a:t>scientific</a:t>
            </a:r>
            <a:r>
              <a:rPr lang="it-IT" sz="2400" b="1" dirty="0">
                <a:solidFill>
                  <a:srgbClr val="C00000"/>
                </a:solidFill>
              </a:rPr>
              <a:t> management</a:t>
            </a:r>
            <a:r>
              <a:rPr lang="it-IT" sz="2400" dirty="0"/>
              <a:t>, </a:t>
            </a:r>
            <a:r>
              <a:rPr lang="it-IT" sz="2400" dirty="0" err="1"/>
              <a:t>helped</a:t>
            </a:r>
            <a:r>
              <a:rPr lang="it-IT" sz="2400" dirty="0"/>
              <a:t> </a:t>
            </a:r>
            <a:r>
              <a:rPr lang="it-IT" sz="2400" b="1" dirty="0">
                <a:solidFill>
                  <a:srgbClr val="C00000"/>
                </a:solidFill>
              </a:rPr>
              <a:t>separate production tasks </a:t>
            </a:r>
            <a:r>
              <a:rPr lang="it-IT" sz="2400" b="1" dirty="0" err="1">
                <a:solidFill>
                  <a:srgbClr val="C00000"/>
                </a:solidFill>
              </a:rPr>
              <a:t>into</a:t>
            </a:r>
            <a:r>
              <a:rPr lang="it-IT" sz="2400" b="1" dirty="0">
                <a:solidFill>
                  <a:srgbClr val="C00000"/>
                </a:solidFill>
              </a:rPr>
              <a:t> </a:t>
            </a:r>
            <a:r>
              <a:rPr lang="it-IT" sz="2400" b="1" dirty="0" err="1">
                <a:solidFill>
                  <a:srgbClr val="C00000"/>
                </a:solidFill>
              </a:rPr>
              <a:t>many</a:t>
            </a:r>
            <a:r>
              <a:rPr lang="it-IT" sz="2400" b="1" dirty="0">
                <a:solidFill>
                  <a:srgbClr val="C00000"/>
                </a:solidFill>
              </a:rPr>
              <a:t> </a:t>
            </a:r>
            <a:r>
              <a:rPr lang="it-IT" sz="2400" b="1" dirty="0" err="1">
                <a:solidFill>
                  <a:srgbClr val="C00000"/>
                </a:solidFill>
              </a:rPr>
              <a:t>simple</a:t>
            </a:r>
            <a:r>
              <a:rPr lang="it-IT" sz="2400" b="1" dirty="0">
                <a:solidFill>
                  <a:srgbClr val="C00000"/>
                </a:solidFill>
              </a:rPr>
              <a:t> steps</a:t>
            </a:r>
            <a:r>
              <a:rPr lang="it-IT" sz="2400" dirty="0"/>
              <a:t> (the assembly line) and limited </a:t>
            </a:r>
            <a:r>
              <a:rPr lang="it-IT" sz="2400" dirty="0" err="1"/>
              <a:t>quality</a:t>
            </a:r>
            <a:r>
              <a:rPr lang="it-IT" sz="2400" dirty="0"/>
              <a:t> control to a </a:t>
            </a:r>
            <a:r>
              <a:rPr lang="it-IT" sz="2400" dirty="0" err="1"/>
              <a:t>few</a:t>
            </a:r>
            <a:r>
              <a:rPr lang="it-IT" sz="2400" dirty="0"/>
              <a:t> </a:t>
            </a:r>
            <a:r>
              <a:rPr lang="it-IT" sz="2400" dirty="0" err="1"/>
              <a:t>specific</a:t>
            </a:r>
            <a:r>
              <a:rPr lang="it-IT" sz="2400" dirty="0"/>
              <a:t> </a:t>
            </a:r>
            <a:r>
              <a:rPr lang="it-IT" sz="2400" dirty="0" err="1"/>
              <a:t>individuals</a:t>
            </a:r>
            <a:r>
              <a:rPr lang="it-IT" sz="2400" dirty="0"/>
              <a:t>, </a:t>
            </a:r>
            <a:r>
              <a:rPr lang="it-IT" sz="2400" b="1" dirty="0" err="1">
                <a:solidFill>
                  <a:srgbClr val="C00000"/>
                </a:solidFill>
              </a:rPr>
              <a:t>limiting</a:t>
            </a:r>
            <a:r>
              <a:rPr lang="it-IT" sz="2400" b="1" dirty="0">
                <a:solidFill>
                  <a:srgbClr val="C00000"/>
                </a:solidFill>
              </a:rPr>
              <a:t> </a:t>
            </a:r>
            <a:r>
              <a:rPr lang="it-IT" sz="2400" b="1" dirty="0" err="1">
                <a:solidFill>
                  <a:srgbClr val="C00000"/>
                </a:solidFill>
              </a:rPr>
              <a:t>complexity</a:t>
            </a:r>
            <a:r>
              <a:rPr lang="it-IT" sz="2400" dirty="0"/>
              <a:t>.</a:t>
            </a:r>
          </a:p>
          <a:p>
            <a:pPr marL="342900" indent="-342900">
              <a:buFont typeface="Arial" panose="020B0604020202020204" pitchFamily="34" charset="0"/>
              <a:buChar char="•"/>
            </a:pPr>
            <a:r>
              <a:rPr lang="it-IT" b="1" dirty="0"/>
              <a:t>Ford</a:t>
            </a:r>
            <a:r>
              <a:rPr lang="it-IT" sz="2400" dirty="0"/>
              <a:t> </a:t>
            </a:r>
            <a:r>
              <a:rPr lang="it-IT" sz="2400" dirty="0" err="1"/>
              <a:t>emphasized</a:t>
            </a:r>
            <a:r>
              <a:rPr lang="it-IT" sz="2400" dirty="0"/>
              <a:t> </a:t>
            </a:r>
            <a:r>
              <a:rPr lang="it-IT" sz="2400" b="1" dirty="0" err="1">
                <a:solidFill>
                  <a:srgbClr val="C00000"/>
                </a:solidFill>
              </a:rPr>
              <a:t>standardization</a:t>
            </a:r>
            <a:r>
              <a:rPr lang="it-IT" sz="2400" b="1" dirty="0">
                <a:solidFill>
                  <a:srgbClr val="C00000"/>
                </a:solidFill>
              </a:rPr>
              <a:t> of design and component standards </a:t>
            </a:r>
            <a:r>
              <a:rPr lang="it-IT" sz="2400" dirty="0"/>
              <a:t>to </a:t>
            </a:r>
            <a:r>
              <a:rPr lang="it-IT" sz="2400" dirty="0" err="1"/>
              <a:t>ensure</a:t>
            </a:r>
            <a:r>
              <a:rPr lang="it-IT" sz="2400" dirty="0"/>
              <a:t> a standard product </a:t>
            </a:r>
            <a:r>
              <a:rPr lang="it-IT" sz="2400" dirty="0" err="1"/>
              <a:t>was</a:t>
            </a:r>
            <a:r>
              <a:rPr lang="it-IT" sz="2400" dirty="0"/>
              <a:t> </a:t>
            </a:r>
            <a:r>
              <a:rPr lang="it-IT" sz="2400" dirty="0" err="1"/>
              <a:t>produced</a:t>
            </a:r>
            <a:r>
              <a:rPr lang="it-IT" sz="2400" dirty="0"/>
              <a:t>, </a:t>
            </a:r>
            <a:r>
              <a:rPr lang="it-IT" sz="2400" dirty="0" err="1"/>
              <a:t>while</a:t>
            </a:r>
            <a:r>
              <a:rPr lang="it-IT" sz="2400" dirty="0"/>
              <a:t> </a:t>
            </a:r>
            <a:r>
              <a:rPr lang="it-IT" sz="2400" dirty="0" err="1"/>
              <a:t>quality</a:t>
            </a:r>
            <a:r>
              <a:rPr lang="it-IT" sz="2400" dirty="0"/>
              <a:t> </a:t>
            </a:r>
            <a:r>
              <a:rPr lang="it-IT" sz="2400" dirty="0" err="1"/>
              <a:t>was</a:t>
            </a:r>
            <a:r>
              <a:rPr lang="it-IT" sz="2400" dirty="0"/>
              <a:t> the </a:t>
            </a:r>
            <a:r>
              <a:rPr lang="it-IT" sz="2400" dirty="0" err="1"/>
              <a:t>responsibility</a:t>
            </a:r>
            <a:r>
              <a:rPr lang="it-IT" sz="2400" dirty="0"/>
              <a:t> of machine </a:t>
            </a:r>
            <a:r>
              <a:rPr lang="it-IT" sz="2400" dirty="0" err="1"/>
              <a:t>inspectors</a:t>
            </a:r>
            <a:r>
              <a:rPr lang="it-IT" sz="2400" dirty="0"/>
              <a:t>,</a:t>
            </a:r>
          </a:p>
          <a:p>
            <a:pPr marL="342900" indent="-342900">
              <a:buFont typeface="Arial" panose="020B0604020202020204" pitchFamily="34" charset="0"/>
              <a:buChar char="•"/>
            </a:pPr>
            <a:r>
              <a:rPr lang="it-IT" b="1" dirty="0" err="1"/>
              <a:t>Shewhart</a:t>
            </a:r>
            <a:r>
              <a:rPr lang="it-IT" sz="2400" dirty="0"/>
              <a:t> </a:t>
            </a:r>
            <a:r>
              <a:rPr lang="it-IT" sz="2400" dirty="0" err="1"/>
              <a:t>at</a:t>
            </a:r>
            <a:r>
              <a:rPr lang="it-IT" sz="2400" dirty="0"/>
              <a:t> Bell </a:t>
            </a:r>
            <a:r>
              <a:rPr lang="it-IT" sz="2400" dirty="0" err="1"/>
              <a:t>Laboratories</a:t>
            </a:r>
            <a:r>
              <a:rPr lang="it-IT" sz="2400" dirty="0"/>
              <a:t> </a:t>
            </a:r>
            <a:r>
              <a:rPr lang="it-IT" sz="2400" dirty="0" err="1"/>
              <a:t>developed</a:t>
            </a:r>
            <a:r>
              <a:rPr lang="it-IT" sz="2400" dirty="0"/>
              <a:t> in 1924 the </a:t>
            </a:r>
            <a:r>
              <a:rPr lang="it-IT" sz="2400" b="1" dirty="0">
                <a:solidFill>
                  <a:srgbClr val="C00000"/>
                </a:solidFill>
              </a:rPr>
              <a:t>control chart and the concept of of </a:t>
            </a:r>
            <a:r>
              <a:rPr lang="it-IT" sz="2400" b="1" dirty="0" err="1">
                <a:solidFill>
                  <a:srgbClr val="C00000"/>
                </a:solidFill>
              </a:rPr>
              <a:t>statistical</a:t>
            </a:r>
            <a:r>
              <a:rPr lang="it-IT" sz="2400" b="1" dirty="0">
                <a:solidFill>
                  <a:srgbClr val="C00000"/>
                </a:solidFill>
              </a:rPr>
              <a:t> control,</a:t>
            </a:r>
            <a:r>
              <a:rPr lang="it-IT" sz="2400" dirty="0"/>
              <a:t> </a:t>
            </a:r>
            <a:r>
              <a:rPr lang="it-IT" sz="2400" dirty="0" err="1"/>
              <a:t>equivalent</a:t>
            </a:r>
            <a:r>
              <a:rPr lang="it-IT" sz="2400" dirty="0"/>
              <a:t> to </a:t>
            </a:r>
            <a:r>
              <a:rPr lang="it-IT" sz="2400" b="1" dirty="0" err="1">
                <a:solidFill>
                  <a:srgbClr val="C00000"/>
                </a:solidFill>
              </a:rPr>
              <a:t>exchangeability</a:t>
            </a:r>
            <a:r>
              <a:rPr lang="it-IT" sz="2400" b="1" dirty="0">
                <a:solidFill>
                  <a:srgbClr val="C00000"/>
                </a:solidFill>
              </a:rPr>
              <a:t>. </a:t>
            </a:r>
            <a:r>
              <a:rPr lang="it-IT" sz="2400" dirty="0"/>
              <a:t>With </a:t>
            </a:r>
            <a:r>
              <a:rPr lang="it-IT" sz="2400" dirty="0" err="1"/>
              <a:t>comtributions</a:t>
            </a:r>
            <a:r>
              <a:rPr lang="it-IT" sz="2400" dirty="0"/>
              <a:t> from </a:t>
            </a:r>
            <a:r>
              <a:rPr lang="it-IT" sz="2400" dirty="0" err="1"/>
              <a:t>others</a:t>
            </a:r>
            <a:r>
              <a:rPr lang="it-IT" sz="2400" dirty="0"/>
              <a:t> </a:t>
            </a:r>
            <a:r>
              <a:rPr lang="it-IT" sz="2400" b="1" dirty="0"/>
              <a:t>sampling </a:t>
            </a:r>
            <a:r>
              <a:rPr lang="it-IT" sz="2400" b="1" dirty="0" err="1"/>
              <a:t>inspection</a:t>
            </a:r>
            <a:r>
              <a:rPr lang="it-IT" sz="2400" b="1" dirty="0"/>
              <a:t> </a:t>
            </a:r>
            <a:r>
              <a:rPr lang="it-IT" sz="2400" dirty="0" err="1"/>
              <a:t>was</a:t>
            </a:r>
            <a:r>
              <a:rPr lang="it-IT" sz="2400" dirty="0"/>
              <a:t> put </a:t>
            </a:r>
            <a:r>
              <a:rPr lang="it-IT" sz="2400" b="1" dirty="0"/>
              <a:t>on a </a:t>
            </a:r>
            <a:r>
              <a:rPr lang="it-IT" sz="2400" b="1" dirty="0" err="1"/>
              <a:t>rational</a:t>
            </a:r>
            <a:r>
              <a:rPr lang="it-IT" sz="2400" b="1" dirty="0"/>
              <a:t> </a:t>
            </a:r>
            <a:r>
              <a:rPr lang="it-IT" sz="2400" b="1" dirty="0" err="1"/>
              <a:t>statistical</a:t>
            </a:r>
            <a:r>
              <a:rPr lang="it-IT" sz="2400" b="1" dirty="0"/>
              <a:t> </a:t>
            </a:r>
            <a:r>
              <a:rPr lang="it-IT" sz="2400" b="1" dirty="0" err="1"/>
              <a:t>basis</a:t>
            </a:r>
            <a:endParaRPr lang="it-IT" sz="2400" b="1" dirty="0"/>
          </a:p>
          <a:p>
            <a:endParaRPr lang="it-IT" dirty="0"/>
          </a:p>
        </p:txBody>
      </p:sp>
      <p:sp>
        <p:nvSpPr>
          <p:cNvPr id="4" name="Segnaposto data 3">
            <a:extLst>
              <a:ext uri="{FF2B5EF4-FFF2-40B4-BE49-F238E27FC236}">
                <a16:creationId xmlns:a16="http://schemas.microsoft.com/office/drawing/2014/main" id="{6AB4BA30-9F55-7635-6A3D-7B4C6F148A55}"/>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2AE3484A-4C11-A7C0-2685-9DB1619D73A4}"/>
              </a:ext>
            </a:extLst>
          </p:cNvPr>
          <p:cNvSpPr>
            <a:spLocks noGrp="1"/>
          </p:cNvSpPr>
          <p:nvPr>
            <p:ph type="ftr" sz="quarter" idx="11"/>
          </p:nvPr>
        </p:nvSpPr>
        <p:spPr/>
        <p:txBody>
          <a:bodyPr/>
          <a:lstStyle/>
          <a:p>
            <a:fld id="{3FBB366A-F7D1-4519-A1E6-A2C124910861}" type="slidenum">
              <a:rPr lang="en-US" altLang="it-IT" smtClean="0"/>
              <a:pPr/>
              <a:t>6</a:t>
            </a:fld>
            <a:endParaRPr lang="en-US" altLang="it-IT"/>
          </a:p>
        </p:txBody>
      </p:sp>
      <p:sp>
        <p:nvSpPr>
          <p:cNvPr id="6" name="Segnaposto numero diapositiva 5">
            <a:extLst>
              <a:ext uri="{FF2B5EF4-FFF2-40B4-BE49-F238E27FC236}">
                <a16:creationId xmlns:a16="http://schemas.microsoft.com/office/drawing/2014/main" id="{A6243127-12D1-C396-6304-1810D4F45454}"/>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438709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60</a:t>
            </a:fld>
            <a:endParaRPr lang="en-US" altLang="it-IT"/>
          </a:p>
        </p:txBody>
      </p:sp>
      <p:sp>
        <p:nvSpPr>
          <p:cNvPr id="6" name="Rettangolo 5">
            <a:extLst>
              <a:ext uri="{FF2B5EF4-FFF2-40B4-BE49-F238E27FC236}">
                <a16:creationId xmlns:a16="http://schemas.microsoft.com/office/drawing/2014/main" id="{96E6EF43-EF00-684F-91FA-7611C02292D1}"/>
              </a:ext>
            </a:extLst>
          </p:cNvPr>
          <p:cNvSpPr/>
          <p:nvPr/>
        </p:nvSpPr>
        <p:spPr>
          <a:xfrm>
            <a:off x="1464204" y="1752600"/>
            <a:ext cx="9278409" cy="2985433"/>
          </a:xfrm>
          <a:prstGeom prst="rect">
            <a:avLst/>
          </a:prstGeom>
        </p:spPr>
        <p:txBody>
          <a:bodyPr wrap="square">
            <a:spAutoFit/>
          </a:bodyPr>
          <a:lstStyle/>
          <a:p>
            <a:pPr marL="514350" indent="-514350">
              <a:spcBef>
                <a:spcPts val="2400"/>
              </a:spcBef>
              <a:buAutoNum type="arabicPeriod"/>
            </a:pPr>
            <a:r>
              <a:rPr lang="it-IT" sz="3200" b="0" dirty="0" err="1">
                <a:solidFill>
                  <a:schemeClr val="bg1">
                    <a:lumMod val="65000"/>
                  </a:schemeClr>
                </a:solidFill>
                <a:latin typeface="Arial" panose="020B0604020202020204" pitchFamily="34" charset="0"/>
                <a:cs typeface="Arial" panose="020B0604020202020204" pitchFamily="34" charset="0"/>
              </a:rPr>
              <a:t>Introduction</a:t>
            </a:r>
            <a:r>
              <a:rPr lang="it-IT" sz="3200" b="0" dirty="0">
                <a:solidFill>
                  <a:schemeClr val="bg1">
                    <a:lumMod val="65000"/>
                  </a:schemeClr>
                </a:solidFill>
                <a:latin typeface="Arial" panose="020B0604020202020204" pitchFamily="34" charset="0"/>
                <a:cs typeface="Arial" panose="020B0604020202020204" pitchFamily="34" charset="0"/>
              </a:rPr>
              <a:t> to QA/QC and EDMS</a:t>
            </a:r>
          </a:p>
          <a:p>
            <a:pPr marL="514350" indent="-514350">
              <a:spcBef>
                <a:spcPts val="2400"/>
              </a:spcBef>
              <a:buAutoNum type="arabicPeriod"/>
            </a:pPr>
            <a:r>
              <a:rPr lang="it-IT" sz="3200" b="0" dirty="0">
                <a:solidFill>
                  <a:schemeClr val="bg1">
                    <a:lumMod val="65000"/>
                  </a:schemeClr>
                </a:solidFill>
                <a:latin typeface="Arial" panose="020B0604020202020204" pitchFamily="34" charset="0"/>
                <a:cs typeface="Arial" panose="020B0604020202020204" pitchFamily="34" charset="0"/>
              </a:rPr>
              <a:t>Large Projects and </a:t>
            </a:r>
            <a:r>
              <a:rPr lang="it-IT" sz="3200" b="0" dirty="0" err="1">
                <a:solidFill>
                  <a:schemeClr val="bg1">
                    <a:lumMod val="65000"/>
                  </a:schemeClr>
                </a:solidFill>
                <a:latin typeface="Arial" panose="020B0604020202020204" pitchFamily="34" charset="0"/>
                <a:cs typeface="Arial" panose="020B0604020202020204" pitchFamily="34" charset="0"/>
              </a:rPr>
              <a:t>Contribution</a:t>
            </a:r>
            <a:r>
              <a:rPr lang="it-IT" sz="3200" b="0" dirty="0">
                <a:solidFill>
                  <a:schemeClr val="bg1">
                    <a:lumMod val="65000"/>
                  </a:schemeClr>
                </a:solidFill>
                <a:latin typeface="Arial" panose="020B0604020202020204" pitchFamily="34" charset="0"/>
                <a:cs typeface="Arial" panose="020B0604020202020204" pitchFamily="34" charset="0"/>
              </a:rPr>
              <a:t> from Industry </a:t>
            </a:r>
          </a:p>
          <a:p>
            <a:pPr marL="514350" indent="-514350">
              <a:spcBef>
                <a:spcPts val="2400"/>
              </a:spcBef>
              <a:buAutoNum type="arabicPeriod"/>
            </a:pPr>
            <a:r>
              <a:rPr lang="it-IT" sz="3200" b="0" dirty="0">
                <a:solidFill>
                  <a:schemeClr val="bg1">
                    <a:lumMod val="65000"/>
                  </a:schemeClr>
                </a:solidFill>
                <a:latin typeface="Arial" panose="020B0604020202020204" pitchFamily="34" charset="0"/>
                <a:cs typeface="Arial" panose="020B0604020202020204" pitchFamily="34" charset="0"/>
              </a:rPr>
              <a:t>From TESLA to Industrial Production for XFEL</a:t>
            </a:r>
          </a:p>
          <a:p>
            <a:pPr marL="514350" indent="-514350">
              <a:spcBef>
                <a:spcPts val="2400"/>
              </a:spcBef>
              <a:buAutoNum type="arabicPeriod"/>
            </a:pPr>
            <a:r>
              <a:rPr lang="it-IT" sz="3200" dirty="0" err="1">
                <a:solidFill>
                  <a:srgbClr val="002060"/>
                </a:solidFill>
                <a:latin typeface="Arial" panose="020B0604020202020204" pitchFamily="34" charset="0"/>
                <a:cs typeface="Arial" panose="020B0604020202020204" pitchFamily="34" charset="0"/>
              </a:rPr>
              <a:t>Results</a:t>
            </a:r>
            <a:r>
              <a:rPr lang="it-IT" sz="3200" dirty="0">
                <a:solidFill>
                  <a:srgbClr val="002060"/>
                </a:solidFill>
                <a:latin typeface="Arial" panose="020B0604020202020204" pitchFamily="34" charset="0"/>
                <a:cs typeface="Arial" panose="020B0604020202020204" pitchFamily="34" charset="0"/>
              </a:rPr>
              <a:t> and </a:t>
            </a:r>
            <a:r>
              <a:rPr lang="it-IT" sz="3200" dirty="0" err="1">
                <a:solidFill>
                  <a:srgbClr val="002060"/>
                </a:solidFill>
                <a:latin typeface="Arial" panose="020B0604020202020204" pitchFamily="34" charset="0"/>
                <a:cs typeface="Arial" panose="020B0604020202020204" pitchFamily="34" charset="0"/>
              </a:rPr>
              <a:t>Conclusions</a:t>
            </a:r>
            <a:endParaRPr lang="it-IT" sz="3200"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AF757BB-B46D-05DF-6449-28381DFF5026}"/>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399512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Final</a:t>
            </a:r>
            <a:r>
              <a:rPr lang="it-IT" dirty="0"/>
              <a:t> performance: </a:t>
            </a:r>
            <a:r>
              <a:rPr lang="it-IT" dirty="0" err="1"/>
              <a:t>Eacc</a:t>
            </a:r>
            <a:br>
              <a:rPr lang="it-IT" dirty="0"/>
            </a:br>
            <a:r>
              <a:rPr lang="it-IT" sz="1400" dirty="0"/>
              <a:t>Total </a:t>
            </a:r>
            <a:r>
              <a:rPr lang="it-IT" sz="1400" dirty="0" err="1"/>
              <a:t>after</a:t>
            </a:r>
            <a:r>
              <a:rPr lang="it-IT" sz="1400" dirty="0"/>
              <a:t> </a:t>
            </a:r>
            <a:r>
              <a:rPr lang="it-IT" sz="1400" dirty="0">
                <a:solidFill>
                  <a:srgbClr val="CC3300"/>
                </a:solidFill>
              </a:rPr>
              <a:t>313 </a:t>
            </a:r>
            <a:r>
              <a:rPr lang="it-IT" sz="1400" dirty="0" err="1">
                <a:solidFill>
                  <a:srgbClr val="CC3300"/>
                </a:solidFill>
              </a:rPr>
              <a:t>retreatments</a:t>
            </a:r>
            <a:r>
              <a:rPr lang="it-IT" sz="1400" dirty="0">
                <a:solidFill>
                  <a:srgbClr val="CC3300"/>
                </a:solidFill>
              </a:rPr>
              <a:t> </a:t>
            </a:r>
            <a:r>
              <a:rPr lang="it-IT" sz="1400" dirty="0" err="1"/>
              <a:t>performed</a:t>
            </a:r>
            <a:r>
              <a:rPr lang="it-IT" sz="1400" dirty="0"/>
              <a:t> </a:t>
            </a:r>
            <a:r>
              <a:rPr lang="it-IT" sz="1400" dirty="0">
                <a:solidFill>
                  <a:srgbClr val="0000FF"/>
                </a:solidFill>
              </a:rPr>
              <a:t>on 237 of the 831 </a:t>
            </a:r>
            <a:r>
              <a:rPr lang="it-IT" sz="1400" dirty="0" err="1"/>
              <a:t>cavities</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61</a:t>
            </a:fld>
            <a:endParaRPr lang="en-US" altLang="it-IT"/>
          </a:p>
        </p:txBody>
      </p:sp>
      <p:grpSp>
        <p:nvGrpSpPr>
          <p:cNvPr id="7" name="Gruppo 6">
            <a:extLst>
              <a:ext uri="{FF2B5EF4-FFF2-40B4-BE49-F238E27FC236}">
                <a16:creationId xmlns:a16="http://schemas.microsoft.com/office/drawing/2014/main" id="{40E6554F-B5DF-10F0-4F64-7BCF5576B1D6}"/>
              </a:ext>
            </a:extLst>
          </p:cNvPr>
          <p:cNvGrpSpPr/>
          <p:nvPr/>
        </p:nvGrpSpPr>
        <p:grpSpPr>
          <a:xfrm>
            <a:off x="990600" y="907752"/>
            <a:ext cx="10287000" cy="5548862"/>
            <a:chOff x="990600" y="907752"/>
            <a:chExt cx="10287000" cy="5548862"/>
          </a:xfrm>
        </p:grpSpPr>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907752"/>
              <a:ext cx="5181600" cy="358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907752"/>
              <a:ext cx="4865171" cy="354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8"/>
            <p:cNvSpPr txBox="1"/>
            <p:nvPr/>
          </p:nvSpPr>
          <p:spPr>
            <a:xfrm>
              <a:off x="6553200" y="4563788"/>
              <a:ext cx="4532580" cy="1892826"/>
            </a:xfrm>
            <a:prstGeom prst="rect">
              <a:avLst/>
            </a:prstGeom>
            <a:noFill/>
          </p:spPr>
          <p:txBody>
            <a:bodyPr wrap="square" rtlCol="0">
              <a:spAutoFit/>
            </a:bodyPr>
            <a:lstStyle/>
            <a:p>
              <a:pPr algn="ctr">
                <a:buNone/>
              </a:pPr>
              <a:r>
                <a:rPr lang="it-IT" sz="1200" dirty="0">
                  <a:latin typeface="+mn-lt"/>
                </a:rPr>
                <a:t>Before: </a:t>
              </a:r>
            </a:p>
            <a:p>
              <a:pPr algn="ctr">
                <a:buNone/>
              </a:pPr>
              <a:r>
                <a:rPr lang="it-IT" sz="1600" dirty="0">
                  <a:latin typeface="+mn-lt"/>
                </a:rPr>
                <a:t>E usable 27.7 ± 7.2  [MV/m]</a:t>
              </a:r>
            </a:p>
            <a:p>
              <a:pPr algn="ctr">
                <a:buNone/>
              </a:pPr>
              <a:r>
                <a:rPr lang="it-IT" sz="1200" dirty="0">
                  <a:latin typeface="+mn-lt"/>
                </a:rPr>
                <a:t>(RI): E usable 29.0 ± 7.3 [MV/m])</a:t>
              </a:r>
            </a:p>
            <a:p>
              <a:pPr algn="ctr"/>
              <a:r>
                <a:rPr lang="it-IT" sz="1200" dirty="0">
                  <a:latin typeface="+mn-lt"/>
                </a:rPr>
                <a:t>(EZ): E usable 26.4 ± 6.6 [MV/m]) </a:t>
              </a:r>
            </a:p>
            <a:p>
              <a:pPr algn="ctr">
                <a:buNone/>
              </a:pPr>
              <a:br>
                <a:rPr lang="it-IT" sz="900" dirty="0">
                  <a:latin typeface="+mn-lt"/>
                </a:rPr>
              </a:br>
              <a:r>
                <a:rPr lang="it-IT" sz="1200" dirty="0">
                  <a:solidFill>
                    <a:srgbClr val="0000FF"/>
                  </a:solidFill>
                  <a:latin typeface="+mn-lt"/>
                </a:rPr>
                <a:t>After:</a:t>
              </a:r>
              <a:r>
                <a:rPr lang="it-IT" sz="1200" dirty="0">
                  <a:latin typeface="+mn-lt"/>
                </a:rPr>
                <a:t> </a:t>
              </a:r>
            </a:p>
            <a:p>
              <a:pPr algn="ctr">
                <a:buNone/>
              </a:pPr>
              <a:r>
                <a:rPr lang="it-IT" sz="1600" dirty="0">
                  <a:solidFill>
                    <a:srgbClr val="0000FF"/>
                  </a:solidFill>
                  <a:latin typeface="+mn-lt"/>
                </a:rPr>
                <a:t>E usable 29.8 ± 5.1  [MV/m]</a:t>
              </a:r>
            </a:p>
            <a:p>
              <a:pPr algn="ctr">
                <a:buNone/>
              </a:pPr>
              <a:r>
                <a:rPr lang="it-IT" sz="1200" dirty="0">
                  <a:solidFill>
                    <a:srgbClr val="0000FF"/>
                  </a:solidFill>
                  <a:latin typeface="+mn-lt"/>
                </a:rPr>
                <a:t>(RI): E usable 31.2 ± 5.2 [MV/m])</a:t>
              </a:r>
            </a:p>
            <a:p>
              <a:pPr algn="ctr"/>
              <a:r>
                <a:rPr lang="it-IT" sz="1200" dirty="0">
                  <a:solidFill>
                    <a:srgbClr val="0000FF"/>
                  </a:solidFill>
                  <a:latin typeface="+mn-lt"/>
                </a:rPr>
                <a:t>(EZ): E usable 28.6 ± 4.8 [MV/m]) </a:t>
              </a:r>
            </a:p>
          </p:txBody>
        </p:sp>
        <p:sp>
          <p:nvSpPr>
            <p:cNvPr id="11" name="TextBox 9"/>
            <p:cNvSpPr txBox="1"/>
            <p:nvPr/>
          </p:nvSpPr>
          <p:spPr>
            <a:xfrm>
              <a:off x="1323191" y="4538931"/>
              <a:ext cx="4532580" cy="1892826"/>
            </a:xfrm>
            <a:prstGeom prst="rect">
              <a:avLst/>
            </a:prstGeom>
            <a:noFill/>
          </p:spPr>
          <p:txBody>
            <a:bodyPr wrap="square" rtlCol="0">
              <a:spAutoFit/>
            </a:bodyPr>
            <a:lstStyle/>
            <a:p>
              <a:pPr algn="ctr">
                <a:buNone/>
              </a:pPr>
              <a:r>
                <a:rPr lang="it-IT" sz="1200" dirty="0">
                  <a:latin typeface="+mn-lt"/>
                </a:rPr>
                <a:t>Before: </a:t>
              </a:r>
            </a:p>
            <a:p>
              <a:pPr algn="ctr">
                <a:buNone/>
              </a:pPr>
              <a:r>
                <a:rPr lang="it-IT" sz="1600" dirty="0">
                  <a:latin typeface="+mn-lt"/>
                </a:rPr>
                <a:t>E max 31.4 ± 6.8  [MV/m]</a:t>
              </a:r>
            </a:p>
            <a:p>
              <a:pPr algn="ctr">
                <a:buNone/>
              </a:pPr>
              <a:r>
                <a:rPr lang="it-IT" sz="1200" dirty="0">
                  <a:latin typeface="+mn-lt"/>
                </a:rPr>
                <a:t>(RI): E max 33.0 ± 6.5 [MV/m])</a:t>
              </a:r>
            </a:p>
            <a:p>
              <a:pPr algn="ctr"/>
              <a:r>
                <a:rPr lang="it-IT" sz="1200" dirty="0">
                  <a:latin typeface="+mn-lt"/>
                </a:rPr>
                <a:t>(EZ): E max 29.8 ± 6.6 [MV/m]) </a:t>
              </a:r>
            </a:p>
            <a:p>
              <a:pPr algn="ctr">
                <a:buNone/>
              </a:pPr>
              <a:br>
                <a:rPr lang="it-IT" sz="900" dirty="0">
                  <a:latin typeface="+mn-lt"/>
                </a:rPr>
              </a:br>
              <a:r>
                <a:rPr lang="it-IT" sz="1200" dirty="0">
                  <a:solidFill>
                    <a:srgbClr val="0000FF"/>
                  </a:solidFill>
                  <a:latin typeface="+mn-lt"/>
                </a:rPr>
                <a:t>After:</a:t>
              </a:r>
              <a:r>
                <a:rPr lang="it-IT" sz="1200" dirty="0">
                  <a:latin typeface="+mn-lt"/>
                </a:rPr>
                <a:t> </a:t>
              </a:r>
            </a:p>
            <a:p>
              <a:pPr algn="ctr">
                <a:buNone/>
              </a:pPr>
              <a:r>
                <a:rPr lang="it-IT" sz="1600" dirty="0">
                  <a:solidFill>
                    <a:srgbClr val="0000FF"/>
                  </a:solidFill>
                  <a:latin typeface="+mn-lt"/>
                </a:rPr>
                <a:t>E max 33.0 ± 4.8  [MV/m]</a:t>
              </a:r>
            </a:p>
            <a:p>
              <a:pPr algn="ctr">
                <a:buNone/>
              </a:pPr>
              <a:r>
                <a:rPr lang="it-IT" sz="1200" dirty="0">
                  <a:solidFill>
                    <a:srgbClr val="0000FF"/>
                  </a:solidFill>
                  <a:latin typeface="+mn-lt"/>
                </a:rPr>
                <a:t>(RI): E max 34.7 ± 4.4 [MV/m])</a:t>
              </a:r>
            </a:p>
            <a:p>
              <a:pPr algn="ctr"/>
              <a:r>
                <a:rPr lang="it-IT" sz="1200" dirty="0">
                  <a:solidFill>
                    <a:srgbClr val="0000FF"/>
                  </a:solidFill>
                  <a:latin typeface="+mn-lt"/>
                </a:rPr>
                <a:t>(EZ): E max 31.5 ± 4.9 [MV/m]) </a:t>
              </a:r>
            </a:p>
          </p:txBody>
        </p:sp>
      </p:grpSp>
      <p:sp>
        <p:nvSpPr>
          <p:cNvPr id="6" name="Rectangle 6">
            <a:extLst>
              <a:ext uri="{FF2B5EF4-FFF2-40B4-BE49-F238E27FC236}">
                <a16:creationId xmlns:a16="http://schemas.microsoft.com/office/drawing/2014/main" id="{6A5A44CF-6D1D-8E91-59F9-B6F068E7EA71}"/>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1657433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Final</a:t>
            </a:r>
            <a:r>
              <a:rPr lang="it-IT" dirty="0"/>
              <a:t> performance: Q</a:t>
            </a:r>
            <a:r>
              <a:rPr lang="it-IT" sz="1800" dirty="0"/>
              <a:t>0</a:t>
            </a:r>
            <a:br>
              <a:rPr lang="it-IT" dirty="0"/>
            </a:br>
            <a:r>
              <a:rPr lang="it-IT" sz="1400" dirty="0"/>
              <a:t>Total </a:t>
            </a:r>
            <a:r>
              <a:rPr lang="it-IT" sz="1400" dirty="0" err="1"/>
              <a:t>after</a:t>
            </a:r>
            <a:r>
              <a:rPr lang="it-IT" sz="1400" dirty="0"/>
              <a:t> </a:t>
            </a:r>
            <a:r>
              <a:rPr lang="it-IT" sz="1400" dirty="0">
                <a:solidFill>
                  <a:srgbClr val="CC3300"/>
                </a:solidFill>
              </a:rPr>
              <a:t>313 </a:t>
            </a:r>
            <a:r>
              <a:rPr lang="it-IT" sz="1400" dirty="0" err="1">
                <a:solidFill>
                  <a:srgbClr val="CC3300"/>
                </a:solidFill>
              </a:rPr>
              <a:t>retreatments</a:t>
            </a:r>
            <a:r>
              <a:rPr lang="it-IT" sz="1400" dirty="0">
                <a:solidFill>
                  <a:srgbClr val="CC3300"/>
                </a:solidFill>
              </a:rPr>
              <a:t> </a:t>
            </a:r>
            <a:r>
              <a:rPr lang="it-IT" sz="1400" dirty="0" err="1"/>
              <a:t>performed</a:t>
            </a:r>
            <a:r>
              <a:rPr lang="it-IT" sz="1400" dirty="0"/>
              <a:t> </a:t>
            </a:r>
            <a:r>
              <a:rPr lang="it-IT" sz="1400" dirty="0">
                <a:solidFill>
                  <a:srgbClr val="0000FF"/>
                </a:solidFill>
              </a:rPr>
              <a:t>on 237 of the 831 </a:t>
            </a:r>
            <a:r>
              <a:rPr lang="it-IT" sz="1400" dirty="0" err="1"/>
              <a:t>cavities</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62</a:t>
            </a:fld>
            <a:endParaRPr lang="en-US" altLang="it-IT"/>
          </a:p>
        </p:txBody>
      </p:sp>
      <p:grpSp>
        <p:nvGrpSpPr>
          <p:cNvPr id="11" name="Gruppo 10">
            <a:extLst>
              <a:ext uri="{FF2B5EF4-FFF2-40B4-BE49-F238E27FC236}">
                <a16:creationId xmlns:a16="http://schemas.microsoft.com/office/drawing/2014/main" id="{F8322E4A-778B-C5C0-BCE3-C567134FB054}"/>
              </a:ext>
            </a:extLst>
          </p:cNvPr>
          <p:cNvGrpSpPr/>
          <p:nvPr/>
        </p:nvGrpSpPr>
        <p:grpSpPr>
          <a:xfrm>
            <a:off x="990601" y="921724"/>
            <a:ext cx="10121226" cy="5555276"/>
            <a:chOff x="990601" y="921724"/>
            <a:chExt cx="10121226" cy="5555276"/>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1" y="921724"/>
              <a:ext cx="4846840" cy="357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1847" y="921724"/>
              <a:ext cx="4939980" cy="362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8"/>
            <p:cNvSpPr txBox="1"/>
            <p:nvPr/>
          </p:nvSpPr>
          <p:spPr>
            <a:xfrm>
              <a:off x="6266095" y="4584174"/>
              <a:ext cx="4833032" cy="1892826"/>
            </a:xfrm>
            <a:prstGeom prst="rect">
              <a:avLst/>
            </a:prstGeom>
            <a:noFill/>
          </p:spPr>
          <p:txBody>
            <a:bodyPr wrap="square" rtlCol="0">
              <a:spAutoFit/>
            </a:bodyPr>
            <a:lstStyle/>
            <a:p>
              <a:pPr algn="ctr">
                <a:buNone/>
              </a:pPr>
              <a:r>
                <a:rPr lang="it-IT" sz="1200" dirty="0">
                  <a:latin typeface="+mj-lt"/>
                </a:rPr>
                <a:t>Before: </a:t>
              </a:r>
            </a:p>
            <a:p>
              <a:pPr algn="ctr">
                <a:buNone/>
              </a:pPr>
              <a:r>
                <a:rPr lang="it-IT" sz="1600" dirty="0">
                  <a:latin typeface="+mj-lt"/>
                </a:rPr>
                <a:t>Q0 @ 23.6 MV/m 1.31 ± 0.26  [1</a:t>
              </a:r>
              <a:r>
                <a:rPr lang="it-IT" sz="1600" baseline="30000" dirty="0">
                  <a:latin typeface="+mj-lt"/>
                </a:rPr>
                <a:t>.</a:t>
              </a:r>
              <a:r>
                <a:rPr lang="it-IT" sz="1600" dirty="0">
                  <a:latin typeface="+mj-lt"/>
                </a:rPr>
                <a:t>10</a:t>
              </a:r>
              <a:r>
                <a:rPr lang="it-IT" sz="1600" baseline="30000" dirty="0">
                  <a:latin typeface="+mj-lt"/>
                </a:rPr>
                <a:t>10</a:t>
              </a:r>
              <a:r>
                <a:rPr lang="it-IT" sz="1600" dirty="0">
                  <a:latin typeface="+mj-lt"/>
                </a:rPr>
                <a:t>]</a:t>
              </a:r>
            </a:p>
            <a:p>
              <a:pPr algn="ctr">
                <a:buNone/>
              </a:pPr>
              <a:r>
                <a:rPr lang="it-IT" sz="1200" dirty="0">
                  <a:latin typeface="+mj-lt"/>
                </a:rPr>
                <a:t>(RI): </a:t>
              </a:r>
              <a:r>
                <a:rPr lang="fr-FR" sz="1200" dirty="0">
                  <a:latin typeface="+mj-lt"/>
                </a:rPr>
                <a:t>Q0 @ 23.6 MV/m 1.29 ± 0.24  [1</a:t>
              </a:r>
              <a:r>
                <a:rPr lang="fr-FR" sz="1200" baseline="30000" dirty="0">
                  <a:latin typeface="+mj-lt"/>
                </a:rPr>
                <a:t>.</a:t>
              </a:r>
              <a:r>
                <a:rPr lang="fr-FR" sz="1200" dirty="0">
                  <a:latin typeface="+mj-lt"/>
                </a:rPr>
                <a:t>10</a:t>
              </a:r>
              <a:r>
                <a:rPr lang="fr-FR" sz="1200" baseline="30000" dirty="0">
                  <a:latin typeface="+mj-lt"/>
                </a:rPr>
                <a:t>10</a:t>
              </a:r>
              <a:r>
                <a:rPr lang="fr-FR" sz="1200" dirty="0">
                  <a:latin typeface="+mj-lt"/>
                </a:rPr>
                <a:t>]</a:t>
              </a:r>
              <a:r>
                <a:rPr lang="it-IT" sz="1200" dirty="0">
                  <a:latin typeface="+mj-lt"/>
                </a:rPr>
                <a:t>)</a:t>
              </a:r>
            </a:p>
            <a:p>
              <a:pPr algn="ctr"/>
              <a:r>
                <a:rPr lang="it-IT" sz="1200" dirty="0">
                  <a:latin typeface="+mj-lt"/>
                </a:rPr>
                <a:t>(EZ): </a:t>
              </a:r>
              <a:r>
                <a:rPr lang="fr-FR" sz="1200" dirty="0">
                  <a:latin typeface="+mj-lt"/>
                </a:rPr>
                <a:t>Q0 @ 23.6 MV/m 1.34 ± 0.28  [1</a:t>
              </a:r>
              <a:r>
                <a:rPr lang="fr-FR" sz="1200" baseline="30000" dirty="0">
                  <a:latin typeface="+mj-lt"/>
                </a:rPr>
                <a:t>.</a:t>
              </a:r>
              <a:r>
                <a:rPr lang="fr-FR" sz="1200" dirty="0">
                  <a:latin typeface="+mj-lt"/>
                </a:rPr>
                <a:t>10</a:t>
              </a:r>
              <a:r>
                <a:rPr lang="fr-FR" sz="1200" baseline="30000" dirty="0">
                  <a:latin typeface="+mj-lt"/>
                </a:rPr>
                <a:t>10</a:t>
              </a:r>
              <a:r>
                <a:rPr lang="fr-FR" sz="1200" dirty="0">
                  <a:latin typeface="+mj-lt"/>
                </a:rPr>
                <a:t>]</a:t>
              </a:r>
              <a:r>
                <a:rPr lang="it-IT" sz="1200" dirty="0">
                  <a:latin typeface="+mj-lt"/>
                </a:rPr>
                <a:t>) </a:t>
              </a:r>
            </a:p>
            <a:p>
              <a:pPr algn="ctr">
                <a:buNone/>
              </a:pPr>
              <a:br>
                <a:rPr lang="it-IT" sz="900" dirty="0">
                  <a:latin typeface="+mj-lt"/>
                </a:rPr>
              </a:br>
              <a:r>
                <a:rPr lang="it-IT" sz="1200" dirty="0">
                  <a:solidFill>
                    <a:srgbClr val="0000FF"/>
                  </a:solidFill>
                  <a:latin typeface="+mj-lt"/>
                </a:rPr>
                <a:t>After:</a:t>
              </a:r>
              <a:r>
                <a:rPr lang="it-IT" sz="1200" dirty="0">
                  <a:latin typeface="+mj-lt"/>
                </a:rPr>
                <a:t> </a:t>
              </a:r>
            </a:p>
            <a:p>
              <a:pPr algn="ctr">
                <a:buNone/>
              </a:pPr>
              <a:r>
                <a:rPr lang="it-IT" sz="1600" dirty="0">
                  <a:solidFill>
                    <a:srgbClr val="0000FF"/>
                  </a:solidFill>
                  <a:latin typeface="+mj-lt"/>
                </a:rPr>
                <a:t>Q0 @ 23.6 MV/m 1.37 ± 0.25  [1</a:t>
              </a:r>
              <a:r>
                <a:rPr lang="it-IT" sz="1600" baseline="30000" dirty="0">
                  <a:solidFill>
                    <a:srgbClr val="0000FF"/>
                  </a:solidFill>
                  <a:latin typeface="+mj-lt"/>
                </a:rPr>
                <a:t>.</a:t>
              </a:r>
              <a:r>
                <a:rPr lang="it-IT" sz="1600" dirty="0">
                  <a:solidFill>
                    <a:srgbClr val="0000FF"/>
                  </a:solidFill>
                  <a:latin typeface="+mj-lt"/>
                </a:rPr>
                <a:t>10</a:t>
              </a:r>
              <a:r>
                <a:rPr lang="it-IT" sz="1600" baseline="30000" dirty="0">
                  <a:solidFill>
                    <a:srgbClr val="0000FF"/>
                  </a:solidFill>
                  <a:latin typeface="+mj-lt"/>
                </a:rPr>
                <a:t>10</a:t>
              </a:r>
              <a:r>
                <a:rPr lang="it-IT" sz="1600" dirty="0">
                  <a:solidFill>
                    <a:srgbClr val="0000FF"/>
                  </a:solidFill>
                  <a:latin typeface="+mj-lt"/>
                </a:rPr>
                <a:t>]</a:t>
              </a:r>
            </a:p>
            <a:p>
              <a:pPr algn="ctr">
                <a:buNone/>
              </a:pPr>
              <a:r>
                <a:rPr lang="it-IT" sz="1200" dirty="0">
                  <a:solidFill>
                    <a:srgbClr val="0000FF"/>
                  </a:solidFill>
                  <a:latin typeface="+mj-lt"/>
                </a:rPr>
                <a:t>(RI): </a:t>
              </a:r>
              <a:r>
                <a:rPr lang="fr-FR" sz="1200" dirty="0">
                  <a:solidFill>
                    <a:srgbClr val="0000FF"/>
                  </a:solidFill>
                  <a:latin typeface="+mj-lt"/>
                </a:rPr>
                <a:t>Q0 @ 23.6 MV/m 1.34 ± 0.22  [1</a:t>
              </a:r>
              <a:r>
                <a:rPr lang="fr-FR" sz="1200" baseline="30000" dirty="0">
                  <a:solidFill>
                    <a:srgbClr val="0000FF"/>
                  </a:solidFill>
                  <a:latin typeface="+mj-lt"/>
                </a:rPr>
                <a:t>.</a:t>
              </a:r>
              <a:r>
                <a:rPr lang="fr-FR" sz="1200" dirty="0">
                  <a:solidFill>
                    <a:srgbClr val="0000FF"/>
                  </a:solidFill>
                  <a:latin typeface="+mj-lt"/>
                </a:rPr>
                <a:t>10</a:t>
              </a:r>
              <a:r>
                <a:rPr lang="fr-FR" sz="1200" baseline="30000" dirty="0">
                  <a:solidFill>
                    <a:srgbClr val="0000FF"/>
                  </a:solidFill>
                  <a:latin typeface="+mj-lt"/>
                </a:rPr>
                <a:t>10</a:t>
              </a:r>
              <a:r>
                <a:rPr lang="fr-FR" sz="1200" dirty="0">
                  <a:solidFill>
                    <a:srgbClr val="0000FF"/>
                  </a:solidFill>
                  <a:latin typeface="+mj-lt"/>
                </a:rPr>
                <a:t>]</a:t>
              </a:r>
              <a:r>
                <a:rPr lang="it-IT" sz="1200" dirty="0">
                  <a:solidFill>
                    <a:srgbClr val="0000FF"/>
                  </a:solidFill>
                  <a:latin typeface="+mj-lt"/>
                </a:rPr>
                <a:t>)</a:t>
              </a:r>
            </a:p>
            <a:p>
              <a:pPr algn="ctr"/>
              <a:r>
                <a:rPr lang="it-IT" sz="1200" dirty="0">
                  <a:solidFill>
                    <a:srgbClr val="0000FF"/>
                  </a:solidFill>
                  <a:latin typeface="+mj-lt"/>
                </a:rPr>
                <a:t>(EZ): </a:t>
              </a:r>
              <a:r>
                <a:rPr lang="fr-FR" sz="1200" dirty="0">
                  <a:solidFill>
                    <a:srgbClr val="0000FF"/>
                  </a:solidFill>
                  <a:latin typeface="+mj-lt"/>
                </a:rPr>
                <a:t>Q0 @ 23.6 MV/m 1.41 ± 0.26  [1</a:t>
              </a:r>
              <a:r>
                <a:rPr lang="fr-FR" sz="1200" baseline="30000" dirty="0">
                  <a:solidFill>
                    <a:srgbClr val="0000FF"/>
                  </a:solidFill>
                  <a:latin typeface="+mj-lt"/>
                </a:rPr>
                <a:t>.</a:t>
              </a:r>
              <a:r>
                <a:rPr lang="fr-FR" sz="1200" dirty="0">
                  <a:solidFill>
                    <a:srgbClr val="0000FF"/>
                  </a:solidFill>
                  <a:latin typeface="+mj-lt"/>
                </a:rPr>
                <a:t>10</a:t>
              </a:r>
              <a:r>
                <a:rPr lang="fr-FR" sz="1200" baseline="30000" dirty="0">
                  <a:solidFill>
                    <a:srgbClr val="0000FF"/>
                  </a:solidFill>
                  <a:latin typeface="+mj-lt"/>
                </a:rPr>
                <a:t>10</a:t>
              </a:r>
              <a:r>
                <a:rPr lang="fr-FR" sz="1200" dirty="0">
                  <a:solidFill>
                    <a:srgbClr val="0000FF"/>
                  </a:solidFill>
                  <a:latin typeface="+mj-lt"/>
                </a:rPr>
                <a:t>]</a:t>
              </a:r>
              <a:r>
                <a:rPr lang="it-IT" sz="1200" dirty="0">
                  <a:solidFill>
                    <a:srgbClr val="0000FF"/>
                  </a:solidFill>
                  <a:latin typeface="+mj-lt"/>
                </a:rPr>
                <a:t>) </a:t>
              </a:r>
            </a:p>
          </p:txBody>
        </p:sp>
        <p:sp>
          <p:nvSpPr>
            <p:cNvPr id="9" name="TextBox 19"/>
            <p:cNvSpPr txBox="1"/>
            <p:nvPr/>
          </p:nvSpPr>
          <p:spPr>
            <a:xfrm>
              <a:off x="1105400" y="4584174"/>
              <a:ext cx="4833032" cy="1892826"/>
            </a:xfrm>
            <a:prstGeom prst="rect">
              <a:avLst/>
            </a:prstGeom>
            <a:noFill/>
          </p:spPr>
          <p:txBody>
            <a:bodyPr wrap="square" rtlCol="0">
              <a:spAutoFit/>
            </a:bodyPr>
            <a:lstStyle/>
            <a:p>
              <a:pPr algn="ctr">
                <a:buNone/>
              </a:pPr>
              <a:r>
                <a:rPr lang="it-IT" sz="1200" dirty="0">
                  <a:latin typeface="+mj-lt"/>
                </a:rPr>
                <a:t>Before : </a:t>
              </a:r>
            </a:p>
            <a:p>
              <a:pPr algn="ctr">
                <a:buNone/>
              </a:pPr>
              <a:r>
                <a:rPr lang="it-IT" sz="1600" dirty="0">
                  <a:latin typeface="+mj-lt"/>
                </a:rPr>
                <a:t>Q0 @ 4 MV/m 2.15 ± 0.32  [1</a:t>
              </a:r>
              <a:r>
                <a:rPr lang="it-IT" sz="1600" baseline="30000" dirty="0">
                  <a:latin typeface="+mj-lt"/>
                </a:rPr>
                <a:t>.</a:t>
              </a:r>
              <a:r>
                <a:rPr lang="it-IT" sz="1600" dirty="0">
                  <a:latin typeface="+mj-lt"/>
                </a:rPr>
                <a:t>10</a:t>
              </a:r>
              <a:r>
                <a:rPr lang="it-IT" sz="1600" baseline="30000" dirty="0">
                  <a:latin typeface="+mj-lt"/>
                </a:rPr>
                <a:t>10</a:t>
              </a:r>
              <a:r>
                <a:rPr lang="it-IT" sz="1600" dirty="0">
                  <a:latin typeface="+mj-lt"/>
                </a:rPr>
                <a:t>]</a:t>
              </a:r>
            </a:p>
            <a:p>
              <a:pPr algn="ctr">
                <a:buNone/>
              </a:pPr>
              <a:r>
                <a:rPr lang="it-IT" sz="1200" dirty="0">
                  <a:latin typeface="+mj-lt"/>
                </a:rPr>
                <a:t>(RI): </a:t>
              </a:r>
              <a:r>
                <a:rPr lang="fr-FR" sz="1200" dirty="0">
                  <a:latin typeface="+mj-lt"/>
                </a:rPr>
                <a:t>Q0 @ 4 MV/m 2.11 ± 0.32  [1</a:t>
              </a:r>
              <a:r>
                <a:rPr lang="fr-FR" sz="1200" baseline="30000" dirty="0">
                  <a:latin typeface="+mj-lt"/>
                </a:rPr>
                <a:t>.</a:t>
              </a:r>
              <a:r>
                <a:rPr lang="fr-FR" sz="1200" dirty="0">
                  <a:latin typeface="+mj-lt"/>
                </a:rPr>
                <a:t>10</a:t>
              </a:r>
              <a:r>
                <a:rPr lang="fr-FR" sz="1200" baseline="30000" dirty="0">
                  <a:latin typeface="+mj-lt"/>
                </a:rPr>
                <a:t>10</a:t>
              </a:r>
              <a:r>
                <a:rPr lang="fr-FR" sz="1200" dirty="0">
                  <a:latin typeface="+mj-lt"/>
                </a:rPr>
                <a:t>]</a:t>
              </a:r>
              <a:r>
                <a:rPr lang="it-IT" sz="1200" dirty="0">
                  <a:latin typeface="+mj-lt"/>
                </a:rPr>
                <a:t>)</a:t>
              </a:r>
            </a:p>
            <a:p>
              <a:pPr algn="ctr"/>
              <a:r>
                <a:rPr lang="it-IT" sz="1200" dirty="0">
                  <a:latin typeface="+mj-lt"/>
                </a:rPr>
                <a:t>(EZ): </a:t>
              </a:r>
              <a:r>
                <a:rPr lang="fr-FR" sz="1200" dirty="0">
                  <a:latin typeface="+mj-lt"/>
                </a:rPr>
                <a:t>Q0 @ 4 MV/m 2.18 ± 0.32  [1</a:t>
              </a:r>
              <a:r>
                <a:rPr lang="fr-FR" sz="1200" baseline="30000" dirty="0">
                  <a:latin typeface="+mj-lt"/>
                </a:rPr>
                <a:t>.</a:t>
              </a:r>
              <a:r>
                <a:rPr lang="fr-FR" sz="1200" dirty="0">
                  <a:latin typeface="+mj-lt"/>
                </a:rPr>
                <a:t>10</a:t>
              </a:r>
              <a:r>
                <a:rPr lang="fr-FR" sz="1200" baseline="30000" dirty="0">
                  <a:latin typeface="+mj-lt"/>
                </a:rPr>
                <a:t>10</a:t>
              </a:r>
              <a:r>
                <a:rPr lang="fr-FR" sz="1200" dirty="0">
                  <a:latin typeface="+mj-lt"/>
                </a:rPr>
                <a:t>]</a:t>
              </a:r>
              <a:r>
                <a:rPr lang="it-IT" sz="1200" dirty="0">
                  <a:latin typeface="+mj-lt"/>
                </a:rPr>
                <a:t>) </a:t>
              </a:r>
            </a:p>
            <a:p>
              <a:pPr algn="ctr">
                <a:buNone/>
              </a:pPr>
              <a:br>
                <a:rPr lang="it-IT" sz="900" dirty="0">
                  <a:latin typeface="+mj-lt"/>
                </a:rPr>
              </a:br>
              <a:r>
                <a:rPr lang="it-IT" sz="1200" dirty="0">
                  <a:solidFill>
                    <a:srgbClr val="0000FF"/>
                  </a:solidFill>
                  <a:latin typeface="+mj-lt"/>
                </a:rPr>
                <a:t>After:</a:t>
              </a:r>
              <a:r>
                <a:rPr lang="it-IT" sz="1200" dirty="0">
                  <a:latin typeface="+mj-lt"/>
                </a:rPr>
                <a:t> </a:t>
              </a:r>
            </a:p>
            <a:p>
              <a:pPr algn="ctr">
                <a:buNone/>
              </a:pPr>
              <a:r>
                <a:rPr lang="it-IT" sz="1600" dirty="0">
                  <a:solidFill>
                    <a:srgbClr val="0000FF"/>
                  </a:solidFill>
                  <a:latin typeface="+mj-lt"/>
                </a:rPr>
                <a:t>Q0 @ 4 MV/m 2.23 ± 0.34  [1</a:t>
              </a:r>
              <a:r>
                <a:rPr lang="it-IT" sz="1600" baseline="30000" dirty="0">
                  <a:solidFill>
                    <a:srgbClr val="0000FF"/>
                  </a:solidFill>
                  <a:latin typeface="+mj-lt"/>
                </a:rPr>
                <a:t>.</a:t>
              </a:r>
              <a:r>
                <a:rPr lang="it-IT" sz="1600" dirty="0">
                  <a:solidFill>
                    <a:srgbClr val="0000FF"/>
                  </a:solidFill>
                  <a:latin typeface="+mj-lt"/>
                </a:rPr>
                <a:t>10</a:t>
              </a:r>
              <a:r>
                <a:rPr lang="it-IT" sz="1600" baseline="30000" dirty="0">
                  <a:solidFill>
                    <a:srgbClr val="0000FF"/>
                  </a:solidFill>
                  <a:latin typeface="+mj-lt"/>
                </a:rPr>
                <a:t>10</a:t>
              </a:r>
              <a:r>
                <a:rPr lang="it-IT" sz="1600" dirty="0">
                  <a:solidFill>
                    <a:srgbClr val="0000FF"/>
                  </a:solidFill>
                  <a:latin typeface="+mj-lt"/>
                </a:rPr>
                <a:t>]</a:t>
              </a:r>
            </a:p>
            <a:p>
              <a:pPr algn="ctr">
                <a:buNone/>
              </a:pPr>
              <a:r>
                <a:rPr lang="it-IT" sz="1200" dirty="0">
                  <a:solidFill>
                    <a:srgbClr val="0000FF"/>
                  </a:solidFill>
                  <a:latin typeface="+mj-lt"/>
                </a:rPr>
                <a:t>(RI): </a:t>
              </a:r>
              <a:r>
                <a:rPr lang="fr-FR" sz="1200" dirty="0">
                  <a:solidFill>
                    <a:srgbClr val="0000FF"/>
                  </a:solidFill>
                  <a:latin typeface="+mj-lt"/>
                </a:rPr>
                <a:t>Q0 @ 4 MV/m 2.21 ± 0.34  [1</a:t>
              </a:r>
              <a:r>
                <a:rPr lang="fr-FR" sz="1200" baseline="30000" dirty="0">
                  <a:solidFill>
                    <a:srgbClr val="0000FF"/>
                  </a:solidFill>
                  <a:latin typeface="+mj-lt"/>
                </a:rPr>
                <a:t>.</a:t>
              </a:r>
              <a:r>
                <a:rPr lang="fr-FR" sz="1200" dirty="0">
                  <a:solidFill>
                    <a:srgbClr val="0000FF"/>
                  </a:solidFill>
                  <a:latin typeface="+mj-lt"/>
                </a:rPr>
                <a:t>10</a:t>
              </a:r>
              <a:r>
                <a:rPr lang="fr-FR" sz="1200" baseline="30000" dirty="0">
                  <a:solidFill>
                    <a:srgbClr val="0000FF"/>
                  </a:solidFill>
                  <a:latin typeface="+mj-lt"/>
                </a:rPr>
                <a:t>10</a:t>
              </a:r>
              <a:r>
                <a:rPr lang="fr-FR" sz="1200" dirty="0">
                  <a:solidFill>
                    <a:srgbClr val="0000FF"/>
                  </a:solidFill>
                  <a:latin typeface="+mj-lt"/>
                </a:rPr>
                <a:t>]</a:t>
              </a:r>
              <a:r>
                <a:rPr lang="it-IT" sz="1200" dirty="0">
                  <a:solidFill>
                    <a:srgbClr val="0000FF"/>
                  </a:solidFill>
                  <a:latin typeface="+mj-lt"/>
                </a:rPr>
                <a:t>)</a:t>
              </a:r>
            </a:p>
            <a:p>
              <a:pPr algn="ctr"/>
              <a:r>
                <a:rPr lang="it-IT" sz="1200" dirty="0">
                  <a:solidFill>
                    <a:srgbClr val="0000FF"/>
                  </a:solidFill>
                  <a:latin typeface="+mj-lt"/>
                </a:rPr>
                <a:t>(EZ): </a:t>
              </a:r>
              <a:r>
                <a:rPr lang="fr-FR" sz="1200" dirty="0">
                  <a:solidFill>
                    <a:srgbClr val="0000FF"/>
                  </a:solidFill>
                  <a:latin typeface="+mj-lt"/>
                </a:rPr>
                <a:t>Q0 @ 4 MV/m 2.26 ± 0.33  [1</a:t>
              </a:r>
              <a:r>
                <a:rPr lang="fr-FR" sz="1200" baseline="30000" dirty="0">
                  <a:solidFill>
                    <a:srgbClr val="0000FF"/>
                  </a:solidFill>
                  <a:latin typeface="+mj-lt"/>
                </a:rPr>
                <a:t>.</a:t>
              </a:r>
              <a:r>
                <a:rPr lang="fr-FR" sz="1200" dirty="0">
                  <a:solidFill>
                    <a:srgbClr val="0000FF"/>
                  </a:solidFill>
                  <a:latin typeface="+mj-lt"/>
                </a:rPr>
                <a:t>10</a:t>
              </a:r>
              <a:r>
                <a:rPr lang="fr-FR" sz="1200" baseline="30000" dirty="0">
                  <a:solidFill>
                    <a:srgbClr val="0000FF"/>
                  </a:solidFill>
                  <a:latin typeface="+mj-lt"/>
                </a:rPr>
                <a:t>10</a:t>
              </a:r>
              <a:r>
                <a:rPr lang="fr-FR" sz="1200" dirty="0">
                  <a:solidFill>
                    <a:srgbClr val="0000FF"/>
                  </a:solidFill>
                  <a:latin typeface="+mj-lt"/>
                </a:rPr>
                <a:t>]</a:t>
              </a:r>
              <a:r>
                <a:rPr lang="it-IT" sz="1200" dirty="0">
                  <a:solidFill>
                    <a:srgbClr val="0000FF"/>
                  </a:solidFill>
                  <a:latin typeface="+mj-lt"/>
                </a:rPr>
                <a:t>) </a:t>
              </a:r>
            </a:p>
          </p:txBody>
        </p:sp>
      </p:grpSp>
      <p:sp>
        <p:nvSpPr>
          <p:cNvPr id="10" name="Rectangle 6">
            <a:extLst>
              <a:ext uri="{FF2B5EF4-FFF2-40B4-BE49-F238E27FC236}">
                <a16:creationId xmlns:a16="http://schemas.microsoft.com/office/drawing/2014/main" id="{F8DD7768-A45F-0E2F-1EB4-B9110EBEF450}"/>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13802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E-XFEL: </a:t>
            </a:r>
            <a:r>
              <a:rPr lang="it-IT" dirty="0" err="1"/>
              <a:t>Usable</a:t>
            </a:r>
            <a:r>
              <a:rPr lang="it-IT" dirty="0"/>
              <a:t> </a:t>
            </a:r>
            <a:r>
              <a:rPr lang="it-IT" dirty="0" err="1"/>
              <a:t>Installed</a:t>
            </a:r>
            <a:r>
              <a:rPr lang="it-IT" dirty="0"/>
              <a:t> Voltage</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D24915F-1212-4C86-8EF3-3C9B851C20F2}" type="slidenum">
              <a:rPr lang="en-US" altLang="it-IT" smtClean="0"/>
              <a:pPr>
                <a:defRPr/>
              </a:pPr>
              <a:t>63</a:t>
            </a:fld>
            <a:endParaRPr lang="en-US" altLang="it-IT"/>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90600"/>
            <a:ext cx="7162800" cy="512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766572AA-BE9A-9FA2-B749-CD0A395FF7FA}"/>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#6</a:t>
            </a:r>
          </a:p>
          <a:p>
            <a:pPr>
              <a:defRPr/>
            </a:pPr>
            <a:r>
              <a:rPr lang="it-IT" altLang="it-IT" i="0" dirty="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6280192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28774C3F-255D-40EB-4FB6-AC40415737AF}"/>
              </a:ext>
            </a:extLst>
          </p:cNvPr>
          <p:cNvSpPr>
            <a:spLocks noGrp="1"/>
          </p:cNvSpPr>
          <p:nvPr>
            <p:ph type="title"/>
          </p:nvPr>
        </p:nvSpPr>
        <p:spPr/>
        <p:txBody>
          <a:bodyPr/>
          <a:lstStyle/>
          <a:p>
            <a:r>
              <a:rPr lang="en-US" altLang="it-IT" dirty="0"/>
              <a:t>Lessons Learned from EuXFEL production</a:t>
            </a:r>
            <a:endParaRPr lang="it-IT" dirty="0"/>
          </a:p>
        </p:txBody>
      </p:sp>
      <p:sp>
        <p:nvSpPr>
          <p:cNvPr id="7" name="Segnaposto contenuto 6">
            <a:extLst>
              <a:ext uri="{FF2B5EF4-FFF2-40B4-BE49-F238E27FC236}">
                <a16:creationId xmlns:a16="http://schemas.microsoft.com/office/drawing/2014/main" id="{33C82A41-CF9E-8692-8280-71D702F2CE21}"/>
              </a:ext>
            </a:extLst>
          </p:cNvPr>
          <p:cNvSpPr>
            <a:spLocks noGrp="1"/>
          </p:cNvSpPr>
          <p:nvPr>
            <p:ph idx="1"/>
          </p:nvPr>
        </p:nvSpPr>
        <p:spPr>
          <a:xfrm>
            <a:off x="838200" y="946150"/>
            <a:ext cx="10680700" cy="5334000"/>
          </a:xfrm>
        </p:spPr>
        <p:txBody>
          <a:bodyPr/>
          <a:lstStyle/>
          <a:p>
            <a:pPr marL="457200" indent="-457200">
              <a:lnSpc>
                <a:spcPts val="3000"/>
              </a:lnSpc>
              <a:spcBef>
                <a:spcPts val="1800"/>
              </a:spcBef>
              <a:buClr>
                <a:srgbClr val="C00000"/>
              </a:buClr>
              <a:buSzPct val="90000"/>
              <a:buFont typeface="Wingdings" pitchFamily="2" charset="2"/>
              <a:buChar char="Ø"/>
            </a:pPr>
            <a:r>
              <a:rPr lang="it-IT" sz="2800" b="1" dirty="0"/>
              <a:t>Industry</a:t>
            </a:r>
            <a:r>
              <a:rPr lang="it-IT" sz="2800" dirty="0"/>
              <a:t>, once </a:t>
            </a:r>
            <a:r>
              <a:rPr lang="it-IT" sz="2800" dirty="0" err="1"/>
              <a:t>trained</a:t>
            </a:r>
            <a:r>
              <a:rPr lang="it-IT" sz="2800" dirty="0"/>
              <a:t>, </a:t>
            </a:r>
            <a:r>
              <a:rPr lang="it-IT" sz="2800" b="1" dirty="0" err="1"/>
              <a:t>did</a:t>
            </a:r>
            <a:r>
              <a:rPr lang="it-IT" sz="2800" b="1" dirty="0"/>
              <a:t> </a:t>
            </a:r>
            <a:r>
              <a:rPr lang="it-IT" sz="2800" b="1" dirty="0" err="1"/>
              <a:t>as</a:t>
            </a:r>
            <a:r>
              <a:rPr lang="it-IT" sz="2800" b="1" dirty="0"/>
              <a:t> </a:t>
            </a:r>
            <a:r>
              <a:rPr lang="it-IT" sz="2800" b="1" dirty="0" err="1"/>
              <a:t>well</a:t>
            </a:r>
            <a:r>
              <a:rPr lang="it-IT" sz="2800" b="1" dirty="0"/>
              <a:t> </a:t>
            </a:r>
            <a:r>
              <a:rPr lang="it-IT" sz="2800" b="1" dirty="0" err="1"/>
              <a:t>as</a:t>
            </a:r>
            <a:r>
              <a:rPr lang="it-IT" sz="2800" b="1" dirty="0"/>
              <a:t> the labs </a:t>
            </a:r>
            <a:r>
              <a:rPr lang="it-IT" sz="2800" b="1" dirty="0" err="1"/>
              <a:t>behind</a:t>
            </a:r>
            <a:r>
              <a:rPr lang="it-IT" sz="2800" dirty="0"/>
              <a:t>.</a:t>
            </a:r>
          </a:p>
          <a:p>
            <a:pPr marL="457200" indent="-457200">
              <a:lnSpc>
                <a:spcPts val="3000"/>
              </a:lnSpc>
              <a:spcBef>
                <a:spcPts val="1800"/>
              </a:spcBef>
              <a:buClr>
                <a:srgbClr val="C00000"/>
              </a:buClr>
              <a:buSzPct val="90000"/>
              <a:buFont typeface="Wingdings" pitchFamily="2" charset="2"/>
              <a:buChar char="Ø"/>
            </a:pPr>
            <a:r>
              <a:rPr lang="it-IT" sz="2800" b="1" dirty="0" err="1"/>
              <a:t>Results</a:t>
            </a:r>
            <a:r>
              <a:rPr lang="it-IT" sz="2800" b="1" dirty="0"/>
              <a:t> </a:t>
            </a:r>
            <a:r>
              <a:rPr lang="it-IT" sz="2800" b="1" dirty="0" err="1"/>
              <a:t>obtained</a:t>
            </a:r>
            <a:r>
              <a:rPr lang="it-IT" sz="2800" b="1" dirty="0"/>
              <a:t> </a:t>
            </a:r>
            <a:r>
              <a:rPr lang="it-IT" sz="2800" dirty="0" err="1"/>
              <a:t>were</a:t>
            </a:r>
            <a:r>
              <a:rPr lang="it-IT" sz="2800" dirty="0"/>
              <a:t> </a:t>
            </a:r>
            <a:r>
              <a:rPr lang="it-IT" sz="2800" dirty="0" err="1"/>
              <a:t>very</a:t>
            </a:r>
            <a:r>
              <a:rPr lang="it-IT" sz="2800" dirty="0"/>
              <a:t> </a:t>
            </a:r>
            <a:r>
              <a:rPr lang="it-IT" sz="2800" b="1" dirty="0"/>
              <a:t>close to the best </a:t>
            </a:r>
            <a:r>
              <a:rPr lang="it-IT" sz="2800" b="1" dirty="0" err="1"/>
              <a:t>available</a:t>
            </a:r>
            <a:r>
              <a:rPr lang="it-IT" sz="2800" b="1" dirty="0"/>
              <a:t> </a:t>
            </a:r>
            <a:r>
              <a:rPr lang="it-IT" sz="2800" dirty="0"/>
              <a:t>13 </a:t>
            </a:r>
            <a:r>
              <a:rPr lang="it-IT" sz="2800" dirty="0" err="1"/>
              <a:t>years</a:t>
            </a:r>
            <a:r>
              <a:rPr lang="it-IT" sz="2800" dirty="0"/>
              <a:t> </a:t>
            </a:r>
            <a:r>
              <a:rPr lang="it-IT" sz="2800" dirty="0" err="1"/>
              <a:t>before</a:t>
            </a:r>
            <a:r>
              <a:rPr lang="it-IT" sz="2800" dirty="0"/>
              <a:t>, </a:t>
            </a:r>
            <a:r>
              <a:rPr lang="it-IT" sz="2800" dirty="0" err="1"/>
              <a:t>at</a:t>
            </a:r>
            <a:r>
              <a:rPr lang="it-IT" sz="2800" dirty="0"/>
              <a:t> the time of the ITRP, </a:t>
            </a:r>
            <a:r>
              <a:rPr lang="it-IT" sz="2800" b="1" dirty="0" err="1"/>
              <a:t>but</a:t>
            </a:r>
            <a:r>
              <a:rPr lang="it-IT" sz="2800" b="1" dirty="0"/>
              <a:t> </a:t>
            </a:r>
            <a:r>
              <a:rPr lang="it-IT" sz="2800" b="1" dirty="0" err="1"/>
              <a:t>much</a:t>
            </a:r>
            <a:r>
              <a:rPr lang="it-IT" sz="2800" b="1" dirty="0"/>
              <a:t> more </a:t>
            </a:r>
            <a:r>
              <a:rPr lang="it-IT" sz="2800" b="1" dirty="0" err="1"/>
              <a:t>stable</a:t>
            </a:r>
            <a:r>
              <a:rPr lang="it-IT" sz="2800" b="1" dirty="0"/>
              <a:t>  </a:t>
            </a:r>
          </a:p>
          <a:p>
            <a:pPr marL="457200" indent="-457200">
              <a:lnSpc>
                <a:spcPts val="3000"/>
              </a:lnSpc>
              <a:spcBef>
                <a:spcPts val="1800"/>
              </a:spcBef>
              <a:buClr>
                <a:srgbClr val="C00000"/>
              </a:buClr>
              <a:buSzPct val="90000"/>
              <a:buFont typeface="Wingdings" pitchFamily="2" charset="2"/>
              <a:buChar char="Ø"/>
            </a:pPr>
            <a:r>
              <a:rPr lang="it-IT" sz="2800" b="1" dirty="0" err="1"/>
              <a:t>Results</a:t>
            </a:r>
            <a:r>
              <a:rPr lang="it-IT" sz="2800" b="1" dirty="0"/>
              <a:t> </a:t>
            </a:r>
            <a:r>
              <a:rPr lang="it-IT" sz="2800" b="1" dirty="0" err="1"/>
              <a:t>depend</a:t>
            </a:r>
            <a:r>
              <a:rPr lang="it-IT" sz="2800" b="1" dirty="0"/>
              <a:t> on</a:t>
            </a:r>
            <a:r>
              <a:rPr lang="it-IT" sz="2800" dirty="0"/>
              <a:t>: the </a:t>
            </a:r>
            <a:r>
              <a:rPr lang="it-IT" sz="2800" dirty="0" err="1"/>
              <a:t>technology</a:t>
            </a:r>
            <a:r>
              <a:rPr lang="it-IT" sz="2800" dirty="0"/>
              <a:t> </a:t>
            </a:r>
            <a:r>
              <a:rPr lang="it-IT" sz="2800" dirty="0" err="1"/>
              <a:t>applied</a:t>
            </a:r>
            <a:r>
              <a:rPr lang="it-IT" sz="2800" dirty="0"/>
              <a:t> + </a:t>
            </a:r>
            <a:r>
              <a:rPr lang="it-IT" sz="2800" b="1" dirty="0"/>
              <a:t>QA/QC &amp; EDMS</a:t>
            </a:r>
          </a:p>
          <a:p>
            <a:pPr marL="457200" indent="-457200">
              <a:lnSpc>
                <a:spcPts val="3000"/>
              </a:lnSpc>
              <a:spcBef>
                <a:spcPts val="1800"/>
              </a:spcBef>
              <a:buClr>
                <a:srgbClr val="C00000"/>
              </a:buClr>
              <a:buSzPct val="90000"/>
              <a:buFont typeface="Wingdings" pitchFamily="2" charset="2"/>
              <a:buChar char="Ø"/>
            </a:pPr>
            <a:r>
              <a:rPr lang="it-IT" sz="2800" dirty="0"/>
              <a:t>The complete </a:t>
            </a:r>
            <a:r>
              <a:rPr lang="it-IT" sz="2800" dirty="0" err="1"/>
              <a:t>cycle</a:t>
            </a:r>
            <a:r>
              <a:rPr lang="it-IT" sz="2800" dirty="0"/>
              <a:t> in </a:t>
            </a:r>
            <a:r>
              <a:rPr lang="it-IT" sz="2800" b="1" dirty="0" err="1"/>
              <a:t>industry</a:t>
            </a:r>
            <a:r>
              <a:rPr lang="it-IT" sz="2800" b="1" dirty="0"/>
              <a:t> </a:t>
            </a:r>
            <a:r>
              <a:rPr lang="it-IT" sz="2800" b="1" dirty="0" err="1"/>
              <a:t>improves</a:t>
            </a:r>
            <a:r>
              <a:rPr lang="it-IT" sz="2800" b="1" dirty="0"/>
              <a:t> the yield</a:t>
            </a:r>
            <a:endParaRPr lang="it-IT" sz="2800" dirty="0"/>
          </a:p>
          <a:p>
            <a:pPr marL="457200" indent="-457200">
              <a:lnSpc>
                <a:spcPts val="3000"/>
              </a:lnSpc>
              <a:spcBef>
                <a:spcPts val="1800"/>
              </a:spcBef>
              <a:buClr>
                <a:srgbClr val="C00000"/>
              </a:buClr>
              <a:buSzPct val="90000"/>
              <a:buFont typeface="Wingdings" pitchFamily="2" charset="2"/>
              <a:buChar char="Ø"/>
            </a:pPr>
            <a:r>
              <a:rPr lang="it-IT" sz="2800" dirty="0"/>
              <a:t>A </a:t>
            </a:r>
            <a:r>
              <a:rPr lang="it-IT" sz="2800" b="1" dirty="0"/>
              <a:t>second treatment </a:t>
            </a:r>
            <a:r>
              <a:rPr lang="it-IT" sz="2800" b="1" dirty="0" err="1"/>
              <a:t>was</a:t>
            </a:r>
            <a:r>
              <a:rPr lang="it-IT" sz="2800" b="1" dirty="0"/>
              <a:t> </a:t>
            </a:r>
            <a:r>
              <a:rPr lang="it-IT" sz="2800" b="1" dirty="0" err="1"/>
              <a:t>crucial</a:t>
            </a:r>
            <a:r>
              <a:rPr lang="it-IT" sz="2800" b="1" dirty="0"/>
              <a:t> </a:t>
            </a:r>
            <a:r>
              <a:rPr lang="it-IT" sz="2800" dirty="0"/>
              <a:t>to </a:t>
            </a:r>
            <a:r>
              <a:rPr lang="it-IT" sz="2800" dirty="0" err="1"/>
              <a:t>improve</a:t>
            </a:r>
            <a:r>
              <a:rPr lang="it-IT" sz="2800" dirty="0"/>
              <a:t> the yield</a:t>
            </a:r>
          </a:p>
          <a:p>
            <a:pPr marL="457200" indent="-457200">
              <a:lnSpc>
                <a:spcPts val="3000"/>
              </a:lnSpc>
              <a:spcBef>
                <a:spcPts val="1800"/>
              </a:spcBef>
              <a:buClr>
                <a:srgbClr val="C00000"/>
              </a:buClr>
              <a:buSzPct val="90000"/>
              <a:buFont typeface="Wingdings" pitchFamily="2" charset="2"/>
              <a:buChar char="Ø"/>
            </a:pPr>
            <a:r>
              <a:rPr lang="it-IT" sz="2800" dirty="0"/>
              <a:t>HPR </a:t>
            </a:r>
            <a:r>
              <a:rPr lang="it-IT" sz="2800" dirty="0" err="1"/>
              <a:t>was</a:t>
            </a:r>
            <a:r>
              <a:rPr lang="it-IT" sz="2800" dirty="0"/>
              <a:t> </a:t>
            </a:r>
            <a:r>
              <a:rPr lang="it-IT" sz="2800" dirty="0" err="1"/>
              <a:t>usually</a:t>
            </a:r>
            <a:r>
              <a:rPr lang="it-IT" sz="2800" dirty="0"/>
              <a:t> </a:t>
            </a:r>
            <a:r>
              <a:rPr lang="it-IT" sz="2800" dirty="0" err="1"/>
              <a:t>sufficient</a:t>
            </a:r>
            <a:r>
              <a:rPr lang="it-IT" sz="2800" dirty="0"/>
              <a:t>, flash BCP </a:t>
            </a:r>
            <a:r>
              <a:rPr lang="it-IT" sz="2800" dirty="0" err="1"/>
              <a:t>required</a:t>
            </a:r>
            <a:r>
              <a:rPr lang="it-IT" sz="2800" dirty="0"/>
              <a:t> in </a:t>
            </a:r>
            <a:r>
              <a:rPr lang="it-IT" sz="2800" dirty="0" err="1"/>
              <a:t>few</a:t>
            </a:r>
            <a:r>
              <a:rPr lang="it-IT" sz="2800" dirty="0"/>
              <a:t> </a:t>
            </a:r>
            <a:r>
              <a:rPr lang="it-IT" sz="2800" dirty="0" err="1"/>
              <a:t>cases</a:t>
            </a:r>
            <a:r>
              <a:rPr lang="it-IT" sz="2800" dirty="0"/>
              <a:t>, EP </a:t>
            </a:r>
            <a:r>
              <a:rPr lang="it-IT" sz="2800" dirty="0" err="1"/>
              <a:t>excluded</a:t>
            </a:r>
            <a:r>
              <a:rPr lang="it-IT" sz="2800" dirty="0"/>
              <a:t> </a:t>
            </a:r>
            <a:r>
              <a:rPr lang="it-IT" sz="2800" dirty="0" err="1"/>
              <a:t>becaude</a:t>
            </a:r>
            <a:r>
              <a:rPr lang="it-IT" sz="2800" dirty="0"/>
              <a:t> of the He tank</a:t>
            </a:r>
          </a:p>
          <a:p>
            <a:pPr marL="457200" indent="-457200">
              <a:lnSpc>
                <a:spcPts val="3000"/>
              </a:lnSpc>
              <a:spcBef>
                <a:spcPts val="1800"/>
              </a:spcBef>
              <a:buClr>
                <a:srgbClr val="C00000"/>
              </a:buClr>
              <a:buSzPct val="90000"/>
              <a:buFont typeface="Wingdings" pitchFamily="2" charset="2"/>
              <a:buChar char="Ø"/>
            </a:pPr>
            <a:r>
              <a:rPr lang="it-IT" sz="2800" dirty="0"/>
              <a:t>The </a:t>
            </a:r>
            <a:r>
              <a:rPr lang="it-IT" sz="2800" dirty="0" err="1"/>
              <a:t>possibility</a:t>
            </a:r>
            <a:r>
              <a:rPr lang="it-IT" sz="2800" dirty="0"/>
              <a:t> of </a:t>
            </a:r>
            <a:r>
              <a:rPr lang="it-IT" sz="2800" b="1" dirty="0"/>
              <a:t>a second treatment </a:t>
            </a:r>
            <a:r>
              <a:rPr lang="it-IT" sz="2800" b="1" dirty="0" err="1"/>
              <a:t>improves</a:t>
            </a:r>
            <a:r>
              <a:rPr lang="it-IT" sz="2800" b="1" dirty="0"/>
              <a:t> the yield</a:t>
            </a:r>
            <a:r>
              <a:rPr lang="it-IT" sz="2800" dirty="0"/>
              <a:t>, </a:t>
            </a:r>
            <a:r>
              <a:rPr lang="it-IT" sz="2800" dirty="0" err="1"/>
              <a:t>both</a:t>
            </a:r>
            <a:r>
              <a:rPr lang="it-IT" sz="2800" dirty="0"/>
              <a:t> for high field and field </a:t>
            </a:r>
            <a:r>
              <a:rPr lang="it-IT" sz="2800" dirty="0" err="1"/>
              <a:t>emission</a:t>
            </a:r>
            <a:r>
              <a:rPr lang="it-IT" sz="2800" dirty="0"/>
              <a:t> </a:t>
            </a:r>
            <a:r>
              <a:rPr lang="it-IT" sz="2800" dirty="0" err="1"/>
              <a:t>onset</a:t>
            </a:r>
            <a:endParaRPr lang="it-IT" sz="2800" dirty="0"/>
          </a:p>
          <a:p>
            <a:endParaRPr lang="it-IT" dirty="0"/>
          </a:p>
          <a:p>
            <a:endParaRPr lang="it-IT" dirty="0"/>
          </a:p>
        </p:txBody>
      </p:sp>
      <p:sp>
        <p:nvSpPr>
          <p:cNvPr id="3" name="Segnaposto data 2">
            <a:extLst>
              <a:ext uri="{FF2B5EF4-FFF2-40B4-BE49-F238E27FC236}">
                <a16:creationId xmlns:a16="http://schemas.microsoft.com/office/drawing/2014/main" id="{700AC945-AA5B-F37F-F597-71033DE1E20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4B4A3497-2F05-3939-AF58-EE3A98685CD1}"/>
              </a:ext>
            </a:extLst>
          </p:cNvPr>
          <p:cNvSpPr>
            <a:spLocks noGrp="1"/>
          </p:cNvSpPr>
          <p:nvPr>
            <p:ph type="ftr" sz="quarter" idx="11"/>
          </p:nvPr>
        </p:nvSpPr>
        <p:spPr/>
        <p:txBody>
          <a:bodyPr/>
          <a:lstStyle/>
          <a:p>
            <a:pPr>
              <a:defRPr/>
            </a:pPr>
            <a:fld id="{8DAD3638-8E0C-4079-83E3-101B55F74CF3}" type="slidenum">
              <a:rPr lang="en-US" altLang="it-IT" smtClean="0"/>
              <a:pPr>
                <a:defRPr/>
              </a:pPr>
              <a:t>64</a:t>
            </a:fld>
            <a:endParaRPr lang="en-US" altLang="it-IT"/>
          </a:p>
        </p:txBody>
      </p:sp>
      <p:sp>
        <p:nvSpPr>
          <p:cNvPr id="5" name="Segnaposto numero diapositiva 4">
            <a:extLst>
              <a:ext uri="{FF2B5EF4-FFF2-40B4-BE49-F238E27FC236}">
                <a16:creationId xmlns:a16="http://schemas.microsoft.com/office/drawing/2014/main" id="{02A17CA8-D7E4-2CFC-D699-B41DE6172708}"/>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694095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162758-8F08-3075-2072-F9A8660EE8CB}"/>
              </a:ext>
            </a:extLst>
          </p:cNvPr>
          <p:cNvSpPr>
            <a:spLocks noGrp="1"/>
          </p:cNvSpPr>
          <p:nvPr>
            <p:ph type="title"/>
          </p:nvPr>
        </p:nvSpPr>
        <p:spPr/>
        <p:txBody>
          <a:bodyPr/>
          <a:lstStyle/>
          <a:p>
            <a:r>
              <a:rPr lang="it-IT" dirty="0"/>
              <a:t>A </a:t>
            </a:r>
            <a:r>
              <a:rPr lang="it-IT" dirty="0" err="1"/>
              <a:t>Few</a:t>
            </a:r>
            <a:r>
              <a:rPr lang="it-IT" dirty="0"/>
              <a:t> General Concepts to be </a:t>
            </a:r>
            <a:r>
              <a:rPr lang="it-IT" dirty="0" err="1"/>
              <a:t>Followed</a:t>
            </a:r>
            <a:endParaRPr lang="it-IT" dirty="0"/>
          </a:p>
        </p:txBody>
      </p:sp>
      <p:sp>
        <p:nvSpPr>
          <p:cNvPr id="4" name="Segnaposto data 3">
            <a:extLst>
              <a:ext uri="{FF2B5EF4-FFF2-40B4-BE49-F238E27FC236}">
                <a16:creationId xmlns:a16="http://schemas.microsoft.com/office/drawing/2014/main" id="{D91A75E7-E7A4-C4BA-8656-5214C235704F}"/>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5E3517FF-B2CD-CCDB-2C9A-50A11DCA1E3A}"/>
              </a:ext>
            </a:extLst>
          </p:cNvPr>
          <p:cNvSpPr>
            <a:spLocks noGrp="1"/>
          </p:cNvSpPr>
          <p:nvPr>
            <p:ph type="ftr" sz="quarter" idx="11"/>
          </p:nvPr>
        </p:nvSpPr>
        <p:spPr/>
        <p:txBody>
          <a:bodyPr/>
          <a:lstStyle/>
          <a:p>
            <a:fld id="{3FBB366A-F7D1-4519-A1E6-A2C124910861}" type="slidenum">
              <a:rPr lang="en-US" altLang="it-IT" smtClean="0"/>
              <a:pPr/>
              <a:t>65</a:t>
            </a:fld>
            <a:endParaRPr lang="en-US" altLang="it-IT"/>
          </a:p>
        </p:txBody>
      </p:sp>
      <p:sp>
        <p:nvSpPr>
          <p:cNvPr id="6" name="Segnaposto numero diapositiva 5">
            <a:extLst>
              <a:ext uri="{FF2B5EF4-FFF2-40B4-BE49-F238E27FC236}">
                <a16:creationId xmlns:a16="http://schemas.microsoft.com/office/drawing/2014/main" id="{908309BF-A1DD-FF3D-4B65-21B2D769D909}"/>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
        <p:nvSpPr>
          <p:cNvPr id="3" name="Segnaposto contenuto 6">
            <a:extLst>
              <a:ext uri="{FF2B5EF4-FFF2-40B4-BE49-F238E27FC236}">
                <a16:creationId xmlns:a16="http://schemas.microsoft.com/office/drawing/2014/main" id="{0CADDF38-29EE-F352-F4AF-5BB93A9E94DC}"/>
              </a:ext>
            </a:extLst>
          </p:cNvPr>
          <p:cNvSpPr>
            <a:spLocks noGrp="1"/>
          </p:cNvSpPr>
          <p:nvPr>
            <p:ph idx="1"/>
          </p:nvPr>
        </p:nvSpPr>
        <p:spPr>
          <a:xfrm>
            <a:off x="763059" y="1078707"/>
            <a:ext cx="10680700" cy="5334000"/>
          </a:xfrm>
        </p:spPr>
        <p:txBody>
          <a:bodyPr/>
          <a:lstStyle/>
          <a:p>
            <a:pPr marL="457200" indent="-457200">
              <a:lnSpc>
                <a:spcPts val="2400"/>
              </a:lnSpc>
              <a:spcBef>
                <a:spcPts val="600"/>
              </a:spcBef>
              <a:buClr>
                <a:srgbClr val="C00000"/>
              </a:buClr>
              <a:buSzPct val="90000"/>
              <a:buFont typeface="Wingdings" pitchFamily="2" charset="2"/>
              <a:buChar char="Ø"/>
            </a:pPr>
            <a:r>
              <a:rPr lang="it-IT" b="1" dirty="0"/>
              <a:t>The success of a new large </a:t>
            </a:r>
            <a:r>
              <a:rPr lang="it-IT" b="1" dirty="0" err="1"/>
              <a:t>research</a:t>
            </a:r>
            <a:r>
              <a:rPr lang="it-IT" b="1" dirty="0"/>
              <a:t> </a:t>
            </a:r>
            <a:r>
              <a:rPr lang="it-IT" b="1" dirty="0" err="1"/>
              <a:t>infrastructure</a:t>
            </a:r>
            <a:r>
              <a:rPr lang="it-IT" b="1" dirty="0"/>
              <a:t> </a:t>
            </a:r>
            <a:r>
              <a:rPr lang="it-IT" dirty="0"/>
              <a:t>must </a:t>
            </a:r>
            <a:r>
              <a:rPr lang="it-IT" dirty="0" err="1"/>
              <a:t>have</a:t>
            </a:r>
            <a:r>
              <a:rPr lang="it-IT" dirty="0"/>
              <a:t> a </a:t>
            </a:r>
            <a:r>
              <a:rPr lang="it-IT" dirty="0" err="1"/>
              <a:t>number</a:t>
            </a:r>
            <a:r>
              <a:rPr lang="it-IT" dirty="0"/>
              <a:t> of </a:t>
            </a:r>
            <a:r>
              <a:rPr lang="it-IT" dirty="0" err="1"/>
              <a:t>obvious</a:t>
            </a:r>
            <a:r>
              <a:rPr lang="it-IT" dirty="0"/>
              <a:t> </a:t>
            </a:r>
            <a:r>
              <a:rPr lang="it-IT" dirty="0" err="1"/>
              <a:t>but</a:t>
            </a:r>
            <a:r>
              <a:rPr lang="it-IT" dirty="0"/>
              <a:t> </a:t>
            </a:r>
            <a:r>
              <a:rPr lang="it-IT" dirty="0" err="1"/>
              <a:t>crucial</a:t>
            </a:r>
            <a:r>
              <a:rPr lang="it-IT" dirty="0"/>
              <a:t> </a:t>
            </a:r>
            <a:r>
              <a:rPr lang="it-IT" dirty="0" err="1"/>
              <a:t>characteristics</a:t>
            </a:r>
            <a:r>
              <a:rPr lang="it-IT" dirty="0"/>
              <a:t>:</a:t>
            </a:r>
          </a:p>
          <a:p>
            <a:pPr marL="762000" lvl="1" indent="-457200">
              <a:lnSpc>
                <a:spcPts val="2400"/>
              </a:lnSpc>
              <a:spcBef>
                <a:spcPts val="600"/>
              </a:spcBef>
              <a:buClr>
                <a:srgbClr val="C00000"/>
              </a:buClr>
              <a:buSzPct val="90000"/>
              <a:buFont typeface="Wingdings" pitchFamily="2" charset="2"/>
              <a:buChar char="Ø"/>
            </a:pPr>
            <a:r>
              <a:rPr lang="it-IT" b="1" dirty="0" err="1"/>
              <a:t>Respect</a:t>
            </a:r>
            <a:r>
              <a:rPr lang="it-IT" b="1" dirty="0"/>
              <a:t> and </a:t>
            </a:r>
            <a:r>
              <a:rPr lang="it-IT" b="1" dirty="0" err="1"/>
              <a:t>deliver</a:t>
            </a:r>
            <a:r>
              <a:rPr lang="it-IT" b="1" dirty="0"/>
              <a:t> the design </a:t>
            </a:r>
            <a:r>
              <a:rPr lang="it-IT" b="1" dirty="0" err="1"/>
              <a:t>specifications</a:t>
            </a:r>
            <a:endParaRPr lang="it-IT" b="1" dirty="0"/>
          </a:p>
          <a:p>
            <a:pPr marL="762000" lvl="1" indent="-457200">
              <a:lnSpc>
                <a:spcPts val="2400"/>
              </a:lnSpc>
              <a:spcBef>
                <a:spcPts val="600"/>
              </a:spcBef>
              <a:buClr>
                <a:srgbClr val="C00000"/>
              </a:buClr>
              <a:buSzPct val="90000"/>
              <a:buFont typeface="Wingdings" pitchFamily="2" charset="2"/>
              <a:buChar char="Ø"/>
            </a:pPr>
            <a:r>
              <a:rPr lang="it-IT" b="1" dirty="0"/>
              <a:t>Service and </a:t>
            </a:r>
            <a:r>
              <a:rPr lang="it-IT" b="1" dirty="0" err="1"/>
              <a:t>maintenece</a:t>
            </a:r>
            <a:r>
              <a:rPr lang="it-IT" b="1" dirty="0"/>
              <a:t> </a:t>
            </a:r>
            <a:r>
              <a:rPr lang="it-IT" dirty="0"/>
              <a:t>time limited and </a:t>
            </a:r>
            <a:r>
              <a:rPr lang="it-IT" b="1" dirty="0" err="1"/>
              <a:t>precisely</a:t>
            </a:r>
            <a:r>
              <a:rPr lang="it-IT" b="1" dirty="0"/>
              <a:t> </a:t>
            </a:r>
            <a:r>
              <a:rPr lang="it-IT" b="1" dirty="0" err="1"/>
              <a:t>scheduled</a:t>
            </a:r>
            <a:endParaRPr lang="it-IT" b="1" dirty="0"/>
          </a:p>
          <a:p>
            <a:pPr marL="762000" lvl="1" indent="-457200">
              <a:lnSpc>
                <a:spcPts val="2400"/>
              </a:lnSpc>
              <a:spcBef>
                <a:spcPts val="600"/>
              </a:spcBef>
              <a:buClr>
                <a:srgbClr val="C00000"/>
              </a:buClr>
              <a:buSzPct val="90000"/>
              <a:buFont typeface="Wingdings" pitchFamily="2" charset="2"/>
              <a:buChar char="Ø"/>
            </a:pPr>
            <a:r>
              <a:rPr lang="it-IT" b="1" dirty="0" err="1"/>
              <a:t>Availability</a:t>
            </a:r>
            <a:r>
              <a:rPr lang="it-IT" b="1" dirty="0"/>
              <a:t> </a:t>
            </a:r>
            <a:r>
              <a:rPr lang="it-IT" b="1" dirty="0" err="1"/>
              <a:t>very</a:t>
            </a:r>
            <a:r>
              <a:rPr lang="it-IT" b="1" dirty="0"/>
              <a:t> close to 100%</a:t>
            </a:r>
          </a:p>
          <a:p>
            <a:pPr marL="457200" indent="-457200">
              <a:lnSpc>
                <a:spcPts val="2400"/>
              </a:lnSpc>
              <a:buClr>
                <a:srgbClr val="C00000"/>
              </a:buClr>
              <a:buSzPct val="90000"/>
              <a:buFont typeface="Wingdings" pitchFamily="2" charset="2"/>
              <a:buChar char="Ø"/>
            </a:pPr>
            <a:r>
              <a:rPr lang="it-IT" b="1" dirty="0"/>
              <a:t>An </a:t>
            </a:r>
            <a:r>
              <a:rPr lang="it-IT" b="1" dirty="0" err="1"/>
              <a:t>accelerator</a:t>
            </a:r>
            <a:r>
              <a:rPr lang="it-IT" b="1" dirty="0"/>
              <a:t> </a:t>
            </a:r>
            <a:r>
              <a:rPr lang="it-IT" b="1" dirty="0" err="1"/>
              <a:t>based</a:t>
            </a:r>
            <a:r>
              <a:rPr lang="it-IT" b="1" dirty="0"/>
              <a:t> user facility </a:t>
            </a:r>
            <a:r>
              <a:rPr lang="it-IT" b="1" dirty="0" err="1"/>
              <a:t>asks</a:t>
            </a:r>
            <a:r>
              <a:rPr lang="it-IT" b="1" dirty="0"/>
              <a:t> the </a:t>
            </a:r>
            <a:r>
              <a:rPr lang="it-IT" b="1" dirty="0" err="1"/>
              <a:t>accelerator</a:t>
            </a:r>
            <a:r>
              <a:rPr lang="it-IT" b="1" dirty="0"/>
              <a:t> </a:t>
            </a:r>
            <a:r>
              <a:rPr lang="it-IT" dirty="0"/>
              <a:t>to be </a:t>
            </a:r>
            <a:r>
              <a:rPr lang="it-IT" dirty="0" err="1"/>
              <a:t>designed</a:t>
            </a:r>
            <a:r>
              <a:rPr lang="it-IT" dirty="0"/>
              <a:t> and </a:t>
            </a:r>
            <a:r>
              <a:rPr lang="it-IT" dirty="0" err="1"/>
              <a:t>built</a:t>
            </a:r>
            <a:r>
              <a:rPr lang="it-IT" dirty="0"/>
              <a:t> </a:t>
            </a:r>
            <a:r>
              <a:rPr lang="it-IT" dirty="0" err="1"/>
              <a:t>fullfilling</a:t>
            </a:r>
            <a:r>
              <a:rPr lang="it-IT" dirty="0"/>
              <a:t> </a:t>
            </a:r>
            <a:r>
              <a:rPr lang="it-IT" dirty="0" err="1"/>
              <a:t>all</a:t>
            </a:r>
            <a:r>
              <a:rPr lang="it-IT" dirty="0"/>
              <a:t> the </a:t>
            </a:r>
            <a:r>
              <a:rPr lang="it-IT" dirty="0" err="1"/>
              <a:t>requirements</a:t>
            </a:r>
            <a:r>
              <a:rPr lang="it-IT" dirty="0"/>
              <a:t> </a:t>
            </a:r>
            <a:r>
              <a:rPr lang="it-IT" dirty="0" err="1"/>
              <a:t>specified</a:t>
            </a:r>
            <a:r>
              <a:rPr lang="it-IT" dirty="0"/>
              <a:t> </a:t>
            </a:r>
            <a:r>
              <a:rPr lang="it-IT" dirty="0" err="1"/>
              <a:t>above</a:t>
            </a:r>
            <a:r>
              <a:rPr lang="it-IT" dirty="0"/>
              <a:t>. </a:t>
            </a:r>
            <a:r>
              <a:rPr lang="it-IT" dirty="0" err="1"/>
              <a:t>Namely</a:t>
            </a:r>
            <a:r>
              <a:rPr lang="it-IT" dirty="0"/>
              <a:t>:</a:t>
            </a:r>
          </a:p>
          <a:p>
            <a:pPr marL="762000" lvl="1" indent="-457200">
              <a:lnSpc>
                <a:spcPts val="2400"/>
              </a:lnSpc>
              <a:spcBef>
                <a:spcPts val="600"/>
              </a:spcBef>
              <a:buClr>
                <a:srgbClr val="C00000"/>
              </a:buClr>
              <a:buSzPct val="90000"/>
              <a:buFont typeface="Wingdings" pitchFamily="2" charset="2"/>
              <a:buChar char="Ø"/>
            </a:pPr>
            <a:r>
              <a:rPr lang="it-IT" b="1" dirty="0" err="1"/>
              <a:t>All</a:t>
            </a:r>
            <a:r>
              <a:rPr lang="it-IT" b="1" dirty="0"/>
              <a:t> </a:t>
            </a:r>
            <a:r>
              <a:rPr lang="it-IT" b="1" dirty="0" err="1"/>
              <a:t>components</a:t>
            </a:r>
            <a:r>
              <a:rPr lang="it-IT" b="1" dirty="0"/>
              <a:t> </a:t>
            </a:r>
            <a:r>
              <a:rPr lang="it-IT" dirty="0"/>
              <a:t>must be </a:t>
            </a:r>
            <a:r>
              <a:rPr lang="it-IT" dirty="0" err="1"/>
              <a:t>sufficiently</a:t>
            </a:r>
            <a:r>
              <a:rPr lang="it-IT" dirty="0"/>
              <a:t> </a:t>
            </a:r>
            <a:r>
              <a:rPr lang="it-IT" b="1" dirty="0" err="1"/>
              <a:t>overdesigned</a:t>
            </a:r>
            <a:r>
              <a:rPr lang="it-IT" b="1" dirty="0"/>
              <a:t> </a:t>
            </a:r>
            <a:r>
              <a:rPr lang="it-IT" dirty="0"/>
              <a:t>to </a:t>
            </a:r>
            <a:r>
              <a:rPr lang="it-IT" dirty="0" err="1"/>
              <a:t>garantee</a:t>
            </a:r>
            <a:r>
              <a:rPr lang="it-IT" dirty="0"/>
              <a:t> a </a:t>
            </a:r>
            <a:r>
              <a:rPr lang="it-IT" b="1" dirty="0" err="1"/>
              <a:t>suffuciently</a:t>
            </a:r>
            <a:r>
              <a:rPr lang="it-IT" b="1" dirty="0"/>
              <a:t> long MTBF</a:t>
            </a:r>
            <a:r>
              <a:rPr lang="it-IT" dirty="0"/>
              <a:t> </a:t>
            </a:r>
            <a:r>
              <a:rPr lang="it-IT" sz="1800" dirty="0"/>
              <a:t>(</a:t>
            </a:r>
            <a:r>
              <a:rPr lang="it-IT" sz="1800" dirty="0" err="1"/>
              <a:t>Mean</a:t>
            </a:r>
            <a:r>
              <a:rPr lang="it-IT" sz="1800" dirty="0"/>
              <a:t> Time </a:t>
            </a:r>
            <a:r>
              <a:rPr lang="it-IT" sz="1800" dirty="0" err="1"/>
              <a:t>Between</a:t>
            </a:r>
            <a:r>
              <a:rPr lang="it-IT" sz="1800" dirty="0"/>
              <a:t> </a:t>
            </a:r>
            <a:r>
              <a:rPr lang="it-IT" sz="1800" dirty="0" err="1"/>
              <a:t>Failures</a:t>
            </a:r>
            <a:r>
              <a:rPr lang="it-IT" sz="1800" dirty="0"/>
              <a:t>)</a:t>
            </a:r>
          </a:p>
          <a:p>
            <a:pPr marL="762000" lvl="1" indent="-457200">
              <a:lnSpc>
                <a:spcPts val="2400"/>
              </a:lnSpc>
              <a:spcBef>
                <a:spcPts val="600"/>
              </a:spcBef>
              <a:buClr>
                <a:srgbClr val="C00000"/>
              </a:buClr>
              <a:buSzPct val="90000"/>
              <a:buFont typeface="Wingdings" pitchFamily="2" charset="2"/>
              <a:buChar char="Ø"/>
            </a:pPr>
            <a:r>
              <a:rPr lang="it-IT" dirty="0"/>
              <a:t>A </a:t>
            </a:r>
            <a:r>
              <a:rPr lang="it-IT" b="1" dirty="0" err="1"/>
              <a:t>perfect</a:t>
            </a:r>
            <a:r>
              <a:rPr lang="it-IT" b="1" dirty="0"/>
              <a:t> balance</a:t>
            </a:r>
            <a:r>
              <a:rPr lang="it-IT" dirty="0"/>
              <a:t> must be </a:t>
            </a:r>
            <a:r>
              <a:rPr lang="it-IT" dirty="0" err="1"/>
              <a:t>calculated</a:t>
            </a:r>
            <a:r>
              <a:rPr lang="it-IT" dirty="0"/>
              <a:t> </a:t>
            </a:r>
            <a:r>
              <a:rPr lang="it-IT" b="1" dirty="0" err="1"/>
              <a:t>between</a:t>
            </a:r>
            <a:r>
              <a:rPr lang="it-IT" b="1" dirty="0"/>
              <a:t> </a:t>
            </a:r>
            <a:r>
              <a:rPr lang="it-IT" b="1" dirty="0" err="1"/>
              <a:t>redundancy</a:t>
            </a:r>
            <a:r>
              <a:rPr lang="it-IT" b="1" dirty="0"/>
              <a:t> and MTBF + MTTR </a:t>
            </a:r>
            <a:r>
              <a:rPr lang="it-IT" sz="1800" dirty="0"/>
              <a:t>(</a:t>
            </a:r>
            <a:r>
              <a:rPr lang="it-IT" sz="1800" dirty="0" err="1"/>
              <a:t>Mean</a:t>
            </a:r>
            <a:r>
              <a:rPr lang="it-IT" sz="1800" dirty="0"/>
              <a:t> Time To </a:t>
            </a:r>
            <a:r>
              <a:rPr lang="it-IT" sz="1800" dirty="0" err="1"/>
              <a:t>Repair</a:t>
            </a:r>
            <a:r>
              <a:rPr lang="it-IT" sz="1800" dirty="0"/>
              <a:t>) </a:t>
            </a:r>
            <a:r>
              <a:rPr lang="it-IT" dirty="0"/>
              <a:t>to </a:t>
            </a:r>
            <a:r>
              <a:rPr lang="it-IT" dirty="0" err="1"/>
              <a:t>limit</a:t>
            </a:r>
            <a:r>
              <a:rPr lang="it-IT" dirty="0"/>
              <a:t> the </a:t>
            </a:r>
            <a:r>
              <a:rPr lang="it-IT" dirty="0" err="1"/>
              <a:t>number</a:t>
            </a:r>
            <a:r>
              <a:rPr lang="it-IT" dirty="0"/>
              <a:t> of </a:t>
            </a:r>
            <a:r>
              <a:rPr lang="it-IT" dirty="0" err="1"/>
              <a:t>unscheduled</a:t>
            </a:r>
            <a:r>
              <a:rPr lang="it-IT" dirty="0"/>
              <a:t> </a:t>
            </a:r>
            <a:r>
              <a:rPr lang="it-IT" dirty="0" err="1"/>
              <a:t>shutdown</a:t>
            </a:r>
            <a:endParaRPr lang="it-IT" dirty="0"/>
          </a:p>
          <a:p>
            <a:pPr marL="762000" lvl="1" indent="-457200">
              <a:lnSpc>
                <a:spcPts val="2400"/>
              </a:lnSpc>
              <a:spcBef>
                <a:spcPts val="600"/>
              </a:spcBef>
              <a:buClr>
                <a:srgbClr val="C00000"/>
              </a:buClr>
              <a:buSzPct val="90000"/>
              <a:buFont typeface="Wingdings" pitchFamily="2" charset="2"/>
              <a:buChar char="Ø"/>
            </a:pPr>
            <a:r>
              <a:rPr lang="it-IT" dirty="0"/>
              <a:t>The production of </a:t>
            </a:r>
            <a:r>
              <a:rPr lang="it-IT" dirty="0" err="1"/>
              <a:t>each</a:t>
            </a:r>
            <a:r>
              <a:rPr lang="it-IT" dirty="0"/>
              <a:t> component must follow the best </a:t>
            </a:r>
            <a:r>
              <a:rPr lang="it-IT" dirty="0" err="1"/>
              <a:t>practice</a:t>
            </a:r>
            <a:r>
              <a:rPr lang="it-IT" dirty="0"/>
              <a:t>, </a:t>
            </a:r>
            <a:r>
              <a:rPr lang="it-IT" dirty="0" err="1"/>
              <a:t>being</a:t>
            </a:r>
            <a:r>
              <a:rPr lang="it-IT" dirty="0"/>
              <a:t> </a:t>
            </a:r>
            <a:r>
              <a:rPr lang="it-IT" b="1" dirty="0" err="1"/>
              <a:t>manufactured</a:t>
            </a:r>
            <a:r>
              <a:rPr lang="it-IT" b="1" dirty="0"/>
              <a:t> by </a:t>
            </a:r>
            <a:r>
              <a:rPr lang="it-IT" b="1" dirty="0" err="1"/>
              <a:t>industry</a:t>
            </a:r>
            <a:r>
              <a:rPr lang="it-IT" b="1" dirty="0"/>
              <a:t> </a:t>
            </a:r>
            <a:r>
              <a:rPr lang="it-IT" b="1" dirty="0" err="1"/>
              <a:t>stricly</a:t>
            </a:r>
            <a:r>
              <a:rPr lang="it-IT" b="1" dirty="0"/>
              <a:t> following the QA/QC </a:t>
            </a:r>
            <a:r>
              <a:rPr lang="it-IT" b="1" dirty="0" err="1"/>
              <a:t>practice</a:t>
            </a:r>
            <a:endParaRPr lang="it-IT" b="1" dirty="0"/>
          </a:p>
          <a:p>
            <a:pPr marL="762000" lvl="1" indent="-457200">
              <a:lnSpc>
                <a:spcPts val="2400"/>
              </a:lnSpc>
              <a:spcBef>
                <a:spcPts val="600"/>
              </a:spcBef>
              <a:buClr>
                <a:srgbClr val="C00000"/>
              </a:buClr>
              <a:buSzPct val="90000"/>
              <a:buFont typeface="Wingdings" pitchFamily="2" charset="2"/>
              <a:buChar char="Ø"/>
            </a:pPr>
            <a:r>
              <a:rPr lang="it-IT" dirty="0"/>
              <a:t>An </a:t>
            </a:r>
            <a:r>
              <a:rPr lang="it-IT" b="1" dirty="0" err="1"/>
              <a:t>efficient</a:t>
            </a:r>
            <a:r>
              <a:rPr lang="it-IT" b="1" dirty="0"/>
              <a:t> and complete EDMS system must be on place </a:t>
            </a:r>
            <a:r>
              <a:rPr lang="it-IT" b="1" dirty="0" err="1"/>
              <a:t>since</a:t>
            </a:r>
            <a:r>
              <a:rPr lang="it-IT" b="1" dirty="0"/>
              <a:t> the </a:t>
            </a:r>
            <a:r>
              <a:rPr lang="it-IT" b="1" dirty="0" err="1"/>
              <a:t>beginning</a:t>
            </a:r>
            <a:endParaRPr lang="it-IT" sz="1800" b="1" dirty="0"/>
          </a:p>
          <a:p>
            <a:pPr marL="762000" lvl="1" indent="-457200">
              <a:lnSpc>
                <a:spcPts val="2800"/>
              </a:lnSpc>
              <a:buClr>
                <a:srgbClr val="C00000"/>
              </a:buClr>
              <a:buSzPct val="90000"/>
              <a:buFont typeface="Wingdings" pitchFamily="2" charset="2"/>
              <a:buChar char="Ø"/>
            </a:pPr>
            <a:endParaRPr lang="it-IT" sz="2400" b="1" dirty="0"/>
          </a:p>
          <a:p>
            <a:pPr marL="762000" lvl="1" indent="-457200">
              <a:lnSpc>
                <a:spcPts val="2800"/>
              </a:lnSpc>
              <a:buClr>
                <a:srgbClr val="C00000"/>
              </a:buClr>
              <a:buSzPct val="90000"/>
              <a:buFont typeface="Wingdings" pitchFamily="2" charset="2"/>
              <a:buChar char="Ø"/>
            </a:pPr>
            <a:endParaRPr lang="it-IT" sz="2400" dirty="0"/>
          </a:p>
          <a:p>
            <a:endParaRPr lang="it-IT" dirty="0"/>
          </a:p>
          <a:p>
            <a:endParaRPr lang="it-IT" dirty="0"/>
          </a:p>
        </p:txBody>
      </p:sp>
    </p:spTree>
    <p:extLst>
      <p:ext uri="{BB962C8B-B14F-4D97-AF65-F5344CB8AC3E}">
        <p14:creationId xmlns:p14="http://schemas.microsoft.com/office/powerpoint/2010/main" val="632010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FC751A-5E6A-9279-AA68-C2EFDC62686C}"/>
              </a:ext>
            </a:extLst>
          </p:cNvPr>
          <p:cNvSpPr>
            <a:spLocks noGrp="1"/>
          </p:cNvSpPr>
          <p:nvPr>
            <p:ph type="title"/>
          </p:nvPr>
        </p:nvSpPr>
        <p:spPr/>
        <p:txBody>
          <a:bodyPr/>
          <a:lstStyle/>
          <a:p>
            <a:r>
              <a:rPr lang="it-IT" dirty="0" err="1"/>
              <a:t>Goog</a:t>
            </a:r>
            <a:r>
              <a:rPr lang="it-IT" dirty="0"/>
              <a:t> </a:t>
            </a:r>
            <a:r>
              <a:rPr lang="it-IT" dirty="0" err="1"/>
              <a:t>practices</a:t>
            </a:r>
            <a:r>
              <a:rPr lang="it-IT" dirty="0"/>
              <a:t> </a:t>
            </a:r>
          </a:p>
        </p:txBody>
      </p:sp>
      <p:sp>
        <p:nvSpPr>
          <p:cNvPr id="3" name="Segnaposto contenuto 2">
            <a:extLst>
              <a:ext uri="{FF2B5EF4-FFF2-40B4-BE49-F238E27FC236}">
                <a16:creationId xmlns:a16="http://schemas.microsoft.com/office/drawing/2014/main" id="{1BF31531-77E9-2BAF-42D7-216DC3160541}"/>
              </a:ext>
            </a:extLst>
          </p:cNvPr>
          <p:cNvSpPr>
            <a:spLocks noGrp="1"/>
          </p:cNvSpPr>
          <p:nvPr>
            <p:ph idx="1"/>
          </p:nvPr>
        </p:nvSpPr>
        <p:spPr>
          <a:xfrm>
            <a:off x="629708" y="1059657"/>
            <a:ext cx="11105091" cy="5334000"/>
          </a:xfrm>
        </p:spPr>
        <p:txBody>
          <a:bodyPr/>
          <a:lstStyle/>
          <a:p>
            <a:pPr marL="457200" indent="-457200">
              <a:lnSpc>
                <a:spcPts val="3000"/>
              </a:lnSpc>
              <a:spcBef>
                <a:spcPts val="1800"/>
              </a:spcBef>
              <a:buClr>
                <a:srgbClr val="C00000"/>
              </a:buClr>
              <a:buSzPct val="90000"/>
              <a:buFont typeface="Wingdings" pitchFamily="2" charset="2"/>
              <a:buChar char="Ø"/>
            </a:pPr>
            <a:r>
              <a:rPr lang="it-IT" sz="2800" dirty="0"/>
              <a:t>Use </a:t>
            </a:r>
            <a:r>
              <a:rPr lang="it-IT" sz="2800" dirty="0" err="1"/>
              <a:t>as</a:t>
            </a:r>
            <a:r>
              <a:rPr lang="it-IT" sz="2800" dirty="0"/>
              <a:t> </a:t>
            </a:r>
            <a:r>
              <a:rPr lang="it-IT" sz="2800" dirty="0" err="1"/>
              <a:t>much</a:t>
            </a:r>
            <a:r>
              <a:rPr lang="it-IT" sz="2800" dirty="0"/>
              <a:t> </a:t>
            </a:r>
            <a:r>
              <a:rPr lang="it-IT" sz="2800" dirty="0" err="1"/>
              <a:t>as</a:t>
            </a:r>
            <a:r>
              <a:rPr lang="it-IT" sz="2800" dirty="0"/>
              <a:t> </a:t>
            </a:r>
            <a:r>
              <a:rPr lang="it-IT" sz="2800" dirty="0" err="1"/>
              <a:t>possible</a:t>
            </a:r>
            <a:r>
              <a:rPr lang="it-IT" sz="2800" dirty="0"/>
              <a:t> </a:t>
            </a:r>
            <a:r>
              <a:rPr lang="it-IT" sz="2800" dirty="0" err="1"/>
              <a:t>components</a:t>
            </a:r>
            <a:r>
              <a:rPr lang="it-IT" sz="2800" dirty="0"/>
              <a:t> </a:t>
            </a:r>
            <a:r>
              <a:rPr lang="it-IT" sz="2800" dirty="0" err="1"/>
              <a:t>that</a:t>
            </a:r>
            <a:r>
              <a:rPr lang="it-IT" sz="2800" dirty="0"/>
              <a:t> are </a:t>
            </a:r>
            <a:r>
              <a:rPr lang="it-IT" sz="2800" b="1" dirty="0"/>
              <a:t>standard</a:t>
            </a:r>
            <a:r>
              <a:rPr lang="it-IT" sz="2800" dirty="0"/>
              <a:t> and </a:t>
            </a:r>
            <a:r>
              <a:rPr lang="it-IT" sz="2800" dirty="0" err="1"/>
              <a:t>produced</a:t>
            </a:r>
            <a:r>
              <a:rPr lang="it-IT" sz="2800" dirty="0"/>
              <a:t> by </a:t>
            </a:r>
            <a:r>
              <a:rPr lang="it-IT" sz="2800" dirty="0" err="1"/>
              <a:t>industry</a:t>
            </a:r>
            <a:r>
              <a:rPr lang="it-IT" sz="2800" dirty="0"/>
              <a:t>. Always </a:t>
            </a:r>
            <a:r>
              <a:rPr lang="it-IT" sz="2800" dirty="0" err="1"/>
              <a:t>ask</a:t>
            </a:r>
            <a:r>
              <a:rPr lang="it-IT" sz="2800" dirty="0"/>
              <a:t> and </a:t>
            </a:r>
            <a:r>
              <a:rPr lang="it-IT" sz="2800" dirty="0" err="1"/>
              <a:t>verify</a:t>
            </a:r>
            <a:r>
              <a:rPr lang="it-IT" sz="2800" dirty="0"/>
              <a:t> </a:t>
            </a:r>
            <a:r>
              <a:rPr lang="it-IT" sz="2800" dirty="0" err="1"/>
              <a:t>all</a:t>
            </a:r>
            <a:r>
              <a:rPr lang="it-IT" sz="2800" dirty="0"/>
              <a:t> the </a:t>
            </a:r>
            <a:r>
              <a:rPr lang="it-IT" sz="2800" dirty="0" err="1"/>
              <a:t>available</a:t>
            </a:r>
            <a:r>
              <a:rPr lang="it-IT" sz="2800" dirty="0"/>
              <a:t> </a:t>
            </a:r>
            <a:r>
              <a:rPr lang="it-IT" sz="2800" dirty="0" err="1"/>
              <a:t>documentation</a:t>
            </a:r>
            <a:r>
              <a:rPr lang="it-IT" sz="2800" dirty="0"/>
              <a:t>. </a:t>
            </a:r>
            <a:r>
              <a:rPr lang="it-IT" sz="2800" dirty="0" err="1"/>
              <a:t>When</a:t>
            </a:r>
            <a:r>
              <a:rPr lang="it-IT" sz="2800" dirty="0"/>
              <a:t> </a:t>
            </a:r>
            <a:r>
              <a:rPr lang="it-IT" sz="2800" dirty="0" err="1"/>
              <a:t>designing</a:t>
            </a:r>
            <a:r>
              <a:rPr lang="it-IT" sz="2800" dirty="0"/>
              <a:t> balance </a:t>
            </a:r>
            <a:r>
              <a:rPr lang="it-IT" sz="2800" dirty="0" err="1"/>
              <a:t>redundany</a:t>
            </a:r>
            <a:r>
              <a:rPr lang="it-IT" sz="2800" dirty="0"/>
              <a:t> and </a:t>
            </a:r>
            <a:r>
              <a:rPr lang="it-IT" sz="2800" b="1" dirty="0"/>
              <a:t>MTBF</a:t>
            </a:r>
            <a:r>
              <a:rPr lang="it-IT" sz="2800" dirty="0"/>
              <a:t>.</a:t>
            </a:r>
          </a:p>
          <a:p>
            <a:pPr marL="457200" indent="-457200">
              <a:lnSpc>
                <a:spcPts val="3000"/>
              </a:lnSpc>
              <a:spcBef>
                <a:spcPts val="1800"/>
              </a:spcBef>
              <a:buClr>
                <a:srgbClr val="C00000"/>
              </a:buClr>
              <a:buSzPct val="90000"/>
              <a:buFont typeface="Wingdings" pitchFamily="2" charset="2"/>
              <a:buChar char="Ø"/>
            </a:pPr>
            <a:r>
              <a:rPr lang="it-IT" sz="2800" dirty="0" err="1"/>
              <a:t>Develop</a:t>
            </a:r>
            <a:r>
              <a:rPr lang="it-IT" sz="2800" dirty="0"/>
              <a:t> the new </a:t>
            </a:r>
            <a:r>
              <a:rPr lang="it-IT" sz="2800" dirty="0" err="1"/>
              <a:t>components</a:t>
            </a:r>
            <a:r>
              <a:rPr lang="it-IT" sz="2800" dirty="0"/>
              <a:t> in </a:t>
            </a:r>
            <a:r>
              <a:rPr lang="it-IT" sz="2800" b="1" dirty="0" err="1"/>
              <a:t>dedicated</a:t>
            </a:r>
            <a:r>
              <a:rPr lang="it-IT" sz="2800" b="1" dirty="0"/>
              <a:t> </a:t>
            </a:r>
            <a:r>
              <a:rPr lang="it-IT" sz="2800" b="1" dirty="0" err="1"/>
              <a:t>infrastructures</a:t>
            </a:r>
            <a:r>
              <a:rPr lang="it-IT" sz="2800" b="1" dirty="0"/>
              <a:t> </a:t>
            </a:r>
            <a:r>
              <a:rPr lang="it-IT" sz="2800" dirty="0" err="1"/>
              <a:t>designed</a:t>
            </a:r>
            <a:r>
              <a:rPr lang="it-IT" sz="2800" dirty="0"/>
              <a:t> and </a:t>
            </a:r>
            <a:r>
              <a:rPr lang="it-IT" sz="2800" dirty="0" err="1"/>
              <a:t>built</a:t>
            </a:r>
            <a:r>
              <a:rPr lang="it-IT" sz="2800" dirty="0"/>
              <a:t>, </a:t>
            </a:r>
            <a:r>
              <a:rPr lang="it-IT" sz="2800" dirty="0" err="1"/>
              <a:t>possibly</a:t>
            </a:r>
            <a:r>
              <a:rPr lang="it-IT" sz="2800" dirty="0"/>
              <a:t> </a:t>
            </a:r>
            <a:r>
              <a:rPr lang="it-IT" sz="2800" b="1" dirty="0"/>
              <a:t>with </a:t>
            </a:r>
            <a:r>
              <a:rPr lang="it-IT" sz="2800" b="1" dirty="0" err="1"/>
              <a:t>industry</a:t>
            </a:r>
            <a:r>
              <a:rPr lang="it-IT" sz="2800" dirty="0"/>
              <a:t>, to be </a:t>
            </a:r>
            <a:r>
              <a:rPr lang="it-IT" sz="2800" dirty="0" err="1"/>
              <a:t>adequate</a:t>
            </a:r>
            <a:r>
              <a:rPr lang="it-IT" sz="2800" dirty="0"/>
              <a:t> to the task. The </a:t>
            </a:r>
            <a:r>
              <a:rPr lang="it-IT" sz="2800" b="1" dirty="0" err="1"/>
              <a:t>number</a:t>
            </a:r>
            <a:r>
              <a:rPr lang="it-IT" sz="2800" b="1" dirty="0"/>
              <a:t> and expertise </a:t>
            </a:r>
            <a:r>
              <a:rPr lang="it-IT" sz="2800" dirty="0"/>
              <a:t>of people </a:t>
            </a:r>
            <a:r>
              <a:rPr lang="it-IT" sz="2800" dirty="0" err="1"/>
              <a:t>is</a:t>
            </a:r>
            <a:r>
              <a:rPr lang="it-IT" sz="2800" dirty="0"/>
              <a:t> </a:t>
            </a:r>
            <a:r>
              <a:rPr lang="it-IT" sz="2800" dirty="0" err="1"/>
              <a:t>crucial</a:t>
            </a:r>
            <a:r>
              <a:rPr lang="it-IT" sz="2800" dirty="0"/>
              <a:t>. </a:t>
            </a:r>
          </a:p>
          <a:p>
            <a:pPr marL="457200" indent="-457200">
              <a:lnSpc>
                <a:spcPts val="3000"/>
              </a:lnSpc>
              <a:spcBef>
                <a:spcPts val="1800"/>
              </a:spcBef>
              <a:buClr>
                <a:srgbClr val="C00000"/>
              </a:buClr>
              <a:buSzPct val="90000"/>
              <a:buFont typeface="Wingdings" pitchFamily="2" charset="2"/>
              <a:buChar char="Ø"/>
            </a:pPr>
            <a:r>
              <a:rPr lang="it-IT" sz="2800" dirty="0"/>
              <a:t>For special </a:t>
            </a:r>
            <a:r>
              <a:rPr lang="it-IT" sz="2800" dirty="0" err="1"/>
              <a:t>components</a:t>
            </a:r>
            <a:r>
              <a:rPr lang="it-IT" sz="2800" dirty="0"/>
              <a:t> start </a:t>
            </a:r>
            <a:r>
              <a:rPr lang="it-IT" sz="2800" dirty="0" err="1"/>
              <a:t>as</a:t>
            </a:r>
            <a:r>
              <a:rPr lang="it-IT" sz="2800" dirty="0"/>
              <a:t> </a:t>
            </a:r>
            <a:r>
              <a:rPr lang="it-IT" sz="2800" dirty="0" err="1"/>
              <a:t>soon</a:t>
            </a:r>
            <a:r>
              <a:rPr lang="it-IT" sz="2800" dirty="0"/>
              <a:t> </a:t>
            </a:r>
            <a:r>
              <a:rPr lang="it-IT" sz="2800" dirty="0" err="1"/>
              <a:t>as</a:t>
            </a:r>
            <a:r>
              <a:rPr lang="it-IT" sz="2800" dirty="0"/>
              <a:t> </a:t>
            </a:r>
            <a:r>
              <a:rPr lang="it-IT" sz="2800" dirty="0" err="1"/>
              <a:t>possible</a:t>
            </a:r>
            <a:r>
              <a:rPr lang="it-IT" sz="2800" dirty="0"/>
              <a:t> the </a:t>
            </a:r>
            <a:r>
              <a:rPr lang="it-IT" sz="2800" dirty="0" err="1"/>
              <a:t>selection</a:t>
            </a:r>
            <a:r>
              <a:rPr lang="it-IT" sz="2800" dirty="0"/>
              <a:t> of </a:t>
            </a:r>
            <a:r>
              <a:rPr lang="it-IT" sz="2800" b="1" dirty="0" err="1"/>
              <a:t>possible</a:t>
            </a:r>
            <a:r>
              <a:rPr lang="it-IT" sz="2800" b="1" dirty="0"/>
              <a:t> </a:t>
            </a:r>
            <a:r>
              <a:rPr lang="it-IT" sz="2800" b="1" dirty="0" err="1"/>
              <a:t>manufacturers</a:t>
            </a:r>
            <a:r>
              <a:rPr lang="it-IT" sz="2800" b="1" dirty="0"/>
              <a:t> </a:t>
            </a:r>
            <a:r>
              <a:rPr lang="it-IT" sz="2800" dirty="0"/>
              <a:t>and include </a:t>
            </a:r>
            <a:r>
              <a:rPr lang="it-IT" sz="2800" dirty="0" err="1"/>
              <a:t>them</a:t>
            </a:r>
            <a:r>
              <a:rPr lang="it-IT" sz="2800" dirty="0"/>
              <a:t> </a:t>
            </a:r>
            <a:r>
              <a:rPr lang="it-IT" sz="2800" b="1" dirty="0"/>
              <a:t>in the R&amp;D </a:t>
            </a:r>
            <a:r>
              <a:rPr lang="it-IT" sz="2800" b="1" dirty="0" err="1"/>
              <a:t>process</a:t>
            </a:r>
            <a:r>
              <a:rPr lang="it-IT" sz="2800" dirty="0"/>
              <a:t>. </a:t>
            </a:r>
          </a:p>
          <a:p>
            <a:pPr marL="457200" indent="-457200">
              <a:lnSpc>
                <a:spcPts val="3000"/>
              </a:lnSpc>
              <a:spcBef>
                <a:spcPts val="1800"/>
              </a:spcBef>
              <a:buClr>
                <a:srgbClr val="C00000"/>
              </a:buClr>
              <a:buSzPct val="90000"/>
              <a:buFont typeface="Wingdings" pitchFamily="2" charset="2"/>
              <a:buChar char="Ø"/>
            </a:pPr>
            <a:r>
              <a:rPr lang="it-IT" sz="2800" b="1" dirty="0"/>
              <a:t>Select an EDMS system </a:t>
            </a:r>
            <a:r>
              <a:rPr lang="it-IT" sz="2800" dirty="0"/>
              <a:t>and use </a:t>
            </a:r>
            <a:r>
              <a:rPr lang="it-IT" sz="2800" dirty="0" err="1"/>
              <a:t>it</a:t>
            </a:r>
            <a:r>
              <a:rPr lang="it-IT" sz="2800" dirty="0"/>
              <a:t> </a:t>
            </a:r>
            <a:r>
              <a:rPr lang="it-IT" sz="2800" dirty="0" err="1"/>
              <a:t>extensively</a:t>
            </a:r>
            <a:r>
              <a:rPr lang="it-IT" sz="2800" dirty="0"/>
              <a:t> from the </a:t>
            </a:r>
            <a:r>
              <a:rPr lang="it-IT" sz="2800" dirty="0" err="1"/>
              <a:t>beginnig</a:t>
            </a:r>
            <a:endParaRPr lang="it-IT" sz="2800" dirty="0"/>
          </a:p>
          <a:p>
            <a:pPr marL="457200" indent="-457200">
              <a:lnSpc>
                <a:spcPts val="3000"/>
              </a:lnSpc>
              <a:spcBef>
                <a:spcPts val="1800"/>
              </a:spcBef>
              <a:buClr>
                <a:srgbClr val="C00000"/>
              </a:buClr>
              <a:buSzPct val="90000"/>
              <a:buFont typeface="Wingdings" pitchFamily="2" charset="2"/>
              <a:buChar char="Ø"/>
            </a:pPr>
            <a:r>
              <a:rPr lang="it-IT" sz="2800" b="1" dirty="0"/>
              <a:t>Train personal </a:t>
            </a:r>
            <a:r>
              <a:rPr lang="it-IT" sz="2800" dirty="0"/>
              <a:t>to the </a:t>
            </a:r>
            <a:r>
              <a:rPr lang="it-IT" sz="2800" b="1" dirty="0"/>
              <a:t>QA/QC </a:t>
            </a:r>
            <a:r>
              <a:rPr lang="it-IT" sz="2800" dirty="0" err="1"/>
              <a:t>paractices</a:t>
            </a:r>
            <a:r>
              <a:rPr lang="it-IT" sz="2800" dirty="0"/>
              <a:t> and to the use of </a:t>
            </a:r>
            <a:r>
              <a:rPr lang="it-IT" sz="2800" b="1" dirty="0"/>
              <a:t>EDMS</a:t>
            </a:r>
          </a:p>
        </p:txBody>
      </p:sp>
      <p:sp>
        <p:nvSpPr>
          <p:cNvPr id="4" name="Segnaposto data 3">
            <a:extLst>
              <a:ext uri="{FF2B5EF4-FFF2-40B4-BE49-F238E27FC236}">
                <a16:creationId xmlns:a16="http://schemas.microsoft.com/office/drawing/2014/main" id="{9CD82398-4782-1F9F-5137-AC582CBF6C48}"/>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14A6861D-D584-7D8E-071E-A15B38BF3313}"/>
              </a:ext>
            </a:extLst>
          </p:cNvPr>
          <p:cNvSpPr>
            <a:spLocks noGrp="1"/>
          </p:cNvSpPr>
          <p:nvPr>
            <p:ph type="ftr" sz="quarter" idx="11"/>
          </p:nvPr>
        </p:nvSpPr>
        <p:spPr/>
        <p:txBody>
          <a:bodyPr/>
          <a:lstStyle/>
          <a:p>
            <a:fld id="{3FBB366A-F7D1-4519-A1E6-A2C124910861}" type="slidenum">
              <a:rPr lang="en-US" altLang="it-IT" smtClean="0"/>
              <a:pPr/>
              <a:t>66</a:t>
            </a:fld>
            <a:endParaRPr lang="en-US" altLang="it-IT"/>
          </a:p>
        </p:txBody>
      </p:sp>
      <p:sp>
        <p:nvSpPr>
          <p:cNvPr id="6" name="Segnaposto numero diapositiva 5">
            <a:extLst>
              <a:ext uri="{FF2B5EF4-FFF2-40B4-BE49-F238E27FC236}">
                <a16:creationId xmlns:a16="http://schemas.microsoft.com/office/drawing/2014/main" id="{F0CAC7F2-DD36-A4DC-645D-49DEF541E4DA}"/>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152719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aria aperta, cielo, edificio, architettura&#10;&#10;Descrizione generata automaticamente">
            <a:extLst>
              <a:ext uri="{FF2B5EF4-FFF2-40B4-BE49-F238E27FC236}">
                <a16:creationId xmlns:a16="http://schemas.microsoft.com/office/drawing/2014/main" id="{CE95C485-E995-67DC-0700-3D9A6B219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 y="-13138"/>
            <a:ext cx="12219279" cy="6873344"/>
          </a:xfrm>
          <a:prstGeom prst="rect">
            <a:avLst/>
          </a:prstGeom>
        </p:spPr>
      </p:pic>
      <p:sp>
        <p:nvSpPr>
          <p:cNvPr id="3" name="Segnaposto data 2">
            <a:extLst>
              <a:ext uri="{FF2B5EF4-FFF2-40B4-BE49-F238E27FC236}">
                <a16:creationId xmlns:a16="http://schemas.microsoft.com/office/drawing/2014/main" id="{D303F8C3-06D2-E7CC-EFEF-5C9ED5FF79F8}"/>
              </a:ext>
            </a:extLst>
          </p:cNvPr>
          <p:cNvSpPr>
            <a:spLocks noGrp="1"/>
          </p:cNvSpPr>
          <p:nvPr>
            <p:ph type="dt" sz="half" idx="10"/>
          </p:nvPr>
        </p:nvSpPr>
        <p:spPr/>
        <p:txBody>
          <a:bodyPr/>
          <a:lstStyle/>
          <a:p>
            <a:pPr>
              <a:defRPr/>
            </a:pPr>
            <a:r>
              <a:rPr lang="en-US" altLang="it-IT" dirty="0">
                <a:solidFill>
                  <a:srgbClr val="EEE5B6"/>
                </a:solidFill>
              </a:rPr>
              <a:t>Carlo Pagani</a:t>
            </a:r>
          </a:p>
        </p:txBody>
      </p:sp>
      <p:sp>
        <p:nvSpPr>
          <p:cNvPr id="6" name="Titolo 1">
            <a:extLst>
              <a:ext uri="{FF2B5EF4-FFF2-40B4-BE49-F238E27FC236}">
                <a16:creationId xmlns:a16="http://schemas.microsoft.com/office/drawing/2014/main" id="{6D1A06E6-16CC-B7FF-848F-1890912AF2CB}"/>
              </a:ext>
            </a:extLst>
          </p:cNvPr>
          <p:cNvSpPr txBox="1">
            <a:spLocks/>
          </p:cNvSpPr>
          <p:nvPr/>
        </p:nvSpPr>
        <p:spPr bwMode="auto">
          <a:xfrm>
            <a:off x="2661920" y="6061709"/>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i="1">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2pPr>
            <a:lvl3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3pPr>
            <a:lvl4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4pPr>
            <a:lvl5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5pPr>
            <a:lvl6pPr marL="4572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6pPr>
            <a:lvl7pPr marL="9144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7pPr>
            <a:lvl8pPr marL="13716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8pPr>
            <a:lvl9pPr marL="18288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9pPr>
          </a:lstStyle>
          <a:p>
            <a:r>
              <a:rPr lang="it-IT" sz="3600" kern="0" dirty="0">
                <a:solidFill>
                  <a:srgbClr val="EEE5B6"/>
                </a:solidFill>
              </a:rPr>
              <a:t>Thank </a:t>
            </a:r>
            <a:r>
              <a:rPr lang="it-IT" sz="3600" kern="0" dirty="0" err="1">
                <a:solidFill>
                  <a:srgbClr val="D7D0A3"/>
                </a:solidFill>
              </a:rPr>
              <a:t>you</a:t>
            </a:r>
            <a:r>
              <a:rPr lang="it-IT" sz="3600" kern="0" dirty="0">
                <a:solidFill>
                  <a:srgbClr val="EEE5B6"/>
                </a:solidFill>
              </a:rPr>
              <a:t> for </a:t>
            </a:r>
            <a:r>
              <a:rPr lang="it-IT" sz="3600" kern="0" dirty="0" err="1">
                <a:solidFill>
                  <a:srgbClr val="EEE5B6"/>
                </a:solidFill>
              </a:rPr>
              <a:t>your</a:t>
            </a:r>
            <a:r>
              <a:rPr lang="it-IT" sz="3600" kern="0" dirty="0">
                <a:solidFill>
                  <a:srgbClr val="EEE5B6"/>
                </a:solidFill>
              </a:rPr>
              <a:t> </a:t>
            </a:r>
            <a:r>
              <a:rPr lang="it-IT" sz="3600" kern="0" dirty="0" err="1">
                <a:solidFill>
                  <a:srgbClr val="EEE5B6"/>
                </a:solidFill>
              </a:rPr>
              <a:t>attention</a:t>
            </a:r>
            <a:endParaRPr lang="it-IT" kern="0" dirty="0">
              <a:solidFill>
                <a:srgbClr val="EEE5B6"/>
              </a:solidFill>
            </a:endParaRPr>
          </a:p>
        </p:txBody>
      </p:sp>
      <p:pic>
        <p:nvPicPr>
          <p:cNvPr id="12" name="Picture 10" descr="A close up of a sign&#10;&#10;Description generated with very high confidence">
            <a:extLst>
              <a:ext uri="{FF2B5EF4-FFF2-40B4-BE49-F238E27FC236}">
                <a16:creationId xmlns:a16="http://schemas.microsoft.com/office/drawing/2014/main" id="{05048374-4AB5-210B-A474-B64A5D9CAE6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941234" y="-13138"/>
            <a:ext cx="1267883" cy="694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a:extLst>
              <a:ext uri="{FF2B5EF4-FFF2-40B4-BE49-F238E27FC236}">
                <a16:creationId xmlns:a16="http://schemas.microsoft.com/office/drawing/2014/main" id="{A84F9214-70B1-96F6-0020-840881152230}"/>
              </a:ext>
            </a:extLst>
          </p:cNvPr>
          <p:cNvSpPr>
            <a:spLocks noGrp="1"/>
          </p:cNvSpPr>
          <p:nvPr>
            <p:ph type="sldNum" sz="quarter" idx="4"/>
          </p:nvPr>
        </p:nvSpPr>
        <p:spPr>
          <a:xfrm>
            <a:off x="10439823" y="6431757"/>
            <a:ext cx="1742017" cy="414336"/>
          </a:xfrm>
        </p:spPr>
        <p:txBody>
          <a:bodyPr/>
          <a:lstStyle/>
          <a:p>
            <a:pPr>
              <a:defRPr/>
            </a:pPr>
            <a:r>
              <a:rPr lang="it-IT" altLang="it-IT" sz="1000" b="1" dirty="0">
                <a:solidFill>
                  <a:srgbClr val="EEE5B6"/>
                </a:solidFill>
              </a:rPr>
              <a:t>IASF - CP Seminar #6</a:t>
            </a:r>
          </a:p>
          <a:p>
            <a:pPr>
              <a:defRPr/>
            </a:pPr>
            <a:r>
              <a:rPr lang="it-IT" altLang="it-IT" i="0" dirty="0">
                <a:solidFill>
                  <a:srgbClr val="EEE5B6"/>
                </a:solidFill>
              </a:rPr>
              <a:t>Shenzhen, 25 November 2022</a:t>
            </a:r>
            <a:endParaRPr lang="en-US" altLang="it-IT" i="0" dirty="0">
              <a:solidFill>
                <a:srgbClr val="EEE5B6"/>
              </a:solidFill>
            </a:endParaRPr>
          </a:p>
        </p:txBody>
      </p:sp>
    </p:spTree>
    <p:extLst>
      <p:ext uri="{BB962C8B-B14F-4D97-AF65-F5344CB8AC3E}">
        <p14:creationId xmlns:p14="http://schemas.microsoft.com/office/powerpoint/2010/main" val="112113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DD7396-0BC5-EB3E-9D2E-39C4566BF7AE}"/>
              </a:ext>
            </a:extLst>
          </p:cNvPr>
          <p:cNvSpPr>
            <a:spLocks noGrp="1"/>
          </p:cNvSpPr>
          <p:nvPr>
            <p:ph type="title"/>
          </p:nvPr>
        </p:nvSpPr>
        <p:spPr/>
        <p:txBody>
          <a:bodyPr/>
          <a:lstStyle/>
          <a:p>
            <a:r>
              <a:rPr lang="it-IT" dirty="0"/>
              <a:t>Some </a:t>
            </a:r>
            <a:r>
              <a:rPr lang="it-IT" dirty="0" err="1"/>
              <a:t>Historical</a:t>
            </a:r>
            <a:r>
              <a:rPr lang="it-IT" dirty="0"/>
              <a:t> </a:t>
            </a:r>
            <a:r>
              <a:rPr lang="it-IT" dirty="0" err="1"/>
              <a:t>References</a:t>
            </a:r>
            <a:r>
              <a:rPr lang="it-IT" dirty="0"/>
              <a:t> - 2</a:t>
            </a:r>
          </a:p>
        </p:txBody>
      </p:sp>
      <p:sp>
        <p:nvSpPr>
          <p:cNvPr id="3" name="Segnaposto contenuto 2">
            <a:extLst>
              <a:ext uri="{FF2B5EF4-FFF2-40B4-BE49-F238E27FC236}">
                <a16:creationId xmlns:a16="http://schemas.microsoft.com/office/drawing/2014/main" id="{CC017981-1557-01C9-D4F3-6A0BBF562E2F}"/>
              </a:ext>
            </a:extLst>
          </p:cNvPr>
          <p:cNvSpPr>
            <a:spLocks noGrp="1"/>
          </p:cNvSpPr>
          <p:nvPr>
            <p:ph idx="1"/>
          </p:nvPr>
        </p:nvSpPr>
        <p:spPr/>
        <p:txBody>
          <a:bodyPr/>
          <a:lstStyle/>
          <a:p>
            <a:pPr marL="342900" indent="-342900">
              <a:buFont typeface="Arial" panose="020B0604020202020204" pitchFamily="34" charset="0"/>
              <a:buChar char="•"/>
            </a:pPr>
            <a:r>
              <a:rPr lang="it-IT" sz="2400" dirty="0"/>
              <a:t>After World War II, </a:t>
            </a:r>
            <a:r>
              <a:rPr lang="it-IT" sz="2400" b="1" dirty="0"/>
              <a:t>Deming and </a:t>
            </a:r>
            <a:r>
              <a:rPr lang="it-IT" sz="2400" b="1" dirty="0" err="1"/>
              <a:t>Juran</a:t>
            </a:r>
            <a:r>
              <a:rPr lang="it-IT" sz="2400" b="1" dirty="0"/>
              <a:t>  </a:t>
            </a:r>
            <a:r>
              <a:rPr lang="it-IT" sz="2400" b="1" dirty="0" err="1"/>
              <a:t>promoted</a:t>
            </a:r>
            <a:r>
              <a:rPr lang="it-IT" sz="2400" b="1" dirty="0"/>
              <a:t> the </a:t>
            </a:r>
            <a:r>
              <a:rPr lang="it-IT" sz="2400" b="1" dirty="0">
                <a:solidFill>
                  <a:srgbClr val="C00000"/>
                </a:solidFill>
              </a:rPr>
              <a:t>collaborative concepts of </a:t>
            </a:r>
            <a:r>
              <a:rPr lang="it-IT" sz="2400" b="1" dirty="0" err="1">
                <a:solidFill>
                  <a:srgbClr val="C00000"/>
                </a:solidFill>
              </a:rPr>
              <a:t>quality</a:t>
            </a:r>
            <a:r>
              <a:rPr lang="it-IT" sz="2400" b="1" dirty="0">
                <a:solidFill>
                  <a:srgbClr val="C00000"/>
                </a:solidFill>
              </a:rPr>
              <a:t> </a:t>
            </a:r>
            <a:r>
              <a:rPr lang="it-IT" sz="2400" dirty="0"/>
              <a:t>and </a:t>
            </a:r>
            <a:r>
              <a:rPr lang="it-IT" sz="2400" dirty="0" err="1"/>
              <a:t>these</a:t>
            </a:r>
            <a:r>
              <a:rPr lang="it-IT" sz="2400" dirty="0"/>
              <a:t> concepts </a:t>
            </a:r>
            <a:r>
              <a:rPr lang="it-IT" sz="2400" dirty="0" err="1"/>
              <a:t>were</a:t>
            </a:r>
            <a:r>
              <a:rPr lang="it-IT" sz="2400" dirty="0"/>
              <a:t> </a:t>
            </a:r>
            <a:r>
              <a:rPr lang="it-IT" sz="2400" b="1" dirty="0" err="1"/>
              <a:t>used</a:t>
            </a:r>
            <a:r>
              <a:rPr lang="it-IT" sz="2400" b="1" dirty="0"/>
              <a:t> in the </a:t>
            </a:r>
            <a:r>
              <a:rPr lang="it-IT" sz="2400" b="1" dirty="0" err="1"/>
              <a:t>extremely</a:t>
            </a:r>
            <a:r>
              <a:rPr lang="it-IT" sz="2400" b="1" dirty="0"/>
              <a:t> fast re-</a:t>
            </a:r>
            <a:r>
              <a:rPr lang="it-IT" sz="2400" b="1" dirty="0" err="1"/>
              <a:t>development</a:t>
            </a:r>
            <a:r>
              <a:rPr lang="it-IT" sz="2400" b="1" dirty="0"/>
              <a:t> of the </a:t>
            </a:r>
            <a:r>
              <a:rPr lang="it-IT" sz="2400" b="1" dirty="0" err="1"/>
              <a:t>Japanese</a:t>
            </a:r>
            <a:r>
              <a:rPr lang="it-IT" sz="2400" b="1" dirty="0"/>
              <a:t> economy</a:t>
            </a:r>
          </a:p>
          <a:p>
            <a:pPr marL="342900" indent="-342900">
              <a:buFont typeface="Arial" panose="020B0604020202020204" pitchFamily="34" charset="0"/>
              <a:buChar char="•"/>
            </a:pPr>
            <a:r>
              <a:rPr lang="it-IT" sz="2400" dirty="0"/>
              <a:t>In </a:t>
            </a:r>
            <a:r>
              <a:rPr lang="it-IT" sz="2400" dirty="0" err="1"/>
              <a:t>spite</a:t>
            </a:r>
            <a:r>
              <a:rPr lang="it-IT" sz="2400" dirty="0"/>
              <a:t> of </a:t>
            </a:r>
            <a:r>
              <a:rPr lang="it-IT" sz="2400" dirty="0" err="1"/>
              <a:t>these</a:t>
            </a:r>
            <a:r>
              <a:rPr lang="it-IT" sz="2400" dirty="0"/>
              <a:t> </a:t>
            </a:r>
            <a:r>
              <a:rPr lang="it-IT" sz="2400" dirty="0" err="1"/>
              <a:t>important</a:t>
            </a:r>
            <a:r>
              <a:rPr lang="it-IT" sz="2400" dirty="0"/>
              <a:t> </a:t>
            </a:r>
            <a:r>
              <a:rPr lang="it-IT" sz="2400" dirty="0" err="1"/>
              <a:t>developments</a:t>
            </a:r>
            <a:r>
              <a:rPr lang="it-IT" sz="2400" dirty="0"/>
              <a:t>, </a:t>
            </a:r>
            <a:r>
              <a:rPr lang="it-IT" sz="2400" b="1" dirty="0"/>
              <a:t>the US </a:t>
            </a:r>
            <a:r>
              <a:rPr lang="it-IT" sz="2400" b="1" dirty="0" err="1"/>
              <a:t>continued</a:t>
            </a:r>
            <a:r>
              <a:rPr lang="it-IT" sz="2400" b="1" dirty="0"/>
              <a:t> to </a:t>
            </a:r>
            <a:r>
              <a:rPr lang="it-IT" sz="2400" b="1" dirty="0" err="1"/>
              <a:t>apply</a:t>
            </a:r>
            <a:r>
              <a:rPr lang="it-IT" sz="2400" b="1" dirty="0"/>
              <a:t> the </a:t>
            </a:r>
            <a:r>
              <a:rPr lang="it-IT" sz="2400" b="1" dirty="0" err="1"/>
              <a:t>old</a:t>
            </a:r>
            <a:r>
              <a:rPr lang="it-IT" sz="2400" b="1" dirty="0"/>
              <a:t> Quality Control (QC) </a:t>
            </a:r>
            <a:r>
              <a:rPr lang="it-IT" sz="2400" dirty="0"/>
              <a:t>concepts of </a:t>
            </a:r>
            <a:r>
              <a:rPr lang="it-IT" sz="2400" dirty="0" err="1"/>
              <a:t>inspection</a:t>
            </a:r>
            <a:r>
              <a:rPr lang="it-IT" sz="2400" dirty="0"/>
              <a:t> and sampling to </a:t>
            </a:r>
            <a:r>
              <a:rPr lang="it-IT" sz="2400" dirty="0" err="1"/>
              <a:t>remove</a:t>
            </a:r>
            <a:r>
              <a:rPr lang="it-IT" sz="2400" dirty="0"/>
              <a:t> </a:t>
            </a:r>
            <a:r>
              <a:rPr lang="it-IT" sz="2400" dirty="0" err="1"/>
              <a:t>defective</a:t>
            </a:r>
            <a:r>
              <a:rPr lang="it-IT" sz="2400" dirty="0"/>
              <a:t> products from production lines, </a:t>
            </a:r>
            <a:r>
              <a:rPr lang="it-IT" sz="2400" b="1" dirty="0" err="1"/>
              <a:t>essentially</a:t>
            </a:r>
            <a:r>
              <a:rPr lang="it-IT" sz="2400" b="1" dirty="0"/>
              <a:t> </a:t>
            </a:r>
            <a:r>
              <a:rPr lang="it-IT" sz="2400" b="1" dirty="0" err="1"/>
              <a:t>unaware</a:t>
            </a:r>
            <a:r>
              <a:rPr lang="it-IT" sz="2400" b="1" dirty="0"/>
              <a:t> of or </a:t>
            </a:r>
            <a:r>
              <a:rPr lang="it-IT" sz="2400" b="1" dirty="0" err="1"/>
              <a:t>ignoring</a:t>
            </a:r>
            <a:r>
              <a:rPr lang="it-IT" sz="2400" b="1" dirty="0"/>
              <a:t> </a:t>
            </a:r>
            <a:r>
              <a:rPr lang="it-IT" sz="2400" b="1" dirty="0" err="1"/>
              <a:t>advances</a:t>
            </a:r>
            <a:r>
              <a:rPr lang="it-IT" sz="2400" b="1" dirty="0"/>
              <a:t> in QA for </a:t>
            </a:r>
            <a:r>
              <a:rPr lang="it-IT" sz="2400" b="1" dirty="0" err="1"/>
              <a:t>decades</a:t>
            </a:r>
            <a:endParaRPr lang="it-IT" sz="2400" b="1" dirty="0"/>
          </a:p>
          <a:p>
            <a:pPr marL="342900" indent="-342900">
              <a:buFont typeface="Arial" panose="020B0604020202020204" pitchFamily="34" charset="0"/>
              <a:buChar char="•"/>
            </a:pPr>
            <a:r>
              <a:rPr lang="it-IT" dirty="0"/>
              <a:t>The </a:t>
            </a:r>
            <a:r>
              <a:rPr lang="it-IT" dirty="0" err="1"/>
              <a:t>inroduction</a:t>
            </a:r>
            <a:r>
              <a:rPr lang="it-IT" dirty="0"/>
              <a:t> of some new concepts and </a:t>
            </a:r>
            <a:r>
              <a:rPr lang="it-IT" dirty="0" err="1"/>
              <a:t>procedures</a:t>
            </a:r>
            <a:r>
              <a:rPr lang="it-IT" dirty="0"/>
              <a:t> </a:t>
            </a:r>
            <a:r>
              <a:rPr lang="it-IT" dirty="0" err="1"/>
              <a:t>started</a:t>
            </a:r>
            <a:r>
              <a:rPr lang="it-IT" dirty="0"/>
              <a:t> </a:t>
            </a:r>
            <a:r>
              <a:rPr lang="it-IT" dirty="0" err="1"/>
              <a:t>worldwide</a:t>
            </a:r>
            <a:endParaRPr lang="it-IT" dirty="0"/>
          </a:p>
          <a:p>
            <a:pPr marL="590550" lvl="1" indent="-285750">
              <a:buFont typeface="Courier New" panose="02070309020205020404" pitchFamily="49" charset="0"/>
              <a:buChar char="o"/>
            </a:pPr>
            <a:r>
              <a:rPr lang="it-IT" b="1" dirty="0" err="1"/>
              <a:t>Failure</a:t>
            </a:r>
            <a:r>
              <a:rPr lang="it-IT" b="1" dirty="0"/>
              <a:t> test and stress test </a:t>
            </a:r>
            <a:r>
              <a:rPr lang="it-IT" dirty="0"/>
              <a:t>in </a:t>
            </a:r>
            <a:r>
              <a:rPr lang="it-IT" dirty="0" err="1"/>
              <a:t>all</a:t>
            </a:r>
            <a:r>
              <a:rPr lang="it-IT" dirty="0"/>
              <a:t> the </a:t>
            </a:r>
            <a:r>
              <a:rPr lang="it-IT" dirty="0" err="1"/>
              <a:t>extreeme</a:t>
            </a:r>
            <a:r>
              <a:rPr lang="it-IT" dirty="0"/>
              <a:t> </a:t>
            </a:r>
            <a:r>
              <a:rPr lang="it-IT" dirty="0" err="1"/>
              <a:t>operational</a:t>
            </a:r>
            <a:r>
              <a:rPr lang="it-IT" dirty="0"/>
              <a:t> </a:t>
            </a:r>
            <a:r>
              <a:rPr lang="it-IT" dirty="0" err="1"/>
              <a:t>conditions</a:t>
            </a:r>
            <a:r>
              <a:rPr lang="it-IT" dirty="0"/>
              <a:t> </a:t>
            </a:r>
          </a:p>
          <a:p>
            <a:pPr marL="590550" lvl="1" indent="-285750">
              <a:buFont typeface="Courier New" panose="02070309020205020404" pitchFamily="49" charset="0"/>
              <a:buChar char="o"/>
            </a:pPr>
            <a:r>
              <a:rPr lang="it-IT" b="1" dirty="0"/>
              <a:t>Statistical control on parts or on the </a:t>
            </a:r>
            <a:r>
              <a:rPr lang="it-IT" b="1" dirty="0" err="1"/>
              <a:t>process</a:t>
            </a:r>
            <a:r>
              <a:rPr lang="it-IT" dirty="0"/>
              <a:t> </a:t>
            </a:r>
            <a:r>
              <a:rPr lang="it-IT" dirty="0" err="1"/>
              <a:t>that</a:t>
            </a:r>
            <a:r>
              <a:rPr lang="it-IT" dirty="0"/>
              <a:t> made the part, </a:t>
            </a:r>
            <a:r>
              <a:rPr lang="it-IT" dirty="0" err="1"/>
              <a:t>ideally</a:t>
            </a:r>
            <a:r>
              <a:rPr lang="it-IT" dirty="0"/>
              <a:t> </a:t>
            </a:r>
            <a:r>
              <a:rPr lang="it-IT" dirty="0" err="1"/>
              <a:t>eliminating</a:t>
            </a:r>
            <a:r>
              <a:rPr lang="it-IT" dirty="0"/>
              <a:t> the </a:t>
            </a:r>
            <a:r>
              <a:rPr lang="it-IT" dirty="0" err="1"/>
              <a:t>defect</a:t>
            </a:r>
            <a:r>
              <a:rPr lang="it-IT" dirty="0"/>
              <a:t> </a:t>
            </a:r>
            <a:r>
              <a:rPr lang="it-IT" dirty="0" err="1"/>
              <a:t>before</a:t>
            </a:r>
            <a:r>
              <a:rPr lang="it-IT" dirty="0"/>
              <a:t> more parts can be made like </a:t>
            </a:r>
            <a:r>
              <a:rPr lang="it-IT" dirty="0" err="1"/>
              <a:t>it</a:t>
            </a:r>
            <a:endParaRPr lang="it-IT" dirty="0"/>
          </a:p>
          <a:p>
            <a:pPr marL="590550" lvl="1" indent="-285750">
              <a:buFont typeface="Courier New" panose="02070309020205020404" pitchFamily="49" charset="0"/>
              <a:buChar char="o"/>
            </a:pPr>
            <a:r>
              <a:rPr lang="it-IT" b="1" dirty="0"/>
              <a:t>Total </a:t>
            </a:r>
            <a:r>
              <a:rPr lang="it-IT" b="1" dirty="0" err="1"/>
              <a:t>quality</a:t>
            </a:r>
            <a:r>
              <a:rPr lang="it-IT" b="1" dirty="0"/>
              <a:t> management </a:t>
            </a:r>
            <a:r>
              <a:rPr lang="it-IT" dirty="0" err="1"/>
              <a:t>that</a:t>
            </a:r>
            <a:r>
              <a:rPr lang="it-IT" dirty="0"/>
              <a:t> </a:t>
            </a:r>
            <a:r>
              <a:rPr lang="it-IT" dirty="0" err="1"/>
              <a:t>includes</a:t>
            </a:r>
            <a:r>
              <a:rPr lang="it-IT" dirty="0"/>
              <a:t> the </a:t>
            </a:r>
            <a:r>
              <a:rPr lang="it-IT" dirty="0" err="1"/>
              <a:t>processes</a:t>
            </a:r>
            <a:r>
              <a:rPr lang="it-IT" dirty="0"/>
              <a:t> </a:t>
            </a:r>
            <a:r>
              <a:rPr lang="it-IT" dirty="0" err="1"/>
              <a:t>which</a:t>
            </a:r>
            <a:r>
              <a:rPr lang="it-IT" dirty="0"/>
              <a:t> are </a:t>
            </a:r>
            <a:r>
              <a:rPr lang="it-IT" dirty="0" err="1"/>
              <a:t>managed</a:t>
            </a:r>
            <a:r>
              <a:rPr lang="it-IT" dirty="0"/>
              <a:t> with QA.</a:t>
            </a:r>
          </a:p>
          <a:p>
            <a:pPr marL="590550" lvl="1" indent="-285750">
              <a:buFont typeface="Courier New" panose="02070309020205020404" pitchFamily="49" charset="0"/>
              <a:buChar char="o"/>
            </a:pPr>
            <a:r>
              <a:rPr lang="it-IT" b="1" dirty="0"/>
              <a:t>Models and standards</a:t>
            </a:r>
            <a:r>
              <a:rPr lang="it-IT" dirty="0"/>
              <a:t> like </a:t>
            </a:r>
            <a:r>
              <a:rPr lang="it-IT" dirty="0" err="1"/>
              <a:t>what</a:t>
            </a:r>
            <a:r>
              <a:rPr lang="it-IT" dirty="0"/>
              <a:t> </a:t>
            </a:r>
            <a:r>
              <a:rPr lang="it-IT" dirty="0" err="1"/>
              <a:t>specified</a:t>
            </a:r>
            <a:r>
              <a:rPr lang="it-IT" dirty="0"/>
              <a:t> in the </a:t>
            </a:r>
            <a:r>
              <a:rPr lang="it-IT" sz="1800" b="1" dirty="0"/>
              <a:t>ISO 17025 international standard </a:t>
            </a:r>
            <a:r>
              <a:rPr lang="it-IT" sz="1800" dirty="0" err="1"/>
              <a:t>that</a:t>
            </a:r>
            <a:r>
              <a:rPr lang="it-IT" sz="1800" dirty="0"/>
              <a:t> </a:t>
            </a:r>
            <a:r>
              <a:rPr lang="it-IT" sz="1800" dirty="0" err="1"/>
              <a:t>specifies</a:t>
            </a:r>
            <a:r>
              <a:rPr lang="it-IT" sz="1800" dirty="0"/>
              <a:t> the general </a:t>
            </a:r>
            <a:r>
              <a:rPr lang="it-IT" sz="1800" dirty="0" err="1"/>
              <a:t>requirements</a:t>
            </a:r>
            <a:r>
              <a:rPr lang="it-IT" sz="1800" dirty="0"/>
              <a:t> for the competence to </a:t>
            </a:r>
            <a:r>
              <a:rPr lang="it-IT" sz="1800" dirty="0" err="1"/>
              <a:t>carry</a:t>
            </a:r>
            <a:r>
              <a:rPr lang="it-IT" sz="1800" dirty="0"/>
              <a:t> out </a:t>
            </a:r>
            <a:r>
              <a:rPr lang="it-IT" sz="1800" dirty="0" err="1"/>
              <a:t>tests</a:t>
            </a:r>
            <a:r>
              <a:rPr lang="it-IT" sz="1800" dirty="0"/>
              <a:t> and or </a:t>
            </a:r>
            <a:r>
              <a:rPr lang="it-IT" sz="1800" dirty="0" err="1"/>
              <a:t>calibrations</a:t>
            </a:r>
            <a:r>
              <a:rPr lang="it-IT" sz="1800" dirty="0"/>
              <a:t>.</a:t>
            </a:r>
            <a:endParaRPr lang="it-IT" dirty="0"/>
          </a:p>
          <a:p>
            <a:pPr marL="342900" indent="-342900">
              <a:buFont typeface="Arial" panose="020B0604020202020204" pitchFamily="34" charset="0"/>
              <a:buChar char="•"/>
            </a:pPr>
            <a:endParaRPr lang="it-IT" sz="2400" dirty="0"/>
          </a:p>
          <a:p>
            <a:endParaRPr lang="it-IT" dirty="0"/>
          </a:p>
        </p:txBody>
      </p:sp>
      <p:sp>
        <p:nvSpPr>
          <p:cNvPr id="4" name="Segnaposto data 3">
            <a:extLst>
              <a:ext uri="{FF2B5EF4-FFF2-40B4-BE49-F238E27FC236}">
                <a16:creationId xmlns:a16="http://schemas.microsoft.com/office/drawing/2014/main" id="{B652F7C0-13EB-E124-F733-3BC84D5FFF39}"/>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211AB7CC-D62D-7797-4F38-6137FB292B19}"/>
              </a:ext>
            </a:extLst>
          </p:cNvPr>
          <p:cNvSpPr>
            <a:spLocks noGrp="1"/>
          </p:cNvSpPr>
          <p:nvPr>
            <p:ph type="ftr" sz="quarter" idx="11"/>
          </p:nvPr>
        </p:nvSpPr>
        <p:spPr/>
        <p:txBody>
          <a:bodyPr/>
          <a:lstStyle/>
          <a:p>
            <a:fld id="{3FBB366A-F7D1-4519-A1E6-A2C124910861}" type="slidenum">
              <a:rPr lang="en-US" altLang="it-IT" smtClean="0"/>
              <a:pPr/>
              <a:t>7</a:t>
            </a:fld>
            <a:endParaRPr lang="en-US" altLang="it-IT"/>
          </a:p>
        </p:txBody>
      </p:sp>
      <p:sp>
        <p:nvSpPr>
          <p:cNvPr id="6" name="Segnaposto numero diapositiva 5">
            <a:extLst>
              <a:ext uri="{FF2B5EF4-FFF2-40B4-BE49-F238E27FC236}">
                <a16:creationId xmlns:a16="http://schemas.microsoft.com/office/drawing/2014/main" id="{AD986216-F23D-9411-1C22-73A029E69CC8}"/>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2596128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271EF2-6731-CB8E-F623-41FA2856487A}"/>
              </a:ext>
            </a:extLst>
          </p:cNvPr>
          <p:cNvSpPr>
            <a:spLocks noGrp="1"/>
          </p:cNvSpPr>
          <p:nvPr>
            <p:ph type="title"/>
          </p:nvPr>
        </p:nvSpPr>
        <p:spPr/>
        <p:txBody>
          <a:bodyPr/>
          <a:lstStyle/>
          <a:p>
            <a:r>
              <a:rPr lang="it-IT" dirty="0"/>
              <a:t>The Company Quality concept</a:t>
            </a:r>
          </a:p>
        </p:txBody>
      </p:sp>
      <p:sp>
        <p:nvSpPr>
          <p:cNvPr id="3" name="Segnaposto contenuto 2">
            <a:extLst>
              <a:ext uri="{FF2B5EF4-FFF2-40B4-BE49-F238E27FC236}">
                <a16:creationId xmlns:a16="http://schemas.microsoft.com/office/drawing/2014/main" id="{9304F4C4-A209-F2C5-B01F-488A7344CAD2}"/>
              </a:ext>
            </a:extLst>
          </p:cNvPr>
          <p:cNvSpPr>
            <a:spLocks noGrp="1"/>
          </p:cNvSpPr>
          <p:nvPr>
            <p:ph idx="1"/>
          </p:nvPr>
        </p:nvSpPr>
        <p:spPr>
          <a:xfrm>
            <a:off x="622300" y="1053307"/>
            <a:ext cx="10947400" cy="5334000"/>
          </a:xfrm>
        </p:spPr>
        <p:txBody>
          <a:bodyPr/>
          <a:lstStyle/>
          <a:p>
            <a:r>
              <a:rPr lang="it-IT" b="1" dirty="0" err="1">
                <a:solidFill>
                  <a:srgbClr val="C00000"/>
                </a:solidFill>
              </a:rPr>
              <a:t>During</a:t>
            </a:r>
            <a:r>
              <a:rPr lang="it-IT" b="1" dirty="0">
                <a:solidFill>
                  <a:srgbClr val="C00000"/>
                </a:solidFill>
              </a:rPr>
              <a:t> the 1980s, the concept of "company </a:t>
            </a:r>
            <a:r>
              <a:rPr lang="it-IT" b="1" dirty="0" err="1">
                <a:solidFill>
                  <a:srgbClr val="C00000"/>
                </a:solidFill>
              </a:rPr>
              <a:t>quality</a:t>
            </a:r>
            <a:r>
              <a:rPr lang="it-IT" b="1" dirty="0">
                <a:solidFill>
                  <a:srgbClr val="C00000"/>
                </a:solidFill>
              </a:rPr>
              <a:t>" </a:t>
            </a:r>
            <a:r>
              <a:rPr lang="it-IT" dirty="0"/>
              <a:t>with the focus on management and people </a:t>
            </a:r>
            <a:r>
              <a:rPr lang="it-IT" dirty="0" err="1"/>
              <a:t>came</a:t>
            </a:r>
            <a:r>
              <a:rPr lang="it-IT" dirty="0"/>
              <a:t> to the force </a:t>
            </a:r>
            <a:r>
              <a:rPr lang="it-IT" dirty="0" err="1"/>
              <a:t>also</a:t>
            </a:r>
            <a:r>
              <a:rPr lang="it-IT" dirty="0"/>
              <a:t> in the U.S. </a:t>
            </a:r>
            <a:r>
              <a:rPr lang="it-IT" dirty="0" err="1"/>
              <a:t>It</a:t>
            </a:r>
            <a:r>
              <a:rPr lang="it-IT" dirty="0"/>
              <a:t> </a:t>
            </a:r>
            <a:r>
              <a:rPr lang="it-IT" dirty="0" err="1"/>
              <a:t>was</a:t>
            </a:r>
            <a:r>
              <a:rPr lang="it-IT" dirty="0"/>
              <a:t> </a:t>
            </a:r>
            <a:r>
              <a:rPr lang="it-IT" dirty="0" err="1"/>
              <a:t>considered</a:t>
            </a:r>
            <a:r>
              <a:rPr lang="it-IT" dirty="0"/>
              <a:t> </a:t>
            </a:r>
            <a:r>
              <a:rPr lang="it-IT" dirty="0" err="1"/>
              <a:t>that</a:t>
            </a:r>
            <a:r>
              <a:rPr lang="it-IT" dirty="0"/>
              <a:t>, </a:t>
            </a:r>
            <a:r>
              <a:rPr lang="it-IT" dirty="0" err="1"/>
              <a:t>if</a:t>
            </a:r>
            <a:r>
              <a:rPr lang="it-IT" dirty="0"/>
              <a:t> </a:t>
            </a:r>
            <a:r>
              <a:rPr lang="it-IT" dirty="0" err="1"/>
              <a:t>all</a:t>
            </a:r>
            <a:r>
              <a:rPr lang="it-IT" dirty="0"/>
              <a:t> </a:t>
            </a:r>
            <a:r>
              <a:rPr lang="it-IT" dirty="0" err="1"/>
              <a:t>departments</a:t>
            </a:r>
            <a:r>
              <a:rPr lang="it-IT" dirty="0"/>
              <a:t> </a:t>
            </a:r>
            <a:r>
              <a:rPr lang="it-IT" dirty="0" err="1"/>
              <a:t>approached</a:t>
            </a:r>
            <a:r>
              <a:rPr lang="it-IT" dirty="0"/>
              <a:t> </a:t>
            </a:r>
            <a:r>
              <a:rPr lang="it-IT" dirty="0" err="1"/>
              <a:t>quality</a:t>
            </a:r>
            <a:r>
              <a:rPr lang="it-IT" dirty="0"/>
              <a:t> with an open mind, success </a:t>
            </a:r>
            <a:r>
              <a:rPr lang="it-IT" dirty="0" err="1"/>
              <a:t>was</a:t>
            </a:r>
            <a:r>
              <a:rPr lang="it-IT" dirty="0"/>
              <a:t> </a:t>
            </a:r>
            <a:r>
              <a:rPr lang="it-IT" dirty="0" err="1"/>
              <a:t>possible</a:t>
            </a:r>
            <a:r>
              <a:rPr lang="it-IT" dirty="0"/>
              <a:t> </a:t>
            </a:r>
            <a:r>
              <a:rPr lang="it-IT" dirty="0" err="1"/>
              <a:t>if</a:t>
            </a:r>
            <a:r>
              <a:rPr lang="it-IT" dirty="0"/>
              <a:t> management led the </a:t>
            </a:r>
            <a:r>
              <a:rPr lang="it-IT" dirty="0" err="1"/>
              <a:t>quality</a:t>
            </a:r>
            <a:r>
              <a:rPr lang="it-IT" dirty="0"/>
              <a:t> </a:t>
            </a:r>
            <a:r>
              <a:rPr lang="it-IT" dirty="0" err="1"/>
              <a:t>improvement</a:t>
            </a:r>
            <a:r>
              <a:rPr lang="it-IT" dirty="0"/>
              <a:t> </a:t>
            </a:r>
            <a:r>
              <a:rPr lang="it-IT" dirty="0" err="1"/>
              <a:t>process</a:t>
            </a:r>
            <a:r>
              <a:rPr lang="it-IT" dirty="0"/>
              <a:t>.</a:t>
            </a:r>
          </a:p>
          <a:p>
            <a:r>
              <a:rPr lang="it-IT" dirty="0"/>
              <a:t>The </a:t>
            </a:r>
            <a:r>
              <a:rPr lang="it-IT" b="1" dirty="0">
                <a:solidFill>
                  <a:srgbClr val="C00000"/>
                </a:solidFill>
              </a:rPr>
              <a:t>company-wide </a:t>
            </a:r>
            <a:r>
              <a:rPr lang="it-IT" b="1" dirty="0" err="1">
                <a:solidFill>
                  <a:srgbClr val="C00000"/>
                </a:solidFill>
              </a:rPr>
              <a:t>quality</a:t>
            </a:r>
            <a:r>
              <a:rPr lang="it-IT" b="1" dirty="0">
                <a:solidFill>
                  <a:srgbClr val="C00000"/>
                </a:solidFill>
              </a:rPr>
              <a:t> </a:t>
            </a:r>
            <a:r>
              <a:rPr lang="it-IT" b="1" dirty="0" err="1">
                <a:solidFill>
                  <a:srgbClr val="C00000"/>
                </a:solidFill>
              </a:rPr>
              <a:t>approach</a:t>
            </a:r>
            <a:r>
              <a:rPr lang="it-IT" b="1" dirty="0">
                <a:solidFill>
                  <a:srgbClr val="C00000"/>
                </a:solidFill>
              </a:rPr>
              <a:t> </a:t>
            </a:r>
            <a:r>
              <a:rPr lang="it-IT" dirty="0"/>
              <a:t>places an </a:t>
            </a:r>
            <a:r>
              <a:rPr lang="it-IT" dirty="0" err="1"/>
              <a:t>emphasis</a:t>
            </a:r>
            <a:r>
              <a:rPr lang="it-IT" dirty="0"/>
              <a:t> on </a:t>
            </a:r>
            <a:r>
              <a:rPr lang="it-IT" dirty="0" err="1"/>
              <a:t>four</a:t>
            </a:r>
            <a:r>
              <a:rPr lang="it-IT" dirty="0"/>
              <a:t> </a:t>
            </a:r>
            <a:r>
              <a:rPr lang="it-IT" dirty="0" err="1"/>
              <a:t>aspects</a:t>
            </a:r>
            <a:r>
              <a:rPr lang="it-IT" dirty="0"/>
              <a:t> (</a:t>
            </a:r>
            <a:r>
              <a:rPr lang="it-IT" dirty="0" err="1"/>
              <a:t>enshrined</a:t>
            </a:r>
            <a:r>
              <a:rPr lang="it-IT" dirty="0"/>
              <a:t> in standards </a:t>
            </a:r>
            <a:r>
              <a:rPr lang="it-IT" dirty="0" err="1"/>
              <a:t>such</a:t>
            </a:r>
            <a:r>
              <a:rPr lang="it-IT" dirty="0"/>
              <a:t> </a:t>
            </a:r>
            <a:r>
              <a:rPr lang="it-IT" dirty="0" err="1"/>
              <a:t>as</a:t>
            </a:r>
            <a:r>
              <a:rPr lang="it-IT" dirty="0"/>
              <a:t> </a:t>
            </a:r>
            <a:r>
              <a:rPr lang="it-IT" b="1" dirty="0">
                <a:solidFill>
                  <a:srgbClr val="C00000"/>
                </a:solidFill>
              </a:rPr>
              <a:t>ISO 9001</a:t>
            </a:r>
            <a:r>
              <a:rPr lang="it-IT" dirty="0"/>
              <a:t>):</a:t>
            </a:r>
          </a:p>
          <a:p>
            <a:pPr marL="342900" indent="-342900">
              <a:spcBef>
                <a:spcPts val="900"/>
              </a:spcBef>
              <a:buFont typeface="Arial" panose="020B0604020202020204" pitchFamily="34" charset="0"/>
              <a:buChar char="•"/>
            </a:pPr>
            <a:r>
              <a:rPr lang="it-IT" dirty="0" err="1"/>
              <a:t>Elements</a:t>
            </a:r>
            <a:r>
              <a:rPr lang="it-IT" dirty="0"/>
              <a:t> </a:t>
            </a:r>
            <a:r>
              <a:rPr lang="it-IT" dirty="0" err="1"/>
              <a:t>such</a:t>
            </a:r>
            <a:r>
              <a:rPr lang="it-IT" dirty="0"/>
              <a:t> </a:t>
            </a:r>
            <a:r>
              <a:rPr lang="it-IT" dirty="0" err="1"/>
              <a:t>as</a:t>
            </a:r>
            <a:r>
              <a:rPr lang="it-IT" dirty="0"/>
              <a:t> controls, </a:t>
            </a:r>
            <a:r>
              <a:rPr lang="it-IT" b="1" dirty="0"/>
              <a:t>job management</a:t>
            </a:r>
            <a:r>
              <a:rPr lang="it-IT" dirty="0"/>
              <a:t>, </a:t>
            </a:r>
            <a:r>
              <a:rPr lang="it-IT" dirty="0" err="1"/>
              <a:t>adequate</a:t>
            </a:r>
            <a:r>
              <a:rPr lang="it-IT" dirty="0"/>
              <a:t> </a:t>
            </a:r>
            <a:r>
              <a:rPr lang="it-IT" dirty="0" err="1"/>
              <a:t>processes</a:t>
            </a:r>
            <a:r>
              <a:rPr lang="it-IT" dirty="0"/>
              <a:t>, performance and </a:t>
            </a:r>
            <a:r>
              <a:rPr lang="it-IT" dirty="0" err="1"/>
              <a:t>integrity</a:t>
            </a:r>
            <a:r>
              <a:rPr lang="it-IT" dirty="0"/>
              <a:t> </a:t>
            </a:r>
            <a:r>
              <a:rPr lang="it-IT" dirty="0" err="1"/>
              <a:t>criteria</a:t>
            </a:r>
            <a:r>
              <a:rPr lang="it-IT" dirty="0"/>
              <a:t>, and </a:t>
            </a:r>
            <a:r>
              <a:rPr lang="it-IT" b="1" dirty="0" err="1"/>
              <a:t>identification</a:t>
            </a:r>
            <a:r>
              <a:rPr lang="it-IT" b="1" dirty="0"/>
              <a:t> of </a:t>
            </a:r>
            <a:r>
              <a:rPr lang="it-IT" b="1" dirty="0" err="1"/>
              <a:t>records</a:t>
            </a:r>
            <a:endParaRPr lang="it-IT" b="1" dirty="0"/>
          </a:p>
          <a:p>
            <a:pPr marL="342900" indent="-342900">
              <a:spcBef>
                <a:spcPts val="900"/>
              </a:spcBef>
              <a:buFont typeface="Arial" panose="020B0604020202020204" pitchFamily="34" charset="0"/>
              <a:buChar char="•"/>
            </a:pPr>
            <a:r>
              <a:rPr lang="it-IT" b="1" dirty="0"/>
              <a:t>Competence</a:t>
            </a:r>
            <a:r>
              <a:rPr lang="it-IT" dirty="0"/>
              <a:t> </a:t>
            </a:r>
            <a:r>
              <a:rPr lang="it-IT" dirty="0" err="1"/>
              <a:t>such</a:t>
            </a:r>
            <a:r>
              <a:rPr lang="it-IT" dirty="0"/>
              <a:t> </a:t>
            </a:r>
            <a:r>
              <a:rPr lang="it-IT" dirty="0" err="1"/>
              <a:t>as</a:t>
            </a:r>
            <a:r>
              <a:rPr lang="it-IT" dirty="0"/>
              <a:t> knowledge, skills, </a:t>
            </a:r>
            <a:r>
              <a:rPr lang="it-IT" dirty="0" err="1"/>
              <a:t>experiences</a:t>
            </a:r>
            <a:r>
              <a:rPr lang="it-IT" dirty="0"/>
              <a:t>, </a:t>
            </a:r>
            <a:r>
              <a:rPr lang="it-IT" dirty="0" err="1"/>
              <a:t>qualifications</a:t>
            </a:r>
            <a:endParaRPr lang="it-IT" dirty="0"/>
          </a:p>
          <a:p>
            <a:pPr marL="342900" indent="-342900">
              <a:spcBef>
                <a:spcPts val="900"/>
              </a:spcBef>
              <a:buFont typeface="Arial" panose="020B0604020202020204" pitchFamily="34" charset="0"/>
              <a:buChar char="•"/>
            </a:pPr>
            <a:r>
              <a:rPr lang="it-IT" dirty="0"/>
              <a:t>Soft </a:t>
            </a:r>
            <a:r>
              <a:rPr lang="it-IT" dirty="0" err="1"/>
              <a:t>elements</a:t>
            </a:r>
            <a:r>
              <a:rPr lang="it-IT" dirty="0"/>
              <a:t>, </a:t>
            </a:r>
            <a:r>
              <a:rPr lang="it-IT" dirty="0" err="1"/>
              <a:t>such</a:t>
            </a:r>
            <a:r>
              <a:rPr lang="it-IT" dirty="0"/>
              <a:t> </a:t>
            </a:r>
            <a:r>
              <a:rPr lang="it-IT" dirty="0" err="1"/>
              <a:t>as</a:t>
            </a:r>
            <a:r>
              <a:rPr lang="it-IT" dirty="0"/>
              <a:t> </a:t>
            </a:r>
            <a:r>
              <a:rPr lang="it-IT" dirty="0" err="1"/>
              <a:t>personnel</a:t>
            </a:r>
            <a:r>
              <a:rPr lang="it-IT" dirty="0"/>
              <a:t> </a:t>
            </a:r>
            <a:r>
              <a:rPr lang="it-IT" dirty="0" err="1"/>
              <a:t>integrity</a:t>
            </a:r>
            <a:r>
              <a:rPr lang="it-IT" dirty="0"/>
              <a:t>, confidence, </a:t>
            </a:r>
            <a:r>
              <a:rPr lang="it-IT" dirty="0" err="1"/>
              <a:t>organizational</a:t>
            </a:r>
            <a:r>
              <a:rPr lang="it-IT" dirty="0"/>
              <a:t> culture, </a:t>
            </a:r>
            <a:r>
              <a:rPr lang="it-IT" b="1" dirty="0" err="1"/>
              <a:t>motivation</a:t>
            </a:r>
            <a:r>
              <a:rPr lang="it-IT" b="1" dirty="0"/>
              <a:t>, team </a:t>
            </a:r>
            <a:r>
              <a:rPr lang="it-IT" b="1" dirty="0" err="1"/>
              <a:t>spirit</a:t>
            </a:r>
            <a:r>
              <a:rPr lang="it-IT" b="1" dirty="0"/>
              <a:t> </a:t>
            </a:r>
            <a:r>
              <a:rPr lang="it-IT" dirty="0"/>
              <a:t>and </a:t>
            </a:r>
            <a:r>
              <a:rPr lang="it-IT" dirty="0" err="1"/>
              <a:t>quality</a:t>
            </a:r>
            <a:r>
              <a:rPr lang="it-IT" dirty="0"/>
              <a:t> </a:t>
            </a:r>
            <a:r>
              <a:rPr lang="it-IT" dirty="0" err="1"/>
              <a:t>relationships</a:t>
            </a:r>
            <a:endParaRPr lang="it-IT" dirty="0"/>
          </a:p>
          <a:p>
            <a:pPr marL="342900" indent="-342900">
              <a:spcBef>
                <a:spcPts val="900"/>
              </a:spcBef>
              <a:buFont typeface="Arial" panose="020B0604020202020204" pitchFamily="34" charset="0"/>
              <a:buChar char="•"/>
            </a:pPr>
            <a:r>
              <a:rPr lang="it-IT" b="1" dirty="0" err="1"/>
              <a:t>Infrastructure</a:t>
            </a:r>
            <a:r>
              <a:rPr lang="it-IT" dirty="0"/>
              <a:t> (</a:t>
            </a:r>
            <a:r>
              <a:rPr lang="it-IT" dirty="0" err="1"/>
              <a:t>as</a:t>
            </a:r>
            <a:r>
              <a:rPr lang="it-IT" dirty="0"/>
              <a:t> </a:t>
            </a:r>
            <a:r>
              <a:rPr lang="it-IT" dirty="0" err="1"/>
              <a:t>it</a:t>
            </a:r>
            <a:r>
              <a:rPr lang="it-IT" dirty="0"/>
              <a:t> </a:t>
            </a:r>
            <a:r>
              <a:rPr lang="it-IT" dirty="0" err="1"/>
              <a:t>enhances</a:t>
            </a:r>
            <a:r>
              <a:rPr lang="it-IT" dirty="0"/>
              <a:t> or </a:t>
            </a:r>
            <a:r>
              <a:rPr lang="it-IT" dirty="0" err="1"/>
              <a:t>limits</a:t>
            </a:r>
            <a:r>
              <a:rPr lang="it-IT" dirty="0"/>
              <a:t> </a:t>
            </a:r>
            <a:r>
              <a:rPr lang="it-IT" dirty="0" err="1"/>
              <a:t>functionality</a:t>
            </a:r>
            <a:r>
              <a:rPr lang="it-IT" dirty="0"/>
              <a:t>)</a:t>
            </a:r>
          </a:p>
          <a:p>
            <a:r>
              <a:rPr lang="it-IT" dirty="0"/>
              <a:t>The </a:t>
            </a:r>
            <a:r>
              <a:rPr lang="it-IT" dirty="0" err="1"/>
              <a:t>quality</a:t>
            </a:r>
            <a:r>
              <a:rPr lang="it-IT" dirty="0"/>
              <a:t> of the outputs </a:t>
            </a:r>
            <a:r>
              <a:rPr lang="it-IT" dirty="0" err="1"/>
              <a:t>is</a:t>
            </a:r>
            <a:r>
              <a:rPr lang="it-IT" dirty="0"/>
              <a:t> </a:t>
            </a:r>
            <a:r>
              <a:rPr lang="it-IT" dirty="0" err="1"/>
              <a:t>at</a:t>
            </a:r>
            <a:r>
              <a:rPr lang="it-IT" dirty="0"/>
              <a:t> risk </a:t>
            </a:r>
            <a:r>
              <a:rPr lang="it-IT" dirty="0" err="1"/>
              <a:t>if</a:t>
            </a:r>
            <a:r>
              <a:rPr lang="it-IT" dirty="0"/>
              <a:t> </a:t>
            </a:r>
            <a:r>
              <a:rPr lang="it-IT" dirty="0" err="1"/>
              <a:t>any</a:t>
            </a:r>
            <a:r>
              <a:rPr lang="it-IT" dirty="0"/>
              <a:t> of </a:t>
            </a:r>
            <a:r>
              <a:rPr lang="it-IT" dirty="0" err="1"/>
              <a:t>these</a:t>
            </a:r>
            <a:r>
              <a:rPr lang="it-IT" dirty="0"/>
              <a:t> </a:t>
            </a:r>
            <a:r>
              <a:rPr lang="it-IT" dirty="0" err="1"/>
              <a:t>aspects</a:t>
            </a:r>
            <a:r>
              <a:rPr lang="it-IT" dirty="0"/>
              <a:t> </a:t>
            </a:r>
            <a:r>
              <a:rPr lang="it-IT" dirty="0" err="1"/>
              <a:t>is</a:t>
            </a:r>
            <a:r>
              <a:rPr lang="it-IT" dirty="0"/>
              <a:t> </a:t>
            </a:r>
            <a:r>
              <a:rPr lang="it-IT" dirty="0" err="1"/>
              <a:t>deficient</a:t>
            </a:r>
            <a:r>
              <a:rPr lang="it-IT" dirty="0"/>
              <a:t>. </a:t>
            </a:r>
          </a:p>
        </p:txBody>
      </p:sp>
      <p:sp>
        <p:nvSpPr>
          <p:cNvPr id="4" name="Segnaposto data 3">
            <a:extLst>
              <a:ext uri="{FF2B5EF4-FFF2-40B4-BE49-F238E27FC236}">
                <a16:creationId xmlns:a16="http://schemas.microsoft.com/office/drawing/2014/main" id="{FB50D1C8-D778-A401-85B6-D1B4F77E6A14}"/>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C377FA29-07DE-FCA6-EF4A-72A9C92894AC}"/>
              </a:ext>
            </a:extLst>
          </p:cNvPr>
          <p:cNvSpPr>
            <a:spLocks noGrp="1"/>
          </p:cNvSpPr>
          <p:nvPr>
            <p:ph type="ftr" sz="quarter" idx="11"/>
          </p:nvPr>
        </p:nvSpPr>
        <p:spPr/>
        <p:txBody>
          <a:bodyPr/>
          <a:lstStyle/>
          <a:p>
            <a:fld id="{3FBB366A-F7D1-4519-A1E6-A2C124910861}" type="slidenum">
              <a:rPr lang="en-US" altLang="it-IT" smtClean="0"/>
              <a:pPr/>
              <a:t>8</a:t>
            </a:fld>
            <a:endParaRPr lang="en-US" altLang="it-IT"/>
          </a:p>
        </p:txBody>
      </p:sp>
      <p:sp>
        <p:nvSpPr>
          <p:cNvPr id="6" name="Segnaposto numero diapositiva 5">
            <a:extLst>
              <a:ext uri="{FF2B5EF4-FFF2-40B4-BE49-F238E27FC236}">
                <a16:creationId xmlns:a16="http://schemas.microsoft.com/office/drawing/2014/main" id="{4DA7E2B0-2951-66CF-B54C-6E6A05354CE7}"/>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322819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833F4B-215F-9A5E-05D3-A9F0F34D76EB}"/>
              </a:ext>
            </a:extLst>
          </p:cNvPr>
          <p:cNvSpPr>
            <a:spLocks noGrp="1"/>
          </p:cNvSpPr>
          <p:nvPr>
            <p:ph type="title"/>
          </p:nvPr>
        </p:nvSpPr>
        <p:spPr/>
        <p:txBody>
          <a:bodyPr/>
          <a:lstStyle/>
          <a:p>
            <a:r>
              <a:rPr lang="it-IT" dirty="0"/>
              <a:t>QA </a:t>
            </a:r>
            <a:r>
              <a:rPr lang="it-IT" dirty="0" err="1"/>
              <a:t>attitude</a:t>
            </a:r>
            <a:r>
              <a:rPr lang="it-IT" dirty="0"/>
              <a:t> and </a:t>
            </a:r>
            <a:r>
              <a:rPr lang="it-IT" dirty="0" err="1"/>
              <a:t>organization</a:t>
            </a:r>
            <a:endParaRPr lang="it-IT" dirty="0"/>
          </a:p>
        </p:txBody>
      </p:sp>
      <p:sp>
        <p:nvSpPr>
          <p:cNvPr id="3" name="Segnaposto contenuto 2">
            <a:extLst>
              <a:ext uri="{FF2B5EF4-FFF2-40B4-BE49-F238E27FC236}">
                <a16:creationId xmlns:a16="http://schemas.microsoft.com/office/drawing/2014/main" id="{D0ED9478-5E30-33C6-1F48-D8B094717123}"/>
              </a:ext>
            </a:extLst>
          </p:cNvPr>
          <p:cNvSpPr>
            <a:spLocks noGrp="1"/>
          </p:cNvSpPr>
          <p:nvPr>
            <p:ph idx="1"/>
          </p:nvPr>
        </p:nvSpPr>
        <p:spPr>
          <a:xfrm>
            <a:off x="622300" y="1078707"/>
            <a:ext cx="10947400" cy="5334000"/>
          </a:xfrm>
        </p:spPr>
        <p:txBody>
          <a:bodyPr/>
          <a:lstStyle/>
          <a:p>
            <a:r>
              <a:rPr lang="it-IT" dirty="0"/>
              <a:t>The </a:t>
            </a:r>
            <a:r>
              <a:rPr lang="it-IT" dirty="0" err="1"/>
              <a:t>importance</a:t>
            </a:r>
            <a:r>
              <a:rPr lang="it-IT" dirty="0"/>
              <a:t> of </a:t>
            </a:r>
            <a:r>
              <a:rPr lang="it-IT" dirty="0" err="1"/>
              <a:t>actually</a:t>
            </a:r>
            <a:r>
              <a:rPr lang="it-IT" dirty="0"/>
              <a:t> </a:t>
            </a:r>
            <a:r>
              <a:rPr lang="it-IT" dirty="0" err="1"/>
              <a:t>measuring</a:t>
            </a:r>
            <a:r>
              <a:rPr lang="it-IT" dirty="0"/>
              <a:t> Quality Culture </a:t>
            </a:r>
            <a:r>
              <a:rPr lang="it-IT" dirty="0" err="1"/>
              <a:t>throughout</a:t>
            </a:r>
            <a:r>
              <a:rPr lang="it-IT" dirty="0"/>
              <a:t> the </a:t>
            </a:r>
            <a:r>
              <a:rPr lang="it-IT" dirty="0" err="1"/>
              <a:t>organization</a:t>
            </a:r>
            <a:r>
              <a:rPr lang="it-IT" dirty="0"/>
              <a:t> </a:t>
            </a:r>
            <a:r>
              <a:rPr lang="it-IT" dirty="0" err="1"/>
              <a:t>is</a:t>
            </a:r>
            <a:r>
              <a:rPr lang="it-IT" dirty="0"/>
              <a:t> </a:t>
            </a:r>
            <a:r>
              <a:rPr lang="it-IT" dirty="0" err="1"/>
              <a:t>illustrated</a:t>
            </a:r>
            <a:r>
              <a:rPr lang="it-IT" dirty="0"/>
              <a:t> by a survey </a:t>
            </a:r>
            <a:r>
              <a:rPr lang="it-IT" dirty="0" err="1"/>
              <a:t>that</a:t>
            </a:r>
            <a:r>
              <a:rPr lang="it-IT" dirty="0"/>
              <a:t> </a:t>
            </a:r>
            <a:r>
              <a:rPr lang="it-IT" dirty="0" err="1"/>
              <a:t>was</a:t>
            </a:r>
            <a:r>
              <a:rPr lang="it-IT" dirty="0"/>
              <a:t> </a:t>
            </a:r>
            <a:r>
              <a:rPr lang="it-IT" dirty="0" err="1"/>
              <a:t>done</a:t>
            </a:r>
            <a:r>
              <a:rPr lang="it-IT" dirty="0"/>
              <a:t> by </a:t>
            </a:r>
            <a:r>
              <a:rPr lang="it-IT" i="1" dirty="0"/>
              <a:t>Forbes Insights</a:t>
            </a:r>
            <a:r>
              <a:rPr lang="it-IT" dirty="0"/>
              <a:t> in partnership with the American Society for Quality. A survey of more </a:t>
            </a:r>
            <a:r>
              <a:rPr lang="it-IT" dirty="0" err="1"/>
              <a:t>than</a:t>
            </a:r>
            <a:r>
              <a:rPr lang="it-IT" dirty="0"/>
              <a:t> 60 </a:t>
            </a:r>
            <a:r>
              <a:rPr lang="it-IT" dirty="0" err="1"/>
              <a:t>multinational</a:t>
            </a:r>
            <a:r>
              <a:rPr lang="it-IT" dirty="0"/>
              <a:t> companies </a:t>
            </a:r>
            <a:r>
              <a:rPr lang="it-IT" dirty="0" err="1"/>
              <a:t>found</a:t>
            </a:r>
            <a:r>
              <a:rPr lang="it-IT" dirty="0"/>
              <a:t> </a:t>
            </a:r>
            <a:r>
              <a:rPr lang="it-IT" dirty="0" err="1"/>
              <a:t>that</a:t>
            </a:r>
            <a:r>
              <a:rPr lang="it-IT" dirty="0"/>
              <a:t> </a:t>
            </a:r>
            <a:r>
              <a:rPr lang="it-IT" dirty="0" err="1"/>
              <a:t>those</a:t>
            </a:r>
            <a:r>
              <a:rPr lang="it-IT" dirty="0"/>
              <a:t> companies </a:t>
            </a:r>
            <a:r>
              <a:rPr lang="it-IT" dirty="0" err="1"/>
              <a:t>whose</a:t>
            </a:r>
            <a:r>
              <a:rPr lang="it-IT" dirty="0"/>
              <a:t> </a:t>
            </a:r>
            <a:r>
              <a:rPr lang="it-IT" dirty="0" err="1"/>
              <a:t>employees</a:t>
            </a:r>
            <a:r>
              <a:rPr lang="it-IT" dirty="0"/>
              <a:t> </a:t>
            </a:r>
            <a:r>
              <a:rPr lang="it-IT" dirty="0" err="1"/>
              <a:t>rated</a:t>
            </a:r>
            <a:r>
              <a:rPr lang="it-IT" dirty="0"/>
              <a:t> </a:t>
            </a:r>
            <a:r>
              <a:rPr lang="it-IT" dirty="0" err="1"/>
              <a:t>as</a:t>
            </a:r>
            <a:r>
              <a:rPr lang="it-IT" dirty="0"/>
              <a:t> </a:t>
            </a:r>
            <a:r>
              <a:rPr lang="it-IT" dirty="0" err="1"/>
              <a:t>having</a:t>
            </a:r>
            <a:r>
              <a:rPr lang="it-IT" dirty="0"/>
              <a:t> a low </a:t>
            </a:r>
            <a:r>
              <a:rPr lang="it-IT" dirty="0" err="1"/>
              <a:t>quality</a:t>
            </a:r>
            <a:r>
              <a:rPr lang="it-IT" dirty="0"/>
              <a:t> culture </a:t>
            </a:r>
            <a:r>
              <a:rPr lang="it-IT" dirty="0" err="1"/>
              <a:t>had</a:t>
            </a:r>
            <a:r>
              <a:rPr lang="it-IT" dirty="0"/>
              <a:t> </a:t>
            </a:r>
            <a:r>
              <a:rPr lang="it-IT" dirty="0" err="1"/>
              <a:t>increased</a:t>
            </a:r>
            <a:r>
              <a:rPr lang="it-IT" dirty="0"/>
              <a:t> costs of $67 </a:t>
            </a:r>
            <a:r>
              <a:rPr lang="it-IT" dirty="0" err="1"/>
              <a:t>million</a:t>
            </a:r>
            <a:r>
              <a:rPr lang="it-IT" dirty="0"/>
              <a:t>/</a:t>
            </a:r>
            <a:r>
              <a:rPr lang="it-IT" dirty="0" err="1"/>
              <a:t>year</a:t>
            </a:r>
            <a:r>
              <a:rPr lang="it-IT" dirty="0"/>
              <a:t> for </a:t>
            </a:r>
            <a:r>
              <a:rPr lang="it-IT" dirty="0" err="1"/>
              <a:t>every</a:t>
            </a:r>
            <a:r>
              <a:rPr lang="it-IT" dirty="0"/>
              <a:t> 5000 </a:t>
            </a:r>
            <a:r>
              <a:rPr lang="it-IT" dirty="0" err="1"/>
              <a:t>employees</a:t>
            </a:r>
            <a:r>
              <a:rPr lang="it-IT" dirty="0"/>
              <a:t> </a:t>
            </a:r>
            <a:r>
              <a:rPr lang="it-IT" dirty="0" err="1"/>
              <a:t>compared</a:t>
            </a:r>
            <a:r>
              <a:rPr lang="it-IT" dirty="0"/>
              <a:t> to </a:t>
            </a:r>
            <a:r>
              <a:rPr lang="it-IT" dirty="0" err="1"/>
              <a:t>those</a:t>
            </a:r>
            <a:r>
              <a:rPr lang="it-IT" dirty="0"/>
              <a:t> </a:t>
            </a:r>
            <a:r>
              <a:rPr lang="it-IT" dirty="0" err="1"/>
              <a:t>rated</a:t>
            </a:r>
            <a:r>
              <a:rPr lang="it-IT" dirty="0"/>
              <a:t> </a:t>
            </a:r>
            <a:r>
              <a:rPr lang="it-IT" dirty="0" err="1"/>
              <a:t>as</a:t>
            </a:r>
            <a:r>
              <a:rPr lang="it-IT" dirty="0"/>
              <a:t> </a:t>
            </a:r>
            <a:r>
              <a:rPr lang="it-IT" dirty="0" err="1"/>
              <a:t>having</a:t>
            </a:r>
            <a:r>
              <a:rPr lang="it-IT" dirty="0"/>
              <a:t> a high </a:t>
            </a:r>
            <a:r>
              <a:rPr lang="it-IT" dirty="0" err="1"/>
              <a:t>quality</a:t>
            </a:r>
            <a:r>
              <a:rPr lang="it-IT" dirty="0"/>
              <a:t> culture.</a:t>
            </a:r>
            <a:r>
              <a:rPr lang="it-IT" baseline="30000" dirty="0">
                <a:hlinkClick r:id="rId2"/>
              </a:rPr>
              <a:t>[30]</a:t>
            </a:r>
            <a:r>
              <a:rPr lang="it-IT" dirty="0"/>
              <a:t> </a:t>
            </a:r>
          </a:p>
          <a:p>
            <a:r>
              <a:rPr lang="it-IT" b="1" dirty="0"/>
              <a:t>Quality Assurance </a:t>
            </a:r>
            <a:r>
              <a:rPr lang="it-IT" b="1" dirty="0" err="1"/>
              <a:t>is</a:t>
            </a:r>
            <a:r>
              <a:rPr lang="it-IT" b="1" dirty="0"/>
              <a:t> </a:t>
            </a:r>
            <a:r>
              <a:rPr lang="it-IT" b="1" dirty="0" err="1"/>
              <a:t>not</a:t>
            </a:r>
            <a:r>
              <a:rPr lang="it-IT" b="1" dirty="0"/>
              <a:t> limited to manufacturing</a:t>
            </a:r>
            <a:r>
              <a:rPr lang="it-IT" dirty="0"/>
              <a:t>, and can be </a:t>
            </a:r>
            <a:r>
              <a:rPr lang="it-IT" dirty="0" err="1"/>
              <a:t>applied</a:t>
            </a:r>
            <a:r>
              <a:rPr lang="it-IT" dirty="0"/>
              <a:t> to </a:t>
            </a:r>
            <a:r>
              <a:rPr lang="it-IT" dirty="0" err="1"/>
              <a:t>any</a:t>
            </a:r>
            <a:r>
              <a:rPr lang="it-IT" dirty="0"/>
              <a:t> business or non-business activity, </a:t>
            </a:r>
            <a:r>
              <a:rPr lang="it-IT" dirty="0" err="1"/>
              <a:t>including</a:t>
            </a:r>
            <a:r>
              <a:rPr lang="it-IT" dirty="0"/>
              <a:t>: design, consulting, banking, insurance, computer software </a:t>
            </a:r>
            <a:r>
              <a:rPr lang="it-IT" dirty="0" err="1"/>
              <a:t>development</a:t>
            </a:r>
            <a:r>
              <a:rPr lang="it-IT" dirty="0"/>
              <a:t>, </a:t>
            </a:r>
            <a:r>
              <a:rPr lang="it-IT" dirty="0" err="1"/>
              <a:t>retailing</a:t>
            </a:r>
            <a:r>
              <a:rPr lang="it-IT" dirty="0"/>
              <a:t>, investment, </a:t>
            </a:r>
            <a:r>
              <a:rPr lang="it-IT" dirty="0" err="1"/>
              <a:t>transportation</a:t>
            </a:r>
            <a:r>
              <a:rPr lang="it-IT" dirty="0"/>
              <a:t>, </a:t>
            </a:r>
            <a:r>
              <a:rPr lang="it-IT" dirty="0" err="1"/>
              <a:t>education</a:t>
            </a:r>
            <a:r>
              <a:rPr lang="it-IT" dirty="0"/>
              <a:t>, </a:t>
            </a:r>
            <a:r>
              <a:rPr lang="it-IT" dirty="0" err="1"/>
              <a:t>scientific</a:t>
            </a:r>
            <a:r>
              <a:rPr lang="it-IT" dirty="0"/>
              <a:t> institution, national and international </a:t>
            </a:r>
            <a:r>
              <a:rPr lang="it-IT" dirty="0" err="1"/>
              <a:t>research</a:t>
            </a:r>
            <a:r>
              <a:rPr lang="it-IT" dirty="0"/>
              <a:t> </a:t>
            </a:r>
            <a:r>
              <a:rPr lang="it-IT" dirty="0" err="1"/>
              <a:t>laboratories</a:t>
            </a:r>
            <a:r>
              <a:rPr lang="it-IT" dirty="0"/>
              <a:t>, </a:t>
            </a:r>
            <a:r>
              <a:rPr lang="it-IT" dirty="0" err="1"/>
              <a:t>scientific</a:t>
            </a:r>
            <a:r>
              <a:rPr lang="it-IT" dirty="0"/>
              <a:t> </a:t>
            </a:r>
            <a:r>
              <a:rPr lang="it-IT" dirty="0" err="1"/>
              <a:t>infrastructures</a:t>
            </a:r>
            <a:r>
              <a:rPr lang="it-IT" dirty="0"/>
              <a:t> and </a:t>
            </a:r>
            <a:r>
              <a:rPr lang="it-IT" dirty="0" err="1"/>
              <a:t>enterprises</a:t>
            </a:r>
            <a:r>
              <a:rPr lang="it-IT" dirty="0"/>
              <a:t>. </a:t>
            </a:r>
          </a:p>
          <a:p>
            <a:r>
              <a:rPr lang="it-IT" b="1" dirty="0"/>
              <a:t>The </a:t>
            </a:r>
            <a:r>
              <a:rPr lang="it-IT" b="1" dirty="0" err="1"/>
              <a:t>realization</a:t>
            </a:r>
            <a:r>
              <a:rPr lang="it-IT" b="1" dirty="0"/>
              <a:t> of large </a:t>
            </a:r>
            <a:r>
              <a:rPr lang="it-IT" b="1" dirty="0" err="1"/>
              <a:t>scientific</a:t>
            </a:r>
            <a:r>
              <a:rPr lang="it-IT" b="1" dirty="0"/>
              <a:t> projects, like the moon </a:t>
            </a:r>
            <a:r>
              <a:rPr lang="it-IT" b="1" dirty="0" err="1"/>
              <a:t>program</a:t>
            </a:r>
            <a:r>
              <a:rPr lang="it-IT" b="1" dirty="0"/>
              <a:t> or a SRF </a:t>
            </a:r>
            <a:r>
              <a:rPr lang="it-IT" b="1" dirty="0" err="1"/>
              <a:t>based</a:t>
            </a:r>
            <a:r>
              <a:rPr lang="it-IT" b="1" dirty="0"/>
              <a:t> </a:t>
            </a:r>
            <a:r>
              <a:rPr lang="it-IT" b="1" dirty="0" err="1"/>
              <a:t>accelerator</a:t>
            </a:r>
            <a:r>
              <a:rPr lang="it-IT" b="1" dirty="0"/>
              <a:t> </a:t>
            </a:r>
            <a:r>
              <a:rPr lang="it-IT" b="1" dirty="0" err="1"/>
              <a:t>strongly</a:t>
            </a:r>
            <a:r>
              <a:rPr lang="it-IT" b="1" dirty="0"/>
              <a:t> benefit from </a:t>
            </a:r>
            <a:r>
              <a:rPr lang="it-IT" b="1" dirty="0" err="1"/>
              <a:t>well</a:t>
            </a:r>
            <a:r>
              <a:rPr lang="it-IT" b="1" dirty="0"/>
              <a:t> </a:t>
            </a:r>
            <a:r>
              <a:rPr lang="it-IT" b="1" dirty="0" err="1"/>
              <a:t>establisced</a:t>
            </a:r>
            <a:r>
              <a:rPr lang="it-IT" b="1" dirty="0"/>
              <a:t> QA culture and </a:t>
            </a:r>
            <a:r>
              <a:rPr lang="it-IT" b="1" dirty="0" err="1"/>
              <a:t>organization</a:t>
            </a:r>
            <a:r>
              <a:rPr lang="it-IT" dirty="0"/>
              <a:t>.</a:t>
            </a:r>
          </a:p>
          <a:p>
            <a:endParaRPr lang="it-IT" dirty="0"/>
          </a:p>
        </p:txBody>
      </p:sp>
      <p:sp>
        <p:nvSpPr>
          <p:cNvPr id="4" name="Segnaposto data 3">
            <a:extLst>
              <a:ext uri="{FF2B5EF4-FFF2-40B4-BE49-F238E27FC236}">
                <a16:creationId xmlns:a16="http://schemas.microsoft.com/office/drawing/2014/main" id="{F83F58A4-49CA-CD83-01D0-53CBC97EF26E}"/>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5CDA2C16-D17C-FCFF-D297-1CFC156A531B}"/>
              </a:ext>
            </a:extLst>
          </p:cNvPr>
          <p:cNvSpPr>
            <a:spLocks noGrp="1"/>
          </p:cNvSpPr>
          <p:nvPr>
            <p:ph type="ftr" sz="quarter" idx="11"/>
          </p:nvPr>
        </p:nvSpPr>
        <p:spPr/>
        <p:txBody>
          <a:bodyPr/>
          <a:lstStyle/>
          <a:p>
            <a:fld id="{3FBB366A-F7D1-4519-A1E6-A2C124910861}" type="slidenum">
              <a:rPr lang="en-US" altLang="it-IT" smtClean="0"/>
              <a:pPr/>
              <a:t>9</a:t>
            </a:fld>
            <a:endParaRPr lang="en-US" altLang="it-IT"/>
          </a:p>
        </p:txBody>
      </p:sp>
      <p:sp>
        <p:nvSpPr>
          <p:cNvPr id="6" name="Segnaposto numero diapositiva 5">
            <a:extLst>
              <a:ext uri="{FF2B5EF4-FFF2-40B4-BE49-F238E27FC236}">
                <a16:creationId xmlns:a16="http://schemas.microsoft.com/office/drawing/2014/main" id="{340B0BC1-507A-82DB-DD47-EE8198B255D8}"/>
              </a:ext>
            </a:extLst>
          </p:cNvPr>
          <p:cNvSpPr>
            <a:spLocks noGrp="1"/>
          </p:cNvSpPr>
          <p:nvPr>
            <p:ph type="sldNum" sz="quarter" idx="4"/>
          </p:nvPr>
        </p:nvSpPr>
        <p:spPr/>
        <p:txBody>
          <a:bodyPr/>
          <a:lstStyle/>
          <a:p>
            <a:pPr>
              <a:defRPr/>
            </a:pPr>
            <a:r>
              <a:rPr lang="it-IT" altLang="it-IT" sz="1000" b="1"/>
              <a:t>IASF - CP Seminar #6</a:t>
            </a:r>
          </a:p>
          <a:p>
            <a:pPr>
              <a:defRPr/>
            </a:pPr>
            <a:r>
              <a:rPr lang="it-IT" altLang="it-IT" i="0">
                <a:solidFill>
                  <a:schemeClr val="tx1"/>
                </a:solidFill>
              </a:rPr>
              <a:t>Shenzhen, 25 November 2022</a:t>
            </a:r>
            <a:endParaRPr lang="en-US" altLang="it-IT" i="0" dirty="0">
              <a:solidFill>
                <a:schemeClr val="tx1"/>
              </a:solidFill>
            </a:endParaRPr>
          </a:p>
        </p:txBody>
      </p:sp>
    </p:spTree>
    <p:extLst>
      <p:ext uri="{BB962C8B-B14F-4D97-AF65-F5344CB8AC3E}">
        <p14:creationId xmlns:p14="http://schemas.microsoft.com/office/powerpoint/2010/main" val="66992817"/>
      </p:ext>
    </p:extLst>
  </p:cSld>
  <p:clrMapOvr>
    <a:masterClrMapping/>
  </p:clrMapOvr>
</p:sld>
</file>

<file path=ppt/theme/theme1.xml><?xml version="1.0" encoding="utf-8"?>
<a:theme xmlns:a="http://schemas.openxmlformats.org/drawingml/2006/main" name="fjoh-acmcp">
  <a:themeElements>
    <a:clrScheme name="fjoh-acmc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joh-acmcp">
      <a:majorFont>
        <a:latin typeface="Calibri"/>
        <a:ea typeface="Arial Unicode MS"/>
        <a:cs typeface="Arial Unicode MS"/>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6666FF"/>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400" b="1"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6666FF"/>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400" b="1" i="0" u="none" strike="noStrike" cap="none" normalizeH="0" baseline="0" smtClean="0">
            <a:ln>
              <a:noFill/>
            </a:ln>
            <a:solidFill>
              <a:schemeClr val="tx1"/>
            </a:solidFill>
            <a:effectLst/>
            <a:latin typeface="Calibri" pitchFamily="34" charset="0"/>
          </a:defRPr>
        </a:defPPr>
      </a:lstStyle>
    </a:lnDef>
  </a:objectDefaults>
  <a:extraClrSchemeLst>
    <a:extraClrScheme>
      <a:clrScheme name="fjoh-acmc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joh-acmc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joh-acmc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joh-acmc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joh-acm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joh-acm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joh-acm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Settings\pagani\Dati applicazioni\Microsoft\Templates\fjoh-acmcp.pot</Template>
  <TotalTime>24647</TotalTime>
  <Words>5719</Words>
  <Application>Microsoft Macintosh PowerPoint</Application>
  <PresentationFormat>Widescreen</PresentationFormat>
  <Paragraphs>736</Paragraphs>
  <Slides>67</Slides>
  <Notes>2</Notes>
  <HiddenSlides>0</HiddenSlides>
  <MMClips>1</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4</vt:i4>
      </vt:variant>
      <vt:variant>
        <vt:lpstr>Titoli diapositive</vt:lpstr>
      </vt:variant>
      <vt:variant>
        <vt:i4>67</vt:i4>
      </vt:variant>
    </vt:vector>
  </HeadingPairs>
  <TitlesOfParts>
    <vt:vector size="83" baseType="lpstr">
      <vt:lpstr>ＭＳ Ｐゴシック</vt:lpstr>
      <vt:lpstr>Arial</vt:lpstr>
      <vt:lpstr>Arial Narrow</vt:lpstr>
      <vt:lpstr>Calibri</vt:lpstr>
      <vt:lpstr>Cambria</vt:lpstr>
      <vt:lpstr>Comic Sans MS</vt:lpstr>
      <vt:lpstr>Courier New</vt:lpstr>
      <vt:lpstr>Helvetica</vt:lpstr>
      <vt:lpstr>Symbol</vt:lpstr>
      <vt:lpstr>Times New Roman</vt:lpstr>
      <vt:lpstr>Wingdings</vt:lpstr>
      <vt:lpstr>fjoh-acmcp</vt:lpstr>
      <vt:lpstr>Equation</vt:lpstr>
      <vt:lpstr>Chart</vt:lpstr>
      <vt:lpstr>Worksheet</vt:lpstr>
      <vt:lpstr>Clip</vt:lpstr>
      <vt:lpstr>Presentazione standard di PowerPoint</vt:lpstr>
      <vt:lpstr>Contents</vt:lpstr>
      <vt:lpstr>Contents</vt:lpstr>
      <vt:lpstr>Presentazione standard di PowerPoint</vt:lpstr>
      <vt:lpstr>Preamble</vt:lpstr>
      <vt:lpstr>Some Historical References - 1</vt:lpstr>
      <vt:lpstr>Some Historical References - 2</vt:lpstr>
      <vt:lpstr>The Company Quality concept</vt:lpstr>
      <vt:lpstr>QA attitude and organization</vt:lpstr>
      <vt:lpstr>Quality Management Practice </vt:lpstr>
      <vt:lpstr>From Industrial Production to Science</vt:lpstr>
      <vt:lpstr>Contents</vt:lpstr>
      <vt:lpstr>From 1979 HEP drives Accelerators R&amp;D</vt:lpstr>
      <vt:lpstr>SCRF From HEPL to year 2000</vt:lpstr>
      <vt:lpstr>SRF at the pioneering age in the seventies</vt:lpstr>
      <vt:lpstr>Limiting Problems</vt:lpstr>
      <vt:lpstr>Main routes of Nb fabrication process</vt:lpstr>
      <vt:lpstr>Electron Beam Melting of Niobium</vt:lpstr>
      <vt:lpstr>Electron Bem Melting</vt:lpstr>
      <vt:lpstr>Nb Sheets Fabrication at OTIC</vt:lpstr>
      <vt:lpstr>1884/85 The Cornell Brake-throug </vt:lpstr>
      <vt:lpstr>A great success for CEBAF</vt:lpstr>
      <vt:lpstr>TRISTAN SRF from KEK to MHI </vt:lpstr>
      <vt:lpstr>First Industrial Production in Japan (1988 – 1995)</vt:lpstr>
      <vt:lpstr>LEP-2 as the first QA/QC Industrialization</vt:lpstr>
      <vt:lpstr>LEP 2 Cavities and Modules</vt:lpstr>
      <vt:lpstr>LEP-2 Cavities in Industry</vt:lpstr>
      <vt:lpstr>A great success for LEP II</vt:lpstr>
      <vt:lpstr>Contents</vt:lpstr>
      <vt:lpstr>First Steps of the TESLA Game</vt:lpstr>
      <vt:lpstr>TTF: a new infrastructure at DESY</vt:lpstr>
      <vt:lpstr>The way to improve SRF Performances</vt:lpstr>
      <vt:lpstr>Preparation of TESLA Cavities</vt:lpstr>
      <vt:lpstr>HT Furnace and  Eddy Current Scanner</vt:lpstr>
      <vt:lpstr>Learning Curve with BCP</vt:lpstr>
      <vt:lpstr>Two major contributions to rise the limits</vt:lpstr>
      <vt:lpstr>EP at DESY from the KEK Experience</vt:lpstr>
      <vt:lpstr>Industrial Studies for TESLA TDR &amp; E-XFEL</vt:lpstr>
      <vt:lpstr>European XFEL Cavity Production - 1</vt:lpstr>
      <vt:lpstr>European XFEL Cavity Production - 2</vt:lpstr>
      <vt:lpstr>Treatments as from Experience on Prototype </vt:lpstr>
      <vt:lpstr>Engineering Data Management System</vt:lpstr>
      <vt:lpstr>Involvement of cavity producer</vt:lpstr>
      <vt:lpstr>Fabrication, EDMS &amp; Cavity Data Bank</vt:lpstr>
      <vt:lpstr>QC of Niobium Shsets via EDMS</vt:lpstr>
      <vt:lpstr>Cavity Fabrication and EDMS</vt:lpstr>
      <vt:lpstr>Cavity Document Structure in the EDMS</vt:lpstr>
      <vt:lpstr>Some details: Dumb-bell fabrication steps</vt:lpstr>
      <vt:lpstr>Acceptance Procedure before Treatments</vt:lpstr>
      <vt:lpstr>PED Activities and TUEV Control</vt:lpstr>
      <vt:lpstr>Test Piece for PED Destructive Test</vt:lpstr>
      <vt:lpstr>Major Infrastructures at EZ &amp; RI</vt:lpstr>
      <vt:lpstr>Equipment supplied by DESY to RI &amp; EZ</vt:lpstr>
      <vt:lpstr>Equipment supplied by DESY to RI &amp; EZ</vt:lpstr>
      <vt:lpstr>Cavity Infrastructure Layout at EZ</vt:lpstr>
      <vt:lpstr>Examples of EZ Infrastructure (courtesy of EZ)</vt:lpstr>
      <vt:lpstr>Deep Defect Analysis Capability @ Labs - 1</vt:lpstr>
      <vt:lpstr>Deep Defect Analysis Capability @ Labs - 2</vt:lpstr>
      <vt:lpstr>Deep Defect Analysis Capability @ Labs - 3</vt:lpstr>
      <vt:lpstr>Contents</vt:lpstr>
      <vt:lpstr>Final performance: Eacc Total after 313 retreatments performed on 237 of the 831 cavities</vt:lpstr>
      <vt:lpstr>Final performance: Q0 Total after 313 retreatments performed on 237 of the 831 cavities</vt:lpstr>
      <vt:lpstr>E-XFEL: Usable Installed Voltage</vt:lpstr>
      <vt:lpstr>Lessons Learned from EuXFEL production</vt:lpstr>
      <vt:lpstr>A Few General Concepts to be Followed</vt:lpstr>
      <vt:lpstr>Goog practices </vt:lpstr>
      <vt:lpstr>Presentazione standard di PowerPoint</vt:lpstr>
    </vt:vector>
  </TitlesOfParts>
  <Manager/>
  <Company>INFN Milano LASA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 Pagani</dc:creator>
  <cp:keywords/>
  <dc:description/>
  <cp:lastModifiedBy>Carlo Pagani</cp:lastModifiedBy>
  <cp:revision>720</cp:revision>
  <cp:lastPrinted>2022-11-24T14:53:45Z</cp:lastPrinted>
  <dcterms:created xsi:type="dcterms:W3CDTF">2002-07-11T13:38:59Z</dcterms:created>
  <dcterms:modified xsi:type="dcterms:W3CDTF">2024-11-24T12:54:31Z</dcterms:modified>
  <cp:category/>
</cp:coreProperties>
</file>