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9588E-931B-C1F0-1315-CDF00CC7E0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153627-EACF-C638-5915-AC69452F88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7C217-8CA7-C0C9-B8AA-0C3745898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1F8DC0-BC46-B4F2-3089-4B484A735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070019-5C76-51E6-35B4-53EE85837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0814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23D80-6F08-EFE3-B25D-6BBDEAC739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1CAB6-1F4A-DA43-743C-B98ABD912F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EC268E-22C5-B5BB-A165-40049DE2B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E6E17F-27A5-0721-AD48-29C058BFC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8D2C1A-3406-23DB-4C67-42174DFCB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4087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0D8137-F61B-53A1-783E-09A5879C71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E62E9A-0803-B4E4-C1C2-4B831C98D8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CA6D0-0D80-08A4-A506-68C230336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9E314-A20B-FEF1-0BFC-164FD0779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12907-7617-A0D9-4EF7-EB1A07EC5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6469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1EE97-059C-5686-6031-6B67EFB6A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A7D226-5777-CE5E-A6C7-5BC276639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DA0323-EEAA-ACE5-66A9-DA9F87393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26592-91CA-2722-DFE4-D037C6272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8CD8E-9364-30A9-FB8F-CCCA50776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077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BA187-7084-8DC0-48E1-9B3A1B706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54562E-0E53-21CE-FDA9-79810F6B99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464EB-745C-B3D7-A978-85E068573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96BB4-2140-11B9-DF70-7C3E47538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8DA05-2073-E397-185C-8754CD6F3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193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3DBED-D67D-2F8A-6906-E404BCD42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7451E-89D2-35B1-9E10-0081F6BDE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212A7-AD5D-446D-3D71-B8D3AD5FE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E1762-9AB8-3086-C5CF-28F1FFD40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306D7-AA00-20FE-2FC0-34B365F94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7AA0A6-9C98-DDCA-4FC3-B887EE95E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319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5B25-B6E0-6032-EB1D-134F0FCD0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B6B5E7-97BF-6694-920D-80C282945A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A4C38-2E08-90CA-5EC3-605BBAB23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6A6DB2-3F93-D56B-2041-B6697E9131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CFAAE8-EB7D-49E4-C6C6-99A0EF78E8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C838D8-60A6-728D-50FA-E78DFB61A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E18B4D-4908-C69E-6EC6-397332174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8D970-6147-E744-277D-0537598C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2946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FB294F-2F7B-2DE3-3AD3-C5E30AA8E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7C2703-377D-87ED-ABFA-69052621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7EFE89-1CEA-5CE4-14AE-E6ED6D960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40ED17-5E00-FB45-5F43-7E4645725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1378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D73317-7394-20DD-DB26-11D04E2F3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25B61B-C5AC-FB80-4035-B72763CFA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6A6DB-EC70-9153-62DA-498592AF4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2308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3D4DD-C849-E769-7B8B-59A7E485B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5BE733-BE05-27E6-D866-606DF6F78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2BCAC-24DC-F83A-0F76-49B0CE6733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A89CC4-8CE4-D2BA-AC07-203F87C3F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243D99-4C34-DA15-1AB5-A820671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8BDEE-7954-4164-A43F-298F27158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608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61897-5C7B-EFC5-717E-ADB2B5A88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B30AA8-9C23-6A66-672E-D28573481F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08E06A-C924-5089-CCAC-E07005ED2D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992E59-5053-3CFD-3A54-08E0EEA58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0E617-9FB3-4095-8DE7-DAAB679A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3BF47B-2C95-9B6E-8EEF-D60CB86A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266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D3959E-8A6E-588A-1677-2D825424E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t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16BF25-6391-D86A-6FCF-166AF304F8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5D013E-1425-D372-1251-A65CE175A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F64E239-88C5-489A-B2EB-8ED04F1E90C1}" type="datetimeFigureOut">
              <a:rPr lang="it-IT" smtClean="0"/>
              <a:t>26/11/2024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05D99-0512-E383-7DC0-B2C66EB58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6F990F-F87B-80A0-8A48-83E89A9983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38CE0F-24DF-4287-829B-BF11F1C63F10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37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4C1C-888E-B47D-257C-1DB55A32BE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150" dirty="0"/>
              <a:t>KM3NeT detection units calibration</a:t>
            </a:r>
            <a:endParaRPr lang="it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2C61C0-C5FD-6F09-1AFE-8E7491EBFD7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150" dirty="0"/>
              <a:t>V. Kulikovskiy on behalf of KM3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8816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34DDF-E800-DD80-A023-9972928A9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8"/>
          </a:xfrm>
        </p:spPr>
        <p:txBody>
          <a:bodyPr>
            <a:normAutofit fontScale="90000"/>
          </a:bodyPr>
          <a:lstStyle/>
          <a:p>
            <a:r>
              <a:rPr lang="en-150" dirty="0"/>
              <a:t>Objectives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9F13C-4CE3-3252-1D03-846833D66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85" y="722931"/>
            <a:ext cx="11879810" cy="5687296"/>
          </a:xfrm>
        </p:spPr>
        <p:txBody>
          <a:bodyPr>
            <a:normAutofit/>
          </a:bodyPr>
          <a:lstStyle/>
          <a:p>
            <a:r>
              <a:rPr lang="en-150" dirty="0"/>
              <a:t>Demonstrate KM3NeT DAQ system.</a:t>
            </a:r>
          </a:p>
          <a:p>
            <a:pPr lvl="1"/>
            <a:r>
              <a:rPr lang="en-150" dirty="0"/>
              <a:t>Optical and copper cablings, SFP-based network,</a:t>
            </a:r>
          </a:p>
          <a:p>
            <a:pPr lvl="1"/>
            <a:r>
              <a:rPr lang="en-150" dirty="0"/>
              <a:t>Mini-rack build for DAQ (rack choice, power, installation advices).</a:t>
            </a:r>
          </a:p>
          <a:p>
            <a:r>
              <a:rPr lang="en-150" dirty="0"/>
              <a:t>Demonstrate KM3NeT (mini) detector operation.</a:t>
            </a:r>
          </a:p>
          <a:p>
            <a:pPr lvl="1"/>
            <a:r>
              <a:rPr lang="en-150" dirty="0"/>
              <a:t>Runs planning.</a:t>
            </a:r>
          </a:p>
          <a:p>
            <a:pPr lvl="1"/>
            <a:r>
              <a:rPr lang="en-150" dirty="0"/>
              <a:t>Data analysis.</a:t>
            </a:r>
          </a:p>
          <a:p>
            <a:r>
              <a:rPr lang="en-150" dirty="0"/>
              <a:t>Calibrate detection unit.</a:t>
            </a:r>
          </a:p>
          <a:p>
            <a:pPr lvl="1"/>
            <a:r>
              <a:rPr lang="en-150" dirty="0"/>
              <a:t>Time calibration – skew measurement with oscilloscope.</a:t>
            </a:r>
          </a:p>
          <a:p>
            <a:pPr lvl="1"/>
            <a:r>
              <a:rPr lang="en-150" dirty="0"/>
              <a:t>Time calibration with laser source – data analysis.</a:t>
            </a:r>
          </a:p>
          <a:p>
            <a:pPr lvl="1"/>
            <a:r>
              <a:rPr lang="en-150" dirty="0"/>
              <a:t>Automated mass PMT high-voltage tuning: runs planning and data analysis.</a:t>
            </a:r>
          </a:p>
          <a:p>
            <a:pPr lvl="1"/>
            <a:r>
              <a:rPr lang="en-150" dirty="0"/>
              <a:t>Instrumentation check:</a:t>
            </a:r>
          </a:p>
          <a:p>
            <a:pPr lvl="2"/>
            <a:r>
              <a:rPr lang="en-150" dirty="0"/>
              <a:t>Piezo and hydrophone background and signal measurement in non-audible range (30KHz).</a:t>
            </a:r>
          </a:p>
          <a:p>
            <a:pPr lvl="2"/>
            <a:r>
              <a:rPr lang="en-150" dirty="0"/>
              <a:t>Tilt &amp; Compass check.</a:t>
            </a:r>
          </a:p>
          <a:p>
            <a:pPr lvl="2"/>
            <a:endParaRPr lang="en-150" dirty="0"/>
          </a:p>
        </p:txBody>
      </p:sp>
    </p:spTree>
    <p:extLst>
      <p:ext uri="{BB962C8B-B14F-4D97-AF65-F5344CB8AC3E}">
        <p14:creationId xmlns:p14="http://schemas.microsoft.com/office/powerpoint/2010/main" val="409479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E9B741-4042-C515-892E-7DCF2EA8EC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73548-F651-7E57-E5AE-54F8D9B9C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8"/>
          </a:xfrm>
        </p:spPr>
        <p:txBody>
          <a:bodyPr>
            <a:normAutofit fontScale="90000"/>
          </a:bodyPr>
          <a:lstStyle/>
          <a:p>
            <a:r>
              <a:rPr lang="en-150" dirty="0"/>
              <a:t>Setup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34EEBD-5173-20F5-1E5F-DDDCB735D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85" y="722932"/>
            <a:ext cx="6807507" cy="2195532"/>
          </a:xfrm>
        </p:spPr>
        <p:txBody>
          <a:bodyPr>
            <a:normAutofit fontScale="85000" lnSpcReduction="20000"/>
          </a:bodyPr>
          <a:lstStyle/>
          <a:p>
            <a:r>
              <a:rPr lang="en-150" dirty="0"/>
              <a:t>Detection Unit: </a:t>
            </a:r>
          </a:p>
          <a:p>
            <a:pPr lvl="1"/>
            <a:r>
              <a:rPr lang="en-150" dirty="0"/>
              <a:t>18 optical modules</a:t>
            </a:r>
          </a:p>
          <a:p>
            <a:pPr lvl="2"/>
            <a:r>
              <a:rPr lang="en-150" dirty="0"/>
              <a:t>31 PMTs</a:t>
            </a:r>
          </a:p>
          <a:p>
            <a:pPr lvl="2"/>
            <a:r>
              <a:rPr lang="en-150" dirty="0"/>
              <a:t>Piezo acoustic sensor</a:t>
            </a:r>
          </a:p>
          <a:p>
            <a:pPr lvl="2"/>
            <a:r>
              <a:rPr lang="en-150" dirty="0"/>
              <a:t>FPGA with White Rabbit core (time synchronisation &lt;1ns)</a:t>
            </a:r>
          </a:p>
          <a:p>
            <a:pPr lvl="2"/>
            <a:r>
              <a:rPr lang="en-150" dirty="0"/>
              <a:t>Tilt &amp; Compass</a:t>
            </a:r>
          </a:p>
          <a:p>
            <a:pPr lvl="2"/>
            <a:r>
              <a:rPr lang="en-150" dirty="0"/>
              <a:t>LED emitter</a:t>
            </a:r>
          </a:p>
          <a:p>
            <a:pPr lvl="1"/>
            <a:r>
              <a:rPr lang="en-150" dirty="0"/>
              <a:t>Hydrophone or Hydrophone + Acoustic emitter</a:t>
            </a:r>
            <a:endParaRPr lang="it-IT" dirty="0"/>
          </a:p>
        </p:txBody>
      </p:sp>
      <p:pic>
        <p:nvPicPr>
          <p:cNvPr id="5" name="Picture 4" descr="A room with a large shelf&#10;&#10;Description automatically generated with medium confidence">
            <a:extLst>
              <a:ext uri="{FF2B5EF4-FFF2-40B4-BE49-F238E27FC236}">
                <a16:creationId xmlns:a16="http://schemas.microsoft.com/office/drawing/2014/main" id="{96A52F56-2A85-C06E-DDCE-7D8DB63C30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937" y="3250813"/>
            <a:ext cx="4449699" cy="3337274"/>
          </a:xfrm>
          <a:prstGeom prst="rect">
            <a:avLst/>
          </a:prstGeom>
        </p:spPr>
      </p:pic>
      <p:pic>
        <p:nvPicPr>
          <p:cNvPr id="6" name="Picture 5" descr="A group of round objects with lights on them&#10;&#10;Description automatically generated">
            <a:extLst>
              <a:ext uri="{FF2B5EF4-FFF2-40B4-BE49-F238E27FC236}">
                <a16:creationId xmlns:a16="http://schemas.microsoft.com/office/drawing/2014/main" id="{00C80747-6050-668B-8FAB-4C841D3875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6110" y="3250813"/>
            <a:ext cx="1846724" cy="3283065"/>
          </a:xfrm>
          <a:prstGeom prst="rect">
            <a:avLst/>
          </a:prstGeom>
        </p:spPr>
      </p:pic>
      <p:pic>
        <p:nvPicPr>
          <p:cNvPr id="7" name="Picture 6" descr="A black computer tower with wires&#10;&#10;Description automatically generated">
            <a:extLst>
              <a:ext uri="{FF2B5EF4-FFF2-40B4-BE49-F238E27FC236}">
                <a16:creationId xmlns:a16="http://schemas.microsoft.com/office/drawing/2014/main" id="{0652877F-3EAE-2F5B-0A21-08A066BED3E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0477" t="20018" r="3867" b="4842"/>
          <a:stretch/>
        </p:blipFill>
        <p:spPr>
          <a:xfrm>
            <a:off x="978215" y="3250813"/>
            <a:ext cx="2094229" cy="3195639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93B7CD6-5C0C-97E6-3BAE-74FC322A7E3D}"/>
              </a:ext>
            </a:extLst>
          </p:cNvPr>
          <p:cNvSpPr txBox="1">
            <a:spLocks/>
          </p:cNvSpPr>
          <p:nvPr/>
        </p:nvSpPr>
        <p:spPr>
          <a:xfrm>
            <a:off x="6918592" y="805882"/>
            <a:ext cx="5012675" cy="21955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150" dirty="0"/>
              <a:t>Test station</a:t>
            </a:r>
          </a:p>
          <a:p>
            <a:pPr lvl="1"/>
            <a:r>
              <a:rPr lang="en-150" dirty="0"/>
              <a:t>Mini shore station fully operating DU in the exactly same way as a KM3NeT detector (runs planning, raw and triggered data acquis</a:t>
            </a:r>
            <a:r>
              <a:rPr lang="it-IT" dirty="0"/>
              <a:t>i</a:t>
            </a:r>
            <a:r>
              <a:rPr lang="en-150" dirty="0" err="1"/>
              <a:t>tion</a:t>
            </a:r>
            <a:r>
              <a:rPr lang="en-150" dirty="0"/>
              <a:t>, calibration devices control etc).</a:t>
            </a:r>
          </a:p>
          <a:p>
            <a:pPr lvl="1"/>
            <a:r>
              <a:rPr lang="en-150" dirty="0"/>
              <a:t>Picosecond laser source.</a:t>
            </a:r>
          </a:p>
          <a:p>
            <a:pPr lvl="1"/>
            <a:r>
              <a:rPr lang="en-150" dirty="0"/>
              <a:t>Acoustic emitter.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09400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6D981D-B85E-F1EE-1E0A-12D47AF98A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DFBF1-8AA7-395A-3C05-4F39B6FF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681038"/>
          </a:xfrm>
        </p:spPr>
        <p:txBody>
          <a:bodyPr>
            <a:normAutofit fontScale="90000"/>
          </a:bodyPr>
          <a:lstStyle/>
          <a:p>
            <a:r>
              <a:rPr lang="en-150" dirty="0"/>
              <a:t>Risks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B3B32-8C7C-4EAC-6552-9E19EE661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85" y="722932"/>
            <a:ext cx="11681847" cy="2195532"/>
          </a:xfrm>
        </p:spPr>
        <p:txBody>
          <a:bodyPr>
            <a:normAutofit/>
          </a:bodyPr>
          <a:lstStyle/>
          <a:p>
            <a:r>
              <a:rPr lang="en-150" dirty="0"/>
              <a:t>The proposed course is based on the setup that is used for the </a:t>
            </a:r>
            <a:r>
              <a:rPr lang="en-150" dirty="0" err="1"/>
              <a:t>contin</a:t>
            </a:r>
            <a:r>
              <a:rPr lang="it-IT" dirty="0"/>
              <a:t>u</a:t>
            </a:r>
            <a:r>
              <a:rPr lang="en-150" dirty="0" err="1"/>
              <a:t>ously</a:t>
            </a:r>
            <a:r>
              <a:rPr lang="en-150" dirty="0"/>
              <a:t> going integration.</a:t>
            </a:r>
          </a:p>
          <a:p>
            <a:pPr lvl="1"/>
            <a:r>
              <a:rPr lang="en-150" dirty="0"/>
              <a:t>The DU at the course time and date may be not available (not yet finished or already sent for deployment).</a:t>
            </a:r>
          </a:p>
          <a:p>
            <a:pPr lvl="1"/>
            <a:r>
              <a:rPr lang="en-150" dirty="0"/>
              <a:t>Attention to the system setup.</a:t>
            </a:r>
            <a:endParaRPr lang="it-IT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658503-08A0-FEB3-48E9-04EE8172BE11}"/>
              </a:ext>
            </a:extLst>
          </p:cNvPr>
          <p:cNvSpPr txBox="1">
            <a:spLocks/>
          </p:cNvSpPr>
          <p:nvPr/>
        </p:nvSpPr>
        <p:spPr>
          <a:xfrm>
            <a:off x="322402" y="3544478"/>
            <a:ext cx="11681847" cy="32428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150" dirty="0"/>
              <a:t>This is what we actually do.</a:t>
            </a:r>
          </a:p>
          <a:p>
            <a:pPr lvl="1"/>
            <a:r>
              <a:rPr lang="en-150" dirty="0"/>
              <a:t>Real setup for calibration and not the “demonstrator” or the lab toy setup.</a:t>
            </a:r>
          </a:p>
          <a:p>
            <a:pPr lvl="1"/>
            <a:r>
              <a:rPr lang="en-150" dirty="0"/>
              <a:t>System developed by international collaboration using best practices and high end technologies.</a:t>
            </a:r>
          </a:p>
          <a:p>
            <a:pPr lvl="2"/>
            <a:r>
              <a:rPr lang="en-150" dirty="0"/>
              <a:t>White rabbit synchronisation.</a:t>
            </a:r>
          </a:p>
          <a:p>
            <a:pPr lvl="2"/>
            <a:r>
              <a:rPr lang="en-150" dirty="0"/>
              <a:t>Optical </a:t>
            </a:r>
            <a:r>
              <a:rPr lang="en-150" dirty="0" err="1"/>
              <a:t>fiber</a:t>
            </a:r>
            <a:r>
              <a:rPr lang="en-150" dirty="0"/>
              <a:t> networks with DWDM.</a:t>
            </a:r>
          </a:p>
          <a:p>
            <a:pPr lvl="2"/>
            <a:r>
              <a:rPr lang="en-150" dirty="0"/>
              <a:t>Docker based DAQ system.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3EE48EE-33BF-14D2-01BF-FE0AAA348A7C}"/>
              </a:ext>
            </a:extLst>
          </p:cNvPr>
          <p:cNvSpPr txBox="1">
            <a:spLocks/>
          </p:cNvSpPr>
          <p:nvPr/>
        </p:nvSpPr>
        <p:spPr>
          <a:xfrm>
            <a:off x="838200" y="2747962"/>
            <a:ext cx="10515600" cy="6810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150" dirty="0"/>
              <a:t>Advantages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86040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281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 Theme</vt:lpstr>
      <vt:lpstr>KM3NeT detection units calibration</vt:lpstr>
      <vt:lpstr>Objectives</vt:lpstr>
      <vt:lpstr>Setup</vt:lpstr>
      <vt:lpstr>Risks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Vladimir Kulikovskiy</dc:creator>
  <cp:lastModifiedBy>Vladimir Kulikovskiy</cp:lastModifiedBy>
  <cp:revision>1</cp:revision>
  <dcterms:created xsi:type="dcterms:W3CDTF">2024-11-26T16:11:43Z</dcterms:created>
  <dcterms:modified xsi:type="dcterms:W3CDTF">2024-11-26T16:33:54Z</dcterms:modified>
</cp:coreProperties>
</file>