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60" r:id="rId3"/>
    <p:sldId id="261" r:id="rId4"/>
    <p:sldId id="265" r:id="rId5"/>
    <p:sldId id="263" r:id="rId6"/>
    <p:sldId id="257" r:id="rId7"/>
    <p:sldId id="266" r:id="rId8"/>
    <p:sldId id="262"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5" autoAdjust="0"/>
    <p:restoredTop sz="94660"/>
  </p:normalViewPr>
  <p:slideViewPr>
    <p:cSldViewPr snapToGrid="0">
      <p:cViewPr varScale="1">
        <p:scale>
          <a:sx n="103" d="100"/>
          <a:sy n="103" d="100"/>
        </p:scale>
        <p:origin x="18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1CD51-21A8-4112-BF64-3FAD4D154CC1}" type="datetimeFigureOut">
              <a:rPr lang="it-IT" smtClean="0"/>
              <a:t>26/11/2024</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FB096-69AD-4079-9983-2DE7B06BB143}" type="slidenum">
              <a:rPr lang="it-IT" smtClean="0"/>
              <a:t>‹#›</a:t>
            </a:fld>
            <a:endParaRPr lang="it-IT"/>
          </a:p>
        </p:txBody>
      </p:sp>
    </p:spTree>
    <p:extLst>
      <p:ext uri="{BB962C8B-B14F-4D97-AF65-F5344CB8AC3E}">
        <p14:creationId xmlns:p14="http://schemas.microsoft.com/office/powerpoint/2010/main" val="140874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9FEFB096-69AD-4079-9983-2DE7B06BB143}" type="slidenum">
              <a:rPr lang="it-IT" smtClean="0"/>
              <a:t>2</a:t>
            </a:fld>
            <a:endParaRPr lang="it-IT"/>
          </a:p>
        </p:txBody>
      </p:sp>
    </p:spTree>
    <p:extLst>
      <p:ext uri="{BB962C8B-B14F-4D97-AF65-F5344CB8AC3E}">
        <p14:creationId xmlns:p14="http://schemas.microsoft.com/office/powerpoint/2010/main" val="2638974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871349-C94A-452F-BC9D-21C2C6054234}" type="datetimeFigureOut">
              <a:rPr lang="it-IT" smtClean="0"/>
              <a:t>26/11/2024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3261948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871349-C94A-452F-BC9D-21C2C6054234}" type="datetimeFigureOut">
              <a:rPr lang="it-IT" smtClean="0"/>
              <a:t>26/11/2024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16622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871349-C94A-452F-BC9D-21C2C6054234}" type="datetimeFigureOut">
              <a:rPr lang="it-IT" smtClean="0"/>
              <a:t>26/11/2024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291474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871349-C94A-452F-BC9D-21C2C6054234}" type="datetimeFigureOut">
              <a:rPr lang="it-IT" smtClean="0"/>
              <a:t>26/11/2024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249608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71349-C94A-452F-BC9D-21C2C6054234}" type="datetimeFigureOut">
              <a:rPr lang="it-IT" smtClean="0"/>
              <a:t>26/11/2024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422495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871349-C94A-452F-BC9D-21C2C6054234}" type="datetimeFigureOut">
              <a:rPr lang="it-IT" smtClean="0"/>
              <a:t>26/11/2024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136532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871349-C94A-452F-BC9D-21C2C6054234}" type="datetimeFigureOut">
              <a:rPr lang="it-IT" smtClean="0"/>
              <a:t>26/11/2024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394751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871349-C94A-452F-BC9D-21C2C6054234}" type="datetimeFigureOut">
              <a:rPr lang="it-IT" smtClean="0"/>
              <a:t>26/11/2024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208981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71349-C94A-452F-BC9D-21C2C6054234}" type="datetimeFigureOut">
              <a:rPr lang="it-IT" smtClean="0"/>
              <a:t>26/11/2024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378554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71349-C94A-452F-BC9D-21C2C6054234}" type="datetimeFigureOut">
              <a:rPr lang="it-IT" smtClean="0"/>
              <a:t>26/11/2024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5521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71349-C94A-452F-BC9D-21C2C6054234}" type="datetimeFigureOut">
              <a:rPr lang="it-IT" smtClean="0"/>
              <a:t>26/11/2024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5744DA4-56FF-450B-A7E6-3FE566F5A851}" type="slidenum">
              <a:rPr lang="it-IT" smtClean="0"/>
              <a:t>‹#›</a:t>
            </a:fld>
            <a:endParaRPr lang="it-IT"/>
          </a:p>
        </p:txBody>
      </p:sp>
    </p:spTree>
    <p:extLst>
      <p:ext uri="{BB962C8B-B14F-4D97-AF65-F5344CB8AC3E}">
        <p14:creationId xmlns:p14="http://schemas.microsoft.com/office/powerpoint/2010/main" val="2526405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871349-C94A-452F-BC9D-21C2C6054234}" type="datetimeFigureOut">
              <a:rPr lang="it-IT" smtClean="0"/>
              <a:t>26/11/2024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744DA4-56FF-450B-A7E6-3FE566F5A851}" type="slidenum">
              <a:rPr lang="it-IT" smtClean="0"/>
              <a:t>‹#›</a:t>
            </a:fld>
            <a:endParaRPr lang="it-IT"/>
          </a:p>
        </p:txBody>
      </p:sp>
    </p:spTree>
    <p:extLst>
      <p:ext uri="{BB962C8B-B14F-4D97-AF65-F5344CB8AC3E}">
        <p14:creationId xmlns:p14="http://schemas.microsoft.com/office/powerpoint/2010/main" val="2313274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labfisa.ge.infn.it/index.php/chambr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FED684-776D-E0DD-76BC-DBFF976BE2B7}"/>
              </a:ext>
            </a:extLst>
          </p:cNvPr>
          <p:cNvSpPr txBox="1"/>
          <p:nvPr/>
        </p:nvSpPr>
        <p:spPr>
          <a:xfrm>
            <a:off x="265922" y="89624"/>
            <a:ext cx="8612155" cy="2486835"/>
          </a:xfrm>
          <a:prstGeom prst="rect">
            <a:avLst/>
          </a:prstGeom>
          <a:noFill/>
        </p:spPr>
        <p:txBody>
          <a:bodyPr wrap="square">
            <a:spAutoFit/>
          </a:bodyPr>
          <a:lstStyle/>
          <a:p>
            <a:pPr algn="just"/>
            <a:r>
              <a:rPr lang="it-IT" sz="1400" dirty="0"/>
              <a:t>6 </a:t>
            </a:r>
            <a:r>
              <a:rPr lang="en-GB" sz="1400" dirty="0"/>
              <a:t>- </a:t>
            </a:r>
            <a:r>
              <a:rPr lang="en-GB" sz="1400" b="1" dirty="0"/>
              <a:t>Non-destructive composition analyses of the atmospheric particulate matter </a:t>
            </a:r>
          </a:p>
          <a:p>
            <a:pPr algn="just"/>
            <a:endParaRPr lang="en-GB" sz="1200" dirty="0"/>
          </a:p>
          <a:p>
            <a:pPr algn="ctr"/>
            <a:r>
              <a:rPr lang="en-GB" sz="1200" i="1" dirty="0">
                <a:solidFill>
                  <a:srgbClr val="0070C0"/>
                </a:solidFill>
              </a:rPr>
              <a:t> Dario </a:t>
            </a:r>
            <a:r>
              <a:rPr lang="en-GB" sz="1200" i="1" dirty="0" err="1">
                <a:solidFill>
                  <a:srgbClr val="0070C0"/>
                </a:solidFill>
              </a:rPr>
              <a:t>Massabò</a:t>
            </a:r>
            <a:r>
              <a:rPr lang="en-GB" sz="1200" i="1" dirty="0">
                <a:solidFill>
                  <a:srgbClr val="0070C0"/>
                </a:solidFill>
              </a:rPr>
              <a:t>, Federico Mazzei, Paolo Prati Virginia </a:t>
            </a:r>
            <a:r>
              <a:rPr lang="en-GB" sz="1200" i="1" dirty="0" err="1">
                <a:solidFill>
                  <a:srgbClr val="0070C0"/>
                </a:solidFill>
              </a:rPr>
              <a:t>Vernocchi</a:t>
            </a:r>
            <a:endParaRPr lang="en-GB" sz="1200" i="1" dirty="0">
              <a:solidFill>
                <a:srgbClr val="0070C0"/>
              </a:solidFill>
            </a:endParaRPr>
          </a:p>
          <a:p>
            <a:pPr algn="ctr"/>
            <a:endParaRPr lang="en-GB" sz="1200" dirty="0"/>
          </a:p>
          <a:p>
            <a:pPr algn="just">
              <a:lnSpc>
                <a:spcPct val="130000"/>
              </a:lnSpc>
            </a:pPr>
            <a:r>
              <a:rPr lang="en-GB" sz="1200" dirty="0"/>
              <a:t>Atmospheric particulate matter, PM, (i.e. agglomerates of molecules dispersed in the atmosphere with dimension ranging from a few nm up to 100 um) is nowadays one of the most studied atmospheric pollutant. The effects of PM on health and environment are far to be completely understood. In particular the impact of PM on climate change is the largest source of uncertainty in the climate forcing models. Any action to mitigate the effect of PM (and of other pollutants) on human health and the environment must rely on a firm knowledge of the PM “sources”, both natural and anthropogenic. Such information can be only obtained through a multiparametric study of PM chemical composition, size distribution and temporal pattern.</a:t>
            </a:r>
          </a:p>
          <a:p>
            <a:pPr algn="just"/>
            <a:endParaRPr lang="en-GB" sz="1200" dirty="0"/>
          </a:p>
        </p:txBody>
      </p:sp>
      <p:pic>
        <p:nvPicPr>
          <p:cNvPr id="2" name="Picture 1" descr="A picture containing graphical user interface&#10;&#10;Description automatically generated">
            <a:extLst>
              <a:ext uri="{FF2B5EF4-FFF2-40B4-BE49-F238E27FC236}">
                <a16:creationId xmlns:a16="http://schemas.microsoft.com/office/drawing/2014/main" id="{341B1760-B204-C1D2-9989-B1597D5A4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111" y="2576459"/>
            <a:ext cx="7969775" cy="3761734"/>
          </a:xfrm>
          <a:prstGeom prst="rect">
            <a:avLst/>
          </a:prstGeom>
        </p:spPr>
      </p:pic>
      <p:sp>
        <p:nvSpPr>
          <p:cNvPr id="3" name="TextBox 2">
            <a:extLst>
              <a:ext uri="{FF2B5EF4-FFF2-40B4-BE49-F238E27FC236}">
                <a16:creationId xmlns:a16="http://schemas.microsoft.com/office/drawing/2014/main" id="{38335731-C6E7-32F9-E2F4-6622C592A068}"/>
              </a:ext>
            </a:extLst>
          </p:cNvPr>
          <p:cNvSpPr txBox="1"/>
          <p:nvPr/>
        </p:nvSpPr>
        <p:spPr>
          <a:xfrm>
            <a:off x="7203233" y="3181739"/>
            <a:ext cx="1558212" cy="369332"/>
          </a:xfrm>
          <a:prstGeom prst="rect">
            <a:avLst/>
          </a:prstGeom>
          <a:noFill/>
        </p:spPr>
        <p:txBody>
          <a:bodyPr wrap="square" rtlCol="0">
            <a:spAutoFit/>
          </a:bodyPr>
          <a:lstStyle/>
          <a:p>
            <a:r>
              <a:rPr lang="it-IT" dirty="0">
                <a:solidFill>
                  <a:srgbClr val="FF0000"/>
                </a:solidFill>
              </a:rPr>
              <a:t>IPCC, 2023</a:t>
            </a:r>
          </a:p>
        </p:txBody>
      </p:sp>
    </p:spTree>
    <p:extLst>
      <p:ext uri="{BB962C8B-B14F-4D97-AF65-F5344CB8AC3E}">
        <p14:creationId xmlns:p14="http://schemas.microsoft.com/office/powerpoint/2010/main" val="722613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8E0A26-9C4A-5BC0-A160-64DCE08C9C85}"/>
              </a:ext>
            </a:extLst>
          </p:cNvPr>
          <p:cNvSpPr/>
          <p:nvPr/>
        </p:nvSpPr>
        <p:spPr>
          <a:xfrm>
            <a:off x="191276" y="2155371"/>
            <a:ext cx="8691467" cy="36576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7D55235A-3A78-C17D-21D0-E8E1CCEB04F0}"/>
              </a:ext>
            </a:extLst>
          </p:cNvPr>
          <p:cNvSpPr txBox="1"/>
          <p:nvPr/>
        </p:nvSpPr>
        <p:spPr>
          <a:xfrm>
            <a:off x="191276" y="205274"/>
            <a:ext cx="8761445" cy="5690789"/>
          </a:xfrm>
          <a:prstGeom prst="rect">
            <a:avLst/>
          </a:prstGeom>
          <a:noFill/>
        </p:spPr>
        <p:txBody>
          <a:bodyPr wrap="square" rtlCol="0">
            <a:spAutoFit/>
          </a:bodyPr>
          <a:lstStyle/>
          <a:p>
            <a:pPr algn="just">
              <a:lnSpc>
                <a:spcPct val="130000"/>
              </a:lnSpc>
            </a:pPr>
            <a:r>
              <a:rPr lang="en-GB" sz="1400" dirty="0">
                <a:latin typeface="Calibri" panose="020F0502020204030204" pitchFamily="34" charset="0"/>
                <a:ea typeface="Calibri" panose="020F0502020204030204" pitchFamily="34" charset="0"/>
                <a:cs typeface="Calibri" panose="020F0502020204030204" pitchFamily="34" charset="0"/>
              </a:rPr>
              <a:t>INFN Genova has been continuously developing methodologies and equipment for PM characterization in the last 30 years, mainly in collaboration with INFN Firenze (LABEC) and Milano. We have recently built the first atmospheric simulation chamber in Italy (</a:t>
            </a:r>
            <a:r>
              <a:rPr lang="en-GB" sz="1400" dirty="0">
                <a:latin typeface="Calibri" panose="020F0502020204030204" pitchFamily="34" charset="0"/>
                <a:ea typeface="Calibri" panose="020F0502020204030204" pitchFamily="34" charset="0"/>
                <a:cs typeface="Calibri" panose="020F0502020204030204" pitchFamily="34" charset="0"/>
                <a:hlinkClick r:id="rId3"/>
              </a:rPr>
              <a:t>https://www.labfisa.ge.infn.it/index.php/chambre</a:t>
            </a:r>
            <a:r>
              <a:rPr lang="en-GB" sz="1400" dirty="0">
                <a:latin typeface="Calibri" panose="020F0502020204030204" pitchFamily="34" charset="0"/>
                <a:ea typeface="Calibri" panose="020F0502020204030204" pitchFamily="34" charset="0"/>
                <a:cs typeface="Calibri" panose="020F0502020204030204" pitchFamily="34" charset="0"/>
              </a:rPr>
              <a:t>), multi-wavelength and a broadband absorbance analysers with un-precedent performance The laboratory provides an overview of the analytical techniques for the compositional characterization of PM collected on filtering media. A set of equipment/techniques has to be used for a comprehensive information:</a:t>
            </a:r>
          </a:p>
          <a:p>
            <a:pPr algn="just">
              <a:lnSpc>
                <a:spcPct val="130000"/>
              </a:lnSpc>
            </a:pPr>
            <a:endParaRPr lang="en-GB" sz="1400" dirty="0">
              <a:latin typeface="Calibri" panose="020F0502020204030204" pitchFamily="34" charset="0"/>
              <a:ea typeface="Calibri" panose="020F0502020204030204" pitchFamily="34" charset="0"/>
              <a:cs typeface="Calibri" panose="020F0502020204030204" pitchFamily="34" charset="0"/>
            </a:endParaRPr>
          </a:p>
          <a:p>
            <a:pPr algn="just">
              <a:lnSpc>
                <a:spcPct val="130000"/>
              </a:lnSpc>
            </a:pPr>
            <a:r>
              <a:rPr lang="en-GB" sz="1600"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en-GB" sz="1600" dirty="0">
                <a:latin typeface="Calibri" panose="020F0502020204030204" pitchFamily="34" charset="0"/>
                <a:ea typeface="Calibri" panose="020F0502020204030204" pitchFamily="34" charset="0"/>
                <a:cs typeface="Calibri" panose="020F0502020204030204" pitchFamily="34" charset="0"/>
              </a:rPr>
              <a:t>Energy-Dispersive X-ray Fluorescence to measure the elemental composition at the ppm level (same information inferred by Ion Beam Analysis at MV accelerator facilities). Elemental composition, metals in particular, gives a sort of fingerprint to identify pollution sources</a:t>
            </a:r>
          </a:p>
          <a:p>
            <a:pPr algn="just"/>
            <a:endParaRPr lang="en-GB" sz="1600" dirty="0">
              <a:latin typeface="Calibri" panose="020F0502020204030204" pitchFamily="34" charset="0"/>
              <a:ea typeface="Calibri" panose="020F0502020204030204" pitchFamily="34" charset="0"/>
              <a:cs typeface="Calibri" panose="020F0502020204030204" pitchFamily="34" charset="0"/>
            </a:endParaRPr>
          </a:p>
          <a:p>
            <a:pPr algn="just"/>
            <a:r>
              <a:rPr lang="en-GB" sz="1600" dirty="0">
                <a:solidFill>
                  <a:srgbClr val="FF0000"/>
                </a:solidFill>
                <a:latin typeface="Calibri" panose="020F0502020204030204" pitchFamily="34" charset="0"/>
                <a:ea typeface="Calibri" panose="020F0502020204030204" pitchFamily="34" charset="0"/>
                <a:cs typeface="Calibri" panose="020F0502020204030204" pitchFamily="34" charset="0"/>
              </a:rPr>
              <a:t>2)</a:t>
            </a:r>
            <a:r>
              <a:rPr lang="en-GB" sz="1600" dirty="0">
                <a:latin typeface="Calibri" panose="020F0502020204030204" pitchFamily="34" charset="0"/>
                <a:ea typeface="Calibri" panose="020F0502020204030204" pitchFamily="34" charset="0"/>
                <a:cs typeface="Calibri" panose="020F0502020204030204" pitchFamily="34" charset="0"/>
              </a:rPr>
              <a:t> Multi-wavelength (MWAA) and broadband (</a:t>
            </a:r>
            <a:r>
              <a:rPr lang="en-GB" sz="1600" dirty="0" err="1">
                <a:latin typeface="Calibri" panose="020F0502020204030204" pitchFamily="34" charset="0"/>
                <a:ea typeface="Calibri" panose="020F0502020204030204" pitchFamily="34" charset="0"/>
                <a:cs typeface="Calibri" panose="020F0502020204030204" pitchFamily="34" charset="0"/>
              </a:rPr>
              <a:t>BLAnCA</a:t>
            </a:r>
            <a:r>
              <a:rPr lang="en-GB" sz="1600" dirty="0">
                <a:latin typeface="Calibri" panose="020F0502020204030204" pitchFamily="34" charset="0"/>
                <a:ea typeface="Calibri" panose="020F0502020204030204" pitchFamily="34" charset="0"/>
                <a:cs typeface="Calibri" panose="020F0502020204030204" pitchFamily="34" charset="0"/>
              </a:rPr>
              <a:t>) absorbance analyser (from IR to UV) to measure the carbonaceous compounds and single-out their sources (Fossil fuel and Biomass burning, desert dust)</a:t>
            </a:r>
          </a:p>
          <a:p>
            <a:pPr algn="just"/>
            <a:endParaRPr lang="en-GB" sz="1600" dirty="0">
              <a:latin typeface="Calibri" panose="020F0502020204030204" pitchFamily="34" charset="0"/>
              <a:ea typeface="Calibri" panose="020F0502020204030204" pitchFamily="34" charset="0"/>
              <a:cs typeface="Calibri" panose="020F0502020204030204" pitchFamily="34" charset="0"/>
            </a:endParaRPr>
          </a:p>
          <a:p>
            <a:pPr algn="just"/>
            <a:r>
              <a:rPr lang="en-GB" sz="1600" dirty="0">
                <a:solidFill>
                  <a:srgbClr val="FF0000"/>
                </a:solidFill>
                <a:latin typeface="Calibri" panose="020F0502020204030204" pitchFamily="34" charset="0"/>
                <a:ea typeface="Calibri" panose="020F0502020204030204" pitchFamily="34" charset="0"/>
                <a:cs typeface="Calibri" panose="020F0502020204030204" pitchFamily="34" charset="0"/>
              </a:rPr>
              <a:t>3) </a:t>
            </a:r>
            <a:r>
              <a:rPr lang="en-GB" sz="1600" dirty="0">
                <a:latin typeface="Calibri" panose="020F0502020204030204" pitchFamily="34" charset="0"/>
                <a:ea typeface="Calibri" panose="020F0502020204030204" pitchFamily="34" charset="0"/>
                <a:cs typeface="Calibri" panose="020F0502020204030204" pitchFamily="34" charset="0"/>
              </a:rPr>
              <a:t>High-resolution gamma and alpha spectroscopy (by solid state detectors, High Purity Germanium and Silicon, respectively) to check for possible radioactive contamination.</a:t>
            </a:r>
          </a:p>
          <a:p>
            <a:pPr algn="just"/>
            <a:endParaRPr lang="en-GB" sz="1600" dirty="0">
              <a:latin typeface="Calibri" panose="020F0502020204030204" pitchFamily="34" charset="0"/>
              <a:ea typeface="Calibri" panose="020F0502020204030204" pitchFamily="34" charset="0"/>
              <a:cs typeface="Calibri" panose="020F0502020204030204" pitchFamily="34" charset="0"/>
            </a:endParaRPr>
          </a:p>
          <a:p>
            <a:pPr algn="just"/>
            <a:r>
              <a:rPr lang="en-GB" sz="1600"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en-GB" sz="1600" dirty="0">
                <a:latin typeface="Calibri" panose="020F0502020204030204" pitchFamily="34" charset="0"/>
                <a:ea typeface="Calibri" panose="020F0502020204030204" pitchFamily="34" charset="0"/>
                <a:cs typeface="Calibri" panose="020F0502020204030204" pitchFamily="34" charset="0"/>
              </a:rPr>
              <a:t>production, aging and characterization of particulate matter by an atmospheric simulation chamber (ChAMBRe)</a:t>
            </a:r>
          </a:p>
          <a:p>
            <a:pPr algn="just"/>
            <a:endParaRPr lang="en-GB" sz="14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7FE5135-991A-8F36-3850-F2E26DA499BB}"/>
              </a:ext>
            </a:extLst>
          </p:cNvPr>
          <p:cNvSpPr txBox="1"/>
          <p:nvPr/>
        </p:nvSpPr>
        <p:spPr>
          <a:xfrm>
            <a:off x="191277" y="5812971"/>
            <a:ext cx="8761445" cy="1200329"/>
          </a:xfrm>
          <a:prstGeom prst="rect">
            <a:avLst/>
          </a:prstGeom>
          <a:noFill/>
        </p:spPr>
        <p:txBody>
          <a:bodyPr wrap="square" rtlCol="0">
            <a:spAutoFit/>
          </a:bodyPr>
          <a:lstStyle/>
          <a:p>
            <a:pPr algn="just"/>
            <a:r>
              <a:rPr lang="en-GB" sz="1800" dirty="0">
                <a:latin typeface="Calibri" panose="020F0502020204030204" pitchFamily="34" charset="0"/>
                <a:ea typeface="Calibri" panose="020F0502020204030204" pitchFamily="34" charset="0"/>
                <a:cs typeface="Calibri" panose="020F0502020204030204" pitchFamily="34" charset="0"/>
              </a:rPr>
              <a:t>With groups of 3-4 persons, we will give the opportunity to enter this field and to experience/learn the basics of the listed analytical techniques (</a:t>
            </a:r>
            <a:r>
              <a:rPr lang="en-GB" sz="1800" u="sng" dirty="0">
                <a:latin typeface="Calibri" panose="020F0502020204030204" pitchFamily="34" charset="0"/>
                <a:ea typeface="Calibri" panose="020F0502020204030204" pitchFamily="34" charset="0"/>
                <a:cs typeface="Calibri" panose="020F0502020204030204" pitchFamily="34" charset="0"/>
              </a:rPr>
              <a:t>of broader use</a:t>
            </a:r>
            <a:r>
              <a:rPr lang="en-GB" sz="1800" dirty="0">
                <a:latin typeface="Calibri" panose="020F0502020204030204" pitchFamily="34" charset="0"/>
                <a:ea typeface="Calibri" panose="020F0502020204030204" pitchFamily="34" charset="0"/>
                <a:cs typeface="Calibri" panose="020F0502020204030204" pitchFamily="34" charset="0"/>
              </a:rPr>
              <a:t>)</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b="1" dirty="0">
                <a:solidFill>
                  <a:srgbClr val="0070C0"/>
                </a:solidFill>
                <a:latin typeface="Calibri" panose="020F0502020204030204" pitchFamily="34" charset="0"/>
                <a:ea typeface="Calibri" panose="020F0502020204030204" pitchFamily="34" charset="0"/>
                <a:cs typeface="Calibri" panose="020F0502020204030204" pitchFamily="34" charset="0"/>
              </a:rPr>
              <a:t>particularly those at point 1 and 2</a:t>
            </a:r>
            <a:r>
              <a:rPr lang="en-GB" sz="18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a:p>
            <a:endParaRPr lang="it-IT" dirty="0"/>
          </a:p>
        </p:txBody>
      </p:sp>
    </p:spTree>
    <p:extLst>
      <p:ext uri="{BB962C8B-B14F-4D97-AF65-F5344CB8AC3E}">
        <p14:creationId xmlns:p14="http://schemas.microsoft.com/office/powerpoint/2010/main" val="4242108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on a desk&#10;&#10;Description automatically generated">
            <a:extLst>
              <a:ext uri="{FF2B5EF4-FFF2-40B4-BE49-F238E27FC236}">
                <a16:creationId xmlns:a16="http://schemas.microsoft.com/office/drawing/2014/main" id="{6CDF5620-DCA9-F9F3-BC22-8546233F4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96" y="150071"/>
            <a:ext cx="8668651" cy="6501489"/>
          </a:xfrm>
          <a:prstGeom prst="rect">
            <a:avLst/>
          </a:prstGeom>
        </p:spPr>
      </p:pic>
      <p:sp>
        <p:nvSpPr>
          <p:cNvPr id="11" name="TextBox 10">
            <a:extLst>
              <a:ext uri="{FF2B5EF4-FFF2-40B4-BE49-F238E27FC236}">
                <a16:creationId xmlns:a16="http://schemas.microsoft.com/office/drawing/2014/main" id="{E265E8B1-2C20-A8E8-6AA6-AB5B481720A7}"/>
              </a:ext>
            </a:extLst>
          </p:cNvPr>
          <p:cNvSpPr txBox="1"/>
          <p:nvPr/>
        </p:nvSpPr>
        <p:spPr>
          <a:xfrm>
            <a:off x="-19174" y="21774"/>
            <a:ext cx="438539" cy="369332"/>
          </a:xfrm>
          <a:prstGeom prst="rect">
            <a:avLst/>
          </a:prstGeom>
          <a:solidFill>
            <a:srgbClr val="FFFF00"/>
          </a:solidFill>
        </p:spPr>
        <p:txBody>
          <a:bodyPr wrap="square" rtlCol="0">
            <a:spAutoFit/>
          </a:bodyPr>
          <a:lstStyle/>
          <a:p>
            <a:r>
              <a:rPr lang="it-IT" dirty="0">
                <a:highlight>
                  <a:srgbClr val="FFFF00"/>
                </a:highlight>
              </a:rPr>
              <a:t>1</a:t>
            </a:r>
          </a:p>
        </p:txBody>
      </p:sp>
      <p:sp>
        <p:nvSpPr>
          <p:cNvPr id="14" name="TextBox 13">
            <a:extLst>
              <a:ext uri="{FF2B5EF4-FFF2-40B4-BE49-F238E27FC236}">
                <a16:creationId xmlns:a16="http://schemas.microsoft.com/office/drawing/2014/main" id="{F3991FE6-BCED-6347-7DA9-BF92CC7C33E6}"/>
              </a:ext>
            </a:extLst>
          </p:cNvPr>
          <p:cNvSpPr txBox="1"/>
          <p:nvPr/>
        </p:nvSpPr>
        <p:spPr>
          <a:xfrm>
            <a:off x="998375" y="391106"/>
            <a:ext cx="6120881" cy="1200329"/>
          </a:xfrm>
          <a:prstGeom prst="rect">
            <a:avLst/>
          </a:prstGeom>
          <a:noFill/>
        </p:spPr>
        <p:txBody>
          <a:bodyPr wrap="square" rtlCol="0">
            <a:spAutoFit/>
          </a:bodyPr>
          <a:lstStyle/>
          <a:p>
            <a:r>
              <a:rPr lang="it-IT" dirty="0">
                <a:solidFill>
                  <a:schemeClr val="bg1"/>
                </a:solidFill>
              </a:rPr>
              <a:t>Fondamenti dell’analisi in fluorescenza X</a:t>
            </a:r>
          </a:p>
          <a:p>
            <a:r>
              <a:rPr lang="it-IT" dirty="0">
                <a:solidFill>
                  <a:schemeClr val="bg1"/>
                </a:solidFill>
              </a:rPr>
              <a:t>Calibrazione ed analisi degli spettri</a:t>
            </a:r>
          </a:p>
          <a:p>
            <a:r>
              <a:rPr lang="it-IT" dirty="0">
                <a:solidFill>
                  <a:schemeClr val="bg1"/>
                </a:solidFill>
              </a:rPr>
              <a:t>Ottimizzazione delle condizioni di lavoro</a:t>
            </a:r>
          </a:p>
          <a:p>
            <a:r>
              <a:rPr lang="it-IT" dirty="0">
                <a:solidFill>
                  <a:schemeClr val="bg1"/>
                </a:solidFill>
              </a:rPr>
              <a:t>Pro e contra vs Ion </a:t>
            </a:r>
            <a:r>
              <a:rPr lang="it-IT" dirty="0" err="1">
                <a:solidFill>
                  <a:schemeClr val="bg1"/>
                </a:solidFill>
              </a:rPr>
              <a:t>Beam</a:t>
            </a:r>
            <a:r>
              <a:rPr lang="it-IT" dirty="0">
                <a:solidFill>
                  <a:schemeClr val="bg1"/>
                </a:solidFill>
              </a:rPr>
              <a:t> Analysis</a:t>
            </a:r>
          </a:p>
        </p:txBody>
      </p:sp>
    </p:spTree>
    <p:extLst>
      <p:ext uri="{BB962C8B-B14F-4D97-AF65-F5344CB8AC3E}">
        <p14:creationId xmlns:p14="http://schemas.microsoft.com/office/powerpoint/2010/main" val="361827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tower&#10;&#10;Description automatically generated with medium confidence">
            <a:extLst>
              <a:ext uri="{FF2B5EF4-FFF2-40B4-BE49-F238E27FC236}">
                <a16:creationId xmlns:a16="http://schemas.microsoft.com/office/drawing/2014/main" id="{8950D90E-D800-E8A9-189B-749106893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 y="1576873"/>
            <a:ext cx="8938727" cy="4040252"/>
          </a:xfrm>
          <a:prstGeom prst="rect">
            <a:avLst/>
          </a:prstGeom>
        </p:spPr>
      </p:pic>
      <p:sp>
        <p:nvSpPr>
          <p:cNvPr id="6" name="TextBox 5">
            <a:extLst>
              <a:ext uri="{FF2B5EF4-FFF2-40B4-BE49-F238E27FC236}">
                <a16:creationId xmlns:a16="http://schemas.microsoft.com/office/drawing/2014/main" id="{4EF793B2-874E-2212-4DEA-193F2676FC0A}"/>
              </a:ext>
            </a:extLst>
          </p:cNvPr>
          <p:cNvSpPr txBox="1"/>
          <p:nvPr/>
        </p:nvSpPr>
        <p:spPr>
          <a:xfrm>
            <a:off x="2715208" y="606489"/>
            <a:ext cx="3713584" cy="369332"/>
          </a:xfrm>
          <a:prstGeom prst="rect">
            <a:avLst/>
          </a:prstGeom>
          <a:noFill/>
        </p:spPr>
        <p:txBody>
          <a:bodyPr wrap="square" rtlCol="0">
            <a:spAutoFit/>
          </a:bodyPr>
          <a:lstStyle/>
          <a:p>
            <a:r>
              <a:rPr lang="it-IT" dirty="0"/>
              <a:t>Il tipico caos di uno spettro X</a:t>
            </a:r>
          </a:p>
        </p:txBody>
      </p:sp>
    </p:spTree>
    <p:extLst>
      <p:ext uri="{BB962C8B-B14F-4D97-AF65-F5344CB8AC3E}">
        <p14:creationId xmlns:p14="http://schemas.microsoft.com/office/powerpoint/2010/main" val="3984555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
            <a:extLst>
              <a:ext uri="{FF2B5EF4-FFF2-40B4-BE49-F238E27FC236}">
                <a16:creationId xmlns:a16="http://schemas.microsoft.com/office/drawing/2014/main" id="{7C8DE0FD-4A5B-38A6-85BF-0BAFBAB5997A}"/>
              </a:ext>
            </a:extLst>
          </p:cNvPr>
          <p:cNvGrpSpPr/>
          <p:nvPr/>
        </p:nvGrpSpPr>
        <p:grpSpPr>
          <a:xfrm>
            <a:off x="1138335" y="68749"/>
            <a:ext cx="7361854" cy="6686614"/>
            <a:chOff x="21605548" y="3119638"/>
            <a:chExt cx="7917784" cy="7272250"/>
          </a:xfrm>
          <a:solidFill>
            <a:schemeClr val="tx2">
              <a:lumMod val="10000"/>
              <a:lumOff val="90000"/>
            </a:schemeClr>
          </a:solidFill>
        </p:grpSpPr>
        <p:pic>
          <p:nvPicPr>
            <p:cNvPr id="5" name="Picture 4" descr="setupn.png">
              <a:extLst>
                <a:ext uri="{FF2B5EF4-FFF2-40B4-BE49-F238E27FC236}">
                  <a16:creationId xmlns:a16="http://schemas.microsoft.com/office/drawing/2014/main" id="{F11E8B23-13D1-F5CE-B4D2-F9B5C43F3266}"/>
                </a:ext>
              </a:extLst>
            </p:cNvPr>
            <p:cNvPicPr>
              <a:picLocks noChangeAspect="1"/>
            </p:cNvPicPr>
            <p:nvPr/>
          </p:nvPicPr>
          <p:blipFill>
            <a:blip r:embed="rId2"/>
            <a:srcRect/>
            <a:stretch>
              <a:fillRect/>
            </a:stretch>
          </p:blipFill>
          <p:spPr bwMode="auto">
            <a:xfrm>
              <a:off x="21605548" y="4263593"/>
              <a:ext cx="7548634" cy="5661946"/>
            </a:xfrm>
            <a:prstGeom prst="rect">
              <a:avLst/>
            </a:prstGeom>
            <a:grpFill/>
            <a:ln w="9525">
              <a:solidFill>
                <a:schemeClr val="tx2"/>
              </a:solidFill>
              <a:miter lim="800000"/>
              <a:headEnd/>
              <a:tailEnd/>
            </a:ln>
          </p:spPr>
        </p:pic>
        <p:sp>
          <p:nvSpPr>
            <p:cNvPr id="7" name="TextBox 5">
              <a:extLst>
                <a:ext uri="{FF2B5EF4-FFF2-40B4-BE49-F238E27FC236}">
                  <a16:creationId xmlns:a16="http://schemas.microsoft.com/office/drawing/2014/main" id="{8290CE61-2F57-A87B-146C-3820798B6C8B}"/>
                </a:ext>
              </a:extLst>
            </p:cNvPr>
            <p:cNvSpPr txBox="1">
              <a:spLocks noChangeArrowheads="1"/>
            </p:cNvSpPr>
            <p:nvPr/>
          </p:nvSpPr>
          <p:spPr bwMode="auto">
            <a:xfrm>
              <a:off x="21637662" y="9665389"/>
              <a:ext cx="1948845" cy="726499"/>
            </a:xfrm>
            <a:prstGeom prst="rect">
              <a:avLst/>
            </a:prstGeom>
            <a:grpFill/>
            <a:ln w="9525">
              <a:solidFill>
                <a:schemeClr val="tx1"/>
              </a:solidFill>
              <a:miter lim="800000"/>
              <a:headEnd/>
              <a:tailEnd/>
            </a:ln>
          </p:spPr>
          <p:txBody>
            <a:bodyPr wrap="square">
              <a:spAutoFit/>
            </a:bodyPr>
            <a:lstStyle/>
            <a:p>
              <a:pPr algn="ctr"/>
              <a:r>
                <a:rPr lang="en-US" altLang="it-IT" sz="1667" dirty="0">
                  <a:latin typeface="Times New Roman" panose="02020603050405020304" pitchFamily="18" charset="0"/>
                  <a:cs typeface="Times New Roman" panose="02020603050405020304" pitchFamily="18" charset="0"/>
                </a:rPr>
                <a:t>Motorized stage: </a:t>
              </a:r>
              <a:r>
                <a:rPr lang="en-US" altLang="it-IT" sz="1667" dirty="0">
                  <a:latin typeface="Symbol" panose="05050102010706020507" pitchFamily="18" charset="2"/>
                  <a:cs typeface="Times New Roman" panose="02020603050405020304" pitchFamily="18" charset="0"/>
                </a:rPr>
                <a:t>l</a:t>
              </a:r>
              <a:r>
                <a:rPr lang="en-US" altLang="it-IT" sz="1667" dirty="0">
                  <a:latin typeface="Times New Roman" panose="02020603050405020304" pitchFamily="18" charset="0"/>
                  <a:cs typeface="Times New Roman" panose="02020603050405020304" pitchFamily="18" charset="0"/>
                </a:rPr>
                <a:t> selection</a:t>
              </a:r>
            </a:p>
          </p:txBody>
        </p:sp>
        <p:cxnSp>
          <p:nvCxnSpPr>
            <p:cNvPr id="9" name="Straight Arrow Connector 10">
              <a:extLst>
                <a:ext uri="{FF2B5EF4-FFF2-40B4-BE49-F238E27FC236}">
                  <a16:creationId xmlns:a16="http://schemas.microsoft.com/office/drawing/2014/main" id="{D55388F7-131E-B80D-2F55-2FB5A51971FB}"/>
                </a:ext>
              </a:extLst>
            </p:cNvPr>
            <p:cNvCxnSpPr>
              <a:cxnSpLocks noChangeShapeType="1"/>
              <a:stCxn id="23" idx="1"/>
            </p:cNvCxnSpPr>
            <p:nvPr/>
          </p:nvCxnSpPr>
          <p:spPr bwMode="auto">
            <a:xfrm flipH="1" flipV="1">
              <a:off x="22585203" y="8411175"/>
              <a:ext cx="2055491" cy="966216"/>
            </a:xfrm>
            <a:prstGeom prst="straightConnector1">
              <a:avLst/>
            </a:prstGeom>
            <a:grpFill/>
            <a:ln w="15875">
              <a:solidFill>
                <a:srgbClr val="FF0000"/>
              </a:solidFill>
              <a:round/>
              <a:headEnd/>
              <a:tailEnd type="arrow" w="med" len="med"/>
            </a:ln>
            <a:effectLst>
              <a:outerShdw blurRad="63500" dist="50800" dir="5400000" sx="98000" sy="98000" rotWithShape="0">
                <a:srgbClr val="000000">
                  <a:alpha val="20000"/>
                </a:srgbClr>
              </a:outerShdw>
            </a:effectLst>
          </p:spPr>
        </p:cxnSp>
        <p:cxnSp>
          <p:nvCxnSpPr>
            <p:cNvPr id="10" name="Straight Arrow Connector 20">
              <a:extLst>
                <a:ext uri="{FF2B5EF4-FFF2-40B4-BE49-F238E27FC236}">
                  <a16:creationId xmlns:a16="http://schemas.microsoft.com/office/drawing/2014/main" id="{2E41E291-32C1-FA77-D439-4BE3C6C1C1C8}"/>
                </a:ext>
              </a:extLst>
            </p:cNvPr>
            <p:cNvCxnSpPr>
              <a:cxnSpLocks noChangeShapeType="1"/>
            </p:cNvCxnSpPr>
            <p:nvPr/>
          </p:nvCxnSpPr>
          <p:spPr bwMode="auto">
            <a:xfrm flipH="1" flipV="1">
              <a:off x="22933013" y="8028086"/>
              <a:ext cx="1875627" cy="851371"/>
            </a:xfrm>
            <a:prstGeom prst="straightConnector1">
              <a:avLst/>
            </a:prstGeom>
            <a:grpFill/>
            <a:ln w="15875">
              <a:solidFill>
                <a:srgbClr val="FF0000"/>
              </a:solidFill>
              <a:round/>
              <a:headEnd/>
              <a:tailEnd type="arrow" w="med" len="med"/>
            </a:ln>
            <a:effectLst>
              <a:outerShdw blurRad="63500" dist="50800" dir="5400000" sx="98000" sy="98000" rotWithShape="0">
                <a:srgbClr val="000000">
                  <a:alpha val="20000"/>
                </a:srgbClr>
              </a:outerShdw>
            </a:effectLst>
          </p:spPr>
        </p:cxnSp>
        <p:cxnSp>
          <p:nvCxnSpPr>
            <p:cNvPr id="11" name="Straight Arrow Connector 22">
              <a:extLst>
                <a:ext uri="{FF2B5EF4-FFF2-40B4-BE49-F238E27FC236}">
                  <a16:creationId xmlns:a16="http://schemas.microsoft.com/office/drawing/2014/main" id="{361F817C-E627-760C-4CAD-5CEACF786E69}"/>
                </a:ext>
              </a:extLst>
            </p:cNvPr>
            <p:cNvCxnSpPr>
              <a:cxnSpLocks noChangeShapeType="1"/>
            </p:cNvCxnSpPr>
            <p:nvPr/>
          </p:nvCxnSpPr>
          <p:spPr bwMode="auto">
            <a:xfrm flipH="1" flipV="1">
              <a:off x="23217938" y="7637903"/>
              <a:ext cx="1570048" cy="1088306"/>
            </a:xfrm>
            <a:prstGeom prst="straightConnector1">
              <a:avLst/>
            </a:prstGeom>
            <a:grpFill/>
            <a:ln w="15875">
              <a:solidFill>
                <a:srgbClr val="FF0000"/>
              </a:solidFill>
              <a:round/>
              <a:headEnd/>
              <a:tailEnd type="arrow" w="med" len="med"/>
            </a:ln>
            <a:effectLst>
              <a:outerShdw blurRad="63500" dist="50800" dir="5400000" sx="98000" sy="98000" rotWithShape="0">
                <a:srgbClr val="000000">
                  <a:alpha val="20000"/>
                </a:srgbClr>
              </a:outerShdw>
            </a:effectLst>
          </p:spPr>
        </p:cxnSp>
        <p:cxnSp>
          <p:nvCxnSpPr>
            <p:cNvPr id="12" name="Straight Arrow Connector 24">
              <a:extLst>
                <a:ext uri="{FF2B5EF4-FFF2-40B4-BE49-F238E27FC236}">
                  <a16:creationId xmlns:a16="http://schemas.microsoft.com/office/drawing/2014/main" id="{7DB08A77-21B8-065B-3457-AC217396774E}"/>
                </a:ext>
              </a:extLst>
            </p:cNvPr>
            <p:cNvCxnSpPr>
              <a:cxnSpLocks noChangeShapeType="1"/>
            </p:cNvCxnSpPr>
            <p:nvPr/>
          </p:nvCxnSpPr>
          <p:spPr bwMode="auto">
            <a:xfrm flipH="1" flipV="1">
              <a:off x="23418561" y="7330501"/>
              <a:ext cx="1343791" cy="1071805"/>
            </a:xfrm>
            <a:prstGeom prst="straightConnector1">
              <a:avLst/>
            </a:prstGeom>
            <a:grpFill/>
            <a:ln w="15875">
              <a:solidFill>
                <a:srgbClr val="FF0000"/>
              </a:solidFill>
              <a:round/>
              <a:headEnd/>
              <a:tailEnd type="arrow" w="med" len="med"/>
            </a:ln>
            <a:effectLst>
              <a:outerShdw blurRad="63500" dist="50800" dir="5400000" sx="98000" sy="98000" rotWithShape="0">
                <a:srgbClr val="000000">
                  <a:alpha val="20000"/>
                </a:srgbClr>
              </a:outerShdw>
            </a:effectLst>
          </p:spPr>
        </p:cxnSp>
        <p:cxnSp>
          <p:nvCxnSpPr>
            <p:cNvPr id="13" name="Straight Arrow Connector 26">
              <a:extLst>
                <a:ext uri="{FF2B5EF4-FFF2-40B4-BE49-F238E27FC236}">
                  <a16:creationId xmlns:a16="http://schemas.microsoft.com/office/drawing/2014/main" id="{4839E372-F38C-F4ED-126F-0B4ED4E08287}"/>
                </a:ext>
              </a:extLst>
            </p:cNvPr>
            <p:cNvCxnSpPr>
              <a:cxnSpLocks noChangeShapeType="1"/>
            </p:cNvCxnSpPr>
            <p:nvPr/>
          </p:nvCxnSpPr>
          <p:spPr bwMode="auto">
            <a:xfrm flipH="1" flipV="1">
              <a:off x="23427841" y="7027511"/>
              <a:ext cx="1514904" cy="1374794"/>
            </a:xfrm>
            <a:prstGeom prst="straightConnector1">
              <a:avLst/>
            </a:prstGeom>
            <a:grpFill/>
            <a:ln w="15875">
              <a:solidFill>
                <a:srgbClr val="FF0000"/>
              </a:solidFill>
              <a:round/>
              <a:headEnd/>
              <a:tailEnd type="arrow" w="med" len="med"/>
            </a:ln>
            <a:effectLst>
              <a:outerShdw blurRad="63500" dist="50800" dir="5400000" sx="98000" sy="98000" rotWithShape="0">
                <a:srgbClr val="000000">
                  <a:alpha val="20000"/>
                </a:srgbClr>
              </a:outerShdw>
            </a:effectLst>
          </p:spPr>
        </p:cxnSp>
        <p:cxnSp>
          <p:nvCxnSpPr>
            <p:cNvPr id="14" name="Straight Arrow Connector 10">
              <a:extLst>
                <a:ext uri="{FF2B5EF4-FFF2-40B4-BE49-F238E27FC236}">
                  <a16:creationId xmlns:a16="http://schemas.microsoft.com/office/drawing/2014/main" id="{9DBDDD40-29B3-BA8B-E9E1-473434130D5C}"/>
                </a:ext>
              </a:extLst>
            </p:cNvPr>
            <p:cNvCxnSpPr>
              <a:cxnSpLocks noChangeShapeType="1"/>
              <a:stCxn id="7" idx="0"/>
            </p:cNvCxnSpPr>
            <p:nvPr/>
          </p:nvCxnSpPr>
          <p:spPr bwMode="auto">
            <a:xfrm flipV="1">
              <a:off x="22612085" y="9052968"/>
              <a:ext cx="25999" cy="612420"/>
            </a:xfrm>
            <a:prstGeom prst="straightConnector1">
              <a:avLst/>
            </a:prstGeom>
            <a:grpFill/>
            <a:ln w="38100">
              <a:solidFill>
                <a:srgbClr val="FF0000"/>
              </a:solidFill>
              <a:round/>
              <a:headEnd/>
              <a:tailEnd type="arrow" w="med" len="med"/>
            </a:ln>
            <a:effectLst>
              <a:outerShdw blurRad="63500" dist="50800" dir="5400000" sx="98000" sy="98000" rotWithShape="0">
                <a:srgbClr val="000000">
                  <a:alpha val="20000"/>
                </a:srgbClr>
              </a:outerShdw>
            </a:effectLst>
          </p:spPr>
        </p:cxnSp>
        <p:cxnSp>
          <p:nvCxnSpPr>
            <p:cNvPr id="16" name="Straight Arrow Connector 10">
              <a:extLst>
                <a:ext uri="{FF2B5EF4-FFF2-40B4-BE49-F238E27FC236}">
                  <a16:creationId xmlns:a16="http://schemas.microsoft.com/office/drawing/2014/main" id="{127113BA-7F8C-1A5C-4D35-44024F2707BB}"/>
                </a:ext>
              </a:extLst>
            </p:cNvPr>
            <p:cNvCxnSpPr>
              <a:cxnSpLocks noChangeShapeType="1"/>
            </p:cNvCxnSpPr>
            <p:nvPr/>
          </p:nvCxnSpPr>
          <p:spPr bwMode="auto">
            <a:xfrm flipH="1" flipV="1">
              <a:off x="28126645" y="7672722"/>
              <a:ext cx="513039" cy="1980860"/>
            </a:xfrm>
            <a:prstGeom prst="straightConnector1">
              <a:avLst/>
            </a:prstGeom>
            <a:grpFill/>
            <a:ln w="15875">
              <a:solidFill>
                <a:srgbClr val="FF0000"/>
              </a:solidFill>
              <a:round/>
              <a:headEnd/>
              <a:tailEnd type="arrow" w="med" len="med"/>
            </a:ln>
            <a:effectLst>
              <a:outerShdw blurRad="63500" dist="50800" dir="5400000" sx="98000" sy="98000" rotWithShape="0">
                <a:srgbClr val="000000">
                  <a:alpha val="20000"/>
                </a:srgbClr>
              </a:outerShdw>
            </a:effectLst>
          </p:spPr>
        </p:cxnSp>
        <p:cxnSp>
          <p:nvCxnSpPr>
            <p:cNvPr id="17" name="Straight Arrow Connector 10">
              <a:extLst>
                <a:ext uri="{FF2B5EF4-FFF2-40B4-BE49-F238E27FC236}">
                  <a16:creationId xmlns:a16="http://schemas.microsoft.com/office/drawing/2014/main" id="{A2811F50-0CFF-7A88-58BA-BD6FD893EFC4}"/>
                </a:ext>
              </a:extLst>
            </p:cNvPr>
            <p:cNvCxnSpPr>
              <a:cxnSpLocks noChangeShapeType="1"/>
            </p:cNvCxnSpPr>
            <p:nvPr/>
          </p:nvCxnSpPr>
          <p:spPr bwMode="auto">
            <a:xfrm flipH="1" flipV="1">
              <a:off x="28752127" y="7243401"/>
              <a:ext cx="136345" cy="2455431"/>
            </a:xfrm>
            <a:prstGeom prst="straightConnector1">
              <a:avLst/>
            </a:prstGeom>
            <a:grpFill/>
            <a:ln w="15875">
              <a:solidFill>
                <a:srgbClr val="FF0000"/>
              </a:solidFill>
              <a:round/>
              <a:headEnd/>
              <a:tailEnd type="arrow" w="med" len="med"/>
            </a:ln>
            <a:effectLst>
              <a:outerShdw blurRad="63500" dist="50800" dir="5400000" sx="98000" sy="98000" rotWithShape="0">
                <a:srgbClr val="000000">
                  <a:alpha val="20000"/>
                </a:srgbClr>
              </a:outerShdw>
            </a:effectLst>
          </p:spPr>
        </p:cxnSp>
        <p:cxnSp>
          <p:nvCxnSpPr>
            <p:cNvPr id="18" name="Straight Arrow Connector 10">
              <a:extLst>
                <a:ext uri="{FF2B5EF4-FFF2-40B4-BE49-F238E27FC236}">
                  <a16:creationId xmlns:a16="http://schemas.microsoft.com/office/drawing/2014/main" id="{D163F67E-4422-F756-FFA8-F83B51241663}"/>
                </a:ext>
              </a:extLst>
            </p:cNvPr>
            <p:cNvCxnSpPr>
              <a:cxnSpLocks noChangeShapeType="1"/>
            </p:cNvCxnSpPr>
            <p:nvPr/>
          </p:nvCxnSpPr>
          <p:spPr bwMode="auto">
            <a:xfrm flipH="1" flipV="1">
              <a:off x="27528552" y="7094566"/>
              <a:ext cx="866628" cy="2499153"/>
            </a:xfrm>
            <a:prstGeom prst="straightConnector1">
              <a:avLst/>
            </a:prstGeom>
            <a:grpFill/>
            <a:ln w="15875">
              <a:solidFill>
                <a:srgbClr val="FF0000"/>
              </a:solidFill>
              <a:round/>
              <a:headEnd/>
              <a:tailEnd type="arrow" w="med" len="med"/>
            </a:ln>
            <a:effectLst>
              <a:outerShdw blurRad="63500" dist="50800" dir="5400000" sx="98000" sy="98000" rotWithShape="0">
                <a:srgbClr val="000000">
                  <a:alpha val="20000"/>
                </a:srgbClr>
              </a:outerShdw>
            </a:effectLst>
          </p:spPr>
        </p:cxnSp>
        <p:sp>
          <p:nvSpPr>
            <p:cNvPr id="19" name="CasellaDiTesto 17">
              <a:extLst>
                <a:ext uri="{FF2B5EF4-FFF2-40B4-BE49-F238E27FC236}">
                  <a16:creationId xmlns:a16="http://schemas.microsoft.com/office/drawing/2014/main" id="{C5394F81-F4CF-CB49-7B82-0909D03D9F4A}"/>
                </a:ext>
              </a:extLst>
            </p:cNvPr>
            <p:cNvSpPr txBox="1">
              <a:spLocks noChangeArrowheads="1"/>
            </p:cNvSpPr>
            <p:nvPr/>
          </p:nvSpPr>
          <p:spPr bwMode="auto">
            <a:xfrm>
              <a:off x="27909796" y="9468914"/>
              <a:ext cx="1613536" cy="418649"/>
            </a:xfrm>
            <a:prstGeom prst="rect">
              <a:avLst/>
            </a:prstGeom>
            <a:grpFill/>
            <a:ln w="9525">
              <a:solidFill>
                <a:schemeClr val="tx1"/>
              </a:solidFill>
              <a:miter lim="800000"/>
              <a:headEnd/>
              <a:tailEnd/>
            </a:ln>
          </p:spPr>
          <p:txBody>
            <a:bodyPr>
              <a:spAutoFit/>
            </a:bodyPr>
            <a:lstStyle>
              <a:defPPr>
                <a:defRPr lang="it-IT"/>
              </a:defPPr>
              <a:lvl1pPr algn="ctr">
                <a:defRPr sz="1800">
                  <a:latin typeface="Times New Roman" panose="02020603050405020304" pitchFamily="18" charset="0"/>
                  <a:cs typeface="Times New Roman" panose="02020603050405020304" pitchFamily="18" charset="0"/>
                </a:defRPr>
              </a:lvl1pPr>
            </a:lstStyle>
            <a:p>
              <a:r>
                <a:rPr lang="en-US" sz="1667" dirty="0"/>
                <a:t>Photodiodes</a:t>
              </a:r>
              <a:endParaRPr lang="it-IT" sz="1667" dirty="0"/>
            </a:p>
          </p:txBody>
        </p:sp>
        <p:sp>
          <p:nvSpPr>
            <p:cNvPr id="23" name="TextBox 8">
              <a:extLst>
                <a:ext uri="{FF2B5EF4-FFF2-40B4-BE49-F238E27FC236}">
                  <a16:creationId xmlns:a16="http://schemas.microsoft.com/office/drawing/2014/main" id="{2DF086C8-1D93-D1A3-051A-C76F799F50F2}"/>
                </a:ext>
              </a:extLst>
            </p:cNvPr>
            <p:cNvSpPr txBox="1">
              <a:spLocks noChangeArrowheads="1"/>
            </p:cNvSpPr>
            <p:nvPr/>
          </p:nvSpPr>
          <p:spPr bwMode="auto">
            <a:xfrm>
              <a:off x="24640695" y="8407894"/>
              <a:ext cx="2046969" cy="1957902"/>
            </a:xfrm>
            <a:prstGeom prst="rect">
              <a:avLst/>
            </a:prstGeom>
            <a:grpFill/>
            <a:ln w="9525">
              <a:solidFill>
                <a:schemeClr val="tx1"/>
              </a:solidFill>
              <a:miter lim="800000"/>
              <a:headEnd/>
              <a:tailEnd/>
            </a:ln>
          </p:spPr>
          <p:txBody>
            <a:bodyPr wrap="square">
              <a:spAutoFit/>
            </a:bodyPr>
            <a:lstStyle>
              <a:defPPr>
                <a:defRPr lang="it-IT"/>
              </a:defPPr>
              <a:lvl1pPr algn="ctr">
                <a:defRPr sz="1800">
                  <a:latin typeface="Times New Roman" panose="02020603050405020304" pitchFamily="18" charset="0"/>
                  <a:cs typeface="Times New Roman" panose="02020603050405020304" pitchFamily="18" charset="0"/>
                </a:defRPr>
              </a:lvl1pPr>
            </a:lstStyle>
            <a:p>
              <a:r>
                <a:rPr lang="en-US" altLang="it-IT" sz="1667" dirty="0"/>
                <a:t>5 LASER diodes:</a:t>
              </a:r>
            </a:p>
            <a:p>
              <a:r>
                <a:rPr lang="en-US" altLang="it-IT" sz="1667" dirty="0"/>
                <a:t>375nm</a:t>
              </a:r>
            </a:p>
            <a:p>
              <a:r>
                <a:rPr lang="en-US" altLang="it-IT" sz="1667" dirty="0"/>
                <a:t>407nm</a:t>
              </a:r>
            </a:p>
            <a:p>
              <a:r>
                <a:rPr lang="en-US" altLang="it-IT" sz="1667" dirty="0"/>
                <a:t>532 nm</a:t>
              </a:r>
            </a:p>
            <a:p>
              <a:r>
                <a:rPr lang="en-US" altLang="it-IT" sz="1667" dirty="0"/>
                <a:t>635nm</a:t>
              </a:r>
            </a:p>
            <a:p>
              <a:r>
                <a:rPr lang="en-US" altLang="it-IT" sz="1667" dirty="0"/>
                <a:t>850 nm</a:t>
              </a:r>
            </a:p>
          </p:txBody>
        </p:sp>
        <p:sp>
          <p:nvSpPr>
            <p:cNvPr id="24" name="TextBox 6">
              <a:extLst>
                <a:ext uri="{FF2B5EF4-FFF2-40B4-BE49-F238E27FC236}">
                  <a16:creationId xmlns:a16="http://schemas.microsoft.com/office/drawing/2014/main" id="{F6659146-B004-4601-2DDB-FC6E5C34ED41}"/>
                </a:ext>
              </a:extLst>
            </p:cNvPr>
            <p:cNvSpPr txBox="1">
              <a:spLocks noChangeArrowheads="1"/>
            </p:cNvSpPr>
            <p:nvPr/>
          </p:nvSpPr>
          <p:spPr bwMode="auto">
            <a:xfrm>
              <a:off x="21984726" y="3119638"/>
              <a:ext cx="6903745" cy="541605"/>
            </a:xfrm>
            <a:prstGeom prst="rect">
              <a:avLst/>
            </a:prstGeom>
            <a:solidFill>
              <a:schemeClr val="bg1"/>
            </a:solidFill>
            <a:ln w="9525">
              <a:noFill/>
              <a:miter lim="800000"/>
              <a:headEnd/>
              <a:tailEnd/>
            </a:ln>
          </p:spPr>
          <p:txBody>
            <a:bodyPr wrap="square">
              <a:spAutoFit/>
            </a:bodyPr>
            <a:lstStyle/>
            <a:p>
              <a:pPr algn="ctr"/>
              <a:r>
                <a:rPr lang="en-US" altLang="it-IT" sz="2333" dirty="0">
                  <a:solidFill>
                    <a:srgbClr val="FF0000"/>
                  </a:solidFill>
                  <a:latin typeface="Times New Roman" panose="02020603050405020304" pitchFamily="18" charset="0"/>
                  <a:cs typeface="Times New Roman" panose="02020603050405020304" pitchFamily="18" charset="0"/>
                </a:rPr>
                <a:t>The Multi-Wavelength Absorbance Analyzer</a:t>
              </a:r>
            </a:p>
          </p:txBody>
        </p:sp>
      </p:grpSp>
      <p:sp>
        <p:nvSpPr>
          <p:cNvPr id="25" name="TextBox 24">
            <a:extLst>
              <a:ext uri="{FF2B5EF4-FFF2-40B4-BE49-F238E27FC236}">
                <a16:creationId xmlns:a16="http://schemas.microsoft.com/office/drawing/2014/main" id="{E0797022-7078-9886-26EB-AA503CC083BF}"/>
              </a:ext>
            </a:extLst>
          </p:cNvPr>
          <p:cNvSpPr txBox="1"/>
          <p:nvPr/>
        </p:nvSpPr>
        <p:spPr>
          <a:xfrm>
            <a:off x="65315" y="31709"/>
            <a:ext cx="373225" cy="369332"/>
          </a:xfrm>
          <a:prstGeom prst="rect">
            <a:avLst/>
          </a:prstGeom>
          <a:solidFill>
            <a:srgbClr val="FFFF00"/>
          </a:solidFill>
        </p:spPr>
        <p:txBody>
          <a:bodyPr wrap="square" rtlCol="0">
            <a:spAutoFit/>
          </a:bodyPr>
          <a:lstStyle/>
          <a:p>
            <a:r>
              <a:rPr lang="it-IT" dirty="0"/>
              <a:t>2</a:t>
            </a:r>
          </a:p>
        </p:txBody>
      </p:sp>
      <p:pic>
        <p:nvPicPr>
          <p:cNvPr id="27" name="Picture 26">
            <a:extLst>
              <a:ext uri="{FF2B5EF4-FFF2-40B4-BE49-F238E27FC236}">
                <a16:creationId xmlns:a16="http://schemas.microsoft.com/office/drawing/2014/main" id="{9CA4FD95-0DF3-4F34-8D46-6CCA1D1A9544}"/>
              </a:ext>
            </a:extLst>
          </p:cNvPr>
          <p:cNvPicPr>
            <a:picLocks noChangeAspect="1"/>
          </p:cNvPicPr>
          <p:nvPr/>
        </p:nvPicPr>
        <p:blipFill>
          <a:blip r:embed="rId3"/>
          <a:stretch>
            <a:fillRect/>
          </a:stretch>
        </p:blipFill>
        <p:spPr>
          <a:xfrm>
            <a:off x="438540" y="454808"/>
            <a:ext cx="3521835" cy="2678062"/>
          </a:xfrm>
          <a:prstGeom prst="rect">
            <a:avLst/>
          </a:prstGeom>
        </p:spPr>
      </p:pic>
    </p:spTree>
    <p:extLst>
      <p:ext uri="{BB962C8B-B14F-4D97-AF65-F5344CB8AC3E}">
        <p14:creationId xmlns:p14="http://schemas.microsoft.com/office/powerpoint/2010/main" val="169665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7DA27B-ADE2-E3F2-D645-E27831D8B819}"/>
              </a:ext>
            </a:extLst>
          </p:cNvPr>
          <p:cNvPicPr>
            <a:picLocks noChangeAspect="1"/>
          </p:cNvPicPr>
          <p:nvPr/>
        </p:nvPicPr>
        <p:blipFill>
          <a:blip r:embed="rId2"/>
          <a:stretch>
            <a:fillRect/>
          </a:stretch>
        </p:blipFill>
        <p:spPr>
          <a:xfrm>
            <a:off x="251925" y="4229148"/>
            <a:ext cx="2696548" cy="2628852"/>
          </a:xfrm>
          <a:prstGeom prst="rect">
            <a:avLst/>
          </a:prstGeom>
        </p:spPr>
      </p:pic>
      <p:pic>
        <p:nvPicPr>
          <p:cNvPr id="9" name="Picture 8" descr="A machine with wires on a table&#10;&#10;Description automatically generated">
            <a:extLst>
              <a:ext uri="{FF2B5EF4-FFF2-40B4-BE49-F238E27FC236}">
                <a16:creationId xmlns:a16="http://schemas.microsoft.com/office/drawing/2014/main" id="{3D3274F3-D05F-46D5-DCC2-FBB056F51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0" y="163598"/>
            <a:ext cx="8238931" cy="3998304"/>
          </a:xfrm>
          <a:prstGeom prst="rect">
            <a:avLst/>
          </a:prstGeom>
        </p:spPr>
      </p:pic>
      <p:sp>
        <p:nvSpPr>
          <p:cNvPr id="11" name="TextBox 10">
            <a:extLst>
              <a:ext uri="{FF2B5EF4-FFF2-40B4-BE49-F238E27FC236}">
                <a16:creationId xmlns:a16="http://schemas.microsoft.com/office/drawing/2014/main" id="{D90BE9C8-6743-5905-5416-27FEBA9B5216}"/>
              </a:ext>
            </a:extLst>
          </p:cNvPr>
          <p:cNvSpPr txBox="1"/>
          <p:nvPr/>
        </p:nvSpPr>
        <p:spPr>
          <a:xfrm>
            <a:off x="3303037" y="4616707"/>
            <a:ext cx="5281126" cy="2031325"/>
          </a:xfrm>
          <a:prstGeom prst="rect">
            <a:avLst/>
          </a:prstGeom>
          <a:noFill/>
        </p:spPr>
        <p:txBody>
          <a:bodyPr wrap="square" rtlCol="0">
            <a:spAutoFit/>
          </a:bodyPr>
          <a:lstStyle/>
          <a:p>
            <a:pPr algn="just"/>
            <a:r>
              <a:rPr lang="it-IT" dirty="0"/>
              <a:t>Misure di assorbanza,  tra IR ed UV,  con risoluzione in </a:t>
            </a:r>
            <a:r>
              <a:rPr lang="it-IT" dirty="0">
                <a:latin typeface="Symbol" panose="05050102010706020507" pitchFamily="18" charset="2"/>
              </a:rPr>
              <a:t>l</a:t>
            </a:r>
            <a:r>
              <a:rPr lang="it-IT" dirty="0"/>
              <a:t>  di 5 nm, ottenute dall’elaborazione della distribuzione angolare della radiazione angolare a passi di 5°, consentono di evidenziare andamenti diversi correlabili con le «sorgenti» del PM. Nell’esempio in figura: ABS di Black Carbon da combustione di fossili (</a:t>
            </a:r>
            <a:r>
              <a:rPr lang="it-IT" dirty="0">
                <a:solidFill>
                  <a:srgbClr val="FF0000"/>
                </a:solidFill>
              </a:rPr>
              <a:t>red</a:t>
            </a:r>
            <a:r>
              <a:rPr lang="it-IT" dirty="0"/>
              <a:t>)e biomassa (</a:t>
            </a:r>
            <a:r>
              <a:rPr lang="it-IT" dirty="0">
                <a:solidFill>
                  <a:srgbClr val="0070C0"/>
                </a:solidFill>
              </a:rPr>
              <a:t>blu</a:t>
            </a:r>
            <a:r>
              <a:rPr lang="it-IT" dirty="0"/>
              <a:t>)</a:t>
            </a:r>
          </a:p>
        </p:txBody>
      </p:sp>
      <p:sp>
        <p:nvSpPr>
          <p:cNvPr id="17" name="TextBox 16">
            <a:extLst>
              <a:ext uri="{FF2B5EF4-FFF2-40B4-BE49-F238E27FC236}">
                <a16:creationId xmlns:a16="http://schemas.microsoft.com/office/drawing/2014/main" id="{B44350E8-5EEE-18C7-B5D8-A7F361F6618A}"/>
              </a:ext>
            </a:extLst>
          </p:cNvPr>
          <p:cNvSpPr txBox="1"/>
          <p:nvPr/>
        </p:nvSpPr>
        <p:spPr>
          <a:xfrm>
            <a:off x="0" y="163598"/>
            <a:ext cx="373225" cy="369332"/>
          </a:xfrm>
          <a:prstGeom prst="rect">
            <a:avLst/>
          </a:prstGeom>
          <a:solidFill>
            <a:srgbClr val="FFFF00"/>
          </a:solidFill>
        </p:spPr>
        <p:txBody>
          <a:bodyPr wrap="square" rtlCol="0">
            <a:spAutoFit/>
          </a:bodyPr>
          <a:lstStyle/>
          <a:p>
            <a:r>
              <a:rPr lang="it-IT" dirty="0"/>
              <a:t>2</a:t>
            </a:r>
          </a:p>
        </p:txBody>
      </p:sp>
      <p:sp>
        <p:nvSpPr>
          <p:cNvPr id="24" name="TextBox 23">
            <a:extLst>
              <a:ext uri="{FF2B5EF4-FFF2-40B4-BE49-F238E27FC236}">
                <a16:creationId xmlns:a16="http://schemas.microsoft.com/office/drawing/2014/main" id="{6BFFC9D7-3031-8EB2-0443-42504FDAA5F9}"/>
              </a:ext>
            </a:extLst>
          </p:cNvPr>
          <p:cNvSpPr txBox="1"/>
          <p:nvPr/>
        </p:nvSpPr>
        <p:spPr>
          <a:xfrm>
            <a:off x="5199484" y="4247375"/>
            <a:ext cx="1089349" cy="369332"/>
          </a:xfrm>
          <a:prstGeom prst="rect">
            <a:avLst/>
          </a:prstGeom>
          <a:noFill/>
        </p:spPr>
        <p:txBody>
          <a:bodyPr wrap="square">
            <a:spAutoFit/>
          </a:bodyPr>
          <a:lstStyle/>
          <a:p>
            <a:r>
              <a:rPr lang="en-GB" sz="1800" dirty="0" err="1">
                <a:solidFill>
                  <a:srgbClr val="FF0000"/>
                </a:solidFill>
              </a:rPr>
              <a:t>BLAnCA</a:t>
            </a:r>
            <a:endParaRPr lang="it-IT" dirty="0">
              <a:solidFill>
                <a:srgbClr val="FF0000"/>
              </a:solidFill>
            </a:endParaRPr>
          </a:p>
        </p:txBody>
      </p:sp>
      <p:sp>
        <p:nvSpPr>
          <p:cNvPr id="2" name="TextBox 1">
            <a:extLst>
              <a:ext uri="{FF2B5EF4-FFF2-40B4-BE49-F238E27FC236}">
                <a16:creationId xmlns:a16="http://schemas.microsoft.com/office/drawing/2014/main" id="{60A0CF76-21EF-8AF5-035A-B2E0EB44366E}"/>
              </a:ext>
            </a:extLst>
          </p:cNvPr>
          <p:cNvSpPr txBox="1"/>
          <p:nvPr/>
        </p:nvSpPr>
        <p:spPr>
          <a:xfrm>
            <a:off x="4030824" y="209968"/>
            <a:ext cx="4534677" cy="923330"/>
          </a:xfrm>
          <a:prstGeom prst="rect">
            <a:avLst/>
          </a:prstGeom>
          <a:noFill/>
        </p:spPr>
        <p:txBody>
          <a:bodyPr wrap="square" rtlCol="0">
            <a:spAutoFit/>
          </a:bodyPr>
          <a:lstStyle/>
          <a:p>
            <a:r>
              <a:rPr lang="it-IT" dirty="0">
                <a:solidFill>
                  <a:schemeClr val="bg1"/>
                </a:solidFill>
              </a:rPr>
              <a:t>Funzionamento di uno spettrometro IR-IV</a:t>
            </a:r>
          </a:p>
          <a:p>
            <a:r>
              <a:rPr lang="it-IT" dirty="0">
                <a:solidFill>
                  <a:schemeClr val="bg1"/>
                </a:solidFill>
              </a:rPr>
              <a:t>Misura di distribuzione angolare luce diffusa</a:t>
            </a:r>
          </a:p>
          <a:p>
            <a:r>
              <a:rPr lang="it-IT" dirty="0">
                <a:solidFill>
                  <a:schemeClr val="bg1"/>
                </a:solidFill>
              </a:rPr>
              <a:t>Analisi dati in un modello a due componenti </a:t>
            </a:r>
          </a:p>
        </p:txBody>
      </p:sp>
    </p:spTree>
    <p:extLst>
      <p:ext uri="{BB962C8B-B14F-4D97-AF65-F5344CB8AC3E}">
        <p14:creationId xmlns:p14="http://schemas.microsoft.com/office/powerpoint/2010/main" val="4172625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chine with a bucket of water&#10;&#10;Description automatically generated with medium confidence">
            <a:extLst>
              <a:ext uri="{FF2B5EF4-FFF2-40B4-BE49-F238E27FC236}">
                <a16:creationId xmlns:a16="http://schemas.microsoft.com/office/drawing/2014/main" id="{1B2EC992-17A6-6DEF-DB84-77D6F614C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2515" y="1357602"/>
            <a:ext cx="5822302" cy="4366727"/>
          </a:xfrm>
          <a:prstGeom prst="rect">
            <a:avLst/>
          </a:prstGeom>
        </p:spPr>
      </p:pic>
      <p:pic>
        <p:nvPicPr>
          <p:cNvPr id="6" name="Picture 5">
            <a:extLst>
              <a:ext uri="{FF2B5EF4-FFF2-40B4-BE49-F238E27FC236}">
                <a16:creationId xmlns:a16="http://schemas.microsoft.com/office/drawing/2014/main" id="{B32B18D4-122C-BC23-FB0F-CF1B22577B14}"/>
              </a:ext>
            </a:extLst>
          </p:cNvPr>
          <p:cNvPicPr>
            <a:picLocks noChangeAspect="1"/>
          </p:cNvPicPr>
          <p:nvPr/>
        </p:nvPicPr>
        <p:blipFill>
          <a:blip r:embed="rId3"/>
          <a:stretch>
            <a:fillRect/>
          </a:stretch>
        </p:blipFill>
        <p:spPr>
          <a:xfrm>
            <a:off x="4845700" y="629815"/>
            <a:ext cx="4093029" cy="3069772"/>
          </a:xfrm>
          <a:prstGeom prst="rect">
            <a:avLst/>
          </a:prstGeom>
        </p:spPr>
      </p:pic>
      <p:pic>
        <p:nvPicPr>
          <p:cNvPr id="7" name="Picture 6">
            <a:extLst>
              <a:ext uri="{FF2B5EF4-FFF2-40B4-BE49-F238E27FC236}">
                <a16:creationId xmlns:a16="http://schemas.microsoft.com/office/drawing/2014/main" id="{73489D2A-290D-FB72-F110-2C4C250B25ED}"/>
              </a:ext>
            </a:extLst>
          </p:cNvPr>
          <p:cNvPicPr>
            <a:picLocks noChangeAspect="1"/>
          </p:cNvPicPr>
          <p:nvPr/>
        </p:nvPicPr>
        <p:blipFill>
          <a:blip r:embed="rId4"/>
          <a:stretch>
            <a:fillRect/>
          </a:stretch>
        </p:blipFill>
        <p:spPr>
          <a:xfrm>
            <a:off x="4845700" y="3788229"/>
            <a:ext cx="4093028" cy="3069771"/>
          </a:xfrm>
          <a:prstGeom prst="rect">
            <a:avLst/>
          </a:prstGeom>
        </p:spPr>
      </p:pic>
      <p:sp>
        <p:nvSpPr>
          <p:cNvPr id="11" name="TextBox 10">
            <a:extLst>
              <a:ext uri="{FF2B5EF4-FFF2-40B4-BE49-F238E27FC236}">
                <a16:creationId xmlns:a16="http://schemas.microsoft.com/office/drawing/2014/main" id="{9C634456-BC54-DCD8-F8F1-CEB6DD3E972B}"/>
              </a:ext>
            </a:extLst>
          </p:cNvPr>
          <p:cNvSpPr txBox="1"/>
          <p:nvPr/>
        </p:nvSpPr>
        <p:spPr>
          <a:xfrm>
            <a:off x="48534" y="121298"/>
            <a:ext cx="466531" cy="369332"/>
          </a:xfrm>
          <a:prstGeom prst="rect">
            <a:avLst/>
          </a:prstGeom>
          <a:solidFill>
            <a:srgbClr val="FFFF00"/>
          </a:solidFill>
        </p:spPr>
        <p:txBody>
          <a:bodyPr wrap="square" rtlCol="0">
            <a:spAutoFit/>
          </a:bodyPr>
          <a:lstStyle/>
          <a:p>
            <a:r>
              <a:rPr lang="it-IT" dirty="0">
                <a:highlight>
                  <a:srgbClr val="FFFF00"/>
                </a:highlight>
              </a:rPr>
              <a:t>3</a:t>
            </a:r>
          </a:p>
        </p:txBody>
      </p:sp>
      <p:sp>
        <p:nvSpPr>
          <p:cNvPr id="12" name="TextBox 11">
            <a:extLst>
              <a:ext uri="{FF2B5EF4-FFF2-40B4-BE49-F238E27FC236}">
                <a16:creationId xmlns:a16="http://schemas.microsoft.com/office/drawing/2014/main" id="{6425E2B3-CE12-2954-A82D-E90D280E5B72}"/>
              </a:ext>
            </a:extLst>
          </p:cNvPr>
          <p:cNvSpPr txBox="1"/>
          <p:nvPr/>
        </p:nvSpPr>
        <p:spPr>
          <a:xfrm>
            <a:off x="1063690" y="121298"/>
            <a:ext cx="7212563" cy="369332"/>
          </a:xfrm>
          <a:prstGeom prst="rect">
            <a:avLst/>
          </a:prstGeom>
          <a:noFill/>
        </p:spPr>
        <p:txBody>
          <a:bodyPr wrap="square" rtlCol="0">
            <a:spAutoFit/>
          </a:bodyPr>
          <a:lstStyle/>
          <a:p>
            <a:r>
              <a:rPr lang="it-IT" dirty="0"/>
              <a:t>Spettrometria </a:t>
            </a:r>
            <a:r>
              <a:rPr lang="it-IT" dirty="0">
                <a:latin typeface="Symbol" panose="05050102010706020507" pitchFamily="18" charset="2"/>
              </a:rPr>
              <a:t>g </a:t>
            </a:r>
            <a:r>
              <a:rPr lang="it-IT" dirty="0">
                <a:latin typeface="+mj-lt"/>
              </a:rPr>
              <a:t>ad alta risoluzione tramite rivelatore al Germanio</a:t>
            </a:r>
            <a:endParaRPr lang="it-IT" dirty="0">
              <a:latin typeface="Symbol" panose="05050102010706020507" pitchFamily="18" charset="2"/>
            </a:endParaRPr>
          </a:p>
        </p:txBody>
      </p:sp>
      <p:sp>
        <p:nvSpPr>
          <p:cNvPr id="13" name="TextBox 12">
            <a:extLst>
              <a:ext uri="{FF2B5EF4-FFF2-40B4-BE49-F238E27FC236}">
                <a16:creationId xmlns:a16="http://schemas.microsoft.com/office/drawing/2014/main" id="{970D32BB-ABBC-EE95-FAF3-02786DC58367}"/>
              </a:ext>
            </a:extLst>
          </p:cNvPr>
          <p:cNvSpPr txBox="1"/>
          <p:nvPr/>
        </p:nvSpPr>
        <p:spPr>
          <a:xfrm>
            <a:off x="205271" y="629814"/>
            <a:ext cx="4366727" cy="646331"/>
          </a:xfrm>
          <a:prstGeom prst="rect">
            <a:avLst/>
          </a:prstGeom>
          <a:solidFill>
            <a:schemeClr val="tx1"/>
          </a:solidFill>
        </p:spPr>
        <p:txBody>
          <a:bodyPr wrap="square" rtlCol="0">
            <a:spAutoFit/>
          </a:bodyPr>
          <a:lstStyle/>
          <a:p>
            <a:r>
              <a:rPr lang="it-IT" dirty="0">
                <a:solidFill>
                  <a:schemeClr val="bg1"/>
                </a:solidFill>
              </a:rPr>
              <a:t>Funzionamento di un rivelatore HP(</a:t>
            </a:r>
            <a:r>
              <a:rPr lang="it-IT" dirty="0" err="1">
                <a:solidFill>
                  <a:schemeClr val="bg1"/>
                </a:solidFill>
              </a:rPr>
              <a:t>Ge</a:t>
            </a:r>
            <a:r>
              <a:rPr lang="it-IT" dirty="0">
                <a:solidFill>
                  <a:schemeClr val="bg1"/>
                </a:solidFill>
              </a:rPr>
              <a:t>)</a:t>
            </a:r>
          </a:p>
          <a:p>
            <a:r>
              <a:rPr lang="it-IT" dirty="0">
                <a:solidFill>
                  <a:schemeClr val="bg1"/>
                </a:solidFill>
              </a:rPr>
              <a:t>Calibrazione e misura curva di efficienza</a:t>
            </a:r>
          </a:p>
        </p:txBody>
      </p:sp>
    </p:spTree>
    <p:extLst>
      <p:ext uri="{BB962C8B-B14F-4D97-AF65-F5344CB8AC3E}">
        <p14:creationId xmlns:p14="http://schemas.microsoft.com/office/powerpoint/2010/main" val="2790981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machine in a factory&#10;&#10;Description automatically generated">
            <a:extLst>
              <a:ext uri="{FF2B5EF4-FFF2-40B4-BE49-F238E27FC236}">
                <a16:creationId xmlns:a16="http://schemas.microsoft.com/office/drawing/2014/main" id="{A42BAA0C-CD3F-CF52-2178-4E0D483A0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265" y="188573"/>
            <a:ext cx="4170784" cy="6480854"/>
          </a:xfrm>
          <a:prstGeom prst="rect">
            <a:avLst/>
          </a:prstGeom>
        </p:spPr>
      </p:pic>
      <p:sp>
        <p:nvSpPr>
          <p:cNvPr id="6" name="TextBox 5">
            <a:extLst>
              <a:ext uri="{FF2B5EF4-FFF2-40B4-BE49-F238E27FC236}">
                <a16:creationId xmlns:a16="http://schemas.microsoft.com/office/drawing/2014/main" id="{742519F3-68A7-112C-7C9A-41662F310211}"/>
              </a:ext>
            </a:extLst>
          </p:cNvPr>
          <p:cNvSpPr txBox="1"/>
          <p:nvPr/>
        </p:nvSpPr>
        <p:spPr>
          <a:xfrm>
            <a:off x="92793" y="77758"/>
            <a:ext cx="438539" cy="369332"/>
          </a:xfrm>
          <a:prstGeom prst="rect">
            <a:avLst/>
          </a:prstGeom>
          <a:solidFill>
            <a:srgbClr val="FFFF00"/>
          </a:solidFill>
        </p:spPr>
        <p:txBody>
          <a:bodyPr wrap="square" rtlCol="0">
            <a:spAutoFit/>
          </a:bodyPr>
          <a:lstStyle/>
          <a:p>
            <a:r>
              <a:rPr lang="it-IT" dirty="0">
                <a:highlight>
                  <a:srgbClr val="FFFF00"/>
                </a:highlight>
              </a:rPr>
              <a:t>4</a:t>
            </a:r>
          </a:p>
        </p:txBody>
      </p:sp>
      <p:pic>
        <p:nvPicPr>
          <p:cNvPr id="9" name="Picture 8">
            <a:extLst>
              <a:ext uri="{FF2B5EF4-FFF2-40B4-BE49-F238E27FC236}">
                <a16:creationId xmlns:a16="http://schemas.microsoft.com/office/drawing/2014/main" id="{556B8B70-53C7-B2D6-5ACC-0C336BE7AA4A}"/>
              </a:ext>
            </a:extLst>
          </p:cNvPr>
          <p:cNvPicPr>
            <a:picLocks noChangeAspect="1"/>
          </p:cNvPicPr>
          <p:nvPr/>
        </p:nvPicPr>
        <p:blipFill>
          <a:blip r:embed="rId3"/>
          <a:stretch>
            <a:fillRect/>
          </a:stretch>
        </p:blipFill>
        <p:spPr>
          <a:xfrm>
            <a:off x="92793" y="3353912"/>
            <a:ext cx="4600505" cy="3315515"/>
          </a:xfrm>
          <a:prstGeom prst="rect">
            <a:avLst/>
          </a:prstGeom>
        </p:spPr>
      </p:pic>
      <p:sp>
        <p:nvSpPr>
          <p:cNvPr id="10" name="TextBox 9">
            <a:extLst>
              <a:ext uri="{FF2B5EF4-FFF2-40B4-BE49-F238E27FC236}">
                <a16:creationId xmlns:a16="http://schemas.microsoft.com/office/drawing/2014/main" id="{5B4F4EAF-44B2-9154-2001-5FAA3C2562D7}"/>
              </a:ext>
            </a:extLst>
          </p:cNvPr>
          <p:cNvSpPr txBox="1"/>
          <p:nvPr/>
        </p:nvSpPr>
        <p:spPr>
          <a:xfrm>
            <a:off x="191020" y="491590"/>
            <a:ext cx="4502278" cy="2585323"/>
          </a:xfrm>
          <a:prstGeom prst="rect">
            <a:avLst/>
          </a:prstGeom>
          <a:noFill/>
        </p:spPr>
        <p:txBody>
          <a:bodyPr wrap="square" rtlCol="0">
            <a:spAutoFit/>
          </a:bodyPr>
          <a:lstStyle/>
          <a:p>
            <a:pPr algn="just"/>
            <a:r>
              <a:rPr lang="it-IT" dirty="0"/>
              <a:t>La facility ChAMBRe, l’unica camera di simulazione atmosferica in Italia.</a:t>
            </a:r>
          </a:p>
          <a:p>
            <a:pPr algn="just"/>
            <a:endParaRPr lang="it-IT" dirty="0"/>
          </a:p>
          <a:p>
            <a:pPr algn="just"/>
            <a:r>
              <a:rPr lang="it-IT" dirty="0"/>
              <a:t>Esempi di utilizzo: formazione e caratterizzazione di aerosol</a:t>
            </a:r>
            <a:r>
              <a:rPr lang="it-IT" dirty="0">
                <a:sym typeface="Wingdings" panose="05000000000000000000" pitchFamily="2" charset="2"/>
              </a:rPr>
              <a:t> dai gas a «particelle» nel range dei 10 nm.</a:t>
            </a:r>
          </a:p>
          <a:p>
            <a:pPr algn="just"/>
            <a:endParaRPr lang="it-IT" dirty="0">
              <a:sym typeface="Wingdings" panose="05000000000000000000" pitchFamily="2" charset="2"/>
            </a:endParaRPr>
          </a:p>
          <a:p>
            <a:pPr algn="just"/>
            <a:r>
              <a:rPr lang="it-IT" dirty="0">
                <a:sym typeface="Wingdings" panose="05000000000000000000" pitchFamily="2" charset="2"/>
              </a:rPr>
              <a:t>Gestione via </a:t>
            </a:r>
            <a:r>
              <a:rPr lang="it-IT" dirty="0" err="1">
                <a:sym typeface="Wingdings" panose="05000000000000000000" pitchFamily="2" charset="2"/>
              </a:rPr>
              <a:t>Labview</a:t>
            </a:r>
            <a:r>
              <a:rPr lang="it-IT" dirty="0">
                <a:sym typeface="Wingdings" panose="05000000000000000000" pitchFamily="2" charset="2"/>
              </a:rPr>
              <a:t> di un sistema complesso</a:t>
            </a:r>
            <a:endParaRPr lang="it-IT" dirty="0"/>
          </a:p>
        </p:txBody>
      </p:sp>
    </p:spTree>
    <p:extLst>
      <p:ext uri="{BB962C8B-B14F-4D97-AF65-F5344CB8AC3E}">
        <p14:creationId xmlns:p14="http://schemas.microsoft.com/office/powerpoint/2010/main" val="1838570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E8F0AF-D994-4F92-4E0E-C2AD1A8F56F3}"/>
              </a:ext>
            </a:extLst>
          </p:cNvPr>
          <p:cNvSpPr txBox="1"/>
          <p:nvPr/>
        </p:nvSpPr>
        <p:spPr>
          <a:xfrm>
            <a:off x="606489" y="401216"/>
            <a:ext cx="7931021" cy="3693319"/>
          </a:xfrm>
          <a:prstGeom prst="rect">
            <a:avLst/>
          </a:prstGeom>
          <a:noFill/>
        </p:spPr>
        <p:txBody>
          <a:bodyPr wrap="square" rtlCol="0">
            <a:spAutoFit/>
          </a:bodyPr>
          <a:lstStyle/>
          <a:p>
            <a:r>
              <a:rPr lang="it-IT" dirty="0"/>
              <a:t>I proponenti/esercitatori:</a:t>
            </a:r>
          </a:p>
          <a:p>
            <a:endParaRPr lang="it-IT" dirty="0"/>
          </a:p>
          <a:p>
            <a:endParaRPr lang="it-IT" dirty="0"/>
          </a:p>
          <a:p>
            <a:r>
              <a:rPr lang="it-IT" dirty="0">
                <a:solidFill>
                  <a:srgbClr val="0070C0"/>
                </a:solidFill>
              </a:rPr>
              <a:t>Federico Mazzei</a:t>
            </a:r>
            <a:r>
              <a:rPr lang="it-IT" dirty="0"/>
              <a:t>, Fisico, RTD-A, esperto di spettrometria X</a:t>
            </a:r>
          </a:p>
          <a:p>
            <a:endParaRPr lang="it-IT" dirty="0"/>
          </a:p>
          <a:p>
            <a:r>
              <a:rPr lang="it-IT" dirty="0">
                <a:solidFill>
                  <a:srgbClr val="0070C0"/>
                </a:solidFill>
              </a:rPr>
              <a:t>Dario </a:t>
            </a:r>
            <a:r>
              <a:rPr lang="it-IT" dirty="0" err="1">
                <a:solidFill>
                  <a:srgbClr val="0070C0"/>
                </a:solidFill>
              </a:rPr>
              <a:t>Massabò</a:t>
            </a:r>
            <a:r>
              <a:rPr lang="it-IT" dirty="0"/>
              <a:t>, Scienziato dei materiali, PA, esperto di misure ottiche</a:t>
            </a:r>
          </a:p>
          <a:p>
            <a:endParaRPr lang="it-IT" dirty="0"/>
          </a:p>
          <a:p>
            <a:r>
              <a:rPr lang="it-IT" dirty="0">
                <a:solidFill>
                  <a:srgbClr val="0070C0"/>
                </a:solidFill>
              </a:rPr>
              <a:t>Virginia Vernocchi</a:t>
            </a:r>
            <a:r>
              <a:rPr lang="it-IT" dirty="0"/>
              <a:t>, Scienziata dei materiali, Tecnologo INFN, esperta di ASC</a:t>
            </a:r>
          </a:p>
          <a:p>
            <a:endParaRPr lang="it-IT" dirty="0"/>
          </a:p>
          <a:p>
            <a:r>
              <a:rPr lang="it-IT" dirty="0">
                <a:solidFill>
                  <a:srgbClr val="0070C0"/>
                </a:solidFill>
              </a:rPr>
              <a:t>Marco </a:t>
            </a:r>
            <a:r>
              <a:rPr lang="it-IT" dirty="0" err="1">
                <a:solidFill>
                  <a:srgbClr val="0070C0"/>
                </a:solidFill>
              </a:rPr>
              <a:t>Brunoldi</a:t>
            </a:r>
            <a:r>
              <a:rPr lang="it-IT" dirty="0"/>
              <a:t>, Fisico, tecnologo UNIGE, esperto in DAQ</a:t>
            </a:r>
          </a:p>
          <a:p>
            <a:endParaRPr lang="it-IT" dirty="0"/>
          </a:p>
          <a:p>
            <a:r>
              <a:rPr lang="it-IT" dirty="0">
                <a:solidFill>
                  <a:srgbClr val="0070C0"/>
                </a:solidFill>
              </a:rPr>
              <a:t>Paolo Prati</a:t>
            </a:r>
            <a:r>
              <a:rPr lang="it-IT" dirty="0"/>
              <a:t>, Fisico, PO, esperto di aerosol atmosferici e spettrometria gamma</a:t>
            </a:r>
          </a:p>
          <a:p>
            <a:endParaRPr lang="it-IT" dirty="0"/>
          </a:p>
        </p:txBody>
      </p:sp>
      <p:sp>
        <p:nvSpPr>
          <p:cNvPr id="2" name="TextBox 1">
            <a:extLst>
              <a:ext uri="{FF2B5EF4-FFF2-40B4-BE49-F238E27FC236}">
                <a16:creationId xmlns:a16="http://schemas.microsoft.com/office/drawing/2014/main" id="{A10DF8D0-0033-0956-15EA-A364B3476F7F}"/>
              </a:ext>
            </a:extLst>
          </p:cNvPr>
          <p:cNvSpPr txBox="1"/>
          <p:nvPr/>
        </p:nvSpPr>
        <p:spPr>
          <a:xfrm>
            <a:off x="382554" y="4637314"/>
            <a:ext cx="8378890" cy="1506631"/>
          </a:xfrm>
          <a:prstGeom prst="rect">
            <a:avLst/>
          </a:prstGeom>
          <a:noFill/>
        </p:spPr>
        <p:txBody>
          <a:bodyPr wrap="square" rtlCol="0">
            <a:spAutoFit/>
          </a:bodyPr>
          <a:lstStyle/>
          <a:p>
            <a:pPr algn="just">
              <a:lnSpc>
                <a:spcPct val="130000"/>
              </a:lnSpc>
            </a:pPr>
            <a:r>
              <a:rPr lang="it-IT" b="1" i="1" u="sng" dirty="0"/>
              <a:t>Considerazioni finali</a:t>
            </a:r>
            <a:r>
              <a:rPr lang="it-IT" i="1" dirty="0"/>
              <a:t>: tra le tecnologie elencate, si può scegliere ed approfondire quelle di maggiore e più ampio interesse (e.g. spettrometria X e </a:t>
            </a:r>
            <a:r>
              <a:rPr lang="it-IT" i="1" dirty="0">
                <a:latin typeface="Symbol" panose="05050102010706020507" pitchFamily="18" charset="2"/>
              </a:rPr>
              <a:t>g</a:t>
            </a:r>
            <a:r>
              <a:rPr lang="it-IT" i="1" dirty="0"/>
              <a:t>) oppure concentrarsi sul problema scientifico del particolato atmosferico e presentare una carrellata degli approcci sperimentali della ricerca nel settore.</a:t>
            </a:r>
          </a:p>
        </p:txBody>
      </p:sp>
    </p:spTree>
    <p:extLst>
      <p:ext uri="{BB962C8B-B14F-4D97-AF65-F5344CB8AC3E}">
        <p14:creationId xmlns:p14="http://schemas.microsoft.com/office/powerpoint/2010/main" val="15088761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703</TotalTime>
  <Words>750</Words>
  <Application>Microsoft Office PowerPoint</Application>
  <PresentationFormat>On-screen Show (4:3)</PresentationFormat>
  <Paragraphs>62</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Aptos Display</vt:lpstr>
      <vt:lpstr>Arial</vt:lpstr>
      <vt:lpstr>Calibri</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Paolo Prati</dc:creator>
  <cp:lastModifiedBy>Paolo Prati</cp:lastModifiedBy>
  <cp:revision>17</cp:revision>
  <dcterms:created xsi:type="dcterms:W3CDTF">2024-11-15T08:10:18Z</dcterms:created>
  <dcterms:modified xsi:type="dcterms:W3CDTF">2024-11-26T15:43:29Z</dcterms:modified>
</cp:coreProperties>
</file>