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0"/>
  </p:notesMasterIdLst>
  <p:sldIdLst>
    <p:sldId id="259" r:id="rId5"/>
    <p:sldId id="268" r:id="rId6"/>
    <p:sldId id="326" r:id="rId7"/>
    <p:sldId id="327" r:id="rId8"/>
    <p:sldId id="328"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727"/>
    <a:srgbClr val="D60093"/>
    <a:srgbClr val="0000FF"/>
    <a:srgbClr val="0312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2" autoAdjust="0"/>
    <p:restoredTop sz="94660" autoAdjust="0"/>
  </p:normalViewPr>
  <p:slideViewPr>
    <p:cSldViewPr snapToGrid="0">
      <p:cViewPr varScale="1">
        <p:scale>
          <a:sx n="82" d="100"/>
          <a:sy n="82" d="100"/>
        </p:scale>
        <p:origin x="1066" y="29"/>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12/12/2024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‹N›</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Maybe you have already seen what is the loss angle first of all for a linear dissipative system it is the inverse of the quality factor at the resonance frequency. High dissipation low Q. Low dissipation high Q. The loss angle is an additive quantity, and any physical system can be composed by many different dissipative mechanisms considering the loss angle the ratio between the dissipated energy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wrt</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total energy in a cycle, every dissipation mechanism is weighted by a dilution factor that depends on the store energy with respect the total one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4EC45991-969B-4531-920D-75739853D3DC}" type="slidenum">
              <a:rPr lang="it-IT" smtClean="0"/>
              <a:t>2</a:t>
            </a:fld>
            <a:endParaRPr lang="it-IT"/>
          </a:p>
        </p:txBody>
      </p:sp>
    </p:spTree>
    <p:extLst>
      <p:ext uri="{BB962C8B-B14F-4D97-AF65-F5344CB8AC3E}">
        <p14:creationId xmlns:p14="http://schemas.microsoft.com/office/powerpoint/2010/main" val="28114816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13/12/2024                            Hands-on: Loss Angle - Diana Lumaca</a:t>
            </a:r>
            <a:endParaRPr lang="it-IT" dirty="0"/>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r>
              <a:rPr lang="en-US"/>
              <a:t>ET Technology School                                  Cagliari, 12-13 Dec 2024</a:t>
            </a:r>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6EDCB0A2-728A-49A8-AB77-143BA4F3D5D7}"/>
              </a:ext>
            </a:extLst>
          </p:cNvPr>
          <p:cNvSpPr txBox="1">
            <a:spLocks/>
          </p:cNvSpPr>
          <p:nvPr userDrawn="1"/>
        </p:nvSpPr>
        <p:spPr>
          <a:xfrm>
            <a:off x="9821594" y="195173"/>
            <a:ext cx="1870075" cy="730250"/>
          </a:xfrm>
          <a:prstGeom prst="rect">
            <a:avLst/>
          </a:prstGeom>
          <a:ln>
            <a:solidFill>
              <a:schemeClr val="bg1"/>
            </a:solidFill>
          </a:ln>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400" dirty="0"/>
              <a:t>Logo soggetto attuatore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r>
              <a:rPr lang="it-IT"/>
              <a:t>13/12/2024                            Hands-on: Loss Angle - Diana Lumaca</a:t>
            </a:r>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r>
              <a:rPr lang="en-US"/>
              <a:t>ET Technology School                                  Cagliari, 12-13 Dec 2024</a:t>
            </a:r>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29768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r>
              <a:rPr lang="it-IT"/>
              <a:t>13/12/2024                            Hands-on: Loss Angle - Diana Lumaca</a:t>
            </a:r>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r>
              <a:rPr lang="en-US"/>
              <a:t>ET Technology School                                  Cagliari, 12-13 Dec 2024</a:t>
            </a:r>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6466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r>
              <a:rPr lang="it-IT"/>
              <a:t>13/12/2024                            Hands-on: Loss Angle - Diana Lumaca</a:t>
            </a:r>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r>
              <a:rPr lang="en-US"/>
              <a:t>ET Technology School                                  Cagliari, 12-13 Dec 2024</a:t>
            </a:r>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8" name="Picture Placeholder 11">
            <a:extLst>
              <a:ext uri="{FF2B5EF4-FFF2-40B4-BE49-F238E27FC236}">
                <a16:creationId xmlns:a16="http://schemas.microsoft.com/office/drawing/2014/main" id="{54EC5F5D-65B5-432F-B6D3-1AFAA67DEF7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277897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r>
              <a:rPr lang="it-IT"/>
              <a:t>13/12/2024                            Hands-on: Loss Angle - Diana Lumaca</a:t>
            </a:r>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r>
              <a:rPr lang="en-US"/>
              <a:t>ET Technology School                                  Cagliari, 12-13 Dec 2024</a:t>
            </a:r>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11" name="Picture Placeholder 11">
            <a:extLst>
              <a:ext uri="{FF2B5EF4-FFF2-40B4-BE49-F238E27FC236}">
                <a16:creationId xmlns:a16="http://schemas.microsoft.com/office/drawing/2014/main" id="{A34C89DB-F94E-416B-B427-5896895C74C7}"/>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03844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r>
              <a:rPr lang="it-IT"/>
              <a:t>13/12/2024                            Hands-on: Loss Angle - Diana Lumaca</a:t>
            </a:r>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r>
              <a:rPr lang="en-US"/>
              <a:t>ET Technology School                                  Cagliari, 12-13 Dec 2024</a:t>
            </a:r>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Picture Placeholder 11">
            <a:extLst>
              <a:ext uri="{FF2B5EF4-FFF2-40B4-BE49-F238E27FC236}">
                <a16:creationId xmlns:a16="http://schemas.microsoft.com/office/drawing/2014/main" id="{98F001A2-F3A9-48F9-9076-4BED0F384D6A}"/>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22205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r>
              <a:rPr lang="it-IT"/>
              <a:t>13/12/2024                            Hands-on: Loss Angle - Diana Lumaca</a:t>
            </a:r>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r>
              <a:rPr lang="en-US"/>
              <a:t>ET Technology School                                  Cagliari, 12-13 Dec 2024</a:t>
            </a:r>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3409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r>
              <a:rPr lang="it-IT"/>
              <a:t>13/12/2024                            Hands-on: Loss Angle - Diana Lumaca</a:t>
            </a:r>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r>
              <a:rPr lang="en-US"/>
              <a:t>ET Technology School                                  Cagliari, 12-13 Dec 2024</a:t>
            </a:r>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6" name="Picture Placeholder 11">
            <a:extLst>
              <a:ext uri="{FF2B5EF4-FFF2-40B4-BE49-F238E27FC236}">
                <a16:creationId xmlns:a16="http://schemas.microsoft.com/office/drawing/2014/main" id="{D2282136-A6F6-4DE9-B674-70AB2DBAADA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89087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r>
              <a:rPr lang="it-IT"/>
              <a:t>13/12/2024                            Hands-on: Loss Angle - Diana Lumaca</a:t>
            </a:r>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r>
              <a:rPr lang="en-US"/>
              <a:t>ET Technology School                                  Cagliari, 12-13 Dec 2024</a:t>
            </a:r>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72398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r>
              <a:rPr lang="it-IT"/>
              <a:t>13/12/2024                            Hands-on: Loss Angle - Diana Lumaca</a:t>
            </a:r>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r>
              <a:rPr lang="en-US"/>
              <a:t>ET Technology School                                  Cagliari, 12-13 Dec 2024</a:t>
            </a:r>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r>
              <a:rPr lang="it-IT"/>
              <a:t>13/12/2024                            Hands-on: Loss Angle - Diana Lumaca</a:t>
            </a:r>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r>
              <a:rPr lang="en-US"/>
              <a:t>ET Technology School                                  Cagliari, 12-13 Dec 2024</a:t>
            </a:r>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3"/>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4"/>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13/12/2024                            Hands-on: Loss Angle - Diana Lumaca</a:t>
            </a:r>
            <a:endParaRPr lang="it-IT" dirty="0"/>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en-US"/>
              <a:t>ET Technology School                                  Cagliari, 12-13 Dec 2024</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dirty="0"/>
          </a:p>
        </p:txBody>
      </p:sp>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emf"/><Relationship Id="rId11" Type="http://schemas.openxmlformats.org/officeDocument/2006/relationships/image" Target="../media/image14.png"/><Relationship Id="rId5" Type="http://schemas.openxmlformats.org/officeDocument/2006/relationships/hyperlink" Target="https://drive.google.com/drive/folders/11TMVrQUnE4kh_kiblpaWwTwuYQ5OHUFj?usp=sharing" TargetMode="External"/><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image" Target="../media/image15.gif"/><Relationship Id="rId1" Type="http://schemas.openxmlformats.org/officeDocument/2006/relationships/slideLayout" Target="../slideLayouts/slideLayout6.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28CCC7-9D60-98D2-EEE0-3A513BF7D679}"/>
              </a:ext>
            </a:extLst>
          </p:cNvPr>
          <p:cNvSpPr>
            <a:spLocks noGrp="1"/>
          </p:cNvSpPr>
          <p:nvPr>
            <p:ph type="ctrTitle"/>
          </p:nvPr>
        </p:nvSpPr>
        <p:spPr>
          <a:xfrm>
            <a:off x="838200" y="1335636"/>
            <a:ext cx="3795445" cy="2751172"/>
          </a:xfrm>
        </p:spPr>
        <p:txBody>
          <a:bodyPr>
            <a:noAutofit/>
          </a:bodyPr>
          <a:lstStyle/>
          <a:p>
            <a:r>
              <a:rPr lang="en-GB" sz="3200" noProof="0" dirty="0"/>
              <a:t>Hands-on Session: </a:t>
            </a:r>
            <a:r>
              <a:rPr lang="en-US" sz="3200" noProof="0" dirty="0"/>
              <a:t>Calculation of the Loss Angle from Real Measurements of Free Oscillation Decay</a:t>
            </a:r>
            <a:endParaRPr lang="en-GB" sz="3200" noProof="0" dirty="0"/>
          </a:p>
        </p:txBody>
      </p:sp>
      <p:sp>
        <p:nvSpPr>
          <p:cNvPr id="3" name="Sottotitolo 2">
            <a:extLst>
              <a:ext uri="{FF2B5EF4-FFF2-40B4-BE49-F238E27FC236}">
                <a16:creationId xmlns:a16="http://schemas.microsoft.com/office/drawing/2014/main" id="{5D33B9D9-E853-3CE3-445E-EA7C1847E44F}"/>
              </a:ext>
            </a:extLst>
          </p:cNvPr>
          <p:cNvSpPr>
            <a:spLocks noGrp="1"/>
          </p:cNvSpPr>
          <p:nvPr>
            <p:ph type="subTitle" idx="1"/>
          </p:nvPr>
        </p:nvSpPr>
        <p:spPr>
          <a:xfrm>
            <a:off x="838200" y="4095823"/>
            <a:ext cx="3795445" cy="1439375"/>
          </a:xfrm>
        </p:spPr>
        <p:txBody>
          <a:bodyPr>
            <a:normAutofit fontScale="92500" lnSpcReduction="10000"/>
          </a:bodyPr>
          <a:lstStyle/>
          <a:p>
            <a:r>
              <a:rPr lang="en-GB" noProof="0" dirty="0"/>
              <a:t>Diana Lumaca</a:t>
            </a:r>
          </a:p>
          <a:p>
            <a:endParaRPr lang="en-GB" dirty="0"/>
          </a:p>
          <a:p>
            <a:r>
              <a:rPr lang="en-GB" noProof="0" dirty="0"/>
              <a:t>INFN – </a:t>
            </a:r>
            <a:r>
              <a:rPr lang="en-GB" noProof="0" dirty="0" err="1"/>
              <a:t>Sezione</a:t>
            </a:r>
            <a:r>
              <a:rPr lang="en-GB" noProof="0" dirty="0"/>
              <a:t> di Roma Tor Vergata</a:t>
            </a:r>
          </a:p>
          <a:p>
            <a:endParaRPr lang="en-GB" noProof="0" dirty="0"/>
          </a:p>
        </p:txBody>
      </p:sp>
      <p:sp>
        <p:nvSpPr>
          <p:cNvPr id="6" name="Segnaposto immagine 5">
            <a:extLst>
              <a:ext uri="{FF2B5EF4-FFF2-40B4-BE49-F238E27FC236}">
                <a16:creationId xmlns:a16="http://schemas.microsoft.com/office/drawing/2014/main" id="{6D8A2012-D40B-DB51-A5B0-B1AEDC8F52AB}"/>
              </a:ext>
            </a:extLst>
          </p:cNvPr>
          <p:cNvSpPr>
            <a:spLocks noGrp="1"/>
          </p:cNvSpPr>
          <p:nvPr>
            <p:ph type="pic" idx="13"/>
          </p:nvPr>
        </p:nvSpPr>
        <p:spPr/>
        <p:txBody>
          <a:bodyPr/>
          <a:lstStyle/>
          <a:p>
            <a:endParaRPr lang="en-GB" noProof="0" dirty="0"/>
          </a:p>
        </p:txBody>
      </p:sp>
      <p:pic>
        <p:nvPicPr>
          <p:cNvPr id="8" name="Segnaposto immagine 5">
            <a:extLst>
              <a:ext uri="{FF2B5EF4-FFF2-40B4-BE49-F238E27FC236}">
                <a16:creationId xmlns:a16="http://schemas.microsoft.com/office/drawing/2014/main" id="{9EDB3AAD-0051-6D98-EF5F-13D504929B6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2" b="98822" l="989" r="96626">
                        <a14:foregroundMark x1="8901" y1="16919" x2="2327" y2="44613"/>
                        <a14:foregroundMark x1="2327" y1="44613" x2="2850" y2="71801"/>
                        <a14:foregroundMark x1="2850" y1="71801" x2="9075" y2="94529"/>
                        <a14:foregroundMark x1="9075" y1="94529" x2="14020" y2="98822"/>
                        <a14:foregroundMark x1="5876" y1="23990" x2="7155" y2="68434"/>
                        <a14:foregroundMark x1="7155" y1="68434" x2="14427" y2="87037"/>
                        <a14:foregroundMark x1="14427" y1="87037" x2="63525" y2="97391"/>
                        <a14:foregroundMark x1="63525" y1="97391" x2="81210" y2="88973"/>
                        <a14:foregroundMark x1="81210" y1="88973" x2="90750" y2="73653"/>
                        <a14:foregroundMark x1="90750" y1="73653" x2="93717" y2="32997"/>
                        <a14:foregroundMark x1="93717" y1="32997" x2="89936" y2="15320"/>
                        <a14:foregroundMark x1="89936" y1="15320" x2="78709" y2="7239"/>
                        <a14:foregroundMark x1="78709" y1="7239" x2="15009" y2="5640"/>
                        <a14:foregroundMark x1="15009" y1="5640" x2="14427" y2="5808"/>
                        <a14:foregroundMark x1="9075" y1="16498" x2="1978" y2="37626"/>
                        <a14:foregroundMark x1="1978" y1="37626" x2="1396" y2="60859"/>
                        <a14:foregroundMark x1="1396" y1="60859" x2="9250" y2="96296"/>
                        <a14:foregroundMark x1="9250" y1="96296" x2="17103" y2="93182"/>
                        <a14:foregroundMark x1="17103" y1="93182" x2="21524" y2="67256"/>
                        <a14:foregroundMark x1="21524" y1="67256" x2="20768" y2="40741"/>
                        <a14:foregroundMark x1="20768" y1="40741" x2="17045" y2="25505"/>
                        <a14:foregroundMark x1="17045" y1="25505" x2="12449" y2="16751"/>
                        <a14:foregroundMark x1="6283" y1="88047" x2="7330" y2="83249"/>
                        <a14:foregroundMark x1="2094" y1="72896" x2="5119" y2="82744"/>
                        <a14:foregroundMark x1="1571" y1="63889" x2="1803" y2="73485"/>
                        <a14:foregroundMark x1="1396" y1="50842" x2="1047" y2="59512"/>
                        <a14:foregroundMark x1="15358" y1="5808" x2="21931" y2="1094"/>
                        <a14:foregroundMark x1="21931" y1="1094" x2="49273" y2="758"/>
                        <a14:foregroundMark x1="49273" y1="758" x2="83246" y2="2778"/>
                        <a14:foregroundMark x1="83246" y1="2778" x2="86911" y2="11364"/>
                        <a14:foregroundMark x1="86911" y1="11364" x2="82024" y2="14226"/>
                        <a14:foregroundMark x1="75451" y1="99242" x2="82024" y2="99242"/>
                        <a14:foregroundMark x1="82024" y1="99242" x2="90634" y2="97811"/>
                        <a14:foregroundMark x1="90634" y1="97811" x2="99767" y2="70370"/>
                        <a14:foregroundMark x1="99767" y1="70370" x2="99360" y2="35522"/>
                        <a14:foregroundMark x1="99360" y1="35522" x2="97033" y2="24242"/>
                        <a14:foregroundMark x1="97033" y1="24242" x2="84177" y2="4545"/>
                        <a14:foregroundMark x1="84177" y1="4545" x2="76731" y2="1515"/>
                        <a14:foregroundMark x1="76731" y1="1515" x2="72659" y2="10438"/>
                        <a14:foregroundMark x1="72659" y1="10438" x2="72542" y2="15993"/>
                        <a14:foregroundMark x1="89122" y1="85354" x2="94415" y2="36785"/>
                        <a14:foregroundMark x1="94415" y1="36785" x2="94124" y2="33418"/>
                        <a14:foregroundMark x1="96626" y1="65236" x2="96510" y2="57407"/>
                        <a14:foregroundMark x1="12856" y1="10774" x2="42059" y2="6987"/>
                        <a14:foregroundMark x1="14194" y1="6734" x2="7912" y2="16919"/>
                        <a14:foregroundMark x1="7912" y1="16919" x2="7621" y2="18266"/>
                        <a14:foregroundMark x1="3665" y1="32071" x2="15474" y2="3788"/>
                        <a14:foregroundMark x1="15474" y1="3788" x2="7737" y2="14310"/>
                        <a14:foregroundMark x1="7737" y1="14310" x2="8261" y2="20202"/>
                        <a14:foregroundMark x1="93077" y1="21549" x2="93077" y2="21549"/>
                        <a14:foregroundMark x1="7970" y1="18434" x2="7970" y2="18434"/>
                        <a14:foregroundMark x1="7446" y1="19781" x2="7446" y2="19781"/>
                        <a14:foregroundMark x1="10995" y1="12290" x2="10995" y2="12290"/>
                        <a14:foregroundMark x1="14718" y1="4293" x2="19430" y2="842"/>
                        <a14:foregroundMark x1="16812" y1="3872" x2="15125" y2="842"/>
                        <a14:foregroundMark x1="7970" y1="17677" x2="5876" y2="26684"/>
                        <a14:foregroundMark x1="8493" y1="18266" x2="4712" y2="29125"/>
                        <a14:foregroundMark x1="4712" y1="29125" x2="4712" y2="29798"/>
                      </a14:backgroundRemoval>
                    </a14:imgEffect>
                  </a14:imgLayer>
                </a14:imgProps>
              </a:ext>
            </a:extLst>
          </a:blip>
          <a:srcRect t="2458" b="2458"/>
          <a:stretch>
            <a:fillRect/>
          </a:stretch>
        </p:blipFill>
        <p:spPr>
          <a:xfrm>
            <a:off x="4135841" y="1326620"/>
            <a:ext cx="7651121" cy="5027757"/>
          </a:xfrm>
          <a:prstGeom prst="rect">
            <a:avLst/>
          </a:prstGeom>
        </p:spPr>
      </p:pic>
      <p:grpSp>
        <p:nvGrpSpPr>
          <p:cNvPr id="9" name="Gruppo 8">
            <a:extLst>
              <a:ext uri="{FF2B5EF4-FFF2-40B4-BE49-F238E27FC236}">
                <a16:creationId xmlns:a16="http://schemas.microsoft.com/office/drawing/2014/main" id="{1B07B9C0-29DC-0975-9F3F-F5395DD47607}"/>
              </a:ext>
            </a:extLst>
          </p:cNvPr>
          <p:cNvGrpSpPr/>
          <p:nvPr/>
        </p:nvGrpSpPr>
        <p:grpSpPr>
          <a:xfrm>
            <a:off x="5466102" y="4315207"/>
            <a:ext cx="303415" cy="303520"/>
            <a:chOff x="2685010" y="3926271"/>
            <a:chExt cx="303415" cy="303520"/>
          </a:xfrm>
        </p:grpSpPr>
        <p:sp>
          <p:nvSpPr>
            <p:cNvPr id="10" name="Ovale 9">
              <a:extLst>
                <a:ext uri="{FF2B5EF4-FFF2-40B4-BE49-F238E27FC236}">
                  <a16:creationId xmlns:a16="http://schemas.microsoft.com/office/drawing/2014/main" id="{05F83E8B-175A-D84B-BFE8-59B56776B51B}"/>
                </a:ext>
              </a:extLst>
            </p:cNvPr>
            <p:cNvSpPr/>
            <p:nvPr/>
          </p:nvSpPr>
          <p:spPr>
            <a:xfrm>
              <a:off x="2685010" y="3926271"/>
              <a:ext cx="303415" cy="3035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e 10">
              <a:extLst>
                <a:ext uri="{FF2B5EF4-FFF2-40B4-BE49-F238E27FC236}">
                  <a16:creationId xmlns:a16="http://schemas.microsoft.com/office/drawing/2014/main" id="{7CCA137A-60AD-865C-35DF-A01EFAE1FC6D}"/>
                </a:ext>
              </a:extLst>
            </p:cNvPr>
            <p:cNvSpPr/>
            <p:nvPr/>
          </p:nvSpPr>
          <p:spPr>
            <a:xfrm>
              <a:off x="2731993" y="3971365"/>
              <a:ext cx="192741" cy="2039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e 11">
              <a:extLst>
                <a:ext uri="{FF2B5EF4-FFF2-40B4-BE49-F238E27FC236}">
                  <a16:creationId xmlns:a16="http://schemas.microsoft.com/office/drawing/2014/main" id="{6FB0A73C-9771-E544-30D8-14DE3C9BAC8A}"/>
                </a:ext>
              </a:extLst>
            </p:cNvPr>
            <p:cNvSpPr/>
            <p:nvPr/>
          </p:nvSpPr>
          <p:spPr>
            <a:xfrm>
              <a:off x="2780607" y="4021975"/>
              <a:ext cx="96982" cy="9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umetto 1 13">
            <a:extLst>
              <a:ext uri="{FF2B5EF4-FFF2-40B4-BE49-F238E27FC236}">
                <a16:creationId xmlns:a16="http://schemas.microsoft.com/office/drawing/2014/main" id="{ED798180-F1D3-F19E-A5DE-242B6F0AEAE4}"/>
              </a:ext>
            </a:extLst>
          </p:cNvPr>
          <p:cNvSpPr/>
          <p:nvPr/>
        </p:nvSpPr>
        <p:spPr>
          <a:xfrm>
            <a:off x="6236392" y="3796774"/>
            <a:ext cx="2838948" cy="1643905"/>
          </a:xfrm>
          <a:prstGeom prst="wedgeRectCallout">
            <a:avLst>
              <a:gd name="adj1" fmla="val -69541"/>
              <a:gd name="adj2" fmla="val -10235"/>
            </a:avLst>
          </a:prstGeom>
          <a:solidFill>
            <a:srgbClr val="042A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Immagine 12">
            <a:extLst>
              <a:ext uri="{FF2B5EF4-FFF2-40B4-BE49-F238E27FC236}">
                <a16:creationId xmlns:a16="http://schemas.microsoft.com/office/drawing/2014/main" id="{0FB95E1B-8C44-B718-AC07-2EE6D6C98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6392" y="3798906"/>
            <a:ext cx="2838948" cy="1643905"/>
          </a:xfrm>
          <a:prstGeom prst="rect">
            <a:avLst/>
          </a:prstGeom>
        </p:spPr>
      </p:pic>
      <p:sp>
        <p:nvSpPr>
          <p:cNvPr id="18" name="Rettangolo 17">
            <a:extLst>
              <a:ext uri="{FF2B5EF4-FFF2-40B4-BE49-F238E27FC236}">
                <a16:creationId xmlns:a16="http://schemas.microsoft.com/office/drawing/2014/main" id="{4F95295D-754A-F4CC-DD29-882F92460FAA}"/>
              </a:ext>
            </a:extLst>
          </p:cNvPr>
          <p:cNvSpPr>
            <a:spLocks noChangeAspect="1"/>
          </p:cNvSpPr>
          <p:nvPr/>
        </p:nvSpPr>
        <p:spPr>
          <a:xfrm>
            <a:off x="9722498" y="67164"/>
            <a:ext cx="2469502" cy="963089"/>
          </a:xfrm>
          <a:prstGeom prst="rect">
            <a:avLst/>
          </a:prstGeom>
          <a:solidFill>
            <a:srgbClr val="2A6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9" name="Immagine 26" descr="Immagine che contiene testo, Carattere, Elementi grafici, logo&#10;&#10;Descrizione generata automaticamente">
            <a:extLst>
              <a:ext uri="{FF2B5EF4-FFF2-40B4-BE49-F238E27FC236}">
                <a16:creationId xmlns:a16="http://schemas.microsoft.com/office/drawing/2014/main" id="{56CBEB02-38CE-5FEE-A8D1-092176E04CF8}"/>
              </a:ext>
            </a:extLst>
          </p:cNvPr>
          <p:cNvPicPr>
            <a:picLocks noChangeAspect="1"/>
          </p:cNvPicPr>
          <p:nvPr/>
        </p:nvPicPr>
        <p:blipFill rotWithShape="1">
          <a:blip r:embed="rId5">
            <a:extLst>
              <a:ext uri="{28A0092B-C50C-407E-A947-70E740481C1C}">
                <a14:useLocalDpi xmlns:a14="http://schemas.microsoft.com/office/drawing/2010/main" val="0"/>
              </a:ext>
            </a:extLst>
          </a:blip>
          <a:srcRect l="7418" t="12669" r="6629" b="17706"/>
          <a:stretch/>
        </p:blipFill>
        <p:spPr>
          <a:xfrm>
            <a:off x="10338670" y="188708"/>
            <a:ext cx="1448292" cy="720000"/>
          </a:xfrm>
          <a:prstGeom prst="rect">
            <a:avLst/>
          </a:prstGeom>
          <a:noFill/>
        </p:spPr>
      </p:pic>
    </p:spTree>
    <p:extLst>
      <p:ext uri="{BB962C8B-B14F-4D97-AF65-F5344CB8AC3E}">
        <p14:creationId xmlns:p14="http://schemas.microsoft.com/office/powerpoint/2010/main" val="101681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FD819D9-FDC8-27E3-CD60-31D96E14E847}"/>
              </a:ext>
            </a:extLst>
          </p:cNvPr>
          <p:cNvSpPr>
            <a:spLocks noGrp="1"/>
          </p:cNvSpPr>
          <p:nvPr>
            <p:ph type="title"/>
          </p:nvPr>
        </p:nvSpPr>
        <p:spPr/>
        <p:txBody>
          <a:bodyPr/>
          <a:lstStyle/>
          <a:p>
            <a:r>
              <a:rPr lang="en-GB" noProof="0" dirty="0"/>
              <a:t>Loss Angle </a:t>
            </a:r>
          </a:p>
        </p:txBody>
      </p:sp>
      <mc:AlternateContent xmlns:mc="http://schemas.openxmlformats.org/markup-compatibility/2006">
        <mc:Choice xmlns:a14="http://schemas.microsoft.com/office/drawing/2010/main" Requires="a14">
          <p:sp>
            <p:nvSpPr>
              <p:cNvPr id="12" name="Segnaposto contenuto 11">
                <a:extLst>
                  <a:ext uri="{FF2B5EF4-FFF2-40B4-BE49-F238E27FC236}">
                    <a16:creationId xmlns:a16="http://schemas.microsoft.com/office/drawing/2014/main" id="{0AA2A6BB-EEEA-3AB5-E9C5-1E27273647E7}"/>
                  </a:ext>
                </a:extLst>
              </p:cNvPr>
              <p:cNvSpPr>
                <a:spLocks noGrp="1"/>
              </p:cNvSpPr>
              <p:nvPr>
                <p:ph sz="half" idx="1"/>
              </p:nvPr>
            </p:nvSpPr>
            <p:spPr>
              <a:xfrm>
                <a:off x="838200" y="2115750"/>
                <a:ext cx="4696838" cy="4061213"/>
              </a:xfrm>
            </p:spPr>
            <p:txBody>
              <a:bodyPr>
                <a:normAutofit fontScale="85000" lnSpcReduction="20000"/>
              </a:bodyPr>
              <a:lstStyle/>
              <a:p>
                <a:pPr marL="0" indent="0">
                  <a:buNone/>
                </a:pPr>
                <a:r>
                  <a:rPr lang="en-GB" sz="1600" noProof="0" dirty="0">
                    <a:latin typeface="Titillium" panose="00000500000000000000"/>
                  </a:rPr>
                  <a:t>Essential quantities to characterize the dissipative behaviour of materials:</a:t>
                </a:r>
              </a:p>
              <a:p>
                <a:pPr marL="342900" lvl="1" indent="-342900">
                  <a:spcBef>
                    <a:spcPts val="1000"/>
                  </a:spcBef>
                </a:pPr>
                <a:r>
                  <a:rPr lang="en-GB" sz="1600" b="1" i="1" noProof="0" dirty="0">
                    <a:latin typeface="Titillium" panose="00000500000000000000"/>
                  </a:rPr>
                  <a:t>Quality factor </a:t>
                </a:r>
                <a14:m>
                  <m:oMath xmlns:m="http://schemas.openxmlformats.org/officeDocument/2006/math">
                    <m:r>
                      <a:rPr lang="en-GB" sz="1600" b="1" i="1" noProof="0">
                        <a:latin typeface="Cambria Math" panose="02040503050406030204" pitchFamily="18" charset="0"/>
                        <a:ea typeface="Cambria Math" panose="02040503050406030204" pitchFamily="18" charset="0"/>
                      </a:rPr>
                      <m:t>𝓠</m:t>
                    </m:r>
                    <m:r>
                      <a:rPr lang="en-GB" sz="1600" i="1" noProof="0" smtClean="0">
                        <a:latin typeface="Cambria Math" panose="02040503050406030204" pitchFamily="18" charset="0"/>
                        <a:ea typeface="Cambria Math" panose="02040503050406030204" pitchFamily="18" charset="0"/>
                      </a:rPr>
                      <m:t>≡</m:t>
                    </m:r>
                    <m:r>
                      <a:rPr lang="en-GB" sz="1600" b="0" i="1" noProof="0" smtClean="0">
                        <a:latin typeface="Cambria Math" panose="02040503050406030204" pitchFamily="18" charset="0"/>
                        <a:ea typeface="Cambria Math" panose="02040503050406030204" pitchFamily="18" charset="0"/>
                      </a:rPr>
                      <m:t>2</m:t>
                    </m:r>
                    <m:r>
                      <a:rPr lang="en-GB" sz="1600" b="0" i="1" noProof="0" smtClean="0">
                        <a:latin typeface="Cambria Math" panose="02040503050406030204" pitchFamily="18" charset="0"/>
                        <a:ea typeface="Cambria Math" panose="02040503050406030204" pitchFamily="18" charset="0"/>
                      </a:rPr>
                      <m:t>𝜋</m:t>
                    </m:r>
                    <m:f>
                      <m:fPr>
                        <m:ctrlPr>
                          <a:rPr lang="en-GB" sz="1600" b="0" i="1" noProof="0" smtClean="0">
                            <a:latin typeface="Cambria Math" panose="02040503050406030204" pitchFamily="18" charset="0"/>
                            <a:ea typeface="Cambria Math" panose="02040503050406030204" pitchFamily="18" charset="0"/>
                          </a:rPr>
                        </m:ctrlPr>
                      </m:fPr>
                      <m:num>
                        <m:sSub>
                          <m:sSubPr>
                            <m:ctrlPr>
                              <a:rPr lang="en-GB" sz="1600" b="0" i="1" noProof="0" smtClean="0">
                                <a:latin typeface="Cambria Math" panose="02040503050406030204" pitchFamily="18" charset="0"/>
                                <a:ea typeface="Cambria Math" panose="02040503050406030204" pitchFamily="18" charset="0"/>
                              </a:rPr>
                            </m:ctrlPr>
                          </m:sSubPr>
                          <m:e>
                            <m:r>
                              <a:rPr lang="en-GB" sz="1600" b="0" i="1" noProof="0" smtClean="0">
                                <a:latin typeface="Cambria Math" panose="02040503050406030204" pitchFamily="18" charset="0"/>
                                <a:ea typeface="Cambria Math" panose="02040503050406030204" pitchFamily="18" charset="0"/>
                              </a:rPr>
                              <m:t>𝐸</m:t>
                            </m:r>
                          </m:e>
                          <m:sub>
                            <m:r>
                              <a:rPr lang="en-GB" sz="1600" b="0" i="1" noProof="0" smtClean="0">
                                <a:latin typeface="Cambria Math" panose="02040503050406030204" pitchFamily="18" charset="0"/>
                                <a:ea typeface="Cambria Math" panose="02040503050406030204" pitchFamily="18" charset="0"/>
                              </a:rPr>
                              <m:t>𝑡𝑜𝑡</m:t>
                            </m:r>
                          </m:sub>
                        </m:sSub>
                      </m:num>
                      <m:den>
                        <m:sSub>
                          <m:sSubPr>
                            <m:ctrlPr>
                              <a:rPr lang="en-GB" sz="1600" b="0" i="1" noProof="0" smtClean="0">
                                <a:latin typeface="Cambria Math" panose="02040503050406030204" pitchFamily="18" charset="0"/>
                                <a:ea typeface="Cambria Math" panose="02040503050406030204" pitchFamily="18" charset="0"/>
                              </a:rPr>
                            </m:ctrlPr>
                          </m:sSubPr>
                          <m:e>
                            <m:r>
                              <a:rPr lang="en-GB" sz="1600" b="0" i="1" noProof="0" smtClean="0">
                                <a:latin typeface="Cambria Math" panose="02040503050406030204" pitchFamily="18" charset="0"/>
                                <a:ea typeface="Cambria Math" panose="02040503050406030204" pitchFamily="18" charset="0"/>
                              </a:rPr>
                              <m:t>𝐸</m:t>
                            </m:r>
                          </m:e>
                          <m:sub>
                            <m:r>
                              <a:rPr lang="en-GB" sz="1600" b="0" i="1" noProof="0" smtClean="0">
                                <a:latin typeface="Cambria Math" panose="02040503050406030204" pitchFamily="18" charset="0"/>
                                <a:ea typeface="Cambria Math" panose="02040503050406030204" pitchFamily="18" charset="0"/>
                              </a:rPr>
                              <m:t>𝑑𝑖𝑠𝑠</m:t>
                            </m:r>
                          </m:sub>
                        </m:sSub>
                      </m:den>
                    </m:f>
                  </m:oMath>
                </a14:m>
                <a:endParaRPr lang="en-GB" sz="1600" noProof="0" dirty="0">
                  <a:latin typeface="Titillium" panose="00000500000000000000"/>
                </a:endParaRPr>
              </a:p>
              <a:p>
                <a:pPr marL="800100" lvl="2" indent="-342900">
                  <a:spcBef>
                    <a:spcPts val="1000"/>
                  </a:spcBef>
                  <a:buFont typeface="Wingdings" panose="05000000000000000000" pitchFamily="2" charset="2"/>
                  <a:buChar char="Ø"/>
                </a:pPr>
                <a:r>
                  <a:rPr lang="en-GB" sz="1600" noProof="0" dirty="0">
                    <a:solidFill>
                      <a:schemeClr val="bg2">
                        <a:lumMod val="75000"/>
                      </a:schemeClr>
                    </a:solidFill>
                    <a:latin typeface="Titillium" panose="00000500000000000000"/>
                  </a:rPr>
                  <a:t>Systems with high dissipations have low </a:t>
                </a:r>
                <a14:m>
                  <m:oMath xmlns:m="http://schemas.openxmlformats.org/officeDocument/2006/math">
                    <m:r>
                      <a:rPr lang="en-GB" sz="1600" i="1" noProof="0">
                        <a:solidFill>
                          <a:schemeClr val="bg2">
                            <a:lumMod val="75000"/>
                          </a:schemeClr>
                        </a:solidFill>
                        <a:latin typeface="Cambria Math" panose="02040503050406030204" pitchFamily="18" charset="0"/>
                        <a:ea typeface="Cambria Math" panose="02040503050406030204" pitchFamily="18" charset="0"/>
                      </a:rPr>
                      <m:t>𝒬</m:t>
                    </m:r>
                  </m:oMath>
                </a14:m>
                <a:r>
                  <a:rPr lang="en-GB" sz="1600" noProof="0" dirty="0">
                    <a:solidFill>
                      <a:schemeClr val="bg2">
                        <a:lumMod val="75000"/>
                      </a:schemeClr>
                    </a:solidFill>
                    <a:latin typeface="Titillium" panose="00000500000000000000"/>
                  </a:rPr>
                  <a:t> and larger off-resonance contribution, and </a:t>
                </a:r>
                <a:r>
                  <a:rPr lang="en-GB" sz="1600" noProof="0" dirty="0" err="1">
                    <a:solidFill>
                      <a:schemeClr val="bg2">
                        <a:lumMod val="75000"/>
                      </a:schemeClr>
                    </a:solidFill>
                    <a:latin typeface="Titillium" panose="00000500000000000000"/>
                  </a:rPr>
                  <a:t>viceversa</a:t>
                </a:r>
                <a:endParaRPr lang="en-GB" sz="1600" noProof="0" dirty="0">
                  <a:solidFill>
                    <a:schemeClr val="bg2">
                      <a:lumMod val="75000"/>
                    </a:schemeClr>
                  </a:solidFill>
                  <a:latin typeface="Titillium" panose="00000500000000000000"/>
                </a:endParaRPr>
              </a:p>
              <a:p>
                <a:pPr marL="342900" lvl="1" indent="-342900">
                  <a:spcBef>
                    <a:spcPts val="1000"/>
                  </a:spcBef>
                </a:pPr>
                <a:r>
                  <a:rPr lang="en-GB" sz="1600" noProof="0" dirty="0">
                    <a:latin typeface="Titillium" panose="00000500000000000000"/>
                  </a:rPr>
                  <a:t>A system is dissipative whenever its </a:t>
                </a:r>
                <a:r>
                  <a:rPr lang="en-GB" sz="1600" noProof="0" dirty="0">
                    <a:solidFill>
                      <a:srgbClr val="FF0000"/>
                    </a:solidFill>
                    <a:latin typeface="Titillium" panose="00000500000000000000"/>
                  </a:rPr>
                  <a:t>response to a step input is characterized by a finite </a:t>
                </a:r>
                <a:r>
                  <a:rPr lang="en-GB" sz="1600" i="1" u="sng" noProof="0" dirty="0">
                    <a:solidFill>
                      <a:srgbClr val="FF0000"/>
                    </a:solidFill>
                    <a:latin typeface="Titillium" panose="00000500000000000000"/>
                  </a:rPr>
                  <a:t>relaxation time</a:t>
                </a:r>
                <a:r>
                  <a:rPr lang="en-GB" sz="1600" i="1" noProof="0" dirty="0">
                    <a:solidFill>
                      <a:srgbClr val="FF0000"/>
                    </a:solidFill>
                    <a:latin typeface="Titillium" panose="00000500000000000000"/>
                  </a:rPr>
                  <a:t> </a:t>
                </a:r>
                <a14:m>
                  <m:oMath xmlns:m="http://schemas.openxmlformats.org/officeDocument/2006/math">
                    <m:r>
                      <a:rPr lang="en-GB" sz="1600" i="1" noProof="0" smtClean="0">
                        <a:solidFill>
                          <a:srgbClr val="FF0000"/>
                        </a:solidFill>
                        <a:latin typeface="Cambria Math" panose="02040503050406030204" pitchFamily="18" charset="0"/>
                        <a:ea typeface="Cambria Math" panose="02040503050406030204" pitchFamily="18" charset="0"/>
                      </a:rPr>
                      <m:t>𝜏</m:t>
                    </m:r>
                  </m:oMath>
                </a14:m>
                <a:r>
                  <a:rPr lang="en-GB" sz="1600" noProof="0" dirty="0">
                    <a:latin typeface="Titillium" panose="00000500000000000000"/>
                  </a:rPr>
                  <a:t> </a:t>
                </a:r>
                <a14:m>
                  <m:oMath xmlns:m="http://schemas.openxmlformats.org/officeDocument/2006/math">
                    <m:r>
                      <a:rPr lang="en-GB" sz="1600" i="1" noProof="0">
                        <a:latin typeface="Cambria Math" panose="02040503050406030204" pitchFamily="18" charset="0"/>
                        <a:ea typeface="Cambria Math" panose="02040503050406030204" pitchFamily="18" charset="0"/>
                      </a:rPr>
                      <m:t>→</m:t>
                    </m:r>
                  </m:oMath>
                </a14:m>
                <a:r>
                  <a:rPr lang="en-GB" sz="1600" noProof="0" dirty="0">
                    <a:latin typeface="Titillium" panose="00000500000000000000"/>
                  </a:rPr>
                  <a:t> </a:t>
                </a:r>
                <a:r>
                  <a:rPr lang="en-GB" sz="1600" noProof="0" dirty="0">
                    <a:solidFill>
                      <a:srgbClr val="FF0000"/>
                    </a:solidFill>
                    <a:latin typeface="Titillium" panose="00000500000000000000"/>
                  </a:rPr>
                  <a:t>phase lag between input and response </a:t>
                </a:r>
                <a14:m>
                  <m:oMath xmlns:m="http://schemas.openxmlformats.org/officeDocument/2006/math">
                    <m:r>
                      <a:rPr lang="en-GB" sz="1600" i="1" noProof="0" smtClean="0">
                        <a:solidFill>
                          <a:srgbClr val="FF0000"/>
                        </a:solidFill>
                        <a:latin typeface="Cambria Math" panose="02040503050406030204" pitchFamily="18" charset="0"/>
                        <a:ea typeface="Cambria Math" panose="02040503050406030204" pitchFamily="18" charset="0"/>
                      </a:rPr>
                      <m:t>→</m:t>
                    </m:r>
                  </m:oMath>
                </a14:m>
                <a:r>
                  <a:rPr lang="en-GB" sz="1600" noProof="0" dirty="0">
                    <a:solidFill>
                      <a:srgbClr val="FF0000"/>
                    </a:solidFill>
                    <a:latin typeface="Titillium" panose="00000500000000000000"/>
                  </a:rPr>
                  <a:t> </a:t>
                </a:r>
                <a:r>
                  <a:rPr lang="en-GB" sz="1600" b="1" i="1" noProof="0" dirty="0">
                    <a:solidFill>
                      <a:srgbClr val="FF0000"/>
                    </a:solidFill>
                    <a:latin typeface="Titillium" panose="00000500000000000000"/>
                  </a:rPr>
                  <a:t>Loss angle</a:t>
                </a:r>
                <a:r>
                  <a:rPr lang="en-GB" sz="1600" b="1" noProof="0" dirty="0">
                    <a:solidFill>
                      <a:srgbClr val="FF0000"/>
                    </a:solidFill>
                    <a:latin typeface="Titillium" panose="00000500000000000000"/>
                  </a:rPr>
                  <a:t> </a:t>
                </a:r>
                <a14:m>
                  <m:oMath xmlns:m="http://schemas.openxmlformats.org/officeDocument/2006/math">
                    <m:r>
                      <a:rPr lang="en-GB" sz="1600" b="1" i="1" noProof="0" smtClean="0">
                        <a:solidFill>
                          <a:srgbClr val="FF0000"/>
                        </a:solidFill>
                        <a:latin typeface="Cambria Math" panose="02040503050406030204" pitchFamily="18" charset="0"/>
                        <a:ea typeface="Cambria Math" panose="02040503050406030204" pitchFamily="18" charset="0"/>
                      </a:rPr>
                      <m:t>𝝋</m:t>
                    </m:r>
                    <m:d>
                      <m:dPr>
                        <m:ctrlPr>
                          <a:rPr lang="en-GB" sz="1600" b="1" i="1" noProof="0" smtClean="0">
                            <a:solidFill>
                              <a:srgbClr val="FF0000"/>
                            </a:solidFill>
                            <a:latin typeface="Cambria Math" panose="02040503050406030204" pitchFamily="18" charset="0"/>
                            <a:ea typeface="Cambria Math" panose="02040503050406030204" pitchFamily="18" charset="0"/>
                          </a:rPr>
                        </m:ctrlPr>
                      </m:dPr>
                      <m:e>
                        <m:r>
                          <a:rPr lang="en-GB" sz="1600" b="1" i="1" noProof="0" smtClean="0">
                            <a:solidFill>
                              <a:srgbClr val="FF0000"/>
                            </a:solidFill>
                            <a:latin typeface="Cambria Math" panose="02040503050406030204" pitchFamily="18" charset="0"/>
                            <a:ea typeface="Cambria Math" panose="02040503050406030204" pitchFamily="18" charset="0"/>
                          </a:rPr>
                          <m:t>𝝎</m:t>
                        </m:r>
                      </m:e>
                    </m:d>
                  </m:oMath>
                </a14:m>
                <a:endParaRPr lang="en-GB" sz="1600" noProof="0" dirty="0">
                  <a:latin typeface="Titillium" panose="00000500000000000000"/>
                </a:endParaRPr>
              </a:p>
              <a:p>
                <a:pPr marL="800100" lvl="2" indent="-342900">
                  <a:spcBef>
                    <a:spcPts val="1000"/>
                  </a:spcBef>
                  <a:buFont typeface="Wingdings" panose="05000000000000000000" pitchFamily="2" charset="2"/>
                  <a:buChar char="Ø"/>
                </a:pPr>
                <a:r>
                  <a:rPr lang="en-GB" sz="1600" noProof="0" dirty="0">
                    <a:latin typeface="Titillium" panose="00000500000000000000"/>
                  </a:rPr>
                  <a:t>At resonance </a:t>
                </a:r>
                <a14:m>
                  <m:oMath xmlns:m="http://schemas.openxmlformats.org/officeDocument/2006/math">
                    <m:r>
                      <a:rPr lang="en-GB" sz="1600" i="1" noProof="0">
                        <a:latin typeface="Cambria Math" panose="02040503050406030204" pitchFamily="18" charset="0"/>
                        <a:ea typeface="Cambria Math" panose="02040503050406030204" pitchFamily="18" charset="0"/>
                      </a:rPr>
                      <m:t>𝜑</m:t>
                    </m:r>
                    <m:d>
                      <m:dPr>
                        <m:ctrlPr>
                          <a:rPr lang="en-GB" sz="1600" i="1" noProof="0" smtClean="0">
                            <a:latin typeface="Cambria Math" panose="02040503050406030204" pitchFamily="18" charset="0"/>
                            <a:ea typeface="Cambria Math" panose="02040503050406030204" pitchFamily="18" charset="0"/>
                          </a:rPr>
                        </m:ctrlPr>
                      </m:dPr>
                      <m:e>
                        <m:sSub>
                          <m:sSubPr>
                            <m:ctrlPr>
                              <a:rPr lang="en-GB" sz="1600" i="1" noProof="0" smtClean="0">
                                <a:latin typeface="Cambria Math" panose="02040503050406030204" pitchFamily="18" charset="0"/>
                                <a:ea typeface="Cambria Math" panose="02040503050406030204" pitchFamily="18" charset="0"/>
                              </a:rPr>
                            </m:ctrlPr>
                          </m:sSubPr>
                          <m:e>
                            <m:r>
                              <a:rPr lang="en-GB" sz="1600" i="1" noProof="0" smtClean="0">
                                <a:latin typeface="Cambria Math" panose="02040503050406030204" pitchFamily="18" charset="0"/>
                                <a:ea typeface="Cambria Math" panose="02040503050406030204" pitchFamily="18" charset="0"/>
                              </a:rPr>
                              <m:t>𝜔</m:t>
                            </m:r>
                          </m:e>
                          <m:sub>
                            <m:r>
                              <a:rPr lang="en-GB" sz="1600" b="0" i="1" noProof="0" smtClean="0">
                                <a:latin typeface="Cambria Math" panose="02040503050406030204" pitchFamily="18" charset="0"/>
                                <a:ea typeface="Cambria Math" panose="02040503050406030204" pitchFamily="18" charset="0"/>
                              </a:rPr>
                              <m:t>0</m:t>
                            </m:r>
                          </m:sub>
                        </m:sSub>
                      </m:e>
                    </m:d>
                    <m:r>
                      <a:rPr lang="en-GB" sz="1600" i="1" noProof="0" smtClean="0">
                        <a:latin typeface="Cambria Math" panose="02040503050406030204" pitchFamily="18" charset="0"/>
                        <a:ea typeface="Cambria Math" panose="02040503050406030204" pitchFamily="18" charset="0"/>
                      </a:rPr>
                      <m:t>=</m:t>
                    </m:r>
                    <m:f>
                      <m:fPr>
                        <m:ctrlPr>
                          <a:rPr lang="en-GB" sz="1600" i="1" noProof="0" smtClean="0">
                            <a:latin typeface="Cambria Math" panose="02040503050406030204" pitchFamily="18" charset="0"/>
                            <a:ea typeface="Cambria Math" panose="02040503050406030204" pitchFamily="18" charset="0"/>
                          </a:rPr>
                        </m:ctrlPr>
                      </m:fPr>
                      <m:num>
                        <m:r>
                          <a:rPr lang="en-GB" sz="1600" i="1" noProof="0" smtClean="0">
                            <a:latin typeface="Cambria Math" panose="02040503050406030204" pitchFamily="18" charset="0"/>
                            <a:ea typeface="Cambria Math" panose="02040503050406030204" pitchFamily="18" charset="0"/>
                          </a:rPr>
                          <m:t>1</m:t>
                        </m:r>
                      </m:num>
                      <m:den>
                        <m:r>
                          <a:rPr lang="en-GB" sz="1600" b="0" i="1" noProof="0" smtClean="0">
                            <a:latin typeface="Cambria Math" panose="02040503050406030204" pitchFamily="18" charset="0"/>
                            <a:ea typeface="Cambria Math" panose="02040503050406030204" pitchFamily="18" charset="0"/>
                          </a:rPr>
                          <m:t>𝑄</m:t>
                        </m:r>
                      </m:den>
                    </m:f>
                  </m:oMath>
                </a14:m>
                <a:endParaRPr lang="en-GB" sz="1600" noProof="0" dirty="0">
                  <a:latin typeface="Titillium" panose="00000500000000000000"/>
                </a:endParaRPr>
              </a:p>
              <a:p>
                <a:pPr marL="800100" lvl="2" indent="-342900">
                  <a:spcBef>
                    <a:spcPts val="1000"/>
                  </a:spcBef>
                  <a:buFont typeface="Wingdings" panose="05000000000000000000" pitchFamily="2" charset="2"/>
                  <a:buChar char="Ø"/>
                </a:pPr>
                <a:r>
                  <a:rPr lang="en-GB" sz="1600" noProof="0" dirty="0">
                    <a:latin typeface="Titillium" panose="00000500000000000000"/>
                  </a:rPr>
                  <a:t>Additive quantity </a:t>
                </a:r>
              </a:p>
              <a:p>
                <a:pPr marL="342900" lvl="1" indent="-342900">
                  <a:spcBef>
                    <a:spcPts val="1000"/>
                  </a:spcBef>
                </a:pPr>
                <a:r>
                  <a:rPr lang="en-GB" sz="1600" noProof="0" dirty="0">
                    <a:solidFill>
                      <a:schemeClr val="bg2">
                        <a:lumMod val="75000"/>
                      </a:schemeClr>
                    </a:solidFill>
                    <a:latin typeface="Titillium" panose="00000500000000000000"/>
                  </a:rPr>
                  <a:t>Any physical system can be composed by many different parts (</a:t>
                </a:r>
                <a:r>
                  <a:rPr lang="en-GB" sz="1600" noProof="0" dirty="0" err="1">
                    <a:solidFill>
                      <a:schemeClr val="bg2">
                        <a:lumMod val="75000"/>
                      </a:schemeClr>
                    </a:solidFill>
                    <a:latin typeface="Titillium" panose="00000500000000000000"/>
                  </a:rPr>
                  <a:t>i</a:t>
                </a:r>
                <a:r>
                  <a:rPr lang="en-GB" sz="1600" noProof="0" dirty="0">
                    <a:solidFill>
                      <a:schemeClr val="bg2">
                        <a:lumMod val="75000"/>
                      </a:schemeClr>
                    </a:solidFill>
                    <a:latin typeface="Titillium" panose="00000500000000000000"/>
                  </a:rPr>
                  <a:t>), whose stored energies (s) can be dissipated by many different mechanisms (m)</a:t>
                </a:r>
              </a:p>
              <a:p>
                <a:pPr marL="800100" lvl="2" indent="-342900">
                  <a:spcBef>
                    <a:spcPts val="1000"/>
                  </a:spcBef>
                  <a:buFont typeface="Wingdings" panose="05000000000000000000" pitchFamily="2" charset="2"/>
                  <a:buChar char="Ø"/>
                </a:pPr>
                <a:r>
                  <a:rPr lang="en-GB" sz="1600" b="1" i="1" noProof="0" dirty="0">
                    <a:solidFill>
                      <a:schemeClr val="bg2">
                        <a:lumMod val="75000"/>
                      </a:schemeClr>
                    </a:solidFill>
                    <a:latin typeface="Titillium" panose="00000500000000000000"/>
                  </a:rPr>
                  <a:t>Dilution factor </a:t>
                </a:r>
                <a14:m>
                  <m:oMath xmlns:m="http://schemas.openxmlformats.org/officeDocument/2006/math">
                    <m:sSub>
                      <m:sSubPr>
                        <m:ctrlPr>
                          <a:rPr lang="en-GB" sz="1600" b="1" i="1" noProof="0" smtClean="0">
                            <a:solidFill>
                              <a:schemeClr val="bg2">
                                <a:lumMod val="75000"/>
                              </a:schemeClr>
                            </a:solidFill>
                            <a:latin typeface="Cambria Math" panose="02040503050406030204" pitchFamily="18" charset="0"/>
                          </a:rPr>
                        </m:ctrlPr>
                      </m:sSubPr>
                      <m:e>
                        <m:r>
                          <a:rPr lang="en-GB" sz="1600" b="1" i="1" noProof="0" smtClean="0">
                            <a:solidFill>
                              <a:schemeClr val="bg2">
                                <a:lumMod val="75000"/>
                              </a:schemeClr>
                            </a:solidFill>
                            <a:latin typeface="Cambria Math" panose="02040503050406030204" pitchFamily="18" charset="0"/>
                          </a:rPr>
                          <m:t>𝑫</m:t>
                        </m:r>
                      </m:e>
                      <m:sub>
                        <m:r>
                          <a:rPr lang="en-GB" sz="1600" b="1" i="1" noProof="0" smtClean="0">
                            <a:solidFill>
                              <a:schemeClr val="bg2">
                                <a:lumMod val="75000"/>
                              </a:schemeClr>
                            </a:solidFill>
                            <a:latin typeface="Cambria Math" panose="02040503050406030204" pitchFamily="18" charset="0"/>
                          </a:rPr>
                          <m:t>𝒊</m:t>
                        </m:r>
                        <m:r>
                          <a:rPr lang="en-GB" sz="1600" b="1" i="1" noProof="0" smtClean="0">
                            <a:solidFill>
                              <a:schemeClr val="bg2">
                                <a:lumMod val="75000"/>
                              </a:schemeClr>
                            </a:solidFill>
                            <a:latin typeface="Cambria Math" panose="02040503050406030204" pitchFamily="18" charset="0"/>
                          </a:rPr>
                          <m:t>,</m:t>
                        </m:r>
                        <m:r>
                          <a:rPr lang="en-GB" sz="1600" b="1" i="1" noProof="0" smtClean="0">
                            <a:solidFill>
                              <a:schemeClr val="bg2">
                                <a:lumMod val="75000"/>
                              </a:schemeClr>
                            </a:solidFill>
                            <a:latin typeface="Cambria Math" panose="02040503050406030204" pitchFamily="18" charset="0"/>
                          </a:rPr>
                          <m:t>𝒔</m:t>
                        </m:r>
                      </m:sub>
                    </m:sSub>
                    <m:d>
                      <m:dPr>
                        <m:ctrlPr>
                          <a:rPr lang="en-GB" sz="1600" b="1" i="1" noProof="0" smtClean="0">
                            <a:solidFill>
                              <a:schemeClr val="bg2">
                                <a:lumMod val="75000"/>
                              </a:schemeClr>
                            </a:solidFill>
                            <a:latin typeface="Cambria Math" panose="02040503050406030204" pitchFamily="18" charset="0"/>
                          </a:rPr>
                        </m:ctrlPr>
                      </m:dPr>
                      <m:e>
                        <m:r>
                          <a:rPr lang="en-GB" sz="1600" b="1" i="1" noProof="0" smtClean="0">
                            <a:solidFill>
                              <a:schemeClr val="bg2">
                                <a:lumMod val="75000"/>
                              </a:schemeClr>
                            </a:solidFill>
                            <a:latin typeface="Cambria Math" panose="02040503050406030204" pitchFamily="18" charset="0"/>
                            <a:ea typeface="Cambria Math" panose="02040503050406030204" pitchFamily="18" charset="0"/>
                          </a:rPr>
                          <m:t>𝝎</m:t>
                        </m:r>
                      </m:e>
                    </m:d>
                    <m:r>
                      <a:rPr lang="en-GB" sz="1600" b="0" i="0" noProof="0" smtClean="0">
                        <a:solidFill>
                          <a:schemeClr val="bg2">
                            <a:lumMod val="75000"/>
                          </a:schemeClr>
                        </a:solidFill>
                        <a:latin typeface="Cambria Math" panose="02040503050406030204" pitchFamily="18" charset="0"/>
                        <a:ea typeface="Cambria Math" panose="02040503050406030204" pitchFamily="18" charset="0"/>
                      </a:rPr>
                      <m:t>=</m:t>
                    </m:r>
                    <m:f>
                      <m:fPr>
                        <m:ctrlPr>
                          <a:rPr lang="en-GB" sz="1600" b="0" i="1" noProof="0" smtClean="0">
                            <a:solidFill>
                              <a:schemeClr val="bg2">
                                <a:lumMod val="75000"/>
                              </a:schemeClr>
                            </a:solidFill>
                            <a:latin typeface="Cambria Math" panose="02040503050406030204" pitchFamily="18" charset="0"/>
                            <a:ea typeface="Cambria Math" panose="02040503050406030204" pitchFamily="18" charset="0"/>
                          </a:rPr>
                        </m:ctrlPr>
                      </m:fPr>
                      <m:num>
                        <m:sSub>
                          <m:sSubPr>
                            <m:ctrlPr>
                              <a:rPr lang="en-GB" sz="1600" b="0" i="1" noProof="0" smtClean="0">
                                <a:solidFill>
                                  <a:schemeClr val="bg2">
                                    <a:lumMod val="75000"/>
                                  </a:schemeClr>
                                </a:solidFill>
                                <a:latin typeface="Cambria Math" panose="02040503050406030204" pitchFamily="18" charset="0"/>
                                <a:ea typeface="Cambria Math" panose="02040503050406030204" pitchFamily="18" charset="0"/>
                              </a:rPr>
                            </m:ctrlPr>
                          </m:sSubPr>
                          <m:e>
                            <m:r>
                              <a:rPr lang="en-GB" sz="1600" b="0" i="1" noProof="0" smtClean="0">
                                <a:solidFill>
                                  <a:schemeClr val="bg2">
                                    <a:lumMod val="75000"/>
                                  </a:schemeClr>
                                </a:solidFill>
                                <a:latin typeface="Cambria Math" panose="02040503050406030204" pitchFamily="18" charset="0"/>
                                <a:ea typeface="Cambria Math" panose="02040503050406030204" pitchFamily="18" charset="0"/>
                              </a:rPr>
                              <m:t>𝐸</m:t>
                            </m:r>
                          </m:e>
                          <m:sub>
                            <m:r>
                              <a:rPr lang="en-GB" sz="1600" b="0" i="1" noProof="0" smtClean="0">
                                <a:solidFill>
                                  <a:schemeClr val="bg2">
                                    <a:lumMod val="75000"/>
                                  </a:schemeClr>
                                </a:solidFill>
                                <a:latin typeface="Cambria Math" panose="02040503050406030204" pitchFamily="18" charset="0"/>
                                <a:ea typeface="Cambria Math" panose="02040503050406030204" pitchFamily="18" charset="0"/>
                              </a:rPr>
                              <m:t>𝑖</m:t>
                            </m:r>
                            <m:r>
                              <a:rPr lang="en-GB" sz="1600" b="0" i="1" noProof="0" smtClean="0">
                                <a:solidFill>
                                  <a:schemeClr val="bg2">
                                    <a:lumMod val="75000"/>
                                  </a:schemeClr>
                                </a:solidFill>
                                <a:latin typeface="Cambria Math" panose="02040503050406030204" pitchFamily="18" charset="0"/>
                                <a:ea typeface="Cambria Math" panose="02040503050406030204" pitchFamily="18" charset="0"/>
                              </a:rPr>
                              <m:t>,</m:t>
                            </m:r>
                            <m:r>
                              <a:rPr lang="en-GB" sz="1600" b="0" i="1" noProof="0" smtClean="0">
                                <a:solidFill>
                                  <a:schemeClr val="bg2">
                                    <a:lumMod val="75000"/>
                                  </a:schemeClr>
                                </a:solidFill>
                                <a:latin typeface="Cambria Math" panose="02040503050406030204" pitchFamily="18" charset="0"/>
                                <a:ea typeface="Cambria Math" panose="02040503050406030204" pitchFamily="18" charset="0"/>
                              </a:rPr>
                              <m:t>𝑠</m:t>
                            </m:r>
                          </m:sub>
                        </m:sSub>
                      </m:num>
                      <m:den>
                        <m:sSub>
                          <m:sSubPr>
                            <m:ctrlPr>
                              <a:rPr lang="en-GB" sz="1600" b="0" i="1" noProof="0" smtClean="0">
                                <a:solidFill>
                                  <a:schemeClr val="bg2">
                                    <a:lumMod val="75000"/>
                                  </a:schemeClr>
                                </a:solidFill>
                                <a:latin typeface="Cambria Math" panose="02040503050406030204" pitchFamily="18" charset="0"/>
                                <a:ea typeface="Cambria Math" panose="02040503050406030204" pitchFamily="18" charset="0"/>
                              </a:rPr>
                            </m:ctrlPr>
                          </m:sSubPr>
                          <m:e>
                            <m:r>
                              <a:rPr lang="en-GB" sz="1600" b="0" i="1" noProof="0" smtClean="0">
                                <a:solidFill>
                                  <a:schemeClr val="bg2">
                                    <a:lumMod val="75000"/>
                                  </a:schemeClr>
                                </a:solidFill>
                                <a:latin typeface="Cambria Math" panose="02040503050406030204" pitchFamily="18" charset="0"/>
                                <a:ea typeface="Cambria Math" panose="02040503050406030204" pitchFamily="18" charset="0"/>
                              </a:rPr>
                              <m:t>𝐸</m:t>
                            </m:r>
                          </m:e>
                          <m:sub>
                            <m:r>
                              <a:rPr lang="en-GB" sz="1600" b="0" i="1" noProof="0" smtClean="0">
                                <a:solidFill>
                                  <a:schemeClr val="bg2">
                                    <a:lumMod val="75000"/>
                                  </a:schemeClr>
                                </a:solidFill>
                                <a:latin typeface="Cambria Math" panose="02040503050406030204" pitchFamily="18" charset="0"/>
                                <a:ea typeface="Cambria Math" panose="02040503050406030204" pitchFamily="18" charset="0"/>
                              </a:rPr>
                              <m:t>𝑡𝑜𝑡</m:t>
                            </m:r>
                          </m:sub>
                        </m:sSub>
                      </m:den>
                    </m:f>
                  </m:oMath>
                </a14:m>
                <a:endParaRPr lang="en-GB" sz="1600" noProof="0" dirty="0">
                  <a:solidFill>
                    <a:schemeClr val="bg2">
                      <a:lumMod val="75000"/>
                    </a:schemeClr>
                  </a:solidFill>
                  <a:latin typeface="Titillium" panose="00000500000000000000"/>
                </a:endParaRPr>
              </a:p>
              <a:p>
                <a:pPr marL="800100" lvl="2" indent="-342900">
                  <a:spcBef>
                    <a:spcPts val="1000"/>
                  </a:spcBef>
                  <a:buFont typeface="Wingdings" panose="05000000000000000000" pitchFamily="2" charset="2"/>
                  <a:buChar char="Ø"/>
                </a:pPr>
                <a14:m>
                  <m:oMath xmlns:m="http://schemas.openxmlformats.org/officeDocument/2006/math">
                    <m:sSub>
                      <m:sSubPr>
                        <m:ctrlPr>
                          <a:rPr lang="en-GB" sz="1600" i="1" noProof="0" smtClean="0">
                            <a:solidFill>
                              <a:schemeClr val="bg2">
                                <a:lumMod val="75000"/>
                              </a:schemeClr>
                            </a:solidFill>
                            <a:latin typeface="Cambria Math" panose="02040503050406030204" pitchFamily="18" charset="0"/>
                          </a:rPr>
                        </m:ctrlPr>
                      </m:sSubPr>
                      <m:e>
                        <m:r>
                          <a:rPr lang="en-GB" sz="1600" i="1" noProof="0" smtClean="0">
                            <a:solidFill>
                              <a:schemeClr val="bg2">
                                <a:lumMod val="75000"/>
                              </a:schemeClr>
                            </a:solidFill>
                            <a:latin typeface="Cambria Math" panose="02040503050406030204" pitchFamily="18" charset="0"/>
                            <a:ea typeface="Cambria Math" panose="02040503050406030204" pitchFamily="18" charset="0"/>
                          </a:rPr>
                          <m:t>𝜑</m:t>
                        </m:r>
                      </m:e>
                      <m:sub>
                        <m:r>
                          <a:rPr lang="en-GB" sz="1600" b="0" i="1" noProof="0" smtClean="0">
                            <a:solidFill>
                              <a:schemeClr val="bg2">
                                <a:lumMod val="75000"/>
                              </a:schemeClr>
                            </a:solidFill>
                            <a:latin typeface="Cambria Math" panose="02040503050406030204" pitchFamily="18" charset="0"/>
                          </a:rPr>
                          <m:t>𝑡𝑜𝑡</m:t>
                        </m:r>
                      </m:sub>
                    </m:sSub>
                    <m:r>
                      <a:rPr lang="en-GB" sz="1600" b="0" i="1" noProof="0" smtClean="0">
                        <a:solidFill>
                          <a:schemeClr val="bg2">
                            <a:lumMod val="75000"/>
                          </a:schemeClr>
                        </a:solidFill>
                        <a:latin typeface="Cambria Math" panose="02040503050406030204" pitchFamily="18" charset="0"/>
                      </a:rPr>
                      <m:t>=</m:t>
                    </m:r>
                    <m:nary>
                      <m:naryPr>
                        <m:chr m:val="∑"/>
                        <m:supHide m:val="on"/>
                        <m:ctrlPr>
                          <a:rPr lang="en-GB" sz="1600" b="0" i="1" noProof="0" smtClean="0">
                            <a:solidFill>
                              <a:schemeClr val="bg2">
                                <a:lumMod val="75000"/>
                              </a:schemeClr>
                            </a:solidFill>
                            <a:latin typeface="Cambria Math" panose="02040503050406030204" pitchFamily="18" charset="0"/>
                          </a:rPr>
                        </m:ctrlPr>
                      </m:naryPr>
                      <m:sub>
                        <m:r>
                          <m:rPr>
                            <m:brk m:alnAt="7"/>
                          </m:rPr>
                          <a:rPr lang="en-GB" sz="1600" b="0" i="1" noProof="0" smtClean="0">
                            <a:solidFill>
                              <a:schemeClr val="bg2">
                                <a:lumMod val="75000"/>
                              </a:schemeClr>
                            </a:solidFill>
                            <a:latin typeface="Cambria Math" panose="02040503050406030204" pitchFamily="18" charset="0"/>
                          </a:rPr>
                          <m:t>𝑖</m:t>
                        </m:r>
                      </m:sub>
                      <m:sup/>
                      <m:e>
                        <m:f>
                          <m:fPr>
                            <m:ctrlPr>
                              <a:rPr lang="en-GB" sz="1600" b="0" i="1" noProof="0" smtClean="0">
                                <a:solidFill>
                                  <a:schemeClr val="bg2">
                                    <a:lumMod val="75000"/>
                                  </a:schemeClr>
                                </a:solidFill>
                                <a:latin typeface="Cambria Math" panose="02040503050406030204" pitchFamily="18" charset="0"/>
                              </a:rPr>
                            </m:ctrlPr>
                          </m:fPr>
                          <m:num>
                            <m:sSub>
                              <m:sSubPr>
                                <m:ctrlPr>
                                  <a:rPr lang="en-GB" sz="1600" b="0" i="1" noProof="0" smtClean="0">
                                    <a:solidFill>
                                      <a:schemeClr val="bg2">
                                        <a:lumMod val="75000"/>
                                      </a:schemeClr>
                                    </a:solidFill>
                                    <a:latin typeface="Cambria Math" panose="02040503050406030204" pitchFamily="18" charset="0"/>
                                  </a:rPr>
                                </m:ctrlPr>
                              </m:sSubPr>
                              <m:e>
                                <m:r>
                                  <a:rPr lang="en-GB" sz="1600" b="0" i="1" noProof="0" smtClean="0">
                                    <a:solidFill>
                                      <a:schemeClr val="bg2">
                                        <a:lumMod val="75000"/>
                                      </a:schemeClr>
                                    </a:solidFill>
                                    <a:latin typeface="Cambria Math" panose="02040503050406030204" pitchFamily="18" charset="0"/>
                                  </a:rPr>
                                  <m:t>𝐸</m:t>
                                </m:r>
                              </m:e>
                              <m:sub>
                                <m:r>
                                  <a:rPr lang="en-GB" sz="1600" b="0" i="1" noProof="0" smtClean="0">
                                    <a:solidFill>
                                      <a:schemeClr val="bg2">
                                        <a:lumMod val="75000"/>
                                      </a:schemeClr>
                                    </a:solidFill>
                                    <a:latin typeface="Cambria Math" panose="02040503050406030204" pitchFamily="18" charset="0"/>
                                  </a:rPr>
                                  <m:t>𝑑𝑖𝑠𝑠</m:t>
                                </m:r>
                                <m:r>
                                  <a:rPr lang="en-GB" sz="1600" b="0" i="1" noProof="0" smtClean="0">
                                    <a:solidFill>
                                      <a:schemeClr val="bg2">
                                        <a:lumMod val="75000"/>
                                      </a:schemeClr>
                                    </a:solidFill>
                                    <a:latin typeface="Cambria Math" panose="02040503050406030204" pitchFamily="18" charset="0"/>
                                  </a:rPr>
                                  <m:t>,</m:t>
                                </m:r>
                                <m:r>
                                  <a:rPr lang="en-GB" sz="1600" b="0" i="1" noProof="0" smtClean="0">
                                    <a:solidFill>
                                      <a:schemeClr val="bg2">
                                        <a:lumMod val="75000"/>
                                      </a:schemeClr>
                                    </a:solidFill>
                                    <a:latin typeface="Cambria Math" panose="02040503050406030204" pitchFamily="18" charset="0"/>
                                  </a:rPr>
                                  <m:t>𝑖</m:t>
                                </m:r>
                              </m:sub>
                            </m:sSub>
                          </m:num>
                          <m:den>
                            <m:r>
                              <a:rPr lang="en-GB" sz="1600" b="0" i="1" noProof="0" smtClean="0">
                                <a:solidFill>
                                  <a:schemeClr val="bg2">
                                    <a:lumMod val="75000"/>
                                  </a:schemeClr>
                                </a:solidFill>
                                <a:latin typeface="Cambria Math" panose="02040503050406030204" pitchFamily="18" charset="0"/>
                              </a:rPr>
                              <m:t>2</m:t>
                            </m:r>
                            <m:r>
                              <a:rPr lang="en-GB" sz="1600" b="0" i="1" noProof="0" smtClean="0">
                                <a:solidFill>
                                  <a:schemeClr val="bg2">
                                    <a:lumMod val="75000"/>
                                  </a:schemeClr>
                                </a:solidFill>
                                <a:latin typeface="Cambria Math" panose="02040503050406030204" pitchFamily="18" charset="0"/>
                                <a:ea typeface="Cambria Math" panose="02040503050406030204" pitchFamily="18" charset="0"/>
                              </a:rPr>
                              <m:t>𝜋</m:t>
                            </m:r>
                            <m:sSub>
                              <m:sSubPr>
                                <m:ctrlPr>
                                  <a:rPr lang="en-GB" sz="1600" b="0" i="1" noProof="0" smtClean="0">
                                    <a:solidFill>
                                      <a:schemeClr val="bg2">
                                        <a:lumMod val="75000"/>
                                      </a:schemeClr>
                                    </a:solidFill>
                                    <a:latin typeface="Cambria Math" panose="02040503050406030204" pitchFamily="18" charset="0"/>
                                    <a:ea typeface="Cambria Math" panose="02040503050406030204" pitchFamily="18" charset="0"/>
                                  </a:rPr>
                                </m:ctrlPr>
                              </m:sSubPr>
                              <m:e>
                                <m:r>
                                  <a:rPr lang="en-GB" sz="1600" b="0" i="1" noProof="0" smtClean="0">
                                    <a:solidFill>
                                      <a:schemeClr val="bg2">
                                        <a:lumMod val="75000"/>
                                      </a:schemeClr>
                                    </a:solidFill>
                                    <a:latin typeface="Cambria Math" panose="02040503050406030204" pitchFamily="18" charset="0"/>
                                    <a:ea typeface="Cambria Math" panose="02040503050406030204" pitchFamily="18" charset="0"/>
                                  </a:rPr>
                                  <m:t>𝐸</m:t>
                                </m:r>
                              </m:e>
                              <m:sub>
                                <m:r>
                                  <a:rPr lang="en-GB" sz="1600" b="0" i="1" noProof="0" smtClean="0">
                                    <a:solidFill>
                                      <a:schemeClr val="bg2">
                                        <a:lumMod val="75000"/>
                                      </a:schemeClr>
                                    </a:solidFill>
                                    <a:latin typeface="Cambria Math" panose="02040503050406030204" pitchFamily="18" charset="0"/>
                                    <a:ea typeface="Cambria Math" panose="02040503050406030204" pitchFamily="18" charset="0"/>
                                  </a:rPr>
                                  <m:t>𝑡𝑜𝑡</m:t>
                                </m:r>
                              </m:sub>
                            </m:sSub>
                          </m:den>
                        </m:f>
                      </m:e>
                    </m:nary>
                    <m:r>
                      <a:rPr lang="en-GB" sz="1600" b="0" i="1" noProof="0" smtClean="0">
                        <a:solidFill>
                          <a:schemeClr val="bg2">
                            <a:lumMod val="75000"/>
                          </a:schemeClr>
                        </a:solidFill>
                        <a:latin typeface="Cambria Math" panose="02040503050406030204" pitchFamily="18" charset="0"/>
                      </a:rPr>
                      <m:t>=</m:t>
                    </m:r>
                    <m:nary>
                      <m:naryPr>
                        <m:chr m:val="∑"/>
                        <m:supHide m:val="on"/>
                        <m:ctrlPr>
                          <a:rPr lang="en-GB" sz="1600" b="0" i="1" noProof="0" smtClean="0">
                            <a:solidFill>
                              <a:schemeClr val="bg2">
                                <a:lumMod val="75000"/>
                              </a:schemeClr>
                            </a:solidFill>
                            <a:latin typeface="Cambria Math" panose="02040503050406030204" pitchFamily="18" charset="0"/>
                          </a:rPr>
                        </m:ctrlPr>
                      </m:naryPr>
                      <m:sub>
                        <m:r>
                          <m:rPr>
                            <m:brk m:alnAt="7"/>
                          </m:rPr>
                          <a:rPr lang="en-GB" sz="1600" b="0" i="1" noProof="0" smtClean="0">
                            <a:solidFill>
                              <a:schemeClr val="bg2">
                                <a:lumMod val="75000"/>
                              </a:schemeClr>
                            </a:solidFill>
                            <a:latin typeface="Cambria Math" panose="02040503050406030204" pitchFamily="18" charset="0"/>
                          </a:rPr>
                          <m:t>𝑖</m:t>
                        </m:r>
                      </m:sub>
                      <m:sup/>
                      <m:e>
                        <m:nary>
                          <m:naryPr>
                            <m:chr m:val="∑"/>
                            <m:supHide m:val="on"/>
                            <m:ctrlPr>
                              <a:rPr lang="en-GB" sz="1600" i="1" noProof="0" smtClean="0">
                                <a:solidFill>
                                  <a:schemeClr val="bg2">
                                    <a:lumMod val="75000"/>
                                  </a:schemeClr>
                                </a:solidFill>
                                <a:latin typeface="Cambria Math" panose="02040503050406030204" pitchFamily="18" charset="0"/>
                              </a:rPr>
                            </m:ctrlPr>
                          </m:naryPr>
                          <m:sub>
                            <m:r>
                              <m:rPr>
                                <m:brk m:alnAt="7"/>
                              </m:rPr>
                              <a:rPr lang="en-GB" sz="1600" b="0" i="1" noProof="0" smtClean="0">
                                <a:solidFill>
                                  <a:schemeClr val="bg2">
                                    <a:lumMod val="75000"/>
                                  </a:schemeClr>
                                </a:solidFill>
                                <a:latin typeface="Cambria Math" panose="02040503050406030204" pitchFamily="18" charset="0"/>
                              </a:rPr>
                              <m:t>𝑠</m:t>
                            </m:r>
                          </m:sub>
                          <m:sup/>
                          <m:e>
                            <m:sSub>
                              <m:sSubPr>
                                <m:ctrlPr>
                                  <a:rPr lang="en-GB" sz="1600" i="1" noProof="0">
                                    <a:solidFill>
                                      <a:schemeClr val="bg2">
                                        <a:lumMod val="75000"/>
                                      </a:schemeClr>
                                    </a:solidFill>
                                    <a:latin typeface="Cambria Math" panose="02040503050406030204" pitchFamily="18" charset="0"/>
                                  </a:rPr>
                                </m:ctrlPr>
                              </m:sSubPr>
                              <m:e>
                                <m:r>
                                  <a:rPr lang="en-GB" sz="1600" b="0" i="1" noProof="0" smtClean="0">
                                    <a:solidFill>
                                      <a:schemeClr val="bg2">
                                        <a:lumMod val="75000"/>
                                      </a:schemeClr>
                                    </a:solidFill>
                                    <a:latin typeface="Cambria Math" panose="02040503050406030204" pitchFamily="18" charset="0"/>
                                  </a:rPr>
                                  <m:t>𝐷</m:t>
                                </m:r>
                              </m:e>
                              <m:sub>
                                <m:r>
                                  <a:rPr lang="en-GB" sz="1600" b="0" i="1" noProof="0" smtClean="0">
                                    <a:solidFill>
                                      <a:schemeClr val="bg2">
                                        <a:lumMod val="75000"/>
                                      </a:schemeClr>
                                    </a:solidFill>
                                    <a:latin typeface="Cambria Math" panose="02040503050406030204" pitchFamily="18" charset="0"/>
                                  </a:rPr>
                                  <m:t>𝑖</m:t>
                                </m:r>
                                <m:r>
                                  <a:rPr lang="en-GB" sz="1600" b="0" i="1" noProof="0" smtClean="0">
                                    <a:solidFill>
                                      <a:schemeClr val="bg2">
                                        <a:lumMod val="75000"/>
                                      </a:schemeClr>
                                    </a:solidFill>
                                    <a:latin typeface="Cambria Math" panose="02040503050406030204" pitchFamily="18" charset="0"/>
                                  </a:rPr>
                                  <m:t>,</m:t>
                                </m:r>
                                <m:r>
                                  <a:rPr lang="en-GB" sz="1600" b="0" i="1" noProof="0" smtClean="0">
                                    <a:solidFill>
                                      <a:schemeClr val="bg2">
                                        <a:lumMod val="75000"/>
                                      </a:schemeClr>
                                    </a:solidFill>
                                    <a:latin typeface="Cambria Math" panose="02040503050406030204" pitchFamily="18" charset="0"/>
                                  </a:rPr>
                                  <m:t>𝑠</m:t>
                                </m:r>
                              </m:sub>
                            </m:sSub>
                            <m:d>
                              <m:dPr>
                                <m:ctrlPr>
                                  <a:rPr lang="en-GB" sz="1600" i="1" noProof="0" smtClean="0">
                                    <a:solidFill>
                                      <a:schemeClr val="bg2">
                                        <a:lumMod val="75000"/>
                                      </a:schemeClr>
                                    </a:solidFill>
                                    <a:latin typeface="Cambria Math" panose="02040503050406030204" pitchFamily="18" charset="0"/>
                                  </a:rPr>
                                </m:ctrlPr>
                              </m:dPr>
                              <m:e>
                                <m:r>
                                  <a:rPr lang="en-GB" sz="1600" b="0" i="1" noProof="0" smtClean="0">
                                    <a:solidFill>
                                      <a:schemeClr val="bg2">
                                        <a:lumMod val="75000"/>
                                      </a:schemeClr>
                                    </a:solidFill>
                                    <a:latin typeface="Cambria Math" panose="02040503050406030204" pitchFamily="18" charset="0"/>
                                    <a:ea typeface="Cambria Math" panose="02040503050406030204" pitchFamily="18" charset="0"/>
                                  </a:rPr>
                                  <m:t>𝜔</m:t>
                                </m:r>
                              </m:e>
                            </m:d>
                          </m:e>
                        </m:nary>
                        <m:nary>
                          <m:naryPr>
                            <m:chr m:val="∑"/>
                            <m:supHide m:val="on"/>
                            <m:ctrlPr>
                              <a:rPr lang="en-GB" sz="1600" i="1" noProof="0" smtClean="0">
                                <a:solidFill>
                                  <a:schemeClr val="bg2">
                                    <a:lumMod val="75000"/>
                                  </a:schemeClr>
                                </a:solidFill>
                                <a:latin typeface="Cambria Math" panose="02040503050406030204" pitchFamily="18" charset="0"/>
                              </a:rPr>
                            </m:ctrlPr>
                          </m:naryPr>
                          <m:sub>
                            <m:r>
                              <m:rPr>
                                <m:brk m:alnAt="7"/>
                              </m:rPr>
                              <a:rPr lang="en-GB" sz="1600" b="0" i="1" noProof="0" smtClean="0">
                                <a:solidFill>
                                  <a:schemeClr val="bg2">
                                    <a:lumMod val="75000"/>
                                  </a:schemeClr>
                                </a:solidFill>
                                <a:latin typeface="Cambria Math" panose="02040503050406030204" pitchFamily="18" charset="0"/>
                              </a:rPr>
                              <m:t>𝑚</m:t>
                            </m:r>
                          </m:sub>
                          <m:sup/>
                          <m:e>
                            <m:sSubSup>
                              <m:sSubSupPr>
                                <m:ctrlPr>
                                  <a:rPr lang="en-GB" sz="1600" i="1" noProof="0" smtClean="0">
                                    <a:solidFill>
                                      <a:schemeClr val="bg2">
                                        <a:lumMod val="75000"/>
                                      </a:schemeClr>
                                    </a:solidFill>
                                    <a:latin typeface="Cambria Math" panose="02040503050406030204" pitchFamily="18" charset="0"/>
                                  </a:rPr>
                                </m:ctrlPr>
                              </m:sSubSupPr>
                              <m:e>
                                <m:r>
                                  <a:rPr lang="en-GB" sz="1600" i="1" noProof="0" smtClean="0">
                                    <a:solidFill>
                                      <a:schemeClr val="bg2">
                                        <a:lumMod val="75000"/>
                                      </a:schemeClr>
                                    </a:solidFill>
                                    <a:latin typeface="Cambria Math" panose="02040503050406030204" pitchFamily="18" charset="0"/>
                                    <a:ea typeface="Cambria Math" panose="02040503050406030204" pitchFamily="18" charset="0"/>
                                  </a:rPr>
                                  <m:t>𝜑</m:t>
                                </m:r>
                              </m:e>
                              <m:sub>
                                <m:r>
                                  <a:rPr lang="en-GB" sz="1600" b="0" i="1" noProof="0" smtClean="0">
                                    <a:solidFill>
                                      <a:schemeClr val="bg2">
                                        <a:lumMod val="75000"/>
                                      </a:schemeClr>
                                    </a:solidFill>
                                    <a:latin typeface="Cambria Math" panose="02040503050406030204" pitchFamily="18" charset="0"/>
                                  </a:rPr>
                                  <m:t>𝑚</m:t>
                                </m:r>
                                <m:r>
                                  <a:rPr lang="en-GB" sz="1600" b="0" i="1" noProof="0" smtClean="0">
                                    <a:solidFill>
                                      <a:schemeClr val="bg2">
                                        <a:lumMod val="75000"/>
                                      </a:schemeClr>
                                    </a:solidFill>
                                    <a:latin typeface="Cambria Math" panose="02040503050406030204" pitchFamily="18" charset="0"/>
                                  </a:rPr>
                                  <m:t>,</m:t>
                                </m:r>
                                <m:r>
                                  <a:rPr lang="en-GB" sz="1600" b="0" i="1" noProof="0" smtClean="0">
                                    <a:solidFill>
                                      <a:schemeClr val="bg2">
                                        <a:lumMod val="75000"/>
                                      </a:schemeClr>
                                    </a:solidFill>
                                    <a:latin typeface="Cambria Math" panose="02040503050406030204" pitchFamily="18" charset="0"/>
                                  </a:rPr>
                                  <m:t>𝑖</m:t>
                                </m:r>
                              </m:sub>
                              <m:sup>
                                <m:r>
                                  <a:rPr lang="en-GB" sz="1600" b="0" i="1" noProof="0" smtClean="0">
                                    <a:solidFill>
                                      <a:schemeClr val="bg2">
                                        <a:lumMod val="75000"/>
                                      </a:schemeClr>
                                    </a:solidFill>
                                    <a:latin typeface="Cambria Math" panose="02040503050406030204" pitchFamily="18" charset="0"/>
                                  </a:rPr>
                                  <m:t>𝑠</m:t>
                                </m:r>
                              </m:sup>
                            </m:sSubSup>
                          </m:e>
                        </m:nary>
                      </m:e>
                    </m:nary>
                  </m:oMath>
                </a14:m>
                <a:endParaRPr lang="en-GB" dirty="0"/>
              </a:p>
            </p:txBody>
          </p:sp>
        </mc:Choice>
        <mc:Fallback>
          <p:sp>
            <p:nvSpPr>
              <p:cNvPr id="12" name="Segnaposto contenuto 11">
                <a:extLst>
                  <a:ext uri="{FF2B5EF4-FFF2-40B4-BE49-F238E27FC236}">
                    <a16:creationId xmlns:a16="http://schemas.microsoft.com/office/drawing/2014/main" id="{0AA2A6BB-EEEA-3AB5-E9C5-1E27273647E7}"/>
                  </a:ext>
                </a:extLst>
              </p:cNvPr>
              <p:cNvSpPr>
                <a:spLocks noGrp="1" noRot="1" noChangeAspect="1" noMove="1" noResize="1" noEditPoints="1" noAdjustHandles="1" noChangeArrowheads="1" noChangeShapeType="1" noTextEdit="1"/>
              </p:cNvSpPr>
              <p:nvPr>
                <p:ph sz="half" idx="1"/>
              </p:nvPr>
            </p:nvSpPr>
            <p:spPr>
              <a:xfrm>
                <a:off x="838200" y="2115750"/>
                <a:ext cx="4696838" cy="4061213"/>
              </a:xfrm>
              <a:blipFill>
                <a:blip r:embed="rId5"/>
                <a:stretch>
                  <a:fillRect l="-390" t="-1652" b="-5405"/>
                </a:stretch>
              </a:blipFill>
            </p:spPr>
            <p:txBody>
              <a:bodyPr/>
              <a:lstStyle/>
              <a:p>
                <a:r>
                  <a:rPr lang="it-IT">
                    <a:noFill/>
                  </a:rPr>
                  <a:t> </a:t>
                </a:r>
              </a:p>
            </p:txBody>
          </p:sp>
        </mc:Fallback>
      </mc:AlternateContent>
      <p:pic>
        <p:nvPicPr>
          <p:cNvPr id="16" name="Segnaposto contenuto 15">
            <a:extLst>
              <a:ext uri="{FF2B5EF4-FFF2-40B4-BE49-F238E27FC236}">
                <a16:creationId xmlns:a16="http://schemas.microsoft.com/office/drawing/2014/main" id="{8F79BF91-2ECC-66D2-62E5-FAB14220FBFC}"/>
              </a:ext>
            </a:extLst>
          </p:cNvPr>
          <p:cNvPicPr>
            <a:picLocks noGrp="1" noChangeAspect="1"/>
          </p:cNvPicPr>
          <p:nvPr>
            <p:ph sz="half" idx="2"/>
          </p:nvPr>
        </p:nvPicPr>
        <p:blipFill>
          <a:blip r:embed="rId6"/>
          <a:stretch>
            <a:fillRect/>
          </a:stretch>
        </p:blipFill>
        <p:spPr>
          <a:xfrm>
            <a:off x="5541562" y="2452428"/>
            <a:ext cx="5812238" cy="2892213"/>
          </a:xfrm>
        </p:spPr>
      </p:pic>
      <p:sp>
        <p:nvSpPr>
          <p:cNvPr id="6" name="Segnaposto data 5">
            <a:extLst>
              <a:ext uri="{FF2B5EF4-FFF2-40B4-BE49-F238E27FC236}">
                <a16:creationId xmlns:a16="http://schemas.microsoft.com/office/drawing/2014/main" id="{8E71EFC8-A858-14B8-6A19-0CCE5F1B1AE0}"/>
              </a:ext>
            </a:extLst>
          </p:cNvPr>
          <p:cNvSpPr>
            <a:spLocks noGrp="1"/>
          </p:cNvSpPr>
          <p:nvPr>
            <p:ph type="dt" sz="half" idx="10"/>
          </p:nvPr>
        </p:nvSpPr>
        <p:spPr>
          <a:xfrm>
            <a:off x="838199" y="6364821"/>
            <a:ext cx="3229947" cy="526939"/>
          </a:xfrm>
        </p:spPr>
        <p:txBody>
          <a:bodyPr/>
          <a:lstStyle/>
          <a:p>
            <a:r>
              <a:rPr lang="it-IT" noProof="0" dirty="0"/>
              <a:t>13/12/2024                                           </a:t>
            </a:r>
            <a:r>
              <a:rPr lang="it-IT" noProof="0" dirty="0" err="1"/>
              <a:t>Hands-on</a:t>
            </a:r>
            <a:r>
              <a:rPr lang="it-IT" noProof="0" dirty="0"/>
              <a:t>: Loss Angle - Diana Lumaca</a:t>
            </a:r>
            <a:endParaRPr lang="en-GB" noProof="0" dirty="0"/>
          </a:p>
        </p:txBody>
      </p:sp>
      <p:sp>
        <p:nvSpPr>
          <p:cNvPr id="2" name="Segnaposto piè di pagina 1">
            <a:extLst>
              <a:ext uri="{FF2B5EF4-FFF2-40B4-BE49-F238E27FC236}">
                <a16:creationId xmlns:a16="http://schemas.microsoft.com/office/drawing/2014/main" id="{A64B08F3-EBDF-6835-ABD1-90F42B3872D4}"/>
              </a:ext>
            </a:extLst>
          </p:cNvPr>
          <p:cNvSpPr>
            <a:spLocks noGrp="1"/>
          </p:cNvSpPr>
          <p:nvPr>
            <p:ph type="ftr" sz="quarter" idx="11"/>
          </p:nvPr>
        </p:nvSpPr>
        <p:spPr/>
        <p:txBody>
          <a:bodyPr/>
          <a:lstStyle/>
          <a:p>
            <a:r>
              <a:rPr lang="en-GB" noProof="0" dirty="0"/>
              <a:t>ET Technology School                                  Cagliari, 12-13 Dec 2024</a:t>
            </a:r>
          </a:p>
        </p:txBody>
      </p:sp>
      <p:sp>
        <p:nvSpPr>
          <p:cNvPr id="5" name="Segnaposto numero diapositiva 4">
            <a:extLst>
              <a:ext uri="{FF2B5EF4-FFF2-40B4-BE49-F238E27FC236}">
                <a16:creationId xmlns:a16="http://schemas.microsoft.com/office/drawing/2014/main" id="{E0CFF53B-06DE-41E4-1E99-5E6E7375A7A7}"/>
              </a:ext>
            </a:extLst>
          </p:cNvPr>
          <p:cNvSpPr>
            <a:spLocks noGrp="1"/>
          </p:cNvSpPr>
          <p:nvPr>
            <p:ph type="sldNum" sz="quarter" idx="12"/>
          </p:nvPr>
        </p:nvSpPr>
        <p:spPr/>
        <p:txBody>
          <a:bodyPr/>
          <a:lstStyle/>
          <a:p>
            <a:fld id="{F83EF8E5-505B-4FC6-9ACA-071B725E6A57}" type="slidenum">
              <a:rPr lang="en-GB" noProof="0" smtClean="0"/>
              <a:t>2</a:t>
            </a:fld>
            <a:endParaRPr lang="en-GB" noProof="0" dirty="0"/>
          </a:p>
        </p:txBody>
      </p:sp>
      <p:sp>
        <p:nvSpPr>
          <p:cNvPr id="7" name="Rettangolo 6">
            <a:extLst>
              <a:ext uri="{FF2B5EF4-FFF2-40B4-BE49-F238E27FC236}">
                <a16:creationId xmlns:a16="http://schemas.microsoft.com/office/drawing/2014/main" id="{005221C1-3C01-0976-BFB0-CDD516B96C46}"/>
              </a:ext>
            </a:extLst>
          </p:cNvPr>
          <p:cNvSpPr>
            <a:spLocks noChangeAspect="1"/>
          </p:cNvSpPr>
          <p:nvPr/>
        </p:nvSpPr>
        <p:spPr>
          <a:xfrm>
            <a:off x="10000034" y="67164"/>
            <a:ext cx="2191966" cy="963089"/>
          </a:xfrm>
          <a:prstGeom prst="rect">
            <a:avLst/>
          </a:prstGeom>
          <a:solidFill>
            <a:srgbClr val="2A6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Immagine 26" descr="Immagine che contiene testo, Carattere, Elementi grafici, logo&#10;&#10;Descrizione generata automaticamente">
            <a:extLst>
              <a:ext uri="{FF2B5EF4-FFF2-40B4-BE49-F238E27FC236}">
                <a16:creationId xmlns:a16="http://schemas.microsoft.com/office/drawing/2014/main" id="{D15B9313-65DF-D920-AD29-F0E620A61DB0}"/>
              </a:ext>
            </a:extLst>
          </p:cNvPr>
          <p:cNvPicPr>
            <a:picLocks noChangeAspect="1"/>
          </p:cNvPicPr>
          <p:nvPr/>
        </p:nvPicPr>
        <p:blipFill rotWithShape="1">
          <a:blip r:embed="rId7">
            <a:extLst>
              <a:ext uri="{28A0092B-C50C-407E-A947-70E740481C1C}">
                <a14:useLocalDpi xmlns:a14="http://schemas.microsoft.com/office/drawing/2010/main" val="0"/>
              </a:ext>
            </a:extLst>
          </a:blip>
          <a:srcRect l="7418" t="12669" r="6629" b="17706"/>
          <a:stretch/>
        </p:blipFill>
        <p:spPr>
          <a:xfrm>
            <a:off x="10338670" y="188708"/>
            <a:ext cx="1448292" cy="720000"/>
          </a:xfrm>
          <a:prstGeom prst="rect">
            <a:avLst/>
          </a:prstGeom>
          <a:noFill/>
        </p:spPr>
      </p:pic>
      <p:sp>
        <p:nvSpPr>
          <p:cNvPr id="10" name="Freccia a destra 9">
            <a:extLst>
              <a:ext uri="{FF2B5EF4-FFF2-40B4-BE49-F238E27FC236}">
                <a16:creationId xmlns:a16="http://schemas.microsoft.com/office/drawing/2014/main" id="{F110B4B2-4AD2-038B-41FA-9F979A48BB01}"/>
              </a:ext>
            </a:extLst>
          </p:cNvPr>
          <p:cNvSpPr/>
          <p:nvPr/>
        </p:nvSpPr>
        <p:spPr>
          <a:xfrm>
            <a:off x="478200" y="3429000"/>
            <a:ext cx="360000" cy="360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ccia a destra 10">
            <a:extLst>
              <a:ext uri="{FF2B5EF4-FFF2-40B4-BE49-F238E27FC236}">
                <a16:creationId xmlns:a16="http://schemas.microsoft.com/office/drawing/2014/main" id="{5CA275DC-1B4A-4ACC-BCF0-B3F45A0C64BD}"/>
              </a:ext>
            </a:extLst>
          </p:cNvPr>
          <p:cNvSpPr/>
          <p:nvPr/>
        </p:nvSpPr>
        <p:spPr>
          <a:xfrm rot="10800000">
            <a:off x="5235798" y="3417879"/>
            <a:ext cx="360000" cy="360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itolo 3">
            <a:extLst>
              <a:ext uri="{FF2B5EF4-FFF2-40B4-BE49-F238E27FC236}">
                <a16:creationId xmlns:a16="http://schemas.microsoft.com/office/drawing/2014/main" id="{2EBC27E8-A505-0713-7ACA-FC4089921294}"/>
              </a:ext>
            </a:extLst>
          </p:cNvPr>
          <p:cNvSpPr txBox="1">
            <a:spLocks/>
          </p:cNvSpPr>
          <p:nvPr/>
        </p:nvSpPr>
        <p:spPr>
          <a:xfrm>
            <a:off x="6172200" y="1330774"/>
            <a:ext cx="5334000" cy="780114"/>
          </a:xfrm>
          <a:prstGeom prst="rect">
            <a:avLst/>
          </a:prstGeom>
        </p:spPr>
        <p:txBody>
          <a:bodyPr vert="horz" lIns="91440" tIns="45720" rIns="91440" bIns="45720" rtlCol="0" anchor="t">
            <a:normAutofit/>
          </a:bodyPr>
          <a:lst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a:lstStyle>
          <a:p>
            <a:r>
              <a:rPr lang="en-GB" dirty="0" err="1"/>
              <a:t>GeNS</a:t>
            </a:r>
            <a:r>
              <a:rPr lang="en-GB" dirty="0"/>
              <a:t> – schematic view</a:t>
            </a:r>
          </a:p>
        </p:txBody>
      </p:sp>
      <p:pic>
        <p:nvPicPr>
          <p:cNvPr id="17" name="butterfly">
            <a:hlinkClick r:id="" action="ppaction://media"/>
            <a:extLst>
              <a:ext uri="{FF2B5EF4-FFF2-40B4-BE49-F238E27FC236}">
                <a16:creationId xmlns:a16="http://schemas.microsoft.com/office/drawing/2014/main" id="{5BA6C18C-17CB-8C06-4F27-2225CF12353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2163" t="30169" r="22330" b="26427"/>
          <a:stretch/>
        </p:blipFill>
        <p:spPr>
          <a:xfrm>
            <a:off x="6349365" y="4005985"/>
            <a:ext cx="567689" cy="282107"/>
          </a:xfrm>
          <a:prstGeom prst="rect">
            <a:avLst/>
          </a:prstGeom>
        </p:spPr>
      </p:pic>
      <p:cxnSp>
        <p:nvCxnSpPr>
          <p:cNvPr id="44" name="Connettore 2 43">
            <a:extLst>
              <a:ext uri="{FF2B5EF4-FFF2-40B4-BE49-F238E27FC236}">
                <a16:creationId xmlns:a16="http://schemas.microsoft.com/office/drawing/2014/main" id="{B69A50A2-83AF-44D4-48DE-18F6322D62CE}"/>
              </a:ext>
            </a:extLst>
          </p:cNvPr>
          <p:cNvCxnSpPr>
            <a:cxnSpLocks/>
          </p:cNvCxnSpPr>
          <p:nvPr/>
        </p:nvCxnSpPr>
        <p:spPr>
          <a:xfrm flipH="1" flipV="1">
            <a:off x="9138285" y="2777490"/>
            <a:ext cx="1891665" cy="304800"/>
          </a:xfrm>
          <a:prstGeom prst="straightConnector1">
            <a:avLst/>
          </a:prstGeom>
          <a:ln w="190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65A3303F-E2EC-81A7-3001-D5BEC0D5149D}"/>
              </a:ext>
            </a:extLst>
          </p:cNvPr>
          <p:cNvCxnSpPr>
            <a:cxnSpLocks/>
          </p:cNvCxnSpPr>
          <p:nvPr/>
        </p:nvCxnSpPr>
        <p:spPr>
          <a:xfrm flipH="1" flipV="1">
            <a:off x="9107805" y="2897505"/>
            <a:ext cx="1922145" cy="192158"/>
          </a:xfrm>
          <a:prstGeom prst="straightConnector1">
            <a:avLst/>
          </a:prstGeom>
          <a:ln w="19050">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17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2" presetClass="mediacall" presetSubtype="0" fill="hold" nodeType="withEffect">
                                  <p:stCondLst>
                                    <p:cond delay="0"/>
                                  </p:stCondLst>
                                  <p:childTnLst>
                                    <p:cmd type="call" cmd="togglePause">
                                      <p:cBhvr>
                                        <p:cTn id="17" dur="1" fill="hold"/>
                                        <p:tgtEl>
                                          <p:spTgt spid="17"/>
                                        </p:tgtEl>
                                      </p:cBhvr>
                                    </p:cmd>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44"/>
                                        </p:tgtEl>
                                      </p:cBhvr>
                                    </p:animEffect>
                                    <p:set>
                                      <p:cBhvr>
                                        <p:cTn id="41" dur="1" fill="hold">
                                          <p:stCondLst>
                                            <p:cond delay="499"/>
                                          </p:stCondLst>
                                        </p:cTn>
                                        <p:tgtEl>
                                          <p:spTgt spid="44"/>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44"/>
                                        </p:tgtEl>
                                      </p:cBhvr>
                                    </p:animEffect>
                                    <p:set>
                                      <p:cBhvr>
                                        <p:cTn id="57" dur="1" fill="hold">
                                          <p:stCondLst>
                                            <p:cond delay="499"/>
                                          </p:stCondLst>
                                        </p:cTn>
                                        <p:tgtEl>
                                          <p:spTgt spid="44"/>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repeatCount="indefinite" fill="hold" display="0">
                  <p:stCondLst>
                    <p:cond delay="indefinite"/>
                  </p:stCondLst>
                </p:cTn>
                <p:tgtEl>
                  <p:spTgt spid="17"/>
                </p:tgtEl>
              </p:cMediaNode>
            </p:video>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8" name="CasellaDiTesto 17">
                <a:extLst>
                  <a:ext uri="{FF2B5EF4-FFF2-40B4-BE49-F238E27FC236}">
                    <a16:creationId xmlns:a16="http://schemas.microsoft.com/office/drawing/2014/main" id="{9E7AA917-178E-019D-1613-00A12AF2782B}"/>
                  </a:ext>
                </a:extLst>
              </p:cNvPr>
              <p:cNvSpPr txBox="1"/>
              <p:nvPr/>
            </p:nvSpPr>
            <p:spPr>
              <a:xfrm>
                <a:off x="838200" y="4248297"/>
                <a:ext cx="4288277" cy="2062103"/>
              </a:xfrm>
              <a:prstGeom prst="rect">
                <a:avLst/>
              </a:prstGeom>
              <a:noFill/>
            </p:spPr>
            <p:txBody>
              <a:bodyPr wrap="square">
                <a:spAutoFit/>
              </a:bodyPr>
              <a:lstStyle/>
              <a:p>
                <a:pPr marL="285750" indent="-285750">
                  <a:buFont typeface="Arial" panose="020B0604020202020204" pitchFamily="34" charset="0"/>
                  <a:buChar char="•"/>
                </a:pPr>
                <a:r>
                  <a:rPr lang="en-GB" sz="1600" b="1"/>
                  <a:t>Analyse the data</a:t>
                </a:r>
                <a:r>
                  <a:rPr lang="en-GB" sz="1600"/>
                  <a:t>: Use your preferred software or computing platform to process the data.</a:t>
                </a:r>
                <a:endParaRPr lang="en-GB" sz="1600" noProof="0" dirty="0"/>
              </a:p>
              <a:p>
                <a:pPr marL="742950" lvl="1" indent="-285750">
                  <a:buFont typeface="Arial" panose="020B0604020202020204" pitchFamily="34" charset="0"/>
                  <a:buChar char="•"/>
                </a:pPr>
                <a:r>
                  <a:rPr lang="en-GB" sz="1600" b="1" dirty="0"/>
                  <a:t>Calculate damping</a:t>
                </a:r>
                <a:r>
                  <a:rPr lang="en-GB" sz="1600" dirty="0"/>
                  <a:t>: Compute the damping characteristic time (</a:t>
                </a:r>
                <a14:m>
                  <m:oMath xmlns:m="http://schemas.openxmlformats.org/officeDocument/2006/math">
                    <m:r>
                      <a:rPr lang="en-GB" sz="1600" b="1" i="1">
                        <a:solidFill>
                          <a:srgbClr val="D41624"/>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𝝉</m:t>
                    </m:r>
                  </m:oMath>
                </a14:m>
                <a:r>
                  <a:rPr lang="en-GB" sz="1600" dirty="0"/>
                  <a:t>) of the free oscillations. </a:t>
                </a:r>
                <a:endParaRPr lang="en-GB" sz="1600" noProof="0" dirty="0">
                  <a:latin typeface="Titillium" panose="00000500000000000000"/>
                </a:endParaRPr>
              </a:p>
              <a:p>
                <a:pPr marL="742950" lvl="1" indent="-285750">
                  <a:buFont typeface="Arial" panose="020B0604020202020204" pitchFamily="34" charset="0"/>
                  <a:buChar char="•"/>
                </a:pPr>
                <a:r>
                  <a:rPr lang="en-GB" sz="1600" b="1" dirty="0"/>
                  <a:t>Determine the loss angle</a:t>
                </a:r>
                <a:r>
                  <a:rPr lang="en-GB" sz="1600" dirty="0"/>
                  <a:t>: Using the results, compute the loss angle (</a:t>
                </a:r>
                <a14:m>
                  <m:oMath xmlns:m="http://schemas.openxmlformats.org/officeDocument/2006/math">
                    <m:r>
                      <a:rPr lang="en-GB" sz="1600" b="1" i="1">
                        <a:solidFill>
                          <a:srgbClr val="C00000"/>
                        </a:solidFill>
                        <a:effectLst>
                          <a:outerShdw blurRad="38100" dist="38100" dir="2700000" algn="tl">
                            <a:srgbClr val="000000">
                              <a:alpha val="43137"/>
                            </a:srgbClr>
                          </a:outerShdw>
                        </a:effectLst>
                        <a:latin typeface="Cambria Math" panose="02040503050406030204" pitchFamily="18" charset="0"/>
                      </a:rPr>
                      <m:t>𝝋</m:t>
                    </m:r>
                  </m:oMath>
                </a14:m>
                <a:r>
                  <a:rPr lang="en-GB" sz="1600" dirty="0"/>
                  <a:t>).</a:t>
                </a:r>
                <a:r>
                  <a:rPr lang="en-GB" sz="1600" noProof="0" dirty="0">
                    <a:latin typeface="Titillium" panose="00000500000000000000"/>
                  </a:rPr>
                  <a:t> </a:t>
                </a:r>
                <a:endParaRPr lang="en-GB" sz="1600" dirty="0"/>
              </a:p>
            </p:txBody>
          </p:sp>
        </mc:Choice>
        <mc:Fallback>
          <p:sp>
            <p:nvSpPr>
              <p:cNvPr id="18" name="CasellaDiTesto 17">
                <a:extLst>
                  <a:ext uri="{FF2B5EF4-FFF2-40B4-BE49-F238E27FC236}">
                    <a16:creationId xmlns:a16="http://schemas.microsoft.com/office/drawing/2014/main" id="{9E7AA917-178E-019D-1613-00A12AF2782B}"/>
                  </a:ext>
                </a:extLst>
              </p:cNvPr>
              <p:cNvSpPr txBox="1">
                <a:spLocks noRot="1" noChangeAspect="1" noMove="1" noResize="1" noEditPoints="1" noAdjustHandles="1" noChangeArrowheads="1" noChangeShapeType="1" noTextEdit="1"/>
              </p:cNvSpPr>
              <p:nvPr/>
            </p:nvSpPr>
            <p:spPr>
              <a:xfrm>
                <a:off x="838200" y="4248297"/>
                <a:ext cx="4288277" cy="2062103"/>
              </a:xfrm>
              <a:prstGeom prst="rect">
                <a:avLst/>
              </a:prstGeom>
              <a:blipFill>
                <a:blip r:embed="rId4"/>
                <a:stretch>
                  <a:fillRect l="-569" t="-888" b="-2959"/>
                </a:stretch>
              </a:blipFill>
            </p:spPr>
            <p:txBody>
              <a:bodyPr/>
              <a:lstStyle/>
              <a:p>
                <a:r>
                  <a:rPr lang="it-IT">
                    <a:noFill/>
                  </a:rPr>
                  <a:t> </a:t>
                </a:r>
              </a:p>
            </p:txBody>
          </p:sp>
        </mc:Fallback>
      </mc:AlternateContent>
      <p:sp>
        <p:nvSpPr>
          <p:cNvPr id="2" name="Titolo 1">
            <a:extLst>
              <a:ext uri="{FF2B5EF4-FFF2-40B4-BE49-F238E27FC236}">
                <a16:creationId xmlns:a16="http://schemas.microsoft.com/office/drawing/2014/main" id="{8D4E3029-D913-6E8E-F4A4-1441530F3989}"/>
              </a:ext>
            </a:extLst>
          </p:cNvPr>
          <p:cNvSpPr>
            <a:spLocks noGrp="1"/>
          </p:cNvSpPr>
          <p:nvPr>
            <p:ph type="title"/>
          </p:nvPr>
        </p:nvSpPr>
        <p:spPr/>
        <p:txBody>
          <a:bodyPr/>
          <a:lstStyle/>
          <a:p>
            <a:r>
              <a:rPr lang="en-GB" noProof="0" dirty="0"/>
              <a:t>What to do?</a:t>
            </a:r>
          </a:p>
        </p:txBody>
      </p:sp>
      <p:sp>
        <p:nvSpPr>
          <p:cNvPr id="4" name="Segnaposto piè di pagina 3">
            <a:extLst>
              <a:ext uri="{FF2B5EF4-FFF2-40B4-BE49-F238E27FC236}">
                <a16:creationId xmlns:a16="http://schemas.microsoft.com/office/drawing/2014/main" id="{08C9464F-D7CB-5A8E-E4F0-06A50A356ED4}"/>
              </a:ext>
            </a:extLst>
          </p:cNvPr>
          <p:cNvSpPr>
            <a:spLocks noGrp="1"/>
          </p:cNvSpPr>
          <p:nvPr>
            <p:ph type="ftr" sz="quarter" idx="11"/>
          </p:nvPr>
        </p:nvSpPr>
        <p:spPr/>
        <p:txBody>
          <a:bodyPr/>
          <a:lstStyle/>
          <a:p>
            <a:r>
              <a:rPr lang="en-GB" noProof="0" dirty="0"/>
              <a:t>ET Technology School                                  Cagliari, 12-13 Dec 2024</a:t>
            </a:r>
          </a:p>
        </p:txBody>
      </p:sp>
      <p:sp>
        <p:nvSpPr>
          <p:cNvPr id="5" name="Segnaposto numero diapositiva 4">
            <a:extLst>
              <a:ext uri="{FF2B5EF4-FFF2-40B4-BE49-F238E27FC236}">
                <a16:creationId xmlns:a16="http://schemas.microsoft.com/office/drawing/2014/main" id="{CC66494B-32AC-B708-D8D6-A3C931CE9553}"/>
              </a:ext>
            </a:extLst>
          </p:cNvPr>
          <p:cNvSpPr>
            <a:spLocks noGrp="1"/>
          </p:cNvSpPr>
          <p:nvPr>
            <p:ph type="sldNum" sz="quarter" idx="12"/>
          </p:nvPr>
        </p:nvSpPr>
        <p:spPr/>
        <p:txBody>
          <a:bodyPr/>
          <a:lstStyle/>
          <a:p>
            <a:fld id="{9B13B172-409A-48BF-92CD-9E808051E234}" type="slidenum">
              <a:rPr lang="en-GB" noProof="0" smtClean="0"/>
              <a:t>3</a:t>
            </a:fld>
            <a:endParaRPr lang="en-GB" noProof="0" dirty="0"/>
          </a:p>
        </p:txBody>
      </p:sp>
      <p:sp>
        <p:nvSpPr>
          <p:cNvPr id="3" name="Segnaposto contenuto 2">
            <a:extLst>
              <a:ext uri="{FF2B5EF4-FFF2-40B4-BE49-F238E27FC236}">
                <a16:creationId xmlns:a16="http://schemas.microsoft.com/office/drawing/2014/main" id="{0BC5C665-17EB-F5C8-C19E-8646A05371DE}"/>
              </a:ext>
            </a:extLst>
          </p:cNvPr>
          <p:cNvSpPr>
            <a:spLocks noGrp="1"/>
          </p:cNvSpPr>
          <p:nvPr>
            <p:ph idx="4294967295"/>
          </p:nvPr>
        </p:nvSpPr>
        <p:spPr>
          <a:xfrm>
            <a:off x="838200" y="2115751"/>
            <a:ext cx="5553735" cy="1956682"/>
          </a:xfrm>
        </p:spPr>
        <p:txBody>
          <a:bodyPr>
            <a:noAutofit/>
          </a:bodyPr>
          <a:lstStyle/>
          <a:p>
            <a:r>
              <a:rPr lang="en-GB" sz="1600" b="1" dirty="0">
                <a:latin typeface="Titillium" panose="00000500000000000000"/>
              </a:rPr>
              <a:t>Access the measurements</a:t>
            </a:r>
            <a:r>
              <a:rPr lang="en-GB" sz="1600" dirty="0">
                <a:latin typeface="Titillium" panose="00000500000000000000"/>
              </a:rPr>
              <a:t>: Download the real measurements of the decay of free oscillations from </a:t>
            </a:r>
            <a:r>
              <a:rPr lang="en-GB" sz="1600" noProof="0" dirty="0">
                <a:latin typeface="Titillium" panose="00000500000000000000"/>
              </a:rPr>
              <a:t>google drive </a:t>
            </a:r>
            <a:r>
              <a:rPr lang="en-GB" sz="1600" noProof="0" dirty="0">
                <a:latin typeface="Titillium" panose="00000500000000000000"/>
                <a:hlinkClick r:id="rId5"/>
              </a:rPr>
              <a:t>link</a:t>
            </a:r>
            <a:endParaRPr lang="en-GB" sz="1600" noProof="0" dirty="0">
              <a:latin typeface="Titillium" panose="00000500000000000000"/>
            </a:endParaRPr>
          </a:p>
          <a:p>
            <a:r>
              <a:rPr lang="en-GB" sz="1600" b="1" dirty="0">
                <a:latin typeface="Titillium" panose="00000500000000000000"/>
              </a:rPr>
              <a:t>Form groups</a:t>
            </a:r>
            <a:r>
              <a:rPr lang="en-GB" sz="1600" dirty="0">
                <a:latin typeface="Titillium" panose="00000500000000000000"/>
              </a:rPr>
              <a:t>: Create up to 6 groups and assign each group one of the following files:</a:t>
            </a:r>
            <a:endParaRPr lang="en-GB" sz="1600" noProof="0" dirty="0">
              <a:latin typeface="Titillium" panose="00000500000000000000"/>
            </a:endParaRPr>
          </a:p>
          <a:p>
            <a:pPr lvl="1"/>
            <a:r>
              <a:rPr lang="en-GB" sz="1600" noProof="0" dirty="0">
                <a:latin typeface="Titillium" panose="00000500000000000000"/>
              </a:rPr>
              <a:t>5530, 12641, 21926, 33288, 33673, 46640</a:t>
            </a:r>
          </a:p>
          <a:p>
            <a:r>
              <a:rPr lang="en-GB" sz="1600" b="1" dirty="0">
                <a:latin typeface="Titillium" panose="00000500000000000000"/>
              </a:rPr>
              <a:t>Understand the data format</a:t>
            </a:r>
            <a:r>
              <a:rPr lang="en-GB" sz="1600" dirty="0">
                <a:latin typeface="Titillium" panose="00000500000000000000"/>
              </a:rPr>
              <a:t>: The data files contain two columns: </a:t>
            </a:r>
            <a:r>
              <a:rPr lang="en-GB" sz="1600" noProof="0" dirty="0">
                <a:latin typeface="Titillium" panose="00000500000000000000"/>
              </a:rPr>
              <a:t>two columns (time, amplitude)</a:t>
            </a:r>
          </a:p>
        </p:txBody>
      </p:sp>
      <p:grpSp>
        <p:nvGrpSpPr>
          <p:cNvPr id="15" name="Gruppo 14">
            <a:extLst>
              <a:ext uri="{FF2B5EF4-FFF2-40B4-BE49-F238E27FC236}">
                <a16:creationId xmlns:a16="http://schemas.microsoft.com/office/drawing/2014/main" id="{943C071C-2260-91DF-1AA2-509438FEBFA0}"/>
              </a:ext>
            </a:extLst>
          </p:cNvPr>
          <p:cNvGrpSpPr/>
          <p:nvPr/>
        </p:nvGrpSpPr>
        <p:grpSpPr>
          <a:xfrm>
            <a:off x="4945841" y="4473455"/>
            <a:ext cx="2817548" cy="1285934"/>
            <a:chOff x="8143870" y="2848489"/>
            <a:chExt cx="2817548" cy="1285934"/>
          </a:xfrm>
        </p:grpSpPr>
        <p:pic>
          <p:nvPicPr>
            <p:cNvPr id="9" name="Immagine 8">
              <a:extLst>
                <a:ext uri="{FF2B5EF4-FFF2-40B4-BE49-F238E27FC236}">
                  <a16:creationId xmlns:a16="http://schemas.microsoft.com/office/drawing/2014/main" id="{5FA3C3C6-E7D6-AD76-55D9-D9E354DF2528}"/>
                </a:ext>
              </a:extLst>
            </p:cNvPr>
            <p:cNvPicPr>
              <a:picLocks noChangeAspect="1"/>
            </p:cNvPicPr>
            <p:nvPr/>
          </p:nvPicPr>
          <p:blipFill>
            <a:blip r:embed="rId6"/>
            <a:stretch>
              <a:fillRect/>
            </a:stretch>
          </p:blipFill>
          <p:spPr>
            <a:xfrm>
              <a:off x="8143870" y="2848489"/>
              <a:ext cx="2817548" cy="1285934"/>
            </a:xfrm>
            <a:prstGeom prst="rect">
              <a:avLst/>
            </a:prstGeom>
          </p:spPr>
        </p:pic>
        <mc:AlternateContent xmlns:mc="http://schemas.openxmlformats.org/markup-compatibility/2006">
          <mc:Choice xmlns:a14="http://schemas.microsoft.com/office/drawing/2010/main" Requires="a14">
            <p:sp>
              <p:nvSpPr>
                <p:cNvPr id="10" name="CasellaDiTesto 9">
                  <a:extLst>
                    <a:ext uri="{FF2B5EF4-FFF2-40B4-BE49-F238E27FC236}">
                      <a16:creationId xmlns:a16="http://schemas.microsoft.com/office/drawing/2014/main" id="{64F7B56C-61B3-658F-9C95-28DD8356DDF4}"/>
                    </a:ext>
                  </a:extLst>
                </p:cNvPr>
                <p:cNvSpPr txBox="1"/>
                <p:nvPr/>
              </p:nvSpPr>
              <p:spPr>
                <a:xfrm>
                  <a:off x="9219134" y="2881862"/>
                  <a:ext cx="1691938" cy="4340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rPr>
                          <m:t>𝒚</m:t>
                        </m:r>
                        <m: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rPr>
                          <m:t>=</m:t>
                        </m:r>
                        <m: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rPr>
                          <m:t>𝒂</m:t>
                        </m:r>
                        <m: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rPr>
                          <m:t>∗</m:t>
                        </m:r>
                        <m:sSup>
                          <m:sSupPr>
                            <m:ctrlP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rPr>
                            </m:ctrlPr>
                          </m:sSupPr>
                          <m:e>
                            <m: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rPr>
                              <m:t>𝒆</m:t>
                            </m:r>
                          </m:e>
                          <m:sup>
                            <m: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rPr>
                              <m:t>−</m:t>
                            </m:r>
                            <m:f>
                              <m:fPr>
                                <m:type m:val="skw"/>
                                <m:ctrlP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rPr>
                                </m:ctrlPr>
                              </m:fPr>
                              <m:num>
                                <m: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rPr>
                                  <m:t>𝒙</m:t>
                                </m:r>
                              </m:num>
                              <m:den>
                                <m:r>
                                  <a:rPr lang="en-GB" sz="2000" b="1" i="1" noProof="0" smtClean="0">
                                    <a:solidFill>
                                      <a:srgbClr val="D41624"/>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𝝉</m:t>
                                </m:r>
                              </m:den>
                            </m:f>
                          </m:sup>
                        </m:sSup>
                      </m:oMath>
                    </m:oMathPara>
                  </a14:m>
                  <a:endParaRPr lang="en-GB" sz="2000" b="1" noProof="0" dirty="0">
                    <a:solidFill>
                      <a:srgbClr val="D41624"/>
                    </a:solidFill>
                    <a:effectLst>
                      <a:outerShdw blurRad="38100" dist="38100" dir="2700000" algn="tl">
                        <a:srgbClr val="000000">
                          <a:alpha val="43137"/>
                        </a:srgbClr>
                      </a:outerShdw>
                    </a:effectLst>
                  </a:endParaRPr>
                </a:p>
              </p:txBody>
            </p:sp>
          </mc:Choice>
          <mc:Fallback>
            <p:sp>
              <p:nvSpPr>
                <p:cNvPr id="10" name="CasellaDiTesto 9">
                  <a:extLst>
                    <a:ext uri="{FF2B5EF4-FFF2-40B4-BE49-F238E27FC236}">
                      <a16:creationId xmlns:a16="http://schemas.microsoft.com/office/drawing/2014/main" id="{64F7B56C-61B3-658F-9C95-28DD8356DDF4}"/>
                    </a:ext>
                  </a:extLst>
                </p:cNvPr>
                <p:cNvSpPr txBox="1">
                  <a:spLocks noRot="1" noChangeAspect="1" noMove="1" noResize="1" noEditPoints="1" noAdjustHandles="1" noChangeArrowheads="1" noChangeShapeType="1" noTextEdit="1"/>
                </p:cNvSpPr>
                <p:nvPr/>
              </p:nvSpPr>
              <p:spPr>
                <a:xfrm>
                  <a:off x="9219134" y="2881862"/>
                  <a:ext cx="1691938" cy="434030"/>
                </a:xfrm>
                <a:prstGeom prst="rect">
                  <a:avLst/>
                </a:prstGeom>
                <a:blipFill>
                  <a:blip r:embed="rId7"/>
                  <a:stretch>
                    <a:fillRect t="-79167" r="-25632" b="-104167"/>
                  </a:stretch>
                </a:blipFill>
              </p:spPr>
              <p:txBody>
                <a:bodyPr/>
                <a:lstStyle/>
                <a:p>
                  <a:r>
                    <a:rPr lang="it-IT">
                      <a:noFill/>
                    </a:rPr>
                    <a:t> </a:t>
                  </a:r>
                </a:p>
              </p:txBody>
            </p:sp>
          </mc:Fallback>
        </mc:AlternateContent>
      </p:grpSp>
      <p:pic>
        <p:nvPicPr>
          <p:cNvPr id="11" name="butterfly">
            <a:hlinkClick r:id="" action="ppaction://media"/>
            <a:extLst>
              <a:ext uri="{FF2B5EF4-FFF2-40B4-BE49-F238E27FC236}">
                <a16:creationId xmlns:a16="http://schemas.microsoft.com/office/drawing/2014/main" id="{27E7CB78-BD86-2C85-71A9-C38ABC9398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2163" t="30169" r="22330" b="26427"/>
          <a:stretch/>
        </p:blipFill>
        <p:spPr>
          <a:xfrm>
            <a:off x="9438930" y="1389201"/>
            <a:ext cx="1914869" cy="951572"/>
          </a:xfrm>
          <a:prstGeom prst="rect">
            <a:avLst/>
          </a:prstGeom>
        </p:spPr>
      </p:pic>
      <mc:AlternateContent xmlns:mc="http://schemas.openxmlformats.org/markup-compatibility/2006">
        <mc:Choice xmlns:a14="http://schemas.microsoft.com/office/drawing/2010/main" Requires="a14">
          <p:sp>
            <p:nvSpPr>
              <p:cNvPr id="13" name="CasellaDiTesto 12">
                <a:extLst>
                  <a:ext uri="{FF2B5EF4-FFF2-40B4-BE49-F238E27FC236}">
                    <a16:creationId xmlns:a16="http://schemas.microsoft.com/office/drawing/2014/main" id="{E0EE6ABD-9C32-2D28-3536-6AEE52129659}"/>
                  </a:ext>
                </a:extLst>
              </p:cNvPr>
              <p:cNvSpPr txBox="1"/>
              <p:nvPr/>
            </p:nvSpPr>
            <p:spPr>
              <a:xfrm>
                <a:off x="5470919" y="5649065"/>
                <a:ext cx="1432560" cy="6613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1800" b="1" i="1" noProof="0" smtClean="0">
                          <a:solidFill>
                            <a:srgbClr val="C00000"/>
                          </a:solidFill>
                          <a:effectLst>
                            <a:outerShdw blurRad="38100" dist="38100" dir="2700000" algn="tl">
                              <a:srgbClr val="000000">
                                <a:alpha val="43137"/>
                              </a:srgbClr>
                            </a:outerShdw>
                          </a:effectLst>
                          <a:latin typeface="Cambria Math" panose="02040503050406030204" pitchFamily="18" charset="0"/>
                        </a:rPr>
                        <m:t>𝝋</m:t>
                      </m:r>
                      <m:r>
                        <a:rPr lang="en-GB" sz="1800" b="1" i="1" noProof="0" smtClean="0">
                          <a:solidFill>
                            <a:srgbClr val="C00000"/>
                          </a:solidFill>
                          <a:effectLst>
                            <a:outerShdw blurRad="38100" dist="38100" dir="2700000" algn="tl">
                              <a:srgbClr val="000000">
                                <a:alpha val="43137"/>
                              </a:srgbClr>
                            </a:outerShdw>
                          </a:effectLst>
                          <a:latin typeface="Cambria Math" panose="02040503050406030204" pitchFamily="18" charset="0"/>
                        </a:rPr>
                        <m:t>=  </m:t>
                      </m:r>
                      <m:f>
                        <m:fPr>
                          <m:ctrlPr>
                            <a:rPr lang="en-GB" sz="1800" b="1" i="1" noProof="0" smtClean="0">
                              <a:solidFill>
                                <a:srgbClr val="C00000"/>
                              </a:solidFill>
                              <a:effectLst>
                                <a:outerShdw blurRad="38100" dist="38100" dir="2700000" algn="tl">
                                  <a:srgbClr val="000000">
                                    <a:alpha val="43137"/>
                                  </a:srgbClr>
                                </a:outerShdw>
                              </a:effectLst>
                              <a:latin typeface="Cambria Math" panose="02040503050406030204" pitchFamily="18" charset="0"/>
                            </a:rPr>
                          </m:ctrlPr>
                        </m:fPr>
                        <m:num>
                          <m:r>
                            <a:rPr lang="en-GB" sz="1800" b="1" i="1" noProof="0" smtClean="0">
                              <a:solidFill>
                                <a:srgbClr val="C00000"/>
                              </a:solidFill>
                              <a:effectLst>
                                <a:outerShdw blurRad="38100" dist="38100" dir="2700000" algn="tl">
                                  <a:srgbClr val="000000">
                                    <a:alpha val="43137"/>
                                  </a:srgbClr>
                                </a:outerShdw>
                              </a:effectLst>
                              <a:latin typeface="Cambria Math" panose="02040503050406030204" pitchFamily="18" charset="0"/>
                            </a:rPr>
                            <m:t>𝟏</m:t>
                          </m:r>
                        </m:num>
                        <m:den>
                          <m:r>
                            <a:rPr lang="en-GB" sz="1800" b="1" i="1" noProof="0" smtClean="0">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𝝅</m:t>
                          </m:r>
                          <m:r>
                            <a:rPr lang="en-GB" sz="1800" b="1" i="1" noProof="0" smtClean="0">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𝒇</m:t>
                          </m:r>
                          <m:r>
                            <a:rPr lang="en-GB" sz="1800" b="1" i="1" noProof="0" smtClean="0">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𝝉</m:t>
                          </m:r>
                        </m:den>
                      </m:f>
                      <m:r>
                        <a:rPr lang="en-GB" sz="1800" b="1" i="1" noProof="0" smtClean="0">
                          <a:solidFill>
                            <a:srgbClr val="C00000"/>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 </m:t>
                      </m:r>
                    </m:oMath>
                  </m:oMathPara>
                </a14:m>
                <a:endParaRPr lang="en-GB" b="1" noProof="0" dirty="0">
                  <a:solidFill>
                    <a:srgbClr val="C00000"/>
                  </a:solidFill>
                  <a:effectLst>
                    <a:outerShdw blurRad="38100" dist="38100" dir="2700000" algn="tl">
                      <a:srgbClr val="000000">
                        <a:alpha val="43137"/>
                      </a:srgbClr>
                    </a:outerShdw>
                  </a:effectLst>
                </a:endParaRPr>
              </a:p>
            </p:txBody>
          </p:sp>
        </mc:Choice>
        <mc:Fallback>
          <p:sp>
            <p:nvSpPr>
              <p:cNvPr id="13" name="CasellaDiTesto 12">
                <a:extLst>
                  <a:ext uri="{FF2B5EF4-FFF2-40B4-BE49-F238E27FC236}">
                    <a16:creationId xmlns:a16="http://schemas.microsoft.com/office/drawing/2014/main" id="{E0EE6ABD-9C32-2D28-3536-6AEE52129659}"/>
                  </a:ext>
                </a:extLst>
              </p:cNvPr>
              <p:cNvSpPr txBox="1">
                <a:spLocks noRot="1" noChangeAspect="1" noMove="1" noResize="1" noEditPoints="1" noAdjustHandles="1" noChangeArrowheads="1" noChangeShapeType="1" noTextEdit="1"/>
              </p:cNvSpPr>
              <p:nvPr/>
            </p:nvSpPr>
            <p:spPr>
              <a:xfrm>
                <a:off x="5470919" y="5649065"/>
                <a:ext cx="1432560" cy="661335"/>
              </a:xfrm>
              <a:prstGeom prst="rect">
                <a:avLst/>
              </a:prstGeom>
              <a:blipFill>
                <a:blip r:embed="rId9"/>
                <a:stretch>
                  <a:fillRect/>
                </a:stretch>
              </a:blipFill>
            </p:spPr>
            <p:txBody>
              <a:bodyPr/>
              <a:lstStyle/>
              <a:p>
                <a:r>
                  <a:rPr lang="it-IT">
                    <a:noFill/>
                  </a:rPr>
                  <a:t> </a:t>
                </a:r>
              </a:p>
            </p:txBody>
          </p:sp>
        </mc:Fallback>
      </mc:AlternateContent>
      <p:graphicFrame>
        <p:nvGraphicFramePr>
          <p:cNvPr id="14" name="Tabella 13">
            <a:extLst>
              <a:ext uri="{FF2B5EF4-FFF2-40B4-BE49-F238E27FC236}">
                <a16:creationId xmlns:a16="http://schemas.microsoft.com/office/drawing/2014/main" id="{E16509DD-7D7B-CA43-760A-C8B1479927AF}"/>
              </a:ext>
            </a:extLst>
          </p:cNvPr>
          <p:cNvGraphicFramePr>
            <a:graphicFrameLocks noGrp="1"/>
          </p:cNvGraphicFramePr>
          <p:nvPr>
            <p:extLst>
              <p:ext uri="{D42A27DB-BD31-4B8C-83A1-F6EECF244321}">
                <p14:modId xmlns:p14="http://schemas.microsoft.com/office/powerpoint/2010/main" val="4154754200"/>
              </p:ext>
            </p:extLst>
          </p:nvPr>
        </p:nvGraphicFramePr>
        <p:xfrm>
          <a:off x="8750230" y="2643999"/>
          <a:ext cx="2339999" cy="1882140"/>
        </p:xfrm>
        <a:graphic>
          <a:graphicData uri="http://schemas.openxmlformats.org/drawingml/2006/table">
            <a:tbl>
              <a:tblPr>
                <a:tableStyleId>{5C22544A-7EE6-4342-B048-85BDC9FD1C3A}</a:tableStyleId>
              </a:tblPr>
              <a:tblGrid>
                <a:gridCol w="1014000">
                  <a:extLst>
                    <a:ext uri="{9D8B030D-6E8A-4147-A177-3AD203B41FA5}">
                      <a16:colId xmlns:a16="http://schemas.microsoft.com/office/drawing/2014/main" val="2149529817"/>
                    </a:ext>
                  </a:extLst>
                </a:gridCol>
                <a:gridCol w="1325999">
                  <a:extLst>
                    <a:ext uri="{9D8B030D-6E8A-4147-A177-3AD203B41FA5}">
                      <a16:colId xmlns:a16="http://schemas.microsoft.com/office/drawing/2014/main" val="3231980953"/>
                    </a:ext>
                  </a:extLst>
                </a:gridCol>
              </a:tblGrid>
              <a:tr h="373380">
                <a:tc>
                  <a:txBody>
                    <a:bodyPr/>
                    <a:lstStyle/>
                    <a:p>
                      <a:pPr algn="ctr" fontAlgn="ctr"/>
                      <a:r>
                        <a:rPr lang="en-GB" sz="1600" u="none" strike="noStrike" noProof="0" dirty="0">
                          <a:effectLst/>
                          <a:latin typeface="Titillium" panose="00000500000000000000"/>
                        </a:rPr>
                        <a:t>File name</a:t>
                      </a:r>
                      <a:r>
                        <a:rPr lang="en-GB" sz="1600" u="none" strike="noStrike" baseline="-25000" noProof="0" dirty="0">
                          <a:effectLst/>
                          <a:latin typeface="Titillium" panose="00000500000000000000"/>
                        </a:rPr>
                        <a:t> </a:t>
                      </a:r>
                      <a:endParaRPr lang="en-GB" sz="16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600" u="none" strike="noStrike" noProof="0" dirty="0" err="1">
                          <a:effectLst/>
                          <a:latin typeface="Titillium" panose="00000500000000000000"/>
                        </a:rPr>
                        <a:t>f</a:t>
                      </a:r>
                      <a:r>
                        <a:rPr lang="en-GB" sz="1600" u="none" strike="noStrike" baseline="-25000" noProof="0" dirty="0" err="1">
                          <a:effectLst/>
                          <a:latin typeface="Titillium" panose="00000500000000000000"/>
                        </a:rPr>
                        <a:t>measured</a:t>
                      </a:r>
                      <a:endParaRPr lang="en-GB" sz="16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1147134657"/>
                  </a:ext>
                </a:extLst>
              </a:tr>
              <a:tr h="182880">
                <a:tc>
                  <a:txBody>
                    <a:bodyPr/>
                    <a:lstStyle/>
                    <a:p>
                      <a:pPr algn="ctr" fontAlgn="ctr"/>
                      <a:r>
                        <a:rPr lang="en-GB" sz="1600" b="0" i="0" u="none" strike="noStrike" noProof="0" dirty="0">
                          <a:solidFill>
                            <a:srgbClr val="000000"/>
                          </a:solidFill>
                          <a:effectLst/>
                          <a:latin typeface="Titillium" panose="00000500000000000000"/>
                        </a:rPr>
                        <a:t>5530</a:t>
                      </a:r>
                    </a:p>
                  </a:txBody>
                  <a:tcPr marL="7620" marR="7620" marT="7620" marB="0" anchor="ctr"/>
                </a:tc>
                <a:tc>
                  <a:txBody>
                    <a:bodyPr/>
                    <a:lstStyle/>
                    <a:p>
                      <a:pPr algn="ctr" fontAlgn="ctr"/>
                      <a:r>
                        <a:rPr lang="en-GB" sz="1600" u="none" strike="noStrike" noProof="0" dirty="0">
                          <a:effectLst/>
                          <a:latin typeface="Titillium" panose="00000500000000000000"/>
                        </a:rPr>
                        <a:t>5530,0078</a:t>
                      </a:r>
                      <a:endParaRPr lang="en-GB" sz="16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2578673108"/>
                  </a:ext>
                </a:extLst>
              </a:tr>
              <a:tr h="182880">
                <a:tc>
                  <a:txBody>
                    <a:bodyPr/>
                    <a:lstStyle/>
                    <a:p>
                      <a:pPr algn="ctr" fontAlgn="ctr"/>
                      <a:r>
                        <a:rPr lang="en-GB" sz="1600" b="0" i="0" u="none" strike="noStrike" noProof="0" dirty="0">
                          <a:solidFill>
                            <a:srgbClr val="000000"/>
                          </a:solidFill>
                          <a:effectLst/>
                          <a:latin typeface="Titillium" panose="00000500000000000000"/>
                        </a:rPr>
                        <a:t>12641</a:t>
                      </a:r>
                    </a:p>
                  </a:txBody>
                  <a:tcPr marL="7620" marR="7620" marT="7620" marB="0" anchor="ctr"/>
                </a:tc>
                <a:tc>
                  <a:txBody>
                    <a:bodyPr/>
                    <a:lstStyle/>
                    <a:p>
                      <a:pPr algn="ctr" fontAlgn="ctr"/>
                      <a:r>
                        <a:rPr lang="en-GB" sz="1600" u="none" strike="noStrike" noProof="0" dirty="0">
                          <a:effectLst/>
                          <a:latin typeface="Titillium" panose="00000500000000000000"/>
                        </a:rPr>
                        <a:t>12641,375</a:t>
                      </a:r>
                      <a:endParaRPr lang="en-GB" sz="16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1781980313"/>
                  </a:ext>
                </a:extLst>
              </a:tr>
              <a:tr h="182880">
                <a:tc>
                  <a:txBody>
                    <a:bodyPr/>
                    <a:lstStyle/>
                    <a:p>
                      <a:pPr algn="ctr" fontAlgn="ctr"/>
                      <a:r>
                        <a:rPr lang="en-GB" sz="1600" b="0" i="0" u="none" strike="noStrike" noProof="0" dirty="0">
                          <a:solidFill>
                            <a:srgbClr val="000000"/>
                          </a:solidFill>
                          <a:effectLst/>
                          <a:latin typeface="Titillium" panose="00000500000000000000"/>
                        </a:rPr>
                        <a:t>21926</a:t>
                      </a:r>
                    </a:p>
                  </a:txBody>
                  <a:tcPr marL="7620" marR="7620" marT="7620" marB="0" anchor="ctr"/>
                </a:tc>
                <a:tc>
                  <a:txBody>
                    <a:bodyPr/>
                    <a:lstStyle/>
                    <a:p>
                      <a:pPr algn="ctr" fontAlgn="ctr"/>
                      <a:r>
                        <a:rPr lang="en-GB" sz="1600" u="none" strike="noStrike" noProof="0" dirty="0">
                          <a:effectLst/>
                          <a:latin typeface="Titillium" panose="00000500000000000000"/>
                        </a:rPr>
                        <a:t>21926,609</a:t>
                      </a:r>
                      <a:endParaRPr lang="en-GB" sz="16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3827181645"/>
                  </a:ext>
                </a:extLst>
              </a:tr>
              <a:tr h="182880">
                <a:tc>
                  <a:txBody>
                    <a:bodyPr/>
                    <a:lstStyle/>
                    <a:p>
                      <a:pPr algn="ctr" fontAlgn="ctr"/>
                      <a:r>
                        <a:rPr lang="en-GB" sz="1600" b="0" i="0" u="none" strike="noStrike" noProof="0" dirty="0">
                          <a:solidFill>
                            <a:srgbClr val="000000"/>
                          </a:solidFill>
                          <a:effectLst/>
                          <a:latin typeface="Titillium" panose="00000500000000000000"/>
                        </a:rPr>
                        <a:t>33288</a:t>
                      </a:r>
                    </a:p>
                  </a:txBody>
                  <a:tcPr marL="7620" marR="7620" marT="7620" marB="0" anchor="ctr"/>
                </a:tc>
                <a:tc>
                  <a:txBody>
                    <a:bodyPr/>
                    <a:lstStyle/>
                    <a:p>
                      <a:pPr algn="ctr" fontAlgn="ctr"/>
                      <a:r>
                        <a:rPr lang="en-GB" sz="1600" u="none" strike="noStrike" noProof="0" dirty="0">
                          <a:effectLst/>
                          <a:latin typeface="Titillium" panose="00000500000000000000"/>
                        </a:rPr>
                        <a:t>33288,125</a:t>
                      </a:r>
                      <a:endParaRPr lang="en-GB" sz="16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3528858626"/>
                  </a:ext>
                </a:extLst>
              </a:tr>
              <a:tr h="182880">
                <a:tc>
                  <a:txBody>
                    <a:bodyPr/>
                    <a:lstStyle/>
                    <a:p>
                      <a:pPr algn="ctr" fontAlgn="ctr"/>
                      <a:r>
                        <a:rPr lang="en-GB" sz="1600" b="0" i="0" u="none" strike="noStrike" noProof="0" dirty="0">
                          <a:solidFill>
                            <a:srgbClr val="000000"/>
                          </a:solidFill>
                          <a:effectLst/>
                          <a:latin typeface="Titillium" panose="00000500000000000000"/>
                        </a:rPr>
                        <a:t>33673</a:t>
                      </a:r>
                    </a:p>
                  </a:txBody>
                  <a:tcPr marL="7620" marR="7620" marT="7620" marB="0" anchor="ctr"/>
                </a:tc>
                <a:tc>
                  <a:txBody>
                    <a:bodyPr/>
                    <a:lstStyle/>
                    <a:p>
                      <a:pPr algn="ctr" fontAlgn="ctr"/>
                      <a:r>
                        <a:rPr lang="en-GB" sz="1600" u="none" strike="noStrike" noProof="0" dirty="0">
                          <a:effectLst/>
                          <a:latin typeface="Titillium" panose="00000500000000000000"/>
                        </a:rPr>
                        <a:t>33673,4375</a:t>
                      </a:r>
                      <a:endParaRPr lang="en-GB" sz="16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1262765165"/>
                  </a:ext>
                </a:extLst>
              </a:tr>
              <a:tr h="190500">
                <a:tc>
                  <a:txBody>
                    <a:bodyPr/>
                    <a:lstStyle/>
                    <a:p>
                      <a:pPr algn="ctr" fontAlgn="ctr"/>
                      <a:r>
                        <a:rPr lang="en-GB" sz="1600" b="0" i="0" u="none" strike="noStrike" noProof="0" dirty="0">
                          <a:solidFill>
                            <a:srgbClr val="000000"/>
                          </a:solidFill>
                          <a:effectLst/>
                          <a:latin typeface="Titillium" panose="00000500000000000000"/>
                        </a:rPr>
                        <a:t>46640</a:t>
                      </a:r>
                    </a:p>
                  </a:txBody>
                  <a:tcPr marL="7620" marR="7620" marT="7620" marB="0" anchor="ctr"/>
                </a:tc>
                <a:tc>
                  <a:txBody>
                    <a:bodyPr/>
                    <a:lstStyle/>
                    <a:p>
                      <a:pPr algn="ctr" fontAlgn="ctr"/>
                      <a:r>
                        <a:rPr lang="en-GB" sz="1600" u="none" strike="noStrike" noProof="0" dirty="0">
                          <a:effectLst/>
                          <a:latin typeface="Titillium" panose="00000500000000000000"/>
                        </a:rPr>
                        <a:t>46640,875</a:t>
                      </a:r>
                      <a:endParaRPr lang="en-GB" sz="16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677725196"/>
                  </a:ext>
                </a:extLst>
              </a:tr>
            </a:tbl>
          </a:graphicData>
        </a:graphic>
      </p:graphicFrame>
      <p:sp>
        <p:nvSpPr>
          <p:cNvPr id="19" name="Rettangolo 18">
            <a:extLst>
              <a:ext uri="{FF2B5EF4-FFF2-40B4-BE49-F238E27FC236}">
                <a16:creationId xmlns:a16="http://schemas.microsoft.com/office/drawing/2014/main" id="{9F77A8B4-727E-4405-291E-524A7C4F5752}"/>
              </a:ext>
            </a:extLst>
          </p:cNvPr>
          <p:cNvSpPr>
            <a:spLocks noChangeAspect="1"/>
          </p:cNvSpPr>
          <p:nvPr/>
        </p:nvSpPr>
        <p:spPr>
          <a:xfrm>
            <a:off x="10000034" y="67164"/>
            <a:ext cx="2191966" cy="963089"/>
          </a:xfrm>
          <a:prstGeom prst="rect">
            <a:avLst/>
          </a:prstGeom>
          <a:solidFill>
            <a:srgbClr val="2A6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0" name="Immagine 26" descr="Immagine che contiene testo, Carattere, Elementi grafici, logo&#10;&#10;Descrizione generata automaticamente">
            <a:extLst>
              <a:ext uri="{FF2B5EF4-FFF2-40B4-BE49-F238E27FC236}">
                <a16:creationId xmlns:a16="http://schemas.microsoft.com/office/drawing/2014/main" id="{DA974279-1437-3894-8D18-FCCDBDB49949}"/>
              </a:ext>
            </a:extLst>
          </p:cNvPr>
          <p:cNvPicPr>
            <a:picLocks noChangeAspect="1"/>
          </p:cNvPicPr>
          <p:nvPr/>
        </p:nvPicPr>
        <p:blipFill rotWithShape="1">
          <a:blip r:embed="rId10">
            <a:extLst>
              <a:ext uri="{28A0092B-C50C-407E-A947-70E740481C1C}">
                <a14:useLocalDpi xmlns:a14="http://schemas.microsoft.com/office/drawing/2010/main" val="0"/>
              </a:ext>
            </a:extLst>
          </a:blip>
          <a:srcRect l="7418" t="12669" r="6629" b="17706"/>
          <a:stretch/>
        </p:blipFill>
        <p:spPr>
          <a:xfrm>
            <a:off x="10338670" y="188708"/>
            <a:ext cx="1448292" cy="720000"/>
          </a:xfrm>
          <a:prstGeom prst="rect">
            <a:avLst/>
          </a:prstGeom>
          <a:noFill/>
        </p:spPr>
      </p:pic>
      <p:graphicFrame>
        <p:nvGraphicFramePr>
          <p:cNvPr id="21" name="Tabella 20">
            <a:extLst>
              <a:ext uri="{FF2B5EF4-FFF2-40B4-BE49-F238E27FC236}">
                <a16:creationId xmlns:a16="http://schemas.microsoft.com/office/drawing/2014/main" id="{0CE6E206-0DFD-4BAF-8F5E-59CAE77D0E4A}"/>
              </a:ext>
            </a:extLst>
          </p:cNvPr>
          <p:cNvGraphicFramePr>
            <a:graphicFrameLocks noGrp="1"/>
          </p:cNvGraphicFramePr>
          <p:nvPr>
            <p:extLst>
              <p:ext uri="{D42A27DB-BD31-4B8C-83A1-F6EECF244321}">
                <p14:modId xmlns:p14="http://schemas.microsoft.com/office/powerpoint/2010/main" val="84830073"/>
              </p:ext>
            </p:extLst>
          </p:nvPr>
        </p:nvGraphicFramePr>
        <p:xfrm>
          <a:off x="7753799" y="5394592"/>
          <a:ext cx="3600000" cy="883920"/>
        </p:xfrm>
        <a:graphic>
          <a:graphicData uri="http://schemas.openxmlformats.org/drawingml/2006/table">
            <a:tbl>
              <a:tblPr>
                <a:tableStyleId>{5C22544A-7EE6-4342-B048-85BDC9FD1C3A}</a:tableStyleId>
              </a:tblPr>
              <a:tblGrid>
                <a:gridCol w="504000">
                  <a:extLst>
                    <a:ext uri="{9D8B030D-6E8A-4147-A177-3AD203B41FA5}">
                      <a16:colId xmlns:a16="http://schemas.microsoft.com/office/drawing/2014/main" val="8048826"/>
                    </a:ext>
                  </a:extLst>
                </a:gridCol>
                <a:gridCol w="936000">
                  <a:extLst>
                    <a:ext uri="{9D8B030D-6E8A-4147-A177-3AD203B41FA5}">
                      <a16:colId xmlns:a16="http://schemas.microsoft.com/office/drawing/2014/main" val="4051838717"/>
                    </a:ext>
                  </a:extLst>
                </a:gridCol>
                <a:gridCol w="720000">
                  <a:extLst>
                    <a:ext uri="{9D8B030D-6E8A-4147-A177-3AD203B41FA5}">
                      <a16:colId xmlns:a16="http://schemas.microsoft.com/office/drawing/2014/main" val="1244106645"/>
                    </a:ext>
                  </a:extLst>
                </a:gridCol>
                <a:gridCol w="720000">
                  <a:extLst>
                    <a:ext uri="{9D8B030D-6E8A-4147-A177-3AD203B41FA5}">
                      <a16:colId xmlns:a16="http://schemas.microsoft.com/office/drawing/2014/main" val="3470479114"/>
                    </a:ext>
                  </a:extLst>
                </a:gridCol>
                <a:gridCol w="720000">
                  <a:extLst>
                    <a:ext uri="{9D8B030D-6E8A-4147-A177-3AD203B41FA5}">
                      <a16:colId xmlns:a16="http://schemas.microsoft.com/office/drawing/2014/main" val="3448305654"/>
                    </a:ext>
                  </a:extLst>
                </a:gridCol>
              </a:tblGrid>
              <a:tr h="182880">
                <a:tc>
                  <a:txBody>
                    <a:bodyPr/>
                    <a:lstStyle/>
                    <a:p>
                      <a:pPr algn="l" fontAlgn="b"/>
                      <a:r>
                        <a:rPr lang="en-GB" sz="1400" u="none" strike="noStrike" dirty="0">
                          <a:effectLst/>
                        </a:rPr>
                        <a:t>modo</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err="1">
                          <a:effectLst/>
                        </a:rPr>
                        <a:t>frequenza</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a</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tau</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phi</a:t>
                      </a:r>
                      <a:endParaRPr lang="en-GB"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86948020"/>
                  </a:ext>
                </a:extLst>
              </a:tr>
              <a:tr h="182880">
                <a:tc>
                  <a:txBody>
                    <a:bodyPr/>
                    <a:lstStyle/>
                    <a:p>
                      <a:pPr algn="l" fontAlgn="b"/>
                      <a:r>
                        <a:rPr lang="en-GB" sz="1400" u="none" strike="noStrike" dirty="0">
                          <a:effectLst/>
                        </a:rPr>
                        <a:t>(5,0)</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33288,13</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0,01481</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2,222</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4,31E-06</a:t>
                      </a:r>
                      <a:endParaRPr lang="en-GB"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31135210"/>
                  </a:ext>
                </a:extLst>
              </a:tr>
              <a:tr h="182880">
                <a:tc>
                  <a:txBody>
                    <a:bodyPr/>
                    <a:lstStyle/>
                    <a:p>
                      <a:pPr algn="l" fontAlgn="b"/>
                      <a:r>
                        <a:rPr lang="en-GB" sz="1400" u="none" strike="noStrike" dirty="0">
                          <a:effectLst/>
                        </a:rPr>
                        <a:t>(2,1)</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33673,44</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0,001916</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11,72</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8,07E-07</a:t>
                      </a:r>
                      <a:endParaRPr lang="en-GB"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53673658"/>
                  </a:ext>
                </a:extLst>
              </a:tr>
              <a:tr h="182880">
                <a:tc>
                  <a:txBody>
                    <a:bodyPr/>
                    <a:lstStyle/>
                    <a:p>
                      <a:pPr algn="l" fontAlgn="b"/>
                      <a:r>
                        <a:rPr lang="en-GB" sz="1400" u="none" strike="noStrike" dirty="0">
                          <a:effectLst/>
                        </a:rPr>
                        <a:t>(6,0)</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46640,88</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0,003551</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1,3</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5,25E-06</a:t>
                      </a:r>
                      <a:endParaRPr lang="en-GB"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77926173"/>
                  </a:ext>
                </a:extLst>
              </a:tr>
            </a:tbl>
          </a:graphicData>
        </a:graphic>
      </p:graphicFrame>
      <p:sp>
        <p:nvSpPr>
          <p:cNvPr id="25" name="CasellaDiTesto 24">
            <a:extLst>
              <a:ext uri="{FF2B5EF4-FFF2-40B4-BE49-F238E27FC236}">
                <a16:creationId xmlns:a16="http://schemas.microsoft.com/office/drawing/2014/main" id="{80C51D09-0925-3753-6038-28D4BC5E1094}"/>
              </a:ext>
            </a:extLst>
          </p:cNvPr>
          <p:cNvSpPr txBox="1"/>
          <p:nvPr/>
        </p:nvSpPr>
        <p:spPr>
          <a:xfrm>
            <a:off x="6674037" y="1404197"/>
            <a:ext cx="2551724" cy="1200329"/>
          </a:xfrm>
          <a:prstGeom prst="rect">
            <a:avLst/>
          </a:prstGeom>
          <a:noFill/>
        </p:spPr>
        <p:txBody>
          <a:bodyPr wrap="none" rtlCol="0">
            <a:spAutoFit/>
          </a:bodyPr>
          <a:lstStyle/>
          <a:p>
            <a:r>
              <a:rPr lang="en-GB" sz="1200" dirty="0"/>
              <a:t>% </a:t>
            </a:r>
            <a:r>
              <a:rPr lang="en-GB" sz="1200" dirty="0" err="1"/>
              <a:t>Parametri</a:t>
            </a:r>
            <a:r>
              <a:rPr lang="en-GB" sz="1200" dirty="0"/>
              <a:t> </a:t>
            </a:r>
            <a:r>
              <a:rPr lang="en-GB" sz="1200" dirty="0" err="1"/>
              <a:t>fisici</a:t>
            </a:r>
            <a:r>
              <a:rPr lang="en-GB" sz="1200" dirty="0"/>
              <a:t> del </a:t>
            </a:r>
            <a:r>
              <a:rPr lang="en-GB" sz="1200" dirty="0" err="1"/>
              <a:t>campione</a:t>
            </a:r>
            <a:r>
              <a:rPr lang="en-GB" sz="1200" dirty="0"/>
              <a:t> (SiO2)</a:t>
            </a:r>
          </a:p>
          <a:p>
            <a:r>
              <a:rPr lang="en-GB" sz="1200" dirty="0"/>
              <a:t>diam. = 25.4e-3; % </a:t>
            </a:r>
            <a:r>
              <a:rPr lang="en-GB" sz="1200" dirty="0" err="1"/>
              <a:t>Diametro</a:t>
            </a:r>
            <a:r>
              <a:rPr lang="en-GB" sz="1200" dirty="0"/>
              <a:t> in </a:t>
            </a:r>
            <a:r>
              <a:rPr lang="en-GB" sz="1200" dirty="0" err="1"/>
              <a:t>metri</a:t>
            </a:r>
            <a:endParaRPr lang="en-GB" sz="1200" dirty="0"/>
          </a:p>
          <a:p>
            <a:r>
              <a:rPr lang="en-GB" sz="1200" dirty="0"/>
              <a:t>thick. = 0.5e-3; % </a:t>
            </a:r>
            <a:r>
              <a:rPr lang="en-GB" sz="1200" dirty="0" err="1"/>
              <a:t>Spessore</a:t>
            </a:r>
            <a:r>
              <a:rPr lang="en-GB" sz="1200" dirty="0"/>
              <a:t> in </a:t>
            </a:r>
            <a:r>
              <a:rPr lang="en-GB" sz="1200" dirty="0" err="1"/>
              <a:t>metri</a:t>
            </a:r>
            <a:endParaRPr lang="en-GB" sz="1200" dirty="0"/>
          </a:p>
          <a:p>
            <a:r>
              <a:rPr lang="en-GB" sz="1200" dirty="0"/>
              <a:t>E = 72e9; % Modulo di Young (Pa)</a:t>
            </a:r>
          </a:p>
          <a:p>
            <a:r>
              <a:rPr lang="en-GB" sz="1200" dirty="0"/>
              <a:t>rho = 2200; % </a:t>
            </a:r>
            <a:r>
              <a:rPr lang="en-GB" sz="1200" dirty="0" err="1"/>
              <a:t>Densità</a:t>
            </a:r>
            <a:r>
              <a:rPr lang="en-GB" sz="1200" dirty="0"/>
              <a:t> (kg/m^3)</a:t>
            </a:r>
          </a:p>
          <a:p>
            <a:r>
              <a:rPr lang="en-GB" sz="1200" dirty="0"/>
              <a:t>nu = 0.17; % Coeff. di Poisson</a:t>
            </a:r>
          </a:p>
        </p:txBody>
      </p:sp>
      <p:graphicFrame>
        <p:nvGraphicFramePr>
          <p:cNvPr id="16" name="Tabella 15">
            <a:extLst>
              <a:ext uri="{FF2B5EF4-FFF2-40B4-BE49-F238E27FC236}">
                <a16:creationId xmlns:a16="http://schemas.microsoft.com/office/drawing/2014/main" id="{6CCBB175-C24D-479B-38A4-2EC9C7CBD9A9}"/>
              </a:ext>
            </a:extLst>
          </p:cNvPr>
          <p:cNvGraphicFramePr>
            <a:graphicFrameLocks noGrp="1"/>
          </p:cNvGraphicFramePr>
          <p:nvPr>
            <p:extLst>
              <p:ext uri="{D42A27DB-BD31-4B8C-83A1-F6EECF244321}">
                <p14:modId xmlns:p14="http://schemas.microsoft.com/office/powerpoint/2010/main" val="957372677"/>
              </p:ext>
            </p:extLst>
          </p:nvPr>
        </p:nvGraphicFramePr>
        <p:xfrm>
          <a:off x="7753799" y="4711484"/>
          <a:ext cx="3600000" cy="883920"/>
        </p:xfrm>
        <a:graphic>
          <a:graphicData uri="http://schemas.openxmlformats.org/drawingml/2006/table">
            <a:tbl>
              <a:tblPr>
                <a:tableStyleId>{5C22544A-7EE6-4342-B048-85BDC9FD1C3A}</a:tableStyleId>
              </a:tblPr>
              <a:tblGrid>
                <a:gridCol w="504000">
                  <a:extLst>
                    <a:ext uri="{9D8B030D-6E8A-4147-A177-3AD203B41FA5}">
                      <a16:colId xmlns:a16="http://schemas.microsoft.com/office/drawing/2014/main" val="8048826"/>
                    </a:ext>
                  </a:extLst>
                </a:gridCol>
                <a:gridCol w="936000">
                  <a:extLst>
                    <a:ext uri="{9D8B030D-6E8A-4147-A177-3AD203B41FA5}">
                      <a16:colId xmlns:a16="http://schemas.microsoft.com/office/drawing/2014/main" val="4051838717"/>
                    </a:ext>
                  </a:extLst>
                </a:gridCol>
                <a:gridCol w="720000">
                  <a:extLst>
                    <a:ext uri="{9D8B030D-6E8A-4147-A177-3AD203B41FA5}">
                      <a16:colId xmlns:a16="http://schemas.microsoft.com/office/drawing/2014/main" val="1244106645"/>
                    </a:ext>
                  </a:extLst>
                </a:gridCol>
                <a:gridCol w="720000">
                  <a:extLst>
                    <a:ext uri="{9D8B030D-6E8A-4147-A177-3AD203B41FA5}">
                      <a16:colId xmlns:a16="http://schemas.microsoft.com/office/drawing/2014/main" val="3470479114"/>
                    </a:ext>
                  </a:extLst>
                </a:gridCol>
                <a:gridCol w="720000">
                  <a:extLst>
                    <a:ext uri="{9D8B030D-6E8A-4147-A177-3AD203B41FA5}">
                      <a16:colId xmlns:a16="http://schemas.microsoft.com/office/drawing/2014/main" val="3448305654"/>
                    </a:ext>
                  </a:extLst>
                </a:gridCol>
              </a:tblGrid>
              <a:tr h="180000">
                <a:tc>
                  <a:txBody>
                    <a:bodyPr/>
                    <a:lstStyle/>
                    <a:p>
                      <a:pPr algn="l" fontAlgn="b"/>
                      <a:r>
                        <a:rPr lang="en-GB" sz="1400" u="none" strike="noStrike" dirty="0">
                          <a:effectLst/>
                        </a:rPr>
                        <a:t>modo</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err="1">
                          <a:effectLst/>
                        </a:rPr>
                        <a:t>frequenza</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a</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tau</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phi</a:t>
                      </a:r>
                      <a:endParaRPr lang="en-GB"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86948020"/>
                  </a:ext>
                </a:extLst>
              </a:tr>
              <a:tr h="180000">
                <a:tc>
                  <a:txBody>
                    <a:bodyPr/>
                    <a:lstStyle/>
                    <a:p>
                      <a:pPr algn="l" fontAlgn="b"/>
                      <a:r>
                        <a:rPr lang="en-GB" sz="1400" u="none" strike="noStrike" dirty="0">
                          <a:effectLst/>
                        </a:rPr>
                        <a:t>(2,0)</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5530,01</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0,5237</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43,0225</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1,34E-06</a:t>
                      </a:r>
                      <a:endParaRPr lang="en-GB"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89354542"/>
                  </a:ext>
                </a:extLst>
              </a:tr>
              <a:tr h="180000">
                <a:tc>
                  <a:txBody>
                    <a:bodyPr/>
                    <a:lstStyle/>
                    <a:p>
                      <a:pPr algn="l" fontAlgn="b"/>
                      <a:r>
                        <a:rPr lang="en-GB" sz="1400" u="none" strike="noStrike" dirty="0">
                          <a:effectLst/>
                        </a:rPr>
                        <a:t>(3,0)</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12641,38</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0,0032</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12,2636</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2,05E-06</a:t>
                      </a:r>
                      <a:endParaRPr lang="en-GB"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8378212"/>
                  </a:ext>
                </a:extLst>
              </a:tr>
              <a:tr h="180000">
                <a:tc>
                  <a:txBody>
                    <a:bodyPr/>
                    <a:lstStyle/>
                    <a:p>
                      <a:pPr algn="l" fontAlgn="b"/>
                      <a:r>
                        <a:rPr lang="en-GB" sz="1400" u="none" strike="noStrike" dirty="0">
                          <a:effectLst/>
                        </a:rPr>
                        <a:t>(4,0)</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21926,61</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0,0363</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4,209</a:t>
                      </a:r>
                      <a:endParaRPr lang="en-GB"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GB" sz="1400" u="none" strike="noStrike" dirty="0">
                          <a:effectLst/>
                        </a:rPr>
                        <a:t>3,45E-06</a:t>
                      </a:r>
                      <a:endParaRPr lang="en-GB"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78237540"/>
                  </a:ext>
                </a:extLst>
              </a:tr>
            </a:tbl>
          </a:graphicData>
        </a:graphic>
      </p:graphicFrame>
      <p:sp>
        <p:nvSpPr>
          <p:cNvPr id="23" name="Rettangolo 22">
            <a:extLst>
              <a:ext uri="{FF2B5EF4-FFF2-40B4-BE49-F238E27FC236}">
                <a16:creationId xmlns:a16="http://schemas.microsoft.com/office/drawing/2014/main" id="{55A9835C-525D-1A25-D8B2-5B6CF82D045B}"/>
              </a:ext>
            </a:extLst>
          </p:cNvPr>
          <p:cNvSpPr/>
          <p:nvPr/>
        </p:nvSpPr>
        <p:spPr>
          <a:xfrm>
            <a:off x="9225761" y="4944955"/>
            <a:ext cx="1365904" cy="1304948"/>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noProof="0" dirty="0"/>
              <a:t>Top secret</a:t>
            </a:r>
          </a:p>
        </p:txBody>
      </p:sp>
      <p:sp>
        <p:nvSpPr>
          <p:cNvPr id="24" name="Rettangolo 23">
            <a:extLst>
              <a:ext uri="{FF2B5EF4-FFF2-40B4-BE49-F238E27FC236}">
                <a16:creationId xmlns:a16="http://schemas.microsoft.com/office/drawing/2014/main" id="{9F3782A1-F8BE-DC0E-1881-55AD8E54435D}"/>
              </a:ext>
            </a:extLst>
          </p:cNvPr>
          <p:cNvSpPr/>
          <p:nvPr/>
        </p:nvSpPr>
        <p:spPr>
          <a:xfrm>
            <a:off x="10670847" y="4952817"/>
            <a:ext cx="682952" cy="1304948"/>
          </a:xfrm>
          <a:prstGeom prst="rect">
            <a:avLst/>
          </a:prstGeom>
        </p:spPr>
        <p:style>
          <a:lnRef idx="1">
            <a:schemeClr val="dk1"/>
          </a:lnRef>
          <a:fillRef idx="3">
            <a:schemeClr val="dk1"/>
          </a:fillRef>
          <a:effectRef idx="2">
            <a:schemeClr val="dk1"/>
          </a:effectRef>
          <a:fontRef idx="minor">
            <a:schemeClr val="lt1"/>
          </a:fontRef>
        </p:style>
        <p:txBody>
          <a:bodyPr vert="vert" rtlCol="0" anchor="ctr"/>
          <a:lstStyle/>
          <a:p>
            <a:pPr algn="ctr"/>
            <a:r>
              <a:rPr lang="en-GB" noProof="0" dirty="0"/>
              <a:t>Top secret</a:t>
            </a:r>
          </a:p>
        </p:txBody>
      </p:sp>
      <p:pic>
        <p:nvPicPr>
          <p:cNvPr id="28" name="Immagine 27">
            <a:extLst>
              <a:ext uri="{FF2B5EF4-FFF2-40B4-BE49-F238E27FC236}">
                <a16:creationId xmlns:a16="http://schemas.microsoft.com/office/drawing/2014/main" id="{8F2BC0DB-2168-E668-8197-D0214DD8D4F3}"/>
              </a:ext>
            </a:extLst>
          </p:cNvPr>
          <p:cNvPicPr>
            <a:picLocks noChangeAspect="1"/>
          </p:cNvPicPr>
          <p:nvPr/>
        </p:nvPicPr>
        <p:blipFill>
          <a:blip r:embed="rId11"/>
          <a:stretch>
            <a:fillRect/>
          </a:stretch>
        </p:blipFill>
        <p:spPr>
          <a:xfrm>
            <a:off x="6334677" y="3145164"/>
            <a:ext cx="1800000" cy="972794"/>
          </a:xfrm>
          <a:prstGeom prst="rect">
            <a:avLst/>
          </a:prstGeom>
        </p:spPr>
      </p:pic>
      <p:sp>
        <p:nvSpPr>
          <p:cNvPr id="29" name="CasellaDiTesto 28">
            <a:extLst>
              <a:ext uri="{FF2B5EF4-FFF2-40B4-BE49-F238E27FC236}">
                <a16:creationId xmlns:a16="http://schemas.microsoft.com/office/drawing/2014/main" id="{C7F337CB-E8DF-D994-0A22-0B0AED6B97F6}"/>
              </a:ext>
            </a:extLst>
          </p:cNvPr>
          <p:cNvSpPr txBox="1"/>
          <p:nvPr/>
        </p:nvSpPr>
        <p:spPr>
          <a:xfrm>
            <a:off x="6334677" y="4109895"/>
            <a:ext cx="1800000" cy="234818"/>
          </a:xfrm>
          <a:prstGeom prst="rect">
            <a:avLst/>
          </a:prstGeom>
          <a:solidFill>
            <a:srgbClr val="272727"/>
          </a:solidFill>
          <a:ln>
            <a:noFill/>
          </a:ln>
        </p:spPr>
        <p:txBody>
          <a:bodyPr vert="vert" wrap="square" rtlCol="0">
            <a:spAutoFit/>
          </a:bodyPr>
          <a:lstStyle/>
          <a:p>
            <a:endParaRPr lang="en-GB" dirty="0">
              <a:solidFill>
                <a:schemeClr val="bg1"/>
              </a:solidFill>
            </a:endParaRPr>
          </a:p>
          <a:p>
            <a:r>
              <a:rPr lang="en-GB" dirty="0">
                <a:solidFill>
                  <a:schemeClr val="bg1"/>
                </a:solidFill>
              </a:rPr>
              <a:t>…</a:t>
            </a: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dirty="0">
                <a:solidFill>
                  <a:schemeClr val="bg1"/>
                </a:solidFill>
              </a:rPr>
              <a:t>…</a:t>
            </a:r>
          </a:p>
        </p:txBody>
      </p:sp>
      <p:sp>
        <p:nvSpPr>
          <p:cNvPr id="30" name="Rettangolo 29">
            <a:extLst>
              <a:ext uri="{FF2B5EF4-FFF2-40B4-BE49-F238E27FC236}">
                <a16:creationId xmlns:a16="http://schemas.microsoft.com/office/drawing/2014/main" id="{9C33CC6D-DB65-D3CA-E163-E68308E2D0AA}"/>
              </a:ext>
            </a:extLst>
          </p:cNvPr>
          <p:cNvSpPr/>
          <p:nvPr/>
        </p:nvSpPr>
        <p:spPr>
          <a:xfrm>
            <a:off x="7752634" y="4919968"/>
            <a:ext cx="467238" cy="1358544"/>
          </a:xfrm>
          <a:prstGeom prst="rect">
            <a:avLst/>
          </a:prstGeom>
        </p:spPr>
        <p:style>
          <a:lnRef idx="1">
            <a:schemeClr val="dk1"/>
          </a:lnRef>
          <a:fillRef idx="3">
            <a:schemeClr val="dk1"/>
          </a:fillRef>
          <a:effectRef idx="2">
            <a:schemeClr val="dk1"/>
          </a:effectRef>
          <a:fontRef idx="minor">
            <a:schemeClr val="lt1"/>
          </a:fontRef>
        </p:style>
        <p:txBody>
          <a:bodyPr vert="vert" rtlCol="0" anchor="ctr"/>
          <a:lstStyle/>
          <a:p>
            <a:pPr algn="ctr"/>
            <a:r>
              <a:rPr lang="en-GB" noProof="0" dirty="0"/>
              <a:t>Top secret</a:t>
            </a:r>
          </a:p>
        </p:txBody>
      </p:sp>
      <p:sp>
        <p:nvSpPr>
          <p:cNvPr id="31" name="Segnaposto data 5">
            <a:extLst>
              <a:ext uri="{FF2B5EF4-FFF2-40B4-BE49-F238E27FC236}">
                <a16:creationId xmlns:a16="http://schemas.microsoft.com/office/drawing/2014/main" id="{EFB76A86-9005-0E95-6821-4659BFA46DC0}"/>
              </a:ext>
            </a:extLst>
          </p:cNvPr>
          <p:cNvSpPr>
            <a:spLocks noGrp="1"/>
          </p:cNvSpPr>
          <p:nvPr>
            <p:ph type="dt" sz="half" idx="10"/>
          </p:nvPr>
        </p:nvSpPr>
        <p:spPr>
          <a:xfrm>
            <a:off x="838199" y="6364821"/>
            <a:ext cx="3229947" cy="526939"/>
          </a:xfrm>
        </p:spPr>
        <p:txBody>
          <a:bodyPr/>
          <a:lstStyle/>
          <a:p>
            <a:r>
              <a:rPr lang="it-IT" noProof="0" dirty="0"/>
              <a:t>13/12/2024                                           </a:t>
            </a:r>
            <a:r>
              <a:rPr lang="it-IT" noProof="0" dirty="0" err="1"/>
              <a:t>Hands-on</a:t>
            </a:r>
            <a:r>
              <a:rPr lang="it-IT" noProof="0" dirty="0"/>
              <a:t>: Loss Angle - Diana Lumaca</a:t>
            </a:r>
            <a:endParaRPr lang="en-GB" noProof="0" dirty="0"/>
          </a:p>
        </p:txBody>
      </p:sp>
    </p:spTree>
    <p:extLst>
      <p:ext uri="{BB962C8B-B14F-4D97-AF65-F5344CB8AC3E}">
        <p14:creationId xmlns:p14="http://schemas.microsoft.com/office/powerpoint/2010/main" val="19485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xEl>
                                              <p:pRg st="1" end="1"/>
                                            </p:txEl>
                                          </p:spTgt>
                                        </p:tgtEl>
                                        <p:attrNameLst>
                                          <p:attrName>style.visibility</p:attrName>
                                        </p:attrNameLst>
                                      </p:cBhvr>
                                      <p:to>
                                        <p:strVal val="visible"/>
                                      </p:to>
                                    </p:set>
                                    <p:animEffect transition="in" filter="fade">
                                      <p:cBhvr>
                                        <p:cTn id="36" dur="500"/>
                                        <p:tgtEl>
                                          <p:spTgt spid="18">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xEl>
                                              <p:pRg st="2" end="2"/>
                                            </p:txEl>
                                          </p:spTgt>
                                        </p:tgtEl>
                                        <p:attrNameLst>
                                          <p:attrName>style.visibility</p:attrName>
                                        </p:attrNameLst>
                                      </p:cBhvr>
                                      <p:to>
                                        <p:strVal val="visible"/>
                                      </p:to>
                                    </p:set>
                                    <p:animEffect transition="in" filter="fade">
                                      <p:cBhvr>
                                        <p:cTn id="61" dur="500"/>
                                        <p:tgtEl>
                                          <p:spTgt spid="18">
                                            <p:txEl>
                                              <p:pRg st="2" end="2"/>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clickEffect">
                                  <p:stCondLst>
                                    <p:cond delay="0"/>
                                  </p:stCondLst>
                                  <p:childTnLst>
                                    <p:cmd type="call" cmd="togglePause">
                                      <p:cBhvr>
                                        <p:cTn id="69" dur="1" fill="hold"/>
                                        <p:tgtEl>
                                          <p:spTgt spid="11"/>
                                        </p:tgtEl>
                                      </p:cBhvr>
                                    </p:cmd>
                                  </p:childTnLst>
                                </p:cTn>
                              </p:par>
                            </p:childTnLst>
                          </p:cTn>
                        </p:par>
                      </p:childTnLst>
                    </p:cTn>
                  </p:par>
                </p:childTnLst>
              </p:cTn>
              <p:nextCondLst>
                <p:cond evt="onClick" delay="0">
                  <p:tgtEl>
                    <p:spTgt spid="11"/>
                  </p:tgtEl>
                </p:cond>
              </p:nextCondLst>
            </p:seq>
            <p:video>
              <p:cMediaNode vol="80000">
                <p:cTn id="70" repeatCount="indefinite" fill="hold" display="0">
                  <p:stCondLst>
                    <p:cond delay="indefinite"/>
                  </p:stCondLst>
                </p:cTn>
                <p:tgtEl>
                  <p:spTgt spid="11"/>
                </p:tgtEl>
              </p:cMediaNode>
            </p:video>
          </p:childTnLst>
        </p:cTn>
      </p:par>
    </p:tnLst>
    <p:bldLst>
      <p:bldP spid="13" grpId="0"/>
      <p:bldP spid="23" grpId="0" animBg="1"/>
      <p:bldP spid="24"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60E198-3E99-A3D4-1100-F68BA5021678}"/>
              </a:ext>
            </a:extLst>
          </p:cNvPr>
          <p:cNvSpPr>
            <a:spLocks noGrp="1"/>
          </p:cNvSpPr>
          <p:nvPr>
            <p:ph type="title"/>
          </p:nvPr>
        </p:nvSpPr>
        <p:spPr/>
        <p:txBody>
          <a:bodyPr/>
          <a:lstStyle/>
          <a:p>
            <a:r>
              <a:rPr lang="en-GB" noProof="0" dirty="0"/>
              <a:t>Resonant modes</a:t>
            </a:r>
          </a:p>
        </p:txBody>
      </p:sp>
      <p:sp>
        <p:nvSpPr>
          <p:cNvPr id="3" name="Segnaposto piè di pagina 2">
            <a:extLst>
              <a:ext uri="{FF2B5EF4-FFF2-40B4-BE49-F238E27FC236}">
                <a16:creationId xmlns:a16="http://schemas.microsoft.com/office/drawing/2014/main" id="{8C1B80B7-6B27-105C-6A92-BFA67E545B8B}"/>
              </a:ext>
            </a:extLst>
          </p:cNvPr>
          <p:cNvSpPr>
            <a:spLocks noGrp="1"/>
          </p:cNvSpPr>
          <p:nvPr>
            <p:ph type="ftr" sz="quarter" idx="11"/>
          </p:nvPr>
        </p:nvSpPr>
        <p:spPr/>
        <p:txBody>
          <a:bodyPr/>
          <a:lstStyle/>
          <a:p>
            <a:r>
              <a:rPr lang="en-GB" noProof="0" dirty="0"/>
              <a:t>ET Technology School                                  Cagliari, 12-13 Dec 2024</a:t>
            </a:r>
          </a:p>
        </p:txBody>
      </p:sp>
      <p:sp>
        <p:nvSpPr>
          <p:cNvPr id="4" name="Segnaposto numero diapositiva 3">
            <a:extLst>
              <a:ext uri="{FF2B5EF4-FFF2-40B4-BE49-F238E27FC236}">
                <a16:creationId xmlns:a16="http://schemas.microsoft.com/office/drawing/2014/main" id="{08EA8DD9-ACB6-3362-9F71-A1127606753E}"/>
              </a:ext>
            </a:extLst>
          </p:cNvPr>
          <p:cNvSpPr>
            <a:spLocks noGrp="1"/>
          </p:cNvSpPr>
          <p:nvPr>
            <p:ph type="sldNum" sz="quarter" idx="12"/>
          </p:nvPr>
        </p:nvSpPr>
        <p:spPr/>
        <p:txBody>
          <a:bodyPr/>
          <a:lstStyle/>
          <a:p>
            <a:fld id="{9B13B172-409A-48BF-92CD-9E808051E234}" type="slidenum">
              <a:rPr lang="en-GB" noProof="0" smtClean="0"/>
              <a:t>4</a:t>
            </a:fld>
            <a:endParaRPr lang="en-GB" noProof="0" dirty="0"/>
          </a:p>
        </p:txBody>
      </p:sp>
      <p:graphicFrame>
        <p:nvGraphicFramePr>
          <p:cNvPr id="5" name="Tabella 4">
            <a:extLst>
              <a:ext uri="{FF2B5EF4-FFF2-40B4-BE49-F238E27FC236}">
                <a16:creationId xmlns:a16="http://schemas.microsoft.com/office/drawing/2014/main" id="{968812A2-2C13-DE79-7656-7867F21C164B}"/>
              </a:ext>
            </a:extLst>
          </p:cNvPr>
          <p:cNvGraphicFramePr>
            <a:graphicFrameLocks noGrp="1"/>
          </p:cNvGraphicFramePr>
          <p:nvPr>
            <p:extLst>
              <p:ext uri="{D42A27DB-BD31-4B8C-83A1-F6EECF244321}">
                <p14:modId xmlns:p14="http://schemas.microsoft.com/office/powerpoint/2010/main" val="1581431625"/>
              </p:ext>
            </p:extLst>
          </p:nvPr>
        </p:nvGraphicFramePr>
        <p:xfrm>
          <a:off x="868680" y="2170691"/>
          <a:ext cx="3962401" cy="2255520"/>
        </p:xfrm>
        <a:graphic>
          <a:graphicData uri="http://schemas.openxmlformats.org/drawingml/2006/table">
            <a:tbl>
              <a:tblPr>
                <a:tableStyleId>{5C22544A-7EE6-4342-B048-85BDC9FD1C3A}</a:tableStyleId>
              </a:tblPr>
              <a:tblGrid>
                <a:gridCol w="304201">
                  <a:extLst>
                    <a:ext uri="{9D8B030D-6E8A-4147-A177-3AD203B41FA5}">
                      <a16:colId xmlns:a16="http://schemas.microsoft.com/office/drawing/2014/main" val="26881355"/>
                    </a:ext>
                  </a:extLst>
                </a:gridCol>
                <a:gridCol w="304201">
                  <a:extLst>
                    <a:ext uri="{9D8B030D-6E8A-4147-A177-3AD203B41FA5}">
                      <a16:colId xmlns:a16="http://schemas.microsoft.com/office/drawing/2014/main" val="2595725152"/>
                    </a:ext>
                  </a:extLst>
                </a:gridCol>
                <a:gridCol w="1014000">
                  <a:extLst>
                    <a:ext uri="{9D8B030D-6E8A-4147-A177-3AD203B41FA5}">
                      <a16:colId xmlns:a16="http://schemas.microsoft.com/office/drawing/2014/main" val="2893008745"/>
                    </a:ext>
                  </a:extLst>
                </a:gridCol>
                <a:gridCol w="1325999">
                  <a:extLst>
                    <a:ext uri="{9D8B030D-6E8A-4147-A177-3AD203B41FA5}">
                      <a16:colId xmlns:a16="http://schemas.microsoft.com/office/drawing/2014/main" val="3264622561"/>
                    </a:ext>
                  </a:extLst>
                </a:gridCol>
                <a:gridCol w="1014000">
                  <a:extLst>
                    <a:ext uri="{9D8B030D-6E8A-4147-A177-3AD203B41FA5}">
                      <a16:colId xmlns:a16="http://schemas.microsoft.com/office/drawing/2014/main" val="2195609232"/>
                    </a:ext>
                  </a:extLst>
                </a:gridCol>
              </a:tblGrid>
              <a:tr h="182880">
                <a:tc gridSpan="2">
                  <a:txBody>
                    <a:bodyPr/>
                    <a:lstStyle/>
                    <a:p>
                      <a:pPr algn="ctr" fontAlgn="ctr"/>
                      <a:r>
                        <a:rPr lang="en-GB" sz="1800" u="none" strike="noStrike" noProof="0" dirty="0">
                          <a:effectLst/>
                          <a:latin typeface="Titillium" panose="00000500000000000000"/>
                        </a:rPr>
                        <a:t>mode</a:t>
                      </a:r>
                      <a:endParaRPr lang="en-GB" sz="1800" b="0" i="0" u="none" strike="noStrike" noProof="0" dirty="0">
                        <a:solidFill>
                          <a:srgbClr val="000000"/>
                        </a:solidFill>
                        <a:effectLst/>
                        <a:latin typeface="Titillium" panose="00000500000000000000"/>
                      </a:endParaRPr>
                    </a:p>
                  </a:txBody>
                  <a:tcPr marL="7620" marR="7620" marT="7620" marB="0" anchor="ctr"/>
                </a:tc>
                <a:tc hMerge="1">
                  <a:txBody>
                    <a:bodyPr/>
                    <a:lstStyle/>
                    <a:p>
                      <a:endParaRPr lang="it-IT"/>
                    </a:p>
                  </a:txBody>
                  <a:tcPr/>
                </a:tc>
                <a:tc rowSpan="2">
                  <a:txBody>
                    <a:bodyPr/>
                    <a:lstStyle/>
                    <a:p>
                      <a:pPr algn="ctr" fontAlgn="ctr"/>
                      <a:r>
                        <a:rPr lang="en-GB" sz="1800" u="none" strike="noStrike" noProof="0" dirty="0">
                          <a:effectLst/>
                          <a:latin typeface="Titillium" panose="00000500000000000000"/>
                        </a:rPr>
                        <a:t>File name</a:t>
                      </a:r>
                      <a:r>
                        <a:rPr lang="en-GB" sz="1800" u="none" strike="noStrike" baseline="-25000" noProof="0" dirty="0">
                          <a:effectLst/>
                          <a:latin typeface="Titillium" panose="00000500000000000000"/>
                        </a:rPr>
                        <a:t> </a:t>
                      </a:r>
                      <a:endParaRPr lang="en-GB" sz="1800" b="0" i="0" u="none" strike="noStrike" noProof="0" dirty="0">
                        <a:solidFill>
                          <a:srgbClr val="000000"/>
                        </a:solidFill>
                        <a:effectLst/>
                        <a:latin typeface="Titillium" panose="00000500000000000000"/>
                      </a:endParaRPr>
                    </a:p>
                  </a:txBody>
                  <a:tcPr marL="7620" marR="7620" marT="7620" marB="0" anchor="ctr"/>
                </a:tc>
                <a:tc rowSpan="2">
                  <a:txBody>
                    <a:bodyPr/>
                    <a:lstStyle/>
                    <a:p>
                      <a:pPr algn="ctr" fontAlgn="ctr"/>
                      <a:r>
                        <a:rPr lang="en-GB" sz="1800" u="none" strike="noStrike" noProof="0" dirty="0" err="1">
                          <a:effectLst/>
                          <a:latin typeface="Titillium" panose="00000500000000000000"/>
                        </a:rPr>
                        <a:t>f</a:t>
                      </a:r>
                      <a:r>
                        <a:rPr lang="en-GB" sz="1800" u="none" strike="noStrike" baseline="-25000" noProof="0" dirty="0" err="1">
                          <a:effectLst/>
                          <a:latin typeface="Titillium" panose="00000500000000000000"/>
                        </a:rPr>
                        <a:t>measured</a:t>
                      </a:r>
                      <a:endParaRPr lang="en-GB" sz="1800" b="0" i="0" u="none" strike="noStrike" noProof="0" dirty="0">
                        <a:solidFill>
                          <a:srgbClr val="000000"/>
                        </a:solidFill>
                        <a:effectLst/>
                        <a:latin typeface="Titillium" panose="00000500000000000000"/>
                      </a:endParaRPr>
                    </a:p>
                  </a:txBody>
                  <a:tcPr marL="7620" marR="7620" marT="7620" marB="0" anchor="ctr"/>
                </a:tc>
                <a:tc rowSpan="2">
                  <a:txBody>
                    <a:bodyPr/>
                    <a:lstStyle/>
                    <a:p>
                      <a:pPr algn="ctr" fontAlgn="ctr"/>
                      <a:r>
                        <a:rPr lang="en-GB" sz="1800" u="none" strike="noStrike" noProof="0" dirty="0" err="1">
                          <a:effectLst/>
                        </a:rPr>
                        <a:t>ϕ</a:t>
                      </a:r>
                      <a:r>
                        <a:rPr lang="en-GB" sz="1800" u="none" strike="noStrike" baseline="-25000" noProof="0" dirty="0" err="1">
                          <a:effectLst/>
                          <a:latin typeface="Titillium" panose="00000500000000000000"/>
                        </a:rPr>
                        <a:t>measured</a:t>
                      </a:r>
                      <a:endParaRPr lang="en-GB" sz="18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2802824825"/>
                  </a:ext>
                </a:extLst>
              </a:tr>
              <a:tr h="190500">
                <a:tc>
                  <a:txBody>
                    <a:bodyPr/>
                    <a:lstStyle/>
                    <a:p>
                      <a:pPr algn="ctr" fontAlgn="ctr"/>
                      <a:r>
                        <a:rPr lang="en-GB" sz="1800" u="none" strike="noStrike" noProof="0" dirty="0">
                          <a:effectLst/>
                          <a:latin typeface="Titillium" panose="00000500000000000000"/>
                        </a:rPr>
                        <a:t>m</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n</a:t>
                      </a:r>
                      <a:endParaRPr lang="en-GB" sz="1800" b="0" i="0" u="none" strike="noStrike" noProof="0" dirty="0">
                        <a:solidFill>
                          <a:srgbClr val="000000"/>
                        </a:solidFill>
                        <a:effectLst/>
                        <a:latin typeface="Titillium" panose="00000500000000000000"/>
                      </a:endParaRPr>
                    </a:p>
                  </a:txBody>
                  <a:tcPr marL="7620" marR="7620" marT="7620" marB="0" anchor="ctr"/>
                </a:tc>
                <a:tc vMerge="1">
                  <a:txBody>
                    <a:bodyPr/>
                    <a:lstStyle/>
                    <a:p>
                      <a:endParaRPr lang="en-GB" sz="2400" noProof="0" dirty="0"/>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81532426"/>
                  </a:ext>
                </a:extLst>
              </a:tr>
              <a:tr h="182880">
                <a:tc>
                  <a:txBody>
                    <a:bodyPr/>
                    <a:lstStyle/>
                    <a:p>
                      <a:pPr algn="ctr" fontAlgn="ctr"/>
                      <a:r>
                        <a:rPr lang="en-GB" sz="1800" u="none" strike="noStrike" noProof="0" dirty="0">
                          <a:effectLst/>
                          <a:latin typeface="Titillium" panose="00000500000000000000"/>
                        </a:rPr>
                        <a:t>2</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0</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b="0" i="0" u="none" strike="noStrike" noProof="0" dirty="0">
                          <a:solidFill>
                            <a:srgbClr val="000000"/>
                          </a:solidFill>
                          <a:effectLst/>
                          <a:latin typeface="Titillium" panose="00000500000000000000"/>
                        </a:rPr>
                        <a:t>5530</a:t>
                      </a:r>
                    </a:p>
                  </a:txBody>
                  <a:tcPr marL="7620" marR="7620" marT="7620" marB="0" anchor="ctr"/>
                </a:tc>
                <a:tc>
                  <a:txBody>
                    <a:bodyPr/>
                    <a:lstStyle/>
                    <a:p>
                      <a:pPr algn="ctr" fontAlgn="ctr"/>
                      <a:r>
                        <a:rPr lang="en-GB" sz="1800" u="none" strike="noStrike" noProof="0" dirty="0">
                          <a:effectLst/>
                          <a:latin typeface="Titillium" panose="00000500000000000000"/>
                        </a:rPr>
                        <a:t>5530,0078</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1,37E-06</a:t>
                      </a:r>
                      <a:endParaRPr lang="en-GB" sz="18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2152066671"/>
                  </a:ext>
                </a:extLst>
              </a:tr>
              <a:tr h="182880">
                <a:tc>
                  <a:txBody>
                    <a:bodyPr/>
                    <a:lstStyle/>
                    <a:p>
                      <a:pPr algn="ctr" fontAlgn="ctr"/>
                      <a:r>
                        <a:rPr lang="en-GB" sz="1800" u="none" strike="noStrike" noProof="0" dirty="0">
                          <a:effectLst/>
                          <a:latin typeface="Titillium" panose="00000500000000000000"/>
                        </a:rPr>
                        <a:t>3</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0</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b="0" i="0" u="none" strike="noStrike" noProof="0" dirty="0">
                          <a:solidFill>
                            <a:srgbClr val="000000"/>
                          </a:solidFill>
                          <a:effectLst/>
                          <a:latin typeface="Titillium" panose="00000500000000000000"/>
                        </a:rPr>
                        <a:t>12641</a:t>
                      </a:r>
                    </a:p>
                  </a:txBody>
                  <a:tcPr marL="7620" marR="7620" marT="7620" marB="0" anchor="ctr"/>
                </a:tc>
                <a:tc>
                  <a:txBody>
                    <a:bodyPr/>
                    <a:lstStyle/>
                    <a:p>
                      <a:pPr algn="ctr" fontAlgn="ctr"/>
                      <a:r>
                        <a:rPr lang="en-GB" sz="1800" u="none" strike="noStrike" noProof="0" dirty="0">
                          <a:effectLst/>
                          <a:latin typeface="Titillium" panose="00000500000000000000"/>
                        </a:rPr>
                        <a:t>12641,375</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2,47E-06</a:t>
                      </a:r>
                      <a:endParaRPr lang="en-GB" sz="18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468171149"/>
                  </a:ext>
                </a:extLst>
              </a:tr>
              <a:tr h="182880">
                <a:tc>
                  <a:txBody>
                    <a:bodyPr/>
                    <a:lstStyle/>
                    <a:p>
                      <a:pPr algn="ctr" fontAlgn="ctr"/>
                      <a:r>
                        <a:rPr lang="en-GB" sz="1800" u="none" strike="noStrike" noProof="0" dirty="0">
                          <a:effectLst/>
                          <a:latin typeface="Titillium" panose="00000500000000000000"/>
                        </a:rPr>
                        <a:t>4</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0</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b="0" i="0" u="none" strike="noStrike" noProof="0" dirty="0">
                          <a:solidFill>
                            <a:srgbClr val="000000"/>
                          </a:solidFill>
                          <a:effectLst/>
                          <a:latin typeface="Titillium" panose="00000500000000000000"/>
                        </a:rPr>
                        <a:t>21926</a:t>
                      </a:r>
                    </a:p>
                  </a:txBody>
                  <a:tcPr marL="7620" marR="7620" marT="7620" marB="0" anchor="ctr"/>
                </a:tc>
                <a:tc>
                  <a:txBody>
                    <a:bodyPr/>
                    <a:lstStyle/>
                    <a:p>
                      <a:pPr algn="ctr" fontAlgn="ctr"/>
                      <a:r>
                        <a:rPr lang="en-GB" sz="1800" u="none" strike="noStrike" noProof="0" dirty="0">
                          <a:effectLst/>
                          <a:latin typeface="Titillium" panose="00000500000000000000"/>
                        </a:rPr>
                        <a:t>21926,609</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3,60E-06</a:t>
                      </a:r>
                      <a:endParaRPr lang="en-GB" sz="18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820186939"/>
                  </a:ext>
                </a:extLst>
              </a:tr>
              <a:tr h="182880">
                <a:tc>
                  <a:txBody>
                    <a:bodyPr/>
                    <a:lstStyle/>
                    <a:p>
                      <a:pPr algn="ctr" fontAlgn="ctr"/>
                      <a:r>
                        <a:rPr lang="en-GB" sz="1800" u="none" strike="noStrike" noProof="0" dirty="0">
                          <a:effectLst/>
                          <a:latin typeface="Titillium" panose="00000500000000000000"/>
                        </a:rPr>
                        <a:t>5</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0</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b="0" i="0" u="none" strike="noStrike" noProof="0" dirty="0">
                          <a:solidFill>
                            <a:srgbClr val="000000"/>
                          </a:solidFill>
                          <a:effectLst/>
                          <a:latin typeface="Titillium" panose="00000500000000000000"/>
                        </a:rPr>
                        <a:t>33288</a:t>
                      </a:r>
                    </a:p>
                  </a:txBody>
                  <a:tcPr marL="7620" marR="7620" marT="7620" marB="0" anchor="ctr"/>
                </a:tc>
                <a:tc>
                  <a:txBody>
                    <a:bodyPr/>
                    <a:lstStyle/>
                    <a:p>
                      <a:pPr algn="ctr" fontAlgn="ctr"/>
                      <a:r>
                        <a:rPr lang="en-GB" sz="1800" u="none" strike="noStrike" noProof="0" dirty="0">
                          <a:effectLst/>
                          <a:latin typeface="Titillium" panose="00000500000000000000"/>
                        </a:rPr>
                        <a:t>33288,125</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4,44E-06</a:t>
                      </a:r>
                      <a:endParaRPr lang="en-GB" sz="18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2138961794"/>
                  </a:ext>
                </a:extLst>
              </a:tr>
              <a:tr h="182880">
                <a:tc>
                  <a:txBody>
                    <a:bodyPr/>
                    <a:lstStyle/>
                    <a:p>
                      <a:pPr algn="ctr" fontAlgn="ctr"/>
                      <a:r>
                        <a:rPr lang="en-GB" sz="1800" u="none" strike="noStrike" noProof="0" dirty="0">
                          <a:effectLst/>
                          <a:latin typeface="Titillium" panose="00000500000000000000"/>
                        </a:rPr>
                        <a:t>2</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1</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b="0" i="0" u="none" strike="noStrike" noProof="0" dirty="0">
                          <a:solidFill>
                            <a:srgbClr val="000000"/>
                          </a:solidFill>
                          <a:effectLst/>
                          <a:latin typeface="Titillium" panose="00000500000000000000"/>
                        </a:rPr>
                        <a:t>33673</a:t>
                      </a:r>
                    </a:p>
                  </a:txBody>
                  <a:tcPr marL="7620" marR="7620" marT="7620" marB="0" anchor="ctr"/>
                </a:tc>
                <a:tc>
                  <a:txBody>
                    <a:bodyPr/>
                    <a:lstStyle/>
                    <a:p>
                      <a:pPr algn="ctr" fontAlgn="ctr"/>
                      <a:r>
                        <a:rPr lang="en-GB" sz="1800" u="none" strike="noStrike" noProof="0" dirty="0">
                          <a:effectLst/>
                          <a:latin typeface="Titillium" panose="00000500000000000000"/>
                        </a:rPr>
                        <a:t>33673,4375</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8,53E-07</a:t>
                      </a:r>
                      <a:endParaRPr lang="en-GB" sz="18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4117843672"/>
                  </a:ext>
                </a:extLst>
              </a:tr>
              <a:tr h="190500">
                <a:tc>
                  <a:txBody>
                    <a:bodyPr/>
                    <a:lstStyle/>
                    <a:p>
                      <a:pPr algn="ctr" fontAlgn="ctr"/>
                      <a:r>
                        <a:rPr lang="en-GB" sz="1800" u="none" strike="noStrike" noProof="0" dirty="0">
                          <a:effectLst/>
                          <a:latin typeface="Titillium" panose="00000500000000000000"/>
                        </a:rPr>
                        <a:t>6</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0</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b="0" i="0" u="none" strike="noStrike" noProof="0" dirty="0">
                          <a:solidFill>
                            <a:srgbClr val="000000"/>
                          </a:solidFill>
                          <a:effectLst/>
                          <a:latin typeface="Titillium" panose="00000500000000000000"/>
                        </a:rPr>
                        <a:t>46640</a:t>
                      </a:r>
                    </a:p>
                  </a:txBody>
                  <a:tcPr marL="7620" marR="7620" marT="7620" marB="0" anchor="ctr"/>
                </a:tc>
                <a:tc>
                  <a:txBody>
                    <a:bodyPr/>
                    <a:lstStyle/>
                    <a:p>
                      <a:pPr algn="ctr" fontAlgn="ctr"/>
                      <a:r>
                        <a:rPr lang="en-GB" sz="1800" u="none" strike="noStrike" noProof="0" dirty="0">
                          <a:effectLst/>
                          <a:latin typeface="Titillium" panose="00000500000000000000"/>
                        </a:rPr>
                        <a:t>46640,875</a:t>
                      </a:r>
                      <a:endParaRPr lang="en-GB" sz="1800" b="0" i="0" u="none" strike="noStrike" noProof="0" dirty="0">
                        <a:solidFill>
                          <a:srgbClr val="000000"/>
                        </a:solidFill>
                        <a:effectLst/>
                        <a:latin typeface="Titillium" panose="00000500000000000000"/>
                      </a:endParaRPr>
                    </a:p>
                  </a:txBody>
                  <a:tcPr marL="7620" marR="7620" marT="7620" marB="0" anchor="ctr"/>
                </a:tc>
                <a:tc>
                  <a:txBody>
                    <a:bodyPr/>
                    <a:lstStyle/>
                    <a:p>
                      <a:pPr algn="ctr" fontAlgn="ctr"/>
                      <a:r>
                        <a:rPr lang="en-GB" sz="1800" u="none" strike="noStrike" noProof="0" dirty="0">
                          <a:effectLst/>
                          <a:latin typeface="Titillium" panose="00000500000000000000"/>
                        </a:rPr>
                        <a:t>5,44E-06</a:t>
                      </a:r>
                      <a:endParaRPr lang="en-GB" sz="1800" b="0" i="0" u="none" strike="noStrike" noProof="0" dirty="0">
                        <a:solidFill>
                          <a:srgbClr val="000000"/>
                        </a:solidFill>
                        <a:effectLst/>
                        <a:latin typeface="Titillium" panose="00000500000000000000"/>
                      </a:endParaRPr>
                    </a:p>
                  </a:txBody>
                  <a:tcPr marL="7620" marR="7620" marT="7620" marB="0" anchor="ctr"/>
                </a:tc>
                <a:extLst>
                  <a:ext uri="{0D108BD9-81ED-4DB2-BD59-A6C34878D82A}">
                    <a16:rowId xmlns:a16="http://schemas.microsoft.com/office/drawing/2014/main" val="1861029845"/>
                  </a:ext>
                </a:extLst>
              </a:tr>
            </a:tbl>
          </a:graphicData>
        </a:graphic>
      </p:graphicFrame>
      <p:sp>
        <p:nvSpPr>
          <p:cNvPr id="6" name="Rettangolo 5">
            <a:extLst>
              <a:ext uri="{FF2B5EF4-FFF2-40B4-BE49-F238E27FC236}">
                <a16:creationId xmlns:a16="http://schemas.microsoft.com/office/drawing/2014/main" id="{AFE98FF9-108D-1BCD-6004-2158825CDF41}"/>
              </a:ext>
            </a:extLst>
          </p:cNvPr>
          <p:cNvSpPr/>
          <p:nvPr/>
        </p:nvSpPr>
        <p:spPr>
          <a:xfrm>
            <a:off x="3861898" y="2708507"/>
            <a:ext cx="990601" cy="171770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noProof="0" dirty="0"/>
              <a:t>Top secret</a:t>
            </a:r>
          </a:p>
        </p:txBody>
      </p:sp>
      <p:pic>
        <p:nvPicPr>
          <p:cNvPr id="8" name="Immagine 7">
            <a:extLst>
              <a:ext uri="{FF2B5EF4-FFF2-40B4-BE49-F238E27FC236}">
                <a16:creationId xmlns:a16="http://schemas.microsoft.com/office/drawing/2014/main" id="{2F7810C9-EC93-4A02-8465-E430994C9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892" y="1201685"/>
            <a:ext cx="2297873" cy="1620000"/>
          </a:xfrm>
          <a:prstGeom prst="rect">
            <a:avLst/>
          </a:prstGeom>
          <a:ln>
            <a:solidFill>
              <a:schemeClr val="tx1"/>
            </a:solidFill>
          </a:ln>
        </p:spPr>
      </p:pic>
      <p:pic>
        <p:nvPicPr>
          <p:cNvPr id="10" name="Immagine 9">
            <a:extLst>
              <a:ext uri="{FF2B5EF4-FFF2-40B4-BE49-F238E27FC236}">
                <a16:creationId xmlns:a16="http://schemas.microsoft.com/office/drawing/2014/main" id="{1A0F48FE-4983-2F35-3C0E-50A6843D4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892" y="4655549"/>
            <a:ext cx="2320851" cy="1620000"/>
          </a:xfrm>
          <a:prstGeom prst="rect">
            <a:avLst/>
          </a:prstGeom>
          <a:ln>
            <a:solidFill>
              <a:schemeClr val="tx1"/>
            </a:solidFill>
          </a:ln>
        </p:spPr>
      </p:pic>
      <p:pic>
        <p:nvPicPr>
          <p:cNvPr id="12" name="Immagine 11">
            <a:extLst>
              <a:ext uri="{FF2B5EF4-FFF2-40B4-BE49-F238E27FC236}">
                <a16:creationId xmlns:a16="http://schemas.microsoft.com/office/drawing/2014/main" id="{25F84220-48AB-4DB8-15F6-ECDA05EE3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961" y="1201685"/>
            <a:ext cx="2297873" cy="1620000"/>
          </a:xfrm>
          <a:prstGeom prst="rect">
            <a:avLst/>
          </a:prstGeom>
          <a:ln>
            <a:solidFill>
              <a:schemeClr val="tx1"/>
            </a:solidFill>
          </a:ln>
        </p:spPr>
      </p:pic>
      <p:pic>
        <p:nvPicPr>
          <p:cNvPr id="14" name="Immagine 13">
            <a:extLst>
              <a:ext uri="{FF2B5EF4-FFF2-40B4-BE49-F238E27FC236}">
                <a16:creationId xmlns:a16="http://schemas.microsoft.com/office/drawing/2014/main" id="{62D267C9-025F-5C25-4BAC-401736881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892" y="2928617"/>
            <a:ext cx="2320851" cy="1620000"/>
          </a:xfrm>
          <a:prstGeom prst="rect">
            <a:avLst/>
          </a:prstGeom>
          <a:ln>
            <a:solidFill>
              <a:schemeClr val="tx1"/>
            </a:solidFill>
          </a:ln>
        </p:spPr>
      </p:pic>
      <p:pic>
        <p:nvPicPr>
          <p:cNvPr id="16" name="Immagine 15">
            <a:extLst>
              <a:ext uri="{FF2B5EF4-FFF2-40B4-BE49-F238E27FC236}">
                <a16:creationId xmlns:a16="http://schemas.microsoft.com/office/drawing/2014/main" id="{4AB093C4-651D-1201-B288-0BC01309A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0961" y="2923492"/>
            <a:ext cx="2320851" cy="1620000"/>
          </a:xfrm>
          <a:prstGeom prst="rect">
            <a:avLst/>
          </a:prstGeom>
          <a:ln>
            <a:solidFill>
              <a:schemeClr val="tx1"/>
            </a:solidFill>
          </a:ln>
        </p:spPr>
      </p:pic>
      <p:pic>
        <p:nvPicPr>
          <p:cNvPr id="18" name="Immagine 17">
            <a:extLst>
              <a:ext uri="{FF2B5EF4-FFF2-40B4-BE49-F238E27FC236}">
                <a16:creationId xmlns:a16="http://schemas.microsoft.com/office/drawing/2014/main" id="{19249F3E-C83D-FB26-EBF1-3BD172B8F0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0961" y="4655549"/>
            <a:ext cx="2320851" cy="1620000"/>
          </a:xfrm>
          <a:prstGeom prst="rect">
            <a:avLst/>
          </a:prstGeom>
          <a:ln>
            <a:solidFill>
              <a:schemeClr val="tx1"/>
            </a:solidFill>
          </a:ln>
        </p:spPr>
      </p:pic>
      <p:sp>
        <p:nvSpPr>
          <p:cNvPr id="19" name="Rettangolo 18">
            <a:extLst>
              <a:ext uri="{FF2B5EF4-FFF2-40B4-BE49-F238E27FC236}">
                <a16:creationId xmlns:a16="http://schemas.microsoft.com/office/drawing/2014/main" id="{B770C2A1-7245-1D17-55CD-9B0A80669268}"/>
              </a:ext>
            </a:extLst>
          </p:cNvPr>
          <p:cNvSpPr/>
          <p:nvPr/>
        </p:nvSpPr>
        <p:spPr>
          <a:xfrm>
            <a:off x="6518892" y="1201685"/>
            <a:ext cx="2296800" cy="1620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noProof="0" dirty="0"/>
              <a:t>Top secret</a:t>
            </a:r>
          </a:p>
        </p:txBody>
      </p:sp>
      <p:sp>
        <p:nvSpPr>
          <p:cNvPr id="20" name="Rettangolo 19">
            <a:extLst>
              <a:ext uri="{FF2B5EF4-FFF2-40B4-BE49-F238E27FC236}">
                <a16:creationId xmlns:a16="http://schemas.microsoft.com/office/drawing/2014/main" id="{55013162-171C-DD7E-2825-E431002D5F49}"/>
              </a:ext>
            </a:extLst>
          </p:cNvPr>
          <p:cNvSpPr/>
          <p:nvPr/>
        </p:nvSpPr>
        <p:spPr>
          <a:xfrm>
            <a:off x="8952034" y="1201685"/>
            <a:ext cx="2296800" cy="1620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noProof="0" dirty="0"/>
              <a:t>Top secret</a:t>
            </a:r>
          </a:p>
        </p:txBody>
      </p:sp>
      <p:sp>
        <p:nvSpPr>
          <p:cNvPr id="21" name="Rettangolo 20">
            <a:extLst>
              <a:ext uri="{FF2B5EF4-FFF2-40B4-BE49-F238E27FC236}">
                <a16:creationId xmlns:a16="http://schemas.microsoft.com/office/drawing/2014/main" id="{5F237EC1-445A-49DD-28CD-3B503B7030F7}"/>
              </a:ext>
            </a:extLst>
          </p:cNvPr>
          <p:cNvSpPr/>
          <p:nvPr/>
        </p:nvSpPr>
        <p:spPr>
          <a:xfrm>
            <a:off x="6518892" y="2918501"/>
            <a:ext cx="2296800" cy="1620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noProof="0" dirty="0"/>
              <a:t>Top secret</a:t>
            </a:r>
          </a:p>
        </p:txBody>
      </p:sp>
      <p:sp>
        <p:nvSpPr>
          <p:cNvPr id="22" name="Rettangolo 21">
            <a:extLst>
              <a:ext uri="{FF2B5EF4-FFF2-40B4-BE49-F238E27FC236}">
                <a16:creationId xmlns:a16="http://schemas.microsoft.com/office/drawing/2014/main" id="{12CA5CCA-6B68-AEE0-85AA-DED740521FF3}"/>
              </a:ext>
            </a:extLst>
          </p:cNvPr>
          <p:cNvSpPr/>
          <p:nvPr/>
        </p:nvSpPr>
        <p:spPr>
          <a:xfrm>
            <a:off x="8952034" y="2918501"/>
            <a:ext cx="2296800" cy="1620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noProof="0" dirty="0"/>
              <a:t>Top secret</a:t>
            </a:r>
          </a:p>
        </p:txBody>
      </p:sp>
      <p:sp>
        <p:nvSpPr>
          <p:cNvPr id="23" name="Rettangolo 22">
            <a:extLst>
              <a:ext uri="{FF2B5EF4-FFF2-40B4-BE49-F238E27FC236}">
                <a16:creationId xmlns:a16="http://schemas.microsoft.com/office/drawing/2014/main" id="{DB8C436D-715A-D770-2E6C-4507B1D3DFC3}"/>
              </a:ext>
            </a:extLst>
          </p:cNvPr>
          <p:cNvSpPr/>
          <p:nvPr/>
        </p:nvSpPr>
        <p:spPr>
          <a:xfrm>
            <a:off x="6517819" y="4655549"/>
            <a:ext cx="2296800" cy="1620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noProof="0" dirty="0"/>
              <a:t>Top secret</a:t>
            </a:r>
          </a:p>
        </p:txBody>
      </p:sp>
      <p:sp>
        <p:nvSpPr>
          <p:cNvPr id="24" name="Rettangolo 23">
            <a:extLst>
              <a:ext uri="{FF2B5EF4-FFF2-40B4-BE49-F238E27FC236}">
                <a16:creationId xmlns:a16="http://schemas.microsoft.com/office/drawing/2014/main" id="{E338156F-2144-03FE-6194-96ED7D04934F}"/>
              </a:ext>
            </a:extLst>
          </p:cNvPr>
          <p:cNvSpPr/>
          <p:nvPr/>
        </p:nvSpPr>
        <p:spPr>
          <a:xfrm>
            <a:off x="8950961" y="4655549"/>
            <a:ext cx="2296800" cy="1620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noProof="0" dirty="0"/>
              <a:t>Top secret</a:t>
            </a:r>
          </a:p>
        </p:txBody>
      </p:sp>
      <p:sp>
        <p:nvSpPr>
          <p:cNvPr id="25" name="Rettangolo 24">
            <a:extLst>
              <a:ext uri="{FF2B5EF4-FFF2-40B4-BE49-F238E27FC236}">
                <a16:creationId xmlns:a16="http://schemas.microsoft.com/office/drawing/2014/main" id="{F68D1FAB-9927-5FBC-2D49-DAA34E77E3F9}"/>
              </a:ext>
            </a:extLst>
          </p:cNvPr>
          <p:cNvSpPr>
            <a:spLocks noChangeAspect="1"/>
          </p:cNvSpPr>
          <p:nvPr/>
        </p:nvSpPr>
        <p:spPr>
          <a:xfrm>
            <a:off x="10000034" y="67164"/>
            <a:ext cx="2191966" cy="963089"/>
          </a:xfrm>
          <a:prstGeom prst="rect">
            <a:avLst/>
          </a:prstGeom>
          <a:solidFill>
            <a:srgbClr val="2A6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26" name="Immagine 26" descr="Immagine che contiene testo, Carattere, Elementi grafici, logo&#10;&#10;Descrizione generata automaticamente">
            <a:extLst>
              <a:ext uri="{FF2B5EF4-FFF2-40B4-BE49-F238E27FC236}">
                <a16:creationId xmlns:a16="http://schemas.microsoft.com/office/drawing/2014/main" id="{41AEA4AA-A7F8-6704-AA9E-7314C0585ECF}"/>
              </a:ext>
            </a:extLst>
          </p:cNvPr>
          <p:cNvPicPr>
            <a:picLocks noChangeAspect="1"/>
          </p:cNvPicPr>
          <p:nvPr/>
        </p:nvPicPr>
        <p:blipFill rotWithShape="1">
          <a:blip r:embed="rId8">
            <a:extLst>
              <a:ext uri="{28A0092B-C50C-407E-A947-70E740481C1C}">
                <a14:useLocalDpi xmlns:a14="http://schemas.microsoft.com/office/drawing/2010/main" val="0"/>
              </a:ext>
            </a:extLst>
          </a:blip>
          <a:srcRect l="7418" t="12669" r="6629" b="17706"/>
          <a:stretch/>
        </p:blipFill>
        <p:spPr>
          <a:xfrm>
            <a:off x="10338670" y="188708"/>
            <a:ext cx="1448292" cy="720000"/>
          </a:xfrm>
          <a:prstGeom prst="rect">
            <a:avLst/>
          </a:prstGeom>
          <a:noFill/>
        </p:spPr>
      </p:pic>
      <p:sp>
        <p:nvSpPr>
          <p:cNvPr id="27" name="Rettangolo 26">
            <a:extLst>
              <a:ext uri="{FF2B5EF4-FFF2-40B4-BE49-F238E27FC236}">
                <a16:creationId xmlns:a16="http://schemas.microsoft.com/office/drawing/2014/main" id="{CD584634-1D85-C91B-1E6F-E19D8A93B782}"/>
              </a:ext>
            </a:extLst>
          </p:cNvPr>
          <p:cNvSpPr/>
          <p:nvPr/>
        </p:nvSpPr>
        <p:spPr>
          <a:xfrm>
            <a:off x="843556" y="2708507"/>
            <a:ext cx="604245" cy="1717704"/>
          </a:xfrm>
          <a:prstGeom prst="rect">
            <a:avLst/>
          </a:prstGeom>
        </p:spPr>
        <p:style>
          <a:lnRef idx="1">
            <a:schemeClr val="dk1"/>
          </a:lnRef>
          <a:fillRef idx="3">
            <a:schemeClr val="dk1"/>
          </a:fillRef>
          <a:effectRef idx="2">
            <a:schemeClr val="dk1"/>
          </a:effectRef>
          <a:fontRef idx="minor">
            <a:schemeClr val="lt1"/>
          </a:fontRef>
        </p:style>
        <p:txBody>
          <a:bodyPr vert="vert" rtlCol="0" anchor="ctr"/>
          <a:lstStyle/>
          <a:p>
            <a:pPr algn="ctr"/>
            <a:r>
              <a:rPr lang="en-GB" noProof="0" dirty="0"/>
              <a:t>Top secret</a:t>
            </a:r>
          </a:p>
        </p:txBody>
      </p:sp>
      <p:sp>
        <p:nvSpPr>
          <p:cNvPr id="29" name="CasellaDiTesto 28">
            <a:extLst>
              <a:ext uri="{FF2B5EF4-FFF2-40B4-BE49-F238E27FC236}">
                <a16:creationId xmlns:a16="http://schemas.microsoft.com/office/drawing/2014/main" id="{E180F9DF-3961-F13D-3F4F-AC3C48F3C676}"/>
              </a:ext>
            </a:extLst>
          </p:cNvPr>
          <p:cNvSpPr txBox="1"/>
          <p:nvPr/>
        </p:nvSpPr>
        <p:spPr>
          <a:xfrm>
            <a:off x="838200" y="4781843"/>
            <a:ext cx="4246604" cy="646331"/>
          </a:xfrm>
          <a:prstGeom prst="rect">
            <a:avLst/>
          </a:prstGeom>
          <a:noFill/>
        </p:spPr>
        <p:txBody>
          <a:bodyPr wrap="square">
            <a:spAutoFit/>
          </a:bodyPr>
          <a:lstStyle/>
          <a:p>
            <a:r>
              <a:rPr lang="en-GB" sz="1800" noProof="0" dirty="0"/>
              <a:t>Use </a:t>
            </a:r>
            <a:r>
              <a:rPr lang="en-GB" sz="1800" noProof="0" dirty="0" err="1"/>
              <a:t>ResonantModes.m</a:t>
            </a:r>
            <a:r>
              <a:rPr lang="en-GB" sz="1800" noProof="0" dirty="0"/>
              <a:t> program to see the deformation shape of your mode!</a:t>
            </a:r>
          </a:p>
        </p:txBody>
      </p:sp>
      <p:sp>
        <p:nvSpPr>
          <p:cNvPr id="31" name="Segnaposto data 5">
            <a:extLst>
              <a:ext uri="{FF2B5EF4-FFF2-40B4-BE49-F238E27FC236}">
                <a16:creationId xmlns:a16="http://schemas.microsoft.com/office/drawing/2014/main" id="{F6540E57-BEC9-23D3-EA4E-F45C34D64923}"/>
              </a:ext>
            </a:extLst>
          </p:cNvPr>
          <p:cNvSpPr>
            <a:spLocks noGrp="1"/>
          </p:cNvSpPr>
          <p:nvPr>
            <p:ph type="dt" sz="half" idx="10"/>
          </p:nvPr>
        </p:nvSpPr>
        <p:spPr>
          <a:xfrm>
            <a:off x="838199" y="6364821"/>
            <a:ext cx="3229947" cy="526939"/>
          </a:xfrm>
        </p:spPr>
        <p:txBody>
          <a:bodyPr/>
          <a:lstStyle/>
          <a:p>
            <a:r>
              <a:rPr lang="it-IT" noProof="0" dirty="0"/>
              <a:t>13/12/2024                                           </a:t>
            </a:r>
            <a:r>
              <a:rPr lang="it-IT" noProof="0" dirty="0" err="1"/>
              <a:t>Hands-on</a:t>
            </a:r>
            <a:r>
              <a:rPr lang="it-IT" noProof="0" dirty="0"/>
              <a:t>: Loss Angle - Diana Lumaca</a:t>
            </a:r>
            <a:endParaRPr lang="en-GB" noProof="0" dirty="0"/>
          </a:p>
        </p:txBody>
      </p:sp>
    </p:spTree>
    <p:extLst>
      <p:ext uri="{BB962C8B-B14F-4D97-AF65-F5344CB8AC3E}">
        <p14:creationId xmlns:p14="http://schemas.microsoft.com/office/powerpoint/2010/main" val="3494208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A715C4-08B5-D9F9-D450-A9CACCA147F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DB1A864-9D3B-AD90-0F62-ABC55F2C182D}"/>
              </a:ext>
            </a:extLst>
          </p:cNvPr>
          <p:cNvSpPr>
            <a:spLocks noGrp="1"/>
          </p:cNvSpPr>
          <p:nvPr>
            <p:ph type="title"/>
          </p:nvPr>
        </p:nvSpPr>
        <p:spPr/>
        <p:txBody>
          <a:bodyPr/>
          <a:lstStyle/>
          <a:p>
            <a:endParaRPr lang="en-GB" noProof="0" dirty="0"/>
          </a:p>
        </p:txBody>
      </p:sp>
      <p:sp>
        <p:nvSpPr>
          <p:cNvPr id="4" name="Segnaposto piè di pagina 3">
            <a:extLst>
              <a:ext uri="{FF2B5EF4-FFF2-40B4-BE49-F238E27FC236}">
                <a16:creationId xmlns:a16="http://schemas.microsoft.com/office/drawing/2014/main" id="{1C4F8602-7E65-77E0-08C7-8C5C707A382F}"/>
              </a:ext>
            </a:extLst>
          </p:cNvPr>
          <p:cNvSpPr>
            <a:spLocks noGrp="1"/>
          </p:cNvSpPr>
          <p:nvPr>
            <p:ph type="ftr" sz="quarter" idx="11"/>
          </p:nvPr>
        </p:nvSpPr>
        <p:spPr/>
        <p:txBody>
          <a:bodyPr/>
          <a:lstStyle/>
          <a:p>
            <a:r>
              <a:rPr lang="en-GB" noProof="0" dirty="0"/>
              <a:t>ET Technology School                                  Cagliari, 12-13 Dec 2024</a:t>
            </a:r>
          </a:p>
        </p:txBody>
      </p:sp>
      <p:sp>
        <p:nvSpPr>
          <p:cNvPr id="5" name="Segnaposto numero diapositiva 4">
            <a:extLst>
              <a:ext uri="{FF2B5EF4-FFF2-40B4-BE49-F238E27FC236}">
                <a16:creationId xmlns:a16="http://schemas.microsoft.com/office/drawing/2014/main" id="{E0392E1F-8FBC-1DE5-E325-A78F8F0F4662}"/>
              </a:ext>
            </a:extLst>
          </p:cNvPr>
          <p:cNvSpPr>
            <a:spLocks noGrp="1"/>
          </p:cNvSpPr>
          <p:nvPr>
            <p:ph type="sldNum" sz="quarter" idx="12"/>
          </p:nvPr>
        </p:nvSpPr>
        <p:spPr/>
        <p:txBody>
          <a:bodyPr/>
          <a:lstStyle/>
          <a:p>
            <a:fld id="{9B13B172-409A-48BF-92CD-9E808051E234}" type="slidenum">
              <a:rPr lang="en-GB" noProof="0" smtClean="0"/>
              <a:t>5</a:t>
            </a:fld>
            <a:endParaRPr lang="en-GB" noProof="0" dirty="0"/>
          </a:p>
        </p:txBody>
      </p:sp>
      <p:pic>
        <p:nvPicPr>
          <p:cNvPr id="10" name="Immagine 9">
            <a:extLst>
              <a:ext uri="{FF2B5EF4-FFF2-40B4-BE49-F238E27FC236}">
                <a16:creationId xmlns:a16="http://schemas.microsoft.com/office/drawing/2014/main" id="{F6E4F265-7EE8-EAA0-A553-0F8A7BCC1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06872"/>
            <a:ext cx="5934066" cy="3600000"/>
          </a:xfrm>
          <a:prstGeom prst="rect">
            <a:avLst/>
          </a:prstGeom>
        </p:spPr>
      </p:pic>
      <p:pic>
        <p:nvPicPr>
          <p:cNvPr id="12" name="Immagine 11">
            <a:extLst>
              <a:ext uri="{FF2B5EF4-FFF2-40B4-BE49-F238E27FC236}">
                <a16:creationId xmlns:a16="http://schemas.microsoft.com/office/drawing/2014/main" id="{248685BC-64E4-5260-7406-48ED9E7C9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606872"/>
            <a:ext cx="5934066" cy="3600000"/>
          </a:xfrm>
          <a:prstGeom prst="rect">
            <a:avLst/>
          </a:prstGeom>
        </p:spPr>
      </p:pic>
      <p:pic>
        <p:nvPicPr>
          <p:cNvPr id="14" name="Immagine 13">
            <a:extLst>
              <a:ext uri="{FF2B5EF4-FFF2-40B4-BE49-F238E27FC236}">
                <a16:creationId xmlns:a16="http://schemas.microsoft.com/office/drawing/2014/main" id="{9D362448-5264-4316-3243-D23D7575C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606872"/>
            <a:ext cx="5934066" cy="3600000"/>
          </a:xfrm>
          <a:prstGeom prst="rect">
            <a:avLst/>
          </a:prstGeom>
        </p:spPr>
      </p:pic>
      <p:pic>
        <p:nvPicPr>
          <p:cNvPr id="16" name="Immagine 15">
            <a:extLst>
              <a:ext uri="{FF2B5EF4-FFF2-40B4-BE49-F238E27FC236}">
                <a16:creationId xmlns:a16="http://schemas.microsoft.com/office/drawing/2014/main" id="{8BB3A233-0119-0B7E-8F0B-BE72E33F98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606871"/>
            <a:ext cx="5934066" cy="3600000"/>
          </a:xfrm>
          <a:prstGeom prst="rect">
            <a:avLst/>
          </a:prstGeom>
        </p:spPr>
      </p:pic>
      <p:pic>
        <p:nvPicPr>
          <p:cNvPr id="8" name="Segnaposto contenuto 7">
            <a:extLst>
              <a:ext uri="{FF2B5EF4-FFF2-40B4-BE49-F238E27FC236}">
                <a16:creationId xmlns:a16="http://schemas.microsoft.com/office/drawing/2014/main" id="{C337BA58-0E67-37C8-9011-1E7E33E0F57B}"/>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38200" y="2606870"/>
            <a:ext cx="5934065" cy="3600000"/>
          </a:xfrm>
        </p:spPr>
      </p:pic>
      <p:sp>
        <p:nvSpPr>
          <p:cNvPr id="17" name="CasellaDiTesto 16">
            <a:extLst>
              <a:ext uri="{FF2B5EF4-FFF2-40B4-BE49-F238E27FC236}">
                <a16:creationId xmlns:a16="http://schemas.microsoft.com/office/drawing/2014/main" id="{666A816C-1387-4376-C5DF-157382841B93}"/>
              </a:ext>
            </a:extLst>
          </p:cNvPr>
          <p:cNvSpPr txBox="1"/>
          <p:nvPr/>
        </p:nvSpPr>
        <p:spPr>
          <a:xfrm>
            <a:off x="7610134" y="2929542"/>
            <a:ext cx="2905795" cy="1477328"/>
          </a:xfrm>
          <a:prstGeom prst="rect">
            <a:avLst/>
          </a:prstGeom>
          <a:noFill/>
        </p:spPr>
        <p:txBody>
          <a:bodyPr wrap="none" rtlCol="0">
            <a:spAutoFit/>
          </a:bodyPr>
          <a:lstStyle/>
          <a:p>
            <a:pPr marL="342900" indent="-342900">
              <a:buAutoNum type="arabicPeriod"/>
            </a:pPr>
            <a:r>
              <a:rPr lang="en-GB" noProof="0" dirty="0">
                <a:solidFill>
                  <a:srgbClr val="0000FF"/>
                </a:solidFill>
              </a:rPr>
              <a:t>Start</a:t>
            </a:r>
          </a:p>
          <a:p>
            <a:pPr marL="342900" indent="-342900">
              <a:buAutoNum type="arabicPeriod"/>
            </a:pPr>
            <a:r>
              <a:rPr lang="en-GB" noProof="0" dirty="0">
                <a:solidFill>
                  <a:srgbClr val="D60093"/>
                </a:solidFill>
              </a:rPr>
              <a:t>Annealing 900°C</a:t>
            </a:r>
          </a:p>
          <a:p>
            <a:pPr marL="342900" indent="-342900">
              <a:buAutoNum type="arabicPeriod"/>
            </a:pPr>
            <a:r>
              <a:rPr lang="en-GB" noProof="0" dirty="0">
                <a:solidFill>
                  <a:srgbClr val="00B0F0"/>
                </a:solidFill>
              </a:rPr>
              <a:t>44 days in vacuum</a:t>
            </a:r>
          </a:p>
          <a:p>
            <a:pPr marL="342900" indent="-342900">
              <a:buAutoNum type="arabicPeriod"/>
            </a:pPr>
            <a:r>
              <a:rPr lang="en-GB" noProof="0" dirty="0">
                <a:solidFill>
                  <a:srgbClr val="00B050"/>
                </a:solidFill>
              </a:rPr>
              <a:t>CO</a:t>
            </a:r>
            <a:r>
              <a:rPr lang="en-GB" baseline="-25000" noProof="0" dirty="0">
                <a:solidFill>
                  <a:srgbClr val="00B050"/>
                </a:solidFill>
              </a:rPr>
              <a:t>2</a:t>
            </a:r>
            <a:r>
              <a:rPr lang="en-GB" noProof="0" dirty="0">
                <a:solidFill>
                  <a:srgbClr val="00B050"/>
                </a:solidFill>
              </a:rPr>
              <a:t> polishing of the edge</a:t>
            </a:r>
          </a:p>
          <a:p>
            <a:pPr marL="342900" indent="-342900">
              <a:buAutoNum type="arabicPeriod"/>
            </a:pPr>
            <a:r>
              <a:rPr lang="en-GB" noProof="0" dirty="0">
                <a:solidFill>
                  <a:schemeClr val="accent4"/>
                </a:solidFill>
              </a:rPr>
              <a:t>20 days ageing</a:t>
            </a:r>
          </a:p>
        </p:txBody>
      </p:sp>
      <p:sp>
        <p:nvSpPr>
          <p:cNvPr id="7" name="Rettangolo 6">
            <a:extLst>
              <a:ext uri="{FF2B5EF4-FFF2-40B4-BE49-F238E27FC236}">
                <a16:creationId xmlns:a16="http://schemas.microsoft.com/office/drawing/2014/main" id="{6ED38F9A-E926-DCCD-49A7-581E5739BFAF}"/>
              </a:ext>
            </a:extLst>
          </p:cNvPr>
          <p:cNvSpPr>
            <a:spLocks noChangeAspect="1"/>
          </p:cNvSpPr>
          <p:nvPr/>
        </p:nvSpPr>
        <p:spPr>
          <a:xfrm>
            <a:off x="10000034" y="67164"/>
            <a:ext cx="2191966" cy="963089"/>
          </a:xfrm>
          <a:prstGeom prst="rect">
            <a:avLst/>
          </a:prstGeom>
          <a:solidFill>
            <a:srgbClr val="2A6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Immagine 26" descr="Immagine che contiene testo, Carattere, Elementi grafici, logo&#10;&#10;Descrizione generata automaticamente">
            <a:extLst>
              <a:ext uri="{FF2B5EF4-FFF2-40B4-BE49-F238E27FC236}">
                <a16:creationId xmlns:a16="http://schemas.microsoft.com/office/drawing/2014/main" id="{7E9B0FDF-4D38-2382-6517-873B4858ACA6}"/>
              </a:ext>
            </a:extLst>
          </p:cNvPr>
          <p:cNvPicPr>
            <a:picLocks noChangeAspect="1"/>
          </p:cNvPicPr>
          <p:nvPr/>
        </p:nvPicPr>
        <p:blipFill rotWithShape="1">
          <a:blip r:embed="rId7">
            <a:extLst>
              <a:ext uri="{28A0092B-C50C-407E-A947-70E740481C1C}">
                <a14:useLocalDpi xmlns:a14="http://schemas.microsoft.com/office/drawing/2010/main" val="0"/>
              </a:ext>
            </a:extLst>
          </a:blip>
          <a:srcRect l="7418" t="12669" r="6629" b="17706"/>
          <a:stretch/>
        </p:blipFill>
        <p:spPr>
          <a:xfrm>
            <a:off x="10338670" y="188708"/>
            <a:ext cx="1448292" cy="720000"/>
          </a:xfrm>
          <a:prstGeom prst="rect">
            <a:avLst/>
          </a:prstGeom>
          <a:noFill/>
        </p:spPr>
      </p:pic>
      <p:sp>
        <p:nvSpPr>
          <p:cNvPr id="11" name="CasellaDiTesto 10">
            <a:extLst>
              <a:ext uri="{FF2B5EF4-FFF2-40B4-BE49-F238E27FC236}">
                <a16:creationId xmlns:a16="http://schemas.microsoft.com/office/drawing/2014/main" id="{CB81C525-6BF9-D77E-3AC1-F37814199FAD}"/>
              </a:ext>
            </a:extLst>
          </p:cNvPr>
          <p:cNvSpPr txBox="1"/>
          <p:nvPr/>
        </p:nvSpPr>
        <p:spPr>
          <a:xfrm>
            <a:off x="7030720" y="5388096"/>
            <a:ext cx="4323080" cy="646986"/>
          </a:xfrm>
          <a:prstGeom prst="roundRect">
            <a:avLst/>
          </a:prstGeom>
          <a:noFill/>
          <a:ln>
            <a:solidFill>
              <a:srgbClr val="C00000"/>
            </a:solidFill>
          </a:ln>
        </p:spPr>
        <p:txBody>
          <a:bodyPr wrap="square">
            <a:spAutoFit/>
          </a:bodyPr>
          <a:lstStyle/>
          <a:p>
            <a:pPr marL="182563" indent="-182563">
              <a:buFont typeface="Wingdings" panose="05000000000000000000" pitchFamily="2" charset="2"/>
              <a:buChar char="Ø"/>
            </a:pPr>
            <a:r>
              <a:rPr lang="en-GB" sz="1600" b="1" u="sng" noProof="0" dirty="0">
                <a:solidFill>
                  <a:srgbClr val="C00000"/>
                </a:solidFill>
              </a:rPr>
              <a:t>Stability</a:t>
            </a:r>
            <a:r>
              <a:rPr lang="en-GB" sz="1600" u="sng" noProof="0" dirty="0">
                <a:solidFill>
                  <a:srgbClr val="C00000"/>
                </a:solidFill>
              </a:rPr>
              <a:t> of the </a:t>
            </a:r>
            <a:r>
              <a:rPr lang="en-GB" sz="1600" b="1" u="sng" noProof="0" dirty="0">
                <a:solidFill>
                  <a:srgbClr val="C00000"/>
                </a:solidFill>
              </a:rPr>
              <a:t>substrate’s losses</a:t>
            </a:r>
            <a:r>
              <a:rPr lang="en-GB" sz="1600" u="sng" noProof="0" dirty="0">
                <a:solidFill>
                  <a:srgbClr val="C00000"/>
                </a:solidFill>
              </a:rPr>
              <a:t> and </a:t>
            </a:r>
            <a:r>
              <a:rPr lang="en-GB" sz="1600" b="1" u="sng" noProof="0" dirty="0">
                <a:solidFill>
                  <a:srgbClr val="C00000"/>
                </a:solidFill>
              </a:rPr>
              <a:t>resonant frequencies</a:t>
            </a:r>
            <a:r>
              <a:rPr lang="en-GB" sz="1600" u="sng" noProof="0" dirty="0">
                <a:solidFill>
                  <a:srgbClr val="C00000"/>
                </a:solidFill>
              </a:rPr>
              <a:t> is mandatory</a:t>
            </a:r>
          </a:p>
        </p:txBody>
      </p:sp>
      <p:sp>
        <p:nvSpPr>
          <p:cNvPr id="15" name="Segnaposto data 5">
            <a:extLst>
              <a:ext uri="{FF2B5EF4-FFF2-40B4-BE49-F238E27FC236}">
                <a16:creationId xmlns:a16="http://schemas.microsoft.com/office/drawing/2014/main" id="{598D84D3-00FD-0D11-BBB1-8CC718BB1EF5}"/>
              </a:ext>
            </a:extLst>
          </p:cNvPr>
          <p:cNvSpPr>
            <a:spLocks noGrp="1"/>
          </p:cNvSpPr>
          <p:nvPr>
            <p:ph type="dt" sz="half" idx="10"/>
          </p:nvPr>
        </p:nvSpPr>
        <p:spPr>
          <a:xfrm>
            <a:off x="838199" y="6364821"/>
            <a:ext cx="3229947" cy="526939"/>
          </a:xfrm>
        </p:spPr>
        <p:txBody>
          <a:bodyPr/>
          <a:lstStyle/>
          <a:p>
            <a:r>
              <a:rPr lang="it-IT" noProof="0" dirty="0"/>
              <a:t>13/12/2024                                           </a:t>
            </a:r>
            <a:r>
              <a:rPr lang="it-IT" noProof="0" dirty="0" err="1"/>
              <a:t>Hands-on</a:t>
            </a:r>
            <a:r>
              <a:rPr lang="it-IT" noProof="0" dirty="0"/>
              <a:t>: Loss Angle - Diana Lumaca</a:t>
            </a:r>
            <a:endParaRPr lang="en-GB" noProof="0" dirty="0"/>
          </a:p>
        </p:txBody>
      </p:sp>
    </p:spTree>
    <p:extLst>
      <p:ext uri="{BB962C8B-B14F-4D97-AF65-F5344CB8AC3E}">
        <p14:creationId xmlns:p14="http://schemas.microsoft.com/office/powerpoint/2010/main" val="75906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fade">
                                      <p:cBhvr>
                                        <p:cTn id="18" dur="500"/>
                                        <p:tgtEl>
                                          <p:spTgt spid="1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Effect transition="in" filter="fade">
                                      <p:cBhvr>
                                        <p:cTn id="26" dur="500"/>
                                        <p:tgtEl>
                                          <p:spTgt spid="1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xEl>
                                              <p:pRg st="4" end="4"/>
                                            </p:txEl>
                                          </p:spTgt>
                                        </p:tgtEl>
                                        <p:attrNameLst>
                                          <p:attrName>style.visibility</p:attrName>
                                        </p:attrNameLst>
                                      </p:cBhvr>
                                      <p:to>
                                        <p:strVal val="visible"/>
                                      </p:to>
                                    </p:set>
                                    <p:animEffect transition="in" filter="fade">
                                      <p:cBhvr>
                                        <p:cTn id="34"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783074A1-5EB3-4A60-AD74-A3AD1FCB0878}" vid="{BEE12312-E2D7-42BE-A6BE-4606C3E80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54B9C7EB83A3498968F528FC64EFFC" ma:contentTypeVersion="20" ma:contentTypeDescription="Create a new document." ma:contentTypeScope="" ma:versionID="569d292bbfcf716868d59510ee28982d">
  <xsd:schema xmlns:xsd="http://www.w3.org/2001/XMLSchema" xmlns:xs="http://www.w3.org/2001/XMLSchema" xmlns:p="http://schemas.microsoft.com/office/2006/metadata/properties" xmlns:ns1="http://schemas.microsoft.com/sharepoint/v3" xmlns:ns2="cdda7f2e-c373-4dae-9d8d-de155a501ec5" xmlns:ns3="29b15f42-945a-4f71-bfdc-10ac36b66450" targetNamespace="http://schemas.microsoft.com/office/2006/metadata/properties" ma:root="true" ma:fieldsID="baf11f960016b6bca5d5012f51e8180d" ns1:_="" ns2:_="" ns3:_="">
    <xsd:import namespace="http://schemas.microsoft.com/sharepoint/v3"/>
    <xsd:import namespace="cdda7f2e-c373-4dae-9d8d-de155a501ec5"/>
    <xsd:import namespace="29b15f42-945a-4f71-bfdc-10ac36b664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da7f2e-c373-4dae-9d8d-de155a501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b15f42-945a-4f71-bfdc-10ac36b66450"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3a7152d-ac62-4b85-afe1-8bf640cacbe7}" ma:internalName="TaxCatchAll" ma:showField="CatchAllData" ma:web="29b15f42-945a-4f71-bfdc-10ac36b664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da7f2e-c373-4dae-9d8d-de155a501ec5">
      <Terms xmlns="http://schemas.microsoft.com/office/infopath/2007/PartnerControls"/>
    </lcf76f155ced4ddcb4097134ff3c332f>
    <_ip_UnifiedCompliancePolicyUIAction xmlns="http://schemas.microsoft.com/sharepoint/v3" xsi:nil="true"/>
    <TaxCatchAll xmlns="29b15f42-945a-4f71-bfdc-10ac36b66450"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2.xml><?xml version="1.0" encoding="utf-8"?>
<ds:datastoreItem xmlns:ds="http://schemas.openxmlformats.org/officeDocument/2006/customXml" ds:itemID="{8A90179E-630B-47DC-9825-9856A8E27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da7f2e-c373-4dae-9d8d-de155a501ec5"/>
    <ds:schemaRef ds:uri="29b15f42-945a-4f71-bfdc-10ac36b664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467FBC-AEAE-4EC2-BF36-9EF027E22BDD}">
  <ds:schemaRefs>
    <ds:schemaRef ds:uri="http://purl.org/dc/dcmitype/"/>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d2b3df68-07b5-4773-aba1-bd9b51ecb5e8"/>
    <ds:schemaRef ds:uri="cdda7f2e-c373-4dae-9d8d-de155a501ec5"/>
    <ds:schemaRef ds:uri="http://schemas.microsoft.com/sharepoint/v3"/>
    <ds:schemaRef ds:uri="29b15f42-945a-4f71-bfdc-10ac36b66450"/>
  </ds:schemaRefs>
</ds:datastoreItem>
</file>

<file path=docProps/app.xml><?xml version="1.0" encoding="utf-8"?>
<Properties xmlns="http://schemas.openxmlformats.org/officeDocument/2006/extended-properties" xmlns:vt="http://schemas.openxmlformats.org/officeDocument/2006/docPropsVTypes">
  <Template>ETIC powerpoint</Template>
  <TotalTime>348</TotalTime>
  <Words>664</Words>
  <Application>Microsoft Office PowerPoint</Application>
  <PresentationFormat>Widescreen</PresentationFormat>
  <Paragraphs>160</Paragraphs>
  <Slides>5</Slides>
  <Notes>1</Notes>
  <HiddenSlides>1</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vt:i4>
      </vt:variant>
    </vt:vector>
  </HeadingPairs>
  <TitlesOfParts>
    <vt:vector size="12" baseType="lpstr">
      <vt:lpstr>Arial</vt:lpstr>
      <vt:lpstr>Calibri</vt:lpstr>
      <vt:lpstr>Cambria Math</vt:lpstr>
      <vt:lpstr>Titillium</vt:lpstr>
      <vt:lpstr>Titillium Bd</vt:lpstr>
      <vt:lpstr>Wingdings</vt:lpstr>
      <vt:lpstr>Tema di Office</vt:lpstr>
      <vt:lpstr>Hands-on Session: Calculation of the Loss Angle from Real Measurements of Free Oscillation Decay</vt:lpstr>
      <vt:lpstr>Loss Angle </vt:lpstr>
      <vt:lpstr>What to do?</vt:lpstr>
      <vt:lpstr>Resonant modes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ETIC Einstein Telescope Infrastructure Consortium</dc:title>
  <dc:creator>Michele Punturo</dc:creator>
  <cp:lastModifiedBy>Diana Lumaca</cp:lastModifiedBy>
  <cp:revision>8</cp:revision>
  <dcterms:created xsi:type="dcterms:W3CDTF">2023-07-15T12:55:58Z</dcterms:created>
  <dcterms:modified xsi:type="dcterms:W3CDTF">2024-12-12T13:58:01Z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0x0101000854B9C7EB83A3498968F528FC64EFFC</vt:lpwstr>
  </property>
</Properties>
</file>