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944" r:id="rId3"/>
    <p:sldId id="2945" r:id="rId4"/>
    <p:sldId id="2946" r:id="rId5"/>
    <p:sldId id="2947" r:id="rId6"/>
    <p:sldId id="2948" r:id="rId7"/>
    <p:sldId id="2952" r:id="rId8"/>
    <p:sldId id="2950" r:id="rId9"/>
  </p:sldIdLst>
  <p:sldSz cx="12192000" cy="6858000"/>
  <p:notesSz cx="9869488" cy="67357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F2F"/>
    <a:srgbClr val="FF9900"/>
    <a:srgbClr val="A50021"/>
    <a:srgbClr val="0A0181"/>
    <a:srgbClr val="5B9BD5"/>
    <a:srgbClr val="CCCC00"/>
    <a:srgbClr val="CC3399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5" autoAdjust="0"/>
    <p:restoredTop sz="94320" autoAdjust="0"/>
  </p:normalViewPr>
  <p:slideViewPr>
    <p:cSldViewPr snapToGrid="0">
      <p:cViewPr varScale="1">
        <p:scale>
          <a:sx n="71" d="100"/>
          <a:sy n="71" d="100"/>
        </p:scale>
        <p:origin x="5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276778" cy="337958"/>
          </a:xfrm>
          <a:prstGeom prst="rect">
            <a:avLst/>
          </a:prstGeom>
        </p:spPr>
        <p:txBody>
          <a:bodyPr vert="horz" lIns="90755" tIns="45377" rIns="90755" bIns="4537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590428" y="0"/>
            <a:ext cx="4276778" cy="337958"/>
          </a:xfrm>
          <a:prstGeom prst="rect">
            <a:avLst/>
          </a:prstGeom>
        </p:spPr>
        <p:txBody>
          <a:bodyPr vert="horz" lIns="90755" tIns="45377" rIns="90755" bIns="45377" rtlCol="0"/>
          <a:lstStyle>
            <a:lvl1pPr algn="r">
              <a:defRPr sz="1200"/>
            </a:lvl1pPr>
          </a:lstStyle>
          <a:p>
            <a:fld id="{B9370D35-3576-4EA9-9363-C7CF52A2A917}" type="datetime1">
              <a:rPr lang="it-IT" smtClean="0"/>
              <a:t>26/11/2024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3" y="6397808"/>
            <a:ext cx="4276778" cy="337957"/>
          </a:xfrm>
          <a:prstGeom prst="rect">
            <a:avLst/>
          </a:prstGeom>
        </p:spPr>
        <p:txBody>
          <a:bodyPr vert="horz" lIns="90755" tIns="45377" rIns="90755" bIns="4537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590428" y="6397808"/>
            <a:ext cx="4276778" cy="337957"/>
          </a:xfrm>
          <a:prstGeom prst="rect">
            <a:avLst/>
          </a:prstGeom>
        </p:spPr>
        <p:txBody>
          <a:bodyPr vert="horz" lIns="90755" tIns="45377" rIns="90755" bIns="45377" rtlCol="0" anchor="b"/>
          <a:lstStyle>
            <a:lvl1pPr algn="r">
              <a:defRPr sz="1200"/>
            </a:lvl1pPr>
          </a:lstStyle>
          <a:p>
            <a:fld id="{0C06F6FB-95BA-4713-8CEB-73E429449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26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276778" cy="337958"/>
          </a:xfrm>
          <a:prstGeom prst="rect">
            <a:avLst/>
          </a:prstGeom>
        </p:spPr>
        <p:txBody>
          <a:bodyPr vert="horz" lIns="90755" tIns="45377" rIns="90755" bIns="4537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590428" y="0"/>
            <a:ext cx="4276778" cy="337958"/>
          </a:xfrm>
          <a:prstGeom prst="rect">
            <a:avLst/>
          </a:prstGeom>
        </p:spPr>
        <p:txBody>
          <a:bodyPr vert="horz" lIns="90755" tIns="45377" rIns="90755" bIns="45377" rtlCol="0"/>
          <a:lstStyle>
            <a:lvl1pPr algn="r">
              <a:defRPr sz="1200"/>
            </a:lvl1pPr>
          </a:lstStyle>
          <a:p>
            <a:fld id="{D306F326-71C4-4C77-A105-7122A53AE1D0}" type="datetime1">
              <a:rPr lang="it-IT" smtClean="0"/>
              <a:t>26/11/2024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1375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5" tIns="45377" rIns="90755" bIns="4537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86949" y="3241587"/>
            <a:ext cx="7895590" cy="2652207"/>
          </a:xfrm>
          <a:prstGeom prst="rect">
            <a:avLst/>
          </a:prstGeom>
        </p:spPr>
        <p:txBody>
          <a:bodyPr vert="horz" lIns="90755" tIns="45377" rIns="90755" bIns="45377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3" y="6397808"/>
            <a:ext cx="4276778" cy="337957"/>
          </a:xfrm>
          <a:prstGeom prst="rect">
            <a:avLst/>
          </a:prstGeom>
        </p:spPr>
        <p:txBody>
          <a:bodyPr vert="horz" lIns="90755" tIns="45377" rIns="90755" bIns="4537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590428" y="6397808"/>
            <a:ext cx="4276778" cy="337957"/>
          </a:xfrm>
          <a:prstGeom prst="rect">
            <a:avLst/>
          </a:prstGeom>
        </p:spPr>
        <p:txBody>
          <a:bodyPr vert="horz" lIns="90755" tIns="45377" rIns="90755" bIns="45377" rtlCol="0" anchor="b"/>
          <a:lstStyle>
            <a:lvl1pPr algn="r">
              <a:defRPr sz="1200"/>
            </a:lvl1pPr>
          </a:lstStyle>
          <a:p>
            <a:fld id="{C3555254-FBF0-47C0-AF0B-FBD64631B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11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14650" y="841375"/>
            <a:ext cx="4040188" cy="2273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32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9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6759D-620E-3113-61E4-45F05F0B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01FC14-8B2D-EA1C-93BC-CB50CD604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62B02BE-5F79-3363-B4DA-1CAAAAD2F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770B57-40D4-AE25-54A6-936DC863514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39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BE5C-6EC6-2085-C0DE-7AF87B51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784CBA-595E-B995-9952-6588CF757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D06AE1F-80B9-D27F-148F-DD49AD0D2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B6FF1-6765-70BF-3A4D-2F33D47D59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5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1DB4-1E4A-3DF6-33F0-F09DD134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0321CD-09BC-4820-B614-F1234276C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9B35051-8D39-99FE-8284-5962A771A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AB1479-455A-8399-A950-4A0FC079CAC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0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1D8-1F3B-C969-7653-ADD7D2034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DD11E6-83A5-455D-B5CE-EA86262FC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B427153-0ED7-6A59-D920-FDB021AD5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DBB84F-DFF7-10FD-994F-35295D127B3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F06FA-4475-2CA2-1956-E97D395F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D6C4D8-585D-B7AF-BC1B-624083F36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DBBD6AF-20AE-AA81-4161-A02143B4D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221CDA-5CC9-FAE5-64AE-0F87874F5B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85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475D6-4B12-6069-E34B-30EB5A80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38A5E8-33AE-4750-BDB7-965FDFE4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690938" y="-1130300"/>
            <a:ext cx="10744201" cy="6043613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577FBB5-A424-E02F-8E69-B43D3EB43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8B7CDA-742B-5B14-DE39-744ACBE29BF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0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1A763-AD58-4569-8885-52C65C4F3EDB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57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7858-2546-47B1-A11D-D3A0768FE465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20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9CD4-EBA1-438D-A13F-63DEB88BEB63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19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1C6B-6DCC-4236-B3EC-05B7B7C41277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96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9542-FFFD-4E86-B1D5-D75BFA789855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CAB3-96AE-4CDA-9494-628098099A91}" type="datetime1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8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2879-2F3C-4EF8-9324-8CBF29E11C62}" type="datetime1">
              <a:rPr lang="it-IT" smtClean="0"/>
              <a:t>26/11/2024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41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8731-C3F2-4597-91BE-0116F951C9F7}" type="datetime1">
              <a:rPr lang="it-IT" smtClean="0"/>
              <a:t>26/11/2024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9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AEAB-9456-4609-8F26-28F668A39C47}" type="datetime1">
              <a:rPr lang="it-IT" smtClean="0"/>
              <a:t>26/11/2024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7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D43C-B21C-4236-A5F5-014BD5A7845D}" type="datetime1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25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ACAD-E524-4587-AF62-B44AD2AD4D6E}" type="datetime1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70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5F076-3D5D-485C-867D-1C89F7F8198A}" type="datetime1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Spurio: KM3NeT for IMAPP students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838200" y="763480"/>
            <a:ext cx="1051560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urizio.spurio@unibo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purio@bo.infn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95ED589-700E-F405-D884-C9A9D23328A7}"/>
              </a:ext>
            </a:extLst>
          </p:cNvPr>
          <p:cNvSpPr/>
          <p:nvPr/>
        </p:nvSpPr>
        <p:spPr>
          <a:xfrm>
            <a:off x="2810179" y="5283994"/>
            <a:ext cx="6571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 Spurio, </a:t>
            </a:r>
            <a:r>
              <a:rPr lang="en-US" sz="2400" spc="-100" dirty="0">
                <a:solidFill>
                  <a:srgbClr val="675E47"/>
                </a:solidFill>
                <a:latin typeface="+mj-lt"/>
                <a:ea typeface="+mj-ea"/>
                <a:cs typeface="+mj-cs"/>
                <a:hlinkClick r:id="rId3"/>
              </a:rPr>
              <a:t>maurizio.spurio@unibo.it</a:t>
            </a:r>
            <a:r>
              <a:rPr lang="en-US" sz="24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en-US" sz="28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Università di Bologna and INFN</a:t>
            </a:r>
            <a:endParaRPr lang="en-US" sz="2400" spc="-100" dirty="0">
              <a:solidFill>
                <a:srgbClr val="675E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http://upload.wikimedia.org/wikipedia/it/archive/5/58/20140103114318!INFN.gif">
            <a:extLst>
              <a:ext uri="{FF2B5EF4-FFF2-40B4-BE49-F238E27FC236}">
                <a16:creationId xmlns:a16="http://schemas.microsoft.com/office/drawing/2014/main" id="{68A23B09-939D-EF51-511B-457E93F4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0361" y="5283994"/>
            <a:ext cx="1199761" cy="11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6">
            <a:extLst>
              <a:ext uri="{FF2B5EF4-FFF2-40B4-BE49-F238E27FC236}">
                <a16:creationId xmlns:a16="http://schemas.microsoft.com/office/drawing/2014/main" id="{D057B130-2BDF-D056-0FAF-31EFFD201B4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856C54-971D-4A64-8725-72F12A462872}" type="slidenum">
              <a:rPr lang="it-IT" smtClean="0"/>
              <a:pPr/>
              <a:t>1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0B39285-1D4B-23BD-8EAF-6BBCF210B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9"/>
          <a:stretch/>
        </p:blipFill>
        <p:spPr>
          <a:xfrm>
            <a:off x="838200" y="5135877"/>
            <a:ext cx="2059940" cy="147199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6F01A2-0598-6102-D880-B9B46C08C7C2}"/>
              </a:ext>
            </a:extLst>
          </p:cNvPr>
          <p:cNvSpPr txBox="1"/>
          <p:nvPr/>
        </p:nvSpPr>
        <p:spPr>
          <a:xfrm>
            <a:off x="10023579" y="746088"/>
            <a:ext cx="2000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May -1 June 2024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Ischia Island (Naples, Italy)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E66806-FA1C-3C3F-3E61-479B894598C0}"/>
              </a:ext>
            </a:extLst>
          </p:cNvPr>
          <p:cNvSpPr txBox="1"/>
          <p:nvPr/>
        </p:nvSpPr>
        <p:spPr>
          <a:xfrm>
            <a:off x="7203688" y="1426113"/>
            <a:ext cx="48201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Characterization of the cosmic neutrino flux with the KM3NeT experiment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2" descr="https://www.km3net.org/wp-content/uploads/2016/07/Album-km3net-artist-expression.jpg">
            <a:extLst>
              <a:ext uri="{FF2B5EF4-FFF2-40B4-BE49-F238E27FC236}">
                <a16:creationId xmlns:a16="http://schemas.microsoft.com/office/drawing/2014/main" id="{A11FCF4F-8A78-B27F-17EA-7DBFF22D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" y="900571"/>
            <a:ext cx="6930155" cy="39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DE4299-A250-F53D-9151-C2CC5C3B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18D3D-A338-5F7F-001D-A2AD9E46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72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Multimessenger astrophysics: two communities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B3BCC1-EE5F-5B42-1DCF-3CA4046EA63B}"/>
              </a:ext>
            </a:extLst>
          </p:cNvPr>
          <p:cNvSpPr txBox="1"/>
          <p:nvPr/>
        </p:nvSpPr>
        <p:spPr>
          <a:xfrm>
            <a:off x="699310" y="902319"/>
            <a:ext cx="11252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Three large experimental branches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522EF84-670A-0C34-57C4-33719782BF0A}"/>
              </a:ext>
            </a:extLst>
          </p:cNvPr>
          <p:cNvGrpSpPr/>
          <p:nvPr/>
        </p:nvGrpSpPr>
        <p:grpSpPr>
          <a:xfrm>
            <a:off x="514082" y="3581404"/>
            <a:ext cx="5372028" cy="2852564"/>
            <a:chOff x="240360" y="3183004"/>
            <a:chExt cx="5372028" cy="285256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41AA0BF5-DE91-90EC-B25D-A51674A94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" t="1" r="7660" b="31991"/>
            <a:stretch/>
          </p:blipFill>
          <p:spPr>
            <a:xfrm>
              <a:off x="240360" y="3183004"/>
              <a:ext cx="5137744" cy="217563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29F272C-E882-9907-01E8-2A0072EB3A99}"/>
                </a:ext>
              </a:extLst>
            </p:cNvPr>
            <p:cNvSpPr txBox="1"/>
            <p:nvPr/>
          </p:nvSpPr>
          <p:spPr>
            <a:xfrm>
              <a:off x="404991" y="5389237"/>
              <a:ext cx="52073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</a:t>
              </a:r>
              <a:r>
                <a:rPr lang="en-US" sz="1800" dirty="0"/>
                <a:t>he </a:t>
              </a:r>
              <a:r>
                <a:rPr lang="en-US" sz="1800" b="1" u="sng" dirty="0"/>
                <a:t>electromagnetic radiation</a:t>
              </a:r>
              <a:r>
                <a:rPr lang="en-US" sz="1800" dirty="0"/>
                <a:t>, from radio to X-rays, with techniques developed by astronomers</a:t>
              </a:r>
              <a:endParaRPr lang="it-IT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246D043-D771-C76B-CAD1-249CF248F788}"/>
              </a:ext>
            </a:extLst>
          </p:cNvPr>
          <p:cNvGrpSpPr/>
          <p:nvPr/>
        </p:nvGrpSpPr>
        <p:grpSpPr>
          <a:xfrm>
            <a:off x="2709317" y="1425016"/>
            <a:ext cx="4805772" cy="1938662"/>
            <a:chOff x="2350218" y="1456141"/>
            <a:chExt cx="4805772" cy="193866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BD87652-425F-585D-634D-DA8AC680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892" y="1456141"/>
              <a:ext cx="1864098" cy="1938662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2302F90-55EE-20CC-1F3A-FD9A8E676F67}"/>
                </a:ext>
              </a:extLst>
            </p:cNvPr>
            <p:cNvSpPr/>
            <p:nvPr/>
          </p:nvSpPr>
          <p:spPr>
            <a:xfrm>
              <a:off x="5527011" y="2010009"/>
              <a:ext cx="139385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3600" b="0" i="1" cap="none" spc="0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GWs</a:t>
              </a:r>
              <a:endParaRPr lang="it-IT" sz="3600" b="0" i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FF57ADE-236E-4518-A02C-DEF2CE617BA1}"/>
                </a:ext>
              </a:extLst>
            </p:cNvPr>
            <p:cNvSpPr txBox="1"/>
            <p:nvPr/>
          </p:nvSpPr>
          <p:spPr>
            <a:xfrm>
              <a:off x="2350218" y="1963807"/>
              <a:ext cx="29416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Gravitational waves (GWs), observed using laser interferometers</a:t>
              </a:r>
              <a:endParaRPr lang="it-IT" dirty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EB2190D-3D1A-2526-43D9-909EFA129F46}"/>
              </a:ext>
            </a:extLst>
          </p:cNvPr>
          <p:cNvGrpSpPr/>
          <p:nvPr/>
        </p:nvGrpSpPr>
        <p:grpSpPr>
          <a:xfrm>
            <a:off x="7645454" y="3077287"/>
            <a:ext cx="4306187" cy="3155559"/>
            <a:chOff x="7721571" y="2794743"/>
            <a:chExt cx="4306187" cy="3155559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65FB6CE-6D2D-CA00-BD77-9ECC768CDD39}"/>
                </a:ext>
              </a:extLst>
            </p:cNvPr>
            <p:cNvSpPr/>
            <p:nvPr/>
          </p:nvSpPr>
          <p:spPr>
            <a:xfrm>
              <a:off x="7721572" y="2890440"/>
              <a:ext cx="4306186" cy="2028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2800" b="1" dirty="0">
                  <a:sym typeface="Symbol" panose="05050102010706020507" pitchFamily="18" charset="2"/>
                </a:rPr>
                <a:t>Hadrons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800" dirty="0">
                  <a:sym typeface="Symbol" panose="05050102010706020507" pitchFamily="18" charset="2"/>
                </a:rPr>
                <a:t>Antimatter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800" dirty="0">
                  <a:sym typeface="Symbol" panose="05050102010706020507" pitchFamily="18" charset="2"/>
                </a:rPr>
                <a:t>Neutrinos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2800" dirty="0">
                  <a:sym typeface="Symbol" panose="05050102010706020507" pitchFamily="18" charset="2"/>
                </a:rPr>
                <a:t> </a:t>
              </a:r>
              <a:r>
                <a:rPr lang="en-US" sz="2800" dirty="0">
                  <a:latin typeface="Symbol" panose="05050102010706020507" pitchFamily="18" charset="2"/>
                  <a:sym typeface="Symbol" panose="05050102010706020507" pitchFamily="18" charset="2"/>
                </a:rPr>
                <a:t>g-</a:t>
              </a:r>
              <a:r>
                <a:rPr lang="en-US" sz="2800" dirty="0">
                  <a:sym typeface="Symbol" panose="05050102010706020507" pitchFamily="18" charset="2"/>
                </a:rPr>
                <a:t>rays</a:t>
              </a:r>
              <a:endParaRPr lang="en-US" sz="2800" dirty="0">
                <a:latin typeface="Symbol" panose="05050102010706020507" pitchFamily="18" charset="2"/>
                <a:sym typeface="Symbol" panose="05050102010706020507" pitchFamily="18" charset="2"/>
              </a:endParaRPr>
            </a:p>
          </p:txBody>
        </p:sp>
        <p:sp>
          <p:nvSpPr>
            <p:cNvPr id="4" name="Sole 3">
              <a:extLst>
                <a:ext uri="{FF2B5EF4-FFF2-40B4-BE49-F238E27FC236}">
                  <a16:creationId xmlns:a16="http://schemas.microsoft.com/office/drawing/2014/main" id="{4192302C-CCB7-1B85-80B5-BCFFD63D84E8}"/>
                </a:ext>
              </a:extLst>
            </p:cNvPr>
            <p:cNvSpPr/>
            <p:nvPr/>
          </p:nvSpPr>
          <p:spPr>
            <a:xfrm>
              <a:off x="11153264" y="4427398"/>
              <a:ext cx="454315" cy="475279"/>
            </a:xfrm>
            <a:prstGeom prst="su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chemeClr val="tx1"/>
                  </a:solidFill>
                  <a:sym typeface="Symbol" panose="05050102010706020507" pitchFamily="18" charset="2"/>
                </a:rPr>
                <a:t></a:t>
              </a:r>
              <a:endParaRPr lang="it-IT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A7413F0-78F1-FE70-783A-EA49776D742A}"/>
                </a:ext>
              </a:extLst>
            </p:cNvPr>
            <p:cNvSpPr/>
            <p:nvPr/>
          </p:nvSpPr>
          <p:spPr>
            <a:xfrm>
              <a:off x="11067579" y="2794743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</a:rPr>
                <a:t>CR</a:t>
              </a:r>
            </a:p>
          </p:txBody>
        </p:sp>
        <p:pic>
          <p:nvPicPr>
            <p:cNvPr id="7" name="Picture 2" descr="Risultati immagini per neutrino">
              <a:extLst>
                <a:ext uri="{FF2B5EF4-FFF2-40B4-BE49-F238E27FC236}">
                  <a16:creationId xmlns:a16="http://schemas.microsoft.com/office/drawing/2014/main" id="{0357A052-96FA-35FA-69CD-70ECD15C5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6642" y="3979387"/>
              <a:ext cx="4447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E8DBDA44-E670-E3F4-3005-607822EE0612}"/>
                </a:ext>
              </a:extLst>
            </p:cNvPr>
            <p:cNvSpPr/>
            <p:nvPr/>
          </p:nvSpPr>
          <p:spPr>
            <a:xfrm>
              <a:off x="11067581" y="3380282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</a:rPr>
                <a:t>p</a:t>
              </a:r>
              <a:r>
                <a:rPr lang="it-IT" sz="1400" baseline="30000" dirty="0">
                  <a:solidFill>
                    <a:schemeClr val="tx1"/>
                  </a:solidFill>
                </a:rPr>
                <a:t>- </a:t>
              </a:r>
              <a:r>
                <a:rPr lang="it-IT" sz="1400" dirty="0">
                  <a:solidFill>
                    <a:schemeClr val="tx1"/>
                  </a:solidFill>
                </a:rPr>
                <a:t>e</a:t>
              </a:r>
              <a:r>
                <a:rPr lang="it-IT" sz="14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88A7F17-245E-6BA6-8E9C-5BE1B0018803}"/>
                </a:ext>
              </a:extLst>
            </p:cNvPr>
            <p:cNvSpPr txBox="1"/>
            <p:nvPr/>
          </p:nvSpPr>
          <p:spPr>
            <a:xfrm>
              <a:off x="7721571" y="5026972"/>
              <a:ext cx="430618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u="sng" dirty="0"/>
                <a:t>Individual quanta</a:t>
              </a:r>
              <a:r>
                <a:rPr lang="en-US" b="1" u="sng" dirty="0"/>
                <a:t>: </a:t>
              </a:r>
              <a:r>
                <a:rPr lang="en-US" sz="1800" dirty="0"/>
                <a:t>CRs, antimatter, γ -rays, and </a:t>
              </a:r>
              <a:r>
                <a:rPr lang="en-US" sz="1800" dirty="0">
                  <a:latin typeface="Symbol" panose="05050102010706020507" pitchFamily="18" charset="2"/>
                </a:rPr>
                <a:t>n</a:t>
              </a:r>
              <a:r>
                <a:rPr lang="en-US" sz="1800" dirty="0"/>
                <a:t>, with experimental methods born in high-energy physics laboratories</a:t>
              </a:r>
            </a:p>
          </p:txBody>
        </p:sp>
      </p:grp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01261CCD-42E0-972E-FDB9-872A9140B2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64560" y="1193347"/>
            <a:ext cx="2254072" cy="1883939"/>
          </a:xfrm>
          <a:prstGeom prst="bentConnector3">
            <a:avLst>
              <a:gd name="adj1" fmla="val 99259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51349291-A8CC-34D0-302F-5B1457EC4E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23462" y="1223877"/>
            <a:ext cx="1997583" cy="1877685"/>
          </a:xfrm>
          <a:prstGeom prst="bentConnector3">
            <a:avLst>
              <a:gd name="adj1" fmla="val 1563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83D0A8-16C9-A784-5264-B172DD4D9359}"/>
              </a:ext>
            </a:extLst>
          </p:cNvPr>
          <p:cNvSpPr txBox="1"/>
          <p:nvPr/>
        </p:nvSpPr>
        <p:spPr>
          <a:xfrm>
            <a:off x="864805" y="31826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Electrons</a:t>
            </a:r>
            <a:endParaRPr lang="en-US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8D877509-9051-8A28-996F-D7598A85F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CB9CCD9-0D21-407F-CF40-B67C6FA9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9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0BEB-64FE-32B7-0AAE-940EA064A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EA68E74-7CCC-A700-8B56-9EEA6EC4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KM3NeT/ARCA for astroparticle physics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F67C78AF-7BBE-FA11-FC81-A5E7571AF464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51BAD48-441D-BF38-9688-53CCE0F7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196"/>
          <a:stretch/>
        </p:blipFill>
        <p:spPr>
          <a:xfrm>
            <a:off x="29562" y="1069684"/>
            <a:ext cx="2897087" cy="2015487"/>
          </a:xfrm>
          <a:prstGeom prst="rect">
            <a:avLst/>
          </a:prstGeom>
        </p:spPr>
      </p:pic>
      <p:grpSp>
        <p:nvGrpSpPr>
          <p:cNvPr id="14" name="Group 52">
            <a:extLst>
              <a:ext uri="{FF2B5EF4-FFF2-40B4-BE49-F238E27FC236}">
                <a16:creationId xmlns:a16="http://schemas.microsoft.com/office/drawing/2014/main" id="{DEA95725-3F32-4576-5A2C-18ABADF3F392}"/>
              </a:ext>
            </a:extLst>
          </p:cNvPr>
          <p:cNvGrpSpPr/>
          <p:nvPr/>
        </p:nvGrpSpPr>
        <p:grpSpPr>
          <a:xfrm>
            <a:off x="8762436" y="1033496"/>
            <a:ext cx="3429564" cy="5310018"/>
            <a:chOff x="4284306" y="0"/>
            <a:chExt cx="4859694" cy="6864414"/>
          </a:xfrm>
        </p:grpSpPr>
        <p:pic>
          <p:nvPicPr>
            <p:cNvPr id="16" name="Picture 22">
              <a:extLst>
                <a:ext uri="{FF2B5EF4-FFF2-40B4-BE49-F238E27FC236}">
                  <a16:creationId xmlns:a16="http://schemas.microsoft.com/office/drawing/2014/main" id="{0920BD4F-E9AC-F008-4B85-523DBCC56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306" y="6414"/>
              <a:ext cx="4859694" cy="6858000"/>
            </a:xfrm>
            <a:prstGeom prst="rect">
              <a:avLst/>
            </a:prstGeom>
          </p:spPr>
        </p:pic>
        <p:cxnSp>
          <p:nvCxnSpPr>
            <p:cNvPr id="22" name="Straight Connector 24">
              <a:extLst>
                <a:ext uri="{FF2B5EF4-FFF2-40B4-BE49-F238E27FC236}">
                  <a16:creationId xmlns:a16="http://schemas.microsoft.com/office/drawing/2014/main" id="{6FF7B0E2-FC2B-1426-3191-2C0F74AABDB6}"/>
                </a:ext>
              </a:extLst>
            </p:cNvPr>
            <p:cNvCxnSpPr/>
            <p:nvPr/>
          </p:nvCxnSpPr>
          <p:spPr>
            <a:xfrm flipH="1">
              <a:off x="6943238" y="6414"/>
              <a:ext cx="692251" cy="27408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DBC40B-0DC4-9FCA-BC56-1CE94D1FC7B0}"/>
                </a:ext>
              </a:extLst>
            </p:cNvPr>
            <p:cNvCxnSpPr/>
            <p:nvPr/>
          </p:nvCxnSpPr>
          <p:spPr>
            <a:xfrm>
              <a:off x="6934200" y="6414"/>
              <a:ext cx="758194" cy="3662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785E4A-0D30-2AAB-5E3C-BB5F0D40AE14}"/>
                </a:ext>
              </a:extLst>
            </p:cNvPr>
            <p:cNvCxnSpPr/>
            <p:nvPr/>
          </p:nvCxnSpPr>
          <p:spPr>
            <a:xfrm>
              <a:off x="7165558" y="1"/>
              <a:ext cx="601113" cy="6483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00B860A-67B4-AD5A-68E1-60F3D750BD77}"/>
                </a:ext>
              </a:extLst>
            </p:cNvPr>
            <p:cNvCxnSpPr/>
            <p:nvPr/>
          </p:nvCxnSpPr>
          <p:spPr>
            <a:xfrm flipH="1">
              <a:off x="7466115" y="6414"/>
              <a:ext cx="943185" cy="1244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3">
              <a:extLst>
                <a:ext uri="{FF2B5EF4-FFF2-40B4-BE49-F238E27FC236}">
                  <a16:creationId xmlns:a16="http://schemas.microsoft.com/office/drawing/2014/main" id="{631EC314-56BB-79BA-E573-7E432059323F}"/>
                </a:ext>
              </a:extLst>
            </p:cNvPr>
            <p:cNvCxnSpPr/>
            <p:nvPr/>
          </p:nvCxnSpPr>
          <p:spPr>
            <a:xfrm flipH="1">
              <a:off x="5407365" y="6413"/>
              <a:ext cx="399326" cy="27653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4">
              <a:extLst>
                <a:ext uri="{FF2B5EF4-FFF2-40B4-BE49-F238E27FC236}">
                  <a16:creationId xmlns:a16="http://schemas.microsoft.com/office/drawing/2014/main" id="{AA7DEAD4-0FDC-99DE-5A3F-2A512EA9B4FA}"/>
                </a:ext>
              </a:extLst>
            </p:cNvPr>
            <p:cNvCxnSpPr/>
            <p:nvPr/>
          </p:nvCxnSpPr>
          <p:spPr>
            <a:xfrm>
              <a:off x="5105400" y="6413"/>
              <a:ext cx="253534" cy="35387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>
              <a:extLst>
                <a:ext uri="{FF2B5EF4-FFF2-40B4-BE49-F238E27FC236}">
                  <a16:creationId xmlns:a16="http://schemas.microsoft.com/office/drawing/2014/main" id="{B9A54826-7DB7-BF95-806B-40630D67152C}"/>
                </a:ext>
              </a:extLst>
            </p:cNvPr>
            <p:cNvCxnSpPr/>
            <p:nvPr/>
          </p:nvCxnSpPr>
          <p:spPr>
            <a:xfrm>
              <a:off x="5336758" y="0"/>
              <a:ext cx="506015" cy="83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6">
              <a:extLst>
                <a:ext uri="{FF2B5EF4-FFF2-40B4-BE49-F238E27FC236}">
                  <a16:creationId xmlns:a16="http://schemas.microsoft.com/office/drawing/2014/main" id="{9D61677D-7C03-5A41-8129-7F38CAF15E78}"/>
                </a:ext>
              </a:extLst>
            </p:cNvPr>
            <p:cNvCxnSpPr/>
            <p:nvPr/>
          </p:nvCxnSpPr>
          <p:spPr>
            <a:xfrm flipH="1">
              <a:off x="6268360" y="6413"/>
              <a:ext cx="312142" cy="1370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7">
            <a:extLst>
              <a:ext uri="{FF2B5EF4-FFF2-40B4-BE49-F238E27FC236}">
                <a16:creationId xmlns:a16="http://schemas.microsoft.com/office/drawing/2014/main" id="{28E7E689-6CE8-D990-8A62-A4520D5841F8}"/>
              </a:ext>
            </a:extLst>
          </p:cNvPr>
          <p:cNvCxnSpPr>
            <a:cxnSpLocks/>
          </p:cNvCxnSpPr>
          <p:nvPr/>
        </p:nvCxnSpPr>
        <p:spPr>
          <a:xfrm flipV="1">
            <a:off x="11957208" y="1233858"/>
            <a:ext cx="100605" cy="4449056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8">
            <a:extLst>
              <a:ext uri="{FF2B5EF4-FFF2-40B4-BE49-F238E27FC236}">
                <a16:creationId xmlns:a16="http://schemas.microsoft.com/office/drawing/2014/main" id="{010435C5-4CCD-7433-D0FB-FDE200FA8E0D}"/>
              </a:ext>
            </a:extLst>
          </p:cNvPr>
          <p:cNvSpPr txBox="1"/>
          <p:nvPr/>
        </p:nvSpPr>
        <p:spPr>
          <a:xfrm rot="16200000">
            <a:off x="11132708" y="2997604"/>
            <a:ext cx="114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3500 m</a:t>
            </a:r>
          </a:p>
        </p:txBody>
      </p:sp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03DA2AA7-3F76-100C-F117-FE6C1C915B9B}"/>
              </a:ext>
            </a:extLst>
          </p:cNvPr>
          <p:cNvCxnSpPr>
            <a:cxnSpLocks/>
          </p:cNvCxnSpPr>
          <p:nvPr/>
        </p:nvCxnSpPr>
        <p:spPr>
          <a:xfrm flipH="1" flipV="1">
            <a:off x="9328980" y="4519144"/>
            <a:ext cx="15049" cy="11240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1">
            <a:extLst>
              <a:ext uri="{FF2B5EF4-FFF2-40B4-BE49-F238E27FC236}">
                <a16:creationId xmlns:a16="http://schemas.microsoft.com/office/drawing/2014/main" id="{8FA92465-E9C1-4F9B-EE03-F45648726FD7}"/>
              </a:ext>
            </a:extLst>
          </p:cNvPr>
          <p:cNvSpPr txBox="1"/>
          <p:nvPr/>
        </p:nvSpPr>
        <p:spPr>
          <a:xfrm rot="16200000">
            <a:off x="8608581" y="493683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800 m</a:t>
            </a:r>
          </a:p>
        </p:txBody>
      </p:sp>
      <p:grpSp>
        <p:nvGrpSpPr>
          <p:cNvPr id="42" name="Group 55">
            <a:extLst>
              <a:ext uri="{FF2B5EF4-FFF2-40B4-BE49-F238E27FC236}">
                <a16:creationId xmlns:a16="http://schemas.microsoft.com/office/drawing/2014/main" id="{9B0F07CF-26F1-34FD-41C3-314C4DAB9986}"/>
              </a:ext>
            </a:extLst>
          </p:cNvPr>
          <p:cNvGrpSpPr/>
          <p:nvPr/>
        </p:nvGrpSpPr>
        <p:grpSpPr>
          <a:xfrm>
            <a:off x="0" y="3560780"/>
            <a:ext cx="2413140" cy="3182844"/>
            <a:chOff x="-181614" y="3324020"/>
            <a:chExt cx="2413140" cy="3182844"/>
          </a:xfrm>
        </p:grpSpPr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3138CDE1-437A-4694-7AAB-D32B003A2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1614" y="3324020"/>
              <a:ext cx="2413140" cy="2632517"/>
            </a:xfrm>
            <a:prstGeom prst="rect">
              <a:avLst/>
            </a:prstGeom>
          </p:spPr>
        </p:pic>
        <p:cxnSp>
          <p:nvCxnSpPr>
            <p:cNvPr id="46" name="Straight Arrow Connector 18">
              <a:extLst>
                <a:ext uri="{FF2B5EF4-FFF2-40B4-BE49-F238E27FC236}">
                  <a16:creationId xmlns:a16="http://schemas.microsoft.com/office/drawing/2014/main" id="{94E6C52C-E622-374A-432A-02A108088983}"/>
                </a:ext>
              </a:extLst>
            </p:cNvPr>
            <p:cNvCxnSpPr/>
            <p:nvPr/>
          </p:nvCxnSpPr>
          <p:spPr>
            <a:xfrm>
              <a:off x="308974" y="6061863"/>
              <a:ext cx="1747072" cy="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19">
              <a:extLst>
                <a:ext uri="{FF2B5EF4-FFF2-40B4-BE49-F238E27FC236}">
                  <a16:creationId xmlns:a16="http://schemas.microsoft.com/office/drawing/2014/main" id="{C47432A3-D576-5663-4DA3-74EB52CD5257}"/>
                </a:ext>
              </a:extLst>
            </p:cNvPr>
            <p:cNvSpPr txBox="1"/>
            <p:nvPr/>
          </p:nvSpPr>
          <p:spPr>
            <a:xfrm>
              <a:off x="762001" y="6106754"/>
              <a:ext cx="1042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 cm</a:t>
              </a:r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F8CFD5D7-A5C6-501D-BC13-786A049FBD8B}"/>
                </a:ext>
              </a:extLst>
            </p:cNvPr>
            <p:cNvSpPr txBox="1"/>
            <p:nvPr/>
          </p:nvSpPr>
          <p:spPr>
            <a:xfrm>
              <a:off x="381000" y="3360537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31x  3’’ PMTs</a:t>
              </a:r>
            </a:p>
          </p:txBody>
        </p:sp>
      </p:grpSp>
      <p:sp>
        <p:nvSpPr>
          <p:cNvPr id="49" name="TextBox 13">
            <a:extLst>
              <a:ext uri="{FF2B5EF4-FFF2-40B4-BE49-F238E27FC236}">
                <a16:creationId xmlns:a16="http://schemas.microsoft.com/office/drawing/2014/main" id="{FD2D7710-B547-42C7-E5D3-5EA674737E75}"/>
              </a:ext>
            </a:extLst>
          </p:cNvPr>
          <p:cNvSpPr txBox="1"/>
          <p:nvPr/>
        </p:nvSpPr>
        <p:spPr>
          <a:xfrm>
            <a:off x="5986266" y="4478433"/>
            <a:ext cx="2326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230 Detection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 DOMs / DU</a:t>
            </a:r>
          </a:p>
        </p:txBody>
      </p:sp>
      <p:sp>
        <p:nvSpPr>
          <p:cNvPr id="63" name="Segnaposto piè di pagina 62">
            <a:extLst>
              <a:ext uri="{FF2B5EF4-FFF2-40B4-BE49-F238E27FC236}">
                <a16:creationId xmlns:a16="http://schemas.microsoft.com/office/drawing/2014/main" id="{843CFDAC-3900-94F7-B975-C89BB19D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64" name="Segnaposto numero diapositiva 63">
            <a:extLst>
              <a:ext uri="{FF2B5EF4-FFF2-40B4-BE49-F238E27FC236}">
                <a16:creationId xmlns:a16="http://schemas.microsoft.com/office/drawing/2014/main" id="{64158821-2571-0BC7-729F-67868982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</a:t>
            </a:fld>
            <a:endParaRPr lang="it-IT"/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E86963B9-7FC5-0080-C812-68BEECF08446}"/>
              </a:ext>
            </a:extLst>
          </p:cNvPr>
          <p:cNvGrpSpPr/>
          <p:nvPr/>
        </p:nvGrpSpPr>
        <p:grpSpPr>
          <a:xfrm>
            <a:off x="2697542" y="879812"/>
            <a:ext cx="1483498" cy="5943526"/>
            <a:chOff x="6261022" y="913641"/>
            <a:chExt cx="1265021" cy="5904433"/>
          </a:xfrm>
        </p:grpSpPr>
        <p:pic>
          <p:nvPicPr>
            <p:cNvPr id="66" name="Image 12">
              <a:extLst>
                <a:ext uri="{FF2B5EF4-FFF2-40B4-BE49-F238E27FC236}">
                  <a16:creationId xmlns:a16="http://schemas.microsoft.com/office/drawing/2014/main" id="{CB26EEDC-6A52-4694-E2C9-7729B4077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1022" y="913641"/>
              <a:ext cx="1265021" cy="5904433"/>
            </a:xfrm>
            <a:prstGeom prst="rect">
              <a:avLst/>
            </a:prstGeom>
          </p:spPr>
        </p:pic>
        <p:sp>
          <p:nvSpPr>
            <p:cNvPr id="67" name="TextBox 17">
              <a:extLst>
                <a:ext uri="{FF2B5EF4-FFF2-40B4-BE49-F238E27FC236}">
                  <a16:creationId xmlns:a16="http://schemas.microsoft.com/office/drawing/2014/main" id="{8907158F-EDC5-41EB-0109-9C91EFB8DAC0}"/>
                </a:ext>
              </a:extLst>
            </p:cNvPr>
            <p:cNvSpPr txBox="1"/>
            <p:nvPr/>
          </p:nvSpPr>
          <p:spPr>
            <a:xfrm rot="16200000">
              <a:off x="6744352" y="3947036"/>
              <a:ext cx="79409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1147" tIns="41147" rIns="41147" bIns="41147" numCol="1" spcCol="38100" rtlCol="0" anchor="t">
              <a:spAutoFit/>
            </a:bodyPr>
            <a:lstStyle/>
            <a:p>
              <a:pPr defTabSz="411463" hangingPunct="0"/>
              <a:r>
                <a:rPr lang="en-US" sz="1264" dirty="0">
                  <a:solidFill>
                    <a:srgbClr val="00B050"/>
                  </a:solidFill>
                  <a:latin typeface="Titillium Web" pitchFamily="2" charset="77"/>
                  <a:ea typeface="+mj-ea"/>
                  <a:cs typeface="+mj-cs"/>
                </a:rPr>
                <a:t>9</a:t>
              </a:r>
              <a:r>
                <a:rPr lang="en-US" sz="1264" dirty="0">
                  <a:solidFill>
                    <a:srgbClr val="00B050"/>
                  </a:solidFill>
                  <a:latin typeface="Titillium Web" pitchFamily="2" charset="77"/>
                  <a:ea typeface="+mj-ea"/>
                  <a:cs typeface="+mj-cs"/>
                  <a:sym typeface="Calibri"/>
                </a:rPr>
                <a:t>m</a:t>
              </a:r>
              <a:r>
                <a:rPr lang="en-US" sz="1620" dirty="0">
                  <a:solidFill>
                    <a:srgbClr val="000000"/>
                  </a:solidFill>
                  <a:latin typeface="Titillium Web" pitchFamily="2" charset="77"/>
                  <a:ea typeface="+mj-ea"/>
                  <a:cs typeface="+mj-cs"/>
                  <a:sym typeface="Calibri"/>
                </a:rPr>
                <a:t>/</a:t>
              </a:r>
              <a:r>
                <a:rPr lang="en-US" sz="1264" dirty="0">
                  <a:solidFill>
                    <a:srgbClr val="FF0000"/>
                  </a:solidFill>
                  <a:latin typeface="Titillium Web" pitchFamily="2" charset="77"/>
                  <a:ea typeface="+mj-ea"/>
                  <a:cs typeface="+mj-cs"/>
                  <a:sym typeface="Calibri"/>
                </a:rPr>
                <a:t>36m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9EFD1BE6-323B-8B16-834F-F2F269A8CF75}"/>
              </a:ext>
            </a:extLst>
          </p:cNvPr>
          <p:cNvGrpSpPr/>
          <p:nvPr/>
        </p:nvGrpSpPr>
        <p:grpSpPr>
          <a:xfrm>
            <a:off x="3539025" y="718062"/>
            <a:ext cx="5831956" cy="6124240"/>
            <a:chOff x="2269509" y="645664"/>
            <a:chExt cx="5831956" cy="612424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A6883815-DBE4-9A90-CBBB-2DD8739C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9" y="645664"/>
              <a:ext cx="5195905" cy="6124240"/>
            </a:xfrm>
            <a:prstGeom prst="rect">
              <a:avLst/>
            </a:prstGeom>
          </p:spPr>
        </p:pic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5E9F8874-5F97-9AA9-7957-A2E31ECD203C}"/>
                </a:ext>
              </a:extLst>
            </p:cNvPr>
            <p:cNvSpPr/>
            <p:nvPr/>
          </p:nvSpPr>
          <p:spPr>
            <a:xfrm>
              <a:off x="6198380" y="4145649"/>
              <a:ext cx="19030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Gton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detector</a:t>
              </a:r>
            </a:p>
          </p:txBody>
        </p:sp>
        <p:sp>
          <p:nvSpPr>
            <p:cNvPr id="52" name="TextBox 32">
              <a:extLst>
                <a:ext uri="{FF2B5EF4-FFF2-40B4-BE49-F238E27FC236}">
                  <a16:creationId xmlns:a16="http://schemas.microsoft.com/office/drawing/2014/main" id="{AE26351E-A7D6-1AFD-0849-325C439869EC}"/>
                </a:ext>
              </a:extLst>
            </p:cNvPr>
            <p:cNvSpPr txBox="1"/>
            <p:nvPr/>
          </p:nvSpPr>
          <p:spPr>
            <a:xfrm>
              <a:off x="3657740" y="932447"/>
              <a:ext cx="1365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33 DUs Deployed</a:t>
              </a:r>
            </a:p>
          </p:txBody>
        </p: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AA88FDCE-3590-C1A1-A073-061C54E108B1}"/>
                </a:ext>
              </a:extLst>
            </p:cNvPr>
            <p:cNvSpPr/>
            <p:nvPr/>
          </p:nvSpPr>
          <p:spPr>
            <a:xfrm>
              <a:off x="5433183" y="1961928"/>
              <a:ext cx="169201" cy="1692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B35AFF64-B71A-6161-6BC8-303EF437F968}"/>
                </a:ext>
              </a:extLst>
            </p:cNvPr>
            <p:cNvSpPr/>
            <p:nvPr/>
          </p:nvSpPr>
          <p:spPr>
            <a:xfrm>
              <a:off x="5466634" y="1690590"/>
              <a:ext cx="169200" cy="1692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e 58">
              <a:extLst>
                <a:ext uri="{FF2B5EF4-FFF2-40B4-BE49-F238E27FC236}">
                  <a16:creationId xmlns:a16="http://schemas.microsoft.com/office/drawing/2014/main" id="{B41CDB6C-D22F-5339-F92A-997BEB52F476}"/>
                </a:ext>
              </a:extLst>
            </p:cNvPr>
            <p:cNvSpPr/>
            <p:nvPr/>
          </p:nvSpPr>
          <p:spPr>
            <a:xfrm>
              <a:off x="5611597" y="1382079"/>
              <a:ext cx="169200" cy="1692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e 59">
              <a:extLst>
                <a:ext uri="{FF2B5EF4-FFF2-40B4-BE49-F238E27FC236}">
                  <a16:creationId xmlns:a16="http://schemas.microsoft.com/office/drawing/2014/main" id="{3D8EA94F-AAF5-2CA9-C488-9E143D7BEC98}"/>
                </a:ext>
              </a:extLst>
            </p:cNvPr>
            <p:cNvSpPr/>
            <p:nvPr/>
          </p:nvSpPr>
          <p:spPr>
            <a:xfrm>
              <a:off x="5336544" y="2259294"/>
              <a:ext cx="169200" cy="1692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01639F49-6D38-C111-841D-3E9155793F20}"/>
                </a:ext>
              </a:extLst>
            </p:cNvPr>
            <p:cNvSpPr/>
            <p:nvPr/>
          </p:nvSpPr>
          <p:spPr>
            <a:xfrm>
              <a:off x="5516050" y="1152367"/>
              <a:ext cx="169200" cy="1692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69" name="Straight Connector 15">
            <a:extLst>
              <a:ext uri="{FF2B5EF4-FFF2-40B4-BE49-F238E27FC236}">
                <a16:creationId xmlns:a16="http://schemas.microsoft.com/office/drawing/2014/main" id="{9AF55915-C25C-AC93-4581-AF5E0A559C79}"/>
              </a:ext>
            </a:extLst>
          </p:cNvPr>
          <p:cNvCxnSpPr>
            <a:cxnSpLocks/>
          </p:cNvCxnSpPr>
          <p:nvPr/>
        </p:nvCxnSpPr>
        <p:spPr>
          <a:xfrm>
            <a:off x="3290240" y="1107357"/>
            <a:ext cx="830184" cy="299679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16">
            <a:extLst>
              <a:ext uri="{FF2B5EF4-FFF2-40B4-BE49-F238E27FC236}">
                <a16:creationId xmlns:a16="http://schemas.microsoft.com/office/drawing/2014/main" id="{3952296E-9AEB-8070-227A-E28886C8FB71}"/>
              </a:ext>
            </a:extLst>
          </p:cNvPr>
          <p:cNvCxnSpPr>
            <a:cxnSpLocks/>
          </p:cNvCxnSpPr>
          <p:nvPr/>
        </p:nvCxnSpPr>
        <p:spPr>
          <a:xfrm flipV="1">
            <a:off x="3266843" y="4218047"/>
            <a:ext cx="841124" cy="192189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16">
            <a:extLst>
              <a:ext uri="{FF2B5EF4-FFF2-40B4-BE49-F238E27FC236}">
                <a16:creationId xmlns:a16="http://schemas.microsoft.com/office/drawing/2014/main" id="{CF4FE832-13FF-2840-E5D1-9A78E7D2583C}"/>
              </a:ext>
            </a:extLst>
          </p:cNvPr>
          <p:cNvCxnSpPr>
            <a:cxnSpLocks/>
          </p:cNvCxnSpPr>
          <p:nvPr/>
        </p:nvCxnSpPr>
        <p:spPr>
          <a:xfrm flipV="1">
            <a:off x="2399319" y="4285380"/>
            <a:ext cx="841124" cy="192189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15">
            <a:extLst>
              <a:ext uri="{FF2B5EF4-FFF2-40B4-BE49-F238E27FC236}">
                <a16:creationId xmlns:a16="http://schemas.microsoft.com/office/drawing/2014/main" id="{17730A86-2FA9-D033-A729-020063BAF1B9}"/>
              </a:ext>
            </a:extLst>
          </p:cNvPr>
          <p:cNvCxnSpPr>
            <a:cxnSpLocks/>
          </p:cNvCxnSpPr>
          <p:nvPr/>
        </p:nvCxnSpPr>
        <p:spPr>
          <a:xfrm>
            <a:off x="2399948" y="3560780"/>
            <a:ext cx="849023" cy="65726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3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109AD-CD8D-A59C-A8C9-1B05D654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9922F3F-F6A1-1343-0848-B464201D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Searches for cosmic neutrinos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3134A38A-870D-9727-C92C-D8C25B998C28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2" descr="https://imageio.forbes.com/blogs-images/startswithabang/files/2018/07/BlazarNeutrino2_1920x1080_M-1200x675.jpg?format=jpg&amp;width=960">
            <a:extLst>
              <a:ext uri="{FF2B5EF4-FFF2-40B4-BE49-F238E27FC236}">
                <a16:creationId xmlns:a16="http://schemas.microsoft.com/office/drawing/2014/main" id="{61078D3B-3D5D-C0A3-CEB8-A4B7B904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2" y="1563227"/>
            <a:ext cx="7803028" cy="438920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5935FF-1524-CA99-A55A-B4590CF54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5850625" y="1314202"/>
            <a:ext cx="2530865" cy="244362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CFDE41-1D26-E6CC-FF1F-B68D9F394F8A}"/>
              </a:ext>
            </a:extLst>
          </p:cNvPr>
          <p:cNvSpPr txBox="1"/>
          <p:nvPr/>
        </p:nvSpPr>
        <p:spPr>
          <a:xfrm>
            <a:off x="9002080" y="2163538"/>
            <a:ext cx="30780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Search for cosmic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Galactic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extragalactic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Multimessenger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ν</a:t>
            </a:r>
            <a:r>
              <a:rPr lang="en-US" dirty="0"/>
              <a:t> and gamma-rays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ν</a:t>
            </a:r>
            <a:r>
              <a:rPr lang="en-US" dirty="0">
                <a:latin typeface="Calibri" panose="020F0502020204030204" pitchFamily="34" charset="0"/>
              </a:rPr>
              <a:t> and GWs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ν</a:t>
            </a:r>
            <a:r>
              <a:rPr lang="en-US" dirty="0">
                <a:latin typeface="Calibri" panose="020F0502020204030204" pitchFamily="34" charset="0"/>
              </a:rPr>
              <a:t> and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</a:rPr>
              <a:t>Particle physics and exotic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ν</a:t>
            </a:r>
            <a:r>
              <a:rPr lang="en-US" dirty="0">
                <a:latin typeface="Calibri" panose="020F0502020204030204" pitchFamily="34" charset="0"/>
              </a:rPr>
              <a:t> from DM annihilation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Neutrino mass hierarchy </a:t>
            </a:r>
          </a:p>
          <a:p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0880E8-1688-675E-22AC-D4A113EC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A855D6-30B9-EFCD-98A0-33CB0110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4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AB389F-CBA8-15C0-0EE9-EB2F3CFF98C8}"/>
              </a:ext>
            </a:extLst>
          </p:cNvPr>
          <p:cNvSpPr txBox="1"/>
          <p:nvPr/>
        </p:nvSpPr>
        <p:spPr>
          <a:xfrm>
            <a:off x="8960393" y="990462"/>
            <a:ext cx="30780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>
                <a:solidFill>
                  <a:srgbClr val="0000FF"/>
                </a:solidFill>
              </a:rPr>
              <a:t>The experiment is in data taking while still 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1281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C7DD3-688A-A057-26DF-E06F12466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4B26C1C-77C6-8D76-D2EF-3D1D7A20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The highest energy neutrino ever observed so far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404B98EA-1355-76E3-5BFC-6431F66AD99F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" name="megaEvent">
            <a:hlinkClick r:id="" action="ppaction://media"/>
            <a:extLst>
              <a:ext uri="{FF2B5EF4-FFF2-40B4-BE49-F238E27FC236}">
                <a16:creationId xmlns:a16="http://schemas.microsoft.com/office/drawing/2014/main" id="{04786468-9062-6D26-0C58-E92D875A0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44498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E51D9-9235-8EAA-A5F5-34EFE63B6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502" y="1044498"/>
            <a:ext cx="3083272" cy="215218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7FCF17D-6A40-F323-7DA5-089329B37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6" r="1692"/>
          <a:stretch/>
        </p:blipFill>
        <p:spPr>
          <a:xfrm>
            <a:off x="9079509" y="3196683"/>
            <a:ext cx="2933876" cy="2282283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0BB19ABA-6650-5200-8831-7C1D85722D85}"/>
              </a:ext>
            </a:extLst>
          </p:cNvPr>
          <p:cNvSpPr/>
          <p:nvPr/>
        </p:nvSpPr>
        <p:spPr>
          <a:xfrm>
            <a:off x="10355947" y="1131152"/>
            <a:ext cx="381000" cy="381000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43F2F3E-9819-C29D-B8DE-6BE81860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7C1A677-5B41-4E5D-D2BA-E2FF8511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3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39A09-7C50-D4EF-33C8-137F4B67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6BF15310-DA9A-4AAF-369A-99E98D49B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877" y="59877"/>
            <a:ext cx="1109845" cy="113130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86E8FB4-3319-036E-645D-EBC1799C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People in the Bologna group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ED290733-BDCF-8EB6-B21B-F1AEF751C857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EC9A639-87F9-3C29-8EE5-D095300FF6B4}"/>
              </a:ext>
            </a:extLst>
          </p:cNvPr>
          <p:cNvSpPr txBox="1"/>
          <p:nvPr/>
        </p:nvSpPr>
        <p:spPr>
          <a:xfrm>
            <a:off x="615651" y="1273393"/>
            <a:ext cx="6502161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-Bold"/>
              </a:rPr>
              <a:t>T. Chiarusi (INFN) 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Calibri-Bold"/>
              </a:rPr>
              <a:t>-  DAQ Coordinator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00000"/>
                </a:solidFill>
                <a:latin typeface="Calibri-Bold"/>
              </a:rPr>
              <a:t>G. Illuminati (INFN)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- WG </a:t>
            </a:r>
            <a:r>
              <a:rPr lang="it-IT" sz="2000" b="1" dirty="0" err="1">
                <a:solidFill>
                  <a:srgbClr val="FF0000"/>
                </a:solidFill>
                <a:latin typeface="Calibri-Bold"/>
              </a:rPr>
              <a:t>Astrophysics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 co-coordinator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00000"/>
                </a:solidFill>
                <a:latin typeface="Calibri-Bold"/>
              </a:rPr>
              <a:t>A. Margiotta (</a:t>
            </a:r>
            <a:r>
              <a:rPr lang="it-IT" sz="2000" b="1" dirty="0" err="1">
                <a:solidFill>
                  <a:srgbClr val="000000"/>
                </a:solidFill>
                <a:latin typeface="Calibri-Bold"/>
              </a:rPr>
              <a:t>UniBo</a:t>
            </a:r>
            <a:r>
              <a:rPr lang="it-IT" sz="2000" b="1" dirty="0">
                <a:solidFill>
                  <a:srgbClr val="000000"/>
                </a:solidFill>
                <a:latin typeface="Calibri-Bold"/>
              </a:rPr>
              <a:t>)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- Chair del </a:t>
            </a:r>
            <a:r>
              <a:rPr lang="it-IT" sz="2000" b="1" dirty="0" err="1">
                <a:solidFill>
                  <a:srgbClr val="FF0000"/>
                </a:solidFill>
                <a:latin typeface="Calibri-Bold"/>
              </a:rPr>
              <a:t>Publication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 Comm. KM3NeT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-Bold"/>
              </a:rPr>
              <a:t>M. Spurio (</a:t>
            </a:r>
            <a:r>
              <a:rPr lang="en-US" sz="2000" b="1" dirty="0" err="1">
                <a:solidFill>
                  <a:srgbClr val="000000"/>
                </a:solidFill>
                <a:latin typeface="Calibri-Bold"/>
              </a:rPr>
              <a:t>UniBo</a:t>
            </a:r>
            <a:r>
              <a:rPr lang="en-US" sz="2000" b="1" dirty="0">
                <a:solidFill>
                  <a:srgbClr val="000000"/>
                </a:solidFill>
                <a:latin typeface="Calibri-Bold"/>
              </a:rPr>
              <a:t>) - </a:t>
            </a:r>
            <a:r>
              <a:rPr lang="en-US" sz="2000" b="1" dirty="0">
                <a:solidFill>
                  <a:srgbClr val="FF0000"/>
                </a:solidFill>
                <a:latin typeface="Calibri-Bold"/>
              </a:rPr>
              <a:t>Deputy Spokesman ANTARES (i.e., precursor of KM3NeT)</a:t>
            </a:r>
            <a:endParaRPr lang="it-IT" sz="2000" dirty="0"/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00000"/>
                </a:solidFill>
                <a:latin typeface="Calibri-Bold"/>
              </a:rPr>
              <a:t>G. Levi (</a:t>
            </a:r>
            <a:r>
              <a:rPr lang="it-IT" sz="2000" b="1" dirty="0" err="1">
                <a:solidFill>
                  <a:srgbClr val="000000"/>
                </a:solidFill>
                <a:latin typeface="Calibri-Bold"/>
              </a:rPr>
              <a:t>UniBo</a:t>
            </a:r>
            <a:r>
              <a:rPr lang="it-IT" sz="2000" b="1" dirty="0">
                <a:solidFill>
                  <a:srgbClr val="000000"/>
                </a:solidFill>
                <a:latin typeface="Calibri-Bold"/>
              </a:rPr>
              <a:t>)- 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software for the database  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latin typeface="Calibri-Bold"/>
              </a:rPr>
              <a:t>F. Benfenati (INFN) 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– </a:t>
            </a:r>
            <a:r>
              <a:rPr lang="it-IT" sz="2000" b="1" dirty="0" err="1">
                <a:solidFill>
                  <a:srgbClr val="FF0000"/>
                </a:solidFill>
                <a:latin typeface="Calibri-Bold"/>
              </a:rPr>
              <a:t>technologist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, data </a:t>
            </a:r>
            <a:r>
              <a:rPr lang="it-IT" sz="2000" b="1" dirty="0" err="1">
                <a:solidFill>
                  <a:srgbClr val="FF0000"/>
                </a:solidFill>
                <a:latin typeface="Calibri-Bold"/>
              </a:rPr>
              <a:t>analysis</a:t>
            </a:r>
            <a:r>
              <a:rPr lang="it-IT" sz="2000" b="1" dirty="0">
                <a:solidFill>
                  <a:srgbClr val="FF0000"/>
                </a:solidFill>
                <a:latin typeface="Calibri-Bold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it-IT" sz="2000" b="1" i="0" u="none" strike="noStrike" baseline="0" dirty="0">
                <a:latin typeface="Calibri-Bold"/>
              </a:rPr>
              <a:t>F. Filippini (INFN Post Doc) 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Calibri-Bold"/>
              </a:rPr>
              <a:t>–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Calibri-Bold"/>
              </a:rPr>
              <a:t>Reliability, Availability, Maintainability and Safety</a:t>
            </a:r>
            <a:r>
              <a:rPr lang="it-IT" sz="1400" b="1" i="0" u="none" strike="noStrike" baseline="0" dirty="0">
                <a:solidFill>
                  <a:srgbClr val="FF0000"/>
                </a:solidFill>
                <a:latin typeface="Calibri-Bold"/>
              </a:rPr>
              <a:t> 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Calibri-Bold"/>
              </a:rPr>
              <a:t>(RAMS) </a:t>
            </a:r>
            <a:r>
              <a:rPr lang="it-IT" sz="2000" b="1" i="0" u="none" strike="noStrike" baseline="0" dirty="0" err="1">
                <a:solidFill>
                  <a:srgbClr val="FF0000"/>
                </a:solidFill>
                <a:latin typeface="Calibri-Bold"/>
              </a:rPr>
              <a:t>officer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Calibri-Bold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it-IT" sz="2000" b="1" dirty="0">
                <a:latin typeface="Calibri-Bold"/>
              </a:rPr>
              <a:t>R. Muller </a:t>
            </a:r>
            <a:r>
              <a:rPr lang="it-IT" sz="2000" b="1" i="0" u="none" strike="noStrike" baseline="0" dirty="0">
                <a:latin typeface="Calibri-Bold"/>
              </a:rPr>
              <a:t>(INFN Post Doc)- </a:t>
            </a:r>
            <a:r>
              <a:rPr lang="it-IT" sz="2000" b="1" i="0" u="none" strike="noStrike" baseline="0" dirty="0" err="1">
                <a:solidFill>
                  <a:srgbClr val="FF0000"/>
                </a:solidFill>
                <a:latin typeface="Calibri-Bold"/>
              </a:rPr>
              <a:t>search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Calibri-Bold"/>
              </a:rPr>
              <a:t> for neutrino sources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latin typeface="Calibri-Bold"/>
              </a:rPr>
              <a:t>F. Carenini, I. del Rosso (PhD) </a:t>
            </a:r>
            <a:r>
              <a:rPr lang="it-IT" sz="2000" b="1" dirty="0">
                <a:solidFill>
                  <a:srgbClr val="FF2F2F"/>
                </a:solidFill>
                <a:latin typeface="Calibri-Bold"/>
              </a:rPr>
              <a:t>working on data </a:t>
            </a:r>
            <a:r>
              <a:rPr lang="it-IT" sz="2000" b="1" dirty="0" err="1">
                <a:solidFill>
                  <a:srgbClr val="FF2F2F"/>
                </a:solidFill>
                <a:latin typeface="Calibri-Bold"/>
              </a:rPr>
              <a:t>analysis</a:t>
            </a:r>
            <a:r>
              <a:rPr lang="it-IT" sz="2000" b="1" dirty="0">
                <a:solidFill>
                  <a:srgbClr val="FF2F2F"/>
                </a:solidFill>
                <a:latin typeface="Calibri-Bold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Calibri-Bold"/>
              </a:rPr>
              <a:t>(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Calibri-Bold"/>
              </a:rPr>
              <a:t>External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Calibri-Bold"/>
              </a:rPr>
              <a:t>) Prof. E. Cuoco (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Calibri-Bold"/>
              </a:rPr>
              <a:t>UniBo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Calibri-Bold"/>
              </a:rPr>
              <a:t>)-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Calibri-Bold"/>
              </a:rPr>
              <a:t>intercorrelation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Calibri-Bold"/>
              </a:rPr>
              <a:t> with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Calibri-Bold"/>
              </a:rPr>
              <a:t>gravitational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latin typeface="Calibri-Bold"/>
              </a:rPr>
              <a:t>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Calibri-Bold"/>
              </a:rPr>
              <a:t>waves</a:t>
            </a:r>
            <a:endParaRPr lang="it-IT" sz="2000" b="1" dirty="0">
              <a:solidFill>
                <a:schemeClr val="bg1">
                  <a:lumMod val="50000"/>
                </a:schemeClr>
              </a:solidFill>
              <a:latin typeface="Calibri-Bold"/>
            </a:endParaRPr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B795DCE3-AC8E-B0AE-1686-B14A853A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69D1734F-78AC-48BC-239A-FD966C2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6</a:t>
            </a:fld>
            <a:endParaRPr lang="it-IT" dirty="0"/>
          </a:p>
        </p:txBody>
      </p:sp>
      <p:pic>
        <p:nvPicPr>
          <p:cNvPr id="3" name="Immagine 2" descr="Immagine che contiene vestiti, calzature, jeans, persona&#10;&#10;Descrizione generata automaticamente">
            <a:extLst>
              <a:ext uri="{FF2B5EF4-FFF2-40B4-BE49-F238E27FC236}">
                <a16:creationId xmlns:a16="http://schemas.microsoft.com/office/drawing/2014/main" id="{C6AB0745-52A9-2A28-398C-120247263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45" y="1187301"/>
            <a:ext cx="3876787" cy="51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6F3B-FA74-4A5C-DE81-FCCEC89AB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BF938AA4-2E5B-3169-4471-284C13F7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212" y="0"/>
            <a:ext cx="3101788" cy="3161777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0579378-7C05-AA87-90E2-A0466EAB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Activities and thesis in the Bologna group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EA5AB7B0-E726-E6FF-B748-E8062A32FDFE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DAAA11-4DDD-A6FF-2C36-E9A909CA9143}"/>
              </a:ext>
            </a:extLst>
          </p:cNvPr>
          <p:cNvSpPr txBox="1"/>
          <p:nvPr/>
        </p:nvSpPr>
        <p:spPr>
          <a:xfrm>
            <a:off x="838200" y="1324920"/>
            <a:ext cx="864304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/>
              <a:t>Hardware</a:t>
            </a:r>
            <a:r>
              <a:rPr lang="en-US" sz="20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Data Acquisition (DAQ)</a:t>
            </a:r>
            <a:r>
              <a:rPr lang="it-IT" sz="2000" b="0" i="0" u="none" strike="noStrike" baseline="0" dirty="0">
                <a:latin typeface="Calibri" panose="020F0502020204030204" pitchFamily="34" charset="0"/>
              </a:rPr>
              <a:t>/</a:t>
            </a:r>
            <a:r>
              <a:rPr lang="it-IT" sz="2000" b="0" i="0" u="none" strike="noStrike" baseline="0" dirty="0" err="1">
                <a:latin typeface="Calibri" panose="020F0502020204030204" pitchFamily="34" charset="0"/>
              </a:rPr>
              <a:t>readout</a:t>
            </a:r>
            <a:r>
              <a:rPr lang="it-IT" sz="2000" b="0" i="0" u="none" strike="noStrike" baseline="0" dirty="0">
                <a:latin typeface="Calibri" panose="020F0502020204030204" pitchFamily="34" charset="0"/>
              </a:rPr>
              <a:t> test of new KM3NeT lines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Integration and testing of base modules of the strings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Emulation Instrumentation Unit: testing of tools used for environmental studies</a:t>
            </a:r>
          </a:p>
          <a:p>
            <a:pPr>
              <a:spcAft>
                <a:spcPts val="600"/>
              </a:spcAft>
            </a:pPr>
            <a:r>
              <a:rPr lang="it-IT" sz="2000" b="1" dirty="0"/>
              <a:t>Software</a:t>
            </a:r>
            <a:r>
              <a:rPr lang="it-IT" sz="20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/>
              <a:t>Searches</a:t>
            </a:r>
            <a:r>
              <a:rPr lang="it-IT" sz="2000" dirty="0"/>
              <a:t> for neutrino from the </a:t>
            </a:r>
            <a:r>
              <a:rPr lang="it-IT" sz="2000" dirty="0" err="1"/>
              <a:t>Galactic</a:t>
            </a:r>
            <a:r>
              <a:rPr lang="it-IT" sz="2000" dirty="0"/>
              <a:t> </a:t>
            </a:r>
            <a:r>
              <a:rPr lang="it-IT" sz="2000" dirty="0" err="1"/>
              <a:t>plane</a:t>
            </a:r>
            <a:endParaRPr lang="it-IT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/>
              <a:t>Searches</a:t>
            </a:r>
            <a:r>
              <a:rPr lang="it-IT" sz="2000" dirty="0"/>
              <a:t> for a </a:t>
            </a:r>
            <a:r>
              <a:rPr lang="it-IT" sz="2000" dirty="0" err="1"/>
              <a:t>cosmic</a:t>
            </a:r>
            <a:r>
              <a:rPr lang="it-IT" sz="2000" dirty="0"/>
              <a:t> diffuse neutrino </a:t>
            </a:r>
            <a:r>
              <a:rPr lang="it-IT" sz="2000" dirty="0" err="1"/>
              <a:t>flux</a:t>
            </a:r>
            <a:endParaRPr lang="it-IT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/>
              <a:t>Developing</a:t>
            </a:r>
            <a:r>
              <a:rPr lang="it-IT" sz="2000" dirty="0"/>
              <a:t> a real-time </a:t>
            </a:r>
            <a:r>
              <a:rPr lang="it-IT" sz="2000" dirty="0" err="1"/>
              <a:t>alert</a:t>
            </a:r>
            <a:r>
              <a:rPr lang="it-IT" sz="2000" dirty="0"/>
              <a:t> system for the detector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/>
              <a:t>Searches</a:t>
            </a:r>
            <a:r>
              <a:rPr lang="it-IT" sz="2000" dirty="0"/>
              <a:t> for point-like sources of </a:t>
            </a:r>
            <a:r>
              <a:rPr lang="it-IT" sz="2000" dirty="0" err="1"/>
              <a:t>neutrinos</a:t>
            </a:r>
            <a:endParaRPr lang="it-IT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Search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for </a:t>
            </a: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neutrinos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in </a:t>
            </a: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correlation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with multi-</a:t>
            </a: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messenger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events (</a:t>
            </a: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GWs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it-IT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GRBs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...)".</a:t>
            </a:r>
            <a:endParaRPr lang="it-IT" sz="2000" dirty="0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7C426525-C99E-8EB8-FD51-916B92A02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44D483F6-D407-4011-434D-D65AB5F8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43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9E7A7-F311-2337-1A1C-7B1FE9C4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B4BF0D4A-51F2-8591-F50F-B7EE0BDB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498" y="0"/>
            <a:ext cx="3921502" cy="399734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781C493-054B-02AC-1F8E-7A6B782D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You and a possible thesis in KM3NeT-Bo</a:t>
            </a:r>
          </a:p>
        </p:txBody>
      </p:sp>
      <p:sp>
        <p:nvSpPr>
          <p:cNvPr id="30" name="Espace réservé du numéro de diapositive 8">
            <a:extLst>
              <a:ext uri="{FF2B5EF4-FFF2-40B4-BE49-F238E27FC236}">
                <a16:creationId xmlns:a16="http://schemas.microsoft.com/office/drawing/2014/main" id="{FCFF2F18-5967-242B-B7C5-183205F6467E}"/>
              </a:ext>
            </a:extLst>
          </p:cNvPr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11FA2CF-8E07-F6B5-5E34-ECC889FEAC79}"/>
              </a:ext>
            </a:extLst>
          </p:cNvPr>
          <p:cNvSpPr txBox="1"/>
          <p:nvPr/>
        </p:nvSpPr>
        <p:spPr>
          <a:xfrm>
            <a:off x="624468" y="1119488"/>
            <a:ext cx="83485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 dirty="0"/>
              <a:t>experiment is in data taking while still in construction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Possible choice among one of the mentioned activity in software or hardware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possible options depends on your skills and preference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software, the requirement is a knowledge of C++ and Root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 have no constraint on the starting period of activities, but…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possible thesis arguments depend on the starting periods (</a:t>
            </a:r>
            <a:r>
              <a:rPr lang="en-US" i="1" dirty="0"/>
              <a:t>i.e.: we are actively involved in many analysis now. In few months, new analysis will start</a:t>
            </a:r>
            <a:r>
              <a:rPr lang="en-US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One supervisor and one co-supervisor (depending on the selected item)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Our preference is to have the student here in presence, with a fraction of the activities done remotely.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INFN association (of course), weekly meeting (person/remote) in the Bologna group, KM3NeT remote meeting (depending on the activity)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interested people can contact me for a TEAMS or ZOOM colloquium and further information (</a:t>
            </a:r>
            <a:r>
              <a:rPr lang="en-US" dirty="0">
                <a:hlinkClick r:id="rId4"/>
              </a:rPr>
              <a:t>spurio@bo.infn.it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endParaRPr lang="en-US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2F9810-3534-DD29-8F7D-5D5856F6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KM3NeT for IMAPP students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622095-5FA8-B4C8-35E5-BAF53EE4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122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674</Words>
  <Application>Microsoft Office PowerPoint</Application>
  <PresentationFormat>Widescreen</PresentationFormat>
  <Paragraphs>109</Paragraphs>
  <Slides>8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Calibri-Bold</vt:lpstr>
      <vt:lpstr>Roboto</vt:lpstr>
      <vt:lpstr>Symbol</vt:lpstr>
      <vt:lpstr>Titillium Web</vt:lpstr>
      <vt:lpstr>Tema di Office</vt:lpstr>
      <vt:lpstr>Presentazione standard di PowerPoint</vt:lpstr>
      <vt:lpstr>Multimessenger astrophysics: two communities</vt:lpstr>
      <vt:lpstr>KM3NeT/ARCA for astroparticle physics</vt:lpstr>
      <vt:lpstr>Searches for cosmic neutrinos</vt:lpstr>
      <vt:lpstr>The highest energy neutrino ever observed so far</vt:lpstr>
      <vt:lpstr>People in the Bologna group</vt:lpstr>
      <vt:lpstr>Activities and thesis in the Bologna group</vt:lpstr>
      <vt:lpstr>You and a possible thesis in KM3NeT-Bo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Spurio</dc:creator>
  <cp:lastModifiedBy>Maurizio Spurio</cp:lastModifiedBy>
  <cp:revision>645</cp:revision>
  <cp:lastPrinted>2024-05-17T07:49:50Z</cp:lastPrinted>
  <dcterms:created xsi:type="dcterms:W3CDTF">2017-04-19T13:15:59Z</dcterms:created>
  <dcterms:modified xsi:type="dcterms:W3CDTF">2024-11-26T13:36:50Z</dcterms:modified>
</cp:coreProperties>
</file>