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84" r:id="rId2"/>
    <p:sldId id="453" r:id="rId3"/>
    <p:sldId id="454" r:id="rId4"/>
    <p:sldId id="558" r:id="rId5"/>
    <p:sldId id="785" r:id="rId6"/>
    <p:sldId id="787" r:id="rId7"/>
    <p:sldId id="788" r:id="rId8"/>
    <p:sldId id="547" r:id="rId9"/>
    <p:sldId id="789" r:id="rId10"/>
    <p:sldId id="568" r:id="rId11"/>
    <p:sldId id="267" r:id="rId12"/>
    <p:sldId id="525" r:id="rId13"/>
    <p:sldId id="281" r:id="rId14"/>
    <p:sldId id="530" r:id="rId15"/>
    <p:sldId id="287" r:id="rId16"/>
    <p:sldId id="790" r:id="rId17"/>
    <p:sldId id="549" r:id="rId18"/>
    <p:sldId id="462" r:id="rId19"/>
    <p:sldId id="463" r:id="rId20"/>
    <p:sldId id="464" r:id="rId21"/>
    <p:sldId id="470" r:id="rId22"/>
    <p:sldId id="471" r:id="rId23"/>
    <p:sldId id="472" r:id="rId24"/>
    <p:sldId id="473" r:id="rId25"/>
    <p:sldId id="474" r:id="rId26"/>
    <p:sldId id="475" r:id="rId27"/>
    <p:sldId id="476" r:id="rId28"/>
    <p:sldId id="477" r:id="rId29"/>
    <p:sldId id="478" r:id="rId30"/>
    <p:sldId id="479" r:id="rId31"/>
    <p:sldId id="480" r:id="rId32"/>
    <p:sldId id="481" r:id="rId33"/>
    <p:sldId id="482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491" r:id="rId43"/>
    <p:sldId id="492" r:id="rId44"/>
    <p:sldId id="493" r:id="rId45"/>
    <p:sldId id="494" r:id="rId46"/>
    <p:sldId id="495" r:id="rId47"/>
    <p:sldId id="496" r:id="rId48"/>
    <p:sldId id="497" r:id="rId49"/>
    <p:sldId id="555" r:id="rId50"/>
    <p:sldId id="554" r:id="rId51"/>
    <p:sldId id="499" r:id="rId52"/>
    <p:sldId id="503" r:id="rId53"/>
    <p:sldId id="344" r:id="rId54"/>
    <p:sldId id="346" r:id="rId55"/>
    <p:sldId id="353" r:id="rId56"/>
    <p:sldId id="370" r:id="rId57"/>
    <p:sldId id="398" r:id="rId58"/>
    <p:sldId id="396" r:id="rId59"/>
    <p:sldId id="402" r:id="rId60"/>
    <p:sldId id="509" r:id="rId61"/>
    <p:sldId id="510" r:id="rId62"/>
    <p:sldId id="550" r:id="rId63"/>
    <p:sldId id="268" r:id="rId64"/>
    <p:sldId id="567" r:id="rId65"/>
    <p:sldId id="4363" r:id="rId66"/>
    <p:sldId id="512" r:id="rId67"/>
    <p:sldId id="513" r:id="rId68"/>
    <p:sldId id="792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3020" autoAdjust="0"/>
  </p:normalViewPr>
  <p:slideViewPr>
    <p:cSldViewPr snapToGrid="0">
      <p:cViewPr varScale="1">
        <p:scale>
          <a:sx n="77" d="100"/>
          <a:sy n="77" d="100"/>
        </p:scale>
        <p:origin x="984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23D15-4B0D-4D54-A2A3-8E7C8C851F09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2A761-0D25-4DAC-858B-D8079A8EB8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0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09713-325C-4C4B-A519-F748C19A5B37}" type="slidenum">
              <a:rPr lang="en-US"/>
              <a:pPr/>
              <a:t>4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59BED-C4BB-4A89-8E1F-4F4DAD114D0D}" type="slidenum">
              <a:rPr lang="en-US"/>
              <a:pPr/>
              <a:t>22</a:t>
            </a:fld>
            <a:endParaRPr 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0EE2B-DA12-4555-8C11-3E87D32E51D6}" type="slidenum">
              <a:rPr lang="en-US"/>
              <a:pPr/>
              <a:t>23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7EA8D-5697-4FF6-A319-BD4CB5186913}" type="slidenum">
              <a:rPr lang="en-US"/>
              <a:pPr/>
              <a:t>25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18DAF1-2505-4385-85E0-602D2D4202C3}" type="slidenum">
              <a:rPr lang="en-US"/>
              <a:pPr/>
              <a:t>26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C5E751-3EF5-4203-9EB9-DF451F090973}" type="slidenum">
              <a:rPr lang="en-US"/>
              <a:pPr/>
              <a:t>27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CBB90F-0AAB-46C3-9B7F-9C876A9EE864}" type="slidenum">
              <a:rPr lang="en-US"/>
              <a:pPr/>
              <a:t>28</a:t>
            </a:fld>
            <a:endParaRPr lang="en-US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68A42-833C-4B2F-A681-2A0FF0387CC2}" type="slidenum">
              <a:rPr lang="en-US"/>
              <a:pPr/>
              <a:t>29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6D2CD-DBE8-4BE5-8174-8F95868F79FC}" type="slidenum">
              <a:rPr lang="en-US"/>
              <a:pPr/>
              <a:t>30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43AB8A-ADB4-45CF-B0E1-B7B43E304B02}" type="slidenum">
              <a:rPr lang="en-US"/>
              <a:pPr/>
              <a:t>31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462E2-B696-4AE0-A782-1DC8C33FE5EB}" type="slidenum">
              <a:rPr lang="en-US"/>
              <a:pPr/>
              <a:t>32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5FDF3-D254-498E-9F4C-34F7E71DE415}" type="slidenum">
              <a:rPr lang="en-US"/>
              <a:pPr/>
              <a:t>5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51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B00B1-2AB4-4E10-A289-5D0AA730A889}" type="slidenum">
              <a:rPr lang="en-US"/>
              <a:pPr/>
              <a:t>33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CEE99-BE13-4B8F-AAC3-5B8C429E2CBA}" type="slidenum">
              <a:rPr lang="en-US"/>
              <a:pPr/>
              <a:t>34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6B368-015C-4FB2-8485-A21523841568}" type="slidenum">
              <a:rPr lang="en-US"/>
              <a:pPr/>
              <a:t>35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65702-D0BC-4799-B3AA-08897AECCF3E}" type="slidenum">
              <a:rPr lang="en-US"/>
              <a:pPr/>
              <a:t>36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A4DB2-14C0-4FE2-8A56-CE3C7B7D90C0}" type="slidenum">
              <a:rPr lang="en-US"/>
              <a:pPr/>
              <a:t>37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A4DB2-14C0-4FE2-8A56-CE3C7B7D90C0}" type="slidenum">
              <a:rPr lang="en-US"/>
              <a:pPr/>
              <a:t>38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4C291-93A8-4A88-871E-45545613BF40}" type="slidenum">
              <a:rPr lang="en-US"/>
              <a:pPr/>
              <a:t>39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F4AD1-37ED-481F-88F7-E69ACF0C6F48}" type="slidenum">
              <a:rPr lang="en-US"/>
              <a:pPr/>
              <a:t>40</a:t>
            </a:fld>
            <a:endParaRPr lang="en-US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9713E-EE16-40B2-A387-03EEF0CA91AB}" type="slidenum">
              <a:rPr lang="en-US"/>
              <a:pPr/>
              <a:t>41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C8919-7965-4028-AA11-7696454ACD36}" type="slidenum">
              <a:rPr lang="en-US"/>
              <a:pPr/>
              <a:t>42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09713-325C-4C4B-A519-F748C19A5B37}" type="slidenum">
              <a:rPr lang="en-US"/>
              <a:pPr/>
              <a:t>12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9379D2-6DD8-4879-9DA7-80919C67571D}" type="slidenum">
              <a:rPr lang="en-US"/>
              <a:pPr/>
              <a:t>43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B6901-1BF8-45ED-9D96-19B84521FC92}" type="slidenum">
              <a:rPr lang="en-US"/>
              <a:pPr/>
              <a:t>44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AFEF7-31A6-400D-85E6-4CA8C4B3DB34}" type="slidenum">
              <a:rPr lang="en-US"/>
              <a:pPr/>
              <a:t>45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495FBB-FB78-4A2B-B1B3-2DD5E1FFF34B}" type="slidenum">
              <a:rPr lang="en-US"/>
              <a:pPr/>
              <a:t>46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29E2C-7B7B-48FA-9D50-8043F7D255AF}" type="slidenum">
              <a:rPr lang="en-US"/>
              <a:pPr/>
              <a:t>47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226AB-9FC9-4FF3-B0B5-42ACB697F366}" type="slidenum">
              <a:rPr lang="en-US"/>
              <a:pPr/>
              <a:t>48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2A6AE8-6743-42BA-A32C-A1E07E611B5A}" type="slidenum">
              <a:rPr lang="en-US"/>
              <a:pPr/>
              <a:t>53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8878C-69FA-4D40-8794-4CA09B2E2BF9}" type="slidenum">
              <a:rPr lang="en-US"/>
              <a:pPr/>
              <a:t>54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1DE2C-4E2A-4609-9021-C707394E5DB8}" type="slidenum">
              <a:rPr lang="en-US"/>
              <a:pPr/>
              <a:t>55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9B4B62E-B473-4BE8-98C2-095C94AB577C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E44BEC-E68C-4C29-8AFE-AFB5D62FDC4D}" type="slidenum">
              <a:rPr lang="en-US"/>
              <a:pPr/>
              <a:t>13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B9965-5719-41BC-9C73-A61EB3F8EF86}" type="slidenum">
              <a:rPr lang="en-US"/>
              <a:pPr/>
              <a:t>58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2A761-0D25-4DAC-858B-D8079A8EB80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5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28005" indent="-37470849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55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1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465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62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692369C-354D-458C-B975-CC1F747AEE8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BDE9AD-8754-4B40-9BB5-DCE70344B124}" type="slidenum">
              <a:rPr lang="en-US"/>
              <a:pPr/>
              <a:t>15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2A761-0D25-4DAC-858B-D8079A8EB8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5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229BD-411B-433B-B833-8DC56E07E5AE}" type="slidenum">
              <a:rPr lang="en-US"/>
              <a:pPr/>
              <a:t>20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E4137-58C0-486C-86E1-856273E5898E}" type="slidenum">
              <a:rPr lang="it-IT"/>
              <a:pPr/>
              <a:t>21</a:t>
            </a:fld>
            <a:endParaRPr lang="it-IT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2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9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5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918B498-A6BE-4C89-BF7B-1377C472C444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5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6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9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2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2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6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2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9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1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95500-B22E-42FE-ACF8-FFC47516944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0ED6F-7AE6-4D2B-B54E-794FD05E3D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52.wmf"/><Relationship Id="rId7" Type="http://schemas.openxmlformats.org/officeDocument/2006/relationships/image" Target="../media/image5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32.png"/><Relationship Id="rId9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wmf"/><Relationship Id="rId10" Type="http://schemas.openxmlformats.org/officeDocument/2006/relationships/image" Target="../media/image72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4.gif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png"/><Relationship Id="rId7" Type="http://schemas.openxmlformats.org/officeDocument/2006/relationships/image" Target="../media/image9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7" Type="http://schemas.openxmlformats.org/officeDocument/2006/relationships/image" Target="../media/image148.jpeg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wmf"/><Relationship Id="rId4" Type="http://schemas.openxmlformats.org/officeDocument/2006/relationships/image" Target="../media/image15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wmf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wmf"/><Relationship Id="rId4" Type="http://schemas.openxmlformats.org/officeDocument/2006/relationships/oleObject" Target="../embeddings/oleObject1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13" Type="http://schemas.openxmlformats.org/officeDocument/2006/relationships/image" Target="../media/image179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173.jpeg"/><Relationship Id="rId12" Type="http://schemas.openxmlformats.org/officeDocument/2006/relationships/image" Target="../media/image17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wmf"/><Relationship Id="rId11" Type="http://schemas.openxmlformats.org/officeDocument/2006/relationships/image" Target="../media/image177.jpe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76.jpeg"/><Relationship Id="rId4" Type="http://schemas.openxmlformats.org/officeDocument/2006/relationships/image" Target="../media/image171.wmf"/><Relationship Id="rId9" Type="http://schemas.openxmlformats.org/officeDocument/2006/relationships/image" Target="../media/image1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85.tiff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emf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emf"/><Relationship Id="rId4" Type="http://schemas.openxmlformats.org/officeDocument/2006/relationships/image" Target="../media/image1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604E9F4-A8C6-C860-16E3-21C26A476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7" y="225949"/>
            <a:ext cx="11757669" cy="649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87488" y="764704"/>
            <a:ext cx="9144000" cy="2232248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b="1" noProof="0" dirty="0">
                <a:solidFill>
                  <a:srgbClr val="FFFF00"/>
                </a:solidFill>
                <a:effectLst/>
                <a:latin typeface="+mn-lt"/>
              </a:rPr>
              <a:t>Particle Accelerators: </a:t>
            </a:r>
          </a:p>
          <a:p>
            <a:r>
              <a:rPr lang="en-US" sz="5800" b="1" noProof="0" dirty="0">
                <a:solidFill>
                  <a:srgbClr val="FFFF00"/>
                </a:solidFill>
                <a:latin typeface="+mn-lt"/>
              </a:rPr>
              <a:t>how they work, applications and frontiers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07156" y="3818656"/>
            <a:ext cx="9144000" cy="86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noProof="0" dirty="0">
                <a:solidFill>
                  <a:srgbClr val="660066"/>
                </a:solidFill>
                <a:latin typeface="Calibri" pitchFamily="34" charset="0"/>
              </a:rPr>
              <a:t>Accelerator Division, LNF-INFN, Frascati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015880" y="3140968"/>
            <a:ext cx="21162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i="1" noProof="0" dirty="0">
                <a:latin typeface="Calibri" pitchFamily="34" charset="0"/>
              </a:rPr>
              <a:t>David Alesini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6500FD-8217-14EB-A2D2-ADAC8AF73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4653136"/>
            <a:ext cx="11441122" cy="8097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EDC579-7F0E-C029-F137-B0D30E3B4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888" y="5877272"/>
            <a:ext cx="175284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43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6754763" y="1550989"/>
          <a:ext cx="23653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2" imgW="1562040" imgH="266400" progId="Equation.3">
                  <p:embed/>
                </p:oleObj>
              </mc:Choice>
              <mc:Fallback>
                <p:oleObj name="Equazione" r:id="rId2" imgW="1562040" imgH="266400" progId="Equation.3">
                  <p:embed/>
                  <p:pic>
                    <p:nvPicPr>
                      <p:cNvPr id="2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4763" y="1550989"/>
                        <a:ext cx="23653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Connettore 2 55"/>
          <p:cNvCxnSpPr>
            <a:endCxn id="57" idx="2"/>
          </p:cNvCxnSpPr>
          <p:nvPr/>
        </p:nvCxnSpPr>
        <p:spPr>
          <a:xfrm>
            <a:off x="2844810" y="2070870"/>
            <a:ext cx="344327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0509" y="509620"/>
            <a:ext cx="6202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/>
              <a:t>We consider now the acceleration between two electrodes fed by an RF generator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4306126" y="1350475"/>
            <a:ext cx="510087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0" dirty="0" err="1">
                <a:latin typeface="Calibri" pitchFamily="34" charset="0"/>
              </a:rPr>
              <a:t>E</a:t>
            </a:r>
            <a:r>
              <a:rPr lang="en-US" sz="1600" baseline="-25000" noProof="0" dirty="0" err="1">
                <a:latin typeface="Calibri" pitchFamily="34" charset="0"/>
              </a:rPr>
              <a:t>z</a:t>
            </a:r>
            <a:endParaRPr lang="en-US" sz="1600" baseline="-25000" noProof="0" dirty="0">
              <a:latin typeface="Calibri" pitchFamily="34" charset="0"/>
            </a:endParaRPr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4382399" y="2000284"/>
            <a:ext cx="118076" cy="117137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44" name="Rectangle 34"/>
          <p:cNvSpPr>
            <a:spLocks noChangeArrowheads="1"/>
          </p:cNvSpPr>
          <p:nvPr/>
        </p:nvSpPr>
        <p:spPr bwMode="auto">
          <a:xfrm>
            <a:off x="2292560" y="1588967"/>
            <a:ext cx="739941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noProof="0" dirty="0">
                <a:solidFill>
                  <a:srgbClr val="FF0000"/>
                </a:solidFill>
                <a:latin typeface="Calibri" pitchFamily="34" charset="0"/>
              </a:rPr>
              <a:t>source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6154870" y="1732316"/>
            <a:ext cx="266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z</a:t>
            </a:r>
          </a:p>
        </p:txBody>
      </p:sp>
      <p:cxnSp>
        <p:nvCxnSpPr>
          <p:cNvPr id="7" name="Connettore 1 6"/>
          <p:cNvCxnSpPr/>
          <p:nvPr/>
        </p:nvCxnSpPr>
        <p:spPr>
          <a:xfrm flipV="1">
            <a:off x="3590587" y="973727"/>
            <a:ext cx="0" cy="736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5413539" y="1377934"/>
            <a:ext cx="0" cy="332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590585" y="973727"/>
            <a:ext cx="2626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>
            <a:off x="5413539" y="1377934"/>
            <a:ext cx="808170" cy="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 flipH="1">
            <a:off x="6213141" y="973728"/>
            <a:ext cx="4284" cy="816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>
            <a:stCxn id="15" idx="4"/>
          </p:cNvCxnSpPr>
          <p:nvPr/>
        </p:nvCxnSpPr>
        <p:spPr>
          <a:xfrm>
            <a:off x="6211149" y="1329338"/>
            <a:ext cx="1992" cy="523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moria ad accesso diretto 71"/>
          <p:cNvSpPr/>
          <p:nvPr/>
        </p:nvSpPr>
        <p:spPr>
          <a:xfrm>
            <a:off x="3083620" y="1696365"/>
            <a:ext cx="1013935" cy="729756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8" name="Memoria ad accesso diretto 77"/>
          <p:cNvSpPr/>
          <p:nvPr/>
        </p:nvSpPr>
        <p:spPr>
          <a:xfrm>
            <a:off x="4910203" y="1705269"/>
            <a:ext cx="1013935" cy="729756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0" name="Esplosione 1 79"/>
          <p:cNvSpPr/>
          <p:nvPr/>
        </p:nvSpPr>
        <p:spPr>
          <a:xfrm>
            <a:off x="2571391" y="1972580"/>
            <a:ext cx="182281" cy="172542"/>
          </a:xfrm>
          <a:prstGeom prst="irregularSeal1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4090748" y="1696365"/>
            <a:ext cx="819454" cy="89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4084551" y="2439598"/>
            <a:ext cx="819454" cy="89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2 91"/>
          <p:cNvCxnSpPr>
            <a:endCxn id="93" idx="2"/>
          </p:cNvCxnSpPr>
          <p:nvPr/>
        </p:nvCxnSpPr>
        <p:spPr>
          <a:xfrm>
            <a:off x="2935953" y="3765204"/>
            <a:ext cx="3410399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/>
          <p:cNvSpPr txBox="1"/>
          <p:nvPr/>
        </p:nvSpPr>
        <p:spPr>
          <a:xfrm>
            <a:off x="6213141" y="3426650"/>
            <a:ext cx="266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z</a:t>
            </a:r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2935952" y="2565108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3944155" y="2605775"/>
            <a:ext cx="0" cy="2898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5074785" y="2605775"/>
            <a:ext cx="0" cy="2898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>
            <a:off x="3933285" y="2775148"/>
            <a:ext cx="113063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4239570" y="2424883"/>
            <a:ext cx="52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gap</a:t>
            </a:r>
          </a:p>
        </p:txBody>
      </p:sp>
      <p:sp>
        <p:nvSpPr>
          <p:cNvPr id="96" name="Figura a mano libera 95"/>
          <p:cNvSpPr/>
          <p:nvPr/>
        </p:nvSpPr>
        <p:spPr>
          <a:xfrm>
            <a:off x="3939539" y="2886631"/>
            <a:ext cx="1118122" cy="878542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ttangolo 7"/>
          <p:cNvSpPr/>
          <p:nvPr/>
        </p:nvSpPr>
        <p:spPr>
          <a:xfrm>
            <a:off x="2504090" y="-94610"/>
            <a:ext cx="7183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7600" indent="-1117600"/>
            <a:r>
              <a:rPr lang="en-US" sz="3600" b="1" noProof="0" dirty="0"/>
              <a:t>RF ACCELERATION: BUNCHED BEAM</a:t>
            </a:r>
          </a:p>
        </p:txBody>
      </p:sp>
      <p:sp>
        <p:nvSpPr>
          <p:cNvPr id="15" name="Ovale 14"/>
          <p:cNvSpPr/>
          <p:nvPr/>
        </p:nvSpPr>
        <p:spPr>
          <a:xfrm>
            <a:off x="6068327" y="1044948"/>
            <a:ext cx="285644" cy="284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igura a mano libera 16"/>
          <p:cNvSpPr/>
          <p:nvPr/>
        </p:nvSpPr>
        <p:spPr>
          <a:xfrm>
            <a:off x="6117857" y="1122658"/>
            <a:ext cx="175260" cy="109045"/>
          </a:xfrm>
          <a:custGeom>
            <a:avLst/>
            <a:gdLst>
              <a:gd name="connsiteX0" fmla="*/ 0 w 175260"/>
              <a:gd name="connsiteY0" fmla="*/ 58443 h 109045"/>
              <a:gd name="connsiteX1" fmla="*/ 53340 w 175260"/>
              <a:gd name="connsiteY1" fmla="*/ 1293 h 109045"/>
              <a:gd name="connsiteX2" fmla="*/ 118110 w 175260"/>
              <a:gd name="connsiteY2" fmla="*/ 107973 h 109045"/>
              <a:gd name="connsiteX3" fmla="*/ 175260 w 175260"/>
              <a:gd name="connsiteY3" fmla="*/ 47013 h 10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" h="109045">
                <a:moveTo>
                  <a:pt x="0" y="58443"/>
                </a:moveTo>
                <a:cubicBezTo>
                  <a:pt x="16827" y="25740"/>
                  <a:pt x="33655" y="-6962"/>
                  <a:pt x="53340" y="1293"/>
                </a:cubicBezTo>
                <a:cubicBezTo>
                  <a:pt x="73025" y="9548"/>
                  <a:pt x="97790" y="100353"/>
                  <a:pt x="118110" y="107973"/>
                </a:cubicBezTo>
                <a:cubicBezTo>
                  <a:pt x="138430" y="115593"/>
                  <a:pt x="156845" y="81303"/>
                  <a:pt x="175260" y="4701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/>
        </p:nvGraphicFramePr>
        <p:xfrm>
          <a:off x="6486476" y="925513"/>
          <a:ext cx="287972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2527200" imgH="431640" progId="Equation.3">
                  <p:embed/>
                </p:oleObj>
              </mc:Choice>
              <mc:Fallback>
                <p:oleObj name="Equazione" r:id="rId4" imgW="2527200" imgH="431640" progId="Equation.3">
                  <p:embed/>
                  <p:pic>
                    <p:nvPicPr>
                      <p:cNvPr id="18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476" y="925513"/>
                        <a:ext cx="287972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Figura a mano libera 52"/>
          <p:cNvSpPr/>
          <p:nvPr/>
        </p:nvSpPr>
        <p:spPr>
          <a:xfrm>
            <a:off x="3948505" y="3173730"/>
            <a:ext cx="1100193" cy="581261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1" name="Figura a mano libera 60"/>
          <p:cNvSpPr/>
          <p:nvPr/>
        </p:nvSpPr>
        <p:spPr>
          <a:xfrm>
            <a:off x="3965433" y="3464360"/>
            <a:ext cx="1066337" cy="290631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2" name="Figura a mano libera 61"/>
          <p:cNvSpPr/>
          <p:nvPr/>
        </p:nvSpPr>
        <p:spPr>
          <a:xfrm>
            <a:off x="3982578" y="3715222"/>
            <a:ext cx="1032047" cy="4571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4" name="Figura a mano libera 63"/>
          <p:cNvSpPr/>
          <p:nvPr/>
        </p:nvSpPr>
        <p:spPr>
          <a:xfrm flipV="1">
            <a:off x="3948505" y="3764751"/>
            <a:ext cx="1100193" cy="581261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5" name="Figura a mano libera 64"/>
          <p:cNvSpPr/>
          <p:nvPr/>
        </p:nvSpPr>
        <p:spPr>
          <a:xfrm flipV="1">
            <a:off x="3965433" y="3764751"/>
            <a:ext cx="1066337" cy="290631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6" name="Figura a mano libera 65"/>
          <p:cNvSpPr/>
          <p:nvPr/>
        </p:nvSpPr>
        <p:spPr>
          <a:xfrm flipV="1">
            <a:off x="3939539" y="3764750"/>
            <a:ext cx="1118122" cy="878542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8" name="Figura a mano libera 67"/>
          <p:cNvSpPr/>
          <p:nvPr/>
        </p:nvSpPr>
        <p:spPr>
          <a:xfrm flipV="1">
            <a:off x="3982578" y="3765174"/>
            <a:ext cx="1032047" cy="4571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69" name="Connettore 2 68"/>
          <p:cNvCxnSpPr/>
          <p:nvPr/>
        </p:nvCxnSpPr>
        <p:spPr>
          <a:xfrm flipV="1">
            <a:off x="9106366" y="3765174"/>
            <a:ext cx="2192866" cy="3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/>
          <p:cNvSpPr txBox="1"/>
          <p:nvPr/>
        </p:nvSpPr>
        <p:spPr>
          <a:xfrm>
            <a:off x="11045636" y="337848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err="1"/>
              <a:t>t</a:t>
            </a:r>
            <a:r>
              <a:rPr lang="en-US" sz="1600" baseline="-25000" noProof="0" dirty="0" err="1"/>
              <a:t>inj</a:t>
            </a:r>
            <a:endParaRPr lang="en-US" sz="1600" baseline="-25000" noProof="0" dirty="0"/>
          </a:p>
        </p:txBody>
      </p:sp>
      <p:cxnSp>
        <p:nvCxnSpPr>
          <p:cNvPr id="71" name="Connettore 2 70"/>
          <p:cNvCxnSpPr/>
          <p:nvPr/>
        </p:nvCxnSpPr>
        <p:spPr>
          <a:xfrm flipV="1">
            <a:off x="9106366" y="2565108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"/>
          <p:cNvSpPr>
            <a:spLocks noChangeArrowheads="1"/>
          </p:cNvSpPr>
          <p:nvPr/>
        </p:nvSpPr>
        <p:spPr bwMode="auto">
          <a:xfrm>
            <a:off x="8658932" y="2443586"/>
            <a:ext cx="510087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0" dirty="0">
                <a:latin typeface="Calibri" pitchFamily="34" charset="0"/>
                <a:sym typeface="Symbol"/>
              </a:rPr>
              <a:t>E</a:t>
            </a:r>
            <a:endParaRPr lang="en-US" sz="1600" noProof="0" dirty="0">
              <a:latin typeface="Calibri" pitchFamily="34" charset="0"/>
            </a:endParaRPr>
          </a:p>
        </p:txBody>
      </p:sp>
      <p:sp>
        <p:nvSpPr>
          <p:cNvPr id="22" name="Figura a mano libera 21"/>
          <p:cNvSpPr/>
          <p:nvPr/>
        </p:nvSpPr>
        <p:spPr>
          <a:xfrm>
            <a:off x="9102879" y="3147060"/>
            <a:ext cx="1821180" cy="1268736"/>
          </a:xfrm>
          <a:custGeom>
            <a:avLst/>
            <a:gdLst>
              <a:gd name="connsiteX0" fmla="*/ 0 w 1821180"/>
              <a:gd name="connsiteY0" fmla="*/ 0 h 1268742"/>
              <a:gd name="connsiteX1" fmla="*/ 922020 w 1821180"/>
              <a:gd name="connsiteY1" fmla="*/ 1268730 h 1268742"/>
              <a:gd name="connsiteX2" fmla="*/ 1821180 w 1821180"/>
              <a:gd name="connsiteY2" fmla="*/ 19050 h 1268742"/>
              <a:gd name="connsiteX0" fmla="*/ 0 w 1821180"/>
              <a:gd name="connsiteY0" fmla="*/ 0 h 1268742"/>
              <a:gd name="connsiteX1" fmla="*/ 922020 w 1821180"/>
              <a:gd name="connsiteY1" fmla="*/ 1268730 h 1268742"/>
              <a:gd name="connsiteX2" fmla="*/ 1821180 w 1821180"/>
              <a:gd name="connsiteY2" fmla="*/ 19050 h 1268742"/>
              <a:gd name="connsiteX0" fmla="*/ 0 w 1821180"/>
              <a:gd name="connsiteY0" fmla="*/ 0 h 1268735"/>
              <a:gd name="connsiteX1" fmla="*/ 922020 w 1821180"/>
              <a:gd name="connsiteY1" fmla="*/ 1268730 h 1268735"/>
              <a:gd name="connsiteX2" fmla="*/ 1821180 w 1821180"/>
              <a:gd name="connsiteY2" fmla="*/ 19050 h 1268735"/>
              <a:gd name="connsiteX0" fmla="*/ 0 w 1821180"/>
              <a:gd name="connsiteY0" fmla="*/ 0 h 1268735"/>
              <a:gd name="connsiteX1" fmla="*/ 922020 w 1821180"/>
              <a:gd name="connsiteY1" fmla="*/ 1268730 h 1268735"/>
              <a:gd name="connsiteX2" fmla="*/ 1821180 w 1821180"/>
              <a:gd name="connsiteY2" fmla="*/ 19050 h 1268735"/>
              <a:gd name="connsiteX0" fmla="*/ 0 w 1821180"/>
              <a:gd name="connsiteY0" fmla="*/ 0 h 1268736"/>
              <a:gd name="connsiteX1" fmla="*/ 922020 w 1821180"/>
              <a:gd name="connsiteY1" fmla="*/ 1268730 h 1268736"/>
              <a:gd name="connsiteX2" fmla="*/ 1821180 w 1821180"/>
              <a:gd name="connsiteY2" fmla="*/ 19050 h 126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1180" h="1268736">
                <a:moveTo>
                  <a:pt x="0" y="0"/>
                </a:moveTo>
                <a:cubicBezTo>
                  <a:pt x="351155" y="317"/>
                  <a:pt x="618490" y="1265555"/>
                  <a:pt x="922020" y="1268730"/>
                </a:cubicBezTo>
                <a:cubicBezTo>
                  <a:pt x="1225550" y="1271905"/>
                  <a:pt x="1420495" y="20637"/>
                  <a:pt x="1821180" y="1905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aphicFrame>
        <p:nvGraphicFramePr>
          <p:cNvPr id="23" name="Oggetto 22"/>
          <p:cNvGraphicFramePr>
            <a:graphicFrameLocks noChangeAspect="1"/>
          </p:cNvGraphicFramePr>
          <p:nvPr/>
        </p:nvGraphicFramePr>
        <p:xfrm>
          <a:off x="408000" y="2406457"/>
          <a:ext cx="2497939" cy="318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1688760" imgH="215640" progId="Equation.3">
                  <p:embed/>
                </p:oleObj>
              </mc:Choice>
              <mc:Fallback>
                <p:oleObj name="Equazione" r:id="rId6" imgW="1688760" imgH="215640" progId="Equation.3">
                  <p:embed/>
                  <p:pic>
                    <p:nvPicPr>
                      <p:cNvPr id="23" name="Oggetto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000" y="2406457"/>
                        <a:ext cx="2497939" cy="318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6" name="Gruppo 105"/>
          <p:cNvGrpSpPr/>
          <p:nvPr/>
        </p:nvGrpSpPr>
        <p:grpSpPr>
          <a:xfrm>
            <a:off x="9091879" y="3735528"/>
            <a:ext cx="1912991" cy="60211"/>
            <a:chOff x="6389799" y="3735527"/>
            <a:chExt cx="1912991" cy="60211"/>
          </a:xfrm>
        </p:grpSpPr>
        <p:sp>
          <p:nvSpPr>
            <p:cNvPr id="107" name="Oval 33"/>
            <p:cNvSpPr>
              <a:spLocks noChangeArrowheads="1"/>
            </p:cNvSpPr>
            <p:nvPr/>
          </p:nvSpPr>
          <p:spPr bwMode="auto">
            <a:xfrm>
              <a:off x="63897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08" name="Oval 33"/>
            <p:cNvSpPr>
              <a:spLocks noChangeArrowheads="1"/>
            </p:cNvSpPr>
            <p:nvPr/>
          </p:nvSpPr>
          <p:spPr bwMode="auto">
            <a:xfrm>
              <a:off x="64922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65946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0" name="Oval 33"/>
            <p:cNvSpPr>
              <a:spLocks noChangeArrowheads="1"/>
            </p:cNvSpPr>
            <p:nvPr/>
          </p:nvSpPr>
          <p:spPr bwMode="auto">
            <a:xfrm>
              <a:off x="66971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1" name="Oval 33"/>
            <p:cNvSpPr>
              <a:spLocks noChangeArrowheads="1"/>
            </p:cNvSpPr>
            <p:nvPr/>
          </p:nvSpPr>
          <p:spPr bwMode="auto">
            <a:xfrm>
              <a:off x="67995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2" name="Oval 33"/>
            <p:cNvSpPr>
              <a:spLocks noChangeArrowheads="1"/>
            </p:cNvSpPr>
            <p:nvPr/>
          </p:nvSpPr>
          <p:spPr bwMode="auto">
            <a:xfrm>
              <a:off x="69020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3" name="Oval 33"/>
            <p:cNvSpPr>
              <a:spLocks noChangeArrowheads="1"/>
            </p:cNvSpPr>
            <p:nvPr/>
          </p:nvSpPr>
          <p:spPr bwMode="auto">
            <a:xfrm>
              <a:off x="70044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4" name="Oval 33"/>
            <p:cNvSpPr>
              <a:spLocks noChangeArrowheads="1"/>
            </p:cNvSpPr>
            <p:nvPr/>
          </p:nvSpPr>
          <p:spPr bwMode="auto">
            <a:xfrm>
              <a:off x="71069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72093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6" name="Oval 33"/>
            <p:cNvSpPr>
              <a:spLocks noChangeArrowheads="1"/>
            </p:cNvSpPr>
            <p:nvPr/>
          </p:nvSpPr>
          <p:spPr bwMode="auto">
            <a:xfrm>
              <a:off x="73118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7" name="Oval 33"/>
            <p:cNvSpPr>
              <a:spLocks noChangeArrowheads="1"/>
            </p:cNvSpPr>
            <p:nvPr/>
          </p:nvSpPr>
          <p:spPr bwMode="auto">
            <a:xfrm>
              <a:off x="74142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8" name="Oval 33"/>
            <p:cNvSpPr>
              <a:spLocks noChangeArrowheads="1"/>
            </p:cNvSpPr>
            <p:nvPr/>
          </p:nvSpPr>
          <p:spPr bwMode="auto">
            <a:xfrm>
              <a:off x="75167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9" name="Oval 33"/>
            <p:cNvSpPr>
              <a:spLocks noChangeArrowheads="1"/>
            </p:cNvSpPr>
            <p:nvPr/>
          </p:nvSpPr>
          <p:spPr bwMode="auto">
            <a:xfrm>
              <a:off x="76191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0" name="Oval 33"/>
            <p:cNvSpPr>
              <a:spLocks noChangeArrowheads="1"/>
            </p:cNvSpPr>
            <p:nvPr/>
          </p:nvSpPr>
          <p:spPr bwMode="auto">
            <a:xfrm>
              <a:off x="77216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78240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2" name="Oval 33"/>
            <p:cNvSpPr>
              <a:spLocks noChangeArrowheads="1"/>
            </p:cNvSpPr>
            <p:nvPr/>
          </p:nvSpPr>
          <p:spPr bwMode="auto">
            <a:xfrm>
              <a:off x="79265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3" name="Oval 33"/>
            <p:cNvSpPr>
              <a:spLocks noChangeArrowheads="1"/>
            </p:cNvSpPr>
            <p:nvPr/>
          </p:nvSpPr>
          <p:spPr bwMode="auto">
            <a:xfrm>
              <a:off x="80289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4" name="Oval 33"/>
            <p:cNvSpPr>
              <a:spLocks noChangeArrowheads="1"/>
            </p:cNvSpPr>
            <p:nvPr/>
          </p:nvSpPr>
          <p:spPr bwMode="auto">
            <a:xfrm>
              <a:off x="81314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5" name="Oval 33"/>
            <p:cNvSpPr>
              <a:spLocks noChangeArrowheads="1"/>
            </p:cNvSpPr>
            <p:nvPr/>
          </p:nvSpPr>
          <p:spPr bwMode="auto">
            <a:xfrm>
              <a:off x="8233907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9079876" y="3123335"/>
            <a:ext cx="1878624" cy="1321723"/>
            <a:chOff x="6377797" y="3123334"/>
            <a:chExt cx="1878624" cy="1321723"/>
          </a:xfrm>
        </p:grpSpPr>
        <p:sp>
          <p:nvSpPr>
            <p:cNvPr id="127" name="Oval 33"/>
            <p:cNvSpPr>
              <a:spLocks noChangeArrowheads="1"/>
            </p:cNvSpPr>
            <p:nvPr/>
          </p:nvSpPr>
          <p:spPr bwMode="auto">
            <a:xfrm>
              <a:off x="6377797" y="312333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8" name="Oval 33"/>
            <p:cNvSpPr>
              <a:spLocks noChangeArrowheads="1"/>
            </p:cNvSpPr>
            <p:nvPr/>
          </p:nvSpPr>
          <p:spPr bwMode="auto">
            <a:xfrm>
              <a:off x="6478338" y="3158602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9" name="Oval 33"/>
            <p:cNvSpPr>
              <a:spLocks noChangeArrowheads="1"/>
            </p:cNvSpPr>
            <p:nvPr/>
          </p:nvSpPr>
          <p:spPr bwMode="auto">
            <a:xfrm>
              <a:off x="6578879" y="3267379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0" name="Oval 33"/>
            <p:cNvSpPr>
              <a:spLocks noChangeArrowheads="1"/>
            </p:cNvSpPr>
            <p:nvPr/>
          </p:nvSpPr>
          <p:spPr bwMode="auto">
            <a:xfrm>
              <a:off x="6679420" y="3412628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1" name="Oval 33"/>
            <p:cNvSpPr>
              <a:spLocks noChangeArrowheads="1"/>
            </p:cNvSpPr>
            <p:nvPr/>
          </p:nvSpPr>
          <p:spPr bwMode="auto">
            <a:xfrm>
              <a:off x="6776151" y="3605860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2" name="Oval 33"/>
            <p:cNvSpPr>
              <a:spLocks noChangeArrowheads="1"/>
            </p:cNvSpPr>
            <p:nvPr/>
          </p:nvSpPr>
          <p:spPr bwMode="auto">
            <a:xfrm>
              <a:off x="6880502" y="3810892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3" name="Oval 33"/>
            <p:cNvSpPr>
              <a:spLocks noChangeArrowheads="1"/>
            </p:cNvSpPr>
            <p:nvPr/>
          </p:nvSpPr>
          <p:spPr bwMode="auto">
            <a:xfrm>
              <a:off x="6981043" y="4026118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4" name="Oval 33"/>
            <p:cNvSpPr>
              <a:spLocks noChangeArrowheads="1"/>
            </p:cNvSpPr>
            <p:nvPr/>
          </p:nvSpPr>
          <p:spPr bwMode="auto">
            <a:xfrm>
              <a:off x="7081584" y="420175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5" name="Oval 33"/>
            <p:cNvSpPr>
              <a:spLocks noChangeArrowheads="1"/>
            </p:cNvSpPr>
            <p:nvPr/>
          </p:nvSpPr>
          <p:spPr bwMode="auto">
            <a:xfrm>
              <a:off x="7182125" y="4331989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6" name="Oval 33"/>
            <p:cNvSpPr>
              <a:spLocks noChangeArrowheads="1"/>
            </p:cNvSpPr>
            <p:nvPr/>
          </p:nvSpPr>
          <p:spPr bwMode="auto">
            <a:xfrm>
              <a:off x="7282666" y="438653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7" name="Oval 33"/>
            <p:cNvSpPr>
              <a:spLocks noChangeArrowheads="1"/>
            </p:cNvSpPr>
            <p:nvPr/>
          </p:nvSpPr>
          <p:spPr bwMode="auto">
            <a:xfrm>
              <a:off x="7383207" y="4346010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8" name="Oval 33"/>
            <p:cNvSpPr>
              <a:spLocks noChangeArrowheads="1"/>
            </p:cNvSpPr>
            <p:nvPr/>
          </p:nvSpPr>
          <p:spPr bwMode="auto">
            <a:xfrm>
              <a:off x="7483748" y="42412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9" name="Oval 33"/>
            <p:cNvSpPr>
              <a:spLocks noChangeArrowheads="1"/>
            </p:cNvSpPr>
            <p:nvPr/>
          </p:nvSpPr>
          <p:spPr bwMode="auto">
            <a:xfrm>
              <a:off x="7584289" y="4026999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0" name="Oval 33"/>
            <p:cNvSpPr>
              <a:spLocks noChangeArrowheads="1"/>
            </p:cNvSpPr>
            <p:nvPr/>
          </p:nvSpPr>
          <p:spPr bwMode="auto">
            <a:xfrm>
              <a:off x="7684830" y="3823109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1" name="Oval 33"/>
            <p:cNvSpPr>
              <a:spLocks noChangeArrowheads="1"/>
            </p:cNvSpPr>
            <p:nvPr/>
          </p:nvSpPr>
          <p:spPr bwMode="auto">
            <a:xfrm>
              <a:off x="7785371" y="358314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2" name="Oval 33"/>
            <p:cNvSpPr>
              <a:spLocks noChangeArrowheads="1"/>
            </p:cNvSpPr>
            <p:nvPr/>
          </p:nvSpPr>
          <p:spPr bwMode="auto">
            <a:xfrm>
              <a:off x="7885912" y="3402918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3" name="Oval 33"/>
            <p:cNvSpPr>
              <a:spLocks noChangeArrowheads="1"/>
            </p:cNvSpPr>
            <p:nvPr/>
          </p:nvSpPr>
          <p:spPr bwMode="auto">
            <a:xfrm>
              <a:off x="7986453" y="3253943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4" name="Oval 33"/>
            <p:cNvSpPr>
              <a:spLocks noChangeArrowheads="1"/>
            </p:cNvSpPr>
            <p:nvPr/>
          </p:nvSpPr>
          <p:spPr bwMode="auto">
            <a:xfrm>
              <a:off x="8086994" y="31601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5" name="Oval 33"/>
            <p:cNvSpPr>
              <a:spLocks noChangeArrowheads="1"/>
            </p:cNvSpPr>
            <p:nvPr/>
          </p:nvSpPr>
          <p:spPr bwMode="auto">
            <a:xfrm>
              <a:off x="8187538" y="3135894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6" name="Ovale 25"/>
          <p:cNvSpPr/>
          <p:nvPr/>
        </p:nvSpPr>
        <p:spPr>
          <a:xfrm>
            <a:off x="8927286" y="3015575"/>
            <a:ext cx="471942" cy="3214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6" name="Ovale 145"/>
          <p:cNvSpPr/>
          <p:nvPr/>
        </p:nvSpPr>
        <p:spPr>
          <a:xfrm>
            <a:off x="10633937" y="3013017"/>
            <a:ext cx="471942" cy="3214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9632129" y="2032014"/>
            <a:ext cx="184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/>
              <a:t>Only these particles are accelerated</a:t>
            </a:r>
          </a:p>
        </p:txBody>
      </p:sp>
      <p:cxnSp>
        <p:nvCxnSpPr>
          <p:cNvPr id="6" name="Connettore 2 5"/>
          <p:cNvCxnSpPr>
            <a:stCxn id="27" idx="2"/>
            <a:endCxn id="26" idx="7"/>
          </p:cNvCxnSpPr>
          <p:nvPr/>
        </p:nvCxnSpPr>
        <p:spPr>
          <a:xfrm flipH="1">
            <a:off x="9330115" y="2555234"/>
            <a:ext cx="1226219" cy="50741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27" idx="2"/>
            <a:endCxn id="146" idx="0"/>
          </p:cNvCxnSpPr>
          <p:nvPr/>
        </p:nvCxnSpPr>
        <p:spPr>
          <a:xfrm>
            <a:off x="10556334" y="2555234"/>
            <a:ext cx="313575" cy="45778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e 96"/>
          <p:cNvSpPr/>
          <p:nvPr/>
        </p:nvSpPr>
        <p:spPr>
          <a:xfrm>
            <a:off x="9207643" y="3351408"/>
            <a:ext cx="1681974" cy="118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8" name="CasellaDiTesto 97"/>
          <p:cNvSpPr txBox="1"/>
          <p:nvPr/>
        </p:nvSpPr>
        <p:spPr>
          <a:xfrm>
            <a:off x="8308767" y="4663741"/>
            <a:ext cx="392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/>
              <a:t>These particles are not accelerated and basically are lost during the acceleration process</a:t>
            </a:r>
          </a:p>
        </p:txBody>
      </p:sp>
      <p:cxnSp>
        <p:nvCxnSpPr>
          <p:cNvPr id="14" name="Connettore 2 13"/>
          <p:cNvCxnSpPr>
            <a:endCxn id="97" idx="5"/>
          </p:cNvCxnSpPr>
          <p:nvPr/>
        </p:nvCxnSpPr>
        <p:spPr>
          <a:xfrm flipH="1" flipV="1">
            <a:off x="10643298" y="4362030"/>
            <a:ext cx="292688" cy="3341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2 125"/>
          <p:cNvCxnSpPr/>
          <p:nvPr/>
        </p:nvCxnSpPr>
        <p:spPr>
          <a:xfrm flipV="1">
            <a:off x="1020564" y="6761358"/>
            <a:ext cx="2192866" cy="3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CasellaDiTesto 146"/>
          <p:cNvSpPr txBox="1"/>
          <p:nvPr/>
        </p:nvSpPr>
        <p:spPr>
          <a:xfrm>
            <a:off x="2959834" y="6333183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t</a:t>
            </a:r>
          </a:p>
        </p:txBody>
      </p:sp>
      <p:cxnSp>
        <p:nvCxnSpPr>
          <p:cNvPr id="148" name="Connettore 2 147"/>
          <p:cNvCxnSpPr/>
          <p:nvPr/>
        </p:nvCxnSpPr>
        <p:spPr>
          <a:xfrm flipV="1">
            <a:off x="1020564" y="5561292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7"/>
          <p:cNvSpPr>
            <a:spLocks noChangeArrowheads="1"/>
          </p:cNvSpPr>
          <p:nvPr/>
        </p:nvSpPr>
        <p:spPr bwMode="auto">
          <a:xfrm>
            <a:off x="552000" y="5222738"/>
            <a:ext cx="7883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0" dirty="0">
                <a:latin typeface="Calibri" pitchFamily="34" charset="0"/>
                <a:sym typeface="Symbol"/>
              </a:rPr>
              <a:t>charge</a:t>
            </a:r>
            <a:endParaRPr lang="en-US" sz="1600" noProof="0" dirty="0">
              <a:latin typeface="Calibri" pitchFamily="34" charset="0"/>
            </a:endParaRPr>
          </a:p>
        </p:txBody>
      </p:sp>
      <p:grpSp>
        <p:nvGrpSpPr>
          <p:cNvPr id="151" name="Gruppo 150"/>
          <p:cNvGrpSpPr/>
          <p:nvPr/>
        </p:nvGrpSpPr>
        <p:grpSpPr>
          <a:xfrm>
            <a:off x="998600" y="6084580"/>
            <a:ext cx="1912991" cy="60211"/>
            <a:chOff x="6389799" y="3735527"/>
            <a:chExt cx="1912991" cy="60211"/>
          </a:xfrm>
        </p:grpSpPr>
        <p:sp>
          <p:nvSpPr>
            <p:cNvPr id="152" name="Oval 33"/>
            <p:cNvSpPr>
              <a:spLocks noChangeArrowheads="1"/>
            </p:cNvSpPr>
            <p:nvPr/>
          </p:nvSpPr>
          <p:spPr bwMode="auto">
            <a:xfrm>
              <a:off x="63897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3" name="Oval 33"/>
            <p:cNvSpPr>
              <a:spLocks noChangeArrowheads="1"/>
            </p:cNvSpPr>
            <p:nvPr/>
          </p:nvSpPr>
          <p:spPr bwMode="auto">
            <a:xfrm>
              <a:off x="64922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4" name="Oval 33"/>
            <p:cNvSpPr>
              <a:spLocks noChangeArrowheads="1"/>
            </p:cNvSpPr>
            <p:nvPr/>
          </p:nvSpPr>
          <p:spPr bwMode="auto">
            <a:xfrm>
              <a:off x="65946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5" name="Oval 33"/>
            <p:cNvSpPr>
              <a:spLocks noChangeArrowheads="1"/>
            </p:cNvSpPr>
            <p:nvPr/>
          </p:nvSpPr>
          <p:spPr bwMode="auto">
            <a:xfrm>
              <a:off x="66971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6" name="Oval 33"/>
            <p:cNvSpPr>
              <a:spLocks noChangeArrowheads="1"/>
            </p:cNvSpPr>
            <p:nvPr/>
          </p:nvSpPr>
          <p:spPr bwMode="auto">
            <a:xfrm>
              <a:off x="67995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7" name="Oval 33"/>
            <p:cNvSpPr>
              <a:spLocks noChangeArrowheads="1"/>
            </p:cNvSpPr>
            <p:nvPr/>
          </p:nvSpPr>
          <p:spPr bwMode="auto">
            <a:xfrm>
              <a:off x="69020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8" name="Oval 33"/>
            <p:cNvSpPr>
              <a:spLocks noChangeArrowheads="1"/>
            </p:cNvSpPr>
            <p:nvPr/>
          </p:nvSpPr>
          <p:spPr bwMode="auto">
            <a:xfrm>
              <a:off x="70044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9" name="Oval 33"/>
            <p:cNvSpPr>
              <a:spLocks noChangeArrowheads="1"/>
            </p:cNvSpPr>
            <p:nvPr/>
          </p:nvSpPr>
          <p:spPr bwMode="auto">
            <a:xfrm>
              <a:off x="71069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0" name="Oval 33"/>
            <p:cNvSpPr>
              <a:spLocks noChangeArrowheads="1"/>
            </p:cNvSpPr>
            <p:nvPr/>
          </p:nvSpPr>
          <p:spPr bwMode="auto">
            <a:xfrm>
              <a:off x="72093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1" name="Oval 33"/>
            <p:cNvSpPr>
              <a:spLocks noChangeArrowheads="1"/>
            </p:cNvSpPr>
            <p:nvPr/>
          </p:nvSpPr>
          <p:spPr bwMode="auto">
            <a:xfrm>
              <a:off x="73118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2" name="Oval 33"/>
            <p:cNvSpPr>
              <a:spLocks noChangeArrowheads="1"/>
            </p:cNvSpPr>
            <p:nvPr/>
          </p:nvSpPr>
          <p:spPr bwMode="auto">
            <a:xfrm>
              <a:off x="74142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3" name="Oval 33"/>
            <p:cNvSpPr>
              <a:spLocks noChangeArrowheads="1"/>
            </p:cNvSpPr>
            <p:nvPr/>
          </p:nvSpPr>
          <p:spPr bwMode="auto">
            <a:xfrm>
              <a:off x="75167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4" name="Oval 33"/>
            <p:cNvSpPr>
              <a:spLocks noChangeArrowheads="1"/>
            </p:cNvSpPr>
            <p:nvPr/>
          </p:nvSpPr>
          <p:spPr bwMode="auto">
            <a:xfrm>
              <a:off x="76191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5" name="Oval 33"/>
            <p:cNvSpPr>
              <a:spLocks noChangeArrowheads="1"/>
            </p:cNvSpPr>
            <p:nvPr/>
          </p:nvSpPr>
          <p:spPr bwMode="auto">
            <a:xfrm>
              <a:off x="77216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6" name="Oval 33"/>
            <p:cNvSpPr>
              <a:spLocks noChangeArrowheads="1"/>
            </p:cNvSpPr>
            <p:nvPr/>
          </p:nvSpPr>
          <p:spPr bwMode="auto">
            <a:xfrm>
              <a:off x="78240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79265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8" name="Oval 33"/>
            <p:cNvSpPr>
              <a:spLocks noChangeArrowheads="1"/>
            </p:cNvSpPr>
            <p:nvPr/>
          </p:nvSpPr>
          <p:spPr bwMode="auto">
            <a:xfrm>
              <a:off x="80289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9" name="Oval 33"/>
            <p:cNvSpPr>
              <a:spLocks noChangeArrowheads="1"/>
            </p:cNvSpPr>
            <p:nvPr/>
          </p:nvSpPr>
          <p:spPr bwMode="auto">
            <a:xfrm>
              <a:off x="81314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0" name="Oval 33"/>
            <p:cNvSpPr>
              <a:spLocks noChangeArrowheads="1"/>
            </p:cNvSpPr>
            <p:nvPr/>
          </p:nvSpPr>
          <p:spPr bwMode="auto">
            <a:xfrm>
              <a:off x="8233907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1044124" y="4880838"/>
            <a:ext cx="166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noProof="0" dirty="0"/>
              <a:t>DC acceleration</a:t>
            </a:r>
          </a:p>
        </p:txBody>
      </p:sp>
      <p:cxnSp>
        <p:nvCxnSpPr>
          <p:cNvPr id="171" name="Connettore 2 170"/>
          <p:cNvCxnSpPr>
            <a:endCxn id="172" idx="2"/>
          </p:cNvCxnSpPr>
          <p:nvPr/>
        </p:nvCxnSpPr>
        <p:spPr>
          <a:xfrm>
            <a:off x="4872247" y="6758244"/>
            <a:ext cx="4746783" cy="38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CasellaDiTesto 171"/>
          <p:cNvSpPr txBox="1"/>
          <p:nvPr/>
        </p:nvSpPr>
        <p:spPr>
          <a:xfrm>
            <a:off x="9492231" y="6423550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t</a:t>
            </a:r>
          </a:p>
        </p:txBody>
      </p:sp>
      <p:cxnSp>
        <p:nvCxnSpPr>
          <p:cNvPr id="173" name="Connettore 2 172"/>
          <p:cNvCxnSpPr/>
          <p:nvPr/>
        </p:nvCxnSpPr>
        <p:spPr>
          <a:xfrm flipV="1">
            <a:off x="4872246" y="5558147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Oval 33"/>
          <p:cNvSpPr>
            <a:spLocks noChangeArrowheads="1"/>
          </p:cNvSpPr>
          <p:nvPr/>
        </p:nvSpPr>
        <p:spPr bwMode="auto">
          <a:xfrm>
            <a:off x="4845757" y="6116374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98" name="Oval 33"/>
          <p:cNvSpPr>
            <a:spLocks noChangeArrowheads="1"/>
          </p:cNvSpPr>
          <p:nvPr/>
        </p:nvSpPr>
        <p:spPr bwMode="auto">
          <a:xfrm>
            <a:off x="4946298" y="6151642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99" name="Oval 33"/>
          <p:cNvSpPr>
            <a:spLocks noChangeArrowheads="1"/>
          </p:cNvSpPr>
          <p:nvPr/>
        </p:nvSpPr>
        <p:spPr bwMode="auto">
          <a:xfrm>
            <a:off x="5046839" y="6260419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24" name="Oval 33"/>
          <p:cNvSpPr>
            <a:spLocks noChangeArrowheads="1"/>
          </p:cNvSpPr>
          <p:nvPr/>
        </p:nvSpPr>
        <p:spPr bwMode="auto">
          <a:xfrm>
            <a:off x="4637858" y="6255157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25" name="Oval 33"/>
          <p:cNvSpPr>
            <a:spLocks noChangeArrowheads="1"/>
          </p:cNvSpPr>
          <p:nvPr/>
        </p:nvSpPr>
        <p:spPr bwMode="auto">
          <a:xfrm>
            <a:off x="4738399" y="6161341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31" name="Oval 33"/>
          <p:cNvSpPr>
            <a:spLocks noChangeArrowheads="1"/>
          </p:cNvSpPr>
          <p:nvPr/>
        </p:nvSpPr>
        <p:spPr bwMode="auto">
          <a:xfrm>
            <a:off x="6662311" y="6116038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32" name="Oval 33"/>
          <p:cNvSpPr>
            <a:spLocks noChangeArrowheads="1"/>
          </p:cNvSpPr>
          <p:nvPr/>
        </p:nvSpPr>
        <p:spPr bwMode="auto">
          <a:xfrm>
            <a:off x="6762852" y="6151306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33" name="Oval 33"/>
          <p:cNvSpPr>
            <a:spLocks noChangeArrowheads="1"/>
          </p:cNvSpPr>
          <p:nvPr/>
        </p:nvSpPr>
        <p:spPr bwMode="auto">
          <a:xfrm>
            <a:off x="6863393" y="6260083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34" name="Oval 33"/>
          <p:cNvSpPr>
            <a:spLocks noChangeArrowheads="1"/>
          </p:cNvSpPr>
          <p:nvPr/>
        </p:nvSpPr>
        <p:spPr bwMode="auto">
          <a:xfrm>
            <a:off x="6454412" y="6254821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35" name="Oval 33"/>
          <p:cNvSpPr>
            <a:spLocks noChangeArrowheads="1"/>
          </p:cNvSpPr>
          <p:nvPr/>
        </p:nvSpPr>
        <p:spPr bwMode="auto">
          <a:xfrm>
            <a:off x="6554953" y="6161005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41" name="Oval 33"/>
          <p:cNvSpPr>
            <a:spLocks noChangeArrowheads="1"/>
          </p:cNvSpPr>
          <p:nvPr/>
        </p:nvSpPr>
        <p:spPr bwMode="auto">
          <a:xfrm>
            <a:off x="8516666" y="6116037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42" name="Oval 33"/>
          <p:cNvSpPr>
            <a:spLocks noChangeArrowheads="1"/>
          </p:cNvSpPr>
          <p:nvPr/>
        </p:nvSpPr>
        <p:spPr bwMode="auto">
          <a:xfrm>
            <a:off x="8617207" y="6151305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43" name="Oval 33"/>
          <p:cNvSpPr>
            <a:spLocks noChangeArrowheads="1"/>
          </p:cNvSpPr>
          <p:nvPr/>
        </p:nvSpPr>
        <p:spPr bwMode="auto">
          <a:xfrm>
            <a:off x="8717748" y="6260082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44" name="Oval 33"/>
          <p:cNvSpPr>
            <a:spLocks noChangeArrowheads="1"/>
          </p:cNvSpPr>
          <p:nvPr/>
        </p:nvSpPr>
        <p:spPr bwMode="auto">
          <a:xfrm>
            <a:off x="8308767" y="6254820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45" name="Oval 33"/>
          <p:cNvSpPr>
            <a:spLocks noChangeArrowheads="1"/>
          </p:cNvSpPr>
          <p:nvPr/>
        </p:nvSpPr>
        <p:spPr bwMode="auto">
          <a:xfrm>
            <a:off x="8409308" y="6161004"/>
            <a:ext cx="68883" cy="58523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cxnSp>
        <p:nvCxnSpPr>
          <p:cNvPr id="39" name="Connettore 1 38"/>
          <p:cNvCxnSpPr/>
          <p:nvPr/>
        </p:nvCxnSpPr>
        <p:spPr>
          <a:xfrm>
            <a:off x="1020564" y="6219527"/>
            <a:ext cx="1891026" cy="33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Figura a mano libera 245"/>
          <p:cNvSpPr/>
          <p:nvPr/>
        </p:nvSpPr>
        <p:spPr>
          <a:xfrm>
            <a:off x="4595754" y="6218036"/>
            <a:ext cx="551110" cy="53834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7" name="Rectangle 7"/>
          <p:cNvSpPr>
            <a:spLocks noChangeArrowheads="1"/>
          </p:cNvSpPr>
          <p:nvPr/>
        </p:nvSpPr>
        <p:spPr bwMode="auto">
          <a:xfrm>
            <a:off x="4267522" y="5252672"/>
            <a:ext cx="7883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0" dirty="0">
                <a:latin typeface="Calibri" pitchFamily="34" charset="0"/>
                <a:sym typeface="Symbol"/>
              </a:rPr>
              <a:t>charge</a:t>
            </a:r>
            <a:endParaRPr lang="en-US" sz="1600" noProof="0" dirty="0">
              <a:latin typeface="Calibri" pitchFamily="34" charset="0"/>
            </a:endParaRPr>
          </a:p>
        </p:txBody>
      </p:sp>
      <p:sp>
        <p:nvSpPr>
          <p:cNvPr id="248" name="Figura a mano libera 247"/>
          <p:cNvSpPr/>
          <p:nvPr/>
        </p:nvSpPr>
        <p:spPr>
          <a:xfrm>
            <a:off x="6414327" y="6221826"/>
            <a:ext cx="551110" cy="53834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9" name="Figura a mano libera 248"/>
          <p:cNvSpPr/>
          <p:nvPr/>
        </p:nvSpPr>
        <p:spPr>
          <a:xfrm>
            <a:off x="8272303" y="6225233"/>
            <a:ext cx="551110" cy="538349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0" name="CasellaDiTesto 249"/>
          <p:cNvSpPr txBox="1"/>
          <p:nvPr/>
        </p:nvSpPr>
        <p:spPr>
          <a:xfrm>
            <a:off x="5976410" y="4880838"/>
            <a:ext cx="163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noProof="0" dirty="0"/>
              <a:t>RF acceleration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5572730" y="5339397"/>
            <a:ext cx="482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/>
              <a:t>Bunched beam </a:t>
            </a:r>
            <a:r>
              <a:rPr lang="en-US" sz="1200" noProof="0" dirty="0"/>
              <a:t>(in order to be synchronous with the external AC field, particles have to be gathered in non-uniform temporal structure)</a:t>
            </a:r>
          </a:p>
        </p:txBody>
      </p:sp>
      <p:cxnSp>
        <p:nvCxnSpPr>
          <p:cNvPr id="50" name="Connettore 2 49"/>
          <p:cNvCxnSpPr/>
          <p:nvPr/>
        </p:nvCxnSpPr>
        <p:spPr>
          <a:xfrm flipH="1">
            <a:off x="5169323" y="5862617"/>
            <a:ext cx="1245004" cy="2537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nettore 2 250"/>
          <p:cNvCxnSpPr>
            <a:endCxn id="235" idx="0"/>
          </p:cNvCxnSpPr>
          <p:nvPr/>
        </p:nvCxnSpPr>
        <p:spPr>
          <a:xfrm>
            <a:off x="6414328" y="5862618"/>
            <a:ext cx="175067" cy="2983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ttore 2 251"/>
          <p:cNvCxnSpPr/>
          <p:nvPr/>
        </p:nvCxnSpPr>
        <p:spPr>
          <a:xfrm>
            <a:off x="6414327" y="5862617"/>
            <a:ext cx="1994980" cy="2236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/>
          <p:cNvCxnSpPr/>
          <p:nvPr/>
        </p:nvCxnSpPr>
        <p:spPr>
          <a:xfrm>
            <a:off x="4880198" y="6592827"/>
            <a:ext cx="1809685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303890" y="627383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RF period</a:t>
            </a:r>
          </a:p>
        </p:txBody>
      </p:sp>
      <p:graphicFrame>
        <p:nvGraphicFramePr>
          <p:cNvPr id="150" name="Oggetto 149"/>
          <p:cNvGraphicFramePr>
            <a:graphicFrameLocks noChangeAspect="1"/>
          </p:cNvGraphicFramePr>
          <p:nvPr/>
        </p:nvGraphicFramePr>
        <p:xfrm>
          <a:off x="733743" y="2963254"/>
          <a:ext cx="1700417" cy="463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8" imgW="1206360" imgH="330120" progId="Equation.3">
                  <p:embed/>
                </p:oleObj>
              </mc:Choice>
              <mc:Fallback>
                <p:oleObj name="Equazione" r:id="rId8" imgW="1206360" imgH="330120" progId="Equation.3">
                  <p:embed/>
                  <p:pic>
                    <p:nvPicPr>
                      <p:cNvPr id="150" name="Oggetto 1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743" y="2963254"/>
                        <a:ext cx="1700417" cy="4633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529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0" grpId="0" animBg="1"/>
      <p:bldP spid="96" grpId="0" animBg="1"/>
      <p:bldP spid="96" grpId="1" animBg="1"/>
      <p:bldP spid="96" grpId="2" animBg="1"/>
      <p:bldP spid="53" grpId="0" animBg="1"/>
      <p:bldP spid="53" grpId="1" animBg="1"/>
      <p:bldP spid="53" grpId="2" animBg="1"/>
      <p:bldP spid="53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8" grpId="0" animBg="1"/>
      <p:bldP spid="68" grpId="1" animBg="1"/>
      <p:bldP spid="68" grpId="2" animBg="1"/>
      <p:bldP spid="68" grpId="3" animBg="1"/>
      <p:bldP spid="70" grpId="0"/>
      <p:bldP spid="73" grpId="0"/>
      <p:bldP spid="22" grpId="0" animBg="1"/>
      <p:bldP spid="26" grpId="0" animBg="1"/>
      <p:bldP spid="146" grpId="0" animBg="1"/>
      <p:bldP spid="27" grpId="0"/>
      <p:bldP spid="97" grpId="0" animBg="1"/>
      <p:bldP spid="98" grpId="0"/>
      <p:bldP spid="147" grpId="0"/>
      <p:bldP spid="149" grpId="0"/>
      <p:bldP spid="34" grpId="0"/>
      <p:bldP spid="172" grpId="0"/>
      <p:bldP spid="197" grpId="0" animBg="1"/>
      <p:bldP spid="198" grpId="0" animBg="1"/>
      <p:bldP spid="199" grpId="0" animBg="1"/>
      <p:bldP spid="224" grpId="0" animBg="1"/>
      <p:bldP spid="225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/>
      <p:bldP spid="248" grpId="0" animBg="1"/>
      <p:bldP spid="249" grpId="0" animBg="1"/>
      <p:bldP spid="250" grpId="0"/>
      <p:bldP spid="41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9416" y="0"/>
            <a:ext cx="10265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latin typeface="Calibri" pitchFamily="34" charset="0"/>
              </a:rPr>
              <a:t>ACCELERATION WITH MULTI-CELL RF CAVITIES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732656"/>
            <a:ext cx="60865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noProof="0" dirty="0"/>
              <a:t>Accelerating fields are confined in </a:t>
            </a:r>
            <a:r>
              <a:rPr lang="en-US" sz="1600" b="1" noProof="0" dirty="0"/>
              <a:t>cavities</a:t>
            </a:r>
            <a:r>
              <a:rPr lang="en-US" sz="1600" noProof="0" dirty="0"/>
              <a:t> that are </a:t>
            </a:r>
            <a:r>
              <a:rPr lang="en-US" sz="1600" b="1" noProof="0" dirty="0"/>
              <a:t>metallic closed volumes </a:t>
            </a:r>
            <a:r>
              <a:rPr lang="en-US" sz="1600" noProof="0" dirty="0"/>
              <a:t>were the </a:t>
            </a:r>
            <a:r>
              <a:rPr lang="en-US" sz="1600" noProof="0" dirty="0" err="1"/>
              <a:t>e.m</a:t>
            </a:r>
            <a:r>
              <a:rPr lang="en-US" sz="1600" noProof="0" dirty="0"/>
              <a:t> fields has a particular spatial configuration (</a:t>
            </a:r>
            <a:r>
              <a:rPr lang="en-US" sz="1600" b="1" noProof="0" dirty="0"/>
              <a:t>resonant modes</a:t>
            </a:r>
            <a:r>
              <a:rPr lang="en-US" sz="1600" noProof="0" dirty="0"/>
              <a:t>) whose components, including the accelerating field </a:t>
            </a:r>
            <a:r>
              <a:rPr lang="en-US" sz="1600" b="1" noProof="0" dirty="0" err="1"/>
              <a:t>E</a:t>
            </a:r>
            <a:r>
              <a:rPr lang="en-US" sz="1600" b="1" baseline="-25000" noProof="0" dirty="0" err="1"/>
              <a:t>z</a:t>
            </a:r>
            <a:r>
              <a:rPr lang="en-US" sz="1600" noProof="0" dirty="0"/>
              <a:t>, oscillate at some specific frequencies </a:t>
            </a:r>
            <a:r>
              <a:rPr lang="en-US" sz="1600" b="1" noProof="0" dirty="0" err="1"/>
              <a:t>f</a:t>
            </a:r>
            <a:r>
              <a:rPr lang="en-US" sz="1600" b="1" baseline="-25000" noProof="0" dirty="0" err="1"/>
              <a:t>RF</a:t>
            </a:r>
            <a:r>
              <a:rPr lang="en-US" sz="1600" noProof="0" dirty="0"/>
              <a:t> (resonant frequency) characteristic of the mode. 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noProof="0" dirty="0">
              <a:sym typeface="Symbol"/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noProof="0" dirty="0">
                <a:sym typeface="Symbol"/>
              </a:rPr>
              <a:t>The modes are </a:t>
            </a:r>
            <a:r>
              <a:rPr lang="en-US" sz="1600" noProof="0" dirty="0"/>
              <a:t>excited by </a:t>
            </a:r>
            <a:r>
              <a:rPr lang="en-US" sz="1600" b="1" noProof="0" dirty="0"/>
              <a:t>RF generators</a:t>
            </a:r>
            <a:r>
              <a:rPr lang="en-US" sz="1600" noProof="0" dirty="0"/>
              <a:t> that are </a:t>
            </a:r>
            <a:r>
              <a:rPr lang="en-US" sz="1600" b="1" noProof="0" dirty="0"/>
              <a:t>coupled to the cavities </a:t>
            </a:r>
            <a:r>
              <a:rPr lang="en-US" sz="1600" noProof="0" dirty="0"/>
              <a:t>through waveguides, coaxial cables, </a:t>
            </a:r>
            <a:r>
              <a:rPr lang="en-US" sz="1600" noProof="0" dirty="0" err="1"/>
              <a:t>etc</a:t>
            </a:r>
            <a:r>
              <a:rPr lang="en-US" sz="1600" noProof="0" dirty="0"/>
              <a:t>…The working frequencies can go from MHz to ten of GHz depending on the applications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noProof="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noProof="0" dirty="0"/>
              <a:t>The </a:t>
            </a:r>
            <a:r>
              <a:rPr lang="en-US" sz="1600" b="1" noProof="0" dirty="0"/>
              <a:t>resonant cavities </a:t>
            </a:r>
            <a:r>
              <a:rPr lang="en-US" sz="1600" noProof="0" dirty="0"/>
              <a:t>are usually grouped in </a:t>
            </a:r>
            <a:r>
              <a:rPr lang="en-US" sz="1600" b="1" noProof="0" dirty="0"/>
              <a:t>multi-cell structures</a:t>
            </a:r>
            <a:r>
              <a:rPr lang="en-US" sz="1600" noProof="0" dirty="0"/>
              <a:t>. This choice is motivated by reasons of efficiency and compactness.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noProof="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noProof="0" dirty="0"/>
              <a:t>There are both cavities that operate at </a:t>
            </a:r>
            <a:r>
              <a:rPr lang="en-US" sz="1600" b="1" noProof="0" dirty="0"/>
              <a:t>normal conducting </a:t>
            </a:r>
            <a:r>
              <a:rPr lang="en-US" sz="1600" noProof="0" dirty="0"/>
              <a:t>(NC, copper, surface resistance </a:t>
            </a:r>
            <a:r>
              <a:rPr lang="en-US" sz="1600" noProof="0" dirty="0">
                <a:sym typeface="Symbol" panose="05050102010706020507" pitchFamily="18" charset="2"/>
              </a:rPr>
              <a:t>m</a:t>
            </a:r>
            <a:r>
              <a:rPr lang="en-US" sz="1600" noProof="0" dirty="0"/>
              <a:t>) and </a:t>
            </a:r>
            <a:r>
              <a:rPr lang="en-US" sz="1600" b="1" noProof="0" dirty="0"/>
              <a:t>superconducting (SC, niobium,</a:t>
            </a:r>
            <a:r>
              <a:rPr lang="en-US" sz="1600" noProof="0" dirty="0"/>
              <a:t> surface resistance </a:t>
            </a:r>
            <a:r>
              <a:rPr lang="en-US" sz="1600" noProof="0" dirty="0">
                <a:sym typeface="Symbol" panose="05050102010706020507" pitchFamily="18" charset="2"/>
              </a:rPr>
              <a:t>n</a:t>
            </a:r>
            <a:r>
              <a:rPr lang="en-US" sz="1600" b="1" noProof="0" dirty="0"/>
              <a:t>) </a:t>
            </a:r>
            <a:r>
              <a:rPr lang="en-US" sz="1600" noProof="0" dirty="0"/>
              <a:t>cavities that operate at few K.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noProof="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noProof="0" dirty="0"/>
              <a:t>SC (more complicated because of the necessity of cryostat) are used for operation in multi bunch/long train/high duty cycle machines 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noProof="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noProof="0" dirty="0"/>
              <a:t>The average accelerating gradients that can typically be obtained are of the order of </a:t>
            </a:r>
            <a:r>
              <a:rPr lang="en-US" sz="1600" b="1" noProof="0" dirty="0"/>
              <a:t>few 10 MV/m in SC and up to more than 100 MV/m in NC.</a:t>
            </a:r>
          </a:p>
          <a:p>
            <a:pPr algn="just"/>
            <a:endParaRPr lang="en-US" sz="1600" noProof="0" dirty="0"/>
          </a:p>
        </p:txBody>
      </p:sp>
      <p:pic>
        <p:nvPicPr>
          <p:cNvPr id="9" name="Picture 5" descr="pill0-E.gif">
            <a:extLst>
              <a:ext uri="{FF2B5EF4-FFF2-40B4-BE49-F238E27FC236}">
                <a16:creationId xmlns:a16="http://schemas.microsoft.com/office/drawing/2014/main" id="{2F7FB871-4A62-A558-A7B3-A1C9EEE99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8465" y="729816"/>
            <a:ext cx="1280041" cy="251284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E9B87B3-B478-D1DE-4518-BF3FE3620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0"/>
          <a:stretch/>
        </p:blipFill>
        <p:spPr>
          <a:xfrm>
            <a:off x="7716621" y="912466"/>
            <a:ext cx="1988602" cy="1234386"/>
          </a:xfrm>
          <a:prstGeom prst="rect">
            <a:avLst/>
          </a:prstGeom>
        </p:spPr>
      </p:pic>
      <p:pic>
        <p:nvPicPr>
          <p:cNvPr id="12" name="Picture 2" descr="C:\Users\David\Desktop\SPARC\SPARC_OLD_PC\banda_C\articolo\figure\fig18bis.jpg">
            <a:extLst>
              <a:ext uri="{FF2B5EF4-FFF2-40B4-BE49-F238E27FC236}">
                <a16:creationId xmlns:a16="http://schemas.microsoft.com/office/drawing/2014/main" id="{25EE327F-1E29-91AD-8857-CA0374ACC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r="10061" b="41564"/>
          <a:stretch/>
        </p:blipFill>
        <p:spPr bwMode="auto">
          <a:xfrm>
            <a:off x="7314460" y="2941983"/>
            <a:ext cx="2243126" cy="12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David\Desktop\MASTER LEZIONI\CAS_2016\2016(Feb)1-4-6.png">
            <a:extLst>
              <a:ext uri="{FF2B5EF4-FFF2-40B4-BE49-F238E27FC236}">
                <a16:creationId xmlns:a16="http://schemas.microsoft.com/office/drawing/2014/main" id="{5D24D272-74B4-E91E-29BE-C52EBA284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 r="46733"/>
          <a:stretch/>
        </p:blipFill>
        <p:spPr bwMode="auto">
          <a:xfrm>
            <a:off x="9707688" y="2478626"/>
            <a:ext cx="2336776" cy="17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589" y="4611757"/>
            <a:ext cx="3036598" cy="2025980"/>
          </a:xfrm>
          <a:prstGeom prst="rect">
            <a:avLst/>
          </a:prstGeom>
        </p:spPr>
      </p:pic>
      <p:pic>
        <p:nvPicPr>
          <p:cNvPr id="16" name="Picture 12" descr="A close-up of a machine&#10;&#10;AI-generated content may be incorrect.">
            <a:extLst>
              <a:ext uri="{FF2B5EF4-FFF2-40B4-BE49-F238E27FC236}">
                <a16:creationId xmlns:a16="http://schemas.microsoft.com/office/drawing/2014/main" id="{EAD112D8-0020-AE7E-925C-07B695BAEE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88" y="4376572"/>
            <a:ext cx="1785929" cy="22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118966"/>
            <a:ext cx="2376264" cy="8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96" y="803536"/>
            <a:ext cx="1302268" cy="1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2631640" y="2311094"/>
            <a:ext cx="1785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b="1" noProof="0" dirty="0"/>
              <a:t>ACCELERATION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7138031" y="2159909"/>
            <a:ext cx="29208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noProof="0" dirty="0"/>
              <a:t>BENDING AND FOCUSING</a:t>
            </a:r>
          </a:p>
        </p:txBody>
      </p:sp>
      <p:sp>
        <p:nvSpPr>
          <p:cNvPr id="101423" name="Text Box 47"/>
          <p:cNvSpPr txBox="1">
            <a:spLocks noChangeArrowheads="1"/>
          </p:cNvSpPr>
          <p:nvPr/>
        </p:nvSpPr>
        <p:spPr bwMode="auto">
          <a:xfrm>
            <a:off x="7564836" y="6429616"/>
            <a:ext cx="1928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noProof="0" dirty="0"/>
              <a:t>Transverse Dynamics</a:t>
            </a:r>
          </a:p>
        </p:txBody>
      </p:sp>
      <p:sp>
        <p:nvSpPr>
          <p:cNvPr id="101425" name="Text Box 49"/>
          <p:cNvSpPr txBox="1">
            <a:spLocks noChangeArrowheads="1"/>
          </p:cNvSpPr>
          <p:nvPr/>
        </p:nvSpPr>
        <p:spPr bwMode="auto">
          <a:xfrm>
            <a:off x="2351610" y="6429616"/>
            <a:ext cx="20654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noProof="0" dirty="0"/>
              <a:t>Longitudinal Dynamics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1843513" y="2070"/>
            <a:ext cx="8447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noProof="0" dirty="0"/>
              <a:t>LORENTZ FORCE: ACCELERATION AND FOCUSING</a:t>
            </a:r>
          </a:p>
        </p:txBody>
      </p:sp>
      <p:sp>
        <p:nvSpPr>
          <p:cNvPr id="52" name="Rettangolo 51"/>
          <p:cNvSpPr/>
          <p:nvPr/>
        </p:nvSpPr>
        <p:spPr>
          <a:xfrm>
            <a:off x="0" y="548679"/>
            <a:ext cx="1066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400" noProof="0" dirty="0">
                <a:latin typeface="Calibri" pitchFamily="34" charset="0"/>
              </a:rPr>
              <a:t>Particles are accelerated through electric field and are bended and focalized through magnetic field. </a:t>
            </a:r>
          </a:p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400" noProof="0" dirty="0">
                <a:latin typeface="Calibri" pitchFamily="34" charset="0"/>
              </a:rPr>
              <a:t>The basic equation that describe the acceleration/bending /focusing processes is the </a:t>
            </a:r>
            <a:r>
              <a:rPr lang="en-US" sz="1400" b="1" noProof="0" dirty="0">
                <a:latin typeface="Calibri" pitchFamily="34" charset="0"/>
              </a:rPr>
              <a:t>Lorentz Force</a:t>
            </a:r>
            <a:r>
              <a:rPr lang="en-US" sz="1400" noProof="0" dirty="0">
                <a:latin typeface="Calibri" pitchFamily="34" charset="0"/>
              </a:rPr>
              <a:t>.</a:t>
            </a:r>
            <a:endParaRPr lang="en-US" sz="1400" b="1" noProof="0" dirty="0"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0" t="32409" r="4714" b="23480"/>
          <a:stretch/>
        </p:blipFill>
        <p:spPr>
          <a:xfrm>
            <a:off x="6910069" y="3063751"/>
            <a:ext cx="1749306" cy="13706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r="53523" b="11134"/>
          <a:stretch/>
        </p:blipFill>
        <p:spPr>
          <a:xfrm>
            <a:off x="2447626" y="3219737"/>
            <a:ext cx="2065455" cy="16840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725917" y="2205319"/>
            <a:ext cx="3565486" cy="37203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ccia in giù 5"/>
          <p:cNvSpPr/>
          <p:nvPr/>
        </p:nvSpPr>
        <p:spPr>
          <a:xfrm>
            <a:off x="3181896" y="6108084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ccia in giù 21"/>
          <p:cNvSpPr/>
          <p:nvPr/>
        </p:nvSpPr>
        <p:spPr>
          <a:xfrm>
            <a:off x="8316637" y="6138097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151" y="3055263"/>
            <a:ext cx="1387462" cy="13597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86" r="3965" b="3935"/>
          <a:stretch/>
        </p:blipFill>
        <p:spPr>
          <a:xfrm>
            <a:off x="8926520" y="4509360"/>
            <a:ext cx="1072725" cy="12285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5" y="4522375"/>
            <a:ext cx="1750916" cy="1248987"/>
          </a:xfrm>
          <a:prstGeom prst="rect">
            <a:avLst/>
          </a:prstGeom>
        </p:spPr>
      </p:pic>
      <p:pic>
        <p:nvPicPr>
          <p:cNvPr id="26" name="Picture 8" descr="C:\Users\David\Desktop\MASTER LEZIONI\CAS_2016\images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02" y="4903818"/>
            <a:ext cx="1722719" cy="8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David\Desktop\MASTER LEZIONI\CAS_2016\20080501_dc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48" y="4903818"/>
            <a:ext cx="1327019" cy="8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nettore 2 35"/>
          <p:cNvCxnSpPr>
            <a:endCxn id="101389" idx="0"/>
          </p:cNvCxnSpPr>
          <p:nvPr/>
        </p:nvCxnSpPr>
        <p:spPr>
          <a:xfrm>
            <a:off x="3524352" y="1945776"/>
            <a:ext cx="0" cy="3653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8598461" y="1945776"/>
            <a:ext cx="0" cy="2595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1843514" y="2601780"/>
            <a:ext cx="3272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noProof="0" dirty="0"/>
              <a:t>To accelerate, we need a force in the direction of motion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766842" y="2524160"/>
            <a:ext cx="3622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0" dirty="0"/>
              <a:t>2</a:t>
            </a:r>
            <a:r>
              <a:rPr lang="en-US" sz="1400" baseline="30000" noProof="0" dirty="0"/>
              <a:t>nd</a:t>
            </a:r>
            <a:r>
              <a:rPr lang="en-US" sz="1400" noProof="0" dirty="0"/>
              <a:t> term always perpendicular to motion =&gt; no energy gain</a:t>
            </a:r>
          </a:p>
        </p:txBody>
      </p:sp>
      <p:cxnSp>
        <p:nvCxnSpPr>
          <p:cNvPr id="24" name="Connettore 1 23"/>
          <p:cNvCxnSpPr/>
          <p:nvPr/>
        </p:nvCxnSpPr>
        <p:spPr>
          <a:xfrm>
            <a:off x="3524353" y="1945776"/>
            <a:ext cx="25700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 flipV="1">
            <a:off x="6094383" y="1640542"/>
            <a:ext cx="1" cy="3052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flipH="1">
            <a:off x="7008783" y="1946211"/>
            <a:ext cx="15896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7008782" y="1667435"/>
            <a:ext cx="0" cy="278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7" name="Object 1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867627046"/>
              </p:ext>
            </p:extLst>
          </p:nvPr>
        </p:nvGraphicFramePr>
        <p:xfrm>
          <a:off x="2135561" y="1495603"/>
          <a:ext cx="162877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1880" imgH="393480" progId="Equation.3">
                  <p:embed/>
                </p:oleObj>
              </mc:Choice>
              <mc:Fallback>
                <p:oleObj name="Equation" r:id="rId3" imgW="1091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61" y="1495603"/>
                        <a:ext cx="1628775" cy="587375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 w="285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10096" y="2564904"/>
            <a:ext cx="537592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1600" b="1" noProof="0" dirty="0"/>
              <a:t>E. O. Lawrence (1930) </a:t>
            </a:r>
            <a:r>
              <a:rPr lang="en-US" sz="1600" noProof="0" dirty="0"/>
              <a:t>had the idea to curve particles on a circular trajectory in order to pass many times in the same accelerating system gaining energy at each passage</a:t>
            </a:r>
            <a:endParaRPr lang="en-US" sz="1600" b="1" noProof="0" dirty="0">
              <a:solidFill>
                <a:srgbClr val="660066"/>
              </a:solidFill>
            </a:endParaRPr>
          </a:p>
        </p:txBody>
      </p:sp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645024"/>
            <a:ext cx="3654858" cy="307786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863753" y="3573016"/>
            <a:ext cx="216024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noProof="0" dirty="0"/>
              <a:t>Particles traveling in a </a:t>
            </a:r>
            <a:r>
              <a:rPr lang="en-US" sz="1600" b="1" noProof="0" dirty="0"/>
              <a:t>linear accelerator </a:t>
            </a:r>
            <a:r>
              <a:rPr lang="en-US" sz="1600" noProof="0" dirty="0"/>
              <a:t>pass through the accelerating structure only </a:t>
            </a:r>
            <a:r>
              <a:rPr lang="en-US" sz="1600" b="1" noProof="0" dirty="0"/>
              <a:t>once</a:t>
            </a:r>
            <a:r>
              <a:rPr lang="en-US" sz="1600" noProof="0" dirty="0"/>
              <a:t>, while in a </a:t>
            </a:r>
            <a:r>
              <a:rPr lang="en-US" sz="1600" b="1" noProof="0" dirty="0"/>
              <a:t>circular accelerato</a:t>
            </a:r>
            <a:r>
              <a:rPr lang="en-US" sz="1600" noProof="0" dirty="0"/>
              <a:t>r they pass into the same cavity </a:t>
            </a:r>
            <a:r>
              <a:rPr lang="en-US" sz="1600" b="1" noProof="0" dirty="0"/>
              <a:t>several times</a:t>
            </a:r>
            <a:r>
              <a:rPr lang="en-US" sz="1600" noProof="0" dirty="0"/>
              <a:t> and at each turn, bunches gain energy thanks to the RF accelerating electric field.</a:t>
            </a:r>
          </a:p>
        </p:txBody>
      </p:sp>
      <p:sp>
        <p:nvSpPr>
          <p:cNvPr id="174107" name="Oval 27"/>
          <p:cNvSpPr>
            <a:spLocks noChangeArrowheads="1"/>
          </p:cNvSpPr>
          <p:nvPr/>
        </p:nvSpPr>
        <p:spPr bwMode="auto">
          <a:xfrm>
            <a:off x="3071665" y="1568792"/>
            <a:ext cx="790575" cy="50482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-30559" y="620688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/>
              <a:t>With </a:t>
            </a:r>
            <a:r>
              <a:rPr lang="en-US" sz="1600" b="1" noProof="0" dirty="0"/>
              <a:t>magnetic fields </a:t>
            </a:r>
            <a:r>
              <a:rPr lang="en-US" sz="1600" noProof="0" dirty="0"/>
              <a:t>it is possible to </a:t>
            </a:r>
            <a:r>
              <a:rPr lang="en-US" sz="1600" b="1" noProof="0" dirty="0"/>
              <a:t>bend</a:t>
            </a:r>
            <a:r>
              <a:rPr lang="en-US" sz="1600" noProof="0" dirty="0"/>
              <a:t> charged particles (moving at speed v) and it is possible to </a:t>
            </a:r>
            <a:r>
              <a:rPr lang="en-US" sz="1600" b="1" noProof="0" dirty="0"/>
              <a:t>focus </a:t>
            </a:r>
            <a:r>
              <a:rPr lang="en-US" sz="1600" noProof="0" dirty="0"/>
              <a:t>them keeping the particles confined inside in the vacuum chamber.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2" y="-99392"/>
            <a:ext cx="12192000" cy="769441"/>
          </a:xfrm>
          <a:noFill/>
        </p:spPr>
        <p:txBody>
          <a:bodyPr wrap="square">
            <a:spAutoFit/>
          </a:bodyPr>
          <a:lstStyle/>
          <a:p>
            <a:r>
              <a:rPr lang="en-US" b="1" cap="all" noProof="0" dirty="0">
                <a:latin typeface="+mn-lt"/>
              </a:rPr>
              <a:t>MAGNETIC FIELD: DEFLECTION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919536" y="3789040"/>
            <a:ext cx="1021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magnet</a:t>
            </a:r>
          </a:p>
        </p:txBody>
      </p:sp>
      <p:sp>
        <p:nvSpPr>
          <p:cNvPr id="14" name="CasellaDiTesto 13"/>
          <p:cNvSpPr txBox="1"/>
          <p:nvPr/>
        </p:nvSpPr>
        <p:spPr>
          <a:xfrm rot="20876474">
            <a:off x="1945331" y="5202151"/>
            <a:ext cx="1158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RF Cavity </a:t>
            </a:r>
          </a:p>
        </p:txBody>
      </p:sp>
      <p:sp>
        <p:nvSpPr>
          <p:cNvPr id="4" name="Cubo 3">
            <a:extLst>
              <a:ext uri="{FF2B5EF4-FFF2-40B4-BE49-F238E27FC236}">
                <a16:creationId xmlns:a16="http://schemas.microsoft.com/office/drawing/2014/main" id="{FB8EB562-A012-C86A-F70D-6FE6EB00D58F}"/>
              </a:ext>
            </a:extLst>
          </p:cNvPr>
          <p:cNvSpPr/>
          <p:nvPr/>
        </p:nvSpPr>
        <p:spPr>
          <a:xfrm>
            <a:off x="6885099" y="3441012"/>
            <a:ext cx="2520280" cy="1224136"/>
          </a:xfrm>
          <a:prstGeom prst="cube">
            <a:avLst>
              <a:gd name="adj" fmla="val 4868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0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9E87B47-3929-E53D-5C5B-6FDD780641A5}"/>
              </a:ext>
            </a:extLst>
          </p:cNvPr>
          <p:cNvCxnSpPr/>
          <p:nvPr/>
        </p:nvCxnSpPr>
        <p:spPr>
          <a:xfrm>
            <a:off x="8706599" y="2281662"/>
            <a:ext cx="0" cy="14968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6DB936BA-687E-EB64-C17F-6FEB2D8F22FB}"/>
              </a:ext>
            </a:extLst>
          </p:cNvPr>
          <p:cNvCxnSpPr/>
          <p:nvPr/>
        </p:nvCxnSpPr>
        <p:spPr>
          <a:xfrm>
            <a:off x="8994631" y="2123255"/>
            <a:ext cx="0" cy="14968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94404BB-E53B-3BD5-AE1D-C8EF254E75C5}"/>
              </a:ext>
            </a:extLst>
          </p:cNvPr>
          <p:cNvCxnSpPr/>
          <p:nvPr/>
        </p:nvCxnSpPr>
        <p:spPr>
          <a:xfrm>
            <a:off x="8418567" y="2148784"/>
            <a:ext cx="0" cy="14968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CC09D13-1368-821B-6F0F-FE00D533EF48}"/>
              </a:ext>
            </a:extLst>
          </p:cNvPr>
          <p:cNvCxnSpPr/>
          <p:nvPr/>
        </p:nvCxnSpPr>
        <p:spPr>
          <a:xfrm>
            <a:off x="8179565" y="2420888"/>
            <a:ext cx="0" cy="14968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2713CF2-F006-CB46-51F4-B46FBD3059B6}"/>
              </a:ext>
            </a:extLst>
          </p:cNvPr>
          <p:cNvCxnSpPr/>
          <p:nvPr/>
        </p:nvCxnSpPr>
        <p:spPr>
          <a:xfrm>
            <a:off x="7914511" y="2190804"/>
            <a:ext cx="0" cy="14968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CF17591-0D20-91F9-97E8-AE210C6459DE}"/>
              </a:ext>
            </a:extLst>
          </p:cNvPr>
          <p:cNvCxnSpPr/>
          <p:nvPr/>
        </p:nvCxnSpPr>
        <p:spPr>
          <a:xfrm>
            <a:off x="7554471" y="2343204"/>
            <a:ext cx="0" cy="14968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C45A322-B984-F1CC-E424-82920264AB9A}"/>
              </a:ext>
            </a:extLst>
          </p:cNvPr>
          <p:cNvCxnSpPr/>
          <p:nvPr/>
        </p:nvCxnSpPr>
        <p:spPr>
          <a:xfrm>
            <a:off x="7266439" y="2332989"/>
            <a:ext cx="0" cy="14968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bo 14">
            <a:extLst>
              <a:ext uri="{FF2B5EF4-FFF2-40B4-BE49-F238E27FC236}">
                <a16:creationId xmlns:a16="http://schemas.microsoft.com/office/drawing/2014/main" id="{660C9F95-C8E0-2831-2B2B-A71D92B7C226}"/>
              </a:ext>
            </a:extLst>
          </p:cNvPr>
          <p:cNvSpPr/>
          <p:nvPr/>
        </p:nvSpPr>
        <p:spPr>
          <a:xfrm>
            <a:off x="6888088" y="1196752"/>
            <a:ext cx="2592288" cy="1224136"/>
          </a:xfrm>
          <a:prstGeom prst="cube">
            <a:avLst>
              <a:gd name="adj" fmla="val 477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B7095AE0-4341-2D17-8EA1-26D3868A6105}"/>
              </a:ext>
            </a:extLst>
          </p:cNvPr>
          <p:cNvSpPr/>
          <p:nvPr/>
        </p:nvSpPr>
        <p:spPr>
          <a:xfrm>
            <a:off x="6114311" y="2983514"/>
            <a:ext cx="144016" cy="108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igura a mano libera 21">
            <a:extLst>
              <a:ext uri="{FF2B5EF4-FFF2-40B4-BE49-F238E27FC236}">
                <a16:creationId xmlns:a16="http://schemas.microsoft.com/office/drawing/2014/main" id="{135A1319-5558-E2C4-E371-BB4FC953F286}"/>
              </a:ext>
            </a:extLst>
          </p:cNvPr>
          <p:cNvSpPr/>
          <p:nvPr/>
        </p:nvSpPr>
        <p:spPr>
          <a:xfrm>
            <a:off x="6186671" y="2183074"/>
            <a:ext cx="3528060" cy="843936"/>
          </a:xfrm>
          <a:custGeom>
            <a:avLst/>
            <a:gdLst>
              <a:gd name="connsiteX0" fmla="*/ 0 w 3505200"/>
              <a:gd name="connsiteY0" fmla="*/ 807720 h 807720"/>
              <a:gd name="connsiteX1" fmla="*/ 1821180 w 3505200"/>
              <a:gd name="connsiteY1" fmla="*/ 731520 h 807720"/>
              <a:gd name="connsiteX2" fmla="*/ 3505200 w 3505200"/>
              <a:gd name="connsiteY2" fmla="*/ 0 h 807720"/>
              <a:gd name="connsiteX0" fmla="*/ 0 w 3505200"/>
              <a:gd name="connsiteY0" fmla="*/ 807720 h 807720"/>
              <a:gd name="connsiteX1" fmla="*/ 1821180 w 3505200"/>
              <a:gd name="connsiteY1" fmla="*/ 731520 h 807720"/>
              <a:gd name="connsiteX2" fmla="*/ 3505200 w 3505200"/>
              <a:gd name="connsiteY2" fmla="*/ 0 h 807720"/>
              <a:gd name="connsiteX0" fmla="*/ 0 w 3528060"/>
              <a:gd name="connsiteY0" fmla="*/ 776183 h 776183"/>
              <a:gd name="connsiteX1" fmla="*/ 1821180 w 3528060"/>
              <a:gd name="connsiteY1" fmla="*/ 699983 h 776183"/>
              <a:gd name="connsiteX2" fmla="*/ 3528060 w 3528060"/>
              <a:gd name="connsiteY2" fmla="*/ 0 h 776183"/>
              <a:gd name="connsiteX0" fmla="*/ 0 w 3528060"/>
              <a:gd name="connsiteY0" fmla="*/ 776183 h 776183"/>
              <a:gd name="connsiteX1" fmla="*/ 1821180 w 3528060"/>
              <a:gd name="connsiteY1" fmla="*/ 699983 h 776183"/>
              <a:gd name="connsiteX2" fmla="*/ 3528060 w 3528060"/>
              <a:gd name="connsiteY2" fmla="*/ 0 h 776183"/>
              <a:gd name="connsiteX0" fmla="*/ 0 w 3528060"/>
              <a:gd name="connsiteY0" fmla="*/ 776183 h 776183"/>
              <a:gd name="connsiteX1" fmla="*/ 1821180 w 3528060"/>
              <a:gd name="connsiteY1" fmla="*/ 699983 h 776183"/>
              <a:gd name="connsiteX2" fmla="*/ 3528060 w 3528060"/>
              <a:gd name="connsiteY2" fmla="*/ 0 h 776183"/>
              <a:gd name="connsiteX0" fmla="*/ 0 w 3528060"/>
              <a:gd name="connsiteY0" fmla="*/ 776183 h 776183"/>
              <a:gd name="connsiteX1" fmla="*/ 1821180 w 3528060"/>
              <a:gd name="connsiteY1" fmla="*/ 699983 h 776183"/>
              <a:gd name="connsiteX2" fmla="*/ 3528060 w 3528060"/>
              <a:gd name="connsiteY2" fmla="*/ 0 h 776183"/>
              <a:gd name="connsiteX0" fmla="*/ 0 w 3528060"/>
              <a:gd name="connsiteY0" fmla="*/ 776183 h 776183"/>
              <a:gd name="connsiteX1" fmla="*/ 1821180 w 3528060"/>
              <a:gd name="connsiteY1" fmla="*/ 699983 h 776183"/>
              <a:gd name="connsiteX2" fmla="*/ 3528060 w 3528060"/>
              <a:gd name="connsiteY2" fmla="*/ 0 h 776183"/>
              <a:gd name="connsiteX0" fmla="*/ 0 w 3528060"/>
              <a:gd name="connsiteY0" fmla="*/ 776183 h 776183"/>
              <a:gd name="connsiteX1" fmla="*/ 1821180 w 3528060"/>
              <a:gd name="connsiteY1" fmla="*/ 699983 h 776183"/>
              <a:gd name="connsiteX2" fmla="*/ 3528060 w 3528060"/>
              <a:gd name="connsiteY2" fmla="*/ 0 h 776183"/>
              <a:gd name="connsiteX0" fmla="*/ 0 w 3528060"/>
              <a:gd name="connsiteY0" fmla="*/ 776183 h 776183"/>
              <a:gd name="connsiteX1" fmla="*/ 1821180 w 3528060"/>
              <a:gd name="connsiteY1" fmla="*/ 699983 h 776183"/>
              <a:gd name="connsiteX2" fmla="*/ 3528060 w 3528060"/>
              <a:gd name="connsiteY2" fmla="*/ 0 h 776183"/>
              <a:gd name="connsiteX0" fmla="*/ 0 w 3528060"/>
              <a:gd name="connsiteY0" fmla="*/ 776183 h 776183"/>
              <a:gd name="connsiteX1" fmla="*/ 1809750 w 3528060"/>
              <a:gd name="connsiteY1" fmla="*/ 678958 h 776183"/>
              <a:gd name="connsiteX2" fmla="*/ 3528060 w 3528060"/>
              <a:gd name="connsiteY2" fmla="*/ 0 h 77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8060" h="776183">
                <a:moveTo>
                  <a:pt x="0" y="776183"/>
                </a:moveTo>
                <a:cubicBezTo>
                  <a:pt x="607060" y="750783"/>
                  <a:pt x="1275080" y="795466"/>
                  <a:pt x="1809750" y="678958"/>
                </a:cubicBezTo>
                <a:cubicBezTo>
                  <a:pt x="2344420" y="562450"/>
                  <a:pt x="2962910" y="273921"/>
                  <a:pt x="3528060" y="0"/>
                </a:cubicBezTo>
              </a:path>
            </a:pathLst>
          </a:cu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8" name="Picture 156" descr="dipolo">
            <a:extLst>
              <a:ext uri="{FF2B5EF4-FFF2-40B4-BE49-F238E27FC236}">
                <a16:creationId xmlns:a16="http://schemas.microsoft.com/office/drawing/2014/main" id="{5F36AFEE-8105-8277-8621-5859EB431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861" y="5274538"/>
            <a:ext cx="1994090" cy="148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co 19">
            <a:extLst>
              <a:ext uri="{FF2B5EF4-FFF2-40B4-BE49-F238E27FC236}">
                <a16:creationId xmlns:a16="http://schemas.microsoft.com/office/drawing/2014/main" id="{B8FBB9A7-0088-7C01-89DF-61E1889F3024}"/>
              </a:ext>
            </a:extLst>
          </p:cNvPr>
          <p:cNvSpPr/>
          <p:nvPr/>
        </p:nvSpPr>
        <p:spPr>
          <a:xfrm>
            <a:off x="9624392" y="1556792"/>
            <a:ext cx="1966433" cy="1915633"/>
          </a:xfrm>
          <a:prstGeom prst="arc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1" name="Connettore 1 10">
            <a:extLst>
              <a:ext uri="{FF2B5EF4-FFF2-40B4-BE49-F238E27FC236}">
                <a16:creationId xmlns:a16="http://schemas.microsoft.com/office/drawing/2014/main" id="{1ECE1E43-69C8-6C2C-471D-9504C810A01D}"/>
              </a:ext>
            </a:extLst>
          </p:cNvPr>
          <p:cNvCxnSpPr/>
          <p:nvPr/>
        </p:nvCxnSpPr>
        <p:spPr>
          <a:xfrm flipV="1">
            <a:off x="10607608" y="1731457"/>
            <a:ext cx="564117" cy="7831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F0E4B25-0D6B-0E1D-A5D5-BAA7A4B66FB7}"/>
              </a:ext>
            </a:extLst>
          </p:cNvPr>
          <p:cNvSpPr txBox="1"/>
          <p:nvPr/>
        </p:nvSpPr>
        <p:spPr>
          <a:xfrm>
            <a:off x="10731044" y="209149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ym typeface="Symbol"/>
              </a:rPr>
              <a:t></a:t>
            </a:r>
            <a:endParaRPr lang="en-US" noProof="0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CCF98BC-2590-263E-940A-43361C03FC05}"/>
              </a:ext>
            </a:extLst>
          </p:cNvPr>
          <p:cNvSpPr/>
          <p:nvPr/>
        </p:nvSpPr>
        <p:spPr>
          <a:xfrm>
            <a:off x="10763651" y="2566564"/>
            <a:ext cx="252028" cy="269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279D0C63-ABF0-EF19-CD3B-C45CCD1806D5}"/>
              </a:ext>
            </a:extLst>
          </p:cNvPr>
          <p:cNvSpPr/>
          <p:nvPr/>
        </p:nvSpPr>
        <p:spPr>
          <a:xfrm>
            <a:off x="10858162" y="2672161"/>
            <a:ext cx="63007" cy="58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id="{E012C6F6-CA68-14F1-25A6-476958AEA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574" y="2701558"/>
            <a:ext cx="309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noProof="0" dirty="0">
                <a:solidFill>
                  <a:schemeClr val="tx2"/>
                </a:solidFill>
              </a:rPr>
              <a:t>B</a:t>
            </a:r>
            <a:endParaRPr lang="en-US" noProof="0" dirty="0">
              <a:solidFill>
                <a:srgbClr val="FD0F1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14E04312-1BAC-FA46-5D4E-680AF77D2E07}"/>
                  </a:ext>
                </a:extLst>
              </p:cNvPr>
              <p:cNvSpPr txBox="1"/>
              <p:nvPr/>
            </p:nvSpPr>
            <p:spPr bwMode="auto">
              <a:xfrm>
                <a:off x="9485189" y="3429000"/>
                <a:ext cx="2706811" cy="103363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noProof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i="1" noProof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400" i="1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𝐵𝑞</m:t>
                          </m:r>
                        </m:den>
                      </m:f>
                      <m:r>
                        <a:rPr lang="en-US" sz="2400" i="1" noProof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sz="2400" i="1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400" i="1" noProof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𝑐𝑞𝐵</m:t>
                          </m:r>
                        </m:den>
                      </m:f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14E04312-1BAC-FA46-5D4E-680AF77D2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5189" y="3429000"/>
                <a:ext cx="2706811" cy="10336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B2191ED0-F19B-0571-43B9-677F36727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44" y="5304265"/>
            <a:ext cx="2174033" cy="143926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511643E-6402-73F5-3D8D-82EA8342819E}"/>
              </a:ext>
            </a:extLst>
          </p:cNvPr>
          <p:cNvSpPr txBox="1"/>
          <p:nvPr/>
        </p:nvSpPr>
        <p:spPr>
          <a:xfrm>
            <a:off x="6811348" y="4823926"/>
            <a:ext cx="2192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 dirty="0"/>
              <a:t>Super Conducting magnets </a:t>
            </a:r>
          </a:p>
          <a:p>
            <a:pPr algn="ctr"/>
            <a:r>
              <a:rPr lang="en-US" sz="1400" noProof="0" dirty="0"/>
              <a:t>(up to 15 T)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8548C0E-36AF-A0E5-A42E-C284BE099539}"/>
              </a:ext>
            </a:extLst>
          </p:cNvPr>
          <p:cNvSpPr txBox="1"/>
          <p:nvPr/>
        </p:nvSpPr>
        <p:spPr>
          <a:xfrm>
            <a:off x="9455021" y="4752391"/>
            <a:ext cx="2404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 dirty="0"/>
              <a:t>Normal Conducting magnets </a:t>
            </a:r>
          </a:p>
          <a:p>
            <a:pPr algn="ctr"/>
            <a:r>
              <a:rPr lang="en-US" sz="1400" noProof="0" dirty="0"/>
              <a:t>(up to </a:t>
            </a:r>
            <a:r>
              <a:rPr lang="en-US" sz="1400" noProof="0" dirty="0">
                <a:sym typeface="Symbol" panose="05050102010706020507" pitchFamily="18" charset="2"/>
              </a:rPr>
              <a:t></a:t>
            </a:r>
            <a:r>
              <a:rPr lang="en-US" sz="1400" noProof="0" dirty="0"/>
              <a:t>1 T)</a:t>
            </a:r>
          </a:p>
        </p:txBody>
      </p:sp>
    </p:spTree>
    <p:extLst>
      <p:ext uri="{BB962C8B-B14F-4D97-AF65-F5344CB8AC3E}">
        <p14:creationId xmlns:p14="http://schemas.microsoft.com/office/powerpoint/2010/main" val="301940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8477 -0.00023 C 0.10313 0.00024 0.12813 -0.00555 0.15404 -0.01666 C 0.18307 -0.02893 0.2056 -0.04351 0.22018 -0.05717 L 0.29128 -0.1243 " pathEditMode="relative" rAng="20520000" ptsTypes="AAA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/>
      <p:bldP spid="174104" grpId="0"/>
      <p:bldP spid="174107" grpId="0" animBg="1"/>
      <p:bldP spid="13" grpId="0" animBg="1"/>
      <p:bldP spid="14" grpId="0" animBg="1"/>
      <p:bldP spid="4" grpId="0" animBg="1"/>
      <p:bldP spid="15" grpId="0" animBg="1"/>
      <p:bldP spid="16" grpId="0" animBg="1"/>
      <p:bldP spid="16" grpId="1" animBg="1"/>
      <p:bldP spid="17" grpId="0" animBg="1"/>
      <p:bldP spid="20" grpId="0" animBg="1"/>
      <p:bldP spid="22" grpId="0"/>
      <p:bldP spid="23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8" name="Rectangle 22"/>
          <p:cNvSpPr>
            <a:spLocks noChangeArrowheads="1"/>
          </p:cNvSpPr>
          <p:nvPr/>
        </p:nvSpPr>
        <p:spPr bwMode="auto">
          <a:xfrm>
            <a:off x="0" y="692696"/>
            <a:ext cx="760816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noProof="0" dirty="0"/>
              <a:t>Quadrupoles are used to </a:t>
            </a:r>
            <a:r>
              <a:rPr lang="en-US" b="1" noProof="0" dirty="0"/>
              <a:t>focalize the beam in the transverse plane</a:t>
            </a:r>
            <a:r>
              <a:rPr lang="en-US" noProof="0" dirty="0"/>
              <a:t>. It is a </a:t>
            </a:r>
            <a:r>
              <a:rPr lang="en-US" b="1" noProof="0" dirty="0"/>
              <a:t>4 poles magnet</a:t>
            </a:r>
            <a:r>
              <a:rPr lang="en-US" noProof="0" dirty="0"/>
              <a:t>:</a:t>
            </a:r>
          </a:p>
          <a:p>
            <a:pPr algn="just"/>
            <a:endParaRPr lang="en-US" noProof="0" dirty="0"/>
          </a:p>
          <a:p>
            <a:pPr algn="just"/>
            <a:r>
              <a:rPr lang="en-US" noProof="0" dirty="0">
                <a:sym typeface="Symbol"/>
              </a:rPr>
              <a:t></a:t>
            </a:r>
            <a:r>
              <a:rPr lang="en-US" b="1" noProof="0" dirty="0">
                <a:sym typeface="Symbol"/>
              </a:rPr>
              <a:t>B</a:t>
            </a:r>
            <a:r>
              <a:rPr lang="en-US" b="1" noProof="0" dirty="0"/>
              <a:t>=0 in the center of the quadrupole</a:t>
            </a:r>
          </a:p>
          <a:p>
            <a:pPr algn="just"/>
            <a:endParaRPr lang="en-US" noProof="0" dirty="0"/>
          </a:p>
          <a:p>
            <a:pPr algn="just"/>
            <a:r>
              <a:rPr lang="en-US" noProof="0" dirty="0">
                <a:sym typeface="Symbol"/>
              </a:rPr>
              <a:t>The </a:t>
            </a:r>
            <a:r>
              <a:rPr lang="en-US" b="1" noProof="0" dirty="0">
                <a:sym typeface="Symbol"/>
              </a:rPr>
              <a:t>B intensity increases linearly </a:t>
            </a:r>
            <a:r>
              <a:rPr lang="en-US" noProof="0" dirty="0">
                <a:sym typeface="Symbol"/>
              </a:rPr>
              <a:t>with the off-axis displacement.</a:t>
            </a:r>
          </a:p>
          <a:p>
            <a:pPr algn="just"/>
            <a:endParaRPr lang="en-US" noProof="0" dirty="0">
              <a:sym typeface="Symbol"/>
            </a:endParaRPr>
          </a:p>
          <a:p>
            <a:pPr algn="just"/>
            <a:r>
              <a:rPr lang="en-US" noProof="0" dirty="0">
                <a:sym typeface="Symbol"/>
              </a:rPr>
              <a:t>If the quadrupole is </a:t>
            </a:r>
            <a:r>
              <a:rPr lang="en-US" b="1" noProof="0" dirty="0"/>
              <a:t>focusing in one plane is defocusing in the other plane</a:t>
            </a:r>
          </a:p>
          <a:p>
            <a:endParaRPr lang="en-US" noProof="0" dirty="0"/>
          </a:p>
        </p:txBody>
      </p:sp>
      <p:grpSp>
        <p:nvGrpSpPr>
          <p:cNvPr id="78859" name="Group 26"/>
          <p:cNvGrpSpPr>
            <a:grpSpLocks/>
          </p:cNvGrpSpPr>
          <p:nvPr/>
        </p:nvGrpSpPr>
        <p:grpSpPr bwMode="auto">
          <a:xfrm>
            <a:off x="3863856" y="4286789"/>
            <a:ext cx="2276637" cy="2283164"/>
            <a:chOff x="400" y="1084"/>
            <a:chExt cx="2104" cy="1988"/>
          </a:xfrm>
        </p:grpSpPr>
        <p:pic>
          <p:nvPicPr>
            <p:cNvPr id="7886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" y="1084"/>
              <a:ext cx="2096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64" name="Rectangle 6"/>
            <p:cNvSpPr>
              <a:spLocks noChangeArrowheads="1"/>
            </p:cNvSpPr>
            <p:nvPr/>
          </p:nvSpPr>
          <p:spPr bwMode="auto">
            <a:xfrm>
              <a:off x="1584" y="2208"/>
              <a:ext cx="295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noProof="0" dirty="0"/>
                <a:t>N</a:t>
              </a:r>
            </a:p>
          </p:txBody>
        </p:sp>
        <p:sp>
          <p:nvSpPr>
            <p:cNvPr id="78865" name="Rectangle 7"/>
            <p:cNvSpPr>
              <a:spLocks noChangeArrowheads="1"/>
            </p:cNvSpPr>
            <p:nvPr/>
          </p:nvSpPr>
          <p:spPr bwMode="auto">
            <a:xfrm>
              <a:off x="1072" y="1728"/>
              <a:ext cx="295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noProof="0" dirty="0"/>
                <a:t>N</a:t>
              </a:r>
            </a:p>
          </p:txBody>
        </p:sp>
        <p:sp>
          <p:nvSpPr>
            <p:cNvPr id="78866" name="Rectangle 8"/>
            <p:cNvSpPr>
              <a:spLocks noChangeArrowheads="1"/>
            </p:cNvSpPr>
            <p:nvPr/>
          </p:nvSpPr>
          <p:spPr bwMode="auto">
            <a:xfrm>
              <a:off x="1600" y="1728"/>
              <a:ext cx="261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noProof="0" dirty="0"/>
                <a:t>S</a:t>
              </a:r>
            </a:p>
          </p:txBody>
        </p:sp>
        <p:sp>
          <p:nvSpPr>
            <p:cNvPr id="78867" name="Rectangle 9"/>
            <p:cNvSpPr>
              <a:spLocks noChangeArrowheads="1"/>
            </p:cNvSpPr>
            <p:nvPr/>
          </p:nvSpPr>
          <p:spPr bwMode="auto">
            <a:xfrm>
              <a:off x="1072" y="2208"/>
              <a:ext cx="261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noProof="0" dirty="0"/>
                <a:t>S</a:t>
              </a:r>
            </a:p>
          </p:txBody>
        </p:sp>
        <p:sp>
          <p:nvSpPr>
            <p:cNvPr id="78870" name="Rectangle 15"/>
            <p:cNvSpPr>
              <a:spLocks noChangeArrowheads="1"/>
            </p:cNvSpPr>
            <p:nvPr/>
          </p:nvSpPr>
          <p:spPr bwMode="auto">
            <a:xfrm>
              <a:off x="1888" y="1152"/>
              <a:ext cx="432" cy="480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78873" name="Rectangle 19"/>
            <p:cNvSpPr>
              <a:spLocks noChangeArrowheads="1"/>
            </p:cNvSpPr>
            <p:nvPr/>
          </p:nvSpPr>
          <p:spPr bwMode="auto">
            <a:xfrm>
              <a:off x="448" y="1152"/>
              <a:ext cx="432" cy="480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78874" name="Rectangle 20"/>
            <p:cNvSpPr>
              <a:spLocks noChangeArrowheads="1"/>
            </p:cNvSpPr>
            <p:nvPr/>
          </p:nvSpPr>
          <p:spPr bwMode="auto">
            <a:xfrm>
              <a:off x="400" y="2832"/>
              <a:ext cx="864" cy="240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graphicFrame>
        <p:nvGraphicFramePr>
          <p:cNvPr id="788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224692"/>
              </p:ext>
            </p:extLst>
          </p:nvPr>
        </p:nvGraphicFramePr>
        <p:xfrm>
          <a:off x="839416" y="3212976"/>
          <a:ext cx="2808312" cy="1392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1892160" imgH="939600" progId="Equation.3">
                  <p:embed/>
                </p:oleObj>
              </mc:Choice>
              <mc:Fallback>
                <p:oleObj name="Equazione" r:id="rId4" imgW="18921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416" y="3212976"/>
                        <a:ext cx="2808312" cy="1392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7829">
            <a:off x="319850" y="4581713"/>
            <a:ext cx="1676400" cy="16611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3026" y="4707130"/>
            <a:ext cx="1606454" cy="1606454"/>
          </a:xfrm>
          <a:prstGeom prst="rect">
            <a:avLst/>
          </a:prstGeom>
        </p:spPr>
      </p:pic>
      <p:cxnSp>
        <p:nvCxnSpPr>
          <p:cNvPr id="67" name="Connettore 2 66"/>
          <p:cNvCxnSpPr/>
          <p:nvPr/>
        </p:nvCxnSpPr>
        <p:spPr>
          <a:xfrm flipV="1">
            <a:off x="7644864" y="4616084"/>
            <a:ext cx="0" cy="18258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 flipV="1">
            <a:off x="7212817" y="5653444"/>
            <a:ext cx="1810547" cy="104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Somma 68"/>
          <p:cNvSpPr/>
          <p:nvPr/>
        </p:nvSpPr>
        <p:spPr>
          <a:xfrm>
            <a:off x="7720877" y="587993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0" name="Somma 69"/>
          <p:cNvSpPr/>
          <p:nvPr/>
        </p:nvSpPr>
        <p:spPr>
          <a:xfrm>
            <a:off x="7932896" y="587993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1" name="Somma 70"/>
          <p:cNvSpPr/>
          <p:nvPr/>
        </p:nvSpPr>
        <p:spPr>
          <a:xfrm>
            <a:off x="8148920" y="587993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2" name="Somma 71"/>
          <p:cNvSpPr/>
          <p:nvPr/>
        </p:nvSpPr>
        <p:spPr>
          <a:xfrm>
            <a:off x="8364944" y="587993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3" name="Somma 72"/>
          <p:cNvSpPr/>
          <p:nvPr/>
        </p:nvSpPr>
        <p:spPr>
          <a:xfrm>
            <a:off x="7716872" y="622587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4" name="Somma 73"/>
          <p:cNvSpPr/>
          <p:nvPr/>
        </p:nvSpPr>
        <p:spPr>
          <a:xfrm>
            <a:off x="7928891" y="622587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3" name="Somma 82"/>
          <p:cNvSpPr/>
          <p:nvPr/>
        </p:nvSpPr>
        <p:spPr>
          <a:xfrm>
            <a:off x="8144915" y="622587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5" name="Somma 84"/>
          <p:cNvSpPr/>
          <p:nvPr/>
        </p:nvSpPr>
        <p:spPr>
          <a:xfrm>
            <a:off x="8360939" y="6225870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7" name="Somma 86"/>
          <p:cNvSpPr/>
          <p:nvPr/>
        </p:nvSpPr>
        <p:spPr>
          <a:xfrm>
            <a:off x="7716872" y="6441894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8" name="Somma 87"/>
          <p:cNvSpPr/>
          <p:nvPr/>
        </p:nvSpPr>
        <p:spPr>
          <a:xfrm>
            <a:off x="7928891" y="6441894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9" name="Somma 88"/>
          <p:cNvSpPr/>
          <p:nvPr/>
        </p:nvSpPr>
        <p:spPr>
          <a:xfrm>
            <a:off x="8144915" y="6441894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0" name="Somma 89"/>
          <p:cNvSpPr/>
          <p:nvPr/>
        </p:nvSpPr>
        <p:spPr>
          <a:xfrm>
            <a:off x="8360939" y="6441894"/>
            <a:ext cx="144016" cy="158116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1" name="Ovale 90"/>
          <p:cNvSpPr/>
          <p:nvPr/>
        </p:nvSpPr>
        <p:spPr>
          <a:xfrm>
            <a:off x="7720878" y="5303867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2" name="Ovale 91"/>
          <p:cNvSpPr/>
          <p:nvPr/>
        </p:nvSpPr>
        <p:spPr>
          <a:xfrm>
            <a:off x="7768025" y="53526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3" name="Ovale 92"/>
          <p:cNvSpPr/>
          <p:nvPr/>
        </p:nvSpPr>
        <p:spPr>
          <a:xfrm>
            <a:off x="7936902" y="5303867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4" name="Ovale 93"/>
          <p:cNvSpPr/>
          <p:nvPr/>
        </p:nvSpPr>
        <p:spPr>
          <a:xfrm>
            <a:off x="7984049" y="53526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5" name="Ovale 94"/>
          <p:cNvSpPr/>
          <p:nvPr/>
        </p:nvSpPr>
        <p:spPr>
          <a:xfrm>
            <a:off x="8148921" y="5303867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6" name="Ovale 95"/>
          <p:cNvSpPr/>
          <p:nvPr/>
        </p:nvSpPr>
        <p:spPr>
          <a:xfrm>
            <a:off x="8196068" y="53526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7" name="Ovale 96"/>
          <p:cNvSpPr/>
          <p:nvPr/>
        </p:nvSpPr>
        <p:spPr>
          <a:xfrm>
            <a:off x="8368950" y="5303867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8" name="Ovale 97"/>
          <p:cNvSpPr/>
          <p:nvPr/>
        </p:nvSpPr>
        <p:spPr>
          <a:xfrm>
            <a:off x="8416097" y="53526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9" name="Ovale 98"/>
          <p:cNvSpPr/>
          <p:nvPr/>
        </p:nvSpPr>
        <p:spPr>
          <a:xfrm>
            <a:off x="7716873" y="5015835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0" name="Ovale 99"/>
          <p:cNvSpPr/>
          <p:nvPr/>
        </p:nvSpPr>
        <p:spPr>
          <a:xfrm>
            <a:off x="7764020" y="506457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1" name="Ovale 100"/>
          <p:cNvSpPr/>
          <p:nvPr/>
        </p:nvSpPr>
        <p:spPr>
          <a:xfrm>
            <a:off x="7932897" y="5015835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2" name="Ovale 101"/>
          <p:cNvSpPr/>
          <p:nvPr/>
        </p:nvSpPr>
        <p:spPr>
          <a:xfrm>
            <a:off x="7980044" y="506457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3" name="Ovale 102"/>
          <p:cNvSpPr/>
          <p:nvPr/>
        </p:nvSpPr>
        <p:spPr>
          <a:xfrm>
            <a:off x="8144916" y="5015835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4" name="Ovale 103"/>
          <p:cNvSpPr/>
          <p:nvPr/>
        </p:nvSpPr>
        <p:spPr>
          <a:xfrm>
            <a:off x="8192063" y="506457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5" name="Ovale 104"/>
          <p:cNvSpPr/>
          <p:nvPr/>
        </p:nvSpPr>
        <p:spPr>
          <a:xfrm>
            <a:off x="8364945" y="5015835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6" name="Ovale 105"/>
          <p:cNvSpPr/>
          <p:nvPr/>
        </p:nvSpPr>
        <p:spPr>
          <a:xfrm>
            <a:off x="8412092" y="506457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7" name="Ovale 106"/>
          <p:cNvSpPr/>
          <p:nvPr/>
        </p:nvSpPr>
        <p:spPr>
          <a:xfrm>
            <a:off x="7716873" y="4799811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8" name="Ovale 107"/>
          <p:cNvSpPr/>
          <p:nvPr/>
        </p:nvSpPr>
        <p:spPr>
          <a:xfrm>
            <a:off x="7764020" y="484855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9" name="Ovale 108"/>
          <p:cNvSpPr/>
          <p:nvPr/>
        </p:nvSpPr>
        <p:spPr>
          <a:xfrm>
            <a:off x="7932897" y="4799811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0" name="Ovale 109"/>
          <p:cNvSpPr/>
          <p:nvPr/>
        </p:nvSpPr>
        <p:spPr>
          <a:xfrm>
            <a:off x="7980044" y="484855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1" name="Ovale 110"/>
          <p:cNvSpPr/>
          <p:nvPr/>
        </p:nvSpPr>
        <p:spPr>
          <a:xfrm>
            <a:off x="8144916" y="4799811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2" name="Ovale 111"/>
          <p:cNvSpPr/>
          <p:nvPr/>
        </p:nvSpPr>
        <p:spPr>
          <a:xfrm>
            <a:off x="8192063" y="484855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3" name="Ovale 112"/>
          <p:cNvSpPr/>
          <p:nvPr/>
        </p:nvSpPr>
        <p:spPr>
          <a:xfrm>
            <a:off x="8364945" y="4799811"/>
            <a:ext cx="140011" cy="1432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4" name="Ovale 113"/>
          <p:cNvSpPr/>
          <p:nvPr/>
        </p:nvSpPr>
        <p:spPr>
          <a:xfrm>
            <a:off x="8412092" y="484855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5" name="CasellaDiTesto 114"/>
          <p:cNvSpPr txBox="1"/>
          <p:nvPr/>
        </p:nvSpPr>
        <p:spPr>
          <a:xfrm>
            <a:off x="9023363" y="5465043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z</a:t>
            </a:r>
          </a:p>
        </p:txBody>
      </p:sp>
      <p:sp>
        <p:nvSpPr>
          <p:cNvPr id="116" name="CasellaDiTesto 115"/>
          <p:cNvSpPr txBox="1"/>
          <p:nvPr/>
        </p:nvSpPr>
        <p:spPr>
          <a:xfrm>
            <a:off x="7609015" y="435903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x</a:t>
            </a:r>
          </a:p>
        </p:txBody>
      </p:sp>
      <p:sp>
        <p:nvSpPr>
          <p:cNvPr id="117" name="Ovale 116"/>
          <p:cNvSpPr/>
          <p:nvPr/>
        </p:nvSpPr>
        <p:spPr>
          <a:xfrm>
            <a:off x="7140808" y="559189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8" name="Ovale 117"/>
          <p:cNvSpPr/>
          <p:nvPr/>
        </p:nvSpPr>
        <p:spPr>
          <a:xfrm>
            <a:off x="7161402" y="51834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11543"/>
          <a:stretch/>
        </p:blipFill>
        <p:spPr>
          <a:xfrm>
            <a:off x="7608168" y="836712"/>
            <a:ext cx="2063887" cy="2163356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7549309" y="5561990"/>
            <a:ext cx="191111" cy="1829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7659928" y="2050914"/>
            <a:ext cx="980182" cy="36005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858541" y="232595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>
                <a:solidFill>
                  <a:srgbClr val="FFFF00"/>
                </a:solidFill>
              </a:rPr>
              <a:t>beam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3863856" y="5444442"/>
            <a:ext cx="2451075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>
            <a:off x="7597429" y="5611242"/>
            <a:ext cx="94869" cy="8440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6" name="CasellaDiTesto 75"/>
          <p:cNvSpPr txBox="1"/>
          <p:nvPr/>
        </p:nvSpPr>
        <p:spPr>
          <a:xfrm>
            <a:off x="7320153" y="5630732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y</a:t>
            </a:r>
          </a:p>
        </p:txBody>
      </p:sp>
      <p:cxnSp>
        <p:nvCxnSpPr>
          <p:cNvPr id="77" name="Connettore 2 76"/>
          <p:cNvCxnSpPr/>
          <p:nvPr/>
        </p:nvCxnSpPr>
        <p:spPr>
          <a:xfrm flipV="1">
            <a:off x="5006501" y="4095794"/>
            <a:ext cx="0" cy="27176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sellaDiTesto 79"/>
          <p:cNvSpPr txBox="1"/>
          <p:nvPr/>
        </p:nvSpPr>
        <p:spPr>
          <a:xfrm>
            <a:off x="6314930" y="5227627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x</a:t>
            </a:r>
          </a:p>
        </p:txBody>
      </p:sp>
      <p:sp>
        <p:nvSpPr>
          <p:cNvPr id="81" name="CasellaDiTesto 80"/>
          <p:cNvSpPr txBox="1"/>
          <p:nvPr/>
        </p:nvSpPr>
        <p:spPr>
          <a:xfrm>
            <a:off x="5006501" y="3946549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y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809921" y="1001654"/>
            <a:ext cx="1566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/>
              <a:t>Electromagnetic quadrupoles G &lt;50-100 T/m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442C52A-351A-7894-921D-A31F3273B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9441"/>
          </a:xfrm>
          <a:noFill/>
        </p:spPr>
        <p:txBody>
          <a:bodyPr wrap="square">
            <a:spAutoFit/>
          </a:bodyPr>
          <a:lstStyle/>
          <a:p>
            <a:r>
              <a:rPr lang="en-US" b="1" cap="all" noProof="0" dirty="0">
                <a:latin typeface="+mn-lt"/>
              </a:rPr>
              <a:t>MAGNETIC FIELD: FOCUSING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588F322D-BAC9-69D4-9AFA-F46412ED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140" y="3090939"/>
            <a:ext cx="2564296" cy="66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547E83F-B518-95BB-047D-5D33DEC5E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76323"/>
          <a:stretch>
            <a:fillRect/>
          </a:stretch>
        </p:blipFill>
        <p:spPr bwMode="auto">
          <a:xfrm>
            <a:off x="8266042" y="3717236"/>
            <a:ext cx="3925958" cy="8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21784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16 L 0.05417 -0.00092 C 0.06536 -0.00139 0.08125 0.00255 0.09831 0.00649 C 0.11758 0.0132 0.13242 0.01829 0.14206 0.02709 L 0.19036 0.05973 " pathEditMode="relative" rAng="780000" ptsTypes="AAAAA">
                                      <p:cBhvr>
                                        <p:cTn id="2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61" y="3061122"/>
            <a:ext cx="5355518" cy="111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39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631302"/>
            <a:ext cx="3650480" cy="506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3963" name="Text Box 11"/>
          <p:cNvSpPr txBox="1">
            <a:spLocks noChangeArrowheads="1"/>
          </p:cNvSpPr>
          <p:nvPr/>
        </p:nvSpPr>
        <p:spPr bwMode="auto">
          <a:xfrm>
            <a:off x="1665289" y="987986"/>
            <a:ext cx="88952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noProof="0" dirty="0"/>
              <a:t>To obtain the </a:t>
            </a:r>
            <a:r>
              <a:rPr lang="en-US" sz="1600" b="1" noProof="0" dirty="0"/>
              <a:t>overall focus </a:t>
            </a:r>
            <a:r>
              <a:rPr lang="en-US" sz="1600" noProof="0" dirty="0"/>
              <a:t>of a particle beam along a transport channel or in a circular accelerator it is necessary to use a </a:t>
            </a:r>
            <a:r>
              <a:rPr lang="en-US" sz="1600" b="1" noProof="0" dirty="0"/>
              <a:t>sequence of quadrupoles with the alternating sign</a:t>
            </a:r>
            <a:r>
              <a:rPr lang="en-US" sz="1600" noProof="0" dirty="0"/>
              <a:t>.</a:t>
            </a:r>
          </a:p>
          <a:p>
            <a:pPr algn="just"/>
            <a:br>
              <a:rPr lang="en-US" sz="1600" noProof="0" dirty="0"/>
            </a:br>
            <a:r>
              <a:rPr lang="en-US" sz="1600" noProof="0" dirty="0"/>
              <a:t>This configuration is able to guarantee </a:t>
            </a:r>
            <a:r>
              <a:rPr lang="en-US" sz="1600" b="1" noProof="0" dirty="0"/>
              <a:t>stable trajectories</a:t>
            </a:r>
            <a:r>
              <a:rPr lang="en-US" sz="1600" noProof="0" dirty="0"/>
              <a:t>.</a:t>
            </a:r>
          </a:p>
        </p:txBody>
      </p:sp>
      <p:sp>
        <p:nvSpPr>
          <p:cNvPr id="253969" name="Text Box 17"/>
          <p:cNvSpPr txBox="1">
            <a:spLocks noChangeArrowheads="1"/>
          </p:cNvSpPr>
          <p:nvPr/>
        </p:nvSpPr>
        <p:spPr bwMode="auto">
          <a:xfrm>
            <a:off x="1665288" y="517526"/>
            <a:ext cx="86791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noProof="0" dirty="0"/>
              <a:t>A quadrupole </a:t>
            </a:r>
            <a:r>
              <a:rPr lang="en-US" sz="1600" b="1" noProof="0" dirty="0"/>
              <a:t>focus in one plane and de-focus in the other plane</a:t>
            </a:r>
            <a:r>
              <a:rPr lang="en-US" sz="1600" noProof="0" dirty="0"/>
              <a:t>. </a:t>
            </a:r>
          </a:p>
          <a:p>
            <a:pPr algn="just"/>
            <a:endParaRPr lang="en-US" sz="1600" noProof="0" dirty="0"/>
          </a:p>
        </p:txBody>
      </p:sp>
      <p:sp>
        <p:nvSpPr>
          <p:cNvPr id="253970" name="AutoShape 18"/>
          <p:cNvSpPr>
            <a:spLocks noChangeArrowheads="1"/>
          </p:cNvSpPr>
          <p:nvPr/>
        </p:nvSpPr>
        <p:spPr bwMode="auto">
          <a:xfrm>
            <a:off x="3849812" y="2276872"/>
            <a:ext cx="596174" cy="784249"/>
          </a:xfrm>
          <a:prstGeom prst="downArrow">
            <a:avLst>
              <a:gd name="adj1" fmla="val 50000"/>
              <a:gd name="adj2" fmla="val 415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253971" name="Text Box 19"/>
          <p:cNvSpPr txBox="1">
            <a:spLocks noChangeArrowheads="1"/>
          </p:cNvSpPr>
          <p:nvPr/>
        </p:nvSpPr>
        <p:spPr bwMode="auto">
          <a:xfrm>
            <a:off x="1739830" y="4423464"/>
            <a:ext cx="4500186" cy="13234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noProof="0" dirty="0"/>
              <a:t>The transverse trajectory described by each particle is a </a:t>
            </a:r>
            <a:r>
              <a:rPr lang="en-US" sz="1600" b="1" noProof="0" dirty="0"/>
              <a:t>pseudo-sinusoid</a:t>
            </a:r>
            <a:r>
              <a:rPr lang="en-US" sz="1600" noProof="0" dirty="0"/>
              <a:t>.</a:t>
            </a:r>
          </a:p>
          <a:p>
            <a:pPr algn="just"/>
            <a:br>
              <a:rPr lang="en-US" sz="1600" noProof="0" dirty="0"/>
            </a:br>
            <a:r>
              <a:rPr lang="en-US" sz="1600" noProof="0" dirty="0"/>
              <a:t>The </a:t>
            </a:r>
            <a:r>
              <a:rPr lang="en-US" sz="1600" b="1" noProof="0" dirty="0"/>
              <a:t>envelope of all trajectories is called the β- function</a:t>
            </a:r>
            <a:r>
              <a:rPr lang="en-US" sz="1600" noProof="0" dirty="0"/>
              <a:t>.</a:t>
            </a: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 rot="16200000">
            <a:off x="6578751" y="4890467"/>
            <a:ext cx="550828" cy="940262"/>
          </a:xfrm>
          <a:prstGeom prst="downArrow">
            <a:avLst>
              <a:gd name="adj1" fmla="val 50000"/>
              <a:gd name="adj2" fmla="val 415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1858963" y="-27384"/>
            <a:ext cx="8229600" cy="584775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0" dirty="0">
                <a:latin typeface="+mn-lt"/>
              </a:rPr>
              <a:t>TRANSVERSE FOCUSING: </a:t>
            </a:r>
            <a:r>
              <a:rPr lang="en-US" sz="3200" b="1" noProof="0" dirty="0">
                <a:latin typeface="+mn-lt"/>
                <a:sym typeface="Symbol"/>
              </a:rPr>
              <a:t>-FUNCTION</a:t>
            </a:r>
            <a:endParaRPr lang="en-US" sz="3200" b="1" noProof="0" dirty="0">
              <a:latin typeface="+mn-lt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519065"/>
              </p:ext>
            </p:extLst>
          </p:nvPr>
        </p:nvGraphicFramePr>
        <p:xfrm>
          <a:off x="1999489" y="5949280"/>
          <a:ext cx="3541465" cy="47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92300" imgH="254000" progId="Equation.3">
                  <p:embed/>
                </p:oleObj>
              </mc:Choice>
              <mc:Fallback>
                <p:oleObj name="Equation" r:id="rId5" imgW="18923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489" y="5949280"/>
                        <a:ext cx="3541465" cy="475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nettore 2 11"/>
          <p:cNvCxnSpPr>
            <a:stCxn id="13" idx="1"/>
          </p:cNvCxnSpPr>
          <p:nvPr/>
        </p:nvCxnSpPr>
        <p:spPr>
          <a:xfrm flipH="1" flipV="1">
            <a:off x="4693501" y="6356436"/>
            <a:ext cx="141585" cy="251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835086" y="6346680"/>
            <a:ext cx="1548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Longitudinal coordinate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579731" y="324900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7973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70" grpId="0" animBg="1"/>
      <p:bldP spid="253971" grpId="0" animBg="1"/>
      <p:bldP spid="16" grpId="0" animBg="1"/>
      <p:bldP spid="1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o a tutto sesto 1"/>
          <p:cNvSpPr/>
          <p:nvPr/>
        </p:nvSpPr>
        <p:spPr>
          <a:xfrm>
            <a:off x="2535579" y="4642306"/>
            <a:ext cx="1656184" cy="1658132"/>
          </a:xfrm>
          <a:prstGeom prst="blockArc">
            <a:avLst>
              <a:gd name="adj1" fmla="val 10800000"/>
              <a:gd name="adj2" fmla="val 16231838"/>
              <a:gd name="adj3" fmla="val 1689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Arco a tutto sesto 2"/>
          <p:cNvSpPr/>
          <p:nvPr/>
        </p:nvSpPr>
        <p:spPr>
          <a:xfrm flipH="1">
            <a:off x="3796761" y="4642306"/>
            <a:ext cx="1656184" cy="1658132"/>
          </a:xfrm>
          <a:prstGeom prst="blockArc">
            <a:avLst>
              <a:gd name="adj1" fmla="val 10800000"/>
              <a:gd name="adj2" fmla="val 16231838"/>
              <a:gd name="adj3" fmla="val 1689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" name="Arco a tutto sesto 3"/>
          <p:cNvSpPr/>
          <p:nvPr/>
        </p:nvSpPr>
        <p:spPr>
          <a:xfrm flipV="1">
            <a:off x="2518729" y="5089428"/>
            <a:ext cx="1656184" cy="1658132"/>
          </a:xfrm>
          <a:prstGeom prst="blockArc">
            <a:avLst>
              <a:gd name="adj1" fmla="val 10800000"/>
              <a:gd name="adj2" fmla="val 16231838"/>
              <a:gd name="adj3" fmla="val 1689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Arco a tutto sesto 4"/>
          <p:cNvSpPr/>
          <p:nvPr/>
        </p:nvSpPr>
        <p:spPr>
          <a:xfrm flipH="1" flipV="1">
            <a:off x="3779911" y="5089428"/>
            <a:ext cx="1656184" cy="1658132"/>
          </a:xfrm>
          <a:prstGeom prst="blockArc">
            <a:avLst>
              <a:gd name="adj1" fmla="val 10800000"/>
              <a:gd name="adj2" fmla="val 16231838"/>
              <a:gd name="adj3" fmla="val 1689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6" name="Picture 4" descr="Risultati immagini per synchrot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581128"/>
            <a:ext cx="3595738" cy="21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1919537" y="4801396"/>
            <a:ext cx="128536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arrotondato 7"/>
          <p:cNvSpPr/>
          <p:nvPr/>
        </p:nvSpPr>
        <p:spPr>
          <a:xfrm>
            <a:off x="2668943" y="4796606"/>
            <a:ext cx="2637149" cy="1807737"/>
          </a:xfrm>
          <a:prstGeom prst="roundRect">
            <a:avLst>
              <a:gd name="adj" fmla="val 36925"/>
            </a:avLst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Ovale 10"/>
          <p:cNvSpPr/>
          <p:nvPr/>
        </p:nvSpPr>
        <p:spPr>
          <a:xfrm>
            <a:off x="1775520" y="4729096"/>
            <a:ext cx="144016" cy="14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561718" y="4434239"/>
            <a:ext cx="851597" cy="734314"/>
            <a:chOff x="35496" y="5709590"/>
            <a:chExt cx="1250425" cy="887762"/>
          </a:xfrm>
        </p:grpSpPr>
        <p:sp>
          <p:nvSpPr>
            <p:cNvPr id="14" name="Ovale 13"/>
            <p:cNvSpPr/>
            <p:nvPr/>
          </p:nvSpPr>
          <p:spPr>
            <a:xfrm>
              <a:off x="323528" y="5709590"/>
              <a:ext cx="668070" cy="8877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Rettangolo 52"/>
            <p:cNvSpPr/>
            <p:nvPr/>
          </p:nvSpPr>
          <p:spPr>
            <a:xfrm>
              <a:off x="35496" y="6025752"/>
              <a:ext cx="314321" cy="216024"/>
            </a:xfrm>
            <a:custGeom>
              <a:avLst/>
              <a:gdLst>
                <a:gd name="connsiteX0" fmla="*/ 0 w 360040"/>
                <a:gd name="connsiteY0" fmla="*/ 0 h 216024"/>
                <a:gd name="connsiteX1" fmla="*/ 360040 w 360040"/>
                <a:gd name="connsiteY1" fmla="*/ 0 h 216024"/>
                <a:gd name="connsiteX2" fmla="*/ 360040 w 360040"/>
                <a:gd name="connsiteY2" fmla="*/ 216024 h 216024"/>
                <a:gd name="connsiteX3" fmla="*/ 0 w 360040"/>
                <a:gd name="connsiteY3" fmla="*/ 216024 h 216024"/>
                <a:gd name="connsiteX4" fmla="*/ 0 w 360040"/>
                <a:gd name="connsiteY4" fmla="*/ 0 h 216024"/>
                <a:gd name="connsiteX0" fmla="*/ 360040 w 451480"/>
                <a:gd name="connsiteY0" fmla="*/ 0 h 216024"/>
                <a:gd name="connsiteX1" fmla="*/ 360040 w 451480"/>
                <a:gd name="connsiteY1" fmla="*/ 216024 h 216024"/>
                <a:gd name="connsiteX2" fmla="*/ 0 w 451480"/>
                <a:gd name="connsiteY2" fmla="*/ 216024 h 216024"/>
                <a:gd name="connsiteX3" fmla="*/ 0 w 451480"/>
                <a:gd name="connsiteY3" fmla="*/ 0 h 216024"/>
                <a:gd name="connsiteX4" fmla="*/ 451480 w 451480"/>
                <a:gd name="connsiteY4" fmla="*/ 91440 h 216024"/>
                <a:gd name="connsiteX0" fmla="*/ 360040 w 360040"/>
                <a:gd name="connsiteY0" fmla="*/ 0 h 216024"/>
                <a:gd name="connsiteX1" fmla="*/ 360040 w 360040"/>
                <a:gd name="connsiteY1" fmla="*/ 216024 h 216024"/>
                <a:gd name="connsiteX2" fmla="*/ 0 w 360040"/>
                <a:gd name="connsiteY2" fmla="*/ 216024 h 216024"/>
                <a:gd name="connsiteX3" fmla="*/ 0 w 360040"/>
                <a:gd name="connsiteY3" fmla="*/ 0 h 216024"/>
                <a:gd name="connsiteX4" fmla="*/ 306700 w 360040"/>
                <a:gd name="connsiteY4" fmla="*/ 3810 h 216024"/>
                <a:gd name="connsiteX0" fmla="*/ 360040 w 360040"/>
                <a:gd name="connsiteY0" fmla="*/ 216024 h 216024"/>
                <a:gd name="connsiteX1" fmla="*/ 0 w 360040"/>
                <a:gd name="connsiteY1" fmla="*/ 216024 h 216024"/>
                <a:gd name="connsiteX2" fmla="*/ 0 w 360040"/>
                <a:gd name="connsiteY2" fmla="*/ 0 h 216024"/>
                <a:gd name="connsiteX3" fmla="*/ 306700 w 360040"/>
                <a:gd name="connsiteY3" fmla="*/ 3810 h 216024"/>
                <a:gd name="connsiteX0" fmla="*/ 302890 w 306700"/>
                <a:gd name="connsiteY0" fmla="*/ 21602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95270 w 306700"/>
                <a:gd name="connsiteY0" fmla="*/ 19697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99080 w 306700"/>
                <a:gd name="connsiteY0" fmla="*/ 223644 h 223644"/>
                <a:gd name="connsiteX1" fmla="*/ 0 w 306700"/>
                <a:gd name="connsiteY1" fmla="*/ 216024 h 223644"/>
                <a:gd name="connsiteX2" fmla="*/ 0 w 306700"/>
                <a:gd name="connsiteY2" fmla="*/ 0 h 223644"/>
                <a:gd name="connsiteX3" fmla="*/ 306700 w 306700"/>
                <a:gd name="connsiteY3" fmla="*/ 3810 h 223644"/>
                <a:gd name="connsiteX0" fmla="*/ 302890 w 306700"/>
                <a:gd name="connsiteY0" fmla="*/ 21602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55829 w 306700"/>
                <a:gd name="connsiteY0" fmla="*/ 217929 h 217929"/>
                <a:gd name="connsiteX1" fmla="*/ 0 w 306700"/>
                <a:gd name="connsiteY1" fmla="*/ 216024 h 217929"/>
                <a:gd name="connsiteX2" fmla="*/ 0 w 306700"/>
                <a:gd name="connsiteY2" fmla="*/ 0 h 217929"/>
                <a:gd name="connsiteX3" fmla="*/ 306700 w 306700"/>
                <a:gd name="connsiteY3" fmla="*/ 3810 h 217929"/>
                <a:gd name="connsiteX0" fmla="*/ 254206 w 306700"/>
                <a:gd name="connsiteY0" fmla="*/ 21221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54206 w 259640"/>
                <a:gd name="connsiteY0" fmla="*/ 212214 h 216024"/>
                <a:gd name="connsiteX1" fmla="*/ 0 w 259640"/>
                <a:gd name="connsiteY1" fmla="*/ 216024 h 216024"/>
                <a:gd name="connsiteX2" fmla="*/ 0 w 259640"/>
                <a:gd name="connsiteY2" fmla="*/ 0 h 216024"/>
                <a:gd name="connsiteX3" fmla="*/ 259640 w 259640"/>
                <a:gd name="connsiteY3" fmla="*/ 0 h 216024"/>
                <a:gd name="connsiteX0" fmla="*/ 254206 w 267754"/>
                <a:gd name="connsiteY0" fmla="*/ 212214 h 216024"/>
                <a:gd name="connsiteX1" fmla="*/ 0 w 267754"/>
                <a:gd name="connsiteY1" fmla="*/ 216024 h 216024"/>
                <a:gd name="connsiteX2" fmla="*/ 0 w 267754"/>
                <a:gd name="connsiteY2" fmla="*/ 0 h 216024"/>
                <a:gd name="connsiteX3" fmla="*/ 267754 w 267754"/>
                <a:gd name="connsiteY3" fmla="*/ 0 h 216024"/>
                <a:gd name="connsiteX0" fmla="*/ 265566 w 267754"/>
                <a:gd name="connsiteY0" fmla="*/ 212214 h 216024"/>
                <a:gd name="connsiteX1" fmla="*/ 0 w 267754"/>
                <a:gd name="connsiteY1" fmla="*/ 216024 h 216024"/>
                <a:gd name="connsiteX2" fmla="*/ 0 w 267754"/>
                <a:gd name="connsiteY2" fmla="*/ 0 h 216024"/>
                <a:gd name="connsiteX3" fmla="*/ 267754 w 267754"/>
                <a:gd name="connsiteY3" fmla="*/ 0 h 21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54" h="216024">
                  <a:moveTo>
                    <a:pt x="265566" y="212214"/>
                  </a:moveTo>
                  <a:lnTo>
                    <a:pt x="0" y="216024"/>
                  </a:lnTo>
                  <a:lnTo>
                    <a:pt x="0" y="0"/>
                  </a:lnTo>
                  <a:lnTo>
                    <a:pt x="267754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ttangolo 52"/>
            <p:cNvSpPr/>
            <p:nvPr/>
          </p:nvSpPr>
          <p:spPr>
            <a:xfrm rot="10800000">
              <a:off x="971600" y="6025989"/>
              <a:ext cx="314321" cy="216024"/>
            </a:xfrm>
            <a:custGeom>
              <a:avLst/>
              <a:gdLst>
                <a:gd name="connsiteX0" fmla="*/ 0 w 360040"/>
                <a:gd name="connsiteY0" fmla="*/ 0 h 216024"/>
                <a:gd name="connsiteX1" fmla="*/ 360040 w 360040"/>
                <a:gd name="connsiteY1" fmla="*/ 0 h 216024"/>
                <a:gd name="connsiteX2" fmla="*/ 360040 w 360040"/>
                <a:gd name="connsiteY2" fmla="*/ 216024 h 216024"/>
                <a:gd name="connsiteX3" fmla="*/ 0 w 360040"/>
                <a:gd name="connsiteY3" fmla="*/ 216024 h 216024"/>
                <a:gd name="connsiteX4" fmla="*/ 0 w 360040"/>
                <a:gd name="connsiteY4" fmla="*/ 0 h 216024"/>
                <a:gd name="connsiteX0" fmla="*/ 360040 w 451480"/>
                <a:gd name="connsiteY0" fmla="*/ 0 h 216024"/>
                <a:gd name="connsiteX1" fmla="*/ 360040 w 451480"/>
                <a:gd name="connsiteY1" fmla="*/ 216024 h 216024"/>
                <a:gd name="connsiteX2" fmla="*/ 0 w 451480"/>
                <a:gd name="connsiteY2" fmla="*/ 216024 h 216024"/>
                <a:gd name="connsiteX3" fmla="*/ 0 w 451480"/>
                <a:gd name="connsiteY3" fmla="*/ 0 h 216024"/>
                <a:gd name="connsiteX4" fmla="*/ 451480 w 451480"/>
                <a:gd name="connsiteY4" fmla="*/ 91440 h 216024"/>
                <a:gd name="connsiteX0" fmla="*/ 360040 w 360040"/>
                <a:gd name="connsiteY0" fmla="*/ 0 h 216024"/>
                <a:gd name="connsiteX1" fmla="*/ 360040 w 360040"/>
                <a:gd name="connsiteY1" fmla="*/ 216024 h 216024"/>
                <a:gd name="connsiteX2" fmla="*/ 0 w 360040"/>
                <a:gd name="connsiteY2" fmla="*/ 216024 h 216024"/>
                <a:gd name="connsiteX3" fmla="*/ 0 w 360040"/>
                <a:gd name="connsiteY3" fmla="*/ 0 h 216024"/>
                <a:gd name="connsiteX4" fmla="*/ 306700 w 360040"/>
                <a:gd name="connsiteY4" fmla="*/ 3810 h 216024"/>
                <a:gd name="connsiteX0" fmla="*/ 360040 w 360040"/>
                <a:gd name="connsiteY0" fmla="*/ 216024 h 216024"/>
                <a:gd name="connsiteX1" fmla="*/ 0 w 360040"/>
                <a:gd name="connsiteY1" fmla="*/ 216024 h 216024"/>
                <a:gd name="connsiteX2" fmla="*/ 0 w 360040"/>
                <a:gd name="connsiteY2" fmla="*/ 0 h 216024"/>
                <a:gd name="connsiteX3" fmla="*/ 306700 w 360040"/>
                <a:gd name="connsiteY3" fmla="*/ 3810 h 216024"/>
                <a:gd name="connsiteX0" fmla="*/ 302890 w 306700"/>
                <a:gd name="connsiteY0" fmla="*/ 21602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95270 w 306700"/>
                <a:gd name="connsiteY0" fmla="*/ 19697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99080 w 306700"/>
                <a:gd name="connsiteY0" fmla="*/ 223644 h 223644"/>
                <a:gd name="connsiteX1" fmla="*/ 0 w 306700"/>
                <a:gd name="connsiteY1" fmla="*/ 216024 h 223644"/>
                <a:gd name="connsiteX2" fmla="*/ 0 w 306700"/>
                <a:gd name="connsiteY2" fmla="*/ 0 h 223644"/>
                <a:gd name="connsiteX3" fmla="*/ 306700 w 306700"/>
                <a:gd name="connsiteY3" fmla="*/ 3810 h 223644"/>
                <a:gd name="connsiteX0" fmla="*/ 302890 w 306700"/>
                <a:gd name="connsiteY0" fmla="*/ 21602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55829 w 306700"/>
                <a:gd name="connsiteY0" fmla="*/ 217929 h 217929"/>
                <a:gd name="connsiteX1" fmla="*/ 0 w 306700"/>
                <a:gd name="connsiteY1" fmla="*/ 216024 h 217929"/>
                <a:gd name="connsiteX2" fmla="*/ 0 w 306700"/>
                <a:gd name="connsiteY2" fmla="*/ 0 h 217929"/>
                <a:gd name="connsiteX3" fmla="*/ 306700 w 306700"/>
                <a:gd name="connsiteY3" fmla="*/ 3810 h 217929"/>
                <a:gd name="connsiteX0" fmla="*/ 254206 w 306700"/>
                <a:gd name="connsiteY0" fmla="*/ 212214 h 216024"/>
                <a:gd name="connsiteX1" fmla="*/ 0 w 306700"/>
                <a:gd name="connsiteY1" fmla="*/ 216024 h 216024"/>
                <a:gd name="connsiteX2" fmla="*/ 0 w 306700"/>
                <a:gd name="connsiteY2" fmla="*/ 0 h 216024"/>
                <a:gd name="connsiteX3" fmla="*/ 306700 w 306700"/>
                <a:gd name="connsiteY3" fmla="*/ 3810 h 216024"/>
                <a:gd name="connsiteX0" fmla="*/ 254206 w 259640"/>
                <a:gd name="connsiteY0" fmla="*/ 212214 h 216024"/>
                <a:gd name="connsiteX1" fmla="*/ 0 w 259640"/>
                <a:gd name="connsiteY1" fmla="*/ 216024 h 216024"/>
                <a:gd name="connsiteX2" fmla="*/ 0 w 259640"/>
                <a:gd name="connsiteY2" fmla="*/ 0 h 216024"/>
                <a:gd name="connsiteX3" fmla="*/ 259640 w 259640"/>
                <a:gd name="connsiteY3" fmla="*/ 0 h 216024"/>
                <a:gd name="connsiteX0" fmla="*/ 254206 w 267754"/>
                <a:gd name="connsiteY0" fmla="*/ 212214 h 216024"/>
                <a:gd name="connsiteX1" fmla="*/ 0 w 267754"/>
                <a:gd name="connsiteY1" fmla="*/ 216024 h 216024"/>
                <a:gd name="connsiteX2" fmla="*/ 0 w 267754"/>
                <a:gd name="connsiteY2" fmla="*/ 0 h 216024"/>
                <a:gd name="connsiteX3" fmla="*/ 267754 w 267754"/>
                <a:gd name="connsiteY3" fmla="*/ 0 h 216024"/>
                <a:gd name="connsiteX0" fmla="*/ 265566 w 267754"/>
                <a:gd name="connsiteY0" fmla="*/ 212214 h 216024"/>
                <a:gd name="connsiteX1" fmla="*/ 0 w 267754"/>
                <a:gd name="connsiteY1" fmla="*/ 216024 h 216024"/>
                <a:gd name="connsiteX2" fmla="*/ 0 w 267754"/>
                <a:gd name="connsiteY2" fmla="*/ 0 h 216024"/>
                <a:gd name="connsiteX3" fmla="*/ 267754 w 267754"/>
                <a:gd name="connsiteY3" fmla="*/ 0 h 21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54" h="216024">
                  <a:moveTo>
                    <a:pt x="265566" y="212214"/>
                  </a:moveTo>
                  <a:lnTo>
                    <a:pt x="0" y="216024"/>
                  </a:lnTo>
                  <a:lnTo>
                    <a:pt x="0" y="0"/>
                  </a:lnTo>
                  <a:lnTo>
                    <a:pt x="267754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8" name="Connettore 2 17"/>
          <p:cNvCxnSpPr/>
          <p:nvPr/>
        </p:nvCxnSpPr>
        <p:spPr>
          <a:xfrm>
            <a:off x="3779912" y="4793077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3779912" y="4793077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3779912" y="4793077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3779912" y="4793077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3779912" y="4793077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3779912" y="4793077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3779912" y="4793077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3779912" y="4793077"/>
            <a:ext cx="43295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/>
          <p:cNvSpPr/>
          <p:nvPr/>
        </p:nvSpPr>
        <p:spPr>
          <a:xfrm>
            <a:off x="3132891" y="4736896"/>
            <a:ext cx="144016" cy="14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9334" name="Picture 6" descr="Risultati immagini per x band lin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86" y="2116134"/>
            <a:ext cx="1874407" cy="14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3" b="24025"/>
          <a:stretch/>
        </p:blipFill>
        <p:spPr>
          <a:xfrm>
            <a:off x="7248128" y="828190"/>
            <a:ext cx="4755814" cy="2637201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132856"/>
            <a:ext cx="2113994" cy="1405806"/>
          </a:xfrm>
          <a:prstGeom prst="rect">
            <a:avLst/>
          </a:prstGeom>
        </p:spPr>
      </p:pic>
      <p:pic>
        <p:nvPicPr>
          <p:cNvPr id="32" name="Picture 8" descr="C:\Users\David\Desktop\MASTER LEZIONI\CAS_2016\images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2780928"/>
            <a:ext cx="2293045" cy="116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/>
          <p:cNvSpPr txBox="1"/>
          <p:nvPr/>
        </p:nvSpPr>
        <p:spPr>
          <a:xfrm>
            <a:off x="1719278" y="3538303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m</a:t>
            </a:r>
          </a:p>
        </p:txBody>
      </p:sp>
      <p:cxnSp>
        <p:nvCxnSpPr>
          <p:cNvPr id="36" name="Connettore 2 35"/>
          <p:cNvCxnSpPr/>
          <p:nvPr/>
        </p:nvCxnSpPr>
        <p:spPr>
          <a:xfrm>
            <a:off x="2088291" y="3748674"/>
            <a:ext cx="25224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610749" y="353265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km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6A5E115-9FF9-498E-462E-ADE8B7667B74}"/>
              </a:ext>
            </a:extLst>
          </p:cNvPr>
          <p:cNvSpPr/>
          <p:nvPr/>
        </p:nvSpPr>
        <p:spPr>
          <a:xfrm>
            <a:off x="34156" y="620688"/>
            <a:ext cx="70699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noProof="0" dirty="0"/>
              <a:t>A typical LINAC is, in conclusion, an </a:t>
            </a:r>
            <a:r>
              <a:rPr lang="en-US" sz="1600" b="1" noProof="0" dirty="0"/>
              <a:t>alternating sequence </a:t>
            </a:r>
            <a:r>
              <a:rPr lang="en-US" sz="1600" noProof="0" dirty="0"/>
              <a:t>of accelerating </a:t>
            </a:r>
            <a:r>
              <a:rPr lang="en-US" sz="1600" b="1" noProof="0" dirty="0"/>
              <a:t>sections</a:t>
            </a:r>
            <a:r>
              <a:rPr lang="en-US" sz="1600" noProof="0" dirty="0"/>
              <a:t>, </a:t>
            </a:r>
            <a:r>
              <a:rPr lang="en-US" sz="1600" b="1" noProof="0" dirty="0"/>
              <a:t>quadrupoles</a:t>
            </a:r>
            <a:r>
              <a:rPr lang="en-US" sz="1600" noProof="0" dirty="0"/>
              <a:t>, </a:t>
            </a:r>
            <a:r>
              <a:rPr lang="en-US" sz="1600" b="1" noProof="0" dirty="0"/>
              <a:t>diagnostic elements </a:t>
            </a:r>
            <a:r>
              <a:rPr lang="en-US" sz="1600" noProof="0" dirty="0"/>
              <a:t>(that allow the measurement of the beam position, profile, charge, </a:t>
            </a:r>
            <a:r>
              <a:rPr lang="en-US" sz="1600" noProof="0" dirty="0" err="1"/>
              <a:t>etc</a:t>
            </a:r>
            <a:r>
              <a:rPr lang="en-US" sz="1600" noProof="0" dirty="0"/>
              <a:t>…) and </a:t>
            </a:r>
            <a:r>
              <a:rPr lang="en-US" sz="1600" b="1" noProof="0" dirty="0"/>
              <a:t>pumping systems</a:t>
            </a:r>
            <a:r>
              <a:rPr lang="en-US" sz="1600" noProof="0" dirty="0"/>
              <a:t>. Vacuum in a particle accelerator is typically on the order of 10</a:t>
            </a:r>
            <a:r>
              <a:rPr lang="en-US" sz="1600" baseline="30000" noProof="0" dirty="0"/>
              <a:t>-8</a:t>
            </a:r>
            <a:r>
              <a:rPr lang="en-US" sz="1600" noProof="0" dirty="0"/>
              <a:t>-10</a:t>
            </a:r>
            <a:r>
              <a:rPr lang="en-US" sz="1600" baseline="30000" noProof="0" dirty="0"/>
              <a:t>-10</a:t>
            </a:r>
            <a:r>
              <a:rPr lang="en-US" sz="1600" noProof="0" dirty="0"/>
              <a:t> mbar. If such pressures were not reached, the particles would be lost due to impacts with the gas molecules. They can be of few m up to km…</a:t>
            </a:r>
          </a:p>
          <a:p>
            <a:pPr algn="just"/>
            <a:endParaRPr lang="en-US" sz="1600" noProof="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F3C614-7907-18EA-CEFC-00EDA02F1293}"/>
              </a:ext>
            </a:extLst>
          </p:cNvPr>
          <p:cNvSpPr txBox="1"/>
          <p:nvPr/>
        </p:nvSpPr>
        <p:spPr>
          <a:xfrm>
            <a:off x="0" y="4077072"/>
            <a:ext cx="12167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/>
              <a:t>By </a:t>
            </a:r>
            <a:r>
              <a:rPr lang="en-US" sz="1600" b="1" noProof="0" dirty="0"/>
              <a:t>dipoles</a:t>
            </a:r>
            <a:r>
              <a:rPr lang="en-US" sz="1600" noProof="0" dirty="0"/>
              <a:t> the beam can also be circulated in a ring. A single </a:t>
            </a:r>
            <a:r>
              <a:rPr lang="en-US" sz="1600" b="1" noProof="0" dirty="0"/>
              <a:t>accelerating cavity </a:t>
            </a:r>
            <a:r>
              <a:rPr lang="en-US" sz="1600" noProof="0" dirty="0"/>
              <a:t>accelerate the particles at each passage. These machines are called </a:t>
            </a:r>
            <a:r>
              <a:rPr lang="en-US" sz="1600" b="1" noProof="0" dirty="0"/>
              <a:t>synchrotrons</a:t>
            </a:r>
            <a:r>
              <a:rPr lang="en-US" sz="1600" noProof="0" dirty="0"/>
              <a:t>.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B86FA7-4EA0-0207-0E59-DE4236E5C00E}"/>
              </a:ext>
            </a:extLst>
          </p:cNvPr>
          <p:cNvSpPr/>
          <p:nvPr/>
        </p:nvSpPr>
        <p:spPr>
          <a:xfrm>
            <a:off x="1524000" y="9551"/>
            <a:ext cx="9138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noProof="0" dirty="0">
                <a:latin typeface="Calibri" pitchFamily="34" charset="0"/>
              </a:rPr>
              <a:t>LINAC AND SYNCHROTRON</a:t>
            </a:r>
          </a:p>
        </p:txBody>
      </p:sp>
    </p:spTree>
    <p:extLst>
      <p:ext uri="{BB962C8B-B14F-4D97-AF65-F5344CB8AC3E}">
        <p14:creationId xmlns:p14="http://schemas.microsoft.com/office/powerpoint/2010/main" val="11903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C 0.02474 -0.00162 0.12435 -0.00509 0.16862 0.00046 C 0.21302 0.00602 0.24674 -0.01505 0.26575 0.03333 C 0.29388 0.09329 0.27838 0.21875 0.26536 0.23032 C 0.24935 0.26991 0.19961 0.26273 0.16875 0.26319 C 0.13776 0.26366 0.09231 0.26991 0.07955 0.2331 C 0.07148 0.22153 0.06002 0.1544 0.06523 0.11551 C 0.06445 0.0838 0.06666 0.0625 0.07435 0.04329 C 0.0819 0.02407 0.09922 0.00394 0.11132 0.00046 " pathEditMode="relative" rAng="0" ptsTypes="AAAAAAA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6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7 -0.0007 C 0.12396 -0.0007 0.17227 -0.02986 0.17162 0.13611 C 0.17227 0.28333 0.12292 0.26111 0.06393 0.26111 C 0.00469 0.26111 -0.04583 0.28634 -0.04753 0.13426 C -0.04831 -0.01088 0.00573 -0.0007 0.06497 -0.0007 Z " pathEditMode="relative" rAng="0" ptsTypes="AAAAA"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11" grpId="0" animBg="1"/>
      <p:bldP spid="11" grpId="1" animBg="1"/>
      <p:bldP spid="11" grpId="2" animBg="1"/>
      <p:bldP spid="28" grpId="0" animBg="1"/>
      <p:bldP spid="28" grpId="1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03B276C-B55A-F8C7-0F84-EE8190564E0E}"/>
              </a:ext>
            </a:extLst>
          </p:cNvPr>
          <p:cNvSpPr/>
          <p:nvPr/>
        </p:nvSpPr>
        <p:spPr>
          <a:xfrm>
            <a:off x="1487488" y="2636912"/>
            <a:ext cx="9138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noProof="0" dirty="0">
                <a:latin typeface="Calibri" pitchFamily="34" charset="0"/>
              </a:rPr>
              <a:t>APPLICATIONS</a:t>
            </a:r>
          </a:p>
        </p:txBody>
      </p:sp>
      <p:pic>
        <p:nvPicPr>
          <p:cNvPr id="6" name="Picture 4" descr="https://upload.wikimedia.org/wikipedia/commons/thumb/3/3d/PET-MIPS-anim.gif/220px-PET-MIPS-anim.gif">
            <a:extLst>
              <a:ext uri="{FF2B5EF4-FFF2-40B4-BE49-F238E27FC236}">
                <a16:creationId xmlns:a16="http://schemas.microsoft.com/office/drawing/2014/main" id="{85726C90-7B7D-F9BB-B7F7-B288312CEF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476672"/>
            <a:ext cx="1872208" cy="281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sultati immagini per radiotherapy">
            <a:extLst>
              <a:ext uri="{FF2B5EF4-FFF2-40B4-BE49-F238E27FC236}">
                <a16:creationId xmlns:a16="http://schemas.microsoft.com/office/drawing/2014/main" id="{C40D4FE1-3678-7DD2-205C-D23279F4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581128"/>
            <a:ext cx="2937901" cy="19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48294F4-2884-1580-19A1-303B50C80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4581128"/>
            <a:ext cx="2915618" cy="1512168"/>
          </a:xfrm>
          <a:prstGeom prst="rect">
            <a:avLst/>
          </a:prstGeom>
        </p:spPr>
      </p:pic>
      <p:pic>
        <p:nvPicPr>
          <p:cNvPr id="17" name="Picture 8" descr="Risultati immagini per alba synchrotron">
            <a:extLst>
              <a:ext uri="{FF2B5EF4-FFF2-40B4-BE49-F238E27FC236}">
                <a16:creationId xmlns:a16="http://schemas.microsoft.com/office/drawing/2014/main" id="{A3FFFC33-EF1C-1C68-9992-4A619B9B1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r="27652"/>
          <a:stretch/>
        </p:blipFill>
        <p:spPr bwMode="auto">
          <a:xfrm>
            <a:off x="9087554" y="952384"/>
            <a:ext cx="2985110" cy="226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CDAECDB-F620-9D4B-727F-3D13F9D0A0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4005064"/>
            <a:ext cx="2691095" cy="25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1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noProof="0" dirty="0"/>
              <a:t>MEDICAL APPLICATIONS: RADIOISOTOPE PRODUCTION</a:t>
            </a:r>
            <a:endParaRPr lang="en-US" sz="4000" b="1" noProof="0" dirty="0">
              <a:latin typeface="Calibr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22076" y="764704"/>
            <a:ext cx="685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noProof="0" dirty="0"/>
              <a:t>Production of radioisotopes</a:t>
            </a:r>
            <a:r>
              <a:rPr lang="en-US" sz="1600" noProof="0" dirty="0"/>
              <a:t>: protons of 7-100 MeV accelerated with </a:t>
            </a:r>
            <a:r>
              <a:rPr lang="en-US" sz="1600" b="1" noProof="0" dirty="0"/>
              <a:t>cyclotrons or linacs </a:t>
            </a:r>
            <a:r>
              <a:rPr lang="en-US" sz="1600" noProof="0" dirty="0"/>
              <a:t>(50 type of isotopes, used for diagnostics and treatment are produced with accelerators)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26" y="1459586"/>
            <a:ext cx="3779728" cy="276983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89339" y="1090253"/>
            <a:ext cx="349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/>
              <a:t>PET</a:t>
            </a:r>
            <a:r>
              <a:rPr lang="en-US" noProof="0" dirty="0"/>
              <a:t>: Positron Emission Tomography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2" t="29332" r="13234" b="35714"/>
          <a:stretch/>
        </p:blipFill>
        <p:spPr bwMode="auto">
          <a:xfrm>
            <a:off x="2072100" y="1826930"/>
            <a:ext cx="2190781" cy="175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 descr="https://upload.wikimedia.org/wikipedia/commons/thumb/3/3d/PET-MIPS-anim.gif/220px-PET-MIPS-ani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988840"/>
            <a:ext cx="1456563" cy="21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6" name="Picture 2" descr="ECAT-Exact-HR--PET-Scan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67" y="4680947"/>
            <a:ext cx="2476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Risultati immagini per radioisotopi produzio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424" y="4836968"/>
            <a:ext cx="3040398" cy="16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70" y="5356803"/>
            <a:ext cx="3088366" cy="1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 descr="cyc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00" y="3626148"/>
            <a:ext cx="2188203" cy="17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7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11424" y="908720"/>
            <a:ext cx="4732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/>
              <a:t>One irradiate tumors </a:t>
            </a:r>
            <a:r>
              <a:rPr lang="en-US" sz="1600" noProof="0" dirty="0" err="1"/>
              <a:t>woth</a:t>
            </a:r>
            <a:r>
              <a:rPr lang="en-US" sz="1600" noProof="0" dirty="0"/>
              <a:t> X-rays or electrons</a:t>
            </a:r>
            <a:endParaRPr lang="en-US" sz="1600" b="1" noProof="0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130" y="1184427"/>
            <a:ext cx="2710798" cy="2543858"/>
          </a:xfrm>
          <a:prstGeom prst="rect">
            <a:avLst/>
          </a:prstGeom>
        </p:spPr>
      </p:pic>
      <p:cxnSp>
        <p:nvCxnSpPr>
          <p:cNvPr id="4" name="Connettore 2 3"/>
          <p:cNvCxnSpPr>
            <a:stCxn id="5" idx="3"/>
          </p:cNvCxnSpPr>
          <p:nvPr/>
        </p:nvCxnSpPr>
        <p:spPr>
          <a:xfrm>
            <a:off x="8619626" y="2670896"/>
            <a:ext cx="1026601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7360189" y="2409286"/>
            <a:ext cx="125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Collimation system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678319" y="661207"/>
            <a:ext cx="2145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Metallic sheet for X ray production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8722037" y="1150754"/>
            <a:ext cx="1135449" cy="6928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0796446" y="842978"/>
            <a:ext cx="62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LINAC</a:t>
            </a:r>
          </a:p>
        </p:txBody>
      </p:sp>
      <p:cxnSp>
        <p:nvCxnSpPr>
          <p:cNvPr id="9" name="Connettore 2 8"/>
          <p:cNvCxnSpPr>
            <a:stCxn id="8" idx="2"/>
          </p:cNvCxnSpPr>
          <p:nvPr/>
        </p:nvCxnSpPr>
        <p:spPr>
          <a:xfrm flipH="1">
            <a:off x="10654340" y="1150755"/>
            <a:ext cx="455794" cy="101608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x ray acceler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4"/>
          <a:stretch/>
        </p:blipFill>
        <p:spPr bwMode="auto">
          <a:xfrm>
            <a:off x="732278" y="1316143"/>
            <a:ext cx="4704217" cy="20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3889323"/>
            <a:ext cx="3163951" cy="296867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415481" y="1"/>
            <a:ext cx="9252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noProof="0" dirty="0"/>
              <a:t>MEDICAL APPLICATIONS: RADIOTHERAPY</a:t>
            </a:r>
            <a:endParaRPr lang="en-US" sz="4000" b="1" noProof="0" dirty="0">
              <a:latin typeface="Calibri" pitchFamily="34" charset="0"/>
            </a:endParaRPr>
          </a:p>
        </p:txBody>
      </p:sp>
      <p:pic>
        <p:nvPicPr>
          <p:cNvPr id="97282" name="Picture 2" descr="Risultati immagini per radiothera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645024"/>
            <a:ext cx="4524704" cy="30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nettore 4 48"/>
          <p:cNvCxnSpPr>
            <a:cxnSpLocks/>
            <a:stCxn id="70" idx="2"/>
            <a:endCxn id="52" idx="0"/>
          </p:cNvCxnSpPr>
          <p:nvPr/>
        </p:nvCxnSpPr>
        <p:spPr>
          <a:xfrm rot="16200000" flipH="1">
            <a:off x="6154470" y="1781882"/>
            <a:ext cx="3345252" cy="3693400"/>
          </a:xfrm>
          <a:prstGeom prst="bentConnector3">
            <a:avLst>
              <a:gd name="adj1" fmla="val 9176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2279577" y="-15302"/>
            <a:ext cx="7422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noProof="0" dirty="0">
                <a:latin typeface="Calibri" pitchFamily="34" charset="0"/>
              </a:rPr>
              <a:t>WHAT CAN PARTICLE ACCELERATORS DO?</a:t>
            </a:r>
            <a:endParaRPr lang="en-US" sz="3200" noProof="0" dirty="0"/>
          </a:p>
        </p:txBody>
      </p:sp>
      <p:pic>
        <p:nvPicPr>
          <p:cNvPr id="5" name="Picture 4" descr="https://upload.wikimedia.org/wikipedia/commons/thumb/3/3d/PET-MIPS-anim.gif/220px-PET-MIPS-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137008"/>
            <a:ext cx="1456563" cy="21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4 6"/>
          <p:cNvCxnSpPr>
            <a:cxnSpLocks/>
            <a:stCxn id="70" idx="2"/>
            <a:endCxn id="5" idx="0"/>
          </p:cNvCxnSpPr>
          <p:nvPr/>
        </p:nvCxnSpPr>
        <p:spPr>
          <a:xfrm rot="5400000" flipH="1">
            <a:off x="3112545" y="-911895"/>
            <a:ext cx="818948" cy="4916754"/>
          </a:xfrm>
          <a:prstGeom prst="bentConnector5">
            <a:avLst>
              <a:gd name="adj1" fmla="val -27914"/>
              <a:gd name="adj2" fmla="val 65499"/>
              <a:gd name="adj3" fmla="val 12791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28124" y="3314757"/>
            <a:ext cx="1463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Isotopes production </a:t>
            </a:r>
          </a:p>
        </p:txBody>
      </p:sp>
      <p:pic>
        <p:nvPicPr>
          <p:cNvPr id="9" name="Picture 2" descr="Risultati immagini per radiothera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5137407"/>
            <a:ext cx="2183454" cy="14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4 10"/>
          <p:cNvCxnSpPr>
            <a:cxnSpLocks/>
            <a:stCxn id="70" idx="2"/>
            <a:endCxn id="9" idx="0"/>
          </p:cNvCxnSpPr>
          <p:nvPr/>
        </p:nvCxnSpPr>
        <p:spPr>
          <a:xfrm rot="5400000">
            <a:off x="2437053" y="1594063"/>
            <a:ext cx="3181451" cy="3905237"/>
          </a:xfrm>
          <a:prstGeom prst="bentConnector3">
            <a:avLst>
              <a:gd name="adj1" fmla="val 9191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839416" y="6550223"/>
            <a:ext cx="242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Radiotherapy and </a:t>
            </a:r>
            <a:r>
              <a:rPr lang="en-US" sz="1400" noProof="0" dirty="0" err="1"/>
              <a:t>adrotherapy</a:t>
            </a:r>
            <a:endParaRPr lang="en-US" sz="1400" noProof="0" dirty="0"/>
          </a:p>
        </p:txBody>
      </p:sp>
      <p:cxnSp>
        <p:nvCxnSpPr>
          <p:cNvPr id="14" name="Connettore 4 13"/>
          <p:cNvCxnSpPr>
            <a:cxnSpLocks/>
            <a:stCxn id="70" idx="2"/>
            <a:endCxn id="15" idx="0"/>
          </p:cNvCxnSpPr>
          <p:nvPr/>
        </p:nvCxnSpPr>
        <p:spPr>
          <a:xfrm rot="5400000">
            <a:off x="4226906" y="1603502"/>
            <a:ext cx="1401036" cy="2105944"/>
          </a:xfrm>
          <a:prstGeom prst="bentConnector3">
            <a:avLst>
              <a:gd name="adj1" fmla="val 7719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8" y="3356992"/>
            <a:ext cx="1893607" cy="982108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743263" y="3709587"/>
            <a:ext cx="93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National security</a:t>
            </a:r>
          </a:p>
        </p:txBody>
      </p:sp>
      <p:pic>
        <p:nvPicPr>
          <p:cNvPr id="23" name="Picture 15" descr="Risultati immagini per food irradi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789040"/>
            <a:ext cx="1097229" cy="108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3044439" y="4456878"/>
            <a:ext cx="1033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/>
              <a:t>sterilization</a:t>
            </a:r>
          </a:p>
        </p:txBody>
      </p:sp>
      <p:cxnSp>
        <p:nvCxnSpPr>
          <p:cNvPr id="29" name="Connettore 4 28"/>
          <p:cNvCxnSpPr>
            <a:stCxn id="70" idx="2"/>
            <a:endCxn id="23" idx="0"/>
          </p:cNvCxnSpPr>
          <p:nvPr/>
        </p:nvCxnSpPr>
        <p:spPr>
          <a:xfrm rot="5400000">
            <a:off x="3055704" y="864348"/>
            <a:ext cx="1833084" cy="401630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90" y="5448040"/>
            <a:ext cx="1634330" cy="101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CasellaDiTesto 36"/>
          <p:cNvSpPr txBox="1"/>
          <p:nvPr/>
        </p:nvSpPr>
        <p:spPr>
          <a:xfrm>
            <a:off x="3863752" y="6547767"/>
            <a:ext cx="1394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/>
              <a:t>Ion implantation</a:t>
            </a:r>
          </a:p>
        </p:txBody>
      </p:sp>
      <p:cxnSp>
        <p:nvCxnSpPr>
          <p:cNvPr id="39" name="Connettore 4 38"/>
          <p:cNvCxnSpPr>
            <a:cxnSpLocks/>
            <a:stCxn id="70" idx="2"/>
            <a:endCxn id="35" idx="0"/>
          </p:cNvCxnSpPr>
          <p:nvPr/>
        </p:nvCxnSpPr>
        <p:spPr>
          <a:xfrm rot="5400000">
            <a:off x="3523534" y="2991178"/>
            <a:ext cx="3492084" cy="1421641"/>
          </a:xfrm>
          <a:prstGeom prst="bentConnector3">
            <a:avLst>
              <a:gd name="adj1" fmla="val 9036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0" y="5622210"/>
            <a:ext cx="1368190" cy="95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3" name="Connettore 4 42"/>
          <p:cNvCxnSpPr>
            <a:cxnSpLocks/>
            <a:stCxn id="70" idx="2"/>
            <a:endCxn id="41" idx="0"/>
          </p:cNvCxnSpPr>
          <p:nvPr/>
        </p:nvCxnSpPr>
        <p:spPr>
          <a:xfrm rot="16200000" flipH="1">
            <a:off x="4439103" y="3497248"/>
            <a:ext cx="3666254" cy="583669"/>
          </a:xfrm>
          <a:prstGeom prst="bentConnector3">
            <a:avLst>
              <a:gd name="adj1" fmla="val 8602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5715371" y="6567055"/>
            <a:ext cx="158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/>
              <a:t>Material treatment</a:t>
            </a:r>
          </a:p>
        </p:txBody>
      </p:sp>
      <p:pic>
        <p:nvPicPr>
          <p:cNvPr id="89090" name="Picture 2" descr="Risultati immagini per accelerator driven syste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2492896"/>
            <a:ext cx="1023612" cy="161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Risultati immagini per fusion reacto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80" y="2852936"/>
            <a:ext cx="1407705" cy="9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Risultati immagini per alba synchrotr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r="27652"/>
          <a:stretch/>
        </p:blipFill>
        <p:spPr bwMode="auto">
          <a:xfrm>
            <a:off x="10416480" y="952385"/>
            <a:ext cx="1656184" cy="125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45"/>
          <p:cNvSpPr txBox="1"/>
          <p:nvPr/>
        </p:nvSpPr>
        <p:spPr>
          <a:xfrm>
            <a:off x="8613026" y="4054561"/>
            <a:ext cx="162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Controlled fission in nuclear reactors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10416480" y="2204864"/>
            <a:ext cx="1629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Production of X and </a:t>
            </a:r>
            <a:r>
              <a:rPr lang="en-US" sz="1400" noProof="0" dirty="0">
                <a:sym typeface="Symbol"/>
              </a:rPr>
              <a:t> rays for physics of matter</a:t>
            </a:r>
            <a:endParaRPr lang="en-US" sz="1400" noProof="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6767781" y="3747445"/>
            <a:ext cx="172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Material studies for fusion</a:t>
            </a:r>
          </a:p>
        </p:txBody>
      </p:sp>
      <p:pic>
        <p:nvPicPr>
          <p:cNvPr id="28" name="Picture 21" descr="Risultati immagini per beamlines sn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762" y="5013176"/>
            <a:ext cx="1448326" cy="9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/>
          <p:cNvSpPr txBox="1"/>
          <p:nvPr/>
        </p:nvSpPr>
        <p:spPr>
          <a:xfrm>
            <a:off x="10535762" y="5928449"/>
            <a:ext cx="1629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Neutron sources</a:t>
            </a:r>
          </a:p>
        </p:txBody>
      </p:sp>
      <p:cxnSp>
        <p:nvCxnSpPr>
          <p:cNvPr id="4" name="Connettore 4 3"/>
          <p:cNvCxnSpPr>
            <a:cxnSpLocks/>
            <a:stCxn id="70" idx="2"/>
            <a:endCxn id="48" idx="0"/>
          </p:cNvCxnSpPr>
          <p:nvPr/>
        </p:nvCxnSpPr>
        <p:spPr>
          <a:xfrm rot="5400000" flipH="1" flipV="1">
            <a:off x="8110698" y="-1177917"/>
            <a:ext cx="1003571" cy="5264176"/>
          </a:xfrm>
          <a:prstGeom prst="bentConnector5">
            <a:avLst>
              <a:gd name="adj1" fmla="val -22779"/>
              <a:gd name="adj2" fmla="val 63528"/>
              <a:gd name="adj3" fmla="val 12277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4 12"/>
          <p:cNvCxnSpPr>
            <a:cxnSpLocks/>
            <a:stCxn id="70" idx="2"/>
            <a:endCxn id="89090" idx="0"/>
          </p:cNvCxnSpPr>
          <p:nvPr/>
        </p:nvCxnSpPr>
        <p:spPr>
          <a:xfrm rot="16200000" flipH="1">
            <a:off x="7357779" y="578573"/>
            <a:ext cx="536940" cy="329170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4 17"/>
          <p:cNvCxnSpPr>
            <a:cxnSpLocks/>
            <a:stCxn id="70" idx="2"/>
            <a:endCxn id="28" idx="0"/>
          </p:cNvCxnSpPr>
          <p:nvPr/>
        </p:nvCxnSpPr>
        <p:spPr>
          <a:xfrm rot="16200000" flipH="1">
            <a:off x="7091550" y="844801"/>
            <a:ext cx="3057220" cy="5279529"/>
          </a:xfrm>
          <a:prstGeom prst="bentConnector3">
            <a:avLst>
              <a:gd name="adj1" fmla="val 8780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4 31"/>
          <p:cNvCxnSpPr>
            <a:cxnSpLocks/>
            <a:stCxn id="70" idx="2"/>
            <a:endCxn id="47" idx="0"/>
          </p:cNvCxnSpPr>
          <p:nvPr/>
        </p:nvCxnSpPr>
        <p:spPr>
          <a:xfrm rot="16200000" flipH="1">
            <a:off x="6312674" y="1623677"/>
            <a:ext cx="896980" cy="156153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magin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5301208"/>
            <a:ext cx="1250935" cy="1189952"/>
          </a:xfrm>
          <a:prstGeom prst="rect">
            <a:avLst/>
          </a:prstGeom>
        </p:spPr>
      </p:pic>
      <p:sp>
        <p:nvSpPr>
          <p:cNvPr id="53" name="CasellaDiTesto 52"/>
          <p:cNvSpPr txBox="1"/>
          <p:nvPr/>
        </p:nvSpPr>
        <p:spPr>
          <a:xfrm>
            <a:off x="8976320" y="6526435"/>
            <a:ext cx="162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High energy physics</a:t>
            </a: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C446A676-2E35-BEC0-FF25-B7B3289E6D33}"/>
              </a:ext>
            </a:extLst>
          </p:cNvPr>
          <p:cNvCxnSpPr>
            <a:stCxn id="70" idx="0"/>
            <a:endCxn id="70" idx="2"/>
          </p:cNvCxnSpPr>
          <p:nvPr/>
        </p:nvCxnSpPr>
        <p:spPr>
          <a:xfrm>
            <a:off x="5980396" y="607094"/>
            <a:ext cx="0" cy="1348862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Immagin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90" y="607094"/>
            <a:ext cx="4504811" cy="134886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9D63E9-8E19-65F1-B3D8-3DC6844F0941}"/>
              </a:ext>
            </a:extLst>
          </p:cNvPr>
          <p:cNvSpPr txBox="1"/>
          <p:nvPr/>
        </p:nvSpPr>
        <p:spPr>
          <a:xfrm>
            <a:off x="8348869" y="874643"/>
            <a:ext cx="1699591" cy="92333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/>
              <a:t>&gt;40000 accelerators in operation</a:t>
            </a:r>
          </a:p>
        </p:txBody>
      </p:sp>
    </p:spTree>
    <p:extLst>
      <p:ext uri="{BB962C8B-B14F-4D97-AF65-F5344CB8AC3E}">
        <p14:creationId xmlns:p14="http://schemas.microsoft.com/office/powerpoint/2010/main" val="354606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2" grpId="0"/>
      <p:bldP spid="27" grpId="0"/>
      <p:bldP spid="37" grpId="0"/>
      <p:bldP spid="45" grpId="0"/>
      <p:bldP spid="46" grpId="0"/>
      <p:bldP spid="50" grpId="0"/>
      <p:bldP spid="51" grpId="0"/>
      <p:bldP spid="30" grpId="0"/>
      <p:bldP spid="53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214" name="Picture 22" descr="adro1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/>
          <a:stretch/>
        </p:blipFill>
        <p:spPr>
          <a:xfrm>
            <a:off x="1527076" y="1916832"/>
            <a:ext cx="1662108" cy="7450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15" name="Picture 23" descr="adro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72" y="2358476"/>
            <a:ext cx="1889919" cy="7082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16" name="Picture 24" descr="raggix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56" y="1556792"/>
            <a:ext cx="1953025" cy="7023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22" name="Picture 30" descr="Immagin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649284"/>
            <a:ext cx="4100394" cy="31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740169"/>
            <a:ext cx="2583693" cy="171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24160" y="692696"/>
            <a:ext cx="8616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noProof="0" dirty="0"/>
              <a:t>Anti-tumor therapy based on irradiation with protons and heavy ions </a:t>
            </a:r>
            <a:r>
              <a:rPr lang="en-US" sz="1400" noProof="0" dirty="0"/>
              <a:t>(C).</a:t>
            </a:r>
          </a:p>
          <a:p>
            <a:pPr algn="just"/>
            <a:r>
              <a:rPr lang="en-US" sz="1400" noProof="0" dirty="0"/>
              <a:t>It is more effective and more localized (</a:t>
            </a:r>
            <a:r>
              <a:rPr lang="en-US" sz="1400" b="1" noProof="0" dirty="0"/>
              <a:t>Bragg resonance</a:t>
            </a:r>
            <a:r>
              <a:rPr lang="en-US" sz="1400" noProof="0" dirty="0"/>
              <a:t>) than that based on electrons or X-rays</a:t>
            </a:r>
          </a:p>
          <a:p>
            <a:pPr algn="just"/>
            <a:r>
              <a:rPr lang="en-US" sz="1400" noProof="0" dirty="0"/>
              <a:t>Specialized centers: </a:t>
            </a:r>
            <a:r>
              <a:rPr lang="en-US" sz="1400" b="1" noProof="0" dirty="0"/>
              <a:t>CNAO in Pavia, PSI in Zurich, Loma Linda in California, Japan</a:t>
            </a:r>
            <a:r>
              <a:rPr lang="en-US" sz="1400" noProof="0" dirty="0"/>
              <a:t>, ...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372" y="4061816"/>
            <a:ext cx="3914239" cy="274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/>
        </p:blipFill>
        <p:spPr bwMode="auto">
          <a:xfrm>
            <a:off x="5293896" y="1475354"/>
            <a:ext cx="1335505" cy="159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66" y="2518330"/>
            <a:ext cx="2317941" cy="148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2 3"/>
          <p:cNvCxnSpPr/>
          <p:nvPr/>
        </p:nvCxnSpPr>
        <p:spPr>
          <a:xfrm flipV="1">
            <a:off x="2999656" y="1988840"/>
            <a:ext cx="576064" cy="28803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2999656" y="2288552"/>
            <a:ext cx="423664" cy="4107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9159638" y="6550224"/>
            <a:ext cx="1508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/>
              <a:t>Courtesy M. Pullia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6" t="9501" r="2559" b="58001"/>
          <a:stretch/>
        </p:blipFill>
        <p:spPr bwMode="auto">
          <a:xfrm>
            <a:off x="4899191" y="3129521"/>
            <a:ext cx="3062989" cy="9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1"/>
          <a:stretch/>
        </p:blipFill>
        <p:spPr bwMode="auto">
          <a:xfrm>
            <a:off x="6416726" y="1475353"/>
            <a:ext cx="1335505" cy="159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1415481" y="1"/>
            <a:ext cx="9252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noProof="0" dirty="0"/>
              <a:t>MEDICAL APPLICATIONS: ADROTHERAPY</a:t>
            </a:r>
            <a:endParaRPr lang="en-US" sz="4000" b="1" noProof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4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7536160" y="620688"/>
            <a:ext cx="4106862" cy="284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179213" name="AutoShape 13"/>
          <p:cNvSpPr>
            <a:spLocks noChangeArrowheads="1"/>
          </p:cNvSpPr>
          <p:nvPr/>
        </p:nvSpPr>
        <p:spPr bwMode="auto">
          <a:xfrm>
            <a:off x="7131726" y="1537474"/>
            <a:ext cx="362554" cy="977719"/>
          </a:xfrm>
          <a:prstGeom prst="rightArrow">
            <a:avLst>
              <a:gd name="adj1" fmla="val 50000"/>
              <a:gd name="adj2" fmla="val 518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68" y="3541025"/>
            <a:ext cx="4064614" cy="1306859"/>
          </a:xfrm>
          <a:prstGeom prst="rect">
            <a:avLst/>
          </a:prstGeom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055440" y="-99392"/>
            <a:ext cx="106370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noProof="0" dirty="0"/>
              <a:t>EXPLORING MATTER WITH ULTRA BRIGTH X-RAYS</a:t>
            </a:r>
            <a:endParaRPr lang="en-US" sz="4000" b="1" cap="all" noProof="0" dirty="0"/>
          </a:p>
        </p:txBody>
      </p:sp>
      <p:sp>
        <p:nvSpPr>
          <p:cNvPr id="20" name="AutoShape 24"/>
          <p:cNvSpPr>
            <a:spLocks noChangeArrowheads="1"/>
          </p:cNvSpPr>
          <p:nvPr/>
        </p:nvSpPr>
        <p:spPr bwMode="auto">
          <a:xfrm rot="18875427">
            <a:off x="8479134" y="1112813"/>
            <a:ext cx="3378200" cy="3589337"/>
          </a:xfrm>
          <a:custGeom>
            <a:avLst/>
            <a:gdLst>
              <a:gd name="G0" fmla="+- 3375 0 0"/>
              <a:gd name="G1" fmla="+- -8924463 0 0"/>
              <a:gd name="G2" fmla="+- 0 0 -8924463"/>
              <a:gd name="T0" fmla="*/ 0 256 1"/>
              <a:gd name="T1" fmla="*/ 180 256 1"/>
              <a:gd name="G3" fmla="+- -8924463 T0 T1"/>
              <a:gd name="T2" fmla="*/ 0 256 1"/>
              <a:gd name="T3" fmla="*/ 90 256 1"/>
              <a:gd name="G4" fmla="+- -8924463 T2 T3"/>
              <a:gd name="G5" fmla="*/ G4 2 1"/>
              <a:gd name="T4" fmla="*/ 90 256 1"/>
              <a:gd name="T5" fmla="*/ 0 256 1"/>
              <a:gd name="G6" fmla="+- -8924463 T4 T5"/>
              <a:gd name="G7" fmla="*/ G6 2 1"/>
              <a:gd name="G8" fmla="abs -8924463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3375"/>
              <a:gd name="G18" fmla="*/ 3375 1 2"/>
              <a:gd name="G19" fmla="+- G18 5400 0"/>
              <a:gd name="G20" fmla="cos G19 -8924463"/>
              <a:gd name="G21" fmla="sin G19 -8924463"/>
              <a:gd name="G22" fmla="+- G20 10800 0"/>
              <a:gd name="G23" fmla="+- G21 10800 0"/>
              <a:gd name="G24" fmla="+- 10800 0 G20"/>
              <a:gd name="G25" fmla="+- 3375 10800 0"/>
              <a:gd name="G26" fmla="?: G9 G17 G25"/>
              <a:gd name="G27" fmla="?: G9 0 21600"/>
              <a:gd name="G28" fmla="cos 10800 -8924463"/>
              <a:gd name="G29" fmla="sin 10800 -8924463"/>
              <a:gd name="G30" fmla="sin 3375 -8924463"/>
              <a:gd name="G31" fmla="+- G28 10800 0"/>
              <a:gd name="G32" fmla="+- G29 10800 0"/>
              <a:gd name="G33" fmla="+- G30 10800 0"/>
              <a:gd name="G34" fmla="?: G4 0 G31"/>
              <a:gd name="G35" fmla="?: -8924463 G34 0"/>
              <a:gd name="G36" fmla="?: G6 G35 G31"/>
              <a:gd name="G37" fmla="+- 21600 0 G36"/>
              <a:gd name="G38" fmla="?: G4 0 G33"/>
              <a:gd name="G39" fmla="?: -8924463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686 w 21600"/>
              <a:gd name="T15" fmla="*/ 5891 h 21600"/>
              <a:gd name="T16" fmla="*/ 10800 w 21600"/>
              <a:gd name="T17" fmla="*/ 7425 h 21600"/>
              <a:gd name="T18" fmla="*/ 15914 w 21600"/>
              <a:gd name="T19" fmla="*/ 5891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8365" y="8463"/>
                </a:moveTo>
                <a:cubicBezTo>
                  <a:pt x="9001" y="7799"/>
                  <a:pt x="9880" y="7424"/>
                  <a:pt x="10800" y="7425"/>
                </a:cubicBezTo>
                <a:cubicBezTo>
                  <a:pt x="11719" y="7425"/>
                  <a:pt x="12598" y="7799"/>
                  <a:pt x="13234" y="8463"/>
                </a:cubicBezTo>
                <a:lnTo>
                  <a:pt x="18591" y="3321"/>
                </a:lnTo>
                <a:cubicBezTo>
                  <a:pt x="16555" y="1199"/>
                  <a:pt x="13741" y="-1"/>
                  <a:pt x="10799" y="0"/>
                </a:cubicBezTo>
                <a:cubicBezTo>
                  <a:pt x="7858" y="0"/>
                  <a:pt x="5044" y="1199"/>
                  <a:pt x="3008" y="3321"/>
                </a:cubicBezTo>
                <a:close/>
              </a:path>
            </a:pathLst>
          </a:custGeom>
          <a:solidFill>
            <a:srgbClr val="FFBA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21" name="Oval 26"/>
          <p:cNvSpPr>
            <a:spLocks noChangeArrowheads="1"/>
          </p:cNvSpPr>
          <p:nvPr/>
        </p:nvSpPr>
        <p:spPr bwMode="auto">
          <a:xfrm>
            <a:off x="8874422" y="2822551"/>
            <a:ext cx="160338" cy="169863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22" name="Arc 27"/>
          <p:cNvSpPr>
            <a:spLocks/>
          </p:cNvSpPr>
          <p:nvPr/>
        </p:nvSpPr>
        <p:spPr bwMode="auto">
          <a:xfrm flipH="1">
            <a:off x="8958561" y="1671614"/>
            <a:ext cx="1209675" cy="12096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 rot="20867112">
            <a:off x="9190336" y="1316013"/>
            <a:ext cx="268287" cy="703262"/>
            <a:chOff x="1052" y="2773"/>
            <a:chExt cx="228" cy="640"/>
          </a:xfrm>
        </p:grpSpPr>
        <p:grpSp>
          <p:nvGrpSpPr>
            <p:cNvPr id="25" name="Group 29"/>
            <p:cNvGrpSpPr>
              <a:grpSpLocks/>
            </p:cNvGrpSpPr>
            <p:nvPr/>
          </p:nvGrpSpPr>
          <p:grpSpPr bwMode="auto">
            <a:xfrm rot="-4088006">
              <a:off x="874" y="3088"/>
              <a:ext cx="503" cy="148"/>
              <a:chOff x="548" y="3085"/>
              <a:chExt cx="2916" cy="1140"/>
            </a:xfrm>
          </p:grpSpPr>
          <p:sp>
            <p:nvSpPr>
              <p:cNvPr id="37" name="Freeform 30"/>
              <p:cNvSpPr>
                <a:spLocks/>
              </p:cNvSpPr>
              <p:nvPr/>
            </p:nvSpPr>
            <p:spPr bwMode="auto">
              <a:xfrm>
                <a:off x="548" y="3091"/>
                <a:ext cx="486" cy="569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 cap="flat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noProof="0" dirty="0"/>
              </a:p>
            </p:txBody>
          </p:sp>
          <p:sp>
            <p:nvSpPr>
              <p:cNvPr id="38" name="Freeform 31"/>
              <p:cNvSpPr>
                <a:spLocks/>
              </p:cNvSpPr>
              <p:nvPr/>
            </p:nvSpPr>
            <p:spPr bwMode="auto">
              <a:xfrm flipV="1">
                <a:off x="1034" y="3656"/>
                <a:ext cx="484" cy="569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 cap="flat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noProof="0" dirty="0"/>
              </a:p>
            </p:txBody>
          </p:sp>
          <p:sp>
            <p:nvSpPr>
              <p:cNvPr id="39" name="Freeform 32"/>
              <p:cNvSpPr>
                <a:spLocks/>
              </p:cNvSpPr>
              <p:nvPr/>
            </p:nvSpPr>
            <p:spPr bwMode="auto">
              <a:xfrm>
                <a:off x="1520" y="3091"/>
                <a:ext cx="486" cy="569"/>
              </a:xfrm>
              <a:custGeom>
                <a:avLst/>
                <a:gdLst>
                  <a:gd name="T0" fmla="*/ 0 w 896"/>
                  <a:gd name="T1" fmla="*/ 773 h 777"/>
                  <a:gd name="T2" fmla="*/ 452 w 896"/>
                  <a:gd name="T3" fmla="*/ 1 h 777"/>
                  <a:gd name="T4" fmla="*/ 896 w 896"/>
                  <a:gd name="T5" fmla="*/ 777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6" h="777">
                    <a:moveTo>
                      <a:pt x="0" y="773"/>
                    </a:moveTo>
                    <a:cubicBezTo>
                      <a:pt x="151" y="386"/>
                      <a:pt x="303" y="0"/>
                      <a:pt x="452" y="1"/>
                    </a:cubicBezTo>
                    <a:cubicBezTo>
                      <a:pt x="601" y="2"/>
                      <a:pt x="748" y="389"/>
                      <a:pt x="896" y="777"/>
                    </a:cubicBezTo>
                  </a:path>
                </a:pathLst>
              </a:custGeom>
              <a:noFill/>
              <a:ln w="25400" cap="flat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noProof="0" dirty="0"/>
              </a:p>
            </p:txBody>
          </p:sp>
          <p:grpSp>
            <p:nvGrpSpPr>
              <p:cNvPr id="40" name="Group 33"/>
              <p:cNvGrpSpPr>
                <a:grpSpLocks/>
              </p:cNvGrpSpPr>
              <p:nvPr/>
            </p:nvGrpSpPr>
            <p:grpSpPr bwMode="auto">
              <a:xfrm flipV="1">
                <a:off x="2006" y="3085"/>
                <a:ext cx="1458" cy="1134"/>
                <a:chOff x="4372" y="3140"/>
                <a:chExt cx="921" cy="564"/>
              </a:xfrm>
            </p:grpSpPr>
            <p:sp>
              <p:nvSpPr>
                <p:cNvPr id="41" name="Freeform 34"/>
                <p:cNvSpPr>
                  <a:spLocks/>
                </p:cNvSpPr>
                <p:nvPr/>
              </p:nvSpPr>
              <p:spPr bwMode="auto">
                <a:xfrm>
                  <a:off x="4372" y="3140"/>
                  <a:ext cx="307" cy="283"/>
                </a:xfrm>
                <a:custGeom>
                  <a:avLst/>
                  <a:gdLst>
                    <a:gd name="T0" fmla="*/ 0 w 896"/>
                    <a:gd name="T1" fmla="*/ 773 h 777"/>
                    <a:gd name="T2" fmla="*/ 452 w 896"/>
                    <a:gd name="T3" fmla="*/ 1 h 777"/>
                    <a:gd name="T4" fmla="*/ 896 w 896"/>
                    <a:gd name="T5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96" h="777">
                      <a:moveTo>
                        <a:pt x="0" y="773"/>
                      </a:moveTo>
                      <a:cubicBezTo>
                        <a:pt x="151" y="386"/>
                        <a:pt x="303" y="0"/>
                        <a:pt x="452" y="1"/>
                      </a:cubicBezTo>
                      <a:cubicBezTo>
                        <a:pt x="601" y="2"/>
                        <a:pt x="748" y="389"/>
                        <a:pt x="896" y="777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42" name="Freeform 35"/>
                <p:cNvSpPr>
                  <a:spLocks/>
                </p:cNvSpPr>
                <p:nvPr/>
              </p:nvSpPr>
              <p:spPr bwMode="auto">
                <a:xfrm flipV="1">
                  <a:off x="4679" y="3421"/>
                  <a:ext cx="306" cy="283"/>
                </a:xfrm>
                <a:custGeom>
                  <a:avLst/>
                  <a:gdLst>
                    <a:gd name="T0" fmla="*/ 0 w 896"/>
                    <a:gd name="T1" fmla="*/ 773 h 777"/>
                    <a:gd name="T2" fmla="*/ 452 w 896"/>
                    <a:gd name="T3" fmla="*/ 1 h 777"/>
                    <a:gd name="T4" fmla="*/ 896 w 896"/>
                    <a:gd name="T5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96" h="777">
                      <a:moveTo>
                        <a:pt x="0" y="773"/>
                      </a:moveTo>
                      <a:cubicBezTo>
                        <a:pt x="151" y="386"/>
                        <a:pt x="303" y="0"/>
                        <a:pt x="452" y="1"/>
                      </a:cubicBezTo>
                      <a:cubicBezTo>
                        <a:pt x="601" y="2"/>
                        <a:pt x="748" y="389"/>
                        <a:pt x="896" y="777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43" name="Freeform 36"/>
                <p:cNvSpPr>
                  <a:spLocks/>
                </p:cNvSpPr>
                <p:nvPr/>
              </p:nvSpPr>
              <p:spPr bwMode="auto">
                <a:xfrm>
                  <a:off x="4986" y="3140"/>
                  <a:ext cx="307" cy="283"/>
                </a:xfrm>
                <a:custGeom>
                  <a:avLst/>
                  <a:gdLst>
                    <a:gd name="T0" fmla="*/ 0 w 896"/>
                    <a:gd name="T1" fmla="*/ 773 h 777"/>
                    <a:gd name="T2" fmla="*/ 452 w 896"/>
                    <a:gd name="T3" fmla="*/ 1 h 777"/>
                    <a:gd name="T4" fmla="*/ 896 w 896"/>
                    <a:gd name="T5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96" h="777">
                      <a:moveTo>
                        <a:pt x="0" y="773"/>
                      </a:moveTo>
                      <a:cubicBezTo>
                        <a:pt x="151" y="386"/>
                        <a:pt x="303" y="0"/>
                        <a:pt x="452" y="1"/>
                      </a:cubicBezTo>
                      <a:cubicBezTo>
                        <a:pt x="601" y="2"/>
                        <a:pt x="748" y="389"/>
                        <a:pt x="896" y="777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</p:grpSp>
        </p:grpSp>
        <p:sp>
          <p:nvSpPr>
            <p:cNvPr id="31" name="Line 37"/>
            <p:cNvSpPr>
              <a:spLocks noChangeShapeType="1"/>
            </p:cNvSpPr>
            <p:nvPr/>
          </p:nvSpPr>
          <p:spPr bwMode="auto">
            <a:xfrm flipV="1">
              <a:off x="1211" y="2773"/>
              <a:ext cx="69" cy="15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noProof="0" dirty="0"/>
            </a:p>
          </p:txBody>
        </p:sp>
      </p:grpSp>
      <p:cxnSp>
        <p:nvCxnSpPr>
          <p:cNvPr id="5" name="Connettore 2 4"/>
          <p:cNvCxnSpPr/>
          <p:nvPr/>
        </p:nvCxnSpPr>
        <p:spPr>
          <a:xfrm flipV="1">
            <a:off x="8261740" y="2992413"/>
            <a:ext cx="599045" cy="1953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7807482" y="3096156"/>
            <a:ext cx="97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</a:rPr>
              <a:t>electron</a:t>
            </a:r>
          </a:p>
        </p:txBody>
      </p:sp>
      <p:cxnSp>
        <p:nvCxnSpPr>
          <p:cNvPr id="44" name="Connettore 2 43"/>
          <p:cNvCxnSpPr/>
          <p:nvPr/>
        </p:nvCxnSpPr>
        <p:spPr>
          <a:xfrm flipV="1">
            <a:off x="8393541" y="620689"/>
            <a:ext cx="1031676" cy="44732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7939284" y="976418"/>
            <a:ext cx="87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>
                <a:solidFill>
                  <a:srgbClr val="FFFF00"/>
                </a:solidFill>
              </a:rPr>
              <a:t>photon</a:t>
            </a: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0" y="836712"/>
            <a:ext cx="6744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81063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403350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925638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447925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9051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3623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8195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2767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1600" noProof="0" dirty="0">
                <a:latin typeface="+mj-lt"/>
              </a:rPr>
              <a:t>A </a:t>
            </a:r>
            <a:r>
              <a:rPr lang="en-US" sz="1600" b="1" noProof="0" dirty="0">
                <a:latin typeface="+mj-lt"/>
              </a:rPr>
              <a:t>charged particle </a:t>
            </a:r>
            <a:r>
              <a:rPr lang="en-US" sz="1600" noProof="0" dirty="0">
                <a:latin typeface="+mj-lt"/>
              </a:rPr>
              <a:t>at a given energy which is bent by a dipole magnet emits electromagnetic radiation (</a:t>
            </a:r>
            <a:r>
              <a:rPr lang="en-US" sz="1600" b="1" noProof="0" dirty="0">
                <a:latin typeface="+mj-lt"/>
              </a:rPr>
              <a:t>synchrotron light</a:t>
            </a:r>
            <a:r>
              <a:rPr lang="en-US" sz="1600" noProof="0" dirty="0">
                <a:latin typeface="+mj-lt"/>
              </a:rPr>
              <a:t>).</a:t>
            </a:r>
          </a:p>
        </p:txBody>
      </p:sp>
      <p:pic>
        <p:nvPicPr>
          <p:cNvPr id="80091" name="Picture 219" descr="Immagine correla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6288" r="8079" b="11865"/>
          <a:stretch/>
        </p:blipFill>
        <p:spPr bwMode="auto">
          <a:xfrm>
            <a:off x="7016304" y="4725145"/>
            <a:ext cx="2810279" cy="20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/>
          <p:cNvCxnSpPr/>
          <p:nvPr/>
        </p:nvCxnSpPr>
        <p:spPr>
          <a:xfrm flipV="1">
            <a:off x="8421443" y="5157192"/>
            <a:ext cx="639059" cy="50405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8328248" y="5013177"/>
            <a:ext cx="35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chemeClr val="bg1"/>
                </a:solidFill>
                <a:sym typeface="Symbol"/>
              </a:rPr>
              <a:t></a:t>
            </a:r>
            <a:endParaRPr lang="en-US" sz="2400" b="1" noProof="0" dirty="0">
              <a:solidFill>
                <a:schemeClr val="bg1"/>
              </a:solidFill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0" y="1484784"/>
            <a:ext cx="68160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81063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403350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925638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447925" indent="-34290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9051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3623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8195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276725" indent="-3429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1600" noProof="0" dirty="0">
                <a:latin typeface="+mj-lt"/>
              </a:rPr>
              <a:t>The radiated energy is related to the fourth power of the </a:t>
            </a:r>
            <a:r>
              <a:rPr lang="en-US" sz="1600" b="1" noProof="0" dirty="0">
                <a:latin typeface="+mj-lt"/>
              </a:rPr>
              <a:t>particle relativistic factor </a:t>
            </a:r>
            <a:r>
              <a:rPr lang="en-US" sz="1600" b="1" noProof="0" dirty="0">
                <a:latin typeface="+mj-lt"/>
                <a:sym typeface="Symbol"/>
              </a:rPr>
              <a:t></a:t>
            </a:r>
            <a:r>
              <a:rPr lang="en-US" sz="1600" noProof="0" dirty="0">
                <a:latin typeface="+mj-lt"/>
                <a:sym typeface="Symbol"/>
              </a:rPr>
              <a:t>. </a:t>
            </a:r>
            <a:r>
              <a:rPr lang="en-US" sz="1600" noProof="0" dirty="0">
                <a:latin typeface="+mj-lt"/>
              </a:rPr>
              <a:t>It follows that </a:t>
            </a:r>
            <a:r>
              <a:rPr lang="en-US" sz="1600" b="1" noProof="0" dirty="0">
                <a:latin typeface="+mj-lt"/>
              </a:rPr>
              <a:t>only electron machines </a:t>
            </a:r>
            <a:r>
              <a:rPr lang="en-US" sz="1600" noProof="0" dirty="0">
                <a:latin typeface="+mj-lt"/>
              </a:rPr>
              <a:t>(light particles) basically emit photons (except LHC!).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076684"/>
              </p:ext>
            </p:extLst>
          </p:nvPr>
        </p:nvGraphicFramePr>
        <p:xfrm>
          <a:off x="4223792" y="3356992"/>
          <a:ext cx="3286007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2006280" imgH="482400" progId="Equation.3">
                  <p:embed/>
                </p:oleObj>
              </mc:Choice>
              <mc:Fallback>
                <p:oleObj name="Equazione" r:id="rId5" imgW="2006280" imgH="4824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3792" y="3356992"/>
                        <a:ext cx="3286007" cy="792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E68E92-ADD2-87A4-804A-C6A6BEF27205}"/>
              </a:ext>
            </a:extLst>
          </p:cNvPr>
          <p:cNvSpPr txBox="1"/>
          <p:nvPr/>
        </p:nvSpPr>
        <p:spPr>
          <a:xfrm>
            <a:off x="2063552" y="2348880"/>
            <a:ext cx="2429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/>
              <a:t>X Rays:</a:t>
            </a:r>
            <a:endParaRPr lang="en-US" sz="1600" noProof="0" dirty="0"/>
          </a:p>
          <a:p>
            <a:pPr algn="ctr"/>
            <a:r>
              <a:rPr lang="en-US" sz="1600" noProof="0" dirty="0"/>
              <a:t>0.01-10 nm (</a:t>
            </a:r>
            <a:r>
              <a:rPr lang="en-US" sz="1600" noProof="0" dirty="0">
                <a:sym typeface="Symbol"/>
              </a:rPr>
              <a:t>10</a:t>
            </a:r>
            <a:r>
              <a:rPr lang="en-US" sz="1600" baseline="30000" noProof="0" dirty="0">
                <a:sym typeface="Symbol"/>
              </a:rPr>
              <a:t>-11</a:t>
            </a:r>
            <a:r>
              <a:rPr lang="en-US" sz="1600" noProof="0" dirty="0">
                <a:sym typeface="Symbol"/>
              </a:rPr>
              <a:t>-</a:t>
            </a:r>
            <a:r>
              <a:rPr lang="en-US" sz="1600" noProof="0" dirty="0"/>
              <a:t>10</a:t>
            </a:r>
            <a:r>
              <a:rPr lang="en-US" sz="1600" baseline="30000" noProof="0" dirty="0"/>
              <a:t>-8</a:t>
            </a:r>
            <a:r>
              <a:rPr lang="en-US" sz="1600" noProof="0" dirty="0"/>
              <a:t> m)</a:t>
            </a:r>
          </a:p>
        </p:txBody>
      </p:sp>
      <p:pic>
        <p:nvPicPr>
          <p:cNvPr id="7" name="Picture 12" descr="Risultati immagini per molecular crystal dimensions">
            <a:extLst>
              <a:ext uri="{FF2B5EF4-FFF2-40B4-BE49-F238E27FC236}">
                <a16:creationId xmlns:a16="http://schemas.microsoft.com/office/drawing/2014/main" id="{1DEC11A0-FA69-160B-C3A7-6B48FF592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68" y="2885083"/>
            <a:ext cx="1701739" cy="178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6F92C9-4F3C-2556-C22B-6A8C3354737C}"/>
              </a:ext>
            </a:extLst>
          </p:cNvPr>
          <p:cNvSpPr txBox="1"/>
          <p:nvPr/>
        </p:nvSpPr>
        <p:spPr>
          <a:xfrm>
            <a:off x="2423592" y="4746198"/>
            <a:ext cx="2148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ym typeface="Symbol"/>
              </a:rPr>
              <a:t></a:t>
            </a:r>
            <a:r>
              <a:rPr lang="en-US" sz="1600" noProof="0" dirty="0"/>
              <a:t>10</a:t>
            </a:r>
            <a:r>
              <a:rPr lang="en-US" sz="1600" baseline="30000" noProof="0" dirty="0"/>
              <a:t>-10</a:t>
            </a:r>
            <a:r>
              <a:rPr lang="en-US" sz="1600" noProof="0" dirty="0"/>
              <a:t> m </a:t>
            </a:r>
          </a:p>
        </p:txBody>
      </p:sp>
      <p:pic>
        <p:nvPicPr>
          <p:cNvPr id="10" name="Picture 14" descr="Risultati immagini per x ray images">
            <a:extLst>
              <a:ext uri="{FF2B5EF4-FFF2-40B4-BE49-F238E27FC236}">
                <a16:creationId xmlns:a16="http://schemas.microsoft.com/office/drawing/2014/main" id="{31A73731-3E89-2AF6-DEC9-4B103CA46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299" y="5090811"/>
            <a:ext cx="1572677" cy="174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2.59259E-6 C 8.88889E-6 -0.01111 8.88889E-6 -0.02199 0.00192 -0.03333 C 0.00383 -0.04467 0.00695 -0.05602 0.01112 -0.06805 C 0.01528 -0.08009 0.02205 -0.09537 0.02692 -0.10509 C 0.03178 -0.11481 0.03577 -0.1206 0.0408 -0.12731 C 0.04584 -0.13403 0.05087 -0.13958 0.05747 -0.14583 C 0.06407 -0.15208 0.07344 -0.15995 0.08056 -0.16435 C 0.08768 -0.16875 0.09324 -0.17037 0.10001 -0.17292 C 0.10678 -0.17546 0.1158 -0.17917 0.12136 -0.18032 C 0.12692 -0.18148 0.13004 -0.18102 0.13334 -0.18032 " pathEditMode="relative" ptsTypes="aaaaaaaa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747 0.05857 L 0.04427 -0.13148 " pathEditMode="relative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9213" grpId="0" animBg="1"/>
      <p:bldP spid="20" grpId="0" animBg="1"/>
      <p:bldP spid="21" grpId="0" animBg="1"/>
      <p:bldP spid="21" grpId="1" animBg="1"/>
      <p:bldP spid="22" grpId="0" animBg="1"/>
      <p:bldP spid="6" grpId="0"/>
      <p:bldP spid="45" grpId="0"/>
      <p:bldP spid="179211" grpId="0"/>
      <p:bldP spid="11" grpId="0"/>
      <p:bldP spid="30" grpId="0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39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</a:t>
            </a:r>
          </a:p>
        </p:txBody>
      </p:sp>
      <p:sp>
        <p:nvSpPr>
          <p:cNvPr id="475140" name="Text Box 4"/>
          <p:cNvSpPr txBox="1">
            <a:spLocks noChangeArrowheads="1"/>
          </p:cNvSpPr>
          <p:nvPr/>
        </p:nvSpPr>
        <p:spPr bwMode="auto">
          <a:xfrm>
            <a:off x="1919288" y="981076"/>
            <a:ext cx="254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noProof="0" dirty="0"/>
              <a:t>Electric Field</a:t>
            </a:r>
          </a:p>
        </p:txBody>
      </p:sp>
      <p:sp>
        <p:nvSpPr>
          <p:cNvPr id="475141" name="Line 5"/>
          <p:cNvSpPr>
            <a:spLocks noChangeShapeType="1"/>
          </p:cNvSpPr>
          <p:nvPr/>
        </p:nvSpPr>
        <p:spPr bwMode="auto">
          <a:xfrm>
            <a:off x="2962277" y="1347789"/>
            <a:ext cx="1404937" cy="2081212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pic>
        <p:nvPicPr>
          <p:cNvPr id="4751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6381750"/>
            <a:ext cx="48323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2962276" y="1347788"/>
            <a:ext cx="1765572" cy="281012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5447927" y="1273035"/>
            <a:ext cx="0" cy="5723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4871865" y="1844823"/>
            <a:ext cx="576063" cy="6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5447928" y="1844824"/>
            <a:ext cx="584447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5447927" y="1845423"/>
            <a:ext cx="1" cy="5754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5447927" y="1309738"/>
            <a:ext cx="211910" cy="5350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 flipV="1">
            <a:off x="4909701" y="1628612"/>
            <a:ext cx="538227" cy="2168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5447927" y="1845424"/>
            <a:ext cx="541766" cy="2080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5228243" y="1844823"/>
            <a:ext cx="219684" cy="5331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 flipV="1">
            <a:off x="5228589" y="1309738"/>
            <a:ext cx="219338" cy="5350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5447927" y="1628612"/>
            <a:ext cx="530799" cy="2168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4898733" y="1844823"/>
            <a:ext cx="549195" cy="2086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5447926" y="1845425"/>
            <a:ext cx="212256" cy="5325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5447927" y="1434522"/>
            <a:ext cx="408260" cy="4103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 flipV="1">
            <a:off x="5041089" y="1434944"/>
            <a:ext cx="406839" cy="4098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5447927" y="1844822"/>
            <a:ext cx="414191" cy="4103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5041513" y="1844822"/>
            <a:ext cx="406414" cy="4043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/>
          <p:cNvSpPr/>
          <p:nvPr/>
        </p:nvSpPr>
        <p:spPr>
          <a:xfrm>
            <a:off x="5375919" y="1773114"/>
            <a:ext cx="144016" cy="144016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4629339" y="848073"/>
            <a:ext cx="1510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noProof="0" dirty="0"/>
              <a:t>Charge at rest</a:t>
            </a:r>
          </a:p>
        </p:txBody>
      </p:sp>
    </p:spTree>
    <p:extLst>
      <p:ext uri="{BB962C8B-B14F-4D97-AF65-F5344CB8AC3E}">
        <p14:creationId xmlns:p14="http://schemas.microsoft.com/office/powerpoint/2010/main" val="27253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7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0" grpId="0"/>
      <p:bldP spid="475141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7188" name="Rectangle 4"/>
          <p:cNvSpPr>
            <a:spLocks noChangeArrowheads="1"/>
          </p:cNvSpPr>
          <p:nvPr/>
        </p:nvSpPr>
        <p:spPr bwMode="auto">
          <a:xfrm>
            <a:off x="6187856" y="677975"/>
            <a:ext cx="1717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noProof="0" dirty="0"/>
              <a:t>Moving charge</a:t>
            </a:r>
          </a:p>
        </p:txBody>
      </p:sp>
      <p:sp>
        <p:nvSpPr>
          <p:cNvPr id="477190" name="Rectangle 6"/>
          <p:cNvSpPr>
            <a:spLocks noChangeArrowheads="1"/>
          </p:cNvSpPr>
          <p:nvPr/>
        </p:nvSpPr>
        <p:spPr bwMode="auto">
          <a:xfrm>
            <a:off x="8832305" y="6093297"/>
            <a:ext cx="16557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noProof="0" dirty="0"/>
              <a:t>Linear trajectory</a:t>
            </a:r>
          </a:p>
        </p:txBody>
      </p:sp>
      <p:sp>
        <p:nvSpPr>
          <p:cNvPr id="477191" name="Line 7"/>
          <p:cNvSpPr>
            <a:spLocks noChangeShapeType="1"/>
          </p:cNvSpPr>
          <p:nvPr/>
        </p:nvSpPr>
        <p:spPr bwMode="auto">
          <a:xfrm flipH="1" flipV="1">
            <a:off x="7752184" y="4797152"/>
            <a:ext cx="1584175" cy="1368151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77192" name="Rectangle 8"/>
          <p:cNvSpPr>
            <a:spLocks noChangeArrowheads="1"/>
          </p:cNvSpPr>
          <p:nvPr/>
        </p:nvSpPr>
        <p:spPr bwMode="auto">
          <a:xfrm>
            <a:off x="8724403" y="1785590"/>
            <a:ext cx="194359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noProof="0" dirty="0"/>
              <a:t>Relativistic contraction of the E field lines</a:t>
            </a:r>
          </a:p>
        </p:txBody>
      </p:sp>
      <p:sp>
        <p:nvSpPr>
          <p:cNvPr id="477193" name="Line 9"/>
          <p:cNvSpPr>
            <a:spLocks noChangeShapeType="1"/>
          </p:cNvSpPr>
          <p:nvPr/>
        </p:nvSpPr>
        <p:spPr bwMode="auto">
          <a:xfrm flipH="1">
            <a:off x="6384031" y="2781300"/>
            <a:ext cx="2376260" cy="827881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5447927" y="1273035"/>
            <a:ext cx="0" cy="5723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>
            <a:off x="4871865" y="1844823"/>
            <a:ext cx="576063" cy="6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5447928" y="1844824"/>
            <a:ext cx="584447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5447927" y="1845423"/>
            <a:ext cx="1" cy="5754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V="1">
            <a:off x="5447927" y="1309738"/>
            <a:ext cx="211910" cy="5350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flipH="1" flipV="1">
            <a:off x="4909701" y="1628612"/>
            <a:ext cx="538227" cy="2168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5447927" y="1845424"/>
            <a:ext cx="541766" cy="2080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>
            <a:off x="5228243" y="1844823"/>
            <a:ext cx="219684" cy="5331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H="1" flipV="1">
            <a:off x="5228589" y="1309738"/>
            <a:ext cx="219338" cy="5350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flipV="1">
            <a:off x="5447927" y="1628612"/>
            <a:ext cx="530799" cy="2168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4898733" y="1844823"/>
            <a:ext cx="549195" cy="2086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>
            <a:off x="5447926" y="1845425"/>
            <a:ext cx="212256" cy="5325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/>
          <p:nvPr/>
        </p:nvCxnSpPr>
        <p:spPr>
          <a:xfrm flipV="1">
            <a:off x="5447927" y="1434522"/>
            <a:ext cx="408260" cy="4103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 flipH="1" flipV="1">
            <a:off x="5041089" y="1434944"/>
            <a:ext cx="406839" cy="4098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>
            <a:off x="5447927" y="1844822"/>
            <a:ext cx="414191" cy="4103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H="1">
            <a:off x="5041513" y="1844822"/>
            <a:ext cx="406414" cy="4043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2 97"/>
          <p:cNvCxnSpPr/>
          <p:nvPr/>
        </p:nvCxnSpPr>
        <p:spPr>
          <a:xfrm flipH="1" flipV="1">
            <a:off x="6559469" y="1058291"/>
            <a:ext cx="1" cy="7836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98"/>
          <p:cNvCxnSpPr/>
          <p:nvPr/>
        </p:nvCxnSpPr>
        <p:spPr>
          <a:xfrm flipH="1">
            <a:off x="6384031" y="1841320"/>
            <a:ext cx="17544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9"/>
          <p:cNvCxnSpPr/>
          <p:nvPr/>
        </p:nvCxnSpPr>
        <p:spPr>
          <a:xfrm>
            <a:off x="6559469" y="1841322"/>
            <a:ext cx="184602" cy="410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2 101"/>
          <p:cNvCxnSpPr/>
          <p:nvPr/>
        </p:nvCxnSpPr>
        <p:spPr>
          <a:xfrm flipV="1">
            <a:off x="6559470" y="1124744"/>
            <a:ext cx="105955" cy="7165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2 102"/>
          <p:cNvCxnSpPr/>
          <p:nvPr/>
        </p:nvCxnSpPr>
        <p:spPr>
          <a:xfrm flipH="1" flipV="1">
            <a:off x="6384032" y="1636169"/>
            <a:ext cx="175439" cy="20575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/>
          <p:cNvCxnSpPr/>
          <p:nvPr/>
        </p:nvCxnSpPr>
        <p:spPr>
          <a:xfrm flipH="1" flipV="1">
            <a:off x="6452260" y="1124744"/>
            <a:ext cx="107211" cy="7165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2 106"/>
          <p:cNvCxnSpPr/>
          <p:nvPr/>
        </p:nvCxnSpPr>
        <p:spPr>
          <a:xfrm flipV="1">
            <a:off x="6559469" y="1628612"/>
            <a:ext cx="184603" cy="21331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2 109"/>
          <p:cNvCxnSpPr/>
          <p:nvPr/>
        </p:nvCxnSpPr>
        <p:spPr>
          <a:xfrm flipV="1">
            <a:off x="6559469" y="1340769"/>
            <a:ext cx="184602" cy="5005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110"/>
          <p:cNvCxnSpPr/>
          <p:nvPr/>
        </p:nvCxnSpPr>
        <p:spPr>
          <a:xfrm flipH="1" flipV="1">
            <a:off x="6384031" y="1412777"/>
            <a:ext cx="175440" cy="4285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7222" name="Gruppo 477221"/>
          <p:cNvGrpSpPr/>
          <p:nvPr/>
        </p:nvGrpSpPr>
        <p:grpSpPr>
          <a:xfrm flipV="1">
            <a:off x="6386490" y="1841320"/>
            <a:ext cx="360040" cy="783632"/>
            <a:chOff x="5012432" y="1210691"/>
            <a:chExt cx="360040" cy="783632"/>
          </a:xfrm>
        </p:grpSpPr>
        <p:cxnSp>
          <p:nvCxnSpPr>
            <p:cNvPr id="130" name="Connettore 2 129"/>
            <p:cNvCxnSpPr/>
            <p:nvPr/>
          </p:nvCxnSpPr>
          <p:spPr>
            <a:xfrm flipH="1" flipV="1">
              <a:off x="5187869" y="1210691"/>
              <a:ext cx="1" cy="78363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2 130"/>
            <p:cNvCxnSpPr/>
            <p:nvPr/>
          </p:nvCxnSpPr>
          <p:spPr>
            <a:xfrm flipV="1">
              <a:off x="5187870" y="1270739"/>
              <a:ext cx="105955" cy="72298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2 131"/>
            <p:cNvCxnSpPr/>
            <p:nvPr/>
          </p:nvCxnSpPr>
          <p:spPr>
            <a:xfrm flipH="1" flipV="1">
              <a:off x="5012432" y="1788569"/>
              <a:ext cx="175439" cy="20575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2 132"/>
            <p:cNvCxnSpPr/>
            <p:nvPr/>
          </p:nvCxnSpPr>
          <p:spPr>
            <a:xfrm flipH="1" flipV="1">
              <a:off x="5078201" y="1270739"/>
              <a:ext cx="109670" cy="72298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2 133"/>
            <p:cNvCxnSpPr/>
            <p:nvPr/>
          </p:nvCxnSpPr>
          <p:spPr>
            <a:xfrm flipV="1">
              <a:off x="5187869" y="1781012"/>
              <a:ext cx="184603" cy="21331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2 134"/>
            <p:cNvCxnSpPr/>
            <p:nvPr/>
          </p:nvCxnSpPr>
          <p:spPr>
            <a:xfrm flipV="1">
              <a:off x="5187870" y="1493168"/>
              <a:ext cx="184602" cy="50055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2 135"/>
            <p:cNvCxnSpPr/>
            <p:nvPr/>
          </p:nvCxnSpPr>
          <p:spPr>
            <a:xfrm flipH="1" flipV="1">
              <a:off x="5012432" y="1565176"/>
              <a:ext cx="175440" cy="42854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Ovale 137"/>
          <p:cNvSpPr/>
          <p:nvPr/>
        </p:nvSpPr>
        <p:spPr>
          <a:xfrm>
            <a:off x="5375919" y="1773114"/>
            <a:ext cx="144016" cy="144016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Ovale 1"/>
          <p:cNvSpPr/>
          <p:nvPr/>
        </p:nvSpPr>
        <p:spPr>
          <a:xfrm>
            <a:off x="6491760" y="1769312"/>
            <a:ext cx="144016" cy="144016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477228" name="Connettore 2 477227"/>
          <p:cNvCxnSpPr>
            <a:stCxn id="2" idx="6"/>
          </p:cNvCxnSpPr>
          <p:nvPr/>
        </p:nvCxnSpPr>
        <p:spPr>
          <a:xfrm>
            <a:off x="6635777" y="1841320"/>
            <a:ext cx="54034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7229" name="CasellaDiTesto 477228"/>
          <p:cNvSpPr txBox="1"/>
          <p:nvPr/>
        </p:nvSpPr>
        <p:spPr>
          <a:xfrm>
            <a:off x="6880007" y="1863805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 err="1"/>
              <a:t>v</a:t>
            </a:r>
            <a:r>
              <a:rPr lang="en-US" noProof="0" dirty="0" err="1">
                <a:sym typeface="Symbol"/>
              </a:rPr>
              <a:t>c</a:t>
            </a:r>
            <a:endParaRPr lang="en-US" noProof="0" dirty="0"/>
          </a:p>
        </p:txBody>
      </p:sp>
      <p:sp>
        <p:nvSpPr>
          <p:cNvPr id="146" name="Line 9"/>
          <p:cNvSpPr>
            <a:spLocks noChangeShapeType="1"/>
          </p:cNvSpPr>
          <p:nvPr/>
        </p:nvSpPr>
        <p:spPr bwMode="auto">
          <a:xfrm flipH="1" flipV="1">
            <a:off x="6860636" y="2342475"/>
            <a:ext cx="1899658" cy="438825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</a:t>
            </a: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4629339" y="848073"/>
            <a:ext cx="1510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noProof="0" dirty="0"/>
              <a:t>Charge at rest</a:t>
            </a:r>
          </a:p>
        </p:txBody>
      </p:sp>
    </p:spTree>
    <p:extLst>
      <p:ext uri="{BB962C8B-B14F-4D97-AF65-F5344CB8AC3E}">
        <p14:creationId xmlns:p14="http://schemas.microsoft.com/office/powerpoint/2010/main" val="258001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8" grpId="0"/>
      <p:bldP spid="477190" grpId="0"/>
      <p:bldP spid="477191" grpId="0" animBg="1"/>
      <p:bldP spid="477192" grpId="0"/>
      <p:bldP spid="477193" grpId="0" animBg="1"/>
      <p:bldP spid="2" grpId="0" animBg="1"/>
      <p:bldP spid="477229" grpId="0"/>
      <p:bldP spid="1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</a:t>
            </a:r>
          </a:p>
        </p:txBody>
      </p:sp>
    </p:spTree>
    <p:extLst>
      <p:ext uri="{BB962C8B-B14F-4D97-AF65-F5344CB8AC3E}">
        <p14:creationId xmlns:p14="http://schemas.microsoft.com/office/powerpoint/2010/main" val="2581027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</a:t>
            </a:r>
          </a:p>
        </p:txBody>
      </p:sp>
    </p:spTree>
    <p:extLst>
      <p:ext uri="{BB962C8B-B14F-4D97-AF65-F5344CB8AC3E}">
        <p14:creationId xmlns:p14="http://schemas.microsoft.com/office/powerpoint/2010/main" val="1159289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</a:t>
            </a:r>
          </a:p>
        </p:txBody>
      </p:sp>
    </p:spTree>
    <p:extLst>
      <p:ext uri="{BB962C8B-B14F-4D97-AF65-F5344CB8AC3E}">
        <p14:creationId xmlns:p14="http://schemas.microsoft.com/office/powerpoint/2010/main" val="1537345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</a:t>
            </a:r>
          </a:p>
        </p:txBody>
      </p:sp>
    </p:spTree>
    <p:extLst>
      <p:ext uri="{BB962C8B-B14F-4D97-AF65-F5344CB8AC3E}">
        <p14:creationId xmlns:p14="http://schemas.microsoft.com/office/powerpoint/2010/main" val="528201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</a:t>
            </a:r>
          </a:p>
        </p:txBody>
      </p:sp>
    </p:spTree>
    <p:extLst>
      <p:ext uri="{BB962C8B-B14F-4D97-AF65-F5344CB8AC3E}">
        <p14:creationId xmlns:p14="http://schemas.microsoft.com/office/powerpoint/2010/main" val="1735936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</a:t>
            </a:r>
          </a:p>
        </p:txBody>
      </p:sp>
    </p:spTree>
    <p:extLst>
      <p:ext uri="{BB962C8B-B14F-4D97-AF65-F5344CB8AC3E}">
        <p14:creationId xmlns:p14="http://schemas.microsoft.com/office/powerpoint/2010/main" val="2271459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2 9"/>
          <p:cNvCxnSpPr>
            <a:cxnSpLocks/>
            <a:stCxn id="3" idx="3"/>
            <a:endCxn id="5" idx="1"/>
          </p:cNvCxnSpPr>
          <p:nvPr/>
        </p:nvCxnSpPr>
        <p:spPr>
          <a:xfrm flipV="1">
            <a:off x="1985398" y="2023346"/>
            <a:ext cx="6346121" cy="33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1524000" y="9550"/>
            <a:ext cx="91380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noProof="0" dirty="0">
                <a:latin typeface="Calibri" pitchFamily="34" charset="0"/>
              </a:rPr>
              <a:t>HOW DO PARTICLE ACCELERATORS WORK?</a:t>
            </a:r>
          </a:p>
        </p:txBody>
      </p:sp>
      <p:sp>
        <p:nvSpPr>
          <p:cNvPr id="3" name="Rettangolo 2"/>
          <p:cNvSpPr/>
          <p:nvPr/>
        </p:nvSpPr>
        <p:spPr>
          <a:xfrm>
            <a:off x="627626" y="1700386"/>
            <a:ext cx="1357772" cy="71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/>
              <a:t>SOURCE</a:t>
            </a:r>
          </a:p>
        </p:txBody>
      </p:sp>
      <p:sp>
        <p:nvSpPr>
          <p:cNvPr id="4" name="Rettangolo 3"/>
          <p:cNvSpPr/>
          <p:nvPr/>
        </p:nvSpPr>
        <p:spPr>
          <a:xfrm>
            <a:off x="2285516" y="1799742"/>
            <a:ext cx="5322652" cy="4593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0" dirty="0"/>
              <a:t>ACCELERATOR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857" y="1462756"/>
            <a:ext cx="1325357" cy="124373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48" y="469822"/>
            <a:ext cx="1325357" cy="6873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780928"/>
            <a:ext cx="1210126" cy="1151133"/>
          </a:xfrm>
          <a:prstGeom prst="rect">
            <a:avLst/>
          </a:prstGeom>
        </p:spPr>
      </p:pic>
      <p:cxnSp>
        <p:nvCxnSpPr>
          <p:cNvPr id="16" name="Connettore 4 15"/>
          <p:cNvCxnSpPr>
            <a:endCxn id="7" idx="1"/>
          </p:cNvCxnSpPr>
          <p:nvPr/>
        </p:nvCxnSpPr>
        <p:spPr>
          <a:xfrm rot="5400000" flipH="1" flipV="1">
            <a:off x="9118405" y="881350"/>
            <a:ext cx="1242976" cy="1107308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4 17"/>
          <p:cNvCxnSpPr>
            <a:endCxn id="8" idx="1"/>
          </p:cNvCxnSpPr>
          <p:nvPr/>
        </p:nvCxnSpPr>
        <p:spPr>
          <a:xfrm rot="16200000" flipH="1">
            <a:off x="9115354" y="2127377"/>
            <a:ext cx="1300002" cy="1158233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9186239" y="2054209"/>
            <a:ext cx="11073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nello 22"/>
          <p:cNvSpPr/>
          <p:nvPr/>
        </p:nvSpPr>
        <p:spPr>
          <a:xfrm>
            <a:off x="3560008" y="4085808"/>
            <a:ext cx="2402356" cy="2376265"/>
          </a:xfrm>
          <a:prstGeom prst="donut">
            <a:avLst>
              <a:gd name="adj" fmla="val 1778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1919536" y="4325137"/>
            <a:ext cx="2448272" cy="71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1773814" y="3983236"/>
            <a:ext cx="1357772" cy="71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/>
              <a:t>SOURCE</a:t>
            </a:r>
          </a:p>
        </p:txBody>
      </p:sp>
      <p:sp>
        <p:nvSpPr>
          <p:cNvPr id="32" name="Ovale 31"/>
          <p:cNvSpPr/>
          <p:nvPr/>
        </p:nvSpPr>
        <p:spPr>
          <a:xfrm>
            <a:off x="3808826" y="4325137"/>
            <a:ext cx="1901528" cy="189760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37" name="Connettore 2 36"/>
          <p:cNvCxnSpPr/>
          <p:nvPr/>
        </p:nvCxnSpPr>
        <p:spPr>
          <a:xfrm>
            <a:off x="5710354" y="5273939"/>
            <a:ext cx="0" cy="10919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5431882" y="6365875"/>
            <a:ext cx="1512168" cy="45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 dirty="0"/>
              <a:t>USER</a:t>
            </a:r>
          </a:p>
        </p:txBody>
      </p:sp>
      <p:pic>
        <p:nvPicPr>
          <p:cNvPr id="41" name="Picture 6" descr="Risultati immagini per circular accelerato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077072"/>
            <a:ext cx="3456384" cy="266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magin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10481"/>
          <a:stretch/>
        </p:blipFill>
        <p:spPr>
          <a:xfrm>
            <a:off x="6187966" y="4372573"/>
            <a:ext cx="1639728" cy="1447334"/>
          </a:xfrm>
          <a:prstGeom prst="rect">
            <a:avLst/>
          </a:prstGeom>
        </p:spPr>
      </p:pic>
      <p:pic>
        <p:nvPicPr>
          <p:cNvPr id="43" name="Picture 16" descr="Risultati immagini per plasma chamb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17" y="2465656"/>
            <a:ext cx="877256" cy="117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348880"/>
            <a:ext cx="2110493" cy="141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 descr="Risultati immagini per synchrotr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36" y="5589300"/>
            <a:ext cx="1951939" cy="11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ttangolo 45"/>
          <p:cNvSpPr/>
          <p:nvPr/>
        </p:nvSpPr>
        <p:spPr>
          <a:xfrm>
            <a:off x="0" y="620688"/>
            <a:ext cx="8040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noProof="0" dirty="0"/>
              <a:t>A particle accelerator can be considered as a device that transfers </a:t>
            </a:r>
            <a:r>
              <a:rPr lang="en-US" b="1" noProof="0" dirty="0"/>
              <a:t>energy to charged particles </a:t>
            </a:r>
            <a:r>
              <a:rPr lang="en-US" noProof="0" dirty="0"/>
              <a:t>(electrons, protons, ions, ...) through electro-magnetic fields.</a:t>
            </a:r>
            <a:endParaRPr lang="en-US" noProof="0" dirty="0">
              <a:latin typeface="Calibri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331519" y="1793648"/>
            <a:ext cx="1512168" cy="45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noProof="0" dirty="0"/>
              <a:t>USERS</a:t>
            </a:r>
          </a:p>
        </p:txBody>
      </p:sp>
      <p:pic>
        <p:nvPicPr>
          <p:cNvPr id="105478" name="Picture 6" descr="Risultati immagini per atom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7" y="3050898"/>
            <a:ext cx="806282" cy="7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4007101" y="5104595"/>
            <a:ext cx="150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ACCELERATOR</a:t>
            </a:r>
          </a:p>
        </p:txBody>
      </p:sp>
    </p:spTree>
    <p:extLst>
      <p:ext uri="{BB962C8B-B14F-4D97-AF65-F5344CB8AC3E}">
        <p14:creationId xmlns:p14="http://schemas.microsoft.com/office/powerpoint/2010/main" val="42160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3" grpId="0" animBg="1"/>
      <p:bldP spid="24" grpId="0" animBg="1"/>
      <p:bldP spid="32" grpId="0" animBg="1"/>
      <p:bldP spid="38" grpId="0" animBg="1"/>
      <p:bldP spid="46" grpId="0"/>
      <p:bldP spid="5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9879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</a:t>
            </a:r>
          </a:p>
        </p:txBody>
      </p:sp>
    </p:spTree>
    <p:extLst>
      <p:ext uri="{BB962C8B-B14F-4D97-AF65-F5344CB8AC3E}">
        <p14:creationId xmlns:p14="http://schemas.microsoft.com/office/powerpoint/2010/main" val="4212940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2603501" y="2168526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24" name="Rectangle 4"/>
          <p:cNvSpPr>
            <a:spLocks noChangeArrowheads="1"/>
          </p:cNvSpPr>
          <p:nvPr/>
        </p:nvSpPr>
        <p:spPr bwMode="auto">
          <a:xfrm>
            <a:off x="2927350" y="1428750"/>
            <a:ext cx="1573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noProof="0" dirty="0"/>
              <a:t>Moving charge</a:t>
            </a:r>
          </a:p>
        </p:txBody>
      </p:sp>
      <p:sp>
        <p:nvSpPr>
          <p:cNvPr id="491525" name="Line 5"/>
          <p:cNvSpPr>
            <a:spLocks noChangeShapeType="1"/>
          </p:cNvSpPr>
          <p:nvPr/>
        </p:nvSpPr>
        <p:spPr bwMode="auto">
          <a:xfrm flipH="1">
            <a:off x="3071813" y="1844824"/>
            <a:ext cx="720725" cy="2376240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91526" name="Rectangle 6"/>
          <p:cNvSpPr>
            <a:spLocks noChangeArrowheads="1"/>
          </p:cNvSpPr>
          <p:nvPr/>
        </p:nvSpPr>
        <p:spPr bwMode="auto">
          <a:xfrm>
            <a:off x="6726635" y="1058292"/>
            <a:ext cx="16557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noProof="0" dirty="0"/>
              <a:t>Trajectory from a dipole</a:t>
            </a:r>
          </a:p>
        </p:txBody>
      </p:sp>
      <p:sp>
        <p:nvSpPr>
          <p:cNvPr id="491527" name="Line 7"/>
          <p:cNvSpPr>
            <a:spLocks noChangeShapeType="1"/>
          </p:cNvSpPr>
          <p:nvPr/>
        </p:nvSpPr>
        <p:spPr bwMode="auto">
          <a:xfrm flipH="1">
            <a:off x="6167437" y="1974280"/>
            <a:ext cx="792658" cy="2246785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PARTICLES: DIPOLE</a:t>
            </a:r>
          </a:p>
        </p:txBody>
      </p:sp>
    </p:spTree>
    <p:extLst>
      <p:ext uri="{BB962C8B-B14F-4D97-AF65-F5344CB8AC3E}">
        <p14:creationId xmlns:p14="http://schemas.microsoft.com/office/powerpoint/2010/main" val="631476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2603501" y="2168526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PARTICLES: DIPOLE</a:t>
            </a:r>
          </a:p>
        </p:txBody>
      </p:sp>
    </p:spTree>
    <p:extLst>
      <p:ext uri="{BB962C8B-B14F-4D97-AF65-F5344CB8AC3E}">
        <p14:creationId xmlns:p14="http://schemas.microsoft.com/office/powerpoint/2010/main" val="2484716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2603501" y="2168526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PARTICLES: DIPOLE</a:t>
            </a:r>
          </a:p>
        </p:txBody>
      </p:sp>
    </p:spTree>
    <p:extLst>
      <p:ext uri="{BB962C8B-B14F-4D97-AF65-F5344CB8AC3E}">
        <p14:creationId xmlns:p14="http://schemas.microsoft.com/office/powerpoint/2010/main" val="1299137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2603501" y="2168526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PARTICLES: DIPOLE</a:t>
            </a:r>
          </a:p>
        </p:txBody>
      </p:sp>
    </p:spTree>
    <p:extLst>
      <p:ext uri="{BB962C8B-B14F-4D97-AF65-F5344CB8AC3E}">
        <p14:creationId xmlns:p14="http://schemas.microsoft.com/office/powerpoint/2010/main" val="1409388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2603501" y="2168526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PARTICLES: DIPOLE</a:t>
            </a:r>
          </a:p>
        </p:txBody>
      </p:sp>
    </p:spTree>
    <p:extLst>
      <p:ext uri="{BB962C8B-B14F-4D97-AF65-F5344CB8AC3E}">
        <p14:creationId xmlns:p14="http://schemas.microsoft.com/office/powerpoint/2010/main" val="2513552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2603501" y="2168526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PARTICLES: DIPOLE</a:t>
            </a:r>
          </a:p>
        </p:txBody>
      </p:sp>
    </p:spTree>
    <p:extLst>
      <p:ext uri="{BB962C8B-B14F-4D97-AF65-F5344CB8AC3E}">
        <p14:creationId xmlns:p14="http://schemas.microsoft.com/office/powerpoint/2010/main" val="1440588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2603501" y="2168526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PARTICLES: DIPOLE</a:t>
            </a:r>
          </a:p>
        </p:txBody>
      </p:sp>
    </p:spTree>
    <p:extLst>
      <p:ext uri="{BB962C8B-B14F-4D97-AF65-F5344CB8AC3E}">
        <p14:creationId xmlns:p14="http://schemas.microsoft.com/office/powerpoint/2010/main" val="675912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>
            <a:fillRect/>
          </a:stretch>
        </p:blipFill>
        <p:spPr bwMode="auto">
          <a:xfrm>
            <a:off x="2603501" y="2168526"/>
            <a:ext cx="7313613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igura a mano libera 3"/>
          <p:cNvSpPr/>
          <p:nvPr/>
        </p:nvSpPr>
        <p:spPr>
          <a:xfrm>
            <a:off x="8472265" y="4869161"/>
            <a:ext cx="1057619" cy="640305"/>
          </a:xfrm>
          <a:custGeom>
            <a:avLst/>
            <a:gdLst>
              <a:gd name="connsiteX0" fmla="*/ 0 w 1057619"/>
              <a:gd name="connsiteY0" fmla="*/ 640305 h 640305"/>
              <a:gd name="connsiteX1" fmla="*/ 275422 w 1057619"/>
              <a:gd name="connsiteY1" fmla="*/ 497086 h 640305"/>
              <a:gd name="connsiteX2" fmla="*/ 440675 w 1057619"/>
              <a:gd name="connsiteY2" fmla="*/ 78445 h 640305"/>
              <a:gd name="connsiteX3" fmla="*/ 583894 w 1057619"/>
              <a:gd name="connsiteY3" fmla="*/ 1327 h 640305"/>
              <a:gd name="connsiteX4" fmla="*/ 683046 w 1057619"/>
              <a:gd name="connsiteY4" fmla="*/ 100479 h 640305"/>
              <a:gd name="connsiteX5" fmla="*/ 804231 w 1057619"/>
              <a:gd name="connsiteY5" fmla="*/ 519119 h 640305"/>
              <a:gd name="connsiteX6" fmla="*/ 1057619 w 1057619"/>
              <a:gd name="connsiteY6" fmla="*/ 607254 h 64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7619" h="640305">
                <a:moveTo>
                  <a:pt x="0" y="640305"/>
                </a:moveTo>
                <a:cubicBezTo>
                  <a:pt x="100988" y="615517"/>
                  <a:pt x="201976" y="590729"/>
                  <a:pt x="275422" y="497086"/>
                </a:cubicBezTo>
                <a:cubicBezTo>
                  <a:pt x="348868" y="403443"/>
                  <a:pt x="389263" y="161071"/>
                  <a:pt x="440675" y="78445"/>
                </a:cubicBezTo>
                <a:cubicBezTo>
                  <a:pt x="492087" y="-4181"/>
                  <a:pt x="543499" y="-2345"/>
                  <a:pt x="583894" y="1327"/>
                </a:cubicBezTo>
                <a:cubicBezTo>
                  <a:pt x="624289" y="4999"/>
                  <a:pt x="646323" y="14180"/>
                  <a:pt x="683046" y="100479"/>
                </a:cubicBezTo>
                <a:cubicBezTo>
                  <a:pt x="719769" y="186778"/>
                  <a:pt x="741802" y="434657"/>
                  <a:pt x="804231" y="519119"/>
                </a:cubicBezTo>
                <a:cubicBezTo>
                  <a:pt x="866660" y="603581"/>
                  <a:pt x="962139" y="605417"/>
                  <a:pt x="1057619" y="607254"/>
                </a:cubicBezTo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9192344" y="5189312"/>
            <a:ext cx="10801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5620134"/>
            <a:ext cx="2513384" cy="12119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329728" y="6462790"/>
            <a:ext cx="124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Plane wave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0232" y="3904017"/>
            <a:ext cx="717768" cy="869062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41859" y="-18927"/>
            <a:ext cx="83962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Radiation FROM ULTRARELATIVISTIC PARTICLES: DIPOLE</a:t>
            </a:r>
          </a:p>
        </p:txBody>
      </p:sp>
    </p:spTree>
    <p:extLst>
      <p:ext uri="{BB962C8B-B14F-4D97-AF65-F5344CB8AC3E}">
        <p14:creationId xmlns:p14="http://schemas.microsoft.com/office/powerpoint/2010/main" val="4079413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5860" name="Rectangle 4"/>
          <p:cNvSpPr>
            <a:spLocks noChangeArrowheads="1"/>
          </p:cNvSpPr>
          <p:nvPr/>
        </p:nvSpPr>
        <p:spPr bwMode="auto">
          <a:xfrm>
            <a:off x="2927350" y="1052513"/>
            <a:ext cx="1573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noProof="0" dirty="0"/>
              <a:t>Moving charge</a:t>
            </a:r>
          </a:p>
        </p:txBody>
      </p:sp>
      <p:sp>
        <p:nvSpPr>
          <p:cNvPr id="505861" name="Line 5"/>
          <p:cNvSpPr>
            <a:spLocks noChangeShapeType="1"/>
          </p:cNvSpPr>
          <p:nvPr/>
        </p:nvSpPr>
        <p:spPr bwMode="auto">
          <a:xfrm flipH="1">
            <a:off x="3359619" y="1412875"/>
            <a:ext cx="432918" cy="3024265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505862" name="Rectangle 6"/>
          <p:cNvSpPr>
            <a:spLocks noChangeArrowheads="1"/>
          </p:cNvSpPr>
          <p:nvPr/>
        </p:nvSpPr>
        <p:spPr bwMode="auto">
          <a:xfrm>
            <a:off x="6596258" y="5949951"/>
            <a:ext cx="1871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noProof="0" dirty="0"/>
              <a:t>Trajectory in an undulator</a:t>
            </a:r>
          </a:p>
        </p:txBody>
      </p:sp>
      <p:sp>
        <p:nvSpPr>
          <p:cNvPr id="505863" name="Line 7"/>
          <p:cNvSpPr>
            <a:spLocks noChangeShapeType="1"/>
          </p:cNvSpPr>
          <p:nvPr/>
        </p:nvSpPr>
        <p:spPr bwMode="auto">
          <a:xfrm flipH="1" flipV="1">
            <a:off x="5303913" y="4725143"/>
            <a:ext cx="1296143" cy="1512168"/>
          </a:xfrm>
          <a:prstGeom prst="line">
            <a:avLst/>
          </a:prstGeom>
          <a:noFill/>
          <a:ln w="6985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  <p:pic>
        <p:nvPicPr>
          <p:cNvPr id="94210" name="Picture 2" descr="Risultati immagini per undula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77" y="1063991"/>
            <a:ext cx="473392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1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0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3" y="1387443"/>
            <a:ext cx="2376264" cy="8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2631640" y="2566804"/>
            <a:ext cx="1785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b="1" noProof="0" dirty="0"/>
              <a:t>ACCELERATION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7138031" y="2415619"/>
            <a:ext cx="29208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noProof="0" dirty="0"/>
              <a:t>BENDING AND FOCUSING</a:t>
            </a:r>
          </a:p>
        </p:txBody>
      </p:sp>
      <p:sp>
        <p:nvSpPr>
          <p:cNvPr id="101423" name="Text Box 47"/>
          <p:cNvSpPr txBox="1">
            <a:spLocks noChangeArrowheads="1"/>
          </p:cNvSpPr>
          <p:nvPr/>
        </p:nvSpPr>
        <p:spPr bwMode="auto">
          <a:xfrm>
            <a:off x="7564836" y="6489828"/>
            <a:ext cx="19287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noProof="0" dirty="0"/>
              <a:t>Transverse Dynamics</a:t>
            </a:r>
          </a:p>
        </p:txBody>
      </p:sp>
      <p:sp>
        <p:nvSpPr>
          <p:cNvPr id="101425" name="Text Box 49"/>
          <p:cNvSpPr txBox="1">
            <a:spLocks noChangeArrowheads="1"/>
          </p:cNvSpPr>
          <p:nvPr/>
        </p:nvSpPr>
        <p:spPr bwMode="auto">
          <a:xfrm>
            <a:off x="2368402" y="6501905"/>
            <a:ext cx="20654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600" noProof="0" dirty="0"/>
              <a:t>Longitudinal Dynamics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0" t="32409" r="4714" b="23480"/>
          <a:stretch/>
        </p:blipFill>
        <p:spPr>
          <a:xfrm>
            <a:off x="6910069" y="3319461"/>
            <a:ext cx="1749306" cy="13706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r="53523" b="11134"/>
          <a:stretch/>
        </p:blipFill>
        <p:spPr>
          <a:xfrm>
            <a:off x="2447626" y="3475447"/>
            <a:ext cx="2065455" cy="16840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61662" y="2566805"/>
            <a:ext cx="3430696" cy="36145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ccia in giù 5"/>
          <p:cNvSpPr/>
          <p:nvPr/>
        </p:nvSpPr>
        <p:spPr>
          <a:xfrm>
            <a:off x="3260217" y="6198448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ccia in giù 21"/>
          <p:cNvSpPr/>
          <p:nvPr/>
        </p:nvSpPr>
        <p:spPr>
          <a:xfrm>
            <a:off x="8316637" y="6198448"/>
            <a:ext cx="281824" cy="321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151" y="3310973"/>
            <a:ext cx="1387462" cy="13597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86" r="3965" b="3935"/>
          <a:stretch/>
        </p:blipFill>
        <p:spPr>
          <a:xfrm>
            <a:off x="8926520" y="4765070"/>
            <a:ext cx="1072725" cy="12285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5" y="4778085"/>
            <a:ext cx="1750916" cy="1248987"/>
          </a:xfrm>
          <a:prstGeom prst="rect">
            <a:avLst/>
          </a:prstGeom>
        </p:spPr>
      </p:pic>
      <p:pic>
        <p:nvPicPr>
          <p:cNvPr id="26" name="Picture 8" descr="C:\Users\David\Desktop\MASTER LEZIONI\CAS_2016\images4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02" y="5159528"/>
            <a:ext cx="1722719" cy="8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David\Desktop\MASTER LEZIONI\CAS_2016\20080501_dc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48" y="5159528"/>
            <a:ext cx="1327019" cy="8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nettore 2 35"/>
          <p:cNvCxnSpPr>
            <a:endCxn id="101389" idx="0"/>
          </p:cNvCxnSpPr>
          <p:nvPr/>
        </p:nvCxnSpPr>
        <p:spPr>
          <a:xfrm>
            <a:off x="3524352" y="2201486"/>
            <a:ext cx="0" cy="3653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8598461" y="2201486"/>
            <a:ext cx="0" cy="2595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1843514" y="2857490"/>
            <a:ext cx="3272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noProof="0" dirty="0"/>
              <a:t>To accelerate, we need a force in the direction of motion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766842" y="2779870"/>
            <a:ext cx="3622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0" dirty="0"/>
              <a:t>2</a:t>
            </a:r>
            <a:r>
              <a:rPr lang="en-US" sz="1400" baseline="30000" noProof="0" dirty="0"/>
              <a:t>nd</a:t>
            </a:r>
            <a:r>
              <a:rPr lang="en-US" sz="1400" noProof="0" dirty="0"/>
              <a:t> term always perpendicular to motion =&gt; no energy gain</a:t>
            </a:r>
          </a:p>
        </p:txBody>
      </p:sp>
      <p:cxnSp>
        <p:nvCxnSpPr>
          <p:cNvPr id="24" name="Connettore 1 23"/>
          <p:cNvCxnSpPr/>
          <p:nvPr/>
        </p:nvCxnSpPr>
        <p:spPr>
          <a:xfrm>
            <a:off x="3524353" y="2201486"/>
            <a:ext cx="25700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 flipV="1">
            <a:off x="6094383" y="1896252"/>
            <a:ext cx="1" cy="3052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flipH="1">
            <a:off x="7008783" y="2201921"/>
            <a:ext cx="15896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7008782" y="1923145"/>
            <a:ext cx="0" cy="278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1524000" y="-1538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all" noProof="0" dirty="0">
                <a:latin typeface="Calibri" pitchFamily="34" charset="0"/>
              </a:rPr>
              <a:t>BASIC EQUATION FOR particle </a:t>
            </a:r>
            <a:r>
              <a:rPr lang="en-US" sz="3600" b="1" cap="all" noProof="0" dirty="0" err="1">
                <a:latin typeface="Calibri" pitchFamily="34" charset="0"/>
              </a:rPr>
              <a:t>acceleratorS</a:t>
            </a:r>
            <a:endParaRPr lang="en-US" sz="3600" b="1" cap="all" noProof="0" dirty="0">
              <a:latin typeface="Calibri" pitchFamily="34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54868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tabLst>
                <a:tab pos="533400" algn="l"/>
              </a:tabLst>
            </a:pPr>
            <a:r>
              <a:rPr lang="en-US" sz="1600" noProof="0" dirty="0"/>
              <a:t>Beams of charged particles are accelerated with the use of </a:t>
            </a:r>
            <a:r>
              <a:rPr lang="en-US" sz="1600" b="1" noProof="0" dirty="0"/>
              <a:t>electric fields </a:t>
            </a:r>
            <a:r>
              <a:rPr lang="en-US" sz="1600" noProof="0" dirty="0"/>
              <a:t>and are deflected, curved, and focused with the use of </a:t>
            </a:r>
            <a:r>
              <a:rPr lang="en-US" sz="1600" b="1" noProof="0" dirty="0"/>
              <a:t>magnetic fields</a:t>
            </a:r>
            <a:r>
              <a:rPr lang="en-US" sz="1600" noProof="0" dirty="0"/>
              <a:t>. The basic equation for the description of the acceleration and focusing processes is represented by the </a:t>
            </a:r>
            <a:r>
              <a:rPr lang="en-US" sz="1600" b="1" noProof="0" dirty="0"/>
              <a:t>Lorentz Force</a:t>
            </a:r>
            <a:r>
              <a:rPr lang="en-US" sz="1600" noProof="0" dirty="0"/>
              <a:t>. </a:t>
            </a:r>
            <a:endParaRPr lang="en-US" sz="1600" b="1" noProof="0" dirty="0">
              <a:latin typeface="Calibri" pitchFamily="34" charset="0"/>
            </a:endParaRPr>
          </a:p>
        </p:txBody>
      </p:sp>
      <p:pic>
        <p:nvPicPr>
          <p:cNvPr id="75805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1052736"/>
            <a:ext cx="1302268" cy="1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84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9" grpId="0"/>
      <p:bldP spid="101391" grpId="0"/>
      <p:bldP spid="101423" grpId="0"/>
      <p:bldP spid="101425" grpId="0"/>
      <p:bldP spid="3" grpId="0" animBg="1"/>
      <p:bldP spid="6" grpId="0" animBg="1"/>
      <p:bldP spid="22" grpId="0" animBg="1"/>
      <p:bldP spid="2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 b="10254"/>
          <a:stretch>
            <a:fillRect/>
          </a:stretch>
        </p:blipFill>
        <p:spPr bwMode="auto">
          <a:xfrm>
            <a:off x="2962275" y="3068638"/>
            <a:ext cx="6110288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</p:spTree>
    <p:extLst>
      <p:ext uri="{BB962C8B-B14F-4D97-AF65-F5344CB8AC3E}">
        <p14:creationId xmlns:p14="http://schemas.microsoft.com/office/powerpoint/2010/main" val="1319751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</p:spTree>
    <p:extLst>
      <p:ext uri="{BB962C8B-B14F-4D97-AF65-F5344CB8AC3E}">
        <p14:creationId xmlns:p14="http://schemas.microsoft.com/office/powerpoint/2010/main" val="2534892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</p:spTree>
    <p:extLst>
      <p:ext uri="{BB962C8B-B14F-4D97-AF65-F5344CB8AC3E}">
        <p14:creationId xmlns:p14="http://schemas.microsoft.com/office/powerpoint/2010/main" val="3641176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</p:spTree>
    <p:extLst>
      <p:ext uri="{BB962C8B-B14F-4D97-AF65-F5344CB8AC3E}">
        <p14:creationId xmlns:p14="http://schemas.microsoft.com/office/powerpoint/2010/main" val="331032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</p:spTree>
    <p:extLst>
      <p:ext uri="{BB962C8B-B14F-4D97-AF65-F5344CB8AC3E}">
        <p14:creationId xmlns:p14="http://schemas.microsoft.com/office/powerpoint/2010/main" val="87246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</p:spTree>
    <p:extLst>
      <p:ext uri="{BB962C8B-B14F-4D97-AF65-F5344CB8AC3E}">
        <p14:creationId xmlns:p14="http://schemas.microsoft.com/office/powerpoint/2010/main" val="2728718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</p:spTree>
    <p:extLst>
      <p:ext uri="{BB962C8B-B14F-4D97-AF65-F5344CB8AC3E}">
        <p14:creationId xmlns:p14="http://schemas.microsoft.com/office/powerpoint/2010/main" val="3983841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</p:spTree>
    <p:extLst>
      <p:ext uri="{BB962C8B-B14F-4D97-AF65-F5344CB8AC3E}">
        <p14:creationId xmlns:p14="http://schemas.microsoft.com/office/powerpoint/2010/main" val="186906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9917"/>
          <a:stretch>
            <a:fillRect/>
          </a:stretch>
        </p:blipFill>
        <p:spPr bwMode="auto">
          <a:xfrm>
            <a:off x="2962275" y="3068638"/>
            <a:ext cx="6096000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4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2289175"/>
            <a:ext cx="17589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4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4291013"/>
            <a:ext cx="15478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4295" name="AutoShape 7"/>
          <p:cNvSpPr>
            <a:spLocks/>
          </p:cNvSpPr>
          <p:nvPr/>
        </p:nvSpPr>
        <p:spPr bwMode="auto">
          <a:xfrm rot="5400000">
            <a:off x="8400257" y="2421732"/>
            <a:ext cx="215900" cy="935037"/>
          </a:xfrm>
          <a:prstGeom prst="leftBrace">
            <a:avLst>
              <a:gd name="adj1" fmla="val 3609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0" t="39467" b="5373"/>
          <a:stretch/>
        </p:blipFill>
        <p:spPr>
          <a:xfrm>
            <a:off x="5519937" y="1017198"/>
            <a:ext cx="1968629" cy="1922153"/>
          </a:xfrm>
          <a:prstGeom prst="rect">
            <a:avLst/>
          </a:prstGeom>
        </p:spPr>
      </p:pic>
      <p:pic>
        <p:nvPicPr>
          <p:cNvPr id="96260" name="Picture 4" descr="Risultati immagini per undula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94" y="1045627"/>
            <a:ext cx="3607402" cy="184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0" y="-18927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cap="all" noProof="0" dirty="0"/>
              <a:t>Radiation FROM ULTRARELATIVISTIC PARTICLES: UNDULATOR</a:t>
            </a:r>
          </a:p>
        </p:txBody>
      </p:sp>
    </p:spTree>
    <p:extLst>
      <p:ext uri="{BB962C8B-B14F-4D97-AF65-F5344CB8AC3E}">
        <p14:creationId xmlns:p14="http://schemas.microsoft.com/office/powerpoint/2010/main" val="1872291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trid_tot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584" y="393384"/>
            <a:ext cx="7344816" cy="54118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151785" y="6354489"/>
            <a:ext cx="4339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/>
              <a:t>http://www.isa.au.dk/animations/animations.asp</a:t>
            </a:r>
          </a:p>
        </p:txBody>
      </p:sp>
    </p:spTree>
    <p:extLst>
      <p:ext uri="{BB962C8B-B14F-4D97-AF65-F5344CB8AC3E}">
        <p14:creationId xmlns:p14="http://schemas.microsoft.com/office/powerpoint/2010/main" val="396744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0" y="568040"/>
            <a:ext cx="1219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400" noProof="0" dirty="0"/>
              <a:t>The </a:t>
            </a:r>
            <a:r>
              <a:rPr lang="en-US" sz="1400" b="1" noProof="0" dirty="0"/>
              <a:t>first historical linear particle accelerator </a:t>
            </a:r>
            <a:r>
              <a:rPr lang="en-US" sz="1400" noProof="0" dirty="0"/>
              <a:t>was built by the Nobel prize Wilhelm Conrad </a:t>
            </a:r>
            <a:r>
              <a:rPr lang="en-US" sz="1400" noProof="0" dirty="0" err="1"/>
              <a:t>Röntgen</a:t>
            </a:r>
            <a:r>
              <a:rPr lang="en-US" sz="1400" noProof="0" dirty="0"/>
              <a:t> (1900). It consisted in a vacuum tube containing a cathode connected to the negative pole of a DC voltage generator. </a:t>
            </a:r>
            <a:r>
              <a:rPr lang="en-US" sz="1400" b="1" noProof="0" dirty="0"/>
              <a:t>Electrons emitted by the heated cathode</a:t>
            </a:r>
            <a:r>
              <a:rPr lang="en-US" sz="1400" noProof="0" dirty="0"/>
              <a:t> were accelerated while flowing to another electrode connected to the positive generator pole (anode). Collisions between the energetic electrons and the anode produced </a:t>
            </a:r>
            <a:r>
              <a:rPr lang="en-US" sz="1400" b="1" noProof="0" dirty="0"/>
              <a:t>X-rays</a:t>
            </a:r>
            <a:r>
              <a:rPr lang="en-US" sz="1400" noProof="0" dirty="0"/>
              <a:t>. </a:t>
            </a:r>
          </a:p>
        </p:txBody>
      </p:sp>
      <p:sp>
        <p:nvSpPr>
          <p:cNvPr id="102430" name="Text Box 30"/>
          <p:cNvSpPr txBox="1">
            <a:spLocks noChangeArrowheads="1"/>
          </p:cNvSpPr>
          <p:nvPr/>
        </p:nvSpPr>
        <p:spPr bwMode="auto">
          <a:xfrm>
            <a:off x="183662" y="3807702"/>
            <a:ext cx="3243069" cy="954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400" noProof="0" dirty="0"/>
              <a:t>The </a:t>
            </a:r>
            <a:r>
              <a:rPr lang="en-US" sz="1400" b="1" noProof="0" dirty="0"/>
              <a:t>energy gained </a:t>
            </a:r>
            <a:r>
              <a:rPr lang="en-US" sz="1400" noProof="0" dirty="0"/>
              <a:t>by the electrons travelling from the cathode to the anode is equal to their charge multiplied the DC voltage between the two electrodes.</a:t>
            </a:r>
          </a:p>
        </p:txBody>
      </p:sp>
      <p:graphicFrame>
        <p:nvGraphicFramePr>
          <p:cNvPr id="102432" name="Object 32"/>
          <p:cNvGraphicFramePr>
            <a:graphicFrameLocks noChangeAspect="1"/>
          </p:cNvGraphicFramePr>
          <p:nvPr/>
        </p:nvGraphicFramePr>
        <p:xfrm>
          <a:off x="333960" y="4788928"/>
          <a:ext cx="2693988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587240" imgH="393480" progId="Equation.3">
                  <p:embed/>
                </p:oleObj>
              </mc:Choice>
              <mc:Fallback>
                <p:oleObj name="Equazione" r:id="rId3" imgW="1587240" imgH="393480" progId="Equation.3">
                  <p:embed/>
                  <p:pic>
                    <p:nvPicPr>
                      <p:cNvPr id="102432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960" y="4788928"/>
                        <a:ext cx="2693988" cy="668337"/>
                      </a:xfrm>
                      <a:prstGeom prst="rect">
                        <a:avLst/>
                      </a:prstGeom>
                      <a:noFill/>
                      <a:ln w="2857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5" name="Rectangle 35"/>
          <p:cNvSpPr>
            <a:spLocks noChangeArrowheads="1"/>
          </p:cNvSpPr>
          <p:nvPr/>
        </p:nvSpPr>
        <p:spPr bwMode="auto">
          <a:xfrm>
            <a:off x="2712000" y="-1"/>
            <a:ext cx="5965076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/>
            <a:r>
              <a:rPr lang="en-US" sz="3600" b="1" noProof="0" dirty="0"/>
              <a:t>ACCELERATION: SIMPLE CASE</a:t>
            </a:r>
          </a:p>
        </p:txBody>
      </p:sp>
      <p:pic>
        <p:nvPicPr>
          <p:cNvPr id="102437" name="Picture 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1308" y="1396900"/>
            <a:ext cx="947606" cy="132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8" name="Picture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5891" y="1791380"/>
            <a:ext cx="1282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5350555" y="1748621"/>
            <a:ext cx="122196" cy="371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4673781" y="1773196"/>
            <a:ext cx="243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noProof="0" dirty="0"/>
              <a:t>+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5690287" y="1595714"/>
            <a:ext cx="12206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noProof="0" dirty="0"/>
              <a:t>Electric field</a:t>
            </a:r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5472751" y="1934295"/>
            <a:ext cx="1462316" cy="0"/>
          </a:xfrm>
          <a:prstGeom prst="line">
            <a:avLst/>
          </a:prstGeom>
          <a:noFill/>
          <a:ln w="508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65" y="1700837"/>
            <a:ext cx="516980" cy="55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5479465" y="1866033"/>
            <a:ext cx="135624" cy="13789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>
            <a:off x="5398896" y="2119969"/>
            <a:ext cx="0" cy="19659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>
            <a:off x="6216666" y="2308374"/>
            <a:ext cx="102321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 flipH="1" flipV="1">
            <a:off x="7231827" y="2043515"/>
            <a:ext cx="2686" cy="273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6952525" y="1781387"/>
            <a:ext cx="601577" cy="2593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46" name="Line 21"/>
          <p:cNvSpPr>
            <a:spLocks noChangeShapeType="1"/>
          </p:cNvSpPr>
          <p:nvPr/>
        </p:nvSpPr>
        <p:spPr bwMode="auto">
          <a:xfrm>
            <a:off x="6011216" y="2145909"/>
            <a:ext cx="0" cy="35496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7" name="Rectangle 22"/>
          <p:cNvSpPr>
            <a:spLocks noChangeArrowheads="1"/>
          </p:cNvSpPr>
          <p:nvPr/>
        </p:nvSpPr>
        <p:spPr bwMode="auto">
          <a:xfrm>
            <a:off x="6176383" y="2236015"/>
            <a:ext cx="75197" cy="14608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5606361" y="2503683"/>
            <a:ext cx="12206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noProof="0" dirty="0"/>
              <a:t>Voltage </a:t>
            </a:r>
            <a:r>
              <a:rPr lang="en-US" noProof="0" dirty="0">
                <a:sym typeface="Symbol"/>
              </a:rPr>
              <a:t></a:t>
            </a:r>
            <a:r>
              <a:rPr lang="en-US" noProof="0" dirty="0"/>
              <a:t>V</a:t>
            </a:r>
          </a:p>
        </p:txBody>
      </p:sp>
      <p:sp>
        <p:nvSpPr>
          <p:cNvPr id="49" name="Figura a mano libera 48"/>
          <p:cNvSpPr/>
          <p:nvPr/>
        </p:nvSpPr>
        <p:spPr>
          <a:xfrm>
            <a:off x="7002381" y="1786722"/>
            <a:ext cx="399612" cy="254063"/>
          </a:xfrm>
          <a:custGeom>
            <a:avLst/>
            <a:gdLst>
              <a:gd name="connsiteX0" fmla="*/ 0 w 823866"/>
              <a:gd name="connsiteY0" fmla="*/ 129167 h 237816"/>
              <a:gd name="connsiteX1" fmla="*/ 81482 w 823866"/>
              <a:gd name="connsiteY1" fmla="*/ 2419 h 237816"/>
              <a:gd name="connsiteX2" fmla="*/ 162963 w 823866"/>
              <a:gd name="connsiteY2" fmla="*/ 228755 h 237816"/>
              <a:gd name="connsiteX3" fmla="*/ 289711 w 823866"/>
              <a:gd name="connsiteY3" fmla="*/ 2419 h 237816"/>
              <a:gd name="connsiteX4" fmla="*/ 362139 w 823866"/>
              <a:gd name="connsiteY4" fmla="*/ 237809 h 237816"/>
              <a:gd name="connsiteX5" fmla="*/ 470781 w 823866"/>
              <a:gd name="connsiteY5" fmla="*/ 11472 h 237816"/>
              <a:gd name="connsiteX6" fmla="*/ 552262 w 823866"/>
              <a:gd name="connsiteY6" fmla="*/ 237809 h 237816"/>
              <a:gd name="connsiteX7" fmla="*/ 651850 w 823866"/>
              <a:gd name="connsiteY7" fmla="*/ 2419 h 237816"/>
              <a:gd name="connsiteX8" fmla="*/ 715224 w 823866"/>
              <a:gd name="connsiteY8" fmla="*/ 147274 h 237816"/>
              <a:gd name="connsiteX9" fmla="*/ 823866 w 823866"/>
              <a:gd name="connsiteY9" fmla="*/ 156327 h 23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3866" h="237816">
                <a:moveTo>
                  <a:pt x="0" y="129167"/>
                </a:moveTo>
                <a:cubicBezTo>
                  <a:pt x="27161" y="57494"/>
                  <a:pt x="54322" y="-14179"/>
                  <a:pt x="81482" y="2419"/>
                </a:cubicBezTo>
                <a:cubicBezTo>
                  <a:pt x="108643" y="19017"/>
                  <a:pt x="128258" y="228755"/>
                  <a:pt x="162963" y="228755"/>
                </a:cubicBezTo>
                <a:cubicBezTo>
                  <a:pt x="197668" y="228755"/>
                  <a:pt x="256515" y="910"/>
                  <a:pt x="289711" y="2419"/>
                </a:cubicBezTo>
                <a:cubicBezTo>
                  <a:pt x="322907" y="3928"/>
                  <a:pt x="331961" y="236300"/>
                  <a:pt x="362139" y="237809"/>
                </a:cubicBezTo>
                <a:cubicBezTo>
                  <a:pt x="392317" y="239318"/>
                  <a:pt x="439094" y="11472"/>
                  <a:pt x="470781" y="11472"/>
                </a:cubicBezTo>
                <a:cubicBezTo>
                  <a:pt x="502468" y="11472"/>
                  <a:pt x="522084" y="239318"/>
                  <a:pt x="552262" y="237809"/>
                </a:cubicBezTo>
                <a:cubicBezTo>
                  <a:pt x="582440" y="236300"/>
                  <a:pt x="624690" y="17508"/>
                  <a:pt x="651850" y="2419"/>
                </a:cubicBezTo>
                <a:cubicBezTo>
                  <a:pt x="679010" y="-12670"/>
                  <a:pt x="686555" y="121623"/>
                  <a:pt x="715224" y="147274"/>
                </a:cubicBezTo>
                <a:cubicBezTo>
                  <a:pt x="743893" y="172925"/>
                  <a:pt x="783879" y="164626"/>
                  <a:pt x="823866" y="156327"/>
                </a:cubicBezTo>
              </a:path>
            </a:pathLst>
          </a:cu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>
            <a:off x="5394204" y="2316014"/>
            <a:ext cx="617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3772601" y="1803234"/>
            <a:ext cx="9696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noProof="0" dirty="0"/>
              <a:t>Cathode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7554101" y="1729086"/>
            <a:ext cx="9109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noProof="0" dirty="0"/>
              <a:t>Anode</a:t>
            </a:r>
          </a:p>
        </p:txBody>
      </p:sp>
      <p:sp>
        <p:nvSpPr>
          <p:cNvPr id="53" name="Rectangle 14"/>
          <p:cNvSpPr>
            <a:spLocks noChangeArrowheads="1"/>
          </p:cNvSpPr>
          <p:nvPr/>
        </p:nvSpPr>
        <p:spPr bwMode="auto">
          <a:xfrm>
            <a:off x="5145742" y="3802025"/>
            <a:ext cx="205644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400" b="1" noProof="0" dirty="0"/>
              <a:t>Particle energies are typically expressed in electron-volt </a:t>
            </a:r>
            <a:r>
              <a:rPr lang="en-US" sz="1400" noProof="0" dirty="0"/>
              <a:t>[eV], equal to the energy gained by  1 electron accelerated through an electrostatic potential  of 1 volt: </a:t>
            </a:r>
          </a:p>
          <a:p>
            <a:pPr algn="just" eaLnBrk="1" hangingPunct="1"/>
            <a:r>
              <a:rPr lang="en-US" sz="1400" noProof="0" dirty="0"/>
              <a:t>1 eV=1.6x10</a:t>
            </a:r>
            <a:r>
              <a:rPr lang="en-US" sz="1400" baseline="30000" noProof="0" dirty="0"/>
              <a:t>-19</a:t>
            </a:r>
            <a:r>
              <a:rPr lang="en-US" sz="1400" noProof="0" dirty="0"/>
              <a:t> J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42" y="3832588"/>
            <a:ext cx="3194752" cy="1514043"/>
          </a:xfrm>
          <a:prstGeom prst="rect">
            <a:avLst/>
          </a:prstGeom>
        </p:spPr>
      </p:pic>
      <p:graphicFrame>
        <p:nvGraphicFramePr>
          <p:cNvPr id="4" name="Oggetto 3"/>
          <p:cNvGraphicFramePr>
            <a:graphicFrameLocks noChangeAspect="1"/>
          </p:cNvGraphicFramePr>
          <p:nvPr/>
        </p:nvGraphicFramePr>
        <p:xfrm>
          <a:off x="960985" y="5608818"/>
          <a:ext cx="1427163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9" imgW="977760" imgH="660240" progId="Equation.3">
                  <p:embed/>
                </p:oleObj>
              </mc:Choice>
              <mc:Fallback>
                <p:oleObj name="Equazione" r:id="rId9" imgW="977760" imgH="660240" progId="Equation.3">
                  <p:embed/>
                  <p:pic>
                    <p:nvPicPr>
                      <p:cNvPr id="4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985" y="5608818"/>
                        <a:ext cx="1427163" cy="963612"/>
                      </a:xfrm>
                      <a:prstGeom prst="rect">
                        <a:avLst/>
                      </a:prstGeom>
                      <a:noFill/>
                      <a:ln w="2857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ttore 1 5"/>
          <p:cNvCxnSpPr/>
          <p:nvPr/>
        </p:nvCxnSpPr>
        <p:spPr>
          <a:xfrm>
            <a:off x="1631414" y="3352801"/>
            <a:ext cx="87458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1631414" y="3374465"/>
            <a:ext cx="0" cy="4332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>
            <a:off x="6096000" y="2873015"/>
            <a:ext cx="0" cy="9130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>
            <a:off x="10377241" y="3374382"/>
            <a:ext cx="0" cy="4332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8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86768E-6 L 0.15573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2179E-6 L 0.0849 0.00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0" grpId="0"/>
      <p:bldP spid="41" grpId="0" animBg="1"/>
      <p:bldP spid="49" grpId="0" animBg="1"/>
      <p:bldP spid="49" grpId="1" animBg="1"/>
      <p:bldP spid="5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11639" r="16245"/>
          <a:stretch/>
        </p:blipFill>
        <p:spPr bwMode="auto">
          <a:xfrm>
            <a:off x="263352" y="2708919"/>
            <a:ext cx="5262798" cy="414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143672" y="-5318"/>
            <a:ext cx="58993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noProof="0" dirty="0"/>
              <a:t>BRIGHTNESS OF A PHOTON SOURCE</a:t>
            </a: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898582"/>
              </p:ext>
            </p:extLst>
          </p:nvPr>
        </p:nvGraphicFramePr>
        <p:xfrm>
          <a:off x="6369225" y="5301613"/>
          <a:ext cx="5173860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2171520" imgH="419040" progId="Equation.3">
                  <p:embed/>
                </p:oleObj>
              </mc:Choice>
              <mc:Fallback>
                <p:oleObj name="Equazione" r:id="rId3" imgW="2171520" imgH="419040" progId="Equation.3">
                  <p:embed/>
                  <p:pic>
                    <p:nvPicPr>
                      <p:cNvPr id="0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9225" y="5301613"/>
                        <a:ext cx="5173860" cy="10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po 4"/>
          <p:cNvGrpSpPr/>
          <p:nvPr/>
        </p:nvGrpSpPr>
        <p:grpSpPr>
          <a:xfrm>
            <a:off x="667634" y="1147770"/>
            <a:ext cx="4742079" cy="1622504"/>
            <a:chOff x="415842" y="1177588"/>
            <a:chExt cx="4742079" cy="1622504"/>
          </a:xfrm>
        </p:grpSpPr>
        <p:pic>
          <p:nvPicPr>
            <p:cNvPr id="10752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04" y="1379642"/>
              <a:ext cx="4099227" cy="1368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CasellaDiTesto 7"/>
            <p:cNvSpPr txBox="1"/>
            <p:nvPr/>
          </p:nvSpPr>
          <p:spPr>
            <a:xfrm>
              <a:off x="415842" y="1988840"/>
              <a:ext cx="124296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noProof="0" dirty="0"/>
                <a:t>Electron beam</a:t>
              </a:r>
            </a:p>
            <a:p>
              <a:r>
                <a:rPr lang="en-US" sz="1400" noProof="0" dirty="0"/>
                <a:t>trajectory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187624" y="1177588"/>
              <a:ext cx="235336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/>
                <a:t>Source area </a:t>
              </a:r>
            </a:p>
            <a:p>
              <a:pPr algn="ctr"/>
              <a:r>
                <a:rPr lang="en-US" sz="1400" noProof="0" dirty="0"/>
                <a:t>(</a:t>
              </a:r>
              <a:r>
                <a:rPr lang="en-US" sz="1400" noProof="0" dirty="0" err="1"/>
                <a:t>A</a:t>
              </a:r>
              <a:r>
                <a:rPr lang="en-US" sz="1400" noProof="0" dirty="0" err="1">
                  <a:sym typeface="Symbol"/>
                </a:rPr>
                <a:t></a:t>
              </a:r>
              <a:r>
                <a:rPr lang="en-US" sz="1400" noProof="0" dirty="0" err="1"/>
                <a:t>electron</a:t>
              </a:r>
              <a:r>
                <a:rPr lang="en-US" sz="1400" noProof="0" dirty="0"/>
                <a:t> beam dimension)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882947" y="2276872"/>
              <a:ext cx="187220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/>
                <a:t>Angular divergence of the radiation (</a:t>
              </a:r>
              <a:r>
                <a:rPr lang="en-US" sz="1400" noProof="0" dirty="0">
                  <a:sym typeface="Symbol"/>
                </a:rPr>
                <a:t></a:t>
              </a:r>
              <a:r>
                <a:rPr lang="en-US" sz="1400" noProof="0" dirty="0"/>
                <a:t>)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816409" y="1484784"/>
              <a:ext cx="134151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Photon flux (PF)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1" y="476673"/>
            <a:ext cx="5695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/>
              <a:t>The most important parameter for a light source is not (only) the number of emitted photons per second but their “density” called </a:t>
            </a:r>
            <a:r>
              <a:rPr lang="en-US" sz="1600" b="1" noProof="0" dirty="0"/>
              <a:t>brightness</a:t>
            </a:r>
            <a:r>
              <a:rPr lang="en-US" sz="1600" noProof="0" dirty="0"/>
              <a:t>.</a:t>
            </a:r>
          </a:p>
        </p:txBody>
      </p:sp>
      <p:pic>
        <p:nvPicPr>
          <p:cNvPr id="6" name="Picture 4" descr="Risultati immagini per spectrum synchrotron light">
            <a:extLst>
              <a:ext uri="{FF2B5EF4-FFF2-40B4-BE49-F238E27FC236}">
                <a16:creationId xmlns:a16="http://schemas.microsoft.com/office/drawing/2014/main" id="{724E6A81-051D-49FD-80CA-D176781C1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t="17921" r="22719" b="8208"/>
          <a:stretch/>
        </p:blipFill>
        <p:spPr bwMode="auto">
          <a:xfrm>
            <a:off x="6698973" y="464711"/>
            <a:ext cx="5265147" cy="40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8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1" y="0"/>
            <a:ext cx="9143999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500" b="1" cap="all" noProof="0" dirty="0"/>
              <a:t>EUROPEAN SYNCHROTRON SOURCES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83" y="1740613"/>
            <a:ext cx="2982269" cy="2368418"/>
          </a:xfrm>
          <a:prstGeom prst="rect">
            <a:avLst/>
          </a:prstGeom>
        </p:spPr>
      </p:pic>
      <p:pic>
        <p:nvPicPr>
          <p:cNvPr id="92162" name="Picture 2" descr="Risultati immagini per es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92" y="4408510"/>
            <a:ext cx="3253679" cy="233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Risultati immagini per sls swi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890" y="642999"/>
            <a:ext cx="3063255" cy="22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 descr="Risultati immagini per elettra sincrotr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245" y="4422913"/>
            <a:ext cx="3359818" cy="177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8" name="Picture 8" descr="Risultati immagini per alba synchro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7" y="4635424"/>
            <a:ext cx="3464430" cy="17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 descr="Risultati immagini per diamond synchrotr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5" y="834731"/>
            <a:ext cx="3563951" cy="20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/>
          <p:cNvCxnSpPr>
            <a:cxnSpLocks/>
          </p:cNvCxnSpPr>
          <p:nvPr/>
        </p:nvCxnSpPr>
        <p:spPr>
          <a:xfrm>
            <a:off x="2852530" y="2136913"/>
            <a:ext cx="2595399" cy="60924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cxnSpLocks/>
            <a:stCxn id="92164" idx="1"/>
          </p:cNvCxnSpPr>
          <p:nvPr/>
        </p:nvCxnSpPr>
        <p:spPr>
          <a:xfrm flipH="1">
            <a:off x="6549887" y="1792491"/>
            <a:ext cx="2251003" cy="123894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cxnSpLocks/>
            <a:stCxn id="92166" idx="0"/>
          </p:cNvCxnSpPr>
          <p:nvPr/>
        </p:nvCxnSpPr>
        <p:spPr>
          <a:xfrm flipH="1" flipV="1">
            <a:off x="6997148" y="3289852"/>
            <a:ext cx="3267006" cy="1133061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cxnSpLocks/>
            <a:stCxn id="92168" idx="0"/>
          </p:cNvCxnSpPr>
          <p:nvPr/>
        </p:nvCxnSpPr>
        <p:spPr>
          <a:xfrm flipV="1">
            <a:off x="2303072" y="4124739"/>
            <a:ext cx="3223085" cy="51068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cxnSpLocks/>
            <a:stCxn id="92162" idx="0"/>
          </p:cNvCxnSpPr>
          <p:nvPr/>
        </p:nvCxnSpPr>
        <p:spPr>
          <a:xfrm flipH="1" flipV="1">
            <a:off x="6211957" y="3359426"/>
            <a:ext cx="281475" cy="104908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68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85" y="584776"/>
            <a:ext cx="2489990" cy="12483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36" y="664717"/>
            <a:ext cx="4168204" cy="39459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10481"/>
          <a:stretch/>
        </p:blipFill>
        <p:spPr>
          <a:xfrm>
            <a:off x="8340666" y="2104217"/>
            <a:ext cx="2156340" cy="190333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653700" y="-27384"/>
            <a:ext cx="68829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/>
              <a:t>FUNDAMENTAL PHYSICS: COLLIDERS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99" y="5441843"/>
            <a:ext cx="3402237" cy="104684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331805" y="764630"/>
            <a:ext cx="1080120" cy="835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ttangolo 8"/>
          <p:cNvSpPr/>
          <p:nvPr/>
        </p:nvSpPr>
        <p:spPr>
          <a:xfrm>
            <a:off x="8160885" y="584776"/>
            <a:ext cx="2399611" cy="59405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1" name="Connettore 2 10"/>
          <p:cNvCxnSpPr>
            <a:stCxn id="8" idx="3"/>
          </p:cNvCxnSpPr>
          <p:nvPr/>
        </p:nvCxnSpPr>
        <p:spPr>
          <a:xfrm>
            <a:off x="5411926" y="1182141"/>
            <a:ext cx="2714919" cy="145552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16" idx="2"/>
          </p:cNvCxnSpPr>
          <p:nvPr/>
        </p:nvCxnSpPr>
        <p:spPr>
          <a:xfrm flipH="1">
            <a:off x="2567608" y="2924931"/>
            <a:ext cx="626152" cy="242880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2653700" y="2121108"/>
            <a:ext cx="1080120" cy="8038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3" name="Picture 6" descr="Risultati immagini per circular accelerato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936" y="4448440"/>
            <a:ext cx="3126909" cy="24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ccia a destra rientrata 16"/>
          <p:cNvSpPr/>
          <p:nvPr/>
        </p:nvSpPr>
        <p:spPr>
          <a:xfrm>
            <a:off x="4916710" y="2434665"/>
            <a:ext cx="576080" cy="288040"/>
          </a:xfrm>
          <a:prstGeom prst="notch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ccia a destra rientrata 17"/>
          <p:cNvSpPr/>
          <p:nvPr/>
        </p:nvSpPr>
        <p:spPr>
          <a:xfrm rot="10800000">
            <a:off x="7320811" y="2434665"/>
            <a:ext cx="576080" cy="28804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431308" y="2833772"/>
            <a:ext cx="232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/>
              <a:t>Collision between particles and targets</a:t>
            </a:r>
          </a:p>
        </p:txBody>
      </p:sp>
      <p:sp>
        <p:nvSpPr>
          <p:cNvPr id="20" name="Esplosione 2 19"/>
          <p:cNvSpPr/>
          <p:nvPr/>
        </p:nvSpPr>
        <p:spPr>
          <a:xfrm>
            <a:off x="6168010" y="2348851"/>
            <a:ext cx="469368" cy="433819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61" y="4331858"/>
            <a:ext cx="2148493" cy="20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-0.13403 4.07407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0.12899 4.07407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 descr="accelerator - collider 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029" r="7428" b="2672"/>
          <a:stretch>
            <a:fillRect/>
          </a:stretch>
        </p:blipFill>
        <p:spPr bwMode="auto">
          <a:xfrm>
            <a:off x="6096001" y="3364509"/>
            <a:ext cx="40290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Oval 3"/>
          <p:cNvSpPr>
            <a:spLocks noChangeArrowheads="1"/>
          </p:cNvSpPr>
          <p:nvPr/>
        </p:nvSpPr>
        <p:spPr bwMode="auto">
          <a:xfrm>
            <a:off x="4076700" y="2834283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grpSp>
        <p:nvGrpSpPr>
          <p:cNvPr id="430084" name="Group 4"/>
          <p:cNvGrpSpPr>
            <a:grpSpLocks/>
          </p:cNvGrpSpPr>
          <p:nvPr/>
        </p:nvGrpSpPr>
        <p:grpSpPr bwMode="auto">
          <a:xfrm>
            <a:off x="4114801" y="4028084"/>
            <a:ext cx="1120775" cy="631825"/>
            <a:chOff x="1176" y="3536"/>
            <a:chExt cx="706" cy="398"/>
          </a:xfrm>
        </p:grpSpPr>
        <p:sp>
          <p:nvSpPr>
            <p:cNvPr id="430085" name="Oval 5"/>
            <p:cNvSpPr>
              <a:spLocks noChangeArrowheads="1"/>
            </p:cNvSpPr>
            <p:nvPr/>
          </p:nvSpPr>
          <p:spPr bwMode="auto">
            <a:xfrm>
              <a:off x="1440" y="37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30086" name="Oval 6"/>
            <p:cNvSpPr>
              <a:spLocks noChangeArrowheads="1"/>
            </p:cNvSpPr>
            <p:nvPr/>
          </p:nvSpPr>
          <p:spPr bwMode="auto">
            <a:xfrm>
              <a:off x="1605" y="3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30087" name="Oval 7"/>
            <p:cNvSpPr>
              <a:spLocks noChangeArrowheads="1"/>
            </p:cNvSpPr>
            <p:nvPr/>
          </p:nvSpPr>
          <p:spPr bwMode="auto">
            <a:xfrm>
              <a:off x="1271" y="368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30088" name="Oval 8"/>
            <p:cNvSpPr>
              <a:spLocks noChangeArrowheads="1"/>
            </p:cNvSpPr>
            <p:nvPr/>
          </p:nvSpPr>
          <p:spPr bwMode="auto">
            <a:xfrm>
              <a:off x="1786" y="383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30089" name="Oval 9"/>
            <p:cNvSpPr>
              <a:spLocks noChangeArrowheads="1"/>
            </p:cNvSpPr>
            <p:nvPr/>
          </p:nvSpPr>
          <p:spPr bwMode="auto">
            <a:xfrm>
              <a:off x="1176" y="35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sp>
        <p:nvSpPr>
          <p:cNvPr id="430090" name="Rectangle 10"/>
          <p:cNvSpPr>
            <a:spLocks noChangeArrowheads="1"/>
          </p:cNvSpPr>
          <p:nvPr/>
        </p:nvSpPr>
        <p:spPr bwMode="auto">
          <a:xfrm>
            <a:off x="3619500" y="3258145"/>
            <a:ext cx="914400" cy="91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430091" name="Rectangle 11"/>
          <p:cNvSpPr>
            <a:spLocks noChangeArrowheads="1"/>
          </p:cNvSpPr>
          <p:nvPr/>
        </p:nvSpPr>
        <p:spPr bwMode="auto">
          <a:xfrm>
            <a:off x="4629151" y="3401705"/>
            <a:ext cx="1101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noProof="0" dirty="0">
                <a:solidFill>
                  <a:srgbClr val="CC0000"/>
                </a:solidFill>
              </a:rPr>
              <a:t>Collider ring</a:t>
            </a:r>
          </a:p>
        </p:txBody>
      </p:sp>
      <p:grpSp>
        <p:nvGrpSpPr>
          <p:cNvPr id="430092" name="Group 12"/>
          <p:cNvGrpSpPr>
            <a:grpSpLocks/>
          </p:cNvGrpSpPr>
          <p:nvPr/>
        </p:nvGrpSpPr>
        <p:grpSpPr bwMode="auto">
          <a:xfrm flipV="1">
            <a:off x="4133851" y="2742209"/>
            <a:ext cx="1120775" cy="631825"/>
            <a:chOff x="1176" y="3536"/>
            <a:chExt cx="706" cy="398"/>
          </a:xfrm>
        </p:grpSpPr>
        <p:sp>
          <p:nvSpPr>
            <p:cNvPr id="430093" name="Oval 13"/>
            <p:cNvSpPr>
              <a:spLocks noChangeArrowheads="1"/>
            </p:cNvSpPr>
            <p:nvPr/>
          </p:nvSpPr>
          <p:spPr bwMode="auto">
            <a:xfrm>
              <a:off x="1440" y="3788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30094" name="Oval 14"/>
            <p:cNvSpPr>
              <a:spLocks noChangeArrowheads="1"/>
            </p:cNvSpPr>
            <p:nvPr/>
          </p:nvSpPr>
          <p:spPr bwMode="auto">
            <a:xfrm>
              <a:off x="1605" y="3832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30095" name="Oval 15"/>
            <p:cNvSpPr>
              <a:spLocks noChangeArrowheads="1"/>
            </p:cNvSpPr>
            <p:nvPr/>
          </p:nvSpPr>
          <p:spPr bwMode="auto">
            <a:xfrm>
              <a:off x="1271" y="3680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30096" name="Oval 16"/>
            <p:cNvSpPr>
              <a:spLocks noChangeArrowheads="1"/>
            </p:cNvSpPr>
            <p:nvPr/>
          </p:nvSpPr>
          <p:spPr bwMode="auto">
            <a:xfrm>
              <a:off x="1786" y="3838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430097" name="Oval 17"/>
            <p:cNvSpPr>
              <a:spLocks noChangeArrowheads="1"/>
            </p:cNvSpPr>
            <p:nvPr/>
          </p:nvSpPr>
          <p:spPr bwMode="auto">
            <a:xfrm>
              <a:off x="1176" y="3536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sp>
        <p:nvSpPr>
          <p:cNvPr id="430098" name="Text Box 18"/>
          <p:cNvSpPr txBox="1">
            <a:spLocks noChangeArrowheads="1"/>
          </p:cNvSpPr>
          <p:nvPr/>
        </p:nvSpPr>
        <p:spPr bwMode="auto">
          <a:xfrm>
            <a:off x="2525106" y="3572470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noProof="0" dirty="0">
                <a:solidFill>
                  <a:srgbClr val="993366"/>
                </a:solidFill>
                <a:latin typeface="New York" charset="0"/>
              </a:rPr>
              <a:t>Detector</a:t>
            </a:r>
          </a:p>
        </p:txBody>
      </p:sp>
      <p:sp>
        <p:nvSpPr>
          <p:cNvPr id="430099" name="Line 19"/>
          <p:cNvSpPr>
            <a:spLocks noChangeShapeType="1"/>
          </p:cNvSpPr>
          <p:nvPr/>
        </p:nvSpPr>
        <p:spPr bwMode="auto">
          <a:xfrm flipH="1" flipV="1">
            <a:off x="4051301" y="4369395"/>
            <a:ext cx="7207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pic>
        <p:nvPicPr>
          <p:cNvPr id="430100" name="Picture 20" descr="rivelat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7" y="4575770"/>
            <a:ext cx="2471738" cy="17335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1" name="Line 21"/>
          <p:cNvSpPr>
            <a:spLocks noChangeShapeType="1"/>
          </p:cNvSpPr>
          <p:nvPr/>
        </p:nvSpPr>
        <p:spPr bwMode="auto">
          <a:xfrm flipH="1">
            <a:off x="3432176" y="4167783"/>
            <a:ext cx="458787" cy="4191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30102" name="Text Box 22"/>
          <p:cNvSpPr txBox="1">
            <a:spLocks noChangeArrowheads="1"/>
          </p:cNvSpPr>
          <p:nvPr/>
        </p:nvSpPr>
        <p:spPr bwMode="auto">
          <a:xfrm>
            <a:off x="16520" y="1196752"/>
            <a:ext cx="83669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1600" noProof="0" dirty="0"/>
              <a:t>The brilliant idea of </a:t>
            </a:r>
            <a:r>
              <a:rPr lang="en-US" sz="1600" b="1" noProof="0" dirty="0"/>
              <a:t>Bruno </a:t>
            </a:r>
            <a:r>
              <a:rPr lang="en-US" sz="1600" b="1" noProof="0" dirty="0" err="1"/>
              <a:t>Touschek</a:t>
            </a:r>
            <a:r>
              <a:rPr lang="en-US" sz="1600" b="1" noProof="0" dirty="0"/>
              <a:t> </a:t>
            </a:r>
            <a:r>
              <a:rPr lang="en-US" sz="1600" noProof="0" dirty="0"/>
              <a:t>(</a:t>
            </a:r>
            <a:r>
              <a:rPr lang="en-US" sz="1600" b="1" noProof="0" dirty="0"/>
              <a:t>1960</a:t>
            </a:r>
            <a:r>
              <a:rPr lang="en-US" sz="1600" noProof="0" dirty="0"/>
              <a:t>) was to use colliding </a:t>
            </a:r>
            <a:r>
              <a:rPr lang="en-US" sz="1600" b="1" noProof="0" dirty="0"/>
              <a:t>particles and antiparticles </a:t>
            </a:r>
            <a:r>
              <a:rPr lang="en-US" sz="1600" noProof="0" dirty="0"/>
              <a:t>that, in their annihilation, would release </a:t>
            </a:r>
            <a:r>
              <a:rPr lang="en-US" sz="1600" b="1" noProof="0" dirty="0"/>
              <a:t>all their energy </a:t>
            </a:r>
            <a:r>
              <a:rPr lang="en-US" sz="1600" noProof="0" dirty="0"/>
              <a:t>to create new particles. Furthermore, the collision products would have been relatively "</a:t>
            </a:r>
            <a:r>
              <a:rPr lang="en-US" sz="1600" b="1" noProof="0" dirty="0"/>
              <a:t>simple</a:t>
            </a:r>
            <a:r>
              <a:rPr lang="en-US" sz="1600" noProof="0" dirty="0"/>
              <a:t>" compared to those produced by collisions against a complex target.</a:t>
            </a:r>
          </a:p>
        </p:txBody>
      </p:sp>
      <p:pic>
        <p:nvPicPr>
          <p:cNvPr id="430103" name="Picture 23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692696"/>
            <a:ext cx="2445707" cy="2288751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7" name="Text Box 27"/>
          <p:cNvSpPr txBox="1">
            <a:spLocks noChangeArrowheads="1"/>
          </p:cNvSpPr>
          <p:nvPr/>
        </p:nvSpPr>
        <p:spPr bwMode="auto">
          <a:xfrm>
            <a:off x="1991544" y="-22820"/>
            <a:ext cx="81807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cap="all" noProof="0" dirty="0"/>
              <a:t>Birth of the Modern Colliders: TOUSCHEK</a:t>
            </a:r>
            <a:endParaRPr lang="en-US" sz="3200" b="1" i="1" cap="all" noProof="0" dirty="0"/>
          </a:p>
        </p:txBody>
      </p:sp>
      <p:sp>
        <p:nvSpPr>
          <p:cNvPr id="430108" name="Line 28"/>
          <p:cNvSpPr>
            <a:spLocks noChangeShapeType="1"/>
          </p:cNvSpPr>
          <p:nvPr/>
        </p:nvSpPr>
        <p:spPr bwMode="auto">
          <a:xfrm flipH="1">
            <a:off x="4079875" y="2570759"/>
            <a:ext cx="7921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236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0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0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0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0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3" grpId="0" animBg="1"/>
      <p:bldP spid="430090" grpId="0" animBg="1"/>
      <p:bldP spid="430091" grpId="0"/>
      <p:bldP spid="430098" grpId="0"/>
      <p:bldP spid="430099" grpId="0" animBg="1"/>
      <p:bldP spid="430101" grpId="0" animBg="1"/>
      <p:bldP spid="43010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36429" r="16188"/>
          <a:stretch>
            <a:fillRect/>
          </a:stretch>
        </p:blipFill>
        <p:spPr bwMode="auto">
          <a:xfrm>
            <a:off x="3935760" y="3717032"/>
            <a:ext cx="2519362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548680"/>
            <a:ext cx="3706812" cy="535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052736"/>
            <a:ext cx="2792413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"/>
          <a:stretch>
            <a:fillRect/>
          </a:stretch>
        </p:blipFill>
        <p:spPr bwMode="auto">
          <a:xfrm>
            <a:off x="3791744" y="1196752"/>
            <a:ext cx="25923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9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86" b="93462"/>
          <a:stretch>
            <a:fillRect/>
          </a:stretch>
        </p:blipFill>
        <p:spPr bwMode="auto">
          <a:xfrm>
            <a:off x="4439816" y="3212976"/>
            <a:ext cx="1511300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2065201" y="0"/>
            <a:ext cx="79279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noProof="0" dirty="0" err="1"/>
              <a:t>AdA</a:t>
            </a:r>
            <a:r>
              <a:rPr lang="en-US" sz="2800" b="1" noProof="0" dirty="0"/>
              <a:t> (Anello di </a:t>
            </a:r>
            <a:r>
              <a:rPr lang="en-US" sz="2800" b="1" noProof="0" dirty="0" err="1"/>
              <a:t>Accumulazione</a:t>
            </a:r>
            <a:r>
              <a:rPr lang="en-US" sz="2800" b="1" noProof="0" dirty="0"/>
              <a:t>) FRASCATI 1960-1965</a:t>
            </a:r>
          </a:p>
        </p:txBody>
      </p:sp>
      <p:pic>
        <p:nvPicPr>
          <p:cNvPr id="4649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3" y="5539930"/>
            <a:ext cx="4067175" cy="120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907" name="AutoShape 11"/>
          <p:cNvSpPr>
            <a:spLocks noChangeArrowheads="1"/>
          </p:cNvSpPr>
          <p:nvPr/>
        </p:nvSpPr>
        <p:spPr bwMode="auto">
          <a:xfrm>
            <a:off x="4512070" y="6093421"/>
            <a:ext cx="1583930" cy="575939"/>
          </a:xfrm>
          <a:prstGeom prst="left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2" name="Rettangolo 1"/>
          <p:cNvSpPr/>
          <p:nvPr/>
        </p:nvSpPr>
        <p:spPr>
          <a:xfrm>
            <a:off x="334789" y="472493"/>
            <a:ext cx="5327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noProof="0" dirty="0" err="1"/>
              <a:t>AdA</a:t>
            </a:r>
            <a:r>
              <a:rPr lang="en-US" sz="1600" noProof="0" dirty="0"/>
              <a:t> is made of a weak focusing magnet able to circulate particles (e+/e-) with an energy of 250 MeV.</a:t>
            </a:r>
          </a:p>
        </p:txBody>
      </p:sp>
      <p:sp>
        <p:nvSpPr>
          <p:cNvPr id="3" name="Rettangolo 2"/>
          <p:cNvSpPr/>
          <p:nvPr/>
        </p:nvSpPr>
        <p:spPr>
          <a:xfrm>
            <a:off x="6240016" y="6021288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1600" noProof="0" dirty="0"/>
              <a:t>Trace of the first electrons accumulated in </a:t>
            </a:r>
            <a:r>
              <a:rPr lang="en-US" sz="1600" noProof="0" dirty="0" err="1"/>
              <a:t>AdA</a:t>
            </a:r>
            <a:r>
              <a:rPr lang="en-US" sz="1600" noProof="0" dirty="0"/>
              <a:t>. The average life was 21 sec, the average number 2.3. </a:t>
            </a:r>
          </a:p>
        </p:txBody>
      </p:sp>
    </p:spTree>
    <p:extLst>
      <p:ext uri="{BB962C8B-B14F-4D97-AF65-F5344CB8AC3E}">
        <p14:creationId xmlns:p14="http://schemas.microsoft.com/office/powerpoint/2010/main" val="4127213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Oval 2"/>
          <p:cNvSpPr>
            <a:spLocks noChangeArrowheads="1"/>
          </p:cNvSpPr>
          <p:nvPr/>
        </p:nvSpPr>
        <p:spPr bwMode="auto">
          <a:xfrm rot="866053" flipH="1">
            <a:off x="1601871" y="4135192"/>
            <a:ext cx="2665482" cy="589732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41" name="Oval 2"/>
          <p:cNvSpPr>
            <a:spLocks noChangeArrowheads="1"/>
          </p:cNvSpPr>
          <p:nvPr/>
        </p:nvSpPr>
        <p:spPr bwMode="auto">
          <a:xfrm rot="20733947">
            <a:off x="7935589" y="4135192"/>
            <a:ext cx="2665482" cy="58973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noProof="0" dirty="0"/>
          </a:p>
        </p:txBody>
      </p:sp>
      <p:graphicFrame>
        <p:nvGraphicFramePr>
          <p:cNvPr id="4444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279201"/>
              </p:ext>
            </p:extLst>
          </p:nvPr>
        </p:nvGraphicFramePr>
        <p:xfrm>
          <a:off x="6011864" y="1301751"/>
          <a:ext cx="38306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409400" imgH="469800" progId="Equation.3">
                  <p:embed/>
                </p:oleObj>
              </mc:Choice>
              <mc:Fallback>
                <p:oleObj name="Equazione" r:id="rId3" imgW="1409400" imgH="4698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4" y="1301751"/>
                        <a:ext cx="3830637" cy="1330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4422" name="Text Box 6"/>
          <p:cNvSpPr txBox="1">
            <a:spLocks noChangeArrowheads="1"/>
          </p:cNvSpPr>
          <p:nvPr/>
        </p:nvSpPr>
        <p:spPr bwMode="auto">
          <a:xfrm>
            <a:off x="6457217" y="505425"/>
            <a:ext cx="19159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noProof="0" dirty="0"/>
              <a:t>Number of particles per beam (</a:t>
            </a:r>
            <a:r>
              <a:rPr lang="en-US" sz="1600" b="1" noProof="0" dirty="0">
                <a:sym typeface="Symbol"/>
              </a:rPr>
              <a:t>10</a:t>
            </a:r>
            <a:r>
              <a:rPr lang="en-US" sz="1600" b="1" baseline="30000" noProof="0" dirty="0">
                <a:sym typeface="Symbol"/>
              </a:rPr>
              <a:t>10</a:t>
            </a:r>
            <a:r>
              <a:rPr lang="en-US" sz="1600" b="1" noProof="0" dirty="0"/>
              <a:t>)</a:t>
            </a:r>
          </a:p>
        </p:txBody>
      </p:sp>
      <p:sp>
        <p:nvSpPr>
          <p:cNvPr id="444423" name="Text Box 7"/>
          <p:cNvSpPr txBox="1">
            <a:spLocks noChangeArrowheads="1"/>
          </p:cNvSpPr>
          <p:nvPr/>
        </p:nvSpPr>
        <p:spPr bwMode="auto">
          <a:xfrm>
            <a:off x="5830829" y="2948171"/>
            <a:ext cx="4657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noProof="0" dirty="0"/>
              <a:t>Transverse dimensions at the Interaction point (IP): up to few </a:t>
            </a:r>
            <a:r>
              <a:rPr lang="en-US" sz="1600" b="1" noProof="0" dirty="0">
                <a:sym typeface="Symbol"/>
              </a:rPr>
              <a:t> (or even less)</a:t>
            </a:r>
            <a:endParaRPr lang="en-US" sz="1600" b="1" noProof="0" dirty="0"/>
          </a:p>
        </p:txBody>
      </p:sp>
      <p:sp>
        <p:nvSpPr>
          <p:cNvPr id="444424" name="Line 8"/>
          <p:cNvSpPr>
            <a:spLocks noChangeShapeType="1"/>
          </p:cNvSpPr>
          <p:nvPr/>
        </p:nvSpPr>
        <p:spPr bwMode="auto">
          <a:xfrm flipH="1">
            <a:off x="7164388" y="107315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25" name="Line 9"/>
          <p:cNvSpPr>
            <a:spLocks noChangeShapeType="1"/>
          </p:cNvSpPr>
          <p:nvPr/>
        </p:nvSpPr>
        <p:spPr bwMode="auto">
          <a:xfrm>
            <a:off x="7545389" y="1073150"/>
            <a:ext cx="107831" cy="364614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26" name="Line 10"/>
          <p:cNvSpPr>
            <a:spLocks noChangeShapeType="1"/>
          </p:cNvSpPr>
          <p:nvPr/>
        </p:nvSpPr>
        <p:spPr bwMode="auto">
          <a:xfrm flipH="1" flipV="1">
            <a:off x="7415213" y="2425700"/>
            <a:ext cx="53975" cy="552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27" name="Line 11"/>
          <p:cNvSpPr>
            <a:spLocks noChangeShapeType="1"/>
          </p:cNvSpPr>
          <p:nvPr/>
        </p:nvSpPr>
        <p:spPr bwMode="auto">
          <a:xfrm flipV="1">
            <a:off x="7469189" y="2431916"/>
            <a:ext cx="368063" cy="54623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28" name="Text Box 12"/>
          <p:cNvSpPr txBox="1">
            <a:spLocks noChangeArrowheads="1"/>
          </p:cNvSpPr>
          <p:nvPr/>
        </p:nvSpPr>
        <p:spPr bwMode="auto">
          <a:xfrm>
            <a:off x="3585805" y="2060848"/>
            <a:ext cx="17733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1400" noProof="0" dirty="0"/>
              <a:t>For gaussian beams</a:t>
            </a:r>
          </a:p>
        </p:txBody>
      </p:sp>
      <p:sp>
        <p:nvSpPr>
          <p:cNvPr id="444429" name="Text Box 13"/>
          <p:cNvSpPr txBox="1">
            <a:spLocks noChangeArrowheads="1"/>
          </p:cNvSpPr>
          <p:nvPr/>
        </p:nvSpPr>
        <p:spPr bwMode="auto">
          <a:xfrm>
            <a:off x="8253865" y="2227263"/>
            <a:ext cx="15151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1" noProof="0" dirty="0">
                <a:latin typeface="Times New Roman" pitchFamily="18" charset="0"/>
              </a:rPr>
              <a:t>[cm </a:t>
            </a:r>
            <a:r>
              <a:rPr lang="en-US" sz="2000" b="1" i="1" baseline="30000" noProof="0" dirty="0">
                <a:latin typeface="Times New Roman" pitchFamily="18" charset="0"/>
              </a:rPr>
              <a:t>-2</a:t>
            </a:r>
            <a:r>
              <a:rPr lang="en-US" sz="2000" b="1" i="1" noProof="0" dirty="0">
                <a:latin typeface="Times New Roman" pitchFamily="18" charset="0"/>
              </a:rPr>
              <a:t> sec </a:t>
            </a:r>
            <a:r>
              <a:rPr lang="en-US" sz="2000" b="1" i="1" baseline="30000" noProof="0" dirty="0">
                <a:latin typeface="Times New Roman" pitchFamily="18" charset="0"/>
              </a:rPr>
              <a:t>-1 </a:t>
            </a:r>
            <a:r>
              <a:rPr lang="en-US" sz="2000" b="1" i="1" noProof="0" dirty="0">
                <a:latin typeface="Times New Roman" pitchFamily="18" charset="0"/>
              </a:rPr>
              <a:t>]</a:t>
            </a:r>
          </a:p>
        </p:txBody>
      </p:sp>
      <p:sp>
        <p:nvSpPr>
          <p:cNvPr id="444432" name="Oval 16"/>
          <p:cNvSpPr>
            <a:spLocks noChangeArrowheads="1"/>
          </p:cNvSpPr>
          <p:nvPr/>
        </p:nvSpPr>
        <p:spPr bwMode="auto">
          <a:xfrm rot="910787">
            <a:off x="5521059" y="5219952"/>
            <a:ext cx="1103140" cy="155566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444433" name="Line 17"/>
          <p:cNvSpPr>
            <a:spLocks noChangeShapeType="1"/>
          </p:cNvSpPr>
          <p:nvPr/>
        </p:nvSpPr>
        <p:spPr bwMode="auto">
          <a:xfrm>
            <a:off x="6096571" y="478179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34" name="Line 18"/>
          <p:cNvSpPr>
            <a:spLocks noChangeShapeType="1"/>
          </p:cNvSpPr>
          <p:nvPr/>
        </p:nvSpPr>
        <p:spPr bwMode="auto">
          <a:xfrm flipV="1">
            <a:off x="6096571" y="5358061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35" name="Line 19"/>
          <p:cNvSpPr>
            <a:spLocks noChangeShapeType="1"/>
          </p:cNvSpPr>
          <p:nvPr/>
        </p:nvSpPr>
        <p:spPr bwMode="auto">
          <a:xfrm>
            <a:off x="5145206" y="4293097"/>
            <a:ext cx="360362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36" name="Line 20"/>
          <p:cNvSpPr>
            <a:spLocks noChangeShapeType="1"/>
          </p:cNvSpPr>
          <p:nvPr/>
        </p:nvSpPr>
        <p:spPr bwMode="auto">
          <a:xfrm flipH="1" flipV="1">
            <a:off x="6609839" y="4632480"/>
            <a:ext cx="360363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37" name="Text Box 21"/>
          <p:cNvSpPr txBox="1">
            <a:spLocks noChangeArrowheads="1"/>
          </p:cNvSpPr>
          <p:nvPr/>
        </p:nvSpPr>
        <p:spPr bwMode="auto">
          <a:xfrm>
            <a:off x="5933058" y="4291261"/>
            <a:ext cx="46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noProof="0" dirty="0">
                <a:sym typeface="Symbol" pitchFamily="18" charset="2"/>
              </a:rPr>
              <a:t></a:t>
            </a:r>
            <a:r>
              <a:rPr lang="en-US" sz="2400" baseline="-25000" noProof="0" dirty="0">
                <a:sym typeface="Symbol" pitchFamily="18" charset="2"/>
              </a:rPr>
              <a:t>y</a:t>
            </a:r>
          </a:p>
        </p:txBody>
      </p:sp>
      <p:sp>
        <p:nvSpPr>
          <p:cNvPr id="444438" name="Text Box 22"/>
          <p:cNvSpPr txBox="1">
            <a:spLocks noChangeArrowheads="1"/>
          </p:cNvSpPr>
          <p:nvPr/>
        </p:nvSpPr>
        <p:spPr bwMode="auto">
          <a:xfrm>
            <a:off x="4775493" y="3933056"/>
            <a:ext cx="46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noProof="0" dirty="0">
                <a:sym typeface="Symbol" pitchFamily="18" charset="2"/>
              </a:rPr>
              <a:t></a:t>
            </a:r>
            <a:r>
              <a:rPr lang="en-US" sz="2400" baseline="-25000" noProof="0" dirty="0">
                <a:sym typeface="Symbol" pitchFamily="18" charset="2"/>
              </a:rPr>
              <a:t>x</a:t>
            </a:r>
          </a:p>
        </p:txBody>
      </p:sp>
      <p:sp>
        <p:nvSpPr>
          <p:cNvPr id="444439" name="Line 23"/>
          <p:cNvSpPr>
            <a:spLocks noChangeShapeType="1"/>
          </p:cNvSpPr>
          <p:nvPr/>
        </p:nvSpPr>
        <p:spPr bwMode="auto">
          <a:xfrm flipH="1" flipV="1">
            <a:off x="6223132" y="5486820"/>
            <a:ext cx="1139825" cy="1126754"/>
          </a:xfrm>
          <a:prstGeom prst="line">
            <a:avLst/>
          </a:prstGeom>
          <a:noFill/>
          <a:ln w="825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40" name="Text Box 24"/>
          <p:cNvSpPr txBox="1">
            <a:spLocks noChangeArrowheads="1"/>
          </p:cNvSpPr>
          <p:nvPr/>
        </p:nvSpPr>
        <p:spPr bwMode="auto">
          <a:xfrm>
            <a:off x="7487221" y="6349764"/>
            <a:ext cx="369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noProof="0" dirty="0"/>
              <a:t>IP</a:t>
            </a:r>
          </a:p>
        </p:txBody>
      </p:sp>
      <p:sp>
        <p:nvSpPr>
          <p:cNvPr id="444443" name="Line 27"/>
          <p:cNvSpPr>
            <a:spLocks noChangeShapeType="1"/>
          </p:cNvSpPr>
          <p:nvPr/>
        </p:nvSpPr>
        <p:spPr bwMode="auto">
          <a:xfrm>
            <a:off x="1703959" y="4148386"/>
            <a:ext cx="8856663" cy="23050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444444" name="Line 28"/>
          <p:cNvSpPr>
            <a:spLocks noChangeShapeType="1"/>
          </p:cNvSpPr>
          <p:nvPr/>
        </p:nvSpPr>
        <p:spPr bwMode="auto">
          <a:xfrm flipH="1">
            <a:off x="1630934" y="4148386"/>
            <a:ext cx="8856663" cy="23050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cxnSp>
        <p:nvCxnSpPr>
          <p:cNvPr id="3" name="Connettore 1 2"/>
          <p:cNvCxnSpPr/>
          <p:nvPr/>
        </p:nvCxnSpPr>
        <p:spPr>
          <a:xfrm flipV="1">
            <a:off x="5519936" y="4291262"/>
            <a:ext cx="0" cy="86593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flipV="1">
            <a:off x="6600056" y="4564733"/>
            <a:ext cx="0" cy="86593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1531975" y="1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cap="all" noProof="0" dirty="0"/>
              <a:t>luminosity</a:t>
            </a:r>
          </a:p>
        </p:txBody>
      </p:sp>
      <p:sp>
        <p:nvSpPr>
          <p:cNvPr id="4" name="Rettangolo 3"/>
          <p:cNvSpPr/>
          <p:nvPr/>
        </p:nvSpPr>
        <p:spPr>
          <a:xfrm>
            <a:off x="149290" y="670674"/>
            <a:ext cx="28178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1600" noProof="0" dirty="0"/>
              <a:t>The luminosity in a collider is a measure of the collision rate. Is proportional to:</a:t>
            </a:r>
          </a:p>
          <a:p>
            <a:pPr algn="just" eaLnBrk="0" hangingPunct="0"/>
            <a:endParaRPr lang="en-US" sz="1600" noProof="0" dirty="0"/>
          </a:p>
          <a:p>
            <a:pPr algn="just" eaLnBrk="0" hangingPunct="0"/>
            <a:r>
              <a:rPr lang="en-US" sz="1600" b="1" noProof="0" dirty="0"/>
              <a:t>-the amount of colliding particles</a:t>
            </a:r>
          </a:p>
          <a:p>
            <a:pPr algn="just" eaLnBrk="0" hangingPunct="0"/>
            <a:r>
              <a:rPr lang="en-US" sz="1600" b="1" noProof="0" dirty="0"/>
              <a:t>-frequency of collision</a:t>
            </a:r>
          </a:p>
          <a:p>
            <a:pPr algn="just" eaLnBrk="0" hangingPunct="0"/>
            <a:r>
              <a:rPr lang="en-US" sz="1600" b="1" noProof="0" dirty="0"/>
              <a:t>-the beams dimensions at the interaction point</a:t>
            </a:r>
          </a:p>
        </p:txBody>
      </p:sp>
      <p:sp>
        <p:nvSpPr>
          <p:cNvPr id="5" name="Freccia a destra 4"/>
          <p:cNvSpPr/>
          <p:nvPr/>
        </p:nvSpPr>
        <p:spPr>
          <a:xfrm>
            <a:off x="5258324" y="2083247"/>
            <a:ext cx="60272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 flipH="1">
            <a:off x="9011444" y="1090199"/>
            <a:ext cx="546745" cy="754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8472265" y="498420"/>
            <a:ext cx="217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noProof="0" dirty="0"/>
              <a:t>Collision frequency (up to hundreds of MHz)</a:t>
            </a:r>
          </a:p>
        </p:txBody>
      </p:sp>
    </p:spTree>
    <p:extLst>
      <p:ext uri="{BB962C8B-B14F-4D97-AF65-F5344CB8AC3E}">
        <p14:creationId xmlns:p14="http://schemas.microsoft.com/office/powerpoint/2010/main" val="96348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7 L 0.25938 0.127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63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7 L -0.26602 0.127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4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4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4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4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4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18" grpId="0" animBg="1"/>
      <p:bldP spid="444418" grpId="1" animBg="1"/>
      <p:bldP spid="41" grpId="0" animBg="1"/>
      <p:bldP spid="41" grpId="1" animBg="1"/>
      <p:bldP spid="444422" grpId="0"/>
      <p:bldP spid="444423" grpId="0"/>
      <p:bldP spid="444424" grpId="0" animBg="1"/>
      <p:bldP spid="444425" grpId="0" animBg="1"/>
      <p:bldP spid="444426" grpId="0" animBg="1"/>
      <p:bldP spid="444427" grpId="0" animBg="1"/>
      <p:bldP spid="444428" grpId="0"/>
      <p:bldP spid="444429" grpId="0"/>
      <p:bldP spid="444432" grpId="0" animBg="1"/>
      <p:bldP spid="444433" grpId="0" animBg="1"/>
      <p:bldP spid="444434" grpId="0" animBg="1"/>
      <p:bldP spid="444435" grpId="0" animBg="1"/>
      <p:bldP spid="444436" grpId="0" animBg="1"/>
      <p:bldP spid="444437" grpId="0"/>
      <p:bldP spid="444438" grpId="0"/>
      <p:bldP spid="444439" grpId="0" animBg="1"/>
      <p:bldP spid="444440" grpId="0"/>
      <p:bldP spid="444443" grpId="0" animBg="1"/>
      <p:bldP spid="444444" grpId="0" animBg="1"/>
      <p:bldP spid="4" grpId="0"/>
      <p:bldP spid="5" grpId="0" animBg="1"/>
      <p:bldP spid="38" grpId="0" animBg="1"/>
      <p:bldP spid="3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067307"/>
              </p:ext>
            </p:extLst>
          </p:nvPr>
        </p:nvGraphicFramePr>
        <p:xfrm>
          <a:off x="2423592" y="2809875"/>
          <a:ext cx="3079750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2" imgW="1346040" imgH="469800" progId="Equation.3">
                  <p:embed/>
                </p:oleObj>
              </mc:Choice>
              <mc:Fallback>
                <p:oleObj name="Equazione" r:id="rId2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592" y="2809875"/>
                        <a:ext cx="3079750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439285" y="4978487"/>
            <a:ext cx="4608513" cy="646331"/>
          </a:xfrm>
          <a:prstGeom prst="rect">
            <a:avLst/>
          </a:prstGeom>
          <a:solidFill>
            <a:srgbClr val="92D050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noProof="0" dirty="0">
                <a:latin typeface="+mj-lt"/>
              </a:rPr>
              <a:t>frequency of event of </a:t>
            </a:r>
            <a:r>
              <a:rPr lang="en-US" noProof="0" dirty="0">
                <a:latin typeface="+mj-lt"/>
                <a:sym typeface="Symbol"/>
              </a:rPr>
              <a:t> particle production</a:t>
            </a:r>
          </a:p>
          <a:p>
            <a:pPr algn="ctr" eaLnBrk="0" hangingPunct="0"/>
            <a:r>
              <a:rPr lang="en-US" noProof="0" dirty="0" err="1">
                <a:latin typeface="+mj-lt"/>
              </a:rPr>
              <a:t>L</a:t>
            </a:r>
            <a:r>
              <a:rPr lang="en-US" i="1" noProof="0" dirty="0" err="1">
                <a:latin typeface="+mj-lt"/>
              </a:rPr>
              <a:t>σ</a:t>
            </a:r>
            <a:r>
              <a:rPr lang="en-US" noProof="0" dirty="0">
                <a:latin typeface="+mj-lt"/>
              </a:rPr>
              <a:t> =300 events/s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67608" y="1831902"/>
            <a:ext cx="1067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noProof="0" dirty="0">
                <a:latin typeface="+mj-lt"/>
              </a:rPr>
              <a:t>~2</a:t>
            </a:r>
            <a:r>
              <a:rPr lang="en-US" sz="2400" b="1" baseline="30000" noProof="0" dirty="0">
                <a:latin typeface="+mj-lt"/>
              </a:rPr>
              <a:t>.</a:t>
            </a:r>
            <a:r>
              <a:rPr lang="en-US" sz="2400" noProof="0" dirty="0">
                <a:latin typeface="+mj-lt"/>
              </a:rPr>
              <a:t>10</a:t>
            </a:r>
            <a:r>
              <a:rPr lang="en-US" sz="2400" baseline="30000" noProof="0" dirty="0">
                <a:latin typeface="+mj-lt"/>
              </a:rPr>
              <a:t>10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658024" y="2158927"/>
            <a:ext cx="39405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noProof="0" dirty="0">
                <a:latin typeface="+mj-lt"/>
              </a:rPr>
              <a:t>368.000.000 Hz</a:t>
            </a:r>
            <a:r>
              <a:rPr lang="en-US" sz="2400" baseline="30000" noProof="0" dirty="0">
                <a:latin typeface="+mj-lt"/>
              </a:rPr>
              <a:t> </a:t>
            </a:r>
            <a:r>
              <a:rPr lang="en-US" sz="2400" noProof="0" dirty="0">
                <a:latin typeface="+mj-lt"/>
              </a:rPr>
              <a:t>(120 bunches)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291470" y="3885333"/>
            <a:ext cx="8996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noProof="0" dirty="0">
                <a:latin typeface="+mj-lt"/>
              </a:rPr>
              <a:t>1 mm</a:t>
            </a:r>
            <a:endParaRPr lang="en-US" sz="2400" baseline="30000" noProof="0" dirty="0">
              <a:latin typeface="+mj-lt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134632" y="4047456"/>
            <a:ext cx="9877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noProof="0" dirty="0">
                <a:latin typeface="+mj-lt"/>
              </a:rPr>
              <a:t>10 </a:t>
            </a:r>
            <a:r>
              <a:rPr lang="en-US" sz="2400" noProof="0" dirty="0">
                <a:latin typeface="+mj-lt"/>
                <a:sym typeface="Symbol"/>
              </a:rPr>
              <a:t></a:t>
            </a:r>
            <a:r>
              <a:rPr lang="en-US" sz="2400" noProof="0" dirty="0">
                <a:latin typeface="+mj-lt"/>
              </a:rPr>
              <a:t>m</a:t>
            </a:r>
            <a:endParaRPr lang="en-US" sz="2400" baseline="30000" noProof="0" dirty="0">
              <a:latin typeface="+mj-lt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3000574" y="3741663"/>
            <a:ext cx="3810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 flipV="1">
            <a:off x="4079777" y="3825440"/>
            <a:ext cx="282575" cy="287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3066644" y="2289101"/>
            <a:ext cx="236537" cy="563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3295244" y="2212902"/>
            <a:ext cx="528637" cy="649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>
            <a:off x="5028753" y="2678876"/>
            <a:ext cx="12319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noProof="0" dirty="0"/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525839" y="4978489"/>
            <a:ext cx="16882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noProof="0" dirty="0">
                <a:latin typeface="+mj-lt"/>
                <a:sym typeface="Symbol" pitchFamily="18" charset="2"/>
              </a:rPr>
              <a:t>Cross section </a:t>
            </a:r>
            <a:r>
              <a:rPr lang="en-US" noProof="0" dirty="0">
                <a:latin typeface="+mj-lt"/>
                <a:sym typeface="Symbol"/>
              </a:rPr>
              <a:t></a:t>
            </a:r>
          </a:p>
          <a:p>
            <a:pPr algn="ctr" eaLnBrk="0" hangingPunct="0"/>
            <a:r>
              <a:rPr lang="en-US" noProof="0" dirty="0">
                <a:latin typeface="+mj-lt"/>
                <a:sym typeface="Symbol" pitchFamily="18" charset="2"/>
              </a:rPr>
              <a:t></a:t>
            </a:r>
            <a:r>
              <a:rPr lang="en-US" baseline="-25000" noProof="0" dirty="0">
                <a:latin typeface="+mj-lt"/>
                <a:sym typeface="Symbol" pitchFamily="18" charset="2"/>
              </a:rPr>
              <a:t></a:t>
            </a:r>
            <a:r>
              <a:rPr lang="en-US" noProof="0" dirty="0">
                <a:latin typeface="+mj-lt"/>
              </a:rPr>
              <a:t>~ 3 ·10</a:t>
            </a:r>
            <a:r>
              <a:rPr lang="en-US" baseline="30000" noProof="0" dirty="0">
                <a:latin typeface="+mj-lt"/>
              </a:rPr>
              <a:t>-30</a:t>
            </a:r>
            <a:r>
              <a:rPr lang="en-US" noProof="0" dirty="0">
                <a:latin typeface="+mj-lt"/>
              </a:rPr>
              <a:t> cm</a:t>
            </a:r>
            <a:r>
              <a:rPr lang="en-US" baseline="30000" noProof="0" dirty="0">
                <a:latin typeface="+mj-lt"/>
              </a:rPr>
              <a:t>2</a:t>
            </a:r>
          </a:p>
        </p:txBody>
      </p:sp>
      <p:sp>
        <p:nvSpPr>
          <p:cNvPr id="17" name="AutoShape 21"/>
          <p:cNvSpPr>
            <a:spLocks noChangeArrowheads="1"/>
          </p:cNvSpPr>
          <p:nvPr/>
        </p:nvSpPr>
        <p:spPr bwMode="auto">
          <a:xfrm>
            <a:off x="4486379" y="5157191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531975" y="1"/>
            <a:ext cx="9144000" cy="6096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0" dirty="0"/>
              <a:t>LUMINOSITY: EXAMPLE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1543402" y="754114"/>
            <a:ext cx="3190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noProof="0" dirty="0"/>
              <a:t>Particle </a:t>
            </a:r>
            <a:r>
              <a:rPr lang="en-US" noProof="0" dirty="0">
                <a:cs typeface="Times New Roman" pitchFamily="18" charset="0"/>
                <a:sym typeface="Symbol"/>
              </a:rPr>
              <a:t></a:t>
            </a:r>
            <a:r>
              <a:rPr lang="en-US" noProof="0" dirty="0">
                <a:cs typeface="Times New Roman" pitchFamily="18" charset="0"/>
              </a:rPr>
              <a:t> generation </a:t>
            </a:r>
            <a:r>
              <a:rPr lang="en-US" noProof="0" dirty="0"/>
              <a:t>@ DA</a:t>
            </a:r>
            <a:r>
              <a:rPr lang="en-US" noProof="0" dirty="0">
                <a:cs typeface="Times New Roman" pitchFamily="18" charset="0"/>
              </a:rPr>
              <a:t>Ф</a:t>
            </a:r>
            <a:r>
              <a:rPr lang="en-US" noProof="0" dirty="0"/>
              <a:t>NE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221118"/>
              </p:ext>
            </p:extLst>
          </p:nvPr>
        </p:nvGraphicFramePr>
        <p:xfrm>
          <a:off x="5679365" y="3035872"/>
          <a:ext cx="2033588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888840" imgH="203040" progId="Equation.3">
                  <p:embed/>
                </p:oleObj>
              </mc:Choice>
              <mc:Fallback>
                <p:oleObj name="Equazione" r:id="rId4" imgW="888840" imgH="203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9365" y="3035872"/>
                        <a:ext cx="2033588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27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5" name="Rectangle 6"/>
          <p:cNvSpPr>
            <a:spLocks noChangeArrowheads="1"/>
          </p:cNvSpPr>
          <p:nvPr/>
        </p:nvSpPr>
        <p:spPr bwMode="auto">
          <a:xfrm>
            <a:off x="9126539" y="1447800"/>
            <a:ext cx="1449387" cy="566738"/>
          </a:xfrm>
          <a:prstGeom prst="rect">
            <a:avLst/>
          </a:prstGeom>
          <a:solidFill>
            <a:srgbClr val="FBFBFB"/>
          </a:solidFill>
          <a:ln w="9525">
            <a:solidFill>
              <a:srgbClr val="FBFBF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noProof="0" dirty="0"/>
          </a:p>
        </p:txBody>
      </p:sp>
      <p:sp>
        <p:nvSpPr>
          <p:cNvPr id="138247" name="Rectangle 12"/>
          <p:cNvSpPr>
            <a:spLocks noChangeArrowheads="1"/>
          </p:cNvSpPr>
          <p:nvPr/>
        </p:nvSpPr>
        <p:spPr bwMode="auto">
          <a:xfrm>
            <a:off x="2960676" y="-27384"/>
            <a:ext cx="66729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cap="all" noProof="0" dirty="0">
                <a:cs typeface="Arial" charset="0"/>
              </a:rPr>
              <a:t>LHC (Large Hadron Collider) CERN</a:t>
            </a:r>
          </a:p>
        </p:txBody>
      </p:sp>
      <p:sp>
        <p:nvSpPr>
          <p:cNvPr id="138248" name="Rectangle 13"/>
          <p:cNvSpPr>
            <a:spLocks noChangeArrowheads="1"/>
          </p:cNvSpPr>
          <p:nvPr/>
        </p:nvSpPr>
        <p:spPr bwMode="auto">
          <a:xfrm>
            <a:off x="104192" y="458012"/>
            <a:ext cx="8458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sz="1400" b="1" noProof="0" dirty="0"/>
              <a:t>LHC main parameters</a:t>
            </a:r>
          </a:p>
          <a:p>
            <a:pPr marL="457200" indent="-457200"/>
            <a:endParaRPr lang="en-US" sz="1400" b="1" noProof="0" dirty="0"/>
          </a:p>
          <a:p>
            <a:pPr marL="0" lvl="1"/>
            <a:r>
              <a:rPr lang="en-US" sz="1400" noProof="0" dirty="0"/>
              <a:t>Colliding particles proton-proton but also ions (Pb-Pb)</a:t>
            </a:r>
          </a:p>
          <a:p>
            <a:pPr marL="0" lvl="1"/>
            <a:r>
              <a:rPr lang="en-US" sz="1400" noProof="0" dirty="0"/>
              <a:t>Max Energy	per beam	7 TeV </a:t>
            </a:r>
          </a:p>
          <a:p>
            <a:pPr marL="0" lvl="1"/>
            <a:r>
              <a:rPr lang="en-US" sz="1400" noProof="0" dirty="0"/>
              <a:t>Number of bunches	2808                 </a:t>
            </a:r>
          </a:p>
          <a:p>
            <a:pPr marL="0" lvl="1"/>
            <a:r>
              <a:rPr lang="en-US" sz="1400" noProof="0" dirty="0"/>
              <a:t>Crossing angle	300 </a:t>
            </a:r>
            <a:r>
              <a:rPr lang="en-US" sz="1400" noProof="0" dirty="0">
                <a:sym typeface="Symbol"/>
              </a:rPr>
              <a:t></a:t>
            </a:r>
            <a:r>
              <a:rPr lang="en-US" sz="1400" noProof="0" dirty="0"/>
              <a:t>rad</a:t>
            </a:r>
          </a:p>
          <a:p>
            <a:pPr marL="0" lvl="1"/>
            <a:r>
              <a:rPr lang="en-US" sz="1400" noProof="0" dirty="0"/>
              <a:t>Emittance		5x10</a:t>
            </a:r>
            <a:r>
              <a:rPr lang="en-US" sz="1400" baseline="30000" noProof="0" dirty="0"/>
              <a:t>-10</a:t>
            </a:r>
            <a:r>
              <a:rPr lang="en-US" sz="1400" noProof="0" dirty="0"/>
              <a:t> m</a:t>
            </a:r>
          </a:p>
          <a:p>
            <a:pPr marL="0" lvl="1"/>
            <a:r>
              <a:rPr lang="en-US" sz="1400" noProof="0" dirty="0">
                <a:sym typeface="Symbol" pitchFamily="18" charset="2"/>
              </a:rPr>
              <a:t>IP </a:t>
            </a:r>
            <a:r>
              <a:rPr lang="en-US" sz="1400" noProof="0" dirty="0" err="1">
                <a:sym typeface="Symbol" pitchFamily="18" charset="2"/>
              </a:rPr>
              <a:t>transv</a:t>
            </a:r>
            <a:r>
              <a:rPr lang="en-US" sz="1400" noProof="0" dirty="0">
                <a:sym typeface="Symbol" pitchFamily="18" charset="2"/>
              </a:rPr>
              <a:t>. Dim. (</a:t>
            </a:r>
            <a:r>
              <a:rPr lang="en-US" sz="1400" baseline="-25000" noProof="0" dirty="0"/>
              <a:t>x</a:t>
            </a:r>
            <a:r>
              <a:rPr lang="en-US" sz="1400" noProof="0" dirty="0"/>
              <a:t>=</a:t>
            </a:r>
            <a:r>
              <a:rPr lang="en-US" sz="1400" noProof="0" dirty="0">
                <a:sym typeface="Symbol" pitchFamily="18" charset="2"/>
              </a:rPr>
              <a:t></a:t>
            </a:r>
            <a:r>
              <a:rPr lang="en-US" sz="1400" baseline="-25000" noProof="0" dirty="0"/>
              <a:t>y</a:t>
            </a:r>
            <a:r>
              <a:rPr lang="en-US" sz="1400" noProof="0" dirty="0"/>
              <a:t>)	16 </a:t>
            </a:r>
            <a:r>
              <a:rPr lang="en-US" sz="1400" noProof="0" dirty="0">
                <a:sym typeface="Symbol"/>
              </a:rPr>
              <a:t></a:t>
            </a:r>
            <a:r>
              <a:rPr lang="en-US" sz="1400" noProof="0" dirty="0"/>
              <a:t>m</a:t>
            </a:r>
          </a:p>
          <a:p>
            <a:pPr marL="0" lvl="1" algn="just"/>
            <a:r>
              <a:rPr lang="en-US" sz="1400" noProof="0" dirty="0"/>
              <a:t>Machine length	27.8  Km</a:t>
            </a:r>
          </a:p>
          <a:p>
            <a:pPr algn="just"/>
            <a:r>
              <a:rPr lang="en-US" sz="1400" noProof="0" dirty="0"/>
              <a:t>B</a:t>
            </a:r>
            <a:r>
              <a:rPr lang="en-US" sz="1400" baseline="-25000" noProof="0" dirty="0"/>
              <a:t>MAX dipoles</a:t>
            </a:r>
            <a:r>
              <a:rPr lang="en-US" sz="1400" noProof="0" dirty="0"/>
              <a:t>		</a:t>
            </a:r>
            <a:r>
              <a:rPr lang="en-US" sz="1400" noProof="0" dirty="0">
                <a:sym typeface="Symbol"/>
              </a:rPr>
              <a:t></a:t>
            </a:r>
            <a:r>
              <a:rPr lang="en-US" sz="1400" noProof="0" dirty="0"/>
              <a:t>8 T with I= 11700 A @T = 1.9 K</a:t>
            </a:r>
          </a:p>
        </p:txBody>
      </p:sp>
      <p:pic>
        <p:nvPicPr>
          <p:cNvPr id="15" name="Picture 4" descr="LHC_scheme_b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42" y="3349690"/>
            <a:ext cx="5424418" cy="33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23252" r="39662" b="13126"/>
          <a:stretch/>
        </p:blipFill>
        <p:spPr bwMode="auto">
          <a:xfrm>
            <a:off x="7576458" y="4561969"/>
            <a:ext cx="2816225" cy="22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" t="3496" r="789" b="1048"/>
          <a:stretch>
            <a:fillRect/>
          </a:stretch>
        </p:blipFill>
        <p:spPr bwMode="auto">
          <a:xfrm>
            <a:off x="7887292" y="568409"/>
            <a:ext cx="2628978" cy="145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6912827" y="2072278"/>
            <a:ext cx="3958427" cy="2394434"/>
            <a:chOff x="480" y="720"/>
            <a:chExt cx="4656" cy="3174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720"/>
              <a:ext cx="4656" cy="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2880" y="3024"/>
              <a:ext cx="2208" cy="768"/>
            </a:xfrm>
            <a:custGeom>
              <a:avLst/>
              <a:gdLst>
                <a:gd name="T0" fmla="*/ 518 w 2112"/>
                <a:gd name="T1" fmla="*/ 0 h 768"/>
                <a:gd name="T2" fmla="*/ 2523 w 2112"/>
                <a:gd name="T3" fmla="*/ 0 h 768"/>
                <a:gd name="T4" fmla="*/ 2523 w 2112"/>
                <a:gd name="T5" fmla="*/ 768 h 768"/>
                <a:gd name="T6" fmla="*/ 0 w 2112"/>
                <a:gd name="T7" fmla="*/ 768 h 768"/>
                <a:gd name="T8" fmla="*/ 0 w 2112"/>
                <a:gd name="T9" fmla="*/ 336 h 768"/>
                <a:gd name="T10" fmla="*/ 518 w 2112"/>
                <a:gd name="T11" fmla="*/ 0 h 7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12"/>
                <a:gd name="T19" fmla="*/ 0 h 768"/>
                <a:gd name="T20" fmla="*/ 2112 w 2112"/>
                <a:gd name="T21" fmla="*/ 768 h 7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12" h="768">
                  <a:moveTo>
                    <a:pt x="432" y="0"/>
                  </a:moveTo>
                  <a:lnTo>
                    <a:pt x="2112" y="0"/>
                  </a:lnTo>
                  <a:lnTo>
                    <a:pt x="2112" y="768"/>
                  </a:lnTo>
                  <a:lnTo>
                    <a:pt x="0" y="768"/>
                  </a:lnTo>
                  <a:lnTo>
                    <a:pt x="0" y="33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sp>
        <p:nvSpPr>
          <p:cNvPr id="2" name="Rettangolo 1"/>
          <p:cNvSpPr/>
          <p:nvPr/>
        </p:nvSpPr>
        <p:spPr>
          <a:xfrm>
            <a:off x="1429139" y="279988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noProof="0" dirty="0">
                <a:solidFill>
                  <a:prstClr val="black"/>
                </a:solidFill>
              </a:rPr>
              <a:t>L = 10</a:t>
            </a:r>
            <a:r>
              <a:rPr lang="en-US" baseline="30000" noProof="0" dirty="0">
                <a:solidFill>
                  <a:prstClr val="black"/>
                </a:solidFill>
              </a:rPr>
              <a:t>34</a:t>
            </a:r>
            <a:r>
              <a:rPr lang="en-US" noProof="0" dirty="0">
                <a:solidFill>
                  <a:prstClr val="black"/>
                </a:solidFill>
              </a:rPr>
              <a:t> cm</a:t>
            </a:r>
            <a:r>
              <a:rPr lang="en-US" baseline="30000" noProof="0" dirty="0">
                <a:solidFill>
                  <a:prstClr val="black"/>
                </a:solidFill>
              </a:rPr>
              <a:t>-2</a:t>
            </a:r>
            <a:r>
              <a:rPr lang="en-US" noProof="0" dirty="0">
                <a:solidFill>
                  <a:prstClr val="black"/>
                </a:solidFill>
              </a:rPr>
              <a:t>s</a:t>
            </a:r>
            <a:r>
              <a:rPr lang="en-US" baseline="30000" noProof="0" dirty="0">
                <a:solidFill>
                  <a:prstClr val="black"/>
                </a:solidFill>
              </a:rPr>
              <a:t>-1</a:t>
            </a:r>
            <a:endParaRPr lang="en-US" noProof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300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5913"/>
            <a:ext cx="9144000" cy="523220"/>
          </a:xfrm>
          <a:noFill/>
        </p:spPr>
        <p:txBody>
          <a:bodyPr wrap="square">
            <a:spAutoFit/>
          </a:bodyPr>
          <a:lstStyle/>
          <a:p>
            <a:r>
              <a:rPr lang="en-US" sz="2800" b="1" noProof="0" dirty="0">
                <a:latin typeface="Calibri" pitchFamily="34" charset="0"/>
              </a:rPr>
              <a:t>ENERGY AND LUMINOSITY: COLLIDER DEVELOPMENT</a:t>
            </a: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583380"/>
              </p:ext>
            </p:extLst>
          </p:nvPr>
        </p:nvGraphicFramePr>
        <p:xfrm>
          <a:off x="1819250" y="655266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9250" y="6552662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5787" r="4343" b="13486"/>
          <a:stretch/>
        </p:blipFill>
        <p:spPr bwMode="auto">
          <a:xfrm>
            <a:off x="197025" y="2672206"/>
            <a:ext cx="5855905" cy="394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ccia a destra 8"/>
          <p:cNvSpPr/>
          <p:nvPr/>
        </p:nvSpPr>
        <p:spPr>
          <a:xfrm>
            <a:off x="1411357" y="5496468"/>
            <a:ext cx="4555689" cy="1044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noProof="0" dirty="0"/>
              <a:t>Energy densities more and more “near” to the BIG BANG</a:t>
            </a:r>
          </a:p>
        </p:txBody>
      </p:sp>
      <p:sp>
        <p:nvSpPr>
          <p:cNvPr id="31" name="Freccia a destra 30"/>
          <p:cNvSpPr/>
          <p:nvPr/>
        </p:nvSpPr>
        <p:spPr>
          <a:xfrm rot="16200000">
            <a:off x="-1273809" y="3740438"/>
            <a:ext cx="4191551" cy="107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noProof="0" dirty="0">
                <a:solidFill>
                  <a:schemeClr val="bg1"/>
                </a:solidFill>
              </a:rPr>
              <a:t>Increase the number of events per second for high precision measurements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620688"/>
            <a:ext cx="6042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/>
              <a:t>The development of colliders followed two different directions: </a:t>
            </a:r>
          </a:p>
          <a:p>
            <a:pPr algn="just"/>
            <a:endParaRPr lang="en-US" sz="1600" noProof="0" dirty="0"/>
          </a:p>
          <a:p>
            <a:pPr algn="just"/>
            <a:r>
              <a:rPr lang="en-US" sz="1600" noProof="0" dirty="0"/>
              <a:t>-</a:t>
            </a:r>
            <a:r>
              <a:rPr lang="en-US" sz="1600" b="1" noProof="0" dirty="0"/>
              <a:t>higher and higher energies </a:t>
            </a:r>
            <a:r>
              <a:rPr lang="en-US" sz="1600" noProof="0" dirty="0"/>
              <a:t>(discovering machines, LHC,…)</a:t>
            </a:r>
          </a:p>
          <a:p>
            <a:pPr algn="just"/>
            <a:endParaRPr lang="en-US" sz="1600" noProof="0" dirty="0"/>
          </a:p>
          <a:p>
            <a:pPr algn="just"/>
            <a:r>
              <a:rPr lang="en-US" sz="1600" noProof="0" dirty="0"/>
              <a:t>-</a:t>
            </a:r>
            <a:r>
              <a:rPr lang="en-US" sz="1600" b="1" noProof="0" dirty="0"/>
              <a:t>higher and higher luminosities </a:t>
            </a:r>
            <a:r>
              <a:rPr lang="en-US" sz="1600" noProof="0" dirty="0"/>
              <a:t>(to increase the number of events and to perform precise measurements)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793554-0F77-9494-4A35-BC6DA58E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89" y="881583"/>
            <a:ext cx="5804165" cy="578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6E5BF625-96C7-A788-6B92-6125CDD5D7B3}"/>
              </a:ext>
            </a:extLst>
          </p:cNvPr>
          <p:cNvGrpSpPr/>
          <p:nvPr/>
        </p:nvGrpSpPr>
        <p:grpSpPr>
          <a:xfrm>
            <a:off x="9068671" y="4573826"/>
            <a:ext cx="2245573" cy="936104"/>
            <a:chOff x="6192704" y="4365104"/>
            <a:chExt cx="2245573" cy="936104"/>
          </a:xfrm>
        </p:grpSpPr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EBA64511-6566-4E9D-74A3-18CDB18AB681}"/>
                </a:ext>
              </a:extLst>
            </p:cNvPr>
            <p:cNvCxnSpPr/>
            <p:nvPr/>
          </p:nvCxnSpPr>
          <p:spPr>
            <a:xfrm flipH="1">
              <a:off x="6192704" y="5301208"/>
              <a:ext cx="183568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5D9CC7FE-1E59-550C-5611-8EDB5B3CA6C3}"/>
                </a:ext>
              </a:extLst>
            </p:cNvPr>
            <p:cNvCxnSpPr/>
            <p:nvPr/>
          </p:nvCxnSpPr>
          <p:spPr>
            <a:xfrm flipH="1">
              <a:off x="6372200" y="4869160"/>
              <a:ext cx="183568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D05653BB-16F9-6183-64BF-6F900011E228}"/>
                </a:ext>
              </a:extLst>
            </p:cNvPr>
            <p:cNvCxnSpPr/>
            <p:nvPr/>
          </p:nvCxnSpPr>
          <p:spPr>
            <a:xfrm flipH="1">
              <a:off x="6602597" y="4365104"/>
              <a:ext cx="183568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5">
              <a:extLst>
                <a:ext uri="{FF2B5EF4-FFF2-40B4-BE49-F238E27FC236}">
                  <a16:creationId xmlns:a16="http://schemas.microsoft.com/office/drawing/2014/main" id="{9E98F5EA-2896-0474-8475-27634DA02C55}"/>
                </a:ext>
              </a:extLst>
            </p:cNvPr>
            <p:cNvCxnSpPr/>
            <p:nvPr/>
          </p:nvCxnSpPr>
          <p:spPr>
            <a:xfrm flipH="1">
              <a:off x="8028384" y="4365104"/>
              <a:ext cx="409893" cy="9361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8737E14-C011-1FA5-16F3-91B46105F312}"/>
              </a:ext>
            </a:extLst>
          </p:cNvPr>
          <p:cNvSpPr txBox="1"/>
          <p:nvPr/>
        </p:nvSpPr>
        <p:spPr>
          <a:xfrm>
            <a:off x="10058518" y="5725954"/>
            <a:ext cx="18687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rgbClr val="FF0000"/>
                </a:solidFill>
              </a:rPr>
              <a:t>Saturation energy of different technologies</a:t>
            </a:r>
          </a:p>
        </p:txBody>
      </p:sp>
    </p:spTree>
    <p:extLst>
      <p:ext uri="{BB962C8B-B14F-4D97-AF65-F5344CB8AC3E}">
        <p14:creationId xmlns:p14="http://schemas.microsoft.com/office/powerpoint/2010/main" val="306059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87826" y="-10208"/>
            <a:ext cx="75102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noProof="0" dirty="0">
                <a:latin typeface="Calibri" pitchFamily="34" charset="0"/>
              </a:rPr>
              <a:t>MAIN R&amp;D ACTIVITIES ON PARTICLES ACCELERATORS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91344" y="485562"/>
            <a:ext cx="1047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noProof="0" dirty="0"/>
              <a:t>There are several R&amp;D lines on particle accelerator physics and technology that we can summarize as follows: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69799" y="1336217"/>
            <a:ext cx="2643788" cy="646331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HIGH ACCELERATING FIELD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211125" y="1336217"/>
            <a:ext cx="2288264" cy="646331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HIGH BEAM QUALITY/INTENSITIES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845826" y="1336217"/>
            <a:ext cx="3230217" cy="646331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SUSTAINABILITY: REDUCTION OF  COST, POWER CONSUPTION</a:t>
            </a:r>
          </a:p>
        </p:txBody>
      </p:sp>
      <p:cxnSp>
        <p:nvCxnSpPr>
          <p:cNvPr id="8" name="Connettore 2 7"/>
          <p:cNvCxnSpPr>
            <a:cxnSpLocks/>
            <a:stCxn id="4" idx="2"/>
            <a:endCxn id="9" idx="0"/>
          </p:cNvCxnSpPr>
          <p:nvPr/>
        </p:nvCxnSpPr>
        <p:spPr>
          <a:xfrm>
            <a:off x="1591693" y="1982548"/>
            <a:ext cx="192008" cy="14661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76941" y="3448662"/>
            <a:ext cx="2813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noProof="0" dirty="0"/>
              <a:t>Compact machines </a:t>
            </a:r>
            <a:r>
              <a:rPr lang="en-US" sz="1600" noProof="0" dirty="0"/>
              <a:t>for fundamental, applied physics and industrial or medical applications</a:t>
            </a:r>
          </a:p>
        </p:txBody>
      </p:sp>
      <p:cxnSp>
        <p:nvCxnSpPr>
          <p:cNvPr id="14" name="Connettore 2 13"/>
          <p:cNvCxnSpPr>
            <a:cxnSpLocks/>
            <a:stCxn id="5" idx="2"/>
            <a:endCxn id="19" idx="0"/>
          </p:cNvCxnSpPr>
          <p:nvPr/>
        </p:nvCxnSpPr>
        <p:spPr>
          <a:xfrm>
            <a:off x="7355257" y="1982548"/>
            <a:ext cx="2577247" cy="24864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8577469" y="4469035"/>
            <a:ext cx="2710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noProof="0" dirty="0"/>
              <a:t>New generation synchrotron radiation sources</a:t>
            </a:r>
            <a:endParaRPr lang="en-US" sz="1600" noProof="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3615478" y="1336217"/>
            <a:ext cx="1665919" cy="646331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HIGH ENERGY MACHINES</a:t>
            </a:r>
          </a:p>
        </p:txBody>
      </p:sp>
      <p:cxnSp>
        <p:nvCxnSpPr>
          <p:cNvPr id="32" name="Connettore 2 31"/>
          <p:cNvCxnSpPr>
            <a:cxnSpLocks/>
            <a:stCxn id="27" idx="2"/>
            <a:endCxn id="51" idx="0"/>
          </p:cNvCxnSpPr>
          <p:nvPr/>
        </p:nvCxnSpPr>
        <p:spPr>
          <a:xfrm>
            <a:off x="4448438" y="1982548"/>
            <a:ext cx="1721292" cy="213442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>
            <a:cxnSpLocks/>
            <a:stCxn id="5" idx="2"/>
            <a:endCxn id="9" idx="0"/>
          </p:cNvCxnSpPr>
          <p:nvPr/>
        </p:nvCxnSpPr>
        <p:spPr>
          <a:xfrm flipH="1">
            <a:off x="1783701" y="1982548"/>
            <a:ext cx="5571556" cy="14661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>
            <a:cxnSpLocks/>
            <a:stCxn id="4" idx="2"/>
            <a:endCxn id="51" idx="0"/>
          </p:cNvCxnSpPr>
          <p:nvPr/>
        </p:nvCxnSpPr>
        <p:spPr>
          <a:xfrm>
            <a:off x="1591693" y="1982548"/>
            <a:ext cx="4578037" cy="213442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cxnSpLocks/>
            <a:stCxn id="6" idx="2"/>
            <a:endCxn id="51" idx="0"/>
          </p:cNvCxnSpPr>
          <p:nvPr/>
        </p:nvCxnSpPr>
        <p:spPr>
          <a:xfrm flipH="1">
            <a:off x="6169730" y="1982548"/>
            <a:ext cx="4291205" cy="213442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4696269" y="4116970"/>
            <a:ext cx="2946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noProof="0" dirty="0"/>
              <a:t>High energy colliders for fundamental physics </a:t>
            </a:r>
            <a:endParaRPr lang="en-US" sz="1600" noProof="0" dirty="0"/>
          </a:p>
        </p:txBody>
      </p:sp>
      <p:pic>
        <p:nvPicPr>
          <p:cNvPr id="10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6" y="4561655"/>
            <a:ext cx="2733975" cy="182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 descr="Risultati immagini per superkek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72" y="4617122"/>
            <a:ext cx="3914791" cy="208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Risultati immagini per synchrotron light sour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036" y="4956004"/>
            <a:ext cx="2454797" cy="153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ttore 2 25"/>
          <p:cNvCxnSpPr>
            <a:cxnSpLocks/>
            <a:stCxn id="5" idx="2"/>
            <a:endCxn id="51" idx="0"/>
          </p:cNvCxnSpPr>
          <p:nvPr/>
        </p:nvCxnSpPr>
        <p:spPr>
          <a:xfrm flipH="1">
            <a:off x="6169730" y="1982548"/>
            <a:ext cx="1185527" cy="213442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29209" y="1043220"/>
            <a:ext cx="5296407" cy="111438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D07D1A6-310F-D5C9-5960-E67B340161A8}"/>
              </a:ext>
            </a:extLst>
          </p:cNvPr>
          <p:cNvCxnSpPr>
            <a:cxnSpLocks/>
            <a:stCxn id="6" idx="2"/>
            <a:endCxn id="19" idx="0"/>
          </p:cNvCxnSpPr>
          <p:nvPr/>
        </p:nvCxnSpPr>
        <p:spPr>
          <a:xfrm flipH="1">
            <a:off x="9932504" y="1982548"/>
            <a:ext cx="528431" cy="24864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1174EFF-6E23-3C00-0298-BECB7460644B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1783701" y="1982548"/>
            <a:ext cx="8677234" cy="14661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A8AEC8A5-FDFF-3FDF-6AF6-762E24CF1B00}"/>
              </a:ext>
            </a:extLst>
          </p:cNvPr>
          <p:cNvSpPr/>
          <p:nvPr/>
        </p:nvSpPr>
        <p:spPr>
          <a:xfrm>
            <a:off x="11032434" y="1977887"/>
            <a:ext cx="506896" cy="5963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F5CCD27-05EF-A343-ED4D-EF3F731EDA1F}"/>
              </a:ext>
            </a:extLst>
          </p:cNvPr>
          <p:cNvSpPr txBox="1"/>
          <p:nvPr/>
        </p:nvSpPr>
        <p:spPr>
          <a:xfrm>
            <a:off x="10328564" y="2590951"/>
            <a:ext cx="176991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/>
              <a:t>MI-LASA and LNL activities on </a:t>
            </a:r>
            <a:r>
              <a:rPr lang="it-IT" b="1" dirty="0" err="1"/>
              <a:t>supercoducting</a:t>
            </a:r>
            <a:r>
              <a:rPr lang="it-IT" b="1" dirty="0"/>
              <a:t> </a:t>
            </a:r>
            <a:r>
              <a:rPr lang="it-IT" b="1" dirty="0" err="1"/>
              <a:t>cavities</a:t>
            </a:r>
            <a:r>
              <a:rPr lang="it-I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30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  <p:bldP spid="19" grpId="0"/>
      <p:bldP spid="27" grpId="0" animBg="1"/>
      <p:bldP spid="51" grpId="0"/>
      <p:bldP spid="16" grpId="0" animBg="1"/>
      <p:bldP spid="31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0002" y="548601"/>
            <a:ext cx="90719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400" noProof="0" dirty="0"/>
              <a:t>To increase the achievable maximum energy, Van de Graaff invented an electrostatic generator based on a </a:t>
            </a:r>
            <a:r>
              <a:rPr lang="en-US" sz="1400" b="1" noProof="0" dirty="0"/>
              <a:t>dielectric belt </a:t>
            </a:r>
            <a:r>
              <a:rPr lang="en-US" sz="1400" noProof="0" dirty="0"/>
              <a:t>transporting positive charges to an isolated electrode hosting an </a:t>
            </a:r>
            <a:r>
              <a:rPr lang="en-US" sz="1400" b="1" noProof="0" dirty="0"/>
              <a:t>ion source</a:t>
            </a:r>
            <a:r>
              <a:rPr lang="en-US" sz="1400" noProof="0" dirty="0"/>
              <a:t>. The positive ions generated in a large positive potential were accelerated toward ground by the static electric field.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0001" y="1938203"/>
            <a:ext cx="51343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100000"/>
              </a:spcBef>
              <a:spcAft>
                <a:spcPct val="100000"/>
              </a:spcAft>
            </a:pPr>
            <a:r>
              <a:rPr lang="en-US" sz="1400" noProof="0" dirty="0"/>
              <a:t>DC voltage as large as </a:t>
            </a:r>
            <a:r>
              <a:rPr lang="en-US" sz="1400" noProof="0" dirty="0">
                <a:sym typeface="Symbol"/>
              </a:rPr>
              <a:t></a:t>
            </a:r>
            <a:r>
              <a:rPr lang="en-US" sz="1400" noProof="0" dirty="0"/>
              <a:t>10 MV can be obtained (E</a:t>
            </a:r>
            <a:r>
              <a:rPr lang="en-US" sz="1400" noProof="0" dirty="0">
                <a:sym typeface="Symbol"/>
              </a:rPr>
              <a:t></a:t>
            </a:r>
            <a:r>
              <a:rPr lang="en-US" sz="1400" noProof="0" dirty="0"/>
              <a:t>10 MeV). The main limit in the achievable voltage is the </a:t>
            </a:r>
            <a:r>
              <a:rPr lang="en-US" sz="1400" b="1" noProof="0" dirty="0"/>
              <a:t>breakdown</a:t>
            </a:r>
            <a:r>
              <a:rPr lang="en-US" sz="1400" noProof="0" dirty="0"/>
              <a:t> due to</a:t>
            </a:r>
            <a:r>
              <a:rPr lang="en-US" sz="1400" baseline="-25000" noProof="0" dirty="0"/>
              <a:t> </a:t>
            </a:r>
            <a:r>
              <a:rPr lang="en-US" sz="1400" noProof="0" dirty="0"/>
              <a:t> </a:t>
            </a:r>
            <a:r>
              <a:rPr lang="en-US" sz="1400" b="1" noProof="0" dirty="0"/>
              <a:t>insulation</a:t>
            </a:r>
            <a:r>
              <a:rPr lang="en-US" sz="1400" noProof="0" dirty="0"/>
              <a:t> problems.</a:t>
            </a:r>
          </a:p>
        </p:txBody>
      </p:sp>
      <p:sp>
        <p:nvSpPr>
          <p:cNvPr id="9" name="Rettangolo 8"/>
          <p:cNvSpPr/>
          <p:nvPr/>
        </p:nvSpPr>
        <p:spPr>
          <a:xfrm>
            <a:off x="166280" y="3180072"/>
            <a:ext cx="439302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20000"/>
              </a:spcBef>
            </a:pPr>
            <a:r>
              <a:rPr lang="en-US" sz="1600" b="1" noProof="0" dirty="0"/>
              <a:t>APPLICATIONS OF DC ACCELERATORS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289598" y="-27480"/>
            <a:ext cx="767618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 noProof="0" dirty="0"/>
              <a:t>ELECTROSTATIC ACCELERATORS</a:t>
            </a:r>
          </a:p>
        </p:txBody>
      </p:sp>
      <p:pic>
        <p:nvPicPr>
          <p:cNvPr id="11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64" y="4202525"/>
            <a:ext cx="1799954" cy="26042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"/>
          <a:stretch/>
        </p:blipFill>
        <p:spPr>
          <a:xfrm>
            <a:off x="9255618" y="566585"/>
            <a:ext cx="2725420" cy="315690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84" y="1325614"/>
            <a:ext cx="2084832" cy="252374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00" y="4005080"/>
            <a:ext cx="3294888" cy="189981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087916" y="6211669"/>
            <a:ext cx="3148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noProof="0" dirty="0"/>
              <a:t>750 kV Cockcroft-Walton </a:t>
            </a:r>
          </a:p>
          <a:p>
            <a:pPr algn="just"/>
            <a:r>
              <a:rPr lang="en-US" sz="1200" noProof="0" dirty="0"/>
              <a:t>Linac2 injector at CERN from 1978 to 1992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80018" y="1599649"/>
            <a:ext cx="4877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/>
              <a:t>LIMITS OF ELECTROSTATIC ACCELERATORS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20001" y="3492456"/>
            <a:ext cx="529338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20000"/>
              </a:spcBef>
            </a:pPr>
            <a:r>
              <a:rPr lang="en-US" sz="1400" noProof="0" dirty="0"/>
              <a:t>DC particle accelerators are in operation worldwide, typically at V&lt;15MV (E</a:t>
            </a:r>
            <a:r>
              <a:rPr lang="en-US" sz="1400" baseline="-25000" noProof="0" dirty="0"/>
              <a:t>max</a:t>
            </a:r>
            <a:r>
              <a:rPr lang="en-US" sz="1400" noProof="0" dirty="0"/>
              <a:t>=15 MeV), I&lt;100mA. 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</a:pPr>
            <a:r>
              <a:rPr lang="en-US" sz="1400" noProof="0" dirty="0"/>
              <a:t>They are used for: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</a:pPr>
            <a:endParaRPr lang="en-US" sz="1400" noProof="0" dirty="0"/>
          </a:p>
          <a:p>
            <a:pPr algn="just">
              <a:spcBef>
                <a:spcPct val="20000"/>
              </a:spcBef>
            </a:pPr>
            <a:r>
              <a:rPr lang="en-US" sz="1400" i="1" noProof="0" dirty="0">
                <a:sym typeface="Symbol"/>
              </a:rPr>
              <a:t> </a:t>
            </a:r>
            <a:r>
              <a:rPr lang="en-US" sz="1400" i="1" noProof="0" dirty="0"/>
              <a:t>material analysis</a:t>
            </a:r>
          </a:p>
          <a:p>
            <a:pPr algn="just">
              <a:spcBef>
                <a:spcPct val="20000"/>
              </a:spcBef>
            </a:pPr>
            <a:r>
              <a:rPr lang="en-US" sz="1400" i="1" noProof="0" dirty="0">
                <a:sym typeface="Symbol"/>
              </a:rPr>
              <a:t> </a:t>
            </a:r>
            <a:r>
              <a:rPr lang="en-US" sz="1400" i="1" noProof="0" dirty="0"/>
              <a:t>X-ray production,</a:t>
            </a:r>
          </a:p>
          <a:p>
            <a:pPr algn="just">
              <a:spcBef>
                <a:spcPct val="20000"/>
              </a:spcBef>
            </a:pPr>
            <a:r>
              <a:rPr lang="en-US" sz="1400" i="1" noProof="0" dirty="0">
                <a:sym typeface="Symbol"/>
              </a:rPr>
              <a:t> </a:t>
            </a:r>
            <a:r>
              <a:rPr lang="en-US" sz="1400" i="1" noProof="0" dirty="0"/>
              <a:t>ion implantation for semiconductors</a:t>
            </a:r>
          </a:p>
          <a:p>
            <a:pPr algn="just">
              <a:spcBef>
                <a:spcPct val="20000"/>
              </a:spcBef>
            </a:pPr>
            <a:r>
              <a:rPr lang="en-US" sz="1400" i="1" noProof="0" dirty="0">
                <a:sym typeface="Symbol"/>
              </a:rPr>
              <a:t> </a:t>
            </a:r>
            <a:r>
              <a:rPr lang="en-US" sz="1400" i="1" noProof="0" dirty="0">
                <a:solidFill>
                  <a:srgbClr val="000000"/>
                </a:solidFill>
              </a:rPr>
              <a:t>first stage of acceleration (particle sources)</a:t>
            </a:r>
            <a:endParaRPr lang="en-US" sz="1400" i="1" noProof="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" b="-1"/>
          <a:stretch/>
        </p:blipFill>
        <p:spPr>
          <a:xfrm>
            <a:off x="8659450" y="5927003"/>
            <a:ext cx="2275301" cy="9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636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24000" y="-2169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noProof="0" dirty="0">
                <a:latin typeface="Calibri" pitchFamily="34" charset="0"/>
              </a:rPr>
              <a:t>LIMITS OF HIGH ENERGY CIRCULAR MACHINES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8299" y="744759"/>
            <a:ext cx="171864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noProof="0" dirty="0"/>
              <a:t>Hadron colliders (p,…)</a:t>
            </a:r>
          </a:p>
        </p:txBody>
      </p:sp>
      <p:sp>
        <p:nvSpPr>
          <p:cNvPr id="10" name="Freccia a destra 9"/>
          <p:cNvSpPr/>
          <p:nvPr/>
        </p:nvSpPr>
        <p:spPr>
          <a:xfrm>
            <a:off x="1994211" y="933381"/>
            <a:ext cx="48540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674087" cy="177031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917795"/>
              </p:ext>
            </p:extLst>
          </p:nvPr>
        </p:nvGraphicFramePr>
        <p:xfrm>
          <a:off x="2479613" y="792920"/>
          <a:ext cx="1634058" cy="650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990360" imgH="393480" progId="Equation.3">
                  <p:embed/>
                </p:oleObj>
              </mc:Choice>
              <mc:Fallback>
                <p:oleObj name="Equazione" r:id="rId3" imgW="990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9613" y="792920"/>
                        <a:ext cx="1634058" cy="650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2734340" y="1582350"/>
            <a:ext cx="3134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/>
              <a:t>The maximum magnetic fields reachable with superconducting Nb</a:t>
            </a:r>
            <a:r>
              <a:rPr lang="en-US" sz="1600" baseline="-25000" noProof="0" dirty="0"/>
              <a:t>3</a:t>
            </a:r>
            <a:r>
              <a:rPr lang="en-US" sz="1600" noProof="0" dirty="0"/>
              <a:t>Sn magnets is 16-17 T (8 T LHC)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06412" y="4508651"/>
            <a:ext cx="114591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noProof="0" dirty="0"/>
              <a:t>Lepton colliders</a:t>
            </a:r>
          </a:p>
        </p:txBody>
      </p:sp>
      <p:sp>
        <p:nvSpPr>
          <p:cNvPr id="21" name="Freccia a destra 20"/>
          <p:cNvSpPr/>
          <p:nvPr/>
        </p:nvSpPr>
        <p:spPr>
          <a:xfrm>
            <a:off x="1334663" y="4667234"/>
            <a:ext cx="59096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115612" y="4284301"/>
            <a:ext cx="3139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/>
              <a:t>The limit even more than the maximum radius of curvature is given by the </a:t>
            </a:r>
            <a:r>
              <a:rPr lang="en-US" sz="1600" b="1" noProof="0" dirty="0"/>
              <a:t>power lost by synchrotron light emission</a:t>
            </a:r>
          </a:p>
        </p:txBody>
      </p:sp>
      <p:graphicFrame>
        <p:nvGraphicFramePr>
          <p:cNvPr id="22" name="Ogget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512185"/>
              </p:ext>
            </p:extLst>
          </p:nvPr>
        </p:nvGraphicFramePr>
        <p:xfrm>
          <a:off x="363668" y="5366884"/>
          <a:ext cx="131127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685800" imgH="444240" progId="Equation.3">
                  <p:embed/>
                </p:oleObj>
              </mc:Choice>
              <mc:Fallback>
                <p:oleObj name="Equazione" r:id="rId5" imgW="6858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68" y="5366884"/>
                        <a:ext cx="1311275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051" name="Picture 35" descr="Risultati immagini per synchrotron lig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84" y="5501457"/>
            <a:ext cx="2066714" cy="123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/>
          <p:cNvSpPr/>
          <p:nvPr/>
        </p:nvSpPr>
        <p:spPr>
          <a:xfrm>
            <a:off x="7751624" y="1110360"/>
            <a:ext cx="864120" cy="8924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e 23"/>
          <p:cNvSpPr/>
          <p:nvPr/>
        </p:nvSpPr>
        <p:spPr>
          <a:xfrm>
            <a:off x="9192344" y="908720"/>
            <a:ext cx="1366392" cy="1295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Freccia a destra 4"/>
          <p:cNvSpPr/>
          <p:nvPr/>
        </p:nvSpPr>
        <p:spPr>
          <a:xfrm>
            <a:off x="8768144" y="1401393"/>
            <a:ext cx="288040" cy="31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7" name="Connettore 2 6"/>
          <p:cNvCxnSpPr>
            <a:endCxn id="4" idx="7"/>
          </p:cNvCxnSpPr>
          <p:nvPr/>
        </p:nvCxnSpPr>
        <p:spPr>
          <a:xfrm flipV="1">
            <a:off x="8183685" y="1241062"/>
            <a:ext cx="305513" cy="3155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7908118" y="119513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ym typeface="Symbol"/>
              </a:rPr>
              <a:t></a:t>
            </a:r>
            <a:r>
              <a:rPr lang="en-US" baseline="-25000" noProof="0" dirty="0">
                <a:sym typeface="Symbol"/>
              </a:rPr>
              <a:t>1</a:t>
            </a:r>
            <a:endParaRPr lang="en-US" baseline="-25000" noProof="0" dirty="0"/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9919131" y="1098450"/>
            <a:ext cx="458879" cy="4439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9818494" y="99280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ym typeface="Symbol"/>
              </a:rPr>
              <a:t></a:t>
            </a:r>
            <a:r>
              <a:rPr lang="en-US" baseline="-25000" noProof="0" dirty="0">
                <a:sym typeface="Symbol"/>
              </a:rPr>
              <a:t>2</a:t>
            </a:r>
            <a:endParaRPr lang="en-US" baseline="-25000" noProof="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6389104" y="486611"/>
            <a:ext cx="568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noProof="0" dirty="0"/>
              <a:t>Larger radius and/or new magnets (HTS, High Temperature Superconductors?)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3F2CD7E-8B6F-AFED-830A-8D0A93083FC9}"/>
              </a:ext>
            </a:extLst>
          </p:cNvPr>
          <p:cNvGrpSpPr/>
          <p:nvPr/>
        </p:nvGrpSpPr>
        <p:grpSpPr>
          <a:xfrm>
            <a:off x="10805069" y="1028874"/>
            <a:ext cx="1082131" cy="1098506"/>
            <a:chOff x="7464710" y="2363151"/>
            <a:chExt cx="1650980" cy="1650980"/>
          </a:xfrm>
        </p:grpSpPr>
        <p:pic>
          <p:nvPicPr>
            <p:cNvPr id="86481" name="Picture 465" descr="Risultati immagini per terr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710" y="2363151"/>
              <a:ext cx="1650980" cy="1650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Arco 28"/>
            <p:cNvSpPr/>
            <p:nvPr/>
          </p:nvSpPr>
          <p:spPr>
            <a:xfrm rot="10800000">
              <a:off x="7470966" y="2730037"/>
              <a:ext cx="1593371" cy="825490"/>
            </a:xfrm>
            <a:prstGeom prst="arc">
              <a:avLst>
                <a:gd name="adj1" fmla="val 10640934"/>
                <a:gd name="adj2" fmla="val 0"/>
              </a:avLst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pic>
        <p:nvPicPr>
          <p:cNvPr id="86485" name="Picture 469" descr="Risultati immagini per ide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89" y="2488360"/>
            <a:ext cx="1123582" cy="11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/>
          <p:cNvSpPr txBox="1"/>
          <p:nvPr/>
        </p:nvSpPr>
        <p:spPr>
          <a:xfrm>
            <a:off x="7265505" y="2468079"/>
            <a:ext cx="2405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noProof="0" dirty="0"/>
              <a:t>Larger radius or linear accelerator (limited luminosity and nm beam at IP)</a:t>
            </a:r>
            <a:endParaRPr lang="en-US" noProof="0" dirty="0"/>
          </a:p>
        </p:txBody>
      </p:sp>
      <p:pic>
        <p:nvPicPr>
          <p:cNvPr id="86487" name="Picture 471" descr="Risultati immagini per dubbi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42" y="4048470"/>
            <a:ext cx="975888" cy="7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489" name="Picture 473" descr="Risultati immagini per il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329" y="2500028"/>
            <a:ext cx="2195219" cy="112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 descr="Immagine che contiene schizzo, fiore, disegno, arte&#10;&#10;Il contenuto generato dall'IA potrebbe non essere corretto.">
            <a:extLst>
              <a:ext uri="{FF2B5EF4-FFF2-40B4-BE49-F238E27FC236}">
                <a16:creationId xmlns:a16="http://schemas.microsoft.com/office/drawing/2014/main" id="{4D0CA37A-9448-258A-D763-809A0563A9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r="23699"/>
          <a:stretch>
            <a:fillRect/>
          </a:stretch>
        </p:blipFill>
        <p:spPr>
          <a:xfrm>
            <a:off x="3388636" y="2778933"/>
            <a:ext cx="1800806" cy="1549879"/>
          </a:xfrm>
          <a:prstGeom prst="rect">
            <a:avLst/>
          </a:prstGeom>
        </p:spPr>
      </p:pic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0B88AC7F-6CBA-A983-4CCC-167698D939CF}"/>
              </a:ext>
            </a:extLst>
          </p:cNvPr>
          <p:cNvSpPr/>
          <p:nvPr/>
        </p:nvSpPr>
        <p:spPr>
          <a:xfrm>
            <a:off x="3798776" y="2474438"/>
            <a:ext cx="1021702" cy="2389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D1BDC97-43A2-8BD7-4D59-B4AF31750A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5364" y="3723261"/>
            <a:ext cx="5002809" cy="3134740"/>
          </a:xfrm>
          <a:prstGeom prst="rect">
            <a:avLst/>
          </a:prstGeom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E7F0ADEE-EF20-CC39-3184-55EA4EC7475D}"/>
              </a:ext>
            </a:extLst>
          </p:cNvPr>
          <p:cNvSpPr/>
          <p:nvPr/>
        </p:nvSpPr>
        <p:spPr>
          <a:xfrm>
            <a:off x="6092686" y="1023730"/>
            <a:ext cx="685800" cy="12523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6AE70C24-E9C6-EDF7-5A7E-0F34C427AD9F}"/>
              </a:ext>
            </a:extLst>
          </p:cNvPr>
          <p:cNvSpPr/>
          <p:nvPr/>
        </p:nvSpPr>
        <p:spPr>
          <a:xfrm>
            <a:off x="5631679" y="4879266"/>
            <a:ext cx="759181" cy="10941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465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6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/>
      <p:bldP spid="20" grpId="0" animBg="1"/>
      <p:bldP spid="21" grpId="0" animBg="1"/>
      <p:bldP spid="19" grpId="0"/>
      <p:bldP spid="4" grpId="0" animBg="1"/>
      <p:bldP spid="24" grpId="0" animBg="1"/>
      <p:bldP spid="5" grpId="0" animBg="1"/>
      <p:bldP spid="9" grpId="0"/>
      <p:bldP spid="26" grpId="0"/>
      <p:bldP spid="28" grpId="0"/>
      <p:bldP spid="31" grpId="0"/>
      <p:bldP spid="16" grpId="0" animBg="1"/>
      <p:bldP spid="3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169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noProof="0" dirty="0">
                <a:latin typeface="Calibri" pitchFamily="34" charset="0"/>
              </a:rPr>
              <a:t>HIGH ACCELERATING FIELD</a:t>
            </a:r>
            <a:r>
              <a:rPr lang="en-US" sz="2800" b="1" noProof="0" dirty="0">
                <a:latin typeface="Calibri" pitchFamily="34" charset="0"/>
                <a:sym typeface="Symbol"/>
              </a:rPr>
              <a:t></a:t>
            </a:r>
            <a:r>
              <a:rPr lang="en-US" sz="2800" b="1" noProof="0" dirty="0">
                <a:latin typeface="Calibri" pitchFamily="34" charset="0"/>
              </a:rPr>
              <a:t> NORMAL CONDUCTIONG HIGH FREQUENCY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25962"/>
            <a:ext cx="4223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/>
              <a:t>The basic idea is to </a:t>
            </a:r>
            <a:r>
              <a:rPr lang="en-US" sz="1600" b="1" noProof="0" dirty="0">
                <a:highlight>
                  <a:srgbClr val="FFFF00"/>
                </a:highlight>
              </a:rPr>
              <a:t>concentrate electromagnetic energy </a:t>
            </a:r>
            <a:r>
              <a:rPr lang="en-US" sz="1600" noProof="0" dirty="0"/>
              <a:t>in smaller volumes to increase its density and, therefore, the value of the accelerating field.</a:t>
            </a:r>
          </a:p>
        </p:txBody>
      </p:sp>
      <p:sp>
        <p:nvSpPr>
          <p:cNvPr id="3" name="Freccia a destra 2"/>
          <p:cNvSpPr/>
          <p:nvPr/>
        </p:nvSpPr>
        <p:spPr>
          <a:xfrm>
            <a:off x="4295800" y="764704"/>
            <a:ext cx="1440160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947926" y="906085"/>
            <a:ext cx="528978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noProof="0" dirty="0"/>
              <a:t>High frequency metallic structures</a:t>
            </a:r>
          </a:p>
        </p:txBody>
      </p:sp>
      <p:pic>
        <p:nvPicPr>
          <p:cNvPr id="91138" name="Picture 2" descr="Risultati immagini per clic cav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6262464"/>
            <a:ext cx="86409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i immagini per clic cav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869160"/>
            <a:ext cx="1440160" cy="95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6A864BA-2F11-94A6-CD1E-F662C4CB50B4}"/>
              </a:ext>
            </a:extLst>
          </p:cNvPr>
          <p:cNvSpPr txBox="1"/>
          <p:nvPr/>
        </p:nvSpPr>
        <p:spPr>
          <a:xfrm>
            <a:off x="5630688" y="1480931"/>
            <a:ext cx="6060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/>
              <a:t>Metallic structures working at </a:t>
            </a:r>
            <a:r>
              <a:rPr lang="en-US" sz="1600" b="1" noProof="0" dirty="0"/>
              <a:t>12 GHz</a:t>
            </a:r>
            <a:r>
              <a:rPr lang="en-US" sz="1600" noProof="0" dirty="0"/>
              <a:t> can reach up to </a:t>
            </a:r>
            <a:r>
              <a:rPr lang="en-US" sz="1600" b="1" noProof="0" dirty="0"/>
              <a:t>100-150 MV/m</a:t>
            </a:r>
            <a:r>
              <a:rPr lang="en-US" sz="1600" noProof="0" dirty="0"/>
              <a:t> accelerating field gradient with a small number of discharges: </a:t>
            </a:r>
            <a:r>
              <a:rPr lang="en-US" sz="1600" b="1" noProof="0" dirty="0"/>
              <a:t>vacuum breakdown</a:t>
            </a:r>
            <a:r>
              <a:rPr lang="en-US" sz="1600" noProof="0" dirty="0"/>
              <a:t> is a complex phenomena still under investigation.</a:t>
            </a:r>
          </a:p>
        </p:txBody>
      </p:sp>
      <p:sp>
        <p:nvSpPr>
          <p:cNvPr id="5" name="Isosceles Triangle 28">
            <a:extLst>
              <a:ext uri="{FF2B5EF4-FFF2-40B4-BE49-F238E27FC236}">
                <a16:creationId xmlns:a16="http://schemas.microsoft.com/office/drawing/2014/main" id="{E5B9797F-7FF7-B74F-CCE3-27CD4689DE99}"/>
              </a:ext>
            </a:extLst>
          </p:cNvPr>
          <p:cNvSpPr/>
          <p:nvPr/>
        </p:nvSpPr>
        <p:spPr>
          <a:xfrm rot="10800000">
            <a:off x="3498880" y="1937666"/>
            <a:ext cx="868927" cy="4587678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514CAF18-C2F1-6059-F3B5-0AFCE2D0B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844824"/>
            <a:ext cx="2232248" cy="1525683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56A5BA15-6CAC-1C43-680C-686B6BF631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64" t="45280" r="39691" b="21547"/>
          <a:stretch/>
        </p:blipFill>
        <p:spPr>
          <a:xfrm>
            <a:off x="839416" y="3789040"/>
            <a:ext cx="1656184" cy="689125"/>
          </a:xfrm>
          <a:prstGeom prst="rect">
            <a:avLst/>
          </a:prstGeom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2E9FC2AB-A1F9-E893-CA72-509E81334B93}"/>
              </a:ext>
            </a:extLst>
          </p:cNvPr>
          <p:cNvSpPr txBox="1"/>
          <p:nvPr/>
        </p:nvSpPr>
        <p:spPr>
          <a:xfrm>
            <a:off x="623392" y="3429000"/>
            <a:ext cx="1813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Cell length ~ 2.5 cm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E9B008AD-0696-41DA-9196-35CCD33F744D}"/>
              </a:ext>
            </a:extLst>
          </p:cNvPr>
          <p:cNvSpPr txBox="1"/>
          <p:nvPr/>
        </p:nvSpPr>
        <p:spPr>
          <a:xfrm>
            <a:off x="1120754" y="1798171"/>
            <a:ext cx="1657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Cell length ~ 5 cm</a:t>
            </a: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6FC44315-6EFB-B640-0995-0531F61B4500}"/>
              </a:ext>
            </a:extLst>
          </p:cNvPr>
          <p:cNvSpPr txBox="1"/>
          <p:nvPr/>
        </p:nvSpPr>
        <p:spPr>
          <a:xfrm>
            <a:off x="695400" y="4509120"/>
            <a:ext cx="1657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Cell length ~ 1 cm</a:t>
            </a:r>
          </a:p>
        </p:txBody>
      </p:sp>
      <p:sp>
        <p:nvSpPr>
          <p:cNvPr id="36" name="TextBox 24">
            <a:extLst>
              <a:ext uri="{FF2B5EF4-FFF2-40B4-BE49-F238E27FC236}">
                <a16:creationId xmlns:a16="http://schemas.microsoft.com/office/drawing/2014/main" id="{6109325A-2B30-D7D9-32C1-9D6E18EEB556}"/>
              </a:ext>
            </a:extLst>
          </p:cNvPr>
          <p:cNvSpPr txBox="1"/>
          <p:nvPr/>
        </p:nvSpPr>
        <p:spPr>
          <a:xfrm>
            <a:off x="3503712" y="2060848"/>
            <a:ext cx="100059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/>
              <a:t>S-band</a:t>
            </a:r>
          </a:p>
          <a:p>
            <a:r>
              <a:rPr lang="en-US" b="1" noProof="0" dirty="0"/>
              <a:t>(3 GHz)</a:t>
            </a:r>
          </a:p>
          <a:p>
            <a:endParaRPr lang="en-US" b="1" noProof="0" dirty="0"/>
          </a:p>
          <a:p>
            <a:endParaRPr lang="en-US" b="1" noProof="0" dirty="0"/>
          </a:p>
          <a:p>
            <a:endParaRPr lang="en-US" b="1" noProof="0" dirty="0"/>
          </a:p>
          <a:p>
            <a:endParaRPr lang="en-US" b="1" noProof="0" dirty="0"/>
          </a:p>
          <a:p>
            <a:r>
              <a:rPr lang="en-US" b="1" noProof="0" dirty="0"/>
              <a:t>C-band</a:t>
            </a:r>
          </a:p>
          <a:p>
            <a:r>
              <a:rPr lang="en-US" b="1" noProof="0" dirty="0"/>
              <a:t>(6  GHz)</a:t>
            </a:r>
          </a:p>
          <a:p>
            <a:endParaRPr lang="en-US" b="1" noProof="0" dirty="0"/>
          </a:p>
          <a:p>
            <a:endParaRPr lang="en-US" b="1" noProof="0" dirty="0"/>
          </a:p>
          <a:p>
            <a:endParaRPr lang="en-US" b="1" noProof="0" dirty="0"/>
          </a:p>
          <a:p>
            <a:r>
              <a:rPr lang="en-US" b="1" noProof="0" dirty="0"/>
              <a:t>X-band</a:t>
            </a:r>
          </a:p>
          <a:p>
            <a:r>
              <a:rPr lang="en-US" b="1" noProof="0" dirty="0"/>
              <a:t>(12 GHz)</a:t>
            </a:r>
          </a:p>
          <a:p>
            <a:endParaRPr lang="en-US" b="1" noProof="0" dirty="0"/>
          </a:p>
          <a:p>
            <a:endParaRPr lang="en-US" b="1" noProof="0" dirty="0"/>
          </a:p>
          <a:p>
            <a:r>
              <a:rPr lang="en-US" b="1" noProof="0" dirty="0"/>
              <a:t>Ka Band</a:t>
            </a:r>
          </a:p>
          <a:p>
            <a:r>
              <a:rPr lang="en-US" b="1" noProof="0" dirty="0"/>
              <a:t>(36 GHz)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7349F049-F9B1-ECA9-4123-99BA7504D383}"/>
              </a:ext>
            </a:extLst>
          </p:cNvPr>
          <p:cNvSpPr txBox="1"/>
          <p:nvPr/>
        </p:nvSpPr>
        <p:spPr>
          <a:xfrm>
            <a:off x="695400" y="5877272"/>
            <a:ext cx="1788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Cell length few mm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9EFAEE1-A4AD-120C-C8DB-71AC65FB4D54}"/>
              </a:ext>
            </a:extLst>
          </p:cNvPr>
          <p:cNvSpPr txBox="1"/>
          <p:nvPr/>
        </p:nvSpPr>
        <p:spPr>
          <a:xfrm>
            <a:off x="6344817" y="5460069"/>
            <a:ext cx="49172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0" u="none" strike="noStrike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R&amp;D on NC LINACS @INFN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EuPRAXIA@SPARC_LAB</a:t>
            </a:r>
            <a:r>
              <a:rPr lang="en-US" sz="1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(LNF)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ASTERIX </a:t>
            </a: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experiment.</a:t>
            </a:r>
            <a:r>
              <a:rPr lang="en-US" sz="1800" i="0" u="none" strike="noStrike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 Funded by INFN CSN5.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MICRON</a:t>
            </a:r>
            <a:r>
              <a:rPr lang="en-US" noProof="0" dirty="0">
                <a:latin typeface="Calibri" panose="020F0502020204030204" pitchFamily="34" charset="0"/>
                <a:cs typeface="Calibri" panose="020F0502020204030204" pitchFamily="34" charset="0"/>
              </a:rPr>
              <a:t> experiment. Funded by INFN CSN5.</a:t>
            </a:r>
            <a:endParaRPr lang="en-US" sz="1800" i="0" u="none" strike="noStrike" baseline="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EE81E438-5616-097E-662D-BCFD97879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105" y="2343747"/>
            <a:ext cx="4065764" cy="2676122"/>
          </a:xfrm>
          <a:prstGeom prst="rect">
            <a:avLst/>
          </a:prstGeom>
        </p:spPr>
      </p:pic>
      <p:pic>
        <p:nvPicPr>
          <p:cNvPr id="44" name="Picture 2" descr="DC-Spark-Cu(47)-Spot7-03.tif">
            <a:extLst>
              <a:ext uri="{FF2B5EF4-FFF2-40B4-BE49-F238E27FC236}">
                <a16:creationId xmlns:a16="http://schemas.microsoft.com/office/drawing/2014/main" id="{B75C328A-B764-872D-3869-9F5E9FC608E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70956" y="2369974"/>
            <a:ext cx="2251788" cy="1688841"/>
          </a:xfrm>
          <a:prstGeom prst="rect">
            <a:avLst/>
          </a:prstGeom>
        </p:spPr>
      </p:pic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6770430B-DD37-3697-4592-4D495865756B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7427167" y="3214395"/>
            <a:ext cx="2343789" cy="7931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9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/>
      <p:bldP spid="5" grpId="0" animBg="1"/>
      <p:bldP spid="30" grpId="0"/>
      <p:bldP spid="33" grpId="0"/>
      <p:bldP spid="35" grpId="0"/>
      <p:bldP spid="36" grpId="0"/>
      <p:bldP spid="37" grpId="0"/>
      <p:bldP spid="4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335903" y="0"/>
            <a:ext cx="11495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noProof="0" dirty="0">
                <a:latin typeface="Calibri" pitchFamily="34" charset="0"/>
              </a:rPr>
              <a:t>HIGH ACCELERATING FIELD</a:t>
            </a:r>
            <a:r>
              <a:rPr lang="en-US" sz="2800" b="1" noProof="0" dirty="0">
                <a:latin typeface="Calibri" pitchFamily="34" charset="0"/>
                <a:sym typeface="Symbol"/>
              </a:rPr>
              <a:t></a:t>
            </a:r>
            <a:r>
              <a:rPr lang="en-US" sz="2800" b="1" noProof="0" dirty="0">
                <a:latin typeface="Calibri" pitchFamily="34" charset="0"/>
              </a:rPr>
              <a:t> DIELECTRIC STRUCTURES POWERED BY LASERS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0" y="955456"/>
            <a:ext cx="4888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noProof="0" dirty="0"/>
              <a:t>Lasers</a:t>
            </a:r>
            <a:r>
              <a:rPr lang="en-US" noProof="0" dirty="0"/>
              <a:t> are intense pulsed sources of electromagnetic field and at the working frequencies of lasers (10</a:t>
            </a:r>
            <a:r>
              <a:rPr lang="en-US" baseline="30000" noProof="0" dirty="0"/>
              <a:t>13</a:t>
            </a:r>
            <a:r>
              <a:rPr lang="en-US" noProof="0" dirty="0"/>
              <a:t>-10</a:t>
            </a:r>
            <a:r>
              <a:rPr lang="en-US" baseline="30000" noProof="0" dirty="0"/>
              <a:t>15</a:t>
            </a:r>
            <a:r>
              <a:rPr lang="en-US" noProof="0" dirty="0"/>
              <a:t>Hz) metallic structures cannot be used (dissipation,…)</a:t>
            </a:r>
            <a:endParaRPr lang="en-US" b="1" noProof="0" dirty="0"/>
          </a:p>
        </p:txBody>
      </p:sp>
      <p:sp>
        <p:nvSpPr>
          <p:cNvPr id="24" name="Freccia a destra 23"/>
          <p:cNvSpPr/>
          <p:nvPr/>
        </p:nvSpPr>
        <p:spPr>
          <a:xfrm>
            <a:off x="5072130" y="1258576"/>
            <a:ext cx="576064" cy="651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6820920" y="520712"/>
            <a:ext cx="328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/>
              <a:t>Dielectric structures can be used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6235789" y="4240848"/>
            <a:ext cx="442037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noProof="0" dirty="0"/>
              <a:t>Gradient up to </a:t>
            </a:r>
            <a:r>
              <a:rPr lang="en-US" b="1" noProof="0" dirty="0"/>
              <a:t>5 GV/m</a:t>
            </a:r>
            <a:r>
              <a:rPr lang="en-US" noProof="0" dirty="0"/>
              <a:t> have been measured</a:t>
            </a: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5" t="5325"/>
          <a:stretch/>
        </p:blipFill>
        <p:spPr>
          <a:xfrm>
            <a:off x="5977723" y="961949"/>
            <a:ext cx="5069721" cy="2956908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08" y="4449619"/>
            <a:ext cx="2512641" cy="162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141" y="4507903"/>
            <a:ext cx="2406909" cy="2009769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9" y="2837723"/>
            <a:ext cx="2280182" cy="1520882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7CD559DA-6AB1-7181-BBB7-9B3A9D0177D3}"/>
              </a:ext>
            </a:extLst>
          </p:cNvPr>
          <p:cNvCxnSpPr>
            <a:cxnSpLocks/>
          </p:cNvCxnSpPr>
          <p:nvPr/>
        </p:nvCxnSpPr>
        <p:spPr>
          <a:xfrm flipV="1">
            <a:off x="2683565" y="2258008"/>
            <a:ext cx="5667333" cy="209533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FFB36A-74EA-C67A-DF82-3C3402781C19}"/>
              </a:ext>
            </a:extLst>
          </p:cNvPr>
          <p:cNvSpPr txBox="1"/>
          <p:nvPr/>
        </p:nvSpPr>
        <p:spPr>
          <a:xfrm>
            <a:off x="7781731" y="6402746"/>
            <a:ext cx="4410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MICRON</a:t>
            </a:r>
            <a:r>
              <a:rPr lang="en-US" sz="1800" i="0" u="none" strike="noStrike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 experiment. Funded by INFN CSN5.</a:t>
            </a:r>
            <a:endParaRPr lang="en-US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BE7008-DECE-974E-2E59-031EDBE38B37}"/>
              </a:ext>
            </a:extLst>
          </p:cNvPr>
          <p:cNvSpPr txBox="1"/>
          <p:nvPr/>
        </p:nvSpPr>
        <p:spPr>
          <a:xfrm>
            <a:off x="6208575" y="4633407"/>
            <a:ext cx="58376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/>
              <a:t>Main problems: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noProof="0" dirty="0"/>
              <a:t>Low charge </a:t>
            </a:r>
            <a:r>
              <a:rPr lang="en-US" sz="1600" noProof="0" dirty="0"/>
              <a:t>(university-scale/small lab/medical applications up to now)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noProof="0" dirty="0"/>
              <a:t>Low energy</a:t>
            </a:r>
            <a:r>
              <a:rPr lang="en-US" sz="1600" noProof="0" dirty="0"/>
              <a:t>: short devices (&lt;1 mm), to achieve high energies thousands of devices have to be </a:t>
            </a:r>
            <a:r>
              <a:rPr lang="en-US" sz="1600" noProof="0" dirty="0" err="1"/>
              <a:t>sincronized</a:t>
            </a:r>
            <a:endParaRPr lang="en-US" sz="1600" noProof="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noProof="0" dirty="0"/>
              <a:t>Alignment and stabilization problems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noProof="0" dirty="0"/>
              <a:t>Wakefield instabilities</a:t>
            </a:r>
          </a:p>
        </p:txBody>
      </p:sp>
    </p:spTree>
    <p:extLst>
      <p:ext uri="{BB962C8B-B14F-4D97-AF65-F5344CB8AC3E}">
        <p14:creationId xmlns:p14="http://schemas.microsoft.com/office/powerpoint/2010/main" val="42161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6" grpId="0" animBg="1"/>
      <p:bldP spid="6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89D61FF-B9F5-D62E-655C-4AC676867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1"/>
          <a:stretch>
            <a:fillRect/>
          </a:stretch>
        </p:blipFill>
        <p:spPr bwMode="auto">
          <a:xfrm>
            <a:off x="3985590" y="923562"/>
            <a:ext cx="4347381" cy="37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02"/>
          <a:stretch>
            <a:fillRect/>
          </a:stretch>
        </p:blipFill>
        <p:spPr bwMode="auto">
          <a:xfrm>
            <a:off x="278067" y="890432"/>
            <a:ext cx="3826794" cy="37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215680" y="0"/>
            <a:ext cx="58536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noProof="0" dirty="0"/>
              <a:t>PLASMA ACCELERATORS</a:t>
            </a:r>
          </a:p>
        </p:txBody>
      </p:sp>
      <p:sp>
        <p:nvSpPr>
          <p:cNvPr id="4" name="Rettangolo 3"/>
          <p:cNvSpPr/>
          <p:nvPr/>
        </p:nvSpPr>
        <p:spPr>
          <a:xfrm>
            <a:off x="645817" y="4752812"/>
            <a:ext cx="285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noProof="0" dirty="0" err="1"/>
              <a:t>Elettric</a:t>
            </a:r>
            <a:r>
              <a:rPr lang="en-US" sz="2000" noProof="0" dirty="0"/>
              <a:t> field  </a:t>
            </a:r>
            <a:r>
              <a:rPr lang="en-US" sz="2000" noProof="0" dirty="0">
                <a:sym typeface="Symbol" panose="05050102010706020507" pitchFamily="18" charset="2"/>
              </a:rPr>
              <a:t></a:t>
            </a:r>
            <a:r>
              <a:rPr lang="en-US" sz="2000" b="1" noProof="0" dirty="0"/>
              <a:t>100 MV/m</a:t>
            </a:r>
          </a:p>
        </p:txBody>
      </p:sp>
      <p:sp>
        <p:nvSpPr>
          <p:cNvPr id="5" name="Rettangolo 4"/>
          <p:cNvSpPr/>
          <p:nvPr/>
        </p:nvSpPr>
        <p:spPr>
          <a:xfrm>
            <a:off x="5239280" y="4683238"/>
            <a:ext cx="2701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noProof="0" dirty="0"/>
              <a:t>Field up to </a:t>
            </a:r>
            <a:r>
              <a:rPr lang="en-US" sz="2000" b="1" noProof="0" dirty="0"/>
              <a:t>100 GV/m</a:t>
            </a:r>
          </a:p>
        </p:txBody>
      </p:sp>
      <p:cxnSp>
        <p:nvCxnSpPr>
          <p:cNvPr id="7" name="Connettore 2 6"/>
          <p:cNvCxnSpPr>
            <a:cxnSpLocks/>
          </p:cNvCxnSpPr>
          <p:nvPr/>
        </p:nvCxnSpPr>
        <p:spPr>
          <a:xfrm flipH="1">
            <a:off x="7325139" y="1470991"/>
            <a:ext cx="1679713" cy="146105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>
            <a:cxnSpLocks/>
            <a:stCxn id="17" idx="2"/>
          </p:cNvCxnSpPr>
          <p:nvPr/>
        </p:nvCxnSpPr>
        <p:spPr>
          <a:xfrm>
            <a:off x="4641836" y="1560111"/>
            <a:ext cx="1172555" cy="45753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8180923" y="1088576"/>
            <a:ext cx="292108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noProof="0" dirty="0"/>
              <a:t>Laser or beam  pulse (</a:t>
            </a:r>
            <a:r>
              <a:rPr lang="en-US" b="1" noProof="0" dirty="0"/>
              <a:t>driver</a:t>
            </a:r>
            <a:r>
              <a:rPr lang="en-US" noProof="0" dirty="0"/>
              <a:t>)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173784" y="1190779"/>
            <a:ext cx="93610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noProof="0" dirty="0"/>
              <a:t>plasma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747052" y="4346572"/>
            <a:ext cx="13907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noProof="0" dirty="0"/>
              <a:t>Plasma wave</a:t>
            </a:r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4768829" y="2836883"/>
            <a:ext cx="1224136" cy="136060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951292" y="5511260"/>
            <a:ext cx="7473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noProof="0" dirty="0"/>
              <a:t>km</a:t>
            </a:r>
          </a:p>
        </p:txBody>
      </p:sp>
      <p:cxnSp>
        <p:nvCxnSpPr>
          <p:cNvPr id="14" name="Connettore 2 13"/>
          <p:cNvCxnSpPr>
            <a:stCxn id="13" idx="3"/>
            <a:endCxn id="15" idx="1"/>
          </p:cNvCxnSpPr>
          <p:nvPr/>
        </p:nvCxnSpPr>
        <p:spPr>
          <a:xfrm>
            <a:off x="2698612" y="5826731"/>
            <a:ext cx="412505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823671" y="5511260"/>
            <a:ext cx="54373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noProof="0" dirty="0"/>
              <a:t>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FA42DD-E261-6E23-EA62-76FC73B23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91" y="4452149"/>
            <a:ext cx="4230757" cy="2310413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17572A6-9038-853C-F148-44D3A9920215}"/>
              </a:ext>
            </a:extLst>
          </p:cNvPr>
          <p:cNvCxnSpPr>
            <a:cxnSpLocks/>
          </p:cNvCxnSpPr>
          <p:nvPr/>
        </p:nvCxnSpPr>
        <p:spPr>
          <a:xfrm flipH="1" flipV="1">
            <a:off x="6907696" y="2971800"/>
            <a:ext cx="2286000" cy="6858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088C085-91BC-6BF3-5FF1-F0C3ABDF786B}"/>
              </a:ext>
            </a:extLst>
          </p:cNvPr>
          <p:cNvSpPr txBox="1"/>
          <p:nvPr/>
        </p:nvSpPr>
        <p:spPr>
          <a:xfrm>
            <a:off x="8601680" y="3715819"/>
            <a:ext cx="31695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noProof="0" dirty="0"/>
              <a:t>Accelerated beam (</a:t>
            </a:r>
            <a:r>
              <a:rPr lang="en-US" b="1" noProof="0" dirty="0"/>
              <a:t>witness</a:t>
            </a:r>
            <a:r>
              <a:rPr lang="en-US" noProof="0" dirty="0"/>
              <a:t>)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BBE190E6-B1AF-1840-A0D2-A137EE0351F4}"/>
              </a:ext>
            </a:extLst>
          </p:cNvPr>
          <p:cNvSpPr/>
          <p:nvPr/>
        </p:nvSpPr>
        <p:spPr>
          <a:xfrm>
            <a:off x="8547653" y="4999383"/>
            <a:ext cx="2802835" cy="122251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FA26E75-DFF1-564F-E7EC-8C9CE35A34BB}"/>
              </a:ext>
            </a:extLst>
          </p:cNvPr>
          <p:cNvSpPr txBox="1"/>
          <p:nvPr/>
        </p:nvSpPr>
        <p:spPr>
          <a:xfrm>
            <a:off x="5595730" y="6182139"/>
            <a:ext cx="205011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noProof="0" dirty="0"/>
              <a:t>Accelerating bubble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8DCEB941-5907-61FB-D361-858D5CC2B434}"/>
              </a:ext>
            </a:extLst>
          </p:cNvPr>
          <p:cNvCxnSpPr>
            <a:stCxn id="21" idx="3"/>
            <a:endCxn id="20" idx="3"/>
          </p:cNvCxnSpPr>
          <p:nvPr/>
        </p:nvCxnSpPr>
        <p:spPr>
          <a:xfrm flipV="1">
            <a:off x="7645843" y="6042863"/>
            <a:ext cx="1312276" cy="32394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9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7" grpId="0" animBg="1"/>
      <p:bldP spid="18" grpId="0" animBg="1"/>
      <p:bldP spid="13" grpId="0"/>
      <p:bldP spid="15" grpId="0"/>
      <p:bldP spid="16" grpId="0" animBg="1"/>
      <p:bldP spid="20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mple jasmine 2D bubble simu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2981"/>
            <a:ext cx="6435688" cy="482676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421553F-A575-CC03-9A83-6CE78FE17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920" y="932290"/>
            <a:ext cx="2272734" cy="279470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E190A3-68C1-A348-7161-BE5E56D9EAE4}"/>
              </a:ext>
            </a:extLst>
          </p:cNvPr>
          <p:cNvSpPr txBox="1"/>
          <p:nvPr/>
        </p:nvSpPr>
        <p:spPr>
          <a:xfrm>
            <a:off x="1754525" y="0"/>
            <a:ext cx="8980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noProof="0" dirty="0"/>
              <a:t>PLASMA ACCELERATION MECHANISM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76A6BE2-7ED7-CDA6-A1F1-8CEDF150C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629" y="1145741"/>
            <a:ext cx="1395847" cy="7431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DB0713-A938-B313-2896-7EE640D5E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975" y="3794199"/>
            <a:ext cx="4540715" cy="6185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C33DC3D-18D7-6FF7-62AF-7E946C9756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95" b="1884"/>
          <a:stretch>
            <a:fillRect/>
          </a:stretch>
        </p:blipFill>
        <p:spPr>
          <a:xfrm>
            <a:off x="8994710" y="4572000"/>
            <a:ext cx="2402768" cy="185679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40BB3E3-20A4-27CE-F655-6DD608DFF767}"/>
              </a:ext>
            </a:extLst>
          </p:cNvPr>
          <p:cNvSpPr txBox="1"/>
          <p:nvPr/>
        </p:nvSpPr>
        <p:spPr>
          <a:xfrm>
            <a:off x="5819776" y="4596882"/>
            <a:ext cx="2952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noProof="0" dirty="0"/>
              <a:t>The laser or beam pulse creates a moving bubble (with velocity </a:t>
            </a:r>
            <a:r>
              <a:rPr lang="en-US" noProof="0" dirty="0">
                <a:sym typeface="Symbol" panose="05050102010706020507" pitchFamily="18" charset="2"/>
              </a:rPr>
              <a:t></a:t>
            </a:r>
            <a:r>
              <a:rPr lang="en-US" i="1" noProof="0" dirty="0"/>
              <a:t>c</a:t>
            </a:r>
            <a:r>
              <a:rPr lang="en-US" noProof="0" dirty="0"/>
              <a:t>) in the plasma, which allows continuous acceleration of the electron beam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5FED0B-0FAE-6C5A-B5D8-429F1DA7D2B8}"/>
              </a:ext>
            </a:extLst>
          </p:cNvPr>
          <p:cNvSpPr txBox="1"/>
          <p:nvPr/>
        </p:nvSpPr>
        <p:spPr>
          <a:xfrm>
            <a:off x="266232" y="5882546"/>
            <a:ext cx="52399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noProof="0" dirty="0"/>
              <a:t>E</a:t>
            </a:r>
            <a:r>
              <a:rPr lang="en-US" b="1" baseline="-25000" noProof="0" dirty="0"/>
              <a:t>acc</a:t>
            </a:r>
            <a:r>
              <a:rPr lang="en-US" b="1" noProof="0" dirty="0">
                <a:sym typeface="Symbol"/>
              </a:rPr>
              <a:t></a:t>
            </a:r>
            <a:r>
              <a:rPr lang="en-US" b="1" noProof="0" dirty="0"/>
              <a:t>40 GV/m in a 20 cm channel with a 850 TW laser</a:t>
            </a:r>
          </a:p>
        </p:txBody>
      </p:sp>
    </p:spTree>
    <p:extLst>
      <p:ext uri="{BB962C8B-B14F-4D97-AF65-F5344CB8AC3E}">
        <p14:creationId xmlns:p14="http://schemas.microsoft.com/office/powerpoint/2010/main" val="7493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5CA87894-88FB-0FB0-B61B-AA3521377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49" y="2951922"/>
            <a:ext cx="2616360" cy="370013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4" name="Gruppo 5">
            <a:extLst>
              <a:ext uri="{FF2B5EF4-FFF2-40B4-BE49-F238E27FC236}">
                <a16:creationId xmlns:a16="http://schemas.microsoft.com/office/drawing/2014/main" id="{CCC4269A-6786-1CFC-FC30-9D1CB5A8A471}"/>
              </a:ext>
            </a:extLst>
          </p:cNvPr>
          <p:cNvGrpSpPr/>
          <p:nvPr/>
        </p:nvGrpSpPr>
        <p:grpSpPr>
          <a:xfrm>
            <a:off x="238539" y="3761509"/>
            <a:ext cx="7855979" cy="2866223"/>
            <a:chOff x="438845" y="1348067"/>
            <a:chExt cx="7023301" cy="2353073"/>
          </a:xfrm>
        </p:grpSpPr>
        <p:pic>
          <p:nvPicPr>
            <p:cNvPr id="45" name="Picture 4" descr="A computer generated image of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3E454E2C-BD5D-D885-B190-7F07C2672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45" y="1400233"/>
              <a:ext cx="6962448" cy="2300907"/>
            </a:xfrm>
            <a:prstGeom prst="rect">
              <a:avLst/>
            </a:prstGeom>
          </p:spPr>
        </p:pic>
        <p:grpSp>
          <p:nvGrpSpPr>
            <p:cNvPr id="46" name="Gruppo 3">
              <a:extLst>
                <a:ext uri="{FF2B5EF4-FFF2-40B4-BE49-F238E27FC236}">
                  <a16:creationId xmlns:a16="http://schemas.microsoft.com/office/drawing/2014/main" id="{592D8F55-292F-4423-FC92-8DFFFEE76F1D}"/>
                </a:ext>
              </a:extLst>
            </p:cNvPr>
            <p:cNvGrpSpPr/>
            <p:nvPr/>
          </p:nvGrpSpPr>
          <p:grpSpPr>
            <a:xfrm>
              <a:off x="2257435" y="1348067"/>
              <a:ext cx="5204711" cy="2184975"/>
              <a:chOff x="2257435" y="1348067"/>
              <a:chExt cx="5204711" cy="2184975"/>
            </a:xfrm>
          </p:grpSpPr>
          <p:sp>
            <p:nvSpPr>
              <p:cNvPr id="47" name="CasellaDiTesto 14">
                <a:extLst>
                  <a:ext uri="{FF2B5EF4-FFF2-40B4-BE49-F238E27FC236}">
                    <a16:creationId xmlns:a16="http://schemas.microsoft.com/office/drawing/2014/main" id="{866B715F-D6B7-0470-7FAF-C6C302A47A89}"/>
                  </a:ext>
                </a:extLst>
              </p:cNvPr>
              <p:cNvSpPr txBox="1"/>
              <p:nvPr/>
            </p:nvSpPr>
            <p:spPr>
              <a:xfrm>
                <a:off x="2257435" y="3256043"/>
                <a:ext cx="176004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noProof="0" dirty="0">
                    <a:latin typeface="Calibri"/>
                  </a:rPr>
                  <a:t>Sparc-like photo injector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CasellaDiTesto 16">
                <a:extLst>
                  <a:ext uri="{FF2B5EF4-FFF2-40B4-BE49-F238E27FC236}">
                    <a16:creationId xmlns:a16="http://schemas.microsoft.com/office/drawing/2014/main" id="{A41077F6-74E3-D763-879D-AA3A603B88CF}"/>
                  </a:ext>
                </a:extLst>
              </p:cNvPr>
              <p:cNvSpPr txBox="1"/>
              <p:nvPr/>
            </p:nvSpPr>
            <p:spPr>
              <a:xfrm>
                <a:off x="4377132" y="2455627"/>
                <a:ext cx="109783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noProof="0" dirty="0">
                    <a:latin typeface="Calibri"/>
                  </a:rPr>
                  <a:t>X-band linac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CasellaDiTesto 17">
                <a:extLst>
                  <a:ext uri="{FF2B5EF4-FFF2-40B4-BE49-F238E27FC236}">
                    <a16:creationId xmlns:a16="http://schemas.microsoft.com/office/drawing/2014/main" id="{3ED33691-5C28-5E67-7F9C-FDBA472B248B}"/>
                  </a:ext>
                </a:extLst>
              </p:cNvPr>
              <p:cNvSpPr txBox="1"/>
              <p:nvPr/>
            </p:nvSpPr>
            <p:spPr>
              <a:xfrm>
                <a:off x="5831147" y="2061013"/>
                <a:ext cx="1324187" cy="31422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1" noProof="0" dirty="0">
                    <a:latin typeface="Calibri"/>
                  </a:rPr>
                  <a:t>Plasma module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CasellaDiTesto 18">
                <a:extLst>
                  <a:ext uri="{FF2B5EF4-FFF2-40B4-BE49-F238E27FC236}">
                    <a16:creationId xmlns:a16="http://schemas.microsoft.com/office/drawing/2014/main" id="{23AFAAF4-8993-C491-646B-338CA5D6898F}"/>
                  </a:ext>
                </a:extLst>
              </p:cNvPr>
              <p:cNvSpPr txBox="1"/>
              <p:nvPr/>
            </p:nvSpPr>
            <p:spPr>
              <a:xfrm>
                <a:off x="5983109" y="1455132"/>
                <a:ext cx="54181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noProof="0" dirty="0">
                    <a:latin typeface="Calibri"/>
                  </a:rPr>
                  <a:t>FEL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CasellaDiTesto 20">
                <a:extLst>
                  <a:ext uri="{FF2B5EF4-FFF2-40B4-BE49-F238E27FC236}">
                    <a16:creationId xmlns:a16="http://schemas.microsoft.com/office/drawing/2014/main" id="{07B3B5DA-9D34-FA12-33FD-338082486382}"/>
                  </a:ext>
                </a:extLst>
              </p:cNvPr>
              <p:cNvSpPr txBox="1"/>
              <p:nvPr/>
            </p:nvSpPr>
            <p:spPr>
              <a:xfrm>
                <a:off x="6920330" y="1348067"/>
                <a:ext cx="54181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noProof="0" dirty="0">
                    <a:latin typeface="Calibri"/>
                  </a:rPr>
                  <a:t>Users 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B9621E-C901-B54B-7242-34B5ACBBCE90}"/>
              </a:ext>
            </a:extLst>
          </p:cNvPr>
          <p:cNvSpPr txBox="1"/>
          <p:nvPr/>
        </p:nvSpPr>
        <p:spPr>
          <a:xfrm>
            <a:off x="1754525" y="0"/>
            <a:ext cx="92564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noProof="0" dirty="0"/>
              <a:t>EUPRAXIA@SPARC_LAB (LNF) PROJECT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28CEA2C-5A10-4F91-B897-84B99B9C24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012" y="1401443"/>
            <a:ext cx="1921251" cy="82492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A12D23-24B1-D00B-EC2F-51D0E344D15F}"/>
              </a:ext>
            </a:extLst>
          </p:cNvPr>
          <p:cNvSpPr txBox="1"/>
          <p:nvPr/>
        </p:nvSpPr>
        <p:spPr>
          <a:xfrm>
            <a:off x="99391" y="924340"/>
            <a:ext cx="54965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Plasma acceleration R&amp;D is focused in several directions: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beam quality improvement,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repetition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staging for maximum energy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…</a:t>
            </a:r>
          </a:p>
          <a:p>
            <a:endParaRPr lang="en-US" noProof="0" dirty="0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14E0B782-40BA-EB79-EAA2-AEA79D6647C4}"/>
              </a:ext>
            </a:extLst>
          </p:cNvPr>
          <p:cNvSpPr/>
          <p:nvPr/>
        </p:nvSpPr>
        <p:spPr>
          <a:xfrm>
            <a:off x="5188227" y="1590261"/>
            <a:ext cx="795130" cy="6162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E0FEE08-4DC3-791D-F0D2-7CE384807F16}"/>
              </a:ext>
            </a:extLst>
          </p:cNvPr>
          <p:cNvSpPr txBox="1"/>
          <p:nvPr/>
        </p:nvSpPr>
        <p:spPr>
          <a:xfrm>
            <a:off x="8320105" y="989547"/>
            <a:ext cx="38718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noProof="0" dirty="0"/>
              <a:t>European project (ESFRI roadmap) </a:t>
            </a:r>
            <a:r>
              <a:rPr lang="en-US" noProof="0" dirty="0"/>
              <a:t>with two pillars (Frascati and ELI-Praga) for implementation of infrastructures  based on plasma </a:t>
            </a:r>
            <a:r>
              <a:rPr lang="en-US" noProof="0" dirty="0" err="1"/>
              <a:t>wakefield</a:t>
            </a:r>
            <a:r>
              <a:rPr lang="en-US" noProof="0" dirty="0"/>
              <a:t> acceleration producing high quality beams for different applications (2028-2030)</a:t>
            </a:r>
            <a:endParaRPr lang="en-US" b="1" noProof="0" dirty="0"/>
          </a:p>
          <a:p>
            <a:pPr algn="just"/>
            <a:endParaRPr lang="en-US" noProof="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08F6F39-A619-85BB-73D5-13E27313C5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13"/>
          <a:stretch/>
        </p:blipFill>
        <p:spPr>
          <a:xfrm>
            <a:off x="160914" y="2803004"/>
            <a:ext cx="3455121" cy="183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6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410134" y="0"/>
            <a:ext cx="57409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noProof="0" dirty="0"/>
              <a:t>CERN FUTURE COLLIDERS OPTIONS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99" y="1199585"/>
            <a:ext cx="3658153" cy="27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2" b="20735"/>
          <a:stretch/>
        </p:blipFill>
        <p:spPr bwMode="auto">
          <a:xfrm>
            <a:off x="8257880" y="4013557"/>
            <a:ext cx="3665763" cy="158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 descr="Immagine che contiene testo, Terra, mappa, aereo&#10;&#10;Il contenuto generato dall'IA potrebbe non essere corretto.">
            <a:extLst>
              <a:ext uri="{FF2B5EF4-FFF2-40B4-BE49-F238E27FC236}">
                <a16:creationId xmlns:a16="http://schemas.microsoft.com/office/drawing/2014/main" id="{38FE5A96-06EF-DC02-544E-10C23AFFB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8" y="1026398"/>
            <a:ext cx="4909929" cy="417753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DC531D-CC2A-AAFC-7D34-FC2614B8A07A}"/>
              </a:ext>
            </a:extLst>
          </p:cNvPr>
          <p:cNvSpPr txBox="1"/>
          <p:nvPr/>
        </p:nvSpPr>
        <p:spPr>
          <a:xfrm>
            <a:off x="1063281" y="565198"/>
            <a:ext cx="2627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/>
              <a:t>FCC: MAIN OPTION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7A6258-CCC3-6B17-1C0F-91FA5724E8F7}"/>
              </a:ext>
            </a:extLst>
          </p:cNvPr>
          <p:cNvSpPr txBox="1"/>
          <p:nvPr/>
        </p:nvSpPr>
        <p:spPr>
          <a:xfrm>
            <a:off x="129210" y="5267738"/>
            <a:ext cx="4860233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ym typeface="Symbol" panose="05050102010706020507" pitchFamily="18" charset="2"/>
              </a:rPr>
              <a:t>CIRCULAR COLLIDER </a:t>
            </a:r>
            <a:r>
              <a:rPr lang="it-IT" dirty="0">
                <a:sym typeface="Symbol" panose="05050102010706020507" pitchFamily="18" charset="2"/>
              </a:rPr>
              <a:t>90 km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FCC-</a:t>
            </a:r>
            <a:r>
              <a:rPr lang="it-IT" dirty="0" err="1">
                <a:sym typeface="Symbol" panose="05050102010706020507" pitchFamily="18" charset="2"/>
              </a:rPr>
              <a:t>ee</a:t>
            </a:r>
            <a:r>
              <a:rPr lang="it-IT" dirty="0">
                <a:sym typeface="Symbol" panose="05050102010706020507" pitchFamily="18" charset="2"/>
              </a:rPr>
              <a:t> (</a:t>
            </a:r>
            <a:r>
              <a:rPr lang="it-IT" dirty="0" err="1">
                <a:sym typeface="Symbol" panose="05050102010706020507" pitchFamily="18" charset="2"/>
              </a:rPr>
              <a:t>phase</a:t>
            </a:r>
            <a:r>
              <a:rPr lang="it-IT" dirty="0">
                <a:sym typeface="Symbol" panose="05050102010706020507" pitchFamily="18" charset="2"/>
              </a:rPr>
              <a:t> I), 90 GeV/</a:t>
            </a:r>
            <a:r>
              <a:rPr lang="it-IT" dirty="0" err="1">
                <a:sym typeface="Symbol" panose="05050102010706020507" pitchFamily="18" charset="2"/>
              </a:rPr>
              <a:t>baam</a:t>
            </a:r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 </a:t>
            </a:r>
          </a:p>
          <a:p>
            <a:r>
              <a:rPr lang="it-IT" dirty="0">
                <a:sym typeface="Symbol" panose="05050102010706020507" pitchFamily="18" charset="2"/>
              </a:rPr>
              <a:t>FCC-</a:t>
            </a:r>
            <a:r>
              <a:rPr lang="it-IT" dirty="0" err="1">
                <a:sym typeface="Symbol" panose="05050102010706020507" pitchFamily="18" charset="2"/>
              </a:rPr>
              <a:t>hh</a:t>
            </a:r>
            <a:r>
              <a:rPr lang="it-IT" dirty="0">
                <a:sym typeface="Symbol" panose="05050102010706020507" pitchFamily="18" charset="2"/>
              </a:rPr>
              <a:t> (</a:t>
            </a:r>
            <a:r>
              <a:rPr lang="it-IT" dirty="0" err="1">
                <a:sym typeface="Symbol" panose="05050102010706020507" pitchFamily="18" charset="2"/>
              </a:rPr>
              <a:t>phase</a:t>
            </a:r>
            <a:r>
              <a:rPr lang="it-IT" dirty="0">
                <a:sym typeface="Symbol" panose="05050102010706020507" pitchFamily="18" charset="2"/>
              </a:rPr>
              <a:t> II), 85 TeV, 14 T </a:t>
            </a:r>
            <a:r>
              <a:rPr lang="it-IT" dirty="0" err="1">
                <a:sym typeface="Symbol" panose="05050102010706020507" pitchFamily="18" charset="2"/>
              </a:rPr>
              <a:t>dipole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magnets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4BE93C-0F4B-8BD9-EA4C-EA1A3DCACF8B}"/>
              </a:ext>
            </a:extLst>
          </p:cNvPr>
          <p:cNvSpPr txBox="1"/>
          <p:nvPr/>
        </p:nvSpPr>
        <p:spPr>
          <a:xfrm>
            <a:off x="8451367" y="677842"/>
            <a:ext cx="310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/>
              <a:t>CLIC- LINEAR COLLIDER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E78D176-0732-7481-9DC8-41BFFC57D68D}"/>
              </a:ext>
            </a:extLst>
          </p:cNvPr>
          <p:cNvSpPr txBox="1"/>
          <p:nvPr/>
        </p:nvSpPr>
        <p:spPr>
          <a:xfrm>
            <a:off x="7934741" y="5569226"/>
            <a:ext cx="413467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ym typeface="Symbol" panose="05050102010706020507" pitchFamily="18" charset="2"/>
              </a:rPr>
              <a:t>LINEAR COLLIDER </a:t>
            </a:r>
            <a:r>
              <a:rPr lang="it-IT" dirty="0">
                <a:sym typeface="Symbol" panose="05050102010706020507" pitchFamily="18" charset="2"/>
              </a:rPr>
              <a:t>e+/e-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50 km, 1.5 TeV, 100 MV/m </a:t>
            </a:r>
            <a:r>
              <a:rPr lang="it-IT" dirty="0" err="1">
                <a:sym typeface="Symbol" panose="05050102010706020507" pitchFamily="18" charset="2"/>
              </a:rPr>
              <a:t>accelerating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cavities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33005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24000" y="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noProof="0" dirty="0">
                <a:latin typeface="Calibri" pitchFamily="34" charset="0"/>
              </a:rPr>
              <a:t>CONCLUSIONS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35360" y="980729"/>
            <a:ext cx="116652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>
                <a:sym typeface="Symbol"/>
              </a:rPr>
              <a:t></a:t>
            </a:r>
            <a:r>
              <a:rPr lang="en-US" sz="1600" b="1" noProof="0" dirty="0"/>
              <a:t>PARTICLE ACCELERATORS REMAIN ONE OF THE MOST POWERFUL INSTRUMENTS </a:t>
            </a:r>
            <a:r>
              <a:rPr lang="en-US" sz="1600" noProof="0" dirty="0"/>
              <a:t>IN FUNDAMENTAL PHYSICS RESEARCH, PHYSICS OF MATTER AND PARTICLES WITH MANY APPLICATIONS IN MEDICAL AND INDUSTRIAL FIELDS.</a:t>
            </a:r>
          </a:p>
          <a:p>
            <a:pPr algn="just"/>
            <a:endParaRPr lang="en-US" sz="1600" noProof="0" dirty="0"/>
          </a:p>
          <a:p>
            <a:pPr algn="just"/>
            <a:r>
              <a:rPr lang="en-US" sz="1600" noProof="0" dirty="0">
                <a:sym typeface="Symbol"/>
              </a:rPr>
              <a:t>A </a:t>
            </a:r>
            <a:r>
              <a:rPr lang="en-US" sz="1600" b="1" noProof="0" dirty="0">
                <a:sym typeface="Symbol"/>
              </a:rPr>
              <a:t>JUMP IN TECHNOLOGY IS NECESSARY </a:t>
            </a:r>
            <a:r>
              <a:rPr lang="en-US" sz="1600" noProof="0" dirty="0">
                <a:sym typeface="Symbol"/>
              </a:rPr>
              <a:t>AND NEW IDEAS AND IMPORTANT RESULTS OPENED NEW AND PROMISING WAYS</a:t>
            </a:r>
          </a:p>
          <a:p>
            <a:pPr algn="just"/>
            <a:endParaRPr lang="en-US" sz="1600" noProof="0" dirty="0">
              <a:sym typeface="Symbol"/>
            </a:endParaRPr>
          </a:p>
          <a:p>
            <a:pPr algn="just"/>
            <a:endParaRPr lang="en-US" sz="1600" noProof="0" dirty="0">
              <a:sym typeface="Symbol"/>
            </a:endParaRPr>
          </a:p>
          <a:p>
            <a:pPr algn="just"/>
            <a:r>
              <a:rPr lang="en-US" sz="1600" noProof="0" dirty="0">
                <a:sym typeface="Symbol"/>
              </a:rPr>
              <a:t>THE R&amp;D IN THE PHYSICS AND TECHNOLOGY OF PARTICLE ACCELERATORS REMAINS ONE OF THE MOST EXCITING FIELDS OF RESEARCH IN APPLIED PHYSICS IN WHICH </a:t>
            </a:r>
            <a:r>
              <a:rPr lang="en-US" sz="1600" b="1" noProof="0" dirty="0">
                <a:sym typeface="Symbol"/>
              </a:rPr>
              <a:t>FANTASY AND CREATIVITY </a:t>
            </a:r>
            <a:r>
              <a:rPr lang="en-US" sz="1600" noProof="0" dirty="0">
                <a:sym typeface="Symbol"/>
              </a:rPr>
              <a:t>ARE THE FUNDAMENTAL INGREDIENTS… AND…</a:t>
            </a:r>
            <a:endParaRPr lang="en-US" sz="1600" noProof="0" dirty="0"/>
          </a:p>
        </p:txBody>
      </p:sp>
      <p:pic>
        <p:nvPicPr>
          <p:cNvPr id="6" name="Picture 2" descr="C:\Users\David\Desktop\ELI\DAMPED_STRUCTURES\foto\Img_4011_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6" r="3291" b="2099"/>
          <a:stretch/>
        </p:blipFill>
        <p:spPr bwMode="auto">
          <a:xfrm>
            <a:off x="1943472" y="3115158"/>
            <a:ext cx="3221376" cy="305000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594771" y="6277777"/>
            <a:ext cx="9109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noProof="0" dirty="0"/>
              <a:t>THANK YOU FOR YOUR ATTENTION!</a:t>
            </a:r>
          </a:p>
        </p:txBody>
      </p:sp>
      <p:sp>
        <p:nvSpPr>
          <p:cNvPr id="2" name="Rettangolo 1"/>
          <p:cNvSpPr/>
          <p:nvPr/>
        </p:nvSpPr>
        <p:spPr>
          <a:xfrm>
            <a:off x="7246228" y="3577186"/>
            <a:ext cx="40071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cap="all" noProof="0" dirty="0"/>
              <a:t>Acknowledgements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1AE96D-EB5A-E557-4501-1131872630AE}"/>
              </a:ext>
            </a:extLst>
          </p:cNvPr>
          <p:cNvSpPr txBox="1"/>
          <p:nvPr/>
        </p:nvSpPr>
        <p:spPr>
          <a:xfrm>
            <a:off x="6816437" y="4060881"/>
            <a:ext cx="514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M. E. Biagini, A. Biagioni, M. Boscolo, F. Cardelli, A. Cianchi, L. </a:t>
            </a:r>
            <a:r>
              <a:rPr lang="it-IT" dirty="0" err="1"/>
              <a:t>Faillace</a:t>
            </a:r>
            <a:r>
              <a:rPr lang="it-IT" dirty="0"/>
              <a:t>, M. Ferrario, A. Gallo, S. Guiducci, C. Milardi, A. Mostacci, R. Pompili, R. Pompili, B. Sciascia</a:t>
            </a:r>
            <a:endParaRPr lang="en-US" i="1" noProof="0" dirty="0"/>
          </a:p>
        </p:txBody>
      </p:sp>
    </p:spTree>
    <p:extLst>
      <p:ext uri="{BB962C8B-B14F-4D97-AF65-F5344CB8AC3E}">
        <p14:creationId xmlns:p14="http://schemas.microsoft.com/office/powerpoint/2010/main" val="9309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833E1AC-B72E-4B19-E973-A7E1D9304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3140968"/>
            <a:ext cx="6798294" cy="347842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8AF6AC-CD35-6580-AD88-6B5AC0EE1BDD}"/>
              </a:ext>
            </a:extLst>
          </p:cNvPr>
          <p:cNvSpPr txBox="1"/>
          <p:nvPr/>
        </p:nvSpPr>
        <p:spPr>
          <a:xfrm>
            <a:off x="1343472" y="2708920"/>
            <a:ext cx="3623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https://acceleratori.infn.it/?lang=en</a:t>
            </a:r>
          </a:p>
        </p:txBody>
      </p:sp>
      <p:pic>
        <p:nvPicPr>
          <p:cNvPr id="7" name="Immagine 6" descr="Immagine che contiene Carattere, Elementi grafici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1A502DF9-4353-9902-FACE-5F9173121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-13591"/>
            <a:ext cx="3600400" cy="162774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FAE6BE-39B5-74F1-C43E-0B766E713CB3}"/>
              </a:ext>
            </a:extLst>
          </p:cNvPr>
          <p:cNvSpPr txBox="1"/>
          <p:nvPr/>
        </p:nvSpPr>
        <p:spPr>
          <a:xfrm>
            <a:off x="7079366" y="1700808"/>
            <a:ext cx="50405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1600" noProof="0" dirty="0"/>
              <a:t>Serve as a </a:t>
            </a:r>
            <a:r>
              <a:rPr lang="en-US" sz="1600" b="1" noProof="0" dirty="0">
                <a:highlight>
                  <a:srgbClr val="FFFF00"/>
                </a:highlight>
              </a:rPr>
              <a:t>link</a:t>
            </a:r>
            <a:r>
              <a:rPr lang="en-US" sz="1600" noProof="0" dirty="0"/>
              <a:t> between the community of accelerator experts within the INFN and the Institute’s top governing bodies (President, Executive Board, and Board of Directors).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600" noProof="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b="1" noProof="0" dirty="0">
                <a:highlight>
                  <a:srgbClr val="FFFF00"/>
                </a:highlight>
              </a:rPr>
              <a:t>Promote</a:t>
            </a:r>
            <a:r>
              <a:rPr lang="en-US" sz="1600" noProof="0" dirty="0"/>
              <a:t> the establishment of thematically aligned </a:t>
            </a:r>
            <a:r>
              <a:rPr lang="en-US" sz="1600" b="1" noProof="0" dirty="0">
                <a:highlight>
                  <a:srgbClr val="FFFF00"/>
                </a:highlight>
              </a:rPr>
              <a:t>networks</a:t>
            </a:r>
            <a:r>
              <a:rPr lang="en-US" sz="1600" noProof="0" dirty="0"/>
              <a:t> among accelerator specialists on topics of significant interest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600" noProof="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noProof="0" dirty="0"/>
              <a:t>Foster the </a:t>
            </a:r>
            <a:r>
              <a:rPr lang="en-US" sz="1600" b="1" noProof="0" dirty="0">
                <a:highlight>
                  <a:srgbClr val="FFFF00"/>
                </a:highlight>
              </a:rPr>
              <a:t>harmonization of expertise </a:t>
            </a:r>
            <a:r>
              <a:rPr lang="en-US" sz="1600" noProof="0" dirty="0"/>
              <a:t>and technical infrastructure within the Institute in the field of accelerator science and technology.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600" noProof="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b="1" noProof="0" dirty="0">
                <a:highlight>
                  <a:srgbClr val="FFFF00"/>
                </a:highlight>
              </a:rPr>
              <a:t>Encourage</a:t>
            </a:r>
            <a:r>
              <a:rPr lang="en-US" sz="1600" noProof="0" dirty="0"/>
              <a:t> and support participation in regional, national, and international funding calls.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600" noProof="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b="1" noProof="0" dirty="0">
                <a:highlight>
                  <a:srgbClr val="FFFF00"/>
                </a:highlight>
              </a:rPr>
              <a:t>Provide advisory input</a:t>
            </a:r>
            <a:r>
              <a:rPr lang="en-US" sz="1600" noProof="0" dirty="0"/>
              <a:t>, upon request by INFN management, on matters related to particle accelerators, including the promotion and participation in projects, as well as strategic guidance in this domain.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5BF7D5-A53D-3325-C057-B1898FD64035}"/>
              </a:ext>
            </a:extLst>
          </p:cNvPr>
          <p:cNvSpPr txBox="1"/>
          <p:nvPr/>
        </p:nvSpPr>
        <p:spPr>
          <a:xfrm>
            <a:off x="79580" y="1621294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noProof="0" dirty="0"/>
              <a:t>I’m coordinating INFN</a:t>
            </a:r>
            <a:r>
              <a:rPr lang="en-US" sz="1600" dirty="0"/>
              <a:t>-</a:t>
            </a:r>
            <a:r>
              <a:rPr lang="en-US" sz="1600" noProof="0" dirty="0"/>
              <a:t>ACCELERATORI that is a </a:t>
            </a:r>
            <a:r>
              <a:rPr lang="en-US" sz="1600" b="1" noProof="0" dirty="0">
                <a:highlight>
                  <a:srgbClr val="FFFF00"/>
                </a:highlight>
              </a:rPr>
              <a:t>committee</a:t>
            </a:r>
            <a:r>
              <a:rPr lang="en-US" sz="1600" noProof="0" dirty="0"/>
              <a:t>, composed of various specialists with extensive experience in accelerators and accelerator-related technologies, which </a:t>
            </a:r>
            <a:r>
              <a:rPr lang="en-US" sz="1600" b="1" noProof="0" dirty="0">
                <a:highlight>
                  <a:srgbClr val="FFFF00"/>
                </a:highlight>
              </a:rPr>
              <a:t>aims to</a:t>
            </a:r>
            <a:r>
              <a:rPr lang="en-US" sz="1600" noProof="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7408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192063"/>
            <a:ext cx="1219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cap="all" noProof="0" dirty="0"/>
              <a:t>RF Accelerators : </a:t>
            </a:r>
            <a:r>
              <a:rPr lang="en-US" sz="4000" b="1" cap="all" noProof="0" dirty="0" err="1"/>
              <a:t>Wideröe</a:t>
            </a:r>
            <a:r>
              <a:rPr lang="en-US" sz="4000" b="1" cap="all" noProof="0" dirty="0"/>
              <a:t> “Drift Tube LINAC” (DTL)</a:t>
            </a: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76520" y="1699518"/>
            <a:ext cx="1028700" cy="1441450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0" y="835422"/>
            <a:ext cx="6240016" cy="20621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600" noProof="0" dirty="0"/>
              <a:t>Basic idea: the particles are accelerated by the electric field in the gap between electrodes connected alternatively to the poles of an AC generator. This original idea of </a:t>
            </a:r>
            <a:r>
              <a:rPr lang="en-US" sz="1600" b="1" noProof="0" dirty="0"/>
              <a:t>Ising</a:t>
            </a:r>
            <a:r>
              <a:rPr lang="en-US" sz="1600" noProof="0" dirty="0"/>
              <a:t> (1924) was implemented by </a:t>
            </a:r>
            <a:r>
              <a:rPr lang="en-US" sz="1600" b="1" noProof="0" dirty="0" err="1"/>
              <a:t>Wideroe</a:t>
            </a:r>
            <a:r>
              <a:rPr lang="en-US" sz="1600" noProof="0" dirty="0"/>
              <a:t> (1927) who applied a sine-wave voltage to a sequence of </a:t>
            </a:r>
            <a:r>
              <a:rPr lang="en-US" sz="1600" b="1" noProof="0" dirty="0"/>
              <a:t>drift tubes</a:t>
            </a:r>
            <a:r>
              <a:rPr lang="en-US" sz="1600" noProof="0" dirty="0"/>
              <a:t>. The particles </a:t>
            </a:r>
            <a:r>
              <a:rPr lang="en-US" sz="1600" b="1" noProof="0" dirty="0"/>
              <a:t>do not experience any force while travelling inside the tubes </a:t>
            </a:r>
            <a:r>
              <a:rPr lang="en-US" sz="1600" noProof="0" dirty="0"/>
              <a:t>(equipotential regions) and are </a:t>
            </a:r>
            <a:r>
              <a:rPr lang="en-US" sz="1600" b="1" noProof="0" dirty="0"/>
              <a:t>accelerated across the gaps</a:t>
            </a:r>
            <a:r>
              <a:rPr lang="en-US" sz="1600" noProof="0" dirty="0"/>
              <a:t>. This kind of structure is called </a:t>
            </a:r>
            <a:r>
              <a:rPr lang="en-US" sz="1600" b="1" noProof="0" dirty="0"/>
              <a:t>Drift Tube LINAC (DTL).</a:t>
            </a:r>
          </a:p>
          <a:p>
            <a:pPr algn="just"/>
            <a:endParaRPr lang="en-US" sz="1600" noProof="0" dirty="0"/>
          </a:p>
        </p:txBody>
      </p:sp>
      <p:pic>
        <p:nvPicPr>
          <p:cNvPr id="9" name="Picture 12" descr="f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5462" y="792638"/>
            <a:ext cx="4160069" cy="131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uppo 27"/>
          <p:cNvGrpSpPr/>
          <p:nvPr/>
        </p:nvGrpSpPr>
        <p:grpSpPr>
          <a:xfrm>
            <a:off x="7153494" y="2413171"/>
            <a:ext cx="2967316" cy="412378"/>
            <a:chOff x="4446493" y="2250140"/>
            <a:chExt cx="2967316" cy="412378"/>
          </a:xfrm>
        </p:grpSpPr>
        <p:sp>
          <p:nvSpPr>
            <p:cNvPr id="3" name="Memoria ad accesso diretto 2"/>
            <p:cNvSpPr/>
            <p:nvPr/>
          </p:nvSpPr>
          <p:spPr>
            <a:xfrm>
              <a:off x="4446493" y="2250141"/>
              <a:ext cx="627529" cy="412377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noFill/>
              </a:endParaRPr>
            </a:p>
          </p:txBody>
        </p:sp>
        <p:sp>
          <p:nvSpPr>
            <p:cNvPr id="12" name="Memoria ad accesso diretto 11"/>
            <p:cNvSpPr/>
            <p:nvPr/>
          </p:nvSpPr>
          <p:spPr>
            <a:xfrm>
              <a:off x="5226422" y="2250140"/>
              <a:ext cx="627529" cy="412377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noFill/>
              </a:endParaRPr>
            </a:p>
          </p:txBody>
        </p:sp>
        <p:sp>
          <p:nvSpPr>
            <p:cNvPr id="14" name="Memoria ad accesso diretto 13"/>
            <p:cNvSpPr/>
            <p:nvPr/>
          </p:nvSpPr>
          <p:spPr>
            <a:xfrm>
              <a:off x="6006351" y="2250141"/>
              <a:ext cx="627529" cy="412377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noFill/>
              </a:endParaRPr>
            </a:p>
          </p:txBody>
        </p:sp>
        <p:sp>
          <p:nvSpPr>
            <p:cNvPr id="15" name="Memoria ad accesso diretto 14"/>
            <p:cNvSpPr/>
            <p:nvPr/>
          </p:nvSpPr>
          <p:spPr>
            <a:xfrm>
              <a:off x="6786280" y="2250141"/>
              <a:ext cx="627529" cy="412377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noFill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7682413" y="2619359"/>
            <a:ext cx="2029097" cy="8957"/>
            <a:chOff x="4975411" y="2456327"/>
            <a:chExt cx="2029097" cy="8957"/>
          </a:xfrm>
        </p:grpSpPr>
        <p:cxnSp>
          <p:nvCxnSpPr>
            <p:cNvPr id="23" name="Connettore 2 22"/>
            <p:cNvCxnSpPr/>
            <p:nvPr/>
          </p:nvCxnSpPr>
          <p:spPr>
            <a:xfrm flipH="1">
              <a:off x="6568049" y="2456327"/>
              <a:ext cx="436459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 flipH="1" flipV="1">
              <a:off x="4975411" y="2465280"/>
              <a:ext cx="436459" cy="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/>
            <p:nvPr/>
          </p:nvCxnSpPr>
          <p:spPr>
            <a:xfrm>
              <a:off x="5731298" y="2465281"/>
              <a:ext cx="373666" cy="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/>
          <p:cNvGrpSpPr/>
          <p:nvPr/>
        </p:nvGrpSpPr>
        <p:grpSpPr>
          <a:xfrm>
            <a:off x="7700343" y="2629219"/>
            <a:ext cx="2011167" cy="8954"/>
            <a:chOff x="4984376" y="2796987"/>
            <a:chExt cx="2011167" cy="8954"/>
          </a:xfrm>
        </p:grpSpPr>
        <p:cxnSp>
          <p:nvCxnSpPr>
            <p:cNvPr id="5" name="Connettore 2 4"/>
            <p:cNvCxnSpPr/>
            <p:nvPr/>
          </p:nvCxnSpPr>
          <p:spPr>
            <a:xfrm flipV="1">
              <a:off x="4984376" y="2796987"/>
              <a:ext cx="436459" cy="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H="1">
              <a:off x="5740263" y="2796988"/>
              <a:ext cx="373666" cy="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>
              <a:off x="6559084" y="2805940"/>
              <a:ext cx="436459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e 32"/>
          <p:cNvSpPr/>
          <p:nvPr/>
        </p:nvSpPr>
        <p:spPr>
          <a:xfrm>
            <a:off x="6842644" y="2605452"/>
            <a:ext cx="5378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e 33"/>
          <p:cNvSpPr/>
          <p:nvPr/>
        </p:nvSpPr>
        <p:spPr>
          <a:xfrm>
            <a:off x="7848645" y="2596501"/>
            <a:ext cx="5378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Ovale 34"/>
          <p:cNvSpPr/>
          <p:nvPr/>
        </p:nvSpPr>
        <p:spPr>
          <a:xfrm>
            <a:off x="8616168" y="2600520"/>
            <a:ext cx="5378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vale 35"/>
          <p:cNvSpPr/>
          <p:nvPr/>
        </p:nvSpPr>
        <p:spPr>
          <a:xfrm>
            <a:off x="9445317" y="2605452"/>
            <a:ext cx="5378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1" name="Picture 10" descr="Risultati immagini per capelli dritti gabbia di fara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31" y="3933055"/>
            <a:ext cx="3748165" cy="28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1"/>
          <p:cNvSpPr txBox="1"/>
          <p:nvPr/>
        </p:nvSpPr>
        <p:spPr>
          <a:xfrm>
            <a:off x="6456040" y="3356992"/>
            <a:ext cx="2195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noProof="0" dirty="0"/>
              <a:t>10</a:t>
            </a:r>
            <a:r>
              <a:rPr lang="en-US" sz="3200" baseline="30000" noProof="0" dirty="0"/>
              <a:t>9</a:t>
            </a:r>
            <a:r>
              <a:rPr lang="en-US" sz="3200" noProof="0" dirty="0"/>
              <a:t>-10</a:t>
            </a:r>
            <a:r>
              <a:rPr lang="en-US" sz="3200" baseline="30000" noProof="0" dirty="0"/>
              <a:t>10</a:t>
            </a:r>
            <a:r>
              <a:rPr lang="en-US" sz="3200" noProof="0" dirty="0"/>
              <a:t> V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1384" y="4293096"/>
            <a:ext cx="4779068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noProof="0" dirty="0"/>
              <a:t>With modern particle accelerators, we can now accelerate particles with energy up to thousands of GeVs.</a:t>
            </a:r>
          </a:p>
          <a:p>
            <a:pPr algn="just"/>
            <a:r>
              <a:rPr lang="en-US" b="1" noProof="0" dirty="0"/>
              <a:t>Equivalent to the voltage of thousands of lightning strikes!</a:t>
            </a:r>
          </a:p>
        </p:txBody>
      </p:sp>
      <p:pic>
        <p:nvPicPr>
          <p:cNvPr id="38" name="Picture 2" descr="Risultati immagini per presa elettrica ca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369" y="1083645"/>
            <a:ext cx="1026108" cy="50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1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6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08294 -0.000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07 L 0.06511 0.0018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0.00115 L 0.0681 0.0006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11042 -0.0006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TL0-mod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529" y="764705"/>
            <a:ext cx="8608867" cy="45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2041590" y="6130926"/>
          <a:ext cx="39735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2" imgW="2616120" imgH="457200" progId="Equation.3">
                  <p:embed/>
                </p:oleObj>
              </mc:Choice>
              <mc:Fallback>
                <p:oleObj name="Equazione" r:id="rId2" imgW="2616120" imgH="457200" progId="Equation.3">
                  <p:embed/>
                  <p:pic>
                    <p:nvPicPr>
                      <p:cNvPr id="2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90" y="6130926"/>
                        <a:ext cx="397351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Connettore 2 55"/>
          <p:cNvCxnSpPr>
            <a:endCxn id="57" idx="2"/>
          </p:cNvCxnSpPr>
          <p:nvPr/>
        </p:nvCxnSpPr>
        <p:spPr>
          <a:xfrm>
            <a:off x="3992624" y="2070870"/>
            <a:ext cx="4542513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ggetto 3"/>
          <p:cNvGraphicFramePr>
            <a:graphicFrameLocks noChangeAspect="1"/>
          </p:cNvGraphicFramePr>
          <p:nvPr/>
        </p:nvGraphicFramePr>
        <p:xfrm>
          <a:off x="1462152" y="4814888"/>
          <a:ext cx="567055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3733560" imgH="431640" progId="Equation.3">
                  <p:embed/>
                </p:oleObj>
              </mc:Choice>
              <mc:Fallback>
                <p:oleObj name="Equazione" r:id="rId4" imgW="3733560" imgH="431640" progId="Equation.3">
                  <p:embed/>
                  <p:pic>
                    <p:nvPicPr>
                      <p:cNvPr id="4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152" y="4814888"/>
                        <a:ext cx="5670550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128124" y="4000555"/>
          <a:ext cx="6097552" cy="586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4140000" imgH="419040" progId="Equation.3">
                  <p:embed/>
                </p:oleObj>
              </mc:Choice>
              <mc:Fallback>
                <p:oleObj name="Equazione" r:id="rId6" imgW="4140000" imgH="419040" progId="Equation.3">
                  <p:embed/>
                  <p:pic>
                    <p:nvPicPr>
                      <p:cNvPr id="5" name="Ogget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24" y="4000555"/>
                        <a:ext cx="6097552" cy="586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asellaDiTesto 18"/>
          <p:cNvSpPr txBox="1"/>
          <p:nvPr/>
        </p:nvSpPr>
        <p:spPr>
          <a:xfrm>
            <a:off x="0" y="546026"/>
            <a:ext cx="457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0" dirty="0"/>
              <a:t>We consider the acceleration between two electrodes in DC.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5453939" y="1350475"/>
            <a:ext cx="510087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0" dirty="0" err="1">
                <a:latin typeface="Calibri" pitchFamily="34" charset="0"/>
              </a:rPr>
              <a:t>E</a:t>
            </a:r>
            <a:r>
              <a:rPr lang="en-US" sz="1600" baseline="-25000" noProof="0" dirty="0" err="1">
                <a:latin typeface="Calibri" pitchFamily="34" charset="0"/>
              </a:rPr>
              <a:t>z</a:t>
            </a:r>
            <a:endParaRPr lang="en-US" sz="1600" baseline="-25000" noProof="0" dirty="0">
              <a:latin typeface="Calibri" pitchFamily="34" charset="0"/>
            </a:endParaRPr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5530212" y="2000284"/>
            <a:ext cx="118076" cy="117137"/>
          </a:xfrm>
          <a:prstGeom prst="ellipse">
            <a:avLst/>
          </a:prstGeom>
          <a:solidFill>
            <a:srgbClr val="00206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44" name="Rectangle 34"/>
          <p:cNvSpPr>
            <a:spLocks noChangeArrowheads="1"/>
          </p:cNvSpPr>
          <p:nvPr/>
        </p:nvSpPr>
        <p:spPr bwMode="auto">
          <a:xfrm>
            <a:off x="3440373" y="1590583"/>
            <a:ext cx="739941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noProof="0" dirty="0">
                <a:solidFill>
                  <a:srgbClr val="FF0000"/>
                </a:solidFill>
                <a:latin typeface="Calibri" pitchFamily="34" charset="0"/>
              </a:rPr>
              <a:t>source</a:t>
            </a:r>
          </a:p>
        </p:txBody>
      </p:sp>
      <p:sp>
        <p:nvSpPr>
          <p:cNvPr id="51" name="Rettangolo 50"/>
          <p:cNvSpPr/>
          <p:nvPr/>
        </p:nvSpPr>
        <p:spPr>
          <a:xfrm>
            <a:off x="3953187" y="4821086"/>
            <a:ext cx="975841" cy="6454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noFill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7884824" y="5648992"/>
            <a:ext cx="3131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rgbClr val="FF0000"/>
                </a:solidFill>
              </a:rPr>
              <a:t>rate of energy gain per unit length</a:t>
            </a:r>
          </a:p>
        </p:txBody>
      </p:sp>
      <p:cxnSp>
        <p:nvCxnSpPr>
          <p:cNvPr id="54" name="Connettore 2 53"/>
          <p:cNvCxnSpPr>
            <a:stCxn id="51" idx="2"/>
            <a:endCxn id="52" idx="1"/>
          </p:cNvCxnSpPr>
          <p:nvPr/>
        </p:nvCxnSpPr>
        <p:spPr>
          <a:xfrm>
            <a:off x="4441108" y="5466545"/>
            <a:ext cx="3443716" cy="3517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7302683" y="1732316"/>
            <a:ext cx="2464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z (direction of acceleration)</a:t>
            </a:r>
          </a:p>
        </p:txBody>
      </p:sp>
      <p:sp>
        <p:nvSpPr>
          <p:cNvPr id="58" name="Rettangolo 57"/>
          <p:cNvSpPr/>
          <p:nvPr/>
        </p:nvSpPr>
        <p:spPr>
          <a:xfrm>
            <a:off x="4953769" y="6076416"/>
            <a:ext cx="1059391" cy="6454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noFill/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8689817" y="6085356"/>
            <a:ext cx="2341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rgbClr val="FF0000"/>
                </a:solidFill>
              </a:rPr>
              <a:t>energy gain per electrode pair</a:t>
            </a:r>
          </a:p>
        </p:txBody>
      </p:sp>
      <p:cxnSp>
        <p:nvCxnSpPr>
          <p:cNvPr id="60" name="Connettore 2 59"/>
          <p:cNvCxnSpPr>
            <a:stCxn id="58" idx="3"/>
            <a:endCxn id="59" idx="1"/>
          </p:cNvCxnSpPr>
          <p:nvPr/>
        </p:nvCxnSpPr>
        <p:spPr>
          <a:xfrm flipV="1">
            <a:off x="6013160" y="6377744"/>
            <a:ext cx="2676657" cy="214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V="1">
            <a:off x="4738400" y="973727"/>
            <a:ext cx="0" cy="736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6561352" y="1377934"/>
            <a:ext cx="0" cy="332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4738398" y="973727"/>
            <a:ext cx="2626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>
            <a:off x="7215053" y="1139623"/>
            <a:ext cx="3111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>
            <a:off x="6561352" y="1377934"/>
            <a:ext cx="808170" cy="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>
            <a:off x="7365238" y="973727"/>
            <a:ext cx="0" cy="1658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 flipH="1">
            <a:off x="7302683" y="1243838"/>
            <a:ext cx="1299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 flipH="1">
            <a:off x="7360954" y="1240448"/>
            <a:ext cx="4284" cy="1412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moria ad accesso diretto 71"/>
          <p:cNvSpPr/>
          <p:nvPr/>
        </p:nvSpPr>
        <p:spPr>
          <a:xfrm>
            <a:off x="4231433" y="1696365"/>
            <a:ext cx="1013935" cy="729756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8" name="Memoria ad accesso diretto 77"/>
          <p:cNvSpPr/>
          <p:nvPr/>
        </p:nvSpPr>
        <p:spPr>
          <a:xfrm>
            <a:off x="6058016" y="1705269"/>
            <a:ext cx="1013935" cy="729756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9" name="Rectangle 29"/>
          <p:cNvSpPr>
            <a:spLocks noChangeArrowheads="1"/>
          </p:cNvSpPr>
          <p:nvPr/>
        </p:nvSpPr>
        <p:spPr bwMode="auto">
          <a:xfrm>
            <a:off x="7476451" y="1004315"/>
            <a:ext cx="45878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noProof="0" dirty="0">
                <a:latin typeface="Symbol" pitchFamily="-110" charset="2"/>
              </a:rPr>
              <a:t>D</a:t>
            </a:r>
            <a:r>
              <a:rPr lang="en-US" sz="1600" noProof="0" dirty="0">
                <a:latin typeface="Comic Sans MS" pitchFamily="-110" charset="0"/>
              </a:rPr>
              <a:t>V</a:t>
            </a:r>
          </a:p>
        </p:txBody>
      </p:sp>
      <p:sp>
        <p:nvSpPr>
          <p:cNvPr id="80" name="Esplosione 1 79"/>
          <p:cNvSpPr/>
          <p:nvPr/>
        </p:nvSpPr>
        <p:spPr>
          <a:xfrm>
            <a:off x="3719204" y="1972580"/>
            <a:ext cx="182281" cy="172542"/>
          </a:xfrm>
          <a:prstGeom prst="irregularSeal1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360954" y="7749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+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7384220" y="120875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-</a:t>
            </a:r>
          </a:p>
        </p:txBody>
      </p:sp>
      <p:cxnSp>
        <p:nvCxnSpPr>
          <p:cNvPr id="12" name="Connettore 2 11"/>
          <p:cNvCxnSpPr/>
          <p:nvPr/>
        </p:nvCxnSpPr>
        <p:spPr>
          <a:xfrm>
            <a:off x="5238561" y="1696365"/>
            <a:ext cx="819454" cy="89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5232364" y="2439598"/>
            <a:ext cx="819454" cy="89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2 91"/>
          <p:cNvCxnSpPr/>
          <p:nvPr/>
        </p:nvCxnSpPr>
        <p:spPr>
          <a:xfrm>
            <a:off x="4083766" y="3765204"/>
            <a:ext cx="3410399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/>
          <p:cNvSpPr txBox="1"/>
          <p:nvPr/>
        </p:nvSpPr>
        <p:spPr>
          <a:xfrm>
            <a:off x="7360954" y="3426650"/>
            <a:ext cx="266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z</a:t>
            </a:r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4083765" y="2565108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7"/>
          <p:cNvSpPr>
            <a:spLocks noChangeArrowheads="1"/>
          </p:cNvSpPr>
          <p:nvPr/>
        </p:nvSpPr>
        <p:spPr bwMode="auto">
          <a:xfrm>
            <a:off x="3737580" y="2561912"/>
            <a:ext cx="510087" cy="3387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0" dirty="0" err="1">
                <a:latin typeface="Calibri" pitchFamily="34" charset="0"/>
              </a:rPr>
              <a:t>E</a:t>
            </a:r>
            <a:r>
              <a:rPr lang="en-US" sz="1600" baseline="-25000" noProof="0" dirty="0" err="1">
                <a:latin typeface="Calibri" pitchFamily="34" charset="0"/>
              </a:rPr>
              <a:t>z</a:t>
            </a:r>
            <a:endParaRPr lang="en-US" sz="1600" baseline="-25000" noProof="0" dirty="0">
              <a:latin typeface="Calibri" pitchFamily="34" charset="0"/>
            </a:endParaRPr>
          </a:p>
        </p:txBody>
      </p:sp>
      <p:cxnSp>
        <p:nvCxnSpPr>
          <p:cNvPr id="30" name="Connettore 1 29"/>
          <p:cNvCxnSpPr/>
          <p:nvPr/>
        </p:nvCxnSpPr>
        <p:spPr>
          <a:xfrm>
            <a:off x="5091968" y="2605775"/>
            <a:ext cx="0" cy="2898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6222598" y="2605775"/>
            <a:ext cx="0" cy="2898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>
            <a:off x="5091968" y="2775148"/>
            <a:ext cx="113063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5387383" y="2424883"/>
            <a:ext cx="52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gap</a:t>
            </a:r>
          </a:p>
        </p:txBody>
      </p:sp>
      <p:sp>
        <p:nvSpPr>
          <p:cNvPr id="96" name="Figura a mano libera 95"/>
          <p:cNvSpPr/>
          <p:nvPr/>
        </p:nvSpPr>
        <p:spPr>
          <a:xfrm>
            <a:off x="5074039" y="2886631"/>
            <a:ext cx="1118122" cy="878542"/>
          </a:xfrm>
          <a:custGeom>
            <a:avLst/>
            <a:gdLst>
              <a:gd name="connsiteX0" fmla="*/ 0 w 1129552"/>
              <a:gd name="connsiteY0" fmla="*/ 860627 h 878556"/>
              <a:gd name="connsiteX1" fmla="*/ 519952 w 1129552"/>
              <a:gd name="connsiteY1" fmla="*/ 15 h 878556"/>
              <a:gd name="connsiteX2" fmla="*/ 1129552 w 1129552"/>
              <a:gd name="connsiteY2" fmla="*/ 878556 h 878556"/>
              <a:gd name="connsiteX0" fmla="*/ 0 w 1129552"/>
              <a:gd name="connsiteY0" fmla="*/ 878555 h 896484"/>
              <a:gd name="connsiteX1" fmla="*/ 582705 w 1129552"/>
              <a:gd name="connsiteY1" fmla="*/ 14 h 896484"/>
              <a:gd name="connsiteX2" fmla="*/ 1129552 w 1129552"/>
              <a:gd name="connsiteY2" fmla="*/ 896484 h 896484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3 h 878543"/>
              <a:gd name="connsiteX1" fmla="*/ 582705 w 1118122"/>
              <a:gd name="connsiteY1" fmla="*/ 2 h 878543"/>
              <a:gd name="connsiteX2" fmla="*/ 1118122 w 1118122"/>
              <a:gd name="connsiteY2" fmla="*/ 873612 h 878543"/>
              <a:gd name="connsiteX0" fmla="*/ 0 w 1118122"/>
              <a:gd name="connsiteY0" fmla="*/ 878542 h 878542"/>
              <a:gd name="connsiteX1" fmla="*/ 582705 w 1118122"/>
              <a:gd name="connsiteY1" fmla="*/ 1 h 878542"/>
              <a:gd name="connsiteX2" fmla="*/ 1118122 w 1118122"/>
              <a:gd name="connsiteY2" fmla="*/ 873611 h 87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122" h="878542">
                <a:moveTo>
                  <a:pt x="0" y="878542"/>
                </a:moveTo>
                <a:cubicBezTo>
                  <a:pt x="261096" y="766782"/>
                  <a:pt x="396351" y="823"/>
                  <a:pt x="582705" y="1"/>
                </a:cubicBezTo>
                <a:cubicBezTo>
                  <a:pt x="769059" y="-821"/>
                  <a:pt x="850301" y="778734"/>
                  <a:pt x="1118122" y="8736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7" name="Connettore 2 106"/>
          <p:cNvCxnSpPr/>
          <p:nvPr/>
        </p:nvCxnSpPr>
        <p:spPr>
          <a:xfrm flipV="1">
            <a:off x="9109632" y="3666894"/>
            <a:ext cx="2192866" cy="3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CasellaDiTesto 107"/>
          <p:cNvSpPr txBox="1"/>
          <p:nvPr/>
        </p:nvSpPr>
        <p:spPr>
          <a:xfrm>
            <a:off x="11048902" y="3238719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t</a:t>
            </a:r>
          </a:p>
        </p:txBody>
      </p:sp>
      <p:cxnSp>
        <p:nvCxnSpPr>
          <p:cNvPr id="109" name="Connettore 2 108"/>
          <p:cNvCxnSpPr/>
          <p:nvPr/>
        </p:nvCxnSpPr>
        <p:spPr>
          <a:xfrm flipV="1">
            <a:off x="9109632" y="2466828"/>
            <a:ext cx="0" cy="1200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7"/>
          <p:cNvSpPr>
            <a:spLocks noChangeArrowheads="1"/>
          </p:cNvSpPr>
          <p:nvPr/>
        </p:nvSpPr>
        <p:spPr bwMode="auto">
          <a:xfrm>
            <a:off x="8675510" y="2364351"/>
            <a:ext cx="510087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noProof="0" dirty="0">
                <a:latin typeface="Calibri" pitchFamily="34" charset="0"/>
                <a:sym typeface="Symbol"/>
              </a:rPr>
              <a:t>E</a:t>
            </a:r>
            <a:endParaRPr lang="en-US" sz="1600" noProof="0" dirty="0">
              <a:latin typeface="Calibri" pitchFamily="34" charset="0"/>
            </a:endParaRPr>
          </a:p>
        </p:txBody>
      </p:sp>
      <p:cxnSp>
        <p:nvCxnSpPr>
          <p:cNvPr id="113" name="Connettore 1 112"/>
          <p:cNvCxnSpPr/>
          <p:nvPr/>
        </p:nvCxnSpPr>
        <p:spPr>
          <a:xfrm>
            <a:off x="9109633" y="3066876"/>
            <a:ext cx="18985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uppo 137"/>
          <p:cNvGrpSpPr/>
          <p:nvPr/>
        </p:nvGrpSpPr>
        <p:grpSpPr>
          <a:xfrm>
            <a:off x="9095145" y="3637248"/>
            <a:ext cx="1912991" cy="60211"/>
            <a:chOff x="6389799" y="3735527"/>
            <a:chExt cx="1912991" cy="60211"/>
          </a:xfrm>
        </p:grpSpPr>
        <p:sp>
          <p:nvSpPr>
            <p:cNvPr id="114" name="Oval 33"/>
            <p:cNvSpPr>
              <a:spLocks noChangeArrowheads="1"/>
            </p:cNvSpPr>
            <p:nvPr/>
          </p:nvSpPr>
          <p:spPr bwMode="auto">
            <a:xfrm>
              <a:off x="63897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64922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6" name="Oval 33"/>
            <p:cNvSpPr>
              <a:spLocks noChangeArrowheads="1"/>
            </p:cNvSpPr>
            <p:nvPr/>
          </p:nvSpPr>
          <p:spPr bwMode="auto">
            <a:xfrm>
              <a:off x="65946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7" name="Oval 33"/>
            <p:cNvSpPr>
              <a:spLocks noChangeArrowheads="1"/>
            </p:cNvSpPr>
            <p:nvPr/>
          </p:nvSpPr>
          <p:spPr bwMode="auto">
            <a:xfrm>
              <a:off x="66971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8" name="Oval 33"/>
            <p:cNvSpPr>
              <a:spLocks noChangeArrowheads="1"/>
            </p:cNvSpPr>
            <p:nvPr/>
          </p:nvSpPr>
          <p:spPr bwMode="auto">
            <a:xfrm>
              <a:off x="67995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9" name="Oval 33"/>
            <p:cNvSpPr>
              <a:spLocks noChangeArrowheads="1"/>
            </p:cNvSpPr>
            <p:nvPr/>
          </p:nvSpPr>
          <p:spPr bwMode="auto">
            <a:xfrm>
              <a:off x="69020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0" name="Oval 33"/>
            <p:cNvSpPr>
              <a:spLocks noChangeArrowheads="1"/>
            </p:cNvSpPr>
            <p:nvPr/>
          </p:nvSpPr>
          <p:spPr bwMode="auto">
            <a:xfrm>
              <a:off x="70044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71069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2" name="Oval 33"/>
            <p:cNvSpPr>
              <a:spLocks noChangeArrowheads="1"/>
            </p:cNvSpPr>
            <p:nvPr/>
          </p:nvSpPr>
          <p:spPr bwMode="auto">
            <a:xfrm>
              <a:off x="720939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3" name="Oval 33"/>
            <p:cNvSpPr>
              <a:spLocks noChangeArrowheads="1"/>
            </p:cNvSpPr>
            <p:nvPr/>
          </p:nvSpPr>
          <p:spPr bwMode="auto">
            <a:xfrm>
              <a:off x="7311849" y="3735527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4" name="Oval 33"/>
            <p:cNvSpPr>
              <a:spLocks noChangeArrowheads="1"/>
            </p:cNvSpPr>
            <p:nvPr/>
          </p:nvSpPr>
          <p:spPr bwMode="auto">
            <a:xfrm>
              <a:off x="74142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6" name="Oval 33"/>
            <p:cNvSpPr>
              <a:spLocks noChangeArrowheads="1"/>
            </p:cNvSpPr>
            <p:nvPr/>
          </p:nvSpPr>
          <p:spPr bwMode="auto">
            <a:xfrm>
              <a:off x="75167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7" name="Oval 33"/>
            <p:cNvSpPr>
              <a:spLocks noChangeArrowheads="1"/>
            </p:cNvSpPr>
            <p:nvPr/>
          </p:nvSpPr>
          <p:spPr bwMode="auto">
            <a:xfrm>
              <a:off x="76191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8" name="Oval 33"/>
            <p:cNvSpPr>
              <a:spLocks noChangeArrowheads="1"/>
            </p:cNvSpPr>
            <p:nvPr/>
          </p:nvSpPr>
          <p:spPr bwMode="auto">
            <a:xfrm>
              <a:off x="77216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9" name="Oval 33"/>
            <p:cNvSpPr>
              <a:spLocks noChangeArrowheads="1"/>
            </p:cNvSpPr>
            <p:nvPr/>
          </p:nvSpPr>
          <p:spPr bwMode="auto">
            <a:xfrm>
              <a:off x="78240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0" name="Oval 33"/>
            <p:cNvSpPr>
              <a:spLocks noChangeArrowheads="1"/>
            </p:cNvSpPr>
            <p:nvPr/>
          </p:nvSpPr>
          <p:spPr bwMode="auto">
            <a:xfrm>
              <a:off x="79265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1" name="Oval 33"/>
            <p:cNvSpPr>
              <a:spLocks noChangeArrowheads="1"/>
            </p:cNvSpPr>
            <p:nvPr/>
          </p:nvSpPr>
          <p:spPr bwMode="auto">
            <a:xfrm>
              <a:off x="802899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2" name="Oval 33"/>
            <p:cNvSpPr>
              <a:spLocks noChangeArrowheads="1"/>
            </p:cNvSpPr>
            <p:nvPr/>
          </p:nvSpPr>
          <p:spPr bwMode="auto">
            <a:xfrm>
              <a:off x="8131449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3" name="Oval 33"/>
            <p:cNvSpPr>
              <a:spLocks noChangeArrowheads="1"/>
            </p:cNvSpPr>
            <p:nvPr/>
          </p:nvSpPr>
          <p:spPr bwMode="auto">
            <a:xfrm>
              <a:off x="8233907" y="3737215"/>
              <a:ext cx="68883" cy="58523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8" name="Rettangolo 7"/>
          <p:cNvSpPr/>
          <p:nvPr/>
        </p:nvSpPr>
        <p:spPr>
          <a:xfrm>
            <a:off x="7513716" y="4959148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noProof="0" dirty="0"/>
              <a:t>W=E-E</a:t>
            </a:r>
            <a:r>
              <a:rPr lang="en-US" i="1" baseline="-25000" noProof="0" dirty="0"/>
              <a:t>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14971" y="3577958"/>
            <a:ext cx="1857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Energy-momentum relation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151690" y="4959149"/>
            <a:ext cx="1222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Lorentz force</a:t>
            </a:r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id="{62106C39-CCCB-4721-B760-EC9E19A82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 algn="ctr"/>
            <a:r>
              <a:rPr lang="en-US" sz="3200" b="1" noProof="0" dirty="0"/>
              <a:t>ELECTROSTATIC ACCELERATION: CONTINUOUS BEAM</a:t>
            </a:r>
          </a:p>
        </p:txBody>
      </p:sp>
    </p:spTree>
    <p:extLst>
      <p:ext uri="{BB962C8B-B14F-4D97-AF65-F5344CB8AC3E}">
        <p14:creationId xmlns:p14="http://schemas.microsoft.com/office/powerpoint/2010/main" val="389512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6.93642E-7 L 1.38889E-6 -0.0804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58" grpId="0" animBg="1"/>
      <p:bldP spid="59" grpId="0"/>
      <p:bldP spid="80" grpId="0" animBg="1"/>
      <p:bldP spid="108" grpId="0"/>
      <p:bldP spid="110" grpId="0"/>
      <p:bldP spid="8" grpId="0"/>
      <p:bldP spid="7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40005</TotalTime>
  <Words>3265</Words>
  <Application>Microsoft Office PowerPoint</Application>
  <PresentationFormat>Widescreen</PresentationFormat>
  <Paragraphs>450</Paragraphs>
  <Slides>68</Slides>
  <Notes>41</Notes>
  <HiddenSlides>3</HiddenSlides>
  <MMClips>3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68</vt:i4>
      </vt:variant>
    </vt:vector>
  </HeadingPairs>
  <TitlesOfParts>
    <vt:vector size="78" baseType="lpstr">
      <vt:lpstr>Arial</vt:lpstr>
      <vt:lpstr>Calibri</vt:lpstr>
      <vt:lpstr>Cambria Math</vt:lpstr>
      <vt:lpstr>Comic Sans MS</vt:lpstr>
      <vt:lpstr>New York</vt:lpstr>
      <vt:lpstr>Symbol</vt:lpstr>
      <vt:lpstr>Times New Roman</vt:lpstr>
      <vt:lpstr>Tema di Office</vt:lpstr>
      <vt:lpstr>Equazione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MAGNETIC FIELD: DEFLECTION</vt:lpstr>
      <vt:lpstr>MAGNETIC FIELD: FOCUSING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ENERGY AND LUMINOSITY: COLLIDER DEVELOPMENT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acceleratori di particelle</dc:title>
  <dc:creator>David</dc:creator>
  <cp:lastModifiedBy>David Alesini</cp:lastModifiedBy>
  <cp:revision>452</cp:revision>
  <dcterms:created xsi:type="dcterms:W3CDTF">2015-03-11T09:31:33Z</dcterms:created>
  <dcterms:modified xsi:type="dcterms:W3CDTF">2025-06-10T09:23:37Z</dcterms:modified>
</cp:coreProperties>
</file>