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1" r:id="rId2"/>
    <p:sldId id="282" r:id="rId3"/>
    <p:sldId id="314" r:id="rId4"/>
    <p:sldId id="315" r:id="rId5"/>
    <p:sldId id="317" r:id="rId6"/>
    <p:sldId id="316" r:id="rId7"/>
    <p:sldId id="318" r:id="rId8"/>
    <p:sldId id="321" r:id="rId9"/>
    <p:sldId id="319" r:id="rId10"/>
    <p:sldId id="320" r:id="rId11"/>
    <p:sldId id="322" r:id="rId12"/>
    <p:sldId id="295" r:id="rId13"/>
    <p:sldId id="257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C1CFE"/>
    <a:srgbClr val="F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DBC3D-2D29-42FC-B4C1-013E81CA2D67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63367-F71C-4C17-9EB7-BB1C61D9C1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925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832185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5521020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1070856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64E0040-C59B-3EF9-687E-DE43F049FFE9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8D27F9-E4FC-DE4F-6BBA-F841A42F2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62EB79E-F5BF-B7A1-8236-B9D09B43D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0FB698-1294-71C1-8E19-95086360A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D09F-6ED0-4128-A0FB-2B77D7D07EB2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786FE6-FAE7-04CF-721F-43624A1D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5936B9-A942-976E-4A3F-87EF392B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1C50-49D7-4518-9E8F-F9E82855D8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217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B76CA7-9727-E022-2332-8A1E7AC8A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FF2CCEF-39F4-86AB-2B29-87D77EB96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0932D1-F4B7-BDB4-B538-EA903CD5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D09F-6ED0-4128-A0FB-2B77D7D07EB2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943AEE-DBAE-DD3F-F501-A2C7E7BB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1FC35F-BC1F-07B8-8D44-E1E5B121C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1C50-49D7-4518-9E8F-F9E82855D8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01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1453291-2518-71CC-4A12-45A1063CF9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668BDFC-97F7-9731-53C6-C63B447DF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A3B5D4-DFB4-0F93-36E0-EDF97EC0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D09F-6ED0-4128-A0FB-2B77D7D07EB2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ADF5F1-1CAD-1F11-1CAA-74DE0EC2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111370-C3B7-24E1-F9B2-1327AD24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1C50-49D7-4518-9E8F-F9E82855D8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576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">
            <a:extLst>
              <a:ext uri="{FF2B5EF4-FFF2-40B4-BE49-F238E27FC236}">
                <a16:creationId xmlns:a16="http://schemas.microsoft.com/office/drawing/2014/main" id="{5B89FBD3-C781-8662-7956-888A9E503F6F}"/>
              </a:ext>
            </a:extLst>
          </p:cNvPr>
          <p:cNvSpPr/>
          <p:nvPr userDrawn="1"/>
        </p:nvSpPr>
        <p:spPr>
          <a:xfrm>
            <a:off x="-12700" y="0"/>
            <a:ext cx="12217400" cy="6866468"/>
          </a:xfrm>
          <a:prstGeom prst="rect">
            <a:avLst/>
          </a:prstGeom>
          <a:solidFill>
            <a:srgbClr val="173EB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4" name="Imagen" descr="Imagen">
            <a:extLst>
              <a:ext uri="{FF2B5EF4-FFF2-40B4-BE49-F238E27FC236}">
                <a16:creationId xmlns:a16="http://schemas.microsoft.com/office/drawing/2014/main" id="{70C819AA-895D-93FB-93CF-38FCC38D3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769" y="6508430"/>
            <a:ext cx="1889911" cy="18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n" descr="Imagen">
            <a:extLst>
              <a:ext uri="{FF2B5EF4-FFF2-40B4-BE49-F238E27FC236}">
                <a16:creationId xmlns:a16="http://schemas.microsoft.com/office/drawing/2014/main" id="{7274BD69-4B02-73F7-D7D2-12970745D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86423" y="6500499"/>
            <a:ext cx="3233598" cy="198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n 11" descr="Interfaz de usuario gráfica, Texto, Correo electrónico&#10;&#10;Descripción generada automáticamente">
            <a:extLst>
              <a:ext uri="{FF2B5EF4-FFF2-40B4-BE49-F238E27FC236}">
                <a16:creationId xmlns:a16="http://schemas.microsoft.com/office/drawing/2014/main" id="{7CCE08A7-9FF8-8286-9082-FB3AD809E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70" y="6462887"/>
            <a:ext cx="1268730" cy="265201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BEC45406-5415-53D6-4E5F-FE308BC6B8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798" y="264608"/>
            <a:ext cx="8316669" cy="55519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000"/>
              </a:lnSpc>
              <a:buFontTx/>
              <a:buNone/>
              <a:defRPr sz="8000" b="0" i="0" baseline="0">
                <a:solidFill>
                  <a:schemeClr val="bg1"/>
                </a:solidFill>
                <a:latin typeface="NimbusSanL" pitchFamily="2" charset="0"/>
              </a:defRPr>
            </a:lvl1pPr>
            <a:lvl2pPr marL="3175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2pPr>
            <a:lvl3pPr marL="6350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3pPr>
            <a:lvl4pPr marL="9525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4pPr>
            <a:lvl5pPr marL="12700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modify</a:t>
            </a:r>
            <a:r>
              <a:rPr lang="es-ES" dirty="0"/>
              <a:t> </a:t>
            </a:r>
            <a:r>
              <a:rPr lang="es-ES" dirty="0" err="1"/>
              <a:t>pattern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288218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" descr="Imagen">
            <a:extLst>
              <a:ext uri="{FF2B5EF4-FFF2-40B4-BE49-F238E27FC236}">
                <a16:creationId xmlns:a16="http://schemas.microsoft.com/office/drawing/2014/main" id="{243E2F98-595E-01D6-9246-1C739DB2E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769" y="6514780"/>
            <a:ext cx="1889911" cy="18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n" descr="Imagen">
            <a:extLst>
              <a:ext uri="{FF2B5EF4-FFF2-40B4-BE49-F238E27FC236}">
                <a16:creationId xmlns:a16="http://schemas.microsoft.com/office/drawing/2014/main" id="{F4FC2335-1287-0591-316B-5665E8A0F3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86423" y="6500499"/>
            <a:ext cx="3233598" cy="198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2F3D64AE-95EA-375E-C656-6A851B471C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937" y="6457193"/>
            <a:ext cx="1268731" cy="265201"/>
          </a:xfrm>
          <a:prstGeom prst="rect">
            <a:avLst/>
          </a:prstGeom>
        </p:spPr>
      </p:pic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906DBBEC-E6CB-3ACB-57C1-52AAB69A5C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798" y="226989"/>
            <a:ext cx="3687763" cy="1825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30"/>
              </a:lnSpc>
              <a:buFontTx/>
              <a:buNone/>
              <a:defRPr sz="900" b="0" i="0" baseline="0">
                <a:solidFill>
                  <a:schemeClr val="tx1"/>
                </a:solidFill>
                <a:latin typeface="NimbusSanL" pitchFamily="2" charset="0"/>
              </a:defRPr>
            </a:lvl1pPr>
            <a:lvl2pPr marL="3175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2pPr>
            <a:lvl3pPr marL="6350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3pPr>
            <a:lvl4pPr marL="9525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4pPr>
            <a:lvl5pPr marL="12700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modify</a:t>
            </a:r>
            <a:r>
              <a:rPr lang="es-ES" dirty="0"/>
              <a:t> </a:t>
            </a:r>
            <a:r>
              <a:rPr lang="es-ES" dirty="0" err="1"/>
              <a:t>pattern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CDF0F2B-3B1F-E223-D317-657D27E6EB6F}"/>
              </a:ext>
            </a:extLst>
          </p:cNvPr>
          <p:cNvSpPr txBox="1"/>
          <p:nvPr userDrawn="1"/>
        </p:nvSpPr>
        <p:spPr>
          <a:xfrm>
            <a:off x="6096000" y="956930"/>
            <a:ext cx="3143693" cy="5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rtlCol="0">
            <a:spAutoFit/>
          </a:bodyPr>
          <a:lstStyle/>
          <a:p>
            <a:pPr algn="l">
              <a:lnSpc>
                <a:spcPct val="70000"/>
              </a:lnSpc>
            </a:pPr>
            <a:endParaRPr lang="es-ES" sz="4000" b="0" spc="-80" dirty="0">
              <a:solidFill>
                <a:srgbClr val="173EBB"/>
              </a:solidFill>
              <a:latin typeface="NimbusSanL"/>
              <a:ea typeface="NimbusSanL"/>
              <a:cs typeface="NimbusSanL"/>
              <a:sym typeface="Nimbus Sans L"/>
            </a:endParaRPr>
          </a:p>
        </p:txBody>
      </p:sp>
    </p:spTree>
    <p:extLst>
      <p:ext uri="{BB962C8B-B14F-4D97-AF65-F5344CB8AC3E}">
        <p14:creationId xmlns:p14="http://schemas.microsoft.com/office/powerpoint/2010/main" val="228271326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B01FE095-3945-B412-1020-4556AB51C9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798" y="1229809"/>
            <a:ext cx="11782095" cy="6202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200"/>
              </a:lnSpc>
              <a:buFontTx/>
              <a:buNone/>
              <a:defRPr sz="4000" b="0" i="0" baseline="0">
                <a:solidFill>
                  <a:schemeClr val="tx1"/>
                </a:solidFill>
                <a:latin typeface="NimbusSanL" pitchFamily="2" charset="0"/>
              </a:defRPr>
            </a:lvl1pPr>
            <a:lvl2pPr marL="3175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2pPr>
            <a:lvl3pPr marL="6350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3pPr>
            <a:lvl4pPr marL="9525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4pPr>
            <a:lvl5pPr marL="12700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modify</a:t>
            </a:r>
            <a:r>
              <a:rPr lang="es-ES" dirty="0"/>
              <a:t> </a:t>
            </a:r>
            <a:r>
              <a:rPr lang="es-ES" dirty="0" err="1"/>
              <a:t>pattern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5B3E8FE6-DC4C-1598-3EE9-E10763610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797" y="2165473"/>
            <a:ext cx="11782096" cy="36718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FontTx/>
              <a:buNone/>
              <a:defRPr sz="1900" b="0" i="0" baseline="0">
                <a:solidFill>
                  <a:schemeClr val="tx1"/>
                </a:solidFill>
                <a:latin typeface="NimbusSanL" pitchFamily="2" charset="0"/>
              </a:defRPr>
            </a:lvl1pPr>
            <a:lvl2pPr marL="3175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2pPr>
            <a:lvl3pPr marL="6350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3pPr>
            <a:lvl4pPr marL="9525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4pPr>
            <a:lvl5pPr marL="12700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modify</a:t>
            </a:r>
            <a:r>
              <a:rPr lang="es-ES" dirty="0"/>
              <a:t> </a:t>
            </a:r>
            <a:r>
              <a:rPr lang="es-ES" dirty="0" err="1"/>
              <a:t>pattern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D8510733-6675-08C8-9B2C-EDA57771C6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798" y="226989"/>
            <a:ext cx="3687763" cy="1825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30"/>
              </a:lnSpc>
              <a:buFontTx/>
              <a:buNone/>
              <a:defRPr sz="900" b="0" i="0" baseline="0">
                <a:solidFill>
                  <a:schemeClr val="tx1"/>
                </a:solidFill>
                <a:latin typeface="NimbusSanL" pitchFamily="2" charset="0"/>
              </a:defRPr>
            </a:lvl1pPr>
            <a:lvl2pPr marL="3175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2pPr>
            <a:lvl3pPr marL="6350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3pPr>
            <a:lvl4pPr marL="9525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4pPr>
            <a:lvl5pPr marL="1270000" indent="0">
              <a:buFontTx/>
              <a:buNone/>
              <a:defRPr sz="4000" baseline="0">
                <a:solidFill>
                  <a:srgbClr val="173EBC"/>
                </a:solidFill>
                <a:latin typeface="NimbusSanL" pitchFamily="2" charset="0"/>
              </a:defRPr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modify</a:t>
            </a:r>
            <a:r>
              <a:rPr lang="es-ES" dirty="0"/>
              <a:t> </a:t>
            </a:r>
            <a:r>
              <a:rPr lang="es-ES" dirty="0" err="1"/>
              <a:t>pattern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  <p:pic>
        <p:nvPicPr>
          <p:cNvPr id="6" name="Imagen" descr="Imagen">
            <a:extLst>
              <a:ext uri="{FF2B5EF4-FFF2-40B4-BE49-F238E27FC236}">
                <a16:creationId xmlns:a16="http://schemas.microsoft.com/office/drawing/2014/main" id="{C70E8603-B8EF-7DE6-6FEA-E90FC13FF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769" y="6514780"/>
            <a:ext cx="1889911" cy="18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" descr="Imagen">
            <a:extLst>
              <a:ext uri="{FF2B5EF4-FFF2-40B4-BE49-F238E27FC236}">
                <a16:creationId xmlns:a16="http://schemas.microsoft.com/office/drawing/2014/main" id="{CB96F2C7-0E2F-3EF4-3AAC-072C4D7E74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86423" y="6500499"/>
            <a:ext cx="3233598" cy="198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4F80A22-4CFE-C27C-A212-909AF28CBF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937" y="6457193"/>
            <a:ext cx="1268731" cy="2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5606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60DBAD-58EC-F4E6-E5AC-F30C762A2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D930D8-E473-9A29-FE8B-017400A21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952828-84EE-DB1B-F2F1-0D8B83F27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D09F-6ED0-4128-A0FB-2B77D7D07EB2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B7387A-88DE-6628-D88F-D24183AFD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644F79-DF44-0392-F64B-580814FD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1C50-49D7-4518-9E8F-F9E82855D8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31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9D92CE-B398-25D1-3E63-BA823621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80F56B8-2DB2-5F20-A2DF-BA5788D4F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FE269A-1C99-BB28-46E9-300FCC31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D09F-6ED0-4128-A0FB-2B77D7D07EB2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D6D32B-EE6E-0065-DA01-04CB8559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D59A4E-DC79-9214-9EBD-9A98B85F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1C50-49D7-4518-9E8F-F9E82855D8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9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3BAB39-09F7-C0B9-AC15-6CFFBAD58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A13675-C631-338B-B449-EF383E916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7F0E5B3-DB91-C2E7-C86C-18B33A6AA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8BBD09-ACEF-0547-FD7F-CEAE798A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D09F-6ED0-4128-A0FB-2B77D7D07EB2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D064D9-F8D2-6A0D-495B-15BF75E1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884371-0ED6-7379-E4F1-35ED3D53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1C50-49D7-4518-9E8F-F9E82855D8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488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DC6CDD-DCF8-773F-EF59-E0175A37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1D7ED5-AF4C-8493-5C8C-0D0224730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E9857B-0FF8-C694-B18B-98C25722C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BFAE40B-9DB5-5278-C936-E51A8344DB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71CAE69-372F-4E98-3E26-AD60F780E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6FAF9F6-A48C-1777-B377-0CE2A779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D09F-6ED0-4128-A0FB-2B77D7D07EB2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C4F45E5-215F-20F6-BCC3-587434F0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6A14464-5629-1C00-8E73-C7164664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1C50-49D7-4518-9E8F-F9E82855D8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93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883A06-6607-9ACA-7D7F-7FF855BBC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899CB2-D7BF-A844-AF67-BC2B35E06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D09F-6ED0-4128-A0FB-2B77D7D07EB2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4A65FA6-EE59-BA11-A914-26F08496D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712AFE6-8E01-FC9F-9F95-5C915CA35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1C50-49D7-4518-9E8F-F9E82855D8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085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AE50910-A8D8-9454-3EA3-E9D53D5DB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D09F-6ED0-4128-A0FB-2B77D7D07EB2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15EFCFF-18FC-3BA6-4232-74CB82FF9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4DE9A3-915B-2C52-81D2-3993E8F3D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1C50-49D7-4518-9E8F-F9E82855D8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34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A22F96-417E-846B-6264-FE3B094E0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737E6F-3EBB-1C21-5AE5-A59E9E62D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86C78F7-4002-4579-F309-F1F9D9460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50B3B1B-733A-6787-FC4E-9A3D1320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D09F-6ED0-4128-A0FB-2B77D7D07EB2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8160D5-9D9E-A42C-8048-A57254F2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7B36EF-19DD-A15F-7664-0F630B7FD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1C50-49D7-4518-9E8F-F9E82855D8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705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D343DC-CD3D-F1C4-CE5E-96F0DCFA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0D41671-A940-8F83-3F78-3CB812522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0D39D9-4A8C-C71A-FE37-60459E829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BEFA54-A9FD-9A67-EEB5-EC84854CE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D09F-6ED0-4128-A0FB-2B77D7D07EB2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586BA7-99F8-E21B-5377-AE7F0534D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1E4AB61-4971-FF0F-734D-4DD2BB40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1C50-49D7-4518-9E8F-F9E82855D8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329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4D634E7-3110-AF7D-8F8E-4B77AD45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7995EE-D9D7-5AF5-C593-2B7DC6BC6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590944-0C9B-7267-C15C-9D3CECC7A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9CD09F-6ED0-4128-A0FB-2B77D7D07EB2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6F41B1-75CE-19A6-C95C-DE77FC6BF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3A7D82-45F1-F44F-2444-A7BDE9588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91C50-49D7-4518-9E8F-F9E82855D8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56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BA6367D-7794-7067-1669-5A5992069EA7}"/>
              </a:ext>
            </a:extLst>
          </p:cNvPr>
          <p:cNvSpPr txBox="1"/>
          <p:nvPr/>
        </p:nvSpPr>
        <p:spPr>
          <a:xfrm>
            <a:off x="-640080" y="2343150"/>
            <a:ext cx="2937510" cy="5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rtlCol="0">
            <a:spAutoFit/>
          </a:bodyPr>
          <a:lstStyle/>
          <a:p>
            <a:pPr algn="l">
              <a:lnSpc>
                <a:spcPct val="70000"/>
              </a:lnSpc>
            </a:pPr>
            <a:endParaRPr lang="es-ES" sz="4000" spc="-80" dirty="0">
              <a:solidFill>
                <a:srgbClr val="173EBB"/>
              </a:solidFill>
              <a:latin typeface="NimbusSanL"/>
              <a:ea typeface="NimbusSanL"/>
              <a:cs typeface="NimbusSanL"/>
              <a:sym typeface="Nimbus Sans L"/>
            </a:endParaRPr>
          </a:p>
        </p:txBody>
      </p:sp>
      <p:sp>
        <p:nvSpPr>
          <p:cNvPr id="4" name="Text font 160pt">
            <a:extLst>
              <a:ext uri="{FF2B5EF4-FFF2-40B4-BE49-F238E27FC236}">
                <a16:creationId xmlns:a16="http://schemas.microsoft.com/office/drawing/2014/main" id="{9E51CEA1-58E6-162C-B64B-22B7DA5BFC16}"/>
              </a:ext>
            </a:extLst>
          </p:cNvPr>
          <p:cNvSpPr txBox="1"/>
          <p:nvPr/>
        </p:nvSpPr>
        <p:spPr bwMode="auto">
          <a:xfrm>
            <a:off x="236312" y="4856996"/>
            <a:ext cx="5753362" cy="543224"/>
          </a:xfrm>
          <a:prstGeom prst="rect">
            <a:avLst/>
          </a:prstGeom>
          <a:ln w="12700">
            <a:miter lim="400000"/>
          </a:ln>
        </p:spPr>
        <p:txBody>
          <a:bodyPr lIns="19049" tIns="19049" rIns="19049" bIns="19049">
            <a:spAutoFit/>
          </a:bodyPr>
          <a:lstStyle>
            <a:lvl1pPr algn="l">
              <a:lnSpc>
                <a:spcPct val="80000"/>
              </a:lnSpc>
              <a:defRPr sz="16000" b="0" spc="-318">
                <a:solidFill>
                  <a:srgbClr val="173EBB"/>
                </a:solidFill>
                <a:latin typeface="NimbusSanL"/>
                <a:ea typeface="NimbusSanL"/>
                <a:cs typeface="NimbusSanL"/>
              </a:defRPr>
            </a:lvl1pPr>
          </a:lstStyle>
          <a:p>
            <a:pPr>
              <a:defRPr/>
            </a:pPr>
            <a:r>
              <a:rPr lang="fr-FR" sz="4000" dirty="0">
                <a:solidFill>
                  <a:schemeClr val="bg1"/>
                </a:solidFill>
                <a:latin typeface="NimbusSanL"/>
              </a:rPr>
              <a:t>Alessandro Milani</a:t>
            </a:r>
            <a:endParaRPr sz="4000" dirty="0"/>
          </a:p>
        </p:txBody>
      </p:sp>
      <p:sp>
        <p:nvSpPr>
          <p:cNvPr id="6" name="Text font 80pt">
            <a:extLst>
              <a:ext uri="{FF2B5EF4-FFF2-40B4-BE49-F238E27FC236}">
                <a16:creationId xmlns:a16="http://schemas.microsoft.com/office/drawing/2014/main" id="{E310D04D-90EF-7E5A-39F5-2ADFB8B6C5B4}"/>
              </a:ext>
            </a:extLst>
          </p:cNvPr>
          <p:cNvSpPr txBox="1"/>
          <p:nvPr/>
        </p:nvSpPr>
        <p:spPr bwMode="auto">
          <a:xfrm>
            <a:off x="236312" y="5400220"/>
            <a:ext cx="9097947" cy="417035"/>
          </a:xfrm>
          <a:prstGeom prst="rect">
            <a:avLst/>
          </a:prstGeom>
          <a:ln w="12700">
            <a:miter lim="400000"/>
          </a:ln>
        </p:spPr>
        <p:txBody>
          <a:bodyPr wrap="square" lIns="19049" tIns="19049" rIns="19049" bIns="19049">
            <a:spAutoFit/>
          </a:bodyPr>
          <a:lstStyle>
            <a:lvl1pPr algn="l">
              <a:lnSpc>
                <a:spcPct val="80000"/>
              </a:lnSpc>
              <a:defRPr sz="8000" b="0" spc="-158">
                <a:solidFill>
                  <a:srgbClr val="173EBB"/>
                </a:solidFill>
                <a:latin typeface="NimbusSanL"/>
                <a:ea typeface="NimbusSanL"/>
                <a:cs typeface="NimbusSanL"/>
              </a:defRPr>
            </a:lvl1pPr>
          </a:lstStyle>
          <a:p>
            <a:pPr>
              <a:defRPr/>
            </a:pPr>
            <a:r>
              <a:rPr lang="fr-FR" sz="3000" dirty="0">
                <a:solidFill>
                  <a:schemeClr val="bg1"/>
                </a:solidFill>
              </a:rPr>
              <a:t>PhD @ Université de Bordeaux &amp; </a:t>
            </a:r>
            <a:r>
              <a:rPr lang="fr-FR" sz="3000" dirty="0" err="1">
                <a:solidFill>
                  <a:schemeClr val="bg1"/>
                </a:solidFill>
              </a:rPr>
              <a:t>University</a:t>
            </a:r>
            <a:r>
              <a:rPr lang="fr-FR" sz="3000" dirty="0">
                <a:solidFill>
                  <a:schemeClr val="bg1"/>
                </a:solidFill>
              </a:rPr>
              <a:t> of New South Wales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7DE5995-C325-B383-1BEA-0A800F214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59" y="-72565"/>
            <a:ext cx="2364277" cy="120032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41AB6F1-6B23-43E7-DC23-622F08E78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t="17318" r="16532" b="16301"/>
          <a:stretch>
            <a:fillRect/>
          </a:stretch>
        </p:blipFill>
        <p:spPr>
          <a:xfrm>
            <a:off x="7469866" y="131976"/>
            <a:ext cx="1946045" cy="137206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0D8727E-688A-555C-49E0-843ED89F06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6" t="3397" r="1913" b="3925"/>
          <a:stretch>
            <a:fillRect/>
          </a:stretch>
        </p:blipFill>
        <p:spPr>
          <a:xfrm>
            <a:off x="6019270" y="131976"/>
            <a:ext cx="1348648" cy="1372060"/>
          </a:xfrm>
          <a:prstGeom prst="rect">
            <a:avLst/>
          </a:prstGeom>
        </p:spPr>
      </p:pic>
      <p:sp>
        <p:nvSpPr>
          <p:cNvPr id="9" name="Text font 80pt">
            <a:extLst>
              <a:ext uri="{FF2B5EF4-FFF2-40B4-BE49-F238E27FC236}">
                <a16:creationId xmlns:a16="http://schemas.microsoft.com/office/drawing/2014/main" id="{08EFA2B8-BE53-E190-F6D1-59189CC498A1}"/>
              </a:ext>
            </a:extLst>
          </p:cNvPr>
          <p:cNvSpPr txBox="1"/>
          <p:nvPr/>
        </p:nvSpPr>
        <p:spPr bwMode="auto">
          <a:xfrm>
            <a:off x="327752" y="2592362"/>
            <a:ext cx="10827928" cy="1534264"/>
          </a:xfrm>
          <a:prstGeom prst="rect">
            <a:avLst/>
          </a:prstGeom>
          <a:ln w="12700">
            <a:miter lim="400000"/>
          </a:ln>
        </p:spPr>
        <p:txBody>
          <a:bodyPr wrap="square" lIns="19049" tIns="19049" rIns="19049" bIns="19049">
            <a:spAutoFit/>
          </a:bodyPr>
          <a:lstStyle>
            <a:lvl1pPr algn="l">
              <a:lnSpc>
                <a:spcPct val="80000"/>
              </a:lnSpc>
              <a:defRPr sz="8000" b="0" spc="-158">
                <a:solidFill>
                  <a:srgbClr val="173EBB"/>
                </a:solidFill>
                <a:latin typeface="NimbusSanL"/>
                <a:ea typeface="NimbusSanL"/>
                <a:cs typeface="NimbusSanL"/>
              </a:defRPr>
            </a:lvl1pPr>
          </a:lstStyle>
          <a:p>
            <a:pPr>
              <a:defRPr/>
            </a:pPr>
            <a:r>
              <a:rPr lang="fr-FR" sz="6000" b="1" i="1" dirty="0" err="1">
                <a:solidFill>
                  <a:schemeClr val="bg1"/>
                </a:solidFill>
              </a:rPr>
              <a:t>Experimental</a:t>
            </a:r>
            <a:r>
              <a:rPr lang="fr-FR" sz="6000" b="1" i="1" dirty="0">
                <a:solidFill>
                  <a:schemeClr val="bg1"/>
                </a:solidFill>
              </a:rPr>
              <a:t> </a:t>
            </a:r>
            <a:r>
              <a:rPr lang="fr-FR" sz="6000" b="1" i="1" dirty="0" err="1">
                <a:solidFill>
                  <a:schemeClr val="bg1"/>
                </a:solidFill>
              </a:rPr>
              <a:t>study</a:t>
            </a:r>
            <a:r>
              <a:rPr lang="fr-FR" sz="6000" b="1" i="1" dirty="0">
                <a:solidFill>
                  <a:schemeClr val="bg1"/>
                </a:solidFill>
              </a:rPr>
              <a:t> of laser-</a:t>
            </a:r>
            <a:r>
              <a:rPr lang="fr-FR" sz="6000" b="1" i="1" dirty="0" err="1">
                <a:solidFill>
                  <a:schemeClr val="bg1"/>
                </a:solidFill>
              </a:rPr>
              <a:t>driven</a:t>
            </a:r>
            <a:r>
              <a:rPr lang="fr-FR" sz="6000" b="1" i="1" dirty="0">
                <a:solidFill>
                  <a:schemeClr val="bg1"/>
                </a:solidFill>
              </a:rPr>
              <a:t> </a:t>
            </a:r>
            <a:r>
              <a:rPr lang="fr-FR" sz="6000" b="1" i="1" dirty="0" err="1">
                <a:solidFill>
                  <a:schemeClr val="bg1"/>
                </a:solidFill>
              </a:rPr>
              <a:t>nuclear</a:t>
            </a:r>
            <a:r>
              <a:rPr lang="fr-FR" sz="6000" b="1" i="1" dirty="0">
                <a:solidFill>
                  <a:schemeClr val="bg1"/>
                </a:solidFill>
              </a:rPr>
              <a:t> interactions</a:t>
            </a:r>
            <a:endParaRPr sz="6000" dirty="0">
              <a:solidFill>
                <a:schemeClr val="bg1"/>
              </a:solidFill>
            </a:endParaRPr>
          </a:p>
        </p:txBody>
      </p:sp>
      <p:sp>
        <p:nvSpPr>
          <p:cNvPr id="3" name="Text font 80pt">
            <a:extLst>
              <a:ext uri="{FF2B5EF4-FFF2-40B4-BE49-F238E27FC236}">
                <a16:creationId xmlns:a16="http://schemas.microsoft.com/office/drawing/2014/main" id="{4FBDE02A-A2A0-54A5-A84E-1F85D3BCADE8}"/>
              </a:ext>
            </a:extLst>
          </p:cNvPr>
          <p:cNvSpPr txBox="1"/>
          <p:nvPr/>
        </p:nvSpPr>
        <p:spPr bwMode="auto">
          <a:xfrm>
            <a:off x="236312" y="5817255"/>
            <a:ext cx="9097947" cy="341310"/>
          </a:xfrm>
          <a:prstGeom prst="rect">
            <a:avLst/>
          </a:prstGeom>
          <a:ln w="12700">
            <a:miter lim="400000"/>
          </a:ln>
        </p:spPr>
        <p:txBody>
          <a:bodyPr wrap="square" lIns="19049" tIns="19049" rIns="19049" bIns="19049">
            <a:spAutoFit/>
          </a:bodyPr>
          <a:lstStyle>
            <a:lvl1pPr algn="l">
              <a:lnSpc>
                <a:spcPct val="80000"/>
              </a:lnSpc>
              <a:defRPr sz="8000" b="0" spc="-158">
                <a:solidFill>
                  <a:srgbClr val="173EBB"/>
                </a:solidFill>
                <a:latin typeface="NimbusSanL"/>
                <a:ea typeface="NimbusSanL"/>
                <a:cs typeface="NimbusSanL"/>
              </a:defRPr>
            </a:lvl1pPr>
          </a:lstStyle>
          <a:p>
            <a:pPr>
              <a:defRPr/>
            </a:pPr>
            <a:r>
              <a:rPr lang="fr-FR" sz="2400" dirty="0" err="1">
                <a:solidFill>
                  <a:schemeClr val="bg1"/>
                </a:solidFill>
              </a:rPr>
              <a:t>Supervisors</a:t>
            </a:r>
            <a:r>
              <a:rPr lang="fr-FR" sz="2400" dirty="0">
                <a:solidFill>
                  <a:schemeClr val="bg1"/>
                </a:solidFill>
              </a:rPr>
              <a:t>: D. </a:t>
            </a:r>
            <a:r>
              <a:rPr lang="fr-FR" sz="2400" dirty="0" err="1">
                <a:solidFill>
                  <a:schemeClr val="bg1"/>
                </a:solidFill>
              </a:rPr>
              <a:t>Batani</a:t>
            </a:r>
            <a:r>
              <a:rPr lang="fr-FR" sz="2400" dirty="0">
                <a:solidFill>
                  <a:schemeClr val="bg1"/>
                </a:solidFill>
              </a:rPr>
              <a:t>, D. </a:t>
            </a:r>
            <a:r>
              <a:rPr lang="fr-FR" sz="2400" dirty="0" err="1">
                <a:solidFill>
                  <a:schemeClr val="bg1"/>
                </a:solidFill>
              </a:rPr>
              <a:t>Raffenstin</a:t>
            </a:r>
            <a:r>
              <a:rPr lang="fr-FR" sz="2400" dirty="0">
                <a:solidFill>
                  <a:schemeClr val="bg1"/>
                </a:solidFill>
              </a:rPr>
              <a:t> (</a:t>
            </a:r>
            <a:r>
              <a:rPr lang="fr-FR" sz="2400" dirty="0" err="1">
                <a:solidFill>
                  <a:schemeClr val="bg1"/>
                </a:solidFill>
              </a:rPr>
              <a:t>Ubx</a:t>
            </a:r>
            <a:r>
              <a:rPr lang="fr-FR" sz="2400" dirty="0">
                <a:solidFill>
                  <a:schemeClr val="bg1"/>
                </a:solidFill>
              </a:rPr>
              <a:t>), F. Ladouceur (UNSW)</a:t>
            </a:r>
          </a:p>
        </p:txBody>
      </p:sp>
    </p:spTree>
    <p:extLst>
      <p:ext uri="{BB962C8B-B14F-4D97-AF65-F5344CB8AC3E}">
        <p14:creationId xmlns:p14="http://schemas.microsoft.com/office/powerpoint/2010/main" val="316048593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15AAE-987C-B318-51C8-FBB985AC5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6914265-D8E3-AE7D-FE5C-6406C1DDC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090" y="2828679"/>
            <a:ext cx="3190917" cy="3709637"/>
          </a:xfrm>
          <a:prstGeom prst="rect">
            <a:avLst/>
          </a:prstGeom>
        </p:spPr>
      </p:pic>
      <p:sp>
        <p:nvSpPr>
          <p:cNvPr id="28" name="Zástupný symbol pro text 2">
            <a:extLst>
              <a:ext uri="{FF2B5EF4-FFF2-40B4-BE49-F238E27FC236}">
                <a16:creationId xmlns:a16="http://schemas.microsoft.com/office/drawing/2014/main" id="{DB045633-A554-4990-7538-F888830F35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914" y="119467"/>
            <a:ext cx="10741126" cy="669877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it-IT" b="1" dirty="0" err="1"/>
              <a:t>Exp</a:t>
            </a:r>
            <a:r>
              <a:rPr lang="it-IT" b="1" dirty="0"/>
              <a:t>. </a:t>
            </a:r>
            <a:r>
              <a:rPr lang="it-IT" b="1" dirty="0" err="1"/>
              <a:t>Campaign</a:t>
            </a:r>
            <a:r>
              <a:rPr lang="it-IT" b="1" dirty="0"/>
              <a:t> @ ILE, Osaka, Nov-2024</a:t>
            </a:r>
            <a:endParaRPr lang="cs-CZ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E37FC5-B50B-2A54-CB48-ED940BB0B107}"/>
              </a:ext>
            </a:extLst>
          </p:cNvPr>
          <p:cNvSpPr txBox="1"/>
          <p:nvPr/>
        </p:nvSpPr>
        <p:spPr>
          <a:xfrm>
            <a:off x="119914" y="838056"/>
            <a:ext cx="84398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NimbusSanL"/>
              </a:rPr>
              <a:t>Cubic</a:t>
            </a:r>
            <a:r>
              <a:rPr lang="it-IT" sz="2400" dirty="0">
                <a:latin typeface="NimbusSanL"/>
              </a:rPr>
              <a:t> Boron Nitrate </a:t>
            </a:r>
            <a:r>
              <a:rPr lang="it-IT" sz="2400" dirty="0" err="1">
                <a:latin typeface="NimbusSanL"/>
              </a:rPr>
              <a:t>represents</a:t>
            </a:r>
            <a:r>
              <a:rPr lang="it-IT" sz="2400" dirty="0">
                <a:latin typeface="NimbusSanL"/>
              </a:rPr>
              <a:t> a </a:t>
            </a:r>
            <a:r>
              <a:rPr lang="it-IT" sz="2400" dirty="0" err="1">
                <a:latin typeface="NimbusSanL"/>
              </a:rPr>
              <a:t>promising</a:t>
            </a:r>
            <a:r>
              <a:rPr lang="it-IT" sz="2400" dirty="0">
                <a:latin typeface="NimbusSanL"/>
              </a:rPr>
              <a:t> alternative to </a:t>
            </a:r>
            <a:r>
              <a:rPr lang="it-IT" sz="2400" dirty="0" err="1">
                <a:latin typeface="NimbusSanL"/>
              </a:rPr>
              <a:t>diamond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as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ablator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material</a:t>
            </a:r>
            <a:r>
              <a:rPr lang="it-IT" sz="2400" dirty="0">
                <a:latin typeface="NimbusSanL"/>
              </a:rPr>
              <a:t> for ICF </a:t>
            </a:r>
            <a:r>
              <a:rPr lang="it-IT" sz="2400" dirty="0" err="1">
                <a:latin typeface="NimbusSanL"/>
              </a:rPr>
              <a:t>capsules</a:t>
            </a:r>
            <a:r>
              <a:rPr lang="it-IT" sz="2400" dirty="0">
                <a:latin typeface="NimbusSanL"/>
              </a:rPr>
              <a:t>, due to </a:t>
            </a:r>
            <a:r>
              <a:rPr lang="it-IT" sz="2400" dirty="0" err="1">
                <a:latin typeface="NimbusSanL"/>
              </a:rPr>
              <a:t>its</a:t>
            </a:r>
            <a:r>
              <a:rPr lang="it-IT" sz="2400" dirty="0">
                <a:latin typeface="NimbusSanL"/>
              </a:rPr>
              <a:t> good </a:t>
            </a:r>
            <a:r>
              <a:rPr lang="it-IT" sz="2400" dirty="0" err="1">
                <a:latin typeface="NimbusSanL"/>
              </a:rPr>
              <a:t>mechanical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properties</a:t>
            </a:r>
            <a:r>
              <a:rPr lang="it-IT" sz="2400" dirty="0">
                <a:latin typeface="NimbusSanL"/>
              </a:rPr>
              <a:t> (comparable with </a:t>
            </a:r>
            <a:r>
              <a:rPr lang="it-IT" sz="2400" dirty="0" err="1">
                <a:latin typeface="NimbusSanL"/>
              </a:rPr>
              <a:t>diamonds</a:t>
            </a:r>
            <a:r>
              <a:rPr lang="it-IT" sz="2400" dirty="0">
                <a:latin typeface="NimbusSanL"/>
              </a:rPr>
              <a:t>), and the </a:t>
            </a:r>
            <a:r>
              <a:rPr lang="it-IT" sz="2400" dirty="0" err="1">
                <a:latin typeface="NimbusSanL"/>
              </a:rPr>
              <a:t>possibility</a:t>
            </a:r>
            <a:r>
              <a:rPr lang="it-IT" sz="2400" dirty="0">
                <a:latin typeface="NimbusSanL"/>
              </a:rPr>
              <a:t> of </a:t>
            </a:r>
            <a:r>
              <a:rPr lang="it-IT" sz="2400" dirty="0" err="1">
                <a:latin typeface="NimbusSanL"/>
              </a:rPr>
              <a:t>having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real</a:t>
            </a:r>
            <a:r>
              <a:rPr lang="it-IT" sz="2400" dirty="0">
                <a:latin typeface="NimbusSanL"/>
              </a:rPr>
              <a:t> time gamma </a:t>
            </a:r>
            <a:r>
              <a:rPr lang="it-IT" sz="2400" dirty="0" err="1">
                <a:latin typeface="NimbusSanL"/>
              </a:rPr>
              <a:t>diagnostics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using</a:t>
            </a:r>
            <a:r>
              <a:rPr lang="it-IT" sz="2400" dirty="0">
                <a:latin typeface="NimbusSanL"/>
              </a:rPr>
              <a:t> Boron reactions.</a:t>
            </a:r>
          </a:p>
          <a:p>
            <a:endParaRPr lang="it-IT" dirty="0">
              <a:latin typeface="NimbusSanL"/>
            </a:endParaRPr>
          </a:p>
          <a:p>
            <a:endParaRPr lang="it-IT" dirty="0">
              <a:latin typeface="NimbusSanL"/>
            </a:endParaRPr>
          </a:p>
        </p:txBody>
      </p:sp>
      <p:sp>
        <p:nvSpPr>
          <p:cNvPr id="5" name="Triangolo isoscele 4">
            <a:extLst>
              <a:ext uri="{FF2B5EF4-FFF2-40B4-BE49-F238E27FC236}">
                <a16:creationId xmlns:a16="http://schemas.microsoft.com/office/drawing/2014/main" id="{8D940F2D-F185-B8B0-6D44-804BF2F73B26}"/>
              </a:ext>
            </a:extLst>
          </p:cNvPr>
          <p:cNvSpPr/>
          <p:nvPr/>
        </p:nvSpPr>
        <p:spPr>
          <a:xfrm rot="4328551">
            <a:off x="1375407" y="3403784"/>
            <a:ext cx="269167" cy="2834155"/>
          </a:xfrm>
          <a:prstGeom prst="triangle">
            <a:avLst/>
          </a:prstGeom>
          <a:solidFill>
            <a:srgbClr val="1C1CF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7192C0-AA87-7C43-88FD-9DB2A74D3D88}"/>
              </a:ext>
            </a:extLst>
          </p:cNvPr>
          <p:cNvSpPr txBox="1"/>
          <p:nvPr/>
        </p:nvSpPr>
        <p:spPr>
          <a:xfrm>
            <a:off x="206446" y="4008790"/>
            <a:ext cx="277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Laser, kJ – ns, 12 </a:t>
            </a:r>
            <a:r>
              <a:rPr lang="it-IT" b="1" dirty="0" err="1"/>
              <a:t>beams</a:t>
            </a:r>
            <a:r>
              <a:rPr lang="it-IT" b="1" dirty="0"/>
              <a:t> @ 351 nm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8F35857-8D1B-36A9-28C3-22972DA1E339}"/>
              </a:ext>
            </a:extLst>
          </p:cNvPr>
          <p:cNvSpPr txBox="1"/>
          <p:nvPr/>
        </p:nvSpPr>
        <p:spPr>
          <a:xfrm>
            <a:off x="3654176" y="2839901"/>
            <a:ext cx="183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err="1"/>
              <a:t>VISARs</a:t>
            </a:r>
            <a:r>
              <a:rPr lang="it-IT" sz="1600" b="1" dirty="0"/>
              <a:t>, SOP, SSOP </a:t>
            </a:r>
            <a:r>
              <a:rPr lang="it-IT" sz="1600" b="1" dirty="0" err="1"/>
              <a:t>diagnostics</a:t>
            </a:r>
            <a:endParaRPr lang="it-IT" sz="16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D17CF5-CC20-348C-5C82-3525DAA2621E}"/>
              </a:ext>
            </a:extLst>
          </p:cNvPr>
          <p:cNvSpPr txBox="1"/>
          <p:nvPr/>
        </p:nvSpPr>
        <p:spPr>
          <a:xfrm>
            <a:off x="5453965" y="4606097"/>
            <a:ext cx="673803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NimbusSanL"/>
              </a:rPr>
              <a:t>Goal of the </a:t>
            </a:r>
            <a:r>
              <a:rPr lang="it-IT" sz="2800" dirty="0" err="1">
                <a:latin typeface="NimbusSanL"/>
              </a:rPr>
              <a:t>experiment</a:t>
            </a:r>
            <a:r>
              <a:rPr lang="it-IT" sz="2800" dirty="0">
                <a:latin typeface="NimbusSanL"/>
              </a:rPr>
              <a:t> </a:t>
            </a:r>
            <a:r>
              <a:rPr lang="it-IT" sz="2800" dirty="0" err="1">
                <a:latin typeface="NimbusSanL"/>
              </a:rPr>
              <a:t>was</a:t>
            </a:r>
            <a:r>
              <a:rPr lang="it-IT" sz="2800" dirty="0">
                <a:latin typeface="NimbusSanL"/>
              </a:rPr>
              <a:t> to </a:t>
            </a:r>
            <a:r>
              <a:rPr lang="it-IT" sz="2800" dirty="0" err="1">
                <a:latin typeface="NimbusSanL"/>
              </a:rPr>
              <a:t>obtain</a:t>
            </a:r>
            <a:r>
              <a:rPr lang="it-IT" sz="2800" dirty="0">
                <a:latin typeface="NimbusSanL"/>
              </a:rPr>
              <a:t> data on </a:t>
            </a:r>
            <a:r>
              <a:rPr lang="it-IT" sz="2800" b="1" dirty="0">
                <a:latin typeface="NimbusSanL"/>
              </a:rPr>
              <a:t>BN EOS in the Mbar regime</a:t>
            </a:r>
            <a:r>
              <a:rPr lang="it-IT" sz="2800" dirty="0">
                <a:latin typeface="NimbusSanL"/>
              </a:rPr>
              <a:t>, and compare </a:t>
            </a:r>
            <a:r>
              <a:rPr lang="it-IT" sz="2800" dirty="0" err="1">
                <a:latin typeface="NimbusSanL"/>
              </a:rPr>
              <a:t>compression</a:t>
            </a:r>
            <a:r>
              <a:rPr lang="it-IT" sz="2800" dirty="0">
                <a:latin typeface="NimbusSanL"/>
              </a:rPr>
              <a:t> </a:t>
            </a:r>
            <a:r>
              <a:rPr lang="it-IT" sz="2800" dirty="0" err="1">
                <a:latin typeface="NimbusSanL"/>
              </a:rPr>
              <a:t>behaviour</a:t>
            </a:r>
            <a:r>
              <a:rPr lang="it-IT" sz="2800" dirty="0">
                <a:latin typeface="NimbusSanL"/>
              </a:rPr>
              <a:t> with high </a:t>
            </a:r>
            <a:r>
              <a:rPr lang="it-IT" sz="2800" dirty="0" err="1">
                <a:latin typeface="NimbusSanL"/>
              </a:rPr>
              <a:t>density</a:t>
            </a:r>
            <a:r>
              <a:rPr lang="it-IT" sz="2800" dirty="0">
                <a:latin typeface="NimbusSanL"/>
              </a:rPr>
              <a:t> Carbon.</a:t>
            </a:r>
          </a:p>
          <a:p>
            <a:endParaRPr lang="it-IT" dirty="0">
              <a:latin typeface="NimbusSanL"/>
            </a:endParaRPr>
          </a:p>
          <a:p>
            <a:endParaRPr lang="it-IT" dirty="0">
              <a:latin typeface="NimbusSanL"/>
            </a:endParaRPr>
          </a:p>
        </p:txBody>
      </p:sp>
      <p:pic>
        <p:nvPicPr>
          <p:cNvPr id="11" name="Immagine 10" descr="Immagine che contiene macchina, schermata, verde, motore&#10;&#10;Il contenuto generato dall'IA potrebbe non essere corretto.">
            <a:extLst>
              <a:ext uri="{FF2B5EF4-FFF2-40B4-BE49-F238E27FC236}">
                <a16:creationId xmlns:a16="http://schemas.microsoft.com/office/drawing/2014/main" id="{2BDF1093-C898-6430-29D5-56D31951A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369" y="21876"/>
            <a:ext cx="3479115" cy="2609336"/>
          </a:xfrm>
          <a:prstGeom prst="rect">
            <a:avLst/>
          </a:prstGeom>
        </p:spPr>
      </p:pic>
      <p:pic>
        <p:nvPicPr>
          <p:cNvPr id="13" name="Immagine 12" descr="Immagine che contiene edificio, ingegneria, industria, tubo&#10;&#10;Il contenuto generato dall'IA potrebbe non essere corretto.">
            <a:extLst>
              <a:ext uri="{FF2B5EF4-FFF2-40B4-BE49-F238E27FC236}">
                <a16:creationId xmlns:a16="http://schemas.microsoft.com/office/drawing/2014/main" id="{9755C26C-3619-9861-39B4-1E4627B83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8" b="22001"/>
          <a:stretch>
            <a:fillRect/>
          </a:stretch>
        </p:blipFill>
        <p:spPr>
          <a:xfrm>
            <a:off x="8315616" y="2703599"/>
            <a:ext cx="3739868" cy="176881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E695FF1-5107-1397-3454-E10842A32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14" y="6430585"/>
            <a:ext cx="3588486" cy="419740"/>
          </a:xfrm>
          <a:prstGeom prst="rect">
            <a:avLst/>
          </a:prstGeom>
        </p:spPr>
      </p:pic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A2B48301-D86C-B397-EFCD-26BCCC71334D}"/>
              </a:ext>
            </a:extLst>
          </p:cNvPr>
          <p:cNvSpPr/>
          <p:nvPr/>
        </p:nvSpPr>
        <p:spPr>
          <a:xfrm>
            <a:off x="6701525" y="2839901"/>
            <a:ext cx="296833" cy="1243080"/>
          </a:xfrm>
          <a:prstGeom prst="downArrow">
            <a:avLst/>
          </a:prstGeom>
          <a:solidFill>
            <a:srgbClr val="1C1C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0446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BB7FA-8D89-D549-ACA2-E6A3A8DB4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ástupný symbol pro text 2">
            <a:extLst>
              <a:ext uri="{FF2B5EF4-FFF2-40B4-BE49-F238E27FC236}">
                <a16:creationId xmlns:a16="http://schemas.microsoft.com/office/drawing/2014/main" id="{CC351AEA-CF22-365E-85C3-F394E842DF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914" y="119467"/>
            <a:ext cx="10741126" cy="669877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it-IT" b="1" dirty="0" err="1"/>
              <a:t>Exp</a:t>
            </a:r>
            <a:r>
              <a:rPr lang="it-IT" b="1" dirty="0"/>
              <a:t>. </a:t>
            </a:r>
            <a:r>
              <a:rPr lang="it-IT" b="1" dirty="0" err="1"/>
              <a:t>Campaign</a:t>
            </a:r>
            <a:r>
              <a:rPr lang="it-IT" b="1" dirty="0"/>
              <a:t> @ ILE, Osaka, Nov-2024</a:t>
            </a:r>
            <a:endParaRPr lang="cs-CZ" b="1" dirty="0"/>
          </a:p>
        </p:txBody>
      </p:sp>
      <p:pic>
        <p:nvPicPr>
          <p:cNvPr id="14" name="Immagine 13" descr="Immagine che contiene Policromia, linea, schermata, luce&#10;&#10;Il contenuto generato dall'IA potrebbe non essere corretto.">
            <a:extLst>
              <a:ext uri="{FF2B5EF4-FFF2-40B4-BE49-F238E27FC236}">
                <a16:creationId xmlns:a16="http://schemas.microsoft.com/office/drawing/2014/main" id="{CA1A7689-2F3D-6400-A0AA-7940E40E3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504" b="34504"/>
          <a:stretch>
            <a:fillRect/>
          </a:stretch>
        </p:blipFill>
        <p:spPr>
          <a:xfrm>
            <a:off x="231673" y="-359325"/>
            <a:ext cx="3988999" cy="319548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07D8211-1B30-074B-3A73-5A1344521D23}"/>
              </a:ext>
            </a:extLst>
          </p:cNvPr>
          <p:cNvSpPr txBox="1"/>
          <p:nvPr/>
        </p:nvSpPr>
        <p:spPr>
          <a:xfrm>
            <a:off x="5376647" y="2889205"/>
            <a:ext cx="68153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NimbusSanL"/>
              </a:rPr>
              <a:t>Cubic</a:t>
            </a:r>
            <a:r>
              <a:rPr lang="it-IT" sz="2400" dirty="0">
                <a:latin typeface="NimbusSanL"/>
              </a:rPr>
              <a:t> Boron Nitrate and Diamond show </a:t>
            </a:r>
            <a:r>
              <a:rPr lang="it-IT" sz="2400" dirty="0" err="1">
                <a:latin typeface="NimbusSanL"/>
              </a:rPr>
              <a:t>indeed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similar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compression</a:t>
            </a:r>
            <a:r>
              <a:rPr lang="it-IT" sz="2400" dirty="0">
                <a:latin typeface="NimbusSanL"/>
              </a:rPr>
              <a:t>  </a:t>
            </a:r>
            <a:r>
              <a:rPr lang="it-IT" sz="2400" dirty="0" err="1">
                <a:latin typeface="NimbusSanL"/>
              </a:rPr>
              <a:t>behaviour</a:t>
            </a:r>
            <a:endParaRPr lang="it-IT" sz="2400" dirty="0">
              <a:latin typeface="NimbusSan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latin typeface="NimbusSan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NimbusSanL"/>
              </a:rPr>
              <a:t>Semianalytical</a:t>
            </a:r>
            <a:r>
              <a:rPr lang="it-IT" sz="2400" dirty="0">
                <a:latin typeface="NimbusSanL"/>
              </a:rPr>
              <a:t> models for </a:t>
            </a:r>
            <a:r>
              <a:rPr lang="it-IT" sz="2400" dirty="0" err="1">
                <a:latin typeface="NimbusSanL"/>
              </a:rPr>
              <a:t>cubic</a:t>
            </a:r>
            <a:r>
              <a:rPr lang="it-IT" sz="2400" dirty="0">
                <a:latin typeface="NimbusSanL"/>
              </a:rPr>
              <a:t> Boron Nitrate </a:t>
            </a:r>
            <a:r>
              <a:rPr lang="it-IT" sz="2400" dirty="0" err="1">
                <a:latin typeface="NimbusSanL"/>
              </a:rPr>
              <a:t>seems</a:t>
            </a:r>
            <a:r>
              <a:rPr lang="it-IT" sz="2400" dirty="0">
                <a:latin typeface="NimbusSanL"/>
              </a:rPr>
              <a:t> to </a:t>
            </a:r>
            <a:r>
              <a:rPr lang="it-IT" sz="2400" dirty="0" err="1">
                <a:latin typeface="NimbusSanL"/>
              </a:rPr>
              <a:t>not</a:t>
            </a:r>
            <a:r>
              <a:rPr lang="it-IT" sz="2400" dirty="0">
                <a:latin typeface="NimbusSanL"/>
              </a:rPr>
              <a:t> be </a:t>
            </a:r>
            <a:r>
              <a:rPr lang="it-IT" sz="2400" dirty="0" err="1">
                <a:latin typeface="NimbusSanL"/>
              </a:rPr>
              <a:t>enough</a:t>
            </a:r>
            <a:r>
              <a:rPr lang="it-IT" sz="2400" dirty="0">
                <a:latin typeface="NimbusSanL"/>
              </a:rPr>
              <a:t> to </a:t>
            </a:r>
            <a:r>
              <a:rPr lang="it-IT" sz="2400" dirty="0" err="1">
                <a:latin typeface="NimbusSanL"/>
              </a:rPr>
              <a:t>reproduce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accurately</a:t>
            </a:r>
            <a:r>
              <a:rPr lang="it-IT" sz="2400" dirty="0">
                <a:latin typeface="NimbusSanL"/>
              </a:rPr>
              <a:t> the </a:t>
            </a:r>
            <a:r>
              <a:rPr lang="it-IT" sz="2400" dirty="0" err="1">
                <a:latin typeface="NimbusSanL"/>
              </a:rPr>
              <a:t>experimental</a:t>
            </a:r>
            <a:r>
              <a:rPr lang="it-IT" sz="2400" dirty="0">
                <a:latin typeface="NimbusSanL"/>
              </a:rPr>
              <a:t> data (</a:t>
            </a:r>
            <a:r>
              <a:rPr lang="it-IT" sz="2400" dirty="0" err="1">
                <a:latin typeface="NimbusSanL"/>
              </a:rPr>
              <a:t>but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they</a:t>
            </a:r>
            <a:r>
              <a:rPr lang="it-IT" sz="2400" dirty="0">
                <a:latin typeface="NimbusSanL"/>
              </a:rPr>
              <a:t> work for Carbon?), </a:t>
            </a:r>
            <a:r>
              <a:rPr lang="it-IT" sz="2400" dirty="0" err="1">
                <a:latin typeface="NimbusSanL"/>
              </a:rPr>
              <a:t>while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Density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functional</a:t>
            </a:r>
            <a:r>
              <a:rPr lang="it-IT" sz="2400" dirty="0">
                <a:latin typeface="NimbusSanL"/>
              </a:rPr>
              <a:t> theory models are </a:t>
            </a:r>
            <a:r>
              <a:rPr lang="it-IT" sz="2400" dirty="0" err="1">
                <a:latin typeface="NimbusSanL"/>
              </a:rPr>
              <a:t>better</a:t>
            </a:r>
            <a:r>
              <a:rPr lang="it-IT" sz="2400" dirty="0">
                <a:latin typeface="NimbusSanL"/>
              </a:rPr>
              <a:t> (</a:t>
            </a:r>
            <a:r>
              <a:rPr lang="it-IT" sz="2400" dirty="0" err="1">
                <a:latin typeface="NimbusSanL"/>
              </a:rPr>
              <a:t>although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computationally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very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expensive</a:t>
            </a:r>
            <a:r>
              <a:rPr lang="it-IT" sz="2400" dirty="0">
                <a:latin typeface="NimbusSanL"/>
              </a:rPr>
              <a:t>)</a:t>
            </a:r>
          </a:p>
          <a:p>
            <a:endParaRPr lang="it-IT" dirty="0">
              <a:latin typeface="NimbusSanL"/>
            </a:endParaRPr>
          </a:p>
          <a:p>
            <a:endParaRPr lang="it-IT" dirty="0">
              <a:latin typeface="NimbusSanL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1AAD5CC-EE99-FF27-6D35-9A48DDC7A8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777" b="25497"/>
          <a:stretch>
            <a:fillRect/>
          </a:stretch>
        </p:blipFill>
        <p:spPr>
          <a:xfrm>
            <a:off x="4332431" y="750272"/>
            <a:ext cx="3988999" cy="187130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887916E-6BF6-B5C8-A1C0-793812D25F46}"/>
              </a:ext>
            </a:extLst>
          </p:cNvPr>
          <p:cNvSpPr txBox="1"/>
          <p:nvPr/>
        </p:nvSpPr>
        <p:spPr>
          <a:xfrm>
            <a:off x="8605520" y="708550"/>
            <a:ext cx="34665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NimbusSanL"/>
              </a:rPr>
              <a:t>Shock </a:t>
            </a:r>
            <a:r>
              <a:rPr lang="it-IT" dirty="0" err="1">
                <a:latin typeface="NimbusSanL"/>
              </a:rPr>
              <a:t>velocity</a:t>
            </a:r>
            <a:r>
              <a:rPr lang="it-IT" dirty="0">
                <a:latin typeface="NimbusSanL"/>
              </a:rPr>
              <a:t> </a:t>
            </a:r>
            <a:r>
              <a:rPr lang="it-IT" dirty="0" err="1">
                <a:latin typeface="NimbusSanL"/>
              </a:rPr>
              <a:t>is</a:t>
            </a:r>
            <a:r>
              <a:rPr lang="it-IT" dirty="0">
                <a:latin typeface="NimbusSanL"/>
              </a:rPr>
              <a:t> </a:t>
            </a:r>
            <a:r>
              <a:rPr lang="it-IT" dirty="0" err="1">
                <a:latin typeface="NimbusSanL"/>
              </a:rPr>
              <a:t>obtained</a:t>
            </a:r>
            <a:r>
              <a:rPr lang="it-IT" dirty="0">
                <a:latin typeface="NimbusSanL"/>
              </a:rPr>
              <a:t> </a:t>
            </a:r>
            <a:r>
              <a:rPr lang="it-IT" dirty="0" err="1">
                <a:latin typeface="NimbusSanL"/>
              </a:rPr>
              <a:t>through</a:t>
            </a:r>
            <a:r>
              <a:rPr lang="it-IT" dirty="0">
                <a:latin typeface="NimbusSanL"/>
              </a:rPr>
              <a:t> </a:t>
            </a:r>
            <a:r>
              <a:rPr lang="it-IT" dirty="0" err="1">
                <a:latin typeface="NimbusSanL"/>
              </a:rPr>
              <a:t>interferometry</a:t>
            </a:r>
            <a:r>
              <a:rPr lang="it-IT" dirty="0">
                <a:latin typeface="NimbusSanL"/>
              </a:rPr>
              <a:t> (VISAR)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NimbusSan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NimbusSanL"/>
              </a:rPr>
              <a:t>As</a:t>
            </a:r>
            <a:r>
              <a:rPr lang="it-IT" dirty="0">
                <a:latin typeface="NimbusSanL"/>
              </a:rPr>
              <a:t> </a:t>
            </a:r>
            <a:r>
              <a:rPr lang="it-IT" dirty="0" err="1">
                <a:latin typeface="NimbusSanL"/>
              </a:rPr>
              <a:t>passing</a:t>
            </a:r>
            <a:r>
              <a:rPr lang="it-IT" dirty="0">
                <a:latin typeface="NimbusSanL"/>
              </a:rPr>
              <a:t> of shocks </a:t>
            </a:r>
            <a:r>
              <a:rPr lang="it-IT" dirty="0" err="1">
                <a:latin typeface="NimbusSanL"/>
              </a:rPr>
              <a:t>heats</a:t>
            </a:r>
            <a:r>
              <a:rPr lang="it-IT" dirty="0">
                <a:latin typeface="NimbusSanL"/>
              </a:rPr>
              <a:t> the </a:t>
            </a:r>
            <a:r>
              <a:rPr lang="it-IT" dirty="0" err="1">
                <a:latin typeface="NimbusSanL"/>
              </a:rPr>
              <a:t>materials</a:t>
            </a:r>
            <a:r>
              <a:rPr lang="it-IT" dirty="0">
                <a:latin typeface="NimbusSanL"/>
              </a:rPr>
              <a:t>, temperature </a:t>
            </a:r>
            <a:r>
              <a:rPr lang="it-IT" dirty="0" err="1">
                <a:latin typeface="NimbusSanL"/>
              </a:rPr>
              <a:t>is</a:t>
            </a:r>
            <a:r>
              <a:rPr lang="it-IT" dirty="0">
                <a:latin typeface="NimbusSanL"/>
              </a:rPr>
              <a:t> </a:t>
            </a:r>
            <a:r>
              <a:rPr lang="it-IT" dirty="0" err="1">
                <a:latin typeface="NimbusSanL"/>
              </a:rPr>
              <a:t>measured</a:t>
            </a:r>
            <a:r>
              <a:rPr lang="it-IT" dirty="0">
                <a:latin typeface="NimbusSanL"/>
              </a:rPr>
              <a:t> with a </a:t>
            </a:r>
            <a:r>
              <a:rPr lang="it-IT" dirty="0" err="1">
                <a:latin typeface="NimbusSanL"/>
              </a:rPr>
              <a:t>streaked</a:t>
            </a:r>
            <a:r>
              <a:rPr lang="it-IT" dirty="0">
                <a:latin typeface="NimbusSanL"/>
              </a:rPr>
              <a:t> </a:t>
            </a:r>
            <a:r>
              <a:rPr lang="it-IT" dirty="0" err="1">
                <a:latin typeface="NimbusSanL"/>
              </a:rPr>
              <a:t>thermal</a:t>
            </a:r>
            <a:r>
              <a:rPr lang="it-IT" dirty="0">
                <a:latin typeface="NimbusSanL"/>
              </a:rPr>
              <a:t> camera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11AC027-C366-621B-0386-F6EE93664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6163"/>
            <a:ext cx="5305527" cy="36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966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F636E42-88C6-C3E3-84E8-CBB7271A64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1402473" y="2466939"/>
            <a:ext cx="9387049" cy="1924116"/>
          </a:xfrm>
        </p:spPr>
        <p:txBody>
          <a:bodyPr>
            <a:normAutofit fontScale="85000" lnSpcReduction="10000"/>
          </a:bodyPr>
          <a:lstStyle/>
          <a:p>
            <a:pPr algn="ctr">
              <a:defRPr/>
            </a:pPr>
            <a:r>
              <a:rPr lang="es-ES" sz="9600" b="1" i="1" dirty="0"/>
              <a:t>Thank you</a:t>
            </a:r>
            <a:r>
              <a:rPr lang="fr-FR" sz="9600" b="1" i="1" dirty="0"/>
              <a:t> for the attention!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419888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6201594" name="Text font 80pt"/>
          <p:cNvSpPr txBox="1"/>
          <p:nvPr/>
        </p:nvSpPr>
        <p:spPr bwMode="auto">
          <a:xfrm>
            <a:off x="224915" y="789344"/>
            <a:ext cx="7978445" cy="5722971"/>
          </a:xfrm>
          <a:prstGeom prst="rect">
            <a:avLst/>
          </a:prstGeom>
          <a:ln w="12700">
            <a:miter lim="400000"/>
          </a:ln>
        </p:spPr>
        <p:txBody>
          <a:bodyPr wrap="square" lIns="25397" tIns="25397" rIns="25397" bIns="25397">
            <a:spAutoFit/>
          </a:bodyPr>
          <a:lstStyle>
            <a:lvl1pPr algn="l">
              <a:lnSpc>
                <a:spcPct val="80000"/>
              </a:lnSpc>
              <a:defRPr sz="8000" b="0" spc="-156">
                <a:solidFill>
                  <a:srgbClr val="173EBB"/>
                </a:solidFill>
                <a:latin typeface="NimbusSanL"/>
                <a:ea typeface="NimbusSanL"/>
                <a:cs typeface="NimbusSanL"/>
              </a:defRPr>
            </a:lvl1pPr>
          </a:lstStyle>
          <a:p>
            <a:pPr>
              <a:defRPr/>
            </a:pPr>
            <a:r>
              <a:rPr lang="fr-FR" sz="2400" dirty="0">
                <a:solidFill>
                  <a:schemeClr val="tx1"/>
                </a:solidFill>
              </a:rPr>
              <a:t>CELIA stands for </a:t>
            </a:r>
            <a:r>
              <a:rPr lang="fr-FR" sz="2400" i="1" u="sng" dirty="0">
                <a:solidFill>
                  <a:schemeClr val="tx1"/>
                </a:solidFill>
              </a:rPr>
              <a:t>Ce</a:t>
            </a:r>
            <a:r>
              <a:rPr lang="fr-FR" sz="2400" i="1" dirty="0">
                <a:solidFill>
                  <a:schemeClr val="tx1"/>
                </a:solidFill>
              </a:rPr>
              <a:t>ntre </a:t>
            </a:r>
            <a:r>
              <a:rPr lang="fr-FR" sz="2400" i="1" u="sng" dirty="0">
                <a:solidFill>
                  <a:schemeClr val="tx1"/>
                </a:solidFill>
              </a:rPr>
              <a:t>L</a:t>
            </a:r>
            <a:r>
              <a:rPr lang="fr-FR" sz="2400" i="1" dirty="0">
                <a:solidFill>
                  <a:schemeClr val="tx1"/>
                </a:solidFill>
              </a:rPr>
              <a:t>asers </a:t>
            </a:r>
            <a:r>
              <a:rPr lang="fr-FR" sz="2400" i="1" u="sng" dirty="0">
                <a:solidFill>
                  <a:schemeClr val="tx1"/>
                </a:solidFill>
              </a:rPr>
              <a:t>I</a:t>
            </a:r>
            <a:r>
              <a:rPr lang="fr-FR" sz="2400" i="1" dirty="0">
                <a:solidFill>
                  <a:schemeClr val="tx1"/>
                </a:solidFill>
              </a:rPr>
              <a:t>ntenses et </a:t>
            </a:r>
            <a:r>
              <a:rPr lang="fr-FR" sz="2400" i="1" u="sng" dirty="0">
                <a:solidFill>
                  <a:schemeClr val="tx1"/>
                </a:solidFill>
              </a:rPr>
              <a:t>A</a:t>
            </a:r>
            <a:r>
              <a:rPr lang="fr-FR" sz="2400" i="1" dirty="0">
                <a:solidFill>
                  <a:schemeClr val="tx1"/>
                </a:solidFill>
              </a:rPr>
              <a:t>pplications </a:t>
            </a:r>
            <a:r>
              <a:rPr lang="it-IT" sz="2400" dirty="0">
                <a:solidFill>
                  <a:schemeClr val="tx1"/>
                </a:solidFill>
              </a:rPr>
              <a:t>and </a:t>
            </a:r>
            <a:r>
              <a:rPr lang="it-IT" sz="2400" dirty="0" err="1">
                <a:solidFill>
                  <a:schemeClr val="tx1"/>
                </a:solidFill>
              </a:rPr>
              <a:t>it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  <a:r>
              <a:rPr lang="it-IT" sz="2400" dirty="0" err="1">
                <a:solidFill>
                  <a:schemeClr val="tx1"/>
                </a:solidFill>
              </a:rPr>
              <a:t>is</a:t>
            </a:r>
            <a:r>
              <a:rPr lang="it-IT" sz="2400" dirty="0">
                <a:solidFill>
                  <a:schemeClr val="tx1"/>
                </a:solidFill>
              </a:rPr>
              <a:t> a joint </a:t>
            </a:r>
            <a:r>
              <a:rPr lang="it-IT" sz="2400" dirty="0" err="1">
                <a:solidFill>
                  <a:schemeClr val="tx1"/>
                </a:solidFill>
              </a:rPr>
              <a:t>research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  <a:r>
              <a:rPr lang="it-IT" sz="2400" dirty="0" err="1">
                <a:solidFill>
                  <a:schemeClr val="tx1"/>
                </a:solidFill>
              </a:rPr>
              <a:t>unit</a:t>
            </a:r>
            <a:r>
              <a:rPr lang="it-IT" sz="2400" dirty="0">
                <a:solidFill>
                  <a:schemeClr val="tx1"/>
                </a:solidFill>
              </a:rPr>
              <a:t> of </a:t>
            </a:r>
            <a:r>
              <a:rPr lang="it-IT" sz="2400" i="1" dirty="0">
                <a:solidFill>
                  <a:schemeClr val="tx1"/>
                </a:solidFill>
              </a:rPr>
              <a:t>Université de Bordeaux</a:t>
            </a:r>
            <a:r>
              <a:rPr lang="it-IT" sz="2400" dirty="0">
                <a:solidFill>
                  <a:schemeClr val="tx1"/>
                </a:solidFill>
              </a:rPr>
              <a:t>, </a:t>
            </a:r>
            <a:r>
              <a:rPr lang="it-IT" sz="2400" i="1" dirty="0">
                <a:solidFill>
                  <a:schemeClr val="tx1"/>
                </a:solidFill>
              </a:rPr>
              <a:t>Centre </a:t>
            </a:r>
            <a:r>
              <a:rPr lang="it-IT" sz="2400" i="1" dirty="0" err="1">
                <a:solidFill>
                  <a:schemeClr val="tx1"/>
                </a:solidFill>
              </a:rPr>
              <a:t>Nationale</a:t>
            </a:r>
            <a:r>
              <a:rPr lang="it-IT" sz="2400" i="1" dirty="0">
                <a:solidFill>
                  <a:schemeClr val="tx1"/>
                </a:solidFill>
              </a:rPr>
              <a:t> de Recherche </a:t>
            </a:r>
            <a:r>
              <a:rPr lang="it-IT" sz="2400" i="1" dirty="0" err="1">
                <a:solidFill>
                  <a:schemeClr val="tx1"/>
                </a:solidFill>
              </a:rPr>
              <a:t>Scientifique</a:t>
            </a:r>
            <a:r>
              <a:rPr lang="it-IT" sz="2400" dirty="0">
                <a:solidFill>
                  <a:schemeClr val="tx1"/>
                </a:solidFill>
              </a:rPr>
              <a:t> (CNRS) and </a:t>
            </a:r>
            <a:r>
              <a:rPr lang="it-IT" sz="2400" i="1" dirty="0" err="1">
                <a:solidFill>
                  <a:schemeClr val="tx1"/>
                </a:solidFill>
              </a:rPr>
              <a:t>Commissariat</a:t>
            </a:r>
            <a:r>
              <a:rPr lang="it-IT" sz="2400" i="1" dirty="0">
                <a:solidFill>
                  <a:schemeClr val="tx1"/>
                </a:solidFill>
              </a:rPr>
              <a:t> Energie </a:t>
            </a:r>
            <a:r>
              <a:rPr lang="it-IT" sz="2400" i="1" dirty="0" err="1">
                <a:solidFill>
                  <a:schemeClr val="tx1"/>
                </a:solidFill>
              </a:rPr>
              <a:t>Atomique</a:t>
            </a:r>
            <a:r>
              <a:rPr lang="it-IT" sz="2400" dirty="0">
                <a:solidFill>
                  <a:schemeClr val="tx1"/>
                </a:solidFill>
              </a:rPr>
              <a:t> (CEA), </a:t>
            </a:r>
            <a:r>
              <a:rPr lang="it-IT" sz="2400" dirty="0" err="1">
                <a:solidFill>
                  <a:schemeClr val="tx1"/>
                </a:solidFill>
              </a:rPr>
              <a:t>academic</a:t>
            </a:r>
            <a:r>
              <a:rPr lang="it-IT" sz="2400" dirty="0">
                <a:solidFill>
                  <a:schemeClr val="tx1"/>
                </a:solidFill>
              </a:rPr>
              <a:t> partner of the </a:t>
            </a:r>
            <a:r>
              <a:rPr lang="it-IT" sz="2400" i="1" dirty="0">
                <a:solidFill>
                  <a:schemeClr val="tx1"/>
                </a:solidFill>
              </a:rPr>
              <a:t>Laser </a:t>
            </a:r>
            <a:r>
              <a:rPr lang="it-IT" sz="2400" i="1" dirty="0" err="1">
                <a:solidFill>
                  <a:schemeClr val="tx1"/>
                </a:solidFill>
              </a:rPr>
              <a:t>MegaJoule</a:t>
            </a:r>
            <a:r>
              <a:rPr lang="it-IT" sz="2400" dirty="0">
                <a:solidFill>
                  <a:schemeClr val="tx1"/>
                </a:solidFill>
              </a:rPr>
              <a:t> facility</a:t>
            </a:r>
            <a:r>
              <a:rPr lang="fr-FR" sz="2400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endParaRPr lang="fr-FR" sz="2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The PETRUX team (Group for Particles and Transport, Ultra-short Radiation, and Matter under </a:t>
            </a:r>
            <a:r>
              <a:rPr lang="en-US" sz="2400" dirty="0" err="1">
                <a:solidFill>
                  <a:schemeClr val="tx1"/>
                </a:solidFill>
              </a:rPr>
              <a:t>eXtreme</a:t>
            </a:r>
            <a:r>
              <a:rPr lang="en-US" sz="2400" dirty="0">
                <a:solidFill>
                  <a:schemeClr val="tx1"/>
                </a:solidFill>
              </a:rPr>
              <a:t> conditions) conducts research, primarily experimental, on high-intensity laser-plasma interactions (using laser pulses ranging from nanoseconds to femtoseconds) and on the physics of high energy density (HED) </a:t>
            </a:r>
            <a:r>
              <a:rPr lang="en-US" sz="2400" dirty="0" err="1">
                <a:solidFill>
                  <a:schemeClr val="tx1"/>
                </a:solidFill>
              </a:rPr>
              <a:t>matter.The</a:t>
            </a:r>
            <a:r>
              <a:rPr lang="en-US" sz="2400" dirty="0">
                <a:solidFill>
                  <a:schemeClr val="tx1"/>
                </a:solidFill>
              </a:rPr>
              <a:t> HED regime is reached when the externally applied energy density to a material exceeds approximately 10¹¹ J/m³ (or around megabar pressure), resulting in significant changes in the material’s properties — from strongly coupled and degenerate condensed matter, through warm dense matter, to </a:t>
            </a:r>
            <a:r>
              <a:rPr lang="en-US" sz="2400" dirty="0" err="1">
                <a:solidFill>
                  <a:schemeClr val="tx1"/>
                </a:solidFill>
              </a:rPr>
              <a:t>plasma.These</a:t>
            </a:r>
            <a:r>
              <a:rPr lang="en-US" sz="2400" dirty="0">
                <a:solidFill>
                  <a:schemeClr val="tx1"/>
                </a:solidFill>
              </a:rPr>
              <a:t> extreme states of matter are of particular interest and occur naturally in planetary science and high-energy astrophysics, as well as in laboratory-scale experiments involving plasma acceleration, inertial confinement fusion (ICF), and scaled astrophysics. </a:t>
            </a:r>
            <a:endParaRPr lang="fr-FR" sz="2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sz="2800" dirty="0">
                <a:solidFill>
                  <a:schemeClr val="tx1"/>
                </a:solidFill>
              </a:rPr>
              <a:t> </a:t>
            </a:r>
            <a:endParaRPr sz="2800" dirty="0">
              <a:solidFill>
                <a:schemeClr val="tx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EF1B37F-39CB-0D8D-A7FD-3528B9801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361" y="3640804"/>
            <a:ext cx="3766087" cy="211842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9909086-40A7-F85C-321D-B6BBD8417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361" y="789344"/>
            <a:ext cx="3622161" cy="257730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1A69786-8802-A65F-60C0-240C9B36A50C}"/>
              </a:ext>
            </a:extLst>
          </p:cNvPr>
          <p:cNvSpPr txBox="1"/>
          <p:nvPr/>
        </p:nvSpPr>
        <p:spPr bwMode="auto">
          <a:xfrm>
            <a:off x="8251673" y="3302250"/>
            <a:ext cx="3139225" cy="338554"/>
          </a:xfrm>
          <a:prstGeom prst="rect">
            <a:avLst/>
          </a:prstGeom>
          <a:ln w="12700">
            <a:miter lim="400000"/>
          </a:ln>
        </p:spPr>
        <p:txBody>
          <a:bodyPr wrap="square" rtlCol="0">
            <a:spAutoFit/>
          </a:bodyPr>
          <a:lstStyle/>
          <a:p>
            <a:pPr algn="l"/>
            <a:r>
              <a:rPr lang="it-IT" sz="1600" dirty="0">
                <a:solidFill>
                  <a:srgbClr val="666699"/>
                </a:solidFill>
                <a:latin typeface="NimbusSanL"/>
              </a:rPr>
              <a:t>The CELIA </a:t>
            </a:r>
            <a:r>
              <a:rPr lang="it-IT" sz="1600" dirty="0" err="1">
                <a:solidFill>
                  <a:srgbClr val="666699"/>
                </a:solidFill>
                <a:latin typeface="NimbusSanL"/>
              </a:rPr>
              <a:t>laboratory</a:t>
            </a:r>
            <a:r>
              <a:rPr lang="it-IT" sz="1600" dirty="0">
                <a:solidFill>
                  <a:srgbClr val="666699"/>
                </a:solidFill>
                <a:latin typeface="NimbusSanL"/>
              </a:rPr>
              <a:t> in </a:t>
            </a:r>
            <a:r>
              <a:rPr lang="it-IT" sz="1600" dirty="0" err="1">
                <a:solidFill>
                  <a:srgbClr val="666699"/>
                </a:solidFill>
                <a:latin typeface="NimbusSanL"/>
              </a:rPr>
              <a:t>Talence</a:t>
            </a:r>
            <a:r>
              <a:rPr lang="it-IT" sz="1600" dirty="0">
                <a:solidFill>
                  <a:srgbClr val="666699"/>
                </a:solidFill>
                <a:latin typeface="NimbusSanL"/>
              </a:rPr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303D24-848E-818F-ADAD-77CEBE7D8BFB}"/>
              </a:ext>
            </a:extLst>
          </p:cNvPr>
          <p:cNvSpPr txBox="1"/>
          <p:nvPr/>
        </p:nvSpPr>
        <p:spPr bwMode="auto">
          <a:xfrm>
            <a:off x="8251673" y="5724597"/>
            <a:ext cx="3847073" cy="338554"/>
          </a:xfrm>
          <a:prstGeom prst="rect">
            <a:avLst/>
          </a:prstGeom>
          <a:ln w="12700">
            <a:miter lim="400000"/>
          </a:ln>
        </p:spPr>
        <p:txBody>
          <a:bodyPr wrap="square" rtlCol="0">
            <a:spAutoFit/>
          </a:bodyPr>
          <a:lstStyle/>
          <a:p>
            <a:pPr algn="l"/>
            <a:r>
              <a:rPr lang="it-IT" sz="1600" dirty="0">
                <a:solidFill>
                  <a:srgbClr val="666699"/>
                </a:solidFill>
                <a:latin typeface="NimbusSanL"/>
              </a:rPr>
              <a:t>The LMJ interaction </a:t>
            </a:r>
            <a:r>
              <a:rPr lang="it-IT" sz="1600" dirty="0" err="1">
                <a:solidFill>
                  <a:srgbClr val="666699"/>
                </a:solidFill>
                <a:latin typeface="NimbusSanL"/>
              </a:rPr>
              <a:t>chamber</a:t>
            </a:r>
            <a:r>
              <a:rPr lang="it-IT" sz="1600" dirty="0">
                <a:solidFill>
                  <a:srgbClr val="666699"/>
                </a:solidFill>
                <a:latin typeface="NimbusSanL"/>
              </a:rPr>
              <a:t>.</a:t>
            </a:r>
          </a:p>
        </p:txBody>
      </p:sp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792F7BA5-6DC4-5E4A-CBB5-A00585E1DFD9}"/>
              </a:ext>
            </a:extLst>
          </p:cNvPr>
          <p:cNvSpPr txBox="1">
            <a:spLocks/>
          </p:cNvSpPr>
          <p:nvPr/>
        </p:nvSpPr>
        <p:spPr>
          <a:xfrm>
            <a:off x="119914" y="119467"/>
            <a:ext cx="7585659" cy="6698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4000" b="1" dirty="0" err="1"/>
              <a:t>Our</a:t>
            </a:r>
            <a:r>
              <a:rPr lang="it-IT" sz="4000" b="1" dirty="0"/>
              <a:t> </a:t>
            </a:r>
            <a:r>
              <a:rPr lang="it-IT" sz="4000" b="1" dirty="0" err="1"/>
              <a:t>laboratory</a:t>
            </a:r>
            <a:endParaRPr lang="cs-CZ" sz="4000" b="1" dirty="0"/>
          </a:p>
        </p:txBody>
      </p:sp>
      <p:sp>
        <p:nvSpPr>
          <p:cNvPr id="11" name="Text font 80pt">
            <a:extLst>
              <a:ext uri="{FF2B5EF4-FFF2-40B4-BE49-F238E27FC236}">
                <a16:creationId xmlns:a16="http://schemas.microsoft.com/office/drawing/2014/main" id="{AA6322FC-A7F4-7B66-7554-263EFB8D5E65}"/>
              </a:ext>
            </a:extLst>
          </p:cNvPr>
          <p:cNvSpPr txBox="1"/>
          <p:nvPr/>
        </p:nvSpPr>
        <p:spPr bwMode="auto">
          <a:xfrm>
            <a:off x="1421490" y="5354636"/>
            <a:ext cx="7028435" cy="404592"/>
          </a:xfrm>
          <a:prstGeom prst="rect">
            <a:avLst/>
          </a:prstGeom>
          <a:ln w="12700">
            <a:miter lim="400000"/>
          </a:ln>
        </p:spPr>
        <p:txBody>
          <a:bodyPr wrap="square" lIns="25397" tIns="25397" rIns="25397" bIns="25397">
            <a:spAutoFit/>
          </a:bodyPr>
          <a:lstStyle>
            <a:lvl1pPr algn="l">
              <a:lnSpc>
                <a:spcPct val="80000"/>
              </a:lnSpc>
              <a:defRPr sz="8000" b="0" spc="-156">
                <a:solidFill>
                  <a:srgbClr val="173EBB"/>
                </a:solidFill>
                <a:latin typeface="NimbusSanL"/>
                <a:ea typeface="NimbusSanL"/>
                <a:cs typeface="NimbusSanL"/>
              </a:defRPr>
            </a:lvl1pPr>
          </a:lstStyle>
          <a:p>
            <a:pPr>
              <a:defRPr/>
            </a:pPr>
            <a:endParaRPr lang="fr-F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D5D7B1F-36E8-E28E-2B3B-93A705DBF56E}"/>
              </a:ext>
            </a:extLst>
          </p:cNvPr>
          <p:cNvSpPr txBox="1"/>
          <p:nvPr/>
        </p:nvSpPr>
        <p:spPr>
          <a:xfrm>
            <a:off x="-640080" y="2337420"/>
            <a:ext cx="2937510" cy="5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rtlCol="0">
            <a:spAutoFit/>
          </a:bodyPr>
          <a:lstStyle/>
          <a:p>
            <a:pPr algn="l">
              <a:lnSpc>
                <a:spcPct val="70000"/>
              </a:lnSpc>
            </a:pPr>
            <a:endParaRPr lang="es-ES" sz="4000" spc="-80" dirty="0">
              <a:latin typeface="NimbusSanL"/>
              <a:ea typeface="NimbusSanL"/>
              <a:cs typeface="NimbusSanL"/>
              <a:sym typeface="Nimbus Sans L"/>
            </a:endParaRPr>
          </a:p>
        </p:txBody>
      </p:sp>
      <p:sp>
        <p:nvSpPr>
          <p:cNvPr id="9" name="Text font 160pt">
            <a:extLst>
              <a:ext uri="{FF2B5EF4-FFF2-40B4-BE49-F238E27FC236}">
                <a16:creationId xmlns:a16="http://schemas.microsoft.com/office/drawing/2014/main" id="{EC311DD2-E4A5-5893-BD2B-4C488471687B}"/>
              </a:ext>
            </a:extLst>
          </p:cNvPr>
          <p:cNvSpPr txBox="1"/>
          <p:nvPr/>
        </p:nvSpPr>
        <p:spPr bwMode="auto">
          <a:xfrm>
            <a:off x="236312" y="4856996"/>
            <a:ext cx="5753362" cy="543224"/>
          </a:xfrm>
          <a:prstGeom prst="rect">
            <a:avLst/>
          </a:prstGeom>
          <a:ln w="12700">
            <a:miter lim="400000"/>
          </a:ln>
        </p:spPr>
        <p:txBody>
          <a:bodyPr lIns="19049" tIns="19049" rIns="19049" bIns="19049">
            <a:spAutoFit/>
          </a:bodyPr>
          <a:lstStyle>
            <a:lvl1pPr algn="l">
              <a:lnSpc>
                <a:spcPct val="80000"/>
              </a:lnSpc>
              <a:defRPr sz="16000" b="0" spc="-318">
                <a:solidFill>
                  <a:srgbClr val="173EBB"/>
                </a:solidFill>
                <a:latin typeface="NimbusSanL"/>
                <a:ea typeface="NimbusSanL"/>
                <a:cs typeface="NimbusSanL"/>
              </a:defRPr>
            </a:lvl1pPr>
          </a:lstStyle>
          <a:p>
            <a:pPr>
              <a:defRPr/>
            </a:pPr>
            <a:r>
              <a:rPr lang="fr-FR" sz="4000" dirty="0">
                <a:solidFill>
                  <a:schemeClr val="tx1"/>
                </a:solidFill>
                <a:latin typeface="NimbusSanL"/>
              </a:rPr>
              <a:t>Alessandro Milani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10" name="Text font 80pt">
            <a:extLst>
              <a:ext uri="{FF2B5EF4-FFF2-40B4-BE49-F238E27FC236}">
                <a16:creationId xmlns:a16="http://schemas.microsoft.com/office/drawing/2014/main" id="{BED6E413-82F9-E368-8C02-2ECDD7582F0A}"/>
              </a:ext>
            </a:extLst>
          </p:cNvPr>
          <p:cNvSpPr txBox="1"/>
          <p:nvPr/>
        </p:nvSpPr>
        <p:spPr bwMode="auto">
          <a:xfrm>
            <a:off x="327752" y="2592362"/>
            <a:ext cx="10827928" cy="1534264"/>
          </a:xfrm>
          <a:prstGeom prst="rect">
            <a:avLst/>
          </a:prstGeom>
          <a:ln w="12700">
            <a:miter lim="400000"/>
          </a:ln>
        </p:spPr>
        <p:txBody>
          <a:bodyPr wrap="square" lIns="19049" tIns="19049" rIns="19049" bIns="19049">
            <a:spAutoFit/>
          </a:bodyPr>
          <a:lstStyle>
            <a:lvl1pPr algn="l">
              <a:lnSpc>
                <a:spcPct val="80000"/>
              </a:lnSpc>
              <a:defRPr sz="8000" b="0" spc="-158">
                <a:solidFill>
                  <a:srgbClr val="173EBB"/>
                </a:solidFill>
                <a:latin typeface="NimbusSanL"/>
                <a:ea typeface="NimbusSanL"/>
                <a:cs typeface="NimbusSanL"/>
              </a:defRPr>
            </a:lvl1pPr>
          </a:lstStyle>
          <a:p>
            <a:pPr>
              <a:defRPr/>
            </a:pPr>
            <a:r>
              <a:rPr lang="fr-FR" sz="6000" b="1" i="1" dirty="0" err="1">
                <a:solidFill>
                  <a:schemeClr val="tx1"/>
                </a:solidFill>
              </a:rPr>
              <a:t>Experimental</a:t>
            </a:r>
            <a:r>
              <a:rPr lang="fr-FR" sz="6000" b="1" i="1" dirty="0">
                <a:solidFill>
                  <a:schemeClr val="tx1"/>
                </a:solidFill>
              </a:rPr>
              <a:t> </a:t>
            </a:r>
            <a:r>
              <a:rPr lang="fr-FR" sz="6000" b="1" i="1" dirty="0" err="1">
                <a:solidFill>
                  <a:schemeClr val="tx1"/>
                </a:solidFill>
              </a:rPr>
              <a:t>study</a:t>
            </a:r>
            <a:r>
              <a:rPr lang="fr-FR" sz="6000" b="1" i="1" dirty="0">
                <a:solidFill>
                  <a:schemeClr val="tx1"/>
                </a:solidFill>
              </a:rPr>
              <a:t> of laser-</a:t>
            </a:r>
            <a:r>
              <a:rPr lang="fr-FR" sz="6000" b="1" i="1" dirty="0" err="1">
                <a:solidFill>
                  <a:schemeClr val="tx1"/>
                </a:solidFill>
              </a:rPr>
              <a:t>driven</a:t>
            </a:r>
            <a:r>
              <a:rPr lang="fr-FR" sz="6000" b="1" i="1" dirty="0">
                <a:solidFill>
                  <a:schemeClr val="tx1"/>
                </a:solidFill>
              </a:rPr>
              <a:t> </a:t>
            </a:r>
            <a:r>
              <a:rPr lang="fr-FR" sz="6000" b="1" i="1" dirty="0" err="1">
                <a:solidFill>
                  <a:schemeClr val="tx1"/>
                </a:solidFill>
              </a:rPr>
              <a:t>nuclear</a:t>
            </a:r>
            <a:r>
              <a:rPr lang="fr-FR" sz="6000" b="1" i="1" dirty="0">
                <a:solidFill>
                  <a:schemeClr val="tx1"/>
                </a:solidFill>
              </a:rPr>
              <a:t> interactions</a:t>
            </a: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11" name="Text font 80pt">
            <a:extLst>
              <a:ext uri="{FF2B5EF4-FFF2-40B4-BE49-F238E27FC236}">
                <a16:creationId xmlns:a16="http://schemas.microsoft.com/office/drawing/2014/main" id="{E9170C3B-1137-1825-3306-898E3C107805}"/>
              </a:ext>
            </a:extLst>
          </p:cNvPr>
          <p:cNvSpPr txBox="1"/>
          <p:nvPr/>
        </p:nvSpPr>
        <p:spPr bwMode="auto">
          <a:xfrm>
            <a:off x="236312" y="5400220"/>
            <a:ext cx="9097947" cy="417035"/>
          </a:xfrm>
          <a:prstGeom prst="rect">
            <a:avLst/>
          </a:prstGeom>
          <a:ln w="12700">
            <a:miter lim="400000"/>
          </a:ln>
        </p:spPr>
        <p:txBody>
          <a:bodyPr wrap="square" lIns="19049" tIns="19049" rIns="19049" bIns="19049">
            <a:spAutoFit/>
          </a:bodyPr>
          <a:lstStyle>
            <a:lvl1pPr algn="l">
              <a:lnSpc>
                <a:spcPct val="80000"/>
              </a:lnSpc>
              <a:defRPr sz="8000" b="0" spc="-158">
                <a:solidFill>
                  <a:srgbClr val="173EBB"/>
                </a:solidFill>
                <a:latin typeface="NimbusSanL"/>
                <a:ea typeface="NimbusSanL"/>
                <a:cs typeface="NimbusSanL"/>
              </a:defRPr>
            </a:lvl1pPr>
          </a:lstStyle>
          <a:p>
            <a:pPr>
              <a:defRPr/>
            </a:pPr>
            <a:r>
              <a:rPr lang="fr-FR" sz="3000" dirty="0">
                <a:solidFill>
                  <a:schemeClr val="tx1"/>
                </a:solidFill>
              </a:rPr>
              <a:t>PhD @ Université de Bordeaux &amp; </a:t>
            </a:r>
            <a:r>
              <a:rPr lang="fr-FR" sz="3000" dirty="0" err="1">
                <a:solidFill>
                  <a:schemeClr val="tx1"/>
                </a:solidFill>
              </a:rPr>
              <a:t>University</a:t>
            </a:r>
            <a:r>
              <a:rPr lang="fr-FR" sz="3000" dirty="0">
                <a:solidFill>
                  <a:schemeClr val="tx1"/>
                </a:solidFill>
              </a:rPr>
              <a:t> of New South Wales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86D2CAD-9693-3FA2-8113-CE8294CB0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122" y="448964"/>
            <a:ext cx="1503680" cy="92217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296402F-6FC2-457F-EC55-1710B4FFE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172" y="231707"/>
            <a:ext cx="1300828" cy="1356692"/>
          </a:xfrm>
          <a:prstGeom prst="rect">
            <a:avLst/>
          </a:prstGeom>
        </p:spPr>
      </p:pic>
      <p:pic>
        <p:nvPicPr>
          <p:cNvPr id="20" name="Immagine 19" descr="Immagine che contiene Carattere, Elementi grafici, schermata, tipografia&#10;&#10;Il contenuto generato dall'IA potrebbe non essere corretto.">
            <a:extLst>
              <a:ext uri="{FF2B5EF4-FFF2-40B4-BE49-F238E27FC236}">
                <a16:creationId xmlns:a16="http://schemas.microsoft.com/office/drawing/2014/main" id="{E828606F-3C5C-B646-A41D-00CC76049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50" y="344009"/>
            <a:ext cx="1990674" cy="6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6771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678D6F3-08B3-06CD-5E95-FFD4D70E6226}"/>
              </a:ext>
            </a:extLst>
          </p:cNvPr>
          <p:cNvSpPr txBox="1"/>
          <p:nvPr/>
        </p:nvSpPr>
        <p:spPr>
          <a:xfrm>
            <a:off x="9086850" y="-182880"/>
            <a:ext cx="51361" cy="5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rtlCol="0">
            <a:spAutoFit/>
          </a:bodyPr>
          <a:lstStyle/>
          <a:p>
            <a:pPr algn="l">
              <a:lnSpc>
                <a:spcPct val="70000"/>
              </a:lnSpc>
            </a:pPr>
            <a:endParaRPr lang="es-ES" sz="4000" spc="-80" dirty="0">
              <a:solidFill>
                <a:srgbClr val="173EBB"/>
              </a:solidFill>
              <a:latin typeface="NimbusSanL" pitchFamily="2" charset="0"/>
              <a:ea typeface="NimbusSanL"/>
              <a:cs typeface="NimbusSanL"/>
              <a:sym typeface="Nimbus Sans 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E000A7D-B4BB-39B1-F4F2-08DDB6D79FF1}"/>
              </a:ext>
            </a:extLst>
          </p:cNvPr>
          <p:cNvSpPr txBox="1"/>
          <p:nvPr/>
        </p:nvSpPr>
        <p:spPr>
          <a:xfrm>
            <a:off x="7353300" y="226989"/>
            <a:ext cx="1733550" cy="5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rtlCol="0">
            <a:spAutoFit/>
          </a:bodyPr>
          <a:lstStyle/>
          <a:p>
            <a:pPr algn="l">
              <a:lnSpc>
                <a:spcPct val="70000"/>
              </a:lnSpc>
            </a:pPr>
            <a:endParaRPr lang="es-ES" sz="4000" spc="-80" dirty="0">
              <a:solidFill>
                <a:srgbClr val="173EBB"/>
              </a:solidFill>
              <a:latin typeface="NimbusSanL" pitchFamily="2" charset="0"/>
              <a:ea typeface="NimbusSanL"/>
              <a:cs typeface="NimbusSanL"/>
              <a:sym typeface="Nimbus Sans L"/>
            </a:endParaRPr>
          </a:p>
        </p:txBody>
      </p:sp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267AA3EE-74EA-5CCB-8EF9-416A9ED76D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914" y="119467"/>
            <a:ext cx="7585659" cy="66987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it-IT" b="1" dirty="0" err="1"/>
              <a:t>Hydrogen</a:t>
            </a:r>
            <a:r>
              <a:rPr lang="it-IT" b="1" dirty="0"/>
              <a:t> Boron </a:t>
            </a:r>
            <a:r>
              <a:rPr lang="it-IT" b="1" dirty="0" err="1"/>
              <a:t>Nuclear</a:t>
            </a:r>
            <a:r>
              <a:rPr lang="it-IT" b="1" dirty="0"/>
              <a:t> Fusion</a:t>
            </a:r>
            <a:endParaRPr lang="cs-CZ" b="1" dirty="0"/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2D1F95AC-A705-BAD8-3ABC-C145BE6601C4}"/>
              </a:ext>
            </a:extLst>
          </p:cNvPr>
          <p:cNvSpPr/>
          <p:nvPr/>
        </p:nvSpPr>
        <p:spPr>
          <a:xfrm>
            <a:off x="403776" y="6192103"/>
            <a:ext cx="1838960" cy="193040"/>
          </a:xfrm>
          <a:custGeom>
            <a:avLst/>
            <a:gdLst/>
            <a:ahLst/>
            <a:cxnLst/>
            <a:rect l="l" t="t" r="r" b="b"/>
            <a:pathLst>
              <a:path w="1838960" h="193040">
                <a:moveTo>
                  <a:pt x="1838960" y="0"/>
                </a:moveTo>
                <a:lnTo>
                  <a:pt x="0" y="0"/>
                </a:lnTo>
                <a:lnTo>
                  <a:pt x="0" y="193040"/>
                </a:lnTo>
                <a:lnTo>
                  <a:pt x="1838960" y="193040"/>
                </a:lnTo>
                <a:lnTo>
                  <a:pt x="18389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8" name="Elemento grafico 11">
            <a:extLst>
              <a:ext uri="{FF2B5EF4-FFF2-40B4-BE49-F238E27FC236}">
                <a16:creationId xmlns:a16="http://schemas.microsoft.com/office/drawing/2014/main" id="{953A1D63-B558-4768-0C07-097BE483A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3214" y="0"/>
            <a:ext cx="4718786" cy="2925106"/>
          </a:xfrm>
          <a:prstGeom prst="rect">
            <a:avLst/>
          </a:prstGeom>
        </p:spPr>
      </p:pic>
      <p:pic>
        <p:nvPicPr>
          <p:cNvPr id="10" name="Immagine 9" descr="Immagine che contiene Diagramma, linea, diagramma, pendio&#10;&#10;Descrizione generata automaticamente">
            <a:extLst>
              <a:ext uri="{FF2B5EF4-FFF2-40B4-BE49-F238E27FC236}">
                <a16:creationId xmlns:a16="http://schemas.microsoft.com/office/drawing/2014/main" id="{793D08EA-85C2-2FD7-6BCE-CFA7B13F1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" y="2920162"/>
            <a:ext cx="5922054" cy="3553233"/>
          </a:xfrm>
          <a:prstGeom prst="rect">
            <a:avLst/>
          </a:prstGeom>
        </p:spPr>
      </p:pic>
      <p:sp>
        <p:nvSpPr>
          <p:cNvPr id="11" name="TextovéPole 4">
            <a:extLst>
              <a:ext uri="{FF2B5EF4-FFF2-40B4-BE49-F238E27FC236}">
                <a16:creationId xmlns:a16="http://schemas.microsoft.com/office/drawing/2014/main" id="{C255917D-7952-3C0F-7D7C-FD3EB7A042AF}"/>
              </a:ext>
            </a:extLst>
          </p:cNvPr>
          <p:cNvSpPr txBox="1"/>
          <p:nvPr/>
        </p:nvSpPr>
        <p:spPr>
          <a:xfrm>
            <a:off x="331232" y="948620"/>
            <a:ext cx="693066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dirty="0" err="1"/>
              <a:t>The</a:t>
            </a:r>
            <a:r>
              <a:rPr lang="cs-CZ" sz="2000" dirty="0"/>
              <a:t> </a:t>
            </a:r>
            <a:r>
              <a:rPr lang="cs-CZ" sz="2000" dirty="0" err="1"/>
              <a:t>fusion</a:t>
            </a:r>
            <a:r>
              <a:rPr lang="cs-CZ" sz="2000" dirty="0"/>
              <a:t> </a:t>
            </a:r>
            <a:r>
              <a:rPr lang="cs-CZ" sz="2000" dirty="0" err="1"/>
              <a:t>reaction</a:t>
            </a:r>
            <a:r>
              <a:rPr lang="cs-CZ" sz="2000" dirty="0"/>
              <a:t> </a:t>
            </a:r>
            <a:r>
              <a:rPr lang="cs-CZ" sz="2000" dirty="0" err="1"/>
              <a:t>between</a:t>
            </a:r>
            <a:r>
              <a:rPr lang="cs-CZ" sz="2000" dirty="0"/>
              <a:t> Hydrogen and </a:t>
            </a:r>
            <a:r>
              <a:rPr lang="cs-CZ" sz="2000" dirty="0" err="1"/>
              <a:t>Boron</a:t>
            </a:r>
            <a:r>
              <a:rPr lang="cs-CZ" sz="2000" dirty="0"/>
              <a:t> </a:t>
            </a:r>
            <a:r>
              <a:rPr lang="cs-CZ" sz="2000" dirty="0" err="1"/>
              <a:t>nuclei</a:t>
            </a:r>
            <a:endParaRPr lang="it-IT" sz="2000" dirty="0">
              <a:latin typeface="NimbusSanL"/>
            </a:endParaRPr>
          </a:p>
          <a:p>
            <a:endParaRPr lang="cs-CZ" sz="2000" dirty="0"/>
          </a:p>
          <a:p>
            <a:pPr algn="r"/>
            <a:r>
              <a:rPr lang="cs-CZ" sz="2000" b="1" baseline="30000" dirty="0"/>
              <a:t>1</a:t>
            </a:r>
            <a:r>
              <a:rPr lang="cs-CZ" sz="2000" b="1" dirty="0"/>
              <a:t>H + </a:t>
            </a:r>
            <a:r>
              <a:rPr lang="cs-CZ" sz="2000" b="1" baseline="30000" dirty="0"/>
              <a:t>11</a:t>
            </a:r>
            <a:r>
              <a:rPr lang="cs-CZ" sz="2000" b="1" dirty="0"/>
              <a:t>B </a:t>
            </a:r>
            <a:r>
              <a:rPr lang="cs-CZ" sz="2000" b="1" dirty="0">
                <a:ea typeface="+mn-lt"/>
                <a:cs typeface="+mn-lt"/>
              </a:rPr>
              <a:t>→ </a:t>
            </a:r>
            <a:r>
              <a:rPr lang="cs-CZ" sz="2000" b="1" baseline="30000" dirty="0">
                <a:ea typeface="+mn-lt"/>
                <a:cs typeface="+mn-lt"/>
              </a:rPr>
              <a:t>4</a:t>
            </a:r>
            <a:r>
              <a:rPr lang="cs-CZ" sz="2000" b="1" dirty="0">
                <a:ea typeface="+mn-lt"/>
                <a:cs typeface="+mn-lt"/>
              </a:rPr>
              <a:t>He + </a:t>
            </a:r>
            <a:r>
              <a:rPr lang="cs-CZ" sz="2000" b="1" baseline="30000" dirty="0">
                <a:ea typeface="+mn-lt"/>
                <a:cs typeface="+mn-lt"/>
              </a:rPr>
              <a:t>4</a:t>
            </a:r>
            <a:r>
              <a:rPr lang="cs-CZ" sz="2000" b="1" dirty="0">
                <a:ea typeface="+mn-lt"/>
                <a:cs typeface="+mn-lt"/>
              </a:rPr>
              <a:t>He + </a:t>
            </a:r>
            <a:r>
              <a:rPr lang="cs-CZ" sz="2000" b="1" baseline="30000" dirty="0">
                <a:ea typeface="+mn-lt"/>
                <a:cs typeface="+mn-lt"/>
              </a:rPr>
              <a:t>4</a:t>
            </a:r>
            <a:r>
              <a:rPr lang="cs-CZ" sz="2000" b="1" dirty="0">
                <a:ea typeface="+mn-lt"/>
                <a:cs typeface="+mn-lt"/>
              </a:rPr>
              <a:t>He + 8.7 </a:t>
            </a:r>
            <a:r>
              <a:rPr lang="cs-CZ" sz="2000" b="1" dirty="0" err="1">
                <a:ea typeface="+mn-lt"/>
                <a:cs typeface="+mn-lt"/>
              </a:rPr>
              <a:t>MeV</a:t>
            </a:r>
            <a:r>
              <a:rPr lang="cs-CZ" sz="2000" b="1" dirty="0">
                <a:ea typeface="+mn-lt"/>
                <a:cs typeface="+mn-lt"/>
              </a:rPr>
              <a:t> </a:t>
            </a:r>
          </a:p>
          <a:p>
            <a:endParaRPr lang="cs-CZ" sz="2000" dirty="0"/>
          </a:p>
          <a:p>
            <a:r>
              <a:rPr lang="cs-CZ" sz="2000" dirty="0"/>
              <a:t>has </a:t>
            </a:r>
            <a:r>
              <a:rPr lang="cs-CZ" sz="2000" dirty="0" err="1"/>
              <a:t>recently</a:t>
            </a:r>
            <a:r>
              <a:rPr lang="cs-CZ" sz="2000" dirty="0"/>
              <a:t> </a:t>
            </a:r>
            <a:r>
              <a:rPr lang="cs-CZ" sz="2000" dirty="0" err="1"/>
              <a:t>attracted</a:t>
            </a:r>
            <a:r>
              <a:rPr lang="cs-CZ" sz="2000" dirty="0"/>
              <a:t> </a:t>
            </a:r>
            <a:r>
              <a:rPr lang="cs-CZ" sz="2000" dirty="0" err="1"/>
              <a:t>great</a:t>
            </a:r>
            <a:r>
              <a:rPr lang="cs-CZ" sz="2000" dirty="0"/>
              <a:t> </a:t>
            </a:r>
            <a:r>
              <a:rPr lang="cs-CZ" sz="2000" dirty="0" err="1"/>
              <a:t>research</a:t>
            </a:r>
            <a:r>
              <a:rPr lang="cs-CZ" sz="2000" dirty="0"/>
              <a:t> </a:t>
            </a:r>
            <a:r>
              <a:rPr lang="cs-CZ" sz="2000" dirty="0" err="1"/>
              <a:t>interest</a:t>
            </a:r>
            <a:r>
              <a:rPr lang="cs-CZ" sz="2000" dirty="0"/>
              <a:t>:</a:t>
            </a:r>
          </a:p>
        </p:txBody>
      </p:sp>
      <p:sp>
        <p:nvSpPr>
          <p:cNvPr id="12" name="CasellaDiTesto 9">
            <a:extLst>
              <a:ext uri="{FF2B5EF4-FFF2-40B4-BE49-F238E27FC236}">
                <a16:creationId xmlns:a16="http://schemas.microsoft.com/office/drawing/2014/main" id="{4AF71F22-FE2C-E30A-266F-B537EB661F2D}"/>
              </a:ext>
            </a:extLst>
          </p:cNvPr>
          <p:cNvSpPr txBox="1"/>
          <p:nvPr/>
        </p:nvSpPr>
        <p:spPr>
          <a:xfrm>
            <a:off x="6461980" y="3759718"/>
            <a:ext cx="570950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As clean,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aneutronic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energy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source, 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with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abudant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and cheap fuel</a:t>
            </a:r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  <a:latin typeface="NimbusSanL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  <a:latin typeface="NimbusSanL"/>
              <a:cs typeface="Arial" panose="020B0604020202020204" pitchFamily="34" charset="0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As compact source of high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energy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alpha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particles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, for isotope production.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  <a:latin typeface="NimbusSanL"/>
              <a:cs typeface="Arial" panose="020B0604020202020204" pitchFamily="34" charset="0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For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hadrotherapy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, via Proton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Boron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Capture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Therapy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(PBCT).</a:t>
            </a:r>
          </a:p>
        </p:txBody>
      </p:sp>
    </p:spTree>
    <p:extLst>
      <p:ext uri="{BB962C8B-B14F-4D97-AF65-F5344CB8AC3E}">
        <p14:creationId xmlns:p14="http://schemas.microsoft.com/office/powerpoint/2010/main" val="3025707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D3E7C-D813-212D-E211-BFE2A3A69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6">
            <a:extLst>
              <a:ext uri="{FF2B5EF4-FFF2-40B4-BE49-F238E27FC236}">
                <a16:creationId xmlns:a16="http://schemas.microsoft.com/office/drawing/2014/main" id="{8E2F0ECF-84CC-D314-1CD6-8E8DFB9C548F}"/>
              </a:ext>
            </a:extLst>
          </p:cNvPr>
          <p:cNvSpPr/>
          <p:nvPr/>
        </p:nvSpPr>
        <p:spPr>
          <a:xfrm>
            <a:off x="403776" y="6192103"/>
            <a:ext cx="1838960" cy="193040"/>
          </a:xfrm>
          <a:custGeom>
            <a:avLst/>
            <a:gdLst/>
            <a:ahLst/>
            <a:cxnLst/>
            <a:rect l="l" t="t" r="r" b="b"/>
            <a:pathLst>
              <a:path w="1838960" h="193040">
                <a:moveTo>
                  <a:pt x="1838960" y="0"/>
                </a:moveTo>
                <a:lnTo>
                  <a:pt x="0" y="0"/>
                </a:lnTo>
                <a:lnTo>
                  <a:pt x="0" y="193040"/>
                </a:lnTo>
                <a:lnTo>
                  <a:pt x="1838960" y="193040"/>
                </a:lnTo>
                <a:lnTo>
                  <a:pt x="18389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0" name="CasellaDiTesto 7">
            <a:extLst>
              <a:ext uri="{FF2B5EF4-FFF2-40B4-BE49-F238E27FC236}">
                <a16:creationId xmlns:a16="http://schemas.microsoft.com/office/drawing/2014/main" id="{4C3C1DDE-1CE9-9F3F-AA9D-80A3278FBFE1}"/>
              </a:ext>
            </a:extLst>
          </p:cNvPr>
          <p:cNvSpPr txBox="1"/>
          <p:nvPr/>
        </p:nvSpPr>
        <p:spPr>
          <a:xfrm>
            <a:off x="4867469" y="913192"/>
            <a:ext cx="7324531" cy="33855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But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thermonuclear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ignition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is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extremely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difficult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!</a:t>
            </a:r>
          </a:p>
          <a:p>
            <a:pPr>
              <a:buClr>
                <a:schemeClr val="tx2"/>
              </a:buClr>
            </a:pPr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  <a:latin typeface="NimbusSanL"/>
              <a:cs typeface="Arial" panose="020B0604020202020204" pitchFamily="34" charset="0"/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  <a:latin typeface="NimbusSanL"/>
              <a:cs typeface="Arial" panose="020B0604020202020204" pitchFamily="34" charset="0"/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Fusion cross section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is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much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lower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than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the DT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reaction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,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requiring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higher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temperatures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.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  <a:latin typeface="NimbusSanL"/>
              <a:cs typeface="Arial" panose="020B0604020202020204" pitchFamily="34" charset="0"/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  <a:latin typeface="NimbusSanL"/>
              <a:cs typeface="Arial" panose="020B0604020202020204" pitchFamily="34" charset="0"/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Bremsstrahlung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losses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are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significant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, due to Z = 5 of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Boron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.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NimbusSanL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</a:pPr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raleway"/>
              <a:cs typeface="Arial" panose="020B0604020202020204" pitchFamily="34" charset="0"/>
            </a:endParaRPr>
          </a:p>
          <a:p>
            <a:endParaRPr lang="it-IT" dirty="0"/>
          </a:p>
        </p:txBody>
      </p:sp>
      <p:pic>
        <p:nvPicPr>
          <p:cNvPr id="21" name="Immagine 20" descr="Immagine che contiene linea, Diagramma, testo, diagramma&#10;&#10;Descrizione generata automaticamente">
            <a:extLst>
              <a:ext uri="{FF2B5EF4-FFF2-40B4-BE49-F238E27FC236}">
                <a16:creationId xmlns:a16="http://schemas.microsoft.com/office/drawing/2014/main" id="{4ED9D636-3995-6FFC-E920-8CE898D25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1" y="913192"/>
            <a:ext cx="4448975" cy="3730346"/>
          </a:xfrm>
          <a:prstGeom prst="rect">
            <a:avLst/>
          </a:prstGeom>
        </p:spPr>
      </p:pic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18129F6A-482A-F0A5-D384-3B2BF4FC104D}"/>
              </a:ext>
            </a:extLst>
          </p:cNvPr>
          <p:cNvSpPr/>
          <p:nvPr/>
        </p:nvSpPr>
        <p:spPr>
          <a:xfrm>
            <a:off x="8315119" y="3696244"/>
            <a:ext cx="208359" cy="643632"/>
          </a:xfrm>
          <a:prstGeom prst="downArrow">
            <a:avLst/>
          </a:prstGeom>
          <a:solidFill>
            <a:srgbClr val="1C1C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3" name="CasellaDiTesto 3">
            <a:extLst>
              <a:ext uri="{FF2B5EF4-FFF2-40B4-BE49-F238E27FC236}">
                <a16:creationId xmlns:a16="http://schemas.microsoft.com/office/drawing/2014/main" id="{DB5D953F-5238-F461-F3CB-8CD3BA57DB5A}"/>
              </a:ext>
            </a:extLst>
          </p:cNvPr>
          <p:cNvSpPr txBox="1"/>
          <p:nvPr/>
        </p:nvSpPr>
        <p:spPr>
          <a:xfrm>
            <a:off x="4948311" y="4613476"/>
            <a:ext cx="694197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NimbusSanL"/>
                <a:cs typeface="Arial"/>
              </a:rPr>
              <a:t>Laser-</a:t>
            </a:r>
            <a:r>
              <a:rPr lang="it-IT" sz="2000" dirty="0" err="1">
                <a:latin typeface="NimbusSanL"/>
                <a:cs typeface="Arial"/>
              </a:rPr>
              <a:t>driven</a:t>
            </a:r>
            <a:r>
              <a:rPr lang="it-IT" sz="2000" dirty="0">
                <a:latin typeface="NimbusSanL"/>
                <a:cs typeface="Arial"/>
              </a:rPr>
              <a:t> fast </a:t>
            </a:r>
            <a:r>
              <a:rPr lang="it-IT" sz="2000" dirty="0" err="1">
                <a:latin typeface="NimbusSanL"/>
                <a:cs typeface="Arial"/>
              </a:rPr>
              <a:t>ignition</a:t>
            </a:r>
            <a:r>
              <a:rPr lang="it-IT" sz="2000" dirty="0">
                <a:latin typeface="NimbusSanL"/>
                <a:cs typeface="Arial"/>
              </a:rPr>
              <a:t> schemes are appealing, as protons can be accelerated to the right energy by the laser field, and triggering the reaction in a non-thermal way.</a:t>
            </a:r>
          </a:p>
          <a:p>
            <a:endParaRPr lang="it-IT" sz="2000" dirty="0">
              <a:latin typeface="NimbusSanL"/>
              <a:cs typeface="Arial" panose="020B0604020202020204" pitchFamily="34" charset="0"/>
            </a:endParaRPr>
          </a:p>
          <a:p>
            <a:r>
              <a:rPr lang="it-IT" sz="2000" dirty="0">
                <a:latin typeface="NimbusSanL"/>
                <a:cs typeface="Arial"/>
              </a:rPr>
              <a:t>Promising results obtained in the last decade with ultra high power lasers. </a:t>
            </a:r>
            <a:endParaRPr lang="it-IT" sz="2000" dirty="0">
              <a:latin typeface="NimbusSanL"/>
              <a:cs typeface="Arial" panose="020B0604020202020204" pitchFamily="34" charset="0"/>
            </a:endParaRPr>
          </a:p>
        </p:txBody>
      </p:sp>
      <p:pic>
        <p:nvPicPr>
          <p:cNvPr id="24" name="Immagine 23" descr="Immagine che contiene schermata, cerchio&#10;&#10;Descrizione generata automaticamente">
            <a:extLst>
              <a:ext uri="{FF2B5EF4-FFF2-40B4-BE49-F238E27FC236}">
                <a16:creationId xmlns:a16="http://schemas.microsoft.com/office/drawing/2014/main" id="{944FE7D2-067C-8EFF-5BFA-70973ABD7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" t="11389" r="3081" b="6752"/>
          <a:stretch/>
        </p:blipFill>
        <p:spPr>
          <a:xfrm>
            <a:off x="13105" y="4740058"/>
            <a:ext cx="4743929" cy="1548565"/>
          </a:xfrm>
          <a:prstGeom prst="rect">
            <a:avLst/>
          </a:prstGeom>
        </p:spPr>
      </p:pic>
      <p:sp>
        <p:nvSpPr>
          <p:cNvPr id="28" name="Zástupný symbol pro text 2">
            <a:extLst>
              <a:ext uri="{FF2B5EF4-FFF2-40B4-BE49-F238E27FC236}">
                <a16:creationId xmlns:a16="http://schemas.microsoft.com/office/drawing/2014/main" id="{40CE18A9-7C3D-19BD-142C-D7F66CDC42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914" y="119467"/>
            <a:ext cx="7585659" cy="66987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it-IT" b="1" dirty="0" err="1"/>
              <a:t>Hydrogen</a:t>
            </a:r>
            <a:r>
              <a:rPr lang="it-IT" b="1" dirty="0"/>
              <a:t> Boron </a:t>
            </a:r>
            <a:r>
              <a:rPr lang="it-IT" b="1" dirty="0" err="1"/>
              <a:t>Nuclear</a:t>
            </a:r>
            <a:r>
              <a:rPr lang="it-IT" b="1" dirty="0"/>
              <a:t> Fusion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2689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69512-94DA-8C01-4B61-5462528B3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5">
            <a:extLst>
              <a:ext uri="{FF2B5EF4-FFF2-40B4-BE49-F238E27FC236}">
                <a16:creationId xmlns:a16="http://schemas.microsoft.com/office/drawing/2014/main" id="{2633CA61-C3BB-2897-A6E4-2254B095EBE3}"/>
              </a:ext>
            </a:extLst>
          </p:cNvPr>
          <p:cNvSpPr txBox="1"/>
          <p:nvPr/>
        </p:nvSpPr>
        <p:spPr>
          <a:xfrm>
            <a:off x="7217241" y="877170"/>
            <a:ext cx="488613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Usual targets are solid Borated materials, with Hydrogen only as contaminant below 1% content, or from a thin plastic coating.</a:t>
            </a: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26B090E4-DAC6-4BA8-3DE3-877080459D04}"/>
              </a:ext>
            </a:extLst>
          </p:cNvPr>
          <p:cNvSpPr/>
          <p:nvPr/>
        </p:nvSpPr>
        <p:spPr>
          <a:xfrm>
            <a:off x="9517029" y="3958409"/>
            <a:ext cx="288046" cy="562965"/>
          </a:xfrm>
          <a:prstGeom prst="downArrow">
            <a:avLst/>
          </a:prstGeom>
          <a:solidFill>
            <a:srgbClr val="1C1C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7" name="CasellaDiTesto 8">
            <a:extLst>
              <a:ext uri="{FF2B5EF4-FFF2-40B4-BE49-F238E27FC236}">
                <a16:creationId xmlns:a16="http://schemas.microsoft.com/office/drawing/2014/main" id="{AB48C673-3805-D459-81BD-6370426734B9}"/>
              </a:ext>
            </a:extLst>
          </p:cNvPr>
          <p:cNvSpPr txBox="1"/>
          <p:nvPr/>
        </p:nvSpPr>
        <p:spPr>
          <a:xfrm>
            <a:off x="7217240" y="2973676"/>
            <a:ext cx="488613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Only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a small </a:t>
            </a:r>
            <a:r>
              <a:rPr lang="it-IT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fraction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of the laser energy </a:t>
            </a:r>
            <a:r>
              <a:rPr lang="it-IT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is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</a:t>
            </a:r>
            <a:r>
              <a:rPr lang="it-IT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converted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</a:t>
            </a:r>
            <a:r>
              <a:rPr lang="it-IT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into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</a:t>
            </a:r>
            <a:r>
              <a:rPr lang="it-IT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proton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"/>
                <a:cs typeface="Arial"/>
              </a:rPr>
              <a:t> energy.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4C2F1A49-1554-4BDD-2D70-39D72E189544}"/>
              </a:ext>
            </a:extLst>
          </p:cNvPr>
          <p:cNvSpPr/>
          <p:nvPr/>
        </p:nvSpPr>
        <p:spPr>
          <a:xfrm>
            <a:off x="9493493" y="2146313"/>
            <a:ext cx="288046" cy="562965"/>
          </a:xfrm>
          <a:prstGeom prst="downArrow">
            <a:avLst/>
          </a:prstGeom>
          <a:solidFill>
            <a:srgbClr val="1C1C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/>
          </a:p>
        </p:txBody>
      </p:sp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E1A1EF05-F143-993E-B677-575378A7BE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914" y="119467"/>
            <a:ext cx="7585659" cy="66987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it-IT" b="1" dirty="0"/>
              <a:t>New </a:t>
            </a:r>
            <a:r>
              <a:rPr lang="it-IT" b="1" dirty="0" err="1"/>
              <a:t>Materials</a:t>
            </a:r>
            <a:endParaRPr lang="cs-CZ" b="1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953FEA1-1BB1-97B6-2DD3-C3BFC5EA20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79" t="8561" r="10965" b="5016"/>
          <a:stretch/>
        </p:blipFill>
        <p:spPr bwMode="auto">
          <a:xfrm>
            <a:off x="0" y="948229"/>
            <a:ext cx="7217241" cy="5400486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C9AD8142-7AE6-3D0B-7C14-B15EA596B386}"/>
              </a:ext>
            </a:extLst>
          </p:cNvPr>
          <p:cNvSpPr/>
          <p:nvPr/>
        </p:nvSpPr>
        <p:spPr bwMode="auto">
          <a:xfrm>
            <a:off x="4455080" y="2508695"/>
            <a:ext cx="218974" cy="34909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>
              <a:latin typeface="Cambria Math"/>
              <a:ea typeface="Cambria Math"/>
              <a:cs typeface="Cambria Math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D39DC6D-2D34-5ACD-E031-B9654F3819E3}"/>
              </a:ext>
            </a:extLst>
          </p:cNvPr>
          <p:cNvCxnSpPr>
            <a:cxnSpLocks/>
          </p:cNvCxnSpPr>
          <p:nvPr/>
        </p:nvCxnSpPr>
        <p:spPr bwMode="auto">
          <a:xfrm flipV="1">
            <a:off x="6177997" y="843155"/>
            <a:ext cx="947059" cy="1866123"/>
          </a:xfrm>
          <a:prstGeom prst="straightConnector1">
            <a:avLst/>
          </a:prstGeom>
          <a:noFill/>
          <a:ln w="25400" cap="flat">
            <a:solidFill>
              <a:srgbClr val="0000FF"/>
            </a:solidFill>
            <a:prstDash val="solid"/>
            <a:miter lim="400000"/>
            <a:tailEnd type="triangle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F83C462-7E42-0BF2-E80F-88438C2003CE}"/>
              </a:ext>
            </a:extLst>
          </p:cNvPr>
          <p:cNvSpPr txBox="1"/>
          <p:nvPr/>
        </p:nvSpPr>
        <p:spPr bwMode="auto">
          <a:xfrm>
            <a:off x="1268406" y="3600588"/>
            <a:ext cx="1627153" cy="321852"/>
          </a:xfrm>
          <a:prstGeom prst="rect">
            <a:avLst/>
          </a:prstGeom>
          <a:ln w="12700">
            <a:miter lim="400000"/>
          </a:ln>
        </p:spPr>
        <p:txBody>
          <a:bodyPr wrap="square" rtlCol="0">
            <a:spAutoFit/>
          </a:bodyPr>
          <a:lstStyle/>
          <a:p>
            <a:endParaRPr lang="it-IT" sz="1000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E087EC80-99B2-453A-901E-6BF5EC299134}"/>
              </a:ext>
            </a:extLst>
          </p:cNvPr>
          <p:cNvSpPr/>
          <p:nvPr/>
        </p:nvSpPr>
        <p:spPr bwMode="auto">
          <a:xfrm>
            <a:off x="4480901" y="2132775"/>
            <a:ext cx="183636" cy="26705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>
              <a:latin typeface="Cambria Math"/>
              <a:ea typeface="Cambria Math"/>
              <a:cs typeface="Cambria Math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8232DA0-356A-7F6E-DA89-EBA37DFF24F7}"/>
              </a:ext>
            </a:extLst>
          </p:cNvPr>
          <p:cNvSpPr txBox="1"/>
          <p:nvPr/>
        </p:nvSpPr>
        <p:spPr bwMode="auto">
          <a:xfrm>
            <a:off x="4674054" y="369396"/>
            <a:ext cx="3443898" cy="646331"/>
          </a:xfrm>
          <a:prstGeom prst="rect">
            <a:avLst/>
          </a:prstGeom>
          <a:ln w="12700">
            <a:miter lim="400000"/>
          </a:ln>
        </p:spPr>
        <p:txBody>
          <a:bodyPr wrap="square" rtlCol="0">
            <a:spAutoFit/>
          </a:bodyPr>
          <a:lstStyle/>
          <a:p>
            <a:r>
              <a:rPr lang="it-IT" u="sng" dirty="0">
                <a:solidFill>
                  <a:srgbClr val="0000FF"/>
                </a:solidFill>
                <a:latin typeface="NimbusSanL"/>
              </a:rPr>
              <a:t>Can </a:t>
            </a:r>
            <a:r>
              <a:rPr lang="it-IT" u="sng" dirty="0" err="1">
                <a:solidFill>
                  <a:srgbClr val="0000FF"/>
                </a:solidFill>
                <a:latin typeface="NimbusSanL"/>
              </a:rPr>
              <a:t>we</a:t>
            </a:r>
            <a:r>
              <a:rPr lang="it-IT" u="sng" dirty="0">
                <a:solidFill>
                  <a:srgbClr val="0000FF"/>
                </a:solidFill>
                <a:latin typeface="NimbusSanL"/>
              </a:rPr>
              <a:t> go </a:t>
            </a:r>
            <a:r>
              <a:rPr lang="it-IT" u="sng" dirty="0" err="1">
                <a:solidFill>
                  <a:srgbClr val="0000FF"/>
                </a:solidFill>
                <a:latin typeface="NimbusSanL"/>
              </a:rPr>
              <a:t>even</a:t>
            </a:r>
            <a:r>
              <a:rPr lang="it-IT" u="sng" dirty="0">
                <a:solidFill>
                  <a:srgbClr val="0000FF"/>
                </a:solidFill>
                <a:latin typeface="NimbusSanL"/>
              </a:rPr>
              <a:t> </a:t>
            </a:r>
            <a:r>
              <a:rPr lang="it-IT" u="sng" dirty="0" err="1">
                <a:solidFill>
                  <a:srgbClr val="0000FF"/>
                </a:solidFill>
                <a:latin typeface="NimbusSanL"/>
              </a:rPr>
              <a:t>further</a:t>
            </a:r>
            <a:r>
              <a:rPr lang="it-IT" u="sng" dirty="0">
                <a:solidFill>
                  <a:srgbClr val="0000FF"/>
                </a:solidFill>
                <a:latin typeface="NimbusSanL"/>
              </a:rPr>
              <a:t> by </a:t>
            </a:r>
            <a:r>
              <a:rPr lang="it-IT" u="sng" dirty="0" err="1">
                <a:solidFill>
                  <a:srgbClr val="0000FF"/>
                </a:solidFill>
                <a:latin typeface="NimbusSanL"/>
              </a:rPr>
              <a:t>improving</a:t>
            </a:r>
            <a:r>
              <a:rPr lang="it-IT" u="sng" dirty="0">
                <a:solidFill>
                  <a:srgbClr val="0000FF"/>
                </a:solidFill>
                <a:latin typeface="NimbusSanL"/>
              </a:rPr>
              <a:t> </a:t>
            </a:r>
            <a:r>
              <a:rPr lang="it-IT" u="sng" dirty="0" err="1">
                <a:solidFill>
                  <a:srgbClr val="0000FF"/>
                </a:solidFill>
                <a:latin typeface="NimbusSanL"/>
              </a:rPr>
              <a:t>materials</a:t>
            </a:r>
            <a:r>
              <a:rPr lang="it-IT" u="sng" dirty="0">
                <a:solidFill>
                  <a:srgbClr val="0000FF"/>
                </a:solidFill>
                <a:latin typeface="NimbusSanL"/>
              </a:rPr>
              <a:t>?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28E5F25-1C62-09CE-09D6-7D9852A3DE91}"/>
              </a:ext>
            </a:extLst>
          </p:cNvPr>
          <p:cNvSpPr txBox="1"/>
          <p:nvPr/>
        </p:nvSpPr>
        <p:spPr bwMode="auto">
          <a:xfrm>
            <a:off x="1294228" y="3224668"/>
            <a:ext cx="1364566" cy="246221"/>
          </a:xfrm>
          <a:prstGeom prst="rect">
            <a:avLst/>
          </a:prstGeom>
          <a:ln w="12700">
            <a:miter lim="400000"/>
          </a:ln>
        </p:spPr>
        <p:txBody>
          <a:bodyPr wrap="square" rtlCol="0">
            <a:spAutoFit/>
          </a:bodyPr>
          <a:lstStyle/>
          <a:p>
            <a:endParaRPr lang="it-IT" sz="1000" dirty="0"/>
          </a:p>
        </p:txBody>
      </p:sp>
      <p:sp>
        <p:nvSpPr>
          <p:cNvPr id="35" name="CasellaDiTesto 6">
            <a:extLst>
              <a:ext uri="{FF2B5EF4-FFF2-40B4-BE49-F238E27FC236}">
                <a16:creationId xmlns:a16="http://schemas.microsoft.com/office/drawing/2014/main" id="{2EBF08A6-AF5B-EC51-F4E8-80282ED72167}"/>
              </a:ext>
            </a:extLst>
          </p:cNvPr>
          <p:cNvSpPr txBox="1"/>
          <p:nvPr/>
        </p:nvSpPr>
        <p:spPr>
          <a:xfrm>
            <a:off x="7217242" y="5052721"/>
            <a:ext cx="587913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raleway"/>
                <a:cs typeface="Arial"/>
              </a:rPr>
              <a:t>There is still a net improvement margin from the target side!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F3611A-86EF-D4AB-B8D9-EA8CA3CABE17}"/>
              </a:ext>
            </a:extLst>
          </p:cNvPr>
          <p:cNvSpPr txBox="1"/>
          <p:nvPr/>
        </p:nvSpPr>
        <p:spPr>
          <a:xfrm>
            <a:off x="1162934" y="5283553"/>
            <a:ext cx="162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Belyaev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84F7DC-F904-E0DE-1168-A69F0E91DBBC}"/>
              </a:ext>
            </a:extLst>
          </p:cNvPr>
          <p:cNvSpPr txBox="1"/>
          <p:nvPr/>
        </p:nvSpPr>
        <p:spPr>
          <a:xfrm>
            <a:off x="2655864" y="3163112"/>
            <a:ext cx="162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Picciotto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6FD16FD-0DE0-B33C-872B-78CA8D8657FF}"/>
              </a:ext>
            </a:extLst>
          </p:cNvPr>
          <p:cNvSpPr txBox="1"/>
          <p:nvPr/>
        </p:nvSpPr>
        <p:spPr>
          <a:xfrm>
            <a:off x="4401179" y="1852306"/>
            <a:ext cx="162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Giuffrida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9B776FE-5C4B-9B82-41BA-A36CCD8B2C85}"/>
              </a:ext>
            </a:extLst>
          </p:cNvPr>
          <p:cNvSpPr txBox="1"/>
          <p:nvPr/>
        </p:nvSpPr>
        <p:spPr>
          <a:xfrm>
            <a:off x="4846601" y="2595671"/>
            <a:ext cx="162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Margarone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E133219-3136-17B7-D038-F24B743373FC}"/>
              </a:ext>
            </a:extLst>
          </p:cNvPr>
          <p:cNvSpPr txBox="1"/>
          <p:nvPr/>
        </p:nvSpPr>
        <p:spPr>
          <a:xfrm>
            <a:off x="4957730" y="1476383"/>
            <a:ext cx="162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Schollmeier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8111986-458A-5CD5-D89D-D6F5F3B5E35C}"/>
              </a:ext>
            </a:extLst>
          </p:cNvPr>
          <p:cNvSpPr txBox="1"/>
          <p:nvPr/>
        </p:nvSpPr>
        <p:spPr>
          <a:xfrm>
            <a:off x="6177997" y="2697348"/>
            <a:ext cx="162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Tosca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4D6060C-B51B-FFDD-42F0-C71B403FFA0C}"/>
              </a:ext>
            </a:extLst>
          </p:cNvPr>
          <p:cNvSpPr txBox="1"/>
          <p:nvPr/>
        </p:nvSpPr>
        <p:spPr>
          <a:xfrm>
            <a:off x="5809490" y="1113521"/>
            <a:ext cx="162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Molloy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ECF37C6-36B2-9A50-9DF0-CACE20936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758" y="3600588"/>
            <a:ext cx="152421" cy="161948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23871A1-56CC-7CF8-487E-73D775D56870}"/>
              </a:ext>
            </a:extLst>
          </p:cNvPr>
          <p:cNvSpPr txBox="1"/>
          <p:nvPr/>
        </p:nvSpPr>
        <p:spPr>
          <a:xfrm>
            <a:off x="4331936" y="3496896"/>
            <a:ext cx="162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Baccou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F608E469-AFB5-6423-2B17-DC32C59B4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838" y="4971747"/>
            <a:ext cx="152421" cy="161948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6C0CE45-2106-1CBE-D74C-95E84B717B7E}"/>
              </a:ext>
            </a:extLst>
          </p:cNvPr>
          <p:cNvSpPr txBox="1"/>
          <p:nvPr/>
        </p:nvSpPr>
        <p:spPr>
          <a:xfrm>
            <a:off x="3219448" y="4867527"/>
            <a:ext cx="162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Labaune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57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7A206-9823-7529-48F7-5D52B95C3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21">
                <a:extLst>
                  <a:ext uri="{FF2B5EF4-FFF2-40B4-BE49-F238E27FC236}">
                    <a16:creationId xmlns:a16="http://schemas.microsoft.com/office/drawing/2014/main" id="{99B1A74E-6696-AFD4-6883-F686B15FCEE3}"/>
                  </a:ext>
                </a:extLst>
              </p:cNvPr>
              <p:cNvSpPr txBox="1"/>
              <p:nvPr/>
            </p:nvSpPr>
            <p:spPr>
              <a:xfrm>
                <a:off x="387596" y="894158"/>
                <a:ext cx="11416807" cy="178901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0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mbusSanL"/>
                    <a:cs typeface="Arial"/>
                  </a:rPr>
                  <a:t>Laser-Plasma </a:t>
                </a:r>
                <a:r>
                  <a:rPr lang="fr-FR" sz="20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mbusSanL"/>
                    <a:cs typeface="Arial"/>
                  </a:rPr>
                  <a:t>coupling</a:t>
                </a:r>
                <a:r>
                  <a:rPr lang="fr-FR" sz="20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mbusSanL"/>
                    <a:cs typeface="Arial"/>
                  </a:rPr>
                  <a:t> </a:t>
                </a:r>
                <a:r>
                  <a:rPr lang="fr-FR" sz="20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mbusSanL"/>
                    <a:cs typeface="Arial"/>
                  </a:rPr>
                  <a:t>is</a:t>
                </a:r>
                <a:r>
                  <a:rPr lang="fr-FR" sz="20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mbusSanL"/>
                    <a:cs typeface="Arial"/>
                  </a:rPr>
                  <a:t> </a:t>
                </a:r>
                <a:r>
                  <a:rPr lang="fr-FR" sz="20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mbusSanL"/>
                    <a:cs typeface="Arial"/>
                  </a:rPr>
                  <a:t>enhanced</a:t>
                </a:r>
                <a:r>
                  <a:rPr lang="fr-FR" sz="20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mbusSanL"/>
                    <a:cs typeface="Arial"/>
                  </a:rPr>
                  <a:t> for plasmas </a:t>
                </a:r>
                <a:r>
                  <a:rPr lang="fr-FR" sz="20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mbusSanL"/>
                    <a:cs typeface="Arial"/>
                  </a:rPr>
                  <a:t>near</a:t>
                </a:r>
                <a:r>
                  <a:rPr lang="fr-FR" sz="20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mbusSanL"/>
                    <a:cs typeface="Arial"/>
                  </a:rPr>
                  <a:t> the </a:t>
                </a:r>
                <a:r>
                  <a:rPr lang="fr-FR" sz="20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mbusSanL"/>
                    <a:cs typeface="Arial"/>
                  </a:rPr>
                  <a:t>critical</a:t>
                </a:r>
                <a:r>
                  <a:rPr lang="fr-FR" sz="20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mbusSanL"/>
                    <a:cs typeface="Arial"/>
                  </a:rPr>
                  <a:t> </a:t>
                </a:r>
                <a:r>
                  <a:rPr lang="fr-FR" sz="20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mbusSanL"/>
                    <a:cs typeface="Arial"/>
                  </a:rPr>
                  <a:t>density</a:t>
                </a:r>
                <a:r>
                  <a:rPr lang="fr-FR" sz="20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mbusSanL"/>
                    <a:cs typeface="Arial"/>
                  </a:rPr>
                  <a:t>:</a:t>
                </a:r>
                <a:r>
                  <a:rPr lang="sk-SK" sz="20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aleway"/>
                    <a:cs typeface="Arial"/>
                  </a:rPr>
                  <a:t>  </a:t>
                </a:r>
              </a:p>
              <a:p>
                <a:endParaRPr lang="sk-SK" sz="20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aleway"/>
                  <a:cs typeface="Arial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sk-SK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sk-SK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sk-SK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sk-SK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sk-SK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sk-SK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b>
                          <m:sSubPr>
                            <m:ctrlPr>
                              <a:rPr lang="sk-SK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sk-SK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sSup>
                          <m:sSupPr>
                            <m:ctrlPr>
                              <a:rPr lang="sk-SK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p>
                            <m:r>
                              <a:rPr lang="sk-SK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sk-SK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sk-SK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sk-SK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sk-SK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sk-SK" sz="20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aleway"/>
                    <a:cs typeface="Arial"/>
                  </a:rPr>
                  <a:t>few</a:t>
                </a:r>
                <a:r>
                  <a:rPr lang="sk-SK" sz="20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aleway"/>
                    <a:cs typeface="Arial"/>
                  </a:rPr>
                  <a:t> mg/cm</a:t>
                </a:r>
                <a:r>
                  <a:rPr lang="sk-SK" sz="2000" b="1" i="1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aleway"/>
                    <a:cs typeface="Arial"/>
                  </a:rPr>
                  <a:t>3 </a:t>
                </a:r>
                <a:r>
                  <a:rPr lang="sk-SK" sz="20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aleway"/>
                    <a:cs typeface="Arial"/>
                  </a:rPr>
                  <a:t> </a:t>
                </a:r>
                <a:r>
                  <a:rPr lang="sk-SK" sz="20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aleway"/>
                    <a:cs typeface="Arial"/>
                  </a:rPr>
                  <a:t>for</a:t>
                </a:r>
                <a:r>
                  <a:rPr lang="sk-SK" sz="20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aleway"/>
                    <a:cs typeface="Arial"/>
                  </a:rPr>
                  <a:t> laser </a:t>
                </a:r>
                <a:r>
                  <a:rPr lang="sk-SK" sz="20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aleway"/>
                    <a:cs typeface="Arial"/>
                  </a:rPr>
                  <a:t>wavelength</a:t>
                </a:r>
                <a:r>
                  <a:rPr lang="sk-SK" sz="20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aleway"/>
                    <a:cs typeface="Arial"/>
                  </a:rPr>
                  <a:t> of 1 </a:t>
                </a:r>
                <a:r>
                  <a:rPr lang="el-GR" sz="20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aleway"/>
                    <a:cs typeface="Arial"/>
                  </a:rPr>
                  <a:t>μ</a:t>
                </a:r>
                <a:r>
                  <a:rPr lang="sk-SK" sz="20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aleway"/>
                    <a:cs typeface="Arial"/>
                  </a:rPr>
                  <a:t>m </a:t>
                </a:r>
                <a:endParaRPr lang="fr-FR" sz="20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mbusSanL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b="1" dirty="0">
                  <a:solidFill>
                    <a:srgbClr val="0B446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CasellaDiTesto 21">
                <a:extLst>
                  <a:ext uri="{FF2B5EF4-FFF2-40B4-BE49-F238E27FC236}">
                    <a16:creationId xmlns:a16="http://schemas.microsoft.com/office/drawing/2014/main" id="{99B1A74E-6696-AFD4-6883-F686B15FC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96" y="894158"/>
                <a:ext cx="11416807" cy="1789016"/>
              </a:xfrm>
              <a:prstGeom prst="rect">
                <a:avLst/>
              </a:prstGeom>
              <a:blipFill>
                <a:blip r:embed="rId2"/>
                <a:stretch>
                  <a:fillRect l="-588" t="-20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ok 14" descr="Obrázok, na ktorom je text, snímka obrazovky, štvorec&#10;&#10;Automaticky generovaný popis">
            <a:extLst>
              <a:ext uri="{FF2B5EF4-FFF2-40B4-BE49-F238E27FC236}">
                <a16:creationId xmlns:a16="http://schemas.microsoft.com/office/drawing/2014/main" id="{E64F5A13-B305-E6DA-FB73-A8B7406F0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9" t="8684" r="25920" b="1920"/>
          <a:stretch/>
        </p:blipFill>
        <p:spPr>
          <a:xfrm>
            <a:off x="674508" y="2291519"/>
            <a:ext cx="3488471" cy="3116926"/>
          </a:xfrm>
          <a:prstGeom prst="rect">
            <a:avLst/>
          </a:prstGeom>
        </p:spPr>
      </p:pic>
      <p:pic>
        <p:nvPicPr>
          <p:cNvPr id="6" name="Obrázok 16" descr="Obrázok, na ktorom je text, snímka obrazovky, diagram, rad&#10;&#10;Automaticky generovaný popis">
            <a:extLst>
              <a:ext uri="{FF2B5EF4-FFF2-40B4-BE49-F238E27FC236}">
                <a16:creationId xmlns:a16="http://schemas.microsoft.com/office/drawing/2014/main" id="{1D0C20FC-5E39-A3F6-3405-767ED2817F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8228" r="26179" b="2881"/>
          <a:stretch/>
        </p:blipFill>
        <p:spPr>
          <a:xfrm>
            <a:off x="7705573" y="2310542"/>
            <a:ext cx="3488471" cy="3095911"/>
          </a:xfrm>
          <a:prstGeom prst="rect">
            <a:avLst/>
          </a:prstGeom>
        </p:spPr>
      </p:pic>
      <p:pic>
        <p:nvPicPr>
          <p:cNvPr id="7" name="Obrázok 18" descr="Obrázok, na ktorom je text, snímka obrazovky, diagram, rad&#10;&#10;Automaticky generovaný popis">
            <a:extLst>
              <a:ext uri="{FF2B5EF4-FFF2-40B4-BE49-F238E27FC236}">
                <a16:creationId xmlns:a16="http://schemas.microsoft.com/office/drawing/2014/main" id="{171E0621-2459-DA8F-3691-6DB456745E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6953" r="26383" b="1276"/>
          <a:stretch/>
        </p:blipFill>
        <p:spPr>
          <a:xfrm>
            <a:off x="4124625" y="2291518"/>
            <a:ext cx="3488471" cy="3199755"/>
          </a:xfrm>
          <a:prstGeom prst="rect">
            <a:avLst/>
          </a:prstGeom>
        </p:spPr>
      </p:pic>
      <p:sp>
        <p:nvSpPr>
          <p:cNvPr id="8" name="BlokTextu 4">
            <a:extLst>
              <a:ext uri="{FF2B5EF4-FFF2-40B4-BE49-F238E27FC236}">
                <a16:creationId xmlns:a16="http://schemas.microsoft.com/office/drawing/2014/main" id="{B514ED56-0DCB-D769-85D4-7A97252FB145}"/>
              </a:ext>
            </a:extLst>
          </p:cNvPr>
          <p:cNvSpPr txBox="1"/>
          <p:nvPr/>
        </p:nvSpPr>
        <p:spPr>
          <a:xfrm>
            <a:off x="1152802" y="5406453"/>
            <a:ext cx="2627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i="1" dirty="0" err="1"/>
              <a:t>Underdense</a:t>
            </a:r>
            <a:r>
              <a:rPr lang="sk-SK" sz="1400" i="1" dirty="0"/>
              <a:t> </a:t>
            </a:r>
            <a:r>
              <a:rPr lang="sk-SK" sz="1400" i="1" dirty="0" err="1"/>
              <a:t>case</a:t>
            </a:r>
            <a:r>
              <a:rPr lang="sk-SK" sz="1400" i="1" dirty="0"/>
              <a:t>: </a:t>
            </a:r>
            <a:r>
              <a:rPr lang="sk-SK" sz="1400" i="1" dirty="0" err="1"/>
              <a:t>the</a:t>
            </a:r>
            <a:r>
              <a:rPr lang="sk-SK" sz="1400" i="1" dirty="0"/>
              <a:t> laser </a:t>
            </a:r>
            <a:r>
              <a:rPr lang="sk-SK" sz="1400" i="1" dirty="0" err="1"/>
              <a:t>propagates</a:t>
            </a:r>
            <a:r>
              <a:rPr lang="sk-SK" sz="1400" i="1" dirty="0"/>
              <a:t> </a:t>
            </a:r>
            <a:r>
              <a:rPr lang="sk-SK" sz="1400" i="1" dirty="0" err="1"/>
              <a:t>through</a:t>
            </a:r>
            <a:r>
              <a:rPr lang="sk-SK" sz="1400" i="1" dirty="0"/>
              <a:t> </a:t>
            </a:r>
            <a:r>
              <a:rPr lang="sk-SK" sz="1400" i="1" dirty="0" err="1"/>
              <a:t>the</a:t>
            </a:r>
            <a:r>
              <a:rPr lang="sk-SK" sz="1400" i="1" dirty="0"/>
              <a:t> </a:t>
            </a:r>
            <a:r>
              <a:rPr lang="sk-SK" sz="1400" i="1" dirty="0" err="1"/>
              <a:t>plasma</a:t>
            </a:r>
            <a:r>
              <a:rPr lang="sk-SK" sz="1400" i="1" dirty="0"/>
              <a:t>, </a:t>
            </a:r>
            <a:r>
              <a:rPr lang="sk-SK" sz="1400" i="1" dirty="0" err="1"/>
              <a:t>low</a:t>
            </a:r>
            <a:r>
              <a:rPr lang="sk-SK" sz="1400" i="1" dirty="0"/>
              <a:t> </a:t>
            </a:r>
            <a:r>
              <a:rPr lang="sk-SK" sz="1400" i="1" dirty="0" err="1"/>
              <a:t>conversion</a:t>
            </a:r>
            <a:r>
              <a:rPr lang="sk-SK" sz="1400" i="1" dirty="0"/>
              <a:t> </a:t>
            </a:r>
            <a:r>
              <a:rPr lang="sk-SK" sz="1400" i="1" dirty="0" err="1"/>
              <a:t>efficiency</a:t>
            </a:r>
            <a:endParaRPr lang="sk-SK" sz="1400" i="1" dirty="0"/>
          </a:p>
        </p:txBody>
      </p:sp>
      <p:sp>
        <p:nvSpPr>
          <p:cNvPr id="9" name="BlokTextu 6">
            <a:extLst>
              <a:ext uri="{FF2B5EF4-FFF2-40B4-BE49-F238E27FC236}">
                <a16:creationId xmlns:a16="http://schemas.microsoft.com/office/drawing/2014/main" id="{9FFA330D-BEAA-94B9-5614-F0335E1A89AE}"/>
              </a:ext>
            </a:extLst>
          </p:cNvPr>
          <p:cNvSpPr txBox="1"/>
          <p:nvPr/>
        </p:nvSpPr>
        <p:spPr>
          <a:xfrm>
            <a:off x="4845290" y="5406453"/>
            <a:ext cx="2672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i="1" dirty="0"/>
              <a:t>Critical density case: strong coupling between laser and plasma modes,</a:t>
            </a:r>
            <a:r>
              <a:rPr lang="it-IT" sz="1400" i="1" dirty="0"/>
              <a:t> </a:t>
            </a:r>
            <a:r>
              <a:rPr lang="it-IT" sz="1400" i="1" dirty="0" err="1"/>
              <a:t>volumetric</a:t>
            </a:r>
            <a:r>
              <a:rPr lang="it-IT" sz="1400" i="1" dirty="0"/>
              <a:t> </a:t>
            </a:r>
            <a:r>
              <a:rPr lang="it-IT" sz="1400" i="1" dirty="0" err="1"/>
              <a:t>effect</a:t>
            </a:r>
            <a:r>
              <a:rPr lang="it-IT" sz="1400" i="1" dirty="0"/>
              <a:t>,</a:t>
            </a:r>
            <a:r>
              <a:rPr lang="sk-SK" sz="1400" i="1" dirty="0"/>
              <a:t> high conversion efficieny</a:t>
            </a:r>
          </a:p>
        </p:txBody>
      </p:sp>
      <p:sp>
        <p:nvSpPr>
          <p:cNvPr id="10" name="BlokTextu 7">
            <a:extLst>
              <a:ext uri="{FF2B5EF4-FFF2-40B4-BE49-F238E27FC236}">
                <a16:creationId xmlns:a16="http://schemas.microsoft.com/office/drawing/2014/main" id="{EC3A4260-F2FC-CAB3-07BB-60078CD74CD7}"/>
              </a:ext>
            </a:extLst>
          </p:cNvPr>
          <p:cNvSpPr txBox="1"/>
          <p:nvPr/>
        </p:nvSpPr>
        <p:spPr>
          <a:xfrm>
            <a:off x="8333761" y="5406453"/>
            <a:ext cx="2741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i="1" dirty="0"/>
              <a:t>Overdense case: the laser is reflected at the boundary with the solid,</a:t>
            </a:r>
            <a:r>
              <a:rPr lang="it-IT" sz="1400" i="1" dirty="0"/>
              <a:t>  </a:t>
            </a:r>
            <a:r>
              <a:rPr lang="it-IT" sz="1400" i="1" dirty="0" err="1"/>
              <a:t>surface</a:t>
            </a:r>
            <a:r>
              <a:rPr lang="it-IT" sz="1400" i="1" dirty="0"/>
              <a:t> </a:t>
            </a:r>
            <a:r>
              <a:rPr lang="it-IT" sz="1400" i="1" dirty="0" err="1"/>
              <a:t>effect</a:t>
            </a:r>
            <a:r>
              <a:rPr lang="it-IT" sz="1400" i="1" dirty="0"/>
              <a:t>,</a:t>
            </a:r>
            <a:r>
              <a:rPr lang="sk-SK" sz="1400" i="1" dirty="0"/>
              <a:t> low conversion efficiency</a:t>
            </a:r>
          </a:p>
        </p:txBody>
      </p:sp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7F6A5090-09FC-FC3E-6C1C-DA9BA5D098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914" y="119467"/>
            <a:ext cx="7585659" cy="66987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it-IT" b="1" dirty="0" err="1"/>
              <a:t>Why</a:t>
            </a:r>
            <a:r>
              <a:rPr lang="it-IT" b="1" dirty="0"/>
              <a:t> </a:t>
            </a:r>
            <a:r>
              <a:rPr lang="it-IT" b="1" dirty="0" err="1"/>
              <a:t>Foams</a:t>
            </a:r>
            <a:r>
              <a:rPr lang="it-IT" b="1" dirty="0"/>
              <a:t>?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823794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60403-35C0-5785-474D-CF8E02AF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6">
            <a:extLst>
              <a:ext uri="{FF2B5EF4-FFF2-40B4-BE49-F238E27FC236}">
                <a16:creationId xmlns:a16="http://schemas.microsoft.com/office/drawing/2014/main" id="{6785EA8C-C605-112E-3E92-67C71B99CCDF}"/>
              </a:ext>
            </a:extLst>
          </p:cNvPr>
          <p:cNvSpPr/>
          <p:nvPr/>
        </p:nvSpPr>
        <p:spPr>
          <a:xfrm>
            <a:off x="53241" y="5619297"/>
            <a:ext cx="1943711" cy="208741"/>
          </a:xfrm>
          <a:custGeom>
            <a:avLst/>
            <a:gdLst/>
            <a:ahLst/>
            <a:cxnLst/>
            <a:rect l="l" t="t" r="r" b="b"/>
            <a:pathLst>
              <a:path w="1838960" h="193040">
                <a:moveTo>
                  <a:pt x="1838960" y="0"/>
                </a:moveTo>
                <a:lnTo>
                  <a:pt x="0" y="0"/>
                </a:lnTo>
                <a:lnTo>
                  <a:pt x="0" y="193040"/>
                </a:lnTo>
                <a:lnTo>
                  <a:pt x="1838960" y="193040"/>
                </a:lnTo>
                <a:lnTo>
                  <a:pt x="18389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8" name="Zástupný symbol pro text 2">
            <a:extLst>
              <a:ext uri="{FF2B5EF4-FFF2-40B4-BE49-F238E27FC236}">
                <a16:creationId xmlns:a16="http://schemas.microsoft.com/office/drawing/2014/main" id="{7F1AADAD-3D7F-06E4-EDE8-538E89626C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914" y="119467"/>
            <a:ext cx="7585659" cy="669877"/>
          </a:xfrm>
        </p:spPr>
        <p:txBody>
          <a:bodyPr lIns="91440" tIns="45720" rIns="91440" bIns="45720" anchor="t">
            <a:normAutofit fontScale="85000" lnSpcReduction="10000"/>
          </a:bodyPr>
          <a:lstStyle/>
          <a:p>
            <a:pPr marL="0" indent="0">
              <a:buNone/>
            </a:pPr>
            <a:r>
              <a:rPr lang="it-IT" b="1" dirty="0" err="1"/>
              <a:t>Exp</a:t>
            </a:r>
            <a:r>
              <a:rPr lang="it-IT" b="1" dirty="0"/>
              <a:t>. </a:t>
            </a:r>
            <a:r>
              <a:rPr lang="it-IT" b="1" dirty="0" err="1"/>
              <a:t>Campaign</a:t>
            </a:r>
            <a:r>
              <a:rPr lang="it-IT" b="1" dirty="0"/>
              <a:t> GSI, Darmstadt, Feb-2025</a:t>
            </a:r>
            <a:endParaRPr lang="cs-CZ" b="1" dirty="0"/>
          </a:p>
        </p:txBody>
      </p:sp>
      <p:sp>
        <p:nvSpPr>
          <p:cNvPr id="2" name="Google Shape;156;p3">
            <a:extLst>
              <a:ext uri="{FF2B5EF4-FFF2-40B4-BE49-F238E27FC236}">
                <a16:creationId xmlns:a16="http://schemas.microsoft.com/office/drawing/2014/main" id="{CC14E57C-7880-75C5-9A92-774E49095B9D}"/>
              </a:ext>
            </a:extLst>
          </p:cNvPr>
          <p:cNvSpPr txBox="1">
            <a:spLocks/>
          </p:cNvSpPr>
          <p:nvPr/>
        </p:nvSpPr>
        <p:spPr>
          <a:xfrm>
            <a:off x="253286" y="1011799"/>
            <a:ext cx="6152220" cy="319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400"/>
            </a:pPr>
            <a:r>
              <a:rPr lang="en-US" sz="2400" dirty="0">
                <a:latin typeface="NimbusSanL"/>
                <a:ea typeface="Calibri"/>
                <a:cs typeface="Calibri"/>
                <a:sym typeface="Calibri"/>
              </a:rPr>
              <a:t>Investigation of the process of </a:t>
            </a:r>
            <a:r>
              <a:rPr lang="en-US" sz="2400" b="1" dirty="0">
                <a:latin typeface="NimbusSanL"/>
                <a:ea typeface="Calibri"/>
                <a:cs typeface="Calibri"/>
                <a:sym typeface="Calibri"/>
              </a:rPr>
              <a:t>p</a:t>
            </a:r>
            <a:r>
              <a:rPr lang="en-US" sz="2400" b="1" baseline="30000" dirty="0">
                <a:latin typeface="NimbusSanL"/>
                <a:ea typeface="Calibri"/>
                <a:cs typeface="Calibri"/>
                <a:sym typeface="Calibri"/>
              </a:rPr>
              <a:t>+</a:t>
            </a:r>
            <a:r>
              <a:rPr lang="en-US" sz="2400" b="1" dirty="0">
                <a:latin typeface="NimbusSanL"/>
                <a:ea typeface="Calibri"/>
                <a:cs typeface="Calibri"/>
                <a:sym typeface="Calibri"/>
              </a:rPr>
              <a:t> acceleration</a:t>
            </a:r>
            <a:r>
              <a:rPr lang="en-US" sz="2400" dirty="0">
                <a:latin typeface="NimbusSanL"/>
                <a:ea typeface="Calibri"/>
                <a:cs typeface="Calibri"/>
                <a:sym typeface="Calibri"/>
              </a:rPr>
              <a:t> in very long scale-length laser-generated plasmas using plastic foam targets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ts val="2400"/>
            </a:pPr>
            <a:r>
              <a:rPr lang="en-US" sz="2400" dirty="0">
                <a:latin typeface="NimbusSanL"/>
                <a:ea typeface="Calibri"/>
                <a:cs typeface="Calibri"/>
                <a:sym typeface="Calibri"/>
              </a:rPr>
              <a:t>Use the “improved” proton source for the </a:t>
            </a:r>
            <a:r>
              <a:rPr lang="en-US" sz="2400" b="1" dirty="0">
                <a:latin typeface="NimbusSanL"/>
                <a:ea typeface="Calibri"/>
                <a:cs typeface="Calibri"/>
                <a:sym typeface="Calibri"/>
              </a:rPr>
              <a:t>production of α-particles</a:t>
            </a:r>
            <a:r>
              <a:rPr lang="en-US" sz="2400" dirty="0">
                <a:latin typeface="NimbusSanL"/>
                <a:ea typeface="Calibri"/>
                <a:cs typeface="Calibri"/>
                <a:sym typeface="Calibri"/>
              </a:rPr>
              <a:t> from the proton-boron fusion reaction</a:t>
            </a:r>
          </a:p>
        </p:txBody>
      </p:sp>
      <p:pic>
        <p:nvPicPr>
          <p:cNvPr id="3" name="Google Shape;259;p6">
            <a:extLst>
              <a:ext uri="{FF2B5EF4-FFF2-40B4-BE49-F238E27FC236}">
                <a16:creationId xmlns:a16="http://schemas.microsoft.com/office/drawing/2014/main" id="{C708DA64-DCEA-1AF3-8CEF-F19CFE0AF4D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3399486" y="3526861"/>
            <a:ext cx="3225052" cy="256260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1599994" lon="10799978" rev="52"/>
            </a:camera>
            <a:lightRig rig="threePt" dir="t"/>
          </a:scene3d>
        </p:spPr>
      </p:pic>
      <p:pic>
        <p:nvPicPr>
          <p:cNvPr id="4" name="Google Shape;260;p6">
            <a:extLst>
              <a:ext uri="{FF2B5EF4-FFF2-40B4-BE49-F238E27FC236}">
                <a16:creationId xmlns:a16="http://schemas.microsoft.com/office/drawing/2014/main" id="{D040A0FC-9C5D-4E3B-0BD8-D4F4D36C992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41" y="3526861"/>
            <a:ext cx="3258417" cy="256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Immagine che contiene macchina, ingegneria, interno, acciaio&#10;&#10;Il contenuto generato dall'IA potrebbe non essere corretto.">
            <a:extLst>
              <a:ext uri="{FF2B5EF4-FFF2-40B4-BE49-F238E27FC236}">
                <a16:creationId xmlns:a16="http://schemas.microsoft.com/office/drawing/2014/main" id="{68C36E54-15BA-16CF-D41F-A44F66B2E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7" b="11337"/>
          <a:stretch>
            <a:fillRect/>
          </a:stretch>
        </p:blipFill>
        <p:spPr>
          <a:xfrm>
            <a:off x="6701279" y="1053803"/>
            <a:ext cx="5143500" cy="4525963"/>
          </a:xfrm>
          <a:prstGeom prst="rect">
            <a:avLst/>
          </a:prstGeom>
        </p:spPr>
      </p:pic>
      <p:sp>
        <p:nvSpPr>
          <p:cNvPr id="12" name="Triangolo isoscele 11">
            <a:extLst>
              <a:ext uri="{FF2B5EF4-FFF2-40B4-BE49-F238E27FC236}">
                <a16:creationId xmlns:a16="http://schemas.microsoft.com/office/drawing/2014/main" id="{527CB321-E1FF-2F2E-5E89-633874BB08A4}"/>
              </a:ext>
            </a:extLst>
          </p:cNvPr>
          <p:cNvSpPr/>
          <p:nvPr/>
        </p:nvSpPr>
        <p:spPr>
          <a:xfrm rot="4617140">
            <a:off x="8226300" y="1868054"/>
            <a:ext cx="316284" cy="3562553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28FC936-D7A1-4D7A-B56E-7DEDEABBACC5}"/>
              </a:ext>
            </a:extLst>
          </p:cNvPr>
          <p:cNvSpPr txBox="1"/>
          <p:nvPr/>
        </p:nvSpPr>
        <p:spPr>
          <a:xfrm rot="20703234">
            <a:off x="6707900" y="3529834"/>
            <a:ext cx="242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Laser, 60 J – </a:t>
            </a:r>
            <a:r>
              <a:rPr lang="it-IT" b="1" dirty="0" err="1">
                <a:solidFill>
                  <a:schemeClr val="bg1"/>
                </a:solidFill>
              </a:rPr>
              <a:t>ps</a:t>
            </a:r>
            <a:r>
              <a:rPr lang="it-IT" b="1" dirty="0">
                <a:solidFill>
                  <a:schemeClr val="bg1"/>
                </a:solidFill>
              </a:rPr>
              <a:t> @ 1</a:t>
            </a:r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μm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390DC99-911D-028B-13B7-35FF8FBB193F}"/>
              </a:ext>
            </a:extLst>
          </p:cNvPr>
          <p:cNvSpPr txBox="1"/>
          <p:nvPr/>
        </p:nvSpPr>
        <p:spPr>
          <a:xfrm>
            <a:off x="7176977" y="2728413"/>
            <a:ext cx="1765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Thomson Parabola </a:t>
            </a:r>
            <a:r>
              <a:rPr lang="it-IT" sz="1400" b="1" dirty="0" err="1">
                <a:solidFill>
                  <a:schemeClr val="bg1"/>
                </a:solidFill>
              </a:rPr>
              <a:t>Spectrometer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F54456C-A3DD-8BA2-22AB-3C5A0D611C05}"/>
              </a:ext>
            </a:extLst>
          </p:cNvPr>
          <p:cNvSpPr txBox="1"/>
          <p:nvPr/>
        </p:nvSpPr>
        <p:spPr>
          <a:xfrm>
            <a:off x="7037508" y="4623054"/>
            <a:ext cx="1765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Electron </a:t>
            </a:r>
            <a:r>
              <a:rPr lang="it-IT" sz="1400" b="1" dirty="0" err="1">
                <a:solidFill>
                  <a:schemeClr val="bg1"/>
                </a:solidFill>
              </a:rPr>
              <a:t>Spectrometer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C7C3F-FF4E-0893-3604-FE970D6BAC64}"/>
              </a:ext>
            </a:extLst>
          </p:cNvPr>
          <p:cNvSpPr txBox="1"/>
          <p:nvPr/>
        </p:nvSpPr>
        <p:spPr>
          <a:xfrm>
            <a:off x="9346689" y="4158277"/>
            <a:ext cx="1765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Target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D2485D1C-ABD2-9DEA-16F3-D7A9AC071289}"/>
              </a:ext>
            </a:extLst>
          </p:cNvPr>
          <p:cNvCxnSpPr/>
          <p:nvPr/>
        </p:nvCxnSpPr>
        <p:spPr>
          <a:xfrm flipV="1">
            <a:off x="9728791" y="3423683"/>
            <a:ext cx="297712" cy="7818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BF9E4A2-5B14-E804-BC1A-6243C507F6B2}"/>
              </a:ext>
            </a:extLst>
          </p:cNvPr>
          <p:cNvSpPr txBox="1"/>
          <p:nvPr/>
        </p:nvSpPr>
        <p:spPr>
          <a:xfrm>
            <a:off x="9877647" y="4713381"/>
            <a:ext cx="1765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Boron catcher + </a:t>
            </a:r>
            <a:r>
              <a:rPr lang="it-IT" sz="1400" b="1" dirty="0" err="1">
                <a:solidFill>
                  <a:schemeClr val="bg1"/>
                </a:solidFill>
              </a:rPr>
              <a:t>Radiochromic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dirty="0" err="1">
                <a:solidFill>
                  <a:schemeClr val="bg1"/>
                </a:solidFill>
              </a:rPr>
              <a:t>films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dirty="0" err="1">
                <a:solidFill>
                  <a:schemeClr val="bg1"/>
                </a:solidFill>
              </a:rPr>
              <a:t>stack</a:t>
            </a:r>
            <a:endParaRPr lang="it-IT" sz="1400" b="1" dirty="0">
              <a:solidFill>
                <a:schemeClr val="bg1"/>
              </a:solidFill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626E15DE-7ACD-E5CE-39B7-1455BD0D9712}"/>
              </a:ext>
            </a:extLst>
          </p:cNvPr>
          <p:cNvCxnSpPr>
            <a:cxnSpLocks/>
          </p:cNvCxnSpPr>
          <p:nvPr/>
        </p:nvCxnSpPr>
        <p:spPr>
          <a:xfrm flipH="1" flipV="1">
            <a:off x="10590977" y="2981753"/>
            <a:ext cx="68900" cy="17042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0622D07-E1D1-9503-9D99-B1F4EF8BC5D3}"/>
              </a:ext>
            </a:extLst>
          </p:cNvPr>
          <p:cNvSpPr txBox="1"/>
          <p:nvPr/>
        </p:nvSpPr>
        <p:spPr>
          <a:xfrm>
            <a:off x="6599465" y="5617934"/>
            <a:ext cx="527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/>
              <a:t>+ TOF detectors, X-ray </a:t>
            </a:r>
            <a:r>
              <a:rPr lang="it-IT" sz="1600" b="1" dirty="0" err="1"/>
              <a:t>spectrometers</a:t>
            </a:r>
            <a:r>
              <a:rPr lang="it-IT" sz="1600" b="1" dirty="0"/>
              <a:t>, </a:t>
            </a:r>
            <a:r>
              <a:rPr lang="it-IT" sz="1600" b="1" dirty="0" err="1"/>
              <a:t>Nuclear</a:t>
            </a:r>
            <a:r>
              <a:rPr lang="it-IT" sz="1600" b="1" dirty="0"/>
              <a:t> track detectors, EMP detectors, gamma </a:t>
            </a:r>
            <a:r>
              <a:rPr lang="it-IT" sz="1600" b="1" dirty="0" err="1"/>
              <a:t>spectrometer</a:t>
            </a:r>
            <a:r>
              <a:rPr lang="it-IT" sz="16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27078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51868-63DC-D481-8C41-61AB24421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ástupný symbol pro text 2">
            <a:extLst>
              <a:ext uri="{FF2B5EF4-FFF2-40B4-BE49-F238E27FC236}">
                <a16:creationId xmlns:a16="http://schemas.microsoft.com/office/drawing/2014/main" id="{51DF7021-0EB4-E675-CBEC-90BFA7217F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914" y="119467"/>
            <a:ext cx="12000966" cy="669877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it-IT" b="1" dirty="0" err="1"/>
              <a:t>Exp</a:t>
            </a:r>
            <a:r>
              <a:rPr lang="it-IT" b="1" dirty="0"/>
              <a:t>. </a:t>
            </a:r>
            <a:r>
              <a:rPr lang="it-IT" b="1" dirty="0" err="1"/>
              <a:t>Campaign</a:t>
            </a:r>
            <a:r>
              <a:rPr lang="it-IT" b="1" dirty="0"/>
              <a:t> @ GSI, Darmstadt, Feb-2025</a:t>
            </a:r>
            <a:endParaRPr lang="cs-CZ" b="1" dirty="0"/>
          </a:p>
        </p:txBody>
      </p:sp>
      <p:sp>
        <p:nvSpPr>
          <p:cNvPr id="2" name="Google Shape;156;p3">
            <a:extLst>
              <a:ext uri="{FF2B5EF4-FFF2-40B4-BE49-F238E27FC236}">
                <a16:creationId xmlns:a16="http://schemas.microsoft.com/office/drawing/2014/main" id="{1C401AA7-5977-60C6-35EB-A423B78684A4}"/>
              </a:ext>
            </a:extLst>
          </p:cNvPr>
          <p:cNvSpPr txBox="1">
            <a:spLocks/>
          </p:cNvSpPr>
          <p:nvPr/>
        </p:nvSpPr>
        <p:spPr>
          <a:xfrm>
            <a:off x="107748" y="869559"/>
            <a:ext cx="11552634" cy="155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400"/>
              <a:buNone/>
            </a:pPr>
            <a:r>
              <a:rPr lang="en-US" dirty="0">
                <a:latin typeface="NimbusSanL"/>
                <a:ea typeface="Calibri"/>
                <a:cs typeface="Calibri"/>
                <a:sym typeface="Calibri"/>
              </a:rPr>
              <a:t>Analysis of data is still ongoing, but results are promising: High number of protons emitted from the foams, due to DLA or Coulomb explosion mechanisms, at energies where fusion cross section is high! </a:t>
            </a:r>
          </a:p>
        </p:txBody>
      </p:sp>
      <p:sp>
        <p:nvSpPr>
          <p:cNvPr id="5" name="Google Shape;156;p3">
            <a:extLst>
              <a:ext uri="{FF2B5EF4-FFF2-40B4-BE49-F238E27FC236}">
                <a16:creationId xmlns:a16="http://schemas.microsoft.com/office/drawing/2014/main" id="{B3863EFC-1AA7-06A2-BC45-376128C8F171}"/>
              </a:ext>
            </a:extLst>
          </p:cNvPr>
          <p:cNvSpPr txBox="1">
            <a:spLocks/>
          </p:cNvSpPr>
          <p:nvPr/>
        </p:nvSpPr>
        <p:spPr>
          <a:xfrm>
            <a:off x="119914" y="2661920"/>
            <a:ext cx="4716246" cy="231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400"/>
              <a:buNone/>
            </a:pPr>
            <a:r>
              <a:rPr lang="en-US" dirty="0">
                <a:latin typeface="NimbusSanL"/>
                <a:ea typeface="Calibri"/>
                <a:cs typeface="Calibri"/>
                <a:sym typeface="Calibri"/>
              </a:rPr>
              <a:t>And maximum proton energy appears higher than a pure TNSA process.</a:t>
            </a:r>
          </a:p>
        </p:txBody>
      </p:sp>
      <p:sp>
        <p:nvSpPr>
          <p:cNvPr id="6" name="Google Shape;156;p3">
            <a:extLst>
              <a:ext uri="{FF2B5EF4-FFF2-40B4-BE49-F238E27FC236}">
                <a16:creationId xmlns:a16="http://schemas.microsoft.com/office/drawing/2014/main" id="{02088E02-F036-30B4-4BEC-6B40671CECD2}"/>
              </a:ext>
            </a:extLst>
          </p:cNvPr>
          <p:cNvSpPr txBox="1">
            <a:spLocks/>
          </p:cNvSpPr>
          <p:nvPr/>
        </p:nvSpPr>
        <p:spPr>
          <a:xfrm>
            <a:off x="174434" y="4429761"/>
            <a:ext cx="4708092" cy="231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400"/>
              <a:buNone/>
            </a:pPr>
            <a:r>
              <a:rPr lang="en-US" dirty="0">
                <a:latin typeface="NimbusSanL"/>
                <a:ea typeface="Calibri"/>
                <a:cs typeface="Calibri"/>
                <a:sym typeface="Calibri"/>
              </a:rPr>
              <a:t>Still, there is need to better understand the physics of the interaction of long pulse lasers with foams!</a:t>
            </a:r>
          </a:p>
        </p:txBody>
      </p:sp>
      <p:pic>
        <p:nvPicPr>
          <p:cNvPr id="1030" name="Picture 6" descr="Ein Bild, das Text, Screenshot, Farbigkeit enthält.&#10;&#10;KI-generierte Inhalte können fehlerhaft sein.">
            <a:extLst>
              <a:ext uri="{FF2B5EF4-FFF2-40B4-BE49-F238E27FC236}">
                <a16:creationId xmlns:a16="http://schemas.microsoft.com/office/drawing/2014/main" id="{9DBDD6F0-31B9-E660-CE2B-7C702AECC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00" y="2309948"/>
            <a:ext cx="6421120" cy="41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3973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C1994-8716-64AC-9B46-1CE806DD2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87410DB1-823B-22F0-D271-37E1B3295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394" y="3845223"/>
            <a:ext cx="3359572" cy="301277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63F591E-D193-E971-AC9B-61CC568C8CD7}"/>
              </a:ext>
            </a:extLst>
          </p:cNvPr>
          <p:cNvSpPr txBox="1"/>
          <p:nvPr/>
        </p:nvSpPr>
        <p:spPr>
          <a:xfrm>
            <a:off x="8657762" y="3933839"/>
            <a:ext cx="290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1C1CFE"/>
                </a:solidFill>
              </a:rPr>
              <a:t>Shock </a:t>
            </a:r>
            <a:r>
              <a:rPr lang="it-IT" dirty="0" err="1">
                <a:solidFill>
                  <a:srgbClr val="1C1CFE"/>
                </a:solidFill>
              </a:rPr>
              <a:t>compression</a:t>
            </a:r>
            <a:endParaRPr lang="it-IT" dirty="0">
              <a:solidFill>
                <a:srgbClr val="1C1CFE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F826586-87A6-85DD-1550-F99FB0EBF49D}"/>
              </a:ext>
            </a:extLst>
          </p:cNvPr>
          <p:cNvSpPr txBox="1"/>
          <p:nvPr/>
        </p:nvSpPr>
        <p:spPr>
          <a:xfrm>
            <a:off x="8855569" y="5398547"/>
            <a:ext cx="1821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E0000"/>
                </a:solidFill>
              </a:rPr>
              <a:t>Isoentropic</a:t>
            </a:r>
            <a:r>
              <a:rPr lang="it-IT" dirty="0">
                <a:solidFill>
                  <a:srgbClr val="FE0000"/>
                </a:solidFill>
              </a:rPr>
              <a:t> </a:t>
            </a:r>
            <a:r>
              <a:rPr lang="it-IT" dirty="0" err="1">
                <a:solidFill>
                  <a:srgbClr val="FE0000"/>
                </a:solidFill>
              </a:rPr>
              <a:t>compression</a:t>
            </a:r>
            <a:endParaRPr lang="it-IT" dirty="0">
              <a:solidFill>
                <a:srgbClr val="FE0000"/>
              </a:solidFill>
            </a:endParaRPr>
          </a:p>
        </p:txBody>
      </p:sp>
      <p:sp>
        <p:nvSpPr>
          <p:cNvPr id="28" name="Zástupný symbol pro text 2">
            <a:extLst>
              <a:ext uri="{FF2B5EF4-FFF2-40B4-BE49-F238E27FC236}">
                <a16:creationId xmlns:a16="http://schemas.microsoft.com/office/drawing/2014/main" id="{952607AF-64F3-E4D3-9E2B-DE6545BB0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914" y="119467"/>
            <a:ext cx="7585659" cy="66987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it-IT" b="1" dirty="0"/>
              <a:t>Laser Shock </a:t>
            </a:r>
            <a:r>
              <a:rPr lang="it-IT" b="1" dirty="0" err="1"/>
              <a:t>Compression</a:t>
            </a:r>
            <a:endParaRPr lang="cs-CZ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637D3D5-5C27-CE80-D4D3-FB356572E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423" y="0"/>
            <a:ext cx="4764352" cy="372575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548D66C-DFE1-FA1E-CAAE-56E8C01D77A6}"/>
              </a:ext>
            </a:extLst>
          </p:cNvPr>
          <p:cNvSpPr txBox="1"/>
          <p:nvPr/>
        </p:nvSpPr>
        <p:spPr>
          <a:xfrm>
            <a:off x="136515" y="1048078"/>
            <a:ext cx="579582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NimbusSanL"/>
              </a:rPr>
              <a:t>ICF </a:t>
            </a:r>
            <a:r>
              <a:rPr lang="it-IT" sz="2400" dirty="0" err="1">
                <a:latin typeface="NimbusSanL"/>
              </a:rPr>
              <a:t>ignition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depends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critically</a:t>
            </a:r>
            <a:r>
              <a:rPr lang="it-IT" sz="2400" dirty="0">
                <a:latin typeface="NimbusSanL"/>
              </a:rPr>
              <a:t> on </a:t>
            </a:r>
            <a:r>
              <a:rPr lang="it-IT" sz="2400" dirty="0" err="1">
                <a:latin typeface="NimbusSanL"/>
              </a:rPr>
              <a:t>compression</a:t>
            </a:r>
            <a:r>
              <a:rPr lang="it-IT" sz="2400" dirty="0">
                <a:latin typeface="NimbusSanL"/>
              </a:rPr>
              <a:t>: </a:t>
            </a:r>
            <a:r>
              <a:rPr lang="it-IT" sz="2400" b="1" dirty="0">
                <a:latin typeface="NimbusSanL"/>
              </a:rPr>
              <a:t>1000x </a:t>
            </a:r>
            <a:r>
              <a:rPr lang="it-IT" sz="2400" b="1" dirty="0" err="1">
                <a:latin typeface="NimbusSanL"/>
              </a:rPr>
              <a:t>solid</a:t>
            </a:r>
            <a:r>
              <a:rPr lang="it-IT" sz="2400" b="1" dirty="0">
                <a:latin typeface="NimbusSanL"/>
              </a:rPr>
              <a:t> </a:t>
            </a:r>
            <a:r>
              <a:rPr lang="it-IT" sz="2400" b="1" dirty="0" err="1">
                <a:latin typeface="NimbusSanL"/>
              </a:rPr>
              <a:t>densities</a:t>
            </a:r>
            <a:r>
              <a:rPr lang="it-IT" sz="2400" dirty="0">
                <a:latin typeface="NimbusSanL"/>
              </a:rPr>
              <a:t> and ~</a:t>
            </a:r>
            <a:r>
              <a:rPr lang="it-IT" sz="2400" b="1" dirty="0">
                <a:latin typeface="NimbusSanL"/>
              </a:rPr>
              <a:t>100 </a:t>
            </a:r>
            <a:r>
              <a:rPr lang="it-IT" sz="2400" b="1" dirty="0" err="1">
                <a:latin typeface="NimbusSanL"/>
              </a:rPr>
              <a:t>Gbar</a:t>
            </a:r>
            <a:r>
              <a:rPr lang="it-IT" sz="2400" dirty="0">
                <a:latin typeface="NimbusSanL"/>
              </a:rPr>
              <a:t> are </a:t>
            </a:r>
            <a:r>
              <a:rPr lang="it-IT" sz="2400" dirty="0" err="1">
                <a:latin typeface="NimbusSanL"/>
              </a:rPr>
              <a:t>required</a:t>
            </a:r>
            <a:r>
              <a:rPr lang="it-IT" sz="2400" dirty="0">
                <a:latin typeface="NimbusSanL"/>
              </a:rPr>
              <a:t>, to be </a:t>
            </a:r>
            <a:r>
              <a:rPr lang="it-IT" sz="2400" dirty="0" err="1">
                <a:latin typeface="NimbusSanL"/>
              </a:rPr>
              <a:t>reached</a:t>
            </a:r>
            <a:r>
              <a:rPr lang="it-IT" sz="2400" dirty="0">
                <a:latin typeface="NimbusSanL"/>
              </a:rPr>
              <a:t> </a:t>
            </a:r>
            <a:r>
              <a:rPr lang="it-IT" sz="2400" b="1" dirty="0" err="1">
                <a:latin typeface="NimbusSanL"/>
              </a:rPr>
              <a:t>adiabatically</a:t>
            </a:r>
            <a:r>
              <a:rPr lang="it-IT" sz="2400" dirty="0">
                <a:latin typeface="NimbusSanL"/>
              </a:rPr>
              <a:t>. </a:t>
            </a:r>
          </a:p>
          <a:p>
            <a:endParaRPr lang="it-IT" sz="2400" dirty="0">
              <a:latin typeface="NimbusSanL"/>
            </a:endParaRPr>
          </a:p>
          <a:p>
            <a:endParaRPr lang="it-IT" sz="2400" dirty="0">
              <a:latin typeface="NimbusSanL"/>
            </a:endParaRPr>
          </a:p>
          <a:p>
            <a:r>
              <a:rPr lang="it-IT" sz="2400" dirty="0">
                <a:latin typeface="NimbusSanL"/>
              </a:rPr>
              <a:t>A </a:t>
            </a:r>
            <a:r>
              <a:rPr lang="it-IT" sz="2400" b="1" dirty="0" err="1">
                <a:latin typeface="NimbusSanL"/>
              </a:rPr>
              <a:t>series</a:t>
            </a:r>
            <a:r>
              <a:rPr lang="it-IT" sz="2400" b="1" dirty="0">
                <a:latin typeface="NimbusSanL"/>
              </a:rPr>
              <a:t> of </a:t>
            </a:r>
            <a:r>
              <a:rPr lang="it-IT" sz="2400" b="1" dirty="0" err="1">
                <a:latin typeface="NimbusSanL"/>
              </a:rPr>
              <a:t>oppurtunely</a:t>
            </a:r>
            <a:r>
              <a:rPr lang="it-IT" sz="2400" b="1" dirty="0">
                <a:latin typeface="NimbusSanL"/>
              </a:rPr>
              <a:t> </a:t>
            </a:r>
            <a:r>
              <a:rPr lang="it-IT" sz="2400" b="1" dirty="0" err="1">
                <a:latin typeface="NimbusSanL"/>
              </a:rPr>
              <a:t>tuned</a:t>
            </a:r>
            <a:r>
              <a:rPr lang="it-IT" sz="2400" b="1" dirty="0">
                <a:latin typeface="NimbusSanL"/>
              </a:rPr>
              <a:t> shocks</a:t>
            </a:r>
            <a:r>
              <a:rPr lang="it-IT" sz="2400" dirty="0">
                <a:latin typeface="NimbusSanL"/>
              </a:rPr>
              <a:t> can </a:t>
            </a:r>
            <a:r>
              <a:rPr lang="it-IT" sz="2400" dirty="0" err="1">
                <a:latin typeface="NimbusSanL"/>
              </a:rPr>
              <a:t>approximate</a:t>
            </a:r>
            <a:r>
              <a:rPr lang="it-IT" sz="2400" dirty="0">
                <a:latin typeface="NimbusSanL"/>
              </a:rPr>
              <a:t> an </a:t>
            </a:r>
            <a:r>
              <a:rPr lang="it-IT" sz="2400" dirty="0" err="1">
                <a:latin typeface="NimbusSanL"/>
              </a:rPr>
              <a:t>isoentropic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compression</a:t>
            </a:r>
            <a:r>
              <a:rPr lang="it-IT" sz="2400" dirty="0">
                <a:latin typeface="NimbusSanL"/>
              </a:rPr>
              <a:t>!</a:t>
            </a:r>
          </a:p>
          <a:p>
            <a:endParaRPr lang="it-IT" dirty="0">
              <a:latin typeface="NimbusSanL"/>
            </a:endParaRPr>
          </a:p>
          <a:p>
            <a:endParaRPr lang="it-IT" dirty="0">
              <a:latin typeface="NimbusSanL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1579B5-A0A2-F452-616D-8C91BA2E0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080" y="6405307"/>
            <a:ext cx="3423920" cy="402208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2F34DD4-F92F-8E5D-DEEB-0708281B3137}"/>
              </a:ext>
            </a:extLst>
          </p:cNvPr>
          <p:cNvSpPr txBox="1"/>
          <p:nvPr/>
        </p:nvSpPr>
        <p:spPr>
          <a:xfrm>
            <a:off x="119914" y="4694576"/>
            <a:ext cx="55202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NimbusSanL"/>
              </a:rPr>
              <a:t>We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need</a:t>
            </a:r>
            <a:r>
              <a:rPr lang="it-IT" sz="2400" dirty="0">
                <a:latin typeface="NimbusSanL"/>
              </a:rPr>
              <a:t> to know the </a:t>
            </a:r>
            <a:r>
              <a:rPr lang="it-IT" sz="2400" dirty="0" err="1">
                <a:latin typeface="NimbusSanL"/>
              </a:rPr>
              <a:t>behaviour</a:t>
            </a:r>
            <a:r>
              <a:rPr lang="it-IT" sz="2400" dirty="0">
                <a:latin typeface="NimbusSanL"/>
              </a:rPr>
              <a:t> of </a:t>
            </a:r>
            <a:r>
              <a:rPr lang="it-IT" sz="2400" dirty="0" err="1">
                <a:latin typeface="NimbusSanL"/>
              </a:rPr>
              <a:t>materials</a:t>
            </a:r>
            <a:r>
              <a:rPr lang="it-IT" sz="2400" dirty="0">
                <a:latin typeface="NimbusSanL"/>
              </a:rPr>
              <a:t> in </a:t>
            </a:r>
            <a:r>
              <a:rPr lang="it-IT" sz="2400" dirty="0" err="1">
                <a:latin typeface="NimbusSanL"/>
              </a:rPr>
              <a:t>extreme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conditions</a:t>
            </a:r>
            <a:r>
              <a:rPr lang="it-IT" sz="2400" dirty="0">
                <a:latin typeface="NimbusSanL"/>
              </a:rPr>
              <a:t> and </a:t>
            </a:r>
            <a:r>
              <a:rPr lang="it-IT" sz="2400" dirty="0" err="1">
                <a:latin typeface="NimbusSanL"/>
              </a:rPr>
              <a:t>experimentally</a:t>
            </a:r>
            <a:r>
              <a:rPr lang="it-IT" sz="2400" dirty="0">
                <a:latin typeface="NimbusSanL"/>
              </a:rPr>
              <a:t> validate </a:t>
            </a:r>
            <a:r>
              <a:rPr lang="it-IT" sz="2400" b="1" dirty="0">
                <a:latin typeface="NimbusSanL"/>
              </a:rPr>
              <a:t>Equation of State</a:t>
            </a:r>
            <a:r>
              <a:rPr lang="it-IT" sz="2400" dirty="0">
                <a:latin typeface="NimbusSanL"/>
              </a:rPr>
              <a:t> </a:t>
            </a:r>
            <a:r>
              <a:rPr lang="it-IT" sz="2400" dirty="0" err="1">
                <a:latin typeface="NimbusSanL"/>
              </a:rPr>
              <a:t>calculations</a:t>
            </a:r>
            <a:r>
              <a:rPr lang="it-IT" sz="2400" dirty="0">
                <a:latin typeface="NimbusSanL"/>
              </a:rPr>
              <a:t>!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5924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952</Words>
  <Application>Microsoft Office PowerPoint</Application>
  <PresentationFormat>Widescreen</PresentationFormat>
  <Paragraphs>93</Paragraphs>
  <Slides>13</Slides>
  <Notes>1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Cambria Math</vt:lpstr>
      <vt:lpstr>NimbusSanL</vt:lpstr>
      <vt:lpstr>raleway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Alessandro Milani</dc:creator>
  <cp:lastModifiedBy>Alessandro Milani</cp:lastModifiedBy>
  <cp:revision>16</cp:revision>
  <dcterms:created xsi:type="dcterms:W3CDTF">2025-06-10T14:34:23Z</dcterms:created>
  <dcterms:modified xsi:type="dcterms:W3CDTF">2025-06-12T17:10:47Z</dcterms:modified>
</cp:coreProperties>
</file>