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6" r:id="rId1"/>
  </p:sldMasterIdLst>
  <p:notesMasterIdLst>
    <p:notesMasterId r:id="rId11"/>
  </p:notesMasterIdLst>
  <p:sldIdLst>
    <p:sldId id="1706" r:id="rId2"/>
    <p:sldId id="1622" r:id="rId3"/>
    <p:sldId id="1695" r:id="rId4"/>
    <p:sldId id="1707" r:id="rId5"/>
    <p:sldId id="1709" r:id="rId6"/>
    <p:sldId id="1710" r:id="rId7"/>
    <p:sldId id="1708" r:id="rId8"/>
    <p:sldId id="1698" r:id="rId9"/>
    <p:sldId id="1704" r:id="rId10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164866A-7518-4ED5-B487-E8F5410B7C9C}">
          <p14:sldIdLst>
            <p14:sldId id="1706"/>
            <p14:sldId id="1622"/>
            <p14:sldId id="1695"/>
            <p14:sldId id="1707"/>
            <p14:sldId id="1709"/>
            <p14:sldId id="1710"/>
            <p14:sldId id="1708"/>
            <p14:sldId id="1698"/>
            <p14:sldId id="1704"/>
          </p14:sldIdLst>
        </p14:section>
        <p14:section name="Backup" id="{C52C8201-A37F-4696-8DB1-E9E8C11EE443}">
          <p14:sldIdLst/>
        </p14:section>
      </p14:sectionLst>
    </p:ext>
    <p:ext uri="{EFAFB233-063F-42B5-8137-9DF3F51BA10A}">
      <p15:sldGuideLst xmlns:p15="http://schemas.microsoft.com/office/powerpoint/2012/main">
        <p15:guide id="2" orient="horz" pos="2183" userDrawn="1">
          <p15:clr>
            <a:srgbClr val="A4A3A4"/>
          </p15:clr>
        </p15:guide>
        <p15:guide id="3" pos="3840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pos="746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FD80DB-37E6-62CB-A5B2-286D2765F352}" name="NEGRELLO RICCARDO" initials="RN" userId="S::riccardo.negrello@edu.unife.it::dca7f080-2aa8-4fef-a490-3c65d47770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" initials="N" lastIdx="1" clrIdx="0">
    <p:extLst>
      <p:ext uri="{19B8F6BF-5375-455C-9EA6-DF929625EA0E}">
        <p15:presenceInfo xmlns:p15="http://schemas.microsoft.com/office/powerpoint/2012/main" userId="Nico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F89"/>
    <a:srgbClr val="F3F5F7"/>
    <a:srgbClr val="299F29"/>
    <a:srgbClr val="0233BE"/>
    <a:srgbClr val="ADB0B2"/>
    <a:srgbClr val="FFFFFF"/>
    <a:srgbClr val="D6DDE3"/>
    <a:srgbClr val="DFE9EF"/>
    <a:srgbClr val="7D2519"/>
    <a:srgbClr val="FF0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3" autoAdjust="0"/>
    <p:restoredTop sz="90378" autoAdjust="0"/>
  </p:normalViewPr>
  <p:slideViewPr>
    <p:cSldViewPr snapToGrid="0">
      <p:cViewPr varScale="1">
        <p:scale>
          <a:sx n="79" d="100"/>
          <a:sy n="79" d="100"/>
        </p:scale>
        <p:origin x="1075" y="72"/>
      </p:cViewPr>
      <p:guideLst>
        <p:guide orient="horz" pos="2183"/>
        <p:guide pos="3840"/>
        <p:guide pos="211"/>
        <p:guide pos="7469"/>
      </p:guideLst>
    </p:cSldViewPr>
  </p:slideViewPr>
  <p:outlineViewPr>
    <p:cViewPr>
      <p:scale>
        <a:sx n="33" d="100"/>
        <a:sy n="33" d="100"/>
      </p:scale>
      <p:origin x="0" y="-111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92"/>
    </p:cViewPr>
  </p:sorterViewPr>
  <p:gridSpacing cx="100800" cy="100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4750" tIns="47375" rIns="94750" bIns="4737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7"/>
          </a:xfrm>
          <a:prstGeom prst="rect">
            <a:avLst/>
          </a:prstGeom>
        </p:spPr>
        <p:txBody>
          <a:bodyPr vert="horz" lIns="94750" tIns="47375" rIns="94750" bIns="47375" rtlCol="0"/>
          <a:lstStyle>
            <a:lvl1pPr algn="r">
              <a:defRPr sz="1200"/>
            </a:lvl1pPr>
          </a:lstStyle>
          <a:p>
            <a:fld id="{9C4EF92D-A3D0-4DB9-BBC7-45AD7C3C746C}" type="datetimeFigureOut">
              <a:rPr lang="it-IT" smtClean="0"/>
              <a:t>12/06/2025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0" tIns="47375" rIns="94750" bIns="4737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4750" tIns="47375" rIns="94750" bIns="47375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4750" tIns="47375" rIns="94750" bIns="4737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4750" tIns="47375" rIns="94750" bIns="47375" rtlCol="0" anchor="b"/>
          <a:lstStyle>
            <a:lvl1pPr algn="r">
              <a:defRPr sz="1200"/>
            </a:lvl1pPr>
          </a:lstStyle>
          <a:p>
            <a:fld id="{B704DB31-19D4-404B-B543-49FFCA2E4C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62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35FADF-E6A4-C2C4-232E-91C485861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4DB31-19D4-404B-B543-49FFCA2E4C0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45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4DB31-19D4-404B-B543-49FFCA2E4C0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02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EA319-BCB0-7397-8AB3-76C11FB53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6C712CF-9FEA-8A37-CAC8-BF07DAF73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91D390F-86EC-3439-3C02-7F6C7EA79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85804F-CAF5-6BBF-FB1D-623AD3E29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4DB31-19D4-404B-B543-49FFCA2E4C0D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535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A2CDB-5807-7A2B-6035-6F2ED04C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301FBB9-AB5F-DDC4-7E59-B217DDF77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8A6A465-14A5-C618-8377-F02A6E9FB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B9831D-36BB-0D36-5397-9134EE2EC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4DB31-19D4-404B-B543-49FFCA2E4C0D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041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76C07-8562-1FC5-EE5C-DCFA2CB9E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5C904DF-FE18-F446-4FE8-83F6DA1E2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69B723D-1893-B41F-F71F-A79164D09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262E67-0F54-2553-109C-80DC4CEC9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4DB31-19D4-404B-B543-49FFCA2E4C0D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604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9084AC-7841-4251-A549-84BDE2415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" y="1266825"/>
            <a:ext cx="10866438" cy="1743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63E016-3B10-43DB-A855-871899BF7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150" y="3152775"/>
            <a:ext cx="9015413" cy="1466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E5C99243-F992-474E-A08C-02A3E202B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751" y="6492875"/>
            <a:ext cx="9143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it-IT">
                <a:cs typeface="Helvetica" panose="020B0604020202020204" pitchFamily="34" charset="0"/>
              </a:rPr>
              <a:t>12/06/2025</a:t>
            </a:r>
            <a:endParaRPr lang="it-IT" dirty="0">
              <a:cs typeface="Helvetica" panose="020B0604020202020204" pitchFamily="34" charset="0"/>
            </a:endParaRP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0DD9C34C-5981-4B5F-9BE5-1C4CE06E4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1151" y="6492875"/>
            <a:ext cx="3505200" cy="34924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just"/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5EAEA33-791D-4B0F-A623-384E4F7BC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0" y="6492874"/>
            <a:ext cx="7492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‹N›</a:t>
            </a:fld>
            <a:r>
              <a:rPr lang="en-US" dirty="0"/>
              <a:t> </a:t>
            </a:r>
            <a:r>
              <a:rPr lang="it-IT" dirty="0"/>
              <a:t>/ </a:t>
            </a:r>
            <a:r>
              <a:rPr lang="ia-Latn-00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29337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39092C-0A79-4BB6-A6A4-855FB885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5750"/>
            <a:ext cx="10866438" cy="98107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190B4C-913B-4E66-99E8-699992CE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552575"/>
            <a:ext cx="10866438" cy="4624388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4FBBA1B-C5F0-47F3-9422-6C6C23617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751" y="6492875"/>
            <a:ext cx="9143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it-IT">
                <a:cs typeface="Helvetica" panose="020B0604020202020204" pitchFamily="34" charset="0"/>
              </a:rPr>
              <a:t>12/06/2025</a:t>
            </a:r>
            <a:endParaRPr lang="it-IT" dirty="0">
              <a:cs typeface="Helvetica" panose="020B0604020202020204" pitchFamily="34" charset="0"/>
            </a:endParaRP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E9422B1-4448-45D3-A401-B53AF2E7C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1151" y="6492875"/>
            <a:ext cx="3505200" cy="34924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562991D-29EE-4A97-A0D9-75B335258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0" y="6492874"/>
            <a:ext cx="7492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74500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E93B95-9CE6-4EBE-9818-CE31092D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552575"/>
            <a:ext cx="10866438" cy="3067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6F7F62-0BE0-45D4-A68F-F1AA00B8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4752975"/>
            <a:ext cx="10874376" cy="1438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F670867-E58A-4109-ADE9-427B7C5B3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751" y="6492875"/>
            <a:ext cx="9143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it-IT">
                <a:cs typeface="Helvetica" panose="020B0604020202020204" pitchFamily="34" charset="0"/>
              </a:rPr>
              <a:t>12/06/2025</a:t>
            </a:r>
            <a:endParaRPr lang="it-IT" dirty="0">
              <a:cs typeface="Helvetica" panose="020B0604020202020204" pitchFamily="34" charset="0"/>
            </a:endParaRP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84B0754-1ECF-4664-883A-2CDE89EDF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1151" y="6492875"/>
            <a:ext cx="3505200" cy="34924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5438C094-1C86-4720-9FC4-E6C077E3D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0" y="6492874"/>
            <a:ext cx="7492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8033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832DC5-DE59-4320-AE09-ADDFCC7760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49" y="1552574"/>
            <a:ext cx="5362575" cy="46386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279D7A-072D-4ABC-AA8E-FEF7A0AD3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678" y="1538288"/>
            <a:ext cx="5370510" cy="465296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E56F9BE-17CE-4CD2-AFBA-881269FD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5750"/>
            <a:ext cx="10866438" cy="98107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76919184-5D10-4DD6-A4E0-7B776114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751" y="6492875"/>
            <a:ext cx="9143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it-IT">
                <a:cs typeface="Helvetica" panose="020B0604020202020204" pitchFamily="34" charset="0"/>
              </a:rPr>
              <a:t>12/06/2025</a:t>
            </a:r>
            <a:endParaRPr lang="it-IT" dirty="0">
              <a:cs typeface="Helvetica" panose="020B0604020202020204" pitchFamily="34" charset="0"/>
            </a:endParaRP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E585DDE1-59C7-4E74-8C63-86B87AC88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1151" y="6492875"/>
            <a:ext cx="3505200" cy="34924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F2FB0198-38E4-4C78-899D-6B84F408C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0" y="6492874"/>
            <a:ext cx="7492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82693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2D44EF-B1D3-4EED-92E4-16105F5A9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131" y="1552575"/>
            <a:ext cx="5350670" cy="66675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B77364-7ACE-4F34-A12D-839B0832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" y="2386012"/>
            <a:ext cx="5330825" cy="3803651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0CFC44-E620-4B52-84BE-F3B251554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2575"/>
            <a:ext cx="5360988" cy="66675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AADCF6-EEEB-4083-8FA2-DFB16FFE9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2200"/>
            <a:ext cx="5353050" cy="3803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B2970A-7CCF-4A10-847D-AA28169C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12/06/2025</a:t>
            </a:r>
            <a:endParaRPr lang="en-US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3462E0E-C1AB-46D5-8920-2FB956A2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5750"/>
            <a:ext cx="10866438" cy="981075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FE6E3DFB-593C-411D-8CF6-B1C3CD2313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81151" y="6492875"/>
            <a:ext cx="3505200" cy="34924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CCAA65AD-CFFE-458C-9477-9B1403813E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75950" y="6492874"/>
            <a:ext cx="7492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31598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42A28-0F06-4F9E-B7FF-39981887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A5415B96-D675-426C-9DDA-1A3119F21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751" y="6492875"/>
            <a:ext cx="9143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it-IT">
                <a:cs typeface="Helvetica" panose="020B0604020202020204" pitchFamily="34" charset="0"/>
              </a:rPr>
              <a:t>12/06/2025</a:t>
            </a:r>
            <a:endParaRPr lang="it-IT" dirty="0">
              <a:cs typeface="Helvetica" panose="020B0604020202020204" pitchFamily="34" charset="0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9E54D8D1-9C1D-4A86-BADC-C4F1BEE1B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1151" y="6492875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F8100D79-20C5-436B-A6D4-3D9951B20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0" y="6492874"/>
            <a:ext cx="7492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‹N›</a:t>
            </a:fld>
            <a:r>
              <a:rPr lang="en-US" dirty="0"/>
              <a:t> </a:t>
            </a:r>
            <a:r>
              <a:rPr lang="it-IT" dirty="0"/>
              <a:t>/ </a:t>
            </a:r>
            <a:r>
              <a:rPr lang="ia-Latn-001" dirty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2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AB2C6F1-1EF7-476F-9ED0-72E2CA67F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751" y="6492875"/>
            <a:ext cx="9143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it-IT">
                <a:cs typeface="Helvetica" panose="020B0604020202020204" pitchFamily="34" charset="0"/>
              </a:rPr>
              <a:t>12/06/2025</a:t>
            </a:r>
            <a:endParaRPr lang="it-IT" dirty="0">
              <a:cs typeface="Helvetica" panose="020B0604020202020204" pitchFamily="34" charset="0"/>
            </a:endParaRP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3E3FDA1-128F-4D8D-AA51-FC7381E4C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1151" y="6492875"/>
            <a:ext cx="3505200" cy="34924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6909A511-E989-4A91-9B52-996C83534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0" y="6492874"/>
            <a:ext cx="7492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76727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540E5283-9867-4795-827B-A6A18ADA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5750"/>
            <a:ext cx="10866438" cy="984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8A4C1E4C-883D-42CC-ABFA-9E0607594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552575"/>
            <a:ext cx="10866438" cy="462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724C532F-112C-4216-BC86-0D2805EA9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751" y="6492875"/>
            <a:ext cx="9143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it-IT">
                <a:cs typeface="Helvetica" panose="020B0604020202020204" pitchFamily="34" charset="0"/>
              </a:rPr>
              <a:t>12/06/2025</a:t>
            </a:r>
            <a:endParaRPr lang="it-IT" dirty="0">
              <a:cs typeface="Helvetica" panose="020B0604020202020204" pitchFamily="34" charset="0"/>
            </a:endParaRP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A3764992-C079-40F4-A1A6-4659536C8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1150" y="6495254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497D9BC6-CF17-4114-8692-3077B68AC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0" y="6492874"/>
            <a:ext cx="7492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96298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540E5283-9867-4795-827B-A6A18ADA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5750"/>
            <a:ext cx="10866438" cy="984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8A4C1E4C-883D-42CC-ABFA-9E0607594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552575"/>
            <a:ext cx="10866438" cy="462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4A51732-A0E9-43BA-8248-12B09761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cs typeface="Helvetica" panose="020B0604020202020204" pitchFamily="34" charset="0"/>
              </a:rPr>
              <a:t>12/06/2025</a:t>
            </a:r>
            <a:endParaRPr lang="it-IT" dirty="0">
              <a:cs typeface="Helvetica" panose="020B0604020202020204" pitchFamily="34" charset="0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DF59B3-36DC-4684-BE37-29485BCE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B7DFA0-0DE6-43FA-9F78-BA57CFA8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‹N›</a:t>
            </a:fld>
            <a:r>
              <a:rPr lang="en-US" dirty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74180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6A4A7D-8FE3-4D5B-AAA6-445D9AF5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5750"/>
            <a:ext cx="1087755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138140-4E8C-40E3-A687-4601E0016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50" y="1552574"/>
            <a:ext cx="10866438" cy="463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40B8C5-DEA6-45F9-ABA5-9A28E105D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6751" y="6492875"/>
            <a:ext cx="9143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it-IT">
                <a:cs typeface="Helvetica" panose="020B0604020202020204" pitchFamily="34" charset="0"/>
              </a:rPr>
              <a:t>12/06/2025</a:t>
            </a:r>
            <a:endParaRPr lang="it-IT" dirty="0">
              <a:cs typeface="Helvetica" panose="020B060402020202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1CF54C-30CE-4E19-8B9B-63DA32EED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1151" y="6492875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689588-EE67-4C25-8F13-554BB6A8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0" y="6492874"/>
            <a:ext cx="74929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‹N›</a:t>
            </a:fld>
            <a:r>
              <a:rPr lang="en-US" dirty="0"/>
              <a:t> </a:t>
            </a:r>
            <a:r>
              <a:rPr lang="it-IT" dirty="0"/>
              <a:t>/ </a:t>
            </a:r>
            <a:r>
              <a:rPr lang="ia-Latn-001" dirty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25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8" r:id="rId8"/>
    <p:sldLayoutId id="214748412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0" userDrawn="1">
          <p15:clr>
            <a:srgbClr val="F26B43"/>
          </p15:clr>
        </p15:guide>
        <p15:guide id="3" pos="3798" userDrawn="1">
          <p15:clr>
            <a:srgbClr val="F26B43"/>
          </p15:clr>
        </p15:guide>
        <p15:guide id="4" pos="3888" userDrawn="1">
          <p15:clr>
            <a:srgbClr val="F26B43"/>
          </p15:clr>
        </p15:guide>
        <p15:guide id="5" pos="4368" userDrawn="1">
          <p15:clr>
            <a:srgbClr val="F26B43"/>
          </p15:clr>
        </p15:guide>
        <p15:guide id="6" pos="4458" userDrawn="1">
          <p15:clr>
            <a:srgbClr val="F26B43"/>
          </p15:clr>
        </p15:guide>
        <p15:guide id="7" pos="4950" userDrawn="1">
          <p15:clr>
            <a:srgbClr val="F26B43"/>
          </p15:clr>
        </p15:guide>
        <p15:guide id="8" pos="5040" userDrawn="1">
          <p15:clr>
            <a:srgbClr val="F26B43"/>
          </p15:clr>
        </p15:guide>
        <p15:guide id="9" pos="5526" userDrawn="1">
          <p15:clr>
            <a:srgbClr val="F26B43"/>
          </p15:clr>
        </p15:guide>
        <p15:guide id="10" pos="5628" userDrawn="1">
          <p15:clr>
            <a:srgbClr val="F26B43"/>
          </p15:clr>
        </p15:guide>
        <p15:guide id="11" pos="6108" userDrawn="1">
          <p15:clr>
            <a:srgbClr val="F26B43"/>
          </p15:clr>
        </p15:guide>
        <p15:guide id="12" pos="6198" userDrawn="1">
          <p15:clr>
            <a:srgbClr val="F26B43"/>
          </p15:clr>
        </p15:guide>
        <p15:guide id="13" pos="6675" userDrawn="1">
          <p15:clr>
            <a:srgbClr val="F26B43"/>
          </p15:clr>
        </p15:guide>
        <p15:guide id="14" pos="6788" userDrawn="1">
          <p15:clr>
            <a:srgbClr val="F26B43"/>
          </p15:clr>
        </p15:guide>
        <p15:guide id="15" pos="7265" userDrawn="1">
          <p15:clr>
            <a:srgbClr val="F26B43"/>
          </p15:clr>
        </p15:guide>
        <p15:guide id="16" pos="1572" userDrawn="1">
          <p15:clr>
            <a:srgbClr val="F26B43"/>
          </p15:clr>
        </p15:guide>
        <p15:guide id="17" pos="2046" userDrawn="1">
          <p15:clr>
            <a:srgbClr val="F26B43"/>
          </p15:clr>
        </p15:guide>
        <p15:guide id="18" pos="2160" userDrawn="1">
          <p15:clr>
            <a:srgbClr val="F26B43"/>
          </p15:clr>
        </p15:guide>
        <p15:guide id="19" pos="2622" userDrawn="1">
          <p15:clr>
            <a:srgbClr val="F26B43"/>
          </p15:clr>
        </p15:guide>
        <p15:guide id="20" pos="2718" userDrawn="1">
          <p15:clr>
            <a:srgbClr val="F26B43"/>
          </p15:clr>
        </p15:guide>
        <p15:guide id="21" pos="3204" userDrawn="1">
          <p15:clr>
            <a:srgbClr val="F26B43"/>
          </p15:clr>
        </p15:guide>
        <p15:guide id="22" pos="3306" userDrawn="1">
          <p15:clr>
            <a:srgbClr val="F26B43"/>
          </p15:clr>
        </p15:guide>
        <p15:guide id="23" pos="420" userDrawn="1">
          <p15:clr>
            <a:srgbClr val="F26B43"/>
          </p15:clr>
        </p15:guide>
        <p15:guide id="24" pos="894" userDrawn="1">
          <p15:clr>
            <a:srgbClr val="F26B43"/>
          </p15:clr>
        </p15:guide>
        <p15:guide id="25" pos="996" userDrawn="1">
          <p15:clr>
            <a:srgbClr val="F26B43"/>
          </p15:clr>
        </p15:guide>
        <p15:guide id="26" pos="1476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1398" userDrawn="1">
          <p15:clr>
            <a:srgbClr val="F26B43"/>
          </p15:clr>
        </p15:guide>
        <p15:guide id="29" orient="horz" pos="1488" userDrawn="1">
          <p15:clr>
            <a:srgbClr val="F26B43"/>
          </p15:clr>
        </p15:guide>
        <p15:guide id="30" orient="horz" pos="1896" userDrawn="1">
          <p15:clr>
            <a:srgbClr val="F26B43"/>
          </p15:clr>
        </p15:guide>
        <p15:guide id="31" orient="horz" pos="1986" userDrawn="1">
          <p15:clr>
            <a:srgbClr val="F26B43"/>
          </p15:clr>
        </p15:guide>
        <p15:guide id="32" orient="horz" pos="2394" userDrawn="1">
          <p15:clr>
            <a:srgbClr val="F26B43"/>
          </p15:clr>
        </p15:guide>
        <p15:guide id="33" orient="horz" pos="2496" userDrawn="1">
          <p15:clr>
            <a:srgbClr val="F26B43"/>
          </p15:clr>
        </p15:guide>
        <p15:guide id="34" orient="horz" pos="2910" userDrawn="1">
          <p15:clr>
            <a:srgbClr val="F26B43"/>
          </p15:clr>
        </p15:guide>
        <p15:guide id="35" orient="horz" pos="2994" userDrawn="1">
          <p15:clr>
            <a:srgbClr val="F26B43"/>
          </p15:clr>
        </p15:guide>
        <p15:guide id="36" orient="horz" pos="3402" userDrawn="1">
          <p15:clr>
            <a:srgbClr val="F26B43"/>
          </p15:clr>
        </p15:guide>
        <p15:guide id="37" orient="horz" pos="3492" userDrawn="1">
          <p15:clr>
            <a:srgbClr val="F26B43"/>
          </p15:clr>
        </p15:guide>
        <p15:guide id="38" orient="horz" pos="4088" userDrawn="1">
          <p15:clr>
            <a:srgbClr val="F26B43"/>
          </p15:clr>
        </p15:guide>
        <p15:guide id="39" orient="horz" pos="180" userDrawn="1">
          <p15:clr>
            <a:srgbClr val="F26B43"/>
          </p15:clr>
        </p15:guide>
        <p15:guide id="40" orient="horz" pos="798" userDrawn="1">
          <p15:clr>
            <a:srgbClr val="F26B43"/>
          </p15:clr>
        </p15:guide>
        <p15:guide id="41" orient="horz" pos="9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6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iccardo.negrello@unife.it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76168E1-2ABE-452E-6CE7-6C37A54F4466}"/>
              </a:ext>
            </a:extLst>
          </p:cNvPr>
          <p:cNvSpPr/>
          <p:nvPr/>
        </p:nvSpPr>
        <p:spPr>
          <a:xfrm>
            <a:off x="334964" y="2219324"/>
            <a:ext cx="7666036" cy="239351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755C7DE8-9B86-DAFE-07C7-57F441EC806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E052A621-71B9-40C2-9D59-194A2F51C87F}"/>
              </a:ext>
            </a:extLst>
          </p:cNvPr>
          <p:cNvSpPr/>
          <p:nvPr/>
        </p:nvSpPr>
        <p:spPr>
          <a:xfrm>
            <a:off x="666751" y="285340"/>
            <a:ext cx="9029699" cy="127041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BA1617E-B59A-ACD5-1331-4DCFDECB0269}"/>
              </a:ext>
            </a:extLst>
          </p:cNvPr>
          <p:cNvSpPr txBox="1">
            <a:spLocks/>
          </p:cNvSpPr>
          <p:nvPr/>
        </p:nvSpPr>
        <p:spPr>
          <a:xfrm>
            <a:off x="1581150" y="4093468"/>
            <a:ext cx="4285200" cy="393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900" dirty="0">
              <a:cs typeface="Helvetica" panose="020B0604020202020204" pitchFamily="34" charset="0"/>
            </a:endParaRP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F8CA2F1B-00BE-9D62-C5DD-CF11D3C62BB5}"/>
              </a:ext>
            </a:extLst>
          </p:cNvPr>
          <p:cNvSpPr txBox="1">
            <a:spLocks/>
          </p:cNvSpPr>
          <p:nvPr/>
        </p:nvSpPr>
        <p:spPr>
          <a:xfrm>
            <a:off x="8951912" y="4895533"/>
            <a:ext cx="2581277" cy="64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a-Latn-001" sz="20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40" name="Titolo 1">
            <a:extLst>
              <a:ext uri="{FF2B5EF4-FFF2-40B4-BE49-F238E27FC236}">
                <a16:creationId xmlns:a16="http://schemas.microsoft.com/office/drawing/2014/main" id="{8939F4AF-DF61-463F-BA91-E54C50E4E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475" y="2236023"/>
            <a:ext cx="7543800" cy="2376817"/>
          </a:xfrm>
        </p:spPr>
        <p:txBody>
          <a:bodyPr anchor="ctr">
            <a:noAutofit/>
          </a:bodyPr>
          <a:lstStyle/>
          <a:p>
            <a:pPr algn="l"/>
            <a:r>
              <a:rPr lang="en-US" sz="4000" dirty="0"/>
              <a:t>Light from Order:</a:t>
            </a:r>
            <a:br>
              <a:rPr lang="en-US" sz="4000" dirty="0"/>
            </a:br>
            <a:r>
              <a:rPr lang="en-US" sz="4000" dirty="0"/>
              <a:t>Radiation Generation through Oriented Crystal–Beam Interaction</a:t>
            </a:r>
            <a:endParaRPr lang="it-IT" sz="44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6A91178-5BC5-1895-6F42-F3F1473F9FA2}"/>
              </a:ext>
            </a:extLst>
          </p:cNvPr>
          <p:cNvSpPr txBox="1">
            <a:spLocks/>
          </p:cNvSpPr>
          <p:nvPr/>
        </p:nvSpPr>
        <p:spPr>
          <a:xfrm>
            <a:off x="656949" y="4883106"/>
            <a:ext cx="5429252" cy="1438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a-Latn-001" sz="1200" b="1" u="sng" dirty="0">
              <a:latin typeface="+mn-lt"/>
              <a:cs typeface="Helvetica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436D53B-F657-C3F8-BC69-BE592ECC4C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397"/>
          <a:stretch/>
        </p:blipFill>
        <p:spPr>
          <a:xfrm>
            <a:off x="3248025" y="318947"/>
            <a:ext cx="1264189" cy="1233628"/>
          </a:xfrm>
          <a:prstGeom prst="rect">
            <a:avLst/>
          </a:prstGeom>
        </p:spPr>
      </p:pic>
      <p:pic>
        <p:nvPicPr>
          <p:cNvPr id="18" name="Immagine 17" descr="Immagine che contiene bandiera, logo, simbolo, schermata&#10;&#10;Descrizione generata automaticamente">
            <a:extLst>
              <a:ext uri="{FF2B5EF4-FFF2-40B4-BE49-F238E27FC236}">
                <a16:creationId xmlns:a16="http://schemas.microsoft.com/office/drawing/2014/main" id="{92622C63-2FBC-C57F-CB19-3A2D0C2E8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" b="5466"/>
          <a:stretch>
            <a:fillRect/>
          </a:stretch>
        </p:blipFill>
        <p:spPr>
          <a:xfrm>
            <a:off x="695878" y="4777984"/>
            <a:ext cx="2287993" cy="1413266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F0E6FA6-CFD9-44BA-E8FB-583063112665}"/>
              </a:ext>
            </a:extLst>
          </p:cNvPr>
          <p:cNvSpPr txBox="1"/>
          <p:nvPr/>
        </p:nvSpPr>
        <p:spPr>
          <a:xfrm>
            <a:off x="2831482" y="4989235"/>
            <a:ext cx="27952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  <a:cs typeface="Roboto Condensed" panose="02000000000000000000" pitchFamily="2" charset="0"/>
              </a:rPr>
              <a:t>EIC-PATHFINDER-OPEN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b="1" dirty="0">
                <a:solidFill>
                  <a:prstClr val="black"/>
                </a:solidFill>
                <a:latin typeface="Roboto Condensed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  <a:cs typeface="Roboto Condensed" panose="02000000000000000000" pitchFamily="2" charset="0"/>
              </a:rPr>
              <a:t>TECHNO-CLS  (GA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  <a:cs typeface="Roboto Condensed" panose="02000000000000000000" pitchFamily="2" charset="0"/>
              </a:rPr>
              <a:t>101046458)</a:t>
            </a:r>
            <a:r>
              <a:rPr kumimoji="0" lang="ia-Latn-001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</p:txBody>
      </p:sp>
      <p:sp>
        <p:nvSpPr>
          <p:cNvPr id="12" name="CasellaDiTesto 35">
            <a:extLst>
              <a:ext uri="{FF2B5EF4-FFF2-40B4-BE49-F238E27FC236}">
                <a16:creationId xmlns:a16="http://schemas.microsoft.com/office/drawing/2014/main" id="{EDE6A876-1051-B3BD-5229-D4334B042B9D}"/>
              </a:ext>
            </a:extLst>
          </p:cNvPr>
          <p:cNvSpPr txBox="1"/>
          <p:nvPr/>
        </p:nvSpPr>
        <p:spPr>
          <a:xfrm>
            <a:off x="2386364" y="5602244"/>
            <a:ext cx="27952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H2020-MSCA-RISE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N-LIGHT  (GA 872196) </a:t>
            </a:r>
            <a:r>
              <a:rPr kumimoji="0" lang="en-GB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ia-Latn-001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9D2CB0-C466-29C7-D319-58E2BE46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8" y="382492"/>
            <a:ext cx="2158291" cy="10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D7C242A-C40B-8933-582F-5106ED133727}"/>
              </a:ext>
            </a:extLst>
          </p:cNvPr>
          <p:cNvSpPr/>
          <p:nvPr/>
        </p:nvSpPr>
        <p:spPr>
          <a:xfrm>
            <a:off x="7089776" y="4777984"/>
            <a:ext cx="4443412" cy="141326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dirty="0"/>
              <a:t>Riccardo Negrello</a:t>
            </a:r>
          </a:p>
          <a:p>
            <a:r>
              <a:rPr lang="it-IT" dirty="0" err="1"/>
              <a:t>Ph.D</a:t>
            </a:r>
            <a:r>
              <a:rPr lang="it-IT" dirty="0"/>
              <a:t> </a:t>
            </a:r>
            <a:r>
              <a:rPr lang="it-IT" dirty="0" err="1"/>
              <a:t>Student</a:t>
            </a:r>
            <a:r>
              <a:rPr lang="it-IT" dirty="0"/>
              <a:t> </a:t>
            </a:r>
          </a:p>
          <a:p>
            <a:r>
              <a:rPr lang="it-IT" dirty="0"/>
              <a:t>University of Ferrara</a:t>
            </a:r>
          </a:p>
          <a:p>
            <a:r>
              <a:rPr lang="it-IT" dirty="0"/>
              <a:t>INFN Ferrara </a:t>
            </a:r>
            <a:r>
              <a:rPr lang="it-IT" dirty="0" err="1"/>
              <a:t>Division</a:t>
            </a:r>
            <a:endParaRPr lang="it-IT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DA6366-2795-0481-603F-3E545A0AF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0" t="24444" r="24711" b="24448"/>
          <a:stretch>
            <a:fillRect/>
          </a:stretch>
        </p:blipFill>
        <p:spPr bwMode="auto">
          <a:xfrm>
            <a:off x="8502145" y="2219325"/>
            <a:ext cx="2775455" cy="2400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Picture 2" descr="TECHNO-CLS - Emerging technologies for crystal-based gamma ...">
            <a:extLst>
              <a:ext uri="{FF2B5EF4-FFF2-40B4-BE49-F238E27FC236}">
                <a16:creationId xmlns:a16="http://schemas.microsoft.com/office/drawing/2014/main" id="{CC8CD974-954C-D30D-D55D-5DDF9B50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80" y="343091"/>
            <a:ext cx="1873626" cy="11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3B85FC5F-6E06-7B1B-BAA2-AB0B365A7F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5390" y="444080"/>
            <a:ext cx="952927" cy="95292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8309604-684B-E82E-E91E-40115B0CFD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8126" y="370303"/>
            <a:ext cx="1363696" cy="11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46">
        <p:fade/>
      </p:transition>
    </mc:Choice>
    <mc:Fallback xmlns="">
      <p:transition spd="med" advTm="2104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152040AF-C049-3273-F10E-4419BA876DFB}"/>
              </a:ext>
            </a:extLst>
          </p:cNvPr>
          <p:cNvSpPr/>
          <p:nvPr/>
        </p:nvSpPr>
        <p:spPr>
          <a:xfrm>
            <a:off x="674687" y="289631"/>
            <a:ext cx="10858501" cy="976211"/>
          </a:xfrm>
          <a:prstGeom prst="roundRect">
            <a:avLst>
              <a:gd name="adj" fmla="val 104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B53A467-3301-DA92-0BF2-8C7C79A66FE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BA7D9BD9-9EDA-4CF2-9475-63E8E552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Serif" panose="02000603000000000000" pitchFamily="2" charset="0"/>
                <a:cs typeface="CMU Serif" panose="02000603000000000000" pitchFamily="2" charset="0"/>
              </a:rPr>
              <a:t>Channeling</a:t>
            </a:r>
            <a:endParaRPr lang="it-IT" sz="3600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840F27A-43ED-76A3-5533-02CD009CCE9B}"/>
              </a:ext>
            </a:extLst>
          </p:cNvPr>
          <p:cNvSpPr/>
          <p:nvPr/>
        </p:nvSpPr>
        <p:spPr>
          <a:xfrm>
            <a:off x="667488" y="1561517"/>
            <a:ext cx="4398159" cy="3058108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 w="50800">
            <a:solidFill>
              <a:srgbClr val="FF7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67C4EC11-0A5B-BDDF-E978-F43F2C5FC1AE}"/>
              </a:ext>
            </a:extLst>
          </p:cNvPr>
          <p:cNvSpPr/>
          <p:nvPr/>
        </p:nvSpPr>
        <p:spPr>
          <a:xfrm>
            <a:off x="5252751" y="1552575"/>
            <a:ext cx="6276974" cy="4638675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 w="50800">
            <a:solidFill>
              <a:srgbClr val="299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288A8106-4089-9FA9-B357-B5B5B2E038ED}"/>
              </a:ext>
            </a:extLst>
          </p:cNvPr>
          <p:cNvGrpSpPr/>
          <p:nvPr/>
        </p:nvGrpSpPr>
        <p:grpSpPr>
          <a:xfrm>
            <a:off x="913664" y="2402300"/>
            <a:ext cx="3761739" cy="1074027"/>
            <a:chOff x="350043" y="1271821"/>
            <a:chExt cx="4578455" cy="1307210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B33A74F-3A50-FA49-B339-3587B0866409}"/>
                </a:ext>
              </a:extLst>
            </p:cNvPr>
            <p:cNvSpPr txBox="1"/>
            <p:nvPr/>
          </p:nvSpPr>
          <p:spPr>
            <a:xfrm>
              <a:off x="350043" y="1700791"/>
              <a:ext cx="946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a typeface="CMU Serif" panose="02000603000000000000" pitchFamily="2" charset="0"/>
                  <a:cs typeface="CMU Serif" panose="02000603000000000000" pitchFamily="2" charset="0"/>
                </a:rPr>
                <a:t>particle</a:t>
              </a:r>
            </a:p>
          </p:txBody>
        </p:sp>
        <p:sp>
          <p:nvSpPr>
            <p:cNvPr id="20" name="Oval 113">
              <a:extLst>
                <a:ext uri="{FF2B5EF4-FFF2-40B4-BE49-F238E27FC236}">
                  <a16:creationId xmlns:a16="http://schemas.microsoft.com/office/drawing/2014/main" id="{1CBEF85B-84EC-31B1-43F7-83BEE9F7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780" y="137484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21" name="Oval 114">
              <a:extLst>
                <a:ext uri="{FF2B5EF4-FFF2-40B4-BE49-F238E27FC236}">
                  <a16:creationId xmlns:a16="http://schemas.microsoft.com/office/drawing/2014/main" id="{AC323CE2-1A52-5F6E-A411-AB6CBA99F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780" y="186417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22" name="Oval 115">
              <a:extLst>
                <a:ext uri="{FF2B5EF4-FFF2-40B4-BE49-F238E27FC236}">
                  <a16:creationId xmlns:a16="http://schemas.microsoft.com/office/drawing/2014/main" id="{10D61C3F-F4D2-DCFA-1427-FC795291F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470" y="203427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23" name="Oval 116">
              <a:extLst>
                <a:ext uri="{FF2B5EF4-FFF2-40B4-BE49-F238E27FC236}">
                  <a16:creationId xmlns:a16="http://schemas.microsoft.com/office/drawing/2014/main" id="{CDB318F6-6E18-4246-3E74-829DDD90F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580" y="145104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24" name="Oval 117">
              <a:extLst>
                <a:ext uri="{FF2B5EF4-FFF2-40B4-BE49-F238E27FC236}">
                  <a16:creationId xmlns:a16="http://schemas.microsoft.com/office/drawing/2014/main" id="{77250C47-878F-2118-B13A-B71CCF670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033" y="172427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25" name="Oval 118">
              <a:extLst>
                <a:ext uri="{FF2B5EF4-FFF2-40B4-BE49-F238E27FC236}">
                  <a16:creationId xmlns:a16="http://schemas.microsoft.com/office/drawing/2014/main" id="{36C64D38-81DF-65A9-F318-822EA8726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607" y="242663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26" name="Oval 119">
              <a:extLst>
                <a:ext uri="{FF2B5EF4-FFF2-40B4-BE49-F238E27FC236}">
                  <a16:creationId xmlns:a16="http://schemas.microsoft.com/office/drawing/2014/main" id="{7DC1CF01-6122-D41C-CFCF-4E0848BFD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580" y="137484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27" name="Oval 120">
              <a:extLst>
                <a:ext uri="{FF2B5EF4-FFF2-40B4-BE49-F238E27FC236}">
                  <a16:creationId xmlns:a16="http://schemas.microsoft.com/office/drawing/2014/main" id="{F4601108-7E19-F5AD-F43A-3E9ACACA3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098" y="202340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28" name="Oval 121">
              <a:extLst>
                <a:ext uri="{FF2B5EF4-FFF2-40B4-BE49-F238E27FC236}">
                  <a16:creationId xmlns:a16="http://schemas.microsoft.com/office/drawing/2014/main" id="{B146790F-2E53-1E3F-FCC0-7C461859F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233" y="171814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29" name="Oval 122">
              <a:extLst>
                <a:ext uri="{FF2B5EF4-FFF2-40B4-BE49-F238E27FC236}">
                  <a16:creationId xmlns:a16="http://schemas.microsoft.com/office/drawing/2014/main" id="{D5EDA6B8-830D-5684-B7A8-D540A0659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780" y="137484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30" name="Oval 123">
              <a:extLst>
                <a:ext uri="{FF2B5EF4-FFF2-40B4-BE49-F238E27FC236}">
                  <a16:creationId xmlns:a16="http://schemas.microsoft.com/office/drawing/2014/main" id="{1BEDCAEA-48C0-2BEF-B23A-A4BB34CE2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904" y="19194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31" name="Oval 124">
              <a:extLst>
                <a:ext uri="{FF2B5EF4-FFF2-40B4-BE49-F238E27FC236}">
                  <a16:creationId xmlns:a16="http://schemas.microsoft.com/office/drawing/2014/main" id="{99EF1839-D874-7C84-22BB-51EEBE487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233" y="2377816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32" name="Freeform 126">
              <a:extLst>
                <a:ext uri="{FF2B5EF4-FFF2-40B4-BE49-F238E27FC236}">
                  <a16:creationId xmlns:a16="http://schemas.microsoft.com/office/drawing/2014/main" id="{5E2E31A9-1C47-F730-DBFE-5ED61ECAD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454" y="1271821"/>
              <a:ext cx="1600200" cy="711200"/>
            </a:xfrm>
            <a:custGeom>
              <a:avLst/>
              <a:gdLst>
                <a:gd name="T0" fmla="*/ 0 w 1008"/>
                <a:gd name="T1" fmla="*/ 264 h 448"/>
                <a:gd name="T2" fmla="*/ 288 w 1008"/>
                <a:gd name="T3" fmla="*/ 264 h 448"/>
                <a:gd name="T4" fmla="*/ 576 w 1008"/>
                <a:gd name="T5" fmla="*/ 408 h 448"/>
                <a:gd name="T6" fmla="*/ 864 w 1008"/>
                <a:gd name="T7" fmla="*/ 408 h 448"/>
                <a:gd name="T8" fmla="*/ 816 w 1008"/>
                <a:gd name="T9" fmla="*/ 168 h 448"/>
                <a:gd name="T10" fmla="*/ 960 w 1008"/>
                <a:gd name="T11" fmla="*/ 24 h 448"/>
                <a:gd name="T12" fmla="*/ 1008 w 1008"/>
                <a:gd name="T13" fmla="*/ 2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8" h="448">
                  <a:moveTo>
                    <a:pt x="0" y="264"/>
                  </a:moveTo>
                  <a:cubicBezTo>
                    <a:pt x="96" y="252"/>
                    <a:pt x="192" y="240"/>
                    <a:pt x="288" y="264"/>
                  </a:cubicBezTo>
                  <a:cubicBezTo>
                    <a:pt x="384" y="288"/>
                    <a:pt x="480" y="384"/>
                    <a:pt x="576" y="408"/>
                  </a:cubicBezTo>
                  <a:cubicBezTo>
                    <a:pt x="672" y="432"/>
                    <a:pt x="824" y="448"/>
                    <a:pt x="864" y="408"/>
                  </a:cubicBezTo>
                  <a:cubicBezTo>
                    <a:pt x="904" y="368"/>
                    <a:pt x="800" y="232"/>
                    <a:pt x="816" y="168"/>
                  </a:cubicBezTo>
                  <a:cubicBezTo>
                    <a:pt x="832" y="104"/>
                    <a:pt x="928" y="48"/>
                    <a:pt x="960" y="24"/>
                  </a:cubicBezTo>
                  <a:cubicBezTo>
                    <a:pt x="992" y="0"/>
                    <a:pt x="1000" y="12"/>
                    <a:pt x="1008" y="2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sp>
          <p:nvSpPr>
            <p:cNvPr id="33" name="Freeform 127">
              <a:extLst>
                <a:ext uri="{FF2B5EF4-FFF2-40B4-BE49-F238E27FC236}">
                  <a16:creationId xmlns:a16="http://schemas.microsoft.com/office/drawing/2014/main" id="{2E63925F-3228-9C45-E279-59FCDDCF4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179" y="1528941"/>
              <a:ext cx="2959101" cy="901700"/>
            </a:xfrm>
            <a:custGeom>
              <a:avLst/>
              <a:gdLst>
                <a:gd name="T0" fmla="*/ 0 w 1864"/>
                <a:gd name="T1" fmla="*/ 376 h 568"/>
                <a:gd name="T2" fmla="*/ 912 w 1864"/>
                <a:gd name="T3" fmla="*/ 472 h 568"/>
                <a:gd name="T4" fmla="*/ 1440 w 1864"/>
                <a:gd name="T5" fmla="*/ 136 h 568"/>
                <a:gd name="T6" fmla="*/ 1824 w 1864"/>
                <a:gd name="T7" fmla="*/ 40 h 568"/>
                <a:gd name="T8" fmla="*/ 1680 w 1864"/>
                <a:gd name="T9" fmla="*/ 376 h 568"/>
                <a:gd name="T10" fmla="*/ 1728 w 1864"/>
                <a:gd name="T11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4" h="568">
                  <a:moveTo>
                    <a:pt x="0" y="376"/>
                  </a:moveTo>
                  <a:cubicBezTo>
                    <a:pt x="336" y="444"/>
                    <a:pt x="672" y="512"/>
                    <a:pt x="912" y="472"/>
                  </a:cubicBezTo>
                  <a:cubicBezTo>
                    <a:pt x="1152" y="432"/>
                    <a:pt x="1288" y="208"/>
                    <a:pt x="1440" y="136"/>
                  </a:cubicBezTo>
                  <a:cubicBezTo>
                    <a:pt x="1592" y="64"/>
                    <a:pt x="1784" y="0"/>
                    <a:pt x="1824" y="40"/>
                  </a:cubicBezTo>
                  <a:cubicBezTo>
                    <a:pt x="1864" y="80"/>
                    <a:pt x="1696" y="288"/>
                    <a:pt x="1680" y="376"/>
                  </a:cubicBezTo>
                  <a:cubicBezTo>
                    <a:pt x="1664" y="464"/>
                    <a:pt x="1696" y="516"/>
                    <a:pt x="1728" y="56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+mj-lt"/>
                <a:cs typeface="Arial" charset="0"/>
              </a:endParaRPr>
            </a:p>
          </p:txBody>
        </p:sp>
        <p:cxnSp>
          <p:nvCxnSpPr>
            <p:cNvPr id="34" name="Connettore 2 33">
              <a:extLst>
                <a:ext uri="{FF2B5EF4-FFF2-40B4-BE49-F238E27FC236}">
                  <a16:creationId xmlns:a16="http://schemas.microsoft.com/office/drawing/2014/main" id="{7FD689A4-FD73-CAE1-0079-9ACDE06D9FAF}"/>
                </a:ext>
              </a:extLst>
            </p:cNvPr>
            <p:cNvCxnSpPr/>
            <p:nvPr/>
          </p:nvCxnSpPr>
          <p:spPr>
            <a:xfrm flipV="1">
              <a:off x="1386759" y="1700791"/>
              <a:ext cx="410090" cy="1709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D8639357-93A9-A9BF-ED95-DB71550AC49D}"/>
                </a:ext>
              </a:extLst>
            </p:cNvPr>
            <p:cNvCxnSpPr/>
            <p:nvPr/>
          </p:nvCxnSpPr>
          <p:spPr>
            <a:xfrm>
              <a:off x="1377006" y="2004044"/>
              <a:ext cx="410090" cy="909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4E0BC1B3-96C5-704C-E8AB-E4BC2B47C8EC}"/>
              </a:ext>
            </a:extLst>
          </p:cNvPr>
          <p:cNvGrpSpPr/>
          <p:nvPr/>
        </p:nvGrpSpPr>
        <p:grpSpPr>
          <a:xfrm>
            <a:off x="6037038" y="2230967"/>
            <a:ext cx="4521627" cy="830563"/>
            <a:chOff x="6145246" y="1439478"/>
            <a:chExt cx="5051847" cy="893803"/>
          </a:xfrm>
        </p:grpSpPr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F8B0A8DD-F8FD-1341-A234-754E27903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1583" y="1902706"/>
              <a:ext cx="448460" cy="43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0000FF"/>
                  </a:solidFill>
                  <a:latin typeface="+mj-lt"/>
                  <a:ea typeface="CMU Serif" panose="02000603000000000000" pitchFamily="2" charset="0"/>
                  <a:cs typeface="CMU Serif" panose="02000603000000000000" pitchFamily="2" charset="0"/>
                </a:rPr>
                <a:t>e-</a:t>
              </a:r>
            </a:p>
          </p:txBody>
        </p:sp>
        <p:sp>
          <p:nvSpPr>
            <p:cNvPr id="39" name="Line 7">
              <a:extLst>
                <a:ext uri="{FF2B5EF4-FFF2-40B4-BE49-F238E27FC236}">
                  <a16:creationId xmlns:a16="http://schemas.microsoft.com/office/drawing/2014/main" id="{A0157AF8-E56F-296A-2546-6BCB72C5ED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1293" y="1580891"/>
              <a:ext cx="441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40" name="Line 8">
              <a:extLst>
                <a:ext uri="{FF2B5EF4-FFF2-40B4-BE49-F238E27FC236}">
                  <a16:creationId xmlns:a16="http://schemas.microsoft.com/office/drawing/2014/main" id="{C3AE749A-A061-3CB3-492C-DA57CCDEE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1768" y="2194194"/>
              <a:ext cx="441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CEDBF725-AC68-A675-BE02-1BA7E7A5E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493" y="1639630"/>
              <a:ext cx="4419600" cy="613303"/>
            </a:xfrm>
            <a:custGeom>
              <a:avLst/>
              <a:gdLst>
                <a:gd name="T0" fmla="*/ 0 w 3168"/>
                <a:gd name="T1" fmla="*/ 32 h 416"/>
                <a:gd name="T2" fmla="*/ 528 w 3168"/>
                <a:gd name="T3" fmla="*/ 320 h 416"/>
                <a:gd name="T4" fmla="*/ 1152 w 3168"/>
                <a:gd name="T5" fmla="*/ 32 h 416"/>
                <a:gd name="T6" fmla="*/ 1776 w 3168"/>
                <a:gd name="T7" fmla="*/ 320 h 416"/>
                <a:gd name="T8" fmla="*/ 2352 w 3168"/>
                <a:gd name="T9" fmla="*/ 32 h 416"/>
                <a:gd name="T10" fmla="*/ 2688 w 3168"/>
                <a:gd name="T11" fmla="*/ 128 h 416"/>
                <a:gd name="T12" fmla="*/ 3168 w 3168"/>
                <a:gd name="T1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8" h="416">
                  <a:moveTo>
                    <a:pt x="0" y="32"/>
                  </a:moveTo>
                  <a:cubicBezTo>
                    <a:pt x="168" y="176"/>
                    <a:pt x="336" y="320"/>
                    <a:pt x="528" y="320"/>
                  </a:cubicBezTo>
                  <a:cubicBezTo>
                    <a:pt x="720" y="320"/>
                    <a:pt x="944" y="32"/>
                    <a:pt x="1152" y="32"/>
                  </a:cubicBezTo>
                  <a:cubicBezTo>
                    <a:pt x="1360" y="32"/>
                    <a:pt x="1576" y="320"/>
                    <a:pt x="1776" y="320"/>
                  </a:cubicBezTo>
                  <a:cubicBezTo>
                    <a:pt x="1976" y="320"/>
                    <a:pt x="2200" y="64"/>
                    <a:pt x="2352" y="32"/>
                  </a:cubicBezTo>
                  <a:cubicBezTo>
                    <a:pt x="2504" y="0"/>
                    <a:pt x="2552" y="64"/>
                    <a:pt x="2688" y="128"/>
                  </a:cubicBezTo>
                  <a:cubicBezTo>
                    <a:pt x="2824" y="192"/>
                    <a:pt x="3088" y="368"/>
                    <a:pt x="3168" y="416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dirty="0">
                <a:solidFill>
                  <a:srgbClr val="FF0000"/>
                </a:solidFill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42" name="Text Box 17">
              <a:extLst>
                <a:ext uri="{FF2B5EF4-FFF2-40B4-BE49-F238E27FC236}">
                  <a16:creationId xmlns:a16="http://schemas.microsoft.com/office/drawing/2014/main" id="{BE518701-73B6-89B4-9A0E-0E43574D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5246" y="1439478"/>
              <a:ext cx="492876" cy="43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0000"/>
                  </a:solidFill>
                  <a:ea typeface="CMU Serif" panose="02000603000000000000" pitchFamily="2" charset="0"/>
                  <a:cs typeface="CMU Serif" panose="02000603000000000000" pitchFamily="2" charset="0"/>
                </a:rPr>
                <a:t>e+</a:t>
              </a:r>
              <a:endParaRPr lang="en-US" sz="2400" dirty="0">
                <a:solidFill>
                  <a:srgbClr val="FF0000"/>
                </a:solidFill>
                <a:ea typeface="CMU Serif" panose="02000603000000000000" pitchFamily="2" charset="0"/>
                <a:cs typeface="CMU Serif" panose="02000603000000000000" pitchFamily="2" charset="0"/>
              </a:endParaRPr>
            </a:p>
          </p:txBody>
        </p:sp>
        <p:sp>
          <p:nvSpPr>
            <p:cNvPr id="44" name="Oval 21">
              <a:extLst>
                <a:ext uri="{FF2B5EF4-FFF2-40B4-BE49-F238E27FC236}">
                  <a16:creationId xmlns:a16="http://schemas.microsoft.com/office/drawing/2014/main" id="{5D418997-7506-E393-B8C4-112087F27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4219" y="15034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45" name="Oval 22">
              <a:extLst>
                <a:ext uri="{FF2B5EF4-FFF2-40B4-BE49-F238E27FC236}">
                  <a16:creationId xmlns:a16="http://schemas.microsoft.com/office/drawing/2014/main" id="{EEC18EC2-7822-D791-7BB6-EE87ED610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0019" y="15034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46" name="Oval 23">
              <a:extLst>
                <a:ext uri="{FF2B5EF4-FFF2-40B4-BE49-F238E27FC236}">
                  <a16:creationId xmlns:a16="http://schemas.microsoft.com/office/drawing/2014/main" id="{66241783-E57A-94D4-871B-B5EAD044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5819" y="15034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47" name="Oval 24">
              <a:extLst>
                <a:ext uri="{FF2B5EF4-FFF2-40B4-BE49-F238E27FC236}">
                  <a16:creationId xmlns:a16="http://schemas.microsoft.com/office/drawing/2014/main" id="{60D7FA87-9FD7-F74B-9BC5-B38CB8976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1619" y="15034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48" name="Oval 25">
              <a:extLst>
                <a:ext uri="{FF2B5EF4-FFF2-40B4-BE49-F238E27FC236}">
                  <a16:creationId xmlns:a16="http://schemas.microsoft.com/office/drawing/2014/main" id="{48FED0A4-E250-69E8-BC91-720A6AEF3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419" y="15034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49" name="Oval 26">
              <a:extLst>
                <a:ext uri="{FF2B5EF4-FFF2-40B4-BE49-F238E27FC236}">
                  <a16:creationId xmlns:a16="http://schemas.microsoft.com/office/drawing/2014/main" id="{BD4C4107-F538-D5DF-D223-A0C3B50CA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3219" y="15034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50" name="Oval 27">
              <a:extLst>
                <a:ext uri="{FF2B5EF4-FFF2-40B4-BE49-F238E27FC236}">
                  <a16:creationId xmlns:a16="http://schemas.microsoft.com/office/drawing/2014/main" id="{0F0D51D7-4F0A-C79E-47BB-BDFD3F823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4619" y="1503433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51" name="Oval 28">
              <a:extLst>
                <a:ext uri="{FF2B5EF4-FFF2-40B4-BE49-F238E27FC236}">
                  <a16:creationId xmlns:a16="http://schemas.microsoft.com/office/drawing/2014/main" id="{150878E6-DA61-5816-FDEE-4786BA79A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7568" y="211799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52" name="Oval 29">
              <a:extLst>
                <a:ext uri="{FF2B5EF4-FFF2-40B4-BE49-F238E27FC236}">
                  <a16:creationId xmlns:a16="http://schemas.microsoft.com/office/drawing/2014/main" id="{9EAF89F4-9C63-D99E-6C8C-3EAE350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3368" y="211799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53" name="Oval 30">
              <a:extLst>
                <a:ext uri="{FF2B5EF4-FFF2-40B4-BE49-F238E27FC236}">
                  <a16:creationId xmlns:a16="http://schemas.microsoft.com/office/drawing/2014/main" id="{2A081E2B-D593-C2EF-92FA-ADB4DBEE9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9168" y="211799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54" name="Oval 31">
              <a:extLst>
                <a:ext uri="{FF2B5EF4-FFF2-40B4-BE49-F238E27FC236}">
                  <a16:creationId xmlns:a16="http://schemas.microsoft.com/office/drawing/2014/main" id="{9B398B0B-F8AE-02BE-3528-A11F7AB29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968" y="211799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55" name="Oval 32">
              <a:extLst>
                <a:ext uri="{FF2B5EF4-FFF2-40B4-BE49-F238E27FC236}">
                  <a16:creationId xmlns:a16="http://schemas.microsoft.com/office/drawing/2014/main" id="{9D89E4CB-5CBC-56E2-BB39-41C079C0C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0768" y="211799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56" name="Oval 33">
              <a:extLst>
                <a:ext uri="{FF2B5EF4-FFF2-40B4-BE49-F238E27FC236}">
                  <a16:creationId xmlns:a16="http://schemas.microsoft.com/office/drawing/2014/main" id="{AD0CA749-A5B9-183C-0D7B-12DDAE23D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6568" y="211799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57" name="Oval 34">
              <a:extLst>
                <a:ext uri="{FF2B5EF4-FFF2-40B4-BE49-F238E27FC236}">
                  <a16:creationId xmlns:a16="http://schemas.microsoft.com/office/drawing/2014/main" id="{B8FFDD07-1950-2B4B-B663-86D835BDA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968" y="2117994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  <p:sp>
          <p:nvSpPr>
            <p:cNvPr id="58" name="Freeform 106">
              <a:extLst>
                <a:ext uri="{FF2B5EF4-FFF2-40B4-BE49-F238E27FC236}">
                  <a16:creationId xmlns:a16="http://schemas.microsoft.com/office/drawing/2014/main" id="{DA83D066-3315-F7FA-4970-90339CE5C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293" y="2059256"/>
              <a:ext cx="4410075" cy="268288"/>
            </a:xfrm>
            <a:custGeom>
              <a:avLst/>
              <a:gdLst>
                <a:gd name="T0" fmla="*/ 0 w 3216"/>
                <a:gd name="T1" fmla="*/ 31 h 169"/>
                <a:gd name="T2" fmla="*/ 564 w 3216"/>
                <a:gd name="T3" fmla="*/ 127 h 169"/>
                <a:gd name="T4" fmla="*/ 1194 w 3216"/>
                <a:gd name="T5" fmla="*/ 13 h 169"/>
                <a:gd name="T6" fmla="*/ 1854 w 3216"/>
                <a:gd name="T7" fmla="*/ 139 h 169"/>
                <a:gd name="T8" fmla="*/ 2394 w 3216"/>
                <a:gd name="T9" fmla="*/ 7 h 169"/>
                <a:gd name="T10" fmla="*/ 2760 w 3216"/>
                <a:gd name="T11" fmla="*/ 97 h 169"/>
                <a:gd name="T12" fmla="*/ 3216 w 3216"/>
                <a:gd name="T1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6" h="169">
                  <a:moveTo>
                    <a:pt x="0" y="31"/>
                  </a:moveTo>
                  <a:cubicBezTo>
                    <a:pt x="93" y="47"/>
                    <a:pt x="365" y="130"/>
                    <a:pt x="564" y="127"/>
                  </a:cubicBezTo>
                  <a:cubicBezTo>
                    <a:pt x="763" y="124"/>
                    <a:pt x="979" y="11"/>
                    <a:pt x="1194" y="13"/>
                  </a:cubicBezTo>
                  <a:cubicBezTo>
                    <a:pt x="1409" y="15"/>
                    <a:pt x="1654" y="140"/>
                    <a:pt x="1854" y="139"/>
                  </a:cubicBezTo>
                  <a:cubicBezTo>
                    <a:pt x="2054" y="138"/>
                    <a:pt x="2243" y="14"/>
                    <a:pt x="2394" y="7"/>
                  </a:cubicBezTo>
                  <a:cubicBezTo>
                    <a:pt x="2545" y="0"/>
                    <a:pt x="2623" y="70"/>
                    <a:pt x="2760" y="97"/>
                  </a:cubicBezTo>
                  <a:cubicBezTo>
                    <a:pt x="2897" y="124"/>
                    <a:pt x="3121" y="154"/>
                    <a:pt x="3216" y="169"/>
                  </a:cubicBezTo>
                </a:path>
              </a:pathLst>
            </a:custGeom>
            <a:ln w="38100" cap="flat" cmpd="sng" algn="ctr">
              <a:solidFill>
                <a:srgbClr val="3839FD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800" dirty="0">
                <a:latin typeface="Rockwell" panose="02060603020205020403" pitchFamily="18" charset="0"/>
                <a:cs typeface="Arial" charset="0"/>
              </a:endParaRPr>
            </a:p>
          </p:txBody>
        </p:sp>
      </p:grp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AF1B49AB-CAF8-504E-73DE-09DA859FE55F}"/>
              </a:ext>
            </a:extLst>
          </p:cNvPr>
          <p:cNvSpPr txBox="1"/>
          <p:nvPr/>
        </p:nvSpPr>
        <p:spPr>
          <a:xfrm>
            <a:off x="666750" y="3797130"/>
            <a:ext cx="4399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b="1" dirty="0">
                <a:solidFill>
                  <a:srgbClr val="FF7F0E"/>
                </a:solidFill>
                <a:latin typeface="+mj-lt"/>
                <a:ea typeface="Roboto Condensed"/>
                <a:cs typeface="Roboto Condensed"/>
              </a:rPr>
              <a:t>M</a:t>
            </a:r>
            <a:r>
              <a:rPr lang="it-IT" sz="1800" b="1" dirty="0">
                <a:solidFill>
                  <a:srgbClr val="FF7F0E"/>
                </a:solidFill>
                <a:latin typeface="+mj-lt"/>
                <a:ea typeface="Roboto Condensed"/>
                <a:cs typeface="Roboto Condensed"/>
              </a:rPr>
              <a:t>ultiple scattering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C2C72248-C8B9-9275-4147-57A218173540}"/>
              </a:ext>
            </a:extLst>
          </p:cNvPr>
          <p:cNvSpPr txBox="1"/>
          <p:nvPr/>
        </p:nvSpPr>
        <p:spPr>
          <a:xfrm>
            <a:off x="5297550" y="3313225"/>
            <a:ext cx="519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dirty="0" err="1">
                <a:latin typeface="+mj-lt"/>
                <a:ea typeface="Roboto Condensed"/>
                <a:cs typeface="Roboto Condensed"/>
              </a:rPr>
              <a:t>If</a:t>
            </a:r>
            <a:r>
              <a:rPr lang="it-IT" dirty="0">
                <a:latin typeface="+mj-lt"/>
                <a:ea typeface="Roboto Condensed"/>
                <a:cs typeface="Roboto Condensed"/>
              </a:rPr>
              <a:t> the </a:t>
            </a:r>
            <a:r>
              <a:rPr lang="it-IT" dirty="0" err="1">
                <a:latin typeface="+mj-lt"/>
                <a:ea typeface="Roboto Condensed"/>
                <a:cs typeface="Roboto Condensed"/>
              </a:rPr>
              <a:t>incidence</a:t>
            </a:r>
            <a:r>
              <a:rPr lang="it-IT" dirty="0">
                <a:latin typeface="+mj-lt"/>
                <a:ea typeface="Roboto Condensed"/>
                <a:cs typeface="Roboto Condensed"/>
              </a:rPr>
              <a:t> angle &lt; </a:t>
            </a:r>
            <a:r>
              <a:rPr lang="it-IT" b="1" dirty="0" err="1">
                <a:latin typeface="+mj-lt"/>
                <a:ea typeface="Roboto Condensed"/>
                <a:cs typeface="Roboto Condensed"/>
              </a:rPr>
              <a:t>critical</a:t>
            </a:r>
            <a:r>
              <a:rPr lang="it-IT" b="1" dirty="0">
                <a:latin typeface="+mj-lt"/>
                <a:ea typeface="Roboto Condensed"/>
                <a:cs typeface="Roboto Condensed"/>
              </a:rPr>
              <a:t> angle</a:t>
            </a:r>
            <a:endParaRPr lang="it-IT" sz="1800" b="1" dirty="0">
              <a:latin typeface="+mj-lt"/>
              <a:ea typeface="Roboto Condensed"/>
              <a:cs typeface="Roboto Condensed"/>
            </a:endParaRPr>
          </a:p>
        </p:txBody>
      </p:sp>
      <p:pic>
        <p:nvPicPr>
          <p:cNvPr id="63" name="Immagine 62" descr="\documentclass{article}&#10;\usepackage{amsmath}&#10;\pagestyle{empty}&#10;\begin{document}&#10;&#10;$\theta_c = \sqrt{\dfrac{2 U_0}{pv}}$&#10;&#10;&#10;\end{document}" title="IguanaTex Bitmap Display">
            <a:extLst>
              <a:ext uri="{FF2B5EF4-FFF2-40B4-BE49-F238E27FC236}">
                <a16:creationId xmlns:a16="http://schemas.microsoft.com/office/drawing/2014/main" id="{19F95F4A-EB34-DF2C-D830-94146DD71F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276" y="3202817"/>
            <a:ext cx="1281253" cy="612734"/>
          </a:xfrm>
          <a:prstGeom prst="rect">
            <a:avLst/>
          </a:prstGeom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7EF27788-8336-5F34-EFC8-8D1A7D0ED273}"/>
              </a:ext>
            </a:extLst>
          </p:cNvPr>
          <p:cNvSpPr txBox="1"/>
          <p:nvPr/>
        </p:nvSpPr>
        <p:spPr>
          <a:xfrm>
            <a:off x="5334322" y="4736013"/>
            <a:ext cx="6135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sz="1800" dirty="0" err="1">
                <a:latin typeface="+mj-lt"/>
                <a:ea typeface="Roboto Condensed"/>
                <a:cs typeface="Roboto Condensed"/>
              </a:rPr>
              <a:t>Particles</a:t>
            </a:r>
            <a:r>
              <a:rPr lang="it-IT" sz="1800" dirty="0">
                <a:latin typeface="+mj-lt"/>
                <a:ea typeface="Roboto Condensed"/>
                <a:cs typeface="Roboto Condensed"/>
              </a:rPr>
              <a:t> </a:t>
            </a:r>
            <a:r>
              <a:rPr lang="it-IT" sz="1800" dirty="0" err="1">
                <a:latin typeface="+mj-lt"/>
                <a:ea typeface="Roboto Condensed"/>
                <a:cs typeface="Roboto Condensed"/>
              </a:rPr>
              <a:t>feels</a:t>
            </a:r>
            <a:r>
              <a:rPr lang="it-IT" sz="1800" dirty="0">
                <a:latin typeface="+mj-lt"/>
                <a:ea typeface="Roboto Condensed"/>
                <a:cs typeface="Roboto Condensed"/>
              </a:rPr>
              <a:t> the interaction with the </a:t>
            </a:r>
            <a:r>
              <a:rPr lang="it-IT" sz="1800" dirty="0" err="1">
                <a:latin typeface="+mj-lt"/>
                <a:ea typeface="Roboto Condensed"/>
                <a:cs typeface="Roboto Condensed"/>
              </a:rPr>
              <a:t>atoms</a:t>
            </a:r>
            <a:r>
              <a:rPr lang="it-IT" sz="1800" dirty="0">
                <a:latin typeface="+mj-lt"/>
                <a:ea typeface="Roboto Condensed"/>
                <a:cs typeface="Roboto Condensed"/>
              </a:rPr>
              <a:t> of the </a:t>
            </a:r>
            <a:r>
              <a:rPr lang="it-IT" sz="1800" dirty="0" err="1">
                <a:latin typeface="+mj-lt"/>
                <a:ea typeface="Roboto Condensed"/>
                <a:cs typeface="Roboto Condensed"/>
              </a:rPr>
              <a:t>plane</a:t>
            </a:r>
            <a:r>
              <a:rPr lang="it-IT" sz="1800" dirty="0">
                <a:latin typeface="+mj-lt"/>
                <a:ea typeface="Roboto Condensed"/>
                <a:cs typeface="Roboto Condensed"/>
              </a:rPr>
              <a:t> </a:t>
            </a:r>
            <a:r>
              <a:rPr lang="it-IT" sz="1800" dirty="0" err="1">
                <a:latin typeface="+mj-lt"/>
                <a:ea typeface="Roboto Condensed"/>
                <a:cs typeface="Roboto Condensed"/>
              </a:rPr>
              <a:t>as</a:t>
            </a:r>
            <a:r>
              <a:rPr lang="it-IT" sz="1800" dirty="0">
                <a:latin typeface="+mj-lt"/>
                <a:ea typeface="Roboto Condensed"/>
                <a:cs typeface="Roboto Condensed"/>
              </a:rPr>
              <a:t> a </a:t>
            </a:r>
            <a:r>
              <a:rPr lang="it-IT" sz="1800" dirty="0" err="1">
                <a:latin typeface="+mj-lt"/>
                <a:ea typeface="Roboto Condensed"/>
                <a:cs typeface="Roboto Condensed"/>
              </a:rPr>
              <a:t>whole</a:t>
            </a:r>
            <a:r>
              <a:rPr lang="it-IT" sz="1800" dirty="0">
                <a:latin typeface="+mj-lt"/>
                <a:ea typeface="Roboto Condensed"/>
                <a:cs typeface="Roboto Condensed"/>
              </a:rPr>
              <a:t> and start to oscillate in </a:t>
            </a:r>
            <a:r>
              <a:rPr lang="it-IT" sz="1800" b="1" dirty="0" err="1">
                <a:solidFill>
                  <a:srgbClr val="299F29"/>
                </a:solidFill>
                <a:latin typeface="+mj-lt"/>
                <a:ea typeface="Roboto Condensed"/>
                <a:cs typeface="Roboto Condensed"/>
              </a:rPr>
              <a:t>channeling</a:t>
            </a:r>
            <a:endParaRPr lang="it-IT" sz="1800" b="1" dirty="0">
              <a:solidFill>
                <a:srgbClr val="299F29"/>
              </a:solidFill>
              <a:latin typeface="+mj-lt"/>
              <a:ea typeface="Roboto Condensed"/>
              <a:cs typeface="Roboto Condense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D13CCBFB-8E9A-D0F4-5D23-42C609809B72}"/>
                  </a:ext>
                </a:extLst>
              </p:cNvPr>
              <p:cNvSpPr txBox="1"/>
              <p:nvPr/>
            </p:nvSpPr>
            <p:spPr>
              <a:xfrm>
                <a:off x="6029325" y="3763729"/>
                <a:ext cx="438869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it-IT" sz="18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1800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it-IT" sz="1800" b="0" i="0" dirty="0" smtClean="0">
                          <a:latin typeface="Cambria Math" panose="02040503050406030204" pitchFamily="18" charset="0"/>
                        </a:rPr>
                        <m:t>21 </m:t>
                      </m:r>
                      <m:r>
                        <m:rPr>
                          <m:sty m:val="p"/>
                        </m:rPr>
                        <a:rPr lang="it-IT" sz="1800" b="0" i="0" dirty="0" smtClean="0">
                          <a:latin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it-IT" sz="1800" b="0" i="0" dirty="0">
                  <a:latin typeface="Cambria Math" panose="02040503050406030204" pitchFamily="18" charset="0"/>
                </a:endParaRPr>
              </a:p>
              <a:p>
                <a:r>
                  <a:rPr lang="it-IT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dirty="0">
                        <a:latin typeface="Cambria Math" panose="02040503050406030204" pitchFamily="18" charset="0"/>
                      </a:rPr>
                      <m:t>E</m:t>
                    </m:r>
                    <m:r>
                      <a:rPr lang="it-IT" dirty="0">
                        <a:latin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it-IT" dirty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it-IT" dirty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it-IT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dirty="0">
                        <a:latin typeface="Cambria Math" panose="02040503050406030204" pitchFamily="18" charset="0"/>
                      </a:rPr>
                      <m:t>≈200 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it-IT" dirty="0"/>
              </a:p>
              <a:p>
                <a:r>
                  <a:rPr lang="it-IT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dirty="0">
                        <a:latin typeface="Cambria Math" panose="02040503050406030204" pitchFamily="18" charset="0"/>
                      </a:rPr>
                      <m:t>E</m:t>
                    </m:r>
                    <m:r>
                      <a:rPr lang="it-IT" dirty="0">
                        <a:latin typeface="Cambria Math" panose="02040503050406030204" pitchFamily="18" charset="0"/>
                      </a:rPr>
                      <m:t>≈100 </m:t>
                    </m:r>
                    <m:r>
                      <m:rPr>
                        <m:sty m:val="p"/>
                      </m:rPr>
                      <a:rPr lang="it-IT" dirty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it-IT" dirty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it-IT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dirty="0">
                        <a:latin typeface="Cambria Math" panose="02040503050406030204" pitchFamily="18" charset="0"/>
                      </a:rPr>
                      <m:t>≈20 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D13CCBFB-8E9A-D0F4-5D23-42C609809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325" y="3763729"/>
                <a:ext cx="4388695" cy="923330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C84743-6182-A11C-BF8A-3F64697309F7}"/>
              </a:ext>
            </a:extLst>
          </p:cNvPr>
          <p:cNvSpPr txBox="1"/>
          <p:nvPr/>
        </p:nvSpPr>
        <p:spPr>
          <a:xfrm>
            <a:off x="668937" y="1723162"/>
            <a:ext cx="4399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800" b="1" dirty="0" err="1">
                <a:solidFill>
                  <a:srgbClr val="FF7F0E"/>
                </a:solidFill>
                <a:latin typeface="+mj-lt"/>
                <a:ea typeface="Roboto Condensed"/>
                <a:cs typeface="Roboto Condensed"/>
              </a:rPr>
              <a:t>Amorphous</a:t>
            </a:r>
            <a:r>
              <a:rPr lang="it-IT" sz="2800" b="1" dirty="0">
                <a:solidFill>
                  <a:srgbClr val="FF7F0E"/>
                </a:solidFill>
                <a:latin typeface="+mj-lt"/>
                <a:ea typeface="Roboto Condensed"/>
                <a:cs typeface="Roboto Condensed"/>
              </a:rPr>
              <a:t> </a:t>
            </a:r>
            <a:r>
              <a:rPr lang="it-IT" sz="2800" b="1" dirty="0" err="1">
                <a:solidFill>
                  <a:srgbClr val="FF7F0E"/>
                </a:solidFill>
                <a:latin typeface="+mj-lt"/>
                <a:ea typeface="Roboto Condensed"/>
                <a:cs typeface="Roboto Condensed"/>
              </a:rPr>
              <a:t>material</a:t>
            </a:r>
            <a:endParaRPr lang="it-IT" sz="2800" b="1" dirty="0">
              <a:solidFill>
                <a:srgbClr val="FF7F0E"/>
              </a:solidFill>
              <a:latin typeface="+mj-lt"/>
              <a:ea typeface="Roboto Condensed"/>
              <a:cs typeface="Roboto Condensed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D07A2C-2E8B-5494-1FED-695A9F339042}"/>
              </a:ext>
            </a:extLst>
          </p:cNvPr>
          <p:cNvSpPr txBox="1"/>
          <p:nvPr/>
        </p:nvSpPr>
        <p:spPr>
          <a:xfrm>
            <a:off x="5249828" y="1694734"/>
            <a:ext cx="6276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800" b="1" dirty="0" err="1">
                <a:solidFill>
                  <a:srgbClr val="299F29"/>
                </a:solidFill>
                <a:latin typeface="+mj-lt"/>
                <a:ea typeface="Roboto Condensed"/>
                <a:cs typeface="Roboto Condensed"/>
              </a:rPr>
              <a:t>Oriented</a:t>
            </a:r>
            <a:r>
              <a:rPr lang="it-IT" sz="2800" b="1" dirty="0">
                <a:solidFill>
                  <a:srgbClr val="299F29"/>
                </a:solidFill>
                <a:latin typeface="+mj-lt"/>
                <a:ea typeface="Roboto Condensed"/>
                <a:cs typeface="Roboto Condensed"/>
              </a:rPr>
              <a:t> </a:t>
            </a:r>
            <a:r>
              <a:rPr lang="it-IT" sz="2800" b="1" dirty="0" err="1">
                <a:solidFill>
                  <a:srgbClr val="299F29"/>
                </a:solidFill>
                <a:latin typeface="+mj-lt"/>
                <a:ea typeface="Roboto Condensed"/>
                <a:cs typeface="Roboto Condensed"/>
              </a:rPr>
              <a:t>material</a:t>
            </a:r>
            <a:endParaRPr lang="it-IT" sz="2800" b="1" dirty="0">
              <a:solidFill>
                <a:srgbClr val="299F29"/>
              </a:solidFill>
              <a:latin typeface="+mj-lt"/>
              <a:ea typeface="Roboto Condensed"/>
              <a:cs typeface="Roboto Condensed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35FDD9A-16EA-4B95-670F-6A7AF86EB266}"/>
              </a:ext>
            </a:extLst>
          </p:cNvPr>
          <p:cNvSpPr txBox="1"/>
          <p:nvPr/>
        </p:nvSpPr>
        <p:spPr>
          <a:xfrm>
            <a:off x="5358353" y="53823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b="1" dirty="0">
                <a:solidFill>
                  <a:srgbClr val="FF7F0E"/>
                </a:solidFill>
                <a:latin typeface="+mj-lt"/>
                <a:ea typeface="Roboto Condensed"/>
                <a:cs typeface="Roboto Condensed"/>
              </a:rPr>
              <a:t>M</a:t>
            </a:r>
            <a:r>
              <a:rPr lang="it-IT" sz="1800" b="1" dirty="0">
                <a:solidFill>
                  <a:srgbClr val="FF7F0E"/>
                </a:solidFill>
                <a:latin typeface="+mj-lt"/>
                <a:ea typeface="Roboto Condensed"/>
                <a:cs typeface="Roboto Condensed"/>
              </a:rPr>
              <a:t>ultiple scattering </a:t>
            </a:r>
            <a:r>
              <a:rPr lang="it-IT" sz="1800" dirty="0" err="1">
                <a:latin typeface="+mj-lt"/>
                <a:ea typeface="Roboto Condensed"/>
                <a:cs typeface="Roboto Condensed"/>
              </a:rPr>
              <a:t>causes</a:t>
            </a:r>
            <a:r>
              <a:rPr lang="it-IT" sz="1800" dirty="0">
                <a:latin typeface="+mj-lt"/>
                <a:ea typeface="Roboto Condensed"/>
                <a:cs typeface="Roboto Condensed"/>
              </a:rPr>
              <a:t> </a:t>
            </a:r>
            <a:r>
              <a:rPr lang="it-IT" sz="1800" dirty="0" err="1">
                <a:latin typeface="+mj-lt"/>
                <a:ea typeface="Roboto Condensed"/>
                <a:cs typeface="Roboto Condensed"/>
              </a:rPr>
              <a:t>particles</a:t>
            </a:r>
            <a:r>
              <a:rPr lang="it-IT" sz="1800" dirty="0">
                <a:latin typeface="+mj-lt"/>
                <a:ea typeface="Roboto Condensed"/>
                <a:cs typeface="Roboto Condensed"/>
              </a:rPr>
              <a:t> to exit the </a:t>
            </a:r>
            <a:r>
              <a:rPr lang="it-IT" sz="1800" dirty="0" err="1">
                <a:latin typeface="+mj-lt"/>
                <a:ea typeface="Roboto Condensed"/>
                <a:cs typeface="Roboto Condensed"/>
              </a:rPr>
              <a:t>channeling</a:t>
            </a:r>
            <a:r>
              <a:rPr lang="it-IT" sz="1800" dirty="0">
                <a:latin typeface="+mj-lt"/>
                <a:ea typeface="Roboto Condensed"/>
                <a:cs typeface="Roboto Condensed"/>
              </a:rPr>
              <a:t> </a:t>
            </a:r>
            <a:r>
              <a:rPr lang="it-IT" sz="1800" dirty="0" err="1">
                <a:latin typeface="+mj-lt"/>
                <a:ea typeface="Roboto Condensed"/>
                <a:cs typeface="Roboto Condensed"/>
              </a:rPr>
              <a:t>condition</a:t>
            </a:r>
            <a:r>
              <a:rPr lang="it-IT" sz="1800" dirty="0">
                <a:latin typeface="+mj-lt"/>
                <a:ea typeface="Roboto Condensed"/>
                <a:cs typeface="Roboto Condensed"/>
              </a:rPr>
              <a:t> </a:t>
            </a:r>
            <a:r>
              <a:rPr lang="it-IT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it-IT" sz="1800" b="1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dechanneling</a:t>
            </a:r>
            <a:endParaRPr lang="it-IT" sz="1800" b="1" dirty="0">
              <a:latin typeface="+mj-lt"/>
              <a:ea typeface="Roboto Condensed"/>
              <a:cs typeface="Roboto Condensed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9D0EB7-4BCD-6805-9E25-3E916905BC1B}"/>
              </a:ext>
            </a:extLst>
          </p:cNvPr>
          <p:cNvSpPr txBox="1"/>
          <p:nvPr/>
        </p:nvSpPr>
        <p:spPr>
          <a:xfrm>
            <a:off x="662275" y="4783277"/>
            <a:ext cx="4398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J. </a:t>
            </a:r>
            <a:r>
              <a:rPr lang="it-IT" dirty="0" err="1"/>
              <a:t>Lindhard</a:t>
            </a:r>
            <a:r>
              <a:rPr lang="it-IT" dirty="0"/>
              <a:t>, </a:t>
            </a:r>
            <a:r>
              <a:rPr lang="it-IT" dirty="0" err="1"/>
              <a:t>Kgl</a:t>
            </a:r>
            <a:r>
              <a:rPr lang="it-IT" dirty="0"/>
              <a:t>. Dan. Vid. </a:t>
            </a:r>
            <a:r>
              <a:rPr lang="it-IT" dirty="0" err="1"/>
              <a:t>Selsk</a:t>
            </a:r>
            <a:r>
              <a:rPr lang="it-IT" dirty="0"/>
              <a:t>. </a:t>
            </a:r>
            <a:r>
              <a:rPr lang="it-IT" dirty="0" err="1"/>
              <a:t>Mat</a:t>
            </a:r>
            <a:r>
              <a:rPr lang="it-IT" dirty="0"/>
              <a:t>.-</a:t>
            </a:r>
            <a:r>
              <a:rPr lang="it-IT" dirty="0" err="1"/>
              <a:t>Fys</a:t>
            </a:r>
            <a:r>
              <a:rPr lang="it-IT" dirty="0"/>
              <a:t>. </a:t>
            </a:r>
            <a:r>
              <a:rPr lang="it-IT" dirty="0" err="1"/>
              <a:t>Medd</a:t>
            </a:r>
            <a:r>
              <a:rPr lang="it-IT" dirty="0"/>
              <a:t>. 34 No 4, 2821–2836 (1965)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5F94F4-A829-A5AA-DC12-85BBA7BF5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4CF6F0-C862-DED2-288B-D7BAAB050D35}"/>
              </a:ext>
            </a:extLst>
          </p:cNvPr>
          <p:cNvSpPr txBox="1"/>
          <p:nvPr/>
        </p:nvSpPr>
        <p:spPr>
          <a:xfrm>
            <a:off x="11603832" y="6307294"/>
            <a:ext cx="506412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2/9</a:t>
            </a:r>
          </a:p>
        </p:txBody>
      </p:sp>
    </p:spTree>
    <p:extLst>
      <p:ext uri="{BB962C8B-B14F-4D97-AF65-F5344CB8AC3E}">
        <p14:creationId xmlns:p14="http://schemas.microsoft.com/office/powerpoint/2010/main" val="353385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6586">
        <p159:morph option="byObject"/>
      </p:transition>
    </mc:Choice>
    <mc:Fallback xmlns="">
      <p:transition spd="slow" advTm="8658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D09C0-1802-F30F-27BE-01BDC880D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F836237A-D145-CC1D-C3F5-DF77C74D840A}"/>
              </a:ext>
            </a:extLst>
          </p:cNvPr>
          <p:cNvSpPr/>
          <p:nvPr/>
        </p:nvSpPr>
        <p:spPr>
          <a:xfrm>
            <a:off x="652462" y="284923"/>
            <a:ext cx="10880726" cy="1002462"/>
          </a:xfrm>
          <a:prstGeom prst="roundRect">
            <a:avLst>
              <a:gd name="adj" fmla="val 10429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24F5FCA-1CF6-ADD6-ED89-530F8A3CFDD3}"/>
              </a:ext>
            </a:extLst>
          </p:cNvPr>
          <p:cNvSpPr/>
          <p:nvPr/>
        </p:nvSpPr>
        <p:spPr>
          <a:xfrm>
            <a:off x="674689" y="2348809"/>
            <a:ext cx="5362578" cy="3842441"/>
          </a:xfrm>
          <a:prstGeom prst="roundRect">
            <a:avLst>
              <a:gd name="adj" fmla="val 5471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8319B8D-6549-0212-7A52-2ECD3B390E4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A8A8FDF0-8D2F-4A1C-2E7C-BC777C06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 of radiation in aligned crystals</a:t>
            </a: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CF458E6-D23A-BEC9-945F-35A35CF42A09}"/>
              </a:ext>
            </a:extLst>
          </p:cNvPr>
          <p:cNvSpPr/>
          <p:nvPr/>
        </p:nvSpPr>
        <p:spPr>
          <a:xfrm>
            <a:off x="666748" y="1552575"/>
            <a:ext cx="5362577" cy="666750"/>
          </a:xfrm>
          <a:prstGeom prst="roundRect">
            <a:avLst>
              <a:gd name="adj" fmla="val 10429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D93D12C-FAD1-76D9-A7A0-C2FCBDA3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369368"/>
            <a:ext cx="3143250" cy="151048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47BF42D-1936-4113-2357-EBBCDDFCA47D}"/>
              </a:ext>
            </a:extLst>
          </p:cNvPr>
          <p:cNvSpPr txBox="1"/>
          <p:nvPr/>
        </p:nvSpPr>
        <p:spPr>
          <a:xfrm>
            <a:off x="666748" y="1544505"/>
            <a:ext cx="5354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/>
              <a:t>Coherent</a:t>
            </a:r>
            <a:r>
              <a:rPr lang="it-IT" sz="2400" b="1" dirty="0"/>
              <a:t> Bremsstrahlung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E14CC74-3EDC-4903-FCB3-B00E933E4CF2}"/>
              </a:ext>
            </a:extLst>
          </p:cNvPr>
          <p:cNvSpPr txBox="1"/>
          <p:nvPr/>
        </p:nvSpPr>
        <p:spPr>
          <a:xfrm>
            <a:off x="674688" y="1895214"/>
            <a:ext cx="53546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(1950s) Ter-</a:t>
            </a:r>
            <a:r>
              <a:rPr lang="it-IT" sz="1600" dirty="0" err="1"/>
              <a:t>Mikaelian</a:t>
            </a:r>
            <a:r>
              <a:rPr lang="it-IT" sz="1600" dirty="0"/>
              <a:t>, Ferretti, Dyson-</a:t>
            </a:r>
            <a:r>
              <a:rPr lang="it-IT" sz="1600" dirty="0" err="1"/>
              <a:t>Uberall</a:t>
            </a:r>
            <a:r>
              <a:rPr lang="it-IT" sz="1600" dirty="0"/>
              <a:t> 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2E16C5B9-2E04-7B3F-95A2-70E2B9381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118" y="4069933"/>
            <a:ext cx="3421764" cy="2121317"/>
          </a:xfrm>
          <a:prstGeom prst="rect">
            <a:avLst/>
          </a:prstGeom>
        </p:spPr>
      </p:pic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3944DAEE-B75C-738A-18DC-0351FB08D8C6}"/>
              </a:ext>
            </a:extLst>
          </p:cNvPr>
          <p:cNvSpPr/>
          <p:nvPr/>
        </p:nvSpPr>
        <p:spPr>
          <a:xfrm>
            <a:off x="6180141" y="2371061"/>
            <a:ext cx="5362578" cy="3842441"/>
          </a:xfrm>
          <a:prstGeom prst="roundRect">
            <a:avLst>
              <a:gd name="adj" fmla="val 5471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7" name="Rettangolo con angoli arrotondati 26">
            <a:extLst>
              <a:ext uri="{FF2B5EF4-FFF2-40B4-BE49-F238E27FC236}">
                <a16:creationId xmlns:a16="http://schemas.microsoft.com/office/drawing/2014/main" id="{0AE459A9-5BFD-2E6B-4E58-5FDEF07FB3B5}"/>
              </a:ext>
            </a:extLst>
          </p:cNvPr>
          <p:cNvSpPr/>
          <p:nvPr/>
        </p:nvSpPr>
        <p:spPr>
          <a:xfrm>
            <a:off x="6172200" y="1574827"/>
            <a:ext cx="5362577" cy="666750"/>
          </a:xfrm>
          <a:prstGeom prst="roundRect">
            <a:avLst>
              <a:gd name="adj" fmla="val 10429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B8CB5F1-17E2-1BCF-79CB-28464D87C067}"/>
              </a:ext>
            </a:extLst>
          </p:cNvPr>
          <p:cNvSpPr txBox="1"/>
          <p:nvPr/>
        </p:nvSpPr>
        <p:spPr>
          <a:xfrm>
            <a:off x="6172200" y="1566757"/>
            <a:ext cx="5354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Channeling </a:t>
            </a:r>
            <a:r>
              <a:rPr lang="it-IT" sz="2400" b="1" dirty="0" err="1"/>
              <a:t>Radiation</a:t>
            </a:r>
            <a:endParaRPr lang="it-IT" sz="2400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863FB1D-929A-A584-34EC-3FC42B27EBAC}"/>
              </a:ext>
            </a:extLst>
          </p:cNvPr>
          <p:cNvSpPr txBox="1"/>
          <p:nvPr/>
        </p:nvSpPr>
        <p:spPr>
          <a:xfrm>
            <a:off x="6180140" y="1917466"/>
            <a:ext cx="53546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Channeling </a:t>
            </a:r>
            <a:r>
              <a:rPr lang="it-IT" sz="1600" dirty="0" err="1"/>
              <a:t>Radiation</a:t>
            </a:r>
            <a:r>
              <a:rPr lang="it-IT" sz="1600" dirty="0"/>
              <a:t> (1976, </a:t>
            </a:r>
            <a:r>
              <a:rPr lang="it-IT" sz="1600" dirty="0" err="1"/>
              <a:t>Kumakhov</a:t>
            </a:r>
            <a:r>
              <a:rPr lang="it-IT" sz="1600" dirty="0"/>
              <a:t>)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D16CBBAF-567F-087E-0A0D-E0974C4F8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712" y="2458405"/>
            <a:ext cx="3323475" cy="1503995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1B8D544C-A178-EA8B-AFBC-66D271F83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221" y="3932497"/>
            <a:ext cx="3642729" cy="2258753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C534F4-77D3-1658-66FD-67B18D166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FD5F9F-99BE-9052-1D52-A7AB1F5A1562}"/>
              </a:ext>
            </a:extLst>
          </p:cNvPr>
          <p:cNvSpPr txBox="1"/>
          <p:nvPr/>
        </p:nvSpPr>
        <p:spPr>
          <a:xfrm>
            <a:off x="11603832" y="6307294"/>
            <a:ext cx="506412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3/9</a:t>
            </a:r>
          </a:p>
        </p:txBody>
      </p:sp>
    </p:spTree>
    <p:extLst>
      <p:ext uri="{BB962C8B-B14F-4D97-AF65-F5344CB8AC3E}">
        <p14:creationId xmlns:p14="http://schemas.microsoft.com/office/powerpoint/2010/main" val="22594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512">
        <p:fade/>
      </p:transition>
    </mc:Choice>
    <mc:Fallback xmlns="">
      <p:transition spd="med" advTm="4051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67980D9E-FFD8-925B-B137-E10194C1057F}"/>
              </a:ext>
            </a:extLst>
          </p:cNvPr>
          <p:cNvSpPr/>
          <p:nvPr/>
        </p:nvSpPr>
        <p:spPr>
          <a:xfrm>
            <a:off x="7994235" y="3962400"/>
            <a:ext cx="3862803" cy="2219850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39AE1E1-45AC-76BC-71AA-AE777B15A2F9}"/>
              </a:ext>
            </a:extLst>
          </p:cNvPr>
          <p:cNvSpPr/>
          <p:nvPr/>
        </p:nvSpPr>
        <p:spPr>
          <a:xfrm>
            <a:off x="334963" y="1565577"/>
            <a:ext cx="3827462" cy="2234898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1A7E467-59E8-B5F2-5C4F-2CCE925E0F96}"/>
              </a:ext>
            </a:extLst>
          </p:cNvPr>
          <p:cNvSpPr/>
          <p:nvPr/>
        </p:nvSpPr>
        <p:spPr>
          <a:xfrm>
            <a:off x="8000999" y="1556122"/>
            <a:ext cx="3856037" cy="2234898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 descr="Immagine che contiene Blu intenso, Blu elettrico, luce, Blu cobalto&#10;&#10;Il contenuto generato dall'IA potrebbe non essere corretto.">
            <a:extLst>
              <a:ext uri="{FF2B5EF4-FFF2-40B4-BE49-F238E27FC236}">
                <a16:creationId xmlns:a16="http://schemas.microsoft.com/office/drawing/2014/main" id="{B0AE6F07-106F-3572-82C8-F5E40E814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7682" r="19661" b="17534"/>
          <a:stretch>
            <a:fillRect/>
          </a:stretch>
        </p:blipFill>
        <p:spPr>
          <a:xfrm>
            <a:off x="4996259" y="1565577"/>
            <a:ext cx="2323308" cy="201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769CB0C-1A5A-4E01-B663-A7C70B679A24}"/>
              </a:ext>
            </a:extLst>
          </p:cNvPr>
          <p:cNvSpPr/>
          <p:nvPr/>
        </p:nvSpPr>
        <p:spPr>
          <a:xfrm>
            <a:off x="674687" y="289631"/>
            <a:ext cx="10858501" cy="976211"/>
          </a:xfrm>
          <a:prstGeom prst="roundRect">
            <a:avLst>
              <a:gd name="adj" fmla="val 104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70A0B0E3-AB4A-6A44-5CA0-75300FFD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5750"/>
            <a:ext cx="10866438" cy="984251"/>
          </a:xfrm>
        </p:spPr>
        <p:txBody>
          <a:bodyPr/>
          <a:lstStyle/>
          <a:p>
            <a:r>
              <a:rPr lang="en-US" dirty="0">
                <a:ea typeface="CMU Serif" panose="02000603000000000000" pitchFamily="2" charset="0"/>
                <a:cs typeface="CMU Serif" panose="02000603000000000000" pitchFamily="2" charset="0"/>
              </a:rPr>
              <a:t>Experiments with crystals</a:t>
            </a:r>
            <a:endParaRPr lang="it-IT" sz="3600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16A2213-E38A-9245-A41F-13352798C499}"/>
              </a:ext>
            </a:extLst>
          </p:cNvPr>
          <p:cNvSpPr/>
          <p:nvPr/>
        </p:nvSpPr>
        <p:spPr>
          <a:xfrm>
            <a:off x="329247" y="3966338"/>
            <a:ext cx="3833178" cy="2234287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E0B4913-67F8-5771-2DDE-2B99C6B69D9B}"/>
              </a:ext>
            </a:extLst>
          </p:cNvPr>
          <p:cNvSpPr txBox="1"/>
          <p:nvPr/>
        </p:nvSpPr>
        <p:spPr>
          <a:xfrm>
            <a:off x="334964" y="1523688"/>
            <a:ext cx="3979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Crystal-based collimation or beam extraction from an accelerator </a:t>
            </a:r>
            <a:endParaRPr lang="it-IT" sz="2000" b="1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11D1EB2-C886-672A-6482-02A8F50CA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9" y="2211908"/>
            <a:ext cx="3630291" cy="147725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F262860-BA52-FECF-CE44-E7890EAB7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172"/>
          <a:stretch>
            <a:fillRect/>
          </a:stretch>
        </p:blipFill>
        <p:spPr>
          <a:xfrm>
            <a:off x="8280013" y="2270988"/>
            <a:ext cx="3331424" cy="148272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B5531D3-C7CE-D6DB-38F1-0CC397CBE0F9}"/>
              </a:ext>
            </a:extLst>
          </p:cNvPr>
          <p:cNvSpPr txBox="1"/>
          <p:nvPr/>
        </p:nvSpPr>
        <p:spPr>
          <a:xfrm>
            <a:off x="8001000" y="1584757"/>
            <a:ext cx="3856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Innovative X and gamma ray source</a:t>
            </a:r>
            <a:br>
              <a:rPr lang="en-US" sz="2000" b="1" dirty="0"/>
            </a:br>
            <a:r>
              <a:rPr lang="en-US" sz="2000" b="1" dirty="0"/>
              <a:t>(Crystalline Undulator)</a:t>
            </a:r>
            <a:endParaRPr lang="it-IT" sz="20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A91F063-6DB3-7247-1651-A09E345C9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96" y="4238059"/>
            <a:ext cx="3274282" cy="1962566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A601BC1-A86C-E8D8-CCA6-A88F99B6D773}"/>
              </a:ext>
            </a:extLst>
          </p:cNvPr>
          <p:cNvSpPr/>
          <p:nvPr/>
        </p:nvSpPr>
        <p:spPr>
          <a:xfrm>
            <a:off x="481647" y="4118738"/>
            <a:ext cx="2530793" cy="463422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16A1D60C-8F04-3C79-B80F-75EAC80EF603}"/>
              </a:ext>
            </a:extLst>
          </p:cNvPr>
          <p:cNvSpPr/>
          <p:nvPr/>
        </p:nvSpPr>
        <p:spPr>
          <a:xfrm>
            <a:off x="2818926" y="4318373"/>
            <a:ext cx="1137348" cy="878134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E5543D-0F07-31A2-6206-BF55873FC291}"/>
              </a:ext>
            </a:extLst>
          </p:cNvPr>
          <p:cNvSpPr txBox="1"/>
          <p:nvPr/>
        </p:nvSpPr>
        <p:spPr>
          <a:xfrm>
            <a:off x="334963" y="3923570"/>
            <a:ext cx="39855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Measurements of MDM &amp; EDM of </a:t>
            </a:r>
            <a:r>
              <a:rPr lang="en-US" sz="2000" b="1" dirty="0" err="1"/>
              <a:t>exhotic</a:t>
            </a:r>
            <a:r>
              <a:rPr lang="en-US" sz="2000" b="1" dirty="0"/>
              <a:t> particles</a:t>
            </a:r>
            <a:endParaRPr lang="it-IT" sz="2000" b="1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A90DA55D-5BB6-737E-1EE1-4BB52D162065}"/>
              </a:ext>
            </a:extLst>
          </p:cNvPr>
          <p:cNvSpPr/>
          <p:nvPr/>
        </p:nvSpPr>
        <p:spPr>
          <a:xfrm>
            <a:off x="4309109" y="3980776"/>
            <a:ext cx="3549016" cy="2219849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C200008-8F55-BA9E-BC95-B9DDF386D507}"/>
              </a:ext>
            </a:extLst>
          </p:cNvPr>
          <p:cNvSpPr txBox="1"/>
          <p:nvPr/>
        </p:nvSpPr>
        <p:spPr>
          <a:xfrm>
            <a:off x="4328162" y="3995363"/>
            <a:ext cx="3529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Oriented Calorimeters</a:t>
            </a:r>
            <a:endParaRPr lang="it-IT" sz="2000" b="1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6EC42366-37AC-9BF5-6BF1-AB542F7336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263" y="4688791"/>
            <a:ext cx="3274957" cy="1512534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35B7872-CBA7-7C3D-90F1-1E33DFB6B113}"/>
              </a:ext>
            </a:extLst>
          </p:cNvPr>
          <p:cNvSpPr txBox="1"/>
          <p:nvPr/>
        </p:nvSpPr>
        <p:spPr>
          <a:xfrm>
            <a:off x="7994235" y="3991035"/>
            <a:ext cx="3852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Improved positron source for future colliders</a:t>
            </a:r>
            <a:endParaRPr lang="it-IT" sz="2000" b="1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47EA0D3-2966-BB91-2BE5-E41C080F6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885" y="4318373"/>
            <a:ext cx="3145463" cy="1864306"/>
          </a:xfrm>
          <a:prstGeom prst="rect">
            <a:avLst/>
          </a:prstGeom>
        </p:spPr>
      </p:pic>
      <p:sp>
        <p:nvSpPr>
          <p:cNvPr id="31" name="Rectangle 1">
            <a:extLst>
              <a:ext uri="{FF2B5EF4-FFF2-40B4-BE49-F238E27FC236}">
                <a16:creationId xmlns:a16="http://schemas.microsoft.com/office/drawing/2014/main" id="{925A942C-F783-2DFF-A0D2-12773C94F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4BCDD4-A30D-F586-DE9D-E26A3DBEF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F01CB4-E6CF-5BAF-9645-70E6D68BDB6E}"/>
              </a:ext>
            </a:extLst>
          </p:cNvPr>
          <p:cNvSpPr txBox="1"/>
          <p:nvPr/>
        </p:nvSpPr>
        <p:spPr>
          <a:xfrm>
            <a:off x="11603832" y="6307294"/>
            <a:ext cx="506412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4/9</a:t>
            </a:r>
          </a:p>
        </p:txBody>
      </p:sp>
    </p:spTree>
    <p:extLst>
      <p:ext uri="{BB962C8B-B14F-4D97-AF65-F5344CB8AC3E}">
        <p14:creationId xmlns:p14="http://schemas.microsoft.com/office/powerpoint/2010/main" val="715269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80683-4739-C475-B92B-5D93EA2C6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AD01D59C-404C-6CB8-B9AD-1AEC05542167}"/>
              </a:ext>
            </a:extLst>
          </p:cNvPr>
          <p:cNvSpPr/>
          <p:nvPr/>
        </p:nvSpPr>
        <p:spPr>
          <a:xfrm>
            <a:off x="7994235" y="3962400"/>
            <a:ext cx="3862803" cy="2219850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F541BEE-3ACB-6CDC-6A5F-E3C6D1A2EC65}"/>
              </a:ext>
            </a:extLst>
          </p:cNvPr>
          <p:cNvSpPr/>
          <p:nvPr/>
        </p:nvSpPr>
        <p:spPr>
          <a:xfrm>
            <a:off x="334963" y="1565577"/>
            <a:ext cx="3827462" cy="2234898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A9EFF89-D43D-CF78-AC22-6F420FB40C35}"/>
              </a:ext>
            </a:extLst>
          </p:cNvPr>
          <p:cNvSpPr/>
          <p:nvPr/>
        </p:nvSpPr>
        <p:spPr>
          <a:xfrm>
            <a:off x="8000999" y="1556122"/>
            <a:ext cx="3856037" cy="2234898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 descr="Immagine che contiene Blu intenso, Blu elettrico, luce, Blu cobalto&#10;&#10;Il contenuto generato dall'IA potrebbe non essere corretto.">
            <a:extLst>
              <a:ext uri="{FF2B5EF4-FFF2-40B4-BE49-F238E27FC236}">
                <a16:creationId xmlns:a16="http://schemas.microsoft.com/office/drawing/2014/main" id="{E9880B0A-4A12-0199-571D-71A463452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7682" r="19661" b="17534"/>
          <a:stretch>
            <a:fillRect/>
          </a:stretch>
        </p:blipFill>
        <p:spPr>
          <a:xfrm>
            <a:off x="4996259" y="1565577"/>
            <a:ext cx="2323308" cy="201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DD5392F-19D0-4B61-E1E2-4D2E8D77D07F}"/>
              </a:ext>
            </a:extLst>
          </p:cNvPr>
          <p:cNvSpPr/>
          <p:nvPr/>
        </p:nvSpPr>
        <p:spPr>
          <a:xfrm>
            <a:off x="674687" y="289631"/>
            <a:ext cx="10858501" cy="976211"/>
          </a:xfrm>
          <a:prstGeom prst="roundRect">
            <a:avLst>
              <a:gd name="adj" fmla="val 104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ADB6B2FF-9985-F994-D6CA-4F5E5CB1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5750"/>
            <a:ext cx="10866438" cy="984251"/>
          </a:xfrm>
        </p:spPr>
        <p:txBody>
          <a:bodyPr/>
          <a:lstStyle/>
          <a:p>
            <a:r>
              <a:rPr lang="en-US" dirty="0">
                <a:ea typeface="CMU Serif" panose="02000603000000000000" pitchFamily="2" charset="0"/>
                <a:cs typeface="CMU Serif" panose="02000603000000000000" pitchFamily="2" charset="0"/>
              </a:rPr>
              <a:t>Experiments with crystals</a:t>
            </a:r>
            <a:endParaRPr lang="it-IT" sz="3600" dirty="0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C4952FB-5545-46EB-B929-29C17CCF94A0}"/>
              </a:ext>
            </a:extLst>
          </p:cNvPr>
          <p:cNvSpPr/>
          <p:nvPr/>
        </p:nvSpPr>
        <p:spPr>
          <a:xfrm>
            <a:off x="329247" y="3966338"/>
            <a:ext cx="3833178" cy="2234287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55F334D-16E3-0412-6367-AF058E6DA7DA}"/>
              </a:ext>
            </a:extLst>
          </p:cNvPr>
          <p:cNvSpPr txBox="1"/>
          <p:nvPr/>
        </p:nvSpPr>
        <p:spPr>
          <a:xfrm>
            <a:off x="334964" y="1523688"/>
            <a:ext cx="3979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Crystal-based collimation or beam extraction from an accelerator </a:t>
            </a:r>
            <a:endParaRPr lang="it-IT" sz="2000" b="1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FF455F3-E631-4645-5A86-B2F3B1C7D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9" y="2211908"/>
            <a:ext cx="3630291" cy="147725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04416D7-ED7D-847E-34C7-761F0264B6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172"/>
          <a:stretch>
            <a:fillRect/>
          </a:stretch>
        </p:blipFill>
        <p:spPr>
          <a:xfrm>
            <a:off x="8280013" y="2270988"/>
            <a:ext cx="3331424" cy="148272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B3E2D01-E140-B2A3-BAB0-F05A71E07914}"/>
              </a:ext>
            </a:extLst>
          </p:cNvPr>
          <p:cNvSpPr txBox="1"/>
          <p:nvPr/>
        </p:nvSpPr>
        <p:spPr>
          <a:xfrm>
            <a:off x="8001000" y="1584757"/>
            <a:ext cx="3856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Innovative X and gamma ray source</a:t>
            </a:r>
            <a:br>
              <a:rPr lang="en-US" sz="2000" b="1" dirty="0"/>
            </a:br>
            <a:r>
              <a:rPr lang="en-US" sz="2000" b="1" dirty="0"/>
              <a:t>(Crystalline Undulator)</a:t>
            </a:r>
            <a:endParaRPr lang="it-IT" sz="20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A537E62-6B96-2E1D-76C7-50F67BDEE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96" y="4238059"/>
            <a:ext cx="3274282" cy="1962566"/>
          </a:xfrm>
          <a:prstGeom prst="rect">
            <a:avLst/>
          </a:prstGeom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7B57F40-066E-A063-EF3A-894AAD30350A}"/>
              </a:ext>
            </a:extLst>
          </p:cNvPr>
          <p:cNvSpPr/>
          <p:nvPr/>
        </p:nvSpPr>
        <p:spPr>
          <a:xfrm>
            <a:off x="481647" y="4118738"/>
            <a:ext cx="2530793" cy="463422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DA11908-0373-628F-4AC8-D6DDC12BDDA1}"/>
              </a:ext>
            </a:extLst>
          </p:cNvPr>
          <p:cNvSpPr/>
          <p:nvPr/>
        </p:nvSpPr>
        <p:spPr>
          <a:xfrm>
            <a:off x="2818926" y="4318373"/>
            <a:ext cx="1137348" cy="878134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91F4A2D-EAF4-1B63-8D47-1AF3756A07ED}"/>
              </a:ext>
            </a:extLst>
          </p:cNvPr>
          <p:cNvSpPr txBox="1"/>
          <p:nvPr/>
        </p:nvSpPr>
        <p:spPr>
          <a:xfrm>
            <a:off x="334963" y="3923570"/>
            <a:ext cx="39855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Measurements of MDM &amp; EDM of </a:t>
            </a:r>
            <a:r>
              <a:rPr lang="en-US" sz="2000" b="1" dirty="0" err="1"/>
              <a:t>exhotic</a:t>
            </a:r>
            <a:r>
              <a:rPr lang="en-US" sz="2000" b="1" dirty="0"/>
              <a:t> particles</a:t>
            </a:r>
            <a:endParaRPr lang="it-IT" sz="2000" b="1" dirty="0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AC7C7BBC-D2CA-2FA1-1C6B-236238DB9AA7}"/>
              </a:ext>
            </a:extLst>
          </p:cNvPr>
          <p:cNvSpPr/>
          <p:nvPr/>
        </p:nvSpPr>
        <p:spPr>
          <a:xfrm>
            <a:off x="4309109" y="3980776"/>
            <a:ext cx="3549016" cy="2219849"/>
          </a:xfrm>
          <a:prstGeom prst="roundRect">
            <a:avLst>
              <a:gd name="adj" fmla="val 40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927233A-8B1B-1FAF-AB22-824FF2F05D6A}"/>
              </a:ext>
            </a:extLst>
          </p:cNvPr>
          <p:cNvSpPr txBox="1"/>
          <p:nvPr/>
        </p:nvSpPr>
        <p:spPr>
          <a:xfrm>
            <a:off x="4328162" y="3995363"/>
            <a:ext cx="3529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Oriented Calorimeters</a:t>
            </a:r>
            <a:endParaRPr lang="it-IT" sz="2000" b="1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06D475F4-CBA6-6524-52F1-0D1550B11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263" y="4688791"/>
            <a:ext cx="3274957" cy="1512534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5502854-287D-112F-790E-08D5A2D70823}"/>
              </a:ext>
            </a:extLst>
          </p:cNvPr>
          <p:cNvSpPr txBox="1"/>
          <p:nvPr/>
        </p:nvSpPr>
        <p:spPr>
          <a:xfrm>
            <a:off x="7994235" y="3991035"/>
            <a:ext cx="3852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Improved positron source for future colliders</a:t>
            </a:r>
            <a:endParaRPr lang="it-IT" sz="2000" b="1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90A2CD39-16BB-35DA-D201-267A39A07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885" y="4318373"/>
            <a:ext cx="3145463" cy="1864306"/>
          </a:xfrm>
          <a:prstGeom prst="rect">
            <a:avLst/>
          </a:prstGeom>
        </p:spPr>
      </p:pic>
      <p:sp>
        <p:nvSpPr>
          <p:cNvPr id="31" name="Rectangle 1">
            <a:extLst>
              <a:ext uri="{FF2B5EF4-FFF2-40B4-BE49-F238E27FC236}">
                <a16:creationId xmlns:a16="http://schemas.microsoft.com/office/drawing/2014/main" id="{F12ABCE0-C9E2-46B8-F7C1-F49101445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5F8CB28-4421-4F8C-1708-9D1EA83165A3}"/>
              </a:ext>
            </a:extLst>
          </p:cNvPr>
          <p:cNvSpPr txBox="1"/>
          <p:nvPr/>
        </p:nvSpPr>
        <p:spPr>
          <a:xfrm rot="19657028">
            <a:off x="4996621" y="5030978"/>
            <a:ext cx="2425945" cy="36933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38100">
            <a:solidFill>
              <a:srgbClr val="056F8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See P. </a:t>
            </a:r>
            <a:r>
              <a:rPr lang="it-IT" dirty="0" err="1"/>
              <a:t>Fedeli’s</a:t>
            </a:r>
            <a:r>
              <a:rPr lang="it-IT" dirty="0"/>
              <a:t> flash talk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3E73E4-2249-8F9E-C2FF-59A1EAE40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791AD8-DAD3-3BDE-535E-F29C3ED92A5F}"/>
              </a:ext>
            </a:extLst>
          </p:cNvPr>
          <p:cNvSpPr txBox="1"/>
          <p:nvPr/>
        </p:nvSpPr>
        <p:spPr>
          <a:xfrm>
            <a:off x="11603832" y="6307294"/>
            <a:ext cx="506412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5/9</a:t>
            </a:r>
          </a:p>
        </p:txBody>
      </p:sp>
    </p:spTree>
    <p:extLst>
      <p:ext uri="{BB962C8B-B14F-4D97-AF65-F5344CB8AC3E}">
        <p14:creationId xmlns:p14="http://schemas.microsoft.com/office/powerpoint/2010/main" val="2231694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B9C2986-9C93-880F-C66E-C0A0540EB5A3}"/>
              </a:ext>
            </a:extLst>
          </p:cNvPr>
          <p:cNvSpPr/>
          <p:nvPr/>
        </p:nvSpPr>
        <p:spPr>
          <a:xfrm>
            <a:off x="7077075" y="1566992"/>
            <a:ext cx="4779961" cy="4624258"/>
          </a:xfrm>
          <a:prstGeom prst="roundRect">
            <a:avLst>
              <a:gd name="adj" fmla="val 260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0796626-D4F9-524F-11CD-035A7900CF96}"/>
              </a:ext>
            </a:extLst>
          </p:cNvPr>
          <p:cNvSpPr/>
          <p:nvPr/>
        </p:nvSpPr>
        <p:spPr>
          <a:xfrm>
            <a:off x="334964" y="1566992"/>
            <a:ext cx="6599236" cy="4624258"/>
          </a:xfrm>
          <a:prstGeom prst="roundRect">
            <a:avLst>
              <a:gd name="adj" fmla="val 260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CA3AF58E-16F6-AE49-7006-F7F274676B90}"/>
              </a:ext>
            </a:extLst>
          </p:cNvPr>
          <p:cNvSpPr/>
          <p:nvPr/>
        </p:nvSpPr>
        <p:spPr>
          <a:xfrm>
            <a:off x="3781450" y="1795670"/>
            <a:ext cx="2559716" cy="3876578"/>
          </a:xfrm>
          <a:prstGeom prst="roundRect">
            <a:avLst>
              <a:gd name="adj" fmla="val 0"/>
            </a:avLst>
          </a:prstGeom>
          <a:solidFill>
            <a:srgbClr val="FE820B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88E64BA-6D60-BDF7-EB4B-11597C555C81}"/>
              </a:ext>
            </a:extLst>
          </p:cNvPr>
          <p:cNvSpPr/>
          <p:nvPr/>
        </p:nvSpPr>
        <p:spPr>
          <a:xfrm>
            <a:off x="674687" y="289631"/>
            <a:ext cx="10858501" cy="976211"/>
          </a:xfrm>
          <a:prstGeom prst="roundRect">
            <a:avLst>
              <a:gd name="adj" fmla="val 104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9" name="Picture 11" descr="A graph showing the number of electrons&#10;&#10;Description automatically generated">
            <a:extLst>
              <a:ext uri="{FF2B5EF4-FFF2-40B4-BE49-F238E27FC236}">
                <a16:creationId xmlns:a16="http://schemas.microsoft.com/office/drawing/2014/main" id="{C8FF8CFA-7BED-9A99-7B50-84CF92371C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2" y="1571151"/>
            <a:ext cx="6044544" cy="4670786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2B64109-BAE4-90BD-040F-AA8DFD9D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85750"/>
            <a:ext cx="10866438" cy="984251"/>
          </a:xfrm>
        </p:spPr>
        <p:txBody>
          <a:bodyPr/>
          <a:lstStyle/>
          <a:p>
            <a:r>
              <a:rPr lang="en-US" dirty="0">
                <a:ea typeface="CMU Serif" panose="02000603000000000000" pitchFamily="2" charset="0"/>
                <a:cs typeface="CMU Serif" panose="02000603000000000000" pitchFamily="2" charset="0"/>
              </a:rPr>
              <a:t>Radiation Sources: State of the Art</a:t>
            </a:r>
            <a:endParaRPr lang="it-IT" sz="3600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904DD78-F40A-AB60-7A87-12F092E51377}"/>
              </a:ext>
            </a:extLst>
          </p:cNvPr>
          <p:cNvCxnSpPr>
            <a:cxnSpLocks/>
          </p:cNvCxnSpPr>
          <p:nvPr/>
        </p:nvCxnSpPr>
        <p:spPr>
          <a:xfrm flipV="1">
            <a:off x="3781449" y="1845529"/>
            <a:ext cx="0" cy="3809990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A3969C68-59D2-39BF-19C8-8BE92E11C8BB}"/>
              </a:ext>
            </a:extLst>
          </p:cNvPr>
          <p:cNvSpPr txBox="1"/>
          <p:nvPr/>
        </p:nvSpPr>
        <p:spPr>
          <a:xfrm>
            <a:off x="7168004" y="5837655"/>
            <a:ext cx="4150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9140" algn="ctr"/>
            <a:r>
              <a:rPr lang="en-US" sz="1400" i="1" u="sng" strike="noStrike" baseline="0" dirty="0" err="1">
                <a:solidFill>
                  <a:srgbClr val="0233BE"/>
                </a:solidFill>
                <a:latin typeface="+mj-lt"/>
              </a:rPr>
              <a:t>Korol</a:t>
            </a:r>
            <a:r>
              <a:rPr lang="en-US" sz="1400" i="1" u="sng" strike="noStrike" baseline="0" dirty="0">
                <a:solidFill>
                  <a:srgbClr val="0233BE"/>
                </a:solidFill>
                <a:latin typeface="+mj-lt"/>
              </a:rPr>
              <a:t>, A.V., </a:t>
            </a:r>
            <a:r>
              <a:rPr lang="en-US" sz="1400" i="1" u="sng" strike="noStrike" baseline="0" dirty="0" err="1">
                <a:solidFill>
                  <a:srgbClr val="0233BE"/>
                </a:solidFill>
                <a:latin typeface="+mj-lt"/>
              </a:rPr>
              <a:t>Solov’yov</a:t>
            </a:r>
            <a:r>
              <a:rPr lang="en-US" sz="1400" i="1" u="sng" strike="noStrike" baseline="0" dirty="0">
                <a:solidFill>
                  <a:srgbClr val="0233BE"/>
                </a:solidFill>
                <a:latin typeface="+mj-lt"/>
              </a:rPr>
              <a:t>, A.V. Eur. Phys. J. D 74, 201 (2020).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FE402ED-3F34-B029-8A04-4B99B32188B8}"/>
              </a:ext>
            </a:extLst>
          </p:cNvPr>
          <p:cNvSpPr txBox="1"/>
          <p:nvPr/>
        </p:nvSpPr>
        <p:spPr>
          <a:xfrm>
            <a:off x="7391400" y="1795670"/>
            <a:ext cx="43699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Which</a:t>
            </a:r>
            <a:r>
              <a:rPr lang="it-IT" sz="2400" dirty="0"/>
              <a:t> are the </a:t>
            </a:r>
            <a:r>
              <a:rPr lang="it-IT" sz="2400" dirty="0" err="1"/>
              <a:t>alternatives</a:t>
            </a:r>
            <a:r>
              <a:rPr lang="it-IT" sz="2400" dirty="0"/>
              <a:t>?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Inverse Compton Scattering </a:t>
            </a:r>
            <a:r>
              <a:rPr lang="it-IT" sz="2400" dirty="0"/>
              <a:t>&amp;</a:t>
            </a:r>
            <a:r>
              <a:rPr lang="it-IT" sz="2400" b="1" dirty="0"/>
              <a:t> </a:t>
            </a:r>
            <a:br>
              <a:rPr lang="it-IT" sz="2400" b="1" dirty="0"/>
            </a:br>
            <a:r>
              <a:rPr lang="it-IT" sz="2400" b="1" dirty="0"/>
              <a:t>Gamma </a:t>
            </a:r>
            <a:r>
              <a:rPr lang="it-IT" sz="2400" b="1" dirty="0" err="1"/>
              <a:t>factory</a:t>
            </a:r>
            <a:br>
              <a:rPr lang="it-IT" sz="2400" b="1" dirty="0"/>
            </a:br>
            <a:r>
              <a:rPr lang="it-IT" sz="2400" dirty="0" err="1"/>
              <a:t>Requires</a:t>
            </a:r>
            <a:r>
              <a:rPr lang="it-IT" sz="2400" dirty="0"/>
              <a:t> an high </a:t>
            </a:r>
            <a:r>
              <a:rPr lang="it-IT" sz="2400" dirty="0" err="1"/>
              <a:t>intensity</a:t>
            </a:r>
            <a:r>
              <a:rPr lang="it-IT" sz="2400" dirty="0"/>
              <a:t> laser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C00303"/>
                </a:solidFill>
              </a:rPr>
              <a:t>Crystalline</a:t>
            </a:r>
            <a:r>
              <a:rPr lang="it-IT" sz="2400" b="1" dirty="0">
                <a:solidFill>
                  <a:srgbClr val="C00303"/>
                </a:solidFill>
              </a:rPr>
              <a:t> </a:t>
            </a:r>
            <a:r>
              <a:rPr lang="it-IT" sz="2400" b="1" dirty="0" err="1">
                <a:solidFill>
                  <a:srgbClr val="C00303"/>
                </a:solidFill>
              </a:rPr>
              <a:t>Undulator</a:t>
            </a:r>
            <a:r>
              <a:rPr lang="it-IT" sz="2400" b="1" dirty="0"/>
              <a:t>:</a:t>
            </a:r>
            <a:br>
              <a:rPr lang="it-IT" sz="2400" dirty="0"/>
            </a:br>
            <a:r>
              <a:rPr lang="it-IT" sz="2400" dirty="0"/>
              <a:t>- Crystals are </a:t>
            </a:r>
            <a:r>
              <a:rPr lang="it-IT" sz="2400" b="1" dirty="0"/>
              <a:t>passive </a:t>
            </a:r>
            <a:r>
              <a:rPr lang="it-IT" sz="2400" b="1" dirty="0" err="1"/>
              <a:t>elements</a:t>
            </a:r>
            <a:endParaRPr lang="it-IT" dirty="0"/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1C6A070-02C6-DC67-1381-4010591541AE}"/>
              </a:ext>
            </a:extLst>
          </p:cNvPr>
          <p:cNvSpPr txBox="1"/>
          <p:nvPr/>
        </p:nvSpPr>
        <p:spPr>
          <a:xfrm>
            <a:off x="4162425" y="2781028"/>
            <a:ext cx="1767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/>
              <a:t>Cover </a:t>
            </a:r>
            <a:r>
              <a:rPr lang="it-IT" sz="4000" dirty="0" err="1"/>
              <a:t>this</a:t>
            </a:r>
            <a:r>
              <a:rPr lang="it-IT" sz="4000" dirty="0"/>
              <a:t> </a:t>
            </a:r>
            <a:r>
              <a:rPr lang="it-IT" sz="4000" dirty="0" err="1"/>
              <a:t>region</a:t>
            </a:r>
            <a:endParaRPr lang="it-IT" sz="4000" dirty="0"/>
          </a:p>
        </p:txBody>
      </p:sp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8908EFA2-89EF-2643-FD26-6F51E8D63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EBE5C0F-5858-6B1A-2647-F9F8FAE5B25F}"/>
              </a:ext>
            </a:extLst>
          </p:cNvPr>
          <p:cNvSpPr txBox="1"/>
          <p:nvPr/>
        </p:nvSpPr>
        <p:spPr>
          <a:xfrm>
            <a:off x="11603832" y="6307294"/>
            <a:ext cx="506412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6/9</a:t>
            </a:r>
          </a:p>
        </p:txBody>
      </p:sp>
    </p:spTree>
    <p:extLst>
      <p:ext uri="{BB962C8B-B14F-4D97-AF65-F5344CB8AC3E}">
        <p14:creationId xmlns:p14="http://schemas.microsoft.com/office/powerpoint/2010/main" val="43598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07CE9-6025-D703-78C1-BAE6A01CD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B9B8AF8-6614-C744-91FA-B01347F1118A}"/>
              </a:ext>
            </a:extLst>
          </p:cNvPr>
          <p:cNvSpPr/>
          <p:nvPr/>
        </p:nvSpPr>
        <p:spPr>
          <a:xfrm>
            <a:off x="674687" y="298684"/>
            <a:ext cx="10858501" cy="976211"/>
          </a:xfrm>
          <a:prstGeom prst="roundRect">
            <a:avLst>
              <a:gd name="adj" fmla="val 10429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BF6CAA5-D0BF-E4E4-13E3-F0BDCA25439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002E1232-80DF-8F18-EAC7-6FAF901C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Crystalline</a:t>
            </a:r>
            <a:r>
              <a:rPr lang="it-IT" dirty="0"/>
              <a:t> </a:t>
            </a:r>
            <a:r>
              <a:rPr lang="it-IT" dirty="0" err="1"/>
              <a:t>Undulator</a:t>
            </a:r>
            <a:endParaRPr lang="it-IT" dirty="0"/>
          </a:p>
        </p:txBody>
      </p: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F9BA7CE0-AE23-0FF2-EA64-676743EA5DC6}"/>
              </a:ext>
            </a:extLst>
          </p:cNvPr>
          <p:cNvSpPr/>
          <p:nvPr/>
        </p:nvSpPr>
        <p:spPr>
          <a:xfrm>
            <a:off x="334964" y="1552575"/>
            <a:ext cx="5694362" cy="4638675"/>
          </a:xfrm>
          <a:prstGeom prst="roundRect">
            <a:avLst>
              <a:gd name="adj" fmla="val 3793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34C18C7-CDCE-E0FB-C112-FA96748FE46D}"/>
              </a:ext>
            </a:extLst>
          </p:cNvPr>
          <p:cNvSpPr/>
          <p:nvPr/>
        </p:nvSpPr>
        <p:spPr>
          <a:xfrm>
            <a:off x="6178550" y="1548679"/>
            <a:ext cx="5678486" cy="4638675"/>
          </a:xfrm>
          <a:prstGeom prst="roundRect">
            <a:avLst>
              <a:gd name="adj" fmla="val 3793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A2F9ED-2B0A-8089-304D-6884FB5A8ED8}"/>
              </a:ext>
            </a:extLst>
          </p:cNvPr>
          <p:cNvSpPr txBox="1"/>
          <p:nvPr/>
        </p:nvSpPr>
        <p:spPr>
          <a:xfrm>
            <a:off x="2146519" y="1602524"/>
            <a:ext cx="2658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rPr>
              <a:t>Magnetic undulator</a:t>
            </a:r>
          </a:p>
        </p:txBody>
      </p:sp>
      <p:sp>
        <p:nvSpPr>
          <p:cNvPr id="19" name="TextBox 2 1">
            <a:extLst>
              <a:ext uri="{FF2B5EF4-FFF2-40B4-BE49-F238E27FC236}">
                <a16:creationId xmlns:a16="http://schemas.microsoft.com/office/drawing/2014/main" id="{CC3F43D8-1582-E981-58DB-AF74FA3E3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878" y="1960070"/>
            <a:ext cx="3706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it-IT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period ⁓ cm</a:t>
            </a:r>
          </a:p>
          <a:p>
            <a:pPr algn="ctr"/>
            <a:r>
              <a:rPr lang="en-US" altLang="it-IT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X-ray production of ⁓10 keV</a:t>
            </a:r>
            <a:endParaRPr lang="it-IT" altLang="it-IT" sz="20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0" name="Immagine 19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3B7262AF-7BC6-E04C-33FD-9B71B368F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98" y="2741148"/>
            <a:ext cx="4269853" cy="2690007"/>
          </a:xfrm>
          <a:prstGeom prst="rect">
            <a:avLst/>
          </a:prstGeom>
        </p:spPr>
      </p:pic>
      <p:sp>
        <p:nvSpPr>
          <p:cNvPr id="22" name="TextBox 2 2">
            <a:extLst>
              <a:ext uri="{FF2B5EF4-FFF2-40B4-BE49-F238E27FC236}">
                <a16:creationId xmlns:a16="http://schemas.microsoft.com/office/drawing/2014/main" id="{CCF094C6-2059-FAED-16B1-95AB79790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726" y="1933052"/>
            <a:ext cx="49885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it-IT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period &lt; mm</a:t>
            </a:r>
          </a:p>
          <a:p>
            <a:pPr algn="ctr"/>
            <a:r>
              <a:rPr lang="en-US" altLang="it-IT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Production of γ-rays of ⁓1 MeV</a:t>
            </a:r>
            <a:endParaRPr lang="it-IT" altLang="it-IT" sz="20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5C02CA0-807D-7404-E402-216AB3957753}"/>
              </a:ext>
            </a:extLst>
          </p:cNvPr>
          <p:cNvSpPr txBox="1"/>
          <p:nvPr/>
        </p:nvSpPr>
        <p:spPr>
          <a:xfrm>
            <a:off x="6261666" y="1578297"/>
            <a:ext cx="518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rPr>
              <a:t>Crystalline undulator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9B0AE2B0-B511-3118-DF9B-7C5FB739DD6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7627" y="2741148"/>
            <a:ext cx="4850740" cy="2988185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6D08F94-DA73-1093-3B0B-550B5C181DCA}"/>
              </a:ext>
            </a:extLst>
          </p:cNvPr>
          <p:cNvSpPr txBox="1"/>
          <p:nvPr/>
        </p:nvSpPr>
        <p:spPr>
          <a:xfrm>
            <a:off x="8426768" y="5720910"/>
            <a:ext cx="32556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u="sng" dirty="0">
                <a:solidFill>
                  <a:srgbClr val="0233B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A. V. Korol and A. V. </a:t>
            </a:r>
            <a:r>
              <a:rPr lang="en-US" sz="1100" u="sng" dirty="0" err="1">
                <a:solidFill>
                  <a:srgbClr val="0233B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Solov’yov</a:t>
            </a:r>
            <a:r>
              <a:rPr lang="en-US" sz="1100" u="sng" dirty="0">
                <a:solidFill>
                  <a:srgbClr val="0233B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Novel Lights Sources Beyond Free Electron Lasers, Springer Cham, 2022</a:t>
            </a:r>
            <a:endParaRPr lang="it-IT" sz="1100" u="sng" dirty="0">
              <a:solidFill>
                <a:srgbClr val="0233BE"/>
              </a:solidFill>
            </a:endParaRPr>
          </a:p>
        </p:txBody>
      </p:sp>
      <p:pic>
        <p:nvPicPr>
          <p:cNvPr id="31" name="Immagine 30" descr="\documentclass{article}&#10;\usepackage{amsmath}&#10;\pagestyle{empty}&#10;\begin{document}&#10;&#10;$\lambda\approx\dfrac{\lambda_{u}}{2\gamma^2}$&#10;&#10;&#10;\end{document}" title="IguanaTex Bitmap Display">
            <a:extLst>
              <a:ext uri="{FF2B5EF4-FFF2-40B4-BE49-F238E27FC236}">
                <a16:creationId xmlns:a16="http://schemas.microsoft.com/office/drawing/2014/main" id="{657178C8-517B-0A6E-8A34-536702839F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3" y="5083923"/>
            <a:ext cx="1291214" cy="838760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201416-1B07-81B9-1058-B7F88CF76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0915FD-BA1F-34A0-E5DB-B6E5DE9BE7EF}"/>
              </a:ext>
            </a:extLst>
          </p:cNvPr>
          <p:cNvSpPr txBox="1"/>
          <p:nvPr/>
        </p:nvSpPr>
        <p:spPr>
          <a:xfrm>
            <a:off x="11603832" y="6307294"/>
            <a:ext cx="506412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7/9</a:t>
            </a:r>
          </a:p>
        </p:txBody>
      </p:sp>
    </p:spTree>
    <p:extLst>
      <p:ext uri="{BB962C8B-B14F-4D97-AF65-F5344CB8AC3E}">
        <p14:creationId xmlns:p14="http://schemas.microsoft.com/office/powerpoint/2010/main" val="9690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512">
        <p:fade/>
      </p:transition>
    </mc:Choice>
    <mc:Fallback xmlns="">
      <p:transition spd="med" advTm="40512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976DF-378F-881E-E6C2-D74574FA5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05374C9-9D3D-9054-1B99-0174F20E5A69}"/>
              </a:ext>
            </a:extLst>
          </p:cNvPr>
          <p:cNvSpPr/>
          <p:nvPr/>
        </p:nvSpPr>
        <p:spPr>
          <a:xfrm>
            <a:off x="5086350" y="1539263"/>
            <a:ext cx="6770687" cy="4651987"/>
          </a:xfrm>
          <a:prstGeom prst="roundRect">
            <a:avLst>
              <a:gd name="adj" fmla="val 5720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19D0D7E-7267-EB5E-9148-88B8528DF7AF}"/>
              </a:ext>
            </a:extLst>
          </p:cNvPr>
          <p:cNvSpPr/>
          <p:nvPr/>
        </p:nvSpPr>
        <p:spPr>
          <a:xfrm>
            <a:off x="674687" y="298684"/>
            <a:ext cx="10858501" cy="976211"/>
          </a:xfrm>
          <a:prstGeom prst="roundRect">
            <a:avLst>
              <a:gd name="adj" fmla="val 10429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04B2500-5997-FF61-24A4-553E97F17B7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FE058A61-5405-AD88-48D9-DCF9C4F2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Simulations</a:t>
            </a:r>
            <a:r>
              <a:rPr lang="it-IT" dirty="0"/>
              <a:t>: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494C1CF-2F67-D267-8F1D-C412750F3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2981325"/>
            <a:ext cx="6697484" cy="3038475"/>
          </a:xfrm>
          <a:prstGeom prst="rect">
            <a:avLst/>
          </a:prstGeom>
        </p:spPr>
      </p:pic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CC8DB385-2032-D55B-D70F-CBFD5D0A4F02}"/>
              </a:ext>
            </a:extLst>
          </p:cNvPr>
          <p:cNvSpPr/>
          <p:nvPr/>
        </p:nvSpPr>
        <p:spPr>
          <a:xfrm>
            <a:off x="6535157" y="2910972"/>
            <a:ext cx="653751" cy="1381934"/>
          </a:xfrm>
          <a:custGeom>
            <a:avLst/>
            <a:gdLst>
              <a:gd name="connsiteX0" fmla="*/ 1600200 w 1665870"/>
              <a:gd name="connsiteY0" fmla="*/ 0 h 2895600"/>
              <a:gd name="connsiteX1" fmla="*/ 1476375 w 1665870"/>
              <a:gd name="connsiteY1" fmla="*/ 1838325 h 2895600"/>
              <a:gd name="connsiteX2" fmla="*/ 0 w 1665870"/>
              <a:gd name="connsiteY2" fmla="*/ 2895600 h 2895600"/>
              <a:gd name="connsiteX3" fmla="*/ 0 w 1665870"/>
              <a:gd name="connsiteY3" fmla="*/ 2895600 h 2895600"/>
              <a:gd name="connsiteX0" fmla="*/ 0 w 4884821"/>
              <a:gd name="connsiteY0" fmla="*/ 0 h 2930168"/>
              <a:gd name="connsiteX1" fmla="*/ 4789553 w 4884821"/>
              <a:gd name="connsiteY1" fmla="*/ 1872893 h 2930168"/>
              <a:gd name="connsiteX2" fmla="*/ 3313178 w 4884821"/>
              <a:gd name="connsiteY2" fmla="*/ 2930168 h 2930168"/>
              <a:gd name="connsiteX3" fmla="*/ 3313178 w 4884821"/>
              <a:gd name="connsiteY3" fmla="*/ 2930168 h 2930168"/>
              <a:gd name="connsiteX0" fmla="*/ 0 w 4144412"/>
              <a:gd name="connsiteY0" fmla="*/ 0 h 2930168"/>
              <a:gd name="connsiteX1" fmla="*/ 4002896 w 4144412"/>
              <a:gd name="connsiteY1" fmla="*/ 1311161 h 2930168"/>
              <a:gd name="connsiteX2" fmla="*/ 3313178 w 4144412"/>
              <a:gd name="connsiteY2" fmla="*/ 2930168 h 2930168"/>
              <a:gd name="connsiteX3" fmla="*/ 3313178 w 4144412"/>
              <a:gd name="connsiteY3" fmla="*/ 2930168 h 293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4412" h="2930168">
                <a:moveTo>
                  <a:pt x="0" y="0"/>
                </a:moveTo>
                <a:cubicBezTo>
                  <a:pt x="71437" y="677862"/>
                  <a:pt x="3450700" y="822800"/>
                  <a:pt x="4002896" y="1311161"/>
                </a:cubicBezTo>
                <a:cubicBezTo>
                  <a:pt x="4555092" y="1799522"/>
                  <a:pt x="3313178" y="2930168"/>
                  <a:pt x="3313178" y="2930168"/>
                </a:cubicBezTo>
                <a:lnTo>
                  <a:pt x="3313178" y="2930168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7271A3-5092-36A6-9AF7-CC48239C01C0}"/>
              </a:ext>
            </a:extLst>
          </p:cNvPr>
          <p:cNvSpPr txBox="1"/>
          <p:nvPr/>
        </p:nvSpPr>
        <p:spPr>
          <a:xfrm>
            <a:off x="5285286" y="2313478"/>
            <a:ext cx="249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Long </a:t>
            </a:r>
            <a:r>
              <a:rPr lang="it-IT" dirty="0" err="1"/>
              <a:t>period</a:t>
            </a:r>
            <a:r>
              <a:rPr lang="it-IT" dirty="0"/>
              <a:t> </a:t>
            </a:r>
            <a:r>
              <a:rPr lang="it-IT" dirty="0" err="1"/>
              <a:t>oscillation</a:t>
            </a:r>
            <a:endParaRPr lang="it-IT" dirty="0"/>
          </a:p>
          <a:p>
            <a:r>
              <a:rPr lang="it-IT" dirty="0" err="1"/>
              <a:t>Crytalline</a:t>
            </a:r>
            <a:r>
              <a:rPr lang="it-IT" dirty="0"/>
              <a:t> </a:t>
            </a:r>
            <a:r>
              <a:rPr lang="it-IT" dirty="0" err="1"/>
              <a:t>Undulator</a:t>
            </a:r>
            <a:r>
              <a:rPr lang="it-IT" dirty="0"/>
              <a:t> peak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9B75D32-57FD-4573-CF97-5DF680B7865E}"/>
              </a:ext>
            </a:extLst>
          </p:cNvPr>
          <p:cNvSpPr/>
          <p:nvPr/>
        </p:nvSpPr>
        <p:spPr>
          <a:xfrm>
            <a:off x="9744075" y="2938295"/>
            <a:ext cx="653750" cy="1278302"/>
          </a:xfrm>
          <a:custGeom>
            <a:avLst/>
            <a:gdLst>
              <a:gd name="connsiteX0" fmla="*/ 1600200 w 1665870"/>
              <a:gd name="connsiteY0" fmla="*/ 0 h 2895600"/>
              <a:gd name="connsiteX1" fmla="*/ 1476375 w 1665870"/>
              <a:gd name="connsiteY1" fmla="*/ 1838325 h 2895600"/>
              <a:gd name="connsiteX2" fmla="*/ 0 w 1665870"/>
              <a:gd name="connsiteY2" fmla="*/ 2895600 h 2895600"/>
              <a:gd name="connsiteX3" fmla="*/ 0 w 1665870"/>
              <a:gd name="connsiteY3" fmla="*/ 2895600 h 2895600"/>
              <a:gd name="connsiteX0" fmla="*/ 0 w 4884821"/>
              <a:gd name="connsiteY0" fmla="*/ 0 h 2930168"/>
              <a:gd name="connsiteX1" fmla="*/ 4789553 w 4884821"/>
              <a:gd name="connsiteY1" fmla="*/ 1872893 h 2930168"/>
              <a:gd name="connsiteX2" fmla="*/ 3313178 w 4884821"/>
              <a:gd name="connsiteY2" fmla="*/ 2930168 h 2930168"/>
              <a:gd name="connsiteX3" fmla="*/ 3313178 w 4884821"/>
              <a:gd name="connsiteY3" fmla="*/ 2930168 h 2930168"/>
              <a:gd name="connsiteX0" fmla="*/ 0 w 4144412"/>
              <a:gd name="connsiteY0" fmla="*/ 0 h 2930168"/>
              <a:gd name="connsiteX1" fmla="*/ 4002896 w 4144412"/>
              <a:gd name="connsiteY1" fmla="*/ 1311161 h 2930168"/>
              <a:gd name="connsiteX2" fmla="*/ 3313178 w 4144412"/>
              <a:gd name="connsiteY2" fmla="*/ 2930168 h 2930168"/>
              <a:gd name="connsiteX3" fmla="*/ 3313178 w 4144412"/>
              <a:gd name="connsiteY3" fmla="*/ 2930168 h 2930168"/>
              <a:gd name="connsiteX0" fmla="*/ 994455 w 4307633"/>
              <a:gd name="connsiteY0" fmla="*/ 0 h 2930168"/>
              <a:gd name="connsiteX1" fmla="*/ 122659 w 4307633"/>
              <a:gd name="connsiteY1" fmla="*/ 1903140 h 2930168"/>
              <a:gd name="connsiteX2" fmla="*/ 4307633 w 4307633"/>
              <a:gd name="connsiteY2" fmla="*/ 2930168 h 2930168"/>
              <a:gd name="connsiteX3" fmla="*/ 4307633 w 4307633"/>
              <a:gd name="connsiteY3" fmla="*/ 2930168 h 2930168"/>
              <a:gd name="connsiteX0" fmla="*/ 3761451 w 4185923"/>
              <a:gd name="connsiteY0" fmla="*/ 0 h 2796217"/>
              <a:gd name="connsiteX1" fmla="*/ 949 w 4185923"/>
              <a:gd name="connsiteY1" fmla="*/ 1769189 h 2796217"/>
              <a:gd name="connsiteX2" fmla="*/ 4185923 w 4185923"/>
              <a:gd name="connsiteY2" fmla="*/ 2796217 h 2796217"/>
              <a:gd name="connsiteX3" fmla="*/ 4185923 w 4185923"/>
              <a:gd name="connsiteY3" fmla="*/ 2796217 h 2796217"/>
              <a:gd name="connsiteX0" fmla="*/ 2871906 w 3296378"/>
              <a:gd name="connsiteY0" fmla="*/ 0 h 2796217"/>
              <a:gd name="connsiteX1" fmla="*/ 1229 w 3296378"/>
              <a:gd name="connsiteY1" fmla="*/ 1635237 h 2796217"/>
              <a:gd name="connsiteX2" fmla="*/ 3296378 w 3296378"/>
              <a:gd name="connsiteY2" fmla="*/ 2796217 h 2796217"/>
              <a:gd name="connsiteX3" fmla="*/ 3296378 w 3296378"/>
              <a:gd name="connsiteY3" fmla="*/ 2796217 h 2796217"/>
              <a:gd name="connsiteX0" fmla="*/ 1721191 w 3319200"/>
              <a:gd name="connsiteY0" fmla="*/ 0 h 2761649"/>
              <a:gd name="connsiteX1" fmla="*/ 24051 w 3319200"/>
              <a:gd name="connsiteY1" fmla="*/ 1600669 h 2761649"/>
              <a:gd name="connsiteX2" fmla="*/ 3319200 w 3319200"/>
              <a:gd name="connsiteY2" fmla="*/ 2761649 h 2761649"/>
              <a:gd name="connsiteX3" fmla="*/ 3319200 w 3319200"/>
              <a:gd name="connsiteY3" fmla="*/ 2761649 h 276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9200" h="2761649">
                <a:moveTo>
                  <a:pt x="1721191" y="0"/>
                </a:moveTo>
                <a:cubicBezTo>
                  <a:pt x="1792628" y="677862"/>
                  <a:pt x="-242284" y="1140394"/>
                  <a:pt x="24051" y="1600669"/>
                </a:cubicBezTo>
                <a:cubicBezTo>
                  <a:pt x="290386" y="2060944"/>
                  <a:pt x="3319200" y="2761649"/>
                  <a:pt x="3319200" y="2761649"/>
                </a:cubicBezTo>
                <a:lnTo>
                  <a:pt x="3319200" y="276164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2F8D0A-A370-8A2F-5073-273BA179D417}"/>
              </a:ext>
            </a:extLst>
          </p:cNvPr>
          <p:cNvSpPr txBox="1"/>
          <p:nvPr/>
        </p:nvSpPr>
        <p:spPr>
          <a:xfrm>
            <a:off x="9405012" y="2313479"/>
            <a:ext cx="249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Short </a:t>
            </a:r>
            <a:r>
              <a:rPr lang="it-IT" dirty="0" err="1"/>
              <a:t>period</a:t>
            </a:r>
            <a:r>
              <a:rPr lang="it-IT" dirty="0"/>
              <a:t> </a:t>
            </a:r>
            <a:r>
              <a:rPr lang="it-IT" dirty="0" err="1"/>
              <a:t>oscillation</a:t>
            </a:r>
            <a:endParaRPr lang="it-IT" dirty="0"/>
          </a:p>
          <a:p>
            <a:r>
              <a:rPr lang="it-IT" dirty="0"/>
              <a:t>Channeling </a:t>
            </a:r>
            <a:r>
              <a:rPr lang="it-IT" dirty="0" err="1"/>
              <a:t>Radiation</a:t>
            </a:r>
            <a:endParaRPr lang="it-IT" dirty="0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7EC602B-876F-59FB-6245-730D2E08B756}"/>
              </a:ext>
            </a:extLst>
          </p:cNvPr>
          <p:cNvSpPr/>
          <p:nvPr/>
        </p:nvSpPr>
        <p:spPr>
          <a:xfrm>
            <a:off x="334962" y="1552575"/>
            <a:ext cx="4602843" cy="4638675"/>
          </a:xfrm>
          <a:prstGeom prst="roundRect">
            <a:avLst>
              <a:gd name="adj" fmla="val 3793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9FE4D76-3E4C-54C5-0DAD-5C370A588C9A}"/>
              </a:ext>
            </a:extLst>
          </p:cNvPr>
          <p:cNvSpPr txBox="1"/>
          <p:nvPr/>
        </p:nvSpPr>
        <p:spPr>
          <a:xfrm>
            <a:off x="334963" y="1565443"/>
            <a:ext cx="460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rPr>
              <a:t>Crystalline undulator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50F60B5-7DB8-3307-B608-566E765A429C}"/>
              </a:ext>
            </a:extLst>
          </p:cNvPr>
          <p:cNvSpPr txBox="1"/>
          <p:nvPr/>
        </p:nvSpPr>
        <p:spPr>
          <a:xfrm>
            <a:off x="5193846" y="1603205"/>
            <a:ext cx="4955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Simulation</a:t>
            </a:r>
            <a:r>
              <a:rPr lang="it-IT" dirty="0"/>
              <a:t>:  e+ 10 GeV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DAE8D88-C9B9-C8C2-75A7-DBC75627B29E}"/>
              </a:ext>
            </a:extLst>
          </p:cNvPr>
          <p:cNvSpPr txBox="1"/>
          <p:nvPr/>
        </p:nvSpPr>
        <p:spPr>
          <a:xfrm>
            <a:off x="5608320" y="15830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 err="1"/>
              <a:t>Period</a:t>
            </a:r>
            <a:r>
              <a:rPr lang="it-IT" sz="1800" dirty="0"/>
              <a:t> 334</a:t>
            </a:r>
            <a:r>
              <a:rPr lang="ia-Latn-001" sz="1800" dirty="0"/>
              <a:t> µ</a:t>
            </a:r>
            <a:r>
              <a:rPr lang="it-IT" sz="1800" dirty="0"/>
              <a:t>m </a:t>
            </a:r>
            <a:r>
              <a:rPr lang="ia-Latn-001" sz="1800" dirty="0"/>
              <a:t>(10x)</a:t>
            </a:r>
          </a:p>
          <a:p>
            <a:pPr algn="ctr"/>
            <a:r>
              <a:rPr lang="it-IT" sz="1800" dirty="0" err="1"/>
              <a:t>Amplitude</a:t>
            </a:r>
            <a:r>
              <a:rPr lang="ia-Latn-001" sz="1800" dirty="0"/>
              <a:t> 1</a:t>
            </a:r>
            <a:r>
              <a:rPr lang="it-IT" sz="1800" dirty="0"/>
              <a:t>.85</a:t>
            </a:r>
            <a:endParaRPr lang="it-IT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78534D3F-A8D0-B299-0BCC-35FD95F03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3" y="2108386"/>
            <a:ext cx="4594467" cy="1977902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EB0F7A-0B1E-1C6B-631A-47D65A95F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1B7236-11DD-D230-5E28-D80119B67E29}"/>
              </a:ext>
            </a:extLst>
          </p:cNvPr>
          <p:cNvSpPr txBox="1"/>
          <p:nvPr/>
        </p:nvSpPr>
        <p:spPr>
          <a:xfrm>
            <a:off x="11603832" y="6307294"/>
            <a:ext cx="506412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8/9</a:t>
            </a:r>
          </a:p>
        </p:txBody>
      </p:sp>
      <p:pic>
        <p:nvPicPr>
          <p:cNvPr id="14" name="Immagine 13" descr="Immagine che contiene interno, strumento, pavimento, design&#10;&#10;Descrizione generata automaticamente con attendibilità media">
            <a:extLst>
              <a:ext uri="{FF2B5EF4-FFF2-40B4-BE49-F238E27FC236}">
                <a16:creationId xmlns:a16="http://schemas.microsoft.com/office/drawing/2014/main" id="{C28C98A3-7671-553B-39D4-5CC97B60A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t="33080" r="15126" b="4571"/>
          <a:stretch/>
        </p:blipFill>
        <p:spPr>
          <a:xfrm rot="2936647">
            <a:off x="941200" y="3731023"/>
            <a:ext cx="3381991" cy="3737948"/>
          </a:xfrm>
          <a:custGeom>
            <a:avLst/>
            <a:gdLst>
              <a:gd name="connsiteX0" fmla="*/ 1973023 w 2389982"/>
              <a:gd name="connsiteY0" fmla="*/ 268 h 2641530"/>
              <a:gd name="connsiteX1" fmla="*/ 2046945 w 2389982"/>
              <a:gd name="connsiteY1" fmla="*/ 24802 h 2641530"/>
              <a:gd name="connsiteX2" fmla="*/ 2354794 w 2389982"/>
              <a:gd name="connsiteY2" fmla="*/ 291104 h 2641530"/>
              <a:gd name="connsiteX3" fmla="*/ 2365181 w 2389982"/>
              <a:gd name="connsiteY3" fmla="*/ 434646 h 2641530"/>
              <a:gd name="connsiteX4" fmla="*/ 486580 w 2389982"/>
              <a:gd name="connsiteY4" fmla="*/ 2606342 h 2641530"/>
              <a:gd name="connsiteX5" fmla="*/ 343038 w 2389982"/>
              <a:gd name="connsiteY5" fmla="*/ 2616729 h 2641530"/>
              <a:gd name="connsiteX6" fmla="*/ 35189 w 2389982"/>
              <a:gd name="connsiteY6" fmla="*/ 2350428 h 2641530"/>
              <a:gd name="connsiteX7" fmla="*/ 24802 w 2389982"/>
              <a:gd name="connsiteY7" fmla="*/ 2206886 h 2641530"/>
              <a:gd name="connsiteX8" fmla="*/ 1903403 w 2389982"/>
              <a:gd name="connsiteY8" fmla="*/ 35190 h 2641530"/>
              <a:gd name="connsiteX9" fmla="*/ 1973023 w 2389982"/>
              <a:gd name="connsiteY9" fmla="*/ 268 h 264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9982" h="2641530">
                <a:moveTo>
                  <a:pt x="1973023" y="268"/>
                </a:moveTo>
                <a:cubicBezTo>
                  <a:pt x="1998999" y="-1612"/>
                  <a:pt x="2025692" y="6418"/>
                  <a:pt x="2046945" y="24802"/>
                </a:cubicBezTo>
                <a:lnTo>
                  <a:pt x="2354794" y="291104"/>
                </a:lnTo>
                <a:cubicBezTo>
                  <a:pt x="2397300" y="327873"/>
                  <a:pt x="2401950" y="392139"/>
                  <a:pt x="2365181" y="434646"/>
                </a:cubicBezTo>
                <a:lnTo>
                  <a:pt x="486580" y="2606342"/>
                </a:lnTo>
                <a:cubicBezTo>
                  <a:pt x="449811" y="2648848"/>
                  <a:pt x="385544" y="2653498"/>
                  <a:pt x="343038" y="2616729"/>
                </a:cubicBezTo>
                <a:lnTo>
                  <a:pt x="35189" y="2350428"/>
                </a:lnTo>
                <a:cubicBezTo>
                  <a:pt x="-7317" y="2313658"/>
                  <a:pt x="-11967" y="2249392"/>
                  <a:pt x="24802" y="2206886"/>
                </a:cubicBezTo>
                <a:lnTo>
                  <a:pt x="1903403" y="35190"/>
                </a:lnTo>
                <a:cubicBezTo>
                  <a:pt x="1921788" y="13937"/>
                  <a:pt x="1947047" y="2147"/>
                  <a:pt x="1973023" y="268"/>
                </a:cubicBezTo>
                <a:close/>
              </a:path>
            </a:pathLst>
          </a:cu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F88D17E-599A-A59A-5887-7FFF4B239D52}"/>
              </a:ext>
            </a:extLst>
          </p:cNvPr>
          <p:cNvSpPr txBox="1"/>
          <p:nvPr/>
        </p:nvSpPr>
        <p:spPr>
          <a:xfrm>
            <a:off x="404761" y="4202299"/>
            <a:ext cx="455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TESTED @CERN SPS </a:t>
            </a:r>
          </a:p>
          <a:p>
            <a:pPr algn="ctr"/>
            <a:r>
              <a:rPr lang="it-IT" sz="2400" b="1" dirty="0"/>
              <a:t>e+ 35 GeV </a:t>
            </a:r>
            <a:r>
              <a:rPr lang="it-IT" sz="2400" b="1" dirty="0" err="1"/>
              <a:t>beam</a:t>
            </a:r>
            <a:endParaRPr lang="it-IT" sz="2400" dirty="0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41B782D9-D1AC-819B-57AB-C7B3C8C2F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761" y="4143161"/>
            <a:ext cx="952927" cy="9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512">
        <p:fade/>
      </p:transition>
    </mc:Choice>
    <mc:Fallback xmlns="">
      <p:transition spd="med" advTm="4051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CDA610CF-B192-FAC0-1331-B9036FA5E3A1}"/>
              </a:ext>
            </a:extLst>
          </p:cNvPr>
          <p:cNvSpPr/>
          <p:nvPr/>
        </p:nvSpPr>
        <p:spPr>
          <a:xfrm>
            <a:off x="4314825" y="1548680"/>
            <a:ext cx="7542213" cy="1461220"/>
          </a:xfrm>
          <a:prstGeom prst="roundRect">
            <a:avLst>
              <a:gd name="adj" fmla="val 9634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D37AEF7-92B6-4F93-3822-743C8D42A669}"/>
              </a:ext>
            </a:extLst>
          </p:cNvPr>
          <p:cNvSpPr/>
          <p:nvPr/>
        </p:nvSpPr>
        <p:spPr>
          <a:xfrm>
            <a:off x="4314824" y="313898"/>
            <a:ext cx="7219951" cy="976211"/>
          </a:xfrm>
          <a:prstGeom prst="roundRect">
            <a:avLst>
              <a:gd name="adj" fmla="val 10429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2C5C95D9-FC5E-8670-094B-14FA30E0604A}"/>
              </a:ext>
            </a:extLst>
          </p:cNvPr>
          <p:cNvSpPr txBox="1">
            <a:spLocks/>
          </p:cNvSpPr>
          <p:nvPr/>
        </p:nvSpPr>
        <p:spPr>
          <a:xfrm>
            <a:off x="4314824" y="300964"/>
            <a:ext cx="7212013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E328B84-3412-BB95-E1A2-45A762AFD8F2}"/>
              </a:ext>
            </a:extLst>
          </p:cNvPr>
          <p:cNvSpPr txBox="1"/>
          <p:nvPr/>
        </p:nvSpPr>
        <p:spPr>
          <a:xfrm>
            <a:off x="4505325" y="1552575"/>
            <a:ext cx="717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 are </a:t>
            </a:r>
            <a:r>
              <a:rPr lang="en-US" sz="2400" b="1" dirty="0"/>
              <a:t>tunable</a:t>
            </a:r>
            <a:r>
              <a:rPr lang="en-US" sz="2400" dirty="0"/>
              <a:t> for specific applications.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Crystals </a:t>
            </a:r>
            <a:r>
              <a:rPr lang="it-IT" sz="2400" dirty="0" err="1"/>
              <a:t>function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b="1" dirty="0"/>
              <a:t>passive </a:t>
            </a:r>
            <a:r>
              <a:rPr lang="it-IT" sz="2400" b="1" dirty="0" err="1"/>
              <a:t>elements</a:t>
            </a:r>
            <a:r>
              <a:rPr lang="it-IT" sz="2400" dirty="0"/>
              <a:t>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prototypes have been produced and under test.</a:t>
            </a:r>
          </a:p>
        </p:txBody>
      </p:sp>
      <p:pic>
        <p:nvPicPr>
          <p:cNvPr id="22" name="Immagine 21" descr="Immagine che contiene arte, Blu intenso, Policromia, blu&#10;&#10;Descrizione generata automaticamente">
            <a:extLst>
              <a:ext uri="{FF2B5EF4-FFF2-40B4-BE49-F238E27FC236}">
                <a16:creationId xmlns:a16="http://schemas.microsoft.com/office/drawing/2014/main" id="{AAF10B0D-D85A-B5B5-F823-BBC328486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8"/>
          <a:stretch/>
        </p:blipFill>
        <p:spPr>
          <a:xfrm>
            <a:off x="334963" y="3302000"/>
            <a:ext cx="7813226" cy="263525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B05A05-DDE9-D559-F388-78D00E38F5FB}"/>
              </a:ext>
            </a:extLst>
          </p:cNvPr>
          <p:cNvSpPr txBox="1"/>
          <p:nvPr/>
        </p:nvSpPr>
        <p:spPr>
          <a:xfrm>
            <a:off x="8148188" y="3800475"/>
            <a:ext cx="37088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/>
              <a:t>Thank </a:t>
            </a:r>
            <a:r>
              <a:rPr lang="it-IT" sz="6000" dirty="0" err="1"/>
              <a:t>you</a:t>
            </a:r>
            <a:r>
              <a:rPr lang="it-IT" sz="6000" dirty="0"/>
              <a:t>!</a:t>
            </a:r>
            <a:endParaRPr lang="it-IT" sz="1200" dirty="0"/>
          </a:p>
          <a:p>
            <a:endParaRPr lang="it-IT" dirty="0"/>
          </a:p>
          <a:p>
            <a:pPr algn="ctr"/>
            <a:r>
              <a:rPr lang="it-IT" dirty="0">
                <a:hlinkClick r:id="rId3"/>
              </a:rPr>
              <a:t>riccardo.negrello@unife.it</a:t>
            </a:r>
            <a:r>
              <a:rPr lang="it-IT" dirty="0"/>
              <a:t> </a:t>
            </a:r>
          </a:p>
          <a:p>
            <a:pPr algn="ctr"/>
            <a:r>
              <a:rPr lang="it-IT" dirty="0"/>
              <a:t> 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EF56AAD-88FC-2B2A-992C-0DC250F609B2}"/>
              </a:ext>
            </a:extLst>
          </p:cNvPr>
          <p:cNvSpPr/>
          <p:nvPr/>
        </p:nvSpPr>
        <p:spPr>
          <a:xfrm>
            <a:off x="334963" y="300964"/>
            <a:ext cx="3831675" cy="976211"/>
          </a:xfrm>
          <a:prstGeom prst="roundRect">
            <a:avLst>
              <a:gd name="adj" fmla="val 10429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4B12F61E-E510-7122-B3D7-D98EA460AD73}"/>
              </a:ext>
            </a:extLst>
          </p:cNvPr>
          <p:cNvSpPr txBox="1">
            <a:spLocks/>
          </p:cNvSpPr>
          <p:nvPr/>
        </p:nvSpPr>
        <p:spPr>
          <a:xfrm>
            <a:off x="334964" y="288030"/>
            <a:ext cx="3827462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Applications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0D3BFF93-D879-5DA6-70C1-9899BDCB4C64}"/>
              </a:ext>
            </a:extLst>
          </p:cNvPr>
          <p:cNvSpPr/>
          <p:nvPr/>
        </p:nvSpPr>
        <p:spPr>
          <a:xfrm>
            <a:off x="330750" y="1563357"/>
            <a:ext cx="3831675" cy="1457326"/>
          </a:xfrm>
          <a:prstGeom prst="roundRect">
            <a:avLst>
              <a:gd name="adj" fmla="val 10429"/>
            </a:avLst>
          </a:prstGeom>
          <a:solidFill>
            <a:srgbClr val="F3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A101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DA46C9B-151D-0908-87B7-E640D89236B0}"/>
              </a:ext>
            </a:extLst>
          </p:cNvPr>
          <p:cNvSpPr txBox="1"/>
          <p:nvPr/>
        </p:nvSpPr>
        <p:spPr>
          <a:xfrm>
            <a:off x="381000" y="1520872"/>
            <a:ext cx="37557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A1014"/>
                </a:solidFill>
                <a:latin typeface="Roboto Condensed"/>
              </a:rPr>
              <a:t>Medical</a:t>
            </a:r>
            <a:r>
              <a:rPr lang="it-IT" sz="2400" dirty="0">
                <a:solidFill>
                  <a:srgbClr val="0A1014"/>
                </a:solidFill>
                <a:latin typeface="Roboto Condensed"/>
              </a:rPr>
              <a:t> </a:t>
            </a:r>
            <a:r>
              <a:rPr lang="it-IT" sz="2400" dirty="0" err="1">
                <a:solidFill>
                  <a:srgbClr val="0A1014"/>
                </a:solidFill>
                <a:latin typeface="Roboto Condensed"/>
              </a:rPr>
              <a:t>physics</a:t>
            </a:r>
            <a:endParaRPr lang="it-IT" sz="2400" dirty="0">
              <a:solidFill>
                <a:srgbClr val="0A1014"/>
              </a:solidFill>
              <a:latin typeface="Roboto Condense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A1014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Nuclear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A1014"/>
                </a:solidFill>
                <a:effectLst/>
                <a:uLnTx/>
                <a:uFillTx/>
                <a:latin typeface="Roboto Condensed"/>
                <a:ea typeface="+mn-ea"/>
                <a:cs typeface="+mn-cs"/>
              </a:rPr>
              <a:t> interactions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A1014"/>
                </a:solidFill>
                <a:latin typeface="Roboto Condensed"/>
              </a:rPr>
              <a:t>Industry and </a:t>
            </a:r>
            <a:r>
              <a:rPr lang="it-IT" sz="2400" dirty="0" err="1">
                <a:solidFill>
                  <a:srgbClr val="0A1014"/>
                </a:solidFill>
                <a:latin typeface="Roboto Condensed"/>
              </a:rPr>
              <a:t>technology</a:t>
            </a:r>
            <a:endParaRPr lang="it-IT" sz="2400" dirty="0">
              <a:solidFill>
                <a:srgbClr val="0A1014"/>
              </a:solidFill>
              <a:latin typeface="Roboto Condense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A1014"/>
                </a:solidFill>
                <a:latin typeface="Roboto Condensed"/>
              </a:rPr>
              <a:t>Accelerator </a:t>
            </a:r>
            <a:r>
              <a:rPr lang="it-IT" sz="2400" dirty="0" err="1">
                <a:solidFill>
                  <a:srgbClr val="0A1014"/>
                </a:solidFill>
                <a:latin typeface="Roboto Condensed"/>
              </a:rPr>
              <a:t>physics</a:t>
            </a:r>
            <a:endParaRPr lang="it-IT" sz="2400" dirty="0">
              <a:solidFill>
                <a:srgbClr val="0A1014"/>
              </a:solidFill>
              <a:latin typeface="Roboto Condensed"/>
            </a:endParaRPr>
          </a:p>
        </p:txBody>
      </p:sp>
      <p:sp>
        <p:nvSpPr>
          <p:cNvPr id="29" name="Segnaposto piè di pagina 28">
            <a:extLst>
              <a:ext uri="{FF2B5EF4-FFF2-40B4-BE49-F238E27FC236}">
                <a16:creationId xmlns:a16="http://schemas.microsoft.com/office/drawing/2014/main" id="{AF59D39D-17E2-7F9E-2245-F8B33A30B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Geant4 School 2025 - Negrello Riccardo</a:t>
            </a:r>
            <a:endParaRPr lang="en-US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3C4E31A-22D2-3E13-2927-04AFF15C23D7}"/>
              </a:ext>
            </a:extLst>
          </p:cNvPr>
          <p:cNvSpPr txBox="1"/>
          <p:nvPr/>
        </p:nvSpPr>
        <p:spPr>
          <a:xfrm>
            <a:off x="11603832" y="6307294"/>
            <a:ext cx="506412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9/9</a:t>
            </a:r>
          </a:p>
        </p:txBody>
      </p:sp>
    </p:spTree>
    <p:extLst>
      <p:ext uri="{BB962C8B-B14F-4D97-AF65-F5344CB8AC3E}">
        <p14:creationId xmlns:p14="http://schemas.microsoft.com/office/powerpoint/2010/main" val="4048331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502,5702"/>
  <p:tag name="ORIGINALWIDTH" val="1050,897"/>
  <p:tag name="OUTPUTTYPE" val="PNG"/>
  <p:tag name="IGUANATEXVERSION" val="160"/>
  <p:tag name="LATEXADDIN" val="\documentclass{article}&#10;\usepackage{amsmath}&#10;\pagestyle{empty}&#10;\begin{document}&#10;&#10;$\theta_c = \sqrt{\dfrac{2 U_0}{pv}}$&#10;&#10;&#10;\end{document}"/>
  <p:tag name="IGUANATEXSIZE" val="20"/>
  <p:tag name="IGUANATEXCURSOR" val="115"/>
  <p:tag name="TRANSPARENCY" val="Vero"/>
  <p:tag name="LATEXENGINEID" val="1"/>
  <p:tag name="TEMPFOLDER" val=".\temp\"/>
  <p:tag name="LATEXFORMHEIGHT" val="320"/>
  <p:tag name="LATEXFORMWIDTH" val="385"/>
  <p:tag name="LATEXFORMWRAP" val="Vero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000"/>
  <p:tag name="ORIGINALHEIGHT" val="475,5664"/>
  <p:tag name="ORIGINALWIDTH" val="732,1022"/>
  <p:tag name="OUTPUTTYPE" val="PNG"/>
  <p:tag name="IGUANATEXVERSION" val="160"/>
  <p:tag name="LATEXADDIN" val="\documentclass{article}&#10;\usepackage{amsmath}&#10;\pagestyle{empty}&#10;\begin{document}&#10;&#10;$\lambda\approx\dfrac{\lambda_{u}}{2\gamma^2}$&#10;&#10;&#10;\end{document}"/>
  <p:tag name="IGUANATEXSIZE" val="24"/>
  <p:tag name="IGUANATEXCURSOR" val="125"/>
  <p:tag name="TRANSPARENCY" val="Vero"/>
  <p:tag name="LATEXENGINEID" val="1"/>
  <p:tag name="TEMPFOLDER" val=".\temp\"/>
  <p:tag name="LATEXFORMHEIGHT" val="320"/>
  <p:tag name="LATEXFORMWIDTH" val="385"/>
  <p:tag name="LATEXFORMWRAP" val="Vero"/>
  <p:tag name="BITMAPVECTOR" val="0"/>
</p:tagLst>
</file>

<file path=ppt/theme/theme1.xml><?xml version="1.0" encoding="utf-8"?>
<a:theme xmlns:a="http://schemas.openxmlformats.org/drawingml/2006/main" name="NC">
  <a:themeElements>
    <a:clrScheme name="NC-infn2">
      <a:dk1>
        <a:srgbClr val="FFFFFF"/>
      </a:dk1>
      <a:lt1>
        <a:srgbClr val="0A1014"/>
      </a:lt1>
      <a:dk2>
        <a:srgbClr val="F3F5F7"/>
      </a:dk2>
      <a:lt2>
        <a:srgbClr val="1B2831"/>
      </a:lt2>
      <a:accent1>
        <a:srgbClr val="4196B4"/>
      </a:accent1>
      <a:accent2>
        <a:srgbClr val="002A48"/>
      </a:accent2>
      <a:accent3>
        <a:srgbClr val="DC6150"/>
      </a:accent3>
      <a:accent4>
        <a:srgbClr val="66CE64"/>
      </a:accent4>
      <a:accent5>
        <a:srgbClr val="64A5C9"/>
      </a:accent5>
      <a:accent6>
        <a:srgbClr val="AF70CD"/>
      </a:accent6>
      <a:hlink>
        <a:srgbClr val="0563C1"/>
      </a:hlink>
      <a:folHlink>
        <a:srgbClr val="954F72"/>
      </a:folHlink>
    </a:clrScheme>
    <a:fontScheme name="NC-INF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25173</TotalTime>
  <Words>499</Words>
  <Application>Microsoft Office PowerPoint</Application>
  <PresentationFormat>Widescreen</PresentationFormat>
  <Paragraphs>102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Aptos</vt:lpstr>
      <vt:lpstr>Arial</vt:lpstr>
      <vt:lpstr>Cambria Math</vt:lpstr>
      <vt:lpstr>CMU Serif</vt:lpstr>
      <vt:lpstr>Helvetica</vt:lpstr>
      <vt:lpstr>Roboto Condensed</vt:lpstr>
      <vt:lpstr>Roboto Condensed Medium</vt:lpstr>
      <vt:lpstr>Rockwell</vt:lpstr>
      <vt:lpstr>NC</vt:lpstr>
      <vt:lpstr>Light from Order: Radiation Generation through Oriented Crystal–Beam Interaction</vt:lpstr>
      <vt:lpstr>Channeling</vt:lpstr>
      <vt:lpstr>Enhancement of radiation in aligned crystals</vt:lpstr>
      <vt:lpstr>Experiments with crystals</vt:lpstr>
      <vt:lpstr>Experiments with crystals</vt:lpstr>
      <vt:lpstr>Radiation Sources: State of the Art</vt:lpstr>
      <vt:lpstr>Crystalline Undulator</vt:lpstr>
      <vt:lpstr>Simulations: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the radiation emitted by ultra-relativistic electrons in oriented crystals for CrystalLight-Sources</dc:title>
  <dc:creator>Negrello Riccardo</dc:creator>
  <cp:lastModifiedBy>NEGRELLO RICCARDO</cp:lastModifiedBy>
  <cp:revision>186</cp:revision>
  <cp:lastPrinted>2024-04-02T08:14:21Z</cp:lastPrinted>
  <dcterms:created xsi:type="dcterms:W3CDTF">2024-03-26T16:47:28Z</dcterms:created>
  <dcterms:modified xsi:type="dcterms:W3CDTF">2025-06-12T17:32:31Z</dcterms:modified>
</cp:coreProperties>
</file>