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94" r:id="rId4"/>
    <p:sldId id="263" r:id="rId5"/>
    <p:sldId id="259" r:id="rId6"/>
    <p:sldId id="283" r:id="rId7"/>
    <p:sldId id="285" r:id="rId8"/>
    <p:sldId id="284" r:id="rId9"/>
    <p:sldId id="291" r:id="rId10"/>
    <p:sldId id="292" r:id="rId11"/>
    <p:sldId id="281" r:id="rId12"/>
    <p:sldId id="261" r:id="rId13"/>
    <p:sldId id="280" r:id="rId14"/>
    <p:sldId id="265" r:id="rId15"/>
  </p:sldIdLst>
  <p:sldSz cx="12192000" cy="6858000"/>
  <p:notesSz cx="6858000" cy="9144000"/>
  <p:embeddedFontLst>
    <p:embeddedFont>
      <p:font typeface="Play" pitchFamily="82" charset="77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w1WY53ZFfWuoGacnoLcDPJ44X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08E339-1A92-4C4B-A75E-D45CC66BBB87}">
  <a:tblStyle styleId="{FD08E339-1A92-4C4B-A75E-D45CC66BB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A98BC9C-2298-400B-80F0-C1A73DD4CF28}" styleName="Table_1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8"/>
    <p:restoredTop sz="94413"/>
  </p:normalViewPr>
  <p:slideViewPr>
    <p:cSldViewPr snapToGrid="0">
      <p:cViewPr varScale="1">
        <p:scale>
          <a:sx n="86" d="100"/>
          <a:sy n="86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0663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355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77" name="Google Shape;2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43" name="Google Shape;24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70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53" name="Google Shape;2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437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351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008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93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marL="914400" lvl="1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2pPr>
            <a:lvl3pPr marL="1371600" lvl="2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3pPr>
            <a:lvl4pPr marL="1828800" lvl="3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4pPr>
            <a:lvl5pPr marL="2286000" lvl="4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5pPr>
            <a:lvl6pPr marL="2743200" lvl="5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6pPr>
            <a:lvl7pPr marL="3200400" lvl="6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7pPr>
            <a:lvl8pPr marL="3657600" lvl="7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8pPr>
            <a:lvl9pPr marL="4114800" lvl="8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lvl="0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Play"/>
              <a:buNone/>
            </a:pPr>
            <a:r>
              <a:rPr lang="it-US" dirty="0">
                <a:solidFill>
                  <a:srgbClr val="FF0000"/>
                </a:solidFill>
                <a:latin typeface="+mj-lt"/>
              </a:rPr>
              <a:t>SABRE North crystals</a:t>
            </a:r>
            <a:br>
              <a:rPr lang="it-US" dirty="0">
                <a:solidFill>
                  <a:srgbClr val="FF0000"/>
                </a:solidFill>
                <a:latin typeface="+mj-lt"/>
              </a:rPr>
            </a:br>
            <a:r>
              <a:rPr lang="it-US" dirty="0">
                <a:solidFill>
                  <a:srgbClr val="FF0000"/>
                </a:solidFill>
                <a:latin typeface="+mj-lt"/>
              </a:rPr>
              <a:t>meeting</a:t>
            </a:r>
            <a:endParaRPr dirty="0">
              <a:latin typeface="+mj-lt"/>
            </a:endParaRPr>
          </a:p>
        </p:txBody>
      </p:sp>
      <p:sp>
        <p:nvSpPr>
          <p:cNvPr id="172" name="Google Shape;172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US" dirty="0"/>
              <a:t>Aldo Ianni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US" dirty="0"/>
              <a:t>Lecce, Nov 27th,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/>
          <p:nvPr/>
        </p:nvSpPr>
        <p:spPr>
          <a:xfrm>
            <a:off x="19878" y="39756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"/>
          <p:cNvSpPr txBox="1"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it-IT" sz="4000" dirty="0">
                <a:solidFill>
                  <a:srgbClr val="FF0000"/>
                </a:solidFill>
                <a:latin typeface="+mj-lt"/>
                <a:ea typeface="Play"/>
                <a:cs typeface="Play"/>
                <a:sym typeface="Play"/>
              </a:rPr>
              <a:t>ZR </a:t>
            </a:r>
            <a:r>
              <a:rPr lang="it-IT" sz="4000" dirty="0" err="1">
                <a:solidFill>
                  <a:srgbClr val="FF0000"/>
                </a:solidFill>
                <a:latin typeface="+mj-lt"/>
                <a:ea typeface="Play"/>
                <a:cs typeface="Play"/>
                <a:sym typeface="Play"/>
              </a:rPr>
              <a:t>efficiency</a:t>
            </a:r>
            <a:endParaRPr sz="4000" dirty="0">
              <a:solidFill>
                <a:srgbClr val="FF0000"/>
              </a:solidFill>
              <a:latin typeface="+mj-lt"/>
              <a:ea typeface="Play"/>
              <a:cs typeface="Play"/>
              <a:sym typeface="Play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4450080" y="1850683"/>
            <a:ext cx="3291840" cy="18288"/>
          </a:xfrm>
          <a:custGeom>
            <a:avLst/>
            <a:gdLst/>
            <a:ahLst/>
            <a:cxnLst/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E0857B7-AD30-E4F1-23C6-C28BF217E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91B2BF-858C-4E0E-A260-E8EA45695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2186116"/>
            <a:ext cx="10515600" cy="4351338"/>
          </a:xfrm>
        </p:spPr>
        <p:txBody>
          <a:bodyPr/>
          <a:lstStyle/>
          <a:p>
            <a:r>
              <a:rPr lang="it-IT" dirty="0"/>
              <a:t>k</a:t>
            </a:r>
            <a:r>
              <a:rPr lang="it-US" baseline="-25000" dirty="0"/>
              <a:t>eq </a:t>
            </a:r>
            <a:r>
              <a:rPr lang="it-US" dirty="0"/>
              <a:t>can be measured from phase diagram, crystal growth (tip/tail), zone refining data</a:t>
            </a:r>
          </a:p>
          <a:p>
            <a:pPr lvl="1"/>
            <a:r>
              <a:rPr lang="it-US" dirty="0"/>
              <a:t>K ~ 0.45 – 0.67  expected significant reduction </a:t>
            </a:r>
          </a:p>
          <a:p>
            <a:pPr lvl="1"/>
            <a:r>
              <a:rPr lang="it-US" dirty="0"/>
              <a:t>Rb ~ 0.18 – 0.37 expected very significant reduction</a:t>
            </a:r>
          </a:p>
          <a:p>
            <a:pPr lvl="1"/>
            <a:r>
              <a:rPr lang="it-US" b="1" dirty="0"/>
              <a:t>Pb ~ 1.1   (PbI</a:t>
            </a:r>
            <a:r>
              <a:rPr lang="it-US" b="1" baseline="-25000" dirty="0"/>
              <a:t>2</a:t>
            </a:r>
            <a:r>
              <a:rPr lang="it-US" b="1" dirty="0"/>
              <a:t>)  </a:t>
            </a:r>
            <a:r>
              <a:rPr lang="it-US" dirty="0"/>
              <a:t>no reduction expected, </a:t>
            </a:r>
            <a:r>
              <a:rPr lang="it-IT" dirty="0" err="1"/>
              <a:t>slight</a:t>
            </a:r>
            <a:r>
              <a:rPr lang="it-IT" dirty="0"/>
              <a:t> </a:t>
            </a:r>
            <a:r>
              <a:rPr lang="it-IT" dirty="0" err="1"/>
              <a:t>worsening</a:t>
            </a:r>
            <a:endParaRPr lang="it-US" b="1" dirty="0"/>
          </a:p>
          <a:p>
            <a:pPr lvl="2"/>
            <a:r>
              <a:rPr lang="it-IT" dirty="0"/>
              <a:t>I</a:t>
            </a:r>
            <a:r>
              <a:rPr lang="it-US" dirty="0"/>
              <a:t>f Pb in the powder it can be removed by purging during ZR (PbI</a:t>
            </a:r>
            <a:r>
              <a:rPr lang="it-US" baseline="-25000" dirty="0"/>
              <a:t>2</a:t>
            </a:r>
            <a:r>
              <a:rPr lang="it-US" dirty="0"/>
              <a:t> volatile at 661 C) or, if coming from water, improve water quality in powder production</a:t>
            </a:r>
          </a:p>
        </p:txBody>
      </p:sp>
    </p:spTree>
    <p:extLst>
      <p:ext uri="{BB962C8B-B14F-4D97-AF65-F5344CB8AC3E}">
        <p14:creationId xmlns:p14="http://schemas.microsoft.com/office/powerpoint/2010/main" val="406452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2"/>
          <p:cNvSpPr txBox="1">
            <a:spLocks noGrp="1"/>
          </p:cNvSpPr>
          <p:nvPr>
            <p:ph type="title"/>
          </p:nvPr>
        </p:nvSpPr>
        <p:spPr>
          <a:xfrm>
            <a:off x="265339" y="-145229"/>
            <a:ext cx="10515600" cy="113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"/>
              <a:buNone/>
            </a:pPr>
            <a:r>
              <a:rPr lang="it-US" sz="5200" dirty="0">
                <a:latin typeface="+mj-lt"/>
              </a:rPr>
              <a:t>ZR Run4</a:t>
            </a:r>
            <a:endParaRPr dirty="0">
              <a:latin typeface="+mj-lt"/>
            </a:endParaRPr>
          </a:p>
        </p:txBody>
      </p:sp>
      <p:graphicFrame>
        <p:nvGraphicFramePr>
          <p:cNvPr id="222" name="Google Shape;222;p12"/>
          <p:cNvGraphicFramePr/>
          <p:nvPr/>
        </p:nvGraphicFramePr>
        <p:xfrm>
          <a:off x="969346" y="984874"/>
          <a:ext cx="10789275" cy="45670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0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1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16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Run4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8025" marR="188025" marT="94025" marB="940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[ppb]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[ppb]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Rb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[ppb]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133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[ppb]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138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[ppb]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208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[ppb]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125">
                <a:tc vMerge="1">
                  <a:txBody>
                    <a:bodyPr/>
                    <a:lstStyle/>
                    <a:p>
                      <a:endParaRPr lang="it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LSC/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Seast.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LSC/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Seast.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LSC/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Seast.</a:t>
                      </a:r>
                      <a:endParaRPr sz="3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LSC/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Seast.</a:t>
                      </a:r>
                      <a:endParaRPr sz="3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LSC/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Seast.</a:t>
                      </a:r>
                      <a:endParaRPr sz="3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LSC/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Seast.</a:t>
                      </a:r>
                      <a:endParaRPr sz="3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powder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3700" b="0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3700" b="0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&lt;0.2</a:t>
                      </a:r>
                      <a:endParaRPr sz="3700" b="0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3700" b="0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</a:t>
                      </a:r>
                      <a:endParaRPr sz="3700" b="0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</a:t>
                      </a:r>
                      <a:endParaRPr sz="3700" b="0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Zone 1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&lt;0.8</a:t>
                      </a:r>
                      <a:r>
                        <a:rPr lang="it-US" sz="23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&lt;0.6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&lt;0.3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&lt;0.3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2.0±0.3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Zone 2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&lt;0.8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&lt;0.6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&lt;0.3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1.2±0.3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2.0±0.2(</a:t>
                      </a: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</a:t>
                      </a:r>
                      <a:r>
                        <a:rPr lang="it-US" sz="23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Zone 3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10±0.4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&lt;0.8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&lt;0.6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&lt;0.3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2.7±0.2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1.6±0.3(</a:t>
                      </a: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Zone 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22±0.5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&lt;4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&lt;0.8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&lt;0.6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1.1±0.1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8.1±0.5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1.9±0.3(</a:t>
                      </a: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Zone 5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65±2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12±2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&lt;0.8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it-US" sz="23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&lt;0.6</a:t>
                      </a:r>
                      <a:r>
                        <a:rPr lang="it-US" sz="2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9±0.2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17±0.9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1.4±0.3(</a:t>
                      </a:r>
                      <a:r>
                        <a:rPr lang="it-US" sz="2300" b="0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</a:t>
                      </a:r>
                      <a:r>
                        <a:rPr lang="it-US" sz="2300" b="0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7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1025" marR="141025" marT="195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3" name="Google Shape;223;p12"/>
          <p:cNvSpPr txBox="1"/>
          <p:nvPr/>
        </p:nvSpPr>
        <p:spPr>
          <a:xfrm>
            <a:off x="496650" y="5937592"/>
            <a:ext cx="1169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beta-like contribution in ROI for NaI-33 spectral fit (~30% of rate) corresponds to ~0.4 ppb of </a:t>
            </a:r>
            <a:r>
              <a:rPr lang="it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r>
            <a:r>
              <a:rPr lang="it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Rb</a:t>
            </a:r>
            <a:r>
              <a:rPr lang="it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A45193F-3E3D-D627-CBAE-B7B115ED1C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/>
          <p:nvPr/>
        </p:nvSpPr>
        <p:spPr>
          <a:xfrm>
            <a:off x="19878" y="39756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"/>
          <p:cNvSpPr txBox="1"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it-US" sz="4000" dirty="0">
                <a:solidFill>
                  <a:srgbClr val="FF0000"/>
                </a:solidFill>
                <a:latin typeface="+mj-lt"/>
                <a:ea typeface="Play"/>
                <a:cs typeface="Play"/>
                <a:sym typeface="Play"/>
              </a:rPr>
              <a:t>Qualitative comparison with the model: K</a:t>
            </a:r>
            <a:endParaRPr sz="4000" dirty="0">
              <a:solidFill>
                <a:srgbClr val="FF0000"/>
              </a:solidFill>
              <a:latin typeface="+mj-lt"/>
              <a:ea typeface="Play"/>
              <a:cs typeface="Play"/>
              <a:sym typeface="Play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4450080" y="1850683"/>
            <a:ext cx="3291840" cy="18288"/>
          </a:xfrm>
          <a:custGeom>
            <a:avLst/>
            <a:gdLst/>
            <a:ahLst/>
            <a:cxnLst/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906" y="2112266"/>
            <a:ext cx="5574900" cy="360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40712" y="2112266"/>
            <a:ext cx="5594780" cy="360578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"/>
          <p:cNvSpPr txBox="1"/>
          <p:nvPr/>
        </p:nvSpPr>
        <p:spPr>
          <a:xfrm>
            <a:off x="1151208" y="2510041"/>
            <a:ext cx="12341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6"/>
          <p:cNvSpPr txBox="1"/>
          <p:nvPr/>
        </p:nvSpPr>
        <p:spPr>
          <a:xfrm>
            <a:off x="6973761" y="2510041"/>
            <a:ext cx="12955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RUN4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6"/>
          <p:cNvSpPr txBox="1"/>
          <p:nvPr/>
        </p:nvSpPr>
        <p:spPr>
          <a:xfrm>
            <a:off x="860901" y="5878675"/>
            <a:ext cx="5594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US" sz="2000" b="1">
                <a:solidFill>
                  <a:schemeClr val="dk1"/>
                </a:solidFill>
              </a:rPr>
              <a:t>Within 80% length ~92% reduction</a:t>
            </a:r>
            <a:endParaRPr sz="18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US" sz="2000" b="1">
                <a:solidFill>
                  <a:schemeClr val="dk1"/>
                </a:solidFill>
              </a:rPr>
              <a:t>Within 75% length ~95% reduction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E0857B7-AD30-E4F1-23C6-C28BF217E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 txBox="1"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it-US" sz="4000" dirty="0">
                <a:solidFill>
                  <a:srgbClr val="FF0000"/>
                </a:solidFill>
                <a:latin typeface="+mj-lt"/>
                <a:ea typeface="Play"/>
                <a:cs typeface="Play"/>
                <a:sym typeface="Play"/>
              </a:rPr>
              <a:t>Qualitative comparison with the model: Ba</a:t>
            </a:r>
            <a:endParaRPr sz="4000" dirty="0">
              <a:solidFill>
                <a:srgbClr val="FF0000"/>
              </a:solidFill>
              <a:latin typeface="+mj-lt"/>
              <a:ea typeface="Play"/>
              <a:cs typeface="Play"/>
              <a:sym typeface="Play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4450080" y="1850683"/>
            <a:ext cx="3291840" cy="18288"/>
          </a:xfrm>
          <a:custGeom>
            <a:avLst/>
            <a:gdLst/>
            <a:ahLst/>
            <a:cxnLst/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6"/>
          <p:cNvSpPr txBox="1"/>
          <p:nvPr/>
        </p:nvSpPr>
        <p:spPr>
          <a:xfrm>
            <a:off x="6973761" y="2510041"/>
            <a:ext cx="12955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6"/>
          <p:cNvSpPr txBox="1"/>
          <p:nvPr/>
        </p:nvSpPr>
        <p:spPr>
          <a:xfrm>
            <a:off x="860901" y="5878675"/>
            <a:ext cx="5594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US" sz="2000" b="1" dirty="0">
                <a:solidFill>
                  <a:schemeClr val="dk1"/>
                </a:solidFill>
              </a:rPr>
              <a:t>Within 80% length ~77% reduction</a:t>
            </a:r>
            <a:endParaRPr sz="18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US" sz="2000" b="1" dirty="0">
                <a:solidFill>
                  <a:schemeClr val="dk1"/>
                </a:solidFill>
              </a:rPr>
              <a:t>Within 75% length ~84% reduction</a:t>
            </a: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CBEF2D-32E1-A911-DEB6-8F28AEA95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157" y="2232175"/>
            <a:ext cx="6248400" cy="4000500"/>
          </a:xfrm>
          <a:prstGeom prst="rect">
            <a:avLst/>
          </a:prstGeom>
        </p:spPr>
      </p:pic>
      <p:sp>
        <p:nvSpPr>
          <p:cNvPr id="5" name="Google Shape;238;p6">
            <a:extLst>
              <a:ext uri="{FF2B5EF4-FFF2-40B4-BE49-F238E27FC236}">
                <a16:creationId xmlns:a16="http://schemas.microsoft.com/office/drawing/2014/main" id="{822E3AFA-2196-27DA-AE0D-BACCFFE63B1B}"/>
              </a:ext>
            </a:extLst>
          </p:cNvPr>
          <p:cNvSpPr txBox="1"/>
          <p:nvPr/>
        </p:nvSpPr>
        <p:spPr>
          <a:xfrm>
            <a:off x="6093701" y="2687041"/>
            <a:ext cx="12955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RUN4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A8F8B1-7AB8-FA26-418A-CD511DD4C919}"/>
              </a:ext>
            </a:extLst>
          </p:cNvPr>
          <p:cNvSpPr txBox="1"/>
          <p:nvPr/>
        </p:nvSpPr>
        <p:spPr>
          <a:xfrm>
            <a:off x="860901" y="2879332"/>
            <a:ext cx="2784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2400" dirty="0"/>
              <a:t>Ba is a proxy of Ra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440838-1ADE-5F89-21F8-8691EB54EA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818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"/>
          <p:cNvSpPr/>
          <p:nvPr/>
        </p:nvSpPr>
        <p:spPr>
          <a:xfrm>
            <a:off x="0" y="19878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0"/>
          <p:cNvSpPr txBox="1"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it-US" sz="4000" dirty="0">
                <a:latin typeface="+mj-lt"/>
                <a:ea typeface="Play"/>
                <a:cs typeface="Play"/>
                <a:sym typeface="Play"/>
              </a:rPr>
              <a:t>Expected background in SABRE crystals</a:t>
            </a:r>
            <a:endParaRPr sz="4000" dirty="0">
              <a:latin typeface="+mj-lt"/>
              <a:ea typeface="Play"/>
              <a:cs typeface="Play"/>
              <a:sym typeface="Play"/>
            </a:endParaRPr>
          </a:p>
        </p:txBody>
      </p:sp>
      <p:sp>
        <p:nvSpPr>
          <p:cNvPr id="281" name="Google Shape;281;p10"/>
          <p:cNvSpPr/>
          <p:nvPr/>
        </p:nvSpPr>
        <p:spPr>
          <a:xfrm rot="5400000">
            <a:off x="4471415" y="1412748"/>
            <a:ext cx="1554480" cy="18288"/>
          </a:xfrm>
          <a:custGeom>
            <a:avLst/>
            <a:gdLst/>
            <a:ahLst/>
            <a:cxnLst/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0"/>
          <p:cNvSpPr txBox="1">
            <a:spLocks noGrp="1"/>
          </p:cNvSpPr>
          <p:nvPr>
            <p:ph type="body" idx="1"/>
          </p:nvPr>
        </p:nvSpPr>
        <p:spPr>
          <a:xfrm>
            <a:off x="5541263" y="457200"/>
            <a:ext cx="6007608" cy="19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US" sz="2200"/>
              <a:t>Use spectral fit from NaI-33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US" sz="2200"/>
              <a:t>Apply reduction as from zone refining purification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US" sz="2200"/>
              <a:t>Produce spectrum with MC code</a:t>
            </a:r>
            <a:endParaRPr/>
          </a:p>
        </p:txBody>
      </p:sp>
      <p:pic>
        <p:nvPicPr>
          <p:cNvPr id="283" name="Google Shape;28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760" y="2386584"/>
            <a:ext cx="4582040" cy="42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2575" y="2569464"/>
            <a:ext cx="5091954" cy="3678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84CFDBA-9BA2-A35E-E7F9-45894F306B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41414"/>
              <a:buFont typeface="Arial"/>
              <a:buNone/>
            </a:pPr>
            <a:r>
              <a:rPr lang="it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NaI-40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"/>
          <p:cNvSpPr txBox="1">
            <a:spLocks noGrp="1"/>
          </p:cNvSpPr>
          <p:nvPr>
            <p:ph type="body" idx="1"/>
          </p:nvPr>
        </p:nvSpPr>
        <p:spPr>
          <a:xfrm>
            <a:off x="415600" y="1551451"/>
            <a:ext cx="62940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t-US" sz="2600" dirty="0"/>
              <a:t>Grown without Thallium from 10 kg of Astro Grade.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t-US" sz="2600" dirty="0"/>
              <a:t>Broken into chunks to make NaI-41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t-US" sz="2600" dirty="0"/>
              <a:t>(test growth from chunks).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t-US" sz="2600" dirty="0"/>
              <a:t>Opportunity to take samples from tip, tail and middle part for ICP-MS assay.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it-US" sz="2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t-IT" sz="2600" b="1" dirty="0"/>
              <a:t>k</a:t>
            </a:r>
            <a:r>
              <a:rPr lang="it-US" sz="2600" b="1" baseline="-25000" dirty="0"/>
              <a:t>eq</a:t>
            </a:r>
            <a:r>
              <a:rPr lang="it-US" sz="2600" b="1" dirty="0"/>
              <a:t> = 0.67±0.1 </a:t>
            </a:r>
            <a:r>
              <a:rPr lang="it-US" sz="2600" dirty="0"/>
              <a:t>from the fit</a:t>
            </a:r>
            <a:endParaRPr sz="2600" dirty="0"/>
          </a:p>
        </p:txBody>
      </p:sp>
      <p:pic>
        <p:nvPicPr>
          <p:cNvPr id="247" name="Google Shape;247;p7" descr="image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733925" cy="4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4026" y="1356875"/>
            <a:ext cx="5274676" cy="3534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7"/>
          <p:cNvSpPr txBox="1"/>
          <p:nvPr/>
        </p:nvSpPr>
        <p:spPr>
          <a:xfrm>
            <a:off x="7952200" y="2140275"/>
            <a:ext cx="211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&lt;5.8±0.7&gt; ppb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108108"/>
              <a:buFont typeface="Arial"/>
              <a:buNone/>
            </a:pPr>
            <a:fld id="{00000000-1234-1234-1234-123412341234}" type="slidenum">
              <a:rPr lang="it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Play"/>
              <a:buNone/>
            </a:pPr>
            <a:r>
              <a:rPr lang="it-US" sz="4000" dirty="0">
                <a:solidFill>
                  <a:srgbClr val="FF0000"/>
                </a:solidFill>
                <a:latin typeface="+mj-lt"/>
              </a:rPr>
              <a:t>NaI-33 and NaI-35 tip/tail</a:t>
            </a:r>
            <a:endParaRPr sz="4000" dirty="0">
              <a:latin typeface="+mj-lt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13B7EF-3EA3-41E9-81CC-969E7DD5A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BFF7A6-39AA-CE03-724F-1093A8B4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1" y="1942873"/>
            <a:ext cx="5364501" cy="35403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29B0D8-1A4B-7EBE-225E-34E3E2C7256D}"/>
              </a:ext>
            </a:extLst>
          </p:cNvPr>
          <p:cNvSpPr txBox="1"/>
          <p:nvPr/>
        </p:nvSpPr>
        <p:spPr>
          <a:xfrm>
            <a:off x="1199213" y="2293495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k</a:t>
            </a:r>
            <a:r>
              <a:rPr lang="it-US" sz="1800" baseline="-25000" dirty="0"/>
              <a:t>eq</a:t>
            </a:r>
            <a:r>
              <a:rPr lang="it-US" sz="1800" dirty="0"/>
              <a:t> = 0.59 ± 0.06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F91145-5DB9-8298-5C28-BF53A1EE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720" y="1942873"/>
            <a:ext cx="5240830" cy="345873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0A3E1A-F089-7C4B-9DC4-A3826FB82E72}"/>
              </a:ext>
            </a:extLst>
          </p:cNvPr>
          <p:cNvSpPr txBox="1"/>
          <p:nvPr/>
        </p:nvSpPr>
        <p:spPr>
          <a:xfrm>
            <a:off x="7260682" y="2293495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k</a:t>
            </a:r>
            <a:r>
              <a:rPr lang="it-US" sz="1800" baseline="-25000" dirty="0"/>
              <a:t>eq</a:t>
            </a:r>
            <a:r>
              <a:rPr lang="it-US" sz="1800" dirty="0"/>
              <a:t> = 0.52 ± 0.04</a:t>
            </a:r>
          </a:p>
        </p:txBody>
      </p:sp>
    </p:spTree>
    <p:extLst>
      <p:ext uri="{BB962C8B-B14F-4D97-AF65-F5344CB8AC3E}">
        <p14:creationId xmlns:p14="http://schemas.microsoft.com/office/powerpoint/2010/main" val="136569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"/>
          <p:cNvSpPr txBox="1">
            <a:spLocks noGrp="1"/>
          </p:cNvSpPr>
          <p:nvPr>
            <p:ph type="title"/>
          </p:nvPr>
        </p:nvSpPr>
        <p:spPr>
          <a:xfrm>
            <a:off x="301761" y="4025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1414"/>
              <a:buFont typeface="Play"/>
              <a:buNone/>
            </a:pPr>
            <a:r>
              <a:rPr lang="it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NaI-41</a:t>
            </a:r>
            <a:endParaRPr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8"/>
          <p:cNvSpPr txBox="1"/>
          <p:nvPr/>
        </p:nvSpPr>
        <p:spPr>
          <a:xfrm>
            <a:off x="6327950" y="2171725"/>
            <a:ext cx="113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-US" sz="28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210</a:t>
            </a:r>
            <a:r>
              <a:rPr lang="it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2076" y="2171725"/>
            <a:ext cx="6648450" cy="45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8"/>
          <p:cNvSpPr txBox="1"/>
          <p:nvPr/>
        </p:nvSpPr>
        <p:spPr>
          <a:xfrm>
            <a:off x="10099514" y="3369110"/>
            <a:ext cx="161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cosmogenics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8"/>
          <p:cNvCxnSpPr/>
          <p:nvPr/>
        </p:nvCxnSpPr>
        <p:spPr>
          <a:xfrm flipH="1">
            <a:off x="9956152" y="3853579"/>
            <a:ext cx="341400" cy="78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0" name="Google Shape;260;p8"/>
          <p:cNvCxnSpPr/>
          <p:nvPr/>
        </p:nvCxnSpPr>
        <p:spPr>
          <a:xfrm flipH="1">
            <a:off x="7758751" y="3842480"/>
            <a:ext cx="2538801" cy="161780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1" name="Google Shape;261;p8"/>
          <p:cNvSpPr txBox="1"/>
          <p:nvPr/>
        </p:nvSpPr>
        <p:spPr>
          <a:xfrm>
            <a:off x="8975249" y="2248675"/>
            <a:ext cx="113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210</a:t>
            </a:r>
            <a:r>
              <a:rPr lang="it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 txBox="1"/>
          <p:nvPr/>
        </p:nvSpPr>
        <p:spPr>
          <a:xfrm rot="-1896129">
            <a:off x="6367336" y="2991318"/>
            <a:ext cx="2364737" cy="6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lang="it-US" sz="2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endParaRPr sz="2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108108"/>
              <a:buFont typeface="Arial"/>
              <a:buNone/>
            </a:pPr>
            <a:fld id="{00000000-1234-1234-1234-123412341234}" type="slidenum">
              <a:rPr lang="it-US"/>
              <a:t>4</a:t>
            </a:fld>
            <a:endParaRPr/>
          </a:p>
        </p:txBody>
      </p:sp>
      <p:sp>
        <p:nvSpPr>
          <p:cNvPr id="264" name="Google Shape;264;p8"/>
          <p:cNvSpPr txBox="1"/>
          <p:nvPr/>
        </p:nvSpPr>
        <p:spPr>
          <a:xfrm>
            <a:off x="374238" y="777384"/>
            <a:ext cx="5292049" cy="380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underground since December 15th, 2023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LY = 10.02 +/- 0.03 phe/keV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FWHM energy resolution: 15.7% @59.6 keV</a:t>
            </a:r>
            <a:endParaRPr sz="1800" b="0" i="0" u="none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US" sz="1800" b="0" i="0" u="none" strike="noStrik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r>
              <a:rPr lang="it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K: 5.7±0.9 ppb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 b="1" dirty="0">
                <a:solidFill>
                  <a:schemeClr val="dk1"/>
                </a:solidFill>
              </a:rPr>
              <a:t>   k</a:t>
            </a:r>
            <a:r>
              <a:rPr lang="it-US" sz="1800" b="1" baseline="-25000" dirty="0">
                <a:solidFill>
                  <a:schemeClr val="dk1"/>
                </a:solidFill>
              </a:rPr>
              <a:t>eq</a:t>
            </a:r>
            <a:r>
              <a:rPr lang="it-US" sz="1800" b="1" dirty="0">
                <a:solidFill>
                  <a:schemeClr val="dk1"/>
                </a:solidFill>
              </a:rPr>
              <a:t> = 0.63±0.1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Satisfactory results</a:t>
            </a:r>
            <a:r>
              <a:rPr lang="it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important test toward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production of NaI-42 from zone refined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powder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8" descr="Immagine che contiene interno, tazza, elettrodomestico, miscelator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16546" r="17408" b="-2"/>
          <a:stretch/>
        </p:blipFill>
        <p:spPr>
          <a:xfrm>
            <a:off x="339496" y="4337673"/>
            <a:ext cx="2158775" cy="245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8" descr="A picture containing in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4289" r="-3" b="538"/>
          <a:stretch/>
        </p:blipFill>
        <p:spPr>
          <a:xfrm>
            <a:off x="2766607" y="4346249"/>
            <a:ext cx="2109977" cy="23960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7" name="Google Shape;267;p8"/>
          <p:cNvGraphicFramePr/>
          <p:nvPr/>
        </p:nvGraphicFramePr>
        <p:xfrm>
          <a:off x="6228801" y="824306"/>
          <a:ext cx="5295000" cy="1294050"/>
        </p:xfrm>
        <a:graphic>
          <a:graphicData uri="http://schemas.openxmlformats.org/drawingml/2006/table">
            <a:tbl>
              <a:tblPr>
                <a:noFill/>
                <a:tableStyleId>{FD08E339-1A92-4C4B-A75E-D45CC66BBB87}</a:tableStyleId>
              </a:tblPr>
              <a:tblGrid>
                <a:gridCol w="52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9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32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39K 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[ppb]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65Cu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[ppb]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85Rb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[ppb]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138Ba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[ppb]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133Cs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[ppb]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208Tl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[ppm]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Tip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&lt;4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&lt;5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&lt;0.8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&lt;0.2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&lt;0.3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520±4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Tail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13.4±0.3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&lt;5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&lt;0.8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1.1±0.2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1.7±0.1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1343±10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2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Far Tail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20.2±0.4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10.8±0.8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&lt;0.8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2.8±0.3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4.2±0.3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US" sz="12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1607±12</a:t>
                      </a:r>
                      <a:endParaRPr sz="21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775" marR="80775" marT="112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8" name="Google Shape;268;p8"/>
          <p:cNvSpPr txBox="1"/>
          <p:nvPr/>
        </p:nvSpPr>
        <p:spPr>
          <a:xfrm>
            <a:off x="6157813" y="357261"/>
            <a:ext cx="3919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of ICP-MS measurements</a:t>
            </a:r>
            <a:r>
              <a:rPr lang="it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Play"/>
              <a:buNone/>
            </a:pPr>
            <a:r>
              <a:rPr lang="it-US" sz="4000" dirty="0">
                <a:solidFill>
                  <a:srgbClr val="FF0000"/>
                </a:solidFill>
                <a:latin typeface="+mj-lt"/>
              </a:rPr>
              <a:t>Production of NaI-42</a:t>
            </a:r>
            <a:endParaRPr sz="4000" dirty="0">
              <a:latin typeface="+mj-lt"/>
            </a:endParaRPr>
          </a:p>
        </p:txBody>
      </p:sp>
      <p:sp>
        <p:nvSpPr>
          <p:cNvPr id="212" name="Google Shape;212;p4"/>
          <p:cNvSpPr txBox="1">
            <a:spLocks noGrp="1"/>
          </p:cNvSpPr>
          <p:nvPr>
            <p:ph type="body" idx="1"/>
          </p:nvPr>
        </p:nvSpPr>
        <p:spPr>
          <a:xfrm>
            <a:off x="838200" y="1552408"/>
            <a:ext cx="10515600" cy="387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292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Zone </a:t>
            </a:r>
            <a:r>
              <a:rPr lang="it-IT" sz="2572" dirty="0" err="1"/>
              <a:t>refining</a:t>
            </a:r>
            <a:r>
              <a:rPr lang="it-IT" sz="2572" dirty="0"/>
              <a:t> of 12 kg of </a:t>
            </a:r>
            <a:r>
              <a:rPr lang="it-IT" sz="2572" dirty="0" err="1"/>
              <a:t>powder</a:t>
            </a:r>
            <a:endParaRPr sz="21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sz="2572" dirty="0"/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Minimum 4 </a:t>
            </a:r>
            <a:r>
              <a:rPr lang="it-IT" sz="2572" dirty="0" err="1"/>
              <a:t>runs</a:t>
            </a:r>
            <a:r>
              <a:rPr lang="it-IT" sz="2572" dirty="0"/>
              <a:t> of ZR </a:t>
            </a:r>
            <a:r>
              <a:rPr lang="it-IT" sz="2572" dirty="0" err="1"/>
              <a:t>required</a:t>
            </a:r>
            <a:endParaRPr lang="it-IT" sz="25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sz="2572" dirty="0"/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US" sz="2572" dirty="0"/>
              <a:t>Production of crystal could start in Jan-Feb</a:t>
            </a:r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sz="2572" dirty="0"/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 err="1"/>
              <a:t>Decision</a:t>
            </a:r>
            <a:r>
              <a:rPr lang="it-IT" sz="2572" dirty="0"/>
              <a:t> on </a:t>
            </a:r>
            <a:r>
              <a:rPr lang="it-IT" sz="2572" dirty="0" err="1"/>
              <a:t>encapsulation</a:t>
            </a:r>
            <a:r>
              <a:rPr lang="it-IT" sz="2572" dirty="0"/>
              <a:t> and </a:t>
            </a:r>
            <a:r>
              <a:rPr lang="it-IT" sz="2572" dirty="0" err="1"/>
              <a:t>transportation</a:t>
            </a:r>
            <a:endParaRPr sz="25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13B7EF-3EA3-41E9-81CC-969E7DD5A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838200" y="129370"/>
            <a:ext cx="10515600" cy="94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Play"/>
              <a:buNone/>
            </a:pPr>
            <a:r>
              <a:rPr lang="it-US" sz="4000" dirty="0">
                <a:solidFill>
                  <a:srgbClr val="FF0000"/>
                </a:solidFill>
                <a:latin typeface="+mj-lt"/>
              </a:rPr>
              <a:t>Production of NaI-Korea</a:t>
            </a:r>
            <a:endParaRPr sz="4000" dirty="0">
              <a:latin typeface="+mj-lt"/>
            </a:endParaRPr>
          </a:p>
        </p:txBody>
      </p:sp>
      <p:sp>
        <p:nvSpPr>
          <p:cNvPr id="212" name="Google Shape;212;p4"/>
          <p:cNvSpPr txBox="1">
            <a:spLocks noGrp="1"/>
          </p:cNvSpPr>
          <p:nvPr>
            <p:ph type="body" idx="1"/>
          </p:nvPr>
        </p:nvSpPr>
        <p:spPr>
          <a:xfrm>
            <a:off x="838200" y="1175325"/>
            <a:ext cx="10515600" cy="534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18292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15 kg of </a:t>
            </a:r>
            <a:r>
              <a:rPr lang="it-IT" sz="2572" dirty="0" err="1"/>
              <a:t>purified</a:t>
            </a:r>
            <a:r>
              <a:rPr lang="it-IT" sz="2572" dirty="0"/>
              <a:t> </a:t>
            </a:r>
            <a:r>
              <a:rPr lang="it-IT" sz="2572" dirty="0" err="1"/>
              <a:t>powder</a:t>
            </a:r>
            <a:r>
              <a:rPr lang="it-IT" sz="2572" dirty="0"/>
              <a:t> from COSINE to RMD</a:t>
            </a:r>
            <a:endParaRPr sz="25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sz="2572" dirty="0"/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RMD </a:t>
            </a:r>
            <a:r>
              <a:rPr lang="it-IT" sz="2572" dirty="0" err="1"/>
              <a:t>will</a:t>
            </a:r>
            <a:r>
              <a:rPr lang="it-IT" sz="2572" dirty="0"/>
              <a:t> </a:t>
            </a:r>
            <a:r>
              <a:rPr lang="it-IT" sz="2572" dirty="0" err="1"/>
              <a:t>grow</a:t>
            </a:r>
            <a:r>
              <a:rPr lang="it-IT" sz="2572" dirty="0"/>
              <a:t> a </a:t>
            </a:r>
            <a:r>
              <a:rPr lang="it-IT" sz="2572" dirty="0" err="1"/>
              <a:t>crystal</a:t>
            </a:r>
            <a:r>
              <a:rPr lang="it-IT" sz="2572" dirty="0"/>
              <a:t> with 8 kg</a:t>
            </a:r>
            <a:endParaRPr sz="25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sz="2572" dirty="0"/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RMD </a:t>
            </a:r>
            <a:r>
              <a:rPr lang="it-IT" sz="2572" dirty="0" err="1"/>
              <a:t>send</a:t>
            </a:r>
            <a:r>
              <a:rPr lang="it-IT" sz="2572" dirty="0"/>
              <a:t> samples of </a:t>
            </a:r>
            <a:r>
              <a:rPr lang="it-IT" sz="2572" dirty="0" err="1"/>
              <a:t>powder</a:t>
            </a:r>
            <a:r>
              <a:rPr lang="it-IT" sz="2572" dirty="0"/>
              <a:t> to LNGS and LSC for screening</a:t>
            </a:r>
            <a:endParaRPr sz="2572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sz="2572" dirty="0"/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After </a:t>
            </a:r>
            <a:r>
              <a:rPr lang="it-IT" sz="2572" dirty="0" err="1"/>
              <a:t>growth</a:t>
            </a:r>
            <a:r>
              <a:rPr lang="it-IT" sz="2572" dirty="0"/>
              <a:t> RMD </a:t>
            </a:r>
            <a:r>
              <a:rPr lang="it-IT" sz="2572" dirty="0" err="1"/>
              <a:t>send</a:t>
            </a:r>
            <a:r>
              <a:rPr lang="it-IT" sz="2572" dirty="0"/>
              <a:t> sample of </a:t>
            </a:r>
            <a:r>
              <a:rPr lang="it-IT" sz="2572" dirty="0" err="1"/>
              <a:t>tip</a:t>
            </a:r>
            <a:r>
              <a:rPr lang="it-IT" sz="2572" dirty="0"/>
              <a:t> and </a:t>
            </a:r>
            <a:r>
              <a:rPr lang="it-IT" sz="2572" dirty="0" err="1"/>
              <a:t>tail</a:t>
            </a:r>
            <a:r>
              <a:rPr lang="it-IT" sz="2572" dirty="0"/>
              <a:t> to LSC</a:t>
            </a:r>
            <a:endParaRPr sz="25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sz="2572" dirty="0"/>
          </a:p>
          <a:p>
            <a:pPr marL="228600" lvl="0" indent="-18292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Crystal </a:t>
            </a:r>
            <a:r>
              <a:rPr lang="it-IT" sz="2572" dirty="0" err="1"/>
              <a:t>enclosure</a:t>
            </a:r>
            <a:r>
              <a:rPr lang="it-IT" sz="2572" dirty="0"/>
              <a:t> </a:t>
            </a:r>
            <a:r>
              <a:rPr lang="it-IT" sz="2572" dirty="0" err="1"/>
              <a:t>at</a:t>
            </a:r>
            <a:r>
              <a:rPr lang="it-IT" sz="2572" dirty="0"/>
              <a:t> RMD</a:t>
            </a:r>
            <a:endParaRPr sz="25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sz="2572" dirty="0"/>
          </a:p>
          <a:p>
            <a:pPr marL="228600" lvl="0" indent="-182924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 err="1"/>
              <a:t>Transportation</a:t>
            </a:r>
            <a:r>
              <a:rPr lang="it-IT" sz="2572" dirty="0"/>
              <a:t> by boat</a:t>
            </a:r>
          </a:p>
          <a:p>
            <a:pPr marL="228600" lvl="0" indent="-182924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Crystal ready </a:t>
            </a:r>
            <a:r>
              <a:rPr lang="it-IT" sz="2572" dirty="0" err="1"/>
              <a:t>early</a:t>
            </a:r>
            <a:r>
              <a:rPr lang="it-IT" sz="2572" dirty="0"/>
              <a:t> </a:t>
            </a:r>
            <a:r>
              <a:rPr lang="it-IT" sz="2572" dirty="0" err="1"/>
              <a:t>January</a:t>
            </a:r>
            <a:endParaRPr lang="it-IT" sz="2572" dirty="0"/>
          </a:p>
          <a:p>
            <a:pPr marL="228600" lvl="0" indent="-182924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72" dirty="0"/>
              <a:t>GOALS:</a:t>
            </a:r>
          </a:p>
          <a:p>
            <a:pPr marL="685800" lvl="1" indent="-182924">
              <a:lnSpc>
                <a:spcPct val="115000"/>
              </a:lnSpc>
              <a:spcBef>
                <a:spcPts val="1000"/>
              </a:spcBef>
              <a:buSzPct val="100000"/>
            </a:pPr>
            <a:r>
              <a:rPr lang="it-IT" sz="2172" dirty="0"/>
              <a:t>Test </a:t>
            </a:r>
            <a:r>
              <a:rPr lang="it-IT" sz="2172" dirty="0" err="1"/>
              <a:t>radiopurity</a:t>
            </a:r>
            <a:r>
              <a:rPr lang="it-IT" sz="2172" dirty="0"/>
              <a:t> from </a:t>
            </a:r>
            <a:r>
              <a:rPr lang="it-IT" sz="2172" dirty="0" err="1"/>
              <a:t>Korean</a:t>
            </a:r>
            <a:r>
              <a:rPr lang="it-IT" sz="2172" dirty="0"/>
              <a:t> </a:t>
            </a:r>
            <a:r>
              <a:rPr lang="it-IT" sz="2172" dirty="0" err="1"/>
              <a:t>powder</a:t>
            </a:r>
            <a:r>
              <a:rPr lang="it-IT" sz="2172" dirty="0"/>
              <a:t> with </a:t>
            </a:r>
            <a:r>
              <a:rPr lang="it-IT" sz="2172" dirty="0" err="1"/>
              <a:t>different</a:t>
            </a:r>
            <a:r>
              <a:rPr lang="it-IT" sz="2172" dirty="0"/>
              <a:t> </a:t>
            </a:r>
            <a:r>
              <a:rPr lang="it-IT" sz="2172" dirty="0" err="1"/>
              <a:t>growth</a:t>
            </a:r>
            <a:r>
              <a:rPr lang="it-IT" sz="2172" dirty="0"/>
              <a:t> </a:t>
            </a:r>
            <a:r>
              <a:rPr lang="it-IT" sz="2172" dirty="0" err="1"/>
              <a:t>method</a:t>
            </a:r>
            <a:endParaRPr lang="it-IT" sz="2172" dirty="0"/>
          </a:p>
          <a:p>
            <a:pPr marL="685800" lvl="1" indent="-182924">
              <a:lnSpc>
                <a:spcPct val="115000"/>
              </a:lnSpc>
              <a:spcBef>
                <a:spcPts val="1000"/>
              </a:spcBef>
              <a:buSzPct val="100000"/>
            </a:pPr>
            <a:r>
              <a:rPr lang="it-IT" sz="2172" dirty="0" err="1"/>
              <a:t>Could</a:t>
            </a:r>
            <a:r>
              <a:rPr lang="it-IT" sz="2172" dirty="0"/>
              <a:t> </a:t>
            </a:r>
            <a:r>
              <a:rPr lang="it-IT" sz="2172" dirty="0" err="1"/>
              <a:t>ask</a:t>
            </a:r>
            <a:r>
              <a:rPr lang="it-IT" sz="2172" dirty="0"/>
              <a:t> COSINE </a:t>
            </a:r>
            <a:r>
              <a:rPr lang="it-IT" sz="2172" dirty="0" err="1"/>
              <a:t>collaboration</a:t>
            </a:r>
            <a:r>
              <a:rPr lang="it-IT" sz="2172" dirty="0"/>
              <a:t> to make use of </a:t>
            </a:r>
            <a:r>
              <a:rPr lang="it-IT" sz="2172" dirty="0" err="1"/>
              <a:t>distilled</a:t>
            </a:r>
            <a:r>
              <a:rPr lang="it-IT" sz="2172" dirty="0"/>
              <a:t> water for </a:t>
            </a:r>
            <a:r>
              <a:rPr lang="it-IT" sz="2172" dirty="0" err="1"/>
              <a:t>powder</a:t>
            </a:r>
            <a:r>
              <a:rPr lang="it-IT" sz="2172" dirty="0"/>
              <a:t> </a:t>
            </a:r>
            <a:r>
              <a:rPr lang="it-IT" sz="2172" dirty="0" err="1"/>
              <a:t>purification</a:t>
            </a:r>
            <a:endParaRPr lang="it-IT" sz="2172" dirty="0"/>
          </a:p>
          <a:p>
            <a:pPr marL="685800" lvl="1" indent="-182924">
              <a:lnSpc>
                <a:spcPct val="115000"/>
              </a:lnSpc>
              <a:spcBef>
                <a:spcPts val="1000"/>
              </a:spcBef>
              <a:buSzPct val="100000"/>
            </a:pPr>
            <a:r>
              <a:rPr lang="it-IT" sz="2172" dirty="0"/>
              <a:t>An alternative to Merck</a:t>
            </a:r>
            <a:endParaRPr sz="2172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 dirty="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13B7EF-3EA3-41E9-81CC-969E7DD5A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46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7" name="Rectangle 216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Play"/>
              <a:buNone/>
            </a:pPr>
            <a:r>
              <a:rPr lang="it-IT" sz="4800">
                <a:latin typeface="+mj-lt"/>
              </a:rPr>
              <a:t>ZR for crystal production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Google Shape;212;p4"/>
          <p:cNvSpPr txBox="1">
            <a:spLocks noGrp="1"/>
          </p:cNvSpPr>
          <p:nvPr>
            <p:ph type="body" idx="1"/>
          </p:nvPr>
        </p:nvSpPr>
        <p:spPr>
          <a:xfrm>
            <a:off x="793662" y="2389217"/>
            <a:ext cx="4530898" cy="3876671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228600" lvl="0" indent="-18292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takes place </a:t>
            </a:r>
            <a:r>
              <a:rPr lang="it-IT" sz="2000" dirty="0" err="1"/>
              <a:t>at</a:t>
            </a:r>
            <a:r>
              <a:rPr lang="it-IT" sz="2000" dirty="0"/>
              <a:t> MELLEN</a:t>
            </a:r>
          </a:p>
          <a:p>
            <a:pPr marL="228600" lvl="0" indent="-18292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it-IT" sz="2000" dirty="0"/>
          </a:p>
          <a:p>
            <a:pPr marL="228600" lvl="0" indent="-18292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000" dirty="0"/>
              <a:t>Procedure:</a:t>
            </a:r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/>
              <a:t>Dry </a:t>
            </a:r>
            <a:r>
              <a:rPr lang="it-IT" sz="1600" dirty="0" err="1"/>
              <a:t>powder</a:t>
            </a:r>
            <a:r>
              <a:rPr lang="it-IT" sz="1600" dirty="0"/>
              <a:t> for 1 week </a:t>
            </a:r>
            <a:r>
              <a:rPr lang="it-IT" sz="1600" dirty="0" err="1"/>
              <a:t>at</a:t>
            </a:r>
            <a:r>
              <a:rPr lang="it-IT" sz="1600" dirty="0"/>
              <a:t> RMD</a:t>
            </a:r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 err="1"/>
              <a:t>Increase</a:t>
            </a:r>
            <a:r>
              <a:rPr lang="it-IT" sz="1600" dirty="0"/>
              <a:t> temperature </a:t>
            </a:r>
            <a:r>
              <a:rPr lang="it-IT" sz="1600" dirty="0" err="1"/>
              <a:t>at</a:t>
            </a:r>
            <a:r>
              <a:rPr lang="it-IT" sz="1600" dirty="0"/>
              <a:t> 400 C</a:t>
            </a:r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 err="1"/>
              <a:t>Add</a:t>
            </a:r>
            <a:r>
              <a:rPr lang="it-IT" sz="1600" dirty="0"/>
              <a:t> SiCl</a:t>
            </a:r>
            <a:r>
              <a:rPr lang="it-IT" sz="1600" baseline="-25000" dirty="0"/>
              <a:t>4 </a:t>
            </a:r>
            <a:r>
              <a:rPr lang="it-IT" sz="1600" dirty="0"/>
              <a:t>for 20 min</a:t>
            </a:r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 err="1"/>
              <a:t>Remove</a:t>
            </a:r>
            <a:r>
              <a:rPr lang="it-IT" sz="1600" dirty="0"/>
              <a:t> gas from </a:t>
            </a:r>
            <a:r>
              <a:rPr lang="it-IT" sz="1600" dirty="0" err="1"/>
              <a:t>ampoule</a:t>
            </a:r>
            <a:endParaRPr lang="it-IT" sz="1600" dirty="0"/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/>
              <a:t>Seal </a:t>
            </a:r>
            <a:r>
              <a:rPr lang="it-IT" sz="1600" dirty="0" err="1"/>
              <a:t>ampoule</a:t>
            </a:r>
            <a:r>
              <a:rPr lang="it-IT" sz="1600" dirty="0"/>
              <a:t> </a:t>
            </a:r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 err="1"/>
              <a:t>Move</a:t>
            </a:r>
            <a:r>
              <a:rPr lang="it-IT" sz="1600" dirty="0"/>
              <a:t> </a:t>
            </a:r>
            <a:r>
              <a:rPr lang="it-IT" sz="1600" dirty="0" err="1"/>
              <a:t>ampoule</a:t>
            </a:r>
            <a:r>
              <a:rPr lang="it-IT" sz="1600" dirty="0"/>
              <a:t> to MELLEN</a:t>
            </a:r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/>
              <a:t>Leak test</a:t>
            </a:r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 err="1"/>
              <a:t>Consolidation</a:t>
            </a:r>
            <a:r>
              <a:rPr lang="it-IT" sz="1600" dirty="0"/>
              <a:t> </a:t>
            </a:r>
            <a:r>
              <a:rPr lang="it-IT" sz="1600" dirty="0" err="1"/>
              <a:t>run</a:t>
            </a:r>
            <a:endParaRPr lang="it-IT" sz="1600" dirty="0"/>
          </a:p>
          <a:p>
            <a:pPr marL="685800" lvl="1" indent="-182924">
              <a:spcBef>
                <a:spcPts val="0"/>
              </a:spcBef>
              <a:buSzPct val="100000"/>
            </a:pPr>
            <a:r>
              <a:rPr lang="it-IT" sz="1600" dirty="0"/>
              <a:t>ZR </a:t>
            </a:r>
            <a:r>
              <a:rPr lang="it-IT" sz="1600" dirty="0" err="1"/>
              <a:t>run</a:t>
            </a:r>
            <a:r>
              <a:rPr lang="it-IT" sz="1600" dirty="0"/>
              <a:t> 25 </a:t>
            </a:r>
            <a:r>
              <a:rPr lang="it-IT" sz="1600" dirty="0" err="1"/>
              <a:t>passes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2 inch/h</a:t>
            </a:r>
          </a:p>
          <a:p>
            <a:pPr marL="228600" lvl="0" indent="-68579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sz="2000" dirty="0"/>
          </a:p>
          <a:p>
            <a:pPr marL="228600" lvl="0" indent="-68579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sz="2000" dirty="0"/>
          </a:p>
        </p:txBody>
      </p:sp>
      <p:pic>
        <p:nvPicPr>
          <p:cNvPr id="3" name="Wavefront Refining Run 7 10-2023.mov">
            <a:hlinkClick r:id="" action="ppaction://media"/>
            <a:extLst>
              <a:ext uri="{FF2B5EF4-FFF2-40B4-BE49-F238E27FC236}">
                <a16:creationId xmlns:a16="http://schemas.microsoft.com/office/drawing/2014/main" id="{CBC9D5AF-A3A6-8E38-FE8F-740D8682D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1532" y="2892862"/>
            <a:ext cx="5150277" cy="2897029"/>
          </a:xfrm>
          <a:prstGeom prst="rect">
            <a:avLst/>
          </a:prstGeom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13B7EF-3EA3-41E9-81CC-969E7DD5A2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it-IT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7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8A2D8B-6517-04E3-B8FD-CE62748574E9}"/>
              </a:ext>
            </a:extLst>
          </p:cNvPr>
          <p:cNvSpPr txBox="1"/>
          <p:nvPr/>
        </p:nvSpPr>
        <p:spPr>
          <a:xfrm>
            <a:off x="261595" y="5908436"/>
            <a:ext cx="872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k</a:t>
            </a:r>
            <a:r>
              <a:rPr lang="it-IT" baseline="-25000" dirty="0" err="1"/>
              <a:t>eq</a:t>
            </a:r>
            <a:r>
              <a:rPr lang="it-US" dirty="0"/>
              <a:t> = C</a:t>
            </a:r>
            <a:r>
              <a:rPr lang="it-US" baseline="-25000" dirty="0"/>
              <a:t>S</a:t>
            </a:r>
            <a:r>
              <a:rPr lang="it-US" dirty="0"/>
              <a:t> / C</a:t>
            </a:r>
            <a:r>
              <a:rPr lang="it-US" baseline="-25000" dirty="0"/>
              <a:t>L</a:t>
            </a:r>
            <a:r>
              <a:rPr lang="it-US" dirty="0"/>
              <a:t>  segragation coefficient, the lower k the greater impurities are moved away from crystal matrix  </a:t>
            </a:r>
          </a:p>
        </p:txBody>
      </p:sp>
    </p:spTree>
    <p:extLst>
      <p:ext uri="{BB962C8B-B14F-4D97-AF65-F5344CB8AC3E}">
        <p14:creationId xmlns:p14="http://schemas.microsoft.com/office/powerpoint/2010/main" val="14009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4" name="Rectangle 216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Play"/>
              <a:buNone/>
            </a:pPr>
            <a:r>
              <a:rPr lang="it-IT" sz="4800">
                <a:latin typeface="+mj-lt"/>
              </a:rPr>
              <a:t>ZR accident</a:t>
            </a:r>
          </a:p>
        </p:txBody>
      </p:sp>
      <p:sp>
        <p:nvSpPr>
          <p:cNvPr id="225" name="Rectangle 2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Google Shape;212;p4"/>
          <p:cNvSpPr txBox="1">
            <a:spLocks noGrp="1"/>
          </p:cNvSpPr>
          <p:nvPr>
            <p:ph type="body" idx="1"/>
          </p:nvPr>
        </p:nvSpPr>
        <p:spPr>
          <a:xfrm>
            <a:off x="438872" y="2323475"/>
            <a:ext cx="5150276" cy="393047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228600" lvl="0" indent="-18292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000" dirty="0" err="1"/>
              <a:t>During</a:t>
            </a:r>
            <a:r>
              <a:rPr lang="it-IT" sz="2000" dirty="0"/>
              <a:t> first </a:t>
            </a:r>
            <a:r>
              <a:rPr lang="it-IT" sz="2000" dirty="0" err="1"/>
              <a:t>run</a:t>
            </a:r>
            <a:r>
              <a:rPr lang="it-IT" sz="2000" dirty="0"/>
              <a:t> for NaI-42 production: </a:t>
            </a:r>
            <a:r>
              <a:rPr lang="it-IT" sz="2000" dirty="0" err="1"/>
              <a:t>ampoule</a:t>
            </a:r>
            <a:r>
              <a:rPr lang="it-IT" sz="2000" dirty="0"/>
              <a:t> burst</a:t>
            </a:r>
          </a:p>
          <a:p>
            <a:pPr marL="228600" lvl="0" indent="-68579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lang="it-IT" sz="2000" dirty="0"/>
          </a:p>
          <a:p>
            <a:pPr marL="228600" lvl="0" indent="-182924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000" dirty="0" err="1"/>
              <a:t>Caused</a:t>
            </a:r>
            <a:r>
              <a:rPr lang="it-IT" sz="2000" dirty="0"/>
              <a:t> by leak in </a:t>
            </a:r>
            <a:r>
              <a:rPr lang="it-IT" sz="2000" dirty="0" err="1"/>
              <a:t>ampoule</a:t>
            </a:r>
            <a:endParaRPr lang="it-IT" sz="2000" dirty="0"/>
          </a:p>
          <a:p>
            <a:pPr marL="228600" lvl="0" indent="-68579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9945"/>
              <a:buNone/>
            </a:pPr>
            <a:endParaRPr lang="it-IT" sz="2000" dirty="0"/>
          </a:p>
          <a:p>
            <a:pPr marL="228600" lvl="0" indent="-182924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000" dirty="0"/>
              <a:t>Risk </a:t>
            </a:r>
            <a:r>
              <a:rPr lang="it-IT" sz="2000" dirty="0" err="1"/>
              <a:t>mitigation</a:t>
            </a:r>
            <a:r>
              <a:rPr lang="it-IT" sz="2000" dirty="0"/>
              <a:t>:</a:t>
            </a:r>
          </a:p>
          <a:p>
            <a:pPr marL="685800" lvl="1" indent="-182924">
              <a:spcBef>
                <a:spcPts val="1000"/>
              </a:spcBef>
              <a:buSzPct val="100000"/>
            </a:pPr>
            <a:r>
              <a:rPr lang="it-IT" sz="2000" dirty="0" err="1"/>
              <a:t>Consolidation</a:t>
            </a:r>
            <a:r>
              <a:rPr lang="it-IT" sz="2000" dirty="0"/>
              <a:t> </a:t>
            </a:r>
            <a:r>
              <a:rPr lang="it-IT" sz="2000" dirty="0" err="1"/>
              <a:t>run</a:t>
            </a:r>
            <a:r>
              <a:rPr lang="it-IT" sz="2000" dirty="0"/>
              <a:t> </a:t>
            </a:r>
            <a:r>
              <a:rPr lang="it-IT" sz="2000" dirty="0" err="1"/>
              <a:t>done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MELLEN</a:t>
            </a:r>
          </a:p>
          <a:p>
            <a:pPr marL="685800" lvl="1" indent="-182924">
              <a:spcBef>
                <a:spcPts val="1000"/>
              </a:spcBef>
              <a:buSzPct val="100000"/>
            </a:pPr>
            <a:r>
              <a:rPr lang="it-IT" sz="2000" dirty="0"/>
              <a:t>Leak test </a:t>
            </a:r>
            <a:r>
              <a:rPr lang="it-IT" sz="2000" dirty="0" err="1"/>
              <a:t>before</a:t>
            </a:r>
            <a:r>
              <a:rPr lang="it-IT" sz="2000" dirty="0"/>
              <a:t> </a:t>
            </a:r>
            <a:r>
              <a:rPr lang="it-IT" sz="2000" dirty="0" err="1"/>
              <a:t>starting</a:t>
            </a:r>
            <a:r>
              <a:rPr lang="it-IT" sz="2000" dirty="0"/>
              <a:t> ZR </a:t>
            </a:r>
            <a:r>
              <a:rPr lang="it-IT" sz="2000" dirty="0" err="1"/>
              <a:t>at</a:t>
            </a:r>
            <a:r>
              <a:rPr lang="it-IT" sz="2000" dirty="0"/>
              <a:t> MELLEN</a:t>
            </a:r>
          </a:p>
          <a:p>
            <a:pPr marL="228600" lvl="0" indent="-68579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sz="2000" dirty="0"/>
          </a:p>
          <a:p>
            <a:pPr marL="228600" lvl="0" indent="-68579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sz="2000" dirty="0"/>
          </a:p>
        </p:txBody>
      </p:sp>
      <p:pic>
        <p:nvPicPr>
          <p:cNvPr id="3" name="Shop camera 10-8-2024, 4.44.29am EDT - 10-8-2024, 4.44.42am EDT.mp4">
            <a:hlinkClick r:id="" action="ppaction://media"/>
            <a:extLst>
              <a:ext uri="{FF2B5EF4-FFF2-40B4-BE49-F238E27FC236}">
                <a16:creationId xmlns:a16="http://schemas.microsoft.com/office/drawing/2014/main" id="{6BEF42EE-11BB-4EA0-4844-348DEA276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1532" y="2886424"/>
            <a:ext cx="5150277" cy="2909906"/>
          </a:xfrm>
          <a:prstGeom prst="rect">
            <a:avLst/>
          </a:prstGeom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13B7EF-3EA3-41E9-81CC-969E7DD5A2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it-IT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6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 txBox="1"/>
          <p:nvPr/>
        </p:nvSpPr>
        <p:spPr>
          <a:xfrm>
            <a:off x="499800" y="428198"/>
            <a:ext cx="11692200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/>
              <a:t>H</a:t>
            </a:r>
            <a:r>
              <a:rPr lang="it-IT" sz="2400" baseline="-25000" dirty="0"/>
              <a:t>2</a:t>
            </a:r>
            <a:r>
              <a:rPr lang="it-IT" sz="2400" dirty="0"/>
              <a:t>O + C –&gt; H</a:t>
            </a:r>
            <a:r>
              <a:rPr lang="it-IT" sz="2400" baseline="-25000" dirty="0"/>
              <a:t>2</a:t>
            </a:r>
            <a:r>
              <a:rPr lang="it-IT" sz="2400" dirty="0"/>
              <a:t> + CO                water </a:t>
            </a:r>
            <a:r>
              <a:rPr lang="it-IT" sz="2400" dirty="0" err="1"/>
              <a:t>consumes</a:t>
            </a:r>
            <a:r>
              <a:rPr lang="it-IT" sz="2400" dirty="0"/>
              <a:t> C coating </a:t>
            </a:r>
            <a:r>
              <a:rPr lang="it-IT" sz="2400" dirty="0" err="1"/>
              <a:t>at</a:t>
            </a:r>
            <a:r>
              <a:rPr lang="it-IT" sz="2400" dirty="0"/>
              <a:t> high temperature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/>
              <a:t>NaI</a:t>
            </a:r>
            <a:r>
              <a:rPr lang="it-IT" sz="2400" dirty="0"/>
              <a:t> + H</a:t>
            </a:r>
            <a:r>
              <a:rPr lang="it-IT" sz="2400" baseline="-25000" dirty="0"/>
              <a:t>2</a:t>
            </a:r>
            <a:r>
              <a:rPr lang="it-IT" sz="2400" dirty="0"/>
              <a:t>O --&gt; </a:t>
            </a:r>
            <a:r>
              <a:rPr lang="it-IT" sz="2400" dirty="0" err="1"/>
              <a:t>NaOH</a:t>
            </a:r>
            <a:r>
              <a:rPr lang="it-IT" sz="2400" dirty="0"/>
              <a:t> + HI        water </a:t>
            </a:r>
            <a:r>
              <a:rPr lang="it-IT" sz="2400" dirty="0" err="1"/>
              <a:t>produces</a:t>
            </a:r>
            <a:r>
              <a:rPr lang="it-IT" sz="2400" dirty="0"/>
              <a:t> </a:t>
            </a:r>
            <a:r>
              <a:rPr lang="it-IT" sz="2400" dirty="0" err="1"/>
              <a:t>NaOH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dissolve </a:t>
            </a:r>
            <a:r>
              <a:rPr lang="it-IT" sz="2400" dirty="0" err="1"/>
              <a:t>fused</a:t>
            </a:r>
            <a:r>
              <a:rPr lang="it-IT" sz="2400" dirty="0"/>
              <a:t> </a:t>
            </a:r>
            <a:r>
              <a:rPr lang="it-IT" sz="2400" dirty="0" err="1"/>
              <a:t>quartz</a:t>
            </a: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/>
              <a:t>SiCl</a:t>
            </a:r>
            <a:r>
              <a:rPr lang="it-IT" sz="2400" baseline="-25000" dirty="0"/>
              <a:t>4 </a:t>
            </a:r>
            <a:r>
              <a:rPr lang="it-IT" sz="2400" dirty="0"/>
              <a:t>+ 2H</a:t>
            </a:r>
            <a:r>
              <a:rPr lang="it-IT" sz="2400" baseline="-25000" dirty="0"/>
              <a:t>2</a:t>
            </a:r>
            <a:r>
              <a:rPr lang="it-IT" sz="2400" dirty="0"/>
              <a:t>O --&gt; SiO</a:t>
            </a:r>
            <a:r>
              <a:rPr lang="it-IT" sz="2400" baseline="-25000" dirty="0"/>
              <a:t>2</a:t>
            </a:r>
            <a:r>
              <a:rPr lang="it-IT" sz="2400" dirty="0"/>
              <a:t> + 4HCl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/>
              <a:t>NaOH</a:t>
            </a:r>
            <a:r>
              <a:rPr lang="it-IT" sz="2400" dirty="0"/>
              <a:t> + HCl --&gt; NaCl + H</a:t>
            </a:r>
            <a:r>
              <a:rPr lang="it-IT" sz="2400" baseline="-25000" dirty="0"/>
              <a:t>2</a:t>
            </a:r>
            <a:r>
              <a:rPr lang="it-IT" sz="2400" dirty="0"/>
              <a:t>O    SiCl</a:t>
            </a:r>
            <a:r>
              <a:rPr lang="it-IT" sz="2400" baseline="-25000" dirty="0"/>
              <a:t>4</a:t>
            </a:r>
            <a:r>
              <a:rPr lang="it-IT" sz="2400" dirty="0"/>
              <a:t> </a:t>
            </a:r>
            <a:r>
              <a:rPr lang="it-IT" sz="2400" dirty="0" err="1"/>
              <a:t>consumes</a:t>
            </a:r>
            <a:r>
              <a:rPr lang="it-IT" sz="2400" dirty="0"/>
              <a:t> </a:t>
            </a:r>
            <a:r>
              <a:rPr lang="it-IT" sz="2400" dirty="0" err="1"/>
              <a:t>NaOH</a:t>
            </a: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/>
              <a:t>Side </a:t>
            </a:r>
            <a:r>
              <a:rPr lang="it-IT" sz="2400" dirty="0" err="1"/>
              <a:t>effect</a:t>
            </a:r>
            <a:r>
              <a:rPr lang="it-IT" sz="2400" dirty="0"/>
              <a:t> of HCl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/>
              <a:t>NaI</a:t>
            </a:r>
            <a:r>
              <a:rPr lang="it-IT" sz="2400" dirty="0"/>
              <a:t> + HCl --&gt; NaCl + HI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/>
              <a:t>2HI --&gt; I</a:t>
            </a:r>
            <a:r>
              <a:rPr lang="it-IT" sz="2400" baseline="-25000" dirty="0"/>
              <a:t>2</a:t>
            </a:r>
            <a:r>
              <a:rPr lang="it-IT" sz="2400" dirty="0"/>
              <a:t> + H</a:t>
            </a:r>
            <a:r>
              <a:rPr lang="it-IT" sz="2400" baseline="-25000" dirty="0"/>
              <a:t>2</a:t>
            </a:r>
            <a:r>
              <a:rPr lang="it-IT" sz="2400" dirty="0"/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A45193F-3E3D-D627-CBAE-B7B115ED1C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D45790D-F427-CDBC-89BE-CFD49E638859}"/>
              </a:ext>
            </a:extLst>
          </p:cNvPr>
          <p:cNvCxnSpPr/>
          <p:nvPr/>
        </p:nvCxnSpPr>
        <p:spPr>
          <a:xfrm flipH="1" flipV="1">
            <a:off x="2353456" y="2713220"/>
            <a:ext cx="1723869" cy="314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4394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8384</TotalTime>
  <Words>796</Words>
  <Application>Microsoft Macintosh PowerPoint</Application>
  <PresentationFormat>Widescreen</PresentationFormat>
  <Paragraphs>234</Paragraphs>
  <Slides>14</Slides>
  <Notes>14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Play</vt:lpstr>
      <vt:lpstr>Arial</vt:lpstr>
      <vt:lpstr>Calibri</vt:lpstr>
      <vt:lpstr>Tema di Office</vt:lpstr>
      <vt:lpstr>SABRE North crystals meeting</vt:lpstr>
      <vt:lpstr>NaI-40</vt:lpstr>
      <vt:lpstr>NaI-33 and NaI-35 tip/tail</vt:lpstr>
      <vt:lpstr>NaI-41</vt:lpstr>
      <vt:lpstr>Production of NaI-42</vt:lpstr>
      <vt:lpstr>Production of NaI-Korea</vt:lpstr>
      <vt:lpstr>ZR for crystal production</vt:lpstr>
      <vt:lpstr>ZR accident</vt:lpstr>
      <vt:lpstr>Presentazione standard di PowerPoint</vt:lpstr>
      <vt:lpstr>ZR efficiency</vt:lpstr>
      <vt:lpstr>ZR Run4</vt:lpstr>
      <vt:lpstr>Qualitative comparison with the model: K</vt:lpstr>
      <vt:lpstr>Qualitative comparison with the model: Ba</vt:lpstr>
      <vt:lpstr>Expected background in SABRE crystals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SABRE @ LNGS</dc:title>
  <dc:creator>Aldo Ianni</dc:creator>
  <cp:lastModifiedBy>Aldo Ianni</cp:lastModifiedBy>
  <cp:revision>43</cp:revision>
  <cp:lastPrinted>2024-10-03T14:02:35Z</cp:lastPrinted>
  <dcterms:created xsi:type="dcterms:W3CDTF">2024-09-23T10:06:00Z</dcterms:created>
  <dcterms:modified xsi:type="dcterms:W3CDTF">2024-11-27T12:57:56Z</dcterms:modified>
</cp:coreProperties>
</file>