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5"/>
  </p:notesMasterIdLst>
  <p:handoutMasterIdLst>
    <p:handoutMasterId r:id="rId36"/>
  </p:handoutMasterIdLst>
  <p:sldIdLst>
    <p:sldId id="1110" r:id="rId2"/>
    <p:sldId id="833" r:id="rId3"/>
    <p:sldId id="1151" r:id="rId4"/>
    <p:sldId id="1386" r:id="rId5"/>
    <p:sldId id="1271" r:id="rId6"/>
    <p:sldId id="1423" r:id="rId7"/>
    <p:sldId id="1424" r:id="rId8"/>
    <p:sldId id="1425" r:id="rId9"/>
    <p:sldId id="1225" r:id="rId10"/>
    <p:sldId id="745" r:id="rId11"/>
    <p:sldId id="1394" r:id="rId12"/>
    <p:sldId id="1318" r:id="rId13"/>
    <p:sldId id="1426" r:id="rId14"/>
    <p:sldId id="1320" r:id="rId15"/>
    <p:sldId id="955" r:id="rId16"/>
    <p:sldId id="1189" r:id="rId17"/>
    <p:sldId id="803" r:id="rId18"/>
    <p:sldId id="805" r:id="rId19"/>
    <p:sldId id="768" r:id="rId20"/>
    <p:sldId id="1405" r:id="rId21"/>
    <p:sldId id="1406" r:id="rId22"/>
    <p:sldId id="1408" r:id="rId23"/>
    <p:sldId id="1410" r:id="rId24"/>
    <p:sldId id="1411" r:id="rId25"/>
    <p:sldId id="1412" r:id="rId26"/>
    <p:sldId id="1413" r:id="rId27"/>
    <p:sldId id="1414" r:id="rId28"/>
    <p:sldId id="1392" r:id="rId29"/>
    <p:sldId id="1427" r:id="rId30"/>
    <p:sldId id="1384" r:id="rId31"/>
    <p:sldId id="1417" r:id="rId32"/>
    <p:sldId id="1418" r:id="rId33"/>
    <p:sldId id="1375" r:id="rId34"/>
  </p:sldIdLst>
  <p:sldSz cx="12192000" cy="6858000"/>
  <p:notesSz cx="7099300" cy="10234613"/>
  <p:custDataLst>
    <p:tags r:id="rId3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FF0000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FFF"/>
    <a:srgbClr val="DBF0F1"/>
    <a:srgbClr val="FFFFCC"/>
    <a:srgbClr val="D3DCF9"/>
    <a:srgbClr val="CCECFF"/>
    <a:srgbClr val="F7FFFF"/>
    <a:srgbClr val="E97395"/>
    <a:srgbClr val="FD5F5F"/>
    <a:srgbClr val="81BE6C"/>
    <a:srgbClr val="11B5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3" autoAdjust="0"/>
  </p:normalViewPr>
  <p:slideViewPr>
    <p:cSldViewPr>
      <p:cViewPr varScale="1">
        <p:scale>
          <a:sx n="74" d="100"/>
          <a:sy n="74" d="100"/>
        </p:scale>
        <p:origin x="682" y="58"/>
      </p:cViewPr>
      <p:guideLst>
        <p:guide orient="horz" pos="2208"/>
        <p:guide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58F777-F1DC-4594-8C43-73C6E459900F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502728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B5CD74D-04CA-4B5E-9D1B-39E0416FD7F0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566147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C6866-BEFD-4BF4-8AEF-B14816A6C5EA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2C7C1-9924-464B-BA22-AA4A81DD06A0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020348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9AB79-6815-4C30-A2EE-B86B20E399FA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DFEA9-B54E-4492-A16E-EFF65C482853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73678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7ED6-0477-42F7-9B2E-AE6BF1AF7080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BF50A-ED22-4DDA-AAE9-B65ECE8E9AC8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34267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753E5-721A-4113-9630-9986D0251214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296C7-8526-4D11-AC7A-D895BA2434B1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798632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3CD01-80AD-4BA8-8D85-52C16AA12F07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902A-6509-45C7-A52F-41EA76F25C09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839785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EF0AB-E891-4DCF-8EB2-B95E63A61F47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82C5F-77EF-4E86-A943-2493C18FF377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760885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28600" y="1255876"/>
            <a:ext cx="11708027" cy="48349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06/08/17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Schukraft | FNAL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3D28-CC82-4712-84BB-1F575EB41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3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AFD6C-93DA-4447-B239-1562CC04E88E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55D13-059E-4F60-97F8-1564A998BBBD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021362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9BCB6-C09E-43E9-A76B-83ADD3EFF415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C6BCC-E51F-4445-88B9-A663E62E00E3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371405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E8B67-4F48-467C-9173-E83F30267D74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D5C99-1F2E-4EA9-AD1C-1DFC22261C0D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27617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25CA7-8CBE-4446-B262-681D4E9DBCB5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8A2B7-4132-4B43-97B2-D0CC20640A47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307944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C6AAC-9F27-4575-97E3-5153730FAD4A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AE931-1D05-480D-A64B-2534A8CA42B9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763140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CBA3C-08AB-49F8-A99D-CDEC56D9A7A6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BF3F3-D3AF-4975-B3C9-B39AD27E8F1B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71740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3E98B-E0C7-4925-8856-A08244C66284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2A497-CC67-4EEA-801D-E0753C12A652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221119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7384D-F75C-4D7F-9EC9-583280934316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225DA-911C-4A55-B458-98B934607D6C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  <p:extLst>
      <p:ext uri="{BB962C8B-B14F-4D97-AF65-F5344CB8AC3E}">
        <p14:creationId xmlns:p14="http://schemas.microsoft.com/office/powerpoint/2010/main" val="19337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k-SK"/>
              <a:t>Click to edit Master text styles</a:t>
            </a:r>
          </a:p>
          <a:p>
            <a:pPr lvl="1"/>
            <a:r>
              <a:rPr lang="en-US" altLang="sk-SK"/>
              <a:t>Second level</a:t>
            </a:r>
          </a:p>
          <a:p>
            <a:pPr lvl="2"/>
            <a:r>
              <a:rPr lang="en-US" altLang="sk-SK"/>
              <a:t>Third level</a:t>
            </a:r>
          </a:p>
          <a:p>
            <a:pPr lvl="3"/>
            <a:r>
              <a:rPr lang="en-US" altLang="sk-SK"/>
              <a:t>Fourth level</a:t>
            </a:r>
          </a:p>
          <a:p>
            <a:pPr lvl="4"/>
            <a:r>
              <a:rPr lang="en-US" altLang="sk-SK"/>
              <a:t>Fifth level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8AD916B-93E7-468F-BB83-1D3B7FD16534}" type="datetime1">
              <a:rPr lang="en-US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F79B052-7849-42AC-AF8A-C3F3E5E12B08}" type="slidenum">
              <a:rPr lang="en-US" altLang="sk-SK"/>
              <a:pPr>
                <a:defRPr/>
              </a:pPr>
              <a:t>‹#›</a:t>
            </a:fld>
            <a:endParaRPr lang="en-US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4018" r:id="rId1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emf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png"/><Relationship Id="rId4" Type="http://schemas.openxmlformats.org/officeDocument/2006/relationships/image" Target="../media/image1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g"/><Relationship Id="rId5" Type="http://schemas.openxmlformats.org/officeDocument/2006/relationships/image" Target="../media/image141.png"/><Relationship Id="rId4" Type="http://schemas.openxmlformats.org/officeDocument/2006/relationships/image" Target="../media/image14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gi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molecule&#10;&#10;AI-generated content may be incorrect.">
            <a:extLst>
              <a:ext uri="{FF2B5EF4-FFF2-40B4-BE49-F238E27FC236}">
                <a16:creationId xmlns:a16="http://schemas.microsoft.com/office/drawing/2014/main" id="{10BEB2F6-68A2-2147-1828-8FF8E2220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85" y="3308526"/>
            <a:ext cx="4909487" cy="2884867"/>
          </a:xfrm>
          <a:prstGeom prst="rect">
            <a:avLst/>
          </a:prstGeom>
        </p:spPr>
      </p:pic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-15268" y="1334"/>
            <a:ext cx="12188980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800" dirty="0"/>
              <a:t>Multi-Aspect Young </a:t>
            </a:r>
            <a:r>
              <a:rPr lang="en-US" sz="1800" dirty="0" err="1"/>
              <a:t>ORiented</a:t>
            </a:r>
            <a:r>
              <a:rPr lang="en-US" sz="1800" dirty="0"/>
              <a:t> Advanced Neutrino Academy</a:t>
            </a:r>
            <a:endParaRPr lang="en-US" sz="2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MAYORANA Workshop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Modica (Sicily-Italy), June 16 to 18, 2025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785" y="106900"/>
            <a:ext cx="28321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24629" y="5791302"/>
            <a:ext cx="4639412" cy="1064907"/>
          </a:xfr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sk-SK" sz="2400" b="1" dirty="0">
                <a:solidFill>
                  <a:schemeClr val="accent2"/>
                </a:solidFill>
              </a:rPr>
              <a:t>Two-neutrino double-beta decay: </a:t>
            </a:r>
          </a:p>
          <a:p>
            <a:pPr eaLnBrk="1" hangingPunct="1">
              <a:lnSpc>
                <a:spcPct val="80000"/>
              </a:lnSpc>
            </a:pPr>
            <a:r>
              <a:rPr lang="en-US" altLang="sk-SK" sz="2400" b="1" i="1" dirty="0">
                <a:solidFill>
                  <a:schemeClr val="accent2"/>
                </a:solidFill>
              </a:rPr>
              <a:t>A key for the 0νββ NMEs problem</a:t>
            </a:r>
            <a:endParaRPr lang="en-US" altLang="sk-SK" sz="2400" b="1" i="1" dirty="0"/>
          </a:p>
          <a:p>
            <a:pPr eaLnBrk="1" hangingPunct="1">
              <a:lnSpc>
                <a:spcPct val="80000"/>
              </a:lnSpc>
            </a:pPr>
            <a:r>
              <a:rPr lang="en-US" altLang="sk-SK" sz="2000" b="1" dirty="0"/>
              <a:t>Fedor </a:t>
            </a:r>
            <a:r>
              <a:rPr lang="sk-SK" altLang="sk-SK" sz="2000" b="1" dirty="0"/>
              <a:t>Š</a:t>
            </a:r>
            <a:r>
              <a:rPr lang="en-US" altLang="sk-SK" sz="2000" b="1" dirty="0" err="1"/>
              <a:t>imkovic</a:t>
            </a:r>
            <a:endParaRPr lang="sk-SK" altLang="sk-SK" sz="2000" b="1" dirty="0"/>
          </a:p>
        </p:txBody>
      </p:sp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01" y="1042319"/>
            <a:ext cx="2944630" cy="10497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0" y="1018969"/>
            <a:ext cx="2335458" cy="109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lanet earth with a planet in the middle&#10;&#10;Description automatically generated with medium confidence">
            <a:extLst>
              <a:ext uri="{FF2B5EF4-FFF2-40B4-BE49-F238E27FC236}">
                <a16:creationId xmlns:a16="http://schemas.microsoft.com/office/drawing/2014/main" id="{F972E8A6-40C1-B61E-4B61-6908CA4E12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916" y="2148160"/>
            <a:ext cx="3598112" cy="4656745"/>
          </a:xfrm>
          <a:prstGeom prst="rect">
            <a:avLst/>
          </a:prstGeom>
        </p:spPr>
      </p:pic>
      <p:pic>
        <p:nvPicPr>
          <p:cNvPr id="15" name="Picture 14" descr="A planet earth with a planet in the middle&#10;&#10;Description automatically generated with medium confidence">
            <a:extLst>
              <a:ext uri="{FF2B5EF4-FFF2-40B4-BE49-F238E27FC236}">
                <a16:creationId xmlns:a16="http://schemas.microsoft.com/office/drawing/2014/main" id="{8FD7E381-FA51-43D5-B932-A0DBA40B6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159"/>
            <a:ext cx="3598112" cy="4656745"/>
          </a:xfrm>
          <a:prstGeom prst="rect">
            <a:avLst/>
          </a:prstGeom>
        </p:spPr>
      </p:pic>
      <p:pic>
        <p:nvPicPr>
          <p:cNvPr id="12" name="Picture 11" descr="http://regulus.utef.cvut.cz/%7Eprojekty/5SummerSchool_tmp/images/logo_utef_tex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81" y="5791302"/>
            <a:ext cx="126047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058" y="5686035"/>
            <a:ext cx="1086503" cy="108650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 descr="A person standing next to a person standing next to a person standing next to a person standing next to a person standing next to a person standing next to a person standing next to a person standing next&#10;&#10;AI-generated content may be incorrect.">
            <a:extLst>
              <a:ext uri="{FF2B5EF4-FFF2-40B4-BE49-F238E27FC236}">
                <a16:creationId xmlns:a16="http://schemas.microsoft.com/office/drawing/2014/main" id="{17CD7DE0-5340-1E73-35BE-A17C1E3920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70" y="949031"/>
            <a:ext cx="4909487" cy="2761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DDFF9C-DE1E-7FCB-76B4-A740A45E2D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565" y="-88373"/>
            <a:ext cx="1531971" cy="116429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Date Placeholder 1">
            <a:extLst>
              <a:ext uri="{FF2B5EF4-FFF2-40B4-BE49-F238E27FC236}">
                <a16:creationId xmlns:a16="http://schemas.microsoft.com/office/drawing/2014/main" id="{76BCB3D8-745B-D8F5-491D-7A38E0D56C9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1FFA1B-4031-4EDD-B0F9-442560385E45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69635" name="Footer Placeholder 2">
            <a:extLst>
              <a:ext uri="{FF2B5EF4-FFF2-40B4-BE49-F238E27FC236}">
                <a16:creationId xmlns:a16="http://schemas.microsoft.com/office/drawing/2014/main" id="{A2FC6BBD-3B33-3DB0-B641-3CE621913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2993B916-9CBD-8F66-F5F1-50F372AD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1670353-DB54-4D93-BE7F-796701CEEFBD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sk-SK" sz="1400"/>
          </a:p>
        </p:txBody>
      </p:sp>
      <p:pic>
        <p:nvPicPr>
          <p:cNvPr id="69637" name="Picture 2" descr="3nuc">
            <a:extLst>
              <a:ext uri="{FF2B5EF4-FFF2-40B4-BE49-F238E27FC236}">
                <a16:creationId xmlns:a16="http://schemas.microsoft.com/office/drawing/2014/main" id="{E7434AA2-79E0-AE7C-E04C-99938F702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9391"/>
            <a:ext cx="5079270" cy="342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4" descr="cc2">
            <a:extLst>
              <a:ext uri="{FF2B5EF4-FFF2-40B4-BE49-F238E27FC236}">
                <a16:creationId xmlns:a16="http://schemas.microsoft.com/office/drawing/2014/main" id="{252FC431-5382-AD48-5CCA-4564BABB3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18" y="3621419"/>
            <a:ext cx="1940363" cy="46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10">
            <a:extLst>
              <a:ext uri="{FF2B5EF4-FFF2-40B4-BE49-F238E27FC236}">
                <a16:creationId xmlns:a16="http://schemas.microsoft.com/office/drawing/2014/main" id="{8CB50566-F3E1-7D30-DAE6-8723429DB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6582"/>
            <a:ext cx="6355265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A connection between closure </a:t>
            </a:r>
            <a:r>
              <a:rPr lang="en-US" altLang="sk-SK" sz="2000" dirty="0">
                <a:solidFill>
                  <a:schemeClr val="accent2"/>
                </a:solidFill>
              </a:rPr>
              <a:t>2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sk-SK" sz="2000" dirty="0">
                <a:solidFill>
                  <a:srgbClr val="FF0000"/>
                </a:solidFill>
              </a:rPr>
              <a:t>and </a:t>
            </a:r>
            <a:r>
              <a:rPr lang="en-US" altLang="sk-SK" sz="2000" dirty="0">
                <a:solidFill>
                  <a:schemeClr val="accent2"/>
                </a:solidFill>
              </a:rPr>
              <a:t>0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sk-SK" sz="2000" dirty="0">
                <a:solidFill>
                  <a:srgbClr val="FF0000"/>
                </a:solidFill>
              </a:rPr>
              <a:t>GT NMEs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(and NMEs of DCE reactions) </a:t>
            </a:r>
          </a:p>
        </p:txBody>
      </p:sp>
      <p:pic>
        <p:nvPicPr>
          <p:cNvPr id="4" name="Picture 9" descr="cl9">
            <a:extLst>
              <a:ext uri="{FF2B5EF4-FFF2-40B4-BE49-F238E27FC236}">
                <a16:creationId xmlns:a16="http://schemas.microsoft.com/office/drawing/2014/main" id="{FAAA9924-7699-4C4E-4437-E27055943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45" y="1418973"/>
            <a:ext cx="5433114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cl6">
            <a:extLst>
              <a:ext uri="{FF2B5EF4-FFF2-40B4-BE49-F238E27FC236}">
                <a16:creationId xmlns:a16="http://schemas.microsoft.com/office/drawing/2014/main" id="{1ED039A7-E4EE-1C88-7394-69368281E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796177"/>
            <a:ext cx="4064000" cy="62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ecom">
            <a:extLst>
              <a:ext uri="{FF2B5EF4-FFF2-40B4-BE49-F238E27FC236}">
                <a16:creationId xmlns:a16="http://schemas.microsoft.com/office/drawing/2014/main" id="{C28B4BE1-1F6B-C1CC-ED3F-F99B3866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546100"/>
            <a:ext cx="44704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BE3ABA44-F400-6F77-26F3-BAE01B363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5600" y="6518132"/>
            <a:ext cx="4721225" cy="307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/>
              <a:t>F.Š.</a:t>
            </a:r>
            <a:r>
              <a:rPr lang="en-US" altLang="sk-SK" sz="1400"/>
              <a:t>, R. Hod</a:t>
            </a:r>
            <a:r>
              <a:rPr lang="sk-SK" altLang="sk-SK" sz="1400"/>
              <a:t>á</a:t>
            </a:r>
            <a:r>
              <a:rPr lang="en-US" altLang="sk-SK" sz="1400"/>
              <a:t>k, A. Faessler,</a:t>
            </a:r>
            <a:r>
              <a:rPr lang="en-US" altLang="sk-SK" sz="1400">
                <a:solidFill>
                  <a:srgbClr val="000000"/>
                </a:solidFill>
                <a:cs typeface="Arial" panose="020B0604020202020204" pitchFamily="34" charset="0"/>
              </a:rPr>
              <a:t> P. Vogel, PRC 83, 015502 (2011)</a:t>
            </a:r>
            <a:endParaRPr lang="sk-SK" altLang="sk-SK" sz="140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006A213-71C8-421E-6DAE-1F7DA81BD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506" y="3617511"/>
            <a:ext cx="2063578" cy="15286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sk-SK" sz="2000" dirty="0">
                <a:solidFill>
                  <a:schemeClr val="accent2"/>
                </a:solidFill>
                <a:sym typeface="Symbol" panose="05050102010706020507" pitchFamily="18" charset="2"/>
              </a:rPr>
              <a:t>for</a:t>
            </a:r>
            <a:r>
              <a:rPr lang="en-US" altLang="sk-SK" sz="2000" dirty="0">
                <a:sym typeface="Symbol" panose="05050102010706020507" pitchFamily="18" charset="2"/>
              </a:rPr>
              <a:t>  </a:t>
            </a:r>
            <a:r>
              <a:rPr lang="en-US" altLang="sk-SK" sz="2000" dirty="0" err="1">
                <a:sym typeface="Symbol" panose="05050102010706020507" pitchFamily="18" charset="2"/>
              </a:rPr>
              <a:t>J</a:t>
            </a:r>
            <a:r>
              <a:rPr lang="en-US" altLang="sk-SK" sz="2000" baseline="30000" dirty="0" err="1">
                <a:latin typeface="Symbol" panose="05050102010706020507" pitchFamily="18" charset="2"/>
                <a:sym typeface="Symbol" panose="05050102010706020507" pitchFamily="18" charset="2"/>
              </a:rPr>
              <a:t>p</a:t>
            </a:r>
            <a:r>
              <a:rPr lang="en-US" altLang="sk-SK" sz="2000" dirty="0">
                <a:sym typeface="Symbol" panose="05050102010706020507" pitchFamily="18" charset="2"/>
              </a:rPr>
              <a:t>= 1</a:t>
            </a:r>
            <a:r>
              <a:rPr lang="en-US" altLang="sk-SK" sz="2000" baseline="30000" dirty="0">
                <a:sym typeface="Symbol" panose="05050102010706020507" pitchFamily="18" charset="2"/>
              </a:rPr>
              <a:t>+</a:t>
            </a:r>
            <a:endParaRPr lang="en-US" altLang="sk-SK" sz="2000" dirty="0"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ò"/>
            </a:pPr>
            <a:r>
              <a:rPr lang="en-US" altLang="sk-SK" sz="2000" dirty="0">
                <a:sym typeface="Symbol" panose="05050102010706020507" pitchFamily="18" charset="2"/>
              </a:rPr>
              <a:t>C</a:t>
            </a:r>
            <a:r>
              <a:rPr lang="en-US" altLang="sk-SK" sz="2000" baseline="-25000" dirty="0">
                <a:sym typeface="Symbol" panose="05050102010706020507" pitchFamily="18" charset="2"/>
              </a:rPr>
              <a:t>J</a:t>
            </a:r>
            <a:r>
              <a:rPr lang="en-US" altLang="sk-SK" sz="2000" dirty="0">
                <a:sym typeface="Symbol" panose="05050102010706020507" pitchFamily="18" charset="2"/>
              </a:rPr>
              <a:t>(r) dr = M</a:t>
            </a:r>
            <a:r>
              <a:rPr lang="en-US" altLang="sk-SK" sz="2000" baseline="-25000" dirty="0">
                <a:sym typeface="Symbol" panose="05050102010706020507" pitchFamily="18" charset="2"/>
              </a:rPr>
              <a:t>GT</a:t>
            </a:r>
            <a:r>
              <a:rPr lang="en-US" altLang="sk-SK" sz="2000" baseline="30000" dirty="0">
                <a:sym typeface="Symbol" panose="05050102010706020507" pitchFamily="18" charset="2"/>
              </a:rPr>
              <a:t>2</a:t>
            </a:r>
            <a:r>
              <a:rPr lang="en-US" altLang="sk-SK" sz="2000" baseline="30000" dirty="0">
                <a:latin typeface="Symbol" panose="05050102010706020507" pitchFamily="18" charset="2"/>
                <a:sym typeface="Symbol" panose="05050102010706020507" pitchFamily="18" charset="2"/>
              </a:rPr>
              <a:t>n</a:t>
            </a: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ò"/>
            </a:pPr>
            <a:endParaRPr lang="en-US" altLang="sk-SK" sz="2000" baseline="30000" dirty="0">
              <a:latin typeface="Symbol" panose="05050102010706020507" pitchFamily="18" charset="2"/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sk-SK" sz="2000" dirty="0">
                <a:solidFill>
                  <a:schemeClr val="accent2"/>
                </a:solidFill>
                <a:sym typeface="Symbol" panose="05050102010706020507" pitchFamily="18" charset="2"/>
              </a:rPr>
              <a:t>for  </a:t>
            </a:r>
            <a:r>
              <a:rPr lang="en-US" altLang="sk-SK" sz="2000" dirty="0" err="1">
                <a:sym typeface="Symbol" panose="05050102010706020507" pitchFamily="18" charset="2"/>
              </a:rPr>
              <a:t>J</a:t>
            </a:r>
            <a:r>
              <a:rPr lang="en-US" altLang="sk-SK" sz="2000" baseline="30000" dirty="0" err="1">
                <a:latin typeface="Symbol" panose="05050102010706020507" pitchFamily="18" charset="2"/>
                <a:sym typeface="Symbol" panose="05050102010706020507" pitchFamily="18" charset="2"/>
              </a:rPr>
              <a:t>p</a:t>
            </a:r>
            <a:r>
              <a:rPr lang="en-US" altLang="sk-SK" sz="2000" dirty="0">
                <a:cs typeface="Times New Roman" panose="02020603050405020304" pitchFamily="18" charset="0"/>
                <a:sym typeface="Symbol" panose="05050102010706020507" pitchFamily="18" charset="2"/>
              </a:rPr>
              <a:t>≠</a:t>
            </a:r>
            <a:r>
              <a:rPr lang="en-US" altLang="sk-SK" sz="2000" dirty="0">
                <a:sym typeface="Symbol" panose="05050102010706020507" pitchFamily="18" charset="2"/>
              </a:rPr>
              <a:t> 1</a:t>
            </a:r>
            <a:r>
              <a:rPr lang="en-US" altLang="sk-SK" sz="2000" baseline="30000" dirty="0">
                <a:sym typeface="Symbol" panose="05050102010706020507" pitchFamily="18" charset="2"/>
              </a:rPr>
              <a:t>+</a:t>
            </a:r>
            <a:endParaRPr lang="en-US" altLang="sk-SK" sz="2000" dirty="0">
              <a:sym typeface="Symbol" panose="05050102010706020507" pitchFamily="18" charset="2"/>
            </a:endParaRPr>
          </a:p>
          <a:p>
            <a:pPr algn="ctr" eaLnBrk="1" hangingPunct="1">
              <a:spcBef>
                <a:spcPct val="0"/>
              </a:spcBef>
              <a:buFont typeface="Symbol" panose="05050102010706020507" pitchFamily="18" charset="2"/>
              <a:buChar char="ò"/>
            </a:pPr>
            <a:r>
              <a:rPr lang="en-US" altLang="sk-SK" sz="2000" dirty="0">
                <a:sym typeface="Symbol" panose="05050102010706020507" pitchFamily="18" charset="2"/>
              </a:rPr>
              <a:t>C</a:t>
            </a:r>
            <a:r>
              <a:rPr lang="en-US" altLang="sk-SK" sz="2000" baseline="-25000" dirty="0">
                <a:sym typeface="Symbol" panose="05050102010706020507" pitchFamily="18" charset="2"/>
              </a:rPr>
              <a:t>J</a:t>
            </a:r>
            <a:r>
              <a:rPr lang="en-US" altLang="sk-SK" sz="2000" dirty="0">
                <a:sym typeface="Symbol" panose="05050102010706020507" pitchFamily="18" charset="2"/>
              </a:rPr>
              <a:t>(r) dr = 0</a:t>
            </a:r>
            <a:endParaRPr lang="en-US" altLang="sk-SK" sz="2000" baseline="30000" dirty="0"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EBC3B45F-6FD3-6A4A-AF84-C2E301A36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448" y="2056137"/>
            <a:ext cx="1507143" cy="1323439"/>
          </a:xfrm>
          <a:prstGeom prst="rect">
            <a:avLst/>
          </a:prstGeom>
          <a:solidFill>
            <a:srgbClr val="D3DCF9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0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nbb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2n-potential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is well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determined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E84E85-835E-3073-6DF4-EC7FA4D6E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89280"/>
            <a:ext cx="4203511" cy="457200"/>
          </a:xfrm>
          <a:prstGeom prst="rect">
            <a:avLst/>
          </a:prstGeom>
          <a:solidFill>
            <a:srgbClr val="DDFFFF"/>
          </a:solidFill>
        </p:spPr>
      </p:pic>
      <p:pic>
        <p:nvPicPr>
          <p:cNvPr id="13" name="Picture 1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1038CD7-2EC7-748D-CB0F-48C5E307B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238590"/>
            <a:ext cx="2684303" cy="1170081"/>
          </a:xfrm>
          <a:prstGeom prst="rect">
            <a:avLst/>
          </a:prstGeom>
          <a:solidFill>
            <a:srgbClr val="FFFFCC"/>
          </a:solidFill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Date Placeholder 1">
            <a:extLst>
              <a:ext uri="{FF2B5EF4-FFF2-40B4-BE49-F238E27FC236}">
                <a16:creationId xmlns:a16="http://schemas.microsoft.com/office/drawing/2014/main" id="{789A9EBE-AA20-C634-CF9D-9D63920466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EB83BD-0A89-4086-A086-2A89BCE959A6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89091" name="Footer Placeholder 2">
            <a:extLst>
              <a:ext uri="{FF2B5EF4-FFF2-40B4-BE49-F238E27FC236}">
                <a16:creationId xmlns:a16="http://schemas.microsoft.com/office/drawing/2014/main" id="{6B9B6BF5-9937-E8E0-A75B-7FC06C20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6E7EF4B8-45A8-B7E6-687D-9C441CB7D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CB96F8-3E8A-4078-B7A3-0095127A7236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sk-SK" sz="1400"/>
          </a:p>
        </p:txBody>
      </p:sp>
      <p:pic>
        <p:nvPicPr>
          <p:cNvPr id="89093" name="Picture 4">
            <a:extLst>
              <a:ext uri="{FF2B5EF4-FFF2-40B4-BE49-F238E27FC236}">
                <a16:creationId xmlns:a16="http://schemas.microsoft.com/office/drawing/2014/main" id="{81754734-25E2-E3B9-F0E2-409747DAE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620"/>
            <a:ext cx="4695826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Text Box 4">
            <a:extLst>
              <a:ext uri="{FF2B5EF4-FFF2-40B4-BE49-F238E27FC236}">
                <a16:creationId xmlns:a16="http://schemas.microsoft.com/office/drawing/2014/main" id="{5B7D743F-A920-78D9-ADD2-ACA4B43CB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5365"/>
            <a:ext cx="3279775" cy="523875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>
                <a:solidFill>
                  <a:srgbClr val="170FB5"/>
                </a:solidFill>
              </a:rPr>
              <a:t>ISM: </a:t>
            </a:r>
            <a:r>
              <a:rPr lang="en-US" altLang="sk-SK" sz="1400"/>
              <a:t>N. Shimizu, J. Menendez, K. Yako</a:t>
            </a:r>
            <a:r>
              <a:rPr lang="en-US" altLang="sk-SK" sz="140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>
                <a:solidFill>
                  <a:srgbClr val="000000"/>
                </a:solidFill>
                <a:cs typeface="Arial" panose="020B0604020202020204" pitchFamily="34" charset="0"/>
              </a:rPr>
              <a:t> PRL 120, 142502 (2018)</a:t>
            </a:r>
            <a:endParaRPr lang="sk-SK" altLang="sk-SK" sz="1400"/>
          </a:p>
        </p:txBody>
      </p:sp>
      <p:sp>
        <p:nvSpPr>
          <p:cNvPr id="40967" name="TextBox 3">
            <a:extLst>
              <a:ext uri="{FF2B5EF4-FFF2-40B4-BE49-F238E27FC236}">
                <a16:creationId xmlns:a16="http://schemas.microsoft.com/office/drawing/2014/main" id="{3B5C5C3F-A7C6-5836-E9FE-5708D3EE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79" y="77727"/>
            <a:ext cx="320998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sk-SK" sz="2000" dirty="0">
                <a:solidFill>
                  <a:srgbClr val="FF0000"/>
                </a:solidFill>
              </a:rPr>
              <a:t>ISM, EDF : </a:t>
            </a:r>
            <a:r>
              <a:rPr lang="en-US" altLang="sk-SK" sz="2000" dirty="0"/>
              <a:t>M</a:t>
            </a:r>
            <a:r>
              <a:rPr lang="en-US" altLang="sk-SK" sz="2000" baseline="30000" dirty="0">
                <a:latin typeface="Symbol" panose="05050102010706020507" pitchFamily="18" charset="2"/>
              </a:rPr>
              <a:t>0n</a:t>
            </a:r>
            <a:r>
              <a:rPr lang="en-US" altLang="sk-SK" sz="2000" dirty="0"/>
              <a:t>      M</a:t>
            </a:r>
            <a:r>
              <a:rPr lang="en-US" altLang="sk-SK" sz="2000" baseline="30000" dirty="0">
                <a:latin typeface="Symbol" panose="05050102010706020507" pitchFamily="18" charset="2"/>
              </a:rPr>
              <a:t>2n</a:t>
            </a:r>
            <a:r>
              <a:rPr lang="en-US" altLang="sk-SK" sz="2000" baseline="-25000" dirty="0">
                <a:latin typeface="+mj-lt"/>
              </a:rPr>
              <a:t>GT-cl</a:t>
            </a:r>
            <a:r>
              <a:rPr lang="en-US" altLang="sk-SK" sz="2000" dirty="0"/>
              <a:t> </a:t>
            </a:r>
            <a:endParaRPr lang="sk-SK" altLang="sk-SK" sz="2000" dirty="0">
              <a:solidFill>
                <a:schemeClr val="accent2"/>
              </a:solidFill>
            </a:endParaRPr>
          </a:p>
        </p:txBody>
      </p:sp>
      <p:sp>
        <p:nvSpPr>
          <p:cNvPr id="89096" name="Oval 9">
            <a:extLst>
              <a:ext uri="{FF2B5EF4-FFF2-40B4-BE49-F238E27FC236}">
                <a16:creationId xmlns:a16="http://schemas.microsoft.com/office/drawing/2014/main" id="{3C0A46A4-70B6-4A1D-C72D-38D0C3128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4704874"/>
            <a:ext cx="2286000" cy="914400"/>
          </a:xfrm>
          <a:prstGeom prst="ellipse">
            <a:avLst/>
          </a:prstGeom>
          <a:noFill/>
          <a:ln w="34925" algn="ctr">
            <a:solidFill>
              <a:srgbClr val="170F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FF0000"/>
              </a:solidFill>
            </a:endParaRPr>
          </a:p>
        </p:txBody>
      </p:sp>
      <p:sp>
        <p:nvSpPr>
          <p:cNvPr id="89099" name="TextBox 12">
            <a:extLst>
              <a:ext uri="{FF2B5EF4-FFF2-40B4-BE49-F238E27FC236}">
                <a16:creationId xmlns:a16="http://schemas.microsoft.com/office/drawing/2014/main" id="{CCBE0247-A88D-C372-E3BF-429924CA1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997" y="77727"/>
            <a:ext cx="2799613" cy="1015663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/>
              <a:t>M</a:t>
            </a:r>
            <a:r>
              <a:rPr lang="en-US" altLang="sk-SK" sz="2000" baseline="30000" dirty="0"/>
              <a:t>DGT</a:t>
            </a:r>
            <a:r>
              <a:rPr lang="en-US" altLang="sk-SK" sz="2000" dirty="0"/>
              <a:t> ≡ M</a:t>
            </a:r>
            <a:r>
              <a:rPr lang="en-US" altLang="sk-SK" sz="2000" baseline="-25000" dirty="0"/>
              <a:t>GT-cl</a:t>
            </a:r>
            <a:r>
              <a:rPr lang="en-US" altLang="sk-SK" sz="2000" dirty="0"/>
              <a:t>  – only 1</a:t>
            </a:r>
            <a:r>
              <a:rPr lang="en-US" altLang="sk-SK" sz="2000" baseline="30000" dirty="0">
                <a:latin typeface="Symbol" panose="05050102010706020507" pitchFamily="18" charset="2"/>
              </a:rPr>
              <a:t>+</a:t>
            </a:r>
            <a:endParaRPr lang="en-US" altLang="sk-SK" sz="2000" baseline="-250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/>
              <a:t>M</a:t>
            </a:r>
            <a:r>
              <a:rPr lang="en-US" altLang="sk-SK" sz="2000" baseline="30000" dirty="0">
                <a:latin typeface="Symbol" panose="05050102010706020507" pitchFamily="18" charset="2"/>
              </a:rPr>
              <a:t>0n</a:t>
            </a:r>
            <a:r>
              <a:rPr lang="en-US" altLang="sk-SK" sz="2000" baseline="30000" dirty="0"/>
              <a:t> </a:t>
            </a:r>
            <a:r>
              <a:rPr lang="en-US" altLang="sk-SK" sz="2000" baseline="-25000" dirty="0"/>
              <a:t> </a:t>
            </a:r>
            <a:r>
              <a:rPr lang="en-US" altLang="sk-SK" sz="2000" dirty="0"/>
              <a:t>- contribution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/>
              <a:t>          from many </a:t>
            </a:r>
            <a:r>
              <a:rPr lang="en-US" altLang="sk-SK" sz="2000" dirty="0" err="1"/>
              <a:t>J</a:t>
            </a:r>
            <a:r>
              <a:rPr lang="en-US" altLang="sk-SK" sz="2000" baseline="30000" dirty="0" err="1">
                <a:latin typeface="Symbol" panose="05050102010706020507" pitchFamily="18" charset="2"/>
              </a:rPr>
              <a:t>p</a:t>
            </a:r>
            <a:r>
              <a:rPr lang="en-US" altLang="sk-SK" sz="2000" baseline="30000" dirty="0">
                <a:latin typeface="Symbol" panose="05050102010706020507" pitchFamily="18" charset="2"/>
              </a:rPr>
              <a:t> 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(!)</a:t>
            </a:r>
          </a:p>
        </p:txBody>
      </p:sp>
      <p:pic>
        <p:nvPicPr>
          <p:cNvPr id="89102" name="Picture 1">
            <a:extLst>
              <a:ext uri="{FF2B5EF4-FFF2-40B4-BE49-F238E27FC236}">
                <a16:creationId xmlns:a16="http://schemas.microsoft.com/office/drawing/2014/main" id="{040F08AC-9698-F28D-FD4F-87393CE8F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985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8D3A05C-C08D-0FFC-5A83-6E028E890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191" y="1523456"/>
            <a:ext cx="6705599" cy="51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0" name="Text Box 4">
            <a:extLst>
              <a:ext uri="{FF2B5EF4-FFF2-40B4-BE49-F238E27FC236}">
                <a16:creationId xmlns:a16="http://schemas.microsoft.com/office/drawing/2014/main" id="{79E8FD1B-E8E5-3311-FCF0-33EC4F5DB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835" y="6215062"/>
            <a:ext cx="3586163" cy="523875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>
                <a:solidFill>
                  <a:srgbClr val="170FB5"/>
                </a:solidFill>
              </a:rPr>
              <a:t>QRPA: </a:t>
            </a:r>
            <a:r>
              <a:rPr lang="sk-SK" altLang="sk-SK" sz="1400"/>
              <a:t>F.Š.</a:t>
            </a:r>
            <a:r>
              <a:rPr lang="en-US" altLang="sk-SK" sz="1400"/>
              <a:t>, R. Hod</a:t>
            </a:r>
            <a:r>
              <a:rPr lang="sk-SK" altLang="sk-SK" sz="1400"/>
              <a:t>á</a:t>
            </a:r>
            <a:r>
              <a:rPr lang="en-US" altLang="sk-SK" sz="1400"/>
              <a:t>k, A. Faessler,</a:t>
            </a:r>
            <a:r>
              <a:rPr lang="en-US" altLang="sk-SK" sz="1400">
                <a:solidFill>
                  <a:srgbClr val="000000"/>
                </a:solidFill>
                <a:cs typeface="Arial" panose="020B0604020202020204" pitchFamily="34" charset="0"/>
              </a:rPr>
              <a:t> P. Vogel,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>
                <a:solidFill>
                  <a:srgbClr val="000000"/>
                </a:solidFill>
                <a:cs typeface="Arial" panose="020B0604020202020204" pitchFamily="34" charset="0"/>
              </a:rPr>
              <a:t>PRC 83, 015502 (2011)</a:t>
            </a:r>
            <a:endParaRPr lang="sk-SK" altLang="sk-SK"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62C201-6646-E7D7-AE19-5571EFC12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245" y="69850"/>
            <a:ext cx="4957576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QRPA: There is no proportionality between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0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chemeClr val="accent2"/>
                </a:solidFill>
              </a:rPr>
              <a:t>-</a:t>
            </a:r>
            <a:r>
              <a:rPr lang="en-US" altLang="sk-SK" sz="2000" dirty="0">
                <a:solidFill>
                  <a:srgbClr val="FF0000"/>
                </a:solidFill>
              </a:rPr>
              <a:t> and </a:t>
            </a:r>
            <a:r>
              <a:rPr lang="en-US" altLang="sk-SK" sz="2000" dirty="0">
                <a:solidFill>
                  <a:schemeClr val="accent2"/>
                </a:solidFill>
              </a:rPr>
              <a:t>2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chemeClr val="accent2"/>
                </a:solidFill>
              </a:rPr>
              <a:t>-</a:t>
            </a:r>
            <a:r>
              <a:rPr lang="en-US" altLang="sk-SK" sz="2000" dirty="0">
                <a:solidFill>
                  <a:srgbClr val="FF0000"/>
                </a:solidFill>
              </a:rPr>
              <a:t>decay NMEs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(change of sign at GTR level)</a:t>
            </a:r>
            <a:endParaRPr lang="en-US" altLang="sk-SK" sz="2000" dirty="0">
              <a:solidFill>
                <a:srgbClr val="FF0000"/>
              </a:solidFill>
            </a:endParaRPr>
          </a:p>
        </p:txBody>
      </p:sp>
      <p:sp>
        <p:nvSpPr>
          <p:cNvPr id="4" name="Oval 1">
            <a:extLst>
              <a:ext uri="{FF2B5EF4-FFF2-40B4-BE49-F238E27FC236}">
                <a16:creationId xmlns:a16="http://schemas.microsoft.com/office/drawing/2014/main" id="{20ECF0C6-BE7A-9B02-C13C-2D9A331F1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531" y="2461094"/>
            <a:ext cx="762000" cy="3414561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FF0000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3F011376-9ECB-682C-2D54-1FD4E158C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1490119"/>
            <a:ext cx="2555187" cy="369332"/>
          </a:xfrm>
          <a:prstGeom prst="rect">
            <a:avLst/>
          </a:prstGeom>
          <a:solidFill>
            <a:srgbClr val="D3DCF9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800" dirty="0"/>
              <a:t>Region of GT resonance</a:t>
            </a:r>
            <a:endParaRPr lang="sk-SK" altLang="sk-SK" sz="1800" dirty="0"/>
          </a:p>
        </p:txBody>
      </p:sp>
      <p:cxnSp>
        <p:nvCxnSpPr>
          <p:cNvPr id="6" name="Straight Arrow Connector 4">
            <a:extLst>
              <a:ext uri="{FF2B5EF4-FFF2-40B4-BE49-F238E27FC236}">
                <a16:creationId xmlns:a16="http://schemas.microsoft.com/office/drawing/2014/main" id="{A38DDCCD-782A-A97E-5D9A-6202394C5F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552181" y="1863718"/>
            <a:ext cx="873125" cy="102552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097" name="TextBox 3">
            <a:extLst>
              <a:ext uri="{FF2B5EF4-FFF2-40B4-BE49-F238E27FC236}">
                <a16:creationId xmlns:a16="http://schemas.microsoft.com/office/drawing/2014/main" id="{2A85C28B-FA55-165B-90D8-B35B88240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821" y="5058477"/>
            <a:ext cx="2034531" cy="1015663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170FB5"/>
                </a:solidFill>
              </a:rPr>
              <a:t>QRPA - close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170FB5"/>
                </a:solidFill>
              </a:rPr>
              <a:t>a restoration of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170FB5"/>
                </a:solidFill>
              </a:rPr>
              <a:t>SU(4) symmetry </a:t>
            </a:r>
            <a:endParaRPr lang="sk-SK" altLang="sk-SK" sz="2000" dirty="0">
              <a:solidFill>
                <a:srgbClr val="170FB5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DB3C3A-8B3E-4699-9A42-13CEC3EE1222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7680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7EEA54-FF06-4D15-8390-A3ADC75AB6DF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sk-SK" sz="1400"/>
          </a:p>
        </p:txBody>
      </p:sp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281522" y="29695"/>
            <a:ext cx="2484976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2</a:t>
            </a: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400" dirty="0">
                <a:solidFill>
                  <a:srgbClr val="FF0000"/>
                </a:solidFill>
              </a:rPr>
              <a:t>-decay NME</a:t>
            </a:r>
            <a:endParaRPr lang="en-US" altLang="sk-SK" sz="2400" dirty="0"/>
          </a:p>
        </p:txBody>
      </p:sp>
      <p:pic>
        <p:nvPicPr>
          <p:cNvPr id="76806" name="Picture 7" descr="b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00" y="219696"/>
            <a:ext cx="4946201" cy="6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8" descr="bb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" y="2169939"/>
            <a:ext cx="5816726" cy="163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8" name="Picture 9" descr="bb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15" y="1116341"/>
            <a:ext cx="5537543" cy="101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9" name="Text Box 10"/>
          <p:cNvSpPr txBox="1">
            <a:spLocks noChangeArrowheads="1"/>
          </p:cNvSpPr>
          <p:nvPr/>
        </p:nvSpPr>
        <p:spPr bwMode="auto">
          <a:xfrm>
            <a:off x="3200400" y="227911"/>
            <a:ext cx="3494088" cy="396875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Weak interaction Hamiltonian</a:t>
            </a:r>
          </a:p>
        </p:txBody>
      </p:sp>
      <p:sp>
        <p:nvSpPr>
          <p:cNvPr id="76810" name="Text Box 11"/>
          <p:cNvSpPr txBox="1">
            <a:spLocks noChangeArrowheads="1"/>
          </p:cNvSpPr>
          <p:nvPr/>
        </p:nvSpPr>
        <p:spPr bwMode="auto">
          <a:xfrm>
            <a:off x="437356" y="1465819"/>
            <a:ext cx="3494088" cy="396875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2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chemeClr val="accent2"/>
                </a:solidFill>
              </a:rPr>
              <a:t>-decay amplitude</a:t>
            </a:r>
          </a:p>
        </p:txBody>
      </p:sp>
      <p:sp>
        <p:nvSpPr>
          <p:cNvPr id="76811" name="Text Box 12"/>
          <p:cNvSpPr txBox="1">
            <a:spLocks noChangeArrowheads="1"/>
          </p:cNvSpPr>
          <p:nvPr/>
        </p:nvSpPr>
        <p:spPr bwMode="auto">
          <a:xfrm>
            <a:off x="4369992" y="1165274"/>
            <a:ext cx="1699504" cy="707886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Hadron part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of  amplitude</a:t>
            </a:r>
          </a:p>
        </p:txBody>
      </p:sp>
      <p:sp>
        <p:nvSpPr>
          <p:cNvPr id="76812" name="Text Box 13"/>
          <p:cNvSpPr txBox="1">
            <a:spLocks noChangeArrowheads="1"/>
          </p:cNvSpPr>
          <p:nvPr/>
        </p:nvSpPr>
        <p:spPr bwMode="auto">
          <a:xfrm>
            <a:off x="403066" y="1010440"/>
            <a:ext cx="2967351" cy="338554"/>
          </a:xfrm>
          <a:prstGeom prst="rect">
            <a:avLst/>
          </a:prstGeom>
          <a:solidFill>
            <a:srgbClr val="D3DCF9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600" dirty="0" err="1"/>
              <a:t>Phys</a:t>
            </a:r>
            <a:r>
              <a:rPr lang="sk-SK" altLang="sk-SK" sz="1600" dirty="0"/>
              <a:t>. </a:t>
            </a:r>
            <a:r>
              <a:rPr lang="sk-SK" altLang="sk-SK" sz="1600" dirty="0" err="1"/>
              <a:t>Atom</a:t>
            </a:r>
            <a:r>
              <a:rPr lang="sk-SK" altLang="sk-SK" sz="1600" dirty="0"/>
              <a:t>. </a:t>
            </a:r>
            <a:r>
              <a:rPr lang="sk-SK" altLang="sk-SK" sz="1600" dirty="0" err="1"/>
              <a:t>Nucl</a:t>
            </a:r>
            <a:r>
              <a:rPr lang="sk-SK" altLang="sk-SK" sz="1600" dirty="0"/>
              <a:t>. 62 </a:t>
            </a:r>
            <a:r>
              <a:rPr lang="en-US" altLang="sk-SK" sz="1600" dirty="0"/>
              <a:t>(1999) 585</a:t>
            </a:r>
          </a:p>
        </p:txBody>
      </p:sp>
      <p:pic>
        <p:nvPicPr>
          <p:cNvPr id="13" name="Picture 5" descr="slide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879" y="2183191"/>
            <a:ext cx="46736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bb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38" y="4077497"/>
            <a:ext cx="5900543" cy="67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6776728" y="2335243"/>
            <a:ext cx="1458912" cy="1508604"/>
          </a:xfrm>
          <a:prstGeom prst="straightConnector1">
            <a:avLst/>
          </a:prstGeom>
          <a:solidFill>
            <a:srgbClr val="DDDDDD"/>
          </a:solidFill>
          <a:ln w="635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63195" y="5555058"/>
            <a:ext cx="5693610" cy="1015663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A </a:t>
            </a:r>
            <a:r>
              <a:rPr lang="en-US" altLang="sk-SK" sz="2000" dirty="0">
                <a:solidFill>
                  <a:srgbClr val="FF0000"/>
                </a:solidFill>
              </a:rPr>
              <a:t>sum over intermediate nuclear states </a:t>
            </a:r>
            <a:r>
              <a:rPr lang="en-US" altLang="sk-SK" sz="2000" dirty="0">
                <a:solidFill>
                  <a:schemeClr val="accent2"/>
                </a:solidFill>
              </a:rPr>
              <a:t>represents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a sum over all </a:t>
            </a:r>
            <a:r>
              <a:rPr lang="en-US" altLang="sk-SK" sz="2000" dirty="0">
                <a:solidFill>
                  <a:srgbClr val="FF0000"/>
                </a:solidFill>
              </a:rPr>
              <a:t>meson and 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sk-SK" sz="2000" dirty="0">
                <a:solidFill>
                  <a:srgbClr val="FF0000"/>
                </a:solidFill>
              </a:rPr>
              <a:t>-exchange correlations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of two </a:t>
            </a:r>
            <a:r>
              <a:rPr lang="en-US" altLang="sk-SK" sz="2000" dirty="0">
                <a:latin typeface="Symbol" panose="05050102010706020507" pitchFamily="18" charset="2"/>
              </a:rPr>
              <a:t>b</a:t>
            </a:r>
            <a:r>
              <a:rPr lang="en-US" altLang="sk-SK" sz="2000" dirty="0"/>
              <a:t>-decaying nucleons </a:t>
            </a:r>
            <a:r>
              <a:rPr lang="en-US" altLang="sk-SK" sz="2000" dirty="0">
                <a:solidFill>
                  <a:schemeClr val="accent2"/>
                </a:solidFill>
              </a:rPr>
              <a:t>inside nucleus</a:t>
            </a: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7FB83468-F3E5-3962-E946-EAE00C535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17" y="4870930"/>
            <a:ext cx="4295775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600"/>
              <a:t>F.Š., G. Pantis, Phys. Atom. Nucl. 62 </a:t>
            </a:r>
            <a:r>
              <a:rPr lang="en-US" altLang="sk-SK" sz="1600"/>
              <a:t>(1999) 585</a:t>
            </a:r>
          </a:p>
        </p:txBody>
      </p:sp>
    </p:spTree>
    <p:extLst>
      <p:ext uri="{BB962C8B-B14F-4D97-AF65-F5344CB8AC3E}">
        <p14:creationId xmlns:p14="http://schemas.microsoft.com/office/powerpoint/2010/main" val="250559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861C8-09ED-61A3-F01C-7B578837E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>
            <a:extLst>
              <a:ext uri="{FF2B5EF4-FFF2-40B4-BE49-F238E27FC236}">
                <a16:creationId xmlns:a16="http://schemas.microsoft.com/office/drawing/2014/main" id="{E7A81A7F-12B5-5023-C9FC-381C9B6673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5267D9-642D-45D0-8549-7D82509C3434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82947" name="Footer Placeholder 4">
            <a:extLst>
              <a:ext uri="{FF2B5EF4-FFF2-40B4-BE49-F238E27FC236}">
                <a16:creationId xmlns:a16="http://schemas.microsoft.com/office/drawing/2014/main" id="{6714AD7F-4DAF-8679-71EF-2DE6BE24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82948" name="Slide Number Placeholder 5">
            <a:extLst>
              <a:ext uri="{FF2B5EF4-FFF2-40B4-BE49-F238E27FC236}">
                <a16:creationId xmlns:a16="http://schemas.microsoft.com/office/drawing/2014/main" id="{D92F3237-7B2D-333A-5395-DC575E11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3E63F0-AFD0-4F43-A5EE-B4CD0F8E60E1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sk-SK" sz="1400"/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C8150FCF-F7C9-B770-8E73-2B4275FA4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404" y="137054"/>
            <a:ext cx="5709191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2000" dirty="0" err="1">
                <a:solidFill>
                  <a:srgbClr val="FF0000"/>
                </a:solidFill>
              </a:rPr>
              <a:t>The</a:t>
            </a:r>
            <a:r>
              <a:rPr lang="sk-SK" altLang="sk-SK" sz="2000" dirty="0">
                <a:solidFill>
                  <a:srgbClr val="FF0000"/>
                </a:solidFill>
              </a:rPr>
              <a:t> </a:t>
            </a:r>
            <a:r>
              <a:rPr lang="sk-SK" altLang="sk-SK" sz="2000" dirty="0" err="1">
                <a:solidFill>
                  <a:srgbClr val="FF0000"/>
                </a:solidFill>
              </a:rPr>
              <a:t>two</a:t>
            </a:r>
            <a:r>
              <a:rPr lang="en-US" altLang="sk-SK" sz="2000" dirty="0">
                <a:solidFill>
                  <a:srgbClr val="FF0000"/>
                </a:solidFill>
              </a:rPr>
              <a:t>-</a:t>
            </a:r>
            <a:r>
              <a:rPr lang="sk-SK" altLang="sk-SK" sz="2000" dirty="0" err="1">
                <a:solidFill>
                  <a:srgbClr val="FF0000"/>
                </a:solidFill>
              </a:rPr>
              <a:t>nucleon</a:t>
            </a:r>
            <a:r>
              <a:rPr lang="sk-SK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sk-SK" sz="2000" dirty="0">
                <a:solidFill>
                  <a:srgbClr val="FF0000"/>
                </a:solidFill>
              </a:rPr>
              <a:t>-decays in 2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-decay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are connected through </a:t>
            </a: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strong</a:t>
            </a: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 and </a:t>
            </a: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EM</a:t>
            </a: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 interactions</a:t>
            </a:r>
            <a:endParaRPr lang="en-US" altLang="sk-SK" sz="2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 descr="A black background with red text&#10;&#10;AI-generated content may be incorrect.">
            <a:extLst>
              <a:ext uri="{FF2B5EF4-FFF2-40B4-BE49-F238E27FC236}">
                <a16:creationId xmlns:a16="http://schemas.microsoft.com/office/drawing/2014/main" id="{9002342D-BE2E-8291-5E12-397EE9454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16610"/>
            <a:ext cx="6360264" cy="2139982"/>
          </a:xfrm>
          <a:prstGeom prst="rect">
            <a:avLst/>
          </a:prstGeom>
          <a:solidFill>
            <a:srgbClr val="D3DCF9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F6D4CD-EFE8-EC36-A8BC-BD5251DE8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3655447"/>
            <a:ext cx="4133333" cy="34285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9E7EE57-645F-8F3B-F4E1-C44A6E0401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" y="4393097"/>
            <a:ext cx="5247619" cy="761905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9" name="Picture 8" descr="A black background with blue and red text&#10;&#10;AI-generated content may be incorrect.">
            <a:extLst>
              <a:ext uri="{FF2B5EF4-FFF2-40B4-BE49-F238E27FC236}">
                <a16:creationId xmlns:a16="http://schemas.microsoft.com/office/drawing/2014/main" id="{DA2BB7F5-A8F8-C74E-13C4-EF1453433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37" y="1016610"/>
            <a:ext cx="5638095" cy="1123810"/>
          </a:xfrm>
          <a:prstGeom prst="rect">
            <a:avLst/>
          </a:prstGeom>
          <a:solidFill>
            <a:srgbClr val="D3DCF9"/>
          </a:solidFill>
        </p:spPr>
      </p:pic>
      <p:pic>
        <p:nvPicPr>
          <p:cNvPr id="10" name="Image1">
            <a:extLst>
              <a:ext uri="{FF2B5EF4-FFF2-40B4-BE49-F238E27FC236}">
                <a16:creationId xmlns:a16="http://schemas.microsoft.com/office/drawing/2014/main" id="{2FC90267-11CF-85F2-9C04-C6CC615C2E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783568" y="3002522"/>
            <a:ext cx="6332220" cy="3659505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2B51BE2-3BA4-6A43-F5C4-0A5D7269F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250534"/>
            <a:ext cx="4132542" cy="923330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1800" dirty="0">
                <a:solidFill>
                  <a:schemeClr val="accent2"/>
                </a:solidFill>
              </a:rPr>
              <a:t>c, d, e</a:t>
            </a:r>
            <a:r>
              <a:rPr lang="sk-SK" altLang="sk-SK" sz="1800" dirty="0">
                <a:solidFill>
                  <a:schemeClr val="accent2"/>
                </a:solidFill>
              </a:rPr>
              <a:t> </a:t>
            </a:r>
            <a:r>
              <a:rPr lang="en-US" altLang="sk-SK" sz="1800" dirty="0">
                <a:solidFill>
                  <a:schemeClr val="accent2"/>
                </a:solidFill>
              </a:rPr>
              <a:t> pion-ex</a:t>
            </a:r>
            <a:r>
              <a:rPr lang="sk-SK" altLang="sk-SK" sz="1800" dirty="0">
                <a:solidFill>
                  <a:schemeClr val="accent2"/>
                </a:solidFill>
              </a:rPr>
              <a:t>change </a:t>
            </a:r>
            <a:r>
              <a:rPr lang="sk-SK" altLang="sk-SK" sz="1800" dirty="0" err="1">
                <a:solidFill>
                  <a:schemeClr val="accent2"/>
                </a:solidFill>
              </a:rPr>
              <a:t>contributions</a:t>
            </a:r>
            <a:r>
              <a:rPr lang="sk-SK" altLang="sk-SK" sz="1800" dirty="0">
                <a:solidFill>
                  <a:schemeClr val="accent2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1800" dirty="0">
                <a:solidFill>
                  <a:schemeClr val="accent2"/>
                </a:solidFill>
              </a:rPr>
              <a:t>(</a:t>
            </a:r>
            <a:r>
              <a:rPr lang="en-US" altLang="sk-SK" sz="1800" dirty="0">
                <a:solidFill>
                  <a:schemeClr val="accent2"/>
                </a:solidFill>
              </a:rPr>
              <a:t>and  maybe also f)</a:t>
            </a:r>
            <a:r>
              <a:rPr lang="sk-SK" altLang="sk-SK" sz="1800" dirty="0">
                <a:solidFill>
                  <a:schemeClr val="accent2"/>
                </a:solidFill>
              </a:rPr>
              <a:t> are </a:t>
            </a:r>
            <a:r>
              <a:rPr lang="sk-SK" altLang="sk-SK" sz="1800" dirty="0" err="1">
                <a:solidFill>
                  <a:schemeClr val="accent2"/>
                </a:solidFill>
              </a:rPr>
              <a:t>already</a:t>
            </a:r>
            <a:r>
              <a:rPr lang="sk-SK" altLang="sk-SK" sz="1800" dirty="0">
                <a:solidFill>
                  <a:schemeClr val="accent2"/>
                </a:solidFill>
              </a:rPr>
              <a:t> </a:t>
            </a:r>
            <a:r>
              <a:rPr lang="sk-SK" altLang="sk-SK" sz="1800" dirty="0" err="1">
                <a:solidFill>
                  <a:schemeClr val="accent2"/>
                </a:solidFill>
              </a:rPr>
              <a:t>included</a:t>
            </a:r>
            <a:endParaRPr lang="sk-SK" altLang="sk-SK" sz="18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sk-SK" altLang="sk-SK" sz="1800" dirty="0" err="1">
                <a:solidFill>
                  <a:schemeClr val="accent2"/>
                </a:solidFill>
              </a:rPr>
              <a:t>ín</a:t>
            </a:r>
            <a:r>
              <a:rPr lang="sk-SK" altLang="sk-SK" sz="1800" dirty="0">
                <a:solidFill>
                  <a:schemeClr val="accent2"/>
                </a:solidFill>
              </a:rPr>
              <a:t> a and b </a:t>
            </a:r>
            <a:r>
              <a:rPr lang="sk-SK" altLang="sk-SK" sz="1800" dirty="0" err="1">
                <a:solidFill>
                  <a:schemeClr val="accent2"/>
                </a:solidFill>
              </a:rPr>
              <a:t>diagrams</a:t>
            </a:r>
            <a:endParaRPr lang="en-US" altLang="sk-SK" sz="1800" dirty="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6B8E1-76AD-5523-F854-B88FB079E9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156" y="5684247"/>
            <a:ext cx="2247619" cy="314286"/>
          </a:xfrm>
          <a:prstGeom prst="rect">
            <a:avLst/>
          </a:prstGeom>
          <a:solidFill>
            <a:srgbClr val="DDFFFF"/>
          </a:solidFill>
        </p:spPr>
      </p:pic>
    </p:spTree>
    <p:extLst>
      <p:ext uri="{BB962C8B-B14F-4D97-AF65-F5344CB8AC3E}">
        <p14:creationId xmlns:p14="http://schemas.microsoft.com/office/powerpoint/2010/main" val="2495108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1EC0F8-FED1-47BC-ADEF-872A2AFC52EF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7885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000030"/>
            <a:ext cx="2540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CAB11AA-3919-4744-8F82-71F6F7732067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sk-SK" sz="1400"/>
          </a:p>
        </p:txBody>
      </p:sp>
      <p:pic>
        <p:nvPicPr>
          <p:cNvPr id="78853" name="Picture 2" descr="b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20034"/>
            <a:ext cx="5898728" cy="136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3" descr="bb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10" y="2291571"/>
            <a:ext cx="5545158" cy="15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4" descr="bb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905252"/>
            <a:ext cx="5357950" cy="609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5" descr="bb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786" y="5730242"/>
            <a:ext cx="5746748" cy="7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7" name="Picture 6" descr="bb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18" y="4273927"/>
            <a:ext cx="8823462" cy="95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8" name="Text Box 7"/>
          <p:cNvSpPr txBox="1">
            <a:spLocks noChangeArrowheads="1"/>
          </p:cNvSpPr>
          <p:nvPr/>
        </p:nvSpPr>
        <p:spPr bwMode="auto">
          <a:xfrm>
            <a:off x="138025" y="151576"/>
            <a:ext cx="3756349" cy="400110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Due to </a:t>
            </a:r>
            <a:r>
              <a:rPr lang="en-US" altLang="sk-SK" sz="2000" dirty="0"/>
              <a:t>0</a:t>
            </a:r>
            <a:r>
              <a:rPr lang="en-US" altLang="sk-SK" sz="2000" baseline="30000" dirty="0"/>
              <a:t>+</a:t>
            </a:r>
            <a:r>
              <a:rPr lang="en-US" altLang="sk-SK" sz="2000" dirty="0"/>
              <a:t>→ 0</a:t>
            </a:r>
            <a:r>
              <a:rPr lang="en-US" altLang="sk-SK" sz="2000" baseline="30000" dirty="0"/>
              <a:t>+</a:t>
            </a:r>
            <a:r>
              <a:rPr lang="en-US" altLang="sk-SK" sz="2000" dirty="0"/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nuclear transition</a:t>
            </a:r>
          </a:p>
        </p:txBody>
      </p:sp>
      <p:sp>
        <p:nvSpPr>
          <p:cNvPr id="78859" name="Text Box 8"/>
          <p:cNvSpPr txBox="1">
            <a:spLocks noChangeArrowheads="1"/>
          </p:cNvSpPr>
          <p:nvPr/>
        </p:nvSpPr>
        <p:spPr bwMode="auto">
          <a:xfrm>
            <a:off x="33337" y="4188930"/>
            <a:ext cx="1762125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>
                <a:solidFill>
                  <a:schemeClr val="accent2"/>
                </a:solidFill>
              </a:rPr>
              <a:t>Completeness: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>
                <a:solidFill>
                  <a:schemeClr val="accent2"/>
                </a:solidFill>
                <a:latin typeface="Symbol" panose="05050102010706020507" pitchFamily="18" charset="2"/>
              </a:rPr>
              <a:t>S</a:t>
            </a:r>
            <a:r>
              <a:rPr lang="en-US" altLang="sk-SK" sz="2000" baseline="-25000">
                <a:solidFill>
                  <a:schemeClr val="accent2"/>
                </a:solidFill>
              </a:rPr>
              <a:t>n</a:t>
            </a:r>
            <a:r>
              <a:rPr lang="en-US" altLang="sk-SK" sz="2000">
                <a:solidFill>
                  <a:schemeClr val="accent2"/>
                </a:solidFill>
                <a:latin typeface="Symbol" panose="05050102010706020507" pitchFamily="18" charset="2"/>
              </a:rPr>
              <a:t> </a:t>
            </a:r>
            <a:r>
              <a:rPr lang="en-US" altLang="sk-SK" sz="2000">
                <a:solidFill>
                  <a:schemeClr val="accent2"/>
                </a:solidFill>
              </a:rPr>
              <a:t>|n&gt;&lt;n|=1</a:t>
            </a:r>
            <a:endParaRPr lang="en-US" altLang="sk-SK" sz="200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pic>
        <p:nvPicPr>
          <p:cNvPr id="12" name="Picture 10" descr="bb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66936"/>
            <a:ext cx="5381655" cy="56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bb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9513"/>
            <a:ext cx="5568922" cy="708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7153" y="1600194"/>
            <a:ext cx="2927404" cy="707886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2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chemeClr val="accent2"/>
                </a:solidFill>
              </a:rPr>
              <a:t>-decay NME in time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integral representation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901042" y="912186"/>
            <a:ext cx="2114874" cy="707886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Nuclear current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(impulse approx.)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6172200" y="1976508"/>
            <a:ext cx="3345981" cy="400110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time dependent axial current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79890" y="5538470"/>
            <a:ext cx="3472618" cy="400110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integration over time variable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898431" y="5314411"/>
            <a:ext cx="4139275" cy="40011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Standard form of 2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rgbClr val="FF0000"/>
                </a:solidFill>
              </a:rPr>
              <a:t>-decay NME 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6831333" y="6485775"/>
            <a:ext cx="5155771" cy="400110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en-US" altLang="sk-SK" sz="2000" dirty="0">
                <a:sym typeface="Symbol" panose="05050102010706020507" pitchFamily="18" charset="2"/>
              </a:rPr>
              <a:t>=(</a:t>
            </a:r>
            <a:r>
              <a:rPr lang="en-US" altLang="sk-SK" sz="2000" dirty="0" err="1">
                <a:sym typeface="Symbol" panose="05050102010706020507" pitchFamily="18" charset="2"/>
              </a:rPr>
              <a:t>E</a:t>
            </a:r>
            <a:r>
              <a:rPr lang="en-US" altLang="sk-SK" sz="2000" baseline="-25000" dirty="0" err="1">
                <a:sym typeface="Symbol" panose="05050102010706020507" pitchFamily="18" charset="2"/>
              </a:rPr>
              <a:t>i</a:t>
            </a:r>
            <a:r>
              <a:rPr lang="en-US" altLang="sk-SK" sz="2000" dirty="0" err="1">
                <a:sym typeface="Symbol" panose="05050102010706020507" pitchFamily="18" charset="2"/>
              </a:rPr>
              <a:t>-E</a:t>
            </a:r>
            <a:r>
              <a:rPr lang="en-US" altLang="sk-SK" sz="2000" baseline="-25000" dirty="0" err="1">
                <a:sym typeface="Symbol" panose="05050102010706020507" pitchFamily="18" charset="2"/>
              </a:rPr>
              <a:t>f</a:t>
            </a:r>
            <a:r>
              <a:rPr lang="en-US" altLang="sk-SK" sz="2000" dirty="0">
                <a:sym typeface="Symbol" panose="05050102010706020507" pitchFamily="18" charset="2"/>
              </a:rPr>
              <a:t>)/2</a:t>
            </a:r>
            <a:r>
              <a:rPr lang="en-US" altLang="sk-SK" sz="2000" dirty="0">
                <a:solidFill>
                  <a:schemeClr val="accent2"/>
                </a:solidFill>
                <a:sym typeface="Symbol" panose="05050102010706020507" pitchFamily="18" charset="2"/>
              </a:rPr>
              <a:t>, stands for sum of lepton energies</a:t>
            </a:r>
            <a:endParaRPr lang="en-US" altLang="sk-SK" sz="2000" dirty="0">
              <a:solidFill>
                <a:schemeClr val="accent2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0084088" y="6057900"/>
            <a:ext cx="431800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355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ate Placeholder 3">
            <a:extLst>
              <a:ext uri="{FF2B5EF4-FFF2-40B4-BE49-F238E27FC236}">
                <a16:creationId xmlns:a16="http://schemas.microsoft.com/office/drawing/2014/main" id="{6FC9C71C-886A-E33E-C479-010506210F6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5267D9-642D-45D0-8549-7D82509C3434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82947" name="Footer Placeholder 4">
            <a:extLst>
              <a:ext uri="{FF2B5EF4-FFF2-40B4-BE49-F238E27FC236}">
                <a16:creationId xmlns:a16="http://schemas.microsoft.com/office/drawing/2014/main" id="{8AA3DA5D-7AB4-4E32-8336-448AC59C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82948" name="Slide Number Placeholder 5">
            <a:extLst>
              <a:ext uri="{FF2B5EF4-FFF2-40B4-BE49-F238E27FC236}">
                <a16:creationId xmlns:a16="http://schemas.microsoft.com/office/drawing/2014/main" id="{FCBAC652-E1FC-2461-C035-4471D163B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73E63F0-AFD0-4F43-A5EE-B4CD0F8E60E1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sk-SK" sz="1400"/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id="{07D9D2DF-302C-51A3-9D5D-49D6DEB07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"/>
            <a:ext cx="6696450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dirty="0">
                <a:solidFill>
                  <a:srgbClr val="FF0000"/>
                </a:solidFill>
              </a:rPr>
              <a:t>Understanding of the 2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-decay </a:t>
            </a:r>
            <a:r>
              <a:rPr lang="en-US" altLang="sk-SK" sz="2000" dirty="0">
                <a:solidFill>
                  <a:srgbClr val="FF0000"/>
                </a:solidFill>
              </a:rPr>
              <a:t>NMEs  is of  crucial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dirty="0">
                <a:solidFill>
                  <a:srgbClr val="FF0000"/>
                </a:solidFill>
              </a:rPr>
              <a:t>importance for correct evaluation of the 0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dirty="0">
                <a:solidFill>
                  <a:srgbClr val="FF0000"/>
                </a:solidFill>
              </a:rPr>
              <a:t>-decay NMEs </a:t>
            </a:r>
          </a:p>
        </p:txBody>
      </p:sp>
      <p:pic>
        <p:nvPicPr>
          <p:cNvPr id="82955" name="Picture 10">
            <a:extLst>
              <a:ext uri="{FF2B5EF4-FFF2-40B4-BE49-F238E27FC236}">
                <a16:creationId xmlns:a16="http://schemas.microsoft.com/office/drawing/2014/main" id="{D7171E4A-F5B4-4125-F9CF-91F431882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49" y="268470"/>
            <a:ext cx="44418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F97212E-3B94-8CE2-2631-97DC85404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21" y="5642431"/>
            <a:ext cx="6644127" cy="120032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QRPA calculations at the forefront: </a:t>
            </a:r>
            <a:r>
              <a:rPr lang="en-US" altLang="sk-SK" sz="1800" dirty="0" err="1">
                <a:solidFill>
                  <a:srgbClr val="FF0000"/>
                </a:solidFill>
              </a:rPr>
              <a:t>i</a:t>
            </a:r>
            <a:r>
              <a:rPr lang="en-US" altLang="sk-SK" sz="1800" dirty="0">
                <a:solidFill>
                  <a:srgbClr val="FF0000"/>
                </a:solidFill>
              </a:rPr>
              <a:t>) </a:t>
            </a:r>
            <a:r>
              <a:rPr lang="en-US" altLang="sk-SK" sz="1800" dirty="0"/>
              <a:t>importance of pairing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 int.; </a:t>
            </a:r>
            <a:r>
              <a:rPr lang="en-US" altLang="sk-SK" sz="1800" dirty="0">
                <a:solidFill>
                  <a:srgbClr val="FF0000"/>
                </a:solidFill>
              </a:rPr>
              <a:t>ii) </a:t>
            </a:r>
            <a:r>
              <a:rPr lang="en-US" altLang="sk-SK" sz="1800" dirty="0"/>
              <a:t>importance of isospin and spin-isospin symmetry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 restoration (</a:t>
            </a:r>
            <a:r>
              <a:rPr lang="en-US" altLang="sk-SK" sz="1800" dirty="0" err="1"/>
              <a:t>isoscalar</a:t>
            </a:r>
            <a:r>
              <a:rPr lang="en-US" altLang="sk-SK" sz="1800" dirty="0"/>
              <a:t> and </a:t>
            </a:r>
            <a:r>
              <a:rPr lang="en-US" altLang="sk-SK" sz="1800" dirty="0" err="1"/>
              <a:t>isovector</a:t>
            </a:r>
            <a:r>
              <a:rPr lang="en-US" altLang="sk-SK" sz="1800" dirty="0"/>
              <a:t> residual int.); </a:t>
            </a:r>
            <a:r>
              <a:rPr lang="en-US" altLang="sk-SK" sz="1800" dirty="0">
                <a:solidFill>
                  <a:srgbClr val="FF0000"/>
                </a:solidFill>
              </a:rPr>
              <a:t>iii)</a:t>
            </a:r>
            <a:r>
              <a:rPr lang="en-US" altLang="sk-SK" sz="1800" dirty="0"/>
              <a:t> importance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 of relative deformation of the initial and final nuclei</a:t>
            </a:r>
            <a:endParaRPr lang="sk-SK" altLang="sk-SK" sz="1800" dirty="0"/>
          </a:p>
        </p:txBody>
      </p:sp>
      <p:pic>
        <p:nvPicPr>
          <p:cNvPr id="5" name="Picture 4" descr="A diagram of a number of numbers and a graph&#10;&#10;AI-generated content may be incorrect.">
            <a:extLst>
              <a:ext uri="{FF2B5EF4-FFF2-40B4-BE49-F238E27FC236}">
                <a16:creationId xmlns:a16="http://schemas.microsoft.com/office/drawing/2014/main" id="{B789D69A-DDDC-157A-0BC2-D2EACACF5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394" y="1123786"/>
            <a:ext cx="5556606" cy="5734214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995E58E3-0805-17F3-4736-504AB2E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106" y="2180704"/>
            <a:ext cx="1249253" cy="400110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T= </a:t>
            </a:r>
            <a:r>
              <a:rPr lang="en-US" altLang="sk-SK" sz="2000" dirty="0" err="1"/>
              <a:t>T</a:t>
            </a:r>
            <a:r>
              <a:rPr lang="en-US" altLang="sk-SK" sz="2000" baseline="-25000" dirty="0" err="1"/>
              <a:t>z</a:t>
            </a:r>
            <a:r>
              <a:rPr lang="en-US" altLang="sk-SK" sz="2000" dirty="0"/>
              <a:t> = 4</a:t>
            </a:r>
            <a:endParaRPr lang="sk-SK" altLang="sk-SK" sz="2000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FB78BE6-7526-88DC-E168-0E3C977E8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7990" y="6350950"/>
            <a:ext cx="1210781" cy="400110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T= </a:t>
            </a:r>
            <a:r>
              <a:rPr lang="en-US" altLang="sk-SK" sz="2000" dirty="0" err="1"/>
              <a:t>T</a:t>
            </a:r>
            <a:r>
              <a:rPr lang="en-US" altLang="sk-SK" sz="2000" baseline="-25000" dirty="0" err="1"/>
              <a:t>z</a:t>
            </a:r>
            <a:r>
              <a:rPr lang="en-US" altLang="sk-SK" sz="2000" dirty="0"/>
              <a:t> = 2</a:t>
            </a:r>
            <a:endParaRPr lang="sk-SK" altLang="sk-SK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B2F171-839E-93B3-52D4-2BA4A4093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1106" y="5439660"/>
            <a:ext cx="1608133" cy="1323439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For </a:t>
            </a:r>
            <a:r>
              <a:rPr lang="en-US" altLang="sk-SK" sz="2000" dirty="0" err="1"/>
              <a:t>g.s.</a:t>
            </a:r>
            <a:r>
              <a:rPr lang="en-US" altLang="sk-SK" sz="20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of even-even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nuclei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T=</a:t>
            </a:r>
            <a:r>
              <a:rPr lang="en-US" altLang="sk-SK" sz="2000" dirty="0" err="1"/>
              <a:t>T</a:t>
            </a:r>
            <a:r>
              <a:rPr lang="en-US" altLang="sk-SK" sz="2000" baseline="-25000" dirty="0" err="1"/>
              <a:t>z</a:t>
            </a:r>
            <a:endParaRPr lang="sk-SK" altLang="sk-SK" sz="2000" baseline="-25000" dirty="0"/>
          </a:p>
        </p:txBody>
      </p:sp>
      <p:pic>
        <p:nvPicPr>
          <p:cNvPr id="9" name="Picture 8" descr="A graph with numbers and points&#10;&#10;AI-generated content may be incorrect.">
            <a:extLst>
              <a:ext uri="{FF2B5EF4-FFF2-40B4-BE49-F238E27FC236}">
                <a16:creationId xmlns:a16="http://schemas.microsoft.com/office/drawing/2014/main" id="{55200ACB-C110-AF1D-CC41-8CD612E91D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7" y="1750318"/>
            <a:ext cx="5171149" cy="3876873"/>
          </a:xfrm>
          <a:prstGeom prst="rect">
            <a:avLst/>
          </a:prstGeom>
        </p:spPr>
      </p:pic>
      <p:sp>
        <p:nvSpPr>
          <p:cNvPr id="82950" name="Text Box 4">
            <a:extLst>
              <a:ext uri="{FF2B5EF4-FFF2-40B4-BE49-F238E27FC236}">
                <a16:creationId xmlns:a16="http://schemas.microsoft.com/office/drawing/2014/main" id="{1C0310C9-9BBD-3C97-FDC9-C5AFCFF5D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13" y="775108"/>
            <a:ext cx="5452134" cy="92333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i="1" dirty="0">
                <a:solidFill>
                  <a:schemeClr val="accent2"/>
                </a:solidFill>
              </a:rPr>
              <a:t>Both </a:t>
            </a:r>
            <a:r>
              <a:rPr lang="en-US" altLang="sk-SK" sz="1800" i="1" dirty="0">
                <a:solidFill>
                  <a:schemeClr val="accent2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1800" i="1" dirty="0">
                <a:solidFill>
                  <a:schemeClr val="accent2"/>
                </a:solidFill>
              </a:rPr>
              <a:t> and </a:t>
            </a:r>
            <a:r>
              <a:rPr lang="en-US" altLang="sk-SK" sz="1800" i="1" dirty="0">
                <a:solidFill>
                  <a:schemeClr val="accent2"/>
                </a:solidFill>
                <a:latin typeface="Symbol" panose="05050102010706020507" pitchFamily="18" charset="2"/>
              </a:rPr>
              <a:t>0nbb</a:t>
            </a:r>
            <a:r>
              <a:rPr lang="en-US" altLang="sk-SK" sz="1800" i="1" dirty="0">
                <a:solidFill>
                  <a:schemeClr val="accent2"/>
                </a:solidFill>
              </a:rPr>
              <a:t> operators connect the same states.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i="1" dirty="0">
                <a:solidFill>
                  <a:schemeClr val="accent2"/>
                </a:solidFill>
              </a:rPr>
              <a:t>Both change two neutrons into two protons.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i="1" dirty="0">
                <a:solidFill>
                  <a:schemeClr val="accent2"/>
                </a:solidFill>
              </a:rPr>
              <a:t>Explaining </a:t>
            </a:r>
            <a:r>
              <a:rPr lang="en-US" altLang="sk-SK" sz="1800" i="1" dirty="0">
                <a:solidFill>
                  <a:schemeClr val="accent2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1800" i="1" dirty="0">
                <a:solidFill>
                  <a:schemeClr val="accent2"/>
                </a:solidFill>
              </a:rPr>
              <a:t>-decay is necessary but not sufficient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4701EB-74CA-468D-88B0-748869F391E6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9933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 dirty="0"/>
              <a:t>Fedor Simkovic</a:t>
            </a:r>
          </a:p>
        </p:txBody>
      </p:sp>
      <p:sp>
        <p:nvSpPr>
          <p:cNvPr id="993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82E4811-089D-49B0-8EE0-54BC46D78D6A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sk-SK" sz="1400"/>
          </a:p>
        </p:txBody>
      </p:sp>
      <p:sp>
        <p:nvSpPr>
          <p:cNvPr id="99333" name="Rectangle 6"/>
          <p:cNvSpPr>
            <a:spLocks noChangeArrowheads="1"/>
          </p:cNvSpPr>
          <p:nvPr/>
        </p:nvSpPr>
        <p:spPr bwMode="auto">
          <a:xfrm>
            <a:off x="3493825" y="286690"/>
            <a:ext cx="484139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i="1" dirty="0">
                <a:solidFill>
                  <a:srgbClr val="FF0000"/>
                </a:solidFill>
              </a:rPr>
              <a:t>The DBD Nuclear Matrix Elements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i="1" dirty="0">
                <a:solidFill>
                  <a:srgbClr val="FF0000"/>
                </a:solidFill>
              </a:rPr>
              <a:t>and the SU(4) symmetry restoration</a:t>
            </a:r>
            <a:r>
              <a:rPr lang="sk-SK" altLang="sk-SK" sz="1600" dirty="0"/>
              <a:t>)</a:t>
            </a:r>
            <a:r>
              <a:rPr lang="en-US" altLang="sk-SK" sz="1800" dirty="0"/>
              <a:t> </a:t>
            </a:r>
          </a:p>
        </p:txBody>
      </p:sp>
      <p:sp>
        <p:nvSpPr>
          <p:cNvPr id="99334" name="TextBox 1"/>
          <p:cNvSpPr txBox="1">
            <a:spLocks noChangeArrowheads="1"/>
          </p:cNvSpPr>
          <p:nvPr/>
        </p:nvSpPr>
        <p:spPr bwMode="auto">
          <a:xfrm>
            <a:off x="1058862" y="1395891"/>
            <a:ext cx="9048750" cy="677863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>
                <a:solidFill>
                  <a:schemeClr val="accent2"/>
                </a:solidFill>
              </a:rPr>
              <a:t>Suppression of the Two Neutrino Double Beta Decay</a:t>
            </a:r>
            <a:r>
              <a:rPr lang="en-US" altLang="sk-SK" sz="2000">
                <a:solidFill>
                  <a:schemeClr val="accent2"/>
                </a:solidFill>
              </a:rPr>
              <a:t> </a:t>
            </a:r>
            <a:r>
              <a:rPr lang="sk-SK" altLang="sk-SK" sz="2000">
                <a:solidFill>
                  <a:schemeClr val="accent2"/>
                </a:solidFill>
              </a:rPr>
              <a:t>by Nuclear Structure Effects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P. Vogel, M.R. Zirnbauer, PRL (</a:t>
            </a:r>
            <a:r>
              <a:rPr lang="en-US" altLang="sk-SK" sz="1800"/>
              <a:t>1986) 3148</a:t>
            </a:r>
          </a:p>
        </p:txBody>
      </p:sp>
      <p:pic>
        <p:nvPicPr>
          <p:cNvPr id="9933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97649"/>
            <a:ext cx="6346825" cy="426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6" name="TextBox 1"/>
          <p:cNvSpPr txBox="1">
            <a:spLocks noChangeArrowheads="1"/>
          </p:cNvSpPr>
          <p:nvPr/>
        </p:nvSpPr>
        <p:spPr bwMode="auto">
          <a:xfrm>
            <a:off x="46011" y="2414015"/>
            <a:ext cx="5723362" cy="923330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O. Civitarese, A. Faessler, T. </a:t>
            </a:r>
            <a:r>
              <a:rPr lang="en-US" altLang="sk-SK" sz="1800" dirty="0" err="1"/>
              <a:t>Tomoda</a:t>
            </a:r>
            <a:r>
              <a:rPr lang="en-US" altLang="sk-SK" sz="1800" dirty="0"/>
              <a:t>, PLB 194 (1987) 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E. Bender, K. Muto, H.V. </a:t>
            </a:r>
            <a:r>
              <a:rPr lang="en-US" altLang="sk-SK" sz="1800" dirty="0" err="1"/>
              <a:t>Klapdor</a:t>
            </a:r>
            <a:r>
              <a:rPr lang="en-US" altLang="sk-SK" sz="1800" dirty="0"/>
              <a:t>, PLB 208 (1988) 53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…</a:t>
            </a:r>
            <a:endParaRPr lang="sk-SK" altLang="sk-SK" sz="1800" dirty="0"/>
          </a:p>
        </p:txBody>
      </p:sp>
      <p:sp>
        <p:nvSpPr>
          <p:cNvPr id="99337" name="TextBox 1"/>
          <p:cNvSpPr txBox="1">
            <a:spLocks noChangeArrowheads="1"/>
          </p:cNvSpPr>
          <p:nvPr/>
        </p:nvSpPr>
        <p:spPr bwMode="auto">
          <a:xfrm>
            <a:off x="8222799" y="2554289"/>
            <a:ext cx="1537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38 years ago</a:t>
            </a:r>
            <a:endParaRPr lang="sk-SK" altLang="sk-SK" sz="2000" dirty="0">
              <a:solidFill>
                <a:srgbClr val="FF0000"/>
              </a:solidFill>
            </a:endParaRPr>
          </a:p>
        </p:txBody>
      </p:sp>
      <p:sp>
        <p:nvSpPr>
          <p:cNvPr id="99338" name="TextBox 2"/>
          <p:cNvSpPr txBox="1">
            <a:spLocks noChangeArrowheads="1"/>
          </p:cNvSpPr>
          <p:nvPr/>
        </p:nvSpPr>
        <p:spPr bwMode="auto">
          <a:xfrm>
            <a:off x="72681" y="3700563"/>
            <a:ext cx="5534079" cy="163121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The isospin is known to be a good approximation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in nuclei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In heavy nuclei the SU(4) symmetry is strongly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 broken </a:t>
            </a:r>
            <a:r>
              <a:rPr lang="sk-SK" altLang="sk-SK" sz="2000" dirty="0">
                <a:solidFill>
                  <a:srgbClr val="FF0000"/>
                </a:solidFill>
              </a:rPr>
              <a:t>by </a:t>
            </a:r>
            <a:r>
              <a:rPr lang="sk-SK" altLang="sk-SK" sz="2000" dirty="0" err="1">
                <a:solidFill>
                  <a:srgbClr val="FF0000"/>
                </a:solidFill>
              </a:rPr>
              <a:t>the</a:t>
            </a:r>
            <a:r>
              <a:rPr lang="sk-SK" altLang="sk-SK" sz="2000" dirty="0">
                <a:solidFill>
                  <a:srgbClr val="FF0000"/>
                </a:solidFill>
              </a:rPr>
              <a:t> </a:t>
            </a:r>
            <a:r>
              <a:rPr lang="sk-SK" altLang="sk-SK" sz="2000" dirty="0" err="1">
                <a:solidFill>
                  <a:srgbClr val="FF0000"/>
                </a:solidFill>
              </a:rPr>
              <a:t>spin-orbit</a:t>
            </a:r>
            <a:r>
              <a:rPr lang="sk-SK" altLang="sk-SK" sz="2000" dirty="0">
                <a:solidFill>
                  <a:srgbClr val="FF0000"/>
                </a:solidFill>
              </a:rPr>
              <a:t> </a:t>
            </a:r>
            <a:r>
              <a:rPr lang="sk-SK" altLang="sk-SK" sz="2000" dirty="0" err="1">
                <a:solidFill>
                  <a:srgbClr val="FF0000"/>
                </a:solidFill>
              </a:rPr>
              <a:t>splitting</a:t>
            </a:r>
            <a:r>
              <a:rPr lang="sk-SK" altLang="sk-SK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9339" name="TextBox 10"/>
          <p:cNvSpPr txBox="1">
            <a:spLocks noChangeArrowheads="1"/>
          </p:cNvSpPr>
          <p:nvPr/>
        </p:nvSpPr>
        <p:spPr bwMode="auto">
          <a:xfrm>
            <a:off x="1107301" y="5672040"/>
            <a:ext cx="3579826" cy="707886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What is beyond this behavior?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Is it an artifact of the QRPA?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914400" y="334674"/>
            <a:ext cx="1574470" cy="461665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sk-SK" sz="2000" dirty="0"/>
              <a:t> </a:t>
            </a:r>
            <a:r>
              <a:rPr lang="en-US" altLang="sk-SK" sz="2400" dirty="0"/>
              <a:t>M</a:t>
            </a:r>
            <a:r>
              <a:rPr lang="en-US" altLang="sk-SK" sz="2400" baseline="30000" dirty="0">
                <a:latin typeface="Symbol" panose="05050102010706020507" pitchFamily="18" charset="2"/>
              </a:rPr>
              <a:t>2n</a:t>
            </a:r>
            <a:r>
              <a:rPr lang="en-US" altLang="sk-SK" sz="2400" baseline="-25000" dirty="0">
                <a:latin typeface="+mj-lt"/>
              </a:rPr>
              <a:t>F-cl</a:t>
            </a:r>
            <a:r>
              <a:rPr lang="en-US" altLang="sk-SK" sz="2400" dirty="0"/>
              <a:t> = 0</a:t>
            </a:r>
            <a:endParaRPr lang="sk-SK" altLang="sk-SK" sz="2400" dirty="0">
              <a:solidFill>
                <a:schemeClr val="accent2"/>
              </a:solidFill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9550461" y="316058"/>
            <a:ext cx="1727139" cy="461665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sk-SK" sz="2000" dirty="0"/>
              <a:t> </a:t>
            </a:r>
            <a:r>
              <a:rPr lang="en-US" altLang="sk-SK" sz="2400" dirty="0"/>
              <a:t>M</a:t>
            </a:r>
            <a:r>
              <a:rPr lang="en-US" altLang="sk-SK" sz="2400" baseline="30000" dirty="0">
                <a:latin typeface="Symbol" panose="05050102010706020507" pitchFamily="18" charset="2"/>
              </a:rPr>
              <a:t>2n</a:t>
            </a:r>
            <a:r>
              <a:rPr lang="en-US" altLang="sk-SK" sz="2400" baseline="-25000" dirty="0">
                <a:latin typeface="+mj-lt"/>
              </a:rPr>
              <a:t>GT-cl</a:t>
            </a:r>
            <a:r>
              <a:rPr lang="en-US" altLang="sk-SK" sz="2400" dirty="0"/>
              <a:t> = 0</a:t>
            </a:r>
            <a:endParaRPr lang="sk-SK" altLang="sk-SK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89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ate Placeholder 3">
            <a:extLst>
              <a:ext uri="{FF2B5EF4-FFF2-40B4-BE49-F238E27FC236}">
                <a16:creationId xmlns:a16="http://schemas.microsoft.com/office/drawing/2014/main" id="{8B316F96-7A32-8494-AAC2-C488CD0C86D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51C870-6D61-4D77-A0C5-8CF4AF57D11B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79875" name="Footer Placeholder 4">
            <a:extLst>
              <a:ext uri="{FF2B5EF4-FFF2-40B4-BE49-F238E27FC236}">
                <a16:creationId xmlns:a16="http://schemas.microsoft.com/office/drawing/2014/main" id="{E972B42D-CF4E-33C8-0D19-35EB5E76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03750" y="6251575"/>
            <a:ext cx="28956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79876" name="Slide Number Placeholder 5">
            <a:extLst>
              <a:ext uri="{FF2B5EF4-FFF2-40B4-BE49-F238E27FC236}">
                <a16:creationId xmlns:a16="http://schemas.microsoft.com/office/drawing/2014/main" id="{07299F96-C978-CA77-9D51-6F98EC58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09819D-A168-47A2-B49B-05B1AABE6D8A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sk-SK" sz="1400"/>
          </a:p>
        </p:txBody>
      </p:sp>
      <p:pic>
        <p:nvPicPr>
          <p:cNvPr id="79877" name="Picture 5">
            <a:extLst>
              <a:ext uri="{FF2B5EF4-FFF2-40B4-BE49-F238E27FC236}">
                <a16:creationId xmlns:a16="http://schemas.microsoft.com/office/drawing/2014/main" id="{3B874844-C713-3533-F071-19E04F2F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793" y="497068"/>
            <a:ext cx="91821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TextBox 1">
            <a:extLst>
              <a:ext uri="{FF2B5EF4-FFF2-40B4-BE49-F238E27FC236}">
                <a16:creationId xmlns:a16="http://schemas.microsoft.com/office/drawing/2014/main" id="{D64CB229-66A0-3E24-F6B7-980FC1802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44" y="2347456"/>
            <a:ext cx="4808111" cy="2215991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 err="1"/>
              <a:t>g</a:t>
            </a:r>
            <a:r>
              <a:rPr lang="en-US" altLang="sk-SK" sz="2000" baseline="-25000" dirty="0" err="1"/>
              <a:t>pair</a:t>
            </a:r>
            <a:r>
              <a:rPr lang="en-US" altLang="sk-SK" sz="2000" dirty="0"/>
              <a:t>-</a:t>
            </a:r>
            <a:r>
              <a:rPr lang="en-US" altLang="sk-SK" sz="2000" baseline="-25000" dirty="0"/>
              <a:t> </a:t>
            </a:r>
            <a:r>
              <a:rPr lang="en-US" altLang="sk-SK" sz="1800" dirty="0">
                <a:solidFill>
                  <a:schemeClr val="accent2"/>
                </a:solidFill>
              </a:rPr>
              <a:t>strength of </a:t>
            </a:r>
            <a:r>
              <a:rPr lang="en-US" altLang="sk-SK" sz="1800" dirty="0" err="1">
                <a:solidFill>
                  <a:schemeClr val="accent2"/>
                </a:solidFill>
              </a:rPr>
              <a:t>isovector</a:t>
            </a:r>
            <a:r>
              <a:rPr lang="en-US" altLang="sk-SK" sz="1800" dirty="0">
                <a:solidFill>
                  <a:schemeClr val="accent2"/>
                </a:solidFill>
              </a:rPr>
              <a:t> like nucleon pairing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 (L=0, S=0, T=1, M</a:t>
            </a:r>
            <a:r>
              <a:rPr lang="en-US" altLang="sk-SK" sz="1800" baseline="-25000" dirty="0">
                <a:solidFill>
                  <a:schemeClr val="accent2"/>
                </a:solidFill>
              </a:rPr>
              <a:t>T</a:t>
            </a:r>
            <a:r>
              <a:rPr lang="en-US" altLang="sk-SK" sz="1800" dirty="0">
                <a:solidFill>
                  <a:schemeClr val="accent2"/>
                </a:solidFill>
              </a:rPr>
              <a:t>=±1)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 err="1"/>
              <a:t>g</a:t>
            </a:r>
            <a:r>
              <a:rPr lang="en-US" altLang="sk-SK" sz="2000" baseline="-25000" dirty="0" err="1"/>
              <a:t>pp</a:t>
            </a:r>
            <a:r>
              <a:rPr lang="en-US" altLang="sk-SK" sz="2000" baseline="30000" dirty="0" err="1"/>
              <a:t>T</a:t>
            </a:r>
            <a:r>
              <a:rPr lang="en-US" altLang="sk-SK" sz="2000" baseline="30000" dirty="0"/>
              <a:t>=1</a:t>
            </a:r>
            <a:r>
              <a:rPr lang="en-US" altLang="sk-SK" sz="2000" dirty="0"/>
              <a:t>-</a:t>
            </a:r>
            <a:r>
              <a:rPr lang="en-US" altLang="sk-SK" sz="1800" baseline="-25000" dirty="0"/>
              <a:t> </a:t>
            </a:r>
            <a:r>
              <a:rPr lang="en-US" altLang="sk-SK" sz="1800" dirty="0">
                <a:solidFill>
                  <a:schemeClr val="accent2"/>
                </a:solidFill>
              </a:rPr>
              <a:t>strength of </a:t>
            </a:r>
            <a:r>
              <a:rPr lang="en-US" altLang="sk-SK" sz="1800" dirty="0" err="1">
                <a:solidFill>
                  <a:schemeClr val="accent2"/>
                </a:solidFill>
              </a:rPr>
              <a:t>isovector</a:t>
            </a:r>
            <a:r>
              <a:rPr lang="en-US" altLang="sk-SK" sz="1800" dirty="0">
                <a:solidFill>
                  <a:schemeClr val="accent2"/>
                </a:solidFill>
              </a:rPr>
              <a:t> spin-0 pairing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(L=0, S=0, T=1, M</a:t>
            </a:r>
            <a:r>
              <a:rPr lang="en-US" altLang="sk-SK" sz="1800" baseline="-25000" dirty="0">
                <a:solidFill>
                  <a:schemeClr val="accent2"/>
                </a:solidFill>
              </a:rPr>
              <a:t>T</a:t>
            </a:r>
            <a:r>
              <a:rPr lang="en-US" altLang="sk-SK" sz="1800" dirty="0">
                <a:solidFill>
                  <a:schemeClr val="accent2"/>
                </a:solidFill>
              </a:rPr>
              <a:t>=0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 err="1"/>
              <a:t>g</a:t>
            </a:r>
            <a:r>
              <a:rPr lang="en-US" altLang="sk-SK" sz="2000" baseline="-25000" dirty="0" err="1"/>
              <a:t>pp</a:t>
            </a:r>
            <a:r>
              <a:rPr lang="en-US" altLang="sk-SK" sz="2000" baseline="30000" dirty="0" err="1"/>
              <a:t>T</a:t>
            </a:r>
            <a:r>
              <a:rPr lang="en-US" altLang="sk-SK" sz="2000" baseline="30000" dirty="0"/>
              <a:t>=0</a:t>
            </a:r>
            <a:r>
              <a:rPr lang="en-US" altLang="sk-SK" sz="2000" dirty="0"/>
              <a:t>-</a:t>
            </a:r>
            <a:r>
              <a:rPr lang="en-US" altLang="sk-SK" sz="2000" baseline="-25000" dirty="0"/>
              <a:t> </a:t>
            </a:r>
            <a:r>
              <a:rPr lang="en-US" altLang="sk-SK" sz="1800" dirty="0">
                <a:solidFill>
                  <a:schemeClr val="accent2"/>
                </a:solidFill>
              </a:rPr>
              <a:t>strength of </a:t>
            </a:r>
            <a:r>
              <a:rPr lang="en-US" altLang="sk-SK" sz="1800" dirty="0" err="1">
                <a:solidFill>
                  <a:schemeClr val="accent2"/>
                </a:solidFill>
              </a:rPr>
              <a:t>isoscalar</a:t>
            </a:r>
            <a:r>
              <a:rPr lang="en-US" altLang="sk-SK" sz="1800" dirty="0">
                <a:solidFill>
                  <a:schemeClr val="accent2"/>
                </a:solidFill>
              </a:rPr>
              <a:t> spin-1 pairing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(L=0, S=1, T=0)     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g</a:t>
            </a:r>
            <a:r>
              <a:rPr lang="en-US" altLang="sk-SK" sz="2000" baseline="-25000" dirty="0"/>
              <a:t>ph</a:t>
            </a:r>
            <a:r>
              <a:rPr lang="en-US" altLang="sk-SK" sz="2000" dirty="0"/>
              <a:t>-</a:t>
            </a:r>
            <a:r>
              <a:rPr lang="en-US" altLang="sk-SK" sz="2000" baseline="-25000" dirty="0"/>
              <a:t> </a:t>
            </a:r>
            <a:r>
              <a:rPr lang="en-US" altLang="sk-SK" sz="1800" dirty="0">
                <a:solidFill>
                  <a:schemeClr val="accent2"/>
                </a:solidFill>
              </a:rPr>
              <a:t>strength of particle-hole force</a:t>
            </a:r>
            <a:endParaRPr lang="sk-SK" altLang="sk-SK" sz="1800" dirty="0">
              <a:solidFill>
                <a:schemeClr val="accent2"/>
              </a:solidFill>
            </a:endParaRPr>
          </a:p>
        </p:txBody>
      </p:sp>
      <p:sp>
        <p:nvSpPr>
          <p:cNvPr id="79881" name="TextBox 2">
            <a:extLst>
              <a:ext uri="{FF2B5EF4-FFF2-40B4-BE49-F238E27FC236}">
                <a16:creationId xmlns:a16="http://schemas.microsoft.com/office/drawing/2014/main" id="{D4533032-8125-C972-8B14-881503BFC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5980" y="1359871"/>
            <a:ext cx="2093913" cy="708025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H</a:t>
            </a:r>
            <a:r>
              <a:rPr lang="en-US" altLang="sk-SK" sz="2000" baseline="-25000" dirty="0"/>
              <a:t>I</a:t>
            </a:r>
            <a:r>
              <a:rPr lang="en-US" altLang="sk-SK" sz="2000" dirty="0">
                <a:solidFill>
                  <a:srgbClr val="FF0000"/>
                </a:solidFill>
              </a:rPr>
              <a:t> violates  SU(4)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 symmetry</a:t>
            </a:r>
            <a:endParaRPr lang="sk-SK" altLang="sk-SK" sz="2000" dirty="0">
              <a:solidFill>
                <a:srgbClr val="FF0000"/>
              </a:solidFill>
            </a:endParaRPr>
          </a:p>
        </p:txBody>
      </p:sp>
      <p:sp>
        <p:nvSpPr>
          <p:cNvPr id="79882" name="Oval 3">
            <a:extLst>
              <a:ext uri="{FF2B5EF4-FFF2-40B4-BE49-F238E27FC236}">
                <a16:creationId xmlns:a16="http://schemas.microsoft.com/office/drawing/2014/main" id="{714BDE82-38B7-D9D1-36DF-CE0C78F40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956" y="354490"/>
            <a:ext cx="1088627" cy="902169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FF0000"/>
              </a:solidFill>
            </a:endParaRPr>
          </a:p>
        </p:txBody>
      </p:sp>
      <p:sp>
        <p:nvSpPr>
          <p:cNvPr id="79883" name="TextBox 4">
            <a:extLst>
              <a:ext uri="{FF2B5EF4-FFF2-40B4-BE49-F238E27FC236}">
                <a16:creationId xmlns:a16="http://schemas.microsoft.com/office/drawing/2014/main" id="{645F56A4-6BA3-204D-5D7E-0FC25AD8C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75" y="32568"/>
            <a:ext cx="1784350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>
                <a:solidFill>
                  <a:srgbClr val="FF0000"/>
                </a:solidFill>
              </a:rPr>
              <a:t>s.p. mean-field</a:t>
            </a:r>
            <a:endParaRPr lang="sk-SK" altLang="sk-SK" sz="2000">
              <a:solidFill>
                <a:srgbClr val="FF0000"/>
              </a:solidFill>
            </a:endParaRPr>
          </a:p>
        </p:txBody>
      </p:sp>
      <p:sp>
        <p:nvSpPr>
          <p:cNvPr id="79886" name="TextBox 2">
            <a:extLst>
              <a:ext uri="{FF2B5EF4-FFF2-40B4-BE49-F238E27FC236}">
                <a16:creationId xmlns:a16="http://schemas.microsoft.com/office/drawing/2014/main" id="{8B8823DE-C7D6-7A6E-7A22-50575ABAF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843" y="130580"/>
            <a:ext cx="3224213" cy="4000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Conserves  SU(4) symmetry</a:t>
            </a:r>
            <a:endParaRPr lang="sk-SK" altLang="sk-SK" sz="2000" dirty="0">
              <a:solidFill>
                <a:srgbClr val="FF0000"/>
              </a:solidFill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C97CB714-13FD-D362-C11D-371C1D55D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22" y="236053"/>
            <a:ext cx="1614545" cy="193899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i="1" dirty="0">
                <a:solidFill>
                  <a:srgbClr val="FF0000"/>
                </a:solidFill>
              </a:rPr>
              <a:t>Study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i="1" dirty="0">
                <a:solidFill>
                  <a:srgbClr val="FF0000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400" i="1" dirty="0">
                <a:solidFill>
                  <a:srgbClr val="FF0000"/>
                </a:solidFill>
              </a:rPr>
              <a:t> NME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i="1" dirty="0">
                <a:solidFill>
                  <a:srgbClr val="FF0000"/>
                </a:solidFill>
              </a:rPr>
              <a:t>within the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i="1" dirty="0">
                <a:solidFill>
                  <a:srgbClr val="FF0000"/>
                </a:solidFill>
              </a:rPr>
              <a:t>schematic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i="1" dirty="0">
                <a:solidFill>
                  <a:srgbClr val="FF0000"/>
                </a:solidFill>
              </a:rPr>
              <a:t>model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AEF6EBE-F32E-6DB5-C33B-70CC9F27F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015" y="2057399"/>
            <a:ext cx="6028130" cy="465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481BA5C-1361-8802-52C3-497297C31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641" y="4980893"/>
            <a:ext cx="4719754" cy="101566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Energies of excited states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for the case of conserved SU(4) symmetry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M</a:t>
            </a:r>
            <a:r>
              <a:rPr lang="en-US" altLang="sk-SK" sz="2000" baseline="-25000" dirty="0"/>
              <a:t>F</a:t>
            </a:r>
            <a:r>
              <a:rPr lang="en-US" altLang="sk-SK" sz="2000" dirty="0"/>
              <a:t>=0, M</a:t>
            </a:r>
            <a:r>
              <a:rPr lang="en-US" altLang="sk-SK" sz="2000" baseline="-25000" dirty="0"/>
              <a:t>GT</a:t>
            </a:r>
            <a:r>
              <a:rPr lang="en-US" altLang="sk-SK" sz="2000" dirty="0"/>
              <a:t>=0   (see SU(4) </a:t>
            </a:r>
            <a:r>
              <a:rPr lang="en-US" altLang="sk-SK" sz="2000" dirty="0" err="1"/>
              <a:t>multiplets</a:t>
            </a:r>
            <a:r>
              <a:rPr lang="en-US" altLang="sk-SK" sz="2000" dirty="0"/>
              <a:t>)</a:t>
            </a:r>
          </a:p>
        </p:txBody>
      </p:sp>
      <p:sp>
        <p:nvSpPr>
          <p:cNvPr id="79885" name="Oval 1">
            <a:extLst>
              <a:ext uri="{FF2B5EF4-FFF2-40B4-BE49-F238E27FC236}">
                <a16:creationId xmlns:a16="http://schemas.microsoft.com/office/drawing/2014/main" id="{E6F78766-527F-6665-BF6A-3D193BFDB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226553"/>
            <a:ext cx="6796087" cy="1066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sk-SK" altLang="sk-SK" sz="2000">
              <a:solidFill>
                <a:srgbClr val="FF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8EE970A-C490-2BDD-E90B-D28791339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07" y="6241185"/>
            <a:ext cx="4878771" cy="369332"/>
          </a:xfrm>
          <a:prstGeom prst="rect">
            <a:avLst/>
          </a:prstGeom>
          <a:solidFill>
            <a:srgbClr val="D3DCF9"/>
          </a:solidFill>
          <a:ln>
            <a:noFill/>
          </a:ln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dirty="0"/>
              <a:t>D. </a:t>
            </a:r>
            <a:r>
              <a:rPr lang="sk-SK" altLang="sk-SK" sz="1600" dirty="0"/>
              <a:t>Štefánik, </a:t>
            </a:r>
            <a:r>
              <a:rPr lang="en-US" altLang="sk-SK" sz="1600" dirty="0"/>
              <a:t>F.Š., A. Faessler,  PRC </a:t>
            </a:r>
            <a:r>
              <a:rPr lang="sk-SK" altLang="sk-SK" sz="1600" dirty="0"/>
              <a:t> 91, 064311 (2015)</a:t>
            </a:r>
            <a:r>
              <a:rPr lang="en-US" altLang="sk-SK" sz="1800" dirty="0"/>
              <a:t>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ate Placeholder 3">
            <a:extLst>
              <a:ext uri="{FF2B5EF4-FFF2-40B4-BE49-F238E27FC236}">
                <a16:creationId xmlns:a16="http://schemas.microsoft.com/office/drawing/2014/main" id="{DA1F8880-3428-79A8-2A1D-A00F76FA359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DD95D5-3D25-4B90-8283-6C225EB16939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81923" name="Footer Placeholder 4">
            <a:extLst>
              <a:ext uri="{FF2B5EF4-FFF2-40B4-BE49-F238E27FC236}">
                <a16:creationId xmlns:a16="http://schemas.microsoft.com/office/drawing/2014/main" id="{FC193ECD-3000-DFE7-D8CF-25D431A6A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81924" name="Slide Number Placeholder 5">
            <a:extLst>
              <a:ext uri="{FF2B5EF4-FFF2-40B4-BE49-F238E27FC236}">
                <a16:creationId xmlns:a16="http://schemas.microsoft.com/office/drawing/2014/main" id="{12C1AF5A-8630-E6F6-AD56-AE4DCD742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AA308C-8AF5-473E-B86C-524A54956936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sk-SK" sz="1400"/>
          </a:p>
        </p:txBody>
      </p:sp>
      <p:pic>
        <p:nvPicPr>
          <p:cNvPr id="81925" name="Picture 1">
            <a:extLst>
              <a:ext uri="{FF2B5EF4-FFF2-40B4-BE49-F238E27FC236}">
                <a16:creationId xmlns:a16="http://schemas.microsoft.com/office/drawing/2014/main" id="{408E7258-9302-3CBC-CEC7-34B8B77D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35310"/>
            <a:ext cx="5943600" cy="459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TextBox 5">
            <a:extLst>
              <a:ext uri="{FF2B5EF4-FFF2-40B4-BE49-F238E27FC236}">
                <a16:creationId xmlns:a16="http://schemas.microsoft.com/office/drawing/2014/main" id="{77A444C1-3913-00B7-50BF-C4503499D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049" y="49465"/>
            <a:ext cx="4474302" cy="132343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M</a:t>
            </a:r>
            <a:r>
              <a:rPr lang="en-US" altLang="sk-SK" sz="2000" baseline="-25000" dirty="0"/>
              <a:t>GT</a:t>
            </a:r>
            <a:r>
              <a:rPr lang="en-US" altLang="sk-SK" sz="2000" baseline="-25000" dirty="0">
                <a:solidFill>
                  <a:schemeClr val="accent2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up to the second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order of perturbation theory due 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the violation of the </a:t>
            </a:r>
            <a:r>
              <a:rPr lang="en-US" altLang="sk-SK" sz="2000" dirty="0">
                <a:solidFill>
                  <a:srgbClr val="FF0000"/>
                </a:solidFill>
              </a:rPr>
              <a:t>SU(4)</a:t>
            </a:r>
            <a:r>
              <a:rPr lang="en-US" altLang="sk-SK" sz="2000" dirty="0">
                <a:solidFill>
                  <a:schemeClr val="accent2"/>
                </a:solidFill>
              </a:rPr>
              <a:t> symmetry by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the particle-particle interaction of </a:t>
            </a:r>
            <a:r>
              <a:rPr lang="en-US" altLang="sk-SK" sz="2000" dirty="0"/>
              <a:t>H</a:t>
            </a:r>
            <a:endParaRPr lang="sk-SK" altLang="sk-SK" sz="2000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6C432BAC-0814-6CC9-C6AA-E8E213CE0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935" y="5804845"/>
            <a:ext cx="5774530" cy="70788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Results confirm the dependence of </a:t>
            </a:r>
            <a:r>
              <a:rPr lang="en-US" altLang="sk-SK" sz="2000" dirty="0"/>
              <a:t>M</a:t>
            </a:r>
            <a:r>
              <a:rPr lang="en-US" altLang="sk-SK" sz="2000" baseline="-25000" dirty="0"/>
              <a:t>F  </a:t>
            </a:r>
            <a:r>
              <a:rPr lang="en-US" altLang="sk-SK" sz="2000" dirty="0">
                <a:solidFill>
                  <a:schemeClr val="accent2"/>
                </a:solidFill>
              </a:rPr>
              <a:t>and </a:t>
            </a:r>
            <a:r>
              <a:rPr lang="en-US" altLang="sk-SK" sz="2000" dirty="0"/>
              <a:t>M</a:t>
            </a:r>
            <a:r>
              <a:rPr lang="en-US" altLang="sk-SK" sz="2000" baseline="-25000" dirty="0"/>
              <a:t>GT</a:t>
            </a:r>
            <a:r>
              <a:rPr lang="en-US" altLang="sk-SK" sz="2000" baseline="-25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 err="1"/>
              <a:t>g</a:t>
            </a:r>
            <a:r>
              <a:rPr lang="en-US" altLang="sk-SK" sz="2000" baseline="-25000" dirty="0" err="1"/>
              <a:t>pp</a:t>
            </a:r>
            <a:r>
              <a:rPr lang="en-US" altLang="sk-SK" sz="2000" baseline="30000" dirty="0" err="1"/>
              <a:t>T</a:t>
            </a:r>
            <a:r>
              <a:rPr lang="en-US" altLang="sk-SK" sz="2000" baseline="30000" dirty="0"/>
              <a:t>=0</a:t>
            </a: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and</a:t>
            </a: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 err="1"/>
              <a:t>g</a:t>
            </a:r>
            <a:r>
              <a:rPr lang="en-US" altLang="sk-SK" sz="2000" baseline="-25000" dirty="0" err="1"/>
              <a:t>pp</a:t>
            </a:r>
            <a:r>
              <a:rPr lang="en-US" altLang="sk-SK" sz="2000" baseline="30000" dirty="0" err="1"/>
              <a:t>T</a:t>
            </a:r>
            <a:r>
              <a:rPr lang="en-US" altLang="sk-SK" sz="2000" baseline="30000" dirty="0"/>
              <a:t>=1 </a:t>
            </a:r>
            <a:r>
              <a:rPr lang="en-US" altLang="sk-SK" sz="2000" dirty="0">
                <a:solidFill>
                  <a:schemeClr val="accent2"/>
                </a:solidFill>
              </a:rPr>
              <a:t>by the QRPA</a:t>
            </a:r>
            <a:endParaRPr lang="sk-SK" altLang="sk-SK" sz="2000" dirty="0">
              <a:solidFill>
                <a:schemeClr val="accent2"/>
              </a:solidFill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5204960-4988-DD1E-5927-4F16078D9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213" y="888237"/>
            <a:ext cx="3602268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M</a:t>
            </a:r>
            <a:r>
              <a:rPr lang="en-US" altLang="sk-SK" sz="2000" baseline="-25000" dirty="0"/>
              <a:t>F</a:t>
            </a: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and </a:t>
            </a:r>
            <a:r>
              <a:rPr lang="en-US" altLang="sk-SK" sz="2000" dirty="0"/>
              <a:t>M</a:t>
            </a:r>
            <a:r>
              <a:rPr lang="en-US" altLang="sk-SK" sz="2000" baseline="-25000" dirty="0"/>
              <a:t>G</a:t>
            </a:r>
            <a:r>
              <a:rPr lang="en-US" altLang="sk-SK" sz="2000" baseline="-25000" dirty="0">
                <a:solidFill>
                  <a:schemeClr val="accent2"/>
                </a:solidFill>
              </a:rPr>
              <a:t>T</a:t>
            </a:r>
            <a:r>
              <a:rPr lang="en-US" altLang="sk-SK" sz="2000" b="0" dirty="0">
                <a:solidFill>
                  <a:schemeClr val="accent2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are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governed by a weak violation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of the </a:t>
            </a:r>
            <a:r>
              <a:rPr lang="en-US" altLang="sk-SK" sz="2000" dirty="0">
                <a:solidFill>
                  <a:srgbClr val="FF0000"/>
                </a:solidFill>
              </a:rPr>
              <a:t>SU(4) </a:t>
            </a:r>
            <a:r>
              <a:rPr lang="en-US" altLang="sk-SK" sz="2000" dirty="0">
                <a:solidFill>
                  <a:schemeClr val="accent2"/>
                </a:solidFill>
              </a:rPr>
              <a:t>symmetry by the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article-particle interaction of</a:t>
            </a: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/>
              <a:t>H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10DC94D-29E7-74A4-C01B-6C22A0773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25887"/>
            <a:ext cx="47720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13DFE98-9137-C00F-6BAA-AA9A08F6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933454"/>
            <a:ext cx="5257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2233297-5AED-706A-8DA5-C2E6DC0E0F59}"/>
              </a:ext>
            </a:extLst>
          </p:cNvPr>
          <p:cNvSpPr/>
          <p:nvPr/>
        </p:nvSpPr>
        <p:spPr bwMode="auto">
          <a:xfrm>
            <a:off x="2905347" y="2325887"/>
            <a:ext cx="1962091" cy="601127"/>
          </a:xfrm>
          <a:prstGeom prst="ellipse">
            <a:avLst/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CEF2DE-E428-DCDB-761E-7291B6EF4A4D}"/>
              </a:ext>
            </a:extLst>
          </p:cNvPr>
          <p:cNvSpPr/>
          <p:nvPr/>
        </p:nvSpPr>
        <p:spPr bwMode="auto">
          <a:xfrm>
            <a:off x="3184554" y="3955362"/>
            <a:ext cx="1962091" cy="601127"/>
          </a:xfrm>
          <a:prstGeom prst="ellipse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EBB454-A3A1-D724-5F84-A4AAD5F85CB3}"/>
              </a:ext>
            </a:extLst>
          </p:cNvPr>
          <p:cNvSpPr/>
          <p:nvPr/>
        </p:nvSpPr>
        <p:spPr bwMode="auto">
          <a:xfrm>
            <a:off x="3012370" y="4853842"/>
            <a:ext cx="1962091" cy="601127"/>
          </a:xfrm>
          <a:prstGeom prst="ellipse">
            <a:avLst/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63012F12-B838-D5B2-2F61-AD47AE147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105" y="226677"/>
            <a:ext cx="6216830" cy="4001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M</a:t>
            </a:r>
            <a:r>
              <a:rPr lang="en-US" altLang="sk-SK" sz="2000" baseline="-25000" dirty="0"/>
              <a:t>F</a:t>
            </a: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and </a:t>
            </a:r>
            <a:r>
              <a:rPr lang="en-US" altLang="sk-SK" sz="2000" dirty="0"/>
              <a:t>M</a:t>
            </a:r>
            <a:r>
              <a:rPr lang="en-US" altLang="sk-SK" sz="2000" baseline="-25000" dirty="0"/>
              <a:t>G</a:t>
            </a:r>
            <a:r>
              <a:rPr lang="en-US" altLang="sk-SK" sz="2000" baseline="-25000" dirty="0">
                <a:solidFill>
                  <a:schemeClr val="accent2"/>
                </a:solidFill>
              </a:rPr>
              <a:t>T</a:t>
            </a:r>
            <a:r>
              <a:rPr lang="en-US" altLang="sk-SK" sz="2000" b="0" dirty="0">
                <a:solidFill>
                  <a:schemeClr val="accent2"/>
                </a:solidFill>
              </a:rPr>
              <a:t> </a:t>
            </a:r>
            <a:r>
              <a:rPr lang="en-US" altLang="sk-SK" sz="2000" dirty="0">
                <a:solidFill>
                  <a:srgbClr val="FF0000"/>
                </a:solidFill>
              </a:rPr>
              <a:t>do not depend on the mean-field part of </a:t>
            </a:r>
            <a:r>
              <a:rPr lang="en-US" altLang="sk-SK" sz="2000" dirty="0"/>
              <a:t>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Date Placeholder 1">
            <a:extLst>
              <a:ext uri="{FF2B5EF4-FFF2-40B4-BE49-F238E27FC236}">
                <a16:creationId xmlns:a16="http://schemas.microsoft.com/office/drawing/2014/main" id="{1BF212B6-92CA-9E1A-1050-C824843EA4C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43C43B-6193-4E6B-BC09-4BF1A27DF70B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72707" name="Footer Placeholder 2">
            <a:extLst>
              <a:ext uri="{FF2B5EF4-FFF2-40B4-BE49-F238E27FC236}">
                <a16:creationId xmlns:a16="http://schemas.microsoft.com/office/drawing/2014/main" id="{FFECB42D-9BE5-C8EA-4C93-B675D015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12B49270-ED24-E7C5-DCDC-C9CAF09B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29C7666-77B6-4614-969F-A780824C702F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sk-SK" sz="1400"/>
          </a:p>
        </p:txBody>
      </p:sp>
      <p:pic>
        <p:nvPicPr>
          <p:cNvPr id="72711" name="Picture 9" descr="mo100_el">
            <a:extLst>
              <a:ext uri="{FF2B5EF4-FFF2-40B4-BE49-F238E27FC236}">
                <a16:creationId xmlns:a16="http://schemas.microsoft.com/office/drawing/2014/main" id="{3AB397A4-0602-D83C-AB51-12CED4FF9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07" y="3486944"/>
            <a:ext cx="3541227" cy="326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2" name="Text Box 10">
            <a:extLst>
              <a:ext uri="{FF2B5EF4-FFF2-40B4-BE49-F238E27FC236}">
                <a16:creationId xmlns:a16="http://schemas.microsoft.com/office/drawing/2014/main" id="{4CAB6969-F58D-8FB8-8556-367B277CF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483" y="1551"/>
            <a:ext cx="6547690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solidFill>
                  <a:srgbClr val="FF0000"/>
                </a:solidFill>
              </a:rPr>
              <a:t>Single State </a:t>
            </a:r>
            <a:r>
              <a:rPr lang="sk-SK" altLang="sk-SK" sz="2400" dirty="0" err="1">
                <a:solidFill>
                  <a:srgbClr val="FF0000"/>
                </a:solidFill>
              </a:rPr>
              <a:t>Dominance</a:t>
            </a:r>
            <a:r>
              <a:rPr lang="sk-SK" altLang="sk-SK" sz="24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( </a:t>
            </a:r>
            <a:r>
              <a:rPr lang="en-US" altLang="sk-SK" sz="2000" baseline="30000" dirty="0">
                <a:solidFill>
                  <a:schemeClr val="accent2"/>
                </a:solidFill>
              </a:rPr>
              <a:t>100</a:t>
            </a:r>
            <a:r>
              <a:rPr lang="en-US" altLang="sk-SK" sz="2000" dirty="0">
                <a:solidFill>
                  <a:schemeClr val="accent2"/>
                </a:solidFill>
              </a:rPr>
              <a:t>Mo, </a:t>
            </a:r>
            <a:r>
              <a:rPr lang="en-US" altLang="sk-SK" sz="2000" baseline="30000" dirty="0">
                <a:solidFill>
                  <a:schemeClr val="accent2"/>
                </a:solidFill>
              </a:rPr>
              <a:t>106</a:t>
            </a:r>
            <a:r>
              <a:rPr lang="en-US" altLang="sk-SK" sz="2000" dirty="0">
                <a:solidFill>
                  <a:schemeClr val="accent2"/>
                </a:solidFill>
              </a:rPr>
              <a:t>Cd,</a:t>
            </a:r>
            <a:r>
              <a:rPr lang="en-US" altLang="sk-SK" sz="2000" baseline="30000" dirty="0">
                <a:solidFill>
                  <a:schemeClr val="accent2"/>
                </a:solidFill>
              </a:rPr>
              <a:t>116</a:t>
            </a:r>
            <a:r>
              <a:rPr lang="en-US" altLang="sk-SK" sz="2000" dirty="0">
                <a:solidFill>
                  <a:schemeClr val="accent2"/>
                </a:solidFill>
              </a:rPr>
              <a:t>Cd, </a:t>
            </a:r>
            <a:r>
              <a:rPr lang="en-US" altLang="sk-SK" sz="2000" baseline="30000" dirty="0">
                <a:solidFill>
                  <a:schemeClr val="accent2"/>
                </a:solidFill>
              </a:rPr>
              <a:t>128</a:t>
            </a:r>
            <a:r>
              <a:rPr lang="en-US" altLang="sk-SK" sz="2000" dirty="0">
                <a:solidFill>
                  <a:schemeClr val="accent2"/>
                </a:solidFill>
              </a:rPr>
              <a:t>Te …)</a:t>
            </a:r>
          </a:p>
        </p:txBody>
      </p:sp>
      <p:grpSp>
        <p:nvGrpSpPr>
          <p:cNvPr id="72713" name="Group 11">
            <a:extLst>
              <a:ext uri="{FF2B5EF4-FFF2-40B4-BE49-F238E27FC236}">
                <a16:creationId xmlns:a16="http://schemas.microsoft.com/office/drawing/2014/main" id="{93ABB8BD-E573-8E5D-F85C-06FE03A2BD94}"/>
              </a:ext>
            </a:extLst>
          </p:cNvPr>
          <p:cNvGrpSpPr>
            <a:grpSpLocks/>
          </p:cNvGrpSpPr>
          <p:nvPr/>
        </p:nvGrpSpPr>
        <p:grpSpPr bwMode="auto">
          <a:xfrm>
            <a:off x="1094740" y="879445"/>
            <a:ext cx="5410200" cy="2535897"/>
            <a:chOff x="78" y="528"/>
            <a:chExt cx="2919" cy="1264"/>
          </a:xfrm>
          <a:solidFill>
            <a:srgbClr val="FFFFCC"/>
          </a:solidFill>
        </p:grpSpPr>
        <p:sp>
          <p:nvSpPr>
            <p:cNvPr id="72717" name="Line 12">
              <a:extLst>
                <a:ext uri="{FF2B5EF4-FFF2-40B4-BE49-F238E27FC236}">
                  <a16:creationId xmlns:a16="http://schemas.microsoft.com/office/drawing/2014/main" id="{DD300CF8-A3E2-EF8C-CA22-5283D91A16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" y="1575"/>
              <a:ext cx="648" cy="0"/>
            </a:xfrm>
            <a:prstGeom prst="line">
              <a:avLst/>
            </a:prstGeom>
            <a:grpFill/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Line 13">
              <a:extLst>
                <a:ext uri="{FF2B5EF4-FFF2-40B4-BE49-F238E27FC236}">
                  <a16:creationId xmlns:a16="http://schemas.microsoft.com/office/drawing/2014/main" id="{E28FAD17-2816-BC99-E1E5-766CE93E87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158"/>
              <a:ext cx="648" cy="0"/>
            </a:xfrm>
            <a:prstGeom prst="line">
              <a:avLst/>
            </a:prstGeom>
            <a:grpFill/>
            <a:ln w="222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Line 14">
              <a:extLst>
                <a:ext uri="{FF2B5EF4-FFF2-40B4-BE49-F238E27FC236}">
                  <a16:creationId xmlns:a16="http://schemas.microsoft.com/office/drawing/2014/main" id="{13E4482C-7569-7B24-2A8E-B8BBBF1A5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" y="754"/>
              <a:ext cx="648" cy="0"/>
            </a:xfrm>
            <a:prstGeom prst="lin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Line 15">
              <a:extLst>
                <a:ext uri="{FF2B5EF4-FFF2-40B4-BE49-F238E27FC236}">
                  <a16:creationId xmlns:a16="http://schemas.microsoft.com/office/drawing/2014/main" id="{455EF4B1-22D7-AC7A-56A5-B28D744C30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" y="838"/>
              <a:ext cx="648" cy="0"/>
            </a:xfrm>
            <a:prstGeom prst="lin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1" name="Line 16">
              <a:extLst>
                <a:ext uri="{FF2B5EF4-FFF2-40B4-BE49-F238E27FC236}">
                  <a16:creationId xmlns:a16="http://schemas.microsoft.com/office/drawing/2014/main" id="{31F9521C-B59F-B474-6AA7-D657F313AC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7" y="671"/>
              <a:ext cx="648" cy="0"/>
            </a:xfrm>
            <a:prstGeom prst="lin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2" name="Line 17">
              <a:extLst>
                <a:ext uri="{FF2B5EF4-FFF2-40B4-BE49-F238E27FC236}">
                  <a16:creationId xmlns:a16="http://schemas.microsoft.com/office/drawing/2014/main" id="{ECA543E8-BAE2-7FD6-F146-9DBD2C16CF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" y="583"/>
              <a:ext cx="648" cy="0"/>
            </a:xfrm>
            <a:prstGeom prst="lin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3" name="Line 18">
              <a:extLst>
                <a:ext uri="{FF2B5EF4-FFF2-40B4-BE49-F238E27FC236}">
                  <a16:creationId xmlns:a16="http://schemas.microsoft.com/office/drawing/2014/main" id="{D8BE7840-7A33-5E05-4586-F914D7407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" y="1198"/>
              <a:ext cx="302" cy="320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4" name="Line 19">
              <a:extLst>
                <a:ext uri="{FF2B5EF4-FFF2-40B4-BE49-F238E27FC236}">
                  <a16:creationId xmlns:a16="http://schemas.microsoft.com/office/drawing/2014/main" id="{B055C4D0-2F29-C26F-06BC-F0AEF855D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05" y="1201"/>
              <a:ext cx="164" cy="431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5" name="AutoShape 20">
              <a:extLst>
                <a:ext uri="{FF2B5EF4-FFF2-40B4-BE49-F238E27FC236}">
                  <a16:creationId xmlns:a16="http://schemas.microsoft.com/office/drawing/2014/main" id="{F57EC39C-53B1-BDA8-4326-CF68EB92F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2" y="562"/>
              <a:ext cx="67" cy="302"/>
            </a:xfrm>
            <a:prstGeom prst="rightBrace">
              <a:avLst>
                <a:gd name="adj1" fmla="val 37562"/>
                <a:gd name="adj2" fmla="val 50000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sk-SK" altLang="sk-SK" sz="2000">
                <a:solidFill>
                  <a:srgbClr val="FF0000"/>
                </a:solidFill>
              </a:endParaRPr>
            </a:p>
          </p:txBody>
        </p:sp>
        <p:sp>
          <p:nvSpPr>
            <p:cNvPr id="72726" name="Line 21">
              <a:extLst>
                <a:ext uri="{FF2B5EF4-FFF2-40B4-BE49-F238E27FC236}">
                  <a16:creationId xmlns:a16="http://schemas.microsoft.com/office/drawing/2014/main" id="{1FF03E24-2C58-DBC3-7E7C-5200CFC238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" y="754"/>
              <a:ext cx="296" cy="869"/>
            </a:xfrm>
            <a:prstGeom prst="line">
              <a:avLst/>
            </a:prstGeom>
            <a:grpFill/>
            <a:ln w="1905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7" name="Text Box 22">
              <a:extLst>
                <a:ext uri="{FF2B5EF4-FFF2-40B4-BE49-F238E27FC236}">
                  <a16:creationId xmlns:a16="http://schemas.microsoft.com/office/drawing/2014/main" id="{5F1F6A71-C235-C33F-13E4-F950C7E8C4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2" y="528"/>
              <a:ext cx="1241" cy="38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sk-SK" sz="2000" dirty="0"/>
                <a:t>HSD</a:t>
              </a:r>
              <a:r>
                <a:rPr lang="ru-RU" altLang="sk-SK" sz="1400" dirty="0">
                  <a:solidFill>
                    <a:schemeClr val="accent2"/>
                  </a:solidFill>
                </a:rPr>
                <a:t>, </a:t>
              </a:r>
              <a:r>
                <a:rPr lang="ru-RU" altLang="sk-SK" sz="1400" dirty="0" err="1">
                  <a:solidFill>
                    <a:schemeClr val="accent2"/>
                  </a:solidFill>
                </a:rPr>
                <a:t>higher</a:t>
              </a:r>
              <a:r>
                <a:rPr lang="ru-RU" altLang="sk-SK" sz="1400" dirty="0">
                  <a:solidFill>
                    <a:schemeClr val="accent2"/>
                  </a:solidFill>
                </a:rPr>
                <a:t> </a:t>
              </a:r>
              <a:r>
                <a:rPr lang="ru-RU" altLang="sk-SK" sz="1400" dirty="0" err="1">
                  <a:solidFill>
                    <a:schemeClr val="accent2"/>
                  </a:solidFill>
                </a:rPr>
                <a:t>levels</a:t>
              </a:r>
              <a:r>
                <a:rPr lang="ru-RU" altLang="sk-SK" sz="1400" dirty="0">
                  <a:solidFill>
                    <a:schemeClr val="accent2"/>
                  </a:solidFill>
                </a:rPr>
                <a:t> </a:t>
              </a:r>
              <a:endParaRPr lang="fr-FR" altLang="sk-SK" sz="1400" dirty="0">
                <a:solidFill>
                  <a:schemeClr val="accent2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sk-SK" sz="1400" dirty="0" err="1">
                  <a:solidFill>
                    <a:schemeClr val="accent2"/>
                  </a:solidFill>
                </a:rPr>
                <a:t>contribute</a:t>
              </a:r>
              <a:r>
                <a:rPr lang="ru-RU" altLang="sk-SK" sz="1400" dirty="0">
                  <a:solidFill>
                    <a:schemeClr val="accent2"/>
                  </a:solidFill>
                </a:rPr>
                <a:t> </a:t>
              </a:r>
              <a:r>
                <a:rPr lang="ru-RU" altLang="sk-SK" sz="1400" dirty="0" err="1">
                  <a:solidFill>
                    <a:schemeClr val="accent2"/>
                  </a:solidFill>
                </a:rPr>
                <a:t>to</a:t>
              </a:r>
              <a:r>
                <a:rPr lang="ru-RU" altLang="sk-SK" sz="1400" dirty="0">
                  <a:solidFill>
                    <a:schemeClr val="accent2"/>
                  </a:solidFill>
                </a:rPr>
                <a:t> </a:t>
              </a:r>
              <a:r>
                <a:rPr lang="ru-RU" altLang="sk-SK" sz="1400" dirty="0" err="1">
                  <a:solidFill>
                    <a:schemeClr val="accent2"/>
                  </a:solidFill>
                </a:rPr>
                <a:t>the</a:t>
              </a:r>
              <a:r>
                <a:rPr lang="ru-RU" altLang="sk-SK" sz="1400" dirty="0">
                  <a:solidFill>
                    <a:schemeClr val="accent2"/>
                  </a:solidFill>
                </a:rPr>
                <a:t> </a:t>
              </a:r>
              <a:r>
                <a:rPr lang="ru-RU" altLang="sk-SK" sz="1400" dirty="0" err="1">
                  <a:solidFill>
                    <a:schemeClr val="accent2"/>
                  </a:solidFill>
                </a:rPr>
                <a:t>decay</a:t>
              </a:r>
              <a:r>
                <a:rPr lang="ru-RU" altLang="sk-SK" sz="1400" dirty="0"/>
                <a:t> </a:t>
              </a:r>
              <a:endParaRPr lang="ru-RU" altLang="sk-SK" sz="1400" b="0" dirty="0"/>
            </a:p>
          </p:txBody>
        </p:sp>
        <p:sp>
          <p:nvSpPr>
            <p:cNvPr id="72728" name="Text Box 23">
              <a:extLst>
                <a:ext uri="{FF2B5EF4-FFF2-40B4-BE49-F238E27FC236}">
                  <a16:creationId xmlns:a16="http://schemas.microsoft.com/office/drawing/2014/main" id="{5EB525B6-BEE4-6E6F-96C8-903C1ED07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9" y="1010"/>
              <a:ext cx="1218" cy="64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sk-SK" sz="2000" dirty="0">
                  <a:solidFill>
                    <a:srgbClr val="FF0000"/>
                  </a:solidFill>
                </a:rPr>
                <a:t>SSD</a:t>
              </a:r>
              <a:r>
                <a:rPr lang="ru-RU" altLang="sk-SK" sz="1400" dirty="0">
                  <a:solidFill>
                    <a:srgbClr val="FF0000"/>
                  </a:solidFill>
                </a:rPr>
                <a:t>, </a:t>
              </a:r>
              <a:r>
                <a:rPr lang="ru-RU" altLang="sk-SK" sz="1400" dirty="0">
                  <a:solidFill>
                    <a:srgbClr val="4E0CF4"/>
                  </a:solidFill>
                </a:rPr>
                <a:t>1</a:t>
              </a:r>
              <a:r>
                <a:rPr lang="ru-RU" altLang="sk-SK" sz="1400" baseline="30000" dirty="0">
                  <a:solidFill>
                    <a:srgbClr val="4E0CF4"/>
                  </a:solidFill>
                  <a:latin typeface="Symbol" panose="05050102010706020507" pitchFamily="18" charset="2"/>
                </a:rPr>
                <a:t>+</a:t>
              </a:r>
              <a:r>
                <a:rPr lang="ru-RU" altLang="sk-SK" sz="1400" dirty="0">
                  <a:solidFill>
                    <a:srgbClr val="4E0CF4"/>
                  </a:solidFill>
                </a:rPr>
                <a:t> </a:t>
              </a:r>
              <a:r>
                <a:rPr lang="ru-RU" altLang="sk-SK" sz="1400" dirty="0" err="1">
                  <a:solidFill>
                    <a:srgbClr val="4E0CF4"/>
                  </a:solidFill>
                </a:rPr>
                <a:t>level</a:t>
              </a:r>
              <a:r>
                <a:rPr lang="ru-RU" altLang="sk-SK" sz="1400" dirty="0">
                  <a:solidFill>
                    <a:srgbClr val="4E0CF4"/>
                  </a:solidFill>
                </a:rPr>
                <a:t> </a:t>
              </a:r>
              <a:endParaRPr lang="fr-FR" altLang="sk-SK" sz="1400" dirty="0">
                <a:solidFill>
                  <a:srgbClr val="4E0CF4"/>
                </a:solidFill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ru-RU" altLang="sk-SK" sz="1400" dirty="0" err="1">
                  <a:solidFill>
                    <a:srgbClr val="4E0CF4"/>
                  </a:solidFill>
                </a:rPr>
                <a:t>dominates</a:t>
              </a:r>
              <a:r>
                <a:rPr lang="ru-RU" altLang="sk-SK" sz="1400" dirty="0">
                  <a:solidFill>
                    <a:srgbClr val="4E0CF4"/>
                  </a:solidFill>
                </a:rPr>
                <a:t> </a:t>
              </a:r>
              <a:r>
                <a:rPr lang="ru-RU" altLang="sk-SK" sz="1400" dirty="0" err="1">
                  <a:solidFill>
                    <a:srgbClr val="4E0CF4"/>
                  </a:solidFill>
                </a:rPr>
                <a:t>in</a:t>
              </a:r>
              <a:r>
                <a:rPr lang="ru-RU" altLang="sk-SK" sz="1400" dirty="0">
                  <a:solidFill>
                    <a:srgbClr val="4E0CF4"/>
                  </a:solidFill>
                </a:rPr>
                <a:t> </a:t>
              </a:r>
              <a:r>
                <a:rPr lang="ru-RU" altLang="sk-SK" sz="1400" dirty="0" err="1">
                  <a:solidFill>
                    <a:srgbClr val="4E0CF4"/>
                  </a:solidFill>
                </a:rPr>
                <a:t>the</a:t>
              </a:r>
              <a:r>
                <a:rPr lang="ru-RU" altLang="sk-SK" sz="1400" dirty="0">
                  <a:solidFill>
                    <a:srgbClr val="4E0CF4"/>
                  </a:solidFill>
                </a:rPr>
                <a:t> </a:t>
              </a:r>
              <a:r>
                <a:rPr lang="ru-RU" altLang="sk-SK" sz="1400" dirty="0" err="1">
                  <a:solidFill>
                    <a:srgbClr val="4E0CF4"/>
                  </a:solidFill>
                </a:rPr>
                <a:t>decay</a:t>
              </a:r>
              <a:endParaRPr lang="ru-RU" altLang="sk-SK" sz="1400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sk-SK" sz="1400" b="0" dirty="0"/>
                <a:t>   </a:t>
              </a:r>
              <a:r>
                <a:rPr lang="fr-FR" altLang="sk-SK" sz="1200" dirty="0"/>
                <a:t>(</a:t>
              </a:r>
              <a:r>
                <a:rPr lang="ru-RU" altLang="sk-SK" sz="1200" dirty="0" err="1"/>
                <a:t>Abad</a:t>
              </a:r>
              <a:r>
                <a:rPr lang="ru-RU" altLang="sk-SK" sz="1200" dirty="0"/>
                <a:t> </a:t>
              </a:r>
              <a:r>
                <a:rPr lang="ru-RU" altLang="sk-SK" sz="1200" dirty="0" err="1"/>
                <a:t>et</a:t>
              </a:r>
              <a:r>
                <a:rPr lang="ru-RU" altLang="sk-SK" sz="1200" dirty="0"/>
                <a:t> </a:t>
              </a:r>
              <a:r>
                <a:rPr lang="ru-RU" altLang="sk-SK" sz="1200" dirty="0" err="1"/>
                <a:t>al</a:t>
              </a:r>
              <a:r>
                <a:rPr lang="ru-RU" altLang="sk-SK" sz="1200" dirty="0"/>
                <a:t>., 1984, </a:t>
              </a:r>
              <a:endParaRPr lang="fr-FR" altLang="sk-SK" sz="1200" dirty="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fr-FR" altLang="sk-SK" sz="1200" dirty="0"/>
                <a:t>   </a:t>
              </a:r>
              <a:r>
                <a:rPr lang="ru-RU" altLang="sk-SK" sz="1200" dirty="0" err="1"/>
                <a:t>Ann</a:t>
              </a:r>
              <a:r>
                <a:rPr lang="ru-RU" altLang="sk-SK" sz="1200" dirty="0"/>
                <a:t>. </a:t>
              </a:r>
              <a:r>
                <a:rPr lang="ru-RU" altLang="sk-SK" sz="1200" dirty="0" err="1"/>
                <a:t>Fis</a:t>
              </a:r>
              <a:r>
                <a:rPr lang="ru-RU" altLang="sk-SK" sz="1200" dirty="0"/>
                <a:t>. A 80, 9</a:t>
              </a:r>
              <a:r>
                <a:rPr lang="fr-FR" altLang="sk-SK" sz="1200" dirty="0"/>
                <a:t>)</a:t>
              </a:r>
              <a:endParaRPr lang="ru-RU" altLang="sk-SK" sz="1200" dirty="0"/>
            </a:p>
          </p:txBody>
        </p:sp>
        <p:sp>
          <p:nvSpPr>
            <p:cNvPr id="72729" name="Rectangle 24">
              <a:extLst>
                <a:ext uri="{FF2B5EF4-FFF2-40B4-BE49-F238E27FC236}">
                  <a16:creationId xmlns:a16="http://schemas.microsoft.com/office/drawing/2014/main" id="{38ECEF0B-0F57-2219-9481-16897FCF0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" y="1638"/>
              <a:ext cx="310" cy="1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sk-SK" sz="1600" b="0" baseline="30000">
                  <a:solidFill>
                    <a:srgbClr val="000000"/>
                  </a:solidFill>
                </a:rPr>
                <a:t>100</a:t>
              </a:r>
              <a:r>
                <a:rPr lang="fr-FR" altLang="sk-SK" sz="1600" b="0">
                  <a:solidFill>
                    <a:srgbClr val="000000"/>
                  </a:solidFill>
                </a:rPr>
                <a:t>Mo</a:t>
              </a:r>
            </a:p>
          </p:txBody>
        </p:sp>
        <p:sp>
          <p:nvSpPr>
            <p:cNvPr id="72730" name="Rectangle 25">
              <a:extLst>
                <a:ext uri="{FF2B5EF4-FFF2-40B4-BE49-F238E27FC236}">
                  <a16:creationId xmlns:a16="http://schemas.microsoft.com/office/drawing/2014/main" id="{B13955EF-B407-F313-C537-C6B459492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" y="1396"/>
              <a:ext cx="112" cy="1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sk-SK" sz="1600" b="0">
                  <a:solidFill>
                    <a:srgbClr val="000000"/>
                  </a:solidFill>
                </a:rPr>
                <a:t>0</a:t>
              </a:r>
              <a:r>
                <a:rPr lang="fr-FR" altLang="sk-SK" sz="1600" b="0" baseline="30000">
                  <a:solidFill>
                    <a:srgbClr val="000000"/>
                  </a:solidFill>
                  <a:latin typeface="Symbol" panose="05050102010706020507" pitchFamily="18" charset="2"/>
                </a:rPr>
                <a:t>+</a:t>
              </a:r>
            </a:p>
          </p:txBody>
        </p:sp>
        <p:sp>
          <p:nvSpPr>
            <p:cNvPr id="72731" name="Rectangle 26">
              <a:extLst>
                <a:ext uri="{FF2B5EF4-FFF2-40B4-BE49-F238E27FC236}">
                  <a16:creationId xmlns:a16="http://schemas.microsoft.com/office/drawing/2014/main" id="{3E17C5BF-2622-90B0-32BD-2B4390CC3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" y="1187"/>
              <a:ext cx="258" cy="1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sk-SK" sz="1600" b="0" baseline="30000">
                  <a:solidFill>
                    <a:srgbClr val="000000"/>
                  </a:solidFill>
                </a:rPr>
                <a:t>100</a:t>
              </a:r>
              <a:r>
                <a:rPr lang="fr-FR" altLang="sk-SK" sz="1600" b="0">
                  <a:solidFill>
                    <a:srgbClr val="000000"/>
                  </a:solidFill>
                </a:rPr>
                <a:t>Tc</a:t>
              </a:r>
              <a:endParaRPr lang="fr-FR" altLang="sk-SK" sz="1600" b="0"/>
            </a:p>
          </p:txBody>
        </p:sp>
        <p:sp>
          <p:nvSpPr>
            <p:cNvPr id="72732" name="Rectangle 27">
              <a:extLst>
                <a:ext uri="{FF2B5EF4-FFF2-40B4-BE49-F238E27FC236}">
                  <a16:creationId xmlns:a16="http://schemas.microsoft.com/office/drawing/2014/main" id="{1CAF5160-736C-1D3C-7AF0-3522491D9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" y="995"/>
              <a:ext cx="112" cy="1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sk-SK" sz="1600" b="0">
                  <a:solidFill>
                    <a:srgbClr val="000000"/>
                  </a:solidFill>
                </a:rPr>
                <a:t>1</a:t>
              </a:r>
              <a:r>
                <a:rPr lang="fr-FR" altLang="sk-SK" sz="1600" b="0" baseline="30000">
                  <a:solidFill>
                    <a:srgbClr val="000000"/>
                  </a:solidFill>
                  <a:latin typeface="Symbol" panose="05050102010706020507" pitchFamily="18" charset="2"/>
                </a:rPr>
                <a:t>+</a:t>
              </a:r>
            </a:p>
          </p:txBody>
        </p:sp>
        <p:sp>
          <p:nvSpPr>
            <p:cNvPr id="72733" name="Line 28">
              <a:extLst>
                <a:ext uri="{FF2B5EF4-FFF2-40B4-BE49-F238E27FC236}">
                  <a16:creationId xmlns:a16="http://schemas.microsoft.com/office/drawing/2014/main" id="{777F0EA0-3D72-8F22-BEE8-F27A22B6D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5" y="739"/>
              <a:ext cx="278" cy="780"/>
            </a:xfrm>
            <a:prstGeom prst="line">
              <a:avLst/>
            </a:prstGeom>
            <a:grpFill/>
            <a:ln w="19050">
              <a:solidFill>
                <a:srgbClr val="0080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2714" name="Text Box 47">
            <a:extLst>
              <a:ext uri="{FF2B5EF4-FFF2-40B4-BE49-F238E27FC236}">
                <a16:creationId xmlns:a16="http://schemas.microsoft.com/office/drawing/2014/main" id="{8C02B933-4D23-CE27-E68B-069F21206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7400" y="3490937"/>
            <a:ext cx="1976438" cy="366713"/>
          </a:xfrm>
          <a:prstGeom prst="rect">
            <a:avLst/>
          </a:prstGeom>
          <a:solidFill>
            <a:srgbClr val="D3DCF9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E</a:t>
            </a:r>
            <a:r>
              <a:rPr lang="en-US" altLang="sk-SK" sz="1800" baseline="-25000" dirty="0"/>
              <a:t>i</a:t>
            </a:r>
            <a:r>
              <a:rPr lang="en-US" altLang="sk-SK" sz="1800" dirty="0"/>
              <a:t>-E</a:t>
            </a:r>
            <a:r>
              <a:rPr lang="en-US" altLang="sk-SK" sz="1800" baseline="-25000" dirty="0"/>
              <a:t>f</a:t>
            </a:r>
            <a:r>
              <a:rPr lang="en-US" altLang="sk-SK" sz="1800" dirty="0"/>
              <a:t>= -0.343 MeV</a:t>
            </a:r>
          </a:p>
        </p:txBody>
      </p:sp>
      <p:sp>
        <p:nvSpPr>
          <p:cNvPr id="72715" name="Text Box 48">
            <a:extLst>
              <a:ext uri="{FF2B5EF4-FFF2-40B4-BE49-F238E27FC236}">
                <a16:creationId xmlns:a16="http://schemas.microsoft.com/office/drawing/2014/main" id="{6FC21407-A190-8EA7-4460-2D52F8DAC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822" y="736257"/>
            <a:ext cx="19764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rgbClr val="008000"/>
                </a:solidFill>
              </a:rPr>
              <a:t>E</a:t>
            </a:r>
            <a:r>
              <a:rPr lang="en-US" altLang="sk-SK" sz="1800" baseline="-25000" dirty="0">
                <a:solidFill>
                  <a:srgbClr val="008000"/>
                </a:solidFill>
              </a:rPr>
              <a:t>i</a:t>
            </a:r>
            <a:r>
              <a:rPr lang="en-US" altLang="sk-SK" sz="1800" dirty="0">
                <a:solidFill>
                  <a:srgbClr val="008000"/>
                </a:solidFill>
              </a:rPr>
              <a:t>-E</a:t>
            </a:r>
            <a:r>
              <a:rPr lang="en-US" altLang="sk-SK" sz="1800" baseline="-25000" dirty="0">
                <a:solidFill>
                  <a:srgbClr val="008000"/>
                </a:solidFill>
              </a:rPr>
              <a:t>f</a:t>
            </a:r>
            <a:r>
              <a:rPr lang="en-US" altLang="sk-SK" sz="1800" dirty="0">
                <a:solidFill>
                  <a:srgbClr val="008000"/>
                </a:solidFill>
              </a:rPr>
              <a:t>= -0.041 MeV</a:t>
            </a:r>
          </a:p>
        </p:txBody>
      </p:sp>
      <p:pic>
        <p:nvPicPr>
          <p:cNvPr id="2" name="Picture 16" descr="mgtk">
            <a:extLst>
              <a:ext uri="{FF2B5EF4-FFF2-40B4-BE49-F238E27FC236}">
                <a16:creationId xmlns:a16="http://schemas.microsoft.com/office/drawing/2014/main" id="{0791787B-568C-B6D5-BBC4-D0976EF3E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654156"/>
            <a:ext cx="79533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EB84E30-7407-9DAF-315C-1D1C0B9B3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790" y="53170"/>
            <a:ext cx="3956211" cy="3323987"/>
          </a:xfrm>
          <a:prstGeom prst="rect">
            <a:avLst/>
          </a:prstGeom>
          <a:solidFill>
            <a:srgbClr val="DBF0F1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rgbClr val="008000"/>
                </a:solidFill>
              </a:rPr>
              <a:t>Isotope   </a:t>
            </a:r>
            <a:r>
              <a:rPr lang="en-US" altLang="sk-SK" sz="1800" dirty="0" err="1">
                <a:solidFill>
                  <a:srgbClr val="008000"/>
                </a:solidFill>
              </a:rPr>
              <a:t>f.s</a:t>
            </a:r>
            <a:r>
              <a:rPr lang="en-US" altLang="sk-SK" sz="1800" dirty="0">
                <a:solidFill>
                  <a:srgbClr val="008000"/>
                </a:solidFill>
              </a:rPr>
              <a:t>.  </a:t>
            </a:r>
            <a:r>
              <a:rPr lang="en-US" altLang="sk-SK" sz="1800" dirty="0">
                <a:solidFill>
                  <a:srgbClr val="FF0000"/>
                </a:solidFill>
              </a:rPr>
              <a:t>T</a:t>
            </a:r>
            <a:r>
              <a:rPr lang="en-US" altLang="sk-SK" sz="1800" baseline="-25000" dirty="0">
                <a:solidFill>
                  <a:srgbClr val="FF0000"/>
                </a:solidFill>
              </a:rPr>
              <a:t>1/2</a:t>
            </a:r>
            <a:r>
              <a:rPr lang="en-US" altLang="sk-SK" sz="1800" dirty="0">
                <a:solidFill>
                  <a:srgbClr val="FF0000"/>
                </a:solidFill>
              </a:rPr>
              <a:t>(SSD)[y]</a:t>
            </a:r>
            <a:r>
              <a:rPr lang="en-US" altLang="sk-SK" sz="1800" dirty="0">
                <a:solidFill>
                  <a:srgbClr val="008000"/>
                </a:solidFill>
              </a:rPr>
              <a:t>  T</a:t>
            </a:r>
            <a:r>
              <a:rPr lang="en-US" altLang="sk-SK" sz="1800" baseline="-25000" dirty="0">
                <a:solidFill>
                  <a:srgbClr val="008000"/>
                </a:solidFill>
              </a:rPr>
              <a:t>1/2</a:t>
            </a:r>
            <a:r>
              <a:rPr lang="en-US" altLang="sk-SK" sz="1800" dirty="0">
                <a:solidFill>
                  <a:srgbClr val="008000"/>
                </a:solidFill>
              </a:rPr>
              <a:t>(exp.)[y]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                          </a:t>
            </a:r>
            <a:r>
              <a:rPr lang="en-US" altLang="sk-SK" sz="1800" dirty="0">
                <a:solidFill>
                  <a:schemeClr val="accent2"/>
                </a:solidFill>
                <a:latin typeface="Symbol" panose="05050102010706020507" pitchFamily="18" charset="2"/>
              </a:rPr>
              <a:t>2nb</a:t>
            </a:r>
            <a:r>
              <a:rPr lang="en-US" altLang="sk-SK" sz="1800" baseline="30000" dirty="0">
                <a:solidFill>
                  <a:schemeClr val="accent2"/>
                </a:solidFill>
                <a:latin typeface="Symbol" panose="05050102010706020507" pitchFamily="18" charset="2"/>
              </a:rPr>
              <a:t>-</a:t>
            </a:r>
            <a:r>
              <a:rPr lang="en-US" altLang="sk-SK" sz="1800" dirty="0">
                <a:solidFill>
                  <a:schemeClr val="accent2"/>
                </a:solidFill>
                <a:latin typeface="Symbol" panose="05050102010706020507" pitchFamily="18" charset="2"/>
              </a:rPr>
              <a:t>b</a:t>
            </a:r>
            <a:r>
              <a:rPr lang="en-US" altLang="sk-SK" sz="1800" baseline="30000" dirty="0">
                <a:solidFill>
                  <a:schemeClr val="accent2"/>
                </a:solidFill>
                <a:latin typeface="Symbol" panose="05050102010706020507" pitchFamily="18" charset="2"/>
              </a:rPr>
              <a:t>-</a:t>
            </a:r>
            <a:endParaRPr lang="en-US" altLang="sk-SK" sz="18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baseline="30000" dirty="0">
                <a:solidFill>
                  <a:schemeClr val="accent2"/>
                </a:solidFill>
              </a:rPr>
              <a:t>100</a:t>
            </a:r>
            <a:r>
              <a:rPr lang="en-US" altLang="sk-SK" sz="1800" dirty="0">
                <a:solidFill>
                  <a:schemeClr val="accent2"/>
                </a:solidFill>
              </a:rPr>
              <a:t>Mo</a:t>
            </a:r>
            <a:r>
              <a:rPr lang="en-US" altLang="sk-SK" sz="1800" dirty="0">
                <a:solidFill>
                  <a:srgbClr val="FF0000"/>
                </a:solidFill>
              </a:rPr>
              <a:t>     </a:t>
            </a:r>
            <a:r>
              <a:rPr lang="en-US" altLang="sk-SK" sz="1800" dirty="0"/>
              <a:t>0</a:t>
            </a:r>
            <a:r>
              <a:rPr lang="en-US" altLang="sk-SK" sz="1800" baseline="-25000" dirty="0"/>
              <a:t>g.s</a:t>
            </a:r>
            <a:r>
              <a:rPr lang="en-US" altLang="sk-SK" sz="1800" baseline="-25000" dirty="0">
                <a:solidFill>
                  <a:schemeClr val="accent2"/>
                </a:solidFill>
              </a:rPr>
              <a:t>.</a:t>
            </a:r>
            <a:r>
              <a:rPr lang="en-US" altLang="sk-SK" sz="1800" dirty="0">
                <a:solidFill>
                  <a:srgbClr val="FF0000"/>
                </a:solidFill>
              </a:rPr>
              <a:t>      </a:t>
            </a:r>
            <a:r>
              <a:rPr lang="en-US" altLang="sk-SK" sz="1800" dirty="0"/>
              <a:t>7.3 10</a:t>
            </a:r>
            <a:r>
              <a:rPr lang="en-US" altLang="sk-SK" sz="1800" baseline="30000" dirty="0"/>
              <a:t>18</a:t>
            </a:r>
            <a:r>
              <a:rPr lang="en-US" altLang="sk-SK" sz="1800" baseline="30000" dirty="0">
                <a:solidFill>
                  <a:schemeClr val="accent2"/>
                </a:solidFill>
              </a:rPr>
              <a:t>              </a:t>
            </a:r>
            <a:r>
              <a:rPr lang="en-US" altLang="sk-SK" sz="1800" dirty="0"/>
              <a:t>7.07 10</a:t>
            </a:r>
            <a:r>
              <a:rPr lang="en-US" altLang="sk-SK" sz="1800" baseline="30000" dirty="0"/>
              <a:t>18</a:t>
            </a:r>
            <a:r>
              <a:rPr lang="en-US" altLang="sk-SK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               0</a:t>
            </a:r>
            <a:r>
              <a:rPr lang="en-US" altLang="sk-SK" sz="1800" baseline="-25000" dirty="0"/>
              <a:t>1            </a:t>
            </a:r>
            <a:r>
              <a:rPr lang="en-US" altLang="sk-SK" sz="1800" dirty="0"/>
              <a:t>4.2 10</a:t>
            </a:r>
            <a:r>
              <a:rPr lang="en-US" altLang="sk-SK" sz="1800" baseline="30000" dirty="0"/>
              <a:t>20               </a:t>
            </a:r>
            <a:r>
              <a:rPr lang="en-US" altLang="sk-SK" sz="1800" dirty="0"/>
              <a:t>6.1 10</a:t>
            </a:r>
            <a:r>
              <a:rPr lang="en-US" altLang="sk-SK" sz="1800" baseline="30000" dirty="0"/>
              <a:t>20</a:t>
            </a:r>
            <a:endParaRPr lang="en-US" altLang="sk-SK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baseline="30000" dirty="0">
                <a:solidFill>
                  <a:schemeClr val="accent2"/>
                </a:solidFill>
              </a:rPr>
              <a:t>116</a:t>
            </a:r>
            <a:r>
              <a:rPr lang="en-US" altLang="sk-SK" sz="1800" dirty="0">
                <a:solidFill>
                  <a:schemeClr val="accent2"/>
                </a:solidFill>
              </a:rPr>
              <a:t>Cd</a:t>
            </a:r>
            <a:r>
              <a:rPr lang="en-US" altLang="sk-SK" sz="1800" dirty="0"/>
              <a:t>      0</a:t>
            </a:r>
            <a:r>
              <a:rPr lang="en-US" altLang="sk-SK" sz="1800" baseline="-25000" dirty="0"/>
              <a:t>g.s.</a:t>
            </a:r>
            <a:r>
              <a:rPr lang="en-US" altLang="sk-SK" sz="1800" dirty="0"/>
              <a:t>      1.1 10</a:t>
            </a:r>
            <a:r>
              <a:rPr lang="en-US" altLang="sk-SK" sz="1800" baseline="30000" dirty="0"/>
              <a:t>19</a:t>
            </a:r>
            <a:r>
              <a:rPr lang="en-US" altLang="sk-SK" sz="1800" dirty="0"/>
              <a:t>         2.63 10</a:t>
            </a:r>
            <a:r>
              <a:rPr lang="en-US" altLang="sk-SK" sz="1800" baseline="30000" dirty="0"/>
              <a:t>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k-SK" sz="1800" baseline="30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baseline="30000" dirty="0">
                <a:solidFill>
                  <a:schemeClr val="accent2"/>
                </a:solidFill>
              </a:rPr>
              <a:t>128</a:t>
            </a:r>
            <a:r>
              <a:rPr lang="en-US" altLang="sk-SK" sz="1800" dirty="0">
                <a:solidFill>
                  <a:schemeClr val="accent2"/>
                </a:solidFill>
              </a:rPr>
              <a:t>Te </a:t>
            </a:r>
            <a:r>
              <a:rPr lang="en-US" altLang="sk-SK" sz="1800" dirty="0"/>
              <a:t>      0</a:t>
            </a:r>
            <a:r>
              <a:rPr lang="en-US" altLang="sk-SK" sz="1800" baseline="-25000" dirty="0"/>
              <a:t>g.s.   </a:t>
            </a:r>
            <a:r>
              <a:rPr lang="en-US" altLang="sk-SK" sz="1800" dirty="0"/>
              <a:t>    1.1 10</a:t>
            </a:r>
            <a:r>
              <a:rPr lang="en-US" altLang="sk-SK" sz="1800" baseline="30000" dirty="0"/>
              <a:t>25</a:t>
            </a:r>
            <a:r>
              <a:rPr lang="en-US" altLang="sk-SK" sz="1800" dirty="0"/>
              <a:t>         2.49 10</a:t>
            </a:r>
            <a:r>
              <a:rPr lang="en-US" altLang="sk-SK" sz="1800" baseline="30000" dirty="0"/>
              <a:t>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k-SK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                           EC/EC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baseline="30000" dirty="0">
                <a:solidFill>
                  <a:schemeClr val="accent2"/>
                </a:solidFill>
              </a:rPr>
              <a:t>106</a:t>
            </a:r>
            <a:r>
              <a:rPr lang="en-US" altLang="sk-SK" sz="1800" dirty="0">
                <a:solidFill>
                  <a:schemeClr val="accent2"/>
                </a:solidFill>
              </a:rPr>
              <a:t>Cd</a:t>
            </a:r>
            <a:r>
              <a:rPr lang="en-US" altLang="sk-SK" sz="1800" dirty="0"/>
              <a:t>      0</a:t>
            </a:r>
            <a:r>
              <a:rPr lang="en-US" altLang="sk-SK" sz="1800" baseline="-25000" dirty="0"/>
              <a:t>g.s.</a:t>
            </a:r>
            <a:r>
              <a:rPr lang="en-US" altLang="sk-SK" sz="1800" dirty="0"/>
              <a:t>     &gt;4.4 10</a:t>
            </a:r>
            <a:r>
              <a:rPr lang="en-US" altLang="sk-SK" sz="1800" baseline="30000" dirty="0"/>
              <a:t>21</a:t>
            </a:r>
            <a:r>
              <a:rPr lang="en-US" altLang="sk-SK" sz="1800" dirty="0"/>
              <a:t>       &gt;4.7 10</a:t>
            </a:r>
            <a:r>
              <a:rPr lang="en-US" altLang="sk-SK" sz="1800" baseline="30000" dirty="0"/>
              <a:t>20</a:t>
            </a:r>
            <a:endParaRPr lang="en-US" altLang="sk-SK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sk-SK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baseline="30000" dirty="0">
                <a:solidFill>
                  <a:schemeClr val="accent2"/>
                </a:solidFill>
              </a:rPr>
              <a:t>130</a:t>
            </a:r>
            <a:r>
              <a:rPr lang="en-US" altLang="sk-SK" sz="1800" dirty="0">
                <a:solidFill>
                  <a:schemeClr val="accent2"/>
                </a:solidFill>
              </a:rPr>
              <a:t>Ba</a:t>
            </a:r>
            <a:r>
              <a:rPr lang="en-US" altLang="sk-SK" sz="1800" dirty="0"/>
              <a:t>       0</a:t>
            </a:r>
            <a:r>
              <a:rPr lang="en-US" altLang="sk-SK" sz="1800" baseline="-25000" dirty="0"/>
              <a:t>g.s.</a:t>
            </a:r>
            <a:r>
              <a:rPr lang="en-US" altLang="sk-SK" sz="1800" dirty="0"/>
              <a:t>      5.0 10</a:t>
            </a:r>
            <a:r>
              <a:rPr lang="en-US" altLang="sk-SK" sz="1800" baseline="30000" dirty="0"/>
              <a:t>22             </a:t>
            </a:r>
            <a:r>
              <a:rPr lang="en-US" altLang="sk-SK" sz="1800" dirty="0"/>
              <a:t> 2.2 10</a:t>
            </a:r>
            <a:r>
              <a:rPr lang="en-US" altLang="sk-SK" sz="1800" baseline="30000" dirty="0"/>
              <a:t>21</a:t>
            </a:r>
            <a:r>
              <a:rPr lang="en-US" altLang="sk-SK" sz="1800" dirty="0"/>
              <a:t> </a:t>
            </a:r>
            <a:endParaRPr lang="en-US" altLang="sk-SK" sz="1800" baseline="30000" dirty="0"/>
          </a:p>
        </p:txBody>
      </p:sp>
      <p:pic>
        <p:nvPicPr>
          <p:cNvPr id="4" name="Picture 13" descr="aver">
            <a:extLst>
              <a:ext uri="{FF2B5EF4-FFF2-40B4-BE49-F238E27FC236}">
                <a16:creationId xmlns:a16="http://schemas.microsoft.com/office/drawing/2014/main" id="{7CB2A714-3F51-E8BC-3845-93E425638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658898"/>
            <a:ext cx="30480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8E9B3224-CE7C-7B10-E03F-35840D6E2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564" y="5087608"/>
            <a:ext cx="1892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 dirty="0" err="1">
                <a:solidFill>
                  <a:srgbClr val="FF0000"/>
                </a:solidFill>
              </a:rPr>
              <a:t>common</a:t>
            </a:r>
            <a:r>
              <a:rPr lang="sk-SK" altLang="sk-SK" sz="1800" dirty="0">
                <a:solidFill>
                  <a:srgbClr val="FF0000"/>
                </a:solidFill>
              </a:rPr>
              <a:t>  </a:t>
            </a:r>
            <a:r>
              <a:rPr lang="sk-SK" altLang="sk-SK" sz="1800" dirty="0" err="1">
                <a:solidFill>
                  <a:srgbClr val="FF0000"/>
                </a:solidFill>
              </a:rPr>
              <a:t>approx</a:t>
            </a:r>
            <a:r>
              <a:rPr lang="sk-SK" altLang="sk-SK" sz="1800" dirty="0">
                <a:solidFill>
                  <a:srgbClr val="FF0000"/>
                </a:solidFill>
              </a:rPr>
              <a:t>.</a:t>
            </a:r>
            <a:endParaRPr lang="en-US" altLang="sk-SK" sz="1800" dirty="0">
              <a:solidFill>
                <a:srgbClr val="FF0000"/>
              </a:solidFill>
            </a:endParaRPr>
          </a:p>
        </p:txBody>
      </p:sp>
      <p:sp>
        <p:nvSpPr>
          <p:cNvPr id="6" name="Line 15">
            <a:extLst>
              <a:ext uri="{FF2B5EF4-FFF2-40B4-BE49-F238E27FC236}">
                <a16:creationId xmlns:a16="http://schemas.microsoft.com/office/drawing/2014/main" id="{13906E2A-D66A-974F-C699-FC61992831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5087608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pic>
        <p:nvPicPr>
          <p:cNvPr id="7" name="Picture 12" descr="mgtl">
            <a:extLst>
              <a:ext uri="{FF2B5EF4-FFF2-40B4-BE49-F238E27FC236}">
                <a16:creationId xmlns:a16="http://schemas.microsoft.com/office/drawing/2014/main" id="{788CB90A-5240-A935-9071-CBBCD192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" y="5531513"/>
            <a:ext cx="2967200" cy="35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D0E30000-C6E4-F116-325B-29DB55A1A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2" y="4759329"/>
            <a:ext cx="650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rgbClr val="FF0000"/>
                </a:solidFill>
              </a:rPr>
              <a:t>SSD</a:t>
            </a:r>
            <a:endParaRPr lang="en-US" altLang="sk-SK" sz="2000" dirty="0">
              <a:solidFill>
                <a:srgbClr val="FF0000"/>
              </a:solidFill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4E14374-33C0-08AF-293B-D4D96EADE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55" y="6278024"/>
            <a:ext cx="4361067" cy="307777"/>
          </a:xfrm>
          <a:prstGeom prst="rect">
            <a:avLst/>
          </a:prstGeom>
          <a:solidFill>
            <a:srgbClr val="D3DCF9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 dirty="0"/>
              <a:t>Domin, Kovalenko, F.</a:t>
            </a:r>
            <a:r>
              <a:rPr lang="sk-SK" altLang="sk-SK" sz="1400" dirty="0"/>
              <a:t>Š</a:t>
            </a:r>
            <a:r>
              <a:rPr lang="en-US" altLang="sk-SK" sz="1400" dirty="0"/>
              <a:t>.</a:t>
            </a:r>
            <a:r>
              <a:rPr lang="sk-SK" altLang="sk-SK" sz="1400" dirty="0"/>
              <a:t>, </a:t>
            </a:r>
            <a:r>
              <a:rPr lang="sk-SK" altLang="sk-SK" sz="1400" dirty="0" err="1"/>
              <a:t>Semenov</a:t>
            </a:r>
            <a:r>
              <a:rPr lang="sk-SK" altLang="sk-SK" sz="1400" dirty="0"/>
              <a:t>, NPA 753, 337 (2005)</a:t>
            </a:r>
            <a:endParaRPr lang="en-US" altLang="sk-SK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AB5BCE-4E6B-400C-AEC5-DDA6267C4C89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614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256405" y="6321652"/>
            <a:ext cx="38608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9E4770-3433-4A56-883B-C7D9B33D60D6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sk-SK" sz="1400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6693" y="114057"/>
            <a:ext cx="1539875" cy="457200"/>
          </a:xfr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sz="2400" b="1" i="1" dirty="0">
                <a:solidFill>
                  <a:srgbClr val="FF0000"/>
                </a:solidFill>
              </a:rPr>
              <a:t>OUTLINE</a:t>
            </a:r>
          </a:p>
        </p:txBody>
      </p:sp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4586568" y="96020"/>
            <a:ext cx="7520264" cy="3785652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 eaLnBrk="1" hangingPunct="1">
              <a:spcBef>
                <a:spcPct val="0"/>
              </a:spcBef>
              <a:buFontTx/>
              <a:buAutoNum type="romanUcPeriod"/>
              <a:defRPr/>
            </a:pPr>
            <a:r>
              <a:rPr lang="en-US" altLang="sk-SK" sz="2000" i="1" dirty="0">
                <a:solidFill>
                  <a:schemeClr val="accent2"/>
                </a:solidFill>
              </a:rPr>
              <a:t>Introduction </a:t>
            </a:r>
            <a:r>
              <a:rPr lang="en-US" altLang="sk-SK" sz="2000" i="1" dirty="0"/>
              <a:t>(a connection of </a:t>
            </a:r>
            <a:r>
              <a:rPr lang="en-US" altLang="sk-SK" sz="2000" i="1" dirty="0">
                <a:latin typeface="Symbol" panose="05050102010706020507" pitchFamily="18" charset="2"/>
              </a:rPr>
              <a:t>0nbb </a:t>
            </a:r>
            <a:r>
              <a:rPr lang="en-US" altLang="sk-SK" sz="2000" i="1" dirty="0"/>
              <a:t>and </a:t>
            </a:r>
            <a:r>
              <a:rPr lang="en-US" altLang="sk-SK" sz="2000" i="1" dirty="0">
                <a:latin typeface="Symbol" panose="05050102010706020507" pitchFamily="18" charset="2"/>
              </a:rPr>
              <a:t>2nbb</a:t>
            </a:r>
            <a:r>
              <a:rPr lang="en-US" altLang="sk-SK" sz="2000" i="1" dirty="0"/>
              <a:t> NMEs)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dirty="0">
                <a:solidFill>
                  <a:schemeClr val="accent2"/>
                </a:solidFill>
              </a:rPr>
              <a:t>II.  </a:t>
            </a:r>
            <a:r>
              <a:rPr lang="en-US" altLang="sk-SK" sz="2000" i="1" dirty="0">
                <a:solidFill>
                  <a:schemeClr val="accent2"/>
                </a:solidFill>
              </a:rPr>
              <a:t>A derivation of the </a:t>
            </a:r>
            <a:r>
              <a:rPr lang="en-US" altLang="sk-SK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2nbb-</a:t>
            </a:r>
            <a:r>
              <a:rPr lang="en-US" altLang="sk-SK" sz="2000" i="1" dirty="0">
                <a:solidFill>
                  <a:schemeClr val="accent2"/>
                </a:solidFill>
              </a:rPr>
              <a:t>decay half-life revisited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i="1" dirty="0"/>
              <a:t>     (the r ole of a summation of over contributions through the states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i="1" dirty="0"/>
              <a:t>      of intermediate nucleus)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dirty="0">
                <a:solidFill>
                  <a:schemeClr val="accent2"/>
                </a:solidFill>
              </a:rPr>
              <a:t>III. </a:t>
            </a:r>
            <a:r>
              <a:rPr lang="en-US" altLang="sk-SK" sz="2000" i="1" dirty="0">
                <a:solidFill>
                  <a:schemeClr val="accent2"/>
                </a:solidFill>
              </a:rPr>
              <a:t>A calculation of the </a:t>
            </a:r>
            <a:r>
              <a:rPr lang="en-US" altLang="sk-SK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2nbb-</a:t>
            </a:r>
            <a:r>
              <a:rPr lang="en-US" altLang="sk-SK" sz="2000" i="1" dirty="0">
                <a:solidFill>
                  <a:schemeClr val="accent2"/>
                </a:solidFill>
              </a:rPr>
              <a:t>decay NMEs within a schematic model</a:t>
            </a:r>
            <a:endParaRPr lang="en-US" altLang="sk-SK" sz="2000" i="1" baseline="-2500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sk-SK" sz="2000" i="1" baseline="-25000" dirty="0">
                <a:solidFill>
                  <a:schemeClr val="accent2"/>
                </a:solidFill>
              </a:rPr>
              <a:t>        </a:t>
            </a:r>
            <a:r>
              <a:rPr lang="en-US" altLang="sk-SK" sz="2000" i="1" dirty="0"/>
              <a:t>(role of the spin-isospin symmetry restoration)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sk-SK" sz="2000" dirty="0">
                <a:solidFill>
                  <a:schemeClr val="accent2"/>
                </a:solidFill>
              </a:rPr>
              <a:t>IV. </a:t>
            </a:r>
            <a:r>
              <a:rPr lang="en-US" altLang="sk-SK" sz="2000" i="1" dirty="0">
                <a:solidFill>
                  <a:schemeClr val="accent2"/>
                </a:solidFill>
              </a:rPr>
              <a:t>The semi-empirical formula for </a:t>
            </a:r>
            <a:r>
              <a:rPr lang="en-US" altLang="sk-SK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000" i="1" dirty="0">
                <a:solidFill>
                  <a:schemeClr val="accent2"/>
                </a:solidFill>
              </a:rPr>
              <a:t>-decay NMEs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romanUcPeriod" startAt="5"/>
              <a:defRPr/>
            </a:pPr>
            <a:r>
              <a:rPr lang="en-US" altLang="sk-SK" sz="2000" i="1" dirty="0">
                <a:solidFill>
                  <a:schemeClr val="accent2"/>
                </a:solidFill>
              </a:rPr>
              <a:t>Improved description of the </a:t>
            </a:r>
            <a:r>
              <a:rPr lang="en-US" altLang="sk-SK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000" i="1" dirty="0">
                <a:solidFill>
                  <a:schemeClr val="accent2"/>
                </a:solidFill>
              </a:rPr>
              <a:t>-decay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sk-SK" sz="2000" i="1" dirty="0">
                <a:solidFill>
                  <a:schemeClr val="accent2"/>
                </a:solidFill>
              </a:rPr>
              <a:t>       </a:t>
            </a:r>
            <a:r>
              <a:rPr lang="en-US" altLang="sk-SK" sz="2000" i="1" dirty="0"/>
              <a:t>(the effect of  lepton energies in energy denominators, widths of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en-US" altLang="sk-SK" sz="2000" i="1" dirty="0"/>
              <a:t>       intermediate nuclear states, effect of p</a:t>
            </a:r>
            <a:r>
              <a:rPr lang="en-US" altLang="sk-SK" sz="2000" i="1" baseline="-25000" dirty="0"/>
              <a:t>1/2</a:t>
            </a:r>
            <a:r>
              <a:rPr lang="en-US" altLang="sk-SK" sz="2000" i="1" dirty="0"/>
              <a:t> wave states, …)</a:t>
            </a:r>
            <a:endParaRPr lang="en-US" altLang="sk-SK" sz="2000" i="1" dirty="0">
              <a:solidFill>
                <a:schemeClr val="accent2"/>
              </a:solidFill>
            </a:endParaRPr>
          </a:p>
          <a:p>
            <a:pPr marL="514350" indent="-514350" eaLnBrk="1" hangingPunct="1">
              <a:spcBef>
                <a:spcPct val="0"/>
              </a:spcBef>
              <a:buAutoNum type="romanUcPeriod" startAt="6"/>
              <a:defRPr/>
            </a:pPr>
            <a:r>
              <a:rPr lang="en-US" altLang="sk-SK" sz="2000" i="1" dirty="0">
                <a:solidFill>
                  <a:schemeClr val="accent2"/>
                </a:solidFill>
              </a:rPr>
              <a:t>New physics beyond the SM</a:t>
            </a:r>
          </a:p>
          <a:p>
            <a:pPr marL="514350" indent="-514350" eaLnBrk="1" hangingPunct="1">
              <a:spcBef>
                <a:spcPct val="0"/>
              </a:spcBef>
              <a:buAutoNum type="romanUcPeriod" startAt="6"/>
              <a:defRPr/>
            </a:pPr>
            <a:r>
              <a:rPr lang="en-US" altLang="sk-SK" sz="2000" i="1" dirty="0">
                <a:solidFill>
                  <a:schemeClr val="accent2"/>
                </a:solidFill>
              </a:rPr>
              <a:t> Outlook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9" y="79148"/>
            <a:ext cx="2462249" cy="2472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7837" y="392996"/>
            <a:ext cx="4365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Symbol" panose="05050102010706020507" pitchFamily="18" charset="2"/>
              </a:rPr>
              <a:t>n</a:t>
            </a:r>
            <a:r>
              <a:rPr lang="en-US" sz="2400" baseline="-25000" dirty="0">
                <a:latin typeface="+mj-lt"/>
              </a:rPr>
              <a:t>e</a:t>
            </a:r>
            <a:endParaRPr lang="sk-SK" sz="2400" dirty="0">
              <a:latin typeface="Symbol" panose="05050102010706020507" pitchFamily="18" charset="2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20" y="669506"/>
            <a:ext cx="573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966293" y="1905000"/>
            <a:ext cx="463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altLang="sk-SK" sz="2400" baseline="-25000" dirty="0">
                <a:solidFill>
                  <a:schemeClr val="accent2"/>
                </a:solidFill>
                <a:latin typeface="Symbol" panose="05050102010706020507" pitchFamily="18" charset="2"/>
              </a:rPr>
              <a:t>m</a:t>
            </a:r>
            <a:endParaRPr lang="sk-SK" altLang="sk-SK" sz="2400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CC65C16-D898-8904-2E70-CEDBD3DFA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1" y="2603929"/>
            <a:ext cx="2535237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erson in a suit and tie&#10;&#10;AI-generated content may be incorrect.">
            <a:extLst>
              <a:ext uri="{FF2B5EF4-FFF2-40B4-BE49-F238E27FC236}">
                <a16:creationId xmlns:a16="http://schemas.microsoft.com/office/drawing/2014/main" id="{1D6C29F2-6910-3907-1931-921799055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06" y="4869154"/>
            <a:ext cx="1999265" cy="1249541"/>
          </a:xfrm>
          <a:prstGeom prst="rect">
            <a:avLst/>
          </a:prstGeom>
        </p:spPr>
      </p:pic>
      <p:pic>
        <p:nvPicPr>
          <p:cNvPr id="7" name="Picture 6" descr="A person in a white shirt&#10;&#10;AI-generated content may be incorrect.">
            <a:extLst>
              <a:ext uri="{FF2B5EF4-FFF2-40B4-BE49-F238E27FC236}">
                <a16:creationId xmlns:a16="http://schemas.microsoft.com/office/drawing/2014/main" id="{838B500E-A134-BE7F-237E-A11552BA1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631" y="4869154"/>
            <a:ext cx="1789547" cy="1342160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C99EDDAC-BB89-05BC-EDED-8B1B99DA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8495" y="6333344"/>
            <a:ext cx="1858202" cy="369332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it-IT" altLang="sk-SK" sz="1800" kern="0" dirty="0">
                <a:solidFill>
                  <a:schemeClr val="tx1"/>
                </a:solidFill>
              </a:rPr>
              <a:t>Ettore Majorana</a:t>
            </a:r>
            <a:endParaRPr lang="en-US" altLang="sk-SK" sz="1800" b="1" kern="0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5924EB9-92EE-E0FC-053E-E31B3792F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8185" y="6358167"/>
            <a:ext cx="1986441" cy="369332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it-IT" altLang="sk-SK" sz="1800" b="1" kern="0" dirty="0">
                <a:solidFill>
                  <a:schemeClr val="tx1"/>
                </a:solidFill>
              </a:rPr>
              <a:t>Bruno Pontecorvo</a:t>
            </a:r>
            <a:endParaRPr lang="en-US" altLang="sk-SK" sz="1800" b="1" kern="0" dirty="0">
              <a:solidFill>
                <a:schemeClr val="tx1"/>
              </a:solidFill>
            </a:endParaRPr>
          </a:p>
        </p:txBody>
      </p:sp>
      <p:pic>
        <p:nvPicPr>
          <p:cNvPr id="6" name="Picture 5" descr="A sign on a wall&#10;&#10;AI-generated content may be incorrect.">
            <a:extLst>
              <a:ext uri="{FF2B5EF4-FFF2-40B4-BE49-F238E27FC236}">
                <a16:creationId xmlns:a16="http://schemas.microsoft.com/office/drawing/2014/main" id="{88E40AC1-CDA1-48B8-3152-0187743E59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210" y="4986685"/>
            <a:ext cx="3030536" cy="1525657"/>
          </a:xfrm>
          <a:prstGeom prst="rect">
            <a:avLst/>
          </a:prstGeom>
        </p:spPr>
      </p:pic>
      <p:pic>
        <p:nvPicPr>
          <p:cNvPr id="14" name="Picture 13" descr="A sign with text on it&#10;&#10;AI-generated content may be incorrect.">
            <a:extLst>
              <a:ext uri="{FF2B5EF4-FFF2-40B4-BE49-F238E27FC236}">
                <a16:creationId xmlns:a16="http://schemas.microsoft.com/office/drawing/2014/main" id="{3D8193F3-7AF4-5B99-B9C4-99FA009C9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0" y="5123951"/>
            <a:ext cx="2693913" cy="1734049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FB280164-E92D-DBB9-A714-33077E2D7DAB}"/>
              </a:ext>
            </a:extLst>
          </p:cNvPr>
          <p:cNvSpPr/>
          <p:nvPr/>
        </p:nvSpPr>
        <p:spPr>
          <a:xfrm>
            <a:off x="4586568" y="3917992"/>
            <a:ext cx="5893301" cy="398655"/>
          </a:xfrm>
          <a:prstGeom prst="rect">
            <a:avLst/>
          </a:prstGeom>
          <a:solidFill>
            <a:srgbClr val="D3DCF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1" i="1" strike="noStrike" spc="-1" dirty="0">
                <a:solidFill>
                  <a:srgbClr val="3333CC"/>
                </a:solidFill>
                <a:latin typeface="Times New Roman"/>
                <a:ea typeface="DejaVu Sans"/>
              </a:rPr>
              <a:t>Acknowledgments: </a:t>
            </a:r>
            <a:r>
              <a:rPr lang="en-US" i="1" spc="-1" dirty="0">
                <a:solidFill>
                  <a:srgbClr val="3333CC"/>
                </a:solidFill>
                <a:latin typeface="Times New Roman"/>
                <a:ea typeface="DejaVu Sans"/>
              </a:rPr>
              <a:t>A. Faessler, P. Vogel, O. </a:t>
            </a:r>
            <a:r>
              <a:rPr lang="en-US" i="1" spc="-1" dirty="0" err="1">
                <a:solidFill>
                  <a:srgbClr val="3333CC"/>
                </a:solidFill>
                <a:latin typeface="Times New Roman"/>
                <a:ea typeface="DejaVu Sans"/>
              </a:rPr>
              <a:t>Nitescu</a:t>
            </a:r>
            <a:r>
              <a:rPr lang="en-US" i="1" spc="-1" dirty="0">
                <a:solidFill>
                  <a:srgbClr val="3333CC"/>
                </a:solidFill>
                <a:latin typeface="Times New Roman"/>
                <a:ea typeface="DejaVu Sans"/>
              </a:rPr>
              <a:t>, ...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Date Placeholder 1">
            <a:extLst>
              <a:ext uri="{FF2B5EF4-FFF2-40B4-BE49-F238E27FC236}">
                <a16:creationId xmlns:a16="http://schemas.microsoft.com/office/drawing/2014/main" id="{707E8A01-66DA-5F5F-C4DC-1BE9BE29DD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3FF23D-8FFA-4ACC-BE7A-97881240EB1F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74755" name="Footer Placeholder 2">
            <a:extLst>
              <a:ext uri="{FF2B5EF4-FFF2-40B4-BE49-F238E27FC236}">
                <a16:creationId xmlns:a16="http://schemas.microsoft.com/office/drawing/2014/main" id="{09194665-142F-0352-40DC-EA59EE3D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61B50DE6-FEFD-A860-4BF3-8BC2BC9B9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A13858-74C8-4241-9E05-C56FEE0EB1CF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sk-SK" sz="1400"/>
          </a:p>
        </p:txBody>
      </p:sp>
      <p:pic>
        <p:nvPicPr>
          <p:cNvPr id="74757" name="Picture 4" descr="100Moe">
            <a:extLst>
              <a:ext uri="{FF2B5EF4-FFF2-40B4-BE49-F238E27FC236}">
                <a16:creationId xmlns:a16="http://schemas.microsoft.com/office/drawing/2014/main" id="{627CCDC6-9DA2-9EAE-42FD-26AEA11C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35" y="322532"/>
            <a:ext cx="4625264" cy="64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Text Box 5">
            <a:extLst>
              <a:ext uri="{FF2B5EF4-FFF2-40B4-BE49-F238E27FC236}">
                <a16:creationId xmlns:a16="http://schemas.microsoft.com/office/drawing/2014/main" id="{7BD174F4-18C3-6DDB-0D89-42B4686F0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46" y="152400"/>
            <a:ext cx="1776447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Study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differential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</a:rPr>
              <a:t>characteristics</a:t>
            </a:r>
          </a:p>
        </p:txBody>
      </p:sp>
      <p:pic>
        <p:nvPicPr>
          <p:cNvPr id="74759" name="Picture 6" descr="gs2gsec">
            <a:extLst>
              <a:ext uri="{FF2B5EF4-FFF2-40B4-BE49-F238E27FC236}">
                <a16:creationId xmlns:a16="http://schemas.microsoft.com/office/drawing/2014/main" id="{392C6E21-5A4A-04CC-6E73-6B72B49E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476" y="322532"/>
            <a:ext cx="3555524" cy="651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 Box 7">
            <a:extLst>
              <a:ext uri="{FF2B5EF4-FFF2-40B4-BE49-F238E27FC236}">
                <a16:creationId xmlns:a16="http://schemas.microsoft.com/office/drawing/2014/main" id="{5BE658AD-5070-BD25-4536-CC2E6DCE8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446" y="-77578"/>
            <a:ext cx="1879041" cy="400110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2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altLang="sk-SK" sz="2000" dirty="0">
                <a:solidFill>
                  <a:schemeClr val="accent2"/>
                </a:solidFill>
              </a:rPr>
              <a:t>EC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/b</a:t>
            </a:r>
            <a:r>
              <a:rPr lang="en-US" altLang="sk-SK" sz="2000" baseline="30000" dirty="0">
                <a:solidFill>
                  <a:schemeClr val="accent2"/>
                </a:solidFill>
                <a:latin typeface="Symbol" panose="05050102010706020507" pitchFamily="18" charset="2"/>
              </a:rPr>
              <a:t>+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-</a:t>
            </a:r>
            <a:r>
              <a:rPr lang="en-US" altLang="sk-SK" sz="2000" dirty="0">
                <a:solidFill>
                  <a:schemeClr val="accent2"/>
                </a:solidFill>
              </a:rPr>
              <a:t>decay</a:t>
            </a:r>
            <a:endParaRPr lang="en-US" altLang="sk-SK" sz="2000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sp>
        <p:nvSpPr>
          <p:cNvPr id="74761" name="Text Box 8">
            <a:extLst>
              <a:ext uri="{FF2B5EF4-FFF2-40B4-BE49-F238E27FC236}">
                <a16:creationId xmlns:a16="http://schemas.microsoft.com/office/drawing/2014/main" id="{DFD2A913-E6DC-92EA-A9EA-DEE81E314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3728" y="0"/>
            <a:ext cx="1685077" cy="400110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2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nb</a:t>
            </a:r>
            <a:r>
              <a:rPr lang="en-US" altLang="sk-SK" sz="2000" baseline="30000" dirty="0">
                <a:solidFill>
                  <a:schemeClr val="accent2"/>
                </a:solidFill>
                <a:latin typeface="Symbol" panose="05050102010706020507" pitchFamily="18" charset="2"/>
              </a:rPr>
              <a:t>-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b</a:t>
            </a:r>
            <a:r>
              <a:rPr lang="en-US" altLang="sk-SK" sz="2000" baseline="30000" dirty="0">
                <a:solidFill>
                  <a:schemeClr val="accent2"/>
                </a:solidFill>
                <a:latin typeface="Symbol" panose="05050102010706020507" pitchFamily="18" charset="2"/>
              </a:rPr>
              <a:t>-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-</a:t>
            </a:r>
            <a:r>
              <a:rPr lang="en-US" altLang="sk-SK" sz="2000" dirty="0">
                <a:solidFill>
                  <a:schemeClr val="accent2"/>
                </a:solidFill>
              </a:rPr>
              <a:t>decay</a:t>
            </a:r>
            <a:endParaRPr lang="en-US" altLang="sk-SK" sz="2000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sp>
        <p:nvSpPr>
          <p:cNvPr id="74762" name="Text Box 9">
            <a:extLst>
              <a:ext uri="{FF2B5EF4-FFF2-40B4-BE49-F238E27FC236}">
                <a16:creationId xmlns:a16="http://schemas.microsoft.com/office/drawing/2014/main" id="{4F2C010E-B1A1-BF1C-C89E-7243A57AF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8957" y="1676400"/>
            <a:ext cx="17780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baseline="30000" dirty="0"/>
              <a:t>100</a:t>
            </a:r>
            <a:r>
              <a:rPr lang="en-US" altLang="sk-SK" sz="2000" dirty="0"/>
              <a:t>Mo </a:t>
            </a:r>
            <a:r>
              <a:rPr lang="en-US" altLang="sk-SK" sz="2000" dirty="0">
                <a:cs typeface="Times New Roman" panose="02020603050405020304" pitchFamily="18" charset="0"/>
              </a:rPr>
              <a:t>→ </a:t>
            </a:r>
            <a:r>
              <a:rPr lang="en-US" altLang="sk-SK" sz="2000" baseline="30000" dirty="0">
                <a:cs typeface="Times New Roman" panose="02020603050405020304" pitchFamily="18" charset="0"/>
              </a:rPr>
              <a:t>100</a:t>
            </a:r>
            <a:r>
              <a:rPr lang="en-US" altLang="sk-SK" sz="2000" dirty="0">
                <a:cs typeface="Times New Roman" panose="02020603050405020304" pitchFamily="18" charset="0"/>
              </a:rPr>
              <a:t>Ru</a:t>
            </a:r>
            <a:endParaRPr lang="en-US" altLang="sk-SK" sz="2000" baseline="30000" dirty="0">
              <a:cs typeface="Times New Roman" panose="02020603050405020304" pitchFamily="18" charset="0"/>
            </a:endParaRPr>
          </a:p>
        </p:txBody>
      </p:sp>
      <p:sp>
        <p:nvSpPr>
          <p:cNvPr id="74763" name="Text Box 10">
            <a:extLst>
              <a:ext uri="{FF2B5EF4-FFF2-40B4-BE49-F238E27FC236}">
                <a16:creationId xmlns:a16="http://schemas.microsoft.com/office/drawing/2014/main" id="{D35EDA92-25B1-6182-F182-17194FBBF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751" y="2773362"/>
            <a:ext cx="974725" cy="1311275"/>
          </a:xfrm>
          <a:prstGeom prst="rect">
            <a:avLst/>
          </a:prstGeom>
          <a:solidFill>
            <a:srgbClr val="D3DCF9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Do not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depend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 err="1"/>
              <a:t>M</a:t>
            </a:r>
            <a:r>
              <a:rPr lang="en-US" altLang="sk-SK" sz="2000" baseline="30000" dirty="0" err="1"/>
              <a:t>i</a:t>
            </a:r>
            <a:r>
              <a:rPr lang="en-US" altLang="sk-SK" sz="2000" dirty="0" err="1"/>
              <a:t>M</a:t>
            </a:r>
            <a:r>
              <a:rPr lang="en-US" altLang="sk-SK" sz="2000" baseline="30000" dirty="0" err="1"/>
              <a:t>f</a:t>
            </a:r>
            <a:r>
              <a:rPr lang="en-US" altLang="sk-SK" sz="2000" dirty="0"/>
              <a:t> </a:t>
            </a:r>
          </a:p>
        </p:txBody>
      </p:sp>
      <p:sp>
        <p:nvSpPr>
          <p:cNvPr id="2" name="Text Box 17">
            <a:extLst>
              <a:ext uri="{FF2B5EF4-FFF2-40B4-BE49-F238E27FC236}">
                <a16:creationId xmlns:a16="http://schemas.microsoft.com/office/drawing/2014/main" id="{494547D6-98D8-F62E-92E5-32F88B8C9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12" y="1524000"/>
            <a:ext cx="2361736" cy="317009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/>
              <a:t>E</a:t>
            </a:r>
            <a:r>
              <a:rPr lang="sk-SK" altLang="sk-SK" sz="2000" baseline="-25000" dirty="0">
                <a:solidFill>
                  <a:srgbClr val="008000"/>
                </a:solidFill>
              </a:rPr>
              <a:t>1</a:t>
            </a:r>
            <a:r>
              <a:rPr lang="en-US" altLang="sk-SK" sz="2000" dirty="0"/>
              <a:t>-E</a:t>
            </a:r>
            <a:r>
              <a:rPr lang="en-US" altLang="sk-SK" sz="2000" baseline="-25000" dirty="0">
                <a:solidFill>
                  <a:srgbClr val="FF0000"/>
                </a:solidFill>
              </a:rPr>
              <a:t>i</a:t>
            </a:r>
            <a:r>
              <a:rPr lang="en-US" altLang="sk-SK" sz="2000" baseline="-25000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sk-SK" sz="2000" dirty="0">
                <a:cs typeface="Times New Roman" panose="02020603050405020304" pitchFamily="18" charset="0"/>
              </a:rPr>
              <a:t>≈ 0 or neg. </a:t>
            </a:r>
            <a:r>
              <a:rPr lang="en-US" altLang="sk-SK" sz="2000" dirty="0"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sensitivity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to lepton energies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in energy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Denominators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sk-SK" sz="2000" dirty="0">
              <a:solidFill>
                <a:schemeClr val="accent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 algn="ctr" eaLnBrk="1" hangingPunct="1">
              <a:spcBef>
                <a:spcPct val="0"/>
              </a:spcBef>
              <a:buFont typeface="Symbol" panose="05050102010706020507" pitchFamily="18" charset="2"/>
              <a:buChar char="Þ"/>
            </a:pPr>
            <a:r>
              <a:rPr lang="en-US" altLang="sk-SK" sz="20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SSD </a:t>
            </a:r>
            <a:r>
              <a:rPr lang="en-US" altLang="sk-SK" sz="2000" dirty="0"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US" altLang="sk-SK" sz="2000" dirty="0">
                <a:solidFill>
                  <a:schemeClr val="accent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nd </a:t>
            </a:r>
            <a:r>
              <a:rPr lang="en-US" altLang="sk-SK" sz="2000" dirty="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HSD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sk-SK" sz="2000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offer different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008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differential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008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characteristics</a:t>
            </a:r>
            <a:r>
              <a:rPr lang="en-US" altLang="sk-SK" sz="2000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743" name="Text Box 18">
            <a:extLst>
              <a:ext uri="{FF2B5EF4-FFF2-40B4-BE49-F238E27FC236}">
                <a16:creationId xmlns:a16="http://schemas.microsoft.com/office/drawing/2014/main" id="{33BED76F-897C-03B0-7E20-B4232E29A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29" y="5957887"/>
            <a:ext cx="2416046" cy="584775"/>
          </a:xfrm>
          <a:prstGeom prst="rect">
            <a:avLst/>
          </a:prstGeom>
          <a:solidFill>
            <a:srgbClr val="D3DCF9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1600" dirty="0"/>
              <a:t>F.</a:t>
            </a:r>
            <a:r>
              <a:rPr lang="sk-SK" altLang="sk-SK" sz="1600" dirty="0"/>
              <a:t>Š</a:t>
            </a:r>
            <a:r>
              <a:rPr lang="en-US" altLang="sk-SK" sz="1600" dirty="0"/>
              <a:t>.</a:t>
            </a:r>
            <a:r>
              <a:rPr lang="fr-FR" altLang="sk-SK" sz="1600" dirty="0"/>
              <a:t>,</a:t>
            </a:r>
            <a:r>
              <a:rPr lang="sk-SK" altLang="sk-SK" sz="1600" dirty="0"/>
              <a:t> </a:t>
            </a:r>
            <a:r>
              <a:rPr lang="sk-SK" altLang="sk-SK" sz="1600" dirty="0" err="1"/>
              <a:t>Šmotlák</a:t>
            </a:r>
            <a:r>
              <a:rPr lang="sk-SK" altLang="sk-SK" sz="1600" dirty="0"/>
              <a:t>, </a:t>
            </a:r>
            <a:r>
              <a:rPr lang="sk-SK" altLang="sk-SK" sz="1600" dirty="0" err="1"/>
              <a:t>Semenov</a:t>
            </a:r>
            <a:r>
              <a:rPr lang="fr-FR" altLang="sk-SK" sz="1600" dirty="0"/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sk-SK" sz="1600" dirty="0"/>
              <a:t>J. </a:t>
            </a:r>
            <a:r>
              <a:rPr lang="ru-RU" altLang="sk-SK" sz="1600" dirty="0" err="1"/>
              <a:t>Phys</a:t>
            </a:r>
            <a:r>
              <a:rPr lang="ru-RU" altLang="sk-SK" sz="1600" dirty="0"/>
              <a:t>. G, 27</a:t>
            </a:r>
            <a:r>
              <a:rPr lang="fr-FR" altLang="sk-SK" sz="1600" dirty="0"/>
              <a:t>,</a:t>
            </a:r>
            <a:r>
              <a:rPr lang="ru-RU" altLang="sk-SK" sz="1600" dirty="0"/>
              <a:t> </a:t>
            </a:r>
            <a:r>
              <a:rPr lang="fr-FR" altLang="sk-SK" sz="1600" dirty="0"/>
              <a:t>2233, 2001</a:t>
            </a:r>
            <a:endParaRPr lang="ru-RU" altLang="sk-SK" sz="16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55CE-6B15-8F3B-3D70-26F0D9D8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112D-F7DD-A8D2-741C-33AF5F8A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BDA2-50AC-A133-DD14-5E8B187E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21</a:t>
            </a:fld>
            <a:endParaRPr lang="en-US" altLang="sk-SK"/>
          </a:p>
        </p:txBody>
      </p:sp>
      <p:pic>
        <p:nvPicPr>
          <p:cNvPr id="3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F498B347-948F-FB1A-1A98-1AB9577AB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6" y="0"/>
            <a:ext cx="11682225" cy="6867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8DA59-0A76-752F-746F-38D94F030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"/>
            <a:ext cx="2961905" cy="438095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0" name="Picture 9" descr="A black background with red letters&#10;&#10;AI-generated content may be incorrect.">
            <a:extLst>
              <a:ext uri="{FF2B5EF4-FFF2-40B4-BE49-F238E27FC236}">
                <a16:creationId xmlns:a16="http://schemas.microsoft.com/office/drawing/2014/main" id="{DF5F5E48-F09E-B332-A5FA-CA2346944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682" y="685800"/>
            <a:ext cx="4536753" cy="65289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FF98A5-2F26-1C6F-CDC9-CD01B7CFD6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9" y="6477000"/>
            <a:ext cx="3285714" cy="380952"/>
          </a:xfrm>
          <a:prstGeom prst="rect">
            <a:avLst/>
          </a:prstGeom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0F89C410-50D9-AC06-88FA-698C7DA72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42" y="0"/>
            <a:ext cx="2182008" cy="150810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Semi-empirical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formula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for </a:t>
            </a: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400" dirty="0">
                <a:solidFill>
                  <a:srgbClr val="FF0000"/>
                </a:solidFill>
              </a:rPr>
              <a:t>-decay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(</a:t>
            </a:r>
            <a:r>
              <a:rPr lang="en-US" altLang="sk-SK" sz="2000" dirty="0" err="1"/>
              <a:t>g.s.</a:t>
            </a:r>
            <a:r>
              <a:rPr lang="en-US" altLang="sk-SK" sz="2000" dirty="0"/>
              <a:t> to </a:t>
            </a:r>
            <a:r>
              <a:rPr lang="en-US" altLang="sk-SK" sz="2000" dirty="0" err="1"/>
              <a:t>g.s.</a:t>
            </a:r>
            <a:r>
              <a:rPr lang="en-US" altLang="sk-SK" sz="2000" dirty="0"/>
              <a:t>)</a:t>
            </a:r>
            <a:endParaRPr lang="sk-SK" altLang="sk-SK" sz="2000" dirty="0"/>
          </a:p>
        </p:txBody>
      </p:sp>
      <p:sp>
        <p:nvSpPr>
          <p:cNvPr id="16" name="Text Box 4">
            <a:extLst>
              <a:ext uri="{FF2B5EF4-FFF2-40B4-BE49-F238E27FC236}">
                <a16:creationId xmlns:a16="http://schemas.microsoft.com/office/drawing/2014/main" id="{B35E207A-41F6-D623-0C58-496DBA93A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0058" y="6406338"/>
            <a:ext cx="2258696" cy="338554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sk-SK" sz="1600" dirty="0"/>
              <a:t>PRC 111, 024307</a:t>
            </a:r>
            <a:r>
              <a:rPr lang="en-US" altLang="sk-SK" sz="1600" dirty="0"/>
              <a:t> </a:t>
            </a:r>
            <a:r>
              <a:rPr lang="nn-NO" altLang="sk-SK" sz="1600" dirty="0"/>
              <a:t>(2025)</a:t>
            </a:r>
            <a:endParaRPr lang="en-US" altLang="sk-SK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6D303-ECE9-77D4-1976-2D4BA9EF9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9500" y="4804064"/>
            <a:ext cx="1905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29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55CE-6B15-8F3B-3D70-26F0D9D8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112D-F7DD-A8D2-741C-33AF5F8A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BDA2-50AC-A133-DD14-5E8B187E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22</a:t>
            </a:fld>
            <a:endParaRPr lang="en-US" altLang="sk-SK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06C5E0-68A6-819C-D60F-515830110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1" y="454673"/>
            <a:ext cx="2103120" cy="716794"/>
          </a:xfrm>
          <a:prstGeom prst="rect">
            <a:avLst/>
          </a:prstGeom>
          <a:solidFill>
            <a:srgbClr val="CCECFF"/>
          </a:solidFill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7A5365-15D9-D176-CB50-4E0E4A4A0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295400"/>
            <a:ext cx="12198515" cy="525780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C80B9740-CB72-A15C-99DA-167AD97BF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2185" y="420383"/>
            <a:ext cx="4854215" cy="707886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There is no reliable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calculation of the </a:t>
            </a:r>
            <a:r>
              <a:rPr lang="en-US" altLang="sk-SK" sz="2000" i="1" dirty="0">
                <a:solidFill>
                  <a:schemeClr val="accent2"/>
                </a:solidFill>
              </a:rPr>
              <a:t>2</a:t>
            </a:r>
            <a:r>
              <a:rPr lang="en-US" altLang="sk-SK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000" i="1" dirty="0">
                <a:solidFill>
                  <a:schemeClr val="accent2"/>
                </a:solidFill>
              </a:rPr>
              <a:t>-decay NMEs yet</a:t>
            </a:r>
            <a:r>
              <a:rPr lang="en-US" altLang="sk-SK" sz="2000" dirty="0">
                <a:solidFill>
                  <a:schemeClr val="accent2"/>
                </a:solidFill>
              </a:rPr>
              <a:t>  </a:t>
            </a:r>
            <a:endParaRPr lang="sk-SK" altLang="sk-SK" sz="2000" dirty="0">
              <a:solidFill>
                <a:schemeClr val="accent2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4BAADACA-A899-3CCE-AAAC-7E29FFDC2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253" y="731119"/>
            <a:ext cx="2258696" cy="338554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sk-SK" sz="1600" dirty="0"/>
              <a:t>PRC 111, 024307</a:t>
            </a:r>
            <a:r>
              <a:rPr lang="en-US" altLang="sk-SK" sz="1600" dirty="0"/>
              <a:t> </a:t>
            </a:r>
            <a:r>
              <a:rPr lang="nn-NO" altLang="sk-SK" sz="1600" dirty="0"/>
              <a:t>(2025)</a:t>
            </a:r>
            <a:endParaRPr lang="en-US" altLang="sk-SK" sz="1600" dirty="0"/>
          </a:p>
        </p:txBody>
      </p:sp>
    </p:spTree>
    <p:extLst>
      <p:ext uri="{BB962C8B-B14F-4D97-AF65-F5344CB8AC3E}">
        <p14:creationId xmlns:p14="http://schemas.microsoft.com/office/powerpoint/2010/main" val="1757905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BF88F7-8676-4A37-8276-F549C963836C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5325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5325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701082-4B16-4ECC-8C16-2DD6FF7CB8E8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sk-SK" sz="1400"/>
          </a:p>
        </p:txBody>
      </p:sp>
      <p:sp>
        <p:nvSpPr>
          <p:cNvPr id="53255" name="TextBox 12"/>
          <p:cNvSpPr txBox="1">
            <a:spLocks noChangeArrowheads="1"/>
          </p:cNvSpPr>
          <p:nvPr/>
        </p:nvSpPr>
        <p:spPr bwMode="auto">
          <a:xfrm>
            <a:off x="744868" y="12096"/>
            <a:ext cx="343639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Improved description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the </a:t>
            </a: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0nbb</a:t>
            </a:r>
            <a:r>
              <a:rPr lang="en-US" altLang="sk-SK" sz="2400" dirty="0">
                <a:solidFill>
                  <a:srgbClr val="FF0000"/>
                </a:solidFill>
              </a:rPr>
              <a:t>–decay rate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chemeClr val="accent2"/>
                </a:solidFill>
              </a:rPr>
              <a:t>(a way to fix </a:t>
            </a:r>
            <a:r>
              <a:rPr lang="en-US" altLang="sk-SK" sz="2400" dirty="0" err="1"/>
              <a:t>g</a:t>
            </a:r>
            <a:r>
              <a:rPr lang="en-US" altLang="sk-SK" sz="2400" baseline="-25000" dirty="0" err="1"/>
              <a:t>A</a:t>
            </a:r>
            <a:r>
              <a:rPr lang="en-US" altLang="sk-SK" sz="2400" baseline="-25000" dirty="0"/>
              <a:t> </a:t>
            </a:r>
            <a:r>
              <a:rPr lang="en-US" altLang="sk-SK" sz="2400" baseline="30000" dirty="0"/>
              <a:t>ef</a:t>
            </a:r>
            <a:r>
              <a:rPr lang="en-US" altLang="sk-SK" sz="2400" baseline="30000" dirty="0">
                <a:solidFill>
                  <a:schemeClr val="accent2"/>
                </a:solidFill>
              </a:rPr>
              <a:t>f</a:t>
            </a:r>
            <a:r>
              <a:rPr lang="en-US" altLang="sk-SK" sz="2400" dirty="0">
                <a:solidFill>
                  <a:schemeClr val="accent2"/>
                </a:solidFill>
              </a:rPr>
              <a:t>)</a:t>
            </a:r>
            <a:endParaRPr lang="sk-SK" altLang="sk-SK" sz="2400" baseline="-25000" dirty="0">
              <a:solidFill>
                <a:schemeClr val="accent2"/>
              </a:solidFill>
            </a:endParaRPr>
          </a:p>
        </p:txBody>
      </p:sp>
      <p:pic>
        <p:nvPicPr>
          <p:cNvPr id="53256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843" y="1188806"/>
            <a:ext cx="58769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7" name="TextBox 14"/>
          <p:cNvSpPr txBox="1">
            <a:spLocks noChangeArrowheads="1"/>
          </p:cNvSpPr>
          <p:nvPr/>
        </p:nvSpPr>
        <p:spPr bwMode="auto">
          <a:xfrm>
            <a:off x="97495" y="2150971"/>
            <a:ext cx="2057678" cy="400110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Taylor expansion</a:t>
            </a:r>
            <a:endParaRPr lang="sk-SK" altLang="sk-SK" sz="2000" dirty="0"/>
          </a:p>
        </p:txBody>
      </p:sp>
      <p:pic>
        <p:nvPicPr>
          <p:cNvPr id="53258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1866435"/>
            <a:ext cx="2311400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9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48" y="2672754"/>
            <a:ext cx="19542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Box 17"/>
          <p:cNvSpPr txBox="1">
            <a:spLocks noChangeArrowheads="1"/>
          </p:cNvSpPr>
          <p:nvPr/>
        </p:nvSpPr>
        <p:spPr bwMode="auto">
          <a:xfrm>
            <a:off x="97495" y="2955368"/>
            <a:ext cx="931862" cy="400050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/>
              <a:t>We get</a:t>
            </a:r>
            <a:endParaRPr lang="sk-SK" altLang="sk-SK" sz="2000"/>
          </a:p>
        </p:txBody>
      </p:sp>
      <p:sp>
        <p:nvSpPr>
          <p:cNvPr id="53261" name="TextBox 11"/>
          <p:cNvSpPr txBox="1">
            <a:spLocks noChangeArrowheads="1"/>
          </p:cNvSpPr>
          <p:nvPr/>
        </p:nvSpPr>
        <p:spPr bwMode="auto">
          <a:xfrm>
            <a:off x="914400" y="5845388"/>
            <a:ext cx="9971127" cy="707886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i="1" dirty="0" err="1">
                <a:solidFill>
                  <a:schemeClr val="accent2"/>
                </a:solidFill>
              </a:rPr>
              <a:t>The</a:t>
            </a:r>
            <a:r>
              <a:rPr lang="sk-SK" altLang="sk-SK" sz="2000" i="1" dirty="0">
                <a:solidFill>
                  <a:schemeClr val="accent2"/>
                </a:solidFill>
              </a:rPr>
              <a:t>  </a:t>
            </a:r>
            <a:r>
              <a:rPr lang="sk-SK" altLang="sk-SK" sz="2000" i="1" dirty="0" err="1"/>
              <a:t>g</a:t>
            </a:r>
            <a:r>
              <a:rPr lang="sk-SK" altLang="sk-SK" sz="2000" i="1" baseline="-25000" dirty="0" err="1"/>
              <a:t>A</a:t>
            </a:r>
            <a:r>
              <a:rPr lang="sk-SK" altLang="sk-SK" sz="2000" i="1" baseline="30000" dirty="0" err="1"/>
              <a:t>eff</a:t>
            </a:r>
            <a:r>
              <a:rPr lang="sk-SK" altLang="sk-SK" sz="2000" i="1" dirty="0"/>
              <a:t> </a:t>
            </a:r>
            <a:r>
              <a:rPr lang="sk-SK" altLang="sk-SK" sz="2000" i="1" dirty="0" err="1">
                <a:solidFill>
                  <a:schemeClr val="accent2"/>
                </a:solidFill>
              </a:rPr>
              <a:t>can</a:t>
            </a:r>
            <a:r>
              <a:rPr lang="sk-SK" altLang="sk-SK" sz="2000" i="1" dirty="0">
                <a:solidFill>
                  <a:schemeClr val="accent2"/>
                </a:solidFill>
              </a:rPr>
              <a:t> </a:t>
            </a:r>
            <a:r>
              <a:rPr lang="sk-SK" altLang="sk-SK" sz="2000" i="1" dirty="0" err="1">
                <a:solidFill>
                  <a:schemeClr val="accent2"/>
                </a:solidFill>
              </a:rPr>
              <a:t>be</a:t>
            </a:r>
            <a:r>
              <a:rPr lang="sk-SK" altLang="sk-SK" sz="2000" i="1" dirty="0">
                <a:solidFill>
                  <a:schemeClr val="accent2"/>
                </a:solidFill>
              </a:rPr>
              <a:t> </a:t>
            </a:r>
            <a:r>
              <a:rPr lang="sk-SK" altLang="sk-SK" sz="2000" i="1" dirty="0" err="1">
                <a:solidFill>
                  <a:schemeClr val="accent2"/>
                </a:solidFill>
              </a:rPr>
              <a:t>deterimed</a:t>
            </a:r>
            <a:r>
              <a:rPr lang="sk-SK" altLang="sk-SK" sz="2000" i="1" dirty="0">
                <a:solidFill>
                  <a:schemeClr val="accent2"/>
                </a:solidFill>
              </a:rPr>
              <a:t> </a:t>
            </a:r>
            <a:r>
              <a:rPr lang="sk-SK" altLang="sk-SK" sz="2000" i="1" dirty="0" err="1">
                <a:solidFill>
                  <a:srgbClr val="FF0000"/>
                </a:solidFill>
              </a:rPr>
              <a:t>with</a:t>
            </a:r>
            <a:r>
              <a:rPr lang="sk-SK" altLang="sk-SK" sz="2000" i="1" dirty="0">
                <a:solidFill>
                  <a:srgbClr val="FF0000"/>
                </a:solidFill>
              </a:rPr>
              <a:t> </a:t>
            </a:r>
            <a:r>
              <a:rPr lang="sk-SK" altLang="sk-SK" sz="2000" i="1" dirty="0" err="1">
                <a:solidFill>
                  <a:srgbClr val="FF0000"/>
                </a:solidFill>
              </a:rPr>
              <a:t>measured</a:t>
            </a:r>
            <a:r>
              <a:rPr lang="sk-SK" altLang="sk-SK" sz="2000" i="1" dirty="0">
                <a:solidFill>
                  <a:srgbClr val="FF0000"/>
                </a:solidFill>
              </a:rPr>
              <a:t> </a:t>
            </a:r>
            <a:r>
              <a:rPr lang="sk-SK" altLang="sk-SK" sz="2000" i="1" dirty="0" err="1">
                <a:solidFill>
                  <a:srgbClr val="FF0000"/>
                </a:solidFill>
              </a:rPr>
              <a:t>half-life</a:t>
            </a:r>
            <a:r>
              <a:rPr lang="en-US" altLang="sk-SK" sz="2000" i="1" dirty="0">
                <a:solidFill>
                  <a:srgbClr val="FF0000"/>
                </a:solidFill>
              </a:rPr>
              <a:t> and ratio  of NMEs</a:t>
            </a:r>
            <a:r>
              <a:rPr lang="sk-SK" altLang="sk-SK" sz="2000" i="1" dirty="0">
                <a:solidFill>
                  <a:srgbClr val="FF0000"/>
                </a:solidFill>
              </a:rPr>
              <a:t> </a:t>
            </a:r>
            <a:r>
              <a:rPr lang="en-US" altLang="sk-SK" sz="2000" i="1" dirty="0">
                <a:solidFill>
                  <a:schemeClr val="accent2"/>
                </a:solidFill>
              </a:rPr>
              <a:t>and </a:t>
            </a:r>
            <a:r>
              <a:rPr lang="en-US" altLang="sk-SK" sz="2000" i="1" dirty="0"/>
              <a:t>calculated NME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dominated by transitions through low lying states of the intermediate nucleus</a:t>
            </a:r>
            <a:r>
              <a:rPr lang="sk-SK" altLang="sk-SK" sz="2000" i="1" dirty="0">
                <a:solidFill>
                  <a:schemeClr val="accent2"/>
                </a:solidFill>
              </a:rPr>
              <a:t> </a:t>
            </a:r>
            <a:r>
              <a:rPr lang="en-US" altLang="sk-SK" sz="2000" i="1" dirty="0"/>
              <a:t>(ISM)</a:t>
            </a:r>
            <a:endParaRPr lang="sk-SK" altLang="sk-SK" sz="2000" i="1" dirty="0"/>
          </a:p>
        </p:txBody>
      </p:sp>
      <p:pic>
        <p:nvPicPr>
          <p:cNvPr id="5326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2" y="2076924"/>
            <a:ext cx="3817938" cy="68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126334" y="1272666"/>
            <a:ext cx="2531462" cy="369332"/>
          </a:xfrm>
          <a:prstGeom prst="rect">
            <a:avLst/>
          </a:prstGeom>
          <a:solidFill>
            <a:srgbClr val="D3DCF9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rgbClr val="FF0000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 b="1">
                <a:solidFill>
                  <a:srgbClr val="FF0000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 b="1">
                <a:solidFill>
                  <a:srgbClr val="FF0000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 b="1">
                <a:solidFill>
                  <a:srgbClr val="FF0000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 b="1">
                <a:solidFill>
                  <a:srgbClr val="FF00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sk-SK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sk-SK" altLang="sk-SK" sz="1800" dirty="0">
                <a:solidFill>
                  <a:schemeClr val="tx1"/>
                </a:solidFill>
                <a:latin typeface="+mj-lt"/>
              </a:rPr>
              <a:t>PRC 97, </a:t>
            </a:r>
            <a:r>
              <a:rPr lang="en-US" altLang="sk-SK" sz="1800" dirty="0">
                <a:solidFill>
                  <a:schemeClr val="tx1"/>
                </a:solidFill>
                <a:latin typeface="+mj-lt"/>
              </a:rPr>
              <a:t>0</a:t>
            </a:r>
            <a:r>
              <a:rPr lang="sk-SK" altLang="sk-SK" sz="1800" dirty="0">
                <a:solidFill>
                  <a:schemeClr val="tx1"/>
                </a:solidFill>
                <a:latin typeface="+mj-lt"/>
              </a:rPr>
              <a:t>34315</a:t>
            </a:r>
            <a:r>
              <a:rPr lang="en-US" altLang="sk-SK" sz="1800" dirty="0">
                <a:solidFill>
                  <a:schemeClr val="tx1"/>
                </a:solidFill>
                <a:latin typeface="+mj-lt"/>
              </a:rPr>
              <a:t> (20</a:t>
            </a:r>
            <a:r>
              <a:rPr lang="sk-SK" altLang="sk-SK" sz="1800" dirty="0">
                <a:solidFill>
                  <a:schemeClr val="tx1"/>
                </a:solidFill>
                <a:latin typeface="+mj-lt"/>
              </a:rPr>
              <a:t>1</a:t>
            </a:r>
            <a:r>
              <a:rPr lang="en-US" altLang="sk-SK" sz="1800" dirty="0">
                <a:solidFill>
                  <a:schemeClr val="tx1"/>
                </a:solidFill>
                <a:latin typeface="+mj-lt"/>
              </a:rPr>
              <a:t>8)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6B5AD3E1-638A-607F-2FA9-0F046AEA5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0782" y="34109"/>
            <a:ext cx="6253635" cy="10156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Both 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000" dirty="0">
                <a:solidFill>
                  <a:schemeClr val="accent2"/>
                </a:solidFill>
              </a:rPr>
              <a:t> and 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0nbb</a:t>
            </a:r>
            <a:r>
              <a:rPr lang="en-US" altLang="sk-SK" sz="2000" dirty="0">
                <a:solidFill>
                  <a:schemeClr val="accent2"/>
                </a:solidFill>
              </a:rPr>
              <a:t> operators connect the same states.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Both change two neutrons into two protons.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Explaining 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000" dirty="0">
                <a:solidFill>
                  <a:schemeClr val="accent2"/>
                </a:solidFill>
              </a:rPr>
              <a:t>-decay is necessary but not sufficient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257EC-8189-69E5-05EE-E799D214C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5" y="3491491"/>
            <a:ext cx="5285714" cy="2095238"/>
          </a:xfrm>
          <a:prstGeom prst="rect">
            <a:avLst/>
          </a:prstGeom>
          <a:solidFill>
            <a:srgbClr val="DBF0F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9180B7-FEBE-AA04-24B9-0499D3334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724824"/>
            <a:ext cx="1685714" cy="1628571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5" name="Picture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653DC2D-958F-7B2F-90DC-763AEB2EB6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02" y="3487009"/>
            <a:ext cx="4689666" cy="1984375"/>
          </a:xfrm>
          <a:prstGeom prst="rect">
            <a:avLst/>
          </a:prstGeom>
          <a:solidFill>
            <a:srgbClr val="FFFFCC"/>
          </a:solidFill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B5B694-7021-4EA2-8E14-F78A4E9EEDEF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43413C-CE85-4004-B176-86CA48A5891E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sk-SK" sz="1400"/>
          </a:p>
        </p:txBody>
      </p:sp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433049" y="198248"/>
            <a:ext cx="4951997" cy="70788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 err="1">
                <a:solidFill>
                  <a:srgbClr val="FF0000"/>
                </a:solidFill>
                <a:latin typeface="+mj-lt"/>
              </a:rPr>
              <a:t>The</a:t>
            </a:r>
            <a:r>
              <a:rPr lang="sk-SK" altLang="sk-SK" sz="2000" dirty="0">
                <a:solidFill>
                  <a:srgbClr val="FF0000"/>
                </a:solidFill>
                <a:latin typeface="+mj-lt"/>
              </a:rPr>
              <a:t>  </a:t>
            </a: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running sum of the 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–decay NMEs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(QRPA)</a:t>
            </a:r>
            <a:endParaRPr lang="sk-SK" altLang="sk-SK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247581" y="177885"/>
            <a:ext cx="2170979" cy="1323439"/>
          </a:xfrm>
          <a:prstGeom prst="rect">
            <a:avLst/>
          </a:prstGeom>
          <a:solidFill>
            <a:srgbClr val="D3DCF9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sk-SK" altLang="sk-SK" dirty="0">
                <a:solidFill>
                  <a:schemeClr val="tx2"/>
                </a:solidFill>
                <a:latin typeface="Symbol" panose="05050102010706020507" pitchFamily="18" charset="2"/>
              </a:rPr>
              <a:t>x</a:t>
            </a:r>
            <a:r>
              <a:rPr lang="en-US" altLang="sk-SK" baseline="-25000" dirty="0">
                <a:solidFill>
                  <a:schemeClr val="tx2"/>
                </a:solidFill>
                <a:latin typeface="+mj-lt"/>
              </a:rPr>
              <a:t>13</a:t>
            </a:r>
            <a:r>
              <a:rPr lang="sk-SK" altLang="sk-SK" dirty="0">
                <a:solidFill>
                  <a:schemeClr val="tx2"/>
                </a:solidFill>
              </a:rPr>
              <a:t> </a:t>
            </a:r>
            <a:r>
              <a:rPr lang="en-US" altLang="sk-SK" dirty="0">
                <a:solidFill>
                  <a:schemeClr val="accent2"/>
                </a:solidFill>
              </a:rPr>
              <a:t>tell us about</a:t>
            </a:r>
          </a:p>
          <a:p>
            <a:pPr>
              <a:defRPr/>
            </a:pPr>
            <a:r>
              <a:rPr lang="en-US" altLang="sk-SK" dirty="0">
                <a:solidFill>
                  <a:schemeClr val="accent2"/>
                </a:solidFill>
              </a:rPr>
              <a:t> importance of </a:t>
            </a:r>
          </a:p>
          <a:p>
            <a:pPr>
              <a:defRPr/>
            </a:pPr>
            <a:r>
              <a:rPr lang="en-US" altLang="sk-SK" dirty="0">
                <a:solidFill>
                  <a:schemeClr val="accent2"/>
                </a:solidFill>
              </a:rPr>
              <a:t>higher lying states</a:t>
            </a:r>
          </a:p>
          <a:p>
            <a:pPr>
              <a:defRPr/>
            </a:pPr>
            <a:r>
              <a:rPr lang="en-US" altLang="sk-SK" dirty="0">
                <a:solidFill>
                  <a:schemeClr val="accent2"/>
                </a:solidFill>
              </a:rPr>
              <a:t> of int. </a:t>
            </a:r>
            <a:r>
              <a:rPr lang="en-US" altLang="sk-SK" dirty="0" err="1">
                <a:solidFill>
                  <a:schemeClr val="accent2"/>
                </a:solidFill>
              </a:rPr>
              <a:t>nucl</a:t>
            </a:r>
            <a:r>
              <a:rPr lang="en-US" altLang="sk-SK" dirty="0">
                <a:solidFill>
                  <a:schemeClr val="accent2"/>
                </a:solidFill>
              </a:rPr>
              <a:t>. </a:t>
            </a:r>
            <a:endParaRPr lang="sk-SK" altLang="sk-SK" dirty="0">
              <a:solidFill>
                <a:schemeClr val="accent2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581" y="1441522"/>
            <a:ext cx="5714997" cy="441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0" y="2317777"/>
            <a:ext cx="5678979" cy="4387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8495475" y="198248"/>
            <a:ext cx="4025461" cy="1754326"/>
          </a:xfrm>
          <a:prstGeom prst="rect">
            <a:avLst/>
          </a:prstGeom>
          <a:solidFill>
            <a:srgbClr val="D3DCF9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sk-SK" sz="1800" dirty="0">
                <a:solidFill>
                  <a:schemeClr val="accent2"/>
                </a:solidFill>
              </a:rPr>
              <a:t>HSD:</a:t>
            </a:r>
            <a:r>
              <a:rPr lang="sk-SK" altLang="sk-SK" sz="1800" dirty="0">
                <a:solidFill>
                  <a:schemeClr val="accent2"/>
                </a:solidFill>
              </a:rPr>
              <a:t> </a:t>
            </a:r>
            <a:r>
              <a:rPr lang="sk-SK" altLang="sk-SK" sz="1800" dirty="0">
                <a:solidFill>
                  <a:schemeClr val="tx2"/>
                </a:solidFill>
                <a:latin typeface="Symbol" panose="05050102010706020507" pitchFamily="18" charset="2"/>
              </a:rPr>
              <a:t>x</a:t>
            </a:r>
            <a:r>
              <a:rPr lang="en-US" altLang="sk-SK" sz="1800" baseline="-25000" dirty="0">
                <a:solidFill>
                  <a:schemeClr val="tx2"/>
                </a:solidFill>
                <a:latin typeface="+mj-lt"/>
              </a:rPr>
              <a:t>13</a:t>
            </a:r>
            <a:r>
              <a:rPr lang="en-US" altLang="sk-SK" sz="1800" dirty="0">
                <a:solidFill>
                  <a:schemeClr val="tx2"/>
                </a:solidFill>
                <a:latin typeface="+mj-lt"/>
                <a:sym typeface="Symbol" panose="05050102010706020507" pitchFamily="18" charset="2"/>
              </a:rPr>
              <a:t></a:t>
            </a:r>
            <a:r>
              <a:rPr lang="en-US" altLang="sk-SK" sz="1800" dirty="0">
                <a:solidFill>
                  <a:schemeClr val="tx2"/>
                </a:solidFill>
                <a:latin typeface="+mj-lt"/>
              </a:rPr>
              <a:t>0</a:t>
            </a:r>
          </a:p>
          <a:p>
            <a:pPr>
              <a:defRPr/>
            </a:pPr>
            <a:endParaRPr lang="en-US" altLang="sk-SK" sz="1800" dirty="0">
              <a:solidFill>
                <a:schemeClr val="tx2"/>
              </a:solidFill>
              <a:latin typeface="+mj-lt"/>
            </a:endParaRPr>
          </a:p>
          <a:p>
            <a:pPr>
              <a:defRPr/>
            </a:pPr>
            <a:r>
              <a:rPr lang="sk-SK" altLang="sk-SK" sz="1800" dirty="0">
                <a:solidFill>
                  <a:schemeClr val="tx2"/>
                </a:solidFill>
              </a:rPr>
              <a:t> </a:t>
            </a:r>
            <a:r>
              <a:rPr lang="sk-SK" altLang="sk-SK" sz="1800" dirty="0">
                <a:solidFill>
                  <a:schemeClr val="tx2"/>
                </a:solidFill>
                <a:latin typeface="Symbol" panose="05050102010706020507" pitchFamily="18" charset="2"/>
              </a:rPr>
              <a:t>x</a:t>
            </a:r>
            <a:r>
              <a:rPr lang="en-US" altLang="sk-SK" sz="1800" baseline="-25000" dirty="0">
                <a:solidFill>
                  <a:schemeClr val="tx2"/>
                </a:solidFill>
              </a:rPr>
              <a:t>13</a:t>
            </a:r>
            <a:r>
              <a:rPr lang="en-US" altLang="sk-SK" sz="1800" dirty="0">
                <a:solidFill>
                  <a:schemeClr val="tx2"/>
                </a:solidFill>
                <a:cs typeface="Times New Roman" panose="02020603050405020304" pitchFamily="18" charset="0"/>
              </a:rPr>
              <a:t>≈</a:t>
            </a:r>
            <a:r>
              <a:rPr lang="en-US" altLang="sk-SK" sz="1800" dirty="0">
                <a:solidFill>
                  <a:schemeClr val="tx2"/>
                </a:solidFill>
              </a:rPr>
              <a:t>1 (large) </a:t>
            </a:r>
          </a:p>
          <a:p>
            <a:pPr>
              <a:defRPr/>
            </a:pPr>
            <a:r>
              <a:rPr lang="en-US" altLang="sk-SK" sz="1800" dirty="0">
                <a:solidFill>
                  <a:schemeClr val="accent2"/>
                </a:solidFill>
              </a:rPr>
              <a:t>Possible because of a large cancellation</a:t>
            </a:r>
          </a:p>
          <a:p>
            <a:pPr>
              <a:defRPr/>
            </a:pPr>
            <a:r>
              <a:rPr lang="en-US" altLang="sk-SK" sz="1800" dirty="0">
                <a:solidFill>
                  <a:schemeClr val="accent2"/>
                </a:solidFill>
              </a:rPr>
              <a:t>of contributions through lower and</a:t>
            </a:r>
          </a:p>
          <a:p>
            <a:pPr>
              <a:defRPr/>
            </a:pPr>
            <a:r>
              <a:rPr lang="en-US" altLang="sk-SK" sz="1800" dirty="0">
                <a:solidFill>
                  <a:schemeClr val="accent2"/>
                </a:solidFill>
              </a:rPr>
              <a:t>higher-lying states of</a:t>
            </a:r>
            <a:r>
              <a:rPr lang="en-US" altLang="sk-SK" sz="1800" dirty="0">
                <a:solidFill>
                  <a:schemeClr val="tx2"/>
                </a:solidFill>
              </a:rPr>
              <a:t> (A,Z+1) </a:t>
            </a:r>
            <a:r>
              <a:rPr lang="en-US" altLang="sk-SK" sz="1800" dirty="0">
                <a:solidFill>
                  <a:schemeClr val="accent2"/>
                </a:solidFill>
              </a:rPr>
              <a:t>nucleus</a:t>
            </a:r>
            <a:endParaRPr lang="sk-SK" altLang="sk-SK" sz="1800" dirty="0">
              <a:solidFill>
                <a:schemeClr val="accent2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2" y="1056292"/>
            <a:ext cx="3785032" cy="12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100" y="1056292"/>
            <a:ext cx="202882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5623984" y="5698734"/>
            <a:ext cx="6568016" cy="1015663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sk-SK" dirty="0">
                <a:solidFill>
                  <a:schemeClr val="tx2"/>
                </a:solidFill>
                <a:latin typeface="Symbol" panose="05050102010706020507" pitchFamily="18" charset="2"/>
              </a:rPr>
              <a:t>x</a:t>
            </a:r>
            <a:r>
              <a:rPr lang="en-US" altLang="sk-SK" baseline="-25000" dirty="0">
                <a:solidFill>
                  <a:schemeClr val="tx2"/>
                </a:solidFill>
                <a:latin typeface="+mj-lt"/>
              </a:rPr>
              <a:t>13</a:t>
            </a:r>
            <a:r>
              <a:rPr lang="en-US" altLang="sk-SK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sk-SK" dirty="0">
                <a:solidFill>
                  <a:schemeClr val="accent2"/>
                </a:solidFill>
                <a:latin typeface="+mj-lt"/>
              </a:rPr>
              <a:t>can be determined phenomenologically  from the shape</a:t>
            </a:r>
          </a:p>
          <a:p>
            <a:pPr algn="ctr">
              <a:defRPr/>
            </a:pPr>
            <a:r>
              <a:rPr lang="en-US" altLang="sk-SK" dirty="0">
                <a:solidFill>
                  <a:schemeClr val="accent2"/>
                </a:solidFill>
                <a:latin typeface="+mj-lt"/>
              </a:rPr>
              <a:t> of energy  distributions of emitted electrons</a:t>
            </a:r>
            <a:r>
              <a:rPr lang="sk-SK" altLang="sk-SK" dirty="0">
                <a:solidFill>
                  <a:schemeClr val="accent2"/>
                </a:solidFill>
              </a:rPr>
              <a:t> </a:t>
            </a:r>
            <a:endParaRPr lang="en-US" altLang="sk-SK" dirty="0">
              <a:solidFill>
                <a:schemeClr val="accent2"/>
              </a:solidFill>
            </a:endParaRPr>
          </a:p>
          <a:p>
            <a:pPr algn="ctr"/>
            <a:r>
              <a:rPr lang="en-US" altLang="sk-SK" sz="1800" dirty="0">
                <a:solidFill>
                  <a:schemeClr val="tx1"/>
                </a:solidFill>
              </a:rPr>
              <a:t>F.</a:t>
            </a:r>
            <a:r>
              <a:rPr lang="sk-SK" altLang="sk-SK" sz="1800" dirty="0">
                <a:solidFill>
                  <a:schemeClr val="tx1"/>
                </a:solidFill>
              </a:rPr>
              <a:t>Š</a:t>
            </a:r>
            <a:r>
              <a:rPr lang="en-US" altLang="sk-SK" sz="1800" dirty="0">
                <a:solidFill>
                  <a:schemeClr val="tx1"/>
                </a:solidFill>
              </a:rPr>
              <a:t>.</a:t>
            </a:r>
            <a:r>
              <a:rPr lang="fr-FR" altLang="sk-SK" sz="1800" dirty="0">
                <a:solidFill>
                  <a:schemeClr val="tx1"/>
                </a:solidFill>
              </a:rPr>
              <a:t>,</a:t>
            </a:r>
            <a:r>
              <a:rPr lang="sk-SK" altLang="sk-SK" sz="1800" dirty="0">
                <a:solidFill>
                  <a:schemeClr val="tx1"/>
                </a:solidFill>
              </a:rPr>
              <a:t> </a:t>
            </a:r>
            <a:r>
              <a:rPr lang="sk-SK" altLang="sk-SK" sz="1800" dirty="0" err="1">
                <a:solidFill>
                  <a:schemeClr val="tx1"/>
                </a:solidFill>
              </a:rPr>
              <a:t>Šmotlák</a:t>
            </a:r>
            <a:r>
              <a:rPr lang="sk-SK" altLang="sk-SK" sz="1800" dirty="0">
                <a:solidFill>
                  <a:schemeClr val="tx1"/>
                </a:solidFill>
              </a:rPr>
              <a:t>, </a:t>
            </a:r>
            <a:r>
              <a:rPr lang="sk-SK" altLang="sk-SK" sz="1800" dirty="0" err="1">
                <a:solidFill>
                  <a:schemeClr val="tx1"/>
                </a:solidFill>
              </a:rPr>
              <a:t>Semenov</a:t>
            </a:r>
            <a:r>
              <a:rPr lang="en-US" altLang="sk-SK" sz="1800" dirty="0">
                <a:solidFill>
                  <a:schemeClr val="tx1"/>
                </a:solidFill>
              </a:rPr>
              <a:t>,</a:t>
            </a:r>
            <a:r>
              <a:rPr lang="fr-FR" altLang="sk-SK" sz="1800" dirty="0">
                <a:solidFill>
                  <a:schemeClr val="tx1"/>
                </a:solidFill>
              </a:rPr>
              <a:t>  </a:t>
            </a:r>
            <a:r>
              <a:rPr lang="ru-RU" altLang="sk-SK" sz="1800" dirty="0">
                <a:solidFill>
                  <a:schemeClr val="tx1"/>
                </a:solidFill>
              </a:rPr>
              <a:t>J. </a:t>
            </a:r>
            <a:r>
              <a:rPr lang="ru-RU" altLang="sk-SK" sz="1800" dirty="0" err="1">
                <a:solidFill>
                  <a:schemeClr val="tx1"/>
                </a:solidFill>
              </a:rPr>
              <a:t>Phys</a:t>
            </a:r>
            <a:r>
              <a:rPr lang="ru-RU" altLang="sk-SK" sz="1800" dirty="0">
                <a:solidFill>
                  <a:schemeClr val="tx1"/>
                </a:solidFill>
              </a:rPr>
              <a:t>. G, 27</a:t>
            </a:r>
            <a:r>
              <a:rPr lang="fr-FR" altLang="sk-SK" sz="1800" dirty="0">
                <a:solidFill>
                  <a:schemeClr val="tx1"/>
                </a:solidFill>
              </a:rPr>
              <a:t>,</a:t>
            </a:r>
            <a:r>
              <a:rPr lang="ru-RU" altLang="sk-SK" sz="1800" dirty="0">
                <a:solidFill>
                  <a:schemeClr val="tx1"/>
                </a:solidFill>
              </a:rPr>
              <a:t> </a:t>
            </a:r>
            <a:r>
              <a:rPr lang="fr-FR" altLang="sk-SK" sz="1800" dirty="0">
                <a:solidFill>
                  <a:schemeClr val="tx1"/>
                </a:solidFill>
              </a:rPr>
              <a:t>2233, 2001</a:t>
            </a:r>
            <a:endParaRPr lang="ru-RU" altLang="sk-SK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9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222" y="598874"/>
            <a:ext cx="6705600" cy="5181600"/>
          </a:xfrm>
          <a:prstGeom prst="rect">
            <a:avLst/>
          </a:prstGeom>
        </p:spPr>
      </p:pic>
      <p:sp>
        <p:nvSpPr>
          <p:cNvPr id="5427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B840A6-D82E-4349-8E68-D38BA5392C93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5427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5427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0700" y="6257925"/>
            <a:ext cx="1905000" cy="4572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3CECF0-18D8-438A-A759-310E7E54D17D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sk-SK" sz="1400"/>
          </a:p>
        </p:txBody>
      </p:sp>
      <p:pic>
        <p:nvPicPr>
          <p:cNvPr id="5427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6" y="3993356"/>
            <a:ext cx="52673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TextBox 8"/>
          <p:cNvSpPr txBox="1">
            <a:spLocks noChangeArrowheads="1"/>
          </p:cNvSpPr>
          <p:nvPr/>
        </p:nvSpPr>
        <p:spPr bwMode="auto">
          <a:xfrm>
            <a:off x="1208682" y="5410200"/>
            <a:ext cx="2913298" cy="646331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M</a:t>
            </a:r>
            <a:r>
              <a:rPr lang="en-US" altLang="sk-SK" sz="1800" baseline="-25000" dirty="0"/>
              <a:t>GT-3</a:t>
            </a:r>
            <a:r>
              <a:rPr lang="en-US" altLang="sk-SK" sz="1800" dirty="0"/>
              <a:t> </a:t>
            </a:r>
            <a:r>
              <a:rPr lang="en-US" altLang="sk-SK" sz="1800" dirty="0">
                <a:solidFill>
                  <a:schemeClr val="accent2"/>
                </a:solidFill>
              </a:rPr>
              <a:t>have  to be calculated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by nuclear  theory - ISM </a:t>
            </a:r>
            <a:endParaRPr lang="sk-SK" altLang="sk-SK" sz="1800" dirty="0">
              <a:solidFill>
                <a:schemeClr val="accent2"/>
              </a:solidFill>
            </a:endParaRPr>
          </a:p>
        </p:txBody>
      </p:sp>
      <p:sp>
        <p:nvSpPr>
          <p:cNvPr id="54280" name="Text Box 4"/>
          <p:cNvSpPr txBox="1">
            <a:spLocks noChangeArrowheads="1"/>
          </p:cNvSpPr>
          <p:nvPr/>
        </p:nvSpPr>
        <p:spPr bwMode="auto">
          <a:xfrm>
            <a:off x="7348537" y="5995987"/>
            <a:ext cx="3489325" cy="523875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 dirty="0" err="1"/>
              <a:t>KamLAND</a:t>
            </a:r>
            <a:r>
              <a:rPr lang="en-US" altLang="sk-SK" sz="1400" dirty="0"/>
              <a:t>-Zen Coll. (+J. Menendez, </a:t>
            </a:r>
            <a:r>
              <a:rPr lang="sk-SK" altLang="sk-SK" sz="1400" dirty="0"/>
              <a:t>F.Š.</a:t>
            </a:r>
            <a:r>
              <a:rPr lang="en-US" altLang="sk-SK" sz="1400" dirty="0"/>
              <a:t>)</a:t>
            </a:r>
            <a:r>
              <a:rPr lang="en-US" altLang="sk-SK" sz="14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sk-SK" sz="1400" dirty="0"/>
              <a:t>Phys.Rev.Lett. 122, 192501</a:t>
            </a:r>
            <a:r>
              <a:rPr lang="en-US" altLang="sk-SK" sz="1400" dirty="0"/>
              <a:t> </a:t>
            </a:r>
            <a:r>
              <a:rPr lang="nn-NO" altLang="sk-SK" sz="1400" dirty="0"/>
              <a:t>(2019)</a:t>
            </a:r>
            <a:endParaRPr lang="en-US" altLang="sk-SK" sz="1400" dirty="0"/>
          </a:p>
        </p:txBody>
      </p:sp>
      <p:sp>
        <p:nvSpPr>
          <p:cNvPr id="54282" name="TextBox 11"/>
          <p:cNvSpPr txBox="1">
            <a:spLocks noChangeArrowheads="1"/>
          </p:cNvSpPr>
          <p:nvPr/>
        </p:nvSpPr>
        <p:spPr bwMode="auto">
          <a:xfrm>
            <a:off x="53794" y="2226415"/>
            <a:ext cx="5533887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 err="1">
                <a:solidFill>
                  <a:schemeClr val="accent2"/>
                </a:solidFill>
              </a:rPr>
              <a:t>The</a:t>
            </a:r>
            <a:r>
              <a:rPr lang="sk-SK" altLang="sk-SK" sz="2000" dirty="0">
                <a:solidFill>
                  <a:schemeClr val="accent2"/>
                </a:solidFill>
              </a:rPr>
              <a:t>  </a:t>
            </a:r>
            <a:r>
              <a:rPr lang="sk-SK" altLang="sk-SK" sz="2000" dirty="0" err="1"/>
              <a:t>g</a:t>
            </a:r>
            <a:r>
              <a:rPr lang="sk-SK" altLang="sk-SK" sz="2000" baseline="-25000" dirty="0" err="1"/>
              <a:t>A</a:t>
            </a:r>
            <a:r>
              <a:rPr lang="sk-SK" altLang="sk-SK" sz="2000" baseline="30000" dirty="0" err="1"/>
              <a:t>eff</a:t>
            </a:r>
            <a:r>
              <a:rPr lang="sk-SK" altLang="sk-SK" sz="2000" dirty="0"/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can</a:t>
            </a: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be</a:t>
            </a: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deterimed</a:t>
            </a: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with</a:t>
            </a: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measured</a:t>
            </a:r>
            <a:endParaRPr lang="en-US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rgbClr val="FF0000"/>
                </a:solidFill>
              </a:rPr>
              <a:t>half-life</a:t>
            </a:r>
            <a:r>
              <a:rPr lang="en-US" altLang="sk-SK" sz="2000" dirty="0">
                <a:solidFill>
                  <a:srgbClr val="FF0000"/>
                </a:solidFill>
              </a:rPr>
              <a:t>, ratio of NMEs</a:t>
            </a:r>
            <a:r>
              <a:rPr lang="sk-SK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latin typeface="Symbol" panose="05050102010706020507" pitchFamily="18" charset="2"/>
              </a:rPr>
              <a:t>x</a:t>
            </a:r>
            <a:r>
              <a:rPr lang="en-US" altLang="sk-SK" sz="2000" baseline="-25000" dirty="0">
                <a:latin typeface="Symbol" panose="05050102010706020507" pitchFamily="18" charset="2"/>
              </a:rPr>
              <a:t>31</a:t>
            </a: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and </a:t>
            </a:r>
            <a:r>
              <a:rPr lang="en-US" altLang="sk-SK" sz="2000" dirty="0"/>
              <a:t>calculated NME,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 </a:t>
            </a:r>
            <a:r>
              <a:rPr lang="en-US" altLang="sk-SK" sz="2000" dirty="0">
                <a:solidFill>
                  <a:schemeClr val="accent2"/>
                </a:solidFill>
              </a:rPr>
              <a:t>dominated by transitions through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low lying states of the intermediate nucleus.</a:t>
            </a:r>
            <a:endParaRPr lang="sk-SK" altLang="sk-SK" sz="2000" dirty="0"/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61062" y="988664"/>
            <a:ext cx="4808537" cy="1016000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sk-SK" dirty="0">
                <a:solidFill>
                  <a:schemeClr val="tx2"/>
                </a:solidFill>
                <a:latin typeface="Symbol" panose="05050102010706020507" pitchFamily="18" charset="2"/>
              </a:rPr>
              <a:t>x</a:t>
            </a:r>
            <a:r>
              <a:rPr lang="en-US" altLang="sk-SK" baseline="-25000" dirty="0">
                <a:solidFill>
                  <a:schemeClr val="tx2"/>
                </a:solidFill>
                <a:latin typeface="+mj-lt"/>
              </a:rPr>
              <a:t>13</a:t>
            </a:r>
            <a:r>
              <a:rPr lang="en-US" altLang="sk-SK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sk-SK" dirty="0">
                <a:solidFill>
                  <a:schemeClr val="accent2"/>
                </a:solidFill>
                <a:latin typeface="+mj-lt"/>
              </a:rPr>
              <a:t>can be determined phenomenologically</a:t>
            </a:r>
          </a:p>
          <a:p>
            <a:pPr algn="ctr">
              <a:defRPr/>
            </a:pPr>
            <a:r>
              <a:rPr lang="en-US" altLang="sk-SK" dirty="0">
                <a:solidFill>
                  <a:schemeClr val="accent2"/>
                </a:solidFill>
                <a:latin typeface="+mj-lt"/>
              </a:rPr>
              <a:t> from the shape of energy </a:t>
            </a:r>
          </a:p>
          <a:p>
            <a:pPr algn="ctr">
              <a:defRPr/>
            </a:pPr>
            <a:r>
              <a:rPr lang="en-US" altLang="sk-SK" dirty="0">
                <a:solidFill>
                  <a:schemeClr val="accent2"/>
                </a:solidFill>
                <a:latin typeface="+mj-lt"/>
              </a:rPr>
              <a:t>distributions of emitted electrons</a:t>
            </a:r>
            <a:r>
              <a:rPr lang="sk-SK" altLang="sk-SK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71CBD39E-0B7A-F167-3702-3A82C30D2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203" y="55873"/>
            <a:ext cx="5378395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sk-SK" sz="2400" dirty="0" err="1">
                <a:latin typeface="+mj-lt"/>
              </a:rPr>
              <a:t>KamLAND</a:t>
            </a:r>
            <a:r>
              <a:rPr lang="en-US" altLang="sk-SK" sz="2400" dirty="0">
                <a:latin typeface="+mj-lt"/>
              </a:rPr>
              <a:t>-Zen Exp. </a:t>
            </a:r>
            <a:r>
              <a:rPr lang="en-US" altLang="sk-SK" sz="2400" dirty="0">
                <a:solidFill>
                  <a:schemeClr val="tx2"/>
                </a:solidFill>
                <a:latin typeface="+mj-lt"/>
              </a:rPr>
              <a:t>: </a:t>
            </a:r>
            <a:r>
              <a:rPr lang="en-US" altLang="sk-SK" sz="2400" dirty="0">
                <a:solidFill>
                  <a:schemeClr val="tx2"/>
                </a:solidFill>
                <a:latin typeface="Symbol" panose="05050102010706020507" pitchFamily="18" charset="2"/>
              </a:rPr>
              <a:t>x</a:t>
            </a:r>
            <a:r>
              <a:rPr lang="en-US" altLang="sk-SK" sz="2400" baseline="-25000" dirty="0">
                <a:solidFill>
                  <a:schemeClr val="tx2"/>
                </a:solidFill>
                <a:latin typeface="+mj-lt"/>
              </a:rPr>
              <a:t>13</a:t>
            </a:r>
            <a:r>
              <a:rPr lang="en-US" altLang="sk-SK" sz="2400" dirty="0">
                <a:solidFill>
                  <a:schemeClr val="tx2"/>
                </a:solidFill>
                <a:latin typeface="+mj-lt"/>
              </a:rPr>
              <a:t>&lt;0.26</a:t>
            </a:r>
            <a:r>
              <a:rPr lang="en-US" altLang="sk-SK" sz="2400" baseline="-25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en-US" altLang="sk-SK" sz="2400" baseline="30000" dirty="0">
                <a:solidFill>
                  <a:schemeClr val="accent2"/>
                </a:solidFill>
                <a:latin typeface="+mj-lt"/>
              </a:rPr>
              <a:t>136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 Xe)</a:t>
            </a:r>
            <a:r>
              <a:rPr lang="en-US" altLang="sk-SK" sz="2400" dirty="0">
                <a:solidFill>
                  <a:schemeClr val="accent2"/>
                </a:solidFill>
                <a:latin typeface="Symbol" panose="05050102010706020507" pitchFamily="18" charset="2"/>
              </a:rPr>
              <a:t> </a:t>
            </a:r>
            <a:endParaRPr lang="sk-SK" altLang="sk-SK" sz="24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B9845-AE88-7617-7422-1FA2A779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DE07A-419A-B0CB-6923-C2350D45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6049E-FFD9-D608-F722-C5CB0DF1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26</a:t>
            </a:fld>
            <a:endParaRPr lang="en-US" altLang="sk-SK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B27EDB08-6AE2-4980-DA0E-8E1AE2D1E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42583"/>
            <a:ext cx="7996100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sk-SK" sz="2400" dirty="0">
                <a:latin typeface="+mj-lt"/>
              </a:rPr>
              <a:t>CUPID-Mo Exp. </a:t>
            </a:r>
            <a:r>
              <a:rPr lang="en-US" altLang="sk-SK" sz="2400" dirty="0">
                <a:solidFill>
                  <a:schemeClr val="tx2"/>
                </a:solidFill>
                <a:latin typeface="+mj-lt"/>
              </a:rPr>
              <a:t>: </a:t>
            </a:r>
            <a:r>
              <a:rPr lang="en-US" altLang="sk-SK" sz="2400" dirty="0">
                <a:solidFill>
                  <a:schemeClr val="tx2"/>
                </a:solidFill>
                <a:latin typeface="Symbol" panose="05050102010706020507" pitchFamily="18" charset="2"/>
              </a:rPr>
              <a:t>x</a:t>
            </a:r>
            <a:r>
              <a:rPr lang="en-US" altLang="sk-SK" sz="2400" baseline="-25000" dirty="0">
                <a:solidFill>
                  <a:schemeClr val="tx2"/>
                </a:solidFill>
                <a:latin typeface="+mj-lt"/>
              </a:rPr>
              <a:t>13</a:t>
            </a:r>
            <a:r>
              <a:rPr lang="en-US" altLang="sk-SK" sz="2400" dirty="0">
                <a:solidFill>
                  <a:schemeClr val="tx2"/>
                </a:solidFill>
                <a:latin typeface="+mj-lt"/>
              </a:rPr>
              <a:t>=0.45±0.03 (stat) ±0.05 (syst) </a:t>
            </a:r>
            <a:r>
              <a:rPr lang="en-US" altLang="sk-SK" sz="2400" baseline="-25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en-US" altLang="sk-SK" sz="2400" baseline="30000" dirty="0">
                <a:solidFill>
                  <a:schemeClr val="accent2"/>
                </a:solidFill>
                <a:latin typeface="+mj-lt"/>
              </a:rPr>
              <a:t>100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 Mo)</a:t>
            </a:r>
            <a:r>
              <a:rPr lang="en-US" altLang="sk-SK" sz="2400" dirty="0">
                <a:solidFill>
                  <a:schemeClr val="accent2"/>
                </a:solidFill>
                <a:latin typeface="Symbol" panose="05050102010706020507" pitchFamily="18" charset="2"/>
              </a:rPr>
              <a:t> </a:t>
            </a:r>
            <a:endParaRPr lang="sk-SK" altLang="sk-SK" sz="2400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8D192F-E0D7-187E-C149-24486A582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396135" y="507917"/>
            <a:ext cx="5795865" cy="563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95549-01A7-D16F-9AAA-A61732AFE7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0134" y="1018032"/>
            <a:ext cx="5795865" cy="3858768"/>
          </a:xfrm>
          <a:prstGeom prst="rect">
            <a:avLst/>
          </a:prstGeom>
          <a:solidFill>
            <a:srgbClr val="FFFFCC"/>
          </a:solidFill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032875A8-981A-4C5A-32FA-F9ABCA38B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748" y="657251"/>
            <a:ext cx="3132461" cy="338554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n-NO" altLang="sk-SK" sz="1600" dirty="0"/>
              <a:t>Phys.Rev.Lett. 131, 162501</a:t>
            </a:r>
            <a:r>
              <a:rPr lang="en-US" altLang="sk-SK" sz="1600" dirty="0"/>
              <a:t> </a:t>
            </a:r>
            <a:r>
              <a:rPr lang="nn-NO" altLang="sk-SK" sz="1600" dirty="0"/>
              <a:t>(2023)</a:t>
            </a:r>
            <a:endParaRPr lang="en-US" altLang="sk-SK" sz="1600" dirty="0"/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D275C326-A9D9-2906-883C-B0CDDB756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23" y="4921847"/>
            <a:ext cx="4771114" cy="400110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/>
              <a:t>T</a:t>
            </a:r>
            <a:r>
              <a:rPr lang="en-US" altLang="sk-SK" sz="2000" baseline="-25000" dirty="0"/>
              <a:t>1/2</a:t>
            </a:r>
            <a:r>
              <a:rPr lang="en-US" altLang="sk-SK" sz="2000" dirty="0"/>
              <a:t> = [7.07±0.02(stat)±0.11(syst)] x 10</a:t>
            </a:r>
            <a:r>
              <a:rPr lang="en-US" altLang="sk-SK" sz="2000" baseline="30000" dirty="0"/>
              <a:t>18</a:t>
            </a:r>
            <a:r>
              <a:rPr lang="en-US" altLang="sk-SK" sz="2000" dirty="0"/>
              <a:t> </a:t>
            </a:r>
            <a:r>
              <a:rPr lang="en-US" altLang="sk-SK" sz="2000" dirty="0" err="1"/>
              <a:t>yr</a:t>
            </a:r>
            <a:endParaRPr lang="sk-SK" altLang="sk-SK" sz="2000"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AE35B095-BB9B-34A4-B129-AF07C9B55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8" y="5746607"/>
            <a:ext cx="6266652" cy="40011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altLang="sk-SK" sz="2000" baseline="-25000" dirty="0">
                <a:solidFill>
                  <a:srgbClr val="FF0000"/>
                </a:solidFill>
              </a:rPr>
              <a:t>51</a:t>
            </a:r>
            <a:r>
              <a:rPr lang="en-US" altLang="sk-SK" sz="2000" dirty="0">
                <a:solidFill>
                  <a:srgbClr val="FF0000"/>
                </a:solidFill>
              </a:rPr>
              <a:t>/</a:t>
            </a:r>
            <a:r>
              <a:rPr lang="en-US" altLang="sk-SK" sz="2000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altLang="sk-SK" sz="2000" baseline="-25000" dirty="0">
                <a:solidFill>
                  <a:srgbClr val="FF0000"/>
                </a:solidFill>
              </a:rPr>
              <a:t>31</a:t>
            </a:r>
            <a:r>
              <a:rPr lang="en-US" altLang="sk-SK" sz="2000" dirty="0">
                <a:solidFill>
                  <a:srgbClr val="FF0000"/>
                </a:solidFill>
              </a:rPr>
              <a:t> </a:t>
            </a:r>
            <a:r>
              <a:rPr lang="en-US" altLang="sk-SK" sz="2000" dirty="0"/>
              <a:t>= 0.364-0.368 </a:t>
            </a:r>
            <a:r>
              <a:rPr lang="en-US" altLang="sk-SK" sz="2000" dirty="0">
                <a:solidFill>
                  <a:schemeClr val="accent2"/>
                </a:solidFill>
              </a:rPr>
              <a:t>(QRPA),  </a:t>
            </a:r>
            <a:r>
              <a:rPr lang="en-US" altLang="sk-SK" sz="2000" dirty="0"/>
              <a:t>0.367 </a:t>
            </a:r>
            <a:r>
              <a:rPr lang="en-US" altLang="sk-SK" sz="2000" dirty="0">
                <a:solidFill>
                  <a:schemeClr val="accent2"/>
                </a:solidFill>
              </a:rPr>
              <a:t>(SSD), </a:t>
            </a:r>
            <a:r>
              <a:rPr lang="en-US" altLang="sk-SK" sz="2000" dirty="0"/>
              <a:t>0.349 </a:t>
            </a:r>
            <a:r>
              <a:rPr lang="en-US" altLang="sk-SK" sz="2000" dirty="0">
                <a:solidFill>
                  <a:schemeClr val="accent2"/>
                </a:solidFill>
              </a:rPr>
              <a:t>(ISM) </a:t>
            </a:r>
            <a:endParaRPr lang="sk-SK" altLang="sk-SK" sz="2000" dirty="0">
              <a:solidFill>
                <a:schemeClr val="accent2"/>
              </a:solidFill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F87836-C730-B844-7C46-EC83445B9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072" y="6315307"/>
            <a:ext cx="4447308" cy="400110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 err="1"/>
              <a:t>g</a:t>
            </a:r>
            <a:r>
              <a:rPr lang="en-US" altLang="sk-SK" sz="2000" baseline="-25000" dirty="0" err="1"/>
              <a:t>A</a:t>
            </a:r>
            <a:r>
              <a:rPr lang="en-US" altLang="sk-SK" sz="2000" baseline="30000" dirty="0" err="1"/>
              <a:t>eff</a:t>
            </a:r>
            <a:r>
              <a:rPr lang="en-US" altLang="sk-SK" sz="2000" dirty="0"/>
              <a:t> </a:t>
            </a:r>
            <a:r>
              <a:rPr lang="en-US" altLang="sk-SK" sz="2000" dirty="0">
                <a:solidFill>
                  <a:srgbClr val="FF0000"/>
                </a:solidFill>
              </a:rPr>
              <a:t>(ISM) </a:t>
            </a:r>
            <a:r>
              <a:rPr lang="en-US" altLang="sk-SK" sz="2000" dirty="0"/>
              <a:t>= 1.11 ±0.03(stat)±0.05(syst)</a:t>
            </a:r>
            <a:endParaRPr lang="sk-SK" altLang="sk-SK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3BD63-1BAA-D9CB-C807-A8BE86735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767" y="6315307"/>
            <a:ext cx="4586705" cy="400110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2000" dirty="0" err="1"/>
              <a:t>g</a:t>
            </a:r>
            <a:r>
              <a:rPr lang="en-US" altLang="sk-SK" sz="2000" baseline="-25000" dirty="0" err="1"/>
              <a:t>A</a:t>
            </a:r>
            <a:r>
              <a:rPr lang="en-US" altLang="sk-SK" sz="2000" baseline="30000" dirty="0" err="1"/>
              <a:t>eff</a:t>
            </a:r>
            <a:r>
              <a:rPr lang="en-US" altLang="sk-SK" sz="2000" dirty="0"/>
              <a:t> </a:t>
            </a:r>
            <a:r>
              <a:rPr lang="en-US" altLang="sk-SK" sz="2000" dirty="0">
                <a:solidFill>
                  <a:srgbClr val="FF0000"/>
                </a:solidFill>
              </a:rPr>
              <a:t>(</a:t>
            </a:r>
            <a:r>
              <a:rPr lang="en-US" altLang="sk-SK" sz="2000" dirty="0" err="1">
                <a:solidFill>
                  <a:srgbClr val="FF0000"/>
                </a:solidFill>
              </a:rPr>
              <a:t>pnQRPA</a:t>
            </a:r>
            <a:r>
              <a:rPr lang="en-US" altLang="sk-SK" sz="2000" dirty="0">
                <a:solidFill>
                  <a:srgbClr val="FF0000"/>
                </a:solidFill>
              </a:rPr>
              <a:t>) </a:t>
            </a:r>
            <a:r>
              <a:rPr lang="en-US" altLang="sk-SK" sz="2000" dirty="0"/>
              <a:t>= 1.0 ±0.1(stat)±0.2(syst)</a:t>
            </a:r>
            <a:endParaRPr lang="sk-SK" altLang="sk-SK" sz="2000" dirty="0"/>
          </a:p>
        </p:txBody>
      </p:sp>
    </p:spTree>
    <p:extLst>
      <p:ext uri="{BB962C8B-B14F-4D97-AF65-F5344CB8AC3E}">
        <p14:creationId xmlns:p14="http://schemas.microsoft.com/office/powerpoint/2010/main" val="4245053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55CE-6B15-8F3B-3D70-26F0D9D8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112D-F7DD-A8D2-741C-33AF5F8A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BDA2-50AC-A133-DD14-5E8B187E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27</a:t>
            </a:fld>
            <a:endParaRPr lang="en-US" altLang="sk-SK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59133C3B-1010-6D45-EABB-B83637DB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5109"/>
            <a:ext cx="3089885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sk-SK" sz="2400" dirty="0">
                <a:latin typeface="+mj-lt"/>
              </a:rPr>
              <a:t>CUORE Exp. </a:t>
            </a:r>
            <a:r>
              <a:rPr lang="en-US" altLang="sk-SK" sz="24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sk-SK" sz="2400" baseline="-250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(</a:t>
            </a:r>
            <a:r>
              <a:rPr lang="en-US" altLang="sk-SK" sz="2400" baseline="30000" dirty="0">
                <a:solidFill>
                  <a:schemeClr val="accent2"/>
                </a:solidFill>
                <a:latin typeface="+mj-lt"/>
              </a:rPr>
              <a:t>130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Te)</a:t>
            </a:r>
            <a:r>
              <a:rPr lang="en-US" altLang="sk-SK" sz="2400" dirty="0">
                <a:solidFill>
                  <a:schemeClr val="accent2"/>
                </a:solidFill>
                <a:latin typeface="Symbol" panose="05050102010706020507" pitchFamily="18" charset="2"/>
              </a:rPr>
              <a:t> </a:t>
            </a:r>
            <a:endParaRPr lang="sk-SK" altLang="sk-SK" sz="2400" dirty="0">
              <a:solidFill>
                <a:schemeClr val="accent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1B3B8A-E4D4-36F2-A997-76DAE5818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02690"/>
            <a:ext cx="5180952" cy="390476"/>
          </a:xfrm>
          <a:prstGeom prst="rect">
            <a:avLst/>
          </a:prstGeom>
          <a:solidFill>
            <a:srgbClr val="D3DCF9"/>
          </a:solidFill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A045A73-D7E0-0FDD-16F0-EF7D0B3B0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2" y="218370"/>
            <a:ext cx="1819048" cy="780952"/>
          </a:xfrm>
          <a:prstGeom prst="rect">
            <a:avLst/>
          </a:prstGeom>
          <a:solidFill>
            <a:srgbClr val="CCECFF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008B64-F520-1812-4FDC-E433881E0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1311082"/>
            <a:ext cx="5821474" cy="5437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F259F-31C1-AC57-4E87-5132B0AA9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981200"/>
            <a:ext cx="6001327" cy="4621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ED06BA-01AA-BEC7-B5C7-5929FA90C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234" y="629990"/>
            <a:ext cx="3070072" cy="3693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 err="1"/>
              <a:t>arXive</a:t>
            </a:r>
            <a:r>
              <a:rPr lang="en-US" altLang="sk-SK" sz="1800" dirty="0"/>
              <a:t>:</a:t>
            </a:r>
            <a:r>
              <a:rPr lang="sk-SK" altLang="sk-SK" sz="1800" dirty="0"/>
              <a:t>  2503.24137 [</a:t>
            </a:r>
            <a:r>
              <a:rPr lang="sk-SK" altLang="sk-SK" sz="1800" dirty="0" err="1"/>
              <a:t>nucl</a:t>
            </a:r>
            <a:r>
              <a:rPr lang="sk-SK" altLang="sk-SK" sz="1800" dirty="0"/>
              <a:t>-ex]</a:t>
            </a:r>
            <a:endParaRPr lang="sk-SK" altLang="sk-SK" sz="1600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37573EE1-BB86-BE63-1024-56E904813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170" y="218370"/>
            <a:ext cx="3015569" cy="70788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sk-SK" dirty="0">
                <a:solidFill>
                  <a:schemeClr val="accent2"/>
                </a:solidFill>
                <a:latin typeface="+mj-lt"/>
              </a:rPr>
              <a:t>It does not make sense(!?)</a:t>
            </a:r>
          </a:p>
          <a:p>
            <a:pPr algn="ctr">
              <a:defRPr/>
            </a:pPr>
            <a:r>
              <a:rPr lang="en-US" altLang="sk-SK" dirty="0">
                <a:solidFill>
                  <a:schemeClr val="accent2"/>
                </a:solidFill>
                <a:latin typeface="+mj-lt"/>
              </a:rPr>
              <a:t>We are confused …</a:t>
            </a:r>
            <a:r>
              <a:rPr lang="en-US" altLang="sk-SK" dirty="0">
                <a:solidFill>
                  <a:schemeClr val="accent2"/>
                </a:solidFill>
                <a:latin typeface="Symbol" panose="05050102010706020507" pitchFamily="18" charset="2"/>
              </a:rPr>
              <a:t> </a:t>
            </a:r>
            <a:endParaRPr lang="sk-SK" altLang="sk-SK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11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2BC41-ECAC-9DED-104E-D203BF6FD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62BF9-41C6-19FB-9244-DFEC925E1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7E368-49F9-E0A4-7913-EC14249F3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85A3-EF63-1CA8-1130-16E036D36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28</a:t>
            </a:fld>
            <a:endParaRPr lang="en-US" altLang="sk-SK"/>
          </a:p>
        </p:txBody>
      </p:sp>
      <p:pic>
        <p:nvPicPr>
          <p:cNvPr id="7" name="Picture 6" descr="A graph of a number of lines&#10;&#10;AI-generated content may be incorrect.">
            <a:extLst>
              <a:ext uri="{FF2B5EF4-FFF2-40B4-BE49-F238E27FC236}">
                <a16:creationId xmlns:a16="http://schemas.microsoft.com/office/drawing/2014/main" id="{6348673A-85D9-C8C1-9030-94F742EA3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065" y="1363005"/>
            <a:ext cx="6145070" cy="4748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B1591-0BFA-20C0-4A3E-067E45E1F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3" y="6248400"/>
            <a:ext cx="3066667" cy="314286"/>
          </a:xfrm>
          <a:prstGeom prst="rect">
            <a:avLst/>
          </a:prstGeom>
          <a:solidFill>
            <a:srgbClr val="DBF0F1"/>
          </a:solidFill>
        </p:spPr>
      </p:pic>
      <p:pic>
        <p:nvPicPr>
          <p:cNvPr id="11" name="Picture 10" descr="A black background with red and blue text&#10;&#10;AI-generated content may be incorrect.">
            <a:extLst>
              <a:ext uri="{FF2B5EF4-FFF2-40B4-BE49-F238E27FC236}">
                <a16:creationId xmlns:a16="http://schemas.microsoft.com/office/drawing/2014/main" id="{5F21215E-3277-4664-8C3E-33735CA11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8" y="3124200"/>
            <a:ext cx="4046407" cy="2864918"/>
          </a:xfrm>
          <a:prstGeom prst="rect">
            <a:avLst/>
          </a:prstGeom>
          <a:solidFill>
            <a:srgbClr val="DDFFFF"/>
          </a:solidFill>
        </p:spPr>
      </p:pic>
      <p:pic>
        <p:nvPicPr>
          <p:cNvPr id="13" name="Picture 12" descr="A number on a black background&#10;&#10;AI-generated content may be incorrect.">
            <a:extLst>
              <a:ext uri="{FF2B5EF4-FFF2-40B4-BE49-F238E27FC236}">
                <a16:creationId xmlns:a16="http://schemas.microsoft.com/office/drawing/2014/main" id="{539C98FA-8AA8-C691-8846-6C6DEBB11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63" y="1051691"/>
            <a:ext cx="5226424" cy="683589"/>
          </a:xfrm>
          <a:prstGeom prst="rect">
            <a:avLst/>
          </a:prstGeom>
          <a:solidFill>
            <a:srgbClr val="D3DCF9"/>
          </a:solidFill>
        </p:spPr>
      </p:pic>
      <p:pic>
        <p:nvPicPr>
          <p:cNvPr id="15" name="Picture 14" descr="A black background with red and blue text&#10;&#10;AI-generated content may be incorrect.">
            <a:extLst>
              <a:ext uri="{FF2B5EF4-FFF2-40B4-BE49-F238E27FC236}">
                <a16:creationId xmlns:a16="http://schemas.microsoft.com/office/drawing/2014/main" id="{0B1F7663-20A7-9B0F-4E80-D3BCD7FDB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6" y="1051691"/>
            <a:ext cx="5607390" cy="1850532"/>
          </a:xfrm>
          <a:prstGeom prst="rect">
            <a:avLst/>
          </a:prstGeom>
          <a:solidFill>
            <a:srgbClr val="D3DCF9"/>
          </a:solidFill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C2D6A7CB-8488-E641-504F-6EC43B9DC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311" y="67683"/>
            <a:ext cx="6859763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sk-SK" dirty="0">
                <a:latin typeface="+mj-lt"/>
              </a:rPr>
              <a:t>The role of the width of the states of the intermediate nucleus</a:t>
            </a:r>
          </a:p>
          <a:p>
            <a:pPr algn="ctr">
              <a:defRPr/>
            </a:pPr>
            <a:r>
              <a:rPr lang="en-US" altLang="sk-SK" dirty="0">
                <a:solidFill>
                  <a:schemeClr val="tx1"/>
                </a:solidFill>
                <a:latin typeface="+mj-lt"/>
              </a:rPr>
              <a:t>(E</a:t>
            </a:r>
            <a:r>
              <a:rPr lang="en-US" altLang="sk-SK" baseline="-25000" dirty="0">
                <a:solidFill>
                  <a:schemeClr val="tx1"/>
                </a:solidFill>
                <a:latin typeface="+mj-lt"/>
              </a:rPr>
              <a:t>n</a:t>
            </a:r>
            <a:r>
              <a:rPr lang="en-US" altLang="sk-SK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sk-SK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 E</a:t>
            </a:r>
            <a:r>
              <a:rPr lang="en-US" altLang="sk-SK" baseline="-25000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n</a:t>
            </a:r>
            <a:r>
              <a:rPr lang="en-US" altLang="sk-SK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 +  </a:t>
            </a:r>
            <a:r>
              <a:rPr lang="en-US" altLang="sk-SK" dirty="0" err="1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i</a:t>
            </a:r>
            <a:r>
              <a:rPr lang="en-US" altLang="sk-SK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 </a:t>
            </a:r>
            <a:r>
              <a:rPr lang="en-US" altLang="sk-SK" dirty="0" err="1">
                <a:solidFill>
                  <a:schemeClr val="tx1"/>
                </a:solidFill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US" altLang="sk-SK" baseline="-25000" dirty="0" err="1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n</a:t>
            </a:r>
            <a:r>
              <a:rPr lang="en-US" altLang="sk-SK" dirty="0">
                <a:solidFill>
                  <a:schemeClr val="tx1"/>
                </a:solidFill>
                <a:latin typeface="+mj-lt"/>
                <a:sym typeface="Symbol" panose="05050102010706020507" pitchFamily="18" charset="2"/>
              </a:rPr>
              <a:t>/2</a:t>
            </a:r>
            <a:r>
              <a:rPr lang="en-US" altLang="sk-SK" dirty="0">
                <a:solidFill>
                  <a:schemeClr val="tx1"/>
                </a:solidFill>
                <a:latin typeface="Symbol" panose="05050102010706020507" pitchFamily="18" charset="2"/>
              </a:rPr>
              <a:t> )</a:t>
            </a:r>
            <a:endParaRPr lang="sk-SK" altLang="sk-SK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E8A03-091D-C684-6ED7-DE15C7625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161071"/>
            <a:ext cx="5600251" cy="40011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sk-SK" dirty="0">
                <a:solidFill>
                  <a:schemeClr val="accent2"/>
                </a:solidFill>
                <a:latin typeface="+mj-lt"/>
              </a:rPr>
              <a:t>We found that</a:t>
            </a:r>
            <a:r>
              <a:rPr lang="en-US" altLang="sk-SK" dirty="0">
                <a:latin typeface="+mj-lt"/>
              </a:rPr>
              <a:t> </a:t>
            </a:r>
            <a:r>
              <a:rPr lang="en-US" altLang="sk-SK" dirty="0">
                <a:latin typeface="Symbol" panose="05050102010706020507" pitchFamily="18" charset="2"/>
              </a:rPr>
              <a:t>x</a:t>
            </a:r>
            <a:r>
              <a:rPr lang="en-US" altLang="sk-SK" baseline="-25000" dirty="0">
                <a:latin typeface="+mj-lt"/>
              </a:rPr>
              <a:t>IR11</a:t>
            </a:r>
            <a:r>
              <a:rPr lang="en-US" altLang="sk-SK" dirty="0">
                <a:latin typeface="+mj-lt"/>
              </a:rPr>
              <a:t> </a:t>
            </a:r>
            <a:r>
              <a:rPr lang="en-US" altLang="sk-SK" dirty="0">
                <a:solidFill>
                  <a:schemeClr val="accent2"/>
                </a:solidFill>
                <a:latin typeface="+mj-lt"/>
              </a:rPr>
              <a:t>and </a:t>
            </a:r>
            <a:r>
              <a:rPr lang="en-US" altLang="sk-SK" dirty="0">
                <a:latin typeface="Symbol" panose="05050102010706020507" pitchFamily="18" charset="2"/>
              </a:rPr>
              <a:t>x</a:t>
            </a:r>
            <a:r>
              <a:rPr lang="en-US" altLang="sk-SK" baseline="-25000" dirty="0">
                <a:latin typeface="+mj-lt"/>
              </a:rPr>
              <a:t>IR31  </a:t>
            </a:r>
            <a:r>
              <a:rPr lang="en-US" altLang="sk-SK" dirty="0">
                <a:solidFill>
                  <a:schemeClr val="accent2"/>
                </a:solidFill>
                <a:latin typeface="+mj-lt"/>
              </a:rPr>
              <a:t>are negligibly small </a:t>
            </a:r>
          </a:p>
        </p:txBody>
      </p:sp>
    </p:spTree>
    <p:extLst>
      <p:ext uri="{BB962C8B-B14F-4D97-AF65-F5344CB8AC3E}">
        <p14:creationId xmlns:p14="http://schemas.microsoft.com/office/powerpoint/2010/main" val="1406048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A4CD0-E0B1-C228-8D85-9B11D4423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A839B-DCD0-C077-1F50-037767E7B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12865-13B6-7C7F-CC35-6586ED2BA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BD4E0-8A78-FEC2-54A7-65DD10D9A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29</a:t>
            </a:fld>
            <a:endParaRPr lang="en-US" altLang="sk-SK"/>
          </a:p>
        </p:txBody>
      </p:sp>
      <p:pic>
        <p:nvPicPr>
          <p:cNvPr id="3" name="Picture 2" descr="A diagram of a function&#10;&#10;AI-generated content may be incorrect.">
            <a:extLst>
              <a:ext uri="{FF2B5EF4-FFF2-40B4-BE49-F238E27FC236}">
                <a16:creationId xmlns:a16="http://schemas.microsoft.com/office/drawing/2014/main" id="{C2D4A6BA-C740-F0F5-2A14-746219A35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485"/>
            <a:ext cx="8527984" cy="5650515"/>
          </a:xfrm>
          <a:prstGeom prst="rect">
            <a:avLst/>
          </a:prstGeom>
        </p:spPr>
      </p:pic>
      <p:pic>
        <p:nvPicPr>
          <p:cNvPr id="7" name="Picture 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6C9156B-B9F8-93AC-5258-5F1FC0EFB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92" y="733534"/>
            <a:ext cx="5028328" cy="855886"/>
          </a:xfrm>
          <a:prstGeom prst="rect">
            <a:avLst/>
          </a:prstGeom>
          <a:solidFill>
            <a:srgbClr val="DBF0F1"/>
          </a:solidFill>
        </p:spPr>
      </p:pic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6B6F2EF-0676-51D2-6F42-2EB3E5CDBB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56" y="6018737"/>
            <a:ext cx="5791200" cy="774507"/>
          </a:xfrm>
          <a:prstGeom prst="rect">
            <a:avLst/>
          </a:prstGeom>
          <a:solidFill>
            <a:srgbClr val="FFFFCC"/>
          </a:solidFill>
        </p:spPr>
      </p:pic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FA5615B-DA30-8A27-BF01-9D324A582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56" y="3461084"/>
            <a:ext cx="5600000" cy="1923810"/>
          </a:xfrm>
          <a:prstGeom prst="rect">
            <a:avLst/>
          </a:prstGeom>
          <a:solidFill>
            <a:srgbClr val="DDFFFF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F0A69A-DCEE-D4DC-309B-18E4728144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2814"/>
            <a:ext cx="4100163" cy="345519"/>
          </a:xfrm>
          <a:prstGeom prst="rect">
            <a:avLst/>
          </a:prstGeom>
          <a:solidFill>
            <a:srgbClr val="D3DCF9"/>
          </a:solidFill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3718EFE8-F895-4D45-E93E-CB9A27F34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1977"/>
            <a:ext cx="876186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sk-SK" sz="2400" dirty="0">
                <a:latin typeface="+mj-lt"/>
              </a:rPr>
              <a:t>Effect of the electron 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p</a:t>
            </a:r>
            <a:r>
              <a:rPr lang="en-US" altLang="sk-SK" sz="2400" baseline="-25000" dirty="0">
                <a:solidFill>
                  <a:schemeClr val="accent2"/>
                </a:solidFill>
                <a:latin typeface="+mj-lt"/>
              </a:rPr>
              <a:t>1/2</a:t>
            </a:r>
            <a:r>
              <a:rPr lang="en-US" altLang="sk-SK" sz="2400" dirty="0">
                <a:solidFill>
                  <a:schemeClr val="accent2"/>
                </a:solidFill>
                <a:latin typeface="+mj-lt"/>
              </a:rPr>
              <a:t>-wave</a:t>
            </a:r>
            <a:r>
              <a:rPr lang="en-US" altLang="sk-SK" sz="2400" dirty="0">
                <a:latin typeface="+mj-lt"/>
              </a:rPr>
              <a:t> state in </a:t>
            </a:r>
            <a:r>
              <a:rPr lang="en-US" altLang="sk-SK" sz="2400" dirty="0">
                <a:latin typeface="Symbol" panose="05050102010706020507" pitchFamily="18" charset="2"/>
              </a:rPr>
              <a:t>2nbb</a:t>
            </a:r>
            <a:r>
              <a:rPr lang="en-US" altLang="sk-SK" sz="2400" dirty="0">
                <a:latin typeface="+mj-lt"/>
              </a:rPr>
              <a:t>-decay </a:t>
            </a:r>
            <a:r>
              <a:rPr lang="en-US" altLang="sk-SK" sz="2400" dirty="0">
                <a:solidFill>
                  <a:schemeClr val="tx1"/>
                </a:solidFill>
                <a:latin typeface="+mj-lt"/>
              </a:rPr>
              <a:t>(preliminary)</a:t>
            </a:r>
            <a:r>
              <a:rPr lang="en-US" altLang="sk-SK" sz="2400" dirty="0">
                <a:solidFill>
                  <a:schemeClr val="tx1"/>
                </a:solidFill>
                <a:latin typeface="Symbol" panose="05050102010706020507" pitchFamily="18" charset="2"/>
              </a:rPr>
              <a:t> </a:t>
            </a:r>
            <a:endParaRPr lang="sk-SK" altLang="sk-SK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8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Users\tomero\Dropbox\trap\masses_on_web_new\2011-09_bb_map\chart_2x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2" y="125154"/>
            <a:ext cx="5671705" cy="3518772"/>
          </a:xfrm>
          <a:prstGeom prst="rect">
            <a:avLst/>
          </a:prstGeom>
          <a:solidFill>
            <a:srgbClr val="11B5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AFD4DF-E839-4875-9A7B-C077A78DD26B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1536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pic>
        <p:nvPicPr>
          <p:cNvPr id="15366" name="Content Placeholder 8" descr="mass_parabo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1" b="-3201"/>
          <a:stretch>
            <a:fillRect/>
          </a:stretch>
        </p:blipFill>
        <p:spPr bwMode="auto">
          <a:xfrm>
            <a:off x="2649933" y="77794"/>
            <a:ext cx="3041651" cy="3544887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Box 3"/>
          <p:cNvSpPr txBox="1">
            <a:spLocks noChangeArrowheads="1"/>
          </p:cNvSpPr>
          <p:nvPr/>
        </p:nvSpPr>
        <p:spPr bwMode="auto">
          <a:xfrm>
            <a:off x="319749" y="10441"/>
            <a:ext cx="1999265" cy="175432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k-SK" altLang="sk-SK" sz="2400" dirty="0" err="1">
                <a:solidFill>
                  <a:srgbClr val="FF0000"/>
                </a:solidFill>
              </a:rPr>
              <a:t>Nuclear</a:t>
            </a:r>
            <a:r>
              <a:rPr lang="sk-SK" altLang="sk-SK" sz="2400" dirty="0">
                <a:solidFill>
                  <a:srgbClr val="FF0000"/>
                </a:solidFill>
              </a:rPr>
              <a:t> </a:t>
            </a:r>
            <a:endParaRPr lang="en-US" altLang="sk-SK" sz="24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sk-SK" altLang="sk-SK" sz="2400" dirty="0" err="1">
                <a:solidFill>
                  <a:srgbClr val="FF0000"/>
                </a:solidFill>
              </a:rPr>
              <a:t>double</a:t>
            </a:r>
            <a:r>
              <a:rPr lang="sk-SK" altLang="sk-SK" sz="2400" dirty="0">
                <a:solidFill>
                  <a:srgbClr val="FF0000"/>
                </a:solidFill>
              </a:rPr>
              <a:t>-</a:t>
            </a:r>
            <a:r>
              <a:rPr lang="sk-SK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sk-SK" sz="2400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decay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(even-even nuclei,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pairing int.)</a:t>
            </a:r>
          </a:p>
        </p:txBody>
      </p:sp>
      <p:grpSp>
        <p:nvGrpSpPr>
          <p:cNvPr id="13" name="Group 26"/>
          <p:cNvGrpSpPr>
            <a:grpSpLocks/>
          </p:cNvGrpSpPr>
          <p:nvPr/>
        </p:nvGrpSpPr>
        <p:grpSpPr bwMode="auto">
          <a:xfrm>
            <a:off x="7518551" y="3790351"/>
            <a:ext cx="4250765" cy="3048001"/>
            <a:chOff x="3697" y="720"/>
            <a:chExt cx="2015" cy="1567"/>
          </a:xfrm>
          <a:noFill/>
        </p:grpSpPr>
        <p:grpSp>
          <p:nvGrpSpPr>
            <p:cNvPr id="14" name="Group 22"/>
            <p:cNvGrpSpPr>
              <a:grpSpLocks/>
            </p:cNvGrpSpPr>
            <p:nvPr/>
          </p:nvGrpSpPr>
          <p:grpSpPr bwMode="auto">
            <a:xfrm>
              <a:off x="3697" y="720"/>
              <a:ext cx="2015" cy="1567"/>
              <a:chOff x="3697" y="720"/>
              <a:chExt cx="2015" cy="1567"/>
            </a:xfrm>
            <a:grpFill/>
          </p:grpSpPr>
          <p:pic>
            <p:nvPicPr>
              <p:cNvPr id="18" name="Picture 1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7" y="720"/>
                <a:ext cx="2015" cy="1567"/>
              </a:xfrm>
              <a:prstGeom prst="rect">
                <a:avLst/>
              </a:prstGeom>
              <a:grpFill/>
              <a:ln>
                <a:solidFill>
                  <a:srgbClr val="002060">
                    <a:alpha val="69000"/>
                  </a:srgbClr>
                </a:solidFill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</p:pic>
          <p:sp>
            <p:nvSpPr>
              <p:cNvPr id="19" name="Rectangle 20"/>
              <p:cNvSpPr>
                <a:spLocks noChangeArrowheads="1"/>
              </p:cNvSpPr>
              <p:nvPr/>
            </p:nvSpPr>
            <p:spPr bwMode="auto">
              <a:xfrm>
                <a:off x="4933" y="985"/>
                <a:ext cx="735" cy="206"/>
              </a:xfrm>
              <a:prstGeom prst="rect">
                <a:avLst/>
              </a:prstGeom>
              <a:grpFill/>
              <a:ln w="9525">
                <a:solidFill>
                  <a:srgbClr val="002060">
                    <a:alpha val="69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21"/>
              <p:cNvSpPr>
                <a:spLocks noChangeArrowheads="1"/>
              </p:cNvSpPr>
              <p:nvPr/>
            </p:nvSpPr>
            <p:spPr bwMode="auto">
              <a:xfrm>
                <a:off x="5424" y="1805"/>
                <a:ext cx="88" cy="206"/>
              </a:xfrm>
              <a:prstGeom prst="rect">
                <a:avLst/>
              </a:prstGeom>
              <a:grpFill/>
              <a:ln w="9525">
                <a:solidFill>
                  <a:srgbClr val="002060">
                    <a:alpha val="69000"/>
                  </a:srgbClr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 flipV="1">
              <a:off x="5532" y="1764"/>
              <a:ext cx="0" cy="288"/>
            </a:xfrm>
            <a:prstGeom prst="line">
              <a:avLst/>
            </a:prstGeom>
            <a:grpFill/>
            <a:ln w="28575">
              <a:solidFill>
                <a:srgbClr val="002060">
                  <a:alpha val="69000"/>
                </a:srgbClr>
              </a:solidFill>
              <a:round/>
              <a:headEnd/>
              <a:tailEnd/>
            </a:ln>
            <a:effectLst/>
            <a:extLst>
              <a:ext uri="{909E8E84-426E-40dd-AFC4-6F175D3DCCD1}"/>
              <a:ext uri="{AF507438-7753-43e0-B8FC-AC1667EBCBE1}"/>
            </a:ex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5311" y="1564"/>
              <a:ext cx="293" cy="174"/>
            </a:xfrm>
            <a:prstGeom prst="rect">
              <a:avLst/>
            </a:prstGeom>
            <a:grpFill/>
            <a:ln>
              <a:solidFill>
                <a:srgbClr val="002060">
                  <a:alpha val="69000"/>
                </a:srgbClr>
              </a:solidFill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/>
                <a:t>0</a:t>
              </a:r>
              <a:r>
                <a:rPr lang="en-US" sz="1600">
                  <a:sym typeface="Symbol" charset="0"/>
                </a:rPr>
                <a:t></a:t>
              </a:r>
              <a:endParaRPr lang="en-GB" sz="1600">
                <a:sym typeface="Symbol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4376" y="875"/>
              <a:ext cx="293" cy="174"/>
            </a:xfrm>
            <a:prstGeom prst="rect">
              <a:avLst/>
            </a:prstGeom>
            <a:grpFill/>
            <a:ln w="0">
              <a:solidFill>
                <a:srgbClr val="002060">
                  <a:alpha val="69000"/>
                </a:srgbClr>
              </a:solidFill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dirty="0"/>
                <a:t>2</a:t>
              </a:r>
              <a:r>
                <a:rPr lang="en-US" sz="1600" dirty="0">
                  <a:sym typeface="Symbol" charset="0"/>
                </a:rPr>
                <a:t></a:t>
              </a:r>
              <a:endParaRPr lang="en-GB" sz="1600" dirty="0">
                <a:sym typeface="Symbol" charset="0"/>
              </a:endParaRPr>
            </a:p>
          </p:txBody>
        </p:sp>
      </p:grpSp>
      <p:sp>
        <p:nvSpPr>
          <p:cNvPr id="15369" name="TextBox 3"/>
          <p:cNvSpPr txBox="1">
            <a:spLocks noChangeArrowheads="1"/>
          </p:cNvSpPr>
          <p:nvPr/>
        </p:nvSpPr>
        <p:spPr bwMode="auto">
          <a:xfrm>
            <a:off x="1394583" y="4187561"/>
            <a:ext cx="4733926" cy="9540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>
                <a:solidFill>
                  <a:schemeClr val="accent2"/>
                </a:solidFill>
              </a:rPr>
              <a:t>Two-neutrino </a:t>
            </a:r>
            <a:r>
              <a:rPr lang="sk-SK" altLang="sk-SK" sz="1800" dirty="0" err="1">
                <a:solidFill>
                  <a:schemeClr val="accent2"/>
                </a:solidFill>
              </a:rPr>
              <a:t>double</a:t>
            </a:r>
            <a:r>
              <a:rPr lang="sk-SK" altLang="sk-SK" sz="1800" dirty="0">
                <a:solidFill>
                  <a:schemeClr val="accent2"/>
                </a:solidFill>
              </a:rPr>
              <a:t>-</a:t>
            </a:r>
            <a:r>
              <a:rPr lang="sk-SK" altLang="sk-SK" sz="1800" dirty="0">
                <a:solidFill>
                  <a:schemeClr val="accent2"/>
                </a:solidFill>
                <a:latin typeface="Symbol" panose="05050102010706020507" pitchFamily="18" charset="2"/>
              </a:rPr>
              <a:t>b</a:t>
            </a:r>
            <a:r>
              <a:rPr lang="en-US" altLang="sk-SK" sz="1800" dirty="0">
                <a:solidFill>
                  <a:schemeClr val="accent2"/>
                </a:solidFill>
              </a:rPr>
              <a:t> decay – </a:t>
            </a:r>
            <a:r>
              <a:rPr lang="en-US" altLang="sk-SK" sz="1800" dirty="0"/>
              <a:t>LN conserved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(A,Z) → (A,Z+2) + e</a:t>
            </a:r>
            <a:r>
              <a:rPr lang="en-US" altLang="sk-SK" sz="2000" baseline="30000" dirty="0"/>
              <a:t>-</a:t>
            </a:r>
            <a:r>
              <a:rPr lang="en-US" altLang="sk-SK" sz="2000" dirty="0"/>
              <a:t> + e</a:t>
            </a:r>
            <a:r>
              <a:rPr lang="en-US" altLang="sk-SK" sz="2000" baseline="30000" dirty="0"/>
              <a:t>- </a:t>
            </a:r>
            <a:r>
              <a:rPr lang="en-US" altLang="sk-SK" sz="2000" dirty="0"/>
              <a:t>+ </a:t>
            </a:r>
            <a:r>
              <a:rPr lang="en-US" altLang="sk-SK" sz="2000" dirty="0">
                <a:latin typeface="Symbol" panose="05050102010706020507" pitchFamily="18" charset="2"/>
              </a:rPr>
              <a:t>n</a:t>
            </a:r>
            <a:r>
              <a:rPr lang="en-US" altLang="sk-SK" sz="2000" baseline="-25000" dirty="0"/>
              <a:t>e</a:t>
            </a:r>
            <a:r>
              <a:rPr lang="en-US" altLang="sk-SK" sz="2000" dirty="0"/>
              <a:t> + </a:t>
            </a:r>
            <a:r>
              <a:rPr lang="en-US" altLang="sk-SK" sz="2000" dirty="0">
                <a:latin typeface="Symbol" panose="05050102010706020507" pitchFamily="18" charset="2"/>
              </a:rPr>
              <a:t>n</a:t>
            </a:r>
            <a:r>
              <a:rPr lang="en-US" altLang="sk-SK" sz="2000" baseline="-25000" dirty="0"/>
              <a:t>e</a:t>
            </a:r>
            <a:endParaRPr lang="en-US" altLang="sk-SK" sz="2000" baseline="30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dirty="0" err="1">
                <a:solidFill>
                  <a:schemeClr val="accent2"/>
                </a:solidFill>
              </a:rPr>
              <a:t>Goepert</a:t>
            </a:r>
            <a:r>
              <a:rPr lang="en-US" altLang="sk-SK" sz="1600" dirty="0">
                <a:solidFill>
                  <a:schemeClr val="accent2"/>
                </a:solidFill>
              </a:rPr>
              <a:t>-Mayer – 1935. 1</a:t>
            </a:r>
            <a:r>
              <a:rPr lang="en-US" altLang="sk-SK" sz="1600" baseline="30000" dirty="0">
                <a:solidFill>
                  <a:schemeClr val="accent2"/>
                </a:solidFill>
              </a:rPr>
              <a:t>st</a:t>
            </a:r>
            <a:r>
              <a:rPr lang="en-US" altLang="sk-SK" sz="1600" dirty="0">
                <a:solidFill>
                  <a:schemeClr val="accent2"/>
                </a:solidFill>
              </a:rPr>
              <a:t> observation in 1987</a:t>
            </a:r>
            <a:endParaRPr lang="sk-SK" altLang="sk-SK" sz="1600" dirty="0">
              <a:solidFill>
                <a:schemeClr val="accent2"/>
              </a:solidFill>
            </a:endParaRPr>
          </a:p>
        </p:txBody>
      </p:sp>
      <p:sp>
        <p:nvSpPr>
          <p:cNvPr id="15370" name="TextBox 3"/>
          <p:cNvSpPr txBox="1">
            <a:spLocks noChangeArrowheads="1"/>
          </p:cNvSpPr>
          <p:nvPr/>
        </p:nvSpPr>
        <p:spPr bwMode="auto">
          <a:xfrm>
            <a:off x="1277062" y="5861722"/>
            <a:ext cx="4681537" cy="9858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 err="1">
                <a:solidFill>
                  <a:srgbClr val="FF0000"/>
                </a:solidFill>
              </a:rPr>
              <a:t>Neutrinoless</a:t>
            </a:r>
            <a:r>
              <a:rPr lang="en-US" altLang="sk-SK" sz="1800" dirty="0">
                <a:solidFill>
                  <a:srgbClr val="FF0000"/>
                </a:solidFill>
              </a:rPr>
              <a:t> </a:t>
            </a:r>
            <a:r>
              <a:rPr lang="sk-SK" altLang="sk-SK" sz="1800" dirty="0" err="1">
                <a:solidFill>
                  <a:srgbClr val="FF0000"/>
                </a:solidFill>
              </a:rPr>
              <a:t>double</a:t>
            </a:r>
            <a:r>
              <a:rPr lang="sk-SK" altLang="sk-SK" sz="1800" dirty="0">
                <a:solidFill>
                  <a:srgbClr val="FF0000"/>
                </a:solidFill>
              </a:rPr>
              <a:t>-</a:t>
            </a:r>
            <a:r>
              <a:rPr lang="sk-SK" altLang="sk-SK" sz="18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sk-SK" sz="1800" dirty="0">
                <a:solidFill>
                  <a:srgbClr val="FF0000"/>
                </a:solidFill>
              </a:rPr>
              <a:t> decay – LN violated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(A,Z) → (A,Z+2) + e</a:t>
            </a:r>
            <a:r>
              <a:rPr lang="en-US" altLang="sk-SK" sz="2000" baseline="30000" dirty="0"/>
              <a:t>-</a:t>
            </a:r>
            <a:r>
              <a:rPr lang="en-US" altLang="sk-SK" sz="2000" dirty="0"/>
              <a:t> + e</a:t>
            </a:r>
            <a:r>
              <a:rPr lang="en-US" altLang="sk-SK" sz="2000" baseline="30000" dirty="0"/>
              <a:t>-   </a:t>
            </a:r>
            <a:r>
              <a:rPr lang="en-US" altLang="sk-SK" sz="1600" dirty="0"/>
              <a:t>(Furry 1937)</a:t>
            </a:r>
            <a:endParaRPr lang="en-US" altLang="sk-SK" sz="1600" baseline="30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sk-SK" sz="1600" dirty="0">
                <a:solidFill>
                  <a:schemeClr val="accent2"/>
                </a:solidFill>
              </a:rPr>
              <a:t>Not observed yet</a:t>
            </a:r>
            <a:r>
              <a:rPr lang="en-US" altLang="sk-SK" sz="2000" dirty="0">
                <a:solidFill>
                  <a:schemeClr val="accent2"/>
                </a:solidFill>
              </a:rPr>
              <a:t>. </a:t>
            </a:r>
            <a:r>
              <a:rPr lang="en-US" altLang="sk-SK" sz="1600" dirty="0">
                <a:solidFill>
                  <a:schemeClr val="accent2"/>
                </a:solidFill>
              </a:rPr>
              <a:t>Requires </a:t>
            </a:r>
            <a:r>
              <a:rPr lang="en-US" altLang="sk-SK" sz="1600" dirty="0">
                <a:solidFill>
                  <a:srgbClr val="FF0000"/>
                </a:solidFill>
              </a:rPr>
              <a:t>massive </a:t>
            </a:r>
            <a:r>
              <a:rPr lang="en-US" altLang="sk-SK" sz="1600" dirty="0" err="1">
                <a:solidFill>
                  <a:srgbClr val="FF0000"/>
                </a:solidFill>
              </a:rPr>
              <a:t>Majorana</a:t>
            </a:r>
            <a:r>
              <a:rPr lang="en-US" altLang="sk-SK" sz="1600" dirty="0">
                <a:solidFill>
                  <a:srgbClr val="FF0000"/>
                </a:solidFill>
              </a:rPr>
              <a:t> </a:t>
            </a:r>
            <a:r>
              <a:rPr lang="en-US" altLang="sk-SK" sz="160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sk-SK" sz="1600" dirty="0">
                <a:solidFill>
                  <a:srgbClr val="FF0000"/>
                </a:solidFill>
              </a:rPr>
              <a:t>’s</a:t>
            </a:r>
            <a:endParaRPr lang="sk-SK" altLang="sk-SK" sz="1600" dirty="0">
              <a:solidFill>
                <a:srgbClr val="FF0000"/>
              </a:solidFill>
            </a:endParaRPr>
          </a:p>
        </p:txBody>
      </p:sp>
      <p:pic>
        <p:nvPicPr>
          <p:cNvPr id="1537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734" y="5563272"/>
            <a:ext cx="996950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48" y="3668715"/>
            <a:ext cx="911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3"/>
          <p:cNvSpPr txBox="1">
            <a:spLocks noChangeArrowheads="1"/>
          </p:cNvSpPr>
          <p:nvPr/>
        </p:nvSpPr>
        <p:spPr bwMode="auto">
          <a:xfrm>
            <a:off x="3651682" y="5552532"/>
            <a:ext cx="2208213" cy="307975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/>
              <a:t>Phys. Rev. 56, 1184 (1939) </a:t>
            </a:r>
            <a:endParaRPr lang="sk-SK" altLang="sk-SK" sz="1400"/>
          </a:p>
        </p:txBody>
      </p:sp>
      <p:sp>
        <p:nvSpPr>
          <p:cNvPr id="15374" name="TextBox 3"/>
          <p:cNvSpPr txBox="1">
            <a:spLocks noChangeArrowheads="1"/>
          </p:cNvSpPr>
          <p:nvPr/>
        </p:nvSpPr>
        <p:spPr bwMode="auto">
          <a:xfrm>
            <a:off x="1443831" y="3888217"/>
            <a:ext cx="2128838" cy="307975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/>
              <a:t>Phys. Rev. 48, 512 (1935) </a:t>
            </a:r>
            <a:endParaRPr lang="sk-SK" altLang="sk-SK" sz="1400"/>
          </a:p>
        </p:txBody>
      </p:sp>
      <p:pic>
        <p:nvPicPr>
          <p:cNvPr id="1537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4" y="5385472"/>
            <a:ext cx="1004888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Box 3"/>
          <p:cNvSpPr txBox="1">
            <a:spLocks noChangeArrowheads="1"/>
          </p:cNvSpPr>
          <p:nvPr/>
        </p:nvSpPr>
        <p:spPr bwMode="auto">
          <a:xfrm>
            <a:off x="1319382" y="5551618"/>
            <a:ext cx="2287587" cy="307975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400"/>
              <a:t>Nuovo Cim. 14, 322 (1937) </a:t>
            </a:r>
            <a:endParaRPr lang="sk-SK" altLang="sk-SK" sz="1400"/>
          </a:p>
        </p:txBody>
      </p:sp>
      <p:pic>
        <p:nvPicPr>
          <p:cNvPr id="1537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019" y="5132936"/>
            <a:ext cx="17827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diagram of different colors and numbers&#10;&#10;AI-generated content may be incorrect.">
            <a:extLst>
              <a:ext uri="{FF2B5EF4-FFF2-40B4-BE49-F238E27FC236}">
                <a16:creationId xmlns:a16="http://schemas.microsoft.com/office/drawing/2014/main" id="{FAE46613-2E0A-2331-D62A-DCBA407BCB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2" y="1817847"/>
            <a:ext cx="1932802" cy="163890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30</a:t>
            </a:fld>
            <a:endParaRPr lang="en-US" altLang="sk-SK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0" y="89632"/>
            <a:ext cx="3579826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400" dirty="0">
                <a:solidFill>
                  <a:srgbClr val="FF0000"/>
                </a:solidFill>
              </a:rPr>
              <a:t> probes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400" dirty="0">
                <a:solidFill>
                  <a:srgbClr val="FF0000"/>
                </a:solidFill>
              </a:rPr>
              <a:t> New </a:t>
            </a:r>
            <a:r>
              <a:rPr lang="en-US" altLang="sk-SK" sz="2400" dirty="0">
                <a:solidFill>
                  <a:srgbClr val="FF0000"/>
                </a:solidFill>
              </a:rPr>
              <a:t> Beyond SM </a:t>
            </a:r>
            <a:r>
              <a:rPr lang="sk-SK" altLang="sk-SK" sz="2400" dirty="0" err="1">
                <a:solidFill>
                  <a:srgbClr val="FF0000"/>
                </a:solidFill>
              </a:rPr>
              <a:t>Physics</a:t>
            </a:r>
            <a:endParaRPr lang="en-US" altLang="sk-SK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2"/>
              <p:cNvSpPr txBox="1">
                <a:spLocks noChangeArrowheads="1"/>
              </p:cNvSpPr>
              <p:nvPr/>
            </p:nvSpPr>
            <p:spPr bwMode="auto">
              <a:xfrm>
                <a:off x="3474278" y="89632"/>
                <a:ext cx="8628259" cy="1138773"/>
              </a:xfrm>
              <a:prstGeom prst="rect">
                <a:avLst/>
              </a:prstGeom>
              <a:solidFill>
                <a:srgbClr val="DBF0F1"/>
              </a:solidFill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buNone/>
                </a:pP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All </a:t>
                </a:r>
                <a:r>
                  <a:rPr lang="en-US" sz="2000" dirty="0">
                    <a:latin typeface="+mj-lt"/>
                  </a:rPr>
                  <a:t>100 kg- </a:t>
                </a:r>
                <a:r>
                  <a:rPr lang="en-US" sz="2000" dirty="0">
                    <a:solidFill>
                      <a:schemeClr val="accent2"/>
                    </a:solidFill>
                    <a:latin typeface="+mj-lt"/>
                  </a:rPr>
                  <a:t>and </a:t>
                </a:r>
                <a:r>
                  <a:rPr lang="en-US" sz="2000" dirty="0">
                    <a:latin typeface="+mj-lt"/>
                  </a:rPr>
                  <a:t>ton-</a:t>
                </a:r>
                <a:r>
                  <a:rPr lang="en-US" sz="2000" dirty="0">
                    <a:solidFill>
                      <a:schemeClr val="accent2"/>
                    </a:solidFill>
                    <a:latin typeface="+mj-lt"/>
                  </a:rPr>
                  <a:t>class </a:t>
                </a:r>
                <a:r>
                  <a:rPr lang="en-US" sz="2000" dirty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0nbb</a:t>
                </a:r>
                <a:r>
                  <a:rPr lang="en-US" sz="2000" dirty="0">
                    <a:solidFill>
                      <a:schemeClr val="accent2"/>
                    </a:solidFill>
                    <a:latin typeface="+mj-lt"/>
                  </a:rPr>
                  <a:t> experiments </a:t>
                </a:r>
                <a:r>
                  <a:rPr lang="sk-SK" sz="2000" dirty="0" err="1">
                    <a:solidFill>
                      <a:schemeClr val="accent2"/>
                    </a:solidFill>
                    <a:latin typeface="+mj-lt"/>
                  </a:rPr>
                  <a:t>can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sk-SK" sz="2000" dirty="0" err="1">
                    <a:solidFill>
                      <a:schemeClr val="accent2"/>
                    </a:solidFill>
                    <a:latin typeface="+mj-lt"/>
                  </a:rPr>
                  <a:t>also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 study a </a:t>
                </a:r>
                <a:r>
                  <a:rPr lang="sk-SK" sz="2000" dirty="0" err="1">
                    <a:solidFill>
                      <a:schemeClr val="accent2"/>
                    </a:solidFill>
                    <a:latin typeface="+mj-lt"/>
                  </a:rPr>
                  <a:t>diverse</a:t>
                </a:r>
                <a:endParaRPr lang="en-US" sz="2000" dirty="0">
                  <a:solidFill>
                    <a:schemeClr val="accent2"/>
                  </a:solidFill>
                  <a:latin typeface="+mj-lt"/>
                </a:endParaRPr>
              </a:p>
              <a:p>
                <a:pPr>
                  <a:buNone/>
                </a:pP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sk-SK" sz="2000" dirty="0" err="1">
                    <a:solidFill>
                      <a:schemeClr val="accent2"/>
                    </a:solidFill>
                    <a:latin typeface="+mj-lt"/>
                  </a:rPr>
                  <a:t>range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 of </a:t>
                </a:r>
                <a:r>
                  <a:rPr lang="sk-SK" sz="2000" dirty="0" err="1">
                    <a:solidFill>
                      <a:srgbClr val="FF0000"/>
                    </a:solidFill>
                    <a:latin typeface="+mj-lt"/>
                  </a:rPr>
                  <a:t>exotic</a:t>
                </a:r>
                <a:r>
                  <a:rPr lang="sk-SK" sz="2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sk-SK" sz="2000" dirty="0" err="1">
                    <a:solidFill>
                      <a:srgbClr val="FF0000"/>
                    </a:solidFill>
                    <a:latin typeface="+mj-lt"/>
                  </a:rPr>
                  <a:t>phenomena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, </a:t>
                </a:r>
                <a:r>
                  <a:rPr lang="sk-SK" sz="2000" dirty="0" err="1">
                    <a:solidFill>
                      <a:schemeClr val="accent2"/>
                    </a:solidFill>
                    <a:latin typeface="+mj-lt"/>
                  </a:rPr>
                  <a:t>e.g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. </a:t>
                </a:r>
                <a:r>
                  <a:rPr lang="sk-SK" sz="2000" dirty="0" err="1">
                    <a:solidFill>
                      <a:schemeClr val="accent2"/>
                    </a:solidFill>
                    <a:latin typeface="+mj-lt"/>
                  </a:rPr>
                  <a:t>through</a:t>
                </a:r>
                <a:r>
                  <a:rPr lang="en-US" sz="20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sk-SK" sz="2000" dirty="0" err="1">
                    <a:solidFill>
                      <a:srgbClr val="FF0000"/>
                    </a:solidFill>
                    <a:latin typeface="+mj-lt"/>
                  </a:rPr>
                  <a:t>spectral</a:t>
                </a:r>
                <a:r>
                  <a:rPr lang="sk-SK" sz="2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sk-SK" sz="2000" dirty="0" err="1">
                    <a:solidFill>
                      <a:srgbClr val="FF0000"/>
                    </a:solidFill>
                    <a:latin typeface="+mj-lt"/>
                  </a:rPr>
                  <a:t>distortion</a:t>
                </a:r>
                <a:r>
                  <a:rPr lang="sk-SK" sz="2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in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. </a:t>
                </a:r>
                <a:endParaRPr lang="en-US" sz="2000" dirty="0">
                  <a:solidFill>
                    <a:schemeClr val="accent2"/>
                  </a:solidFill>
                  <a:latin typeface="+mj-lt"/>
                </a:endParaRPr>
              </a:p>
              <a:p>
                <a:pPr>
                  <a:buNone/>
                </a:pPr>
                <a:r>
                  <a:rPr lang="en-GB" sz="2000" dirty="0">
                    <a:solidFill>
                      <a:schemeClr val="accent2"/>
                    </a:solidFill>
                    <a:latin typeface="+mj-lt"/>
                  </a:rPr>
                  <a:t>Future searches will probe the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20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𝝂𝜷𝜷</m:t>
                    </m:r>
                  </m:oMath>
                </a14:m>
                <a:r>
                  <a:rPr lang="en-GB" sz="2000" dirty="0">
                    <a:solidFill>
                      <a:schemeClr val="accent2"/>
                    </a:solidFill>
                    <a:latin typeface="+mj-lt"/>
                  </a:rPr>
                  <a:t> with </a:t>
                </a:r>
                <a:r>
                  <a:rPr lang="en-GB" sz="2000" dirty="0">
                    <a:solidFill>
                      <a:srgbClr val="FF0000"/>
                    </a:solidFill>
                    <a:latin typeface="+mj-lt"/>
                  </a:rPr>
                  <a:t>high statistics</a:t>
                </a:r>
                <a:r>
                  <a:rPr lang="sk-SK" sz="20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:r>
                  <a:rPr lang="sk-SK" sz="2000" dirty="0" err="1">
                    <a:solidFill>
                      <a:schemeClr val="accent2"/>
                    </a:solidFill>
                    <a:latin typeface="+mj-lt"/>
                  </a:rPr>
                  <a:t>about</a:t>
                </a:r>
                <a:r>
                  <a:rPr lang="sk-SK" sz="2000" dirty="0">
                    <a:solidFill>
                      <a:schemeClr val="accent2"/>
                    </a:solidFill>
                    <a:latin typeface="+mj-lt"/>
                  </a:rPr>
                  <a:t> </a:t>
                </a:r>
                <a:r>
                  <a:rPr lang="en-US" sz="2000" dirty="0">
                    <a:latin typeface="+mj-lt"/>
                  </a:rPr>
                  <a:t>10</a:t>
                </a:r>
                <a:r>
                  <a:rPr lang="en-US" sz="2000" baseline="30000" dirty="0">
                    <a:latin typeface="+mj-lt"/>
                  </a:rPr>
                  <a:t>5</a:t>
                </a:r>
                <a:r>
                  <a:rPr lang="en-US" sz="2000" dirty="0">
                    <a:latin typeface="+mj-lt"/>
                  </a:rPr>
                  <a:t>-10</a:t>
                </a:r>
                <a:r>
                  <a:rPr lang="en-US" sz="2000" baseline="30000" dirty="0">
                    <a:latin typeface="+mj-lt"/>
                  </a:rPr>
                  <a:t>6</a:t>
                </a:r>
                <a:r>
                  <a:rPr lang="en-US" sz="2000" dirty="0">
                    <a:solidFill>
                      <a:schemeClr val="accent2"/>
                    </a:solidFill>
                    <a:latin typeface="+mj-lt"/>
                  </a:rPr>
                  <a:t> events.</a:t>
                </a:r>
                <a:endParaRPr lang="en-GB" sz="2000" dirty="0">
                  <a:solidFill>
                    <a:schemeClr val="accent2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74278" y="89632"/>
                <a:ext cx="8628259" cy="1138773"/>
              </a:xfrm>
              <a:prstGeom prst="rect">
                <a:avLst/>
              </a:prstGeom>
              <a:blipFill rotWithShape="0">
                <a:blip r:embed="rId3"/>
                <a:stretch>
                  <a:fillRect l="-777" t="-3743" b="-855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42" y="6076949"/>
            <a:ext cx="60198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817988" y="6262687"/>
            <a:ext cx="1963738" cy="400050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/>
                </a:solidFill>
              </a:rPr>
              <a:t>Spectral index </a:t>
            </a:r>
            <a:r>
              <a:rPr lang="en-US" dirty="0"/>
              <a:t>n</a:t>
            </a:r>
            <a:endParaRPr lang="en-US" sz="2800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30291AA2-8535-4529-8863-13556DAB7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846" y="3263170"/>
            <a:ext cx="3231975" cy="3594830"/>
          </a:xfrm>
          <a:solidFill>
            <a:srgbClr val="DBF0F1"/>
          </a:solidFill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  <a:latin typeface="+mj-lt"/>
              </a:rPr>
              <a:t>Recent subjects:</a:t>
            </a:r>
          </a:p>
          <a:p>
            <a:pPr marL="0" indent="0">
              <a:buNone/>
            </a:pPr>
            <a:r>
              <a:rPr lang="en-GB" sz="2000" b="1" dirty="0">
                <a:solidFill>
                  <a:schemeClr val="accent2"/>
                </a:solidFill>
                <a:latin typeface="+mj-lt"/>
              </a:rPr>
              <a:t>Lepton-number conserving </a:t>
            </a:r>
            <a:br>
              <a:rPr lang="en-GB" sz="2000" b="1" dirty="0">
                <a:solidFill>
                  <a:schemeClr val="accent2"/>
                </a:solidFill>
                <a:latin typeface="+mj-lt"/>
              </a:rPr>
            </a:br>
            <a:r>
              <a:rPr lang="en-GB" sz="2000" b="1" dirty="0">
                <a:solidFill>
                  <a:schemeClr val="accent2"/>
                </a:solidFill>
                <a:latin typeface="+mj-lt"/>
              </a:rPr>
              <a:t>right-handed currents</a:t>
            </a:r>
            <a:br>
              <a:rPr lang="en-GB" sz="2000" b="1" dirty="0">
                <a:latin typeface="+mj-lt"/>
              </a:rPr>
            </a:br>
            <a:r>
              <a:rPr lang="en-GB" sz="1600" b="1" dirty="0">
                <a:latin typeface="+mj-lt"/>
              </a:rPr>
              <a:t>(PRL 125 (2020) 17, 171801)</a:t>
            </a:r>
          </a:p>
          <a:p>
            <a:pPr marL="0" indent="0">
              <a:buNone/>
            </a:pPr>
            <a:r>
              <a:rPr lang="en-GB" sz="2000" b="1" dirty="0">
                <a:solidFill>
                  <a:schemeClr val="accent2"/>
                </a:solidFill>
                <a:latin typeface="+mj-lt"/>
              </a:rPr>
              <a:t>Neutrino self-interactions</a:t>
            </a:r>
            <a:br>
              <a:rPr lang="en-GB" sz="2000" b="1" dirty="0">
                <a:latin typeface="+mj-lt"/>
              </a:rPr>
            </a:br>
            <a:r>
              <a:rPr lang="en-GB" sz="1600" b="1" dirty="0">
                <a:latin typeface="+mj-lt"/>
              </a:rPr>
              <a:t>(PRD 102 (2020) 5, 051701)</a:t>
            </a:r>
          </a:p>
          <a:p>
            <a:pPr marL="0" indent="0">
              <a:buNone/>
            </a:pPr>
            <a:r>
              <a:rPr lang="en-GB" sz="2000" b="1" dirty="0">
                <a:solidFill>
                  <a:schemeClr val="accent2"/>
                </a:solidFill>
                <a:latin typeface="+mj-lt"/>
              </a:rPr>
              <a:t>Sterile neutrino and light </a:t>
            </a:r>
            <a:br>
              <a:rPr lang="en-GB" sz="2000" b="1" dirty="0">
                <a:solidFill>
                  <a:schemeClr val="accent2"/>
                </a:solidFill>
                <a:latin typeface="+mj-lt"/>
              </a:rPr>
            </a:br>
            <a:r>
              <a:rPr lang="en-GB" sz="2000" b="1" dirty="0">
                <a:solidFill>
                  <a:schemeClr val="accent2"/>
                </a:solidFill>
                <a:latin typeface="+mj-lt"/>
              </a:rPr>
              <a:t>fermion searches through </a:t>
            </a:r>
            <a:br>
              <a:rPr lang="en-GB" sz="2000" b="1" dirty="0">
                <a:solidFill>
                  <a:schemeClr val="accent2"/>
                </a:solidFill>
                <a:latin typeface="+mj-lt"/>
              </a:rPr>
            </a:br>
            <a:r>
              <a:rPr lang="en-GB" sz="2000" b="1" dirty="0">
                <a:solidFill>
                  <a:schemeClr val="accent2"/>
                </a:solidFill>
                <a:latin typeface="+mj-lt"/>
              </a:rPr>
              <a:t>energy end point</a:t>
            </a:r>
            <a:br>
              <a:rPr lang="en-GB" sz="2000" b="1" dirty="0">
                <a:latin typeface="+mj-lt"/>
              </a:rPr>
            </a:br>
            <a:r>
              <a:rPr lang="en-GB" sz="1600" b="1" dirty="0">
                <a:latin typeface="+mj-lt"/>
              </a:rPr>
              <a:t>(PRD 103 (2021) 5, 055019; </a:t>
            </a:r>
          </a:p>
          <a:p>
            <a:pPr marL="0" indent="0">
              <a:buNone/>
            </a:pPr>
            <a:r>
              <a:rPr lang="en-GB" sz="1600" b="1" dirty="0">
                <a:latin typeface="+mj-lt"/>
              </a:rPr>
              <a:t>       PLB 815 (2021) 136127)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0291AA2-8535-4529-8863-13556DAB79E3}"/>
              </a:ext>
            </a:extLst>
          </p:cNvPr>
          <p:cNvSpPr txBox="1">
            <a:spLocks/>
          </p:cNvSpPr>
          <p:nvPr/>
        </p:nvSpPr>
        <p:spPr bwMode="auto">
          <a:xfrm>
            <a:off x="93356" y="1228405"/>
            <a:ext cx="3015569" cy="1877437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sk-SK" sz="2000" kern="0" dirty="0" err="1">
                <a:solidFill>
                  <a:srgbClr val="FF0000"/>
                </a:solidFill>
                <a:latin typeface="+mj-lt"/>
              </a:rPr>
              <a:t>Common</a:t>
            </a:r>
            <a:r>
              <a:rPr lang="sk-SK" sz="2000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sk-SK" sz="2000" kern="0" dirty="0" err="1">
                <a:solidFill>
                  <a:srgbClr val="FF0000"/>
                </a:solidFill>
                <a:latin typeface="+mj-lt"/>
              </a:rPr>
              <a:t>subjects</a:t>
            </a:r>
            <a:r>
              <a:rPr lang="en-US" sz="2000" kern="0" dirty="0">
                <a:solidFill>
                  <a:srgbClr val="FF0000"/>
                </a:solidFill>
                <a:latin typeface="+mj-lt"/>
              </a:rPr>
              <a:t>:</a:t>
            </a:r>
            <a:endParaRPr lang="en-GB" sz="2000" b="1" kern="0" dirty="0">
              <a:solidFill>
                <a:srgbClr val="FF0000"/>
              </a:solidFill>
              <a:latin typeface="+mj-lt"/>
            </a:endParaRPr>
          </a:p>
          <a:p>
            <a:pPr marL="0" indent="0">
              <a:buFontTx/>
              <a:buNone/>
            </a:pPr>
            <a:r>
              <a:rPr lang="en-GB" sz="2000" kern="0" dirty="0" err="1">
                <a:solidFill>
                  <a:schemeClr val="accent2"/>
                </a:solidFill>
                <a:latin typeface="+mj-lt"/>
              </a:rPr>
              <a:t>Majoron</a:t>
            </a:r>
            <a:r>
              <a:rPr lang="en-GB" sz="2000" kern="0" dirty="0">
                <a:solidFill>
                  <a:schemeClr val="accent2"/>
                </a:solidFill>
                <a:latin typeface="+mj-lt"/>
              </a:rPr>
              <a:t>(s) emission</a:t>
            </a:r>
          </a:p>
          <a:p>
            <a:pPr marL="0" indent="0">
              <a:buFontTx/>
              <a:buNone/>
            </a:pPr>
            <a:r>
              <a:rPr lang="en-GB" sz="2000" kern="0" dirty="0">
                <a:solidFill>
                  <a:schemeClr val="accent2"/>
                </a:solidFill>
                <a:latin typeface="+mj-lt"/>
              </a:rPr>
              <a:t>(partly)bosonic neutrinos,</a:t>
            </a:r>
          </a:p>
          <a:p>
            <a:pPr marL="0" indent="0">
              <a:buFontTx/>
              <a:buNone/>
            </a:pPr>
            <a:r>
              <a:rPr lang="en-GB" sz="2000" kern="0" dirty="0">
                <a:solidFill>
                  <a:schemeClr val="accent2"/>
                </a:solidFill>
                <a:latin typeface="+mj-lt"/>
              </a:rPr>
              <a:t>Lorentz invariance</a:t>
            </a:r>
          </a:p>
          <a:p>
            <a:pPr marL="0" indent="0">
              <a:buFontTx/>
              <a:buNone/>
            </a:pPr>
            <a:r>
              <a:rPr lang="en-GB" sz="2000" kern="0" dirty="0">
                <a:solidFill>
                  <a:schemeClr val="accent2"/>
                </a:solidFill>
                <a:latin typeface="+mj-lt"/>
              </a:rPr>
              <a:t>violation </a:t>
            </a:r>
            <a:endParaRPr lang="en-GB" sz="2000" b="1" kern="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3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28769662-0FC3-7EB2-9332-EE018E5684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617" y="1391818"/>
            <a:ext cx="9009161" cy="47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97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31</a:t>
            </a:fld>
            <a:endParaRPr lang="en-US" altLang="sk-SK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0" y="2474843"/>
            <a:ext cx="5991327" cy="4230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12" y="112267"/>
            <a:ext cx="9446967" cy="796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631" y="1028402"/>
            <a:ext cx="5965369" cy="5637443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0291AA2-8535-4529-8863-13556DAB79E3}"/>
              </a:ext>
            </a:extLst>
          </p:cNvPr>
          <p:cNvSpPr txBox="1">
            <a:spLocks/>
          </p:cNvSpPr>
          <p:nvPr/>
        </p:nvSpPr>
        <p:spPr bwMode="auto">
          <a:xfrm>
            <a:off x="29817" y="1143000"/>
            <a:ext cx="5549917" cy="769441"/>
          </a:xfrm>
          <a:prstGeom prst="rect">
            <a:avLst/>
          </a:prstGeom>
          <a:solidFill>
            <a:srgbClr val="DBF0F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GB" sz="2000" b="1" kern="0" dirty="0">
                <a:solidFill>
                  <a:schemeClr val="accent2"/>
                </a:solidFill>
                <a:latin typeface="+mj-lt"/>
              </a:rPr>
              <a:t>Consider  either mixing of </a:t>
            </a:r>
            <a:r>
              <a:rPr lang="en-GB" sz="2000" b="1" kern="0" dirty="0">
                <a:solidFill>
                  <a:srgbClr val="FF0000"/>
                </a:solidFill>
                <a:latin typeface="+mj-lt"/>
              </a:rPr>
              <a:t>sterile </a:t>
            </a:r>
            <a:r>
              <a:rPr lang="en-GB" sz="2000" b="1" kern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000" b="1" kern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2000" b="1" kern="0" dirty="0">
                <a:solidFill>
                  <a:schemeClr val="accent2"/>
                </a:solidFill>
                <a:latin typeface="+mj-lt"/>
              </a:rPr>
              <a:t>with </a:t>
            </a:r>
            <a:r>
              <a:rPr lang="en-GB" sz="2000" b="1" kern="0" dirty="0">
                <a:solidFill>
                  <a:srgbClr val="FF0000"/>
                </a:solidFill>
                <a:latin typeface="+mj-lt"/>
              </a:rPr>
              <a:t>active </a:t>
            </a:r>
            <a:r>
              <a:rPr lang="en-GB" sz="2000" b="1" kern="0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GB" sz="2000" b="1" kern="0" dirty="0">
                <a:solidFill>
                  <a:schemeClr val="accent2"/>
                </a:solidFill>
                <a:latin typeface="Symbol" panose="05050102010706020507" pitchFamily="18" charset="2"/>
              </a:rPr>
              <a:t>, </a:t>
            </a:r>
          </a:p>
          <a:p>
            <a:pPr marL="0" indent="0" algn="ctr">
              <a:buFontTx/>
              <a:buNone/>
            </a:pPr>
            <a:r>
              <a:rPr lang="en-GB" sz="2000" b="1" kern="0" dirty="0">
                <a:solidFill>
                  <a:schemeClr val="accent2"/>
                </a:solidFill>
                <a:latin typeface="+mj-lt"/>
              </a:rPr>
              <a:t>or right-handed currents</a:t>
            </a:r>
            <a:r>
              <a:rPr lang="en-GB" sz="2000" b="1" kern="0" dirty="0">
                <a:solidFill>
                  <a:schemeClr val="accent2"/>
                </a:solidFill>
                <a:latin typeface="Symbol" panose="05050102010706020507" pitchFamily="18" charset="2"/>
              </a:rPr>
              <a:t> </a:t>
            </a:r>
          </a:p>
        </p:txBody>
      </p:sp>
      <p:sp>
        <p:nvSpPr>
          <p:cNvPr id="11" name="TextBox 22"/>
          <p:cNvSpPr txBox="1">
            <a:spLocks noChangeArrowheads="1"/>
          </p:cNvSpPr>
          <p:nvPr/>
        </p:nvSpPr>
        <p:spPr bwMode="auto">
          <a:xfrm>
            <a:off x="9610728" y="-7601"/>
            <a:ext cx="2294218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Exotic </a:t>
            </a: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2nbb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Sterile Neutrino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</a:rPr>
              <a:t>(or HNL)</a:t>
            </a:r>
            <a:endParaRPr lang="sk-SK" altLang="sk-SK" sz="2400" dirty="0">
              <a:solidFill>
                <a:srgbClr val="FF0000"/>
              </a:solidFill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3313" y="1912441"/>
            <a:ext cx="3186513" cy="369332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None/>
            </a:pPr>
            <a:r>
              <a:rPr lang="sk-SK" sz="1800" dirty="0" err="1"/>
              <a:t>Phys.Rev.D</a:t>
            </a:r>
            <a:r>
              <a:rPr lang="sk-SK" sz="1800" dirty="0"/>
              <a:t> 103 (2021) 055019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5579734" y="228600"/>
            <a:ext cx="434010" cy="5334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136646" y="225667"/>
            <a:ext cx="483354" cy="5334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5791200" y="1028402"/>
            <a:ext cx="609600" cy="2095798"/>
          </a:xfrm>
          <a:prstGeom prst="straightConnector1">
            <a:avLst/>
          </a:prstGeom>
          <a:solidFill>
            <a:srgbClr val="DDDDD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6739584" y="908534"/>
            <a:ext cx="499416" cy="2215666"/>
          </a:xfrm>
          <a:prstGeom prst="straightConnector1">
            <a:avLst/>
          </a:prstGeom>
          <a:solidFill>
            <a:srgbClr val="DDDDDD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65070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E55CE-6B15-8F3B-3D70-26F0D9D8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112D-F7DD-A8D2-741C-33AF5F8A2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E6BDA2-50AC-A133-DD14-5E8B187E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32</a:t>
            </a:fld>
            <a:endParaRPr lang="en-US" altLang="sk-SK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42BBF8-EBFD-762E-0810-AB70FA020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367" y="1038215"/>
            <a:ext cx="6340285" cy="552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AE5C41-7192-3406-965F-22CC67B86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" y="1449070"/>
            <a:ext cx="5943600" cy="5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2E9F3C-26A9-B40E-2833-41E7ABBDA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44" y="1091168"/>
            <a:ext cx="2862066" cy="3693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 dirty="0"/>
              <a:t> </a:t>
            </a:r>
            <a:r>
              <a:rPr lang="en-US" altLang="sk-SK" sz="1600" dirty="0"/>
              <a:t>Eur. Phys. J. C  84, 925 (2024)</a:t>
            </a:r>
            <a:endParaRPr lang="sk-SK" altLang="sk-SK" sz="1600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AFADE62-2F08-1F71-D41C-527EE0135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574" y="219798"/>
            <a:ext cx="4470262" cy="400110"/>
          </a:xfrm>
          <a:prstGeom prst="rect">
            <a:avLst/>
          </a:prstGeom>
          <a:solidFill>
            <a:srgbClr val="DBF0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000" dirty="0" err="1">
                <a:latin typeface="+mj-lt"/>
              </a:rPr>
              <a:t>m</a:t>
            </a:r>
            <a:r>
              <a:rPr lang="en-US" altLang="sk-SK" sz="2000" baseline="-25000" dirty="0" err="1">
                <a:latin typeface="+mj-lt"/>
              </a:rPr>
              <a:t>N</a:t>
            </a:r>
            <a:r>
              <a:rPr lang="en-US" altLang="sk-SK" sz="2000" dirty="0">
                <a:latin typeface="+mj-lt"/>
              </a:rPr>
              <a:t>= </a:t>
            </a: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0.5 MeV </a:t>
            </a:r>
            <a:r>
              <a:rPr lang="en-US" altLang="sk-SK" sz="2000" dirty="0">
                <a:latin typeface="+mj-lt"/>
              </a:rPr>
              <a:t>and </a:t>
            </a:r>
            <a:r>
              <a:rPr lang="en-US" altLang="sk-SK" sz="20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1.5 MeV</a:t>
            </a:r>
            <a:r>
              <a:rPr lang="en-US" altLang="sk-SK" sz="2000" dirty="0">
                <a:latin typeface="+mj-lt"/>
              </a:rPr>
              <a:t>, sin</a:t>
            </a:r>
            <a:r>
              <a:rPr lang="en-US" altLang="sk-SK" sz="2000" baseline="30000" dirty="0">
                <a:latin typeface="+mj-lt"/>
              </a:rPr>
              <a:t>2</a:t>
            </a:r>
            <a:r>
              <a:rPr lang="en-US" altLang="sk-SK" sz="2000" dirty="0">
                <a:latin typeface="Symbol" panose="05050102010706020507" pitchFamily="18" charset="2"/>
              </a:rPr>
              <a:t>q</a:t>
            </a:r>
            <a:r>
              <a:rPr lang="en-US" altLang="sk-SK" sz="2000" dirty="0">
                <a:latin typeface="+mj-lt"/>
              </a:rPr>
              <a:t>= 0.01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CD907CB-0F8F-728D-E09D-FA0C4BD70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60" y="119201"/>
            <a:ext cx="4993738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2nbb</a:t>
            </a:r>
            <a:r>
              <a:rPr lang="en-US" altLang="sk-SK" sz="2400" dirty="0">
                <a:solidFill>
                  <a:srgbClr val="FF0000"/>
                </a:solidFill>
              </a:rPr>
              <a:t> probe – </a:t>
            </a:r>
            <a:r>
              <a:rPr lang="en-US" altLang="sk-SK" sz="2400" dirty="0"/>
              <a:t>sterile neutrino search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chemeClr val="accent2"/>
                </a:solidFill>
              </a:rPr>
              <a:t>CUPID-Mo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B3888-9B79-435B-7C2B-1EE29D7DF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624" y="4637123"/>
            <a:ext cx="1357551" cy="584775"/>
          </a:xfrm>
          <a:prstGeom prst="rect">
            <a:avLst/>
          </a:prstGeom>
          <a:solidFill>
            <a:srgbClr val="D3DCF9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dirty="0"/>
              <a:t>Pure sterile </a:t>
            </a:r>
            <a:r>
              <a:rPr lang="en-US" altLang="sk-SK" sz="1600" dirty="0">
                <a:latin typeface="Symbol" panose="05050102010706020507" pitchFamily="18" charset="2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dirty="0"/>
              <a:t>contr.</a:t>
            </a:r>
            <a:endParaRPr lang="sk-SK" altLang="sk-SK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2663EF-1155-318A-E617-D1CAE2B42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971573"/>
            <a:ext cx="1160894" cy="584775"/>
          </a:xfrm>
          <a:prstGeom prst="rect">
            <a:avLst/>
          </a:prstGeom>
          <a:solidFill>
            <a:srgbClr val="D3DCF9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dirty="0"/>
              <a:t>mixed with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600" dirty="0"/>
              <a:t> active </a:t>
            </a:r>
            <a:r>
              <a:rPr lang="en-US" altLang="sk-SK" sz="1600" dirty="0">
                <a:latin typeface="Symbol" panose="05050102010706020507" pitchFamily="18" charset="2"/>
              </a:rPr>
              <a:t>n</a:t>
            </a:r>
            <a:endParaRPr lang="sk-SK" altLang="sk-SK" sz="16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9828162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city with many buildings&#10;&#10;AI-generated content may be incorrect.">
            <a:extLst>
              <a:ext uri="{FF2B5EF4-FFF2-40B4-BE49-F238E27FC236}">
                <a16:creationId xmlns:a16="http://schemas.microsoft.com/office/drawing/2014/main" id="{6D7D5341-F433-3CDD-5359-98C25EC37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26" y="125890"/>
            <a:ext cx="5403084" cy="29716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E92F4A-D5F1-D55D-DD3A-12D447A7E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CCBA3C-08AB-49F8-A99D-CDEC56D9A7A6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1525C6-034A-C0AA-92DB-E22B5BA08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5B6F4-FBE5-EBB2-BF2B-D304DB51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BF3F3-D3AF-4975-B3C9-B39AD27E8F1B}" type="slidenum">
              <a:rPr lang="en-US" altLang="sk-SK" smtClean="0"/>
              <a:pPr>
                <a:defRPr/>
              </a:pPr>
              <a:t>33</a:t>
            </a:fld>
            <a:endParaRPr lang="en-US" altLang="sk-SK"/>
          </a:p>
        </p:txBody>
      </p:sp>
      <p:pic>
        <p:nvPicPr>
          <p:cNvPr id="7" name="Picture 6" descr="A mountain range with a sunset behind it&#10;&#10;Description automatically generated">
            <a:extLst>
              <a:ext uri="{FF2B5EF4-FFF2-40B4-BE49-F238E27FC236}">
                <a16:creationId xmlns:a16="http://schemas.microsoft.com/office/drawing/2014/main" id="{F94B88E9-E4C1-1F9D-C7BE-AE820301B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515384"/>
            <a:ext cx="5942428" cy="3342616"/>
          </a:xfrm>
          <a:prstGeom prst="rect">
            <a:avLst/>
          </a:prstGeom>
        </p:spPr>
      </p:pic>
      <p:pic>
        <p:nvPicPr>
          <p:cNvPr id="5" name="Picture 4" descr="A person sitting on a rock reading a book&#10;&#10;Description automatically generated">
            <a:extLst>
              <a:ext uri="{FF2B5EF4-FFF2-40B4-BE49-F238E27FC236}">
                <a16:creationId xmlns:a16="http://schemas.microsoft.com/office/drawing/2014/main" id="{EBCD0D92-A621-C620-F5D6-5AB2D4E15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3515384"/>
            <a:ext cx="4724400" cy="3543300"/>
          </a:xfrm>
          <a:prstGeom prst="rect">
            <a:avLst/>
          </a:prstGeom>
        </p:spPr>
      </p:pic>
      <p:pic>
        <p:nvPicPr>
          <p:cNvPr id="8" name="Picture 7" descr="A group of cartoon characters holding signs&#10;&#10;AI-generated content may be incorrect.">
            <a:extLst>
              <a:ext uri="{FF2B5EF4-FFF2-40B4-BE49-F238E27FC236}">
                <a16:creationId xmlns:a16="http://schemas.microsoft.com/office/drawing/2014/main" id="{65DC09FC-AF7A-3521-3A0C-F942FE9761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59327"/>
            <a:ext cx="4744810" cy="2660736"/>
          </a:xfrm>
          <a:prstGeom prst="rect">
            <a:avLst/>
          </a:prstGeom>
        </p:spPr>
      </p:pic>
      <p:pic>
        <p:nvPicPr>
          <p:cNvPr id="13" name="Picture 12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C9A2A1D4-4B73-1D97-2F1B-D9A177089E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94" y="2664549"/>
            <a:ext cx="2623856" cy="1478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EABC56-BEB7-CCDE-6B90-334EAD6C8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7228" y="3434092"/>
            <a:ext cx="19050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5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BE051-64CD-0E92-4B26-8ECE6B920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0791F-0B8A-8379-9DCB-B3C2C8C61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210B8-A1FF-DE16-883A-831BC2C1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4</a:t>
            </a:fld>
            <a:endParaRPr lang="en-US" altLang="sk-SK"/>
          </a:p>
        </p:txBody>
      </p:sp>
      <p:pic>
        <p:nvPicPr>
          <p:cNvPr id="7" name="Image1">
            <a:extLst>
              <a:ext uri="{FF2B5EF4-FFF2-40B4-BE49-F238E27FC236}">
                <a16:creationId xmlns:a16="http://schemas.microsoft.com/office/drawing/2014/main" id="{CFFC6451-39AF-4FC0-4890-E716A71E0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95400" y="517742"/>
            <a:ext cx="10474660" cy="6340258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A627CA3A-DE58-8058-0132-5F18988BD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461" y="56077"/>
            <a:ext cx="1226092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0nbb </a:t>
            </a:r>
            <a:r>
              <a:rPr lang="en-US" altLang="sk-SK" sz="2400" dirty="0">
                <a:solidFill>
                  <a:srgbClr val="FF0000"/>
                </a:solidFill>
              </a:rPr>
              <a:t>experiments </a:t>
            </a:r>
            <a:r>
              <a:rPr lang="en-US" altLang="sk-SK" sz="2400" dirty="0">
                <a:solidFill>
                  <a:schemeClr val="accent2"/>
                </a:solidFill>
              </a:rPr>
              <a:t>– a worldwide competition of ideas and underground physics technologies </a:t>
            </a:r>
            <a:endParaRPr lang="sk-SK" altLang="sk-SK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52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8212022" y="808190"/>
            <a:ext cx="2220480" cy="584775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GERDA, MAJORANA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 crystal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/>
          <a:srcRect b="6535"/>
          <a:stretch/>
        </p:blipFill>
        <p:spPr>
          <a:xfrm>
            <a:off x="5076151" y="2722082"/>
            <a:ext cx="1673964" cy="1181463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452" y="2143023"/>
            <a:ext cx="1478570" cy="218352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469" y="4575029"/>
            <a:ext cx="2356573" cy="145523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004027" y="1267442"/>
            <a:ext cx="4275895" cy="400110"/>
          </a:xfr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FF0000"/>
                </a:solidFill>
                <a:latin typeface="Symbol" panose="05050102010706020507" pitchFamily="18" charset="2"/>
                <a:ea typeface="HY헤드라인M" panose="02030600000101010101" pitchFamily="18" charset="-127"/>
              </a:rPr>
              <a:t>0</a:t>
            </a:r>
            <a:r>
              <a:rPr lang="en-US" altLang="ko-KR" sz="2000" b="1" i="1" dirty="0">
                <a:solidFill>
                  <a:srgbClr val="FF0000"/>
                </a:solidFill>
                <a:latin typeface="Symbol" panose="05050102010706020507" pitchFamily="18" charset="2"/>
                <a:ea typeface="HY헤드라인M" panose="02030600000101010101" pitchFamily="18" charset="-127"/>
              </a:rPr>
              <a:t>n bb</a:t>
            </a:r>
            <a:r>
              <a:rPr lang="en-US" altLang="ko-KR" sz="2000" b="1" dirty="0">
                <a:solidFill>
                  <a:srgbClr val="FF0000"/>
                </a:solidFill>
                <a:latin typeface="Symbol" panose="05050102010706020507" pitchFamily="18" charset="2"/>
                <a:ea typeface="HY헤드라인M" panose="02030600000101010101" pitchFamily="18" charset="-127"/>
              </a:rPr>
              <a:t> </a:t>
            </a:r>
            <a:r>
              <a:rPr lang="en-US" altLang="ko-KR" sz="2000" b="1" dirty="0">
                <a:solidFill>
                  <a:srgbClr val="FF0000"/>
                </a:solidFill>
                <a:latin typeface="+mn-lt"/>
                <a:ea typeface="HY헤드라인M" panose="02030600000101010101" pitchFamily="18" charset="-127"/>
              </a:rPr>
              <a:t>decay isotopes and experiments</a:t>
            </a:r>
            <a:endParaRPr lang="ko-KR" altLang="en-US" sz="2000" b="1" dirty="0">
              <a:latin typeface="+mn-lt"/>
            </a:endParaRPr>
          </a:p>
        </p:txBody>
      </p:sp>
      <p:pic>
        <p:nvPicPr>
          <p:cNvPr id="6" name="Picture 2" descr="Current CANDLES det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997" y="-51307"/>
            <a:ext cx="2541757" cy="129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www.mpi-hd.mpg.de/gerda/public/2017/05-GERDA-0094-Schwingenheu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84775" y="153695"/>
            <a:ext cx="1902456" cy="253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ajorana germanium에 대한 이미지 검색결과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12" y="1411765"/>
            <a:ext cx="1912263" cy="12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UORE experiment에 대한 이미지 검색결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66" y="2840196"/>
            <a:ext cx="3240683" cy="212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ollabor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796" y="5288072"/>
            <a:ext cx="2293608" cy="15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81611" y="1644864"/>
            <a:ext cx="1266693" cy="1077218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CUPID-0</a:t>
            </a:r>
          </a:p>
          <a:p>
            <a:r>
              <a:rPr lang="en-US" altLang="ko-KR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ZnSe</a:t>
            </a:r>
            <a:endParaRPr lang="en-US" altLang="ko-K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scintillating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6902" y="4369484"/>
            <a:ext cx="1268681" cy="584775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CUORE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altLang="ko-KR" sz="16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76151" y="4083879"/>
            <a:ext cx="1526380" cy="584775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Aurora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CdWO</a:t>
            </a:r>
            <a:r>
              <a:rPr lang="en-US" altLang="ko-KR" sz="16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52145" y="6232369"/>
            <a:ext cx="2154757" cy="584775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EXO, </a:t>
            </a:r>
            <a:r>
              <a:rPr lang="en-US" altLang="ko-KR" sz="1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KamLAND</a:t>
            </a:r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-Zen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Liquid </a:t>
            </a:r>
            <a:r>
              <a:rPr lang="en-US" altLang="ko-KR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A19F-6EC8-4378-BAEE-5B552AA2A553}" type="slidenum">
              <a:rPr lang="ko-KR" altLang="en-US" b="1" smtClean="0"/>
              <a:t>5</a:t>
            </a:fld>
            <a:endParaRPr lang="ko-KR" altLang="en-US" b="1"/>
          </a:p>
        </p:txBody>
      </p:sp>
      <p:graphicFrame>
        <p:nvGraphicFramePr>
          <p:cNvPr id="2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73552"/>
              </p:ext>
            </p:extLst>
          </p:nvPr>
        </p:nvGraphicFramePr>
        <p:xfrm>
          <a:off x="93514" y="1697379"/>
          <a:ext cx="4728175" cy="5119765"/>
        </p:xfrm>
        <a:graphic>
          <a:graphicData uri="http://schemas.openxmlformats.org/drawingml/2006/table">
            <a:tbl>
              <a:tblPr/>
              <a:tblGrid>
                <a:gridCol w="1705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950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Candidates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kumimoji="0" lang="en-US" altLang="ko-KR" sz="1800" b="0" i="1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bb</a:t>
                      </a:r>
                      <a:r>
                        <a:rPr kumimoji="0" lang="en-US" altLang="ko-K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(MeV)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헤드라인M" panose="02030600000101010101" pitchFamily="18" charset="-127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N.A.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Ca→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4.268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0.187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Ge→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2.039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Se→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82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Kr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2.998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Zr→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Mo→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Ru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3.034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9.7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Pd→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Cd→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116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2.813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Sn 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2.293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Te→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2.528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Xe→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Ba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2.458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8.9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165"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Nd→</a:t>
                      </a:r>
                      <a:r>
                        <a:rPr kumimoji="0" lang="en-US" altLang="ko-KR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150</a:t>
                      </a: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3.371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lnSpc>
                          <a:spcPct val="110000"/>
                        </a:lnSpc>
                        <a:defRPr sz="1200" b="1">
                          <a:solidFill>
                            <a:srgbClr val="000000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굴림" panose="020B0600000101010101" pitchFamily="50" charset="-127"/>
                          <a:ea typeface="굴림" panose="020B0600000101010101" pitchFamily="50" charset="-127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HY헤드라인M" panose="02030600000101010101" pitchFamily="18" charset="-127"/>
                          <a:cs typeface="Times New Roman" panose="02020603050405020304" pitchFamily="18" charset="0"/>
                        </a:rPr>
                        <a:t>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986725" y="55814"/>
            <a:ext cx="1266693" cy="1077218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CANDLE</a:t>
            </a:r>
          </a:p>
          <a:p>
            <a:r>
              <a:rPr lang="en-US" altLang="ko-KR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</a:t>
            </a:r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scintillating 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crystal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1800" y="5528332"/>
            <a:ext cx="1524622" cy="13220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048240" y="5022871"/>
            <a:ext cx="1640193" cy="584775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Amore</a:t>
            </a:r>
          </a:p>
          <a:p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CaMoO</a:t>
            </a:r>
            <a:r>
              <a:rPr lang="en-US" altLang="ko-KR" sz="16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crystal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oogle Shape;197;p20" descr="demonstrator_module_transparent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83864" y="42340"/>
            <a:ext cx="1732411" cy="1892590"/>
          </a:xfrm>
          <a:prstGeom prst="rect">
            <a:avLst/>
          </a:prstGeom>
          <a:solidFill>
            <a:srgbClr val="DBF0F1"/>
          </a:solidFill>
          <a:ln>
            <a:noFill/>
          </a:ln>
        </p:spPr>
      </p:pic>
      <p:sp>
        <p:nvSpPr>
          <p:cNvPr id="22" name="TextBox 21"/>
          <p:cNvSpPr txBox="1"/>
          <p:nvPr/>
        </p:nvSpPr>
        <p:spPr>
          <a:xfrm>
            <a:off x="8241242" y="78601"/>
            <a:ext cx="1346844" cy="584775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SuperNEMO</a:t>
            </a:r>
            <a:endParaRPr lang="en-US" altLang="ko-KR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ko-KR" sz="1600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ko-KR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source foil</a:t>
            </a:r>
            <a:endParaRPr lang="ko-KR" altLang="en-US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416800-4145-3E19-B36D-469DC0F4A3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23" y="55814"/>
            <a:ext cx="2101474" cy="7608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0F9C889-83C5-5CA0-554C-124C01C639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7947" y="3090642"/>
            <a:ext cx="1396105" cy="6767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9F03D4-0256-AB81-737F-402EC8385FE8}"/>
              </a:ext>
            </a:extLst>
          </p:cNvPr>
          <p:cNvSpPr txBox="1"/>
          <p:nvPr/>
        </p:nvSpPr>
        <p:spPr>
          <a:xfrm>
            <a:off x="113701" y="846520"/>
            <a:ext cx="1890326" cy="584775"/>
          </a:xfrm>
          <a:prstGeom prst="rect">
            <a:avLst/>
          </a:prstGeom>
          <a:solidFill>
            <a:srgbClr val="D3DCF9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High-pressure TPC</a:t>
            </a:r>
          </a:p>
          <a:p>
            <a:pPr algn="ctr"/>
            <a:r>
              <a:rPr lang="en-US" altLang="ko-KR" sz="1600" dirty="0">
                <a:solidFill>
                  <a:schemeClr val="accent2"/>
                </a:solidFill>
                <a:cs typeface="Times New Roman" panose="02020603050405020304" pitchFamily="18" charset="0"/>
              </a:rPr>
              <a:t>chamber</a:t>
            </a:r>
            <a:endParaRPr lang="en-US" altLang="ko-KR" sz="16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8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/>
          <p:cNvSpPr>
            <a:spLocks noGrp="1"/>
          </p:cNvSpPr>
          <p:nvPr>
            <p:ph type="sldNum" sz="quarter" idx="16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EE2BD2-C754-441E-AEC5-DC4B3220FE2E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sk-SK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614389" y="61439"/>
            <a:ext cx="5285421" cy="76944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400" kern="0" dirty="0">
                <a:solidFill>
                  <a:srgbClr val="FF0000"/>
                </a:solidFill>
                <a:latin typeface="Symbol" panose="05050102010706020507" pitchFamily="18" charset="2"/>
              </a:rPr>
              <a:t>0nbb</a:t>
            </a:r>
            <a:r>
              <a:rPr lang="en-US" sz="2400" kern="0" dirty="0">
                <a:solidFill>
                  <a:srgbClr val="FF0000"/>
                </a:solidFill>
              </a:rPr>
              <a:t>-decay </a:t>
            </a:r>
          </a:p>
          <a:p>
            <a:pPr eaLnBrk="1" hangingPunct="1">
              <a:defRPr/>
            </a:pPr>
            <a:r>
              <a:rPr lang="en-US" sz="2000" i="1" kern="0" dirty="0">
                <a:solidFill>
                  <a:schemeClr val="accent2"/>
                </a:solidFill>
              </a:rPr>
              <a:t>(LNV at </a:t>
            </a:r>
            <a:r>
              <a:rPr lang="en-US" sz="2000" i="1" kern="0" dirty="0">
                <a:solidFill>
                  <a:schemeClr val="accent2"/>
                </a:solidFill>
                <a:sym typeface="Symbol" panose="05050102010706020507" pitchFamily="18" charset="2"/>
              </a:rPr>
              <a:t> GUT scale, </a:t>
            </a:r>
            <a:r>
              <a:rPr lang="en-US" sz="2000" i="1" kern="0" dirty="0">
                <a:solidFill>
                  <a:schemeClr val="accent2"/>
                </a:solidFill>
              </a:rPr>
              <a:t>exchange of three light </a:t>
            </a:r>
            <a:r>
              <a:rPr lang="en-US" sz="2000" i="1" kern="0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sz="2000" i="1" kern="0" dirty="0">
                <a:solidFill>
                  <a:schemeClr val="accent2"/>
                </a:solidFill>
              </a:rPr>
              <a:t>)</a:t>
            </a:r>
            <a:endParaRPr lang="en-US" sz="2000" i="1" kern="0" dirty="0">
              <a:solidFill>
                <a:schemeClr val="accent2"/>
              </a:solidFill>
              <a:latin typeface="Symbol" panose="05050102010706020507" pitchFamily="18" charset="2"/>
            </a:endParaRPr>
          </a:p>
        </p:txBody>
      </p:sp>
      <p:sp>
        <p:nvSpPr>
          <p:cNvPr id="19461" name="TextBox 3"/>
          <p:cNvSpPr txBox="1">
            <a:spLocks noChangeArrowheads="1"/>
          </p:cNvSpPr>
          <p:nvPr/>
        </p:nvSpPr>
        <p:spPr bwMode="auto">
          <a:xfrm>
            <a:off x="56124" y="265793"/>
            <a:ext cx="3462807" cy="46166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/>
              <a:t>(A,Z) → (A,Z+2) + e</a:t>
            </a:r>
            <a:r>
              <a:rPr lang="en-US" altLang="sk-SK" sz="2400" baseline="30000" dirty="0"/>
              <a:t>-</a:t>
            </a:r>
            <a:r>
              <a:rPr lang="en-US" altLang="sk-SK" sz="2400" dirty="0"/>
              <a:t> + e</a:t>
            </a:r>
            <a:r>
              <a:rPr lang="en-US" altLang="sk-SK" sz="2400" baseline="30000" dirty="0"/>
              <a:t>-</a:t>
            </a:r>
            <a:endParaRPr lang="sk-SK" altLang="sk-SK" sz="2400" dirty="0"/>
          </a:p>
        </p:txBody>
      </p:sp>
      <p:pic>
        <p:nvPicPr>
          <p:cNvPr id="1946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66174"/>
            <a:ext cx="4438457" cy="71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7" y="3306173"/>
            <a:ext cx="4373919" cy="73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2" name="Straight Arrow Connector 2"/>
          <p:cNvCxnSpPr>
            <a:cxnSpLocks noChangeShapeType="1"/>
          </p:cNvCxnSpPr>
          <p:nvPr/>
        </p:nvCxnSpPr>
        <p:spPr bwMode="auto">
          <a:xfrm flipV="1">
            <a:off x="3522755" y="1745682"/>
            <a:ext cx="0" cy="260350"/>
          </a:xfrm>
          <a:prstGeom prst="straightConnector1">
            <a:avLst/>
          </a:prstGeom>
          <a:noFill/>
          <a:ln w="57150" algn="ctr">
            <a:solidFill>
              <a:srgbClr val="0070C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4" name="TextBox 3"/>
          <p:cNvSpPr txBox="1">
            <a:spLocks noChangeArrowheads="1"/>
          </p:cNvSpPr>
          <p:nvPr/>
        </p:nvSpPr>
        <p:spPr bwMode="auto">
          <a:xfrm>
            <a:off x="1724089" y="2156893"/>
            <a:ext cx="3214341" cy="707886"/>
          </a:xfrm>
          <a:prstGeom prst="rect">
            <a:avLst/>
          </a:prstGeom>
          <a:solidFill>
            <a:srgbClr val="CD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NME</a:t>
            </a:r>
            <a:r>
              <a:rPr lang="en-US" altLang="sk-SK" sz="2000" i="1" dirty="0"/>
              <a:t> must be evaluated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/>
              <a:t>using tools of nuclear theory</a:t>
            </a:r>
            <a:endParaRPr lang="sk-SK" altLang="sk-SK" sz="2000" i="1" dirty="0"/>
          </a:p>
        </p:txBody>
      </p:sp>
      <p:sp>
        <p:nvSpPr>
          <p:cNvPr id="19475" name="TextBox 3"/>
          <p:cNvSpPr txBox="1">
            <a:spLocks noChangeArrowheads="1"/>
          </p:cNvSpPr>
          <p:nvPr/>
        </p:nvSpPr>
        <p:spPr bwMode="auto">
          <a:xfrm>
            <a:off x="5182106" y="1037796"/>
            <a:ext cx="2206053" cy="707886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Phase space factor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well understood</a:t>
            </a:r>
            <a:endParaRPr lang="sk-SK" altLang="sk-SK" sz="2000" dirty="0"/>
          </a:p>
        </p:txBody>
      </p:sp>
      <p:cxnSp>
        <p:nvCxnSpPr>
          <p:cNvPr id="19476" name="Straight Arrow Connector 8"/>
          <p:cNvCxnSpPr>
            <a:cxnSpLocks noChangeShapeType="1"/>
          </p:cNvCxnSpPr>
          <p:nvPr/>
        </p:nvCxnSpPr>
        <p:spPr bwMode="auto">
          <a:xfrm flipH="1" flipV="1">
            <a:off x="4756866" y="1325360"/>
            <a:ext cx="374650" cy="15875"/>
          </a:xfrm>
          <a:prstGeom prst="straightConnector1">
            <a:avLst/>
          </a:prstGeom>
          <a:noFill/>
          <a:ln w="53975" algn="ctr">
            <a:solidFill>
              <a:srgbClr val="D3DCF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77" name="TextBox 3"/>
          <p:cNvSpPr txBox="1">
            <a:spLocks noChangeArrowheads="1"/>
          </p:cNvSpPr>
          <p:nvPr/>
        </p:nvSpPr>
        <p:spPr bwMode="auto">
          <a:xfrm>
            <a:off x="2809561" y="1495473"/>
            <a:ext cx="339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400" dirty="0"/>
              <a:t>?</a:t>
            </a:r>
            <a:endParaRPr lang="sk-SK" altLang="sk-SK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FC5150-E63E-9F14-F86B-9F888AE24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805" y="1952598"/>
            <a:ext cx="6150943" cy="475300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5AD6CAE7-AF51-219A-7DF8-779B01875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32" y="4724400"/>
            <a:ext cx="3168047" cy="163121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Constraint from cosmology</a:t>
            </a:r>
          </a:p>
          <a:p>
            <a:pPr marL="285750" indent="-285750"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sk-SK" sz="2000" dirty="0"/>
              <a:t>= m</a:t>
            </a:r>
            <a:r>
              <a:rPr lang="en-US" altLang="sk-SK" sz="2000" baseline="-25000" dirty="0"/>
              <a:t>1</a:t>
            </a:r>
            <a:r>
              <a:rPr lang="en-US" altLang="sk-SK" sz="2000" dirty="0"/>
              <a:t> + m</a:t>
            </a:r>
            <a:r>
              <a:rPr lang="en-US" altLang="sk-SK" sz="2000" baseline="-25000" dirty="0"/>
              <a:t>2</a:t>
            </a:r>
            <a:r>
              <a:rPr lang="en-US" altLang="sk-SK" sz="2000" dirty="0"/>
              <a:t> + m</a:t>
            </a:r>
            <a:r>
              <a:rPr lang="en-US" altLang="sk-SK" sz="2000" baseline="-25000" dirty="0"/>
              <a:t>3</a:t>
            </a:r>
            <a:r>
              <a:rPr lang="en-US" altLang="sk-SK" sz="2000" dirty="0"/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sk-SK" sz="2000" dirty="0"/>
              <a:t>      &lt; 0.90 eV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sk-SK" sz="2000" dirty="0"/>
              <a:t>     &lt; 0.26 eV (Planck coll.)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sk-SK" sz="2000" dirty="0"/>
              <a:t>     &lt; 0.12 eV</a:t>
            </a:r>
            <a:endParaRPr lang="sk-SK" altLang="sk-SK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9834D-2DBF-8BF9-590D-02647E026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427" y="5103874"/>
            <a:ext cx="3503331" cy="1631216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Contrary,  the constraint from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0nbb</a:t>
            </a:r>
            <a:r>
              <a:rPr lang="en-US" altLang="sk-SK" sz="2000" dirty="0">
                <a:solidFill>
                  <a:schemeClr val="accent2"/>
                </a:solidFill>
              </a:rPr>
              <a:t>-decay (KLZ)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sk-SK" sz="2000" dirty="0" err="1"/>
              <a:t>m</a:t>
            </a:r>
            <a:r>
              <a:rPr lang="en-US" altLang="sk-SK" sz="2000" baseline="-25000" dirty="0" err="1">
                <a:latin typeface="Symbol" panose="05050102010706020507" pitchFamily="18" charset="2"/>
              </a:rPr>
              <a:t>bb</a:t>
            </a:r>
            <a:r>
              <a:rPr lang="en-US" altLang="sk-SK" sz="2000" dirty="0"/>
              <a:t> &lt; 0.036-0.156 eV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implies</a:t>
            </a:r>
          </a:p>
          <a:p>
            <a:pPr marL="285750" indent="-285750" algn="ctr"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sk-SK" sz="2000" dirty="0"/>
              <a:t>&lt; 0.12 eV</a:t>
            </a:r>
            <a:endParaRPr lang="sk-SK" altLang="sk-SK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63A6A-7142-CD86-B15A-34D6E2E120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57" y="797840"/>
            <a:ext cx="3398584" cy="17734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ED83D-B95E-5268-8A72-D540C627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4AFD6C-93DA-4447-B239-1562CC04E88E}" type="datetime1">
              <a:rPr lang="en-US" smtClean="0"/>
              <a:pPr>
                <a:defRPr/>
              </a:pPr>
              <a:t>6/18/2025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A9DE-97B7-18DC-D151-4DFA0F0BB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Fedor Simkovic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F1EBA0-0A14-D496-52C8-8C70F290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55D13-059E-4F60-97F8-1564A998BBBD}" type="slidenum">
              <a:rPr lang="en-US" altLang="sk-SK" smtClean="0"/>
              <a:pPr>
                <a:defRPr/>
              </a:pPr>
              <a:t>7</a:t>
            </a:fld>
            <a:endParaRPr lang="en-US" altLang="sk-SK"/>
          </a:p>
        </p:txBody>
      </p:sp>
      <p:pic>
        <p:nvPicPr>
          <p:cNvPr id="7" name="Image5">
            <a:extLst>
              <a:ext uri="{FF2B5EF4-FFF2-40B4-BE49-F238E27FC236}">
                <a16:creationId xmlns:a16="http://schemas.microsoft.com/office/drawing/2014/main" id="{FB10390F-5F8E-A354-EF40-0F3DB67C1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524000" y="1689231"/>
            <a:ext cx="10668000" cy="51596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708D51-7D62-7D26-C8C3-DB365C023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71" y="365792"/>
            <a:ext cx="2848857" cy="1323439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The nuclear w. f. of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tx2"/>
                </a:solidFill>
              </a:rPr>
              <a:t>(A,Z), (A,Z+1)</a:t>
            </a:r>
            <a:r>
              <a:rPr lang="en-US" altLang="sk-SK" sz="2000" baseline="30000" dirty="0">
                <a:solidFill>
                  <a:schemeClr val="tx2"/>
                </a:solidFill>
              </a:rPr>
              <a:t>*</a:t>
            </a:r>
            <a:r>
              <a:rPr lang="en-US" altLang="sk-SK" sz="2000" dirty="0">
                <a:solidFill>
                  <a:schemeClr val="tx2"/>
                </a:solidFill>
              </a:rPr>
              <a:t>, (A,Z+2)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 Many-body methods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of choice: 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6AEB0AC-436B-9136-F5AF-A2CDB736D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19" y="881317"/>
            <a:ext cx="4429611" cy="707886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>
                <a:solidFill>
                  <a:schemeClr val="accent2"/>
                </a:solidFill>
              </a:rPr>
              <a:t>The </a:t>
            </a:r>
            <a:r>
              <a:rPr lang="en-US" altLang="sk-SK" sz="2000" dirty="0">
                <a:solidFill>
                  <a:schemeClr val="accent2"/>
                </a:solidFill>
                <a:latin typeface="Symbol" panose="05050102010706020507" pitchFamily="18" charset="2"/>
              </a:rPr>
              <a:t>0nbb</a:t>
            </a:r>
            <a:r>
              <a:rPr lang="en-US" altLang="sk-SK" sz="2000" dirty="0">
                <a:solidFill>
                  <a:schemeClr val="accent2"/>
                </a:solidFill>
              </a:rPr>
              <a:t> nuclear transition operators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(F, GT, and tensor type): 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8CF11D3-33A5-5FDF-6FED-8B06EF3E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6221" y="465818"/>
            <a:ext cx="4365298" cy="830997"/>
          </a:xfrm>
          <a:prstGeom prst="rect">
            <a:avLst/>
          </a:prstGeom>
          <a:solidFill>
            <a:srgbClr val="D3DC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800" dirty="0">
                <a:solidFill>
                  <a:srgbClr val="FF0000"/>
                </a:solidFill>
              </a:rPr>
              <a:t>!</a:t>
            </a:r>
            <a:r>
              <a:rPr lang="en-US" altLang="sk-SK" sz="2000" dirty="0">
                <a:solidFill>
                  <a:schemeClr val="accent2"/>
                </a:solidFill>
              </a:rPr>
              <a:t> Isospin, and spin-isospin symmetries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dirty="0"/>
              <a:t>(M</a:t>
            </a:r>
            <a:r>
              <a:rPr lang="en-US" altLang="sk-SK" sz="2000" baseline="-25000" dirty="0"/>
              <a:t>Fcl</a:t>
            </a:r>
            <a:r>
              <a:rPr lang="en-US" altLang="sk-SK" sz="2000" dirty="0">
                <a:cs typeface="Times New Roman" panose="02020603050405020304" pitchFamily="18" charset="0"/>
              </a:rPr>
              <a:t>≈</a:t>
            </a:r>
            <a:r>
              <a:rPr lang="en-US" altLang="sk-SK" sz="2000" dirty="0"/>
              <a:t>0, </a:t>
            </a:r>
            <a:r>
              <a:rPr lang="en-US" altLang="sk-SK" sz="2000" dirty="0" err="1"/>
              <a:t>M</a:t>
            </a:r>
            <a:r>
              <a:rPr lang="en-US" altLang="sk-SK" sz="2000" baseline="-25000" dirty="0" err="1"/>
              <a:t>GTcl</a:t>
            </a:r>
            <a:r>
              <a:rPr lang="en-US" altLang="sk-SK" sz="2000" baseline="-25000" dirty="0"/>
              <a:t> </a:t>
            </a:r>
            <a:r>
              <a:rPr lang="en-US" altLang="sk-SK" sz="2000" dirty="0"/>
              <a:t>strongly suppressed):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DABE7C86-DBE3-9EF3-80F8-F93BCB7C9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145"/>
            <a:ext cx="2484976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sk-SK" sz="2400" dirty="0">
                <a:solidFill>
                  <a:srgbClr val="FF0000"/>
                </a:solidFill>
              </a:rPr>
              <a:t>0</a:t>
            </a:r>
            <a:r>
              <a:rPr lang="en-US" altLang="sk-SK" sz="2400" dirty="0">
                <a:solidFill>
                  <a:srgbClr val="FF0000"/>
                </a:solidFill>
                <a:latin typeface="Symbol" panose="05050102010706020507" pitchFamily="18" charset="2"/>
              </a:rPr>
              <a:t>nbb</a:t>
            </a:r>
            <a:r>
              <a:rPr lang="en-US" altLang="sk-SK" sz="2400" dirty="0">
                <a:solidFill>
                  <a:srgbClr val="FF0000"/>
                </a:solidFill>
                <a:latin typeface="+mj-lt"/>
              </a:rPr>
              <a:t>-decay NME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sk-SK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sk-SK" sz="2400" dirty="0">
                <a:latin typeface="+mj-lt"/>
              </a:rPr>
              <a:t> status 2023(25)</a:t>
            </a:r>
            <a:endParaRPr lang="sk-SK" altLang="sk-SK" sz="2400" dirty="0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E93C76F-A563-24BD-354A-6BE49053A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71" y="1843950"/>
            <a:ext cx="1670650" cy="3170099"/>
          </a:xfrm>
          <a:prstGeom prst="rect">
            <a:avLst/>
          </a:prstGeom>
          <a:solidFill>
            <a:srgbClr val="CDE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 err="1">
                <a:solidFill>
                  <a:schemeClr val="accent2"/>
                </a:solidFill>
              </a:rPr>
              <a:t>All</a:t>
            </a:r>
            <a:r>
              <a:rPr lang="sk-SK" altLang="sk-SK" sz="2000" dirty="0">
                <a:solidFill>
                  <a:schemeClr val="accent2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 err="1">
                <a:solidFill>
                  <a:schemeClr val="accent2"/>
                </a:solidFill>
              </a:rPr>
              <a:t>models</a:t>
            </a: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missing</a:t>
            </a: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essential</a:t>
            </a: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physics</a:t>
            </a: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 err="1">
                <a:solidFill>
                  <a:schemeClr val="accent2"/>
                </a:solidFill>
              </a:rPr>
              <a:t>Impossible</a:t>
            </a: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chemeClr val="accent2"/>
                </a:solidFill>
              </a:rPr>
              <a:t> to </a:t>
            </a:r>
            <a:r>
              <a:rPr lang="sk-SK" altLang="sk-SK" sz="2000" dirty="0" err="1">
                <a:solidFill>
                  <a:schemeClr val="accent2"/>
                </a:solidFill>
              </a:rPr>
              <a:t>assign</a:t>
            </a: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rigorous</a:t>
            </a:r>
            <a:endParaRPr lang="sk-SK" altLang="sk-SK" sz="2000" dirty="0">
              <a:solidFill>
                <a:schemeClr val="accent2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2000" dirty="0">
                <a:solidFill>
                  <a:schemeClr val="accent2"/>
                </a:solidFill>
              </a:rPr>
              <a:t> </a:t>
            </a:r>
            <a:r>
              <a:rPr lang="sk-SK" altLang="sk-SK" sz="2000" dirty="0" err="1">
                <a:solidFill>
                  <a:schemeClr val="accent2"/>
                </a:solidFill>
              </a:rPr>
              <a:t>uncertainties</a:t>
            </a:r>
            <a:endParaRPr lang="en-US" altLang="sk-SK" sz="2000" dirty="0">
              <a:solidFill>
                <a:schemeClr val="accent2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C3D096E6-BA70-B899-AFE7-EED5C842D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93" y="5444730"/>
            <a:ext cx="2125903" cy="1323439"/>
          </a:xfrm>
          <a:prstGeom prst="rect">
            <a:avLst/>
          </a:prstGeom>
          <a:solidFill>
            <a:srgbClr val="DBF0F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sk-SK" sz="2000" dirty="0" err="1">
                <a:latin typeface="+mj-lt"/>
              </a:rPr>
              <a:t>Differencies</a:t>
            </a:r>
            <a:r>
              <a:rPr lang="en-US" altLang="sk-SK" sz="2000" dirty="0">
                <a:latin typeface="+mj-lt"/>
              </a:rPr>
              <a:t>: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Many-body appr.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Size of the </a:t>
            </a:r>
            <a:r>
              <a:rPr lang="en-US" altLang="sk-SK" sz="2000" dirty="0" err="1">
                <a:solidFill>
                  <a:schemeClr val="accent2"/>
                </a:solidFill>
                <a:latin typeface="+mj-lt"/>
              </a:rPr>
              <a:t>m.s.</a:t>
            </a:r>
            <a:endParaRPr lang="en-US" altLang="sk-SK" sz="2000" dirty="0">
              <a:solidFill>
                <a:schemeClr val="accent2"/>
              </a:solidFill>
              <a:latin typeface="+mj-lt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sk-SK" sz="2000" dirty="0">
                <a:solidFill>
                  <a:schemeClr val="accent2"/>
                </a:solidFill>
                <a:latin typeface="+mj-lt"/>
              </a:rPr>
              <a:t>residual int.</a:t>
            </a:r>
            <a:endParaRPr lang="sk-SK" altLang="sk-SK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4D2C7054-01C5-F225-E085-E5BC02A16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1981200"/>
            <a:ext cx="3294556" cy="36933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/>
              <a:t>Riv. Nuovo Cim. 46, 619 (2023) </a:t>
            </a:r>
            <a:endParaRPr lang="sk-SK" altLang="sk-SK" sz="1800" dirty="0"/>
          </a:p>
        </p:txBody>
      </p:sp>
    </p:spTree>
    <p:extLst>
      <p:ext uri="{BB962C8B-B14F-4D97-AF65-F5344CB8AC3E}">
        <p14:creationId xmlns:p14="http://schemas.microsoft.com/office/powerpoint/2010/main" val="1602689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7D5FAE-EA2C-4165-8539-E2156F6AC825}" type="datetime1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6/18/2025</a:t>
            </a:fld>
            <a:endParaRPr lang="en-US" altLang="sk-SK" sz="1400"/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k-SK" sz="1400"/>
              <a:t>Fedor Simkovic</a:t>
            </a: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ADCC757-A787-4856-B514-A595F79CFD0D}" type="slidenum">
              <a:rPr lang="en-US" altLang="sk-SK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sk-SK" sz="1400"/>
          </a:p>
        </p:txBody>
      </p:sp>
      <p:pic>
        <p:nvPicPr>
          <p:cNvPr id="8" name="図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1" t="23100" r="27195" b="16772"/>
          <a:stretch/>
        </p:blipFill>
        <p:spPr bwMode="auto">
          <a:xfrm>
            <a:off x="0" y="922555"/>
            <a:ext cx="4847912" cy="462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E:\Presentations_win\Yale_14\multipole_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89" y="2788920"/>
            <a:ext cx="5266211" cy="406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694089" y="2829261"/>
            <a:ext cx="2231700" cy="1631216"/>
          </a:xfrm>
          <a:prstGeom prst="rect">
            <a:avLst/>
          </a:prstGeom>
          <a:solidFill>
            <a:srgbClr val="CDE1FF"/>
          </a:solidFill>
          <a:ln>
            <a:noFill/>
          </a:ln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Multipole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decomposition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of  light and heavy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0nbb</a:t>
            </a:r>
            <a:r>
              <a:rPr lang="en-US" altLang="sk-SK" sz="2000" i="1" dirty="0">
                <a:solidFill>
                  <a:schemeClr val="accent2"/>
                </a:solidFill>
              </a:rPr>
              <a:t>-decay NMEs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normalized to unity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0981" y="5648597"/>
            <a:ext cx="3810000" cy="1015663"/>
          </a:xfrm>
          <a:prstGeom prst="rect">
            <a:avLst/>
          </a:prstGeom>
          <a:solidFill>
            <a:srgbClr val="CDE1FF"/>
          </a:solidFill>
          <a:ln>
            <a:noFill/>
          </a:ln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Higher multipoles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2000" i="1" dirty="0">
                <a:solidFill>
                  <a:schemeClr val="accent2"/>
                </a:solidFill>
              </a:rPr>
              <a:t>are populated mostly due to large </a:t>
            </a:r>
            <a:r>
              <a:rPr lang="en-US" altLang="sk-SK" sz="2000" i="1" dirty="0">
                <a:solidFill>
                  <a:schemeClr val="accent2"/>
                </a:solidFill>
                <a:latin typeface="Symbol" panose="05050102010706020507" pitchFamily="18" charset="2"/>
              </a:rPr>
              <a:t>n</a:t>
            </a:r>
            <a:r>
              <a:rPr lang="en-US" altLang="sk-SK" sz="2000" i="1" dirty="0">
                <a:solidFill>
                  <a:schemeClr val="accent2"/>
                </a:solidFill>
              </a:rPr>
              <a:t>-momentum transfer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155933" y="53154"/>
            <a:ext cx="5683351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sk-SK" sz="2400" dirty="0">
                <a:solidFill>
                  <a:srgbClr val="FF0000"/>
                </a:solidFill>
                <a:latin typeface="+mj-lt"/>
              </a:rPr>
              <a:t>Supporting nuclear physics experiments</a:t>
            </a:r>
          </a:p>
          <a:p>
            <a:pPr algn="ctr">
              <a:spcBef>
                <a:spcPct val="0"/>
              </a:spcBef>
              <a:buNone/>
            </a:pPr>
            <a:r>
              <a:rPr lang="it-IT" sz="2000" dirty="0">
                <a:solidFill>
                  <a:prstClr val="black"/>
                </a:solidFill>
                <a:latin typeface="+mj-lt"/>
              </a:rPr>
              <a:t>(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Measurements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still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000" dirty="0" err="1">
                <a:solidFill>
                  <a:prstClr val="black"/>
                </a:solidFill>
                <a:latin typeface="+mj-lt"/>
              </a:rPr>
              <a:t>not</a:t>
            </a:r>
            <a:r>
              <a:rPr lang="it-IT" sz="2000" dirty="0">
                <a:solidFill>
                  <a:prstClr val="black"/>
                </a:solidFill>
                <a:latin typeface="+mj-lt"/>
              </a:rPr>
              <a:t> conclusive for </a:t>
            </a:r>
            <a:r>
              <a:rPr lang="it-IT" sz="2000" dirty="0">
                <a:solidFill>
                  <a:srgbClr val="0066FF"/>
                </a:solidFill>
                <a:latin typeface="+mj-lt"/>
              </a:rPr>
              <a:t>0</a:t>
            </a:r>
            <a:r>
              <a:rPr lang="it-IT" sz="2000" dirty="0">
                <a:solidFill>
                  <a:srgbClr val="0066FF"/>
                </a:solidFill>
                <a:latin typeface="+mj-lt"/>
                <a:sym typeface="Symbol"/>
              </a:rPr>
              <a:t> </a:t>
            </a:r>
            <a:r>
              <a:rPr lang="it-IT" sz="2000" dirty="0">
                <a:solidFill>
                  <a:prstClr val="black"/>
                </a:solidFill>
                <a:latin typeface="+mj-lt"/>
                <a:sym typeface="Symbol"/>
              </a:rPr>
              <a:t>NME)</a:t>
            </a:r>
            <a:endParaRPr lang="it-IT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4" name="Rettangolo 2"/>
          <p:cNvSpPr/>
          <p:nvPr/>
        </p:nvSpPr>
        <p:spPr>
          <a:xfrm>
            <a:off x="7090122" y="26805"/>
            <a:ext cx="4972836" cy="2462213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latin typeface="+mj-lt"/>
                <a:sym typeface="Symbol" panose="05050102010706020507" pitchFamily="18" charset="2"/>
              </a:rPr>
              <a:t>-</a:t>
            </a:r>
            <a:r>
              <a:rPr lang="it-IT" sz="2200" dirty="0" err="1">
                <a:solidFill>
                  <a:prstClr val="black"/>
                </a:solidFill>
                <a:latin typeface="+mj-lt"/>
                <a:sym typeface="Symbol" panose="05050102010706020507" pitchFamily="18" charset="2"/>
              </a:rPr>
              <a:t>decay</a:t>
            </a:r>
            <a:r>
              <a:rPr lang="it-IT" sz="2200" dirty="0">
                <a:solidFill>
                  <a:prstClr val="black"/>
                </a:solidFill>
                <a:latin typeface="+mj-lt"/>
                <a:sym typeface="Symbol" panose="05050102010706020507" pitchFamily="18" charset="2"/>
              </a:rPr>
              <a:t>, EC</a:t>
            </a:r>
            <a:r>
              <a:rPr lang="it-IT" sz="2200" dirty="0">
                <a:latin typeface="+mj-lt"/>
                <a:sym typeface="Symbol" panose="05050102010706020507" pitchFamily="18" charset="2"/>
              </a:rPr>
              <a:t> </a:t>
            </a:r>
            <a:r>
              <a:rPr lang="it-IT" sz="2200" dirty="0">
                <a:solidFill>
                  <a:prstClr val="black"/>
                </a:solidFill>
                <a:latin typeface="+mj-lt"/>
                <a:sym typeface="Symbol" panose="05050102010706020507" pitchFamily="18" charset="2"/>
              </a:rPr>
              <a:t>and</a:t>
            </a:r>
            <a:r>
              <a:rPr lang="it-IT" sz="2200" dirty="0">
                <a:latin typeface="+mj-lt"/>
                <a:sym typeface="Symbol" panose="05050102010706020507" pitchFamily="18" charset="2"/>
              </a:rPr>
              <a:t> </a:t>
            </a:r>
            <a:r>
              <a:rPr lang="it-IT" sz="2200" dirty="0">
                <a:solidFill>
                  <a:srgbClr val="0066FF"/>
                </a:solidFill>
                <a:latin typeface="+mj-lt"/>
                <a:sym typeface="Symbol" panose="05050102010706020507" pitchFamily="18" charset="2"/>
              </a:rPr>
              <a:t>2 </a:t>
            </a:r>
            <a:r>
              <a:rPr lang="it-IT" sz="2200" dirty="0" err="1">
                <a:solidFill>
                  <a:prstClr val="black"/>
                </a:solidFill>
                <a:latin typeface="+mj-lt"/>
                <a:sym typeface="Symbol" panose="05050102010706020507" pitchFamily="18" charset="2"/>
              </a:rPr>
              <a:t>decay</a:t>
            </a:r>
            <a:endParaRPr lang="it-IT" sz="2200" dirty="0">
              <a:solidFill>
                <a:prstClr val="black"/>
              </a:solidFill>
              <a:latin typeface="+mj-lt"/>
              <a:sym typeface="Symbol" panose="05050102010706020507" pitchFamily="18" charset="2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sym typeface="Symbol" panose="05050102010706020507" pitchFamily="18" charset="2"/>
              </a:rPr>
              <a:t>-</a:t>
            </a:r>
            <a:r>
              <a:rPr lang="it-IT" sz="2200" dirty="0" err="1">
                <a:sym typeface="Symbol" panose="05050102010706020507" pitchFamily="18" charset="2"/>
              </a:rPr>
              <a:t>capture</a:t>
            </a:r>
            <a:endParaRPr lang="it-IT" sz="2200" dirty="0">
              <a:sym typeface="Symbol" panose="05050102010706020507" pitchFamily="18" charset="2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solidFill>
                  <a:srgbClr val="0066FF"/>
                </a:solidFill>
                <a:latin typeface="+mj-lt"/>
              </a:rPr>
              <a:t>(</a:t>
            </a:r>
            <a:r>
              <a:rPr lang="it-IT" sz="2200" dirty="0">
                <a:solidFill>
                  <a:srgbClr val="0066FF"/>
                </a:solidFill>
                <a:latin typeface="+mj-lt"/>
                <a:sym typeface="Symbol"/>
              </a:rPr>
              <a:t></a:t>
            </a:r>
            <a:r>
              <a:rPr lang="it-IT" sz="2200" baseline="30000" dirty="0">
                <a:solidFill>
                  <a:srgbClr val="0066FF"/>
                </a:solidFill>
                <a:latin typeface="+mj-lt"/>
                <a:sym typeface="Symbol"/>
              </a:rPr>
              <a:t>+</a:t>
            </a:r>
            <a:r>
              <a:rPr lang="it-IT" sz="2200" dirty="0">
                <a:solidFill>
                  <a:srgbClr val="0066FF"/>
                </a:solidFill>
                <a:latin typeface="+mj-lt"/>
                <a:sym typeface="Symbol"/>
              </a:rPr>
              <a:t>, </a:t>
            </a:r>
            <a:r>
              <a:rPr lang="it-IT" sz="2200" baseline="30000" dirty="0">
                <a:solidFill>
                  <a:srgbClr val="0066FF"/>
                </a:solidFill>
                <a:latin typeface="+mj-lt"/>
                <a:sym typeface="Symbol"/>
              </a:rPr>
              <a:t>-</a:t>
            </a:r>
            <a:r>
              <a:rPr lang="it-IT" sz="2200" dirty="0">
                <a:solidFill>
                  <a:srgbClr val="0066FF"/>
                </a:solidFill>
                <a:latin typeface="+mj-lt"/>
                <a:sym typeface="Symbol"/>
              </a:rPr>
              <a:t>)</a:t>
            </a:r>
            <a:endParaRPr lang="it-IT" sz="2200" dirty="0">
              <a:solidFill>
                <a:prstClr val="black"/>
              </a:solidFill>
              <a:latin typeface="+mj-lt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200" dirty="0">
                <a:latin typeface="+mj-lt"/>
              </a:rPr>
              <a:t>(</a:t>
            </a:r>
            <a:r>
              <a:rPr lang="it-IT" sz="2200" baseline="30000" dirty="0">
                <a:latin typeface="+mj-lt"/>
              </a:rPr>
              <a:t>3</a:t>
            </a:r>
            <a:r>
              <a:rPr lang="it-IT" sz="2200" dirty="0">
                <a:latin typeface="+mj-lt"/>
              </a:rPr>
              <a:t>He,t), (d,</a:t>
            </a:r>
            <a:r>
              <a:rPr lang="it-IT" sz="2200" baseline="30000" dirty="0">
                <a:latin typeface="+mj-lt"/>
              </a:rPr>
              <a:t>2</a:t>
            </a:r>
            <a:r>
              <a:rPr lang="it-IT" sz="2200" dirty="0">
                <a:latin typeface="+mj-lt"/>
              </a:rPr>
              <a:t>He), </a:t>
            </a:r>
            <a:r>
              <a:rPr lang="it-IT" sz="2200" dirty="0">
                <a:solidFill>
                  <a:prstClr val="black"/>
                </a:solidFill>
                <a:latin typeface="+mj-lt"/>
              </a:rPr>
              <a:t>transfer </a:t>
            </a:r>
            <a:r>
              <a:rPr lang="it-IT" sz="2200" dirty="0" err="1">
                <a:solidFill>
                  <a:prstClr val="black"/>
                </a:solidFill>
                <a:latin typeface="+mj-lt"/>
              </a:rPr>
              <a:t>reactions</a:t>
            </a:r>
            <a:endParaRPr lang="it-IT" sz="2200" dirty="0">
              <a:solidFill>
                <a:prstClr val="black"/>
              </a:solidFill>
              <a:latin typeface="+mj-lt"/>
            </a:endParaRPr>
          </a:p>
          <a:p>
            <a:pPr marL="214313" indent="-214313" algn="just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latin typeface="+mj-lt"/>
                <a:sym typeface="Symbol" panose="05050102010706020507" pitchFamily="18" charset="2"/>
              </a:rPr>
              <a:t>-ray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spectroscopy</a:t>
            </a:r>
            <a:r>
              <a:rPr lang="it-IT" sz="2200" dirty="0">
                <a:latin typeface="+mj-lt"/>
              </a:rPr>
              <a:t>, </a:t>
            </a:r>
            <a:r>
              <a:rPr lang="it-IT" sz="2200" dirty="0">
                <a:solidFill>
                  <a:srgbClr val="0066FF"/>
                </a:solidFill>
                <a:latin typeface="+mj-lt"/>
                <a:sym typeface="Symbol" panose="05050102010706020507" pitchFamily="18" charset="2"/>
              </a:rPr>
              <a:t>-</a:t>
            </a:r>
            <a:r>
              <a:rPr lang="it-IT" sz="2200" dirty="0" err="1">
                <a:solidFill>
                  <a:srgbClr val="0066FF"/>
                </a:solidFill>
                <a:latin typeface="+mj-lt"/>
                <a:sym typeface="Symbol" panose="05050102010706020507" pitchFamily="18" charset="2"/>
              </a:rPr>
              <a:t>decay</a:t>
            </a:r>
            <a:r>
              <a:rPr lang="it-IT" sz="2200" dirty="0">
                <a:solidFill>
                  <a:srgbClr val="4FB5FF">
                    <a:lumMod val="50000"/>
                  </a:srgbClr>
                </a:solidFill>
                <a:latin typeface="+mj-lt"/>
                <a:sym typeface="Symbol" panose="05050102010706020507" pitchFamily="18" charset="2"/>
              </a:rPr>
              <a:t> </a:t>
            </a:r>
            <a:endParaRPr lang="it-IT" sz="2200" dirty="0">
              <a:solidFill>
                <a:prstClr val="black"/>
              </a:solidFill>
              <a:latin typeface="+mj-lt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2200" dirty="0">
                <a:solidFill>
                  <a:prstClr val="black"/>
                </a:solidFill>
                <a:latin typeface="+mj-lt"/>
              </a:rPr>
              <a:t>A </a:t>
            </a:r>
            <a:r>
              <a:rPr lang="it-IT" sz="2200" dirty="0" err="1">
                <a:solidFill>
                  <a:prstClr val="black"/>
                </a:solidFill>
                <a:latin typeface="+mj-lt"/>
              </a:rPr>
              <a:t>promising</a:t>
            </a:r>
            <a:r>
              <a:rPr lang="it-IT" sz="2200" dirty="0">
                <a:solidFill>
                  <a:prstClr val="black"/>
                </a:solidFill>
                <a:latin typeface="+mj-lt"/>
              </a:rPr>
              <a:t> </a:t>
            </a:r>
            <a:r>
              <a:rPr lang="it-IT" sz="2200" dirty="0" err="1">
                <a:solidFill>
                  <a:prstClr val="black"/>
                </a:solidFill>
                <a:latin typeface="+mj-lt"/>
              </a:rPr>
              <a:t>experimental</a:t>
            </a:r>
            <a:r>
              <a:rPr lang="it-IT" sz="2200" dirty="0">
                <a:solidFill>
                  <a:prstClr val="black"/>
                </a:solidFill>
                <a:latin typeface="+mj-lt"/>
              </a:rPr>
              <a:t> tool: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200" dirty="0">
                <a:solidFill>
                  <a:prstClr val="black"/>
                </a:solidFill>
                <a:latin typeface="+mj-lt"/>
              </a:rPr>
              <a:t>    </a:t>
            </a:r>
            <a:r>
              <a:rPr lang="it-IT" sz="2200" dirty="0" err="1">
                <a:solidFill>
                  <a:srgbClr val="0066FF"/>
                </a:solidFill>
                <a:latin typeface="+mj-lt"/>
              </a:rPr>
              <a:t>Heavy-Ion</a:t>
            </a:r>
            <a:r>
              <a:rPr lang="it-IT" sz="2200" dirty="0">
                <a:solidFill>
                  <a:srgbClr val="0066FF"/>
                </a:solidFill>
                <a:latin typeface="+mj-lt"/>
              </a:rPr>
              <a:t> Double </a:t>
            </a:r>
            <a:r>
              <a:rPr lang="it-IT" sz="2200" dirty="0" err="1">
                <a:solidFill>
                  <a:srgbClr val="0066FF"/>
                </a:solidFill>
                <a:latin typeface="+mj-lt"/>
              </a:rPr>
              <a:t>Charge</a:t>
            </a:r>
            <a:r>
              <a:rPr lang="it-IT" sz="2200" dirty="0">
                <a:solidFill>
                  <a:srgbClr val="0066FF"/>
                </a:solidFill>
                <a:latin typeface="+mj-lt"/>
              </a:rPr>
              <a:t>-Exchange</a:t>
            </a:r>
            <a:r>
              <a:rPr lang="it-IT" sz="2200" dirty="0">
                <a:latin typeface="+mj-lt"/>
              </a:rPr>
              <a:t> </a:t>
            </a:r>
            <a:endParaRPr lang="it-IT" sz="2200" dirty="0">
              <a:solidFill>
                <a:srgbClr val="0066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1194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6C985-7F39-661B-3B88-010026813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EFFE186-D0CB-E864-607D-7D86E5429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82" y="393246"/>
            <a:ext cx="983645" cy="91931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60F4B2F-EB72-E1DC-8D0D-4A8673323F0A}"/>
              </a:ext>
            </a:extLst>
          </p:cNvPr>
          <p:cNvSpPr txBox="1"/>
          <p:nvPr/>
        </p:nvSpPr>
        <p:spPr>
          <a:xfrm>
            <a:off x="6629400" y="6130139"/>
            <a:ext cx="5013599" cy="707886"/>
          </a:xfrm>
          <a:prstGeom prst="rect">
            <a:avLst/>
          </a:prstGeom>
          <a:solidFill>
            <a:srgbClr val="D3DCF9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accent2"/>
                </a:solidFill>
                <a:latin typeface="+mj-lt"/>
              </a:rPr>
              <a:t>Analysis of cross-</a:t>
            </a:r>
            <a:r>
              <a:rPr lang="it-IT" dirty="0" err="1">
                <a:solidFill>
                  <a:schemeClr val="accent2"/>
                </a:solidFill>
                <a:latin typeface="+mj-lt"/>
              </a:rPr>
              <a:t>section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it-IT" dirty="0" err="1">
                <a:solidFill>
                  <a:schemeClr val="accent2"/>
                </a:solidFill>
                <a:latin typeface="+mj-lt"/>
              </a:rPr>
              <a:t>sensitivity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it-IT" dirty="0">
                <a:solidFill>
                  <a:schemeClr val="tx1"/>
                </a:solidFill>
                <a:latin typeface="+mj-lt"/>
              </a:rPr>
              <a:t>&lt; 0.1 </a:t>
            </a:r>
            <a:r>
              <a:rPr lang="it-IT" dirty="0" err="1">
                <a:solidFill>
                  <a:schemeClr val="tx1"/>
                </a:solidFill>
                <a:latin typeface="+mj-lt"/>
              </a:rPr>
              <a:t>nb</a:t>
            </a:r>
            <a:endParaRPr lang="it-IT" dirty="0">
              <a:solidFill>
                <a:schemeClr val="tx1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/>
                </a:solidFill>
                <a:latin typeface="+mj-lt"/>
              </a:rPr>
              <a:t> 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in the </a:t>
            </a:r>
            <a:r>
              <a:rPr lang="it-IT" dirty="0" err="1">
                <a:solidFill>
                  <a:schemeClr val="accent2"/>
                </a:solidFill>
                <a:latin typeface="+mj-lt"/>
              </a:rPr>
              <a:t>Region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 Of </a:t>
            </a:r>
            <a:r>
              <a:rPr lang="it-IT" dirty="0" err="1">
                <a:solidFill>
                  <a:schemeClr val="accent2"/>
                </a:solidFill>
                <a:latin typeface="+mj-lt"/>
              </a:rPr>
              <a:t>Interest</a:t>
            </a:r>
            <a:r>
              <a:rPr lang="it-IT" dirty="0">
                <a:solidFill>
                  <a:schemeClr val="accent2"/>
                </a:solidFill>
                <a:latin typeface="+mj-lt"/>
              </a:rPr>
              <a:t>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FEB3493-B2E5-5D03-E4EE-6867148DAF72}"/>
              </a:ext>
            </a:extLst>
          </p:cNvPr>
          <p:cNvSpPr/>
          <p:nvPr/>
        </p:nvSpPr>
        <p:spPr>
          <a:xfrm>
            <a:off x="1568149" y="244096"/>
            <a:ext cx="942755" cy="912458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b="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0A69485-7B6D-D2BD-5055-01A960D2A361}"/>
              </a:ext>
            </a:extLst>
          </p:cNvPr>
          <p:cNvSpPr/>
          <p:nvPr/>
        </p:nvSpPr>
        <p:spPr>
          <a:xfrm>
            <a:off x="3534697" y="2122877"/>
            <a:ext cx="876080" cy="931890"/>
          </a:xfrm>
          <a:prstGeom prst="rect">
            <a:avLst/>
          </a:prstGeom>
          <a:solidFill>
            <a:srgbClr val="4BACC6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b="0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B513A52-FC1F-798D-0A66-4B73E3F44B58}"/>
              </a:ext>
            </a:extLst>
          </p:cNvPr>
          <p:cNvGrpSpPr/>
          <p:nvPr/>
        </p:nvGrpSpPr>
        <p:grpSpPr>
          <a:xfrm>
            <a:off x="1134818" y="273567"/>
            <a:ext cx="3392064" cy="3103652"/>
            <a:chOff x="5660924" y="3884159"/>
            <a:chExt cx="3081903" cy="2859249"/>
          </a:xfrm>
          <a:noFill/>
        </p:grpSpPr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CB0B060E-5C10-0D6C-30C3-3BEBD6098FF1}"/>
                </a:ext>
              </a:extLst>
            </p:cNvPr>
            <p:cNvSpPr/>
            <p:nvPr/>
          </p:nvSpPr>
          <p:spPr>
            <a:xfrm>
              <a:off x="7871449" y="5600133"/>
              <a:ext cx="770330" cy="857987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 b="0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DA4B596B-1372-CF29-7D61-02FC9FA84596}"/>
                </a:ext>
              </a:extLst>
            </p:cNvPr>
            <p:cNvSpPr/>
            <p:nvPr/>
          </p:nvSpPr>
          <p:spPr>
            <a:xfrm>
              <a:off x="6067818" y="3884159"/>
              <a:ext cx="857987" cy="857987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 b="0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1" name="Gruppo 10">
              <a:extLst>
                <a:ext uri="{FF2B5EF4-FFF2-40B4-BE49-F238E27FC236}">
                  <a16:creationId xmlns:a16="http://schemas.microsoft.com/office/drawing/2014/main" id="{859061D3-E7C2-06A1-52DA-796354864949}"/>
                </a:ext>
              </a:extLst>
            </p:cNvPr>
            <p:cNvGrpSpPr/>
            <p:nvPr/>
          </p:nvGrpSpPr>
          <p:grpSpPr>
            <a:xfrm>
              <a:off x="6066319" y="3884159"/>
              <a:ext cx="2573962" cy="2573963"/>
              <a:chOff x="251520" y="1268760"/>
              <a:chExt cx="4320480" cy="4320482"/>
            </a:xfrm>
            <a:grpFill/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735A5CEB-8E86-7423-AB87-DDEA26E19FB8}"/>
                  </a:ext>
                </a:extLst>
              </p:cNvPr>
              <p:cNvSpPr/>
              <p:nvPr/>
            </p:nvSpPr>
            <p:spPr>
              <a:xfrm>
                <a:off x="251520" y="1268760"/>
                <a:ext cx="4320480" cy="4320480"/>
              </a:xfrm>
              <a:prstGeom prst="rect">
                <a:avLst/>
              </a:prstGeom>
              <a:grpFill/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sz="1350" kern="0">
                  <a:solidFill>
                    <a:prstClr val="white"/>
                  </a:solidFill>
                  <a:cs typeface="Times New Roman" pitchFamily="18" charset="0"/>
                </a:endParaRPr>
              </a:p>
            </p:txBody>
          </p:sp>
          <p:cxnSp>
            <p:nvCxnSpPr>
              <p:cNvPr id="36" name="Connettore 1 87">
                <a:extLst>
                  <a:ext uri="{FF2B5EF4-FFF2-40B4-BE49-F238E27FC236}">
                    <a16:creationId xmlns:a16="http://schemas.microsoft.com/office/drawing/2014/main" id="{D202F7F8-F0D6-0D19-C854-B644E8EADCCB}"/>
                  </a:ext>
                </a:extLst>
              </p:cNvPr>
              <p:cNvCxnSpPr/>
              <p:nvPr/>
            </p:nvCxnSpPr>
            <p:spPr>
              <a:xfrm>
                <a:off x="1691680" y="1268760"/>
                <a:ext cx="0" cy="4320480"/>
              </a:xfrm>
              <a:prstGeom prst="line">
                <a:avLst/>
              </a:prstGeom>
              <a:grpFill/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7" name="Connettore 1 88">
                <a:extLst>
                  <a:ext uri="{FF2B5EF4-FFF2-40B4-BE49-F238E27FC236}">
                    <a16:creationId xmlns:a16="http://schemas.microsoft.com/office/drawing/2014/main" id="{44E90EBB-33C3-287F-4CB3-92EB3AAB1DB4}"/>
                  </a:ext>
                </a:extLst>
              </p:cNvPr>
              <p:cNvCxnSpPr/>
              <p:nvPr/>
            </p:nvCxnSpPr>
            <p:spPr>
              <a:xfrm>
                <a:off x="3273340" y="1268762"/>
                <a:ext cx="0" cy="4320480"/>
              </a:xfrm>
              <a:prstGeom prst="line">
                <a:avLst/>
              </a:prstGeom>
              <a:grpFill/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8" name="Connettore 1 89">
                <a:extLst>
                  <a:ext uri="{FF2B5EF4-FFF2-40B4-BE49-F238E27FC236}">
                    <a16:creationId xmlns:a16="http://schemas.microsoft.com/office/drawing/2014/main" id="{44528E24-124C-51F7-CD8F-A5BA041F5003}"/>
                  </a:ext>
                </a:extLst>
              </p:cNvPr>
              <p:cNvCxnSpPr/>
              <p:nvPr/>
            </p:nvCxnSpPr>
            <p:spPr>
              <a:xfrm>
                <a:off x="251520" y="2708920"/>
                <a:ext cx="4320480" cy="0"/>
              </a:xfrm>
              <a:prstGeom prst="line">
                <a:avLst/>
              </a:prstGeom>
              <a:grpFill/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</p:cxnSp>
          <p:cxnSp>
            <p:nvCxnSpPr>
              <p:cNvPr id="39" name="Connettore 1 90">
                <a:extLst>
                  <a:ext uri="{FF2B5EF4-FFF2-40B4-BE49-F238E27FC236}">
                    <a16:creationId xmlns:a16="http://schemas.microsoft.com/office/drawing/2014/main" id="{C85646DE-1073-E2A6-40D8-24D54B54C5B7}"/>
                  </a:ext>
                </a:extLst>
              </p:cNvPr>
              <p:cNvCxnSpPr/>
              <p:nvPr/>
            </p:nvCxnSpPr>
            <p:spPr>
              <a:xfrm>
                <a:off x="251520" y="4149080"/>
                <a:ext cx="4320480" cy="0"/>
              </a:xfrm>
              <a:prstGeom prst="line">
                <a:avLst/>
              </a:prstGeom>
              <a:grpFill/>
              <a:ln w="25400" cap="flat" cmpd="sng" algn="ctr">
                <a:solidFill>
                  <a:srgbClr val="9BBB59">
                    <a:lumMod val="50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B55436A3-EFE9-9ECA-5ADB-74522213CD4E}"/>
                </a:ext>
              </a:extLst>
            </p:cNvPr>
            <p:cNvSpPr txBox="1"/>
            <p:nvPr/>
          </p:nvSpPr>
          <p:spPr>
            <a:xfrm>
              <a:off x="6036672" y="3988940"/>
              <a:ext cx="773655" cy="4253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400" kern="0" baseline="30000" dirty="0">
                  <a:solidFill>
                    <a:prstClr val="black"/>
                  </a:solidFill>
                  <a:cs typeface="Times New Roman" pitchFamily="18" charset="0"/>
                </a:rPr>
                <a:t>130</a:t>
              </a:r>
              <a:r>
                <a:rPr lang="it-IT" sz="2400" kern="0" dirty="0">
                  <a:solidFill>
                    <a:prstClr val="black"/>
                  </a:solidFill>
                  <a:cs typeface="Times New Roman" pitchFamily="18" charset="0"/>
                </a:rPr>
                <a:t>Xe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20E94A1C-7A0A-71AE-0DB9-20F88C115D3E}"/>
                </a:ext>
              </a:extLst>
            </p:cNvPr>
            <p:cNvSpPr txBox="1"/>
            <p:nvPr/>
          </p:nvSpPr>
          <p:spPr>
            <a:xfrm>
              <a:off x="7955390" y="4160582"/>
              <a:ext cx="671705" cy="3686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kern="0" baseline="30000" dirty="0">
                  <a:solidFill>
                    <a:prstClr val="black"/>
                  </a:solidFill>
                  <a:cs typeface="Times New Roman" pitchFamily="18" charset="0"/>
                </a:rPr>
                <a:t>132</a:t>
              </a:r>
              <a:r>
                <a:rPr lang="it-IT" kern="0" dirty="0">
                  <a:solidFill>
                    <a:prstClr val="black"/>
                  </a:solidFill>
                  <a:cs typeface="Times New Roman" pitchFamily="18" charset="0"/>
                </a:rPr>
                <a:t>Xe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71D7E4AA-8DFE-C4EF-6F7A-078C2F258EAB}"/>
                </a:ext>
              </a:extLst>
            </p:cNvPr>
            <p:cNvSpPr txBox="1"/>
            <p:nvPr/>
          </p:nvSpPr>
          <p:spPr>
            <a:xfrm>
              <a:off x="7847228" y="5827186"/>
              <a:ext cx="757635" cy="4253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400" kern="0" baseline="30000" dirty="0">
                  <a:solidFill>
                    <a:prstClr val="black"/>
                  </a:solidFill>
                  <a:cs typeface="Times New Roman" pitchFamily="18" charset="0"/>
                </a:rPr>
                <a:t>130</a:t>
              </a:r>
              <a:r>
                <a:rPr lang="it-IT" sz="2400" kern="0" dirty="0">
                  <a:solidFill>
                    <a:prstClr val="black"/>
                  </a:solidFill>
                  <a:cs typeface="Times New Roman" pitchFamily="18" charset="0"/>
                </a:rPr>
                <a:t>Te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07B55E85-74C6-F0F7-AEE8-358E539B7FF1}"/>
                </a:ext>
              </a:extLst>
            </p:cNvPr>
            <p:cNvSpPr txBox="1"/>
            <p:nvPr/>
          </p:nvSpPr>
          <p:spPr>
            <a:xfrm>
              <a:off x="6232910" y="5847678"/>
              <a:ext cx="658597" cy="3686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kern="0" baseline="30000" dirty="0">
                  <a:solidFill>
                    <a:prstClr val="black"/>
                  </a:solidFill>
                  <a:cs typeface="Times New Roman" pitchFamily="18" charset="0"/>
                </a:rPr>
                <a:t>128</a:t>
              </a:r>
              <a:r>
                <a:rPr lang="it-IT" kern="0" dirty="0">
                  <a:solidFill>
                    <a:prstClr val="black"/>
                  </a:solidFill>
                  <a:cs typeface="Times New Roman" pitchFamily="18" charset="0"/>
                </a:rPr>
                <a:t>Te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C455F9F-C73D-28D4-F572-7D02871F236A}"/>
                </a:ext>
              </a:extLst>
            </p:cNvPr>
            <p:cNvSpPr txBox="1"/>
            <p:nvPr/>
          </p:nvSpPr>
          <p:spPr>
            <a:xfrm>
              <a:off x="7406792" y="4815303"/>
              <a:ext cx="489652" cy="3686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kern="0" baseline="30000" dirty="0">
                  <a:solidFill>
                    <a:prstClr val="black"/>
                  </a:solidFill>
                  <a:cs typeface="Times New Roman" pitchFamily="18" charset="0"/>
                </a:rPr>
                <a:t>130</a:t>
              </a:r>
              <a:r>
                <a:rPr lang="it-IT" kern="0" dirty="0">
                  <a:solidFill>
                    <a:prstClr val="black"/>
                  </a:solidFill>
                  <a:cs typeface="Times New Roman" pitchFamily="18" charset="0"/>
                </a:rPr>
                <a:t>I</a:t>
              </a:r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E9E7148A-725E-70F4-A197-26881256544A}"/>
                </a:ext>
              </a:extLst>
            </p:cNvPr>
            <p:cNvSpPr txBox="1"/>
            <p:nvPr/>
          </p:nvSpPr>
          <p:spPr>
            <a:xfrm>
              <a:off x="7141559" y="4155394"/>
              <a:ext cx="671705" cy="3686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kern="0" baseline="30000" dirty="0">
                  <a:solidFill>
                    <a:prstClr val="black"/>
                  </a:solidFill>
                  <a:cs typeface="Times New Roman" pitchFamily="18" charset="0"/>
                </a:rPr>
                <a:t>131</a:t>
              </a:r>
              <a:r>
                <a:rPr lang="it-IT" kern="0" dirty="0">
                  <a:solidFill>
                    <a:prstClr val="black"/>
                  </a:solidFill>
                  <a:cs typeface="Times New Roman" pitchFamily="18" charset="0"/>
                </a:rPr>
                <a:t>Xe</a:t>
              </a:r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1A70224A-E93B-B5F2-3CC2-D093287B5EA4}"/>
                </a:ext>
              </a:extLst>
            </p:cNvPr>
            <p:cNvSpPr txBox="1"/>
            <p:nvPr/>
          </p:nvSpPr>
          <p:spPr>
            <a:xfrm>
              <a:off x="6280816" y="5042441"/>
              <a:ext cx="489652" cy="3686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kern="0" baseline="30000" dirty="0">
                  <a:solidFill>
                    <a:prstClr val="black"/>
                  </a:solidFill>
                  <a:cs typeface="Times New Roman" pitchFamily="18" charset="0"/>
                </a:rPr>
                <a:t>129</a:t>
              </a:r>
              <a:r>
                <a:rPr lang="it-IT" kern="0" dirty="0">
                  <a:solidFill>
                    <a:prstClr val="black"/>
                  </a:solidFill>
                  <a:cs typeface="Times New Roman" pitchFamily="18" charset="0"/>
                </a:rPr>
                <a:t>I</a:t>
              </a:r>
            </a:p>
          </p:txBody>
        </p: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91592DB-6C79-880C-55FD-9DA508591F35}"/>
                </a:ext>
              </a:extLst>
            </p:cNvPr>
            <p:cNvSpPr txBox="1"/>
            <p:nvPr/>
          </p:nvSpPr>
          <p:spPr>
            <a:xfrm>
              <a:off x="8060204" y="4955108"/>
              <a:ext cx="682623" cy="36860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kern="0" baseline="30000" dirty="0">
                  <a:solidFill>
                    <a:prstClr val="black"/>
                  </a:solidFill>
                  <a:cs typeface="Times New Roman" pitchFamily="18" charset="0"/>
                </a:rPr>
                <a:t>131</a:t>
              </a:r>
              <a:r>
                <a:rPr lang="it-IT" kern="0" dirty="0">
                  <a:solidFill>
                    <a:prstClr val="black"/>
                  </a:solidFill>
                  <a:cs typeface="Times New Roman" pitchFamily="18" charset="0"/>
                </a:rPr>
                <a:t>I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85493C6C-3B81-7328-531A-11E2B3E07BD8}"/>
                </a:ext>
              </a:extLst>
            </p:cNvPr>
            <p:cNvSpPr txBox="1"/>
            <p:nvPr/>
          </p:nvSpPr>
          <p:spPr>
            <a:xfrm>
              <a:off x="6948960" y="5861241"/>
              <a:ext cx="658597" cy="36860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kern="0" baseline="30000" dirty="0">
                  <a:solidFill>
                    <a:prstClr val="black"/>
                  </a:solidFill>
                  <a:cs typeface="Times New Roman" pitchFamily="18" charset="0"/>
                </a:rPr>
                <a:t>129</a:t>
              </a:r>
              <a:r>
                <a:rPr lang="it-IT" kern="0" dirty="0">
                  <a:solidFill>
                    <a:prstClr val="black"/>
                  </a:solidFill>
                  <a:cs typeface="Times New Roman" pitchFamily="18" charset="0"/>
                </a:rPr>
                <a:t>Te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85A7647A-02A9-6C13-A229-7FDF5B447E1B}"/>
                </a:ext>
              </a:extLst>
            </p:cNvPr>
            <p:cNvSpPr txBox="1"/>
            <p:nvPr/>
          </p:nvSpPr>
          <p:spPr>
            <a:xfrm>
              <a:off x="7066657" y="6416874"/>
              <a:ext cx="354732" cy="32653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350" b="0" kern="0" dirty="0">
                  <a:solidFill>
                    <a:prstClr val="black"/>
                  </a:solidFill>
                  <a:latin typeface="Calibri" panose="020F0502020204030204"/>
                </a:rPr>
                <a:t>N</a:t>
              </a:r>
              <a:r>
                <a:rPr lang="en-GB" sz="1350" b="0" kern="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endParaRPr lang="it-IT" sz="1350" b="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70380AA0-4A14-6480-A1CA-04DEE60E049A}"/>
                </a:ext>
              </a:extLst>
            </p:cNvPr>
            <p:cNvCxnSpPr/>
            <p:nvPr/>
          </p:nvCxnSpPr>
          <p:spPr>
            <a:xfrm flipV="1">
              <a:off x="7453301" y="6592322"/>
              <a:ext cx="486462" cy="0"/>
            </a:xfrm>
            <a:prstGeom prst="straightConnector1">
              <a:avLst/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260E4E30-5C61-72A3-7C0E-9E3315D903CB}"/>
                </a:ext>
              </a:extLst>
            </p:cNvPr>
            <p:cNvSpPr txBox="1"/>
            <p:nvPr/>
          </p:nvSpPr>
          <p:spPr>
            <a:xfrm rot="16200000">
              <a:off x="5653754" y="4887371"/>
              <a:ext cx="331768" cy="31742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350" b="0" kern="0" dirty="0">
                  <a:solidFill>
                    <a:prstClr val="black"/>
                  </a:solidFill>
                  <a:latin typeface="Calibri" panose="020F0502020204030204"/>
                </a:rPr>
                <a:t>Z</a:t>
              </a:r>
              <a:r>
                <a:rPr lang="en-GB" sz="1350" b="0" kern="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endParaRPr lang="it-IT" sz="1350" b="0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B8251643-CEE1-92FD-E23E-7B5F5A884A6B}"/>
                </a:ext>
              </a:extLst>
            </p:cNvPr>
            <p:cNvCxnSpPr/>
            <p:nvPr/>
          </p:nvCxnSpPr>
          <p:spPr>
            <a:xfrm flipH="1" flipV="1">
              <a:off x="5819638" y="4405814"/>
              <a:ext cx="0" cy="453637"/>
            </a:xfrm>
            <a:prstGeom prst="straightConnector1">
              <a:avLst/>
            </a:prstGeom>
            <a:grp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40" name="Gruppo 20">
            <a:extLst>
              <a:ext uri="{FF2B5EF4-FFF2-40B4-BE49-F238E27FC236}">
                <a16:creationId xmlns:a16="http://schemas.microsoft.com/office/drawing/2014/main" id="{D2016F96-CD94-78F1-6F05-ACB664140FFC}"/>
              </a:ext>
            </a:extLst>
          </p:cNvPr>
          <p:cNvGrpSpPr/>
          <p:nvPr/>
        </p:nvGrpSpPr>
        <p:grpSpPr>
          <a:xfrm>
            <a:off x="2172843" y="1439970"/>
            <a:ext cx="1791057" cy="436987"/>
            <a:chOff x="5751256" y="2817946"/>
            <a:chExt cx="3123132" cy="578579"/>
          </a:xfrm>
        </p:grpSpPr>
        <p:sp>
          <p:nvSpPr>
            <p:cNvPr id="41" name="Freccia in giù 40">
              <a:extLst>
                <a:ext uri="{FF2B5EF4-FFF2-40B4-BE49-F238E27FC236}">
                  <a16:creationId xmlns:a16="http://schemas.microsoft.com/office/drawing/2014/main" id="{CAA141A9-485D-1D1E-FE0F-909E98F56F16}"/>
                </a:ext>
              </a:extLst>
            </p:cNvPr>
            <p:cNvSpPr>
              <a:spLocks/>
            </p:cNvSpPr>
            <p:nvPr/>
          </p:nvSpPr>
          <p:spPr>
            <a:xfrm rot="8084366">
              <a:off x="7014581" y="1554621"/>
              <a:ext cx="578579" cy="3105229"/>
            </a:xfrm>
            <a:prstGeom prst="downArrow">
              <a:avLst/>
            </a:prstGeom>
            <a:solidFill>
              <a:srgbClr val="70AD47">
                <a:lumMod val="60000"/>
                <a:lumOff val="40000"/>
              </a:srgbClr>
            </a:solidFill>
            <a:ln w="25400" cap="flat" cmpd="sng" algn="ctr">
              <a:solidFill>
                <a:srgbClr val="9BBB59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350" kern="0">
                <a:solidFill>
                  <a:prstClr val="white"/>
                </a:solidFill>
                <a:cs typeface="Times New Roman" pitchFamily="18" charset="0"/>
              </a:endParaRPr>
            </a:p>
          </p:txBody>
        </p: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602CBF26-0287-5A97-1526-B86529E26C68}"/>
                </a:ext>
              </a:extLst>
            </p:cNvPr>
            <p:cNvSpPr txBox="1"/>
            <p:nvPr/>
          </p:nvSpPr>
          <p:spPr>
            <a:xfrm rot="2683576">
              <a:off x="5809524" y="2930649"/>
              <a:ext cx="3064864" cy="448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kern="0" dirty="0">
                  <a:solidFill>
                    <a:prstClr val="black"/>
                  </a:solidFill>
                  <a:cs typeface="Times New Roman" pitchFamily="18" charset="0"/>
                </a:rPr>
                <a:t>(</a:t>
              </a:r>
              <a:r>
                <a:rPr lang="it-IT" sz="1600" kern="0" baseline="30000" dirty="0">
                  <a:solidFill>
                    <a:prstClr val="black"/>
                  </a:solidFill>
                  <a:cs typeface="Times New Roman" pitchFamily="18" charset="0"/>
                </a:rPr>
                <a:t>20</a:t>
              </a:r>
              <a:r>
                <a:rPr lang="it-IT" sz="1600" kern="0" dirty="0">
                  <a:solidFill>
                    <a:prstClr val="black"/>
                  </a:solidFill>
                  <a:cs typeface="Times New Roman" pitchFamily="18" charset="0"/>
                </a:rPr>
                <a:t>Ne,</a:t>
              </a:r>
              <a:r>
                <a:rPr lang="it-IT" sz="1600" kern="0" baseline="30000" dirty="0">
                  <a:solidFill>
                    <a:prstClr val="black"/>
                  </a:solidFill>
                  <a:cs typeface="Times New Roman" pitchFamily="18" charset="0"/>
                </a:rPr>
                <a:t>20</a:t>
              </a:r>
              <a:r>
                <a:rPr lang="it-IT" sz="1600" kern="0" dirty="0">
                  <a:solidFill>
                    <a:prstClr val="black"/>
                  </a:solidFill>
                  <a:cs typeface="Times New Roman" pitchFamily="18" charset="0"/>
                </a:rPr>
                <a:t>O) and </a:t>
              </a:r>
              <a:r>
                <a:rPr lang="el-GR" sz="1600" kern="0" dirty="0">
                  <a:solidFill>
                    <a:prstClr val="black"/>
                  </a:solidFill>
                  <a:cs typeface="Times New Roman" pitchFamily="18" charset="0"/>
                </a:rPr>
                <a:t>ββ</a:t>
              </a:r>
              <a:r>
                <a:rPr lang="it-IT" sz="1600" kern="0" dirty="0">
                  <a:solidFill>
                    <a:prstClr val="black"/>
                  </a:solidFill>
                  <a:cs typeface="Times New Roman" pitchFamily="18" charset="0"/>
                </a:rPr>
                <a:t>-</a:t>
              </a:r>
            </a:p>
          </p:txBody>
        </p:sp>
      </p:grpSp>
      <p:sp>
        <p:nvSpPr>
          <p:cNvPr id="43" name="Rettangolo 42">
            <a:extLst>
              <a:ext uri="{FF2B5EF4-FFF2-40B4-BE49-F238E27FC236}">
                <a16:creationId xmlns:a16="http://schemas.microsoft.com/office/drawing/2014/main" id="{2B6A2529-CF8B-900C-A432-F45CED534646}"/>
              </a:ext>
            </a:extLst>
          </p:cNvPr>
          <p:cNvSpPr/>
          <p:nvPr/>
        </p:nvSpPr>
        <p:spPr>
          <a:xfrm>
            <a:off x="4494900" y="44041"/>
            <a:ext cx="46482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78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  <a:cs typeface="Calibri" panose="020F0502020204030204" pitchFamily="34" charset="0"/>
              </a:rPr>
              <a:t>The </a:t>
            </a:r>
            <a:r>
              <a:rPr lang="en-GB" baseline="30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130</a:t>
            </a:r>
            <a:r>
              <a:rPr lang="en-GB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Te(</a:t>
            </a:r>
            <a:r>
              <a:rPr lang="en-GB" baseline="300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20</a:t>
            </a:r>
            <a:r>
              <a:rPr lang="en-GB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Ne,</a:t>
            </a:r>
            <a:r>
              <a:rPr lang="en-GB" baseline="30000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20</a:t>
            </a:r>
            <a:r>
              <a:rPr lang="en-GB" dirty="0">
                <a:solidFill>
                  <a:schemeClr val="accent2"/>
                </a:solidFill>
                <a:latin typeface="+mj-lt"/>
                <a:cs typeface="Calibri" panose="020F0502020204030204" pitchFamily="34" charset="0"/>
              </a:rPr>
              <a:t>O</a:t>
            </a:r>
            <a:r>
              <a:rPr lang="en-GB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)</a:t>
            </a:r>
            <a:r>
              <a:rPr lang="en-GB" baseline="30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130</a:t>
            </a:r>
            <a:r>
              <a:rPr lang="en-GB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Xe</a:t>
            </a:r>
            <a:r>
              <a:rPr lang="en-GB" dirty="0">
                <a:latin typeface="+mj-lt"/>
                <a:cs typeface="Calibri" panose="020F0502020204030204" pitchFamily="34" charset="0"/>
              </a:rPr>
              <a:t> DCE reaction </a:t>
            </a:r>
            <a:endParaRPr lang="it-IT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0E3EBE3-63DA-7178-D01E-9B1AAEB26B47}"/>
              </a:ext>
            </a:extLst>
          </p:cNvPr>
          <p:cNvSpPr txBox="1"/>
          <p:nvPr/>
        </p:nvSpPr>
        <p:spPr>
          <a:xfrm>
            <a:off x="6348420" y="1312564"/>
            <a:ext cx="35402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0" i="1" dirty="0">
                <a:solidFill>
                  <a:prstClr val="black"/>
                </a:solidFill>
                <a:latin typeface="Calibri" panose="020F0502020204030204"/>
              </a:rPr>
              <a:t>V. </a:t>
            </a:r>
            <a:r>
              <a:rPr lang="it-IT" sz="1350" b="0" i="1" dirty="0" err="1">
                <a:solidFill>
                  <a:prstClr val="black"/>
                </a:solidFill>
                <a:latin typeface="Calibri" panose="020F0502020204030204"/>
              </a:rPr>
              <a:t>Soukeras</a:t>
            </a:r>
            <a:r>
              <a:rPr lang="it-IT" sz="1350" b="0" i="1" dirty="0">
                <a:solidFill>
                  <a:prstClr val="black"/>
                </a:solidFill>
                <a:latin typeface="Calibri" panose="020F0502020204030204"/>
              </a:rPr>
              <a:t> et al. Res. in </a:t>
            </a:r>
            <a:r>
              <a:rPr lang="it-IT" sz="1350" b="0" i="1" dirty="0" err="1">
                <a:solidFill>
                  <a:prstClr val="black"/>
                </a:solidFill>
                <a:latin typeface="Calibri" panose="020F0502020204030204"/>
              </a:rPr>
              <a:t>Phys</a:t>
            </a:r>
            <a:r>
              <a:rPr lang="it-IT" sz="1350" b="0" i="1" dirty="0">
                <a:solidFill>
                  <a:prstClr val="black"/>
                </a:solidFill>
                <a:latin typeface="Calibri" panose="020F0502020204030204"/>
              </a:rPr>
              <a:t>. 28 (2021) 104691</a:t>
            </a:r>
          </a:p>
        </p:txBody>
      </p: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D95E6CF0-6BD3-7E43-6AC1-33AEC55184C2}"/>
              </a:ext>
            </a:extLst>
          </p:cNvPr>
          <p:cNvGrpSpPr/>
          <p:nvPr/>
        </p:nvGrpSpPr>
        <p:grpSpPr>
          <a:xfrm>
            <a:off x="141091" y="1312564"/>
            <a:ext cx="1251650" cy="893368"/>
            <a:chOff x="11147501" y="-50779"/>
            <a:chExt cx="1199451" cy="828000"/>
          </a:xfrm>
        </p:grpSpPr>
        <p:pic>
          <p:nvPicPr>
            <p:cNvPr id="47" name="Picture 2" descr="https://www.mpg.de/6983769/zoom.jpg">
              <a:extLst>
                <a:ext uri="{FF2B5EF4-FFF2-40B4-BE49-F238E27FC236}">
                  <a16:creationId xmlns:a16="http://schemas.microsoft.com/office/drawing/2014/main" id="{77FD715D-4706-E80D-6CA9-9CAE80D16B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7501" y="-50779"/>
              <a:ext cx="1046880" cy="828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BE1AA2F0-D37A-A166-1147-FF4E92E39FE5}"/>
                </a:ext>
              </a:extLst>
            </p:cNvPr>
            <p:cNvSpPr txBox="1"/>
            <p:nvPr/>
          </p:nvSpPr>
          <p:spPr>
            <a:xfrm>
              <a:off x="11711736" y="424526"/>
              <a:ext cx="635216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900" dirty="0">
                  <a:solidFill>
                    <a:prstClr val="black"/>
                  </a:solidFill>
                  <a:latin typeface="Trebuchet MS"/>
                </a:rPr>
                <a:t>NURE</a:t>
              </a:r>
            </a:p>
          </p:txBody>
        </p:sp>
      </p:grpSp>
      <p:graphicFrame>
        <p:nvGraphicFramePr>
          <p:cNvPr id="51" name="Tabella 50">
            <a:extLst>
              <a:ext uri="{FF2B5EF4-FFF2-40B4-BE49-F238E27FC236}">
                <a16:creationId xmlns:a16="http://schemas.microsoft.com/office/drawing/2014/main" id="{23FD69A7-C120-09E6-A43E-BD5DEFCC52F2}"/>
              </a:ext>
            </a:extLst>
          </p:cNvPr>
          <p:cNvGraphicFramePr>
            <a:graphicFrameLocks noGrp="1"/>
          </p:cNvGraphicFramePr>
          <p:nvPr/>
        </p:nvGraphicFramePr>
        <p:xfrm>
          <a:off x="6244484" y="4652018"/>
          <a:ext cx="5559210" cy="13783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20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04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638">
                  <a:extLst>
                    <a:ext uri="{9D8B030D-6E8A-4147-A177-3AD203B41FA5}">
                      <a16:colId xmlns:a16="http://schemas.microsoft.com/office/drawing/2014/main" val="1599285456"/>
                    </a:ext>
                  </a:extLst>
                </a:gridCol>
              </a:tblGrid>
              <a:tr h="816272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State (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MeV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1435" marR="51435" marT="25718" marB="25718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Counts</a:t>
                      </a:r>
                      <a:endParaRPr lang="it-IT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1435" marR="51435" marT="25718" marB="25718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Absolute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coss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section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nb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1435" marR="51435" marT="25718" marB="25718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Cross 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section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 95% </a:t>
                      </a:r>
                      <a:r>
                        <a:rPr lang="it-IT" sz="1600" b="1" baseline="0" dirty="0" err="1">
                          <a:solidFill>
                            <a:schemeClr val="bg1"/>
                          </a:solidFill>
                        </a:rPr>
                        <a:t>limit</a:t>
                      </a:r>
                      <a:r>
                        <a:rPr lang="it-IT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it-IT" sz="1600" b="1" dirty="0" err="1">
                          <a:solidFill>
                            <a:schemeClr val="bg1"/>
                          </a:solidFill>
                        </a:rPr>
                        <a:t>nb</a:t>
                      </a:r>
                      <a:r>
                        <a:rPr lang="it-IT" sz="1600" b="1" dirty="0">
                          <a:solidFill>
                            <a:schemeClr val="bg1"/>
                          </a:solidFill>
                        </a:rPr>
                        <a:t>)</a:t>
                      </a:r>
                    </a:p>
                  </a:txBody>
                  <a:tcPr marL="51435" marR="51435" marT="25718" marB="25718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057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 err="1"/>
                        <a:t>g.s</a:t>
                      </a:r>
                      <a:r>
                        <a:rPr lang="it-IT" sz="1600" b="1" dirty="0"/>
                        <a:t>. (0</a:t>
                      </a:r>
                      <a:r>
                        <a:rPr lang="it-IT" sz="1600" b="1" baseline="30000" dirty="0"/>
                        <a:t>+</a:t>
                      </a:r>
                      <a:r>
                        <a:rPr lang="it-IT" sz="1600" b="1" dirty="0"/>
                        <a:t>) + 2</a:t>
                      </a:r>
                      <a:r>
                        <a:rPr lang="it-IT" sz="1600" b="1" baseline="30000" dirty="0"/>
                        <a:t>+</a:t>
                      </a:r>
                      <a:r>
                        <a:rPr lang="it-IT" sz="1600" b="1" dirty="0"/>
                        <a:t> (536 </a:t>
                      </a:r>
                      <a:r>
                        <a:rPr lang="it-IT" sz="1600" b="1" dirty="0" err="1"/>
                        <a:t>keV</a:t>
                      </a:r>
                      <a:r>
                        <a:rPr lang="it-IT" sz="1600" b="1" dirty="0"/>
                        <a:t>)</a:t>
                      </a:r>
                    </a:p>
                  </a:txBody>
                  <a:tcPr marL="51435" marR="51435" marT="25718" marB="25718" anchor="ctr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5</a:t>
                      </a:r>
                    </a:p>
                  </a:txBody>
                  <a:tcPr marL="51435" marR="51435" marT="25718" marB="25718" anchor="ctr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13</a:t>
                      </a:r>
                    </a:p>
                  </a:txBody>
                  <a:tcPr marL="51435" marR="51435" marT="25718" marB="25718" anchor="ctr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0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/>
                        <a:t>[3--18]</a:t>
                      </a:r>
                    </a:p>
                  </a:txBody>
                  <a:tcPr marL="51435" marR="51435" marT="25718" marB="25718" anchor="ctr"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F0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6B02C1C-1374-17EF-6988-DB92DE68B8BF}"/>
              </a:ext>
            </a:extLst>
          </p:cNvPr>
          <p:cNvSpPr txBox="1"/>
          <p:nvPr/>
        </p:nvSpPr>
        <p:spPr>
          <a:xfrm>
            <a:off x="102585" y="3401802"/>
            <a:ext cx="4477977" cy="707886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it-IT" kern="0" dirty="0" err="1">
                <a:solidFill>
                  <a:prstClr val="black"/>
                </a:solidFill>
                <a:latin typeface="+mj-lt"/>
                <a:ea typeface="MS PGothic" panose="020B0600070205080204" pitchFamily="34" charset="-128"/>
              </a:rPr>
              <a:t>g.s</a:t>
            </a:r>
            <a:r>
              <a:rPr lang="it-IT" kern="0" dirty="0">
                <a:solidFill>
                  <a:prstClr val="black"/>
                </a:solidFill>
                <a:latin typeface="+mj-lt"/>
                <a:ea typeface="MS PGothic" panose="020B0600070205080204" pitchFamily="34" charset="-128"/>
              </a:rPr>
              <a:t>. → </a:t>
            </a:r>
            <a:r>
              <a:rPr lang="it-IT" kern="0" dirty="0" err="1">
                <a:solidFill>
                  <a:prstClr val="black"/>
                </a:solidFill>
                <a:latin typeface="+mj-lt"/>
                <a:ea typeface="MS PGothic" panose="020B0600070205080204" pitchFamily="34" charset="-128"/>
              </a:rPr>
              <a:t>g.s</a:t>
            </a:r>
            <a:r>
              <a:rPr lang="it-IT" kern="0" dirty="0">
                <a:solidFill>
                  <a:prstClr val="black"/>
                </a:solidFill>
                <a:latin typeface="+mj-lt"/>
                <a:ea typeface="MS PGothic" panose="020B0600070205080204" pitchFamily="34" charset="-128"/>
              </a:rPr>
              <a:t>. </a:t>
            </a:r>
            <a:r>
              <a:rPr lang="it-IT" kern="0" dirty="0" err="1">
                <a:solidFill>
                  <a:schemeClr val="accent2"/>
                </a:solidFill>
                <a:latin typeface="+mj-lt"/>
                <a:ea typeface="MS PGothic" panose="020B0600070205080204" pitchFamily="34" charset="-128"/>
              </a:rPr>
              <a:t>transition</a:t>
            </a:r>
            <a:r>
              <a:rPr lang="it-IT" kern="0" dirty="0">
                <a:solidFill>
                  <a:schemeClr val="accent2"/>
                </a:solidFill>
                <a:latin typeface="+mj-lt"/>
                <a:ea typeface="MS PGothic" panose="020B0600070205080204" pitchFamily="34" charset="-128"/>
              </a:rPr>
              <a:t> can be </a:t>
            </a:r>
            <a:r>
              <a:rPr lang="it-IT" kern="0" dirty="0" err="1">
                <a:solidFill>
                  <a:schemeClr val="accent2"/>
                </a:solidFill>
                <a:latin typeface="+mj-lt"/>
                <a:ea typeface="MS PGothic" panose="020B0600070205080204" pitchFamily="34" charset="-128"/>
              </a:rPr>
              <a:t>isolated</a:t>
            </a:r>
            <a:endParaRPr lang="it-IT" kern="0" dirty="0">
              <a:solidFill>
                <a:schemeClr val="accent2"/>
              </a:solidFill>
              <a:latin typeface="+mj-lt"/>
              <a:ea typeface="MS PGothic" panose="020B0600070205080204" pitchFamily="34" charset="-128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  <a:defRPr/>
            </a:pPr>
            <a:r>
              <a:rPr lang="it-IT" kern="0" dirty="0">
                <a:solidFill>
                  <a:schemeClr val="accent2"/>
                </a:solidFill>
                <a:latin typeface="+mj-lt"/>
                <a:ea typeface="MS PGothic" panose="020B0600070205080204" pitchFamily="34" charset="-128"/>
              </a:rPr>
              <a:t>Absolute cross </a:t>
            </a:r>
            <a:r>
              <a:rPr lang="it-IT" kern="0" dirty="0" err="1">
                <a:solidFill>
                  <a:schemeClr val="accent2"/>
                </a:solidFill>
                <a:latin typeface="+mj-lt"/>
                <a:ea typeface="MS PGothic" panose="020B0600070205080204" pitchFamily="34" charset="-128"/>
              </a:rPr>
              <a:t>section</a:t>
            </a:r>
            <a:r>
              <a:rPr lang="it-IT" kern="0" dirty="0">
                <a:solidFill>
                  <a:schemeClr val="accent2"/>
                </a:solidFill>
                <a:latin typeface="+mj-lt"/>
                <a:ea typeface="MS PGothic" panose="020B0600070205080204" pitchFamily="34" charset="-128"/>
              </a:rPr>
              <a:t> </a:t>
            </a:r>
            <a:r>
              <a:rPr lang="it-IT" kern="0" dirty="0" err="1">
                <a:solidFill>
                  <a:schemeClr val="accent2"/>
                </a:solidFill>
                <a:latin typeface="+mj-lt"/>
                <a:ea typeface="MS PGothic" panose="020B0600070205080204" pitchFamily="34" charset="-128"/>
              </a:rPr>
              <a:t>measured</a:t>
            </a:r>
            <a:endParaRPr lang="it-IT" kern="0" dirty="0">
              <a:solidFill>
                <a:schemeClr val="accent2"/>
              </a:solidFill>
              <a:latin typeface="+mj-lt"/>
              <a:ea typeface="MS PGothic" panose="020B0600070205080204" pitchFamily="34" charset="-128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89BC10CB-9612-6244-4CC5-EC17AB127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293" y="387305"/>
            <a:ext cx="6320249" cy="401717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0471377-43E6-1FDE-A02B-C3B64948007D}"/>
              </a:ext>
            </a:extLst>
          </p:cNvPr>
          <p:cNvSpPr txBox="1"/>
          <p:nvPr/>
        </p:nvSpPr>
        <p:spPr>
          <a:xfrm>
            <a:off x="6691389" y="2733915"/>
            <a:ext cx="2358228" cy="70788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schemeClr val="accent2"/>
                </a:solidFill>
                <a:latin typeface="+mj-lt"/>
              </a:rPr>
              <a:t>Resolution</a:t>
            </a:r>
            <a:endParaRPr lang="it-IT" dirty="0">
              <a:solidFill>
                <a:schemeClr val="accent2"/>
              </a:solidFill>
              <a:latin typeface="+mj-lt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black"/>
                </a:solidFill>
                <a:latin typeface="+mj-lt"/>
              </a:rPr>
              <a:t> ~ 500 keV FWHM</a:t>
            </a:r>
          </a:p>
        </p:txBody>
      </p:sp>
      <p:pic>
        <p:nvPicPr>
          <p:cNvPr id="2" name="Image9">
            <a:extLst>
              <a:ext uri="{FF2B5EF4-FFF2-40B4-BE49-F238E27FC236}">
                <a16:creationId xmlns:a16="http://schemas.microsoft.com/office/drawing/2014/main" id="{0DAC9562-F9FA-6529-D323-7BFDAF582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963497" y="4298272"/>
            <a:ext cx="3119538" cy="2281594"/>
          </a:xfrm>
          <a:prstGeom prst="rect">
            <a:avLst/>
          </a:prstGeom>
        </p:spPr>
      </p:pic>
      <p:pic>
        <p:nvPicPr>
          <p:cNvPr id="3" name="Image11">
            <a:extLst>
              <a:ext uri="{FF2B5EF4-FFF2-40B4-BE49-F238E27FC236}">
                <a16:creationId xmlns:a16="http://schemas.microsoft.com/office/drawing/2014/main" id="{F904C220-556B-008E-65CC-AABC103FF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09057" y="4263416"/>
            <a:ext cx="2655405" cy="23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417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409"/>
  <p:tag name="DEFAULTHEIGHT" val="38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DDDDD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Times New Roman" pitchFamily="18" charset="0"/>
          </a:defRPr>
        </a:defPPr>
      </a:lstStyle>
    </a:lnDef>
    <a:txDef>
      <a:spPr>
        <a:blipFill rotWithShape="0">
          <a:blip xmlns:r="http://schemas.openxmlformats.org/officeDocument/2006/relationships" r:embed="rId1"/>
          <a:stretch>
            <a:fillRect l="-1333" t="-2475" b="-3960"/>
          </a:stretch>
        </a:blipFill>
      </a:spPr>
      <a:bodyPr/>
      <a:lstStyle>
        <a:defPPr>
          <a:defRPr>
            <a:noFill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28719</TotalTime>
  <Words>2610</Words>
  <Application>Microsoft Office PowerPoint</Application>
  <PresentationFormat>Widescreen</PresentationFormat>
  <Paragraphs>532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 Math</vt:lpstr>
      <vt:lpstr>HY헤드라인M</vt:lpstr>
      <vt:lpstr>Symbol</vt:lpstr>
      <vt:lpstr>Times New Roman</vt:lpstr>
      <vt:lpstr>Trebuchet MS</vt:lpstr>
      <vt:lpstr>Wingdings</vt:lpstr>
      <vt:lpstr>Default Design</vt:lpstr>
      <vt:lpstr>PowerPoint Presentation</vt:lpstr>
      <vt:lpstr>OUTLINE</vt:lpstr>
      <vt:lpstr>PowerPoint Presentation</vt:lpstr>
      <vt:lpstr>PowerPoint Presentation</vt:lpstr>
      <vt:lpstr>0n bb decay isotopes and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nature of neutrinos?</dc:title>
  <dc:creator>simkovic</dc:creator>
  <cp:lastModifiedBy>Fedor Simkovic</cp:lastModifiedBy>
  <cp:revision>1712</cp:revision>
  <cp:lastPrinted>2017-09-13T07:43:59Z</cp:lastPrinted>
  <dcterms:created xsi:type="dcterms:W3CDTF">2004-09-13T21:57:53Z</dcterms:created>
  <dcterms:modified xsi:type="dcterms:W3CDTF">2025-06-18T06:18:42Z</dcterms:modified>
</cp:coreProperties>
</file>