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803" r:id="rId3"/>
    <p:sldId id="805" r:id="rId4"/>
    <p:sldId id="474" r:id="rId5"/>
    <p:sldId id="804" r:id="rId6"/>
    <p:sldId id="718" r:id="rId7"/>
    <p:sldId id="666" r:id="rId8"/>
    <p:sldId id="595" r:id="rId9"/>
    <p:sldId id="772" r:id="rId10"/>
    <p:sldId id="592" r:id="rId11"/>
    <p:sldId id="818" r:id="rId12"/>
    <p:sldId id="807" r:id="rId13"/>
    <p:sldId id="814" r:id="rId14"/>
    <p:sldId id="800" r:id="rId15"/>
    <p:sldId id="819" r:id="rId16"/>
    <p:sldId id="817" r:id="rId17"/>
    <p:sldId id="604" r:id="rId18"/>
    <p:sldId id="792" r:id="rId19"/>
    <p:sldId id="820" r:id="rId20"/>
    <p:sldId id="808" r:id="rId21"/>
    <p:sldId id="617" r:id="rId22"/>
    <p:sldId id="812" r:id="rId23"/>
    <p:sldId id="809" r:id="rId24"/>
    <p:sldId id="717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2" y="37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5CA92-8C62-4642-83E3-CEB8CE897391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D44DB-CB98-43A0-88B3-80901C191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56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D44DB-CB98-43A0-88B3-80901C191AF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666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83E85-2063-46AC-80CD-5003290E37E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600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D44DB-CB98-43A0-88B3-80901C191AF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834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83E85-2063-46AC-80CD-5003290E37E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26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D44DB-CB98-43A0-88B3-80901C191AF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93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83E85-2063-46AC-80CD-5003290E37E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79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D44DB-CB98-43A0-88B3-80901C191AF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77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83E85-2063-46AC-80CD-5003290E37E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25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83E85-2063-46AC-80CD-5003290E37E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4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D44DB-CB98-43A0-88B3-80901C191AF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156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3F65C-C6F2-4A21-BCA1-974B53C4663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198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D44DB-CB98-43A0-88B3-80901C191AF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2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4BFC9-5C02-A350-058A-68CCDD45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9650C2-ACAA-19E4-9E57-EFD3C2390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6A4CD1-0A90-16F7-D748-6573AA24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CEFC-04D1-4C19-BCFB-65159F504F20}" type="datetime1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A0D3D9-CFE7-B9F7-D750-6E95CD8D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26DC37-4F3D-4D4E-B7FC-6D3E9E13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50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A5D5E-5654-B210-24BC-C80EA62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3B4167-2552-756E-5075-569F7D54E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100EAF-845C-7EA0-8C55-5CE91E48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5679-3D13-4167-ADBB-5A5E6CA5893B}" type="datetime1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8862BB-76B3-A65D-18DC-2C96D31B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215509-2205-A329-987B-AD319696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14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7190075-E88B-429B-1B61-ACF40B3CD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0FA15B-6339-273B-AC48-420FACC38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06F528-33F4-D607-E53F-11F1B51F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50B8-4EE1-497F-9A18-1840AF2D32FC}" type="datetime1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40AC4-597D-428A-2917-11CFF56D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3F963B-D336-2125-3910-88CF4169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98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BF7F7-D18D-DBBF-49A4-F07C83D0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481130-053F-F887-9FB6-885C1DA9C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A39790-3B2B-0786-0227-2F2C08E2A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0494-97E5-464D-A844-10BF1670B946}" type="datetime1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21DF34-85EA-C9B9-43BD-EEB3BD6B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EFB102-1024-C2A9-EACC-7C3AFB22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59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2F7C5-E4C5-9BC0-77CA-B8DBBAB0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318B10-42CB-04F4-2216-FADBD75A1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70E00C-BFA3-C3B4-BDE7-AB71715A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1FFF-2137-4897-AF2B-3A7D981DBB9A}" type="datetime1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747976-9D70-8355-8F05-DCE4AF1F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1BA3E-F442-B158-DD57-F960DBBC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72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381B0-307E-0CC8-FD07-8E483445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3E4D48-EA1C-DE82-763A-939FE04F1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A0A6D35-291C-FE76-7490-5DA60E266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74DC-0066-A99A-44BC-FE0BF4ED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5DE5-7827-4C98-AEAC-0CE25BE58314}" type="datetime1">
              <a:rPr lang="de-DE" smtClean="0"/>
              <a:t>15.06.2025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F4B6FF-257D-2DB6-70A1-6A50ABA7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D45B4F-6FD1-B13E-34BE-1A2140A7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59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9F2E1-8CCD-F4AC-9494-01DF68CB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F0AA3F-31A4-160E-FF51-3B6572E0D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B61309-83C0-A4FB-564B-1AF7676AA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10C822-9CD2-064B-CCC0-67EB8A7CD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7BFB6A-5BF4-7AFE-4602-440408D10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2CDA7EA-7A13-7766-9A03-FF84C4A6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6D74-74D9-40BB-A10A-FFD6E9A7A90A}" type="datetime1">
              <a:rPr lang="de-DE" smtClean="0"/>
              <a:t>15.06.2025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ABEC72-68B2-64C7-8E6B-FDF96899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6D8035-D547-2439-AB1C-8A65C53D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20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AC5CE-21F0-D85A-A77C-51305C207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D264AB-5A35-2067-E312-01EFA1BA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AF00-FC19-4F04-9AF3-4BC5C1370586}" type="datetime1">
              <a:rPr lang="de-DE" smtClean="0"/>
              <a:t>15.06.2025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9F80C3-213E-1961-C2BF-07A4EA4A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21EBA1-06CE-9931-1C0C-6BE4A7D2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88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A5347B-E4B7-F3A7-2487-05ADB375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3A8F1-0074-405B-8527-13490CF724EF}" type="datetime1">
              <a:rPr lang="de-DE" smtClean="0"/>
              <a:t>15.06.2025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1C2E8E-0839-E15E-4E74-9E8AEFEC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0CFD3B-1D94-DD90-8704-A23770D8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7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2F5E0-5332-9DF7-4207-0FDEC384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8C1869-9C7A-032C-94BB-3B6F7B37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D05427-75CC-1C9C-7548-2947A5DB0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891806-FAC9-986A-E93F-3514343F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A919A-8F06-4B95-B3FD-6493E58A0703}" type="datetime1">
              <a:rPr lang="de-DE" smtClean="0"/>
              <a:t>15.06.2025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AB4EA3-B7A7-1805-7240-6D40CB89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6BBE30-0F44-2ACD-E9F5-B9AA6653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13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6DFB5-229A-6361-B91F-43FB0E48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E4888BC-5FD9-35CE-711C-E850576B9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649682-4470-AC98-BCEF-287C2AF8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D54419-6BC8-4644-B29B-0FCE0A72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34EC-71F4-4B03-9857-0097C7D4AE04}" type="datetime1">
              <a:rPr lang="de-DE" smtClean="0"/>
              <a:t>15.06.2025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DBDB8A-119B-E49A-A6B0-E095B68A1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876025-FA20-6DBB-E69F-5F486372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23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BB55B9F-5BFA-D50D-11FA-4C1644DA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46948E-1FE6-4AA2-F5FA-F3FB51B0E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4F5CE-04EE-AF2E-0E0C-FD7C72055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29A8D-E8E6-497F-B21D-9F15D22A9810}" type="datetime1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FFC37E-615F-53AA-A6DA-193D9E2B0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H. Lenske, MAYORANA Workshop, June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C2D1FA-9F5D-6740-70B6-23A6B7AEF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77CC06-C06E-4707-BD1D-8FD51C6451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6D1FA-EC05-727D-5CB5-E4EC9093B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142" y="575198"/>
            <a:ext cx="10765716" cy="2387600"/>
          </a:xfrm>
        </p:spPr>
        <p:txBody>
          <a:bodyPr>
            <a:noAutofit/>
          </a:bodyPr>
          <a:lstStyle/>
          <a:p>
            <a:r>
              <a:rPr lang="en-US" sz="44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Reaction Approach to Lepton Number Violating Processes</a:t>
            </a:r>
            <a:endParaRPr lang="en-US" sz="44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0707EB-BFFF-91DF-74DF-E9E98E390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181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noProof="0" dirty="0"/>
              <a:t>Horst Lenske</a:t>
            </a:r>
          </a:p>
          <a:p>
            <a:r>
              <a:rPr lang="en-US" b="1" noProof="0" dirty="0"/>
              <a:t>Institut für Theoretische Physik, U. Giessen (Germany)</a:t>
            </a:r>
          </a:p>
          <a:p>
            <a:r>
              <a:rPr lang="en-US" b="1" noProof="0" dirty="0"/>
              <a:t>and </a:t>
            </a:r>
          </a:p>
          <a:p>
            <a:r>
              <a:rPr lang="en-US" b="1" noProof="0" dirty="0"/>
              <a:t>NUMEN Collaboration, LNS Catania (Italy)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36A81D-D7DE-CE13-60C9-D1D590AD3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264" y="5063510"/>
            <a:ext cx="1660111" cy="10357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842408-1F09-BBE7-69F1-EF72132DD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25" y="4997400"/>
            <a:ext cx="1182645" cy="11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5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B934EC4-E337-4075-85CF-183DFD4F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878A46-1D7B-42B3-BE5F-EF663997A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040" y="1509683"/>
            <a:ext cx="6693914" cy="3137773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D199BA-E813-4442-B534-C9493E8FEB91}"/>
              </a:ext>
            </a:extLst>
          </p:cNvPr>
          <p:cNvSpPr txBox="1"/>
          <p:nvPr/>
        </p:nvSpPr>
        <p:spPr>
          <a:xfrm>
            <a:off x="2091151" y="362078"/>
            <a:ext cx="800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noProof="0" dirty="0"/>
              <a:t>MDCE and 0</a:t>
            </a:r>
            <a:r>
              <a:rPr lang="en-US" sz="2200" b="1" noProof="0" dirty="0">
                <a:latin typeface="Symbol" panose="05050102010706020507" pitchFamily="18" charset="2"/>
              </a:rPr>
              <a:t>n</a:t>
            </a:r>
            <a:r>
              <a:rPr lang="en-US" sz="2200" b="1" noProof="0" dirty="0"/>
              <a:t>2</a:t>
            </a:r>
            <a:r>
              <a:rPr lang="en-US" sz="2200" b="1" noProof="0" dirty="0">
                <a:latin typeface="Symbol" panose="05050102010706020507" pitchFamily="18" charset="2"/>
              </a:rPr>
              <a:t>b </a:t>
            </a:r>
            <a:r>
              <a:rPr lang="en-US" sz="2200" b="1" noProof="0" dirty="0"/>
              <a:t>Decay</a:t>
            </a:r>
          </a:p>
          <a:p>
            <a:pPr algn="ctr"/>
            <a:r>
              <a:rPr lang="en-US" sz="2400" b="1" noProof="0" dirty="0"/>
              <a:t>The</a:t>
            </a:r>
            <a:r>
              <a:rPr lang="en-US" sz="2400" b="1" noProof="0" dirty="0">
                <a:solidFill>
                  <a:srgbClr val="FF0000"/>
                </a:solidFill>
              </a:rPr>
              <a:t> </a:t>
            </a:r>
            <a:r>
              <a:rPr lang="en-US" sz="2400" b="1" noProof="0" dirty="0">
                <a:solidFill>
                  <a:srgbClr val="00B050"/>
                </a:solidFill>
              </a:rPr>
              <a:t>Majorana Aspect</a:t>
            </a:r>
            <a:r>
              <a:rPr lang="en-US" sz="2400" b="1" noProof="0" dirty="0">
                <a:solidFill>
                  <a:srgbClr val="FF0000"/>
                </a:solidFill>
              </a:rPr>
              <a:t> </a:t>
            </a:r>
            <a:r>
              <a:rPr lang="en-US" sz="2400" b="1" noProof="0" dirty="0"/>
              <a:t>of MDCE Physics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8AE8AA-7C0C-4A7F-A7DD-4484E4BC78FB}"/>
              </a:ext>
            </a:extLst>
          </p:cNvPr>
          <p:cNvSpPr txBox="1"/>
          <p:nvPr/>
        </p:nvSpPr>
        <p:spPr>
          <a:xfrm>
            <a:off x="1582058" y="4892967"/>
            <a:ext cx="8635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MDCE ≡  dynamically induced  virtual </a:t>
            </a:r>
            <a:r>
              <a:rPr lang="en-US" sz="22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Pion Decay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Strong-Interaction Counterpart of</a:t>
            </a:r>
            <a:r>
              <a:rPr lang="en-US" sz="2200" b="1" noProof="0" dirty="0"/>
              <a:t> 0</a:t>
            </a:r>
            <a:r>
              <a:rPr lang="en-US" sz="2200" b="1" noProof="0" dirty="0">
                <a:latin typeface="Symbol" panose="05050102010706020507" pitchFamily="18" charset="2"/>
              </a:rPr>
              <a:t>n</a:t>
            </a:r>
            <a:r>
              <a:rPr lang="en-US" sz="2200" b="1" noProof="0" dirty="0"/>
              <a:t>2</a:t>
            </a:r>
            <a:r>
              <a:rPr lang="en-US" sz="2200" b="1" noProof="0" dirty="0">
                <a:latin typeface="Symbol" panose="05050102010706020507" pitchFamily="18" charset="2"/>
              </a:rPr>
              <a:t>b</a:t>
            </a:r>
            <a:r>
              <a:rPr lang="en-US" sz="2200" b="1" noProof="0" dirty="0"/>
              <a:t> </a:t>
            </a: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DBD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Probing </a:t>
            </a:r>
            <a:r>
              <a:rPr lang="en-US" sz="2200" b="1" noProof="0" dirty="0"/>
              <a:t>0</a:t>
            </a:r>
            <a:r>
              <a:rPr lang="en-US" sz="2200" b="1" noProof="0" dirty="0">
                <a:latin typeface="Symbol" panose="05050102010706020507" pitchFamily="18" charset="2"/>
              </a:rPr>
              <a:t>n</a:t>
            </a:r>
            <a:r>
              <a:rPr lang="en-US" sz="2200" b="1" noProof="0" dirty="0"/>
              <a:t>2</a:t>
            </a:r>
            <a:r>
              <a:rPr lang="en-US" sz="2200" b="1" noProof="0" dirty="0">
                <a:latin typeface="Symbol" panose="05050102010706020507" pitchFamily="18" charset="2"/>
              </a:rPr>
              <a:t>b </a:t>
            </a: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Nuclear Wave Functions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F8FA57-B2E9-4359-BD0E-871A556DC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952" y="432921"/>
            <a:ext cx="1995805" cy="24200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FD92318-F5F9-4F7C-87B9-390BEB9607B9}"/>
              </a:ext>
            </a:extLst>
          </p:cNvPr>
          <p:cNvSpPr txBox="1"/>
          <p:nvPr/>
        </p:nvSpPr>
        <p:spPr>
          <a:xfrm>
            <a:off x="9833952" y="2868983"/>
            <a:ext cx="21196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noProof="0" dirty="0"/>
              <a:t>Ettore </a:t>
            </a:r>
            <a:r>
              <a:rPr lang="en-US" sz="1200" noProof="0" dirty="0" err="1"/>
              <a:t>Majoran</a:t>
            </a:r>
            <a:endParaRPr lang="en-US" sz="1200" noProof="0" dirty="0"/>
          </a:p>
          <a:p>
            <a:pPr algn="ctr"/>
            <a:r>
              <a:rPr lang="en-US" sz="1200" noProof="0" dirty="0"/>
              <a:t>*Aug., 5, 1906, at Catania</a:t>
            </a:r>
          </a:p>
          <a:p>
            <a:pPr algn="ctr"/>
            <a:r>
              <a:rPr lang="en-US" sz="1200" noProof="0" dirty="0"/>
              <a:t>   disappeared, Mar, 1938</a:t>
            </a:r>
          </a:p>
          <a:p>
            <a:pPr algn="ctr"/>
            <a:r>
              <a:rPr lang="en-US" sz="1200" noProof="0" dirty="0"/>
              <a:t>+ 1959 in Venezuela?</a:t>
            </a:r>
          </a:p>
          <a:p>
            <a:pPr algn="ctr"/>
            <a:r>
              <a:rPr lang="en-US" sz="1200" noProof="0" dirty="0"/>
              <a:t>+ in a Sicilian monastery?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D907DD-BD55-E3D9-9D76-2FBC1852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87FC857-B397-786E-D39F-F0E41F5529BE}"/>
              </a:ext>
            </a:extLst>
          </p:cNvPr>
          <p:cNvSpPr txBox="1"/>
          <p:nvPr/>
        </p:nvSpPr>
        <p:spPr>
          <a:xfrm>
            <a:off x="6306456" y="2693109"/>
            <a:ext cx="7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noProof="0" dirty="0">
                <a:latin typeface="Symbol" panose="05050102010706020507" pitchFamily="18" charset="2"/>
              </a:rPr>
              <a:t>r</a:t>
            </a:r>
            <a:r>
              <a:rPr lang="en-US" b="1" baseline="30000" noProof="0" dirty="0">
                <a:latin typeface="Symbol" panose="05050102010706020507" pitchFamily="18" charset="2"/>
              </a:rPr>
              <a:t>-</a:t>
            </a:r>
            <a:r>
              <a:rPr lang="en-US" b="1" noProof="0" dirty="0">
                <a:sym typeface="Symbol" panose="05050102010706020507" pitchFamily="18" charset="2"/>
              </a:rPr>
              <a:t></a:t>
            </a:r>
            <a:endParaRPr lang="en-US" b="1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98C913C-6E7F-21CC-A49D-F5202CC64967}"/>
              </a:ext>
            </a:extLst>
          </p:cNvPr>
          <p:cNvSpPr txBox="1"/>
          <p:nvPr/>
        </p:nvSpPr>
        <p:spPr>
          <a:xfrm>
            <a:off x="6306456" y="3221871"/>
            <a:ext cx="7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noProof="0" dirty="0">
                <a:latin typeface="Symbol" panose="05050102010706020507" pitchFamily="18" charset="2"/>
              </a:rPr>
              <a:t>r</a:t>
            </a:r>
            <a:r>
              <a:rPr lang="en-US" b="1" baseline="30000" noProof="0" dirty="0">
                <a:latin typeface="Symbol" panose="05050102010706020507" pitchFamily="18" charset="2"/>
              </a:rPr>
              <a:t>-</a:t>
            </a:r>
            <a:r>
              <a:rPr lang="en-US" b="1" noProof="0" dirty="0">
                <a:sym typeface="Symbol" panose="05050102010706020507" pitchFamily="18" charset="2"/>
              </a:rPr>
              <a:t>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4401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3B1A1-5327-BB8B-D80C-FC115916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b="1" noProof="0" dirty="0"/>
              <a:t>Double Beta Decay, LNV at Accelerators</a:t>
            </a:r>
            <a:br>
              <a:rPr lang="en-US" sz="3400" b="1" noProof="0" dirty="0"/>
            </a:br>
            <a:r>
              <a:rPr lang="en-US" sz="3400" b="1" noProof="0" dirty="0"/>
              <a:t>and the </a:t>
            </a:r>
            <a:r>
              <a:rPr lang="en-US" sz="3400" b="1" i="1" noProof="0" dirty="0"/>
              <a:t>Black Box Theorem</a:t>
            </a:r>
            <a:r>
              <a:rPr lang="en-US" sz="3400" b="1" baseline="30000" noProof="0" dirty="0"/>
              <a:t>*)</a:t>
            </a:r>
            <a:r>
              <a:rPr lang="en-US" sz="3400" b="1" noProof="0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ABECCC-D34A-2112-2C89-B7FABF43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7B606A-36AD-437E-8D4A-321CB849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211589-68F0-C6F5-F40C-45FD1FAB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356" y="2011704"/>
            <a:ext cx="5205289" cy="3629722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9714582-E26F-2957-1A91-48457680AC2D}"/>
              </a:ext>
            </a:extLst>
          </p:cNvPr>
          <p:cNvSpPr txBox="1"/>
          <p:nvPr/>
        </p:nvSpPr>
        <p:spPr>
          <a:xfrm>
            <a:off x="9023127" y="4431367"/>
            <a:ext cx="3265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30000" noProof="0" dirty="0">
                <a:solidFill>
                  <a:srgbClr val="000000"/>
                </a:solidFill>
                <a:latin typeface="LMRoman10-Regular"/>
              </a:rPr>
              <a:t>*)</a:t>
            </a:r>
            <a:r>
              <a:rPr lang="en-US" sz="1800" b="1" i="0" u="none" strike="noStrike" baseline="0" noProof="0" dirty="0">
                <a:solidFill>
                  <a:srgbClr val="000000"/>
                </a:solidFill>
                <a:latin typeface="LMRoman10-Regular"/>
              </a:rPr>
              <a:t>J. Schechter and J.W.F. Valle, </a:t>
            </a:r>
            <a:r>
              <a:rPr lang="en-US" sz="1800" b="1" i="1" u="none" strike="noStrike" baseline="0" noProof="0" dirty="0">
                <a:solidFill>
                  <a:srgbClr val="0070C0"/>
                </a:solidFill>
                <a:latin typeface="LMRoman10-Italic"/>
              </a:rPr>
              <a:t>Phys.Rev. D </a:t>
            </a:r>
            <a:r>
              <a:rPr lang="en-US" sz="1800" b="1" i="0" u="none" strike="noStrike" baseline="0" noProof="0" dirty="0">
                <a:solidFill>
                  <a:srgbClr val="0070C0"/>
                </a:solidFill>
                <a:latin typeface="LMRoman10-Bold"/>
              </a:rPr>
              <a:t>25 </a:t>
            </a:r>
            <a:r>
              <a:rPr lang="en-US" sz="1800" b="1" i="0" u="none" strike="noStrike" baseline="0" noProof="0" dirty="0">
                <a:solidFill>
                  <a:srgbClr val="0070C0"/>
                </a:solidFill>
                <a:latin typeface="LMRoman10-Regular"/>
              </a:rPr>
              <a:t>(1982) 295</a:t>
            </a:r>
            <a:endParaRPr lang="en-US" b="1" noProof="0" dirty="0">
              <a:solidFill>
                <a:srgbClr val="0070C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FE02C0-3455-004A-4A03-EDED3F7E137B}"/>
              </a:ext>
            </a:extLst>
          </p:cNvPr>
          <p:cNvSpPr txBox="1"/>
          <p:nvPr/>
        </p:nvSpPr>
        <p:spPr>
          <a:xfrm>
            <a:off x="8972328" y="2596577"/>
            <a:ext cx="3009216" cy="1477328"/>
          </a:xfrm>
          <a:prstGeom prst="rect">
            <a:avLst/>
          </a:prstGeom>
          <a:solidFill>
            <a:schemeClr val="bg2"/>
          </a:solidFill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“If  by whatsoever reason 0</a:t>
            </a:r>
            <a:r>
              <a:rPr lang="en-US" b="1" noProof="0" dirty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 DBD exists, then the same </a:t>
            </a:r>
            <a:r>
              <a:rPr lang="en-US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mchanism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 will also cause LNV - and </a:t>
            </a:r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vice versa.“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2CDD8D5-0D40-FF29-8F7F-4C3AC45B609B}"/>
              </a:ext>
            </a:extLst>
          </p:cNvPr>
          <p:cNvSpPr txBox="1"/>
          <p:nvPr/>
        </p:nvSpPr>
        <p:spPr>
          <a:xfrm>
            <a:off x="151355" y="5745132"/>
            <a:ext cx="3594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Babu et al., </a:t>
            </a:r>
            <a:r>
              <a:rPr lang="en-US" b="1" i="1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06:132 (2024)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11628-BB1F-C3E9-B00E-F42B81A3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noProof="0" dirty="0"/>
              <a:t>Lepton DCE Reactions on Nuclei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6F0338-E534-57C1-02B0-85CEF6B3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DA2472-208A-C492-1B1D-A1912E81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914AAB-4C69-18F0-5D94-A507DCFF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74" y="1380164"/>
            <a:ext cx="6571051" cy="38711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7FAA42D-6E76-EE88-8102-2057378166B0}"/>
              </a:ext>
            </a:extLst>
          </p:cNvPr>
          <p:cNvSpPr txBox="1"/>
          <p:nvPr/>
        </p:nvSpPr>
        <p:spPr>
          <a:xfrm>
            <a:off x="2942527" y="5169588"/>
            <a:ext cx="6177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noProof="0" dirty="0"/>
              <a:t>      Majorana DBD              vs.          Majorana DCC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DD923F-DEAC-BB32-B414-79085679F91D}"/>
              </a:ext>
            </a:extLst>
          </p:cNvPr>
          <p:cNvSpPr txBox="1"/>
          <p:nvPr/>
        </p:nvSpPr>
        <p:spPr>
          <a:xfrm>
            <a:off x="2961577" y="5575690"/>
            <a:ext cx="6177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noProof="0" dirty="0"/>
              <a:t>         </a:t>
            </a:r>
            <a:r>
              <a:rPr lang="en-US" sz="2200" b="1" noProof="0" dirty="0">
                <a:solidFill>
                  <a:srgbClr val="0070C0"/>
                </a:solidFill>
              </a:rPr>
              <a:t>fixed energy</a:t>
            </a:r>
            <a:r>
              <a:rPr lang="en-US" sz="2200" b="1" noProof="0" dirty="0"/>
              <a:t>                vs.          </a:t>
            </a:r>
            <a:r>
              <a:rPr lang="en-US" sz="2200" b="1" noProof="0" dirty="0">
                <a:solidFill>
                  <a:srgbClr val="00B050"/>
                </a:solidFill>
              </a:rPr>
              <a:t>variable energy</a:t>
            </a:r>
          </a:p>
        </p:txBody>
      </p:sp>
      <p:sp>
        <p:nvSpPr>
          <p:cNvPr id="5" name="Pfeil: nach links und rechts 4">
            <a:extLst>
              <a:ext uri="{FF2B5EF4-FFF2-40B4-BE49-F238E27FC236}">
                <a16:creationId xmlns:a16="http://schemas.microsoft.com/office/drawing/2014/main" id="{650709CB-C5C4-D1D1-2B2F-3015E3FABA64}"/>
              </a:ext>
            </a:extLst>
          </p:cNvPr>
          <p:cNvSpPr/>
          <p:nvPr/>
        </p:nvSpPr>
        <p:spPr>
          <a:xfrm>
            <a:off x="5813404" y="3185261"/>
            <a:ext cx="617674" cy="169558"/>
          </a:xfrm>
          <a:prstGeom prst="leftRightArrow">
            <a:avLst/>
          </a:prstGeom>
          <a:solidFill>
            <a:srgbClr val="FFC000">
              <a:alpha val="9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0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E8CCCCBA-96B9-72DD-10A6-FD37C2096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94" y="1593938"/>
            <a:ext cx="11083636" cy="1987462"/>
          </a:xfrm>
          <a:prstGeom prst="rect">
            <a:avLst/>
          </a:prstGeom>
          <a:ln w="60325">
            <a:solidFill>
              <a:srgbClr val="0070C0"/>
            </a:solidFill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FB67D5E-1909-8161-B84F-3E1B8241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EA5C07-492B-332B-BCA5-0BA97060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5E6F41-E743-2881-EDFF-A8B51F02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33" y="4226171"/>
            <a:ext cx="5666667" cy="905010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8A02E9-84BE-EE87-24FB-1AAA90DE137C}"/>
              </a:ext>
            </a:extLst>
          </p:cNvPr>
          <p:cNvSpPr txBox="1"/>
          <p:nvPr/>
        </p:nvSpPr>
        <p:spPr>
          <a:xfrm>
            <a:off x="2476752" y="308837"/>
            <a:ext cx="693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The LDCE Matrix Element</a:t>
            </a:r>
          </a:p>
          <a:p>
            <a:pPr algn="ctr"/>
            <a:r>
              <a:rPr lang="en-US" sz="2400" b="1" noProof="0" dirty="0">
                <a:solidFill>
                  <a:srgbClr val="0070C0"/>
                </a:solidFill>
              </a:rPr>
              <a:t>2</a:t>
            </a:r>
            <a:r>
              <a:rPr lang="en-US" sz="2400" b="1" baseline="30000" noProof="0" dirty="0">
                <a:solidFill>
                  <a:srgbClr val="0070C0"/>
                </a:solidFill>
              </a:rPr>
              <a:t>nd</a:t>
            </a:r>
            <a:r>
              <a:rPr lang="en-US" sz="2400" b="1" noProof="0" dirty="0">
                <a:solidFill>
                  <a:srgbClr val="0070C0"/>
                </a:solidFill>
              </a:rPr>
              <a:t> Order CC (DCC) Reaction Amplitude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A4B3BA-B761-7E34-D181-DFC48BF7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312" y="4290968"/>
            <a:ext cx="5263705" cy="892517"/>
          </a:xfrm>
          <a:prstGeom prst="rect">
            <a:avLst/>
          </a:prstGeom>
          <a:ln w="47625">
            <a:solidFill>
              <a:srgbClr val="7030A0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56CBFA8-6C14-7B1E-4E2B-CB7048A177FF}"/>
              </a:ext>
            </a:extLst>
          </p:cNvPr>
          <p:cNvSpPr/>
          <p:nvPr/>
        </p:nvSpPr>
        <p:spPr>
          <a:xfrm>
            <a:off x="9037526" y="2444750"/>
            <a:ext cx="2227374" cy="877884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18CFE41-0319-DCE5-D57C-08A61F7E1C1E}"/>
              </a:ext>
            </a:extLst>
          </p:cNvPr>
          <p:cNvSpPr/>
          <p:nvPr/>
        </p:nvSpPr>
        <p:spPr>
          <a:xfrm>
            <a:off x="4784725" y="2444750"/>
            <a:ext cx="2365375" cy="877884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5051D95-39A0-3590-B360-C2642491D17E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084867" y="3322634"/>
            <a:ext cx="2346365" cy="9035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211C347F-EB21-5AB9-EFA5-14397C63A388}"/>
              </a:ext>
            </a:extLst>
          </p:cNvPr>
          <p:cNvCxnSpPr>
            <a:cxnSpLocks/>
          </p:cNvCxnSpPr>
          <p:nvPr/>
        </p:nvCxnSpPr>
        <p:spPr>
          <a:xfrm flipH="1">
            <a:off x="9375089" y="3313876"/>
            <a:ext cx="1046168" cy="97899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07C3272-3AD3-C7C3-9851-539E73612429}"/>
              </a:ext>
            </a:extLst>
          </p:cNvPr>
          <p:cNvSpPr/>
          <p:nvPr/>
        </p:nvSpPr>
        <p:spPr>
          <a:xfrm>
            <a:off x="8387208" y="2630702"/>
            <a:ext cx="599485" cy="6032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E79B9D-73AE-019C-0C06-B50BA480D752}"/>
              </a:ext>
            </a:extLst>
          </p:cNvPr>
          <p:cNvSpPr txBox="1"/>
          <p:nvPr/>
        </p:nvSpPr>
        <p:spPr>
          <a:xfrm>
            <a:off x="1480038" y="5492833"/>
            <a:ext cx="3609155" cy="3750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1</a:t>
            </a:r>
            <a:r>
              <a:rPr lang="en-US" b="1" baseline="30000" noProof="0" dirty="0"/>
              <a:t>st</a:t>
            </a:r>
            <a:r>
              <a:rPr lang="en-US" b="1" noProof="0" dirty="0"/>
              <a:t> Order (e-,</a:t>
            </a:r>
            <a:r>
              <a:rPr lang="en-US" b="1" noProof="0" dirty="0">
                <a:latin typeface="Symbol" panose="05050102010706020507" pitchFamily="18" charset="2"/>
              </a:rPr>
              <a:t>n</a:t>
            </a:r>
            <a:r>
              <a:rPr lang="en-US" b="1" baseline="-25000" noProof="0" dirty="0"/>
              <a:t>e</a:t>
            </a:r>
            <a:r>
              <a:rPr lang="en-US" b="1" noProof="0" dirty="0"/>
              <a:t>) CC Amplitude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D65291-CCF4-6720-C5AE-AACDC61845D2}"/>
              </a:ext>
            </a:extLst>
          </p:cNvPr>
          <p:cNvSpPr txBox="1"/>
          <p:nvPr/>
        </p:nvSpPr>
        <p:spPr>
          <a:xfrm>
            <a:off x="7302557" y="5492833"/>
            <a:ext cx="3609155" cy="3750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1</a:t>
            </a:r>
            <a:r>
              <a:rPr lang="en-US" b="1" baseline="30000" noProof="0" dirty="0"/>
              <a:t>st</a:t>
            </a:r>
            <a:r>
              <a:rPr lang="en-US" b="1" noProof="0" dirty="0"/>
              <a:t> Order (</a:t>
            </a:r>
            <a:r>
              <a:rPr lang="en-US" b="1" noProof="0" dirty="0" err="1">
                <a:latin typeface="Symbol" panose="05050102010706020507" pitchFamily="18" charset="2"/>
              </a:rPr>
              <a:t>n</a:t>
            </a:r>
            <a:r>
              <a:rPr lang="en-US" b="1" baseline="-25000" noProof="0" dirty="0" err="1"/>
              <a:t>e</a:t>
            </a:r>
            <a:r>
              <a:rPr lang="en-US" b="1" noProof="0" dirty="0" err="1"/>
              <a:t>,e</a:t>
            </a:r>
            <a:r>
              <a:rPr lang="en-US" b="1" noProof="0" dirty="0"/>
              <a:t>+) CC Amplitude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7082198-9313-50AE-32E6-DF4F5FF1F633}"/>
              </a:ext>
            </a:extLst>
          </p:cNvPr>
          <p:cNvCxnSpPr/>
          <p:nvPr/>
        </p:nvCxnSpPr>
        <p:spPr>
          <a:xfrm>
            <a:off x="8567058" y="5615058"/>
            <a:ext cx="1180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25FCE341-BC5D-FDD5-2A58-2510BD245E2D}"/>
              </a:ext>
            </a:extLst>
          </p:cNvPr>
          <p:cNvSpPr txBox="1"/>
          <p:nvPr/>
        </p:nvSpPr>
        <p:spPr>
          <a:xfrm>
            <a:off x="5270559" y="5825515"/>
            <a:ext cx="203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noProof="0" dirty="0">
                <a:solidFill>
                  <a:srgbClr val="FF0000"/>
                </a:solidFill>
              </a:rPr>
              <a:t>Half off-shell!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ADECDF3-58D0-2217-1380-629DD0A47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33" y="5302148"/>
            <a:ext cx="848238" cy="1028375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5D71B6A-A73D-737F-7848-D5DD9881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524" y="5378865"/>
            <a:ext cx="848239" cy="1028375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DF6FE47E-E284-5901-F813-5014B6E95D16}"/>
              </a:ext>
            </a:extLst>
          </p:cNvPr>
          <p:cNvSpPr txBox="1"/>
          <p:nvPr/>
        </p:nvSpPr>
        <p:spPr>
          <a:xfrm>
            <a:off x="1612596" y="31379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CF5F635-9540-28DD-0C8D-31138DFAE0F4}"/>
              </a:ext>
            </a:extLst>
          </p:cNvPr>
          <p:cNvSpPr txBox="1"/>
          <p:nvPr/>
        </p:nvSpPr>
        <p:spPr>
          <a:xfrm>
            <a:off x="1806915" y="230467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</a:t>
            </a:r>
            <a:r>
              <a:rPr lang="de-DE" baseline="-25000" dirty="0">
                <a:latin typeface="Aptos" panose="020B0004020202020204" pitchFamily="34" charset="0"/>
              </a:rPr>
              <a:t>ℓ</a:t>
            </a:r>
            <a:endParaRPr lang="de-DE" baseline="-250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195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4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137F5AA-074B-3F29-F4A5-4BD4D174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64" y="743885"/>
            <a:ext cx="7702316" cy="51525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BBD182A-E00B-5AA5-D2B6-BAE700BBA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11" y="1590659"/>
            <a:ext cx="2721494" cy="3519237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3E3CA56-9D1D-C9FB-5F70-25ECDCB4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742047-2730-6627-6756-C3273979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E0B2CF-066B-CB6F-B0AE-A411AB8B6D83}"/>
              </a:ext>
            </a:extLst>
          </p:cNvPr>
          <p:cNvSpPr txBox="1"/>
          <p:nvPr/>
        </p:nvSpPr>
        <p:spPr>
          <a:xfrm>
            <a:off x="1166261" y="282220"/>
            <a:ext cx="985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(e-,e+) Lepton DCE </a:t>
            </a:r>
            <a:r>
              <a:rPr lang="en-US" sz="2400" b="1" noProof="0" dirty="0"/>
              <a:t>(LDCE) Reactions as a LNV Probe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D2EA168-E3C1-C027-0B48-068A7215B669}"/>
              </a:ext>
            </a:extLst>
          </p:cNvPr>
          <p:cNvCxnSpPr>
            <a:cxnSpLocks/>
          </p:cNvCxnSpPr>
          <p:nvPr/>
        </p:nvCxnSpPr>
        <p:spPr>
          <a:xfrm flipV="1">
            <a:off x="2032000" y="2108947"/>
            <a:ext cx="2275715" cy="62699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044FDBC-515C-6103-DB1F-C4BEFBD31596}"/>
              </a:ext>
            </a:extLst>
          </p:cNvPr>
          <p:cNvCxnSpPr>
            <a:cxnSpLocks/>
          </p:cNvCxnSpPr>
          <p:nvPr/>
        </p:nvCxnSpPr>
        <p:spPr>
          <a:xfrm>
            <a:off x="2032000" y="3802743"/>
            <a:ext cx="2171515" cy="62022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624EE4D4-9207-9771-06C6-035F3B36D5E9}"/>
              </a:ext>
            </a:extLst>
          </p:cNvPr>
          <p:cNvSpPr txBox="1"/>
          <p:nvPr/>
        </p:nvSpPr>
        <p:spPr>
          <a:xfrm>
            <a:off x="1553876" y="5051897"/>
            <a:ext cx="1030260" cy="430887"/>
          </a:xfrm>
          <a:prstGeom prst="rect">
            <a:avLst/>
          </a:prstGeom>
          <a:solidFill>
            <a:srgbClr val="00B0F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noProof="0" dirty="0">
                <a:latin typeface="Symbol" panose="05050102010706020507" pitchFamily="18" charset="2"/>
              </a:rPr>
              <a:t>D</a:t>
            </a:r>
            <a:r>
              <a:rPr lang="en-US" sz="2200" b="1" noProof="0" dirty="0"/>
              <a:t>L=-2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3C9BCFEA-6F80-D2B9-DC17-2246AECD5FC7}"/>
              </a:ext>
            </a:extLst>
          </p:cNvPr>
          <p:cNvCxnSpPr>
            <a:cxnSpLocks/>
          </p:cNvCxnSpPr>
          <p:nvPr/>
        </p:nvCxnSpPr>
        <p:spPr>
          <a:xfrm>
            <a:off x="7422411" y="4467414"/>
            <a:ext cx="1064819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73FD2256-769C-84ED-3479-DFF3FF632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96" y="5803564"/>
            <a:ext cx="6882066" cy="616305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7BAB6BD-FE95-A11E-61C0-D1EAE3878062}"/>
              </a:ext>
            </a:extLst>
          </p:cNvPr>
          <p:cNvCxnSpPr>
            <a:cxnSpLocks/>
          </p:cNvCxnSpPr>
          <p:nvPr/>
        </p:nvCxnSpPr>
        <p:spPr>
          <a:xfrm>
            <a:off x="7422410" y="1883871"/>
            <a:ext cx="106481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6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94B46813-FCB4-FAC3-986A-0115C8B6F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64" y="1086948"/>
            <a:ext cx="7443470" cy="468410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B67F421-3FE8-F4E3-A8B5-8447D643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F012D83-C9A7-1DB9-5F3B-9F7DDE48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51E58E5-7B98-0DDA-D407-32109FD2B1E8}"/>
              </a:ext>
            </a:extLst>
          </p:cNvPr>
          <p:cNvSpPr/>
          <p:nvPr/>
        </p:nvSpPr>
        <p:spPr>
          <a:xfrm>
            <a:off x="8245030" y="2001819"/>
            <a:ext cx="245872" cy="2514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68AAD2-AA23-0FC4-B8D6-E7E17312881C}"/>
              </a:ext>
            </a:extLst>
          </p:cNvPr>
          <p:cNvSpPr txBox="1"/>
          <p:nvPr/>
        </p:nvSpPr>
        <p:spPr>
          <a:xfrm>
            <a:off x="8610600" y="2248935"/>
            <a:ext cx="1744927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noProof="0" dirty="0"/>
              <a:t>HERA@DESY</a:t>
            </a:r>
          </a:p>
          <a:p>
            <a:pPr algn="ctr"/>
            <a:r>
              <a:rPr lang="en-US" sz="1500" b="1" noProof="0" dirty="0"/>
              <a:t>(ep @ 320  GeV)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531FD77-027A-9C17-A483-D83002D1744B}"/>
              </a:ext>
            </a:extLst>
          </p:cNvPr>
          <p:cNvSpPr/>
          <p:nvPr/>
        </p:nvSpPr>
        <p:spPr>
          <a:xfrm>
            <a:off x="5386580" y="3323556"/>
            <a:ext cx="186813" cy="3683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691B05-A26E-3B03-A395-7CD27E6EA0AD}"/>
              </a:ext>
            </a:extLst>
          </p:cNvPr>
          <p:cNvSpPr txBox="1"/>
          <p:nvPr/>
        </p:nvSpPr>
        <p:spPr>
          <a:xfrm>
            <a:off x="5721998" y="3556619"/>
            <a:ext cx="1179872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noProof="0" dirty="0" err="1"/>
              <a:t>Jlab</a:t>
            </a:r>
            <a:endParaRPr lang="en-US" sz="1500" b="1" noProof="0" dirty="0"/>
          </a:p>
          <a:p>
            <a:pPr algn="ctr"/>
            <a:r>
              <a:rPr lang="en-US" sz="1500" b="1" noProof="0" dirty="0"/>
              <a:t>(e @12GeV)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12895AB-A2C6-4C75-2A03-900E74E1364D}"/>
              </a:ext>
            </a:extLst>
          </p:cNvPr>
          <p:cNvSpPr/>
          <p:nvPr/>
        </p:nvSpPr>
        <p:spPr>
          <a:xfrm rot="20040987">
            <a:off x="5903958" y="2745080"/>
            <a:ext cx="1838632" cy="1278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A9681E-BDA8-E75C-329E-13CE6878E779}"/>
              </a:ext>
            </a:extLst>
          </p:cNvPr>
          <p:cNvSpPr txBox="1"/>
          <p:nvPr/>
        </p:nvSpPr>
        <p:spPr>
          <a:xfrm rot="20101567">
            <a:off x="5694070" y="2206867"/>
            <a:ext cx="164546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EIC</a:t>
            </a:r>
          </a:p>
          <a:p>
            <a:pPr algn="ctr"/>
            <a:r>
              <a:rPr lang="en-US" sz="1400" b="1" noProof="0" dirty="0"/>
              <a:t>(</a:t>
            </a:r>
            <a:r>
              <a:rPr lang="en-US" sz="1400" b="1" noProof="0" dirty="0" err="1"/>
              <a:t>eA</a:t>
            </a:r>
            <a:r>
              <a:rPr lang="en-US" sz="1400" b="1" noProof="0" dirty="0"/>
              <a:t> @ 20-140 GeV)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8E6658-A104-38E6-6DFD-68926F12FCD4}"/>
              </a:ext>
            </a:extLst>
          </p:cNvPr>
          <p:cNvSpPr txBox="1"/>
          <p:nvPr/>
        </p:nvSpPr>
        <p:spPr>
          <a:xfrm>
            <a:off x="3146732" y="211782"/>
            <a:ext cx="654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>
                <a:latin typeface="+mj-lt"/>
              </a:rPr>
              <a:t>Estimating LDCE Cross section</a:t>
            </a:r>
          </a:p>
          <a:p>
            <a:pPr algn="ctr"/>
            <a:r>
              <a:rPr lang="en-US" sz="2400" b="1" noProof="0" dirty="0">
                <a:latin typeface="Symbol" panose="05050102010706020507" pitchFamily="18" charset="2"/>
              </a:rPr>
              <a:t>s</a:t>
            </a:r>
            <a:r>
              <a:rPr lang="en-US" sz="2400" b="1" baseline="-25000" noProof="0" dirty="0"/>
              <a:t>e-e+</a:t>
            </a:r>
            <a:r>
              <a:rPr lang="en-US" sz="2400" b="1" noProof="0" dirty="0"/>
              <a:t>(</a:t>
            </a:r>
            <a:r>
              <a:rPr lang="en-US" sz="2400" b="1" baseline="30000" noProof="0" dirty="0"/>
              <a:t>208</a:t>
            </a:r>
            <a:r>
              <a:rPr lang="en-US" sz="2400" b="1" noProof="0" dirty="0"/>
              <a:t>Pb </a:t>
            </a:r>
            <a:r>
              <a:rPr lang="en-US" sz="24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400" b="1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208</a:t>
            </a:r>
            <a:r>
              <a:rPr lang="en-US" sz="24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Hg</a:t>
            </a:r>
            <a:r>
              <a:rPr lang="en-US" sz="2400" b="1" noProof="0" dirty="0"/>
              <a:t>)</a:t>
            </a:r>
            <a:endParaRPr lang="en-US" b="1" noProof="0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E37D7AC-9EA7-E4F7-9AB2-6F06C9960B3F}"/>
              </a:ext>
            </a:extLst>
          </p:cNvPr>
          <p:cNvSpPr/>
          <p:nvPr/>
        </p:nvSpPr>
        <p:spPr>
          <a:xfrm>
            <a:off x="2488545" y="2918305"/>
            <a:ext cx="593451" cy="810501"/>
          </a:xfrm>
          <a:prstGeom prst="ellipse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D610F4A-B928-9BCD-2B52-B4E753F9BB70}"/>
              </a:ext>
            </a:extLst>
          </p:cNvPr>
          <p:cNvSpPr txBox="1"/>
          <p:nvPr/>
        </p:nvSpPr>
        <p:spPr>
          <a:xfrm>
            <a:off x="1257862" y="3103042"/>
            <a:ext cx="1047624" cy="36933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C00000"/>
                </a:solidFill>
              </a:rPr>
              <a:t> </a:t>
            </a:r>
            <a:r>
              <a:rPr lang="en-US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US" b="1" noProof="0" dirty="0">
                <a:solidFill>
                  <a:srgbClr val="C00000"/>
                </a:solidFill>
              </a:rPr>
              <a:t>10</a:t>
            </a:r>
            <a:r>
              <a:rPr lang="en-US" b="1" baseline="30000" noProof="0" dirty="0">
                <a:solidFill>
                  <a:srgbClr val="C00000"/>
                </a:solidFill>
              </a:rPr>
              <a:t>-10 </a:t>
            </a:r>
            <a:r>
              <a:rPr lang="en-US" b="1" noProof="0" dirty="0">
                <a:solidFill>
                  <a:srgbClr val="C00000"/>
                </a:solidFill>
              </a:rPr>
              <a:t>!!</a:t>
            </a:r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067799-C507-442B-9282-D40463232489}"/>
              </a:ext>
            </a:extLst>
          </p:cNvPr>
          <p:cNvSpPr txBox="1"/>
          <p:nvPr/>
        </p:nvSpPr>
        <p:spPr>
          <a:xfrm>
            <a:off x="8867838" y="5639549"/>
            <a:ext cx="3237076" cy="646331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noProof="0" dirty="0"/>
              <a:t>Exp. simulations in progress: </a:t>
            </a:r>
          </a:p>
          <a:p>
            <a:r>
              <a:rPr lang="en-US" b="1" noProof="0" dirty="0"/>
              <a:t>Alessandro Spatafora</a:t>
            </a:r>
          </a:p>
        </p:txBody>
      </p:sp>
    </p:spTree>
    <p:extLst>
      <p:ext uri="{BB962C8B-B14F-4D97-AF65-F5344CB8AC3E}">
        <p14:creationId xmlns:p14="http://schemas.microsoft.com/office/powerpoint/2010/main" val="32512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07C088A-4B9C-F615-3E67-647FF702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6" y="1536627"/>
            <a:ext cx="5464791" cy="351899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30E0D0F-E634-22F3-EE98-8E99162F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5F47E7-DBC9-AC32-8FC7-C5C704C7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9093"/>
            <a:ext cx="2743200" cy="365125"/>
          </a:xfrm>
        </p:spPr>
        <p:txBody>
          <a:bodyPr/>
          <a:lstStyle/>
          <a:p>
            <a:fld id="{C277CC06-C06E-4707-BD1D-8FD51C6451F1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4C0B69-070D-CE1D-8FEC-82C6E94F4ED0}"/>
              </a:ext>
            </a:extLst>
          </p:cNvPr>
          <p:cNvSpPr txBox="1"/>
          <p:nvPr/>
        </p:nvSpPr>
        <p:spPr>
          <a:xfrm>
            <a:off x="2702561" y="315457"/>
            <a:ext cx="752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Challenges and Demands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6462AD-169F-CA22-9ED5-3D09814854ED}"/>
              </a:ext>
            </a:extLst>
          </p:cNvPr>
          <p:cNvSpPr txBox="1"/>
          <p:nvPr/>
        </p:nvSpPr>
        <p:spPr>
          <a:xfrm>
            <a:off x="6045200" y="1146543"/>
            <a:ext cx="5936343" cy="4124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noProof="0" dirty="0"/>
              <a:t>LDCE Key Messages</a:t>
            </a:r>
          </a:p>
          <a:p>
            <a:endParaRPr lang="en-US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Sizable x-sections in </a:t>
            </a:r>
            <a:r>
              <a:rPr lang="en-US" sz="1900" b="1" noProof="0" dirty="0">
                <a:solidFill>
                  <a:srgbClr val="FF0000"/>
                </a:solidFill>
              </a:rPr>
              <a:t>deep inelastic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noProof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High yields at high energy at </a:t>
            </a:r>
            <a:r>
              <a:rPr lang="en-US" sz="2000" b="1" dirty="0" err="1"/>
              <a:t>eA</a:t>
            </a:r>
            <a:r>
              <a:rPr lang="en-US" sz="2000" b="1" dirty="0"/>
              <a:t> colliders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noProof="0" dirty="0"/>
              <a:t>At 10 GeV region </a:t>
            </a:r>
            <a:r>
              <a:rPr lang="en-US" sz="1900" b="1" noProof="0" dirty="0">
                <a:sym typeface="Wingdings" panose="05000000000000000000" pitchFamily="2" charset="2"/>
              </a:rPr>
              <a:t></a:t>
            </a:r>
            <a:r>
              <a:rPr lang="en-US" sz="1900" b="1" noProof="0" dirty="0"/>
              <a:t> </a:t>
            </a:r>
            <a:r>
              <a:rPr lang="en-US" sz="1900" b="1" noProof="0" dirty="0">
                <a:solidFill>
                  <a:srgbClr val="FFC000"/>
                </a:solidFill>
              </a:rPr>
              <a:t>Resonance-DIS</a:t>
            </a:r>
            <a:r>
              <a:rPr lang="en-US" sz="1900" b="1" noProof="0" dirty="0"/>
              <a:t> competition</a:t>
            </a:r>
          </a:p>
          <a:p>
            <a:endParaRPr lang="en-US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Half-off shell amplitudes for QE, RE, and DIS (</a:t>
            </a:r>
            <a:r>
              <a:rPr lang="en-US" b="1" noProof="0" dirty="0">
                <a:sym typeface="Wingdings" panose="05000000000000000000" pitchFamily="2" charset="2"/>
              </a:rPr>
              <a:t> PDF)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Transitional of light and heavy neutrino physics</a:t>
            </a:r>
            <a:endParaRPr lang="en-US" b="1" noProof="0" dirty="0"/>
          </a:p>
          <a:p>
            <a:endParaRPr lang="en-US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>
                <a:latin typeface="Symbol" panose="05050102010706020507" pitchFamily="18" charset="2"/>
              </a:rPr>
              <a:t>|D</a:t>
            </a:r>
            <a:r>
              <a:rPr lang="en-US" b="1" noProof="0" dirty="0"/>
              <a:t>L|=2  LEFT/SMEFT interactions of higher 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noProof="0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6543DE-A47E-E1A3-6F27-E8AE47B7593D}"/>
              </a:ext>
            </a:extLst>
          </p:cNvPr>
          <p:cNvSpPr/>
          <p:nvPr/>
        </p:nvSpPr>
        <p:spPr>
          <a:xfrm rot="20422863">
            <a:off x="3704231" y="2029030"/>
            <a:ext cx="1710508" cy="469046"/>
          </a:xfrm>
          <a:prstGeom prst="ellipse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7BDABCC-E174-2A4E-773C-7B03D82B5797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5365088" y="1934275"/>
            <a:ext cx="730912" cy="4211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1D13E389-A3AE-AB15-9C80-07E0C86E4EEC}"/>
              </a:ext>
            </a:extLst>
          </p:cNvPr>
          <p:cNvSpPr/>
          <p:nvPr/>
        </p:nvSpPr>
        <p:spPr>
          <a:xfrm>
            <a:off x="2636724" y="2983281"/>
            <a:ext cx="211875" cy="326159"/>
          </a:xfrm>
          <a:prstGeom prst="round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3765C0D-8BF1-8507-C24C-A193448549F7}"/>
              </a:ext>
            </a:extLst>
          </p:cNvPr>
          <p:cNvCxnSpPr>
            <a:cxnSpLocks/>
          </p:cNvCxnSpPr>
          <p:nvPr/>
        </p:nvCxnSpPr>
        <p:spPr>
          <a:xfrm flipH="1">
            <a:off x="2848599" y="3048042"/>
            <a:ext cx="3196601" cy="22907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5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20800" y="421510"/>
            <a:ext cx="10871200" cy="24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noProof="0" dirty="0"/>
              <a:t>Summary</a:t>
            </a:r>
            <a:endParaRPr lang="en-US" sz="2200" b="1" noProof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Double Single Charge Exchange (DSCE) by 2</a:t>
            </a:r>
            <a:r>
              <a:rPr lang="en-US" sz="22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order </a:t>
            </a:r>
            <a:r>
              <a:rPr lang="en-US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NN interactions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„Majorana“ DCE  (MDCE) by induced virtual  </a:t>
            </a:r>
            <a:r>
              <a:rPr lang="en-US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Double Pion Decay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New perspective: DCE reactions for Nuclear</a:t>
            </a:r>
            <a:r>
              <a:rPr lang="en-US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 2p2h</a:t>
            </a: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Isotensor Spectroscopy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Lepton DCE as an independent </a:t>
            </a:r>
            <a:r>
              <a:rPr lang="en-US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Probe for LNV and DBD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A5A239-0978-4927-BB35-A1C27438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A42410-1453-4944-9EA6-863BB1CC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F0E8-2BE4-44E3-8FCF-63EB4FB2DB66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461F36-AEED-E06A-7E40-B7AA1C4CEBDE}"/>
              </a:ext>
            </a:extLst>
          </p:cNvPr>
          <p:cNvSpPr txBox="1"/>
          <p:nvPr/>
        </p:nvSpPr>
        <p:spPr>
          <a:xfrm>
            <a:off x="2332061" y="3423252"/>
            <a:ext cx="757053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…with the NUMEN theory group: </a:t>
            </a:r>
          </a:p>
          <a:p>
            <a:pPr algn="ctr"/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J. Bellone,  M. Colonna, D. Gambacurta (INFN/LNS Catania), </a:t>
            </a:r>
          </a:p>
          <a:p>
            <a:pPr algn="ctr"/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and C. Garofalo, A. Spatafora (INFN/LNS Catania)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4AF65A-7B7F-B1E2-E788-267065D6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61" y="4580905"/>
            <a:ext cx="7662805" cy="13627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E766BFE-6220-70C6-6084-55B604B86FC6}"/>
              </a:ext>
            </a:extLst>
          </p:cNvPr>
          <p:cNvSpPr txBox="1"/>
          <p:nvPr/>
        </p:nvSpPr>
        <p:spPr>
          <a:xfrm>
            <a:off x="6596743" y="6097936"/>
            <a:ext cx="5421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noProof="0" dirty="0"/>
              <a:t>Supported by DFG, grants Le439/17 Le439/16 , and INFN</a:t>
            </a:r>
          </a:p>
        </p:txBody>
      </p:sp>
    </p:spTree>
    <p:extLst>
      <p:ext uri="{BB962C8B-B14F-4D97-AF65-F5344CB8AC3E}">
        <p14:creationId xmlns:p14="http://schemas.microsoft.com/office/powerpoint/2010/main" val="19752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2DB87-A94C-2DF2-86E8-7309D706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noProof="0" dirty="0"/>
              <a:t>Backups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C79709-6B19-38FC-75C9-FF05921A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4B4C14-BFB8-C608-7043-D08B27C4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7645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1891-5191-2508-7756-BAE01CD4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0A1679A-1AAC-ECAF-85BC-624EE5DE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A469BB9-EF76-18B2-34C3-25A43A6C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84F712-308D-A1D4-1933-29988FD8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33" y="1041516"/>
            <a:ext cx="10076033" cy="40562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6F1370F-4CA0-7407-B799-5DE8183EF2CA}"/>
              </a:ext>
            </a:extLst>
          </p:cNvPr>
          <p:cNvSpPr txBox="1"/>
          <p:nvPr/>
        </p:nvSpPr>
        <p:spPr>
          <a:xfrm>
            <a:off x="2067291" y="294209"/>
            <a:ext cx="805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Neutrino-Nucleus Single Charged Current Cross Section</a:t>
            </a:r>
          </a:p>
          <a:p>
            <a:pPr algn="ctr"/>
            <a:r>
              <a:rPr lang="en-US" sz="2000" b="1" noProof="0" dirty="0"/>
              <a:t>(</a:t>
            </a:r>
            <a:r>
              <a:rPr lang="en-US" sz="2000" b="1" noProof="0" dirty="0" err="1">
                <a:latin typeface="Symbol" panose="05050102010706020507" pitchFamily="18" charset="2"/>
              </a:rPr>
              <a:t>n</a:t>
            </a:r>
            <a:r>
              <a:rPr lang="en-US" sz="2000" b="1" baseline="-25000" noProof="0" dirty="0" err="1">
                <a:latin typeface="Symbol" panose="05050102010706020507" pitchFamily="18" charset="2"/>
              </a:rPr>
              <a:t>m</a:t>
            </a:r>
            <a:r>
              <a:rPr lang="en-US" sz="2000" b="1" noProof="0" dirty="0" err="1">
                <a:latin typeface="Symbol" panose="05050102010706020507" pitchFamily="18" charset="2"/>
              </a:rPr>
              <a:t>,m</a:t>
            </a:r>
            <a:r>
              <a:rPr lang="en-US" sz="2000" b="1" baseline="30000" noProof="0" dirty="0"/>
              <a:t>-</a:t>
            </a:r>
            <a:r>
              <a:rPr lang="en-US" sz="2000" b="1" noProof="0" dirty="0"/>
              <a:t>) and (</a:t>
            </a:r>
            <a:r>
              <a:rPr lang="en-US" sz="2000" b="1" noProof="0" dirty="0" err="1">
                <a:latin typeface="Symbol" panose="05050102010706020507" pitchFamily="18" charset="2"/>
              </a:rPr>
              <a:t>n</a:t>
            </a:r>
            <a:r>
              <a:rPr lang="en-US" sz="2000" b="1" baseline="-25000" noProof="0" dirty="0" err="1">
                <a:latin typeface="Symbol" panose="05050102010706020507" pitchFamily="18" charset="2"/>
              </a:rPr>
              <a:t>m</a:t>
            </a:r>
            <a:r>
              <a:rPr lang="en-US" sz="2000" b="1" noProof="0" dirty="0" err="1">
                <a:latin typeface="Symbol" panose="05050102010706020507" pitchFamily="18" charset="2"/>
              </a:rPr>
              <a:t>,m</a:t>
            </a:r>
            <a:r>
              <a:rPr lang="en-US" sz="2000" b="1" baseline="30000" noProof="0" dirty="0"/>
              <a:t>+</a:t>
            </a:r>
            <a:r>
              <a:rPr lang="en-US" sz="2000" b="1" noProof="0" dirty="0"/>
              <a:t>) Reactions per Energy and per Nucleon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9DDD74-540E-925C-7761-CAA3BD37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44" y="5515846"/>
            <a:ext cx="8720288" cy="584930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749E9B1-4E07-0202-11F3-D42097A2FA2B}"/>
              </a:ext>
            </a:extLst>
          </p:cNvPr>
          <p:cNvCxnSpPr/>
          <p:nvPr/>
        </p:nvCxnSpPr>
        <p:spPr>
          <a:xfrm>
            <a:off x="5791200" y="908050"/>
            <a:ext cx="1079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52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FE6CE2-9386-FFF0-7D40-61515E92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C547A6-452F-98C0-F6FC-3695C901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2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B2EF3A-D2C0-5D56-3F02-8FE721573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51" y="1117913"/>
            <a:ext cx="4068650" cy="3722899"/>
          </a:xfrm>
          <a:prstGeom prst="rect">
            <a:avLst/>
          </a:prstGeom>
          <a:ln w="60325">
            <a:solidFill>
              <a:srgbClr val="0070C0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B91F8C-97F2-02C6-A8D4-D212F64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444" y="1117913"/>
            <a:ext cx="3750386" cy="376660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6032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025D34-3FB1-F7DD-8B0A-ABB01F3AB65C}"/>
              </a:ext>
            </a:extLst>
          </p:cNvPr>
          <p:cNvSpPr txBox="1"/>
          <p:nvPr/>
        </p:nvSpPr>
        <p:spPr>
          <a:xfrm>
            <a:off x="1851004" y="266448"/>
            <a:ext cx="848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Lepton Number Violation from MeV to TeV Scale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7FDDE3-EE59-B67D-63C7-21548F66D5B8}"/>
              </a:ext>
            </a:extLst>
          </p:cNvPr>
          <p:cNvSpPr txBox="1"/>
          <p:nvPr/>
        </p:nvSpPr>
        <p:spPr>
          <a:xfrm>
            <a:off x="1386738" y="5021490"/>
            <a:ext cx="3372985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Nuclear </a:t>
            </a:r>
            <a:r>
              <a:rPr lang="en-US" sz="2000" b="1" noProof="0" dirty="0">
                <a:solidFill>
                  <a:schemeClr val="bg1"/>
                </a:solidFill>
                <a:latin typeface="Symbol" panose="05050102010706020507" pitchFamily="18" charset="2"/>
              </a:rPr>
              <a:t>0n2b</a:t>
            </a:r>
            <a:r>
              <a:rPr lang="en-US" sz="2000" b="1" noProof="0" dirty="0">
                <a:solidFill>
                  <a:schemeClr val="bg1"/>
                </a:solidFill>
              </a:rPr>
              <a:t> (DBD) Decay</a:t>
            </a:r>
          </a:p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A(Z,N)   </a:t>
            </a:r>
            <a:r>
              <a:rPr lang="en-US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 B(Z-2,N+2)</a:t>
            </a:r>
          </a:p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pre-defined, fixed energies</a:t>
            </a:r>
          </a:p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  ̴ MeV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88D88A-02FD-AED2-F84C-6016C4A29969}"/>
              </a:ext>
            </a:extLst>
          </p:cNvPr>
          <p:cNvSpPr txBox="1"/>
          <p:nvPr/>
        </p:nvSpPr>
        <p:spPr>
          <a:xfrm>
            <a:off x="7244544" y="4982158"/>
            <a:ext cx="4347437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Lepton pair of like-charge plus hadron jet-jet production </a:t>
            </a:r>
          </a:p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in pp/AA collisions</a:t>
            </a:r>
          </a:p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E  </a:t>
            </a:r>
            <a:r>
              <a:rPr lang="en-US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̴ TeV</a:t>
            </a:r>
            <a:r>
              <a:rPr lang="en-US" sz="2000" b="1" noProof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A01788CC-4368-2B3F-933F-7032D27A407E}"/>
              </a:ext>
            </a:extLst>
          </p:cNvPr>
          <p:cNvSpPr/>
          <p:nvPr/>
        </p:nvSpPr>
        <p:spPr>
          <a:xfrm>
            <a:off x="5316842" y="2902808"/>
            <a:ext cx="1574464" cy="32030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Brücke">
                <a:extLst>
                  <a:ext uri="{FF2B5EF4-FFF2-40B4-BE49-F238E27FC236}">
                    <a16:creationId xmlns:a16="http://schemas.microsoft.com/office/drawing/2014/main" id="{B69BEA87-AA48-B258-6B01-E675BAFF0A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809950"/>
                  </p:ext>
                </p:extLst>
              </p:nvPr>
            </p:nvGraphicFramePr>
            <p:xfrm>
              <a:off x="4905844" y="2371832"/>
              <a:ext cx="2410594" cy="55337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10594" cy="553373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489379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78792" d="1000000"/>
                    <am3d:preTrans dx="0" dy="-416998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5438" ay="-87851" az="141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278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Brücke">
                <a:extLst>
                  <a:ext uri="{FF2B5EF4-FFF2-40B4-BE49-F238E27FC236}">
                    <a16:creationId xmlns:a16="http://schemas.microsoft.com/office/drawing/2014/main" id="{B69BEA87-AA48-B258-6B01-E675BAFF0A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05844" y="2371832"/>
                <a:ext cx="2410594" cy="553373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095BB0D5-C075-C301-A212-0B4A31070698}"/>
              </a:ext>
            </a:extLst>
          </p:cNvPr>
          <p:cNvSpPr txBox="1"/>
          <p:nvPr/>
        </p:nvSpPr>
        <p:spPr>
          <a:xfrm>
            <a:off x="5648079" y="3275993"/>
            <a:ext cx="965200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/>
              <a:t>LDCE</a:t>
            </a:r>
          </a:p>
        </p:txBody>
      </p:sp>
    </p:spTree>
    <p:extLst>
      <p:ext uri="{BB962C8B-B14F-4D97-AF65-F5344CB8AC3E}">
        <p14:creationId xmlns:p14="http://schemas.microsoft.com/office/powerpoint/2010/main" val="153228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D9280B-25FF-2062-9FF5-6075A666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1EE757-5602-2C46-7194-2072FE04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169E08-7ED3-0C83-F23C-9933A41A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187" y="1125660"/>
            <a:ext cx="5151775" cy="796716"/>
          </a:xfrm>
          <a:prstGeom prst="rect">
            <a:avLst/>
          </a:prstGeom>
          <a:ln w="60325">
            <a:solidFill>
              <a:srgbClr val="FFC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C0B237-6CF8-1D2D-92A5-BB9E20F4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46" y="3275195"/>
            <a:ext cx="4540795" cy="850484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0ECAB-B67D-6D1B-FD98-2A7E9FA4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18" y="4512957"/>
            <a:ext cx="4873452" cy="40991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8367431-2C96-9331-6500-8E206479D22B}"/>
              </a:ext>
            </a:extLst>
          </p:cNvPr>
          <p:cNvSpPr txBox="1"/>
          <p:nvPr/>
        </p:nvSpPr>
        <p:spPr>
          <a:xfrm>
            <a:off x="3058093" y="363343"/>
            <a:ext cx="630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Structure of the LNV EFT-Lagrangian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38FA597-EF16-7BAB-0518-5B64D7F67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075" y="3275195"/>
            <a:ext cx="5229979" cy="1755176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5141B12-6499-DCCA-25CD-9546B435C07B}"/>
              </a:ext>
            </a:extLst>
          </p:cNvPr>
          <p:cNvSpPr txBox="1"/>
          <p:nvPr/>
        </p:nvSpPr>
        <p:spPr>
          <a:xfrm>
            <a:off x="760522" y="2639114"/>
            <a:ext cx="42692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noProof="0" dirty="0"/>
              <a:t>The </a:t>
            </a:r>
            <a:r>
              <a:rPr lang="en-US" sz="1900" b="1" noProof="0" dirty="0">
                <a:latin typeface="Symbol" panose="05050102010706020507" pitchFamily="18" charset="2"/>
              </a:rPr>
              <a:t>D</a:t>
            </a:r>
            <a:r>
              <a:rPr lang="en-US" sz="1900" b="1" noProof="0" dirty="0"/>
              <a:t>e=0 Majorana Part (MeV to GeV)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E08991-BBE1-A371-8CE8-A8E54ACC2C6B}"/>
              </a:ext>
            </a:extLst>
          </p:cNvPr>
          <p:cNvSpPr txBox="1"/>
          <p:nvPr/>
        </p:nvSpPr>
        <p:spPr>
          <a:xfrm>
            <a:off x="6412914" y="2639114"/>
            <a:ext cx="5441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Sample Diagrams for </a:t>
            </a:r>
            <a:r>
              <a:rPr lang="en-US" sz="2000" b="1" noProof="0" dirty="0">
                <a:latin typeface="Symbol" panose="05050102010706020507" pitchFamily="18" charset="2"/>
              </a:rPr>
              <a:t>D</a:t>
            </a:r>
            <a:r>
              <a:rPr lang="en-US" sz="2000" b="1" noProof="0" dirty="0"/>
              <a:t>e=2 (GeV to TeV) </a:t>
            </a:r>
          </a:p>
        </p:txBody>
      </p:sp>
    </p:spTree>
    <p:extLst>
      <p:ext uri="{BB962C8B-B14F-4D97-AF65-F5344CB8AC3E}">
        <p14:creationId xmlns:p14="http://schemas.microsoft.com/office/powerpoint/2010/main" val="248025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B7B3212-6C59-42A6-80D2-9B163FA6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9BA714-243A-42FE-9B97-008CBB00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F0E8-2BE4-44E3-8FCF-63EB4FB2DB66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1ECDF3-CDD3-4C59-A9AB-7D7CCFAC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2" y="1598284"/>
            <a:ext cx="6868484" cy="3277057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B928446-1159-45E5-B108-75D94B39B774}"/>
              </a:ext>
            </a:extLst>
          </p:cNvPr>
          <p:cNvSpPr txBox="1"/>
          <p:nvPr/>
        </p:nvSpPr>
        <p:spPr>
          <a:xfrm>
            <a:off x="2783632" y="26064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Heavy Ion DCE Reaction Mechanism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A82B527-FC12-4A39-AF1A-EB9622D101FC}"/>
              </a:ext>
            </a:extLst>
          </p:cNvPr>
          <p:cNvSpPr txBox="1"/>
          <p:nvPr/>
        </p:nvSpPr>
        <p:spPr>
          <a:xfrm>
            <a:off x="2931887" y="732612"/>
            <a:ext cx="6634360" cy="430887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The Complete Picture: Direct and Transfer DCE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723E58-1A8B-48EE-B655-DA4A1B777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190" y="1505184"/>
            <a:ext cx="6905625" cy="3648075"/>
          </a:xfrm>
          <a:prstGeom prst="rect">
            <a:avLst/>
          </a:prstGeom>
          <a:ln w="47625">
            <a:solidFill>
              <a:srgbClr val="FFC000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AABBD5A-51BC-C585-8DD6-D6A407D01E4B}"/>
              </a:ext>
            </a:extLst>
          </p:cNvPr>
          <p:cNvSpPr txBox="1"/>
          <p:nvPr/>
        </p:nvSpPr>
        <p:spPr>
          <a:xfrm>
            <a:off x="2546773" y="5612964"/>
            <a:ext cx="76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The NUMEN Multi-Methods Approach:</a:t>
            </a:r>
          </a:p>
          <a:p>
            <a:pPr algn="ctr"/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F. Cappuzzello, H.L. et al., </a:t>
            </a:r>
            <a:r>
              <a:rPr lang="en-US" b="1" i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Prog.Part.Nucl.Phys</a:t>
            </a:r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 128 (2023) 103999</a:t>
            </a:r>
          </a:p>
        </p:txBody>
      </p:sp>
    </p:spTree>
    <p:extLst>
      <p:ext uri="{BB962C8B-B14F-4D97-AF65-F5344CB8AC3E}">
        <p14:creationId xmlns:p14="http://schemas.microsoft.com/office/powerpoint/2010/main" val="8257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98518D-B48A-5FE5-CF40-4698079A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CA5F0A-178B-F242-C7DB-64791B36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77327-F194-D3D5-C488-9CDD5FCA9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562" y="973856"/>
            <a:ext cx="8972875" cy="515251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1E5575E-3C12-719F-50FF-496E28B7ECEC}"/>
              </a:ext>
            </a:extLst>
          </p:cNvPr>
          <p:cNvSpPr txBox="1"/>
          <p:nvPr/>
        </p:nvSpPr>
        <p:spPr>
          <a:xfrm>
            <a:off x="859899" y="231315"/>
            <a:ext cx="10493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Nuclear Response Functions  of Fermi and Gamow-Teller Operators</a:t>
            </a:r>
          </a:p>
          <a:p>
            <a:pPr algn="ctr"/>
            <a:r>
              <a:rPr lang="en-US" b="1" noProof="0" dirty="0"/>
              <a:t>(Nucleons, </a:t>
            </a:r>
            <a:r>
              <a:rPr lang="en-US" b="1" noProof="0" dirty="0">
                <a:latin typeface="Symbol" panose="05050102010706020507" pitchFamily="18" charset="2"/>
              </a:rPr>
              <a:t>D</a:t>
            </a:r>
            <a:r>
              <a:rPr lang="en-US" b="1" baseline="-25000" noProof="0" dirty="0">
                <a:latin typeface="+mj-lt"/>
              </a:rPr>
              <a:t>33</a:t>
            </a:r>
            <a:r>
              <a:rPr lang="en-US" b="1" noProof="0" dirty="0"/>
              <a:t>(1232), P</a:t>
            </a:r>
            <a:r>
              <a:rPr lang="en-US" b="1" baseline="-25000" noProof="0" dirty="0"/>
              <a:t>11</a:t>
            </a:r>
            <a:r>
              <a:rPr lang="en-US" b="1" noProof="0" dirty="0"/>
              <a:t>(1440))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A264D8-02C8-9F1D-3F6F-DD7244246887}"/>
              </a:ext>
            </a:extLst>
          </p:cNvPr>
          <p:cNvSpPr txBox="1"/>
          <p:nvPr/>
        </p:nvSpPr>
        <p:spPr>
          <a:xfrm>
            <a:off x="401185" y="5987018"/>
            <a:ext cx="6094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i="1" noProof="0" dirty="0" err="1"/>
              <a:t>Phys.Rev.C</a:t>
            </a:r>
            <a:r>
              <a:rPr lang="en-US" sz="1600" b="1" noProof="0" dirty="0"/>
              <a:t> 106 (2022) 1, 014618; </a:t>
            </a:r>
            <a:r>
              <a:rPr lang="en-US" sz="1600" b="1" i="1" noProof="0" dirty="0" err="1"/>
              <a:t>Phys.Lett.B</a:t>
            </a:r>
            <a:r>
              <a:rPr lang="en-US" sz="1600" b="1" noProof="0" dirty="0"/>
              <a:t> 807 (2020) 135565, </a:t>
            </a:r>
          </a:p>
        </p:txBody>
      </p:sp>
    </p:spTree>
    <p:extLst>
      <p:ext uri="{BB962C8B-B14F-4D97-AF65-F5344CB8AC3E}">
        <p14:creationId xmlns:p14="http://schemas.microsoft.com/office/powerpoint/2010/main" val="2190891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8A16B5F-50F0-5FCF-7414-7DF21460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6027B5-8319-2FC8-BC12-CC7C039E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23</a:t>
            </a:fld>
            <a:endParaRPr lang="en-US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681BD0-E24B-6398-ED5B-61FBBD251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63" y="1054249"/>
            <a:ext cx="4269770" cy="51525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7174D6-70C3-5CB1-4981-1D23F64D3D7F}"/>
              </a:ext>
            </a:extLst>
          </p:cNvPr>
          <p:cNvSpPr txBox="1"/>
          <p:nvPr/>
        </p:nvSpPr>
        <p:spPr>
          <a:xfrm>
            <a:off x="859899" y="224058"/>
            <a:ext cx="10493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Longitudinal and Transversal  Response Functions</a:t>
            </a:r>
          </a:p>
          <a:p>
            <a:pPr algn="ctr"/>
            <a:r>
              <a:rPr lang="en-US" b="1" noProof="0" dirty="0"/>
              <a:t>(Nucleons, </a:t>
            </a:r>
            <a:r>
              <a:rPr lang="en-US" b="1" noProof="0" dirty="0">
                <a:latin typeface="Symbol" panose="05050102010706020507" pitchFamily="18" charset="2"/>
              </a:rPr>
              <a:t>D</a:t>
            </a:r>
            <a:r>
              <a:rPr lang="en-US" b="1" baseline="-25000" noProof="0" dirty="0">
                <a:latin typeface="+mj-lt"/>
              </a:rPr>
              <a:t>33</a:t>
            </a:r>
            <a:r>
              <a:rPr lang="en-US" b="1" noProof="0" dirty="0"/>
              <a:t>(1232), P</a:t>
            </a:r>
            <a:r>
              <a:rPr lang="en-US" b="1" baseline="-25000" noProof="0" dirty="0"/>
              <a:t>11</a:t>
            </a:r>
            <a:r>
              <a:rPr lang="en-US" b="1" noProof="0" dirty="0"/>
              <a:t>(1440))</a:t>
            </a:r>
          </a:p>
        </p:txBody>
      </p:sp>
    </p:spTree>
    <p:extLst>
      <p:ext uri="{BB962C8B-B14F-4D97-AF65-F5344CB8AC3E}">
        <p14:creationId xmlns:p14="http://schemas.microsoft.com/office/powerpoint/2010/main" val="2602578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75882BD-ABE3-4DA3-9733-2E62CF9B8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58" y="3307346"/>
            <a:ext cx="4967991" cy="302703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ADDD927-C8F8-4612-8D63-6F263A1A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609878-22BD-49C0-B5CC-E750F0DD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87" y="270787"/>
            <a:ext cx="4967991" cy="30270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5F38571-8FEC-42CE-B7DE-2AEF83B87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327" y="280312"/>
            <a:ext cx="4967991" cy="30270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DAA6BE-EB38-4242-98AC-F1F567DA8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697" y="3297821"/>
            <a:ext cx="4967991" cy="30270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360D04F-40AE-4F74-8D9D-D455E104E043}"/>
              </a:ext>
            </a:extLst>
          </p:cNvPr>
          <p:cNvSpPr txBox="1"/>
          <p:nvPr/>
        </p:nvSpPr>
        <p:spPr>
          <a:xfrm>
            <a:off x="5069089" y="1499610"/>
            <a:ext cx="216194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 err="1"/>
              <a:t>J</a:t>
            </a:r>
            <a:r>
              <a:rPr lang="en-US" sz="2400" b="1" baseline="30000" noProof="0" dirty="0" err="1">
                <a:latin typeface="Symbol" panose="05050102010706020507" pitchFamily="18" charset="2"/>
              </a:rPr>
              <a:t>p</a:t>
            </a:r>
            <a:r>
              <a:rPr lang="en-US" sz="2400" b="1" noProof="0" dirty="0"/>
              <a:t> = 1</a:t>
            </a:r>
            <a:r>
              <a:rPr lang="en-US" sz="2400" b="1" baseline="30000" noProof="0" dirty="0"/>
              <a:t>+</a:t>
            </a:r>
          </a:p>
          <a:p>
            <a:pPr algn="ctr"/>
            <a:r>
              <a:rPr lang="en-US" sz="2400" b="1" noProof="0" dirty="0"/>
              <a:t>L=J-1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94FEC5-48CA-48B6-BF10-8D9786A6B3CB}"/>
              </a:ext>
            </a:extLst>
          </p:cNvPr>
          <p:cNvSpPr txBox="1"/>
          <p:nvPr/>
        </p:nvSpPr>
        <p:spPr>
          <a:xfrm>
            <a:off x="4226574" y="360098"/>
            <a:ext cx="4013541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/>
              <a:t>Ikeda Spin </a:t>
            </a:r>
            <a:r>
              <a:rPr lang="en-US" sz="2000" b="1" noProof="0" dirty="0" err="1"/>
              <a:t>Sumrule</a:t>
            </a:r>
            <a:r>
              <a:rPr lang="en-US" sz="2000" b="1" noProof="0" dirty="0"/>
              <a:t> – </a:t>
            </a:r>
            <a:r>
              <a:rPr lang="en-US" sz="2000" b="1" noProof="0" dirty="0">
                <a:latin typeface="Symbol" panose="05050102010706020507" pitchFamily="18" charset="2"/>
              </a:rPr>
              <a:t>w</a:t>
            </a:r>
            <a:r>
              <a:rPr lang="en-US" sz="2000" b="1" noProof="0" dirty="0"/>
              <a:t> ≤ 60 MeV:</a:t>
            </a:r>
          </a:p>
          <a:p>
            <a:pPr algn="ctr"/>
            <a:r>
              <a:rPr lang="en-US" sz="2000" b="1" noProof="0" dirty="0"/>
              <a:t>S</a:t>
            </a:r>
            <a:r>
              <a:rPr lang="en-US" sz="2000" b="1" baseline="-25000" noProof="0" dirty="0"/>
              <a:t>GT</a:t>
            </a:r>
            <a:r>
              <a:rPr lang="en-US" sz="2000" b="1" noProof="0" dirty="0"/>
              <a:t>(-)-S</a:t>
            </a:r>
            <a:r>
              <a:rPr lang="en-US" sz="2000" b="1" baseline="-25000" noProof="0" dirty="0"/>
              <a:t>GT</a:t>
            </a:r>
            <a:r>
              <a:rPr lang="en-US" sz="2000" b="1" noProof="0" dirty="0"/>
              <a:t>(+) = 33.96 ≤ 3(N-Z) = 36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7D0955-A614-4BD6-BC4A-41638648D4A7}"/>
              </a:ext>
            </a:extLst>
          </p:cNvPr>
          <p:cNvSpPr txBox="1"/>
          <p:nvPr/>
        </p:nvSpPr>
        <p:spPr>
          <a:xfrm>
            <a:off x="5146237" y="4265035"/>
            <a:ext cx="216194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 err="1"/>
              <a:t>J</a:t>
            </a:r>
            <a:r>
              <a:rPr lang="en-US" sz="2400" b="1" baseline="30000" noProof="0" dirty="0" err="1">
                <a:latin typeface="Symbol" panose="05050102010706020507" pitchFamily="18" charset="2"/>
              </a:rPr>
              <a:t>p</a:t>
            </a:r>
            <a:r>
              <a:rPr lang="en-US" sz="2400" b="1" noProof="0" dirty="0"/>
              <a:t> = 1</a:t>
            </a:r>
            <a:r>
              <a:rPr lang="en-US" sz="2400" b="1" baseline="30000" noProof="0" dirty="0"/>
              <a:t>+</a:t>
            </a:r>
          </a:p>
          <a:p>
            <a:pPr algn="ctr"/>
            <a:r>
              <a:rPr lang="en-US" sz="2400" b="1" noProof="0" dirty="0"/>
              <a:t>L=J+1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7B2C11-1770-46A0-8175-9E1459811C7D}"/>
              </a:ext>
            </a:extLst>
          </p:cNvPr>
          <p:cNvSpPr txBox="1"/>
          <p:nvPr/>
        </p:nvSpPr>
        <p:spPr>
          <a:xfrm>
            <a:off x="1521955" y="926674"/>
            <a:ext cx="553357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noProof="0" dirty="0"/>
              <a:t>np</a:t>
            </a:r>
            <a:r>
              <a:rPr lang="en-US" b="1" baseline="30000" noProof="0" dirty="0"/>
              <a:t>-1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CD5287-8F7F-481D-8CA0-488BFBA48D28}"/>
              </a:ext>
            </a:extLst>
          </p:cNvPr>
          <p:cNvSpPr txBox="1"/>
          <p:nvPr/>
        </p:nvSpPr>
        <p:spPr>
          <a:xfrm>
            <a:off x="1521954" y="4274560"/>
            <a:ext cx="553357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noProof="0" dirty="0"/>
              <a:t>np</a:t>
            </a:r>
            <a:r>
              <a:rPr lang="en-US" b="1" baseline="30000" noProof="0" dirty="0"/>
              <a:t>-1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FE64C38-1797-4CB6-9C83-E7909FEEAA09}"/>
              </a:ext>
            </a:extLst>
          </p:cNvPr>
          <p:cNvSpPr txBox="1"/>
          <p:nvPr/>
        </p:nvSpPr>
        <p:spPr>
          <a:xfrm>
            <a:off x="10037364" y="1067984"/>
            <a:ext cx="55656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bg1"/>
                </a:solidFill>
              </a:rPr>
              <a:t>pn</a:t>
            </a:r>
            <a:r>
              <a:rPr lang="en-US" b="1" baseline="30000" noProof="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79C0F8B-8D20-4121-B3AD-0D5CE7830119}"/>
              </a:ext>
            </a:extLst>
          </p:cNvPr>
          <p:cNvSpPr txBox="1"/>
          <p:nvPr/>
        </p:nvSpPr>
        <p:spPr>
          <a:xfrm>
            <a:off x="10067544" y="4095018"/>
            <a:ext cx="55656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bg1"/>
                </a:solidFill>
              </a:rPr>
              <a:t>pn</a:t>
            </a:r>
            <a:r>
              <a:rPr lang="en-US" b="1" baseline="30000" noProof="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0820BC-97CB-454D-903D-4E56FAE7342C}"/>
              </a:ext>
            </a:extLst>
          </p:cNvPr>
          <p:cNvSpPr txBox="1"/>
          <p:nvPr/>
        </p:nvSpPr>
        <p:spPr>
          <a:xfrm>
            <a:off x="2207568" y="3140968"/>
            <a:ext cx="144016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noProof="0" dirty="0">
                <a:solidFill>
                  <a:schemeClr val="bg1"/>
                </a:solidFill>
              </a:rPr>
              <a:t>76</a:t>
            </a:r>
            <a:r>
              <a:rPr lang="en-US" sz="2000" b="1" noProof="0" dirty="0">
                <a:solidFill>
                  <a:schemeClr val="bg1"/>
                </a:solidFill>
              </a:rPr>
              <a:t>Se </a:t>
            </a:r>
            <a:r>
              <a:rPr lang="en-US" sz="2000" b="1" noProof="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 b="1" baseline="30000" noProof="0" dirty="0">
                <a:solidFill>
                  <a:schemeClr val="bg1"/>
                </a:solidFill>
                <a:sym typeface="Wingdings" panose="05000000000000000000" pitchFamily="2" charset="2"/>
              </a:rPr>
              <a:t>76</a:t>
            </a:r>
            <a:r>
              <a:rPr lang="en-US" sz="2000" b="1" noProof="0" dirty="0">
                <a:solidFill>
                  <a:schemeClr val="bg1"/>
                </a:solidFill>
                <a:sym typeface="Wingdings" panose="05000000000000000000" pitchFamily="2" charset="2"/>
              </a:rPr>
              <a:t>As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51555-F033-41B9-8797-E84F2DD327CC}"/>
              </a:ext>
            </a:extLst>
          </p:cNvPr>
          <p:cNvSpPr txBox="1"/>
          <p:nvPr/>
        </p:nvSpPr>
        <p:spPr>
          <a:xfrm>
            <a:off x="8760296" y="3186025"/>
            <a:ext cx="14401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noProof="0" dirty="0">
                <a:solidFill>
                  <a:schemeClr val="bg1"/>
                </a:solidFill>
              </a:rPr>
              <a:t>76</a:t>
            </a:r>
            <a:r>
              <a:rPr lang="en-US" sz="2000" b="1" noProof="0" dirty="0">
                <a:solidFill>
                  <a:schemeClr val="bg1"/>
                </a:solidFill>
              </a:rPr>
              <a:t>Ge </a:t>
            </a:r>
            <a:r>
              <a:rPr lang="en-US" sz="2000" b="1" noProof="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 b="1" baseline="30000" noProof="0" dirty="0">
                <a:solidFill>
                  <a:schemeClr val="bg1"/>
                </a:solidFill>
                <a:sym typeface="Wingdings" panose="05000000000000000000" pitchFamily="2" charset="2"/>
              </a:rPr>
              <a:t>76</a:t>
            </a:r>
            <a:r>
              <a:rPr lang="en-US" sz="2000" b="1" noProof="0" dirty="0">
                <a:solidFill>
                  <a:schemeClr val="bg1"/>
                </a:solidFill>
                <a:sym typeface="Wingdings" panose="05000000000000000000" pitchFamily="2" charset="2"/>
              </a:rPr>
              <a:t>As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27287-6DD0-4CC8-86EC-9EBD2FC2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F0E8-2BE4-44E3-8FCF-63EB4FB2DB66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3D3630C-6D79-459D-9187-9978CC362FCB}"/>
              </a:ext>
            </a:extLst>
          </p:cNvPr>
          <p:cNvSpPr txBox="1"/>
          <p:nvPr/>
        </p:nvSpPr>
        <p:spPr>
          <a:xfrm>
            <a:off x="5124911" y="2780928"/>
            <a:ext cx="2161943" cy="923330"/>
          </a:xfrm>
          <a:prstGeom prst="rect">
            <a:avLst/>
          </a:prstGeom>
          <a:solidFill>
            <a:srgbClr val="FFFF00"/>
          </a:solidFill>
          <a:ln w="476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 err="1"/>
              <a:t>GiEDF+HFB+ccQRPA</a:t>
            </a:r>
            <a:endParaRPr lang="en-US" b="1" noProof="0" dirty="0"/>
          </a:p>
          <a:p>
            <a:pPr algn="ctr"/>
            <a:r>
              <a:rPr lang="en-US" noProof="0" dirty="0"/>
              <a:t>e.g. </a:t>
            </a:r>
            <a:r>
              <a:rPr lang="en-US" i="1" noProof="0" dirty="0" err="1"/>
              <a:t>Eur.Phys.J.A</a:t>
            </a:r>
            <a:r>
              <a:rPr lang="en-US" noProof="0" dirty="0"/>
              <a:t> 57 (2021) 3, 89</a:t>
            </a:r>
          </a:p>
        </p:txBody>
      </p:sp>
    </p:spTree>
    <p:extLst>
      <p:ext uri="{BB962C8B-B14F-4D97-AF65-F5344CB8AC3E}">
        <p14:creationId xmlns:p14="http://schemas.microsoft.com/office/powerpoint/2010/main" val="3559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0C3CE-D761-216D-C3AF-E16CFAB3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Bridging the Gap with…</a:t>
            </a:r>
            <a:b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DCE Reaction Studies on Nuclei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B5590F-83C8-6506-A1E3-0BF7290C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1FEE60-0022-75A1-4C2F-CB90E33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6D54DA-E159-5DFF-8A5D-EB248E3BEA0C}"/>
              </a:ext>
            </a:extLst>
          </p:cNvPr>
          <p:cNvSpPr txBox="1"/>
          <p:nvPr/>
        </p:nvSpPr>
        <p:spPr>
          <a:xfrm>
            <a:off x="775121" y="1573021"/>
            <a:ext cx="519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Hadron  and Nuclear Beams: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1F67F4-A086-7EBA-98C1-E8690387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35" y="2086579"/>
            <a:ext cx="3495675" cy="2124075"/>
          </a:xfrm>
          <a:prstGeom prst="rect">
            <a:avLst/>
          </a:prstGeom>
          <a:ln w="60325">
            <a:solidFill>
              <a:srgbClr val="00B050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DF596C-2F06-23E2-0A2F-C034EE89D866}"/>
              </a:ext>
            </a:extLst>
          </p:cNvPr>
          <p:cNvSpPr txBox="1"/>
          <p:nvPr/>
        </p:nvSpPr>
        <p:spPr>
          <a:xfrm>
            <a:off x="566308" y="4466831"/>
            <a:ext cx="5262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A(</a:t>
            </a:r>
            <a:r>
              <a:rPr lang="en-US" sz="2000" b="1" noProof="0" dirty="0" err="1">
                <a:latin typeface="Symbol" panose="05050102010706020507" pitchFamily="18" charset="2"/>
                <a:cs typeface="Lao UI" panose="020B0502040204020203" pitchFamily="34" charset="0"/>
              </a:rPr>
              <a:t>p</a:t>
            </a:r>
            <a:r>
              <a:rPr lang="en-US" sz="2000" b="1" noProof="0" dirty="0" err="1"/>
              <a:t>+,</a:t>
            </a:r>
            <a:r>
              <a:rPr lang="en-US" sz="2000" b="1" noProof="0" dirty="0" err="1">
                <a:latin typeface="Symbol" panose="05050102010706020507" pitchFamily="18" charset="2"/>
                <a:cs typeface="Lao UI" panose="020B0502040204020203" pitchFamily="34" charset="0"/>
              </a:rPr>
              <a:t>p</a:t>
            </a:r>
            <a:r>
              <a:rPr lang="en-US" sz="2000" b="1" noProof="0" dirty="0"/>
              <a:t>-)B reactions: LAMPF   </a:t>
            </a:r>
            <a:r>
              <a:rPr lang="en-US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̴</a:t>
            </a:r>
            <a:r>
              <a:rPr lang="en-US" sz="2000" b="1" noProof="0" dirty="0"/>
              <a:t>1980 - 1995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A(</a:t>
            </a:r>
            <a:r>
              <a:rPr lang="en-US" sz="2000" b="1" noProof="0" dirty="0" err="1"/>
              <a:t>a,b</a:t>
            </a:r>
            <a:r>
              <a:rPr lang="en-US" sz="2000" b="1" noProof="0" dirty="0"/>
              <a:t>)B  |</a:t>
            </a:r>
            <a:r>
              <a:rPr lang="en-US" sz="2000" b="1" noProof="0" dirty="0">
                <a:latin typeface="Symbol" panose="05050102010706020507" pitchFamily="18" charset="2"/>
              </a:rPr>
              <a:t>D</a:t>
            </a:r>
            <a:r>
              <a:rPr lang="en-US" sz="2000" b="1" noProof="0" dirty="0"/>
              <a:t>Z| = 2 reactions: NUMEN@LNS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D34574D-23C2-E7FE-E325-15B86A5A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19" y="2086579"/>
            <a:ext cx="4226124" cy="2208143"/>
          </a:xfrm>
          <a:prstGeom prst="rect">
            <a:avLst/>
          </a:prstGeom>
          <a:ln w="60325">
            <a:solidFill>
              <a:srgbClr val="0070C0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8AB52F3-0611-6EF4-2069-C99E670510B3}"/>
              </a:ext>
            </a:extLst>
          </p:cNvPr>
          <p:cNvSpPr txBox="1"/>
          <p:nvPr/>
        </p:nvSpPr>
        <p:spPr>
          <a:xfrm>
            <a:off x="7024019" y="1570598"/>
            <a:ext cx="411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Lepton Beams: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34EDE0-C696-AC72-C1AC-7CE641056E0E}"/>
              </a:ext>
            </a:extLst>
          </p:cNvPr>
          <p:cNvSpPr txBox="1"/>
          <p:nvPr/>
        </p:nvSpPr>
        <p:spPr>
          <a:xfrm>
            <a:off x="7030591" y="4466830"/>
            <a:ext cx="441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Lepton number violation: |</a:t>
            </a:r>
            <a:r>
              <a:rPr lang="en-US" sz="2000" b="1" noProof="0" dirty="0">
                <a:latin typeface="Symbol" panose="05050102010706020507" pitchFamily="18" charset="2"/>
              </a:rPr>
              <a:t>D</a:t>
            </a:r>
            <a:r>
              <a:rPr lang="en-US" sz="2000" b="1" noProof="0" dirty="0"/>
              <a:t>L| =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LNV under laboratory conditions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BAC8D04-6168-9C48-28B4-42388DF9EED6}"/>
              </a:ext>
            </a:extLst>
          </p:cNvPr>
          <p:cNvSpPr txBox="1"/>
          <p:nvPr/>
        </p:nvSpPr>
        <p:spPr>
          <a:xfrm>
            <a:off x="393617" y="5592842"/>
            <a:ext cx="5376116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DSCE  NME ( ≈2</a:t>
            </a:r>
            <a:r>
              <a:rPr lang="en-US" sz="2000" b="1" noProof="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2000" b="1" noProof="0" dirty="0">
                <a:solidFill>
                  <a:schemeClr val="bg1"/>
                </a:solidFill>
              </a:rPr>
              <a:t>2</a:t>
            </a:r>
            <a:r>
              <a:rPr lang="en-US" sz="2000" b="1" noProof="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="1" noProof="0" dirty="0">
                <a:solidFill>
                  <a:schemeClr val="bg1"/>
                </a:solidFill>
              </a:rPr>
              <a:t>) and MDCE NME (≈ 0</a:t>
            </a:r>
            <a:r>
              <a:rPr lang="en-US" sz="2000" b="1" noProof="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2000" b="1" noProof="0" dirty="0">
                <a:solidFill>
                  <a:schemeClr val="bg1"/>
                </a:solidFill>
              </a:rPr>
              <a:t>2</a:t>
            </a:r>
            <a:r>
              <a:rPr lang="en-US" sz="2000" b="1" noProof="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="1" noProof="0" dirty="0">
                <a:solidFill>
                  <a:schemeClr val="bg1"/>
                </a:solidFill>
              </a:rPr>
              <a:t>) </a:t>
            </a:r>
            <a:r>
              <a:rPr lang="en-US" sz="2000" b="1" noProof="0" dirty="0">
                <a:solidFill>
                  <a:schemeClr val="bg1"/>
                </a:solidFill>
                <a:sym typeface="Wingdings" panose="05000000000000000000" pitchFamily="2" charset="2"/>
              </a:rPr>
              <a:t>@ MeV </a:t>
            </a:r>
            <a:r>
              <a:rPr lang="en-US" sz="2000" b="1" noProof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2D99097-8CE1-268F-6867-4388E2BC9DDE}"/>
              </a:ext>
            </a:extLst>
          </p:cNvPr>
          <p:cNvSpPr txBox="1"/>
          <p:nvPr/>
        </p:nvSpPr>
        <p:spPr>
          <a:xfrm>
            <a:off x="6815331" y="5566060"/>
            <a:ext cx="4844569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New access to LNV in nuclear systems @ GeV to TeV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544B071-C601-CCEC-D34D-7D61FDD3A2B5}"/>
              </a:ext>
            </a:extLst>
          </p:cNvPr>
          <p:cNvSpPr txBox="1"/>
          <p:nvPr/>
        </p:nvSpPr>
        <p:spPr>
          <a:xfrm>
            <a:off x="7114808" y="3469870"/>
            <a:ext cx="52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latin typeface="Symbol" panose="05050102010706020507" pitchFamily="18" charset="2"/>
              </a:rPr>
              <a:t>(m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-)</a:t>
            </a:r>
            <a:endParaRPr lang="en-US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061DAAE-C46D-388D-3607-80FD3B9278A6}"/>
              </a:ext>
            </a:extLst>
          </p:cNvPr>
          <p:cNvSpPr txBox="1"/>
          <p:nvPr/>
        </p:nvSpPr>
        <p:spPr>
          <a:xfrm>
            <a:off x="10820351" y="3020048"/>
            <a:ext cx="52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latin typeface="Symbol" panose="05050102010706020507" pitchFamily="18" charset="2"/>
              </a:rPr>
              <a:t>(m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041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44E4B-1105-4EBC-972A-FDCFA0C1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62" y="476672"/>
            <a:ext cx="9942276" cy="1139825"/>
          </a:xfrm>
        </p:spPr>
        <p:txBody>
          <a:bodyPr>
            <a:normAutofit/>
          </a:bodyPr>
          <a:lstStyle/>
          <a:p>
            <a:pPr algn="ctr"/>
            <a:r>
              <a:rPr lang="en-US" sz="26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Probing Nuclear Isotensor Response in</a:t>
            </a:r>
            <a:br>
              <a:rPr lang="en-US" sz="26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noProof="0" dirty="0">
                <a:latin typeface="Arial" panose="020B0604020202020204" pitchFamily="34" charset="0"/>
                <a:cs typeface="Arial" panose="020B0604020202020204" pitchFamily="34" charset="0"/>
              </a:rPr>
              <a:t>Heavy Ion Double Charge Exchange Reactions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E79281-EEAA-407C-8260-FB247F2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6243"/>
            <a:ext cx="4114800" cy="365125"/>
          </a:xfrm>
        </p:spPr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FCB8B2-5C99-4AA7-ACE1-B3C4567BA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62" y="1616497"/>
            <a:ext cx="3495675" cy="2124075"/>
          </a:xfrm>
          <a:prstGeom prst="rect">
            <a:avLst/>
          </a:prstGeom>
          <a:ln w="60325">
            <a:solidFill>
              <a:srgbClr val="00B050"/>
            </a:solidFill>
          </a:ln>
        </p:spPr>
      </p:pic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08C03E85-3347-4612-9675-6AB05611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F0E8-2BE4-44E3-8FCF-63EB4FB2DB66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F75491-4977-2B44-353E-2D6E292192D5}"/>
              </a:ext>
            </a:extLst>
          </p:cNvPr>
          <p:cNvSpPr txBox="1"/>
          <p:nvPr/>
        </p:nvSpPr>
        <p:spPr>
          <a:xfrm>
            <a:off x="2279440" y="4133507"/>
            <a:ext cx="7702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Peripheral Direct Reactions of Heavy 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DCE Dynamics by Collisional NN and </a:t>
            </a:r>
            <a:r>
              <a:rPr lang="en-US" sz="2200" b="1" noProof="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2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Interactions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Probes for </a:t>
            </a:r>
            <a:r>
              <a:rPr lang="en-US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2p2h</a:t>
            </a:r>
            <a:r>
              <a:rPr lang="en-US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Nuclear Isotensor Spectroscopy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9840B69-80F1-496A-1A1B-BF89234510BC}"/>
              </a:ext>
            </a:extLst>
          </p:cNvPr>
          <p:cNvSpPr txBox="1"/>
          <p:nvPr/>
        </p:nvSpPr>
        <p:spPr>
          <a:xfrm>
            <a:off x="2546773" y="5612964"/>
            <a:ext cx="76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The NUMEN Multi-Methods Approach – Pair Transfer and DCE:</a:t>
            </a:r>
          </a:p>
          <a:p>
            <a:pPr algn="ctr"/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F. Cappuzzello, H.L. et al., </a:t>
            </a:r>
            <a:r>
              <a:rPr lang="en-US" b="1" i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Prog.Part.Nucl.Phys</a:t>
            </a:r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 128 (2023) 103999</a:t>
            </a:r>
          </a:p>
        </p:txBody>
      </p:sp>
    </p:spTree>
    <p:extLst>
      <p:ext uri="{BB962C8B-B14F-4D97-AF65-F5344CB8AC3E}">
        <p14:creationId xmlns:p14="http://schemas.microsoft.com/office/powerpoint/2010/main" val="12355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A89FE29-4BB8-F196-6AAF-3E1C5993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95D40A-4CB8-CD6A-5ECA-FA948BBC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C06-C06E-4707-BD1D-8FD51C6451F1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0ECEC9-A81A-ED0B-9D98-5882C05595AD}"/>
              </a:ext>
            </a:extLst>
          </p:cNvPr>
          <p:cNvSpPr txBox="1"/>
          <p:nvPr/>
        </p:nvSpPr>
        <p:spPr>
          <a:xfrm>
            <a:off x="1933410" y="136525"/>
            <a:ext cx="884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DCE Reactions on Nuclei with Hadron and Nuclear Beams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795E9A-A46F-F1E2-A4AD-A44C5F559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078" y="1371565"/>
            <a:ext cx="7279845" cy="46841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AC9430-9617-B5A7-C1C9-31BBB0F72A17}"/>
              </a:ext>
            </a:extLst>
          </p:cNvPr>
          <p:cNvSpPr txBox="1"/>
          <p:nvPr/>
        </p:nvSpPr>
        <p:spPr>
          <a:xfrm>
            <a:off x="2816110" y="1039774"/>
            <a:ext cx="327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Double Single CE (DSCE</a:t>
            </a:r>
            <a:r>
              <a:rPr lang="en-US" sz="2000" b="1" noProof="0" dirty="0"/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66A059-FD0F-EB62-B981-50148CD5F24D}"/>
              </a:ext>
            </a:extLst>
          </p:cNvPr>
          <p:cNvSpPr txBox="1"/>
          <p:nvPr/>
        </p:nvSpPr>
        <p:spPr>
          <a:xfrm>
            <a:off x="6356638" y="1039739"/>
            <a:ext cx="322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„Majorana“ DCE (MDCE)</a:t>
            </a:r>
          </a:p>
        </p:txBody>
      </p:sp>
    </p:spTree>
    <p:extLst>
      <p:ext uri="{BB962C8B-B14F-4D97-AF65-F5344CB8AC3E}">
        <p14:creationId xmlns:p14="http://schemas.microsoft.com/office/powerpoint/2010/main" val="86931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17A20C2-68C1-BFFC-8D68-32527C4AF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580" y="4620256"/>
            <a:ext cx="7510841" cy="810919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9EC42F-8A82-D536-3A4C-374ADD5A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46" y="268007"/>
            <a:ext cx="7856456" cy="1325563"/>
          </a:xfrm>
          <a:ln w="4762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Double Single Charge Exchange Reactions</a:t>
            </a:r>
            <a:b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b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DCE by 2</a:t>
            </a:r>
            <a:r>
              <a:rPr lang="en-US" sz="2200" b="1" baseline="30000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200" b="1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Order NN Isovector Interactions ~T</a:t>
            </a:r>
            <a:r>
              <a:rPr lang="en-US" sz="2200" b="1" baseline="30000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b="1" baseline="-25000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788495-6391-B483-11F4-FD9E644D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C07632-686D-77EC-9B31-271AAE01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F0E8-2BE4-44E3-8FCF-63EB4FB2DB66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3280375-C11E-4963-89A8-24F5D3B23A07}"/>
              </a:ext>
            </a:extLst>
          </p:cNvPr>
          <p:cNvSpPr/>
          <p:nvPr/>
        </p:nvSpPr>
        <p:spPr>
          <a:xfrm>
            <a:off x="5927829" y="4777177"/>
            <a:ext cx="2540524" cy="546755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10BE04-41E8-F550-2C4D-0F913C950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717" y="1838698"/>
            <a:ext cx="3094567" cy="2403686"/>
          </a:xfrm>
          <a:prstGeom prst="rect">
            <a:avLst/>
          </a:prstGeom>
          <a:ln w="47625">
            <a:solidFill>
              <a:schemeClr val="accent5"/>
            </a:solidFill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949A1BE-187E-AE06-B26B-172446327B0D}"/>
              </a:ext>
            </a:extLst>
          </p:cNvPr>
          <p:cNvSpPr/>
          <p:nvPr/>
        </p:nvSpPr>
        <p:spPr>
          <a:xfrm>
            <a:off x="4846918" y="4641518"/>
            <a:ext cx="591670" cy="755245"/>
          </a:xfrm>
          <a:prstGeom prst="rect">
            <a:avLst/>
          </a:prstGeom>
          <a:solidFill>
            <a:srgbClr val="00B0F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7D92C7F-F0E1-C288-C9DA-9FAAFA32B992}"/>
              </a:ext>
            </a:extLst>
          </p:cNvPr>
          <p:cNvSpPr/>
          <p:nvPr/>
        </p:nvSpPr>
        <p:spPr>
          <a:xfrm>
            <a:off x="9034139" y="4644503"/>
            <a:ext cx="591670" cy="755245"/>
          </a:xfrm>
          <a:prstGeom prst="rect">
            <a:avLst/>
          </a:prstGeom>
          <a:solidFill>
            <a:srgbClr val="00B0F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300900-63E8-A85C-7C15-9B74C6C63C3E}"/>
              </a:ext>
            </a:extLst>
          </p:cNvPr>
          <p:cNvSpPr txBox="1"/>
          <p:nvPr/>
        </p:nvSpPr>
        <p:spPr>
          <a:xfrm>
            <a:off x="6096000" y="5486277"/>
            <a:ext cx="265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Rank-2 Isotensor  Op.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2162EC6-5DBC-AFCE-3783-9A0850A76D15}"/>
              </a:ext>
            </a:extLst>
          </p:cNvPr>
          <p:cNvSpPr txBox="1"/>
          <p:nvPr/>
        </p:nvSpPr>
        <p:spPr>
          <a:xfrm>
            <a:off x="4846918" y="5486277"/>
            <a:ext cx="66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FSI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7BCB8F4-5E70-A975-3B17-2532FBDD5107}"/>
              </a:ext>
            </a:extLst>
          </p:cNvPr>
          <p:cNvSpPr txBox="1"/>
          <p:nvPr/>
        </p:nvSpPr>
        <p:spPr>
          <a:xfrm>
            <a:off x="9057347" y="5479168"/>
            <a:ext cx="66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ISI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501A42-97B2-AA5B-B844-78B207F1D9D0}"/>
              </a:ext>
            </a:extLst>
          </p:cNvPr>
          <p:cNvSpPr txBox="1"/>
          <p:nvPr/>
        </p:nvSpPr>
        <p:spPr>
          <a:xfrm>
            <a:off x="182880" y="58797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H.L. et al., Universe 10:93 (2024)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B02312B-4B46-4B8F-8F83-737495CC4044}"/>
              </a:ext>
            </a:extLst>
          </p:cNvPr>
          <p:cNvSpPr txBox="1"/>
          <p:nvPr/>
        </p:nvSpPr>
        <p:spPr>
          <a:xfrm>
            <a:off x="836400" y="223261"/>
            <a:ext cx="1057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DSCE Theory: 2</a:t>
            </a:r>
            <a:r>
              <a:rPr lang="en-US" sz="24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 Order DWA and QRPA Nuclear Spectroscopy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14E9AC-7018-4D50-A2F0-421675596B81}"/>
              </a:ext>
            </a:extLst>
          </p:cNvPr>
          <p:cNvSpPr txBox="1"/>
          <p:nvPr/>
        </p:nvSpPr>
        <p:spPr>
          <a:xfrm>
            <a:off x="1991544" y="5929535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Theory: </a:t>
            </a:r>
            <a:r>
              <a:rPr lang="en-US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essica Bellone et al., PLB 807 (2020), Data: F. Cappuzzello et al., EPJ A51 (2015)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4C5A39-C002-4E9B-922A-2D86EE3626BE}"/>
              </a:ext>
            </a:extLst>
          </p:cNvPr>
          <p:cNvSpPr txBox="1"/>
          <p:nvPr/>
        </p:nvSpPr>
        <p:spPr>
          <a:xfrm>
            <a:off x="2076528" y="811237"/>
            <a:ext cx="809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O+</a:t>
            </a:r>
            <a:r>
              <a:rPr lang="en-US" sz="20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Ca →</a:t>
            </a:r>
            <a:r>
              <a:rPr lang="en-US" sz="20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Ne+</a:t>
            </a:r>
            <a:r>
              <a:rPr lang="en-US" sz="2000" b="1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Ar @  </a:t>
            </a:r>
            <a:r>
              <a:rPr lang="en-US" sz="20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baseline="-250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=15 MeV/A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EAD82B-F666-478D-96D1-6CE57F86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311" y="1337659"/>
            <a:ext cx="5284977" cy="4258277"/>
          </a:xfrm>
          <a:prstGeom prst="rect">
            <a:avLst/>
          </a:prstGeom>
          <a:ln w="47625">
            <a:solidFill>
              <a:srgbClr val="FFC000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AE3F59C-F5F1-48F8-B8F7-1E69153038A4}"/>
              </a:ext>
            </a:extLst>
          </p:cNvPr>
          <p:cNvSpPr txBox="1"/>
          <p:nvPr/>
        </p:nvSpPr>
        <p:spPr>
          <a:xfrm>
            <a:off x="4223793" y="4221088"/>
            <a:ext cx="864096" cy="30777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30000" noProof="0" dirty="0">
                <a:solidFill>
                  <a:schemeClr val="accent4">
                    <a:lumMod val="10000"/>
                  </a:schemeClr>
                </a:solidFill>
              </a:rPr>
              <a:t>40</a:t>
            </a:r>
            <a:r>
              <a:rPr lang="en-US" sz="1400" b="1" noProof="0" dirty="0">
                <a:solidFill>
                  <a:schemeClr val="accent4">
                    <a:lumMod val="10000"/>
                  </a:schemeClr>
                </a:solidFill>
              </a:rPr>
              <a:t>K(1</a:t>
            </a:r>
            <a:r>
              <a:rPr lang="en-US" sz="1400" b="1" baseline="30000" noProof="0" dirty="0">
                <a:solidFill>
                  <a:schemeClr val="accent4">
                    <a:lumMod val="10000"/>
                  </a:schemeClr>
                </a:solidFill>
              </a:rPr>
              <a:t>+</a:t>
            </a:r>
            <a:r>
              <a:rPr lang="en-US" sz="1400" b="1" noProof="0" dirty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A418CA9-23DE-4B80-9DCD-7CB07C49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1815858"/>
            <a:ext cx="2940577" cy="60503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4A83C94-C6F8-69D9-F949-C0D8641E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910AE3-365B-F277-B201-A9211146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672F-3E94-4522-964D-C9440A4F2F5B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1E0E692-530D-F47B-0B42-EAA83933CB05}"/>
              </a:ext>
            </a:extLst>
          </p:cNvPr>
          <p:cNvSpPr txBox="1"/>
          <p:nvPr/>
        </p:nvSpPr>
        <p:spPr>
          <a:xfrm>
            <a:off x="381505" y="2718077"/>
            <a:ext cx="246464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about DSCE  Maria Colonna</a:t>
            </a:r>
            <a:endParaRPr lang="en-US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C9DFBD-849D-9AC3-B1AD-42AF22015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48" y="3648966"/>
            <a:ext cx="2338955" cy="1355123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89E9D3B-5A0A-481A-EF28-62442FF5AE69}"/>
              </a:ext>
            </a:extLst>
          </p:cNvPr>
          <p:cNvSpPr txBox="1"/>
          <p:nvPr/>
        </p:nvSpPr>
        <p:spPr>
          <a:xfrm>
            <a:off x="381505" y="5110948"/>
            <a:ext cx="246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PRC (2025) in print</a:t>
            </a:r>
          </a:p>
        </p:txBody>
      </p:sp>
    </p:spTree>
    <p:extLst>
      <p:ext uri="{BB962C8B-B14F-4D97-AF65-F5344CB8AC3E}">
        <p14:creationId xmlns:p14="http://schemas.microsoft.com/office/powerpoint/2010/main" val="3658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A001933E-842D-2E52-A3C8-C576B37B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13" y="6083440"/>
            <a:ext cx="151551" cy="19645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C9DB1CB-C17A-4BCF-A5EF-620F0108A360}"/>
              </a:ext>
            </a:extLst>
          </p:cNvPr>
          <p:cNvSpPr txBox="1">
            <a:spLocks/>
          </p:cNvSpPr>
          <p:nvPr/>
        </p:nvSpPr>
        <p:spPr>
          <a:xfrm>
            <a:off x="2346661" y="323070"/>
            <a:ext cx="7498675" cy="1139825"/>
          </a:xfrm>
          <a:prstGeom prst="rect">
            <a:avLst/>
          </a:prstGeom>
          <a:ln w="47625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noProof="0" dirty="0"/>
            </a:br>
            <a:r>
              <a:rPr lang="en-US" sz="11200" b="1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Majorana</a:t>
            </a:r>
            <a:r>
              <a:rPr lang="en-US" sz="112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DCE (MDCE) Scenario</a:t>
            </a:r>
          </a:p>
          <a:p>
            <a:pPr algn="ctr"/>
            <a:endParaRPr lang="en-US" sz="10100" b="1" noProof="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800" b="1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DCE via 2</a:t>
            </a:r>
            <a:r>
              <a:rPr lang="en-US" sz="8800" b="1" baseline="30000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8800" b="1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Order </a:t>
            </a:r>
            <a:r>
              <a:rPr lang="en-US" sz="8800" b="1" noProof="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(off-shell</a:t>
            </a:r>
            <a:r>
              <a:rPr lang="en-US" sz="8800" b="1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8800" b="1" noProof="0" dirty="0" err="1">
                <a:highlight>
                  <a:srgbClr val="FFFF00"/>
                </a:highlight>
                <a:latin typeface="Symbol" panose="05050102010706020507" pitchFamily="18" charset="2"/>
              </a:rPr>
              <a:t>p</a:t>
            </a:r>
            <a:r>
              <a:rPr lang="en-US" sz="8800" b="1" noProof="0" dirty="0" err="1">
                <a:highlight>
                  <a:srgbClr val="FFFF00"/>
                </a:highlight>
                <a:latin typeface="+mn-lt"/>
              </a:rPr>
              <a:t>N</a:t>
            </a:r>
            <a:r>
              <a:rPr lang="en-US" sz="8800" b="1" noProof="0" dirty="0">
                <a:highlight>
                  <a:srgbClr val="FFFF00"/>
                </a:highlight>
                <a:latin typeface="+mn-lt"/>
              </a:rPr>
              <a:t> </a:t>
            </a:r>
            <a:r>
              <a:rPr lang="en-US" sz="8800" b="1" noProof="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Isovector Interactions</a:t>
            </a:r>
          </a:p>
          <a:p>
            <a:pPr algn="ctr"/>
            <a:endParaRPr lang="en-US" sz="4900" b="1" noProof="0" dirty="0">
              <a:solidFill>
                <a:srgbClr val="0070C0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B22F0B-535F-E78B-8A7F-4B08EDFE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F1E29A7-BDFD-B738-04A9-A67F10C8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2672F-3E94-4522-964D-C9440A4F2F5B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E6A3A9-A477-EF04-F5D3-CCB4842D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703" y="1848846"/>
            <a:ext cx="3284588" cy="2908461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A58715C-F775-9E1D-984F-A861A5C1E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032" y="5017713"/>
            <a:ext cx="6097932" cy="639905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4FD8878-DF8A-C4CF-C399-28D79168164F}"/>
              </a:ext>
            </a:extLst>
          </p:cNvPr>
          <p:cNvSpPr txBox="1"/>
          <p:nvPr/>
        </p:nvSpPr>
        <p:spPr>
          <a:xfrm>
            <a:off x="210457" y="5983282"/>
            <a:ext cx="3177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H.L. et al,. Universe 10:202 (2024)</a:t>
            </a:r>
            <a:endParaRPr lang="en-US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5EA4A2B-04D6-5F89-B871-93DAD586A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01" y="2241211"/>
            <a:ext cx="2013880" cy="1986517"/>
          </a:xfrm>
          <a:prstGeom prst="rect">
            <a:avLst/>
          </a:prstGeom>
          <a:ln w="47625">
            <a:solidFill>
              <a:srgbClr val="FFC000"/>
            </a:solidFill>
          </a:ln>
        </p:spPr>
      </p:pic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AE0048E5-564E-D136-908A-5EA2FBB29ED9}"/>
              </a:ext>
            </a:extLst>
          </p:cNvPr>
          <p:cNvSpPr/>
          <p:nvPr/>
        </p:nvSpPr>
        <p:spPr>
          <a:xfrm rot="10800000">
            <a:off x="3028530" y="3090528"/>
            <a:ext cx="827723" cy="2125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21950B9-AB22-FDA9-F7C6-C9CBD44A6358}"/>
              </a:ext>
            </a:extLst>
          </p:cNvPr>
          <p:cNvSpPr txBox="1"/>
          <p:nvPr/>
        </p:nvSpPr>
        <p:spPr>
          <a:xfrm>
            <a:off x="210457" y="435222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On-shell counterpart:</a:t>
            </a:r>
          </a:p>
          <a:p>
            <a:pPr algn="ctr"/>
            <a:r>
              <a:rPr lang="en-US" b="1" noProof="0" dirty="0"/>
              <a:t> (</a:t>
            </a:r>
            <a:r>
              <a:rPr lang="en-US" b="1" noProof="0" dirty="0" err="1">
                <a:latin typeface="Symbol" panose="05050102010706020507" pitchFamily="18" charset="2"/>
              </a:rPr>
              <a:t>p</a:t>
            </a:r>
            <a:r>
              <a:rPr lang="en-US" b="1" baseline="30000" noProof="0" dirty="0" err="1"/>
              <a:t>+</a:t>
            </a:r>
            <a:r>
              <a:rPr lang="en-US" b="1" noProof="0" dirty="0" err="1"/>
              <a:t>,</a:t>
            </a:r>
            <a:r>
              <a:rPr lang="en-US" b="1" noProof="0" dirty="0" err="1">
                <a:latin typeface="Symbol" panose="05050102010706020507" pitchFamily="18" charset="2"/>
              </a:rPr>
              <a:t>p</a:t>
            </a:r>
            <a:r>
              <a:rPr lang="en-US" b="1" baseline="30000" noProof="0" dirty="0"/>
              <a:t>-</a:t>
            </a:r>
            <a:r>
              <a:rPr lang="en-US" b="1" noProof="0" dirty="0"/>
              <a:t>) 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DCE reaction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EE5494-371F-4F23-86A2-1DFF14277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441" y="2154481"/>
            <a:ext cx="2169995" cy="2159979"/>
          </a:xfrm>
          <a:prstGeom prst="rect">
            <a:avLst/>
          </a:prstGeom>
          <a:ln w="34925">
            <a:solidFill>
              <a:srgbClr val="00B0F0"/>
            </a:solidFill>
          </a:ln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1307864A-E253-0B8F-48B4-377BCAEC47B5}"/>
              </a:ext>
            </a:extLst>
          </p:cNvPr>
          <p:cNvSpPr/>
          <p:nvPr/>
        </p:nvSpPr>
        <p:spPr>
          <a:xfrm>
            <a:off x="8153400" y="3021922"/>
            <a:ext cx="827723" cy="21254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7A68A5A-4469-6042-5AE3-7E6AC9F3AF94}"/>
              </a:ext>
            </a:extLst>
          </p:cNvPr>
          <p:cNvSpPr txBox="1"/>
          <p:nvPr/>
        </p:nvSpPr>
        <p:spPr>
          <a:xfrm>
            <a:off x="9282441" y="4355320"/>
            <a:ext cx="245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On-shell counterpart:</a:t>
            </a:r>
          </a:p>
          <a:p>
            <a:pPr algn="ctr"/>
            <a:r>
              <a:rPr lang="en-US" b="1" noProof="0" dirty="0"/>
              <a:t>(</a:t>
            </a:r>
            <a:r>
              <a:rPr lang="en-US" b="1" noProof="0" dirty="0">
                <a:latin typeface="Symbol" panose="05050102010706020507" pitchFamily="18" charset="2"/>
              </a:rPr>
              <a:t>p</a:t>
            </a:r>
            <a:r>
              <a:rPr lang="en-US" b="1" baseline="30000" noProof="0" dirty="0"/>
              <a:t>-</a:t>
            </a:r>
            <a:r>
              <a:rPr lang="en-US" b="1" noProof="0" dirty="0"/>
              <a:t>,</a:t>
            </a:r>
            <a:r>
              <a:rPr lang="en-US" b="1" noProof="0" dirty="0">
                <a:latin typeface="Symbol" panose="05050102010706020507" pitchFamily="18" charset="2"/>
              </a:rPr>
              <a:t>p</a:t>
            </a:r>
            <a:r>
              <a:rPr lang="en-US" b="1" baseline="30000" noProof="0" dirty="0"/>
              <a:t>+</a:t>
            </a:r>
            <a:r>
              <a:rPr lang="en-US" b="1" noProof="0" dirty="0"/>
              <a:t>)  DCE reaction</a:t>
            </a:r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4ECFFB98-06EE-85C6-A8E0-8C20CD6D135D}"/>
              </a:ext>
            </a:extLst>
          </p:cNvPr>
          <p:cNvSpPr/>
          <p:nvPr/>
        </p:nvSpPr>
        <p:spPr>
          <a:xfrm rot="16200000">
            <a:off x="5310293" y="5293846"/>
            <a:ext cx="228600" cy="119767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schweifte Klammer links 8">
            <a:extLst>
              <a:ext uri="{FF2B5EF4-FFF2-40B4-BE49-F238E27FC236}">
                <a16:creationId xmlns:a16="http://schemas.microsoft.com/office/drawing/2014/main" id="{62B22D42-1B0D-0E90-D9C6-30B98BE6E50A}"/>
              </a:ext>
            </a:extLst>
          </p:cNvPr>
          <p:cNvSpPr/>
          <p:nvPr/>
        </p:nvSpPr>
        <p:spPr>
          <a:xfrm rot="16200000">
            <a:off x="8336523" y="5293847"/>
            <a:ext cx="228600" cy="119767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48A28D5-AB5E-D5C7-1F2F-410DC91CC296}"/>
              </a:ext>
            </a:extLst>
          </p:cNvPr>
          <p:cNvSpPr txBox="1"/>
          <p:nvPr/>
        </p:nvSpPr>
        <p:spPr>
          <a:xfrm>
            <a:off x="4825752" y="5896198"/>
            <a:ext cx="127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Forte" panose="03060902040502070203" pitchFamily="66" charset="0"/>
              </a:rPr>
              <a:t>I</a:t>
            </a:r>
            <a:r>
              <a:rPr lang="de-DE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± 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E6CCC74-CCCD-6A56-E9DF-CBEA9060DF8C}"/>
              </a:ext>
            </a:extLst>
          </p:cNvPr>
          <p:cNvSpPr txBox="1"/>
          <p:nvPr/>
        </p:nvSpPr>
        <p:spPr>
          <a:xfrm>
            <a:off x="7738291" y="5883918"/>
            <a:ext cx="127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Forte" panose="03060902040502070203" pitchFamily="66" charset="0"/>
              </a:rPr>
              <a:t> I</a:t>
            </a:r>
            <a:r>
              <a:rPr lang="de-DE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2   2 </a:t>
            </a:r>
          </a:p>
        </p:txBody>
      </p:sp>
    </p:spTree>
    <p:extLst>
      <p:ext uri="{BB962C8B-B14F-4D97-AF65-F5344CB8AC3E}">
        <p14:creationId xmlns:p14="http://schemas.microsoft.com/office/powerpoint/2010/main" val="298861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6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F5E8246-22DB-3F81-D3FF-5D18F719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H. Lenske, MAYORANA Workshop, June 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1CAEC8-EC1D-42D4-6708-667F9315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9093"/>
            <a:ext cx="2743200" cy="365125"/>
          </a:xfrm>
        </p:spPr>
        <p:txBody>
          <a:bodyPr/>
          <a:lstStyle/>
          <a:p>
            <a:fld id="{C277CC06-C06E-4707-BD1D-8FD51C6451F1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5499AF8-4510-1B71-26F2-954E56E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99" y="1291345"/>
            <a:ext cx="6882066" cy="436279"/>
          </a:xfrm>
          <a:prstGeom prst="rect">
            <a:avLst/>
          </a:prstGeom>
          <a:ln w="60325">
            <a:solidFill>
              <a:srgbClr val="FF0000"/>
            </a:solidFill>
          </a:ln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15BF407-4364-2D37-CF8C-B22BF4D3D68A}"/>
              </a:ext>
            </a:extLst>
          </p:cNvPr>
          <p:cNvSpPr txBox="1"/>
          <p:nvPr/>
        </p:nvSpPr>
        <p:spPr>
          <a:xfrm>
            <a:off x="1140542" y="214792"/>
            <a:ext cx="982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MDCE </a:t>
            </a:r>
            <a:r>
              <a:rPr lang="en-US" sz="24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rank-2 Isotensor</a:t>
            </a:r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 Nuclear Transition Matrix Elements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7ED6CE8-E0C2-7469-DCA8-FF75B541C301}"/>
              </a:ext>
            </a:extLst>
          </p:cNvPr>
          <p:cNvCxnSpPr>
            <a:cxnSpLocks/>
          </p:cNvCxnSpPr>
          <p:nvPr/>
        </p:nvCxnSpPr>
        <p:spPr>
          <a:xfrm>
            <a:off x="9874231" y="1474529"/>
            <a:ext cx="851004" cy="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25EE8A17-3F1E-925E-9E1F-E4380C271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4905" y="634000"/>
            <a:ext cx="851004" cy="1693167"/>
          </a:xfrm>
          <a:prstGeom prst="rect">
            <a:avLst/>
          </a:prstGeom>
          <a:ln w="34925">
            <a:solidFill>
              <a:srgbClr val="0070C0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6B41631-9840-CD3B-EB9A-892C87117492}"/>
              </a:ext>
            </a:extLst>
          </p:cNvPr>
          <p:cNvSpPr txBox="1"/>
          <p:nvPr/>
        </p:nvSpPr>
        <p:spPr>
          <a:xfrm>
            <a:off x="2688499" y="2342512"/>
            <a:ext cx="692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Natural Separation Scale =  </a:t>
            </a:r>
            <a:r>
              <a:rPr lang="en-US" sz="2000" b="1" noProof="0" dirty="0" err="1"/>
              <a:t>m</a:t>
            </a:r>
            <a:r>
              <a:rPr lang="en-US" sz="2000" b="1" baseline="-25000" noProof="0" dirty="0" err="1">
                <a:latin typeface="Symbol" panose="05050102010706020507" pitchFamily="18" charset="2"/>
              </a:rPr>
              <a:t>p</a:t>
            </a:r>
            <a:r>
              <a:rPr lang="en-US" sz="2000" b="1" noProof="0" dirty="0"/>
              <a:t> </a:t>
            </a:r>
            <a:r>
              <a:rPr lang="en-US" sz="2000" b="1" noProof="0" dirty="0">
                <a:sym typeface="Wingdings" panose="05000000000000000000" pitchFamily="2" charset="2"/>
              </a:rPr>
              <a:t> </a:t>
            </a:r>
            <a:r>
              <a:rPr lang="en-US" sz="2000" b="1" noProof="0" dirty="0">
                <a:solidFill>
                  <a:srgbClr val="0070C0"/>
                </a:solidFill>
              </a:rPr>
              <a:t>Closure Approximation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47BDDFF-3C80-FFA4-AF48-694927976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124" y="2870559"/>
            <a:ext cx="6973750" cy="753165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9D471A8-19E2-77DC-104F-E484EC0C0A7B}"/>
              </a:ext>
            </a:extLst>
          </p:cNvPr>
          <p:cNvCxnSpPr>
            <a:cxnSpLocks/>
          </p:cNvCxnSpPr>
          <p:nvPr/>
        </p:nvCxnSpPr>
        <p:spPr>
          <a:xfrm>
            <a:off x="9874231" y="3247141"/>
            <a:ext cx="851004" cy="1"/>
          </a:xfrm>
          <a:prstGeom prst="straightConnector1">
            <a:avLst/>
          </a:prstGeom>
          <a:ln w="635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6977429C-9964-A241-57E6-0D156D632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260" y="2581866"/>
            <a:ext cx="962549" cy="1505662"/>
          </a:xfrm>
          <a:prstGeom prst="rect">
            <a:avLst/>
          </a:prstGeom>
          <a:ln w="34925">
            <a:solidFill>
              <a:srgbClr val="00B050"/>
            </a:solidFill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D91528D-9B9C-2C3B-7EF4-E6E14003BF90}"/>
              </a:ext>
            </a:extLst>
          </p:cNvPr>
          <p:cNvSpPr txBox="1"/>
          <p:nvPr/>
        </p:nvSpPr>
        <p:spPr>
          <a:xfrm>
            <a:off x="4439815" y="382944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Pion Potentials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6B7440F-D7E3-F5D4-C44C-296446DB6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390" y="4221358"/>
            <a:ext cx="6812374" cy="852987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69DB7A7-340D-7F02-6C89-3BB95BEFB68A}"/>
              </a:ext>
            </a:extLst>
          </p:cNvPr>
          <p:cNvSpPr txBox="1"/>
          <p:nvPr/>
        </p:nvSpPr>
        <p:spPr>
          <a:xfrm>
            <a:off x="243597" y="2908587"/>
            <a:ext cx="2146282" cy="677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b="1" noProof="0" dirty="0">
                <a:sym typeface="Wingdings" panose="05000000000000000000" pitchFamily="2" charset="2"/>
              </a:rPr>
              <a:t>Caterina Garofalo </a:t>
            </a:r>
          </a:p>
          <a:p>
            <a:pPr algn="ctr"/>
            <a:r>
              <a:rPr lang="en-US" sz="1900" b="1" noProof="0" dirty="0">
                <a:sym typeface="Wingdings" panose="05000000000000000000" pitchFamily="2" charset="2"/>
              </a:rPr>
              <a:t>M.Sc. Thesis 2024</a:t>
            </a:r>
            <a:endParaRPr lang="en-US" sz="1900" b="1" noProof="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67DB022-21A0-F271-1A84-7CFF3F4E9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060" y="5263583"/>
            <a:ext cx="5669118" cy="691612"/>
          </a:xfrm>
          <a:prstGeom prst="rect">
            <a:avLst/>
          </a:prstGeom>
          <a:ln w="349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417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1302</Words>
  <Application>Microsoft Office PowerPoint</Application>
  <PresentationFormat>Breitbild</PresentationFormat>
  <Paragraphs>211</Paragraphs>
  <Slides>24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Forte</vt:lpstr>
      <vt:lpstr>LMRoman10-Bold</vt:lpstr>
      <vt:lpstr>LMRoman10-Italic</vt:lpstr>
      <vt:lpstr>LMRoman10-Regular</vt:lpstr>
      <vt:lpstr>Symbol</vt:lpstr>
      <vt:lpstr>Wingdings</vt:lpstr>
      <vt:lpstr>Office</vt:lpstr>
      <vt:lpstr>Reaction Approach to Lepton Number Violating Processes</vt:lpstr>
      <vt:lpstr>PowerPoint-Präsentation</vt:lpstr>
      <vt:lpstr>Bridging the Gap with… DCE Reaction Studies on Nuclei</vt:lpstr>
      <vt:lpstr>Probing Nuclear Isotensor Response in Heavy Ion Double Charge Exchange Reactions</vt:lpstr>
      <vt:lpstr>PowerPoint-Präsentation</vt:lpstr>
      <vt:lpstr>Double Single Charge Exchange Reactions n DCE by 2nd Order NN Isovector Interactions ~T2NN</vt:lpstr>
      <vt:lpstr>PowerPoint-Präsentation</vt:lpstr>
      <vt:lpstr>PowerPoint-Präsentation</vt:lpstr>
      <vt:lpstr>PowerPoint-Präsentation</vt:lpstr>
      <vt:lpstr>PowerPoint-Präsentation</vt:lpstr>
      <vt:lpstr>Double Beta Decay, LNV at Accelerators and the Black Box Theorem*) </vt:lpstr>
      <vt:lpstr>Lepton DCE Reactions on Nuclei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Double Charge Exchange Reaction as Probes for Double Beta Decay</dc:title>
  <dc:creator>Horst Lenske</dc:creator>
  <cp:lastModifiedBy>Horst Lenske</cp:lastModifiedBy>
  <cp:revision>130</cp:revision>
  <dcterms:created xsi:type="dcterms:W3CDTF">2024-04-01T14:13:13Z</dcterms:created>
  <dcterms:modified xsi:type="dcterms:W3CDTF">2025-06-16T22:27:44Z</dcterms:modified>
</cp:coreProperties>
</file>