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6" r:id="rId5"/>
    <p:sldId id="297" r:id="rId6"/>
    <p:sldId id="286" r:id="rId7"/>
    <p:sldId id="261" r:id="rId8"/>
    <p:sldId id="285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87887" autoAdjust="0"/>
  </p:normalViewPr>
  <p:slideViewPr>
    <p:cSldViewPr snapToGrid="0" showGuides="1">
      <p:cViewPr varScale="1">
        <p:scale>
          <a:sx n="73" d="100"/>
          <a:sy n="73" d="100"/>
        </p:scale>
        <p:origin x="42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6/19/2025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6/19/2025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9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90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5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D93970-B13A-F96D-A4B1-3A1EE7484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20237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10954512" cy="3246120"/>
          </a:xfrm>
        </p:spPr>
        <p:txBody>
          <a:bodyPr anchor="b">
            <a:noAutofit/>
          </a:bodyPr>
          <a:lstStyle>
            <a:lvl1pPr algn="ctr">
              <a:defRPr sz="6600" b="1" i="0" cap="none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758183"/>
            <a:ext cx="10954512" cy="1307592"/>
          </a:xfrm>
        </p:spPr>
        <p:txBody>
          <a:bodyPr>
            <a:noAutofit/>
          </a:bodyPr>
          <a:lstStyle>
            <a:lvl1pPr marL="0" indent="0" algn="ctr">
              <a:buNone/>
              <a:defRPr sz="32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98299DF-E702-8750-30F5-798D7C96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E94C-C299-8167-1BD9-4FC98C04C6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207008" y="2523744"/>
            <a:ext cx="9720072" cy="325526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B32A35F-9C9A-7C7D-DE93-B55FFF07D66E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48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A51A8B-A15C-2A94-1E48-F9615101DF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91" t="11245" r="3785" b="1531"/>
          <a:stretch/>
        </p:blipFill>
        <p:spPr>
          <a:xfrm>
            <a:off x="0" y="2917"/>
            <a:ext cx="12197192" cy="68550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600200"/>
            <a:ext cx="10991088" cy="3657600"/>
          </a:xfrm>
        </p:spPr>
        <p:txBody>
          <a:bodyPr anchor="ctr">
            <a:noAutofit/>
          </a:bodyPr>
          <a:lstStyle>
            <a:lvl1pPr algn="ctr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949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04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3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5697808D-10E0-D8A5-5D07-E176EBB8F2BB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0234D012-F86E-04CE-78C8-2C5A661302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004" r="-148"/>
          <a:stretch/>
        </p:blipFill>
        <p:spPr>
          <a:xfrm rot="5400000">
            <a:off x="6378170" y="40082"/>
            <a:ext cx="1579705" cy="1600089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0BC42061-F838-920E-632E-10EDE7E553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239" r="25335" b="-1"/>
          <a:stretch/>
        </p:blipFill>
        <p:spPr>
          <a:xfrm rot="16200000">
            <a:off x="6298833" y="-161472"/>
            <a:ext cx="752715" cy="107565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8BEE67F-530E-E41D-FD19-2615180DC3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5931"/>
          <a:stretch/>
        </p:blipFill>
        <p:spPr>
          <a:xfrm>
            <a:off x="10439102" y="4145165"/>
            <a:ext cx="1780703" cy="216431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2CFCA46-5F5A-867F-B19C-4F9ED5BA15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46794"/>
          <a:stretch/>
        </p:blipFill>
        <p:spPr>
          <a:xfrm rot="10800000">
            <a:off x="-27806" y="2452933"/>
            <a:ext cx="1370742" cy="263241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1E8F80C-ACB2-552E-4433-1A8A2708F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" b="-9728"/>
          <a:stretch/>
        </p:blipFill>
        <p:spPr>
          <a:xfrm rot="18286209">
            <a:off x="887827" y="4958926"/>
            <a:ext cx="910220" cy="1020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441448"/>
            <a:ext cx="3602736" cy="357530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CC4A1-0DB3-3480-3A1A-78FC85FE7E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93608" y="2441447"/>
            <a:ext cx="3063240" cy="3575303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850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CFCA6-7ECE-9BFB-9389-6DB74C86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1" r="21"/>
          <a:stretch/>
        </p:blipFill>
        <p:spPr>
          <a:xfrm>
            <a:off x="-5192" y="-1"/>
            <a:ext cx="1219719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856" y="56450"/>
            <a:ext cx="9912096" cy="2743200"/>
          </a:xfrm>
        </p:spPr>
        <p:txBody>
          <a:bodyPr anchor="b">
            <a:noAutofit/>
          </a:bodyPr>
          <a:lstStyle>
            <a:lvl1pPr algn="l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5304" y="3110546"/>
            <a:ext cx="4114800" cy="27432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08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1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850392"/>
            <a:ext cx="3913632" cy="4800600"/>
          </a:xfrm>
        </p:spPr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4" y="1965960"/>
            <a:ext cx="4050792" cy="2953512"/>
          </a:xfrm>
        </p:spPr>
        <p:txBody>
          <a:bodyPr anchor="ctr" anchorCtr="0"/>
          <a:lstStyle>
            <a:lvl1pPr>
              <a:defRPr cap="all" baseline="0"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906EB944-76A9-6F98-104E-59CD34F5CF94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898C8E3F-6992-0D8A-CCA1-3DD2C147A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756"/>
          <a:stretch/>
        </p:blipFill>
        <p:spPr>
          <a:xfrm>
            <a:off x="8853067" y="1"/>
            <a:ext cx="1875091" cy="1605320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4417AC45-4CB7-72E8-3723-B1A3D81FB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3775" y="5533690"/>
            <a:ext cx="493392" cy="49552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E5941EF-B160-313A-DA99-73C86EDC4C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6794"/>
          <a:stretch/>
        </p:blipFill>
        <p:spPr>
          <a:xfrm>
            <a:off x="10316909" y="2723673"/>
            <a:ext cx="1875091" cy="360098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EC16221-5852-F1A3-24D1-8EF5E90717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1791"/>
          <a:stretch/>
        </p:blipFill>
        <p:spPr>
          <a:xfrm>
            <a:off x="3497179" y="6324654"/>
            <a:ext cx="910220" cy="54136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D8B34C3-E35E-0B4E-1F8E-59C449A3C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1904"/>
          <a:stretch/>
        </p:blipFill>
        <p:spPr>
          <a:xfrm>
            <a:off x="1601212" y="0"/>
            <a:ext cx="1032928" cy="71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5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1FEFCE-5DDA-D353-F1BF-36752F5F0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917"/>
            <a:ext cx="12197191" cy="685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824" y="1325880"/>
            <a:ext cx="10460736" cy="2286000"/>
          </a:xfrm>
        </p:spPr>
        <p:txBody>
          <a:bodyPr anchor="b">
            <a:noAutofit/>
          </a:bodyPr>
          <a:lstStyle>
            <a:lvl1pPr algn="ctr">
              <a:defRPr sz="66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24" y="3749040"/>
            <a:ext cx="10460736" cy="2286000"/>
          </a:xfrm>
        </p:spPr>
        <p:txBody>
          <a:bodyPr>
            <a:noAutofit/>
          </a:bodyPr>
          <a:lstStyle>
            <a:lvl1pPr marL="0" indent="0" algn="ctr">
              <a:buNone/>
              <a:defRPr sz="32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272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2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6718ABD-4EA5-E3C5-0225-F6671DCA53AD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721A955-CA2D-A65D-6E60-DAAAA4ACF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050"/>
          <a:stretch/>
        </p:blipFill>
        <p:spPr>
          <a:xfrm>
            <a:off x="0" y="2887579"/>
            <a:ext cx="2432421" cy="360466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B70155A-604C-AD00-BE69-4505C75CE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5874" b="-1"/>
          <a:stretch/>
        </p:blipFill>
        <p:spPr>
          <a:xfrm rot="5400000">
            <a:off x="11281284" y="2493882"/>
            <a:ext cx="1032928" cy="8878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74D1084-EF5E-D016-13E0-1840BDFFD0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-880"/>
          <a:stretch/>
        </p:blipFill>
        <p:spPr>
          <a:xfrm>
            <a:off x="9897978" y="5987153"/>
            <a:ext cx="490012" cy="505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313432"/>
            <a:ext cx="6327648" cy="3218688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3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1B9A11-4222-BB4A-66D3-D37C79AC5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21" b="21"/>
          <a:stretch/>
        </p:blipFill>
        <p:spPr>
          <a:xfrm>
            <a:off x="-2595" y="1459"/>
            <a:ext cx="12197191" cy="6855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27432"/>
            <a:ext cx="7004304" cy="3566160"/>
          </a:xfrm>
        </p:spPr>
        <p:txBody>
          <a:bodyPr anchor="b">
            <a:noAutofit/>
          </a:bodyPr>
          <a:lstStyle>
            <a:lvl1pPr algn="ctr">
              <a:defRPr sz="6000" b="1" i="0" cap="none" spc="-150" baseline="0">
                <a:solidFill>
                  <a:schemeClr val="accent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3767328"/>
            <a:ext cx="7004303" cy="1161288"/>
          </a:xfrm>
        </p:spPr>
        <p:txBody>
          <a:bodyPr>
            <a:noAutofit/>
          </a:bodyPr>
          <a:lstStyle>
            <a:lvl1pPr marL="0" indent="0" algn="ctr">
              <a:buNone/>
              <a:defRPr sz="3200" b="0" cap="all" baseline="0">
                <a:solidFill>
                  <a:schemeClr val="accent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296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72C86F9-080E-93F7-C7B1-F5BEAD84E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5064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432304"/>
            <a:ext cx="3108960" cy="3412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6592" y="1920240"/>
            <a:ext cx="6620256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FF98F94-8801-13BE-8EB4-01921AC196C8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7BF5718-9534-FD92-79D7-ECC66603E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2387"/>
          <a:stretch/>
        </p:blipFill>
        <p:spPr>
          <a:xfrm rot="5400000">
            <a:off x="1778676" y="5204330"/>
            <a:ext cx="907513" cy="2465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FF40650-9AD0-96F8-F702-185D1729AF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558" y="5429608"/>
            <a:ext cx="406214" cy="4150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3AC8518-2F0B-6FC0-0C0E-6CE9D00EAC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-4860" b="-1"/>
          <a:stretch/>
        </p:blipFill>
        <p:spPr>
          <a:xfrm>
            <a:off x="10214191" y="365126"/>
            <a:ext cx="1032928" cy="11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6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03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B4AF60-AC65-3E7A-4A5D-EBF1A7030D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3" b="3063"/>
          <a:stretch/>
        </p:blipFill>
        <p:spPr>
          <a:xfrm>
            <a:off x="1" y="2917"/>
            <a:ext cx="12197189" cy="6855082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95671103-2960-81E2-9A76-0E7FDE6B3E55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276856"/>
            <a:ext cx="6327648" cy="3090672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02"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6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86060D16-E6F6-EA0E-E58E-526234AB6564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E0958AA-6F1A-C4A2-FB66-1A6F7F883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095" b="-1"/>
          <a:stretch/>
        </p:blipFill>
        <p:spPr>
          <a:xfrm>
            <a:off x="569419" y="4426479"/>
            <a:ext cx="1472805" cy="159661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DEADFA2-398E-9388-8295-063D31FB3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6095" b="-1"/>
          <a:stretch/>
        </p:blipFill>
        <p:spPr>
          <a:xfrm rot="3765410" flipV="1">
            <a:off x="1448505" y="4094575"/>
            <a:ext cx="862484" cy="93498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09A7588-8EFD-A0C5-4235-45B7D657E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453"/>
          <a:stretch/>
        </p:blipFill>
        <p:spPr>
          <a:xfrm>
            <a:off x="9469547" y="5719093"/>
            <a:ext cx="1756858" cy="113890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F04D7D6-513C-D18A-AF21-D10F0E5D3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1" r="-750"/>
          <a:stretch/>
        </p:blipFill>
        <p:spPr>
          <a:xfrm>
            <a:off x="8844546" y="50582"/>
            <a:ext cx="1307037" cy="1325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04" y="2441448"/>
            <a:ext cx="3602736" cy="357530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DCC4A1-0DB3-3480-3A1A-78FC85FE7E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71816" y="2441448"/>
            <a:ext cx="3602736" cy="3575304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2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1B32A35F-9C9A-7C7D-DE93-B55FFF07D66E}"/>
              </a:ext>
            </a:extLst>
          </p:cNvPr>
          <p:cNvSpPr/>
          <p:nvPr userDrawn="1"/>
        </p:nvSpPr>
        <p:spPr>
          <a:xfrm>
            <a:off x="256674" y="256674"/>
            <a:ext cx="11678651" cy="6352673"/>
          </a:xfrm>
          <a:prstGeom prst="roundRect">
            <a:avLst>
              <a:gd name="adj" fmla="val 4303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8299DF-E702-8750-30F5-798D7C96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anchor="b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CE72F6-1D9D-E61E-F1EE-2861FDF7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2459736"/>
            <a:ext cx="2843784" cy="309067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AE94C-C299-8167-1BD9-4FC98C04C63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33672" y="2523744"/>
            <a:ext cx="6693408" cy="3273552"/>
          </a:xfrm>
        </p:spPr>
        <p:txBody>
          <a:bodyPr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8/6/20XX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47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3001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8/6/20XX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3001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5912" y="6563001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200">
          <a:solidFill>
            <a:schemeClr val="accent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1" y="850392"/>
            <a:ext cx="10420933" cy="4800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Beta Decay in the Context of EMPM and STDA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659" y="5233596"/>
            <a:ext cx="5485324" cy="949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cs-C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Denisova, Petr Vesel</a:t>
            </a:r>
            <a:r>
              <a:rPr lang="cs-C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Physics Institute of the Czech Academy of Sciences, </a:t>
            </a:r>
            <a:r>
              <a:rPr lang="cs-CZ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Řež, Czechia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9665319-FC8C-27AE-5E1F-132D5EDC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912" y="6563001"/>
            <a:ext cx="2743200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CBD12358-51D2-46B3-9BDE-DF29528B945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2" descr="Logo ÚJF - Ústav jaderné fyziky AV ČR">
            <a:extLst>
              <a:ext uri="{FF2B5EF4-FFF2-40B4-BE49-F238E27FC236}">
                <a16:creationId xmlns:a16="http://schemas.microsoft.com/office/drawing/2014/main" id="{37CBEA37-0D25-4DA4-785F-104420DDB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56" y="260094"/>
            <a:ext cx="2365049" cy="23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3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7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A8735-F1DC-1DE6-0A38-429B2F66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68" y="393155"/>
            <a:ext cx="10617798" cy="1000461"/>
          </a:xfrm>
          <a:noFill/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A7FF5-11CA-8F71-5951-B1099396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912" y="6563001"/>
            <a:ext cx="2743200" cy="228600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2C295-8922-6758-ED3E-C556D194429C}"/>
              </a:ext>
            </a:extLst>
          </p:cNvPr>
          <p:cNvSpPr txBox="1"/>
          <p:nvPr/>
        </p:nvSpPr>
        <p:spPr>
          <a:xfrm>
            <a:off x="499363" y="1140310"/>
            <a:ext cx="614478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beta decay is a rare nuclear process where particle, nuclear, and atomic physics intersect.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a testing ground for the Standard Model through two-neutrino double beta decay (2νββ).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also offers a pathway to physics beyond the Standard Model via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double beta decay (0νββ).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decay may uncover properties of the neutrino, one of the least understood particles.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presents a significant experimental challenge, being among the slowest known decay processes in nature.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focus our effort on the calculations of Nuclear Matrix Elements (NMEs).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B63571-3E6D-DC41-EE20-E6D80C70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149" y="1335756"/>
            <a:ext cx="5625580" cy="47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0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ECEBD4-35BF-26BB-D438-DA43EBD5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89" y="0"/>
            <a:ext cx="12078841" cy="6567544"/>
          </a:xfr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Employed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Mean-Field Approximation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Hartree-Fock (HF)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Wood-Saxon (WS)</a:t>
            </a:r>
          </a:p>
          <a:p>
            <a:pPr marL="457200" lvl="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1p–1h Excitations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Tamm-</a:t>
            </a:r>
            <a:r>
              <a:rPr lang="en-US" altLang="en-US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Dancoff</a:t>
            </a: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(TDA)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Proton-Neutron TDA (</a:t>
            </a:r>
            <a:r>
              <a:rPr lang="en-US" altLang="en-US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pnTDA</a:t>
            </a: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2p–2h Excitations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Tamm-</a:t>
            </a:r>
            <a:r>
              <a:rPr lang="en-US" altLang="en-US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Dancoff</a:t>
            </a: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Approximation (STDA)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of Motion Phonon Method (EMPM)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computation of Nuclear Matrix Elements (NMEs) for:</a:t>
            </a: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Two-neutrino double beta decay (2</a:t>
            </a:r>
            <a:r>
              <a:rPr lang="el-GR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νββ)</a:t>
            </a:r>
            <a:r>
              <a:rPr lang="en-US" altLang="en-US" sz="20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-US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double beta decay (0</a:t>
            </a:r>
            <a:r>
              <a:rPr lang="el-GR" altLang="en-US" sz="20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νββ)</a:t>
            </a:r>
            <a:endParaRPr lang="en-US" altLang="en-US" sz="20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diagram of a molecule&#10;&#10;AI-generated content may be incorrect.">
            <a:extLst>
              <a:ext uri="{FF2B5EF4-FFF2-40B4-BE49-F238E27FC236}">
                <a16:creationId xmlns:a16="http://schemas.microsoft.com/office/drawing/2014/main" id="{62933D45-D4BF-73E4-73E0-1E7F0327F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09" y="1553155"/>
            <a:ext cx="5659717" cy="29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3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/>
            </a:gs>
            <a:gs pos="59000">
              <a:schemeClr val="tx2">
                <a:lumMod val="90000"/>
                <a:alpha val="65163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F5E3-2B1C-7C0A-8581-67A9052D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17" y="-45881"/>
            <a:ext cx="10277856" cy="1030206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Matrix Element Results for 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33159-D030-2F82-A142-F759407283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072" y="984325"/>
                <a:ext cx="12096975" cy="5244353"/>
              </a:xfrm>
              <a:noFill/>
            </p:spPr>
            <p:txBody>
              <a:bodyPr>
                <a:noAutofit/>
              </a:bodyPr>
              <a:lstStyle/>
              <a:p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Transition chain: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 → 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 → </a:t>
                </a:r>
                <a:r>
                  <a:rPr lang="en-US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𝐺𝑇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begChr m:val="〈"/>
                                  <m:endChr m:val="〉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𝐺𝑇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i="1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𝑁𝑀𝐸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𝐺𝑇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p>
                                      </m:sSubSup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𝐺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rad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𝐺𝑇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Implication: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Theoretical NME values are too high — suggests </a:t>
                </a:r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quenching (q) of </a:t>
                </a:r>
                <a:r>
                  <a:rPr lang="en-US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~0.46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33159-D030-2F82-A142-F759407283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072" y="984325"/>
                <a:ext cx="12096975" cy="5244353"/>
              </a:xfrm>
              <a:blipFill>
                <a:blip r:embed="rId2"/>
                <a:stretch>
                  <a:fillRect l="-504" t="-3949" b="-4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7B9109-9E17-1A7A-3A9A-0F1C07BF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912" y="6563001"/>
            <a:ext cx="2743200" cy="228600"/>
          </a:xfrm>
        </p:spPr>
        <p:txBody>
          <a:bodyPr/>
          <a:lstStyle/>
          <a:p>
            <a:fld id="{CBD12358-51D2-46B3-9BDE-DF29528B945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365760"/>
            <a:ext cx="10277856" cy="16550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&amp; Outlook</a:t>
            </a:r>
            <a:br>
              <a:rPr lang="en-US" b="1" i="0" kern="1200" dirty="0">
                <a:latin typeface="+mj-lt"/>
                <a:ea typeface="+mj-ea"/>
                <a:cs typeface="+mj-cs"/>
              </a:rPr>
            </a:br>
            <a:endParaRPr lang="en-US" b="1" i="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16C8C-679A-4980-6FB9-08B3956996C8}"/>
              </a:ext>
            </a:extLst>
          </p:cNvPr>
          <p:cNvSpPr txBox="1"/>
          <p:nvPr/>
        </p:nvSpPr>
        <p:spPr>
          <a:xfrm>
            <a:off x="2478512" y="1941141"/>
            <a:ext cx="8269000" cy="44008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EMPM and STDA possibly offer consistent NME predictions but require CM correction, inclusion of 2p-2h configurations to calculation of </a:t>
            </a:r>
            <a:r>
              <a:rPr lang="en-US" sz="20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gₐ quenching can be, to large extend, explained by EMPM or STDA if they are consistently used in calculations of </a:t>
            </a:r>
            <a:r>
              <a:rPr lang="en-US" sz="20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 and </a:t>
            </a:r>
            <a:r>
              <a:rPr lang="en-US" sz="20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 to quasiparticle formalism (e.g., </a:t>
            </a:r>
            <a:r>
              <a:rPr lang="en-US" sz="20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Ge, </a:t>
            </a:r>
            <a:r>
              <a:rPr lang="en-US" sz="2000" spc="-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Se).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CM correction to STDA.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effect of 2p-2h or more-p-h on NMEs.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EFCF74D-1E15-403E-1ACC-673A754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5912" y="6563001"/>
            <a:ext cx="2743200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CBD12358-51D2-46B3-9BDE-DF29528B94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3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A0D7AA-8A21-B977-56ED-94406F299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1600200"/>
            <a:ext cx="10991088" cy="36576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5161665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ue spheres">
      <a:dk1>
        <a:srgbClr val="000000"/>
      </a:dk1>
      <a:lt1>
        <a:srgbClr val="FFFFFF"/>
      </a:lt1>
      <a:dk2>
        <a:srgbClr val="E3E7ED"/>
      </a:dk2>
      <a:lt2>
        <a:srgbClr val="E8E8E8"/>
      </a:lt2>
      <a:accent1>
        <a:srgbClr val="7673F7"/>
      </a:accent1>
      <a:accent2>
        <a:srgbClr val="B8C2FD"/>
      </a:accent2>
      <a:accent3>
        <a:srgbClr val="DFE3FC"/>
      </a:accent3>
      <a:accent4>
        <a:srgbClr val="55B3FD"/>
      </a:accent4>
      <a:accent5>
        <a:srgbClr val="99F7F7"/>
      </a:accent5>
      <a:accent6>
        <a:srgbClr val="FEE43F"/>
      </a:accent6>
      <a:hlink>
        <a:srgbClr val="467886"/>
      </a:hlink>
      <a:folHlink>
        <a:srgbClr val="96607D"/>
      </a:folHlink>
    </a:clrScheme>
    <a:fontScheme name="Custom 23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4076243_win32_CP_V3" id="{81AB0711-29F9-49D0-8A73-16AF25FD4C08}" vid="{D5AD44AB-53B9-4654-A4F8-1821A28F27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9" ma:contentTypeDescription="Create a new document." ma:contentTypeScope="" ma:versionID="6a914531ae0f23be31da2eba1f3b42a9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ae00154c9e66547f022c4923f88826d6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67F3CB5-3475-4129-AB60-D0C937DE9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</TotalTime>
  <Words>357</Words>
  <Application>Microsoft Office PowerPoint</Application>
  <PresentationFormat>Widescreen</PresentationFormat>
  <Paragraphs>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Times New Roman</vt:lpstr>
      <vt:lpstr>Custom</vt:lpstr>
      <vt:lpstr>Double Beta Decay in the Context of EMPM and STDA Methods</vt:lpstr>
      <vt:lpstr>PowerPoint Presentation</vt:lpstr>
      <vt:lpstr>PowerPoint Presentation</vt:lpstr>
      <vt:lpstr>Nuclear Matrix Element Results for 48Ca</vt:lpstr>
      <vt:lpstr>Summary &amp; Outlook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Dora D</dc:creator>
  <cp:lastModifiedBy>Dora D</cp:lastModifiedBy>
  <cp:revision>1</cp:revision>
  <dcterms:created xsi:type="dcterms:W3CDTF">2025-06-19T19:09:25Z</dcterms:created>
  <dcterms:modified xsi:type="dcterms:W3CDTF">2025-06-19T22:09:09Z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