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0275213" cy="42803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0E2B44"/>
    <a:srgbClr val="00AEED"/>
    <a:srgbClr val="FB9B9B"/>
    <a:srgbClr val="F73737"/>
    <a:srgbClr val="D20808"/>
    <a:srgbClr val="890505"/>
    <a:srgbClr val="FFD44B"/>
    <a:srgbClr val="684F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>
      <p:cViewPr>
        <p:scale>
          <a:sx n="75" d="100"/>
          <a:sy n="75" d="100"/>
        </p:scale>
        <p:origin x="-5630" y="-5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20:06:57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0 24575,'-1'0'0,"1"0"0,-1 1 0,0-1 0,1 0 0,-1 0 0,1 1 0,0-1 0,0 0 0,-1 0 0,1 0 0,-1 1 0,1-1 0,-1 0 0,1 1 0,-1-1 0,1 1 0,0-1 0,-1 1 0,1 0 0,0-1 0,0 0 0,0 0 0,0 1 0,0 0 0,-1-1 0,1 1 0,0 0 0,-4 17 0,4-18 0,-1 46 0,0-41 0,0-4 0,-3-8 0,3 2 0,-1 0 0,2 0 0,-1 0 0,1 0 0,-1-6 0,1 10 0,0-1 0,1 1 0,-1 0 0,0 0 0,0-1 0,1 1 0,-1 0 0,0 0 0,1-1 0,-1 2 0,2-4 0,-2 4 0,1-1 0,0 1 0,-1 0 0,0 0 0,0-1 0,1 1 0,0-1 0,-1 1 0,1-1 0,0 1 0,0 0 0,-1-1 0,0 1 0,1 0 0,0 0 0,-1 0 0,1 0 0,0 0 0,0 0 0,-1 0 0,0 0 0,1 0 0,1 0 0,0 1 0,2 0 0,-2 0 0,2 0 0,-2 0 0,0 0 0,2 1 0,-2-1 0,5 4 0,-4-2 0,110 89 0,-96-77 0,-17-15 0,4 4 0,0-2 0,-1 1 0,7 3 0,-9-5 0,0-1 0,0 1 0,-1-1 0,0 0 0,1 1 0,0-1 0,0 0 0,0 0 0,0 0 0,-1 0 0,1 0 0,1 0 0,-1 0 0,-1 0 0,1 0 0,-1-1 0,0 1 0,0 0 0,0 0 0,1-1 0,-1 1 0,0 0 0,1-1 0,-1 1 0,1 0 0,-1-1 0,0 1 0,1 0 0,-1 0 0,0 0 0,0-1 0,1 1 0,-1-1 0,0 1 0,0-1 0,0 1 0,0-2 0,0 0 0,1 0 0,-1-2 0,0 2 0,0-5 0,0 6 0,0 0 0,0-1 0,0 1 0,0 0 0,0-1 0,0 1 0,1 0 0,-1-1 0,0 0 0,1 2 0,-1-2 0,1 0 0,0 2 0,-1-2 0,0 1 0,1-1 0,0 2 0,0-1 0,0-1 0,-1 1 0,1 1 0,0-1 0,2-2 0,1 2 0,-1-2 0,0 2 0,2-1 0,-2 1 0,1-1 0,-1 2 0,1-1 0,6-1 0,34 0 0,-34 2 0,82 1 0,-158 1 0,-181-2 0,244 0 0,-4-1 0,0 2 0,-11 1 0,16-2 0,1 0 0,-1 0 0,1 1 0,0 0 0,-1-1 0,0 1 0,1 0 0,0 0 0,-1-1 0,1 1 0,0 0 0,-1 0 0,1 0 0,0 0 0,0 1 0,-2 1 0,2-2 0,1 1 0,0-2 0,0 1 0,-1 1 0,1-1 0,0 0 0,0 0 0,0 0 0,0 1 0,0-2 0,0 2 0,0-1 0,0 0 0,0 0 0,0 0 0,1 0 0,-1 1 0,0-2 0,0 1 0,1 1 0,0-1 0,-1-1 0,1 1 0,0 0 0,0 2 0,4 2 0,-1 0 0,1 0 0,5 4 0,-10-9 0,71 59 0,-44-42-1365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7T20:06:48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8T14:47:38.9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1806 309 24575,'-1'1'0,"0"-1"0,0 1 0,0-1 0,0 1 0,0-1 0,1 1 0,-1 0 0,0-1 0,0 1 0,0 0 0,0 0 0,1 0 0,-1 0 0,0 0 0,1 0 0,-1 0 0,0 0 0,1 0 0,-1 0 0,1 0 0,0 0 0,-1 0 0,1 0 0,0 0 0,-1 0 0,1 0 0,0 1 0,0 0 0,-5 43 0,5-39 0,-3 67 0,4 86 0,0-151 0,-1 1 0,2 0 0,-1-1 0,1 1 0,1-1 0,0 1 0,0-1 0,0 0 0,1 0 0,6 11 0,4 3 0,33 40 0,-26-37 0,-14-16 0,0-2 0,-1 1 0,2 0 0,0-2 0,0 1 0,1-1 0,-1-2 0,0 2 0,10 3 0,-2-4 0,-2 0 0,2-1 0,0-1 0,26 1 0,33-1 0,86-8 0,-153 4 0,0 0 0,0 0 0,0-1 0,-1-1 0,0 0 0,1 0 0,13-8 0,-19 9 0,2-1 0,-1 1 0,0-1 0,0 0 0,0 0 0,-1 0 0,1-1 0,0 0 0,-1 0 0,0 1 0,0-1 0,0 0 0,0 0 0,-1-1 0,1 2 0,-1-2 0,2-7 0,-1-1 0,-1 1 0,1-1 0,-1 1 0,-1-1 0,0 0 0,0 1 0,-1-1 0,-2-16 0,3 24 0,-1 1 0,-1 0 0,1 0 0,0-1 0,-1 1 0,0 1 0,1-1 0,-2 0 0,1 0 0,0 0 0,0 1 0,-1 0 0,0 0 0,1 0 0,-1 0 0,0 0 0,-1 0 0,1 1 0,0 0 0,1 0 0,-2 0 0,1 0 0,-1 1 0,1-1 0,-1 1 0,0 0 0,-3 0 0,-6-2 0,2 2 0,-2 0 0,0 1 0,2 0 0,-2 1 0,1 1 0,-1 0 0,2 1 0,-1 1 0,0 1 0,0-1 0,1 1 0,-1 2 0,-12 9 0,-8 5 0,1-1 0,-2-2 0,0-1 0,-1-3 0,1 0 0,-2-3 0,1-1 0,-2-3 0,0-1 0,-69 1 0,-86 10 0,110-6 0,54-6 0,0 2 0,1 0 0,-37 19 0,30-13 0,-49 13 0,40-13 0,32-9 0,0 0 0,-1-1 0,1 0 0,0-1 0,-14-1 0,20-1 0,1 0 0,1-1 0,-2-1 0,1 1 0,0-1 0,0 0 0,0 0 0,0 0 0,0 0 0,0-1 0,0 1 0,1 0 0,-1-1 0,-3-5 0,0-1 0,-1-1 0,1 0 0,-8-17 0,8 16 0,1 1 0,1-1 0,1-1 0,-1 1 0,1-1 0,-4-18 0,7 27 0,0-1 0,0 1 0,0-1 0,0 2 0,0-2 0,0 1 0,1-1 0,0 1 0,-1 0 0,1 0 0,0 0 0,0 0 0,0 0 0,1-1 0,-1 1 0,1 1 0,-1 0 0,1-1 0,0 0 0,-1 0 0,1 1 0,0 0 0,0-1 0,0 2 0,1-1 0,-1 0 0,1 0 0,3-1 0,13-8 0,0 1 0,1 1 0,-1 2 0,25-6 0,85-11 0,-49 10 0,-80 14 0,0 0 0,0 0 0,0 0 0,0 0 0,0 0 0,0 0 0,0 0 0,0 0 0,0 0 0,0-1 0,0 1 0,0 0 0,0 0 0,0 0 0,0 0 0,0 0 0,0 0 0,0 0 0,0 0 0,0 0 0,0 0 0,0-1 0,0 1 0,0 0 0,0 0 0,0 0 0,0 0 0,0 0 0,-18-1 0,-29-1 0,-6 0 0,28 0 0,-2 2 0,1 1 0,-49 9 0,63-6 0,0 1 0,1 0 0,0 0 0,0 1 0,0 2 0,1-2 0,-11 12 0,-63 70 0,60-61 0,-48 43 0,55-57 0,1 1 0,-3-3 0,2 1 0,-2-2 0,-1-1 0,-24 8 0,30-12 0,-1 1 0,1 2 0,1-1 0,-16 12 0,15-10 0,-2 1 0,-29 11 0,43-20 0,0 0 0,0-1 0,0 1 0,0 0 0,-1-1 0,1 0 0,0 0 0,1 1 0,-2-1 0,1-1 0,0 1 0,0 0 0,0-1 0,-1 0 0,1 1 0,0-1 0,0 0 0,0 0 0,0 0 0,0 0 0,0 0 0,0-1 0,1 1 0,-1-1 0,0 0 0,1 0 0,-1 0 0,1 0 0,-1 0 0,1 1 0,0-2 0,0 1 0,0 0 0,0-1 0,0 1 0,1-1 0,-1 1 0,0-1 0,1 1 0,-1-4 0,-2-12 0,1 1 0,0-1 0,1-1 0,2-28 0,-1 43 0,1-98 0,-1 36 0,8-82 0,-7 139 0,0 1 0,1-1 0,-1 1 0,1-1 0,0 2 0,1-2 0,0 1 0,7-13 0,-8 19 0,0 0 0,-1-1 0,1 1 0,0-1 0,0 1 0,0 0 0,0 0 0,1 0 0,-1 1 0,0 0 0,0-1 0,0 1 0,1-1 0,-1 1 0,1 0 0,-1 0 0,1 1 0,0-1 0,-1 1 0,1-1 0,0 1 0,0 0 0,-1 1 0,1-1 0,0 0 0,-1 1 0,3 1 0,2 1 0,0 0 0,0-1 0,0 2 0,-1 0 0,1 1 0,-2 0 0,1-1 0,0 1 0,-1 1 0,1 0 0,-1 0 0,0 1 0,-1-1 0,0 1 0,6 11 0,4 10 0,-2 0 0,17 53 0,-21-49 0,-1-1 0,-1 2 0,-3-1 0,1 0 0,-1 53 0,-1-40 0,-2-38 0,1 0 0,0 1 0,0-2 0,0 1 0,1 1 0,-1-2 0,6 11 0,-7-15 0,1-1 0,-1 1 0,1-1 0,0 0 0,0 0 0,0 0 0,-1 1 0,1-1 0,0 0 0,0 0 0,0 0 0,0 0 0,1-1 0,-1 1 0,0 0 0,0-1 0,0 0 0,0 1 0,1-1 0,-1 0 0,-1 1 0,1-1 0,1 0 0,-1 0 0,0 0 0,1 0 0,-1 0 0,0 0 0,0 0 0,1-1 0,-1 1 0,0-1 0,0 1 0,0 0 0,1 0 0,-1-1 0,0 0 0,0 0 0,0 1 0,0-1 0,0 0 0,2-2 0,16-16 0,0-1 0,0-2 0,29-44 0,-16 23 0,-19 26 0,0-1 0,0-1 0,-1-1 0,-1 0 0,-1-1 0,0 0 0,-1-1 0,-1 1 0,-1-2 0,-1 0 0,0-1 0,3-26 0,-8 46 0,-1 0 0,1 0 0,-1 0 0,0 0 0,0 0 0,-1 0 0,1 0 0,-1 0 0,0 1 0,1-1 0,-1 0 0,-1 0 0,0-4 0,0 7 0,1-2 0,-1 1 0,1 0 0,-1-1 0,0 1 0,1 0 0,-1 0 0,0 0 0,0 2 0,0-2 0,0 1 0,0-1 0,0 1 0,0 0 0,0 0 0,-1 0 0,1 0 0,-5 0 0,-2-1 0,1 1 0,0 1 0,0 0 0,-1 1 0,1 0 0,0 0 0,-1 1 0,2 0 0,-1 1 0,0 0 0,0 0 0,0 1 0,2 1 0,-2-1 0,1 1 0,0 0 0,0 1 0,0 1 0,1-1 0,1 1 0,-1 0 0,0 0 0,1 1 0,0-1 0,0 2 0,0 0 0,1-1 0,-5 17 0,3-6 0,-1 0 0,0 0 0,-1-1 0,-1 0 0,0 0 0,-1-2 0,-1 2 0,0-3 0,0 0 0,-26 25 0,35-37 0,1-1 0,-2 0 0,1-1 0,0 1 0,0-1 0,-1 0 0,1 0 0,-1 0 0,1 1 0,-1-2 0,0 1 0,1 0 0,-1-1 0,0 1 0,1-1 0,-1 0 0,0 0 0,1-1 0,-4 0 0,3 0 0,0-1 0,0 0 0,-1 1 0,1-1 0,0-1 0,1 1 0,-1-1 0,0 0 0,1 0 0,-1 0 0,1 1 0,0-1 0,0-1 0,-2-5 0,-1 1 0,0-2 0,1 0 0,0 0 0,1 0 0,0-1 0,0 1 0,-3-19 0,3-2 0,-1-42 0,4 30 0,0 40 0,0 1 0,0-1 0,0 0 0,0 1 0,-1-1 0,1 1 0,-1 0 0,1-1 0,-1 1 0,0-1 0,0 1 0,0 0 0,0-1 0,0 2 0,0-1 0,0 0 0,-1 0 0,1 0 0,-1 0 0,-1-2 0,1 3 0,0 0 0,0 0 0,0 0 0,0 0 0,0 1 0,0-1 0,0 1 0,0 0 0,0 0 0,0 0 0,0 0 0,0 0 0,1 0 0,-1 0 0,0 1 0,0 0 0,-3 0 0,-2 3 0,-1 0 0,1 0 0,0 1 0,1-1 0,-1 2 0,1-1 0,-1 1 0,1 0 0,-8 10 0,9-6 0,0-1 0,-1 2 0,1-2 0,0 2 0,1-1 0,0 2 0,1-2 0,0 2 0,0-1 0,1 0 0,-1 23 0,1 8 0,5 83 0,-1-48 0,-1-65 0,-1 30 0,1-36 0,-1-24 0,1-133 0,-3-190 0,2 337 0,-1 1 0,1 0 0,0-1 0,-1 1 0,1-1 0,-1 1 0,0 1 0,-1-2 0,1 1 0,0 0 0,-1 0 0,1 0 0,-1 0 0,-3-3 0,4 5 0,0 0 0,1 1 0,-1-1 0,0 0 0,0 1 0,0-1 0,1 1 0,-1-1 0,0 1 0,0 0 0,0-1 0,0 1 0,0 0 0,1 0 0,-1 0 0,0 0 0,0 0 0,0 0 0,-1 0 0,0 1 0,1-1 0,-1 1 0,1 0 0,-1 0 0,1 0 0,0 0 0,0 0 0,0 1 0,0-1 0,0 0 0,-1 0 0,1 0 0,0 1 0,-1 3 0,-2 1 0,2 0 0,-1 1 0,0 0 0,1-1 0,0 1 0,1 0 0,-1 0 0,1 0 0,-1 13 0,2 70 0,0-58 0,2 36 0,0 0 0,-3-1 0,-9 83 0,-6 25 0,4-342 0,-1 6 0,11-312 0,3 278 0,-1 1109 0,-1-894 0,0 0 0,-2 0 0,1-1 0,-2 1 0,-1-1 0,0 1 0,-1-2 0,-15 32 0,6 6 0,13-46 0,0 0 0,-1 1 0,0-2 0,-1 1 0,0-1 0,-7 14 0,11-22 0,-1 0 0,1 0 0,-1 0 0,1 1 0,0-1 0,-1 0 0,0 0 0,0-1 0,0 1 0,0 0 0,1 0 0,-1-1 0,0 0 0,0 1 0,0 0 0,0-1 0,0 1 0,0-1 0,-1 0 0,1 1 0,0-1 0,0 0 0,0 0 0,0 0 0,0 0 0,0 0 0,0 0 0,-2-1 0,1 0 0,0 0 0,0 0 0,0-1 0,0 1 0,0-1 0,1 0 0,-1 0 0,0 0 0,1 0 0,0 0 0,0-1 0,0 1 0,-1-2 0,-4-9 0,2 2 0,-1-1 0,1-1 0,-4-23 0,1-34 0,2-1 0,6-135 0,1 86 0,0 81 0,1 0 0,1 1 0,2 0 0,1 0 0,2 1 0,21-64 0,-21 72 0,-1-1 0,-1 1 0,-1-2 0,-1 1 0,-1-1 0,-2 1 0,1-33 0,-5 826 0,0-723 0,-9 63 0,0 13 0,10-104 0,-1 24 0,2-35 0,-1 1 0,1 0 0,0-1 0,-1 1 0,1-1 0,-1 0 0,1 1 0,-1-1 0,0 1 0,1-1 0,-1 0 0,0 1 0,0-1 0,0 0 0,0 0 0,0 1 0,-2 0 0,3-1 0,-1-1 0,0 0 0,1 0 0,-1 0 0,0 0 0,1 0 0,-1 0 0,0 0 0,1 0 0,-1 0 0,0 0 0,1 0 0,-1 0 0,0-1 0,1 1 0,-1 0 0,1 0 0,-1-1 0,0 1 0,1-1 0,-1 1 0,1-1 0,-1 1 0,1-1 0,-1 1 0,1-1 0,0 1 0,-1-1 0,1 0 0,-1 1 0,1-1 0,0 0 0,-1-1 0,-10-27 0,9 24 0,-10-30 0,2-1 0,1-2 0,2 1 0,1-1 0,-3-57 0,6-196 0,5 169 0,1 69 0,3 0 0,1 1 0,23-95 0,-26 132 0,-1 0 0,1-1 0,0 1 0,0 0 0,1 1 0,11-24 0,-16 39 0,0-1 0,0 0 0,0 1 0,0-1 0,0 0 0,0 1 0,0-1 0,0 0 0,0 0 0,0 0 0,1 1 0,-1-1 0,0 0 0,0 1 0,0-1 0,0 0 0,0 1 0,0-1 0,1 0 0,-1 1 0,0-1 0,0 0 0,0 0 0,1 1 0,-1-1 0,0 0 0,0 0 0,1 1 0,-1-1 0,0 0 0,1 0 0,-1 0 0,0 0 0,0 1 0,1-1 0,-1 0 0,0 0 0,1 0 0,-1 0 0,0 0 0,1 0 0,-1 0 0,0 0 0,0 0 0,1 0 0,-1 0 0,0-1 0,1 1 0,-1 0 0,0 0 0,0 0 0,1 0 0,-1 0 0,0-1 0,1 1 0,-1 0 0,0 0 0,0-1 0,0 1 0,1 0 0,-1 0 0,0-1 0,0 1 0,0 0 0,0-1 0,1 1 0,-1 0 0,0-1 0,4 33 0,-4-31 0,1 321 0,-4-145 0,3 326 0,0-1482 0,3 929 0,0 2 0,14-68 0,-17 114 0,1 0 0,-1 0 0,1-1 0,-1 1 0,1 0 0,-1-1 0,1 1 0,0 0 0,0 0 0,0 1 0,0-1 0,0 0 0,2-2 0,-3 4 0,0 0 0,0 0 0,0 0 0,1-1 0,-1 1 0,0 0 0,0 0 0,0 0 0,1 0 0,-1 0 0,0 0 0,0 0 0,0 0 0,1 0 0,-1 0 0,0 1 0,0-1 0,0 0 0,1 0 0,-1 0 0,0 0 0,0 0 0,0 0 0,0 0 0,1 1 0,-1-1 0,0 0 0,0 0 0,0 0 0,0 0 0,0 1 0,1-1 0,-1 0 0,0 0 0,0 0 0,0 1 0,0-1 0,0 0 0,5 22 0,0 55 0,-4 153 0,-3-105 0,2 463 0,0-752-1365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5:47:33.1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347 525 24575,'-81'1'0,"-96"-4"0,170 3 0,0-1 0,0-1 0,0 0 0,1 0 0,-1 0 0,0 0 0,1-1 0,-10-6 0,15 9 0,-1-1 0,1 0 0,0 0 0,0 0 0,0 1 0,0-1 0,-1 0 0,2-1 0,-1 1 0,0 0 0,0 0 0,0 0 0,0 0 0,1-1 0,-1 1 0,0 0 0,1-1 0,0 1 0,-1 0 0,1-1 0,0 1 0,-1-1 0,1 1 0,0 0 0,0-1 0,0 1 0,0-1 0,0 1 0,1-1 0,-1 1 0,0 0 0,1-1 0,-1 1 0,1-1 0,-1 1 0,1 0 0,0 0 0,-1-1 0,1 1 0,0 0 0,0 0 0,0 0 0,0 0 0,0 0 0,0 0 0,2-1 0,4-4 0,0 0 0,0 0 0,1 1 0,0 0 0,0 0 0,0 1 0,12-5 0,70-20 0,-7 3 0,2-15 0,-2-3 0,137-97 0,-203 129 0,20-13-682,58-54-1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5:47:36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5:47:38.4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6:50:59.5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1T16:51:00.0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79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1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3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54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7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40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60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64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4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2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94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84DBEE-83A4-4FBB-B71B-2D8EA769CA00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594BF9-3308-49F0-980C-FC4593175C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8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39" Type="http://schemas.openxmlformats.org/officeDocument/2006/relationships/image" Target="../media/image22.png"/><Relationship Id="rId21" Type="http://schemas.openxmlformats.org/officeDocument/2006/relationships/image" Target="../media/image11.png"/><Relationship Id="rId34" Type="http://schemas.openxmlformats.org/officeDocument/2006/relationships/image" Target="../media/image21.png"/><Relationship Id="rId42" Type="http://schemas.openxmlformats.org/officeDocument/2006/relationships/image" Target="../media/image23.png"/><Relationship Id="rId47" Type="http://schemas.openxmlformats.org/officeDocument/2006/relationships/image" Target="../media/image24.png"/><Relationship Id="rId50" Type="http://schemas.openxmlformats.org/officeDocument/2006/relationships/image" Target="../media/image25.png"/><Relationship Id="rId63" Type="http://schemas.openxmlformats.org/officeDocument/2006/relationships/image" Target="../media/image27.svg"/><Relationship Id="rId68" Type="http://schemas.openxmlformats.org/officeDocument/2006/relationships/image" Target="../media/image33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29" Type="http://schemas.openxmlformats.org/officeDocument/2006/relationships/image" Target="../media/image12.png"/><Relationship Id="rId11" Type="http://schemas.microsoft.com/office/2007/relationships/hdphoto" Target="../media/hdphoto1.wdp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7.png"/><Relationship Id="rId45" Type="http://schemas.openxmlformats.org/officeDocument/2006/relationships/image" Target="../media/image29.png"/><Relationship Id="rId58" Type="http://schemas.openxmlformats.org/officeDocument/2006/relationships/customXml" Target="../ink/ink4.xml"/><Relationship Id="rId66" Type="http://schemas.openxmlformats.org/officeDocument/2006/relationships/customXml" Target="../ink/ink8.xml"/><Relationship Id="rId5" Type="http://schemas.openxmlformats.org/officeDocument/2006/relationships/hyperlink" Target="mailto:antonino.pitronaci@dfa.unict.it" TargetMode="External"/><Relationship Id="rId61" Type="http://schemas.openxmlformats.org/officeDocument/2006/relationships/customXml" Target="../ink/ink6.xml"/><Relationship Id="rId10" Type="http://schemas.openxmlformats.org/officeDocument/2006/relationships/image" Target="../media/image7.png"/><Relationship Id="rId31" Type="http://schemas.openxmlformats.org/officeDocument/2006/relationships/image" Target="../media/image13.png"/><Relationship Id="rId44" Type="http://schemas.openxmlformats.org/officeDocument/2006/relationships/image" Target="../media/image31.png"/><Relationship Id="rId60" Type="http://schemas.openxmlformats.org/officeDocument/2006/relationships/customXml" Target="../ink/ink5.xml"/><Relationship Id="rId65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0.png"/><Relationship Id="rId30" Type="http://schemas.openxmlformats.org/officeDocument/2006/relationships/image" Target="../media/image17.png"/><Relationship Id="rId35" Type="http://schemas.openxmlformats.org/officeDocument/2006/relationships/image" Target="../media/image210.png"/><Relationship Id="rId43" Type="http://schemas.openxmlformats.org/officeDocument/2006/relationships/image" Target="../media/image30.png"/><Relationship Id="rId48" Type="http://schemas.openxmlformats.org/officeDocument/2006/relationships/hyperlink" Target="https://pixabay.com/it/idea-disegno-luce-lampadina-1195915/" TargetMode="External"/><Relationship Id="rId64" Type="http://schemas.openxmlformats.org/officeDocument/2006/relationships/customXml" Target="../ink/ink7.xml"/><Relationship Id="rId69" Type="http://schemas.openxmlformats.org/officeDocument/2006/relationships/image" Target="../media/image40.png"/><Relationship Id="rId8" Type="http://schemas.openxmlformats.org/officeDocument/2006/relationships/customXml" Target="../ink/ink1.xml"/><Relationship Id="rId51" Type="http://schemas.openxmlformats.org/officeDocument/2006/relationships/customXml" Target="../ink/ink3.xml"/><Relationship Id="rId3" Type="http://schemas.openxmlformats.org/officeDocument/2006/relationships/image" Target="../media/image2.png"/><Relationship Id="rId12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image" Target="../media/image20.png"/><Relationship Id="rId46" Type="http://schemas.openxmlformats.org/officeDocument/2006/relationships/image" Target="../media/image33.png"/><Relationship Id="rId59" Type="http://schemas.openxmlformats.org/officeDocument/2006/relationships/image" Target="../media/image42.png"/><Relationship Id="rId67" Type="http://schemas.openxmlformats.org/officeDocument/2006/relationships/image" Target="../media/image32.png"/><Relationship Id="rId41" Type="http://schemas.openxmlformats.org/officeDocument/2006/relationships/image" Target="../media/image28.png"/><Relationship Id="rId6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customXml" Target="../ink/ink2.xml"/><Relationship Id="rId23" Type="http://schemas.microsoft.com/office/2007/relationships/hdphoto" Target="../media/hdphoto3.wdp"/><Relationship Id="rId28" Type="http://schemas.openxmlformats.org/officeDocument/2006/relationships/image" Target="../media/image15.png"/><Relationship Id="rId36" Type="http://schemas.openxmlformats.org/officeDocument/2006/relationships/image" Target="../media/image18.png"/><Relationship Id="rId49" Type="http://schemas.openxmlformats.org/officeDocument/2006/relationships/image" Target="../media/image35.png"/><Relationship Id="rId57" Type="http://schemas.openxmlformats.org/officeDocument/2006/relationships/image" Target="../media/image3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uppo 118">
            <a:extLst>
              <a:ext uri="{FF2B5EF4-FFF2-40B4-BE49-F238E27FC236}">
                <a16:creationId xmlns:a16="http://schemas.microsoft.com/office/drawing/2014/main" id="{8E23E29F-3690-8837-EB23-A87DD1147A94}"/>
              </a:ext>
            </a:extLst>
          </p:cNvPr>
          <p:cNvGrpSpPr/>
          <p:nvPr/>
        </p:nvGrpSpPr>
        <p:grpSpPr>
          <a:xfrm>
            <a:off x="-39915" y="-76202"/>
            <a:ext cx="30405695" cy="42896656"/>
            <a:chOff x="-39915" y="-76202"/>
            <a:chExt cx="30405695" cy="42896656"/>
          </a:xfrm>
        </p:grpSpPr>
        <p:grpSp>
          <p:nvGrpSpPr>
            <p:cNvPr id="96" name="Gruppo 95">
              <a:extLst>
                <a:ext uri="{FF2B5EF4-FFF2-40B4-BE49-F238E27FC236}">
                  <a16:creationId xmlns:a16="http://schemas.microsoft.com/office/drawing/2014/main" id="{1C325D20-EB19-DFF8-2A81-2D720089A444}"/>
                </a:ext>
              </a:extLst>
            </p:cNvPr>
            <p:cNvGrpSpPr/>
            <p:nvPr/>
          </p:nvGrpSpPr>
          <p:grpSpPr>
            <a:xfrm>
              <a:off x="-39915" y="-76202"/>
              <a:ext cx="30405695" cy="42896656"/>
              <a:chOff x="-39915" y="-76202"/>
              <a:chExt cx="30405695" cy="42896656"/>
            </a:xfrm>
          </p:grpSpPr>
          <p:grpSp>
            <p:nvGrpSpPr>
              <p:cNvPr id="92" name="Gruppo 91">
                <a:extLst>
                  <a:ext uri="{FF2B5EF4-FFF2-40B4-BE49-F238E27FC236}">
                    <a16:creationId xmlns:a16="http://schemas.microsoft.com/office/drawing/2014/main" id="{B81867B0-CCA8-5E18-C97F-DE82293066B8}"/>
                  </a:ext>
                </a:extLst>
              </p:cNvPr>
              <p:cNvGrpSpPr/>
              <p:nvPr/>
            </p:nvGrpSpPr>
            <p:grpSpPr>
              <a:xfrm>
                <a:off x="-39915" y="-76202"/>
                <a:ext cx="30405695" cy="42896656"/>
                <a:chOff x="-39915" y="-76202"/>
                <a:chExt cx="30405695" cy="42896656"/>
              </a:xfrm>
            </p:grpSpPr>
            <p:grpSp>
              <p:nvGrpSpPr>
                <p:cNvPr id="113" name="Gruppo 112">
                  <a:extLst>
                    <a:ext uri="{FF2B5EF4-FFF2-40B4-BE49-F238E27FC236}">
                      <a16:creationId xmlns:a16="http://schemas.microsoft.com/office/drawing/2014/main" id="{19F40D25-5F31-853C-2490-53706E017729}"/>
                    </a:ext>
                  </a:extLst>
                </p:cNvPr>
                <p:cNvGrpSpPr/>
                <p:nvPr/>
              </p:nvGrpSpPr>
              <p:grpSpPr>
                <a:xfrm>
                  <a:off x="-39915" y="-76202"/>
                  <a:ext cx="30405695" cy="42896656"/>
                  <a:chOff x="-39915" y="-76202"/>
                  <a:chExt cx="30405695" cy="42896656"/>
                </a:xfrm>
              </p:grpSpPr>
              <p:grpSp>
                <p:nvGrpSpPr>
                  <p:cNvPr id="15" name="Gruppo 14">
                    <a:extLst>
                      <a:ext uri="{FF2B5EF4-FFF2-40B4-BE49-F238E27FC236}">
                        <a16:creationId xmlns:a16="http://schemas.microsoft.com/office/drawing/2014/main" id="{6C38D2A0-9329-C3A0-A955-B5CBF8E6C934}"/>
                      </a:ext>
                    </a:extLst>
                  </p:cNvPr>
                  <p:cNvGrpSpPr/>
                  <p:nvPr/>
                </p:nvGrpSpPr>
                <p:grpSpPr>
                  <a:xfrm>
                    <a:off x="248614" y="11693751"/>
                    <a:ext cx="12043460" cy="6428825"/>
                    <a:chOff x="754340" y="12952392"/>
                    <a:chExt cx="10617199" cy="8279187"/>
                  </a:xfrm>
                </p:grpSpPr>
                <p:sp>
                  <p:nvSpPr>
                    <p:cNvPr id="25" name="Rettangolo 24">
                      <a:extLst>
                        <a:ext uri="{FF2B5EF4-FFF2-40B4-BE49-F238E27FC236}">
                          <a16:creationId xmlns:a16="http://schemas.microsoft.com/office/drawing/2014/main" id="{035B5843-4BBD-47FB-4AB4-A81F0C8C6A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40" y="12952392"/>
                      <a:ext cx="10617199" cy="79779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35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Abstract</a:t>
                      </a:r>
                    </a:p>
                  </p:txBody>
                </p:sp>
                <p:sp>
                  <p:nvSpPr>
                    <p:cNvPr id="9" name="Rettangolo 8">
                      <a:extLst>
                        <a:ext uri="{FF2B5EF4-FFF2-40B4-BE49-F238E27FC236}">
                          <a16:creationId xmlns:a16="http://schemas.microsoft.com/office/drawing/2014/main" id="{13151B2E-4A9C-63E1-38BD-80BDA90759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40" y="13748997"/>
                      <a:ext cx="10617199" cy="74825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" name="CasellaDiTesto 6">
                          <a:extLst>
                            <a:ext uri="{FF2B5EF4-FFF2-40B4-BE49-F238E27FC236}">
                              <a16:creationId xmlns:a16="http://schemas.microsoft.com/office/drawing/2014/main" id="{BB8BA37B-AC84-DFFF-636C-E5C9E2097B0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78197" y="14031985"/>
                          <a:ext cx="10364848" cy="68174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just"/>
                          <a:r>
                            <a:rPr lang="en-GB" sz="2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NUMEN (NUclear Matrix Elements for Neutrinoless double beta decay) and NURE (NUclear REactions for neutrinoless double beta decay) projects have recently been proposed at the INFN-LNS laboratory to study Heavy-Ion-induced Double Charge Exchange (HI-DCE) reactions to provide data-driven information on the neutrinoless double beta (</a:t>
                          </a:r>
                          <a14:m>
                            <m:oMath xmlns:m="http://schemas.openxmlformats.org/officeDocument/2006/math">
                              <m:r>
                                <a:rPr lang="en-GB" sz="26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sz="26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𝜈𝛽𝛽</m:t>
                              </m:r>
                            </m:oMath>
                          </a14:m>
                          <a:r>
                            <a:rPr lang="en-GB" sz="2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)-decay nuclear matrix elements. To access the small HI-DCE reaction cross sections (tens of nb), the use of high-intensity beams is a key feature; the MAGNEX facility at INFN-LNS needs  a substantial upgrade, requiring a new focal plane detector (a low-pressure gas tracker based on a micropattern gas detector and a telescope array of SiC – CsI(Tl) for particle identification) and a scintillator array of LaBr</a:t>
                          </a:r>
                          <a:r>
                            <a:rPr lang="en-GB" sz="2600" baseline="-25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GB" sz="2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(Ce). These new devices must cope with extremely high fluxes of reaction products (up to MHz of ions) and should be sufficiently radiation-hard (up to fluencies of 10</a:t>
                          </a:r>
                          <a:r>
                            <a:rPr lang="en-GB" sz="2600" baseline="30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r>
                            <a:rPr lang="en-GB" sz="2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ions/cm</a:t>
                          </a:r>
                          <a:r>
                            <a:rPr lang="en-GB" sz="2600" baseline="300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GB" sz="2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while guaranteeing the good performance of the previous detection systems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260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it-IT" sz="26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it-IT" sz="26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it-IT" sz="26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GB" sz="26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</m:oMath>
                          </a14:m>
                          <a:r>
                            <a:rPr lang="en-GB" sz="2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1/300,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260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GB" sz="26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6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sz="26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2600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</m:oMath>
                          </a14:m>
                          <a:r>
                            <a:rPr lang="en-GB" sz="2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0.2°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it-IT" sz="2600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sz="26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26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sz="26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26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~1/1000</m:t>
                              </m:r>
                            </m:oMath>
                          </a14:m>
                          <a:r>
                            <a:rPr lang="en-GB" sz="2600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).</a:t>
                          </a:r>
                          <a:endParaRPr lang="it-IT" sz="26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7" name="CasellaDiTesto 6">
                          <a:extLst>
                            <a:ext uri="{FF2B5EF4-FFF2-40B4-BE49-F238E27FC236}">
                              <a16:creationId xmlns:a16="http://schemas.microsoft.com/office/drawing/2014/main" id="{BB8BA37B-AC84-DFFF-636C-E5C9E2097B0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878197" y="14031985"/>
                          <a:ext cx="10364848" cy="6817421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l="-933" t="-1037" r="-881" b="-195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it-IT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14" name="Gruppo 13">
                    <a:extLst>
                      <a:ext uri="{FF2B5EF4-FFF2-40B4-BE49-F238E27FC236}">
                        <a16:creationId xmlns:a16="http://schemas.microsoft.com/office/drawing/2014/main" id="{AFA6787B-47E3-C558-AC7B-F9F0948EEB75}"/>
                      </a:ext>
                    </a:extLst>
                  </p:cNvPr>
                  <p:cNvGrpSpPr/>
                  <p:nvPr/>
                </p:nvGrpSpPr>
                <p:grpSpPr>
                  <a:xfrm>
                    <a:off x="-39915" y="-76202"/>
                    <a:ext cx="30405695" cy="42896656"/>
                    <a:chOff x="-39915" y="-76202"/>
                    <a:chExt cx="30405695" cy="42896656"/>
                  </a:xfrm>
                </p:grpSpPr>
                <p:grpSp>
                  <p:nvGrpSpPr>
                    <p:cNvPr id="20" name="Gruppo 19">
                      <a:extLst>
                        <a:ext uri="{FF2B5EF4-FFF2-40B4-BE49-F238E27FC236}">
                          <a16:creationId xmlns:a16="http://schemas.microsoft.com/office/drawing/2014/main" id="{DB8CA907-E4F7-B224-955F-BD4B3ED175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9915" y="-76202"/>
                      <a:ext cx="30405695" cy="42896656"/>
                      <a:chOff x="-65315" y="-76202"/>
                      <a:chExt cx="30405695" cy="42896656"/>
                    </a:xfrm>
                  </p:grpSpPr>
                  <p:sp>
                    <p:nvSpPr>
                      <p:cNvPr id="4" name="Rettangolo 3">
                        <a:extLst>
                          <a:ext uri="{FF2B5EF4-FFF2-40B4-BE49-F238E27FC236}">
                            <a16:creationId xmlns:a16="http://schemas.microsoft.com/office/drawing/2014/main" id="{C7B3E236-E410-81DD-2384-8E459B0A6E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65315" y="-76202"/>
                        <a:ext cx="30348000" cy="1146424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tx2"/>
                          </a:gs>
                          <a:gs pos="44000">
                            <a:schemeClr val="tx2">
                              <a:lumMod val="75000"/>
                              <a:lumOff val="25000"/>
                            </a:schemeClr>
                          </a:gs>
                          <a:gs pos="71000">
                            <a:schemeClr val="accent4">
                              <a:lumMod val="75000"/>
                            </a:schemeClr>
                          </a:gs>
                          <a:gs pos="100000">
                            <a:srgbClr val="00B0F0"/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 dirty="0"/>
                      </a:p>
                    </p:txBody>
                  </p:sp>
                  <p:sp>
                    <p:nvSpPr>
                      <p:cNvPr id="19" name="Rettangolo 18">
                        <a:extLst>
                          <a:ext uri="{FF2B5EF4-FFF2-40B4-BE49-F238E27FC236}">
                            <a16:creationId xmlns:a16="http://schemas.microsoft.com/office/drawing/2014/main" id="{6719808F-94DB-50ED-3B9F-EDA6B71280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620" y="41380454"/>
                        <a:ext cx="30348000" cy="14400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lumMod val="50000"/>
                            </a:schemeClr>
                          </a:gs>
                          <a:gs pos="50000">
                            <a:srgbClr val="00AEED">
                              <a:shade val="67500"/>
                              <a:satMod val="115000"/>
                            </a:srgbClr>
                          </a:gs>
                          <a:gs pos="100000">
                            <a:srgbClr val="00AEED">
                              <a:shade val="100000"/>
                              <a:satMod val="115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  <p:sp>
                  <p:nvSpPr>
                    <p:cNvPr id="2" name="CasellaDiTesto 1">
                      <a:extLst>
                        <a:ext uri="{FF2B5EF4-FFF2-40B4-BE49-F238E27FC236}">
                          <a16:creationId xmlns:a16="http://schemas.microsoft.com/office/drawing/2014/main" id="{8C144C9F-A8DC-C1D3-D027-756F296DA3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0966" y="3167789"/>
                      <a:ext cx="22613281" cy="21236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new gas tracker of the MAGNEX spectrometer for high-rate ion detection: an experimental challenge for the NUMEN project</a:t>
                      </a:r>
                      <a:endParaRPr lang="it-IT" sz="66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" name="CasellaDiTesto 2">
                      <a:extLst>
                        <a:ext uri="{FF2B5EF4-FFF2-40B4-BE49-F238E27FC236}">
                          <a16:creationId xmlns:a16="http://schemas.microsoft.com/office/drawing/2014/main" id="{98C805DF-29FD-A186-FE5C-D485491814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4969" y="6362421"/>
                      <a:ext cx="28425274" cy="11695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Pitronaci</a:t>
                      </a:r>
                      <a:r>
                        <a:rPr lang="it-IT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a,b*</a:t>
                      </a:r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A. Boiano</a:t>
                      </a:r>
                      <a:r>
                        <a:rPr lang="it-IT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G. Brischetto</a:t>
                      </a:r>
                      <a:r>
                        <a:rPr lang="it-IT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D. Calvo</a:t>
                      </a:r>
                      <a:r>
                        <a:rPr lang="it-IT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F. Cappuzzello</a:t>
                      </a:r>
                      <a:r>
                        <a:rPr lang="it-IT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a,b</a:t>
                      </a:r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M. Cavallaro</a:t>
                      </a:r>
                      <a:r>
                        <a:rPr lang="it-IT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I. Ciraldo</a:t>
                      </a:r>
                      <a:r>
                        <a:rPr lang="it-IT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K. Palli</a:t>
                      </a:r>
                      <a:r>
                        <a:rPr lang="it-IT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e,f</a:t>
                      </a:r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D. Pierroutsaku</a:t>
                      </a:r>
                      <a:r>
                        <a:rPr lang="it-IT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D. Sartirana</a:t>
                      </a:r>
                      <a:r>
                        <a:rPr lang="it-IT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O. Sgouros</a:t>
                      </a:r>
                      <a:r>
                        <a:rPr lang="it-IT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it-IT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 Soukeras</a:t>
                      </a:r>
                      <a:r>
                        <a:rPr lang="en-US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D. Torresi</a:t>
                      </a:r>
                      <a:r>
                        <a:rPr lang="en-US" sz="35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 </a:t>
                      </a:r>
                      <a:r>
                        <a:rPr lang="en-US" sz="35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NUMEN Collaboration</a:t>
                      </a:r>
                    </a:p>
                  </p:txBody>
                </p:sp>
                <p:pic>
                  <p:nvPicPr>
                    <p:cNvPr id="18" name="Immagine 17" descr="Immagine che contiene testo, Carattere, Elementi grafici, logo&#10;&#10;Il contenuto generato dall'IA potrebbe non essere corretto.">
                      <a:extLst>
                        <a:ext uri="{FF2B5EF4-FFF2-40B4-BE49-F238E27FC236}">
                          <a16:creationId xmlns:a16="http://schemas.microsoft.com/office/drawing/2014/main" id="{D8F3A950-688D-CB6B-4D7D-BC3103A6884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411" t="18436" r="5772" b="18436"/>
                    <a:stretch>
                      <a:fillRect/>
                    </a:stretch>
                  </p:blipFill>
                  <p:spPr>
                    <a:xfrm>
                      <a:off x="553349" y="354345"/>
                      <a:ext cx="6805250" cy="24696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Immagine 21" descr="Immagine che contiene testo, Carattere, logo, Elementi grafici&#10;&#10;Il contenuto generato dall'IA potrebbe non essere corretto.">
                      <a:extLst>
                        <a:ext uri="{FF2B5EF4-FFF2-40B4-BE49-F238E27FC236}">
                          <a16:creationId xmlns:a16="http://schemas.microsoft.com/office/drawing/2014/main" id="{191C1081-D173-741E-E804-E938C444A87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411630" y="354345"/>
                      <a:ext cx="3818987" cy="246999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4" name="Rettangolo 23">
                      <a:extLst>
                        <a:ext uri="{FF2B5EF4-FFF2-40B4-BE49-F238E27FC236}">
                          <a16:creationId xmlns:a16="http://schemas.microsoft.com/office/drawing/2014/main" id="{1FC87BA7-23D3-793B-8E06-91351F281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82256" y="2926080"/>
                      <a:ext cx="22310701" cy="2853209"/>
                    </a:xfrm>
                    <a:prstGeom prst="rect">
                      <a:avLst/>
                    </a:prstGeom>
                    <a:noFill/>
                    <a:ln w="76200">
                      <a:solidFill>
                        <a:schemeClr val="bg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" name="CasellaDiTesto 4">
                      <a:extLst>
                        <a:ext uri="{FF2B5EF4-FFF2-40B4-BE49-F238E27FC236}">
                          <a16:creationId xmlns:a16="http://schemas.microsoft.com/office/drawing/2014/main" id="{295B9F90-611A-2A54-6E11-B862534A17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43606" y="41779474"/>
                      <a:ext cx="26388000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3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it-IT" sz="3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Corresppnding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30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it-IT" sz="3000" u="sng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Pitronaci - 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antonino.pitronaci@dfa.unict.it</a:t>
                      </a:r>
                      <a:r>
                        <a:rPr lang="it-IT" sz="3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</a:t>
                      </a:r>
                    </a:p>
                  </p:txBody>
                </p:sp>
                <p:sp>
                  <p:nvSpPr>
                    <p:cNvPr id="13" name="CasellaDiTesto 12">
                      <a:extLst>
                        <a:ext uri="{FF2B5EF4-FFF2-40B4-BE49-F238E27FC236}">
                          <a16:creationId xmlns:a16="http://schemas.microsoft.com/office/drawing/2014/main" id="{BC8E5969-88A4-F084-494A-7712D9611E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45941" y="8123043"/>
                      <a:ext cx="16783331" cy="28623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it-IT" sz="30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it-IT" sz="3000" i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 of Physics “E. Majorana”, UniCT, Via S. Sofia, 64, 95123 Catania, Italy</a:t>
                      </a:r>
                      <a:endParaRPr lang="it-IT" sz="30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30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it-IT" sz="3000" i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INFN, Laboratori Nazionali del Sud, via S. Sofia, 62, 95125 Catania, Italy</a:t>
                      </a:r>
                      <a:endParaRPr lang="it-IT" sz="30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30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it-IT" sz="3000" i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 – Sezione di Napoli, Via Cintia, 80126, Napoli, Italy</a:t>
                      </a:r>
                      <a:endParaRPr lang="it-IT" sz="30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30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it-IT" sz="3000" i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INFN - Sezione di Torino, Via Pietro Giuria, 1, 10125 Torino, Italy</a:t>
                      </a:r>
                      <a:endParaRPr lang="it-IT" sz="30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30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3000" i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 of Physics and HINP, The University of Ioannina, 45110 Ioannina, Greece</a:t>
                      </a:r>
                      <a:endParaRPr lang="it-IT" sz="30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3000" i="1" baseline="30000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3000" i="1" dirty="0"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 of Chemistry, National and Kapodistrian University of Athens and HINP, 15771 Athens, Greece</a:t>
                      </a:r>
                      <a:endParaRPr lang="it-IT" sz="3000" dirty="0">
                        <a:solidFill>
                          <a:schemeClr val="bg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32" name="Gruppo 31">
                    <a:extLst>
                      <a:ext uri="{FF2B5EF4-FFF2-40B4-BE49-F238E27FC236}">
                        <a16:creationId xmlns:a16="http://schemas.microsoft.com/office/drawing/2014/main" id="{F4A8F083-B5A7-4567-5E18-CC6E59C020EF}"/>
                      </a:ext>
                    </a:extLst>
                  </p:cNvPr>
                  <p:cNvGrpSpPr/>
                  <p:nvPr/>
                </p:nvGrpSpPr>
                <p:grpSpPr>
                  <a:xfrm>
                    <a:off x="12559246" y="11688769"/>
                    <a:ext cx="17442569" cy="6431287"/>
                    <a:chOff x="12559246" y="12168829"/>
                    <a:chExt cx="17442569" cy="6431287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7" name="Rettangolo 16">
                          <a:extLst>
                            <a:ext uri="{FF2B5EF4-FFF2-40B4-BE49-F238E27FC236}">
                              <a16:creationId xmlns:a16="http://schemas.microsoft.com/office/drawing/2014/main" id="{FDC60332-5A14-F4A3-EE3C-004B404006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559247" y="12168829"/>
                          <a:ext cx="17441489" cy="72000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it-IT" sz="3500" dirty="0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it-IT" sz="3500" b="0" i="1" smtClean="0">
                                  <a:effectLst>
                                    <a:glow rad="228600">
                                      <a:schemeClr val="accent4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𝜈𝛽𝛽</m:t>
                              </m:r>
                            </m:oMath>
                          </a14:m>
                          <a:r>
                            <a:rPr lang="it-IT" sz="3500" dirty="0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it-IT" sz="3500" dirty="0" err="1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</a:t>
                          </a:r>
                          <a:r>
                            <a:rPr lang="it-IT" sz="3500" dirty="0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&amp; HI-DCE reactions</a:t>
                          </a:r>
                        </a:p>
                      </p:txBody>
                    </p:sp>
                  </mc:Choice>
                  <mc:Fallback xmlns="">
                    <p:sp>
                      <p:nvSpPr>
                        <p:cNvPr id="17" name="Rettangolo 16">
                          <a:extLst>
                            <a:ext uri="{FF2B5EF4-FFF2-40B4-BE49-F238E27FC236}">
                              <a16:creationId xmlns:a16="http://schemas.microsoft.com/office/drawing/2014/main" id="{FDC60332-5A14-F4A3-EE3C-004B40400691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559247" y="12168829"/>
                          <a:ext cx="17441489" cy="720000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t="-23770" b="-4016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it-IT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1" name="Rettangolo 20">
                      <a:extLst>
                        <a:ext uri="{FF2B5EF4-FFF2-40B4-BE49-F238E27FC236}">
                          <a16:creationId xmlns:a16="http://schemas.microsoft.com/office/drawing/2014/main" id="{5DA275BF-987C-03BA-8279-0F3D94D183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59246" y="12815777"/>
                      <a:ext cx="17442569" cy="578433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/>
                    </a:p>
                  </p:txBody>
                </p:sp>
              </p:grpSp>
              <p:grpSp>
                <p:nvGrpSpPr>
                  <p:cNvPr id="86" name="Gruppo 85">
                    <a:extLst>
                      <a:ext uri="{FF2B5EF4-FFF2-40B4-BE49-F238E27FC236}">
                        <a16:creationId xmlns:a16="http://schemas.microsoft.com/office/drawing/2014/main" id="{8CADA0AE-6FA5-6BD2-72C7-E97564BBB49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21517335" y="12916952"/>
                    <a:ext cx="1779830" cy="1605060"/>
                    <a:chOff x="11281671" y="19772444"/>
                    <a:chExt cx="5215731" cy="4604916"/>
                  </a:xfrm>
                </p:grpSpPr>
                <p:pic>
                  <p:nvPicPr>
                    <p:cNvPr id="81" name="Immagine 80" descr="Immagine che contiene sorriso, persona, cartone animato, Viso umano&#10;&#10;Il contenuto generato dall'IA potrebbe non essere corretto.">
                      <a:extLst>
                        <a:ext uri="{FF2B5EF4-FFF2-40B4-BE49-F238E27FC236}">
                          <a16:creationId xmlns:a16="http://schemas.microsoft.com/office/drawing/2014/main" id="{55769561-7D7A-98E8-63BD-941F11CE1CC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991" t="32351" r="15386" b="-1"/>
                    <a:stretch>
                      <a:fillRect/>
                    </a:stretch>
                  </p:blipFill>
                  <p:spPr>
                    <a:xfrm>
                      <a:off x="11281671" y="19772444"/>
                      <a:ext cx="5215731" cy="4604916"/>
                    </a:xfrm>
                    <a:prstGeom prst="rect">
                      <a:avLst/>
                    </a:prstGeom>
                  </p:spPr>
                </p:pic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8">
                      <p14:nvContentPartPr>
                        <p14:cNvPr id="85" name="Input penna 84">
                          <a:extLst>
                            <a:ext uri="{FF2B5EF4-FFF2-40B4-BE49-F238E27FC236}">
                              <a16:creationId xmlns:a16="http://schemas.microsoft.com/office/drawing/2014/main" id="{E7F7AC4B-A441-7774-E95D-1EA39B432D2D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3503357" y="19799550"/>
                        <a:ext cx="443881" cy="244439"/>
                      </p14:xfrm>
                    </p:contentPart>
                  </mc:Choice>
                  <mc:Fallback xmlns="">
                    <p:pic>
                      <p:nvPicPr>
                        <p:cNvPr id="85" name="Input penna 84">
                          <a:extLst>
                            <a:ext uri="{FF2B5EF4-FFF2-40B4-BE49-F238E27FC236}">
                              <a16:creationId xmlns:a16="http://schemas.microsoft.com/office/drawing/2014/main" id="{E7F7AC4B-A441-7774-E95D-1EA39B432D2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318846" y="19619057"/>
                          <a:ext cx="811849" cy="604393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p:grpSp>
                <p:nvGrpSpPr>
                  <p:cNvPr id="27" name="Gruppo 26">
                    <a:extLst>
                      <a:ext uri="{FF2B5EF4-FFF2-40B4-BE49-F238E27FC236}">
                        <a16:creationId xmlns:a16="http://schemas.microsoft.com/office/drawing/2014/main" id="{2C117EE2-D52F-2FD4-1CD7-9BE5F8B54F8F}"/>
                      </a:ext>
                    </a:extLst>
                  </p:cNvPr>
                  <p:cNvGrpSpPr/>
                  <p:nvPr/>
                </p:nvGrpSpPr>
                <p:grpSpPr>
                  <a:xfrm>
                    <a:off x="20695098" y="14561497"/>
                    <a:ext cx="4826202" cy="2001218"/>
                    <a:chOff x="20029329" y="15589668"/>
                    <a:chExt cx="5672948" cy="2351592"/>
                  </a:xfrm>
                </p:grpSpPr>
                <p:sp>
                  <p:nvSpPr>
                    <p:cNvPr id="23" name="Freccia circolare a destra 22">
                      <a:extLst>
                        <a:ext uri="{FF2B5EF4-FFF2-40B4-BE49-F238E27FC236}">
                          <a16:creationId xmlns:a16="http://schemas.microsoft.com/office/drawing/2014/main" id="{B83578E4-E788-3DD8-03B3-8DF76372F5A0}"/>
                        </a:ext>
                      </a:extLst>
                    </p:cNvPr>
                    <p:cNvSpPr/>
                    <p:nvPr/>
                  </p:nvSpPr>
                  <p:spPr>
                    <a:xfrm rot="19278098">
                      <a:off x="21210997" y="15813624"/>
                      <a:ext cx="561779" cy="1708710"/>
                    </a:xfrm>
                    <a:prstGeom prst="curvedRightArrow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rgbClr val="00B0F0"/>
                        </a:gs>
                        <a:gs pos="83000">
                          <a:schemeClr val="accent4">
                            <a:lumMod val="75000"/>
                          </a:schemeClr>
                        </a:gs>
                        <a:gs pos="100000">
                          <a:srgbClr val="002060"/>
                        </a:gs>
                      </a:gsLst>
                      <a:lin ang="5400000" scaled="1"/>
                    </a:gra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rgbClr val="00B0F0"/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" name="Freccia circolare a destra 25">
                      <a:extLst>
                        <a:ext uri="{FF2B5EF4-FFF2-40B4-BE49-F238E27FC236}">
                          <a16:creationId xmlns:a16="http://schemas.microsoft.com/office/drawing/2014/main" id="{77DA8CA3-482A-079F-FB13-21BA56C8DF8B}"/>
                        </a:ext>
                      </a:extLst>
                    </p:cNvPr>
                    <p:cNvSpPr/>
                    <p:nvPr/>
                  </p:nvSpPr>
                  <p:spPr>
                    <a:xfrm rot="17763504">
                      <a:off x="20925127" y="15529449"/>
                      <a:ext cx="324501" cy="2116097"/>
                    </a:xfrm>
                    <a:prstGeom prst="curvedRightArrow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rgbClr val="00B0F0"/>
                        </a:gs>
                        <a:gs pos="83000">
                          <a:schemeClr val="accent4">
                            <a:lumMod val="75000"/>
                          </a:schemeClr>
                        </a:gs>
                        <a:gs pos="100000">
                          <a:srgbClr val="002060"/>
                        </a:gs>
                      </a:gsLst>
                      <a:lin ang="5400000" scaled="1"/>
                    </a:gradFill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rgbClr val="00B0F0"/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76" name="Gruppo 75">
                      <a:extLst>
                        <a:ext uri="{FF2B5EF4-FFF2-40B4-BE49-F238E27FC236}">
                          <a16:creationId xmlns:a16="http://schemas.microsoft.com/office/drawing/2014/main" id="{35169A47-B2CF-C8D4-0077-76CAB16427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416212" y="15589668"/>
                      <a:ext cx="5286065" cy="2351592"/>
                      <a:chOff x="537534" y="29629789"/>
                      <a:chExt cx="5286065" cy="2351592"/>
                    </a:xfrm>
                  </p:grpSpPr>
                  <p:pic>
                    <p:nvPicPr>
                      <p:cNvPr id="54" name="Immagine 53">
                        <a:extLst>
                          <a:ext uri="{FF2B5EF4-FFF2-40B4-BE49-F238E27FC236}">
                            <a16:creationId xmlns:a16="http://schemas.microsoft.com/office/drawing/2014/main" id="{F427AA23-DB0E-A611-23A6-0D30BE888CC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1">
                                <a14:imgEffect>
                                  <a14:backgroundRemoval t="33018" b="67503" l="35871" r="51106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967" t="28707" r="46990" b="28186"/>
                      <a:stretch>
                        <a:fillRect/>
                      </a:stretch>
                    </p:blipFill>
                    <p:spPr>
                      <a:xfrm rot="6622123">
                        <a:off x="3589138" y="29746919"/>
                        <a:ext cx="1965800" cy="250312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5" name="Freccia circolare a destra 64">
                        <a:extLst>
                          <a:ext uri="{FF2B5EF4-FFF2-40B4-BE49-F238E27FC236}">
                            <a16:creationId xmlns:a16="http://schemas.microsoft.com/office/drawing/2014/main" id="{DECD0459-8F3D-2621-5FE8-4EBF4118B98C}"/>
                          </a:ext>
                        </a:extLst>
                      </p:cNvPr>
                      <p:cNvSpPr/>
                      <p:nvPr/>
                    </p:nvSpPr>
                    <p:spPr>
                      <a:xfrm rot="17613676">
                        <a:off x="1811377" y="29244883"/>
                        <a:ext cx="761617" cy="3309304"/>
                      </a:xfrm>
                      <a:prstGeom prst="curvedRightArrow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rgbClr val="00B0F0"/>
                          </a:gs>
                          <a:gs pos="83000">
                            <a:schemeClr val="accent4">
                              <a:lumMod val="75000"/>
                            </a:schemeClr>
                          </a:gs>
                          <a:gs pos="100000">
                            <a:srgbClr val="002060"/>
                          </a:gs>
                        </a:gsLst>
                        <a:lin ang="5400000" scaled="1"/>
                      </a:gradFill>
                      <a:ln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rgbClr val="00B0F0"/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pic>
                    <p:nvPicPr>
                      <p:cNvPr id="53" name="Immagine 52">
                        <a:extLst>
                          <a:ext uri="{FF2B5EF4-FFF2-40B4-BE49-F238E27FC236}">
                            <a16:creationId xmlns:a16="http://schemas.microsoft.com/office/drawing/2014/main" id="{0A0E8EB6-3253-02EE-AB93-F3E29C52B2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3">
                                <a14:imgEffect>
                                  <a14:backgroundRemoval t="9677" b="90000" l="9836" r="89754"/>
                                </a14:imgEffect>
                                <a14:imgEffect>
                                  <a14:artisticGlowDiffused/>
                                </a14:imgEffect>
                                <a14:imgEffect>
                                  <a14:sharpenSoften amount="50000"/>
                                </a14:imgEffect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1093602" y="29629789"/>
                        <a:ext cx="1963355" cy="2111268"/>
                      </a:xfrm>
                      <a:prstGeom prst="rect">
                        <a:avLst/>
                      </a:prstGeom>
                      <a:effectLst>
                        <a:reflection stA="45000" endPos="0" dist="50800" dir="5400000" sy="-100000" algn="bl" rotWithShape="0"/>
                      </a:effectLst>
                    </p:spPr>
                  </p:pic>
                  <p:sp>
                    <p:nvSpPr>
                      <p:cNvPr id="67" name="Saetta 66">
                        <a:extLst>
                          <a:ext uri="{FF2B5EF4-FFF2-40B4-BE49-F238E27FC236}">
                            <a16:creationId xmlns:a16="http://schemas.microsoft.com/office/drawing/2014/main" id="{F92A541F-EC5F-77BE-6A7A-F0859F33D9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0396" y="29829382"/>
                        <a:ext cx="386521" cy="455236"/>
                      </a:xfrm>
                      <a:prstGeom prst="lightningBol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rgbClr val="00B0F0"/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68" name="Saetta 67">
                        <a:extLst>
                          <a:ext uri="{FF2B5EF4-FFF2-40B4-BE49-F238E27FC236}">
                            <a16:creationId xmlns:a16="http://schemas.microsoft.com/office/drawing/2014/main" id="{CA9B1AF4-83D7-36C8-8290-DDB00A072CC8}"/>
                          </a:ext>
                        </a:extLst>
                      </p:cNvPr>
                      <p:cNvSpPr/>
                      <p:nvPr/>
                    </p:nvSpPr>
                    <p:spPr>
                      <a:xfrm rot="17094871">
                        <a:off x="1179638" y="31419222"/>
                        <a:ext cx="386522" cy="455236"/>
                      </a:xfrm>
                      <a:prstGeom prst="lightningBol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rgbClr val="00B0F0"/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</p:grpSp>
              <p:pic>
                <p:nvPicPr>
                  <p:cNvPr id="28" name="Immagine 27" descr="Immagine che contiene diagramma, linea, Parallelo, Disegno tecnico&#10;&#10;Il contenuto generato dall'IA potrebbe non essere corretto.">
                    <a:extLst>
                      <a:ext uri="{FF2B5EF4-FFF2-40B4-BE49-F238E27FC236}">
                        <a16:creationId xmlns:a16="http://schemas.microsoft.com/office/drawing/2014/main" id="{8E089209-3B5F-CF90-5A12-9A0DF5B069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876893" y="12406465"/>
                    <a:ext cx="5314507" cy="2849423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">
                    <p14:nvContentPartPr>
                      <p14:cNvPr id="84" name="Input penna 83">
                        <a:extLst>
                          <a:ext uri="{FF2B5EF4-FFF2-40B4-BE49-F238E27FC236}">
                            <a16:creationId xmlns:a16="http://schemas.microsoft.com/office/drawing/2014/main" id="{55DD520E-BB0A-5841-B629-B12B5370547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4860084" y="17521811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84" name="Input penna 83">
                        <a:extLst>
                          <a:ext uri="{FF2B5EF4-FFF2-40B4-BE49-F238E27FC236}">
                            <a16:creationId xmlns:a16="http://schemas.microsoft.com/office/drawing/2014/main" id="{55DD520E-BB0A-5841-B629-B12B53705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797084" y="17458811"/>
                        <a:ext cx="126000" cy="126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p:grpSp>
                <p:nvGrpSpPr>
                  <p:cNvPr id="79" name="Gruppo 78">
                    <a:extLst>
                      <a:ext uri="{FF2B5EF4-FFF2-40B4-BE49-F238E27FC236}">
                        <a16:creationId xmlns:a16="http://schemas.microsoft.com/office/drawing/2014/main" id="{95D05732-5792-E730-6B92-F27CFE24E461}"/>
                      </a:ext>
                    </a:extLst>
                  </p:cNvPr>
                  <p:cNvGrpSpPr/>
                  <p:nvPr/>
                </p:nvGrpSpPr>
                <p:grpSpPr>
                  <a:xfrm rot="20529400">
                    <a:off x="25332324" y="14284843"/>
                    <a:ext cx="4001398" cy="2704469"/>
                    <a:chOff x="4855565" y="30816153"/>
                    <a:chExt cx="4707078" cy="3176389"/>
                  </a:xfrm>
                </p:grpSpPr>
                <p:grpSp>
                  <p:nvGrpSpPr>
                    <p:cNvPr id="75" name="Gruppo 74">
                      <a:extLst>
                        <a:ext uri="{FF2B5EF4-FFF2-40B4-BE49-F238E27FC236}">
                          <a16:creationId xmlns:a16="http://schemas.microsoft.com/office/drawing/2014/main" id="{CD0CDB17-CDF2-A91B-B521-7CD8FBC6D796}"/>
                        </a:ext>
                      </a:extLst>
                    </p:cNvPr>
                    <p:cNvGrpSpPr/>
                    <p:nvPr/>
                  </p:nvGrpSpPr>
                  <p:grpSpPr>
                    <a:xfrm rot="642996">
                      <a:off x="4855565" y="31683014"/>
                      <a:ext cx="4707078" cy="1199884"/>
                      <a:chOff x="5175271" y="31746285"/>
                      <a:chExt cx="3122240" cy="1199884"/>
                    </a:xfrm>
                  </p:grpSpPr>
                  <p:sp>
                    <p:nvSpPr>
                      <p:cNvPr id="73" name="Freccia circolare a destra 72">
                        <a:extLst>
                          <a:ext uri="{FF2B5EF4-FFF2-40B4-BE49-F238E27FC236}">
                            <a16:creationId xmlns:a16="http://schemas.microsoft.com/office/drawing/2014/main" id="{66599588-A0DE-D434-9658-D4A4D2E0ECCD}"/>
                          </a:ext>
                        </a:extLst>
                      </p:cNvPr>
                      <p:cNvSpPr/>
                      <p:nvPr/>
                    </p:nvSpPr>
                    <p:spPr>
                      <a:xfrm rot="7565944" flipV="1">
                        <a:off x="6380988" y="31029646"/>
                        <a:ext cx="710806" cy="3122240"/>
                      </a:xfrm>
                      <a:prstGeom prst="curvedRightArrow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40000"/>
                              <a:lumOff val="60000"/>
                            </a:schemeClr>
                          </a:gs>
                          <a:gs pos="74000">
                            <a:schemeClr val="accent3">
                              <a:lumMod val="60000"/>
                              <a:lumOff val="40000"/>
                            </a:schemeClr>
                          </a:gs>
                          <a:gs pos="83000">
                            <a:schemeClr val="accent6">
                              <a:lumMod val="75000"/>
                            </a:schemeClr>
                          </a:gs>
                          <a:gs pos="100000">
                            <a:schemeClr val="accent3">
                              <a:lumMod val="50000"/>
                            </a:schemeClr>
                          </a:gs>
                        </a:gsLst>
                        <a:lin ang="5400000" scaled="1"/>
                      </a:gradFill>
                      <a:ln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rgbClr val="00B0F0"/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74" name="Freccia circolare a destra 73">
                        <a:extLst>
                          <a:ext uri="{FF2B5EF4-FFF2-40B4-BE49-F238E27FC236}">
                            <a16:creationId xmlns:a16="http://schemas.microsoft.com/office/drawing/2014/main" id="{B54D67B4-85FD-5666-A81A-B86E9FDABF2A}"/>
                          </a:ext>
                        </a:extLst>
                      </p:cNvPr>
                      <p:cNvSpPr/>
                      <p:nvPr/>
                    </p:nvSpPr>
                    <p:spPr>
                      <a:xfrm rot="16302595">
                        <a:off x="6288409" y="30708596"/>
                        <a:ext cx="664739" cy="2740118"/>
                      </a:xfrm>
                      <a:prstGeom prst="curvedRightArrow">
                        <a:avLst/>
                      </a:prstGeom>
                      <a:gradFill>
                        <a:gsLst>
                          <a:gs pos="0">
                            <a:srgbClr val="FB9B9B"/>
                          </a:gs>
                          <a:gs pos="74000">
                            <a:srgbClr val="F73737"/>
                          </a:gs>
                          <a:gs pos="83000">
                            <a:srgbClr val="D20808"/>
                          </a:gs>
                          <a:gs pos="100000">
                            <a:srgbClr val="890505"/>
                          </a:gs>
                        </a:gsLst>
                        <a:lin ang="5400000" scaled="1"/>
                      </a:gradFill>
                      <a:ln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rgbClr val="00B0F0"/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77" name="Gruppo 76">
                      <a:extLst>
                        <a:ext uri="{FF2B5EF4-FFF2-40B4-BE49-F238E27FC236}">
                          <a16:creationId xmlns:a16="http://schemas.microsoft.com/office/drawing/2014/main" id="{43816DFC-65D6-430D-6118-1BFFDA3D59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25485" y="30816153"/>
                      <a:ext cx="3590195" cy="3176389"/>
                      <a:chOff x="5525485" y="30816153"/>
                      <a:chExt cx="3590195" cy="3176389"/>
                    </a:xfrm>
                  </p:grpSpPr>
                  <p:pic>
                    <p:nvPicPr>
                      <p:cNvPr id="44" name="Immagine 43">
                        <a:extLst>
                          <a:ext uri="{FF2B5EF4-FFF2-40B4-BE49-F238E27FC236}">
                            <a16:creationId xmlns:a16="http://schemas.microsoft.com/office/drawing/2014/main" id="{9E92C324-F980-6E39-3349-D21F891567D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23">
                                <a14:imgEffect>
                                  <a14:artisticPastelsSmooth/>
                                </a14:imgEffect>
                                <a14:imgEffect>
                                  <a14:brightnessContrast bright="20000" contrast="-2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04" t="18368" r="15757" b="28480"/>
                      <a:stretch>
                        <a:fillRect/>
                      </a:stretch>
                    </p:blipFill>
                    <p:spPr>
                      <a:xfrm>
                        <a:off x="5525485" y="31263994"/>
                        <a:ext cx="3590195" cy="2728548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9" name="Saetta 68">
                        <a:extLst>
                          <a:ext uri="{FF2B5EF4-FFF2-40B4-BE49-F238E27FC236}">
                            <a16:creationId xmlns:a16="http://schemas.microsoft.com/office/drawing/2014/main" id="{BCCD134E-7BA7-4001-CAF6-15F5B97E5C14}"/>
                          </a:ext>
                        </a:extLst>
                      </p:cNvPr>
                      <p:cNvSpPr/>
                      <p:nvPr/>
                    </p:nvSpPr>
                    <p:spPr>
                      <a:xfrm rot="333800">
                        <a:off x="6490721" y="30816153"/>
                        <a:ext cx="386521" cy="455235"/>
                      </a:xfrm>
                      <a:prstGeom prst="lightningBol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rgbClr val="00B0F0"/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70" name="Saetta 69">
                        <a:extLst>
                          <a:ext uri="{FF2B5EF4-FFF2-40B4-BE49-F238E27FC236}">
                            <a16:creationId xmlns:a16="http://schemas.microsoft.com/office/drawing/2014/main" id="{E597281D-1DCB-8308-BC65-C2595B2011C2}"/>
                          </a:ext>
                        </a:extLst>
                      </p:cNvPr>
                      <p:cNvSpPr/>
                      <p:nvPr/>
                    </p:nvSpPr>
                    <p:spPr>
                      <a:xfrm rot="17296813">
                        <a:off x="6010912" y="32434827"/>
                        <a:ext cx="386521" cy="455235"/>
                      </a:xfrm>
                      <a:prstGeom prst="lightningBol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rgbClr val="00B0F0"/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71" name="Saetta 70">
                        <a:extLst>
                          <a:ext uri="{FF2B5EF4-FFF2-40B4-BE49-F238E27FC236}">
                            <a16:creationId xmlns:a16="http://schemas.microsoft.com/office/drawing/2014/main" id="{2F21778F-0406-2168-586F-E87417894978}"/>
                          </a:ext>
                        </a:extLst>
                      </p:cNvPr>
                      <p:cNvSpPr/>
                      <p:nvPr/>
                    </p:nvSpPr>
                    <p:spPr>
                      <a:xfrm rot="11794838">
                        <a:off x="6974907" y="32845928"/>
                        <a:ext cx="386521" cy="455235"/>
                      </a:xfrm>
                      <a:prstGeom prst="lightningBol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rgbClr val="00B0F0"/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  <p:sp>
                    <p:nvSpPr>
                      <p:cNvPr id="72" name="Saetta 71">
                        <a:extLst>
                          <a:ext uri="{FF2B5EF4-FFF2-40B4-BE49-F238E27FC236}">
                            <a16:creationId xmlns:a16="http://schemas.microsoft.com/office/drawing/2014/main" id="{89E50DD4-2E35-0893-4ED9-37F853E84000}"/>
                          </a:ext>
                        </a:extLst>
                      </p:cNvPr>
                      <p:cNvSpPr/>
                      <p:nvPr/>
                    </p:nvSpPr>
                    <p:spPr>
                      <a:xfrm rot="6421711">
                        <a:off x="7827480" y="31347373"/>
                        <a:ext cx="386521" cy="455235"/>
                      </a:xfrm>
                      <a:prstGeom prst="lightningBol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rgbClr val="00B0F0"/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IT"/>
                      </a:p>
                    </p:txBody>
                  </p:sp>
                </p:grpSp>
              </p:grpSp>
              <p:sp>
                <p:nvSpPr>
                  <p:cNvPr id="8" name="Rettangolo 7">
                    <a:extLst>
                      <a:ext uri="{FF2B5EF4-FFF2-40B4-BE49-F238E27FC236}">
                        <a16:creationId xmlns:a16="http://schemas.microsoft.com/office/drawing/2014/main" id="{E43E0F32-3BDB-C15E-AD8C-0E8A8E4FBCAC}"/>
                      </a:ext>
                    </a:extLst>
                  </p:cNvPr>
                  <p:cNvSpPr/>
                  <p:nvPr/>
                </p:nvSpPr>
                <p:spPr>
                  <a:xfrm>
                    <a:off x="13491354" y="15574445"/>
                    <a:ext cx="6268660" cy="1092602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" name="CasellaDiTesto 5">
                        <a:extLst>
                          <a:ext uri="{FF2B5EF4-FFF2-40B4-BE49-F238E27FC236}">
                            <a16:creationId xmlns:a16="http://schemas.microsoft.com/office/drawing/2014/main" id="{5C828891-4F6F-F15E-E7B9-739349B99B6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3585461" y="15680675"/>
                        <a:ext cx="6080446" cy="801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it-IT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30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it-IT" sz="3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it-IT" sz="3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it-IT" sz="3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sz="30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3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3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it-IT" sz="3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it-IT" sz="3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3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3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it-IT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3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  <m:t>𝑒𝑖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3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  <m:t>𝜉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3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it-IT" sz="3000" dirty="0"/>
                      </a:p>
                    </p:txBody>
                  </p:sp>
                </mc:Choice>
                <mc:Fallback xmlns="">
                  <p:sp>
                    <p:nvSpPr>
                      <p:cNvPr id="6" name="CasellaDiTesto 5">
                        <a:extLst>
                          <a:ext uri="{FF2B5EF4-FFF2-40B4-BE49-F238E27FC236}">
                            <a16:creationId xmlns:a16="http://schemas.microsoft.com/office/drawing/2014/main" id="{5C828891-4F6F-F15E-E7B9-739349B99B6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585461" y="15680675"/>
                        <a:ext cx="6080446" cy="801758"/>
                      </a:xfrm>
                      <a:prstGeom prst="rect">
                        <a:avLst/>
                      </a:prstGeom>
                      <a:blipFill>
                        <a:blip r:embed="rId28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it-I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0" name="CasellaDiTesto 9">
                        <a:extLst>
                          <a:ext uri="{FF2B5EF4-FFF2-40B4-BE49-F238E27FC236}">
                            <a16:creationId xmlns:a16="http://schemas.microsoft.com/office/drawing/2014/main" id="{26FC0614-CD72-BC48-D533-D4BE197954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579369" y="14993036"/>
                        <a:ext cx="3901324" cy="56541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it-IT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sPre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Pre>
                                <m:sPrePr>
                                  <m:ctrlP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  <m:sup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</m:e>
                              </m:sPre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it-IT" sz="3000" dirty="0"/>
                      </a:p>
                    </p:txBody>
                  </p:sp>
                </mc:Choice>
                <mc:Fallback>
                  <p:sp>
                    <p:nvSpPr>
                      <p:cNvPr id="10" name="CasellaDiTesto 9">
                        <a:extLst>
                          <a:ext uri="{FF2B5EF4-FFF2-40B4-BE49-F238E27FC236}">
                            <a16:creationId xmlns:a16="http://schemas.microsoft.com/office/drawing/2014/main" id="{26FC0614-CD72-BC48-D533-D4BE1979543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579369" y="14993036"/>
                        <a:ext cx="3901324" cy="565411"/>
                      </a:xfrm>
                      <a:prstGeom prst="rect">
                        <a:avLst/>
                      </a:prstGeom>
                      <a:blipFill>
                        <a:blip r:embed="rId2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it-I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6" name="Rettangolo 15">
                    <a:extLst>
                      <a:ext uri="{FF2B5EF4-FFF2-40B4-BE49-F238E27FC236}">
                        <a16:creationId xmlns:a16="http://schemas.microsoft.com/office/drawing/2014/main" id="{2159C9E2-6872-5182-C7CE-59CB3E7CD3B6}"/>
                      </a:ext>
                    </a:extLst>
                  </p:cNvPr>
                  <p:cNvSpPr/>
                  <p:nvPr/>
                </p:nvSpPr>
                <p:spPr>
                  <a:xfrm>
                    <a:off x="23445192" y="12923808"/>
                    <a:ext cx="6268660" cy="1168208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" name="CasellaDiTesto 11">
                        <a:extLst>
                          <a:ext uri="{FF2B5EF4-FFF2-40B4-BE49-F238E27FC236}">
                            <a16:creationId xmlns:a16="http://schemas.microsoft.com/office/drawing/2014/main" id="{C149EAEA-0030-7F52-0CCA-94F28A2A7C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453405" y="13139089"/>
                        <a:ext cx="6275626" cy="6891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it-IT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sSup>
                                    <m:sSupPr>
                                      <m:ctrlP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sSup>
                                    <m:sSupPr>
                                      <m:ctrlP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sPre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Pre>
                                <m:sPrePr>
                                  <m:ctrlPr>
                                    <a:rPr lang="it-IT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sPre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Pre>
                                <m:sPrePr>
                                  <m:ctrlPr>
                                    <a:rPr lang="it-IT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sSup>
                                    <m:sSupPr>
                                      <m:ctrlP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e>
                              </m:sPre>
                              <m:r>
                                <a:rPr lang="it-IT" sz="3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Pre>
                                <m:sPrePr>
                                  <m:ctrlP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sub>
                                <m:sup>
                                  <m:r>
                                    <a:rPr lang="it-IT" sz="3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it-IT" sz="30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</m:e>
                              </m:sPre>
                            </m:oMath>
                          </m:oMathPara>
                        </a14:m>
                        <a:endParaRPr lang="it-IT" sz="3000" dirty="0"/>
                      </a:p>
                    </p:txBody>
                  </p:sp>
                </mc:Choice>
                <mc:Fallback xmlns="">
                  <p:sp>
                    <p:nvSpPr>
                      <p:cNvPr id="12" name="CasellaDiTesto 11">
                        <a:extLst>
                          <a:ext uri="{FF2B5EF4-FFF2-40B4-BE49-F238E27FC236}">
                            <a16:creationId xmlns:a16="http://schemas.microsoft.com/office/drawing/2014/main" id="{C149EAEA-0030-7F52-0CCA-94F28A2A7CA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453405" y="13139089"/>
                        <a:ext cx="6275626" cy="689163"/>
                      </a:xfrm>
                      <a:prstGeom prst="rect">
                        <a:avLst/>
                      </a:prstGeom>
                      <a:blipFill>
                        <a:blip r:embed="rId3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it-I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9" name="object 42">
                    <a:extLst>
                      <a:ext uri="{FF2B5EF4-FFF2-40B4-BE49-F238E27FC236}">
                        <a16:creationId xmlns:a16="http://schemas.microsoft.com/office/drawing/2014/main" id="{CA55DEF6-1DFE-DEC3-1A12-718EB0673848}"/>
                      </a:ext>
                    </a:extLst>
                  </p:cNvPr>
                  <p:cNvSpPr txBox="1"/>
                  <p:nvPr/>
                </p:nvSpPr>
                <p:spPr>
                  <a:xfrm>
                    <a:off x="13236417" y="16661622"/>
                    <a:ext cx="9636952" cy="1327928"/>
                  </a:xfrm>
                  <a:prstGeom prst="rect">
                    <a:avLst/>
                  </a:prstGeom>
                </p:spPr>
                <p:txBody>
                  <a:bodyPr vert="horz" wrap="square" lIns="0" tIns="50165" rIns="0" bIns="0" rtlCol="0">
                    <a:spAutoFit/>
                  </a:bodyPr>
                  <a:lstStyle/>
                  <a:p>
                    <a:pPr marL="431165">
                      <a:lnSpc>
                        <a:spcPct val="100000"/>
                      </a:lnSpc>
                      <a:spcBef>
                        <a:spcPts val="395"/>
                      </a:spcBef>
                    </a:pPr>
                    <a:r>
                      <a:rPr sz="2600" b="1" spc="-10" dirty="0">
                        <a:latin typeface="Times New Roman"/>
                        <a:cs typeface="Times New Roman"/>
                      </a:rPr>
                      <a:t>Common</a:t>
                    </a:r>
                    <a:r>
                      <a:rPr sz="2600" b="1" spc="-3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b="1" spc="-10" dirty="0">
                        <a:latin typeface="Times New Roman"/>
                        <a:cs typeface="Times New Roman"/>
                      </a:rPr>
                      <a:t>properties:</a:t>
                    </a:r>
                    <a:endParaRPr sz="2600" dirty="0">
                      <a:latin typeface="Times New Roman"/>
                      <a:cs typeface="Times New Roman"/>
                    </a:endParaRPr>
                  </a:p>
                  <a:p>
                    <a:pPr marL="196850" indent="-171450">
                      <a:lnSpc>
                        <a:spcPct val="100000"/>
                      </a:lnSpc>
                      <a:spcBef>
                        <a:spcPts val="295"/>
                      </a:spcBef>
                      <a:buClr>
                        <a:srgbClr val="CC9900"/>
                      </a:buClr>
                      <a:buFont typeface="Wingdings" panose="05000000000000000000" pitchFamily="2" charset="2"/>
                      <a:buChar char="Ø"/>
                      <a:tabLst>
                        <a:tab pos="185420" algn="l"/>
                        <a:tab pos="2262505" algn="l"/>
                      </a:tabLst>
                    </a:pPr>
                    <a:r>
                      <a:rPr lang="it-IT" sz="2600" spc="-50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50" dirty="0">
                        <a:latin typeface="Times New Roman"/>
                        <a:cs typeface="Times New Roman"/>
                      </a:rPr>
                      <a:t>same</a:t>
                    </a:r>
                    <a:r>
                      <a:rPr sz="2600" spc="-2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10" dirty="0">
                        <a:latin typeface="Times New Roman"/>
                        <a:cs typeface="Times New Roman"/>
                      </a:rPr>
                      <a:t>mother/daughter</a:t>
                    </a:r>
                    <a:r>
                      <a:rPr sz="2600" spc="-2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10" dirty="0">
                        <a:latin typeface="Times New Roman"/>
                        <a:cs typeface="Times New Roman"/>
                      </a:rPr>
                      <a:t>nuclei;</a:t>
                    </a:r>
                    <a:r>
                      <a:rPr sz="2600" dirty="0">
                        <a:latin typeface="Times New Roman"/>
                        <a:cs typeface="Times New Roman"/>
                      </a:rPr>
                      <a:t>	</a:t>
                    </a:r>
                    <a:endParaRPr sz="2600" baseline="-33333" dirty="0">
                      <a:latin typeface="Cambria"/>
                      <a:cs typeface="Cambria"/>
                    </a:endParaRPr>
                  </a:p>
                  <a:p>
                    <a:pPr marL="196215" marR="408305" indent="-171450">
                      <a:lnSpc>
                        <a:spcPct val="100000"/>
                      </a:lnSpc>
                      <a:spcBef>
                        <a:spcPts val="290"/>
                      </a:spcBef>
                      <a:buClr>
                        <a:srgbClr val="CC9900"/>
                      </a:buClr>
                      <a:buFont typeface="Wingdings" panose="05000000000000000000" pitchFamily="2" charset="2"/>
                      <a:buChar char="Ø"/>
                      <a:tabLst>
                        <a:tab pos="186690" algn="l"/>
                      </a:tabLst>
                    </a:pPr>
                    <a:r>
                      <a:rPr lang="it-IT" sz="2600" spc="-25" dirty="0">
                        <a:latin typeface="Times New Roman"/>
                        <a:cs typeface="Times New Roman"/>
                      </a:rPr>
                      <a:t> s</a:t>
                    </a:r>
                    <a:r>
                      <a:rPr sz="2600" spc="-25" dirty="0" err="1">
                        <a:latin typeface="Times New Roman"/>
                        <a:cs typeface="Times New Roman"/>
                      </a:rPr>
                      <a:t>hort</a:t>
                    </a:r>
                    <a:r>
                      <a:rPr sz="2600" spc="-25" dirty="0">
                        <a:latin typeface="Times New Roman"/>
                        <a:cs typeface="Times New Roman"/>
                      </a:rPr>
                      <a:t>-</a:t>
                    </a:r>
                    <a:r>
                      <a:rPr sz="2600" spc="-35" dirty="0">
                        <a:latin typeface="Times New Roman"/>
                        <a:cs typeface="Times New Roman"/>
                      </a:rPr>
                      <a:t>range</a:t>
                    </a:r>
                    <a:r>
                      <a:rPr sz="2600" spc="-1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lang="it-IT" sz="2600" spc="-15" dirty="0">
                        <a:latin typeface="Times New Roman"/>
                        <a:cs typeface="Times New Roman"/>
                      </a:rPr>
                      <a:t>F</a:t>
                    </a:r>
                    <a:r>
                      <a:rPr sz="2600" dirty="0" err="1">
                        <a:latin typeface="Times New Roman"/>
                        <a:cs typeface="Times New Roman"/>
                      </a:rPr>
                      <a:t>ermi</a:t>
                    </a:r>
                    <a:r>
                      <a:rPr sz="2600" dirty="0">
                        <a:latin typeface="Times New Roman"/>
                        <a:cs typeface="Times New Roman"/>
                      </a:rPr>
                      <a:t>,</a:t>
                    </a:r>
                    <a:r>
                      <a:rPr sz="2600" spc="-1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50" dirty="0">
                        <a:latin typeface="Times New Roman"/>
                        <a:cs typeface="Times New Roman"/>
                      </a:rPr>
                      <a:t>Gamow-Teller</a:t>
                    </a:r>
                    <a:r>
                      <a:rPr sz="2600" spc="-10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25" dirty="0">
                        <a:latin typeface="Times New Roman"/>
                        <a:cs typeface="Times New Roman"/>
                      </a:rPr>
                      <a:t>and </a:t>
                    </a:r>
                    <a:r>
                      <a:rPr sz="2600" spc="-40" dirty="0">
                        <a:latin typeface="Times New Roman"/>
                        <a:cs typeface="Times New Roman"/>
                      </a:rPr>
                      <a:t>rank-2</a:t>
                    </a:r>
                    <a:r>
                      <a:rPr sz="2600" spc="-1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25" dirty="0">
                        <a:latin typeface="Times New Roman"/>
                        <a:cs typeface="Times New Roman"/>
                      </a:rPr>
                      <a:t>tensor</a:t>
                    </a:r>
                    <a:r>
                      <a:rPr sz="2600" spc="-1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10" dirty="0">
                        <a:latin typeface="Times New Roman"/>
                        <a:cs typeface="Times New Roman"/>
                      </a:rPr>
                      <a:t>operators;</a:t>
                    </a:r>
                    <a:endParaRPr sz="26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30" name="object 43">
                    <a:extLst>
                      <a:ext uri="{FF2B5EF4-FFF2-40B4-BE49-F238E27FC236}">
                        <a16:creationId xmlns:a16="http://schemas.microsoft.com/office/drawing/2014/main" id="{6BED7047-0F5D-14D0-0279-C026C365B3D6}"/>
                      </a:ext>
                    </a:extLst>
                  </p:cNvPr>
                  <p:cNvSpPr txBox="1"/>
                  <p:nvPr/>
                </p:nvSpPr>
                <p:spPr>
                  <a:xfrm>
                    <a:off x="22655306" y="16639016"/>
                    <a:ext cx="7329191" cy="1327928"/>
                  </a:xfrm>
                  <a:prstGeom prst="rect">
                    <a:avLst/>
                  </a:prstGeom>
                </p:spPr>
                <p:txBody>
                  <a:bodyPr vert="horz" wrap="square" lIns="0" tIns="50165" rIns="0" bIns="0" rtlCol="0">
                    <a:spAutoFit/>
                  </a:bodyPr>
                  <a:lstStyle/>
                  <a:p>
                    <a:pPr marL="74930">
                      <a:lnSpc>
                        <a:spcPct val="100000"/>
                      </a:lnSpc>
                      <a:spcBef>
                        <a:spcPts val="395"/>
                      </a:spcBef>
                    </a:pPr>
                    <a:r>
                      <a:rPr lang="it-IT" sz="2600" b="1" spc="-30" dirty="0">
                        <a:latin typeface="Times New Roman"/>
                        <a:cs typeface="Times New Roman"/>
                      </a:rPr>
                      <a:t>     </a:t>
                    </a:r>
                    <a:r>
                      <a:rPr sz="2600" b="1" spc="-30" dirty="0">
                        <a:latin typeface="Times New Roman"/>
                        <a:cs typeface="Times New Roman"/>
                      </a:rPr>
                      <a:t>DCE-</a:t>
                    </a:r>
                    <a:r>
                      <a:rPr sz="2600" b="1" spc="-20" dirty="0">
                        <a:latin typeface="Times New Roman"/>
                        <a:cs typeface="Times New Roman"/>
                      </a:rPr>
                      <a:t>reactions</a:t>
                    </a:r>
                    <a:r>
                      <a:rPr sz="2600" b="1" spc="20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lang="it-IT" sz="2600" b="1" spc="20" dirty="0" err="1">
                        <a:latin typeface="Times New Roman"/>
                        <a:cs typeface="Times New Roman"/>
                      </a:rPr>
                      <a:t>advantages</a:t>
                    </a:r>
                    <a:r>
                      <a:rPr sz="2600" b="1" spc="-10" dirty="0">
                        <a:latin typeface="Times New Roman"/>
                        <a:cs typeface="Times New Roman"/>
                      </a:rPr>
                      <a:t>:</a:t>
                    </a:r>
                    <a:endParaRPr sz="2600" dirty="0">
                      <a:latin typeface="Times New Roman"/>
                      <a:cs typeface="Times New Roman"/>
                    </a:endParaRPr>
                  </a:p>
                  <a:p>
                    <a:pPr marL="196850" indent="-171450">
                      <a:lnSpc>
                        <a:spcPct val="100000"/>
                      </a:lnSpc>
                      <a:spcBef>
                        <a:spcPts val="295"/>
                      </a:spcBef>
                      <a:buClr>
                        <a:srgbClr val="CC9900"/>
                      </a:buClr>
                      <a:buFont typeface="Wingdings" panose="05000000000000000000" pitchFamily="2" charset="2"/>
                      <a:buChar char="Ø"/>
                      <a:tabLst>
                        <a:tab pos="185420" algn="l"/>
                      </a:tabLst>
                    </a:pPr>
                    <a:r>
                      <a:rPr lang="it-IT" sz="2600" spc="-55" dirty="0">
                        <a:latin typeface="Times New Roman"/>
                        <a:cs typeface="Times New Roman"/>
                      </a:rPr>
                      <a:t> No</a:t>
                    </a:r>
                    <a:r>
                      <a:rPr sz="2600" spc="-5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i="1" spc="-30" dirty="0">
                        <a:latin typeface="Palatino Linotype"/>
                        <a:cs typeface="Palatino Linotype"/>
                      </a:rPr>
                      <a:t>Q</a:t>
                    </a:r>
                    <a:r>
                      <a:rPr sz="2600" i="1" spc="-44" baseline="-11904" dirty="0">
                        <a:latin typeface="Palatino Linotype"/>
                        <a:cs typeface="Palatino Linotype"/>
                      </a:rPr>
                      <a:t>value</a:t>
                    </a:r>
                    <a:r>
                      <a:rPr sz="2600" i="1" spc="112" baseline="-11904" dirty="0">
                        <a:latin typeface="Palatino Linotype"/>
                        <a:cs typeface="Palatino Linotype"/>
                      </a:rPr>
                      <a:t> </a:t>
                    </a:r>
                    <a:r>
                      <a:rPr sz="2600" spc="-10" dirty="0">
                        <a:latin typeface="Times New Roman"/>
                        <a:cs typeface="Times New Roman"/>
                      </a:rPr>
                      <a:t>dependence;</a:t>
                    </a:r>
                    <a:endParaRPr sz="2600" dirty="0">
                      <a:latin typeface="Times New Roman"/>
                      <a:cs typeface="Times New Roman"/>
                    </a:endParaRPr>
                  </a:p>
                  <a:p>
                    <a:pPr marL="196215" marR="272415" indent="-171450">
                      <a:lnSpc>
                        <a:spcPct val="100000"/>
                      </a:lnSpc>
                      <a:spcBef>
                        <a:spcPts val="290"/>
                      </a:spcBef>
                      <a:buClr>
                        <a:srgbClr val="CC9900"/>
                      </a:buClr>
                      <a:buFont typeface="Wingdings" panose="05000000000000000000" pitchFamily="2" charset="2"/>
                      <a:buChar char="Ø"/>
                      <a:tabLst>
                        <a:tab pos="186690" algn="l"/>
                      </a:tabLst>
                    </a:pPr>
                    <a:r>
                      <a:rPr lang="it-IT" sz="2600" spc="-30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30" dirty="0">
                        <a:latin typeface="Times New Roman"/>
                        <a:cs typeface="Times New Roman"/>
                      </a:rPr>
                      <a:t>higher</a:t>
                    </a:r>
                    <a:r>
                      <a:rPr sz="2600" spc="-3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45" dirty="0">
                        <a:latin typeface="Times New Roman"/>
                        <a:cs typeface="Times New Roman"/>
                      </a:rPr>
                      <a:t>yield</a:t>
                    </a:r>
                    <a:r>
                      <a:rPr sz="2600" spc="-3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20" dirty="0">
                        <a:latin typeface="Times New Roman"/>
                        <a:cs typeface="Times New Roman"/>
                      </a:rPr>
                      <a:t>due</a:t>
                    </a:r>
                    <a:r>
                      <a:rPr sz="2600" spc="-30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dirty="0">
                        <a:latin typeface="Times New Roman"/>
                        <a:cs typeface="Times New Roman"/>
                      </a:rPr>
                      <a:t>to</a:t>
                    </a:r>
                    <a:r>
                      <a:rPr sz="2600" spc="-3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10" dirty="0">
                        <a:latin typeface="Times New Roman"/>
                        <a:cs typeface="Times New Roman"/>
                      </a:rPr>
                      <a:t>the</a:t>
                    </a:r>
                    <a:r>
                      <a:rPr sz="2600" spc="-3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20" dirty="0">
                        <a:latin typeface="Times New Roman"/>
                        <a:cs typeface="Times New Roman"/>
                      </a:rPr>
                      <a:t>nuclear </a:t>
                    </a:r>
                    <a:r>
                      <a:rPr sz="2600" spc="-10" dirty="0">
                        <a:latin typeface="Times New Roman"/>
                        <a:cs typeface="Times New Roman"/>
                      </a:rPr>
                      <a:t>interaction;</a:t>
                    </a:r>
                    <a:endParaRPr sz="2600" dirty="0">
                      <a:latin typeface="Times New Roman"/>
                      <a:cs typeface="Times New Roman"/>
                    </a:endParaRPr>
                  </a:p>
                </p:txBody>
              </p:sp>
              <p:grpSp>
                <p:nvGrpSpPr>
                  <p:cNvPr id="33" name="Gruppo 32">
                    <a:extLst>
                      <a:ext uri="{FF2B5EF4-FFF2-40B4-BE49-F238E27FC236}">
                        <a16:creationId xmlns:a16="http://schemas.microsoft.com/office/drawing/2014/main" id="{C81D30C8-89FE-5119-8E0A-449071E9C249}"/>
                      </a:ext>
                    </a:extLst>
                  </p:cNvPr>
                  <p:cNvGrpSpPr/>
                  <p:nvPr/>
                </p:nvGrpSpPr>
                <p:grpSpPr>
                  <a:xfrm>
                    <a:off x="12551992" y="18407126"/>
                    <a:ext cx="17449449" cy="10068964"/>
                    <a:chOff x="12546105" y="12319484"/>
                    <a:chExt cx="17449449" cy="8905203"/>
                  </a:xfrm>
                </p:grpSpPr>
                <p:sp>
                  <p:nvSpPr>
                    <p:cNvPr id="35" name="Rettangolo 34">
                      <a:extLst>
                        <a:ext uri="{FF2B5EF4-FFF2-40B4-BE49-F238E27FC236}">
                          <a16:creationId xmlns:a16="http://schemas.microsoft.com/office/drawing/2014/main" id="{7B51AA42-271C-9106-54BB-FE23F0D405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53554" y="12319484"/>
                      <a:ext cx="17442000" cy="616391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35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MAGNEX and </a:t>
                      </a:r>
                      <a:r>
                        <a:rPr lang="it-IT" sz="3500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its</a:t>
                      </a:r>
                      <a:r>
                        <a:rPr lang="it-IT" sz="35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3500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Focal</a:t>
                      </a:r>
                      <a:r>
                        <a:rPr lang="it-IT" sz="35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3500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</a:t>
                      </a:r>
                      <a:r>
                        <a:rPr lang="it-IT" sz="35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Detector: upgrade in progress </a:t>
                      </a:r>
                    </a:p>
                  </p:txBody>
                </p:sp>
                <p:sp>
                  <p:nvSpPr>
                    <p:cNvPr id="37" name="Rettangolo 36">
                      <a:extLst>
                        <a:ext uri="{FF2B5EF4-FFF2-40B4-BE49-F238E27FC236}">
                          <a16:creationId xmlns:a16="http://schemas.microsoft.com/office/drawing/2014/main" id="{E1C37E36-B52E-8792-EA41-019C550DA8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46105" y="12941379"/>
                      <a:ext cx="17442000" cy="828330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/>
                    </a:p>
                  </p:txBody>
                </p:sp>
              </p:grpSp>
              <p:pic>
                <p:nvPicPr>
                  <p:cNvPr id="40" name="Immagine 39" descr="Immagine che contiene ingegneria, interno, macchina, acciaio&#10;&#10;Il contenuto generato dall'IA potrebbe non essere corretto.">
                    <a:extLst>
                      <a:ext uri="{FF2B5EF4-FFF2-40B4-BE49-F238E27FC236}">
                        <a16:creationId xmlns:a16="http://schemas.microsoft.com/office/drawing/2014/main" id="{E60C1160-29D7-00EE-2CEA-B603A772B32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964197" y="19189957"/>
                    <a:ext cx="7224848" cy="4680000"/>
                  </a:xfrm>
                  <a:prstGeom prst="rect">
                    <a:avLst/>
                  </a:prstGeom>
                </p:spPr>
              </p:pic>
              <p:pic>
                <p:nvPicPr>
                  <p:cNvPr id="42" name="Immagine 41" descr="Immagine che contiene schermata, linea, Parallelo, metro&#10;&#10;Il contenuto generato dall'IA potrebbe non essere corretto.">
                    <a:extLst>
                      <a:ext uri="{FF2B5EF4-FFF2-40B4-BE49-F238E27FC236}">
                        <a16:creationId xmlns:a16="http://schemas.microsoft.com/office/drawing/2014/main" id="{9C8593EC-E93E-0BFC-8CA8-944A100DE5D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969174" y="22440166"/>
                    <a:ext cx="9053379" cy="5658361"/>
                  </a:xfrm>
                  <a:prstGeom prst="rect">
                    <a:avLst/>
                  </a:prstGeom>
                </p:spPr>
              </p:pic>
              <p:pic>
                <p:nvPicPr>
                  <p:cNvPr id="45" name="Immagine 44" descr="Immagine che contiene testo, schermata, linea, Rettangolo&#10;&#10;Il contenuto generato dall'IA potrebbe non essere corretto.">
                    <a:extLst>
                      <a:ext uri="{FF2B5EF4-FFF2-40B4-BE49-F238E27FC236}">
                        <a16:creationId xmlns:a16="http://schemas.microsoft.com/office/drawing/2014/main" id="{9F10AFAE-9CA2-D3D1-51FF-2D46A85995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280441" y="19206467"/>
                    <a:ext cx="8640000" cy="3479519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CasellaDiTesto 45">
                        <a:extLst>
                          <a:ext uri="{FF2B5EF4-FFF2-40B4-BE49-F238E27FC236}">
                            <a16:creationId xmlns:a16="http://schemas.microsoft.com/office/drawing/2014/main" id="{47EE4C3B-3E8F-68CD-4A9D-6A55B16F557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152218" y="23978490"/>
                        <a:ext cx="6020554" cy="164634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it-IT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it-IT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it-IT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t-IT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  <m:sub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  <m:r>
                              <a:rPr lang="it-IT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a14:m>
                        <a:r>
                          <a:rPr lang="it-IT" sz="2600" b="0" dirty="0">
                            <a:solidFill>
                              <a:schemeClr val="tx1"/>
                            </a:solidFill>
                          </a:rPr>
                          <a:t> </a:t>
                        </a:r>
                        <a14:m>
                          <m:oMath xmlns:m="http://schemas.openxmlformats.org/officeDocument/2006/math">
                            <m:d>
                              <m:dPr>
                                <m:ctrlPr>
                                  <a:rPr lang="it-IT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  <m:sub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it-IT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it-IT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it-IT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</m:t>
                            </m:r>
                            <m:r>
                              <a:rPr lang="it-IT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it-IT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it-IT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it-IT" sz="2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2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oMath>
                        </a14:m>
                        <a:endParaRPr lang="it-IT" sz="26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6" name="CasellaDiTesto 45">
                        <a:extLst>
                          <a:ext uri="{FF2B5EF4-FFF2-40B4-BE49-F238E27FC236}">
                            <a16:creationId xmlns:a16="http://schemas.microsoft.com/office/drawing/2014/main" id="{47EE4C3B-3E8F-68CD-4A9D-6A55B16F557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152218" y="23978490"/>
                        <a:ext cx="6020554" cy="1646348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it-I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7" name="object 31">
                    <a:extLst>
                      <a:ext uri="{FF2B5EF4-FFF2-40B4-BE49-F238E27FC236}">
                        <a16:creationId xmlns:a16="http://schemas.microsoft.com/office/drawing/2014/main" id="{12797085-8E17-1928-271D-86C5FB80F07C}"/>
                      </a:ext>
                    </a:extLst>
                  </p:cNvPr>
                  <p:cNvSpPr txBox="1"/>
                  <p:nvPr/>
                </p:nvSpPr>
                <p:spPr>
                  <a:xfrm>
                    <a:off x="12945120" y="27288276"/>
                    <a:ext cx="14044829" cy="825226"/>
                  </a:xfrm>
                  <a:prstGeom prst="rect">
                    <a:avLst/>
                  </a:prstGeom>
                </p:spPr>
                <p:txBody>
                  <a:bodyPr vert="horz" wrap="square" lIns="0" tIns="12065" rIns="0" bIns="0" rtlCol="0">
                    <a:spAutoFit/>
                  </a:bodyPr>
                  <a:lstStyle/>
                  <a:p>
                    <a:pPr marL="171450" marR="5080" indent="-171450">
                      <a:lnSpc>
                        <a:spcPct val="100000"/>
                      </a:lnSpc>
                      <a:spcBef>
                        <a:spcPts val="95"/>
                      </a:spcBef>
                      <a:buClr>
                        <a:srgbClr val="D3A826"/>
                      </a:buClr>
                      <a:buFont typeface="Wingdings" panose="05000000000000000000" pitchFamily="2" charset="2"/>
                      <a:buChar char="v"/>
                    </a:pPr>
                    <a:r>
                      <a:rPr lang="en-US" sz="2600" b="1" spc="55" dirty="0">
                        <a:latin typeface="Times New Roman"/>
                        <a:cs typeface="Times New Roman"/>
                      </a:rPr>
                      <a:t>Magnetic field mapping: </a:t>
                    </a:r>
                    <a:r>
                      <a:rPr lang="en-US" sz="2600" spc="55" dirty="0">
                        <a:latin typeface="Times New Roman"/>
                        <a:cs typeface="Times New Roman"/>
                      </a:rPr>
                      <a:t>MAGNEX peculiarity;</a:t>
                    </a:r>
                  </a:p>
                  <a:p>
                    <a:pPr marL="171450" marR="5080" indent="-171450">
                      <a:lnSpc>
                        <a:spcPct val="100000"/>
                      </a:lnSpc>
                      <a:spcBef>
                        <a:spcPts val="95"/>
                      </a:spcBef>
                      <a:buClr>
                        <a:srgbClr val="D3A826"/>
                      </a:buClr>
                      <a:buFont typeface="Wingdings" panose="05000000000000000000" pitchFamily="2" charset="2"/>
                      <a:buChar char="v"/>
                    </a:pPr>
                    <a:r>
                      <a:rPr lang="en-US" sz="2600" b="1" spc="55" dirty="0">
                        <a:latin typeface="Calisto MT" panose="02040603050505030304" pitchFamily="18" charset="0"/>
                        <a:ea typeface="ADLaM Display" panose="020F0502020204030204" pitchFamily="2" charset="0"/>
                        <a:cs typeface="ADLaM Display" panose="020F0502020204030204" pitchFamily="2" charset="0"/>
                      </a:rPr>
                      <a:t>COSY infinity:</a:t>
                    </a:r>
                    <a:r>
                      <a:rPr lang="en-US" sz="2600" b="1" spc="55" dirty="0">
                        <a:latin typeface="Times New Roman"/>
                        <a:ea typeface="ADLaM Display" panose="020F0502020204030204" pitchFamily="2" charset="0"/>
                        <a:cs typeface="Times New Roman"/>
                      </a:rPr>
                      <a:t> </a:t>
                    </a:r>
                    <a:r>
                      <a:rPr lang="en-US" sz="2600" spc="-50" dirty="0">
                        <a:latin typeface="Times New Roman"/>
                        <a:cs typeface="Times New Roman"/>
                      </a:rPr>
                      <a:t>algebraic</a:t>
                    </a:r>
                    <a:r>
                      <a:rPr lang="en-US" sz="2600" spc="-20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lang="en-US" sz="2600" spc="-25" dirty="0">
                        <a:latin typeface="Times New Roman"/>
                        <a:cs typeface="Times New Roman"/>
                      </a:rPr>
                      <a:t>methods-</a:t>
                    </a:r>
                    <a:r>
                      <a:rPr lang="en-US" sz="2600" spc="-60" dirty="0">
                        <a:latin typeface="Times New Roman"/>
                        <a:cs typeface="Times New Roman"/>
                      </a:rPr>
                      <a:t>based</a:t>
                    </a:r>
                    <a:r>
                      <a:rPr lang="en-US" sz="2600" spc="-1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lang="en-US" sz="2600" spc="-35" dirty="0">
                        <a:latin typeface="Times New Roman"/>
                        <a:cs typeface="Times New Roman"/>
                      </a:rPr>
                      <a:t>software that</a:t>
                    </a:r>
                    <a:r>
                      <a:rPr lang="en-US" sz="2600" spc="-25" dirty="0">
                        <a:latin typeface="Times New Roman"/>
                        <a:cs typeface="Times New Roman"/>
                      </a:rPr>
                      <a:t> solves the transport equation at high order.</a:t>
                    </a:r>
                    <a:endParaRPr lang="en-US" sz="2600" b="1" spc="55" dirty="0">
                      <a:latin typeface="Calisto MT" panose="02040603050505030304" pitchFamily="18" charset="0"/>
                      <a:ea typeface="ADLaM Display" panose="020F0502020204030204" pitchFamily="2" charset="0"/>
                      <a:cs typeface="ADLaM Display" panose="020F0502020204030204" pitchFamily="2" charset="0"/>
                    </a:endParaRPr>
                  </a:p>
                </p:txBody>
              </p:sp>
              <p:grpSp>
                <p:nvGrpSpPr>
                  <p:cNvPr id="48" name="Gruppo 47">
                    <a:extLst>
                      <a:ext uri="{FF2B5EF4-FFF2-40B4-BE49-F238E27FC236}">
                        <a16:creationId xmlns:a16="http://schemas.microsoft.com/office/drawing/2014/main" id="{DA8FD8F7-F6D7-2A2E-E882-7C2CCF87C6BA}"/>
                      </a:ext>
                    </a:extLst>
                  </p:cNvPr>
                  <p:cNvGrpSpPr/>
                  <p:nvPr/>
                </p:nvGrpSpPr>
                <p:grpSpPr>
                  <a:xfrm>
                    <a:off x="252607" y="18395726"/>
                    <a:ext cx="12024411" cy="20342984"/>
                    <a:chOff x="12612998" y="12313589"/>
                    <a:chExt cx="17566472" cy="8628222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9" name="Rettangolo 48">
                          <a:extLst>
                            <a:ext uri="{FF2B5EF4-FFF2-40B4-BE49-F238E27FC236}">
                              <a16:creationId xmlns:a16="http://schemas.microsoft.com/office/drawing/2014/main" id="{7547AFD3-C12B-0EE4-CD6F-20E0CC43F5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614921" y="12313589"/>
                          <a:ext cx="17564549" cy="296218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it-IT" sz="3500" i="1" dirty="0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(i) </a:t>
                          </a:r>
                          <a:r>
                            <a:rPr lang="it-IT" sz="3500" dirty="0" err="1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Characterization</a:t>
                          </a:r>
                          <a:r>
                            <a:rPr lang="it-IT" sz="3500" dirty="0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lang="it-IT" sz="3500" b="0" i="1" smtClean="0">
                                  <a:effectLst>
                                    <a:glow rad="228600">
                                      <a:schemeClr val="accent4">
                                        <a:satMod val="175000"/>
                                        <a:alpha val="40000"/>
                                      </a:schemeClr>
                                    </a:glo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it-IT" sz="3500" dirty="0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-source </a:t>
                          </a:r>
                          <a:r>
                            <a:rPr lang="it-IT" sz="3500" dirty="0" err="1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</a:t>
                          </a:r>
                          <a:r>
                            <a:rPr lang="it-IT" sz="3500" dirty="0">
                              <a:effectLst>
                                <a:glow rad="228600">
                                  <a:schemeClr val="accent4">
                                    <a:satMod val="175000"/>
                                    <a:alpha val="40000"/>
                                  </a:schemeClr>
                                </a:glo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INFN-LNS</a:t>
                          </a:r>
                        </a:p>
                      </p:txBody>
                    </p:sp>
                  </mc:Choice>
                  <mc:Fallback xmlns="">
                    <p:sp>
                      <p:nvSpPr>
                        <p:cNvPr id="49" name="Rettangolo 48">
                          <a:extLst>
                            <a:ext uri="{FF2B5EF4-FFF2-40B4-BE49-F238E27FC236}">
                              <a16:creationId xmlns:a16="http://schemas.microsoft.com/office/drawing/2014/main" id="{7547AFD3-C12B-0EE4-CD6F-20E0CC43F5E2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614921" y="12313589"/>
                          <a:ext cx="17564549" cy="296218"/>
                        </a:xfrm>
                        <a:prstGeom prst="rect">
                          <a:avLst/>
                        </a:prstGeom>
                        <a:blipFill>
                          <a:blip r:embed="rId35"/>
                          <a:stretch>
                            <a:fillRect t="-27350" b="-4359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it-IT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50" name="Rettangolo 49">
                      <a:extLst>
                        <a:ext uri="{FF2B5EF4-FFF2-40B4-BE49-F238E27FC236}">
                          <a16:creationId xmlns:a16="http://schemas.microsoft.com/office/drawing/2014/main" id="{CB141F7C-EC7A-7508-0F62-306EF6F175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612998" y="12605533"/>
                      <a:ext cx="17566472" cy="833627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/>
                    </a:p>
                  </p:txBody>
                </p:sp>
              </p:grpSp>
              <p:pic>
                <p:nvPicPr>
                  <p:cNvPr id="52" name="Immagine 51" descr="Immagine che contiene design&#10;&#10;Il contenuto generato dall'IA potrebbe non essere corretto.">
                    <a:extLst>
                      <a:ext uri="{FF2B5EF4-FFF2-40B4-BE49-F238E27FC236}">
                        <a16:creationId xmlns:a16="http://schemas.microsoft.com/office/drawing/2014/main" id="{76F61317-0A74-29B4-C7F9-E08EF994C5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9887"/>
                  <a:stretch>
                    <a:fillRect/>
                  </a:stretch>
                </p:blipFill>
                <p:spPr>
                  <a:xfrm>
                    <a:off x="311590" y="28293898"/>
                    <a:ext cx="6987623" cy="5257133"/>
                  </a:xfrm>
                  <a:prstGeom prst="rect">
                    <a:avLst/>
                  </a:prstGeom>
                </p:spPr>
              </p:pic>
              <p:pic>
                <p:nvPicPr>
                  <p:cNvPr id="56" name="Immagine 55" descr="Immagine che contiene schermata, testo, Rettangolo, modello&#10;&#10;Il contenuto generato dall'IA potrebbe non essere corretto.">
                    <a:extLst>
                      <a:ext uri="{FF2B5EF4-FFF2-40B4-BE49-F238E27FC236}">
                        <a16:creationId xmlns:a16="http://schemas.microsoft.com/office/drawing/2014/main" id="{9D723E63-73CB-54CE-0D0B-2139DD60F5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89637" y="19112812"/>
                    <a:ext cx="5864338" cy="3240000"/>
                  </a:xfrm>
                  <a:prstGeom prst="rect">
                    <a:avLst/>
                  </a:prstGeom>
                </p:spPr>
              </p:pic>
              <p:sp>
                <p:nvSpPr>
                  <p:cNvPr id="61" name="object 14">
                    <a:extLst>
                      <a:ext uri="{FF2B5EF4-FFF2-40B4-BE49-F238E27FC236}">
                        <a16:creationId xmlns:a16="http://schemas.microsoft.com/office/drawing/2014/main" id="{531372E9-1AD8-3B61-28CE-86511B4DF2A5}"/>
                      </a:ext>
                    </a:extLst>
                  </p:cNvPr>
                  <p:cNvSpPr txBox="1"/>
                  <p:nvPr/>
                </p:nvSpPr>
                <p:spPr>
                  <a:xfrm>
                    <a:off x="145215" y="19153565"/>
                    <a:ext cx="7208452" cy="1279196"/>
                  </a:xfrm>
                  <a:prstGeom prst="rect">
                    <a:avLst/>
                  </a:prstGeom>
                </p:spPr>
                <p:txBody>
                  <a:bodyPr vert="horz" wrap="square" lIns="0" tIns="40005" rIns="0" bIns="0" rtlCol="0">
                    <a:spAutoFit/>
                  </a:bodyPr>
                  <a:lstStyle/>
                  <a:p>
                    <a:pPr marL="167005" marR="219710">
                      <a:lnSpc>
                        <a:spcPct val="100000"/>
                      </a:lnSpc>
                      <a:spcBef>
                        <a:spcPts val="315"/>
                      </a:spcBef>
                      <a:buClr>
                        <a:srgbClr val="CC9900"/>
                      </a:buClr>
                      <a:tabLst>
                        <a:tab pos="328930" algn="l"/>
                      </a:tabLst>
                    </a:pPr>
                    <a:r>
                      <a:rPr lang="it-IT" sz="2600" b="1" spc="-35" dirty="0">
                        <a:latin typeface="Times New Roman"/>
                        <a:cs typeface="Times New Roman"/>
                      </a:rPr>
                      <a:t> M-THGEM </a:t>
                    </a:r>
                    <a:r>
                      <a:rPr lang="it-IT" sz="2600" b="1" spc="-35" dirty="0" err="1">
                        <a:latin typeface="Times New Roman"/>
                        <a:cs typeface="Times New Roman"/>
                      </a:rPr>
                      <a:t>advantages</a:t>
                    </a:r>
                    <a:r>
                      <a:rPr sz="2600" b="1" spc="-35" dirty="0">
                        <a:latin typeface="Times New Roman"/>
                        <a:cs typeface="Times New Roman"/>
                      </a:rPr>
                      <a:t>:</a:t>
                    </a:r>
                    <a:endParaRPr lang="it-IT" sz="2600" b="1" spc="-35" dirty="0">
                      <a:latin typeface="Times New Roman"/>
                      <a:cs typeface="Times New Roman"/>
                    </a:endParaRPr>
                  </a:p>
                  <a:p>
                    <a:pPr marL="167005" marR="219710">
                      <a:lnSpc>
                        <a:spcPct val="100000"/>
                      </a:lnSpc>
                      <a:spcBef>
                        <a:spcPts val="315"/>
                      </a:spcBef>
                      <a:buClr>
                        <a:srgbClr val="CC9900"/>
                      </a:buClr>
                      <a:tabLst>
                        <a:tab pos="328930" algn="l"/>
                      </a:tabLst>
                    </a:pPr>
                    <a:r>
                      <a:rPr lang="it-IT" sz="2600" b="1" spc="-3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lang="it-IT" sz="2600" spc="-30" dirty="0">
                        <a:latin typeface="Times New Roman"/>
                        <a:cs typeface="Times New Roman"/>
                      </a:rPr>
                      <a:t>High</a:t>
                    </a:r>
                    <a:r>
                      <a:rPr sz="2600" spc="-20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50" dirty="0">
                        <a:latin typeface="Times New Roman"/>
                        <a:cs typeface="Times New Roman"/>
                      </a:rPr>
                      <a:t>achievable</a:t>
                    </a:r>
                    <a:r>
                      <a:rPr sz="2600" spc="-1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10" dirty="0">
                        <a:latin typeface="Times New Roman"/>
                        <a:cs typeface="Times New Roman"/>
                      </a:rPr>
                      <a:t>gain, </a:t>
                    </a:r>
                    <a:r>
                      <a:rPr lang="it-IT" sz="2600" spc="-30" dirty="0" err="1">
                        <a:latin typeface="Times New Roman"/>
                        <a:cs typeface="Times New Roman"/>
                      </a:rPr>
                      <a:t>stability</a:t>
                    </a:r>
                    <a:r>
                      <a:rPr sz="2600" spc="-30" dirty="0">
                        <a:latin typeface="Times New Roman"/>
                        <a:cs typeface="Times New Roman"/>
                      </a:rPr>
                      <a:t>,</a:t>
                    </a:r>
                    <a:r>
                      <a:rPr sz="2600" spc="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lang="it-IT" sz="2600" spc="5" dirty="0" err="1">
                        <a:latin typeface="Times New Roman"/>
                        <a:cs typeface="Times New Roman"/>
                      </a:rPr>
                      <a:t>robustness</a:t>
                    </a:r>
                    <a:r>
                      <a:rPr sz="2600" spc="-45" dirty="0">
                        <a:latin typeface="Times New Roman"/>
                        <a:cs typeface="Times New Roman"/>
                      </a:rPr>
                      <a:t>,</a:t>
                    </a:r>
                    <a:r>
                      <a:rPr sz="2600" spc="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lang="it-IT" sz="2600" spc="5" dirty="0">
                        <a:latin typeface="Times New Roman"/>
                        <a:cs typeface="Times New Roman"/>
                      </a:rPr>
                      <a:t>	</a:t>
                    </a:r>
                    <a:r>
                      <a:rPr sz="2600" spc="-45" dirty="0">
                        <a:latin typeface="Times New Roman"/>
                        <a:cs typeface="Times New Roman"/>
                      </a:rPr>
                      <a:t>ideal</a:t>
                    </a:r>
                    <a:r>
                      <a:rPr sz="2600" spc="10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lang="it-IT" sz="2600" spc="10" dirty="0">
                        <a:latin typeface="Times New Roman"/>
                        <a:cs typeface="Times New Roman"/>
                      </a:rPr>
                      <a:t>    </a:t>
                    </a:r>
                    <a:r>
                      <a:rPr sz="2600" spc="-25" dirty="0">
                        <a:latin typeface="Times New Roman"/>
                        <a:cs typeface="Times New Roman"/>
                      </a:rPr>
                      <a:t>for</a:t>
                    </a:r>
                    <a:r>
                      <a:rPr sz="2600" spc="5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50" dirty="0">
                        <a:latin typeface="Times New Roman"/>
                        <a:cs typeface="Times New Roman"/>
                      </a:rPr>
                      <a:t>heavy-</a:t>
                    </a:r>
                    <a:r>
                      <a:rPr sz="2600" spc="-30" dirty="0">
                        <a:latin typeface="Times New Roman"/>
                        <a:cs typeface="Times New Roman"/>
                      </a:rPr>
                      <a:t>ions</a:t>
                    </a:r>
                    <a:r>
                      <a:rPr lang="it-IT" sz="2600" spc="-30" dirty="0">
                        <a:latin typeface="Times New Roman"/>
                        <a:cs typeface="Times New Roman"/>
                      </a:rPr>
                      <a:t> </a:t>
                    </a:r>
                    <a:r>
                      <a:rPr sz="2600" spc="-10" dirty="0">
                        <a:latin typeface="Times New Roman"/>
                        <a:cs typeface="Times New Roman"/>
                      </a:rPr>
                      <a:t>detection;</a:t>
                    </a:r>
                    <a:endParaRPr sz="2600" dirty="0">
                      <a:latin typeface="Times New Roman"/>
                      <a:cs typeface="Times New Roman"/>
                    </a:endParaRPr>
                  </a:p>
                </p:txBody>
              </p:sp>
              <p:pic>
                <p:nvPicPr>
                  <p:cNvPr id="63" name="Immagine 62" descr="Immagine che contiene testo, schermata, linea, diagramma&#10;&#10;Il contenuto generato dall'IA potrebbe non essere corretto.">
                    <a:extLst>
                      <a:ext uri="{FF2B5EF4-FFF2-40B4-BE49-F238E27FC236}">
                        <a16:creationId xmlns:a16="http://schemas.microsoft.com/office/drawing/2014/main" id="{C56F617B-0972-9B4C-13DB-22DE7949CB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1859" y="20604988"/>
                    <a:ext cx="5784385" cy="5400000"/>
                  </a:xfrm>
                  <a:prstGeom prst="rect">
                    <a:avLst/>
                  </a:prstGeom>
                </p:spPr>
              </p:pic>
              <p:pic>
                <p:nvPicPr>
                  <p:cNvPr id="66" name="Immagine 65" descr="Immagine che contiene testo, linea, diagramma, Diagramma&#10;&#10;Il contenuto generato dall'IA potrebbe non essere corretto.">
                    <a:extLst>
                      <a:ext uri="{FF2B5EF4-FFF2-40B4-BE49-F238E27FC236}">
                        <a16:creationId xmlns:a16="http://schemas.microsoft.com/office/drawing/2014/main" id="{209FA126-F8D2-8BC8-E9B5-24603A2794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89637" y="22893386"/>
                    <a:ext cx="5877381" cy="5400000"/>
                  </a:xfrm>
                  <a:prstGeom prst="rect">
                    <a:avLst/>
                  </a:prstGeom>
                </p:spPr>
              </p:pic>
              <p:sp>
                <p:nvSpPr>
                  <p:cNvPr id="80" name="Segnaposto contenuto 4">
                    <a:extLst>
                      <a:ext uri="{FF2B5EF4-FFF2-40B4-BE49-F238E27FC236}">
                        <a16:creationId xmlns:a16="http://schemas.microsoft.com/office/drawing/2014/main" id="{38A3D996-BB54-7F3B-9455-53FFAE1A1EB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32390" y="26025935"/>
                    <a:ext cx="5877381" cy="1335602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noAutofit/>
                  </a:bodyPr>
                  <a:lstStyle>
                    <a:lvl1pPr marL="0">
                      <a:defRPr sz="1000" b="0" i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defRPr>
                    </a:lvl1pPr>
                    <a:lvl2pPr marL="457200">
                      <a:defRPr>
                        <a:latin typeface="+mn-lt"/>
                        <a:ea typeface="+mn-ea"/>
                        <a:cs typeface="+mn-cs"/>
                      </a:defRPr>
                    </a:lvl2pPr>
                    <a:lvl3pPr marL="914400">
                      <a:defRPr>
                        <a:latin typeface="+mn-lt"/>
                        <a:ea typeface="+mn-ea"/>
                        <a:cs typeface="+mn-cs"/>
                      </a:defRPr>
                    </a:lvl3pPr>
                    <a:lvl4pPr marL="1371600">
                      <a:defRPr>
                        <a:latin typeface="+mn-lt"/>
                        <a:ea typeface="+mn-ea"/>
                        <a:cs typeface="+mn-cs"/>
                      </a:defRPr>
                    </a:lvl4pPr>
                    <a:lvl5pPr marL="1828800">
                      <a:defRPr>
                        <a:latin typeface="+mn-lt"/>
                        <a:ea typeface="+mn-ea"/>
                        <a:cs typeface="+mn-cs"/>
                      </a:defRPr>
                    </a:lvl5pPr>
                    <a:lvl6pPr marL="2286000">
                      <a:defRPr>
                        <a:latin typeface="+mn-lt"/>
                        <a:ea typeface="+mn-ea"/>
                        <a:cs typeface="+mn-cs"/>
                      </a:defRPr>
                    </a:lvl6pPr>
                    <a:lvl7pPr marL="2743200">
                      <a:defRPr>
                        <a:latin typeface="+mn-lt"/>
                        <a:ea typeface="+mn-ea"/>
                        <a:cs typeface="+mn-cs"/>
                      </a:defRPr>
                    </a:lvl7pPr>
                    <a:lvl8pPr marL="3200400">
                      <a:defRPr>
                        <a:latin typeface="+mn-lt"/>
                        <a:ea typeface="+mn-ea"/>
                        <a:cs typeface="+mn-cs"/>
                      </a:defRPr>
                    </a:lvl8pPr>
                    <a:lvl9pPr marL="3657600">
                      <a:defRPr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171450" indent="-171450">
                      <a:buClr>
                        <a:srgbClr val="D3A826"/>
                      </a:buClr>
                      <a:buFont typeface="Wingdings" panose="05000000000000000000" pitchFamily="2" charset="2"/>
                      <a:buChar char="Ø"/>
                    </a:pPr>
                    <a:r>
                      <a:rPr lang="it-IT" sz="2800" b="1" dirty="0"/>
                      <a:t>Gain: </a:t>
                    </a:r>
                    <a:r>
                      <a:rPr lang="it-IT" sz="2800" dirty="0"/>
                      <a:t>electron-</a:t>
                    </a:r>
                    <a:r>
                      <a:rPr lang="it-IT" sz="2800" dirty="0" err="1"/>
                      <a:t>amplification</a:t>
                    </a:r>
                    <a:r>
                      <a:rPr lang="it-IT" sz="2800" dirty="0"/>
                      <a:t> </a:t>
                    </a:r>
                    <a:r>
                      <a:rPr lang="it-IT" sz="2800" dirty="0" err="1"/>
                      <a:t>factor</a:t>
                    </a:r>
                    <a:r>
                      <a:rPr lang="it-IT" sz="2800" dirty="0"/>
                      <a:t>:</a:t>
                    </a:r>
                    <a:endParaRPr lang="it-IT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2" name="CasellaDiTesto 81">
                        <a:extLst>
                          <a:ext uri="{FF2B5EF4-FFF2-40B4-BE49-F238E27FC236}">
                            <a16:creationId xmlns:a16="http://schemas.microsoft.com/office/drawing/2014/main" id="{9152F8C9-1C4A-8609-062D-92AEB2DDE38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35371" y="26778878"/>
                        <a:ext cx="3330765" cy="1030090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𝑎𝑛</m:t>
                                      </m:r>
                                    </m:sub>
                                  </m:s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𝑡𝑜𝑝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𝑝𝑟𝑖𝑚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m:oMathPara>
                        </a14:m>
                        <a:endParaRPr lang="it-IT" sz="2800" dirty="0"/>
                      </a:p>
                    </p:txBody>
                  </p:sp>
                </mc:Choice>
                <mc:Fallback xmlns="">
                  <p:sp>
                    <p:nvSpPr>
                      <p:cNvPr id="82" name="CasellaDiTesto 81">
                        <a:extLst>
                          <a:ext uri="{FF2B5EF4-FFF2-40B4-BE49-F238E27FC236}">
                            <a16:creationId xmlns:a16="http://schemas.microsoft.com/office/drawing/2014/main" id="{9152F8C9-1C4A-8609-062D-92AEB2DDE38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35371" y="26778878"/>
                        <a:ext cx="3330765" cy="1030090"/>
                      </a:xfrm>
                      <a:prstGeom prst="rect">
                        <a:avLst/>
                      </a:prstGeom>
                      <a:blipFill>
                        <a:blip r:embed="rId40"/>
                        <a:stretch>
                          <a:fillRect/>
                        </a:stretch>
                      </a:blipFill>
                      <a:ln w="7620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it-I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3" name="Segnaposto contenuto 4">
                    <a:extLst>
                      <a:ext uri="{FF2B5EF4-FFF2-40B4-BE49-F238E27FC236}">
                        <a16:creationId xmlns:a16="http://schemas.microsoft.com/office/drawing/2014/main" id="{2DF67741-DB40-BA71-A471-FBE226C441B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454109" y="28155760"/>
                    <a:ext cx="5176357" cy="753317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noAutofit/>
                  </a:bodyPr>
                  <a:lstStyle>
                    <a:lvl1pPr marL="0">
                      <a:defRPr sz="1000" b="0" i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defRPr>
                    </a:lvl1pPr>
                    <a:lvl2pPr marL="457200">
                      <a:defRPr>
                        <a:latin typeface="+mn-lt"/>
                        <a:ea typeface="+mn-ea"/>
                        <a:cs typeface="+mn-cs"/>
                      </a:defRPr>
                    </a:lvl2pPr>
                    <a:lvl3pPr marL="914400">
                      <a:defRPr>
                        <a:latin typeface="+mn-lt"/>
                        <a:ea typeface="+mn-ea"/>
                        <a:cs typeface="+mn-cs"/>
                      </a:defRPr>
                    </a:lvl3pPr>
                    <a:lvl4pPr marL="1371600">
                      <a:defRPr>
                        <a:latin typeface="+mn-lt"/>
                        <a:ea typeface="+mn-ea"/>
                        <a:cs typeface="+mn-cs"/>
                      </a:defRPr>
                    </a:lvl4pPr>
                    <a:lvl5pPr marL="1828800">
                      <a:defRPr>
                        <a:latin typeface="+mn-lt"/>
                        <a:ea typeface="+mn-ea"/>
                        <a:cs typeface="+mn-cs"/>
                      </a:defRPr>
                    </a:lvl5pPr>
                    <a:lvl6pPr marL="2286000">
                      <a:defRPr>
                        <a:latin typeface="+mn-lt"/>
                        <a:ea typeface="+mn-ea"/>
                        <a:cs typeface="+mn-cs"/>
                      </a:defRPr>
                    </a:lvl6pPr>
                    <a:lvl7pPr marL="2743200">
                      <a:defRPr>
                        <a:latin typeface="+mn-lt"/>
                        <a:ea typeface="+mn-ea"/>
                        <a:cs typeface="+mn-cs"/>
                      </a:defRPr>
                    </a:lvl7pPr>
                    <a:lvl8pPr marL="3200400">
                      <a:defRPr>
                        <a:latin typeface="+mn-lt"/>
                        <a:ea typeface="+mn-ea"/>
                        <a:cs typeface="+mn-cs"/>
                      </a:defRPr>
                    </a:lvl8pPr>
                    <a:lvl9pPr marL="3657600">
                      <a:defRPr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171450" indent="-171450">
                      <a:buClr>
                        <a:srgbClr val="D3A826"/>
                      </a:buClr>
                      <a:buFont typeface="Wingdings" panose="05000000000000000000" pitchFamily="2" charset="2"/>
                      <a:buChar char="Ø"/>
                    </a:pPr>
                    <a:r>
                      <a:rPr lang="it-IT" sz="2800" b="1" dirty="0"/>
                      <a:t>IBF:</a:t>
                    </a:r>
                    <a:r>
                      <a:rPr lang="it-IT" sz="2800" dirty="0"/>
                      <a:t> </a:t>
                    </a:r>
                    <a:r>
                      <a:rPr lang="it-IT" sz="2800" dirty="0" err="1"/>
                      <a:t>fraction</a:t>
                    </a:r>
                    <a:r>
                      <a:rPr lang="it-IT" sz="2800" dirty="0"/>
                      <a:t> of </a:t>
                    </a:r>
                    <a:r>
                      <a:rPr lang="it-IT" sz="2800" dirty="0" err="1"/>
                      <a:t>ions</a:t>
                    </a:r>
                    <a:r>
                      <a:rPr lang="it-IT" sz="2800" dirty="0"/>
                      <a:t> </a:t>
                    </a:r>
                    <a:r>
                      <a:rPr lang="it-IT" sz="2800" dirty="0" err="1"/>
                      <a:t>reaching</a:t>
                    </a:r>
                    <a:r>
                      <a:rPr lang="it-IT" sz="2800" dirty="0"/>
                      <a:t> the </a:t>
                    </a:r>
                    <a:r>
                      <a:rPr lang="it-IT" sz="2800" dirty="0" err="1"/>
                      <a:t>cathode</a:t>
                    </a:r>
                    <a:r>
                      <a:rPr lang="it-IT" sz="2800" dirty="0"/>
                      <a:t>:</a:t>
                    </a:r>
                    <a:endParaRPr lang="it-IT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8" name="CasellaDiTesto 87">
                        <a:extLst>
                          <a:ext uri="{FF2B5EF4-FFF2-40B4-BE49-F238E27FC236}">
                            <a16:creationId xmlns:a16="http://schemas.microsoft.com/office/drawing/2014/main" id="{180C7B14-A7F3-987B-F993-BADD83B0081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94677" y="29141283"/>
                        <a:ext cx="2609497" cy="926729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𝐼𝐵𝐹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𝑐𝑎𝑡h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𝑎𝑛</m:t>
                                      </m:r>
                                    </m:sub>
                                  </m:s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𝑡𝑜𝑝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m:oMathPara>
                        </a14:m>
                        <a:endParaRPr lang="it-IT" sz="2800" dirty="0"/>
                      </a:p>
                    </p:txBody>
                  </p:sp>
                </mc:Choice>
                <mc:Fallback xmlns="">
                  <p:sp>
                    <p:nvSpPr>
                      <p:cNvPr id="88" name="CasellaDiTesto 87">
                        <a:extLst>
                          <a:ext uri="{FF2B5EF4-FFF2-40B4-BE49-F238E27FC236}">
                            <a16:creationId xmlns:a16="http://schemas.microsoft.com/office/drawing/2014/main" id="{180C7B14-A7F3-987B-F993-BADD83B0081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294677" y="29141283"/>
                        <a:ext cx="2609497" cy="926729"/>
                      </a:xfrm>
                      <a:prstGeom prst="rect">
                        <a:avLst/>
                      </a:prstGeom>
                      <a:blipFill>
                        <a:blip r:embed="rId41"/>
                        <a:stretch>
                          <a:fillRect/>
                        </a:stretch>
                      </a:blipFill>
                      <a:ln w="7620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it-I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9" name="Rettangolo 88">
                    <a:extLst>
                      <a:ext uri="{FF2B5EF4-FFF2-40B4-BE49-F238E27FC236}">
                        <a16:creationId xmlns:a16="http://schemas.microsoft.com/office/drawing/2014/main" id="{7F7CAC4D-634C-944A-005A-DF682EB432C9}"/>
                      </a:ext>
                    </a:extLst>
                  </p:cNvPr>
                  <p:cNvSpPr/>
                  <p:nvPr/>
                </p:nvSpPr>
                <p:spPr>
                  <a:xfrm>
                    <a:off x="1749920" y="26648017"/>
                    <a:ext cx="3098261" cy="1195293"/>
                  </a:xfrm>
                  <a:prstGeom prst="rect">
                    <a:avLst/>
                  </a:prstGeom>
                  <a:noFill/>
                  <a:ln w="762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90" name="Rettangolo 89">
                    <a:extLst>
                      <a:ext uri="{FF2B5EF4-FFF2-40B4-BE49-F238E27FC236}">
                        <a16:creationId xmlns:a16="http://schemas.microsoft.com/office/drawing/2014/main" id="{AB4C3BB1-EFAD-FEC1-7363-EE4842A24D50}"/>
                      </a:ext>
                    </a:extLst>
                  </p:cNvPr>
                  <p:cNvSpPr/>
                  <p:nvPr/>
                </p:nvSpPr>
                <p:spPr>
                  <a:xfrm>
                    <a:off x="8045222" y="29007002"/>
                    <a:ext cx="3098261" cy="1195293"/>
                  </a:xfrm>
                  <a:prstGeom prst="rect">
                    <a:avLst/>
                  </a:prstGeom>
                  <a:noFill/>
                  <a:ln w="762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98" name="Immagine 97" descr="Immagine che contiene testo, schermata, Diagramma, linea&#10;&#10;Il contenuto generato dall'IA potrebbe non essere corretto.">
                    <a:extLst>
                      <a:ext uri="{FF2B5EF4-FFF2-40B4-BE49-F238E27FC236}">
                        <a16:creationId xmlns:a16="http://schemas.microsoft.com/office/drawing/2014/main" id="{04F6F4B5-B2F4-C3A3-3002-6936803887C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349" y="33512760"/>
                    <a:ext cx="11559291" cy="4946424"/>
                  </a:xfrm>
                  <a:prstGeom prst="rect">
                    <a:avLst/>
                  </a:prstGeom>
                </p:spPr>
              </p:pic>
              <p:sp>
                <p:nvSpPr>
                  <p:cNvPr id="105" name="Segnaposto contenuto 4">
                    <a:extLst>
                      <a:ext uri="{FF2B5EF4-FFF2-40B4-BE49-F238E27FC236}">
                        <a16:creationId xmlns:a16="http://schemas.microsoft.com/office/drawing/2014/main" id="{D00124A9-A086-D6DD-AE03-FD67509B039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626614" y="31412434"/>
                    <a:ext cx="5641655" cy="753317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noAutofit/>
                  </a:bodyPr>
                  <a:lstStyle>
                    <a:lvl1pPr marL="0">
                      <a:defRPr sz="1000" b="0" i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defRPr>
                    </a:lvl1pPr>
                    <a:lvl2pPr marL="457200">
                      <a:defRPr>
                        <a:latin typeface="+mn-lt"/>
                        <a:ea typeface="+mn-ea"/>
                        <a:cs typeface="+mn-cs"/>
                      </a:defRPr>
                    </a:lvl2pPr>
                    <a:lvl3pPr marL="914400">
                      <a:defRPr>
                        <a:latin typeface="+mn-lt"/>
                        <a:ea typeface="+mn-ea"/>
                        <a:cs typeface="+mn-cs"/>
                      </a:defRPr>
                    </a:lvl3pPr>
                    <a:lvl4pPr marL="1371600">
                      <a:defRPr>
                        <a:latin typeface="+mn-lt"/>
                        <a:ea typeface="+mn-ea"/>
                        <a:cs typeface="+mn-cs"/>
                      </a:defRPr>
                    </a:lvl4pPr>
                    <a:lvl5pPr marL="1828800">
                      <a:defRPr>
                        <a:latin typeface="+mn-lt"/>
                        <a:ea typeface="+mn-ea"/>
                        <a:cs typeface="+mn-cs"/>
                      </a:defRPr>
                    </a:lvl5pPr>
                    <a:lvl6pPr marL="2286000">
                      <a:defRPr>
                        <a:latin typeface="+mn-lt"/>
                        <a:ea typeface="+mn-ea"/>
                        <a:cs typeface="+mn-cs"/>
                      </a:defRPr>
                    </a:lvl6pPr>
                    <a:lvl7pPr marL="2743200">
                      <a:defRPr>
                        <a:latin typeface="+mn-lt"/>
                        <a:ea typeface="+mn-ea"/>
                        <a:cs typeface="+mn-cs"/>
                      </a:defRPr>
                    </a:lvl7pPr>
                    <a:lvl8pPr marL="3200400">
                      <a:defRPr>
                        <a:latin typeface="+mn-lt"/>
                        <a:ea typeface="+mn-ea"/>
                        <a:cs typeface="+mn-cs"/>
                      </a:defRPr>
                    </a:lvl8pPr>
                    <a:lvl9pPr marL="3657600">
                      <a:defRPr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171450" indent="-171450">
                      <a:buClr>
                        <a:srgbClr val="D3A826"/>
                      </a:buClr>
                      <a:buFont typeface="Wingdings" panose="05000000000000000000" pitchFamily="2" charset="2"/>
                      <a:buChar char="Ø"/>
                    </a:pPr>
                    <a:r>
                      <a:rPr lang="it-IT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Centre of </a:t>
                    </a:r>
                    <a:r>
                      <a:rPr lang="it-IT" sz="2800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gravity</a:t>
                    </a:r>
                    <a:r>
                      <a:rPr lang="it-IT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it-IT" sz="2800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method</a:t>
                    </a:r>
                    <a:endParaRPr lang="it-IT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6" name="CasellaDiTesto 105">
                        <a:extLst>
                          <a:ext uri="{FF2B5EF4-FFF2-40B4-BE49-F238E27FC236}">
                            <a16:creationId xmlns:a16="http://schemas.microsoft.com/office/drawing/2014/main" id="{E02A21C2-572C-9E44-17D9-D9A369AB0A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481936" y="32184635"/>
                        <a:ext cx="2758127" cy="1104148"/>
                      </a:xfrm>
                      <a:prstGeom prst="rect">
                        <a:avLst/>
                      </a:prstGeom>
                      <a:noFill/>
                      <a:ln w="76200">
                        <a:noFill/>
                      </a:ln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it-IT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𝑃𝑎𝑑𝑠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it-IT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it-IT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it-IT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it-IT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it-IT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it-IT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it-IT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r>
                                        <a:rPr lang="it-IT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den>
                              </m:f>
                            </m:oMath>
                          </m:oMathPara>
                        </a14:m>
                        <a:endParaRPr lang="it-IT" sz="2800" dirty="0"/>
                      </a:p>
                    </p:txBody>
                  </p:sp>
                </mc:Choice>
                <mc:Fallback xmlns="">
                  <p:sp>
                    <p:nvSpPr>
                      <p:cNvPr id="106" name="CasellaDiTesto 105">
                        <a:extLst>
                          <a:ext uri="{FF2B5EF4-FFF2-40B4-BE49-F238E27FC236}">
                            <a16:creationId xmlns:a16="http://schemas.microsoft.com/office/drawing/2014/main" id="{E02A21C2-572C-9E44-17D9-D9A369AB0A3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481936" y="32184635"/>
                        <a:ext cx="2758127" cy="1104148"/>
                      </a:xfrm>
                      <a:prstGeom prst="rect">
                        <a:avLst/>
                      </a:prstGeom>
                      <a:blipFill>
                        <a:blip r:embed="rId43"/>
                        <a:stretch>
                          <a:fillRect/>
                        </a:stretch>
                      </a:blipFill>
                      <a:ln w="7620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it-I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7" name="Rettangolo 106">
                    <a:extLst>
                      <a:ext uri="{FF2B5EF4-FFF2-40B4-BE49-F238E27FC236}">
                        <a16:creationId xmlns:a16="http://schemas.microsoft.com/office/drawing/2014/main" id="{4D1D4697-E6AA-9734-B6AA-6CB6C4B24B1E}"/>
                      </a:ext>
                    </a:extLst>
                  </p:cNvPr>
                  <p:cNvSpPr/>
                  <p:nvPr/>
                </p:nvSpPr>
                <p:spPr>
                  <a:xfrm>
                    <a:off x="8163131" y="32082526"/>
                    <a:ext cx="3395738" cy="1322370"/>
                  </a:xfrm>
                  <a:prstGeom prst="rect">
                    <a:avLst/>
                  </a:prstGeom>
                  <a:noFill/>
                  <a:ln w="762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109" name="Gruppo 108">
                    <a:extLst>
                      <a:ext uri="{FF2B5EF4-FFF2-40B4-BE49-F238E27FC236}">
                        <a16:creationId xmlns:a16="http://schemas.microsoft.com/office/drawing/2014/main" id="{0902EDB2-982D-BB8A-EA1A-9A66C97AA1A1}"/>
                      </a:ext>
                    </a:extLst>
                  </p:cNvPr>
                  <p:cNvGrpSpPr/>
                  <p:nvPr/>
                </p:nvGrpSpPr>
                <p:grpSpPr>
                  <a:xfrm>
                    <a:off x="12568320" y="28778997"/>
                    <a:ext cx="11281307" cy="9983074"/>
                    <a:chOff x="12749968" y="12777938"/>
                    <a:chExt cx="17122233" cy="8449369"/>
                  </a:xfrm>
                </p:grpSpPr>
                <p:sp>
                  <p:nvSpPr>
                    <p:cNvPr id="110" name="Rettangolo 109">
                      <a:extLst>
                        <a:ext uri="{FF2B5EF4-FFF2-40B4-BE49-F238E27FC236}">
                          <a16:creationId xmlns:a16="http://schemas.microsoft.com/office/drawing/2014/main" id="{698A5885-E5BC-4C38-1DA3-0227F1B7DF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49968" y="12777938"/>
                      <a:ext cx="17122232" cy="624528"/>
                    </a:xfrm>
                    <a:prstGeom prst="rect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3500" i="1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(ii) </a:t>
                      </a:r>
                      <a:r>
                        <a:rPr lang="it-IT" sz="35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</a:t>
                      </a:r>
                      <a:r>
                        <a:rPr lang="it-IT" sz="3500" i="1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</a:t>
                      </a:r>
                      <a:r>
                        <a:rPr lang="it-IT" sz="3500" i="1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it-IT" sz="3500" i="1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3500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characterization</a:t>
                      </a:r>
                      <a:r>
                        <a:rPr lang="it-IT" sz="35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3500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it-IT" sz="35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IFUSP</a:t>
                      </a:r>
                      <a:endParaRPr lang="it-IT" sz="3500" i="1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1" name="Rettangolo 110">
                      <a:extLst>
                        <a:ext uri="{FF2B5EF4-FFF2-40B4-BE49-F238E27FC236}">
                          <a16:creationId xmlns:a16="http://schemas.microsoft.com/office/drawing/2014/main" id="{A50B71D2-6999-7FC4-BA92-9D39A8F2E7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50557" y="13390757"/>
                      <a:ext cx="17121644" cy="783655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2" name="Segnaposto contenuto 4">
                        <a:extLst>
                          <a:ext uri="{FF2B5EF4-FFF2-40B4-BE49-F238E27FC236}">
                            <a16:creationId xmlns:a16="http://schemas.microsoft.com/office/drawing/2014/main" id="{F30D56DB-2CCF-DDFF-775B-CC8E756E6D7A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12661567" y="29604649"/>
                        <a:ext cx="10795901" cy="4397988"/>
                      </a:xfrm>
                      <a:prstGeom prst="rect">
                        <a:avLst/>
                      </a:prstGeom>
                    </p:spPr>
                    <p:txBody>
                      <a:bodyPr wrap="square" lIns="0" tIns="0" rIns="0" bIns="0">
                        <a:noAutofit/>
                      </a:bodyPr>
                      <a:lstStyle>
                        <a:lvl1pPr marL="0">
                          <a:defRPr sz="1000" b="0" i="0">
                            <a:solidFill>
                              <a:schemeClr val="tx1"/>
                            </a:solidFill>
                            <a:latin typeface="Times New Roman"/>
                            <a:ea typeface="+mn-ea"/>
                            <a:cs typeface="Times New Roman"/>
                          </a:defRPr>
                        </a:lvl1pPr>
                        <a:lvl2pPr marL="457200">
                          <a:defRPr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>
                          <a:defRPr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>
                          <a:defRPr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>
                          <a:defRPr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>
                          <a:defRPr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>
                          <a:defRPr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>
                          <a:defRPr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>
                          <a:defRPr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171450" indent="-171450">
                          <a:buClr>
                            <a:srgbClr val="D3A826"/>
                          </a:buClr>
                          <a:buFont typeface="Wingdings" panose="05000000000000000000" pitchFamily="2" charset="2"/>
                          <a:buChar char="Ø"/>
                        </a:pP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Tracker performances </a:t>
                        </a:r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as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a </a:t>
                        </a:r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function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of the angle </a:t>
                        </a:r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wrt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incident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ion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beam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;</a:t>
                        </a:r>
                        <a:endParaRPr lang="it-IT" sz="2600" b="1" cap="small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  <a:p>
                        <a:pPr marL="171450" indent="-171450">
                          <a:buClr>
                            <a:srgbClr val="D3A826"/>
                          </a:buClr>
                          <a:buFont typeface="Wingdings" panose="05000000000000000000" pitchFamily="2" charset="2"/>
                          <a:buChar char="Ø"/>
                        </a:pPr>
                        <a14:m>
                          <m:oMath xmlns:m="http://schemas.openxmlformats.org/officeDocument/2006/math">
                            <m:r>
                              <a:rPr lang="it-IT" sz="2600" b="1" i="1" cap="small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oMath>
                        </a14:m>
                        <a:r>
                          <a:rPr lang="it-IT" sz="2600" b="1" cap="smal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-</a:t>
                        </a:r>
                        <a:r>
                          <a:rPr lang="it-IT" sz="2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source &amp;</a:t>
                        </a:r>
                        <a:r>
                          <a:rPr lang="it-IT" sz="2600" b="1" cap="smal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600" b="1" cap="small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Pelletron</a:t>
                        </a:r>
                        <a:r>
                          <a:rPr lang="it-IT" sz="2600" b="1" cap="smal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600" b="1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beams</a:t>
                        </a:r>
                        <a:r>
                          <a:rPr lang="it-IT" sz="2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: </a:t>
                        </a:r>
                        <a14:m>
                          <m:oMath xmlns:m="http://schemas.openxmlformats.org/officeDocument/2006/math">
                            <m:sPre>
                              <m:sPrePr>
                                <m:ctrlPr>
                                  <a:rPr lang="it-IT" sz="2600" b="1" i="1" cap="small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it-IT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sup>
                              <m:e>
                                <m:r>
                                  <a:rPr lang="it-IT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</m:sPre>
                            <m:r>
                              <a:rPr lang="it-IT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it-IT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Pre>
                              <m:sPrePr>
                                <m:ctrlPr>
                                  <a:rPr lang="it-IT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it-IT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p>
                              <m:e>
                                <m:r>
                                  <a:rPr lang="it-IT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</m:sPre>
                          </m:oMath>
                        </a14:m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and </a:t>
                        </a:r>
                        <a14:m>
                          <m:oMath xmlns:m="http://schemas.openxmlformats.org/officeDocument/2006/math">
                            <m:sPre>
                              <m:sPrePr>
                                <m:ctrlPr>
                                  <a:rPr lang="it-IT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it-IT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sup>
                              <m:e>
                                <m:r>
                                  <a:rPr lang="it-IT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</m:sPre>
                          </m:oMath>
                        </a14:m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; </a:t>
                        </a:r>
                      </a:p>
                      <a:p>
                        <a:pPr marL="171450" indent="-171450">
                          <a:buClr>
                            <a:srgbClr val="D3A826"/>
                          </a:buClr>
                          <a:buFont typeface="Wingdings" panose="05000000000000000000" pitchFamily="2" charset="2"/>
                          <a:buChar char="Ø"/>
                        </a:pPr>
                        <a:r>
                          <a:rPr lang="it-IT" sz="2600" b="1" cap="small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Safiira</a:t>
                        </a:r>
                        <a:r>
                          <a:rPr lang="it-IT" sz="2600" b="1" cap="small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setup:   </a:t>
                        </a:r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Beam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spot: 300 </a:t>
                        </a:r>
                        <a14:m>
                          <m:oMath xmlns:m="http://schemas.openxmlformats.org/officeDocument/2006/math">
                            <m:r>
                              <a:rPr lang="it-IT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oMath>
                        </a14:m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m &amp; </a:t>
                        </a:r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Angular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divergency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: 0.2° FWHM</a:t>
                        </a:r>
                      </a:p>
                      <a:p>
                        <a:pPr>
                          <a:buClr>
                            <a:srgbClr val="D3A826"/>
                          </a:buClr>
                        </a:pPr>
                        <a:endParaRPr lang="it-IT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12" name="Segnaposto contenuto 4">
                        <a:extLst>
                          <a:ext uri="{FF2B5EF4-FFF2-40B4-BE49-F238E27FC236}">
                            <a16:creationId xmlns:a16="http://schemas.microsoft.com/office/drawing/2014/main" id="{F30D56DB-2CCF-DDFF-775B-CC8E756E6D7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661567" y="29604649"/>
                        <a:ext cx="10795901" cy="4397988"/>
                      </a:xfrm>
                      <a:prstGeom prst="rect">
                        <a:avLst/>
                      </a:prstGeom>
                      <a:blipFill>
                        <a:blip r:embed="rId44"/>
                        <a:stretch>
                          <a:fillRect l="-1694" t="-221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it-I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21" name="Gruppo 120">
                    <a:extLst>
                      <a:ext uri="{FF2B5EF4-FFF2-40B4-BE49-F238E27FC236}">
                        <a16:creationId xmlns:a16="http://schemas.microsoft.com/office/drawing/2014/main" id="{52D3807E-8FA8-D7D7-F011-96B3B11B2B42}"/>
                      </a:ext>
                    </a:extLst>
                  </p:cNvPr>
                  <p:cNvGrpSpPr/>
                  <p:nvPr/>
                </p:nvGrpSpPr>
                <p:grpSpPr>
                  <a:xfrm>
                    <a:off x="24192068" y="28777747"/>
                    <a:ext cx="5809747" cy="9996347"/>
                    <a:chOff x="12531812" y="12334707"/>
                    <a:chExt cx="17200099" cy="6071123"/>
                  </a:xfrm>
                </p:grpSpPr>
                <p:sp>
                  <p:nvSpPr>
                    <p:cNvPr id="122" name="Rettangolo 121">
                      <a:extLst>
                        <a:ext uri="{FF2B5EF4-FFF2-40B4-BE49-F238E27FC236}">
                          <a16:creationId xmlns:a16="http://schemas.microsoft.com/office/drawing/2014/main" id="{15A39BDE-D052-9B68-9456-2EC13BAC01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31812" y="12334707"/>
                      <a:ext cx="17200099" cy="44693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3500" i="1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References</a:t>
                      </a:r>
                      <a:endParaRPr lang="it-IT" sz="3500" i="1" dirty="0"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3" name="Rettangolo 122">
                      <a:extLst>
                        <a:ext uri="{FF2B5EF4-FFF2-40B4-BE49-F238E27FC236}">
                          <a16:creationId xmlns:a16="http://schemas.microsoft.com/office/drawing/2014/main" id="{4A383C4F-3589-0CA8-082D-84F499CA6F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31812" y="12780144"/>
                      <a:ext cx="17200099" cy="562568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7" name="CasellaDiTesto 126">
                        <a:extLst>
                          <a:ext uri="{FF2B5EF4-FFF2-40B4-BE49-F238E27FC236}">
                            <a16:creationId xmlns:a16="http://schemas.microsoft.com/office/drawing/2014/main" id="{070205AA-797C-D3BE-E3E8-FEB0F955A11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730296" y="36328092"/>
                        <a:ext cx="4049779" cy="9691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Sup>
                                    <m:sSubSupPr>
                                      <m:ctrlP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𝑑𝑖𝑓𝑓</m:t>
                                      </m:r>
                                    </m:sub>
                                    <m:sup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Sup>
                                    <m:sSubSupPr>
                                      <m:ctrlP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𝑔𝑒𝑜</m:t>
                                      </m:r>
                                    </m:sub>
                                    <m:sup>
                                      <m:r>
                                        <a:rPr lang="it-IT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oMath>
                          </m:oMathPara>
                        </a14:m>
                        <a:endParaRPr lang="it-IT" sz="2800" dirty="0"/>
                      </a:p>
                    </p:txBody>
                  </p:sp>
                </mc:Choice>
                <mc:Fallback xmlns="">
                  <p:sp>
                    <p:nvSpPr>
                      <p:cNvPr id="127" name="CasellaDiTesto 126">
                        <a:extLst>
                          <a:ext uri="{FF2B5EF4-FFF2-40B4-BE49-F238E27FC236}">
                            <a16:creationId xmlns:a16="http://schemas.microsoft.com/office/drawing/2014/main" id="{070205AA-797C-D3BE-E3E8-FEB0F955A11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730296" y="36328092"/>
                        <a:ext cx="4049779" cy="969176"/>
                      </a:xfrm>
                      <a:prstGeom prst="rect">
                        <a:avLst/>
                      </a:prstGeom>
                      <a:blipFill>
                        <a:blip r:embed="rId4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it-I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30" name="Rettangolo 129">
                    <a:extLst>
                      <a:ext uri="{FF2B5EF4-FFF2-40B4-BE49-F238E27FC236}">
                        <a16:creationId xmlns:a16="http://schemas.microsoft.com/office/drawing/2014/main" id="{939557E4-5BFD-8CFB-985B-FFA6DF6E6F25}"/>
                      </a:ext>
                    </a:extLst>
                  </p:cNvPr>
                  <p:cNvSpPr/>
                  <p:nvPr/>
                </p:nvSpPr>
                <p:spPr>
                  <a:xfrm>
                    <a:off x="12827667" y="36241296"/>
                    <a:ext cx="3965108" cy="1134511"/>
                  </a:xfrm>
                  <a:prstGeom prst="rect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1" name="CasellaDiTesto 130">
                        <a:extLst>
                          <a:ext uri="{FF2B5EF4-FFF2-40B4-BE49-F238E27FC236}">
                            <a16:creationId xmlns:a16="http://schemas.microsoft.com/office/drawing/2014/main" id="{9F1F2D23-EF51-3DAB-1960-90BA4E8A6B7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241892" y="37646690"/>
                        <a:ext cx="7350806" cy="95718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it-IT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it-IT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𝑑𝑖𝑓𝑓</m:t>
                                </m:r>
                              </m:sub>
                            </m:sSub>
                          </m:oMath>
                        </a14:m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: </a:t>
                        </a:r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it-IT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oMath>
                        </a14:m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diffusion-contribution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;</a:t>
                        </a:r>
                      </a:p>
                      <a:p>
                        <a14:m>
                          <m:oMath xmlns:m="http://schemas.openxmlformats.org/officeDocument/2006/math">
                            <m:r>
                              <a:rPr lang="it-IT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it-IT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𝑔𝑒𝑜</m:t>
                                </m:r>
                              </m:sub>
                            </m:sSub>
                          </m:oMath>
                        </a14:m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: </a:t>
                        </a:r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geometrical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6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effect</a:t>
                        </a:r>
                        <a:r>
                          <a:rPr lang="it-IT" sz="2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31" name="CasellaDiTesto 130">
                        <a:extLst>
                          <a:ext uri="{FF2B5EF4-FFF2-40B4-BE49-F238E27FC236}">
                            <a16:creationId xmlns:a16="http://schemas.microsoft.com/office/drawing/2014/main" id="{9F1F2D23-EF51-3DAB-1960-90BA4E8A6B7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241892" y="37646690"/>
                        <a:ext cx="7350806" cy="957185"/>
                      </a:xfrm>
                      <a:prstGeom prst="rect">
                        <a:avLst/>
                      </a:prstGeom>
                      <a:blipFill>
                        <a:blip r:embed="rId46"/>
                        <a:stretch>
                          <a:fillRect t="-6369" b="-1146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it-I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pic>
                <p:nvPicPr>
                  <p:cNvPr id="142" name="Immagine 141" descr="Immagine che contiene illustrazione, arte&#10;&#10;Il contenuto generato dall'IA potrebbe non essere corretto.">
                    <a:extLst>
                      <a:ext uri="{FF2B5EF4-FFF2-40B4-BE49-F238E27FC236}">
                        <a16:creationId xmlns:a16="http://schemas.microsoft.com/office/drawing/2014/main" id="{6A2350D8-404F-EDB7-24E8-3177EFE968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8"/>
                      </a:ext>
                    </a:extLst>
                  </a:blip>
                  <a:srcRect l="35916" r="37008" b="31190"/>
                  <a:stretch>
                    <a:fillRect/>
                  </a:stretch>
                </p:blipFill>
                <p:spPr>
                  <a:xfrm>
                    <a:off x="21280441" y="12431676"/>
                    <a:ext cx="345916" cy="703265"/>
                  </a:xfrm>
                  <a:prstGeom prst="rect">
                    <a:avLst/>
                  </a:prstGeom>
                </p:spPr>
              </p:pic>
              <p:grpSp>
                <p:nvGrpSpPr>
                  <p:cNvPr id="39" name="Gruppo 38">
                    <a:extLst>
                      <a:ext uri="{FF2B5EF4-FFF2-40B4-BE49-F238E27FC236}">
                        <a16:creationId xmlns:a16="http://schemas.microsoft.com/office/drawing/2014/main" id="{3879F820-DA85-4E94-3306-439F5DC8C195}"/>
                      </a:ext>
                    </a:extLst>
                  </p:cNvPr>
                  <p:cNvGrpSpPr/>
                  <p:nvPr/>
                </p:nvGrpSpPr>
                <p:grpSpPr>
                  <a:xfrm>
                    <a:off x="221859" y="39090601"/>
                    <a:ext cx="29762639" cy="2089536"/>
                    <a:chOff x="12726682" y="12511364"/>
                    <a:chExt cx="88114049" cy="1299538"/>
                  </a:xfrm>
                </p:grpSpPr>
                <p:sp>
                  <p:nvSpPr>
                    <p:cNvPr id="41" name="Rettangolo 40">
                      <a:extLst>
                        <a:ext uri="{FF2B5EF4-FFF2-40B4-BE49-F238E27FC236}">
                          <a16:creationId xmlns:a16="http://schemas.microsoft.com/office/drawing/2014/main" id="{43961E78-DDF2-7477-FBB4-9794543ECC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26682" y="12511364"/>
                      <a:ext cx="17341214" cy="129858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3500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Conclusions</a:t>
                      </a:r>
                      <a:r>
                        <a:rPr lang="it-IT" sz="35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future </a:t>
                      </a:r>
                      <a:r>
                        <a:rPr lang="it-IT" sz="3500" dirty="0" err="1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perspectives</a:t>
                      </a:r>
                      <a:r>
                        <a:rPr lang="it-IT" sz="3500" dirty="0"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p:txBody>
                </p:sp>
                <p:sp>
                  <p:nvSpPr>
                    <p:cNvPr id="43" name="Rettangolo 42">
                      <a:extLst>
                        <a:ext uri="{FF2B5EF4-FFF2-40B4-BE49-F238E27FC236}">
                          <a16:creationId xmlns:a16="http://schemas.microsoft.com/office/drawing/2014/main" id="{682405EE-8097-B1B0-4118-2CB9D2A663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048448" y="12512069"/>
                      <a:ext cx="70792283" cy="129883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 dirty="0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Segnaposto contenuto 4">
                        <a:extLst>
                          <a:ext uri="{FF2B5EF4-FFF2-40B4-BE49-F238E27FC236}">
                            <a16:creationId xmlns:a16="http://schemas.microsoft.com/office/drawing/2014/main" id="{37A1147F-44D9-276E-94F9-0FB4CC0CB7E6}"/>
                          </a:ext>
                        </a:extLst>
                      </p:cNvPr>
                      <p:cNvSpPr txBox="1">
                        <a:spLocks/>
                      </p:cNvSpPr>
                      <p:nvPr/>
                    </p:nvSpPr>
                    <p:spPr>
                      <a:xfrm>
                        <a:off x="6377736" y="39219112"/>
                        <a:ext cx="23446225" cy="1732246"/>
                      </a:xfrm>
                      <a:prstGeom prst="rect">
                        <a:avLst/>
                      </a:prstGeom>
                    </p:spPr>
                    <p:txBody>
                      <a:bodyPr wrap="square" lIns="0" tIns="0" rIns="0" bIns="0">
                        <a:noAutofit/>
                      </a:bodyPr>
                      <a:lstStyle>
                        <a:lvl1pPr marL="0">
                          <a:defRPr sz="1000" b="0" i="0">
                            <a:solidFill>
                              <a:schemeClr val="tx1"/>
                            </a:solidFill>
                            <a:latin typeface="Times New Roman"/>
                            <a:ea typeface="+mn-ea"/>
                            <a:cs typeface="Times New Roman"/>
                          </a:defRPr>
                        </a:lvl1pPr>
                        <a:lvl2pPr marL="457200">
                          <a:defRPr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>
                          <a:defRPr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>
                          <a:defRPr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>
                          <a:defRPr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>
                          <a:defRPr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>
                          <a:defRPr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>
                          <a:defRPr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>
                          <a:defRPr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171450" indent="-171450">
                          <a:buClr>
                            <a:srgbClr val="D3A826"/>
                          </a:buClr>
                          <a:buFont typeface="Wingdings" panose="05000000000000000000" pitchFamily="2" charset="2"/>
                          <a:buChar char="Ø"/>
                        </a:pPr>
                        <a:r>
                          <a:rPr lang="it-IT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Characterization </a:t>
                        </a:r>
                        <a:r>
                          <a:rPr lang="it-IT" sz="2800" b="1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at</a:t>
                        </a:r>
                        <a:r>
                          <a:rPr lang="it-IT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INFN-LNS: 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the Gain and the IBF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obtained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experimentally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are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consistent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with the NUMEN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requirements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. The </a:t>
                        </a:r>
                        <a14:m>
                          <m:oMath xmlns:m="http://schemas.openxmlformats.org/officeDocument/2006/math"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𝜗</m:t>
                            </m:r>
                          </m:oMath>
                        </a14:m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- and </a:t>
                        </a:r>
                        <a14:m>
                          <m:oMath xmlns:m="http://schemas.openxmlformats.org/officeDocument/2006/math"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oMath>
                        </a14:m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-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distributions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return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angle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compatible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with the set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geometry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;</a:t>
                        </a:r>
                      </a:p>
                      <a:p>
                        <a:pPr marL="171450" indent="-171450">
                          <a:buClr>
                            <a:srgbClr val="D3A826"/>
                          </a:buClr>
                          <a:buFont typeface="Wingdings" panose="05000000000000000000" pitchFamily="2" charset="2"/>
                          <a:buChar char="Ø"/>
                        </a:pPr>
                        <a:r>
                          <a:rPr lang="it-IT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First </a:t>
                        </a:r>
                        <a:r>
                          <a:rPr lang="it-IT" sz="28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in-</a:t>
                        </a:r>
                        <a:r>
                          <a:rPr lang="it-IT" sz="2800" b="1" i="1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beam</a:t>
                        </a:r>
                        <a:r>
                          <a:rPr lang="it-IT" sz="28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800" b="1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characterization</a:t>
                        </a:r>
                        <a:r>
                          <a:rPr lang="it-IT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800" b="1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at</a:t>
                        </a:r>
                        <a:r>
                          <a:rPr lang="it-IT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IFUSP: 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the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experimental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charge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distribution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width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follows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quite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well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the </a:t>
                        </a:r>
                        <a:r>
                          <a:rPr lang="it-IT" sz="2800" dirty="0" err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predicted</a:t>
                        </a:r>
                        <a:r>
                          <a:rPr lang="it-IT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trend </a:t>
                        </a:r>
                        <a: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at both ion species and rate changes;</a:t>
                        </a:r>
                      </a:p>
                      <a:p>
                        <a:pPr marL="171450" indent="-171450">
                          <a:buClr>
                            <a:srgbClr val="D3A826"/>
                          </a:buClr>
                          <a:buFont typeface="Wingdings" panose="05000000000000000000" pitchFamily="2" charset="2"/>
                          <a:buChar char="Ø"/>
                        </a:pPr>
                        <a:r>
                          <a: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Future perspectives: </a:t>
                        </a:r>
                        <a:r>
                          <a:rPr lang="en-US" sz="2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single-track analysis to improve the quality of the reconstruction algorithm and subsequent resolution studies;</a:t>
                        </a:r>
                        <a:endParaRPr lang="it-IT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1" name="Segnaposto contenuto 4">
                        <a:extLst>
                          <a:ext uri="{FF2B5EF4-FFF2-40B4-BE49-F238E27FC236}">
                            <a16:creationId xmlns:a16="http://schemas.microsoft.com/office/drawing/2014/main" id="{37A1147F-44D9-276E-94F9-0FB4CC0CB7E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77736" y="39219112"/>
                        <a:ext cx="23446225" cy="1732246"/>
                      </a:xfrm>
                      <a:prstGeom prst="rect">
                        <a:avLst/>
                      </a:prstGeom>
                      <a:blipFill>
                        <a:blip r:embed="rId49"/>
                        <a:stretch>
                          <a:fillRect l="-832" t="-6338" r="-468" b="-1091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it-IT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9" name="CasellaDiTesto 58">
                    <a:extLst>
                      <a:ext uri="{FF2B5EF4-FFF2-40B4-BE49-F238E27FC236}">
                        <a16:creationId xmlns:a16="http://schemas.microsoft.com/office/drawing/2014/main" id="{FE1F19A0-04D2-69B6-14A7-102FAA81C285}"/>
                      </a:ext>
                    </a:extLst>
                  </p:cNvPr>
                  <p:cNvSpPr txBox="1"/>
                  <p:nvPr/>
                </p:nvSpPr>
                <p:spPr>
                  <a:xfrm>
                    <a:off x="24241014" y="29516888"/>
                    <a:ext cx="5708549" cy="92055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285750" indent="-285750" algn="just">
                      <a:lnSpc>
                        <a:spcPct val="115000"/>
                      </a:lnSpc>
                      <a:buFont typeface="Wingdings" panose="05000000000000000000" pitchFamily="2" charset="2"/>
                      <a:buChar char="§"/>
                    </a:pP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F. Cappuzzello et al.</a:t>
                    </a:r>
                    <a:r>
                      <a: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, </a:t>
                    </a:r>
                    <a:r>
                      <a:rPr lang="en-GB" sz="180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Shedding light on nuclear aspects of neutrinoless double beta decay by heavy-ion double charge exchange reactions</a:t>
                    </a: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, Prog. Part. Nucl. Phys. 128 (2023) 103999.</a:t>
                    </a:r>
                    <a:endParaRPr lang="it-IT" sz="2800" kern="1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285750" indent="-285750" algn="just">
                      <a:lnSpc>
                        <a:spcPct val="115000"/>
                      </a:lnSpc>
                      <a:buFont typeface="Wingdings" panose="05000000000000000000" pitchFamily="2" charset="2"/>
                      <a:buChar char="§"/>
                    </a:pP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H. Lenske, F. Cappuzzello, M. Cavallaro and M. Colonna</a:t>
                    </a:r>
                    <a:r>
                      <a: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, </a:t>
                    </a:r>
                    <a:r>
                      <a:rPr lang="en-GB" sz="180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Heavy ion charge exchange reactions as probes for nuclear </a:t>
                    </a:r>
                    <a:r>
                      <a:rPr lang="en-GB" sz="1800" i="1" kern="1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a:t>𝛽</a:t>
                    </a:r>
                    <a:r>
                      <a:rPr lang="en-GB" sz="180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-decay</a:t>
                    </a: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, Prog. Part. Nucl. Phys. 109 (2019) 103716.</a:t>
                    </a:r>
                    <a:endParaRPr lang="it-IT" sz="2800" kern="1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285750" indent="-285750" algn="just">
                      <a:lnSpc>
                        <a:spcPct val="115000"/>
                      </a:lnSpc>
                      <a:buFont typeface="Wingdings" panose="05000000000000000000" pitchFamily="2" charset="2"/>
                      <a:buChar char="§"/>
                    </a:pP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F. Cappuzzello et al., </a:t>
                    </a:r>
                    <a:r>
                      <a:rPr lang="en-GB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The NUMEN Technical Design Report</a:t>
                    </a: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, Int. J. Mod. Phys. A 36 (2021) 2130018.</a:t>
                    </a:r>
                    <a:endParaRPr lang="it-IT" sz="2800" kern="1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285750" indent="-285750" algn="just">
                      <a:lnSpc>
                        <a:spcPct val="115000"/>
                      </a:lnSpc>
                      <a:buFont typeface="Wingdings" panose="05000000000000000000" pitchFamily="2" charset="2"/>
                      <a:buChar char="§"/>
                    </a:pP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M. Cavallaro et al.</a:t>
                    </a:r>
                    <a:r>
                      <a: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, </a:t>
                    </a:r>
                    <a:r>
                      <a:rPr lang="en-GB" sz="180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NURE: An ERC project to study nuclear reactions for neutrinoless double beta decay</a:t>
                    </a: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, PoS BORMIO2017 (2017) 015 [2002.02761].</a:t>
                    </a:r>
                    <a:endParaRPr lang="it-IT" sz="2800" kern="1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285750" indent="-285750" algn="just">
                      <a:lnSpc>
                        <a:spcPct val="115000"/>
                      </a:lnSpc>
                      <a:buFont typeface="Wingdings" panose="05000000000000000000" pitchFamily="2" charset="2"/>
                      <a:buChar char="§"/>
                    </a:pP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I. Ciraldo et al., </a:t>
                    </a:r>
                    <a:r>
                      <a:rPr lang="en-GB" sz="180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Characterization of a gas detector prototype based on Thick-GEM for the MAGNEX focal plane detector</a:t>
                    </a:r>
                    <a:r>
                      <a: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, </a:t>
                    </a: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Nucl. Instrum. Meth. A 1048 (2023) 167893 [2304.02390].</a:t>
                    </a:r>
                    <a:endParaRPr lang="it-IT" sz="2800" kern="1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285750" indent="-285750" algn="just">
                      <a:lnSpc>
                        <a:spcPct val="115000"/>
                      </a:lnSpc>
                      <a:buFont typeface="Wingdings" panose="05000000000000000000" pitchFamily="2" charset="2"/>
                      <a:buChar char="§"/>
                    </a:pP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M. Cortesi, S. Rost, W. Mittig, Y. Ayyad-Limonge, D. Bazin, J. Yurkon et al.,</a:t>
                    </a:r>
                    <a:r>
                      <a: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GB" sz="180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Multi-layer thick gas electron multiplier (M-THGEM): A new MPGD structure for high-gain operation at low-pressure</a:t>
                    </a:r>
                    <a:r>
                      <a: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, </a:t>
                    </a: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Rev. Sci. </a:t>
                    </a:r>
                    <a:r>
                      <a:rPr lang="en-US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Instrum. </a:t>
                    </a: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88 (2017) 013303 [1606.07314].</a:t>
                    </a:r>
                    <a:endParaRPr lang="it-IT" sz="2800" kern="1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285750" indent="-285750" algn="just">
                      <a:lnSpc>
                        <a:spcPct val="115000"/>
                      </a:lnSpc>
                      <a:buFont typeface="Wingdings" panose="05000000000000000000" pitchFamily="2" charset="2"/>
                      <a:buChar char="§"/>
                    </a:pP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E.M. Gandolfo, J.R.B. Oliveira, L. Campajola, D. Pierroutsakou, A. Boiano, C. Agodi et al., </a:t>
                    </a:r>
                    <a:r>
                      <a:rPr lang="en-GB" sz="1800" i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Response of g-numen labr3(ce) detectors to high counting rates</a:t>
                    </a:r>
                    <a:r>
                      <a:rPr lang="en-GB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, </a:t>
                    </a:r>
                    <a:r>
                      <a:rPr lang="en-GB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Instruments 7 (2023).</a:t>
                    </a:r>
                    <a:endParaRPr lang="it-IT" sz="2800" kern="1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285750" indent="-285750" algn="just">
                      <a:lnSpc>
                        <a:spcPct val="115000"/>
                      </a:lnSpc>
                      <a:buFont typeface="Wingdings" panose="05000000000000000000" pitchFamily="2" charset="2"/>
                      <a:buChar char="§"/>
                    </a:pPr>
                    <a:r>
                      <a:rPr lang="it-IT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Y. </a:t>
                    </a:r>
                    <a:r>
                      <a:rPr lang="en-US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Assran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A. Sharma </a:t>
                    </a:r>
                    <a:r>
                      <a: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Transport properties of operational gas mixtures used at LHC,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https: // </a:t>
                    </a:r>
                    <a:r>
                      <a:rPr lang="it-IT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doi</a:t>
                    </a:r>
                    <a:r>
                      <a: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it-IT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org</a:t>
                    </a:r>
                    <a:r>
                      <a: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/ 10. 48550/ </a:t>
                    </a:r>
                    <a:r>
                      <a:rPr lang="it-IT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arXiv</a:t>
                    </a:r>
                    <a:r>
                      <a: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1110. 6761.</a:t>
                    </a:r>
                    <a:endParaRPr lang="it-IT" sz="2800" kern="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08" name="Gruppo 107">
                    <a:extLst>
                      <a:ext uri="{FF2B5EF4-FFF2-40B4-BE49-F238E27FC236}">
                        <a16:creationId xmlns:a16="http://schemas.microsoft.com/office/drawing/2014/main" id="{2B8A2981-0AB1-8359-47D7-3B7419B72FC6}"/>
                      </a:ext>
                    </a:extLst>
                  </p:cNvPr>
                  <p:cNvGrpSpPr/>
                  <p:nvPr/>
                </p:nvGrpSpPr>
                <p:grpSpPr>
                  <a:xfrm>
                    <a:off x="12721330" y="30855264"/>
                    <a:ext cx="4191324" cy="5448369"/>
                    <a:chOff x="12721330" y="30855264"/>
                    <a:chExt cx="4191324" cy="5448369"/>
                  </a:xfrm>
                </p:grpSpPr>
                <p:grpSp>
                  <p:nvGrpSpPr>
                    <p:cNvPr id="140" name="Gruppo 139">
                      <a:extLst>
                        <a:ext uri="{FF2B5EF4-FFF2-40B4-BE49-F238E27FC236}">
                          <a16:creationId xmlns:a16="http://schemas.microsoft.com/office/drawing/2014/main" id="{A6E218EB-D878-72E5-B195-6CB8A2EF10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21330" y="30855264"/>
                      <a:ext cx="4191324" cy="5448369"/>
                      <a:chOff x="13070777" y="33040721"/>
                      <a:chExt cx="4006532" cy="5400000"/>
                    </a:xfrm>
                  </p:grpSpPr>
                  <p:grpSp>
                    <p:nvGrpSpPr>
                      <p:cNvPr id="137" name="Gruppo 136">
                        <a:extLst>
                          <a:ext uri="{FF2B5EF4-FFF2-40B4-BE49-F238E27FC236}">
                            <a16:creationId xmlns:a16="http://schemas.microsoft.com/office/drawing/2014/main" id="{E11283CE-ACA9-8BEC-2DB4-9312FFEA67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3070777" y="33040721"/>
                        <a:ext cx="4006532" cy="5400000"/>
                        <a:chOff x="13070777" y="33138693"/>
                        <a:chExt cx="4006532" cy="5400000"/>
                      </a:xfrm>
                    </p:grpSpPr>
                    <p:pic>
                      <p:nvPicPr>
                        <p:cNvPr id="116" name="Immagine 115" descr="Immagine che contiene diagramma, testo, cerchio, Piano&#10;&#10;Il contenuto generato dall'IA potrebbe non essere corretto.">
                          <a:extLst>
                            <a:ext uri="{FF2B5EF4-FFF2-40B4-BE49-F238E27FC236}">
                              <a16:creationId xmlns:a16="http://schemas.microsoft.com/office/drawing/2014/main" id="{509BE2D1-CDA5-A432-875E-0C9EED7B761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0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887"/>
                        <a:stretch>
                          <a:fillRect/>
                        </a:stretch>
                      </p:blipFill>
                      <p:spPr>
                        <a:xfrm>
                          <a:off x="13076793" y="33138693"/>
                          <a:ext cx="4000516" cy="5400000"/>
                        </a:xfrm>
                        <a:prstGeom prst="rect">
                          <a:avLst/>
                        </a:prstGeom>
                      </p:spPr>
                    </p:pic>
                    <mc:AlternateContent xmlns:mc="http://schemas.openxmlformats.org/markup-compatibility/2006" xmlns:p14="http://schemas.microsoft.com/office/powerpoint/2010/main">
                      <mc:Choice Requires="p14">
                        <p:contentPart p14:bwMode="auto" r:id="rId51">
                          <p14:nvContentPartPr>
                            <p14:cNvPr id="134" name="Input penna 133">
                              <a:extLst>
                                <a:ext uri="{FF2B5EF4-FFF2-40B4-BE49-F238E27FC236}">
                                  <a16:creationId xmlns:a16="http://schemas.microsoft.com/office/drawing/2014/main" id="{C1093A39-F2D7-13B3-584F-6917BF77E9C2}"/>
                                </a:ext>
                              </a:extLst>
                            </p14:cNvPr>
                            <p14:cNvContentPartPr/>
                            <p14:nvPr/>
                          </p14:nvContentPartPr>
                          <p14:xfrm>
                            <a:off x="13070777" y="37455945"/>
                            <a:ext cx="842407" cy="515160"/>
                          </p14:xfrm>
                        </p:contentPart>
                      </mc:Choice>
                      <mc:Fallback xmlns="">
                        <p:pic>
                          <p:nvPicPr>
                            <p:cNvPr id="134" name="Input penna 133">
                              <a:extLst>
                                <a:ext uri="{FF2B5EF4-FFF2-40B4-BE49-F238E27FC236}">
                                  <a16:creationId xmlns:a16="http://schemas.microsoft.com/office/drawing/2014/main" id="{C1093A39-F2D7-13B3-584F-6917BF77E9C2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5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011879" y="37396517"/>
                              <a:ext cx="959866" cy="633677"/>
                            </a:xfrm>
                            <a:prstGeom prst="rect">
                              <a:avLst/>
                            </a:prstGeom>
                          </p:spPr>
                        </p:pic>
                      </mc:Fallback>
                    </mc:AlternateContent>
                  </p:grpSp>
                  <p:pic>
                    <p:nvPicPr>
                      <p:cNvPr id="132" name="Immagine 131" descr="Immagine che contiene diagramma, testo, cerchio, Piano&#10;&#10;Il contenuto generato dall'IA potrebbe non essere corretto.">
                        <a:extLst>
                          <a:ext uri="{FF2B5EF4-FFF2-40B4-BE49-F238E27FC236}">
                            <a16:creationId xmlns:a16="http://schemas.microsoft.com/office/drawing/2014/main" id="{E6E4F840-B5B2-CA45-3DC0-26FC5C3BDA1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0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8813" r="60878" b="13009"/>
                      <a:stretch>
                        <a:fillRect/>
                      </a:stretch>
                    </p:blipFill>
                    <p:spPr>
                      <a:xfrm>
                        <a:off x="13158830" y="37230414"/>
                        <a:ext cx="1736807" cy="441639"/>
                      </a:xfrm>
                      <a:prstGeom prst="rect">
                        <a:avLst/>
                      </a:prstGeom>
                    </p:spPr>
                  </p:pic>
                </p:grpSp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58">
                      <p14:nvContentPartPr>
                        <p14:cNvPr id="101" name="Input penna 100">
                          <a:extLst>
                            <a:ext uri="{FF2B5EF4-FFF2-40B4-BE49-F238E27FC236}">
                              <a16:creationId xmlns:a16="http://schemas.microsoft.com/office/drawing/2014/main" id="{F2576895-B35C-89C5-D6A1-34028378E657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4124630" y="35186730"/>
                        <a:ext cx="287640" cy="189720"/>
                      </p14:xfrm>
                    </p:contentPart>
                  </mc:Choice>
                  <mc:Fallback xmlns="">
                    <p:pic>
                      <p:nvPicPr>
                        <p:cNvPr id="101" name="Input penna 100">
                          <a:extLst>
                            <a:ext uri="{FF2B5EF4-FFF2-40B4-BE49-F238E27FC236}">
                              <a16:creationId xmlns:a16="http://schemas.microsoft.com/office/drawing/2014/main" id="{F2576895-B35C-89C5-D6A1-34028378E65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14061630" y="35123730"/>
                          <a:ext cx="413280" cy="31536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  <p:grpSp>
                <p:nvGrpSpPr>
                  <p:cNvPr id="104" name="Gruppo 103">
                    <a:extLst>
                      <a:ext uri="{FF2B5EF4-FFF2-40B4-BE49-F238E27FC236}">
                        <a16:creationId xmlns:a16="http://schemas.microsoft.com/office/drawing/2014/main" id="{202A7B8A-7713-618F-FC0E-55CD3811B7E2}"/>
                      </a:ext>
                    </a:extLst>
                  </p:cNvPr>
                  <p:cNvGrpSpPr/>
                  <p:nvPr/>
                </p:nvGrpSpPr>
                <p:grpSpPr>
                  <a:xfrm>
                    <a:off x="14477790" y="35185650"/>
                    <a:ext cx="57960" cy="38160"/>
                    <a:chOff x="14477790" y="35185650"/>
                    <a:chExt cx="57960" cy="38160"/>
                  </a:xfrm>
                </p:grpSpPr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60">
                      <p14:nvContentPartPr>
                        <p14:cNvPr id="102" name="Input penna 101">
                          <a:extLst>
                            <a:ext uri="{FF2B5EF4-FFF2-40B4-BE49-F238E27FC236}">
                              <a16:creationId xmlns:a16="http://schemas.microsoft.com/office/drawing/2014/main" id="{93AAEDE1-2800-4DFA-9527-FF4C87EC12CF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4477790" y="35185650"/>
                        <a:ext cx="360" cy="360"/>
                      </p14:xfrm>
                    </p:contentPart>
                  </mc:Choice>
                  <mc:Fallback xmlns="">
                    <p:pic>
                      <p:nvPicPr>
                        <p:cNvPr id="102" name="Input penna 101">
                          <a:extLst>
                            <a:ext uri="{FF2B5EF4-FFF2-40B4-BE49-F238E27FC236}">
                              <a16:creationId xmlns:a16="http://schemas.microsoft.com/office/drawing/2014/main" id="{93AAEDE1-2800-4DFA-9527-FF4C87EC12C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4415150" y="35122650"/>
                          <a:ext cx="126000" cy="1260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  <mc:AlternateContent xmlns:mc="http://schemas.openxmlformats.org/markup-compatibility/2006" xmlns:p14="http://schemas.microsoft.com/office/powerpoint/2010/main">
                  <mc:Choice Requires="p14">
                    <p:contentPart p14:bwMode="auto" r:id="rId61">
                      <p14:nvContentPartPr>
                        <p14:cNvPr id="103" name="Input penna 102">
                          <a:extLst>
                            <a:ext uri="{FF2B5EF4-FFF2-40B4-BE49-F238E27FC236}">
                              <a16:creationId xmlns:a16="http://schemas.microsoft.com/office/drawing/2014/main" id="{75D88271-2F6E-6B64-14BA-C0111CABFC3A}"/>
                            </a:ext>
                          </a:extLst>
                        </p14:cNvPr>
                        <p14:cNvContentPartPr/>
                        <p14:nvPr/>
                      </p14:nvContentPartPr>
                      <p14:xfrm>
                        <a:off x="14535390" y="35223450"/>
                        <a:ext cx="360" cy="360"/>
                      </p14:xfrm>
                    </p:contentPart>
                  </mc:Choice>
                  <mc:Fallback xmlns="">
                    <p:pic>
                      <p:nvPicPr>
                        <p:cNvPr id="103" name="Input penna 102">
                          <a:extLst>
                            <a:ext uri="{FF2B5EF4-FFF2-40B4-BE49-F238E27FC236}">
                              <a16:creationId xmlns:a16="http://schemas.microsoft.com/office/drawing/2014/main" id="{75D88271-2F6E-6B64-14BA-C0111CABFC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4472750" y="35160450"/>
                          <a:ext cx="126000" cy="126000"/>
                        </a:xfrm>
                        <a:prstGeom prst="rect">
                          <a:avLst/>
                        </a:prstGeom>
                      </p:spPr>
                    </p:pic>
                  </mc:Fallback>
                </mc:AlternateContent>
              </p:grpSp>
            </p:grpSp>
            <p:pic>
              <p:nvPicPr>
                <p:cNvPr id="91" name="Elemento grafico 90">
                  <a:extLst>
                    <a:ext uri="{FF2B5EF4-FFF2-40B4-BE49-F238E27FC236}">
                      <a16:creationId xmlns:a16="http://schemas.microsoft.com/office/drawing/2014/main" id="{E1091BCF-85BC-19A6-BE18-608F562F8F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>
                  <a:extLst>
                    <a:ext uri="{96DAC541-7B7A-43D3-8B79-37D633B846F1}">
                      <asvg:svgBlip xmlns:asvg="http://schemas.microsoft.com/office/drawing/2016/SVG/main" r:embed="rId6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592699" y="41468947"/>
                  <a:ext cx="4306326" cy="1260000"/>
                </a:xfrm>
                <a:prstGeom prst="rect">
                  <a:avLst/>
                </a:prstGeom>
              </p:spPr>
            </p:pic>
          </p:grpSp>
          <p:grpSp>
            <p:nvGrpSpPr>
              <p:cNvPr id="95" name="Gruppo 94">
                <a:extLst>
                  <a:ext uri="{FF2B5EF4-FFF2-40B4-BE49-F238E27FC236}">
                    <a16:creationId xmlns:a16="http://schemas.microsoft.com/office/drawing/2014/main" id="{BCD21FED-C711-887C-55D2-A7D43EC1B69D}"/>
                  </a:ext>
                </a:extLst>
              </p:cNvPr>
              <p:cNvGrpSpPr/>
              <p:nvPr/>
            </p:nvGrpSpPr>
            <p:grpSpPr>
              <a:xfrm>
                <a:off x="22387560" y="12969000"/>
                <a:ext cx="15480" cy="360"/>
                <a:chOff x="22387560" y="12969000"/>
                <a:chExt cx="15480" cy="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93" name="Input penna 92">
                      <a:extLst>
                        <a:ext uri="{FF2B5EF4-FFF2-40B4-BE49-F238E27FC236}">
                          <a16:creationId xmlns:a16="http://schemas.microsoft.com/office/drawing/2014/main" id="{0D24422D-39B2-6C13-542F-AE47A5003C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387560" y="12969000"/>
                    <a:ext cx="360" cy="360"/>
                  </p14:xfrm>
                </p:contentPart>
              </mc:Choice>
              <mc:Fallback xmlns="">
                <p:pic>
                  <p:nvPicPr>
                    <p:cNvPr id="93" name="Input penna 92">
                      <a:extLst>
                        <a:ext uri="{FF2B5EF4-FFF2-40B4-BE49-F238E27FC236}">
                          <a16:creationId xmlns:a16="http://schemas.microsoft.com/office/drawing/2014/main" id="{0D24422D-39B2-6C13-542F-AE47A5003C61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22324560" y="12906000"/>
                      <a:ext cx="126000" cy="12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94" name="Input penna 93">
                      <a:extLst>
                        <a:ext uri="{FF2B5EF4-FFF2-40B4-BE49-F238E27FC236}">
                          <a16:creationId xmlns:a16="http://schemas.microsoft.com/office/drawing/2014/main" id="{E618FBE9-6B11-9509-B39D-75248F0F07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402680" y="12969000"/>
                    <a:ext cx="360" cy="360"/>
                  </p14:xfrm>
                </p:contentPart>
              </mc:Choice>
              <mc:Fallback xmlns="">
                <p:pic>
                  <p:nvPicPr>
                    <p:cNvPr id="94" name="Input penna 93">
                      <a:extLst>
                        <a:ext uri="{FF2B5EF4-FFF2-40B4-BE49-F238E27FC236}">
                          <a16:creationId xmlns:a16="http://schemas.microsoft.com/office/drawing/2014/main" id="{E618FBE9-6B11-9509-B39D-75248F0F07E7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22339680" y="12906000"/>
                      <a:ext cx="126000" cy="126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97" name="Rettangolo 96">
              <a:extLst>
                <a:ext uri="{FF2B5EF4-FFF2-40B4-BE49-F238E27FC236}">
                  <a16:creationId xmlns:a16="http://schemas.microsoft.com/office/drawing/2014/main" id="{AB775460-11B7-2F2B-7A4E-905D671A1409}"/>
                </a:ext>
              </a:extLst>
            </p:cNvPr>
            <p:cNvSpPr/>
            <p:nvPr/>
          </p:nvSpPr>
          <p:spPr>
            <a:xfrm>
              <a:off x="488719" y="21485714"/>
              <a:ext cx="4359462" cy="49036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Rettangolo 98">
              <a:extLst>
                <a:ext uri="{FF2B5EF4-FFF2-40B4-BE49-F238E27FC236}">
                  <a16:creationId xmlns:a16="http://schemas.microsoft.com/office/drawing/2014/main" id="{D5979F99-93CF-F756-41C3-A95583973948}"/>
                </a:ext>
              </a:extLst>
            </p:cNvPr>
            <p:cNvSpPr/>
            <p:nvPr/>
          </p:nvSpPr>
          <p:spPr>
            <a:xfrm rot="5400000">
              <a:off x="8802538" y="26435218"/>
              <a:ext cx="2664124" cy="6096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/>
                <a:t>\</a:t>
              </a:r>
            </a:p>
          </p:txBody>
        </p:sp>
        <p:sp>
          <p:nvSpPr>
            <p:cNvPr id="100" name="Rettangolo 99">
              <a:extLst>
                <a:ext uri="{FF2B5EF4-FFF2-40B4-BE49-F238E27FC236}">
                  <a16:creationId xmlns:a16="http://schemas.microsoft.com/office/drawing/2014/main" id="{8C86C2E3-2CB9-8C76-DB23-FDC8B164558F}"/>
                </a:ext>
              </a:extLst>
            </p:cNvPr>
            <p:cNvSpPr/>
            <p:nvPr/>
          </p:nvSpPr>
          <p:spPr>
            <a:xfrm>
              <a:off x="6949439" y="25407956"/>
              <a:ext cx="3484734" cy="140079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Ovale 114">
              <a:extLst>
                <a:ext uri="{FF2B5EF4-FFF2-40B4-BE49-F238E27FC236}">
                  <a16:creationId xmlns:a16="http://schemas.microsoft.com/office/drawing/2014/main" id="{AE07EC35-A390-084F-4A37-248801AE1FC4}"/>
                </a:ext>
              </a:extLst>
            </p:cNvPr>
            <p:cNvSpPr/>
            <p:nvPr/>
          </p:nvSpPr>
          <p:spPr>
            <a:xfrm rot="20039147">
              <a:off x="4462959" y="21440307"/>
              <a:ext cx="2799194" cy="22096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7" name="CasellaDiTesto 116">
              <a:extLst>
                <a:ext uri="{FF2B5EF4-FFF2-40B4-BE49-F238E27FC236}">
                  <a16:creationId xmlns:a16="http://schemas.microsoft.com/office/drawing/2014/main" id="{EE5034B0-0C03-9003-BC9C-C3510914084F}"/>
                </a:ext>
              </a:extLst>
            </p:cNvPr>
            <p:cNvSpPr txBox="1"/>
            <p:nvPr/>
          </p:nvSpPr>
          <p:spPr>
            <a:xfrm rot="19685561">
              <a:off x="4539528" y="21862934"/>
              <a:ext cx="26375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Consistent</a:t>
              </a:r>
              <a:r>
                <a:rPr 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with NUMEN </a:t>
              </a:r>
              <a:r>
                <a:rPr lang="it-IT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requirements</a:t>
              </a:r>
              <a:r>
                <a:rPr 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sp>
        <p:nvSpPr>
          <p:cNvPr id="57" name="Parentesi graffa aperta 56">
            <a:extLst>
              <a:ext uri="{FF2B5EF4-FFF2-40B4-BE49-F238E27FC236}">
                <a16:creationId xmlns:a16="http://schemas.microsoft.com/office/drawing/2014/main" id="{9207608A-BAC4-DC0F-6675-A7F7595440BC}"/>
              </a:ext>
            </a:extLst>
          </p:cNvPr>
          <p:cNvSpPr/>
          <p:nvPr/>
        </p:nvSpPr>
        <p:spPr>
          <a:xfrm>
            <a:off x="16042222" y="37646690"/>
            <a:ext cx="199669" cy="927455"/>
          </a:xfrm>
          <a:prstGeom prst="leftBrac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90271E91-6611-F2B3-8C36-B38A50D87DCD}"/>
              </a:ext>
            </a:extLst>
          </p:cNvPr>
          <p:cNvSpPr txBox="1"/>
          <p:nvPr/>
        </p:nvSpPr>
        <p:spPr>
          <a:xfrm>
            <a:off x="12945120" y="37774239"/>
            <a:ext cx="309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D3A826"/>
              </a:buClr>
              <a:buFont typeface="Wingdings" panose="05000000000000000000" pitchFamily="2" charset="2"/>
              <a:buChar char="Ø"/>
            </a:pP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2" name="Immagine 61" descr="Immagine che contiene Elementi grafici, schermata, poster, grafica&#10;&#10;Il contenuto generato dall'IA potrebbe non essere corretto.">
            <a:extLst>
              <a:ext uri="{FF2B5EF4-FFF2-40B4-BE49-F238E27FC236}">
                <a16:creationId xmlns:a16="http://schemas.microsoft.com/office/drawing/2014/main" id="{9B2C1421-E1A1-F103-B608-A860100B86F3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453" y="354345"/>
            <a:ext cx="2603144" cy="2469600"/>
          </a:xfrm>
          <a:prstGeom prst="rect">
            <a:avLst/>
          </a:prstGeom>
        </p:spPr>
      </p:pic>
      <p:pic>
        <p:nvPicPr>
          <p:cNvPr id="114" name="Immagine 113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30A141AE-0166-A503-9F1E-0C0485F2520D}"/>
              </a:ext>
            </a:extLst>
          </p:cNvPr>
          <p:cNvPicPr>
            <a:picLocks noChangeAspect="1"/>
          </p:cNvPicPr>
          <p:nvPr/>
        </p:nvPicPr>
        <p:blipFill>
          <a:blip r:embed="rId6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r="7235" b="1244"/>
          <a:stretch>
            <a:fillRect/>
          </a:stretch>
        </p:blipFill>
        <p:spPr>
          <a:xfrm>
            <a:off x="16866996" y="31196785"/>
            <a:ext cx="6976793" cy="6516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a 10">
                <a:extLst>
                  <a:ext uri="{FF2B5EF4-FFF2-40B4-BE49-F238E27FC236}">
                    <a16:creationId xmlns:a16="http://schemas.microsoft.com/office/drawing/2014/main" id="{0CD46E08-7D1B-9E4E-B493-49CCC9316B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2069851"/>
                  </p:ext>
                </p:extLst>
              </p:nvPr>
            </p:nvGraphicFramePr>
            <p:xfrm>
              <a:off x="12689010" y="25709804"/>
              <a:ext cx="8168916" cy="13199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7630">
                      <a:extLst>
                        <a:ext uri="{9D8B030D-6E8A-4147-A177-3AD203B41FA5}">
                          <a16:colId xmlns:a16="http://schemas.microsoft.com/office/drawing/2014/main" val="1751441376"/>
                        </a:ext>
                      </a:extLst>
                    </a:gridCol>
                    <a:gridCol w="1965643">
                      <a:extLst>
                        <a:ext uri="{9D8B030D-6E8A-4147-A177-3AD203B41FA5}">
                          <a16:colId xmlns:a16="http://schemas.microsoft.com/office/drawing/2014/main" val="1776854903"/>
                        </a:ext>
                      </a:extLst>
                    </a:gridCol>
                    <a:gridCol w="1965643">
                      <a:extLst>
                        <a:ext uri="{9D8B030D-6E8A-4147-A177-3AD203B41FA5}">
                          <a16:colId xmlns:a16="http://schemas.microsoft.com/office/drawing/2014/main" val="260925098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383104737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3190253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600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it-IT" sz="2600" b="1" i="0" smtClean="0">
                                        <a:latin typeface="Cambria Math" panose="02040503050406030204" pitchFamily="18" charset="0"/>
                                      </a:rPr>
                                      <m:t>𝐟𝐨𝐜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600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1" smtClean="0">
                                        <a:latin typeface="Cambria Math" panose="02040503050406030204" pitchFamily="18" charset="0"/>
                                      </a:rPr>
                                      <m:t>𝝑</m:t>
                                    </m:r>
                                  </m:e>
                                  <m:sub>
                                    <m:r>
                                      <a:rPr lang="it-IT" sz="2600" b="1" i="1" smtClean="0">
                                        <a:latin typeface="Cambria Math" panose="02040503050406030204" pitchFamily="18" charset="0"/>
                                      </a:rPr>
                                      <m:t>𝒇𝒐𝒄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600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sSub>
                                  <m:sSubPr>
                                    <m:ctrlPr>
                                      <a:rPr lang="it-IT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600" b="1" i="1" smtClean="0"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  <m:sub>
                                    <m:r>
                                      <a:rPr lang="it-IT" sz="2600" b="1" i="1" smtClean="0">
                                        <a:latin typeface="Cambria Math" panose="02040503050406030204" pitchFamily="18" charset="0"/>
                                      </a:rPr>
                                      <m:t>𝒇𝒐𝒄</m:t>
                                    </m:r>
                                  </m:sub>
                                </m:sSub>
                                <m:r>
                                  <a:rPr lang="it-IT" sz="2600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it-IT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600" b="1" i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sz="2600" b="1" i="0" smtClean="0"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num>
                                  <m:den>
                                    <m:r>
                                      <a:rPr lang="it-IT" sz="2600" b="1" i="0" smtClean="0">
                                        <a:latin typeface="Cambria Math" panose="02040503050406030204" pitchFamily="18" charset="0"/>
                                      </a:rPr>
                                      <m:t>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2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600" b="1" i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it-IT" sz="2600" b="1" i="0" smtClean="0"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num>
                                  <m:den>
                                    <m:r>
                                      <a:rPr lang="it-IT" sz="2600" b="1" i="0" smtClean="0"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44037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0.3°FWHM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0.5°FWHM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6515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a 10">
                <a:extLst>
                  <a:ext uri="{FF2B5EF4-FFF2-40B4-BE49-F238E27FC236}">
                    <a16:creationId xmlns:a16="http://schemas.microsoft.com/office/drawing/2014/main" id="{0CD46E08-7D1B-9E4E-B493-49CCC9316B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2069851"/>
                  </p:ext>
                </p:extLst>
              </p:nvPr>
            </p:nvGraphicFramePr>
            <p:xfrm>
              <a:off x="12689010" y="25709804"/>
              <a:ext cx="8168916" cy="13199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7630">
                      <a:extLst>
                        <a:ext uri="{9D8B030D-6E8A-4147-A177-3AD203B41FA5}">
                          <a16:colId xmlns:a16="http://schemas.microsoft.com/office/drawing/2014/main" val="1751441376"/>
                        </a:ext>
                      </a:extLst>
                    </a:gridCol>
                    <a:gridCol w="1965643">
                      <a:extLst>
                        <a:ext uri="{9D8B030D-6E8A-4147-A177-3AD203B41FA5}">
                          <a16:colId xmlns:a16="http://schemas.microsoft.com/office/drawing/2014/main" val="1776854903"/>
                        </a:ext>
                      </a:extLst>
                    </a:gridCol>
                    <a:gridCol w="1965643">
                      <a:extLst>
                        <a:ext uri="{9D8B030D-6E8A-4147-A177-3AD203B41FA5}">
                          <a16:colId xmlns:a16="http://schemas.microsoft.com/office/drawing/2014/main" val="260925098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383104737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319025317"/>
                        </a:ext>
                      </a:extLst>
                    </a:gridCol>
                  </a:tblGrid>
                  <a:tr h="832231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9"/>
                          <a:stretch>
                            <a:fillRect l="-448" t="-730" r="-503139" b="-77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9"/>
                          <a:stretch>
                            <a:fillRect l="-69350" t="-730" r="-247368" b="-77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9"/>
                          <a:stretch>
                            <a:fillRect l="-169876" t="-730" r="-148137" b="-77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9"/>
                          <a:stretch>
                            <a:fillRect l="-366667" t="-730" r="-101266" b="-77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69"/>
                          <a:stretch>
                            <a:fillRect l="-468644" t="-730" r="-1695" b="-773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40372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0.3°FWHM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0.5°FWHM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6515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16390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5b42720-3c6c-4837-bb21-2666e85cb7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72117E3BED444875944D001B7ED17" ma:contentTypeVersion="16" ma:contentTypeDescription="Create a new document." ma:contentTypeScope="" ma:versionID="21ed2e0f1306710d6917d1af44ad6200">
  <xsd:schema xmlns:xsd="http://www.w3.org/2001/XMLSchema" xmlns:xs="http://www.w3.org/2001/XMLSchema" xmlns:p="http://schemas.microsoft.com/office/2006/metadata/properties" xmlns:ns3="f5b42720-3c6c-4837-bb21-2666e85cb730" xmlns:ns4="5e958fd5-bc7c-4e6b-bfe5-a469a9824cf2" targetNamespace="http://schemas.microsoft.com/office/2006/metadata/properties" ma:root="true" ma:fieldsID="a02cd5187301b89b373dd447cb026e84" ns3:_="" ns4:_="">
    <xsd:import namespace="f5b42720-3c6c-4837-bb21-2666e85cb730"/>
    <xsd:import namespace="5e958fd5-bc7c-4e6b-bfe5-a469a9824c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42720-3c6c-4837-bb21-2666e85cb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58fd5-bc7c-4e6b-bfe5-a469a9824c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5A801D-D26F-4672-BF85-BD86A3EEE42C}">
  <ds:schemaRefs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f5b42720-3c6c-4837-bb21-2666e85cb730"/>
    <ds:schemaRef ds:uri="http://schemas.microsoft.com/office/2006/documentManagement/types"/>
    <ds:schemaRef ds:uri="http://schemas.microsoft.com/office/infopath/2007/PartnerControls"/>
    <ds:schemaRef ds:uri="5e958fd5-bc7c-4e6b-bfe5-a469a9824cf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3C3C3C-8558-425F-837B-7BB2B3A297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23C107-A478-4807-860C-763E4045C1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b42720-3c6c-4837-bb21-2666e85cb730"/>
    <ds:schemaRef ds:uri="5e958fd5-bc7c-4e6b-bfe5-a469a9824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</TotalTime>
  <Words>1061</Words>
  <Application>Microsoft Office PowerPoint</Application>
  <PresentationFormat>Personalizzato</PresentationFormat>
  <Paragraphs>68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1" baseType="lpstr">
      <vt:lpstr>Aptos</vt:lpstr>
      <vt:lpstr>Aptos Display</vt:lpstr>
      <vt:lpstr>Arial</vt:lpstr>
      <vt:lpstr>Calisto MT</vt:lpstr>
      <vt:lpstr>Cambria</vt:lpstr>
      <vt:lpstr>Cambria Math</vt:lpstr>
      <vt:lpstr>Palatino Linotype</vt:lpstr>
      <vt:lpstr>Times New Roman</vt:lpstr>
      <vt:lpstr>Wingdings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ANTONINO PITRONACI</dc:creator>
  <cp:lastModifiedBy>ANTONINO PITRONACI</cp:lastModifiedBy>
  <cp:revision>38</cp:revision>
  <cp:lastPrinted>2025-06-11T16:06:39Z</cp:lastPrinted>
  <dcterms:created xsi:type="dcterms:W3CDTF">2025-06-05T19:51:11Z</dcterms:created>
  <dcterms:modified xsi:type="dcterms:W3CDTF">2025-06-30T07:52:18Z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0x0101004DE72117E3BED444875944D001B7ED17</vt:lpwstr>
  </property>
</Properties>
</file>