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ppt/ink/ink8.xml" ContentType="application/inkml+xml"/>
  <Override PartName="/ppt/notesSlides/notesSlide2.xml" ContentType="application/vnd.openxmlformats-officedocument.presentationml.notesSlide+xml"/>
  <Override PartName="/ppt/ink/ink9.xml" ContentType="application/inkml+xml"/>
  <Override PartName="/ppt/notesSlides/notesSlide3.xml" ContentType="application/vnd.openxmlformats-officedocument.presentationml.notesSlide+xml"/>
  <Override PartName="/ppt/ink/ink10.xml" ContentType="application/inkml+xml"/>
  <Override PartName="/ppt/notesSlides/notesSlide4.xml" ContentType="application/vnd.openxmlformats-officedocument.presentationml.notesSlide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9" r:id="rId4"/>
    <p:sldId id="271" r:id="rId5"/>
    <p:sldId id="272" r:id="rId6"/>
    <p:sldId id="263" r:id="rId7"/>
    <p:sldId id="265" r:id="rId8"/>
    <p:sldId id="268" r:id="rId9"/>
    <p:sldId id="261" r:id="rId10"/>
    <p:sldId id="273" r:id="rId11"/>
    <p:sldId id="274" r:id="rId12"/>
    <p:sldId id="275" r:id="rId13"/>
  </p:sldIdLst>
  <p:sldSz cx="5765800" cy="32543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7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111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9:09:55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3791E-998D-4475-8886-3BAE2AC14166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1143000"/>
            <a:ext cx="54673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C06DC-FAE5-490F-969C-884F39A51B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250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C06DC-FAE5-490F-969C-884F39A51B6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821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4ECF3-D107-7D73-347B-39D0AD867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DEDC33-4387-F6EE-54D8-F080136A6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4E1373B-BAD8-DE8D-16A7-4673D11FB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1C85FF-D42A-308D-EF4D-E200CAE47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C06DC-FAE5-490F-969C-884F39A51B6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98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70DD9-2461-02C2-78E4-4212E31F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92B9AFF-EFE8-E7ED-EC9B-ADAADE23F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5DFF51E-8BC8-479A-D526-45092BC8C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FD6798-915F-50CF-EED3-BDA3B2917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C06DC-FAE5-490F-969C-884F39A51B6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42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7C0FB-329C-7655-205E-7A794D013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22BEF86-E16E-2C44-3187-7140F9A6A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5A216D-DBE2-7AF2-412A-E20EA476A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958008-D419-1F90-898F-73BD0A2EC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C06DC-FAE5-490F-969C-884F39A51B6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98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532603"/>
            <a:ext cx="4324350" cy="1133005"/>
          </a:xfrm>
        </p:spPr>
        <p:txBody>
          <a:bodyPr anchor="b"/>
          <a:lstStyle>
            <a:lvl1pPr algn="ctr">
              <a:defRPr sz="283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725" y="1709301"/>
            <a:ext cx="4324350" cy="785720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210" indent="0" algn="ctr">
              <a:buNone/>
              <a:defRPr sz="946"/>
            </a:lvl2pPr>
            <a:lvl3pPr marL="432420" indent="0" algn="ctr">
              <a:buNone/>
              <a:defRPr sz="851"/>
            </a:lvl3pPr>
            <a:lvl4pPr marL="648630" indent="0" algn="ctr">
              <a:buNone/>
              <a:defRPr sz="757"/>
            </a:lvl4pPr>
            <a:lvl5pPr marL="864840" indent="0" algn="ctr">
              <a:buNone/>
              <a:defRPr sz="757"/>
            </a:lvl5pPr>
            <a:lvl6pPr marL="1081049" indent="0" algn="ctr">
              <a:buNone/>
              <a:defRPr sz="757"/>
            </a:lvl6pPr>
            <a:lvl7pPr marL="1297259" indent="0" algn="ctr">
              <a:buNone/>
              <a:defRPr sz="757"/>
            </a:lvl7pPr>
            <a:lvl8pPr marL="1513469" indent="0" algn="ctr">
              <a:buNone/>
              <a:defRPr sz="757"/>
            </a:lvl8pPr>
            <a:lvl9pPr marL="1729679" indent="0" algn="ctr">
              <a:buNone/>
              <a:defRPr sz="757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58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1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6150" y="173266"/>
            <a:ext cx="1243251" cy="275793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399" y="173266"/>
            <a:ext cx="3657679" cy="275793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02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47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395" y="811334"/>
            <a:ext cx="4973003" cy="1353729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395" y="2177871"/>
            <a:ext cx="4973003" cy="711894"/>
          </a:xfrm>
        </p:spPr>
        <p:txBody>
          <a:bodyPr/>
          <a:lstStyle>
            <a:lvl1pPr marL="0" indent="0">
              <a:buNone/>
              <a:defRPr sz="1135">
                <a:solidFill>
                  <a:schemeClr val="tx1">
                    <a:tint val="82000"/>
                  </a:schemeClr>
                </a:solidFill>
              </a:defRPr>
            </a:lvl1pPr>
            <a:lvl2pPr marL="216210" indent="0">
              <a:buNone/>
              <a:defRPr sz="946">
                <a:solidFill>
                  <a:schemeClr val="tx1">
                    <a:tint val="82000"/>
                  </a:schemeClr>
                </a:solidFill>
              </a:defRPr>
            </a:lvl2pPr>
            <a:lvl3pPr marL="432420" indent="0">
              <a:buNone/>
              <a:defRPr sz="851">
                <a:solidFill>
                  <a:schemeClr val="tx1">
                    <a:tint val="82000"/>
                  </a:schemeClr>
                </a:solidFill>
              </a:defRPr>
            </a:lvl3pPr>
            <a:lvl4pPr marL="648630" indent="0">
              <a:buNone/>
              <a:defRPr sz="757">
                <a:solidFill>
                  <a:schemeClr val="tx1">
                    <a:tint val="82000"/>
                  </a:schemeClr>
                </a:solidFill>
              </a:defRPr>
            </a:lvl4pPr>
            <a:lvl5pPr marL="864840" indent="0">
              <a:buNone/>
              <a:defRPr sz="757">
                <a:solidFill>
                  <a:schemeClr val="tx1">
                    <a:tint val="82000"/>
                  </a:schemeClr>
                </a:solidFill>
              </a:defRPr>
            </a:lvl5pPr>
            <a:lvl6pPr marL="1081049" indent="0">
              <a:buNone/>
              <a:defRPr sz="757">
                <a:solidFill>
                  <a:schemeClr val="tx1">
                    <a:tint val="82000"/>
                  </a:schemeClr>
                </a:solidFill>
              </a:defRPr>
            </a:lvl6pPr>
            <a:lvl7pPr marL="1297259" indent="0">
              <a:buNone/>
              <a:defRPr sz="757">
                <a:solidFill>
                  <a:schemeClr val="tx1">
                    <a:tint val="82000"/>
                  </a:schemeClr>
                </a:solidFill>
              </a:defRPr>
            </a:lvl7pPr>
            <a:lvl8pPr marL="1513469" indent="0">
              <a:buNone/>
              <a:defRPr sz="757">
                <a:solidFill>
                  <a:schemeClr val="tx1">
                    <a:tint val="82000"/>
                  </a:schemeClr>
                </a:solidFill>
              </a:defRPr>
            </a:lvl8pPr>
            <a:lvl9pPr marL="1729679" indent="0">
              <a:buNone/>
              <a:defRPr sz="75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54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399" y="866327"/>
            <a:ext cx="2450465" cy="20648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8936" y="866327"/>
            <a:ext cx="2450465" cy="20648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60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49" y="173265"/>
            <a:ext cx="4973003" cy="62902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150" y="797774"/>
            <a:ext cx="2439203" cy="390977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150" y="1188751"/>
            <a:ext cx="2439203" cy="17484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8936" y="797774"/>
            <a:ext cx="2451216" cy="390977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8936" y="1188751"/>
            <a:ext cx="2451216" cy="17484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77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91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22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50" y="216958"/>
            <a:ext cx="1859620" cy="759354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1216" y="468570"/>
            <a:ext cx="2918936" cy="2312716"/>
          </a:xfrm>
        </p:spPr>
        <p:txBody>
          <a:bodyPr/>
          <a:lstStyle>
            <a:lvl1pPr>
              <a:defRPr sz="1513"/>
            </a:lvl1pPr>
            <a:lvl2pPr>
              <a:defRPr sz="1324"/>
            </a:lvl2pPr>
            <a:lvl3pPr>
              <a:defRPr sz="1135"/>
            </a:lvl3pPr>
            <a:lvl4pPr>
              <a:defRPr sz="946"/>
            </a:lvl4pPr>
            <a:lvl5pPr>
              <a:defRPr sz="946"/>
            </a:lvl5pPr>
            <a:lvl6pPr>
              <a:defRPr sz="946"/>
            </a:lvl6pPr>
            <a:lvl7pPr>
              <a:defRPr sz="946"/>
            </a:lvl7pPr>
            <a:lvl8pPr>
              <a:defRPr sz="946"/>
            </a:lvl8pPr>
            <a:lvl9pPr>
              <a:defRPr sz="94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7150" y="976312"/>
            <a:ext cx="1859620" cy="1808740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94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50" y="216958"/>
            <a:ext cx="1859620" cy="759354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1216" y="468570"/>
            <a:ext cx="2918936" cy="2312716"/>
          </a:xfrm>
        </p:spPr>
        <p:txBody>
          <a:bodyPr anchor="t"/>
          <a:lstStyle>
            <a:lvl1pPr marL="0" indent="0">
              <a:buNone/>
              <a:defRPr sz="1513"/>
            </a:lvl1pPr>
            <a:lvl2pPr marL="216210" indent="0">
              <a:buNone/>
              <a:defRPr sz="1324"/>
            </a:lvl2pPr>
            <a:lvl3pPr marL="432420" indent="0">
              <a:buNone/>
              <a:defRPr sz="1135"/>
            </a:lvl3pPr>
            <a:lvl4pPr marL="648630" indent="0">
              <a:buNone/>
              <a:defRPr sz="946"/>
            </a:lvl4pPr>
            <a:lvl5pPr marL="864840" indent="0">
              <a:buNone/>
              <a:defRPr sz="946"/>
            </a:lvl5pPr>
            <a:lvl6pPr marL="1081049" indent="0">
              <a:buNone/>
              <a:defRPr sz="946"/>
            </a:lvl6pPr>
            <a:lvl7pPr marL="1297259" indent="0">
              <a:buNone/>
              <a:defRPr sz="946"/>
            </a:lvl7pPr>
            <a:lvl8pPr marL="1513469" indent="0">
              <a:buNone/>
              <a:defRPr sz="946"/>
            </a:lvl8pPr>
            <a:lvl9pPr marL="1729679" indent="0">
              <a:buNone/>
              <a:defRPr sz="946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7150" y="976312"/>
            <a:ext cx="1859620" cy="1808740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84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399" y="173265"/>
            <a:ext cx="4973003" cy="629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399" y="866327"/>
            <a:ext cx="4973003" cy="2064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399" y="3016324"/>
            <a:ext cx="1297305" cy="173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31C8AC-7B73-45C5-A2EF-7D06EB8C20C4}" type="datetimeFigureOut">
              <a:rPr lang="it-IT" smtClean="0"/>
              <a:t>30/06/2025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9921" y="3016324"/>
            <a:ext cx="1945958" cy="173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72096" y="3016324"/>
            <a:ext cx="1297305" cy="1732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4A0B8B-3C38-427B-B7C7-7607A75B66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24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2420" rtl="0" eaLnBrk="1" latinLnBrk="0" hangingPunct="1">
        <a:lnSpc>
          <a:spcPct val="90000"/>
        </a:lnSpc>
        <a:spcBef>
          <a:spcPct val="0"/>
        </a:spcBef>
        <a:buNone/>
        <a:defRPr sz="20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05" indent="-108105" algn="l" defTabSz="432420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2431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4052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6" kern="1200">
          <a:solidFill>
            <a:schemeClr val="tx1"/>
          </a:solidFill>
          <a:latin typeface="+mn-lt"/>
          <a:ea typeface="+mn-ea"/>
          <a:cs typeface="+mn-cs"/>
        </a:defRPr>
      </a:lvl3pPr>
      <a:lvl4pPr marL="75673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97294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18915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40536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62157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83778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1pPr>
      <a:lvl2pPr marL="21621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2pPr>
      <a:lvl3pPr marL="43242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3pPr>
      <a:lvl4pPr marL="64863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86484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08104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29725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51346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72967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svg"/><Relationship Id="rId3" Type="http://schemas.microsoft.com/office/2007/relationships/hdphoto" Target="../media/hdphoto1.wdp"/><Relationship Id="rId7" Type="http://schemas.openxmlformats.org/officeDocument/2006/relationships/slide" Target="slide2.xml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.jpg"/><Relationship Id="rId5" Type="http://schemas.microsoft.com/office/2007/relationships/hdphoto" Target="../media/hdphoto2.wdp"/><Relationship Id="rId10" Type="http://schemas.openxmlformats.org/officeDocument/2006/relationships/slide" Target="slide7.xml"/><Relationship Id="rId4" Type="http://schemas.openxmlformats.org/officeDocument/2006/relationships/image" Target="../media/image2.png"/><Relationship Id="rId9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.xml"/><Relationship Id="rId11" Type="http://schemas.openxmlformats.org/officeDocument/2006/relationships/slide" Target="slide7.xml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10" Type="http://schemas.openxmlformats.org/officeDocument/2006/relationships/slide" Target="slide6.xml"/><Relationship Id="rId4" Type="http://schemas.microsoft.com/office/2007/relationships/hdphoto" Target="../media/hdphoto2.wdp"/><Relationship Id="rId9" Type="http://schemas.openxmlformats.org/officeDocument/2006/relationships/slide" Target="slide4.xml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10.xml"/><Relationship Id="rId12" Type="http://schemas.openxmlformats.org/officeDocument/2006/relationships/slide" Target="slide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11" Type="http://schemas.openxmlformats.org/officeDocument/2006/relationships/slide" Target="slide6.xml"/><Relationship Id="rId5" Type="http://schemas.openxmlformats.org/officeDocument/2006/relationships/image" Target="../media/image2.pn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11" Type="http://schemas.openxmlformats.org/officeDocument/2006/relationships/slide" Target="slide7.xml"/><Relationship Id="rId5" Type="http://schemas.openxmlformats.org/officeDocument/2006/relationships/customXml" Target="../ink/ink11.xml"/><Relationship Id="rId10" Type="http://schemas.openxmlformats.org/officeDocument/2006/relationships/slide" Target="slide6.xml"/><Relationship Id="rId4" Type="http://schemas.microsoft.com/office/2007/relationships/hdphoto" Target="../media/hdphoto2.wdp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26" Type="http://schemas.openxmlformats.org/officeDocument/2006/relationships/slide" Target="slide4.xml"/><Relationship Id="rId3" Type="http://schemas.microsoft.com/office/2007/relationships/hdphoto" Target="../media/hdphoto2.wdp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5" Type="http://schemas.openxmlformats.org/officeDocument/2006/relationships/slide" Target="slide2.xml"/><Relationship Id="rId2" Type="http://schemas.openxmlformats.org/officeDocument/2006/relationships/image" Target="../media/image2.png"/><Relationship Id="rId20" Type="http://schemas.openxmlformats.org/officeDocument/2006/relationships/customXml" Target="../ink/ink1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24" Type="http://schemas.openxmlformats.org/officeDocument/2006/relationships/image" Target="../media/image18.png"/><Relationship Id="rId5" Type="http://schemas.microsoft.com/office/2007/relationships/hdphoto" Target="../media/hdphoto1.wdp"/><Relationship Id="rId23" Type="http://schemas.openxmlformats.org/officeDocument/2006/relationships/image" Target="../media/image14.png"/><Relationship Id="rId28" Type="http://schemas.openxmlformats.org/officeDocument/2006/relationships/slide" Target="slide7.xml"/><Relationship Id="rId10" Type="http://schemas.microsoft.com/office/2007/relationships/hdphoto" Target="../media/hdphoto3.wdp"/><Relationship Id="rId19" Type="http://schemas.openxmlformats.org/officeDocument/2006/relationships/image" Target="../media/image140.png"/><Relationship Id="rId31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microsoft.com/office/2007/relationships/hdphoto" Target="../media/hdphoto5.wdp"/><Relationship Id="rId22" Type="http://schemas.openxmlformats.org/officeDocument/2006/relationships/image" Target="../media/image13.png"/><Relationship Id="rId27" Type="http://schemas.openxmlformats.org/officeDocument/2006/relationships/slide" Target="slide6.xml"/><Relationship Id="rId30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2.xml"/><Relationship Id="rId11" Type="http://schemas.openxmlformats.org/officeDocument/2006/relationships/slide" Target="slide7.xml"/><Relationship Id="rId5" Type="http://schemas.microsoft.com/office/2007/relationships/hdphoto" Target="../media/hdphoto2.wdp"/><Relationship Id="rId10" Type="http://schemas.openxmlformats.org/officeDocument/2006/relationships/slide" Target="slide6.xml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hdphoto" Target="../media/hdphoto2.wdp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customXml" Target="../ink/ink3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hdphoto" Target="../media/hdphoto2.wdp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customXml" Target="../ink/ink4.xml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slide" Target="slide7.xml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12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slide" Target="slide2.xml"/><Relationship Id="rId4" Type="http://schemas.openxmlformats.org/officeDocument/2006/relationships/customXml" Target="../ink/ink5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hdphoto" Target="../media/hdphoto2.wdp"/><Relationship Id="rId7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customXml" Target="../ink/ink6.xml"/><Relationship Id="rId9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2.wdp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customXml" Target="../ink/ink7.xml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38.png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21" Type="http://schemas.openxmlformats.org/officeDocument/2006/relationships/slide" Target="slide7.xml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17" Type="http://schemas.openxmlformats.org/officeDocument/2006/relationships/image" Target="../media/image29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.xml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5" Type="http://schemas.openxmlformats.org/officeDocument/2006/relationships/image" Target="../media/image270.png"/><Relationship Id="rId10" Type="http://schemas.openxmlformats.org/officeDocument/2006/relationships/image" Target="../media/image34.png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o 32">
            <a:extLst>
              <a:ext uri="{FF2B5EF4-FFF2-40B4-BE49-F238E27FC236}">
                <a16:creationId xmlns:a16="http://schemas.microsoft.com/office/drawing/2014/main" id="{B9C82574-301B-FBFB-6417-EBBAF3E40958}"/>
              </a:ext>
            </a:extLst>
          </p:cNvPr>
          <p:cNvGrpSpPr/>
          <p:nvPr/>
        </p:nvGrpSpPr>
        <p:grpSpPr>
          <a:xfrm>
            <a:off x="-5052" y="-12192"/>
            <a:ext cx="5821536" cy="3276581"/>
            <a:chOff x="-5052" y="-12192"/>
            <a:chExt cx="5821536" cy="327658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C5659C08-A381-AF2C-8CC3-9C612F9538D4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581"/>
              <a:chOff x="-5052" y="-12192"/>
              <a:chExt cx="5775932" cy="327658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FCA4D301-ED40-AEF4-B8DB-CB25F0667398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E652CEE8-6B83-DE93-59C4-99AB4E38BA74}"/>
                  </a:ext>
                </a:extLst>
              </p:cNvPr>
              <p:cNvSpPr/>
              <p:nvPr/>
            </p:nvSpPr>
            <p:spPr>
              <a:xfrm>
                <a:off x="-5052" y="2824030"/>
                <a:ext cx="5112000" cy="440359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2" name="Immagine 11" descr="Immagine che contiene design, simbolo, Elementi grafici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C516954C-72EC-BC8B-CE2A-061484180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00" y="2891209"/>
              <a:ext cx="261633" cy="252000"/>
            </a:xfrm>
            <a:prstGeom prst="rect">
              <a:avLst/>
            </a:prstGeom>
          </p:spPr>
        </p:pic>
        <p:pic>
          <p:nvPicPr>
            <p:cNvPr id="17" name="Immagine 16" descr="Immagine che contiene testo, Carattere, Elementi grafici, logo&#10;&#10;Il contenuto generato dall'IA potrebbe non essere corretto.">
              <a:extLst>
                <a:ext uri="{FF2B5EF4-FFF2-40B4-BE49-F238E27FC236}">
                  <a16:creationId xmlns:a16="http://schemas.microsoft.com/office/drawing/2014/main" id="{6BAD42DF-3079-3E85-4588-3DDE3CC7E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6" t="17284" r="57770" b="16041"/>
            <a:stretch>
              <a:fillRect/>
            </a:stretch>
          </p:blipFill>
          <p:spPr>
            <a:xfrm>
              <a:off x="5061344" y="2438735"/>
              <a:ext cx="755140" cy="717574"/>
            </a:xfrm>
            <a:prstGeom prst="rect">
              <a:avLst/>
            </a:prstGeom>
          </p:spPr>
        </p:pic>
        <p:pic>
          <p:nvPicPr>
            <p:cNvPr id="19" name="Immagine 18" descr="Immagine che contiene testo, Carattere, Elementi grafici, simbolo&#10;&#10;Il contenuto generato dall'IA potrebbe non essere corretto.">
              <a:extLst>
                <a:ext uri="{FF2B5EF4-FFF2-40B4-BE49-F238E27FC236}">
                  <a16:creationId xmlns:a16="http://schemas.microsoft.com/office/drawing/2014/main" id="{F33252C5-0A90-6A05-28F6-ECB7F2CA2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98" y="2918209"/>
              <a:ext cx="990000" cy="198000"/>
            </a:xfrm>
            <a:prstGeom prst="rect">
              <a:avLst/>
            </a:prstGeom>
          </p:spPr>
        </p:pic>
        <p:sp>
          <p:nvSpPr>
            <p:cNvPr id="20" name="object 21">
              <a:extLst>
                <a:ext uri="{FF2B5EF4-FFF2-40B4-BE49-F238E27FC236}">
                  <a16:creationId xmlns:a16="http://schemas.microsoft.com/office/drawing/2014/main" id="{5AFC12F1-8F4A-3186-4A97-92636B2107F9}"/>
                </a:ext>
              </a:extLst>
            </p:cNvPr>
            <p:cNvSpPr txBox="1"/>
            <p:nvPr/>
          </p:nvSpPr>
          <p:spPr>
            <a:xfrm>
              <a:off x="2212045" y="3150951"/>
              <a:ext cx="1092899" cy="88486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lang="it-IT" sz="500" spc="-3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MAYORANA</a:t>
              </a:r>
              <a:r>
                <a:rPr sz="500" spc="-2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500" spc="-3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-</a:t>
              </a:r>
              <a:r>
                <a:rPr sz="500" spc="-2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lang="it-IT" sz="500" spc="-2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June</a:t>
              </a:r>
              <a:r>
                <a:rPr sz="5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lang="it-IT" sz="500" spc="-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19</a:t>
              </a:r>
              <a:r>
                <a:rPr sz="500" spc="-2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-2</a:t>
              </a:r>
              <a:r>
                <a:rPr lang="it-IT" sz="500" spc="-2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5</a:t>
              </a:r>
              <a:r>
                <a:rPr sz="500" spc="-25" dirty="0">
                  <a:solidFill>
                    <a:srgbClr val="FFFFFF"/>
                  </a:solidFill>
                  <a:latin typeface="Times New Roman"/>
                  <a:cs typeface="Times New Roman"/>
                </a:rPr>
                <a:t>, </a:t>
              </a:r>
              <a:r>
                <a:rPr sz="500" spc="-1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2025</a:t>
              </a:r>
              <a:endParaRPr sz="500" dirty="0">
                <a:latin typeface="Times New Roman"/>
                <a:cs typeface="Times New Roman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7A678823-B052-EA71-05A6-E3E738B7BE6C}"/>
                </a:ext>
              </a:extLst>
            </p:cNvPr>
            <p:cNvSpPr txBox="1">
              <a:spLocks/>
            </p:cNvSpPr>
            <p:nvPr/>
          </p:nvSpPr>
          <p:spPr>
            <a:xfrm>
              <a:off x="172443" y="3150951"/>
              <a:ext cx="486409" cy="10921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>
              <a:defPPr>
                <a:defRPr kern="0"/>
              </a:defPPr>
              <a:lvl1pPr>
                <a:defRPr sz="500" b="0" i="1">
                  <a:solidFill>
                    <a:schemeClr val="bg1"/>
                  </a:solidFill>
                  <a:latin typeface="Palatino Linotype"/>
                  <a:cs typeface="Palatino Linotype"/>
                </a:defRPr>
              </a:lvl1pPr>
            </a:lstStyle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500" b="0" i="1" u="none" strike="noStrike" kern="0" cap="none" spc="-3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rPr>
                <a:t>Antonino</a:t>
              </a:r>
              <a:r>
                <a:rPr kumimoji="0" lang="it-IT" sz="500" b="0" i="1" u="none" strike="noStrike" kern="0" cap="none" spc="2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rPr>
                <a:t> </a:t>
              </a:r>
              <a:r>
                <a:rPr kumimoji="0" lang="it-IT" sz="500" b="0" i="1" u="none" strike="noStrike" kern="0" cap="none" spc="-1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/>
                </a:rPr>
                <a:t>Pitronaci</a:t>
              </a:r>
              <a:endParaRPr kumimoji="0" lang="it-IT" sz="500" b="0" i="1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endParaRPr>
            </a:p>
          </p:txBody>
        </p:sp>
        <p:sp>
          <p:nvSpPr>
            <p:cNvPr id="26" name="object 2">
              <a:extLst>
                <a:ext uri="{FF2B5EF4-FFF2-40B4-BE49-F238E27FC236}">
                  <a16:creationId xmlns:a16="http://schemas.microsoft.com/office/drawing/2014/main" id="{37C30C04-8720-F7A6-3F8A-FB61D0CB91D1}"/>
                </a:ext>
              </a:extLst>
            </p:cNvPr>
            <p:cNvSpPr txBox="1"/>
            <p:nvPr/>
          </p:nvSpPr>
          <p:spPr>
            <a:xfrm>
              <a:off x="5107343" y="62950"/>
              <a:ext cx="628732" cy="42255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8001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5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The new MAGNEX gas tracker for the NUMEN project</a:t>
              </a:r>
            </a:p>
            <a:p>
              <a:pPr marL="12700" marR="5080" indent="80010" algn="ctr">
                <a:lnSpc>
                  <a:spcPct val="100000"/>
                </a:lnSpc>
                <a:spcBef>
                  <a:spcPts val="95"/>
                </a:spcBef>
              </a:pPr>
              <a:endParaRPr lang="en-US" sz="500" i="1" spc="-3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marL="12700" marR="5080" indent="80010" algn="ctr">
                <a:lnSpc>
                  <a:spcPct val="100000"/>
                </a:lnSpc>
                <a:spcBef>
                  <a:spcPts val="95"/>
                </a:spcBef>
              </a:pPr>
              <a:r>
                <a:rPr sz="500" i="1" spc="-30" dirty="0">
                  <a:solidFill>
                    <a:srgbClr val="FFFFFF"/>
                  </a:solidFill>
                  <a:latin typeface="Palatino Linotype"/>
                  <a:cs typeface="Palatino Linotype"/>
                </a:rPr>
                <a:t>Antonino</a:t>
              </a:r>
              <a:r>
                <a:rPr sz="500" i="1" spc="25" dirty="0">
                  <a:solidFill>
                    <a:srgbClr val="FFFFFF"/>
                  </a:solidFill>
                  <a:latin typeface="Palatino Linotype"/>
                  <a:cs typeface="Palatino Linotype"/>
                </a:rPr>
                <a:t> </a:t>
              </a:r>
              <a:r>
                <a:rPr sz="500" i="1" spc="-10" dirty="0">
                  <a:solidFill>
                    <a:srgbClr val="FFFFFF"/>
                  </a:solidFill>
                  <a:latin typeface="Palatino Linotype"/>
                  <a:cs typeface="Palatino Linotype"/>
                </a:rPr>
                <a:t>Pitronaci</a:t>
              </a:r>
              <a:endParaRPr sz="500" dirty="0">
                <a:latin typeface="Palatino Linotype"/>
                <a:cs typeface="Palatino Linotype"/>
              </a:endParaRPr>
            </a:p>
          </p:txBody>
        </p:sp>
        <p:sp>
          <p:nvSpPr>
            <p:cNvPr id="27" name="object 3">
              <a:extLst>
                <a:ext uri="{FF2B5EF4-FFF2-40B4-BE49-F238E27FC236}">
                  <a16:creationId xmlns:a16="http://schemas.microsoft.com/office/drawing/2014/main" id="{4D23EB54-6EED-2B34-DFFC-F79F966E111B}"/>
                </a:ext>
              </a:extLst>
            </p:cNvPr>
            <p:cNvSpPr txBox="1"/>
            <p:nvPr/>
          </p:nvSpPr>
          <p:spPr>
            <a:xfrm>
              <a:off x="5127663" y="668577"/>
              <a:ext cx="614680" cy="88421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it-IT" sz="500" spc="-20" dirty="0" err="1">
                  <a:solidFill>
                    <a:schemeClr val="bg1"/>
                  </a:solidFill>
                  <a:latin typeface="Times New Roman"/>
                  <a:cs typeface="Times New Roman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Introductory</a:t>
              </a:r>
              <a:r>
                <a:rPr lang="it-IT" sz="500" spc="-20" dirty="0">
                  <a:solidFill>
                    <a:schemeClr val="bg1"/>
                  </a:solidFill>
                  <a:latin typeface="Times New Roman"/>
                  <a:cs typeface="Times New Roman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concepts</a:t>
              </a:r>
              <a:endParaRPr lang="it-IT" sz="500" spc="-2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endParaRPr lang="it-IT" sz="500" spc="-2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it-IT" sz="500" spc="-20" dirty="0">
                  <a:solidFill>
                    <a:schemeClr val="bg1"/>
                  </a:solidFill>
                  <a:latin typeface="Times New Roman"/>
                  <a:cs typeface="Times New Roman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First </a:t>
              </a:r>
              <a:r>
                <a:rPr lang="it-IT" sz="500" spc="-20" dirty="0" err="1">
                  <a:solidFill>
                    <a:schemeClr val="bg1"/>
                  </a:solidFill>
                  <a:latin typeface="Times New Roman"/>
                  <a:cs typeface="Times New Roman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coupling</a:t>
              </a:r>
              <a:r>
                <a:rPr lang="it-IT" sz="500" spc="-20" dirty="0">
                  <a:solidFill>
                    <a:schemeClr val="bg1"/>
                  </a:solidFill>
                  <a:latin typeface="Times New Roman"/>
                  <a:cs typeface="Times New Roman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tracker-SiC</a:t>
              </a:r>
              <a:endParaRPr lang="it-IT" sz="500" spc="-2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endParaRPr lang="it-IT" sz="500" spc="-2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it-IT" sz="500" spc="-20" dirty="0">
                  <a:solidFill>
                    <a:schemeClr val="bg1"/>
                  </a:solidFill>
                  <a:latin typeface="Times New Roman"/>
                  <a:cs typeface="Times New Roman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First </a:t>
              </a:r>
              <a:r>
                <a:rPr lang="it-IT" sz="500" i="1" spc="-20" dirty="0">
                  <a:solidFill>
                    <a:schemeClr val="bg1"/>
                  </a:solidFill>
                  <a:latin typeface="Times New Roman"/>
                  <a:cs typeface="Times New Roman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in-</a:t>
              </a:r>
              <a:r>
                <a:rPr lang="it-IT" sz="500" i="1" spc="-20" dirty="0" err="1">
                  <a:solidFill>
                    <a:schemeClr val="bg1"/>
                  </a:solidFill>
                  <a:latin typeface="Times New Roman"/>
                  <a:cs typeface="Times New Roman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beam</a:t>
              </a:r>
              <a:r>
                <a:rPr lang="it-IT" sz="500" i="1" spc="-20" dirty="0">
                  <a:solidFill>
                    <a:schemeClr val="bg1"/>
                  </a:solidFill>
                  <a:latin typeface="Times New Roman"/>
                  <a:cs typeface="Times New Roman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it-IT" sz="500" spc="-20" dirty="0">
                  <a:solidFill>
                    <a:schemeClr val="bg1"/>
                  </a:solidFill>
                  <a:latin typeface="Times New Roman"/>
                  <a:cs typeface="Times New Roman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test </a:t>
              </a:r>
              <a:r>
                <a:rPr lang="it-IT" sz="500" spc="-20" dirty="0" err="1">
                  <a:solidFill>
                    <a:schemeClr val="bg1"/>
                  </a:solidFill>
                  <a:latin typeface="Times New Roman"/>
                  <a:cs typeface="Times New Roman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at</a:t>
              </a:r>
              <a:r>
                <a:rPr lang="it-IT" sz="500" spc="-20" dirty="0">
                  <a:solidFill>
                    <a:schemeClr val="bg1"/>
                  </a:solidFill>
                  <a:latin typeface="Times New Roman"/>
                  <a:cs typeface="Times New Roman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IFUSP</a:t>
              </a:r>
              <a:endParaRPr lang="it-IT" sz="500" spc="-2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endParaRPr lang="it-IT" sz="500" spc="-2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it-IT" sz="500" spc="-20" dirty="0" err="1">
                  <a:solidFill>
                    <a:schemeClr val="bg2"/>
                  </a:solidFill>
                  <a:latin typeface="Times New Roman"/>
                  <a:cs typeface="Times New Roman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Conclusions</a:t>
              </a:r>
              <a:endParaRPr lang="it-IT" sz="500" spc="-20" dirty="0">
                <a:solidFill>
                  <a:schemeClr val="bg2"/>
                </a:solidFill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endParaRPr lang="it-IT" sz="500" spc="-2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endParaRPr sz="5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B7667074-2FD2-CF40-CDA3-E8DF9B18ACB2}"/>
                </a:ext>
              </a:extLst>
            </p:cNvPr>
            <p:cNvSpPr txBox="1"/>
            <p:nvPr/>
          </p:nvSpPr>
          <p:spPr>
            <a:xfrm>
              <a:off x="179881" y="642195"/>
              <a:ext cx="4722495" cy="788934"/>
            </a:xfrm>
            <a:prstGeom prst="rect">
              <a:avLst/>
            </a:prstGeom>
            <a:solidFill>
              <a:srgbClr val="002060"/>
            </a:solidFill>
          </p:spPr>
          <p:txBody>
            <a:bodyPr vert="horz" wrap="square" lIns="0" tIns="35560" rIns="0" bIns="0" rtlCol="0">
              <a:spAutoFit/>
            </a:bodyPr>
            <a:lstStyle/>
            <a:p>
              <a:pPr marL="100965" marR="93345" indent="147955" algn="ctr">
                <a:lnSpc>
                  <a:spcPct val="106700"/>
                </a:lnSpc>
                <a:spcBef>
                  <a:spcPts val="280"/>
                </a:spcBef>
              </a:pPr>
              <a:r>
                <a:rPr lang="en-US" sz="1400" spc="-2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The new gas tracker of the MAGNEX spectrometer for </a:t>
              </a:r>
            </a:p>
            <a:p>
              <a:pPr marL="100965" marR="93345" indent="147955" algn="ctr">
                <a:lnSpc>
                  <a:spcPct val="106700"/>
                </a:lnSpc>
                <a:spcBef>
                  <a:spcPts val="280"/>
                </a:spcBef>
              </a:pPr>
              <a:r>
                <a:rPr lang="en-US" sz="1400" spc="-2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high-rate ion detection: an experimental challenge for </a:t>
              </a:r>
            </a:p>
            <a:p>
              <a:pPr marL="100965" marR="93345" indent="147955" algn="ctr">
                <a:lnSpc>
                  <a:spcPct val="106700"/>
                </a:lnSpc>
                <a:spcBef>
                  <a:spcPts val="280"/>
                </a:spcBef>
              </a:pPr>
              <a:r>
                <a:rPr lang="en-US" sz="1400" spc="-2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the NUMEN project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4F9D1CE2-AB09-E8A6-3D9F-036480117499}"/>
                </a:ext>
              </a:extLst>
            </p:cNvPr>
            <p:cNvSpPr txBox="1"/>
            <p:nvPr/>
          </p:nvSpPr>
          <p:spPr>
            <a:xfrm>
              <a:off x="1787131" y="1539130"/>
              <a:ext cx="1527633" cy="8996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74625" algn="ctr">
                <a:lnSpc>
                  <a:spcPct val="100000"/>
                </a:lnSpc>
                <a:spcBef>
                  <a:spcPts val="95"/>
                </a:spcBef>
              </a:pPr>
              <a:r>
                <a:rPr sz="1000" dirty="0">
                  <a:latin typeface="Times New Roman"/>
                  <a:cs typeface="Times New Roman"/>
                </a:rPr>
                <a:t>Antonino</a:t>
              </a:r>
              <a:r>
                <a:rPr sz="1000" spc="-55" dirty="0">
                  <a:latin typeface="Times New Roman"/>
                  <a:cs typeface="Times New Roman"/>
                </a:rPr>
                <a:t> </a:t>
              </a:r>
              <a:r>
                <a:rPr sz="1000" spc="-10" dirty="0">
                  <a:latin typeface="Times New Roman"/>
                  <a:cs typeface="Times New Roman"/>
                </a:rPr>
                <a:t>Pitronaci</a:t>
              </a:r>
              <a:endParaRPr sz="1000" dirty="0">
                <a:latin typeface="Times New Roman"/>
                <a:cs typeface="Times New Roman"/>
              </a:endParaRPr>
            </a:p>
            <a:p>
              <a:pPr algn="ctr">
                <a:lnSpc>
                  <a:spcPct val="100000"/>
                </a:lnSpc>
                <a:spcBef>
                  <a:spcPts val="254"/>
                </a:spcBef>
              </a:pPr>
              <a:endParaRPr sz="1000" dirty="0">
                <a:latin typeface="Times New Roman"/>
                <a:cs typeface="Times New Roman"/>
              </a:endParaRPr>
            </a:p>
            <a:p>
              <a:pPr marL="168275" indent="-27940" algn="ctr">
                <a:lnSpc>
                  <a:spcPct val="100000"/>
                </a:lnSpc>
              </a:pPr>
              <a:r>
                <a:rPr lang="it-IT" sz="800" spc="-40" dirty="0">
                  <a:latin typeface="Times New Roman"/>
                  <a:cs typeface="Times New Roman"/>
                </a:rPr>
                <a:t>June,</a:t>
              </a:r>
              <a:r>
                <a:rPr sz="800" spc="-40" dirty="0">
                  <a:latin typeface="Times New Roman"/>
                  <a:cs typeface="Times New Roman"/>
                </a:rPr>
                <a:t> </a:t>
              </a:r>
              <a:r>
                <a:rPr lang="it-IT" sz="800" spc="-40" dirty="0">
                  <a:latin typeface="Times New Roman"/>
                  <a:cs typeface="Times New Roman"/>
                </a:rPr>
                <a:t>1</a:t>
              </a:r>
              <a:r>
                <a:rPr lang="it-IT" sz="800" spc="-20" dirty="0">
                  <a:latin typeface="Times New Roman"/>
                  <a:cs typeface="Times New Roman"/>
                </a:rPr>
                <a:t>9</a:t>
              </a:r>
              <a:r>
                <a:rPr sz="900" i="1" spc="-30" baseline="27777" dirty="0" err="1">
                  <a:latin typeface="Palatino Linotype"/>
                  <a:cs typeface="Palatino Linotype"/>
                </a:rPr>
                <a:t>th</a:t>
              </a:r>
              <a:r>
                <a:rPr sz="900" i="1" spc="104" baseline="27777" dirty="0">
                  <a:latin typeface="Palatino Linotype"/>
                  <a:cs typeface="Palatino Linotype"/>
                </a:rPr>
                <a:t> </a:t>
              </a:r>
              <a:r>
                <a:rPr sz="800" spc="-45" dirty="0">
                  <a:latin typeface="Times New Roman"/>
                  <a:cs typeface="Times New Roman"/>
                </a:rPr>
                <a:t>-</a:t>
              </a:r>
              <a:r>
                <a:rPr sz="800" spc="-35" dirty="0">
                  <a:latin typeface="Times New Roman"/>
                  <a:cs typeface="Times New Roman"/>
                </a:rPr>
                <a:t> </a:t>
              </a:r>
              <a:r>
                <a:rPr lang="it-IT" sz="800" spc="-35" dirty="0">
                  <a:latin typeface="Times New Roman"/>
                  <a:cs typeface="Times New Roman"/>
                </a:rPr>
                <a:t>25</a:t>
              </a:r>
              <a:r>
                <a:rPr sz="900" i="1" spc="-37" baseline="27777" dirty="0" err="1">
                  <a:latin typeface="Palatino Linotype"/>
                  <a:cs typeface="Palatino Linotype"/>
                </a:rPr>
                <a:t>th</a:t>
              </a:r>
              <a:r>
                <a:rPr sz="800" spc="-25" dirty="0">
                  <a:latin typeface="Times New Roman"/>
                  <a:cs typeface="Times New Roman"/>
                </a:rPr>
                <a:t>,</a:t>
              </a:r>
              <a:r>
                <a:rPr sz="800" spc="-40" dirty="0">
                  <a:latin typeface="Times New Roman"/>
                  <a:cs typeface="Times New Roman"/>
                </a:rPr>
                <a:t> </a:t>
              </a:r>
              <a:r>
                <a:rPr sz="800" spc="-20" dirty="0">
                  <a:latin typeface="Times New Roman"/>
                  <a:cs typeface="Times New Roman"/>
                </a:rPr>
                <a:t>2025</a:t>
              </a:r>
              <a:endParaRPr sz="800" dirty="0">
                <a:latin typeface="Times New Roman"/>
                <a:cs typeface="Times New Roman"/>
              </a:endParaRPr>
            </a:p>
            <a:p>
              <a:pPr algn="ctr">
                <a:lnSpc>
                  <a:spcPct val="100000"/>
                </a:lnSpc>
                <a:spcBef>
                  <a:spcPts val="690"/>
                </a:spcBef>
              </a:pPr>
              <a:endParaRPr sz="800" dirty="0">
                <a:latin typeface="Times New Roman"/>
                <a:cs typeface="Times New Roman"/>
              </a:endParaRPr>
            </a:p>
            <a:p>
              <a:pPr marL="25400" marR="17780" indent="142875" algn="ctr">
                <a:lnSpc>
                  <a:spcPts val="800"/>
                </a:lnSpc>
              </a:pPr>
              <a:r>
                <a:rPr sz="700" dirty="0">
                  <a:latin typeface="Times New Roman"/>
                  <a:cs typeface="Times New Roman"/>
                </a:rPr>
                <a:t>UniCT</a:t>
              </a:r>
              <a:r>
                <a:rPr sz="700" spc="5" dirty="0">
                  <a:latin typeface="Times New Roman"/>
                  <a:cs typeface="Times New Roman"/>
                </a:rPr>
                <a:t> </a:t>
              </a:r>
              <a:r>
                <a:rPr sz="700" dirty="0">
                  <a:latin typeface="Times New Roman"/>
                  <a:cs typeface="Times New Roman"/>
                </a:rPr>
                <a:t>D</a:t>
              </a:r>
              <a:r>
                <a:rPr lang="it-IT" sz="700" dirty="0">
                  <a:latin typeface="Times New Roman"/>
                  <a:cs typeface="Times New Roman"/>
                </a:rPr>
                <a:t>F</a:t>
              </a:r>
              <a:r>
                <a:rPr sz="700" dirty="0">
                  <a:latin typeface="Times New Roman"/>
                  <a:cs typeface="Times New Roman"/>
                </a:rPr>
                <a:t>A</a:t>
              </a:r>
              <a:r>
                <a:rPr sz="700" spc="10" dirty="0">
                  <a:latin typeface="Times New Roman"/>
                  <a:cs typeface="Times New Roman"/>
                </a:rPr>
                <a:t> </a:t>
              </a:r>
              <a:r>
                <a:rPr sz="700" spc="-35" dirty="0">
                  <a:latin typeface="Times New Roman"/>
                  <a:cs typeface="Times New Roman"/>
                </a:rPr>
                <a:t>”</a:t>
              </a:r>
              <a:r>
                <a:rPr sz="700" i="1" spc="-35" dirty="0">
                  <a:latin typeface="Palatino Linotype"/>
                  <a:cs typeface="Palatino Linotype"/>
                </a:rPr>
                <a:t>E.</a:t>
              </a:r>
              <a:r>
                <a:rPr sz="700" i="1" spc="10" dirty="0">
                  <a:latin typeface="Palatino Linotype"/>
                  <a:cs typeface="Palatino Linotype"/>
                </a:rPr>
                <a:t> </a:t>
              </a:r>
              <a:r>
                <a:rPr sz="700" i="1" spc="-10" dirty="0">
                  <a:latin typeface="Palatino Linotype"/>
                  <a:cs typeface="Palatino Linotype"/>
                </a:rPr>
                <a:t>Majorana</a:t>
              </a:r>
              <a:r>
                <a:rPr sz="700" spc="-10" dirty="0">
                  <a:latin typeface="Times New Roman"/>
                  <a:cs typeface="Times New Roman"/>
                </a:rPr>
                <a:t>”</a:t>
              </a:r>
              <a:r>
                <a:rPr sz="700" spc="55" dirty="0">
                  <a:latin typeface="Times New Roman"/>
                  <a:cs typeface="Times New Roman"/>
                </a:rPr>
                <a:t> </a:t>
              </a:r>
              <a:endParaRPr lang="it-IT" sz="700" spc="55" dirty="0">
                <a:latin typeface="Times New Roman"/>
                <a:cs typeface="Times New Roman"/>
              </a:endParaRPr>
            </a:p>
            <a:p>
              <a:pPr marL="25400" marR="17780" indent="142875" algn="ctr">
                <a:lnSpc>
                  <a:spcPts val="800"/>
                </a:lnSpc>
              </a:pPr>
              <a:r>
                <a:rPr sz="700" spc="55" dirty="0">
                  <a:latin typeface="Times New Roman"/>
                  <a:cs typeface="Times New Roman"/>
                </a:rPr>
                <a:t>IN</a:t>
              </a:r>
              <a:r>
                <a:rPr lang="it-IT" sz="700" spc="55" dirty="0">
                  <a:latin typeface="Times New Roman"/>
                  <a:cs typeface="Times New Roman"/>
                </a:rPr>
                <a:t>F</a:t>
              </a:r>
              <a:r>
                <a:rPr sz="700" spc="55" dirty="0">
                  <a:latin typeface="Times New Roman"/>
                  <a:cs typeface="Times New Roman"/>
                </a:rPr>
                <a:t>N</a:t>
              </a:r>
              <a:r>
                <a:rPr sz="700" spc="-10" dirty="0">
                  <a:latin typeface="Times New Roman"/>
                  <a:cs typeface="Times New Roman"/>
                </a:rPr>
                <a:t> </a:t>
              </a:r>
              <a:r>
                <a:rPr sz="700" spc="-50" dirty="0">
                  <a:latin typeface="Times New Roman"/>
                  <a:cs typeface="Times New Roman"/>
                </a:rPr>
                <a:t>-</a:t>
              </a:r>
              <a:r>
                <a:rPr sz="700" spc="-10" dirty="0">
                  <a:latin typeface="Times New Roman"/>
                  <a:cs typeface="Times New Roman"/>
                </a:rPr>
                <a:t> </a:t>
              </a:r>
              <a:r>
                <a:rPr sz="700" spc="-20" dirty="0">
                  <a:latin typeface="Times New Roman"/>
                  <a:cs typeface="Times New Roman"/>
                </a:rPr>
                <a:t>Laboratori</a:t>
              </a:r>
              <a:r>
                <a:rPr sz="700" spc="-10" dirty="0">
                  <a:latin typeface="Times New Roman"/>
                  <a:cs typeface="Times New Roman"/>
                </a:rPr>
                <a:t> </a:t>
              </a:r>
              <a:r>
                <a:rPr sz="700" spc="-25" dirty="0">
                  <a:latin typeface="Times New Roman"/>
                  <a:cs typeface="Times New Roman"/>
                </a:rPr>
                <a:t>Nazionali</a:t>
              </a:r>
              <a:r>
                <a:rPr sz="700" spc="-10" dirty="0">
                  <a:latin typeface="Times New Roman"/>
                  <a:cs typeface="Times New Roman"/>
                </a:rPr>
                <a:t> </a:t>
              </a:r>
              <a:r>
                <a:rPr sz="700" spc="-30" dirty="0">
                  <a:latin typeface="Times New Roman"/>
                  <a:cs typeface="Times New Roman"/>
                </a:rPr>
                <a:t>del</a:t>
              </a:r>
              <a:r>
                <a:rPr sz="700" spc="-10" dirty="0">
                  <a:latin typeface="Times New Roman"/>
                  <a:cs typeface="Times New Roman"/>
                </a:rPr>
                <a:t> </a:t>
              </a:r>
              <a:r>
                <a:rPr sz="700" spc="-25" dirty="0">
                  <a:latin typeface="Times New Roman"/>
                  <a:cs typeface="Times New Roman"/>
                </a:rPr>
                <a:t>Sud</a:t>
              </a:r>
              <a:endParaRPr sz="700" dirty="0">
                <a:latin typeface="Times New Roman"/>
                <a:cs typeface="Times New Roman"/>
              </a:endParaRPr>
            </a:p>
          </p:txBody>
        </p:sp>
        <p:pic>
          <p:nvPicPr>
            <p:cNvPr id="32" name="Immagine 31" descr="Immagine che contiene testo, Carattere, logo, Elementi grafici&#10;&#10;Il contenuto generato dall'IA potrebbe non essere corretto.">
              <a:extLst>
                <a:ext uri="{FF2B5EF4-FFF2-40B4-BE49-F238E27FC236}">
                  <a16:creationId xmlns:a16="http://schemas.microsoft.com/office/drawing/2014/main" id="{72ACC46D-43B0-CD34-42BD-904EC06E8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030406"/>
                </a:clrFrom>
                <a:clrTo>
                  <a:srgbClr val="0304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608" y="2901319"/>
              <a:ext cx="389490" cy="252000"/>
            </a:xfrm>
            <a:prstGeom prst="rect">
              <a:avLst/>
            </a:prstGeom>
          </p:spPr>
        </p:pic>
      </p:grp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17315B96-A8FA-4A05-5BE8-DD547C22CF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79267" y="2550357"/>
            <a:ext cx="943359" cy="27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40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FE357-7169-9859-EEC5-E81CEF8AE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FE7931AE-BDD0-B8B2-67A5-C66B0C9C0495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064472CB-22F4-EBB4-606F-21FEFE86EA6E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0B530C71-71A4-CB7B-554F-950BDE876F5B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D1E6DADD-B1C2-2B3C-31D8-539DB5BF0952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D31DC308-8D0D-362D-2A7E-C205F9A26DDB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518FFB15-B764-11FB-DDB5-51B3A26E9A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0" name="object 21">
            <a:extLst>
              <a:ext uri="{FF2B5EF4-FFF2-40B4-BE49-F238E27FC236}">
                <a16:creationId xmlns:a16="http://schemas.microsoft.com/office/drawing/2014/main" id="{1160E57C-35A5-C71D-56A5-17E7A7BD4801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endParaRPr sz="500" dirty="0">
              <a:latin typeface="Times New Roman"/>
              <a:cs typeface="Times New Roman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3934DCAE-8C7B-8C2E-BE74-78B9CD216F9A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1040515A-9BE7-31FC-EA83-32DB4841B462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6E03835-3F1F-8714-C7B9-F8CE7840BFED}"/>
                  </a:ext>
                </a:extLst>
              </p:cNvPr>
              <p:cNvSpPr txBox="1"/>
              <p:nvPr/>
            </p:nvSpPr>
            <p:spPr>
              <a:xfrm>
                <a:off x="107027" y="13900"/>
                <a:ext cx="4000269" cy="2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the </a:t>
                </a:r>
                <a:r>
                  <a:rPr lang="it-IT" sz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contributions</a:t>
                </a:r>
                <a:r>
                  <a:rPr lang="it-IT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lang="it-IT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𝑑𝑖𝑓𝑓</m:t>
                        </m:r>
                      </m:sub>
                    </m:sSub>
                  </m:oMath>
                </a14:m>
                <a:r>
                  <a:rPr lang="it-IT" sz="1200" b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r>
                      <a:rPr lang="it-IT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lang="it-IT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𝑔𝑒𝑜</m:t>
                        </m:r>
                      </m:sub>
                    </m:sSub>
                  </m:oMath>
                </a14:m>
                <a:endParaRPr lang="it-IT" sz="12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6E03835-3F1F-8714-C7B9-F8CE7840B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7" y="13900"/>
                <a:ext cx="4000269" cy="291811"/>
              </a:xfrm>
              <a:prstGeom prst="rect">
                <a:avLst/>
              </a:prstGeom>
              <a:blipFill>
                <a:blip r:embed="rId5"/>
                <a:stretch>
                  <a:fillRect l="-152" b="-104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FF2A1808-4AEB-F03D-CDB8-D2979E1E065A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A9AE8C3D-17FC-BCF9-D9B2-2A98E50ACF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object 3">
            <a:extLst>
              <a:ext uri="{FF2B5EF4-FFF2-40B4-BE49-F238E27FC236}">
                <a16:creationId xmlns:a16="http://schemas.microsoft.com/office/drawing/2014/main" id="{3E0AB715-CE86-0744-161D-8982FE6AD0CE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A83AE5B5-8957-252A-06D1-5B68F7672323}"/>
              </a:ext>
            </a:extLst>
          </p:cNvPr>
          <p:cNvSpPr/>
          <p:nvPr/>
        </p:nvSpPr>
        <p:spPr>
          <a:xfrm>
            <a:off x="109494" y="365588"/>
            <a:ext cx="2260461" cy="174772"/>
          </a:xfrm>
          <a:custGeom>
            <a:avLst/>
            <a:gdLst/>
            <a:ahLst/>
            <a:cxnLst/>
            <a:rect l="l" t="t" r="r" b="b"/>
            <a:pathLst>
              <a:path w="2531745" h="77470">
                <a:moveTo>
                  <a:pt x="0" y="77165"/>
                </a:moveTo>
                <a:lnTo>
                  <a:pt x="2531414" y="77165"/>
                </a:lnTo>
                <a:lnTo>
                  <a:pt x="2531414" y="0"/>
                </a:lnTo>
                <a:lnTo>
                  <a:pt x="0" y="0"/>
                </a:lnTo>
                <a:lnTo>
                  <a:pt x="0" y="77165"/>
                </a:lnTo>
                <a:close/>
              </a:path>
            </a:pathLst>
          </a:custGeom>
          <a:solidFill>
            <a:srgbClr val="0B76A0"/>
          </a:solidFill>
        </p:spPr>
        <p:txBody>
          <a:bodyPr wrap="square" lIns="0" tIns="0" rIns="0" bIns="0" rtlCol="0"/>
          <a:lstStyle/>
          <a:p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predictions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bject 23">
            <a:extLst>
              <a:ext uri="{FF2B5EF4-FFF2-40B4-BE49-F238E27FC236}">
                <a16:creationId xmlns:a16="http://schemas.microsoft.com/office/drawing/2014/main" id="{BE747480-4C04-4368-35BA-B083F7D1FFDA}"/>
              </a:ext>
            </a:extLst>
          </p:cNvPr>
          <p:cNvSpPr/>
          <p:nvPr/>
        </p:nvSpPr>
        <p:spPr>
          <a:xfrm>
            <a:off x="109494" y="540288"/>
            <a:ext cx="2260461" cy="2514908"/>
          </a:xfrm>
          <a:custGeom>
            <a:avLst/>
            <a:gdLst/>
            <a:ahLst/>
            <a:cxnLst/>
            <a:rect l="l" t="t" r="r" b="b"/>
            <a:pathLst>
              <a:path w="4798060" h="378460">
                <a:moveTo>
                  <a:pt x="4797996" y="0"/>
                </a:moveTo>
                <a:lnTo>
                  <a:pt x="0" y="0"/>
                </a:lnTo>
                <a:lnTo>
                  <a:pt x="0" y="377990"/>
                </a:lnTo>
                <a:lnTo>
                  <a:pt x="4797996" y="377990"/>
                </a:lnTo>
                <a:lnTo>
                  <a:pt x="4797996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Segnaposto contenuto 4">
                <a:extLst>
                  <a:ext uri="{FF2B5EF4-FFF2-40B4-BE49-F238E27FC236}">
                    <a16:creationId xmlns:a16="http://schemas.microsoft.com/office/drawing/2014/main" id="{86B7C718-A3A2-FC7C-ABA2-2F956A2063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7893" y="540288"/>
                <a:ext cx="2063661" cy="56582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sz="1000" b="0" i="0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lvl1pPr>
                <a:lvl2pPr marL="457200">
                  <a:defRPr>
                    <a:latin typeface="+mn-lt"/>
                    <a:ea typeface="+mn-ea"/>
                    <a:cs typeface="+mn-cs"/>
                  </a:defRPr>
                </a:lvl2pPr>
                <a:lvl3pPr marL="914400">
                  <a:defRPr>
                    <a:latin typeface="+mn-lt"/>
                    <a:ea typeface="+mn-ea"/>
                    <a:cs typeface="+mn-cs"/>
                  </a:defRPr>
                </a:lvl3pPr>
                <a:lvl4pPr marL="1371600">
                  <a:defRPr>
                    <a:latin typeface="+mn-lt"/>
                    <a:ea typeface="+mn-ea"/>
                    <a:cs typeface="+mn-cs"/>
                  </a:defRPr>
                </a:lvl4pPr>
                <a:lvl5pPr marL="1828800">
                  <a:defRPr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Microscopic picture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drift:</a:t>
                </a:r>
                <a:endParaRPr lang="it-IT" sz="8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buClr>
                    <a:srgbClr val="D3A826"/>
                  </a:buClr>
                </a:pPr>
                <a:endParaRPr lang="it-IT" sz="8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buClr>
                    <a:srgbClr val="D3A82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 lang="it-IT" sz="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it-IT" sz="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</m:d>
                        </m:sub>
                      </m:sSub>
                      <m:r>
                        <a:rPr lang="it-IT" sz="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it-IT" sz="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it-IT" sz="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it-IT" sz="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𝜗</m:t>
                      </m:r>
                      <m:r>
                        <a:rPr lang="it-IT" sz="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it-IT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Clr>
                    <a:srgbClr val="D3A826"/>
                  </a:buClr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Segnaposto contenuto 4">
                <a:extLst>
                  <a:ext uri="{FF2B5EF4-FFF2-40B4-BE49-F238E27FC236}">
                    <a16:creationId xmlns:a16="http://schemas.microsoft.com/office/drawing/2014/main" id="{86B7C718-A3A2-FC7C-ABA2-2F956A206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93" y="540288"/>
                <a:ext cx="2063661" cy="565821"/>
              </a:xfrm>
              <a:prstGeom prst="rect">
                <a:avLst/>
              </a:prstGeom>
              <a:blipFill>
                <a:blip r:embed="rId12"/>
                <a:stretch>
                  <a:fillRect l="-3245" t="-1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bject 13">
            <a:extLst>
              <a:ext uri="{FF2B5EF4-FFF2-40B4-BE49-F238E27FC236}">
                <a16:creationId xmlns:a16="http://schemas.microsoft.com/office/drawing/2014/main" id="{DD09A1E5-BC71-BF25-E58D-D3E5E4F3A3D6}"/>
              </a:ext>
            </a:extLst>
          </p:cNvPr>
          <p:cNvSpPr/>
          <p:nvPr/>
        </p:nvSpPr>
        <p:spPr>
          <a:xfrm>
            <a:off x="2628738" y="365588"/>
            <a:ext cx="2260461" cy="174772"/>
          </a:xfrm>
          <a:custGeom>
            <a:avLst/>
            <a:gdLst/>
            <a:ahLst/>
            <a:cxnLst/>
            <a:rect l="l" t="t" r="r" b="b"/>
            <a:pathLst>
              <a:path w="2531745" h="77470">
                <a:moveTo>
                  <a:pt x="0" y="77165"/>
                </a:moveTo>
                <a:lnTo>
                  <a:pt x="2531414" y="77165"/>
                </a:lnTo>
                <a:lnTo>
                  <a:pt x="2531414" y="0"/>
                </a:lnTo>
                <a:lnTo>
                  <a:pt x="0" y="0"/>
                </a:lnTo>
                <a:lnTo>
                  <a:pt x="0" y="77165"/>
                </a:lnTo>
                <a:close/>
              </a:path>
            </a:pathLst>
          </a:custGeom>
          <a:solidFill>
            <a:srgbClr val="0B76A0"/>
          </a:solidFill>
        </p:spPr>
        <p:txBody>
          <a:bodyPr wrap="square" lIns="0" tIns="0" rIns="0" bIns="0" rtlCol="0"/>
          <a:lstStyle/>
          <a:p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(i):</a:t>
            </a:r>
            <a:endParaRPr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bject 23">
            <a:extLst>
              <a:ext uri="{FF2B5EF4-FFF2-40B4-BE49-F238E27FC236}">
                <a16:creationId xmlns:a16="http://schemas.microsoft.com/office/drawing/2014/main" id="{31743B14-40E5-1D7C-C7DA-E69A47CD2F19}"/>
              </a:ext>
            </a:extLst>
          </p:cNvPr>
          <p:cNvSpPr/>
          <p:nvPr/>
        </p:nvSpPr>
        <p:spPr>
          <a:xfrm>
            <a:off x="2628738" y="540288"/>
            <a:ext cx="2260461" cy="1672459"/>
          </a:xfrm>
          <a:custGeom>
            <a:avLst/>
            <a:gdLst/>
            <a:ahLst/>
            <a:cxnLst/>
            <a:rect l="l" t="t" r="r" b="b"/>
            <a:pathLst>
              <a:path w="4798060" h="378460">
                <a:moveTo>
                  <a:pt x="4797996" y="0"/>
                </a:moveTo>
                <a:lnTo>
                  <a:pt x="0" y="0"/>
                </a:lnTo>
                <a:lnTo>
                  <a:pt x="0" y="377990"/>
                </a:lnTo>
                <a:lnTo>
                  <a:pt x="4797996" y="377990"/>
                </a:lnTo>
                <a:lnTo>
                  <a:pt x="4797996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Segnaposto contenuto 4">
                <a:extLst>
                  <a:ext uri="{FF2B5EF4-FFF2-40B4-BE49-F238E27FC236}">
                    <a16:creationId xmlns:a16="http://schemas.microsoft.com/office/drawing/2014/main" id="{3D715D53-1793-E5FA-95FB-722B4C0F7C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29374" y="586155"/>
                <a:ext cx="2063661" cy="215227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sz="1000" b="0" i="0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lvl1pPr>
                <a:lvl2pPr marL="457200">
                  <a:defRPr>
                    <a:latin typeface="+mn-lt"/>
                    <a:ea typeface="+mn-ea"/>
                    <a:cs typeface="+mn-cs"/>
                  </a:defRPr>
                </a:lvl2pPr>
                <a:lvl3pPr marL="914400">
                  <a:defRPr>
                    <a:latin typeface="+mn-lt"/>
                    <a:ea typeface="+mn-ea"/>
                    <a:cs typeface="+mn-cs"/>
                  </a:defRPr>
                </a:lvl3pPr>
                <a:lvl4pPr marL="1371600">
                  <a:defRPr>
                    <a:latin typeface="+mn-lt"/>
                    <a:ea typeface="+mn-ea"/>
                    <a:cs typeface="+mn-cs"/>
                  </a:defRPr>
                </a:lvl4pPr>
                <a:lvl5pPr marL="1828800">
                  <a:defRPr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Geometrical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28650" lvl="1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increases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9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𝜗</m:t>
                    </m:r>
                  </m:oMath>
                </a14:m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increases;</a:t>
                </a:r>
              </a:p>
              <a:p>
                <a:pPr>
                  <a:buClr>
                    <a:srgbClr val="D3A826"/>
                  </a:buClr>
                </a:pPr>
                <a:endParaRPr lang="it-IT" sz="8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buClr>
                    <a:srgbClr val="D3A82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𝑔𝑒𝑜</m:t>
                          </m:r>
                        </m:sub>
                      </m:sSub>
                      <m:r>
                        <a:rPr lang="it-IT" sz="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𝑝𝑎𝑑</m:t>
                          </m:r>
                        </m:sub>
                      </m:sSub>
                      <m:r>
                        <a:rPr lang="it-IT" sz="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it-IT" sz="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it-IT" sz="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𝜗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it-IT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Clr>
                    <a:srgbClr val="D3A826"/>
                  </a:buClr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Segnaposto contenuto 4">
                <a:extLst>
                  <a:ext uri="{FF2B5EF4-FFF2-40B4-BE49-F238E27FC236}">
                    <a16:creationId xmlns:a16="http://schemas.microsoft.com/office/drawing/2014/main" id="{3D715D53-1793-E5FA-95FB-722B4C0F7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374" y="586155"/>
                <a:ext cx="2063661" cy="2152279"/>
              </a:xfrm>
              <a:prstGeom prst="rect">
                <a:avLst/>
              </a:prstGeom>
              <a:blipFill>
                <a:blip r:embed="rId13"/>
                <a:stretch>
                  <a:fillRect l="-3254" t="-19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Immagine 39" descr="Immagine che contiene linea, diagramma, Diagramma, Parallelo&#10;&#10;Il contenuto generato dall'IA potrebbe non essere corretto.">
            <a:extLst>
              <a:ext uri="{FF2B5EF4-FFF2-40B4-BE49-F238E27FC236}">
                <a16:creationId xmlns:a16="http://schemas.microsoft.com/office/drawing/2014/main" id="{D3BFD4DA-2E92-8CBC-2829-ED575F7C2F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/>
          <a:stretch>
            <a:fillRect/>
          </a:stretch>
        </p:blipFill>
        <p:spPr>
          <a:xfrm>
            <a:off x="2628738" y="1234261"/>
            <a:ext cx="2260461" cy="790161"/>
          </a:xfrm>
          <a:prstGeom prst="rect">
            <a:avLst/>
          </a:prstGeom>
        </p:spPr>
      </p:pic>
      <p:sp>
        <p:nvSpPr>
          <p:cNvPr id="42" name="object 32">
            <a:extLst>
              <a:ext uri="{FF2B5EF4-FFF2-40B4-BE49-F238E27FC236}">
                <a16:creationId xmlns:a16="http://schemas.microsoft.com/office/drawing/2014/main" id="{C8BBCE0E-4AA4-0281-C3EE-FE7F37D41FEF}"/>
              </a:ext>
            </a:extLst>
          </p:cNvPr>
          <p:cNvSpPr txBox="1"/>
          <p:nvPr/>
        </p:nvSpPr>
        <p:spPr>
          <a:xfrm>
            <a:off x="199675" y="2889125"/>
            <a:ext cx="214570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b="1" spc="-35" dirty="0">
                <a:latin typeface="Times New Roman"/>
                <a:cs typeface="Times New Roman"/>
              </a:rPr>
              <a:t>Credits: </a:t>
            </a:r>
            <a:r>
              <a:rPr lang="en-US" sz="500" i="1" spc="-35" dirty="0">
                <a:latin typeface="Times New Roman"/>
                <a:cs typeface="Times New Roman"/>
              </a:rPr>
              <a:t>Y. </a:t>
            </a:r>
            <a:r>
              <a:rPr lang="en-US" sz="500" i="1" spc="-35" dirty="0" err="1">
                <a:latin typeface="Times New Roman"/>
                <a:cs typeface="Times New Roman"/>
              </a:rPr>
              <a:t>Assran</a:t>
            </a:r>
            <a:r>
              <a:rPr lang="en-US" sz="500" i="1" spc="-35" dirty="0">
                <a:latin typeface="Times New Roman"/>
                <a:cs typeface="Times New Roman"/>
              </a:rPr>
              <a:t>, A. Sharma "Transport properties of operational gas mixtures used at LHC" - </a:t>
            </a:r>
            <a:r>
              <a:rPr lang="en-US" sz="500" i="1" spc="-35" dirty="0">
                <a:solidFill>
                  <a:srgbClr val="CD9C09"/>
                </a:solidFill>
                <a:latin typeface="Times New Roman"/>
                <a:cs typeface="Times New Roman"/>
              </a:rPr>
              <a:t>https: // </a:t>
            </a:r>
            <a:r>
              <a:rPr lang="en-US" sz="500" i="1" spc="-35" dirty="0" err="1">
                <a:solidFill>
                  <a:srgbClr val="CD9C09"/>
                </a:solidFill>
                <a:latin typeface="Times New Roman"/>
                <a:cs typeface="Times New Roman"/>
              </a:rPr>
              <a:t>doi</a:t>
            </a:r>
            <a:r>
              <a:rPr lang="en-US" sz="500" i="1" spc="-35" dirty="0">
                <a:solidFill>
                  <a:srgbClr val="CD9C09"/>
                </a:solidFill>
                <a:latin typeface="Times New Roman"/>
                <a:cs typeface="Times New Roman"/>
              </a:rPr>
              <a:t>. org/ 10. 48550/ </a:t>
            </a:r>
            <a:r>
              <a:rPr lang="en-US" sz="500" i="1" spc="-35" dirty="0" err="1">
                <a:solidFill>
                  <a:srgbClr val="CD9C09"/>
                </a:solidFill>
                <a:latin typeface="Times New Roman"/>
                <a:cs typeface="Times New Roman"/>
              </a:rPr>
              <a:t>arXiv</a:t>
            </a:r>
            <a:r>
              <a:rPr lang="en-US" sz="500" i="1" spc="-35" dirty="0">
                <a:solidFill>
                  <a:srgbClr val="CD9C09"/>
                </a:solidFill>
                <a:latin typeface="Times New Roman"/>
                <a:cs typeface="Times New Roman"/>
              </a:rPr>
              <a:t>. 1110. 6761</a:t>
            </a:r>
            <a:endParaRPr sz="500" i="1" dirty="0">
              <a:solidFill>
                <a:srgbClr val="CD9C09"/>
              </a:solidFill>
              <a:latin typeface="Times New Roman"/>
              <a:cs typeface="Times New Roman"/>
            </a:endParaRP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401B2BF9-6988-D005-1D0A-D696BD83CD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" y="1067361"/>
            <a:ext cx="2191725" cy="1671073"/>
          </a:xfrm>
          <a:prstGeom prst="rect">
            <a:avLst/>
          </a:prstGeom>
        </p:spPr>
      </p:pic>
      <p:pic>
        <p:nvPicPr>
          <p:cNvPr id="49" name="Immagine 48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2B4EE558-61A4-3A59-F693-C04FD6E4C6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6" y="1057438"/>
            <a:ext cx="2222270" cy="1740977"/>
          </a:xfrm>
          <a:prstGeom prst="rect">
            <a:avLst/>
          </a:prstGeom>
        </p:spPr>
      </p:pic>
      <p:sp>
        <p:nvSpPr>
          <p:cNvPr id="50" name="object 13">
            <a:extLst>
              <a:ext uri="{FF2B5EF4-FFF2-40B4-BE49-F238E27FC236}">
                <a16:creationId xmlns:a16="http://schemas.microsoft.com/office/drawing/2014/main" id="{F14713A9-FCAE-27BF-0D28-F3DB477283F6}"/>
              </a:ext>
            </a:extLst>
          </p:cNvPr>
          <p:cNvSpPr/>
          <p:nvPr/>
        </p:nvSpPr>
        <p:spPr>
          <a:xfrm>
            <a:off x="2635852" y="2321523"/>
            <a:ext cx="2260461" cy="174772"/>
          </a:xfrm>
          <a:custGeom>
            <a:avLst/>
            <a:gdLst/>
            <a:ahLst/>
            <a:cxnLst/>
            <a:rect l="l" t="t" r="r" b="b"/>
            <a:pathLst>
              <a:path w="2531745" h="77470">
                <a:moveTo>
                  <a:pt x="0" y="77165"/>
                </a:moveTo>
                <a:lnTo>
                  <a:pt x="2531414" y="77165"/>
                </a:lnTo>
                <a:lnTo>
                  <a:pt x="2531414" y="0"/>
                </a:lnTo>
                <a:lnTo>
                  <a:pt x="0" y="0"/>
                </a:lnTo>
                <a:lnTo>
                  <a:pt x="0" y="77165"/>
                </a:lnTo>
                <a:close/>
              </a:path>
            </a:pathLst>
          </a:custGeom>
          <a:solidFill>
            <a:srgbClr val="0B76A0"/>
          </a:solidFill>
        </p:spPr>
        <p:txBody>
          <a:bodyPr wrap="square" lIns="0" tIns="0" rIns="0" bIns="0" rtlCol="0"/>
          <a:lstStyle/>
          <a:p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(ii):</a:t>
            </a:r>
            <a:endParaRPr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8B5127B6-61D4-AD01-5934-C986DE2C5DEA}"/>
              </a:ext>
            </a:extLst>
          </p:cNvPr>
          <p:cNvSpPr/>
          <p:nvPr/>
        </p:nvSpPr>
        <p:spPr>
          <a:xfrm>
            <a:off x="2635852" y="2496224"/>
            <a:ext cx="2260461" cy="539312"/>
          </a:xfrm>
          <a:custGeom>
            <a:avLst/>
            <a:gdLst/>
            <a:ahLst/>
            <a:cxnLst/>
            <a:rect l="l" t="t" r="r" b="b"/>
            <a:pathLst>
              <a:path w="4798060" h="378460">
                <a:moveTo>
                  <a:pt x="4797996" y="0"/>
                </a:moveTo>
                <a:lnTo>
                  <a:pt x="0" y="0"/>
                </a:lnTo>
                <a:lnTo>
                  <a:pt x="0" y="377990"/>
                </a:lnTo>
                <a:lnTo>
                  <a:pt x="4797996" y="377990"/>
                </a:lnTo>
                <a:lnTo>
                  <a:pt x="4797996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Segnaposto contenuto 4">
                <a:extLst>
                  <a:ext uri="{FF2B5EF4-FFF2-40B4-BE49-F238E27FC236}">
                    <a16:creationId xmlns:a16="http://schemas.microsoft.com/office/drawing/2014/main" id="{7E8BAAF8-B989-4BF3-AC8D-214621E49C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6488" y="2542091"/>
                <a:ext cx="2063661" cy="390224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0">
                  <a:defRPr sz="1000" b="0" i="0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lvl1pPr>
                <a:lvl2pPr marL="457200">
                  <a:defRPr>
                    <a:latin typeface="+mn-lt"/>
                    <a:ea typeface="+mn-ea"/>
                    <a:cs typeface="+mn-cs"/>
                  </a:defRPr>
                </a:lvl2pPr>
                <a:lvl3pPr marL="914400">
                  <a:defRPr>
                    <a:latin typeface="+mn-lt"/>
                    <a:ea typeface="+mn-ea"/>
                    <a:cs typeface="+mn-cs"/>
                  </a:defRPr>
                </a:lvl3pPr>
                <a:lvl4pPr marL="1371600">
                  <a:defRPr>
                    <a:latin typeface="+mn-lt"/>
                    <a:ea typeface="+mn-ea"/>
                    <a:cs typeface="+mn-cs"/>
                  </a:defRPr>
                </a:lvl4pPr>
                <a:lvl5pPr marL="1828800">
                  <a:defRPr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Threshol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28650" lvl="1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FWAB-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evaluation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it-IT" sz="9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lang="it-IT" sz="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𝑑𝑖𝑓𝑓</m:t>
                        </m:r>
                      </m:sub>
                    </m:sSub>
                  </m:oMath>
                </a14:m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Clr>
                    <a:srgbClr val="D3A826"/>
                  </a:buClr>
                </a:pP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Segnaposto contenuto 4">
                <a:extLst>
                  <a:ext uri="{FF2B5EF4-FFF2-40B4-BE49-F238E27FC236}">
                    <a16:creationId xmlns:a16="http://schemas.microsoft.com/office/drawing/2014/main" id="{7E8BAAF8-B989-4BF3-AC8D-214621E49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488" y="2542091"/>
                <a:ext cx="2063661" cy="390224"/>
              </a:xfrm>
              <a:prstGeom prst="rect">
                <a:avLst/>
              </a:prstGeom>
              <a:blipFill>
                <a:blip r:embed="rId17"/>
                <a:stretch>
                  <a:fillRect l="-3254" t="-10938" r="-11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4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6F498-376C-B739-98D3-3AB64DBE7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2CE99C08-4ED5-ECE3-217D-9F2492B17C9D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2C4633DE-A302-A5F8-6323-7C51233D2432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F090E1D7-0F72-6A43-E16D-F7C837BBE0C7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9988158C-378D-0E3C-1FF9-AC879AB7CF3C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5263FFD1-8507-9904-DF18-E740323F8066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F7B3AD7A-DF01-E6D8-21B9-AB41CF47233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0" name="object 21">
            <a:extLst>
              <a:ext uri="{FF2B5EF4-FFF2-40B4-BE49-F238E27FC236}">
                <a16:creationId xmlns:a16="http://schemas.microsoft.com/office/drawing/2014/main" id="{509BA7B5-8BA0-64F6-4DFC-AF07A4E94FD8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endParaRPr sz="500" dirty="0">
              <a:latin typeface="Times New Roman"/>
              <a:cs typeface="Times New Roman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A8E9B594-2EB0-D04B-AFD8-1E49E5B5BCBD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3394C478-28DD-6462-98F0-5E90658DD707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2677A5-7A96-EF28-E98B-C729E57B713B}"/>
              </a:ext>
            </a:extLst>
          </p:cNvPr>
          <p:cNvSpPr txBox="1"/>
          <p:nvPr/>
        </p:nvSpPr>
        <p:spPr>
          <a:xfrm>
            <a:off x="107027" y="13900"/>
            <a:ext cx="4483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design of </a:t>
            </a:r>
            <a:r>
              <a:rPr lang="it-IT" sz="12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</a:t>
            </a:r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supports (Fusion360 – </a:t>
            </a:r>
            <a:r>
              <a:rPr lang="it-IT" sz="1200" b="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it-IT" sz="1200" b="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License</a:t>
            </a:r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A86C4A33-4CF2-0188-9844-A0DA0751F148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A9AE8C3D-17FC-BCF9-D9B2-2A98E50ACF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object 3">
            <a:extLst>
              <a:ext uri="{FF2B5EF4-FFF2-40B4-BE49-F238E27FC236}">
                <a16:creationId xmlns:a16="http://schemas.microsoft.com/office/drawing/2014/main" id="{940785DA-3625-E55D-0E10-D4DD5637D026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Full Characterization Tracker + SiC v30">
            <a:hlinkClick r:id="" action="ppaction://media"/>
            <a:extLst>
              <a:ext uri="{FF2B5EF4-FFF2-40B4-BE49-F238E27FC236}">
                <a16:creationId xmlns:a16="http://schemas.microsoft.com/office/drawing/2014/main" id="{BFE47438-43B3-0A66-4BB8-E18EE7DA7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r="12218"/>
          <a:stretch>
            <a:fillRect/>
          </a:stretch>
        </p:blipFill>
        <p:spPr>
          <a:xfrm>
            <a:off x="0" y="771525"/>
            <a:ext cx="5061344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8BA64-96EE-F74E-E1D4-6D9A3B7DC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57446285-C106-F4BB-2036-6336D9BE521D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B5543276-F97A-4361-DA6E-5C866C72DC4B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AF37D9A-910A-1EAA-F505-D254C192B2F3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E006D23B-EFDC-65D2-9E6C-9143E11DC72A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DFA19B59-1558-1AA8-021C-0B5587E76610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7537AF2B-ECD0-FD9A-27AD-0D70744B80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0" name="object 21">
            <a:extLst>
              <a:ext uri="{FF2B5EF4-FFF2-40B4-BE49-F238E27FC236}">
                <a16:creationId xmlns:a16="http://schemas.microsoft.com/office/drawing/2014/main" id="{EC74ED2F-C675-450C-2845-B4C55157EE57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endParaRPr sz="500" dirty="0">
              <a:latin typeface="Times New Roman"/>
              <a:cs typeface="Times New Roman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52A1ED31-9401-2353-F3D1-35B04FF2D6A6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77C8B3C-E4C5-24D6-62D7-9A1DEFDB06D8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15892A-9925-E834-079F-800E7C5E3CAE}"/>
              </a:ext>
            </a:extLst>
          </p:cNvPr>
          <p:cNvSpPr txBox="1"/>
          <p:nvPr/>
        </p:nvSpPr>
        <p:spPr>
          <a:xfrm>
            <a:off x="107027" y="13900"/>
            <a:ext cx="4483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NUMEN Event generator:</a:t>
            </a:r>
            <a:r>
              <a:rPr lang="it-IT" sz="1200" dirty="0">
                <a:solidFill>
                  <a:schemeClr val="bg1"/>
                </a:solidFill>
                <a:latin typeface="Ubuntu Mono" panose="020B0309030602030204" pitchFamily="49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buntu Mono" panose="020B0309030602030204" pitchFamily="49" charset="0"/>
                <a:cs typeface="Times New Roman" panose="02020603050405020304" pitchFamily="18" charset="0"/>
              </a:rPr>
              <a:t>numenEG</a:t>
            </a:r>
            <a:endParaRPr lang="it-IT" sz="1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940E06E4-F5B8-47FF-C904-429527BFEB54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A9AE8C3D-17FC-BCF9-D9B2-2A98E50ACF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object 3">
            <a:extLst>
              <a:ext uri="{FF2B5EF4-FFF2-40B4-BE49-F238E27FC236}">
                <a16:creationId xmlns:a16="http://schemas.microsoft.com/office/drawing/2014/main" id="{05A006EA-7F08-AA4E-DF0B-798FA5EE10D7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Immagine 5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DBDB7C17-C36F-BD70-2094-9999B8369E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397"/>
            <a:ext cx="2805127" cy="1954563"/>
          </a:xfrm>
          <a:prstGeom prst="rect">
            <a:avLst/>
          </a:prstGeom>
        </p:spPr>
      </p:pic>
      <p:pic>
        <p:nvPicPr>
          <p:cNvPr id="11" name="Immagine 10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41C959AE-16D4-0FD5-AD7A-38CA2AB86FF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13" y="1719387"/>
            <a:ext cx="2484749" cy="13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BC0A2-1FFD-B368-5A35-44D8F583A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ccia circolare a destra 49">
            <a:extLst>
              <a:ext uri="{FF2B5EF4-FFF2-40B4-BE49-F238E27FC236}">
                <a16:creationId xmlns:a16="http://schemas.microsoft.com/office/drawing/2014/main" id="{3C819023-8349-D7FF-6900-23F5DBF79639}"/>
              </a:ext>
            </a:extLst>
          </p:cNvPr>
          <p:cNvSpPr/>
          <p:nvPr/>
        </p:nvSpPr>
        <p:spPr>
          <a:xfrm rot="17130736">
            <a:off x="4372829" y="1925274"/>
            <a:ext cx="225700" cy="1072770"/>
          </a:xfrm>
          <a:prstGeom prst="curvedRightArrow">
            <a:avLst/>
          </a:prstGeom>
          <a:gradFill>
            <a:gsLst>
              <a:gs pos="0">
                <a:srgbClr val="FB9B9B"/>
              </a:gs>
              <a:gs pos="74000">
                <a:srgbClr val="F73737"/>
              </a:gs>
              <a:gs pos="83000">
                <a:srgbClr val="D20808"/>
              </a:gs>
              <a:gs pos="100000">
                <a:srgbClr val="89050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F0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3" name="Freccia circolare a destra 42">
            <a:extLst>
              <a:ext uri="{FF2B5EF4-FFF2-40B4-BE49-F238E27FC236}">
                <a16:creationId xmlns:a16="http://schemas.microsoft.com/office/drawing/2014/main" id="{28A845A0-1AD8-8EC9-845F-962F528C0C9D}"/>
              </a:ext>
            </a:extLst>
          </p:cNvPr>
          <p:cNvSpPr/>
          <p:nvPr/>
        </p:nvSpPr>
        <p:spPr>
          <a:xfrm rot="6677043" flipV="1">
            <a:off x="4333080" y="2089078"/>
            <a:ext cx="198511" cy="968457"/>
          </a:xfrm>
          <a:prstGeom prst="curvedRightArrow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74000">
                <a:schemeClr val="accent3">
                  <a:lumMod val="60000"/>
                  <a:lumOff val="40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F0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1" name="Freccia circolare a destra 40">
            <a:extLst>
              <a:ext uri="{FF2B5EF4-FFF2-40B4-BE49-F238E27FC236}">
                <a16:creationId xmlns:a16="http://schemas.microsoft.com/office/drawing/2014/main" id="{505D2675-0BB2-6F2E-DCBB-BE6941CE1F14}"/>
              </a:ext>
            </a:extLst>
          </p:cNvPr>
          <p:cNvSpPr/>
          <p:nvPr/>
        </p:nvSpPr>
        <p:spPr>
          <a:xfrm rot="20681522">
            <a:off x="2799339" y="2137001"/>
            <a:ext cx="101584" cy="490636"/>
          </a:xfrm>
          <a:prstGeom prst="curv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chemeClr val="accent4">
                  <a:lumMod val="7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F0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9" name="Freccia circolare a destra 38">
            <a:extLst>
              <a:ext uri="{FF2B5EF4-FFF2-40B4-BE49-F238E27FC236}">
                <a16:creationId xmlns:a16="http://schemas.microsoft.com/office/drawing/2014/main" id="{408E5FCC-B494-A0A9-CDA1-CDAA1AF9A9D0}"/>
              </a:ext>
            </a:extLst>
          </p:cNvPr>
          <p:cNvSpPr/>
          <p:nvPr/>
        </p:nvSpPr>
        <p:spPr>
          <a:xfrm rot="18199455">
            <a:off x="2720957" y="2078673"/>
            <a:ext cx="117398" cy="590957"/>
          </a:xfrm>
          <a:prstGeom prst="curv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chemeClr val="accent4">
                  <a:lumMod val="7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F0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66D589DC-D7FC-94CE-99E5-A002727A76FE}"/>
              </a:ext>
            </a:extLst>
          </p:cNvPr>
          <p:cNvGrpSpPr/>
          <p:nvPr/>
        </p:nvGrpSpPr>
        <p:grpSpPr>
          <a:xfrm>
            <a:off x="-5052" y="-12192"/>
            <a:ext cx="5775932" cy="3276000"/>
            <a:chOff x="-5052" y="-12192"/>
            <a:chExt cx="5775932" cy="327600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58962729-D423-8CF3-5F42-4EFBB54B3B19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000"/>
              <a:chOff x="-5052" y="-12192"/>
              <a:chExt cx="5775932" cy="327600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D215BA7A-2E95-EA32-0C61-CDE5103DF602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B8A66D47-F540-33B2-DA9D-E5F050C7BDB6}"/>
                  </a:ext>
                </a:extLst>
              </p:cNvPr>
              <p:cNvSpPr/>
              <p:nvPr/>
            </p:nvSpPr>
            <p:spPr>
              <a:xfrm>
                <a:off x="-5052" y="3111994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A6ACD487-6720-ADBD-4437-600159008315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2FF201B9-A481-D088-C2B5-0F82751238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0" name="object 21">
            <a:extLst>
              <a:ext uri="{FF2B5EF4-FFF2-40B4-BE49-F238E27FC236}">
                <a16:creationId xmlns:a16="http://schemas.microsoft.com/office/drawing/2014/main" id="{F1F1EE4F-2E5A-73A8-A021-2C3419A88297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r>
              <a:rPr sz="50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0" dirty="0">
                <a:solidFill>
                  <a:srgbClr val="FFFFFF"/>
                </a:solidFill>
                <a:latin typeface="Times New Roman"/>
                <a:cs typeface="Times New Roman"/>
              </a:rPr>
              <a:t>1/5</a:t>
            </a:r>
            <a:endParaRPr sz="500" dirty="0">
              <a:latin typeface="Times New Roman"/>
              <a:cs typeface="Times New Roman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7DCCF73C-B822-0E85-CCB7-9DA0DBDEE43D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B35B191C-AD5B-5F77-BA30-F0F08B9D6029}"/>
              </a:ext>
            </a:extLst>
          </p:cNvPr>
          <p:cNvSpPr/>
          <p:nvPr/>
        </p:nvSpPr>
        <p:spPr>
          <a:xfrm>
            <a:off x="5092700" y="645937"/>
            <a:ext cx="673100" cy="15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4418771D-3659-B0F9-5C24-66A26147EFC5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p:grpSp>
        <p:nvGrpSpPr>
          <p:cNvPr id="3" name="object 9">
            <a:extLst>
              <a:ext uri="{FF2B5EF4-FFF2-40B4-BE49-F238E27FC236}">
                <a16:creationId xmlns:a16="http://schemas.microsoft.com/office/drawing/2014/main" id="{D6A3F146-5F2E-08D1-8590-4670E6C7B9BE}"/>
              </a:ext>
            </a:extLst>
          </p:cNvPr>
          <p:cNvGrpSpPr/>
          <p:nvPr/>
        </p:nvGrpSpPr>
        <p:grpSpPr>
          <a:xfrm>
            <a:off x="139131" y="432586"/>
            <a:ext cx="2339519" cy="1179145"/>
            <a:chOff x="910323" y="568601"/>
            <a:chExt cx="4090035" cy="736152"/>
          </a:xfrm>
        </p:grpSpPr>
        <p:sp>
          <p:nvSpPr>
            <p:cNvPr id="4" name="object 10">
              <a:extLst>
                <a:ext uri="{FF2B5EF4-FFF2-40B4-BE49-F238E27FC236}">
                  <a16:creationId xmlns:a16="http://schemas.microsoft.com/office/drawing/2014/main" id="{86B2980E-20A6-443A-096F-0084FFD3E434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11">
              <a:extLst>
                <a:ext uri="{FF2B5EF4-FFF2-40B4-BE49-F238E27FC236}">
                  <a16:creationId xmlns:a16="http://schemas.microsoft.com/office/drawing/2014/main" id="{48C7984C-AEC3-C4E8-9B7C-A894129AEBF3}"/>
                </a:ext>
              </a:extLst>
            </p:cNvPr>
            <p:cNvSpPr/>
            <p:nvPr/>
          </p:nvSpPr>
          <p:spPr>
            <a:xfrm>
              <a:off x="910323" y="703619"/>
              <a:ext cx="4090035" cy="601134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12">
            <a:extLst>
              <a:ext uri="{FF2B5EF4-FFF2-40B4-BE49-F238E27FC236}">
                <a16:creationId xmlns:a16="http://schemas.microsoft.com/office/drawing/2014/main" id="{CFB1DAD0-A4E9-7D0E-E53E-2D37DEEC8760}"/>
              </a:ext>
            </a:extLst>
          </p:cNvPr>
          <p:cNvSpPr txBox="1">
            <a:spLocks/>
          </p:cNvSpPr>
          <p:nvPr/>
        </p:nvSpPr>
        <p:spPr>
          <a:xfrm>
            <a:off x="113875" y="751377"/>
            <a:ext cx="2339519" cy="7893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 indent="0" algn="ctr" defTabSz="432420" rtl="0" eaLnBrk="1" latinLnBrk="0" hangingPunct="1">
              <a:lnSpc>
                <a:spcPct val="90000"/>
              </a:lnSpc>
              <a:spcBef>
                <a:spcPts val="473"/>
              </a:spcBef>
              <a:buFont typeface="Arial" panose="020B0604020202020204" pitchFamily="34" charset="0"/>
              <a:buNone/>
              <a:defRPr sz="11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210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420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8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630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840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1049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7259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3469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9679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5755" marR="318770" indent="-171450" algn="l">
              <a:lnSpc>
                <a:spcPct val="100000"/>
              </a:lnSpc>
              <a:spcBef>
                <a:spcPts val="95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316230" algn="l"/>
              </a:tabLst>
            </a:pPr>
            <a:r>
              <a:rPr lang="it-IT" sz="800" b="1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r>
              <a:rPr lang="it-IT" sz="8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800" b="1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getting</a:t>
            </a:r>
            <a:r>
              <a:rPr lang="it-IT" sz="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data-</a:t>
            </a:r>
            <a:r>
              <a:rPr lang="it-IT" sz="8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driven</a:t>
            </a:r>
            <a:r>
              <a:rPr lang="it-IT" sz="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it-IT" sz="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it-IT" sz="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neutrinoless</a:t>
            </a:r>
            <a:r>
              <a:rPr lang="it-IT" sz="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double-beta 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νββ)</a:t>
            </a:r>
            <a:r>
              <a:rPr lang="el-GR" sz="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r>
              <a:rPr lang="it-IT" sz="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lang="it-IT" sz="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NMEs</a:t>
            </a:r>
            <a:r>
              <a:rPr lang="it-IT" sz="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5755" marR="252095" indent="-171450" algn="l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316230" algn="l"/>
              </a:tabLst>
            </a:pPr>
            <a:r>
              <a:rPr lang="it-IT" sz="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Methods:</a:t>
            </a:r>
            <a:r>
              <a:rPr lang="it-IT" sz="8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it-IT" sz="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lang="it-IT" sz="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Heavy-</a:t>
            </a:r>
            <a:r>
              <a:rPr lang="it-IT" sz="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it-IT" sz="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it-IT" sz="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Double</a:t>
            </a:r>
            <a:r>
              <a:rPr lang="it-IT" sz="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it-IT" sz="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</a:t>
            </a:r>
            <a:r>
              <a:rPr lang="it-IT" sz="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it-IT" sz="8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8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</a:t>
            </a:r>
            <a:r>
              <a:rPr lang="it-IT" sz="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 descr="Immagine che contiene design, simbolo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3CE588B9-C43A-05AB-A465-F12965EF4D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6" y="17131"/>
            <a:ext cx="280321" cy="270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E581E16-49E6-B66C-D5E0-4C75AF8D797A}"/>
              </a:ext>
            </a:extLst>
          </p:cNvPr>
          <p:cNvSpPr txBox="1"/>
          <p:nvPr/>
        </p:nvSpPr>
        <p:spPr>
          <a:xfrm>
            <a:off x="447003" y="16984"/>
            <a:ext cx="400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</a:t>
            </a:r>
            <a:r>
              <a:rPr lang="it-IT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 </a:t>
            </a:r>
            <a:r>
              <a:rPr lang="it-IT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atrix </a:t>
            </a:r>
            <a:r>
              <a:rPr lang="it-IT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lement</a:t>
            </a:r>
            <a:r>
              <a:rPr lang="it-IT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eutrinoless double-beta </a:t>
            </a:r>
            <a:r>
              <a:rPr lang="it-IT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it-IT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E9B5CAE-5879-2D70-A229-2F72D4E9BAA3}"/>
              </a:ext>
            </a:extLst>
          </p:cNvPr>
          <p:cNvSpPr txBox="1"/>
          <p:nvPr/>
        </p:nvSpPr>
        <p:spPr>
          <a:xfrm>
            <a:off x="286118" y="433057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Aims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project:</a:t>
            </a:r>
          </a:p>
        </p:txBody>
      </p:sp>
      <p:pic>
        <p:nvPicPr>
          <p:cNvPr id="16" name="Immagine 15" descr="Immagine che contiene diagramma, linea, Parallelo, Disegno tecnico&#10;&#10;Il contenuto generato dall'IA potrebbe non essere corretto.">
            <a:extLst>
              <a:ext uri="{FF2B5EF4-FFF2-40B4-BE49-F238E27FC236}">
                <a16:creationId xmlns:a16="http://schemas.microsoft.com/office/drawing/2014/main" id="{6330A4C1-2390-3852-15D1-8655747E1A1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57" y="377704"/>
            <a:ext cx="1446464" cy="775535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46C99806-0D77-6FED-107A-1077E5D60C0D}"/>
              </a:ext>
            </a:extLst>
          </p:cNvPr>
          <p:cNvSpPr/>
          <p:nvPr/>
        </p:nvSpPr>
        <p:spPr>
          <a:xfrm>
            <a:off x="2905417" y="1154027"/>
            <a:ext cx="1685294" cy="288861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D9689DB-B4BC-48BA-F021-35DDD25D21D6}"/>
                  </a:ext>
                </a:extLst>
              </p:cNvPr>
              <p:cNvSpPr txBox="1"/>
              <p:nvPr/>
            </p:nvSpPr>
            <p:spPr>
              <a:xfrm>
                <a:off x="2938323" y="1184341"/>
                <a:ext cx="1619482" cy="213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f>
                                    <m:fPr>
                                      <m:type m:val="skw"/>
                                      <m:ctrlP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sz="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sz="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sz="8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it-IT" sz="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sz="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it-IT" sz="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sz="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it-IT" sz="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it-IT" sz="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  <m:t>𝑒𝑖</m:t>
                                      </m:r>
                                    </m:sub>
                                  </m:sSub>
                                  <m:r>
                                    <a:rPr lang="it-IT" sz="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  <m:sub>
                                      <m:r>
                                        <a:rPr lang="it-IT" sz="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800" dirty="0"/>
              </a:p>
            </p:txBody>
          </p:sp>
        </mc:Choice>
        <mc:Fallback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D9689DB-B4BC-48BA-F021-35DDD25D2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323" y="1184341"/>
                <a:ext cx="1619482" cy="213776"/>
              </a:xfrm>
              <a:prstGeom prst="rect">
                <a:avLst/>
              </a:prstGeom>
              <a:blipFill>
                <a:blip r:embed="rId7"/>
                <a:stretch>
                  <a:fillRect l="-1128" t="-34286" b="-12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magine 32" descr="Immagine che contiene sorriso, persona, cartone animato, Viso umano&#10;&#10;Il contenuto generato dall'IA potrebbe non essere corretto.">
            <a:extLst>
              <a:ext uri="{FF2B5EF4-FFF2-40B4-BE49-F238E27FC236}">
                <a16:creationId xmlns:a16="http://schemas.microsoft.com/office/drawing/2014/main" id="{F2B89A1B-A621-152E-D7DA-3595D7FA12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t="32351" r="15386" b="-1"/>
          <a:stretch>
            <a:fillRect/>
          </a:stretch>
        </p:blipFill>
        <p:spPr>
          <a:xfrm flipH="1">
            <a:off x="2683300" y="1623608"/>
            <a:ext cx="399199" cy="36000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52A9B8BF-5E1A-C817-1A1D-4A2A78197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18" b="67503" l="35871" r="51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28707" r="46990" b="28186"/>
          <a:stretch>
            <a:fillRect/>
          </a:stretch>
        </p:blipFill>
        <p:spPr>
          <a:xfrm rot="6622123">
            <a:off x="3281821" y="2234776"/>
            <a:ext cx="470455" cy="598860"/>
          </a:xfrm>
          <a:prstGeom prst="rect">
            <a:avLst/>
          </a:prstGeom>
        </p:spPr>
      </p:pic>
      <p:sp>
        <p:nvSpPr>
          <p:cNvPr id="35" name="Freccia circolare a destra 34">
            <a:extLst>
              <a:ext uri="{FF2B5EF4-FFF2-40B4-BE49-F238E27FC236}">
                <a16:creationId xmlns:a16="http://schemas.microsoft.com/office/drawing/2014/main" id="{30504D6F-1645-0B7E-D289-F6AD76F4742E}"/>
              </a:ext>
            </a:extLst>
          </p:cNvPr>
          <p:cNvSpPr/>
          <p:nvPr/>
        </p:nvSpPr>
        <p:spPr>
          <a:xfrm rot="18366407">
            <a:off x="2852162" y="2107240"/>
            <a:ext cx="155070" cy="712504"/>
          </a:xfrm>
          <a:prstGeom prst="curv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chemeClr val="accent4">
                  <a:lumMod val="7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F0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F7937BF6-06B9-89C9-D213-E05A58DB02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77" b="90000" l="9836" r="89754"/>
                    </a14:imgEffect>
                    <a14:imgEffect>
                      <a14:artisticGlowDiffused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6984" y="2162775"/>
            <a:ext cx="466608" cy="501918"/>
          </a:xfrm>
          <a:prstGeom prst="rect">
            <a:avLst/>
          </a:prstGeom>
          <a:effectLst>
            <a:reflection stA="45000" endPos="0" dist="50800" dir="5400000" sy="-100000" algn="bl" rotWithShape="0"/>
          </a:effectLst>
        </p:spPr>
      </p:pic>
      <p:sp>
        <p:nvSpPr>
          <p:cNvPr id="37" name="Saetta 36">
            <a:extLst>
              <a:ext uri="{FF2B5EF4-FFF2-40B4-BE49-F238E27FC236}">
                <a16:creationId xmlns:a16="http://schemas.microsoft.com/office/drawing/2014/main" id="{20D577DD-77A2-2C11-5276-7BC707389398}"/>
              </a:ext>
            </a:extLst>
          </p:cNvPr>
          <p:cNvSpPr/>
          <p:nvPr/>
        </p:nvSpPr>
        <p:spPr>
          <a:xfrm rot="1118634">
            <a:off x="2844958" y="2075812"/>
            <a:ext cx="114829" cy="85177"/>
          </a:xfrm>
          <a:prstGeom prst="lightningBol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Saetta 39">
            <a:extLst>
              <a:ext uri="{FF2B5EF4-FFF2-40B4-BE49-F238E27FC236}">
                <a16:creationId xmlns:a16="http://schemas.microsoft.com/office/drawing/2014/main" id="{A5348B26-5696-24CF-5E82-917E794BF369}"/>
              </a:ext>
            </a:extLst>
          </p:cNvPr>
          <p:cNvSpPr/>
          <p:nvPr/>
        </p:nvSpPr>
        <p:spPr>
          <a:xfrm rot="20061007">
            <a:off x="2518975" y="2477733"/>
            <a:ext cx="114829" cy="85177"/>
          </a:xfrm>
          <a:prstGeom prst="lightningBol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81F60885-CC68-6F03-5819-8CA91711A2A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stelsSmooth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04" t="18368" r="15757" b="28480"/>
          <a:stretch>
            <a:fillRect/>
          </a:stretch>
        </p:blipFill>
        <p:spPr>
          <a:xfrm rot="20529400">
            <a:off x="4050575" y="2188017"/>
            <a:ext cx="850993" cy="647780"/>
          </a:xfrm>
          <a:prstGeom prst="rect">
            <a:avLst/>
          </a:prstGeom>
        </p:spPr>
      </p:pic>
      <p:sp>
        <p:nvSpPr>
          <p:cNvPr id="46" name="Saetta 45">
            <a:extLst>
              <a:ext uri="{FF2B5EF4-FFF2-40B4-BE49-F238E27FC236}">
                <a16:creationId xmlns:a16="http://schemas.microsoft.com/office/drawing/2014/main" id="{4DE7A9CF-E106-4ADC-942E-B5EC695FBAFC}"/>
              </a:ext>
            </a:extLst>
          </p:cNvPr>
          <p:cNvSpPr/>
          <p:nvPr/>
        </p:nvSpPr>
        <p:spPr>
          <a:xfrm rot="1118634">
            <a:off x="4245951" y="2141008"/>
            <a:ext cx="114829" cy="85177"/>
          </a:xfrm>
          <a:prstGeom prst="lightningBol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Saetta 46">
            <a:extLst>
              <a:ext uri="{FF2B5EF4-FFF2-40B4-BE49-F238E27FC236}">
                <a16:creationId xmlns:a16="http://schemas.microsoft.com/office/drawing/2014/main" id="{4DB18992-D87E-E7BD-565E-1B99B6E2E8ED}"/>
              </a:ext>
            </a:extLst>
          </p:cNvPr>
          <p:cNvSpPr/>
          <p:nvPr/>
        </p:nvSpPr>
        <p:spPr>
          <a:xfrm rot="17968084">
            <a:off x="4118795" y="2688842"/>
            <a:ext cx="114829" cy="85177"/>
          </a:xfrm>
          <a:prstGeom prst="lightningBol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Saetta 47">
            <a:extLst>
              <a:ext uri="{FF2B5EF4-FFF2-40B4-BE49-F238E27FC236}">
                <a16:creationId xmlns:a16="http://schemas.microsoft.com/office/drawing/2014/main" id="{48A05498-A712-62BC-BB7F-E350A8B40A36}"/>
              </a:ext>
            </a:extLst>
          </p:cNvPr>
          <p:cNvSpPr/>
          <p:nvPr/>
        </p:nvSpPr>
        <p:spPr>
          <a:xfrm rot="20870873" flipH="1">
            <a:off x="4642612" y="2201192"/>
            <a:ext cx="114829" cy="85177"/>
          </a:xfrm>
          <a:prstGeom prst="lightningBol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Saetta 48">
            <a:extLst>
              <a:ext uri="{FF2B5EF4-FFF2-40B4-BE49-F238E27FC236}">
                <a16:creationId xmlns:a16="http://schemas.microsoft.com/office/drawing/2014/main" id="{25C1A086-2EDB-AB8C-C4B1-EE4588FE38FE}"/>
              </a:ext>
            </a:extLst>
          </p:cNvPr>
          <p:cNvSpPr/>
          <p:nvPr/>
        </p:nvSpPr>
        <p:spPr>
          <a:xfrm rot="6000733" flipH="1">
            <a:off x="4565653" y="2713723"/>
            <a:ext cx="114829" cy="85177"/>
          </a:xfrm>
          <a:prstGeom prst="lightningBol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9E113F21-50AA-41CF-0E53-0BA17C695C48}"/>
              </a:ext>
            </a:extLst>
          </p:cNvPr>
          <p:cNvSpPr/>
          <p:nvPr/>
        </p:nvSpPr>
        <p:spPr>
          <a:xfrm>
            <a:off x="3163592" y="1630900"/>
            <a:ext cx="1789941" cy="288861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7D4177A2-A000-3E5D-75A5-0B323B8A637A}"/>
                  </a:ext>
                </a:extLst>
              </p:cNvPr>
              <p:cNvSpPr txBox="1"/>
              <p:nvPr/>
            </p:nvSpPr>
            <p:spPr>
              <a:xfrm>
                <a:off x="3113855" y="1621717"/>
                <a:ext cx="1914038" cy="271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sz="9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sSup>
                            <m:sSup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sSup>
                            <m:sSup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  <m:e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sPre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it-IT" sz="9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sPre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it-IT" sz="9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sSup>
                            <m:sSup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  <m:sup>
                          <m:sSup>
                            <m:sSup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  <m:e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</m:e>
                      </m:sPre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it-IT" sz="9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it-IT" sz="900" dirty="0"/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7D4177A2-A000-3E5D-75A5-0B323B8A6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855" y="1621717"/>
                <a:ext cx="1914038" cy="27122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7F5FFB91-8DE0-4AF8-0FCB-1A3B94369EFA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7F5FFB91-8DE0-4AF8-0FCB-1A3B94369EF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Immagine 24" descr="Immagine che contiene schermata, linea, Parallelo, metro&#10;&#10;Il contenuto generato dall'IA potrebbe non essere corretto.">
            <a:extLst>
              <a:ext uri="{FF2B5EF4-FFF2-40B4-BE49-F238E27FC236}">
                <a16:creationId xmlns:a16="http://schemas.microsoft.com/office/drawing/2014/main" id="{98B7C131-D05E-2027-B5E9-C9E57FE71663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14" y="1473650"/>
            <a:ext cx="2550252" cy="1593907"/>
          </a:xfrm>
          <a:prstGeom prst="rect">
            <a:avLst/>
          </a:prstGeom>
        </p:spPr>
      </p:pic>
      <p:pic>
        <p:nvPicPr>
          <p:cNvPr id="26" name="Immagine 25" descr="Immagine che contiene testo, schermata, linea, Rettangolo&#10;&#10;Il contenuto generato dall'IA potrebbe non essere corretto.">
            <a:extLst>
              <a:ext uri="{FF2B5EF4-FFF2-40B4-BE49-F238E27FC236}">
                <a16:creationId xmlns:a16="http://schemas.microsoft.com/office/drawing/2014/main" id="{C44D71E2-F5BB-4807-581E-F56EB9958B48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46" y="483104"/>
            <a:ext cx="2547025" cy="1025743"/>
          </a:xfrm>
          <a:prstGeom prst="rect">
            <a:avLst/>
          </a:prstGeom>
        </p:spPr>
      </p:pic>
      <p:grpSp>
        <p:nvGrpSpPr>
          <p:cNvPr id="27" name="object 9">
            <a:extLst>
              <a:ext uri="{FF2B5EF4-FFF2-40B4-BE49-F238E27FC236}">
                <a16:creationId xmlns:a16="http://schemas.microsoft.com/office/drawing/2014/main" id="{D17030BA-2E53-F45B-38ED-8459D67F23B4}"/>
              </a:ext>
            </a:extLst>
          </p:cNvPr>
          <p:cNvGrpSpPr/>
          <p:nvPr/>
        </p:nvGrpSpPr>
        <p:grpSpPr>
          <a:xfrm>
            <a:off x="103140" y="435090"/>
            <a:ext cx="2339519" cy="1616485"/>
            <a:chOff x="910323" y="568601"/>
            <a:chExt cx="4090035" cy="1009188"/>
          </a:xfrm>
        </p:grpSpPr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C025C41-4106-9A83-9674-138367C04FF9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D1B4F143-EDBE-16B8-2D49-B02935E1619B}"/>
                </a:ext>
              </a:extLst>
            </p:cNvPr>
            <p:cNvSpPr/>
            <p:nvPr/>
          </p:nvSpPr>
          <p:spPr>
            <a:xfrm>
              <a:off x="910323" y="703619"/>
              <a:ext cx="4090035" cy="874170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CF3AD4D-AE68-75D9-E6C4-B5C70F1BB459}"/>
              </a:ext>
            </a:extLst>
          </p:cNvPr>
          <p:cNvSpPr txBox="1"/>
          <p:nvPr/>
        </p:nvSpPr>
        <p:spPr>
          <a:xfrm>
            <a:off x="231510" y="427805"/>
            <a:ext cx="2067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challenges</a:t>
            </a:r>
          </a:p>
        </p:txBody>
      </p:sp>
      <p:grpSp>
        <p:nvGrpSpPr>
          <p:cNvPr id="38" name="object 9">
            <a:extLst>
              <a:ext uri="{FF2B5EF4-FFF2-40B4-BE49-F238E27FC236}">
                <a16:creationId xmlns:a16="http://schemas.microsoft.com/office/drawing/2014/main" id="{4D5D2178-1485-8F85-7F45-E6417E80BE6E}"/>
              </a:ext>
            </a:extLst>
          </p:cNvPr>
          <p:cNvGrpSpPr/>
          <p:nvPr/>
        </p:nvGrpSpPr>
        <p:grpSpPr>
          <a:xfrm>
            <a:off x="134211" y="1826118"/>
            <a:ext cx="2339519" cy="1179145"/>
            <a:chOff x="910323" y="568601"/>
            <a:chExt cx="4090035" cy="736152"/>
          </a:xfrm>
        </p:grpSpPr>
        <p:sp>
          <p:nvSpPr>
            <p:cNvPr id="44" name="object 10">
              <a:extLst>
                <a:ext uri="{FF2B5EF4-FFF2-40B4-BE49-F238E27FC236}">
                  <a16:creationId xmlns:a16="http://schemas.microsoft.com/office/drawing/2014/main" id="{1FFD9BDB-0C3F-2CD6-CB31-7EDD1DB3369C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5" name="object 11">
              <a:extLst>
                <a:ext uri="{FF2B5EF4-FFF2-40B4-BE49-F238E27FC236}">
                  <a16:creationId xmlns:a16="http://schemas.microsoft.com/office/drawing/2014/main" id="{4CEC5BE5-A621-C3FE-6811-18765DBC2DEE}"/>
                </a:ext>
              </a:extLst>
            </p:cNvPr>
            <p:cNvSpPr/>
            <p:nvPr/>
          </p:nvSpPr>
          <p:spPr>
            <a:xfrm>
              <a:off x="910323" y="703619"/>
              <a:ext cx="4090035" cy="601134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4" name="object 12">
            <a:extLst>
              <a:ext uri="{FF2B5EF4-FFF2-40B4-BE49-F238E27FC236}">
                <a16:creationId xmlns:a16="http://schemas.microsoft.com/office/drawing/2014/main" id="{B0D1EA44-40BC-AA17-0BEF-E3A369BDF2B4}"/>
              </a:ext>
            </a:extLst>
          </p:cNvPr>
          <p:cNvSpPr txBox="1">
            <a:spLocks/>
          </p:cNvSpPr>
          <p:nvPr/>
        </p:nvSpPr>
        <p:spPr>
          <a:xfrm>
            <a:off x="237157" y="2080095"/>
            <a:ext cx="2300623" cy="971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 indent="0" algn="ctr" defTabSz="432420" rtl="0" eaLnBrk="1" latinLnBrk="0" hangingPunct="1">
              <a:lnSpc>
                <a:spcPct val="90000"/>
              </a:lnSpc>
              <a:spcBef>
                <a:spcPts val="473"/>
              </a:spcBef>
              <a:buFont typeface="Arial" panose="020B0604020202020204" pitchFamily="34" charset="0"/>
              <a:buNone/>
              <a:defRPr sz="11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210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420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8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630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840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1049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7259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3469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9679" indent="0" algn="ctr" defTabSz="432420" rtl="0" eaLnBrk="1" latinLnBrk="0" hangingPunct="1">
              <a:lnSpc>
                <a:spcPct val="90000"/>
              </a:lnSpc>
              <a:spcBef>
                <a:spcPts val="236"/>
              </a:spcBef>
              <a:buFont typeface="Arial" panose="020B0604020202020204" pitchFamily="34" charset="0"/>
              <a:buNone/>
              <a:defRPr sz="7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50" indent="-171450" algn="just">
              <a:lnSpc>
                <a:spcPct val="100000"/>
              </a:lnSpc>
              <a:spcBef>
                <a:spcPts val="295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185420" algn="l"/>
                <a:tab pos="2262505" algn="l"/>
              </a:tabLst>
            </a:pPr>
            <a:r>
              <a:rPr lang="en-US" sz="900" spc="-50" dirty="0">
                <a:latin typeface="Times New Roman"/>
                <a:cs typeface="Times New Roman"/>
              </a:rPr>
              <a:t>same</a:t>
            </a:r>
            <a:r>
              <a:rPr lang="en-US" sz="900" spc="-25" dirty="0">
                <a:latin typeface="Times New Roman"/>
                <a:cs typeface="Times New Roman"/>
              </a:rPr>
              <a:t> </a:t>
            </a:r>
            <a:r>
              <a:rPr lang="en-US" sz="900" spc="-10" dirty="0">
                <a:latin typeface="Times New Roman"/>
                <a:cs typeface="Times New Roman"/>
              </a:rPr>
              <a:t>mother/daughter</a:t>
            </a:r>
            <a:r>
              <a:rPr lang="en-US" sz="900" spc="-25" dirty="0">
                <a:latin typeface="Times New Roman"/>
                <a:cs typeface="Times New Roman"/>
              </a:rPr>
              <a:t> </a:t>
            </a:r>
            <a:r>
              <a:rPr lang="en-US" sz="900" spc="-10" dirty="0">
                <a:latin typeface="Times New Roman"/>
                <a:cs typeface="Times New Roman"/>
              </a:rPr>
              <a:t>nuclei;</a:t>
            </a:r>
            <a:r>
              <a:rPr lang="en-US" sz="900" dirty="0">
                <a:latin typeface="Times New Roman"/>
                <a:cs typeface="Times New Roman"/>
              </a:rPr>
              <a:t>	</a:t>
            </a:r>
            <a:endParaRPr lang="en-US" sz="900" baseline="-33333" dirty="0">
              <a:latin typeface="Cambria"/>
              <a:cs typeface="Cambria"/>
            </a:endParaRPr>
          </a:p>
          <a:p>
            <a:pPr marL="196215" marR="408305" indent="-171450" algn="just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186690" algn="l"/>
              </a:tabLst>
            </a:pPr>
            <a:r>
              <a:rPr lang="en-US" sz="900" spc="-25" dirty="0">
                <a:latin typeface="Times New Roman"/>
                <a:cs typeface="Times New Roman"/>
              </a:rPr>
              <a:t>short-</a:t>
            </a:r>
            <a:r>
              <a:rPr lang="en-US" sz="900" spc="-35" dirty="0">
                <a:latin typeface="Times New Roman"/>
                <a:cs typeface="Times New Roman"/>
              </a:rPr>
              <a:t>range</a:t>
            </a:r>
            <a:r>
              <a:rPr lang="en-US" sz="900" spc="-15" dirty="0">
                <a:latin typeface="Times New Roman"/>
                <a:cs typeface="Times New Roman"/>
              </a:rPr>
              <a:t> F</a:t>
            </a:r>
            <a:r>
              <a:rPr lang="en-US" sz="900" dirty="0">
                <a:latin typeface="Times New Roman"/>
                <a:cs typeface="Times New Roman"/>
              </a:rPr>
              <a:t>ermi,</a:t>
            </a:r>
            <a:r>
              <a:rPr lang="en-US" sz="900" spc="-15" dirty="0">
                <a:latin typeface="Times New Roman"/>
                <a:cs typeface="Times New Roman"/>
              </a:rPr>
              <a:t> </a:t>
            </a:r>
            <a:r>
              <a:rPr lang="en-US" sz="900" spc="-50" dirty="0">
                <a:latin typeface="Times New Roman"/>
                <a:cs typeface="Times New Roman"/>
              </a:rPr>
              <a:t>Gamow-Teller</a:t>
            </a:r>
            <a:r>
              <a:rPr lang="en-US" sz="900" spc="-10" dirty="0">
                <a:latin typeface="Times New Roman"/>
                <a:cs typeface="Times New Roman"/>
              </a:rPr>
              <a:t> </a:t>
            </a:r>
            <a:r>
              <a:rPr lang="en-US" sz="900" spc="-25" dirty="0">
                <a:latin typeface="Times New Roman"/>
                <a:cs typeface="Times New Roman"/>
              </a:rPr>
              <a:t>and </a:t>
            </a:r>
            <a:r>
              <a:rPr lang="en-US" sz="900" spc="-40" dirty="0">
                <a:latin typeface="Times New Roman"/>
                <a:cs typeface="Times New Roman"/>
              </a:rPr>
              <a:t>rank-2 </a:t>
            </a:r>
            <a:r>
              <a:rPr lang="en-US" sz="900" spc="-25" dirty="0">
                <a:latin typeface="Times New Roman"/>
                <a:cs typeface="Times New Roman"/>
              </a:rPr>
              <a:t>tensor</a:t>
            </a:r>
            <a:r>
              <a:rPr lang="en-US" sz="900" spc="-15" dirty="0">
                <a:latin typeface="Times New Roman"/>
                <a:cs typeface="Times New Roman"/>
              </a:rPr>
              <a:t> </a:t>
            </a:r>
            <a:r>
              <a:rPr lang="en-US" sz="900" spc="-10" dirty="0">
                <a:latin typeface="Times New Roman"/>
                <a:cs typeface="Times New Roman"/>
              </a:rPr>
              <a:t>operators;</a:t>
            </a:r>
            <a:endParaRPr lang="en-US" sz="900" dirty="0">
              <a:latin typeface="Times New Roman"/>
              <a:cs typeface="Times New Roman"/>
            </a:endParaRPr>
          </a:p>
          <a:p>
            <a:pPr marL="196215" marR="408305" indent="-171450" algn="just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186690" algn="l"/>
              </a:tabLst>
            </a:pPr>
            <a:r>
              <a:rPr lang="en-US" sz="900" spc="-55" dirty="0">
                <a:latin typeface="Times New Roman"/>
                <a:cs typeface="Times New Roman"/>
              </a:rPr>
              <a:t>No </a:t>
            </a:r>
            <a:r>
              <a:rPr lang="en-US" sz="900" b="1" i="1" spc="-30" dirty="0" err="1">
                <a:latin typeface="Palatino Linotype"/>
                <a:cs typeface="Palatino Linotype"/>
              </a:rPr>
              <a:t>Q</a:t>
            </a:r>
            <a:r>
              <a:rPr lang="en-US" sz="900" b="1" i="1" spc="-44" baseline="-11904" dirty="0" err="1">
                <a:latin typeface="Palatino Linotype"/>
                <a:cs typeface="Palatino Linotype"/>
              </a:rPr>
              <a:t>v</a:t>
            </a:r>
            <a:r>
              <a:rPr lang="en-US" sz="900" i="1" spc="-44" baseline="-11904" dirty="0" err="1">
                <a:latin typeface="Palatino Linotype"/>
                <a:cs typeface="Palatino Linotype"/>
              </a:rPr>
              <a:t>alue</a:t>
            </a:r>
            <a:r>
              <a:rPr lang="en-US" sz="900" i="1" spc="112" baseline="-11904" dirty="0">
                <a:latin typeface="Palatino Linotype"/>
                <a:cs typeface="Palatino Linotype"/>
              </a:rPr>
              <a:t> </a:t>
            </a:r>
            <a:r>
              <a:rPr lang="en-US" sz="900" spc="-10" dirty="0">
                <a:latin typeface="Times New Roman"/>
                <a:cs typeface="Times New Roman"/>
              </a:rPr>
              <a:t>dependence;</a:t>
            </a:r>
            <a:endParaRPr lang="en-US" sz="900" dirty="0">
              <a:latin typeface="Times New Roman"/>
              <a:cs typeface="Times New Roman"/>
            </a:endParaRPr>
          </a:p>
          <a:p>
            <a:pPr marL="196215" marR="272415" indent="-171450" algn="just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186690" algn="l"/>
              </a:tabLst>
            </a:pPr>
            <a:r>
              <a:rPr lang="en-US" sz="900" spc="-30" dirty="0">
                <a:latin typeface="Times New Roman"/>
                <a:cs typeface="Times New Roman"/>
              </a:rPr>
              <a:t>higher</a:t>
            </a:r>
            <a:r>
              <a:rPr lang="en-US" sz="900" spc="-35" dirty="0">
                <a:latin typeface="Times New Roman"/>
                <a:cs typeface="Times New Roman"/>
              </a:rPr>
              <a:t> </a:t>
            </a:r>
            <a:r>
              <a:rPr lang="en-US" sz="900" spc="-45" dirty="0">
                <a:latin typeface="Times New Roman"/>
                <a:cs typeface="Times New Roman"/>
              </a:rPr>
              <a:t>yield</a:t>
            </a:r>
            <a:r>
              <a:rPr lang="en-US" sz="900" spc="-35" dirty="0">
                <a:latin typeface="Times New Roman"/>
                <a:cs typeface="Times New Roman"/>
              </a:rPr>
              <a:t> </a:t>
            </a:r>
            <a:r>
              <a:rPr lang="en-US" sz="900" spc="-20" dirty="0">
                <a:latin typeface="Times New Roman"/>
                <a:cs typeface="Times New Roman"/>
              </a:rPr>
              <a:t>due</a:t>
            </a:r>
            <a:r>
              <a:rPr lang="en-US" sz="900" spc="-30" dirty="0">
                <a:latin typeface="Times New Roman"/>
                <a:cs typeface="Times New Roman"/>
              </a:rPr>
              <a:t> </a:t>
            </a:r>
            <a:r>
              <a:rPr lang="en-US" sz="900" dirty="0">
                <a:latin typeface="Times New Roman"/>
                <a:cs typeface="Times New Roman"/>
              </a:rPr>
              <a:t>to</a:t>
            </a:r>
            <a:r>
              <a:rPr lang="en-US" sz="900" spc="-35" dirty="0">
                <a:latin typeface="Times New Roman"/>
                <a:cs typeface="Times New Roman"/>
              </a:rPr>
              <a:t> </a:t>
            </a:r>
            <a:r>
              <a:rPr lang="en-US" sz="900" spc="-10" dirty="0">
                <a:latin typeface="Times New Roman"/>
                <a:cs typeface="Times New Roman"/>
              </a:rPr>
              <a:t>the</a:t>
            </a:r>
            <a:r>
              <a:rPr lang="en-US" sz="900" spc="-35" dirty="0">
                <a:latin typeface="Times New Roman"/>
                <a:cs typeface="Times New Roman"/>
              </a:rPr>
              <a:t> </a:t>
            </a:r>
            <a:r>
              <a:rPr lang="en-US" sz="900" spc="-20" dirty="0">
                <a:latin typeface="Times New Roman"/>
                <a:cs typeface="Times New Roman"/>
              </a:rPr>
              <a:t>nuclear </a:t>
            </a:r>
            <a:r>
              <a:rPr lang="en-US" sz="900" spc="-10" dirty="0">
                <a:latin typeface="Times New Roman"/>
                <a:cs typeface="Times New Roman"/>
              </a:rPr>
              <a:t>interaction;</a:t>
            </a:r>
            <a:endParaRPr lang="en-US" sz="900" dirty="0">
              <a:latin typeface="Times New Roman"/>
              <a:cs typeface="Times New Roman"/>
            </a:endParaRPr>
          </a:p>
          <a:p>
            <a:pPr marL="325755" marR="318770" indent="-171450" algn="just">
              <a:lnSpc>
                <a:spcPct val="100000"/>
              </a:lnSpc>
              <a:spcBef>
                <a:spcPts val="95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316230" algn="l"/>
              </a:tabLst>
            </a:pP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D30D3043-BE08-72EF-1BC9-7C96D4DB5693}"/>
                  </a:ext>
                </a:extLst>
              </p:cNvPr>
              <p:cNvSpPr txBox="1"/>
              <p:nvPr/>
            </p:nvSpPr>
            <p:spPr>
              <a:xfrm>
                <a:off x="305582" y="1807539"/>
                <a:ext cx="182095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it-IT" sz="1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𝜈𝛽𝛽</m:t>
                    </m:r>
                  </m:oMath>
                </a14:m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HI-DCE reactions</a:t>
                </a:r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D30D3043-BE08-72EF-1BC9-7C96D4DB5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82" y="1807539"/>
                <a:ext cx="1820951" cy="246221"/>
              </a:xfrm>
              <a:prstGeom prst="rect">
                <a:avLst/>
              </a:prstGeom>
              <a:blipFill>
                <a:blip r:embed="rId2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bject 3">
            <a:extLst>
              <a:ext uri="{FF2B5EF4-FFF2-40B4-BE49-F238E27FC236}">
                <a16:creationId xmlns:a16="http://schemas.microsoft.com/office/drawing/2014/main" id="{613086F0-8F09-9889-D948-F2AA8C63928B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rgbClr val="002060"/>
                </a:solidFill>
                <a:latin typeface="Times New Roman"/>
                <a:cs typeface="Times New Roman"/>
                <a:hlinkClick r:id="rId2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2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2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bject 14">
                <a:extLst>
                  <a:ext uri="{FF2B5EF4-FFF2-40B4-BE49-F238E27FC236}">
                    <a16:creationId xmlns:a16="http://schemas.microsoft.com/office/drawing/2014/main" id="{72F450B8-55BC-8EA4-7338-0D0D98DBD682}"/>
                  </a:ext>
                </a:extLst>
              </p:cNvPr>
              <p:cNvSpPr txBox="1"/>
              <p:nvPr/>
            </p:nvSpPr>
            <p:spPr>
              <a:xfrm>
                <a:off x="87864" y="675923"/>
                <a:ext cx="2386851" cy="499496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209550" indent="-171450">
                  <a:lnSpc>
                    <a:spcPts val="1200"/>
                  </a:lnSpc>
                  <a:spcBef>
                    <a:spcPts val="95"/>
                  </a:spcBef>
                  <a:buClr>
                    <a:srgbClr val="CC9900"/>
                  </a:buClr>
                  <a:buFont typeface="Wingdings" panose="05000000000000000000" pitchFamily="2" charset="2"/>
                  <a:buChar char="Ø"/>
                  <a:tabLst>
                    <a:tab pos="198120" algn="l"/>
                  </a:tabLst>
                </a:pPr>
                <a:r>
                  <a:rPr lang="it-IT" sz="900" spc="-30" dirty="0">
                    <a:latin typeface="Times New Roman"/>
                    <a:cs typeface="Times New Roman"/>
                  </a:rPr>
                  <a:t>high</a:t>
                </a:r>
                <a:r>
                  <a:rPr lang="it-IT" sz="900" spc="-20" dirty="0">
                    <a:latin typeface="Times New Roman"/>
                    <a:cs typeface="Times New Roman"/>
                  </a:rPr>
                  <a:t> </a:t>
                </a:r>
                <a:r>
                  <a:rPr lang="it-IT" sz="900" spc="-30" dirty="0">
                    <a:latin typeface="Times New Roman"/>
                    <a:cs typeface="Times New Roman"/>
                  </a:rPr>
                  <a:t>tracking</a:t>
                </a:r>
                <a:r>
                  <a:rPr lang="it-IT" sz="900" spc="-20" dirty="0">
                    <a:latin typeface="Times New Roman"/>
                    <a:cs typeface="Times New Roman"/>
                  </a:rPr>
                  <a:t> </a:t>
                </a:r>
                <a:r>
                  <a:rPr lang="it-IT" sz="900" spc="-10" dirty="0">
                    <a:latin typeface="Times New Roman"/>
                    <a:cs typeface="Times New Roman"/>
                  </a:rPr>
                  <a:t>performances:</a:t>
                </a:r>
              </a:p>
              <a:p>
                <a:pPr marL="38100">
                  <a:lnSpc>
                    <a:spcPts val="1200"/>
                  </a:lnSpc>
                  <a:spcBef>
                    <a:spcPts val="95"/>
                  </a:spcBef>
                  <a:buClr>
                    <a:srgbClr val="CC9900"/>
                  </a:buClr>
                  <a:tabLst>
                    <a:tab pos="198120" algn="l"/>
                  </a:tabLst>
                </a:pPr>
                <a:r>
                  <a:rPr lang="it-IT" sz="900" spc="-10" dirty="0">
                    <a:latin typeface="Times New Roman"/>
                    <a:cs typeface="Times New Roman"/>
                  </a:rPr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900" b="0" i="0" spc="-10" smtClean="0">
                        <a:latin typeface="Cambria Math" panose="02040503050406030204" pitchFamily="18" charset="0"/>
                        <a:cs typeface="Times New Roman"/>
                      </a:rPr>
                      <m:t>Δ</m:t>
                    </m:r>
                    <m:sSub>
                      <m:sSubPr>
                        <m:ctrlP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𝑓𝑜𝑐</m:t>
                        </m:r>
                      </m:sub>
                    </m:sSub>
                    <m:r>
                      <a:rPr lang="it-IT" sz="900" b="0" i="1" spc="-10" smtClean="0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m:rPr>
                        <m:sty m:val="p"/>
                      </m:rPr>
                      <a:rPr lang="it-IT" sz="900" b="0" i="0" spc="-10" smtClean="0">
                        <a:latin typeface="Cambria Math" panose="02040503050406030204" pitchFamily="18" charset="0"/>
                        <a:cs typeface="Times New Roman"/>
                      </a:rPr>
                      <m:t>Δ</m:t>
                    </m:r>
                    <m:sSub>
                      <m:sSubPr>
                        <m:ctrlP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𝑦</m:t>
                        </m:r>
                      </m:e>
                      <m:sub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𝑓𝑜𝑐</m:t>
                        </m:r>
                      </m:sub>
                    </m:sSub>
                    <m:r>
                      <a:rPr lang="it-IT" sz="900" b="0" i="1" spc="-10" smtClean="0">
                        <a:latin typeface="Cambria Math" panose="02040503050406030204" pitchFamily="18" charset="0"/>
                        <a:cs typeface="Times New Roman"/>
                      </a:rPr>
                      <m:t>=0. 6</m:t>
                    </m:r>
                    <m:r>
                      <a:rPr lang="it-IT" sz="900" b="0" i="1" spc="-10" smtClean="0">
                        <a:latin typeface="Cambria Math" panose="02040503050406030204" pitchFamily="18" charset="0"/>
                        <a:cs typeface="Times New Roman"/>
                      </a:rPr>
                      <m:t>𝑚𝑚</m:t>
                    </m:r>
                  </m:oMath>
                </a14:m>
                <a:r>
                  <a:rPr lang="it-IT" sz="900" dirty="0">
                    <a:latin typeface="Times New Roman"/>
                    <a:cs typeface="Times New Roman"/>
                  </a:rPr>
                  <a:t> (FWHM)</a:t>
                </a:r>
              </a:p>
              <a:p>
                <a:pPr marL="38100">
                  <a:lnSpc>
                    <a:spcPts val="1200"/>
                  </a:lnSpc>
                  <a:spcBef>
                    <a:spcPts val="95"/>
                  </a:spcBef>
                  <a:buClr>
                    <a:srgbClr val="CC9900"/>
                  </a:buClr>
                  <a:tabLst>
                    <a:tab pos="198120" algn="l"/>
                  </a:tabLst>
                </a:pPr>
                <a:r>
                  <a:rPr lang="it-IT" sz="900" dirty="0">
                    <a:latin typeface="Times New Roman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900" b="0" i="0" smtClean="0">
                        <a:latin typeface="Cambria Math" panose="02040503050406030204" pitchFamily="18" charset="0"/>
                        <a:cs typeface="Times New Roman"/>
                      </a:rPr>
                      <m:t>Δ</m:t>
                    </m:r>
                    <m:sSub>
                      <m:sSubPr>
                        <m:ctrlPr>
                          <a:rPr lang="it-IT" sz="9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it-IT" sz="9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𝜃</m:t>
                        </m:r>
                      </m:e>
                      <m:sub>
                        <m:r>
                          <a:rPr lang="it-IT" sz="9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𝑓𝑜𝑐</m:t>
                        </m:r>
                      </m:sub>
                    </m:sSub>
                    <m:r>
                      <a:rPr lang="it-IT" sz="900" b="0" i="1" smtClean="0">
                        <a:latin typeface="Cambria Math" panose="02040503050406030204" pitchFamily="18" charset="0"/>
                        <a:cs typeface="Times New Roman"/>
                      </a:rPr>
                      <m:t>=0.3°</m:t>
                    </m:r>
                  </m:oMath>
                </a14:m>
                <a:r>
                  <a:rPr lang="it-IT" sz="900" dirty="0">
                    <a:latin typeface="Times New Roman"/>
                    <a:cs typeface="Times New Roman"/>
                  </a:rPr>
                  <a:t>(FWHM) </a:t>
                </a:r>
                <a14:m>
                  <m:oMath xmlns:m="http://schemas.openxmlformats.org/officeDocument/2006/math">
                    <m:r>
                      <a:rPr lang="it-IT" sz="900" b="0" i="1" smtClean="0">
                        <a:latin typeface="Cambria Math" panose="02040503050406030204" pitchFamily="18" charset="0"/>
                        <a:cs typeface="Times New Roman"/>
                      </a:rPr>
                      <m:t>−  </m:t>
                    </m:r>
                    <m:r>
                      <m:rPr>
                        <m:sty m:val="p"/>
                      </m:rPr>
                      <a:rPr lang="it-IT" sz="900" b="0" i="0" smtClean="0">
                        <a:latin typeface="Cambria Math" panose="02040503050406030204" pitchFamily="18" charset="0"/>
                        <a:cs typeface="Times New Roman"/>
                      </a:rPr>
                      <m:t>Δ</m:t>
                    </m:r>
                    <m:sSub>
                      <m:sSubPr>
                        <m:ctrlPr>
                          <a:rPr lang="it-IT" sz="9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it-IT" sz="9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𝜙</m:t>
                        </m:r>
                      </m:e>
                      <m:sub>
                        <m:r>
                          <a:rPr lang="it-IT" sz="9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𝑓𝑜𝑐</m:t>
                        </m:r>
                      </m:sub>
                    </m:sSub>
                    <m:r>
                      <a:rPr lang="it-IT" sz="900" b="0" i="1" smtClean="0">
                        <a:latin typeface="Cambria Math" panose="02040503050406030204" pitchFamily="18" charset="0"/>
                        <a:cs typeface="Times New Roman"/>
                      </a:rPr>
                      <m:t>0.5°</m:t>
                    </m:r>
                  </m:oMath>
                </a14:m>
                <a:r>
                  <a:rPr lang="it-IT" sz="900" dirty="0">
                    <a:latin typeface="Times New Roman"/>
                    <a:cs typeface="Times New Roman"/>
                  </a:rPr>
                  <a:t>(FWHM)</a:t>
                </a:r>
                <a:endParaRPr sz="9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8" name="object 14">
                <a:extLst>
                  <a:ext uri="{FF2B5EF4-FFF2-40B4-BE49-F238E27FC236}">
                    <a16:creationId xmlns:a16="http://schemas.microsoft.com/office/drawing/2014/main" id="{72F450B8-55BC-8EA4-7338-0D0D98DB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64" y="675923"/>
                <a:ext cx="2386851" cy="499496"/>
              </a:xfrm>
              <a:prstGeom prst="rect">
                <a:avLst/>
              </a:prstGeom>
              <a:blipFill>
                <a:blip r:embed="rId29"/>
                <a:stretch>
                  <a:fillRect l="-1276" t="-4878" r="-510" b="-109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17">
                <a:extLst>
                  <a:ext uri="{FF2B5EF4-FFF2-40B4-BE49-F238E27FC236}">
                    <a16:creationId xmlns:a16="http://schemas.microsoft.com/office/drawing/2014/main" id="{C098CF53-37BC-6170-DAA6-CAC20F7F201B}"/>
                  </a:ext>
                </a:extLst>
              </p:cNvPr>
              <p:cNvSpPr txBox="1"/>
              <p:nvPr/>
            </p:nvSpPr>
            <p:spPr>
              <a:xfrm>
                <a:off x="87863" y="1169381"/>
                <a:ext cx="1514160" cy="36336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96850" indent="-171450">
                  <a:lnSpc>
                    <a:spcPct val="100000"/>
                  </a:lnSpc>
                  <a:spcBef>
                    <a:spcPts val="95"/>
                  </a:spcBef>
                  <a:buClr>
                    <a:srgbClr val="CC9900"/>
                  </a:buClr>
                  <a:buFont typeface="Wingdings" panose="05000000000000000000" pitchFamily="2" charset="2"/>
                  <a:buChar char="Ø"/>
                  <a:tabLst>
                    <a:tab pos="185420" algn="l"/>
                  </a:tabLst>
                </a:pPr>
                <a:r>
                  <a:rPr lang="it-IT" sz="900" spc="-30" dirty="0">
                    <a:latin typeface="Times New Roman"/>
                    <a:cs typeface="Times New Roman"/>
                  </a:rPr>
                  <a:t>high</a:t>
                </a:r>
                <a:r>
                  <a:rPr lang="it-IT" sz="900" spc="5" dirty="0">
                    <a:latin typeface="Times New Roman"/>
                    <a:cs typeface="Times New Roman"/>
                  </a:rPr>
                  <a:t> </a:t>
                </a:r>
                <a:r>
                  <a:rPr lang="it-IT" sz="900" spc="-25" dirty="0" err="1">
                    <a:latin typeface="Times New Roman"/>
                    <a:cs typeface="Times New Roman"/>
                  </a:rPr>
                  <a:t>identification</a:t>
                </a:r>
                <a:r>
                  <a:rPr lang="it-IT" sz="900" spc="10" dirty="0">
                    <a:latin typeface="Times New Roman"/>
                    <a:cs typeface="Times New Roman"/>
                  </a:rPr>
                  <a:t> </a:t>
                </a:r>
                <a:r>
                  <a:rPr lang="it-IT" sz="900" spc="-10" dirty="0">
                    <a:latin typeface="Times New Roman"/>
                    <a:cs typeface="Times New Roman"/>
                  </a:rPr>
                  <a:t>power:</a:t>
                </a:r>
              </a:p>
              <a:p>
                <a:pPr marL="25400">
                  <a:lnSpc>
                    <a:spcPct val="100000"/>
                  </a:lnSpc>
                  <a:spcBef>
                    <a:spcPts val="95"/>
                  </a:spcBef>
                  <a:buClr>
                    <a:srgbClr val="CC9900"/>
                  </a:buClr>
                  <a:tabLst>
                    <a:tab pos="185420" algn="l"/>
                  </a:tabLst>
                </a:pPr>
                <a:r>
                  <a:rPr lang="it-IT" sz="900" spc="-10" dirty="0">
                    <a:latin typeface="Times New Roman"/>
                    <a:cs typeface="Times New Roman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900" b="0" i="0" spc="-10" smtClean="0">
                            <a:latin typeface="Cambria Math" panose="02040503050406030204" pitchFamily="18" charset="0"/>
                            <a:cs typeface="Times New Roman"/>
                          </a:rPr>
                          <m:t>Δ</m:t>
                        </m:r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𝑍</m:t>
                        </m:r>
                      </m:num>
                      <m:den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𝑍</m:t>
                        </m:r>
                      </m:den>
                    </m:f>
                    <m:r>
                      <a:rPr lang="it-IT" sz="900" b="0" i="1" spc="-10" smtClean="0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48</m:t>
                        </m:r>
                      </m:den>
                    </m:f>
                    <m:r>
                      <a:rPr lang="it-IT" sz="900" b="0" i="1" spc="-10" smtClean="0">
                        <a:latin typeface="Cambria Math" panose="02040503050406030204" pitchFamily="18" charset="0"/>
                        <a:cs typeface="Times New Roman"/>
                      </a:rPr>
                      <m:t>  − </m:t>
                    </m:r>
                    <m:f>
                      <m:fPr>
                        <m:ctrlP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900" b="0" i="0" spc="-10" smtClean="0">
                            <a:latin typeface="Cambria Math" panose="02040503050406030204" pitchFamily="18" charset="0"/>
                            <a:cs typeface="Times New Roman"/>
                          </a:rPr>
                          <m:t>Δ</m:t>
                        </m:r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𝐴</m:t>
                        </m:r>
                      </m:num>
                      <m:den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𝐴</m:t>
                        </m:r>
                      </m:den>
                    </m:f>
                    <m:r>
                      <a:rPr lang="it-IT" sz="900" b="0" i="1" spc="-10" smtClean="0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  <m:t>300</m:t>
                        </m:r>
                      </m:den>
                    </m:f>
                  </m:oMath>
                </a14:m>
                <a:endParaRPr sz="9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9" name="object 17">
                <a:extLst>
                  <a:ext uri="{FF2B5EF4-FFF2-40B4-BE49-F238E27FC236}">
                    <a16:creationId xmlns:a16="http://schemas.microsoft.com/office/drawing/2014/main" id="{C098CF53-37BC-6170-DAA6-CAC20F7F2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63" y="1169381"/>
                <a:ext cx="1514160" cy="363369"/>
              </a:xfrm>
              <a:prstGeom prst="rect">
                <a:avLst/>
              </a:prstGeom>
              <a:blipFill>
                <a:blip r:embed="rId30"/>
                <a:stretch>
                  <a:fillRect l="-2811" t="-8475" b="-10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object 19">
            <a:extLst>
              <a:ext uri="{FF2B5EF4-FFF2-40B4-BE49-F238E27FC236}">
                <a16:creationId xmlns:a16="http://schemas.microsoft.com/office/drawing/2014/main" id="{AF5D04AC-E004-4A4E-6F23-4C88B795C761}"/>
              </a:ext>
            </a:extLst>
          </p:cNvPr>
          <p:cNvSpPr txBox="1"/>
          <p:nvPr/>
        </p:nvSpPr>
        <p:spPr>
          <a:xfrm>
            <a:off x="87862" y="1532560"/>
            <a:ext cx="2102477" cy="4661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8915" marR="30480" indent="-171450">
              <a:lnSpc>
                <a:spcPct val="100000"/>
              </a:lnSpc>
              <a:spcBef>
                <a:spcPts val="1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199390" algn="l"/>
              </a:tabLst>
            </a:pPr>
            <a:r>
              <a:rPr sz="900" spc="-45" dirty="0">
                <a:latin typeface="Times New Roman"/>
                <a:cs typeface="Times New Roman"/>
              </a:rPr>
              <a:t>Bearing</a:t>
            </a:r>
            <a:r>
              <a:rPr sz="900" spc="3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Times New Roman"/>
                <a:cs typeface="Times New Roman"/>
              </a:rPr>
              <a:t>unprecedented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spc="-30" dirty="0">
                <a:latin typeface="Times New Roman"/>
                <a:cs typeface="Times New Roman"/>
              </a:rPr>
              <a:t>high-</a:t>
            </a:r>
            <a:r>
              <a:rPr sz="900" spc="-20" dirty="0">
                <a:latin typeface="Times New Roman"/>
                <a:cs typeface="Times New Roman"/>
              </a:rPr>
              <a:t>intensity </a:t>
            </a:r>
            <a:r>
              <a:rPr sz="900" spc="-40" dirty="0">
                <a:latin typeface="Times New Roman"/>
                <a:cs typeface="Times New Roman"/>
              </a:rPr>
              <a:t>beams</a:t>
            </a:r>
            <a:r>
              <a:rPr sz="900" spc="-3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(10</a:t>
            </a:r>
            <a:r>
              <a:rPr sz="900" spc="-15" baseline="27777" dirty="0">
                <a:latin typeface="Times New Roman"/>
                <a:cs typeface="Times New Roman"/>
              </a:rPr>
              <a:t>13</a:t>
            </a:r>
            <a:r>
              <a:rPr lang="it-IT" sz="900" spc="-15" baseline="27777" dirty="0">
                <a:latin typeface="Times New Roman"/>
                <a:cs typeface="Times New Roman"/>
              </a:rPr>
              <a:t> </a:t>
            </a:r>
            <a:r>
              <a:rPr sz="900" spc="-10" dirty="0" err="1">
                <a:latin typeface="Times New Roman"/>
                <a:cs typeface="Times New Roman"/>
              </a:rPr>
              <a:t>pps</a:t>
            </a:r>
            <a:r>
              <a:rPr lang="it-IT" sz="900" spc="-10" dirty="0">
                <a:latin typeface="Times New Roman"/>
                <a:cs typeface="Times New Roman"/>
              </a:rPr>
              <a:t> </a:t>
            </a:r>
            <a:r>
              <a:rPr lang="it-IT" sz="900" spc="-10" dirty="0" err="1">
                <a:latin typeface="Times New Roman"/>
                <a:cs typeface="Times New Roman"/>
              </a:rPr>
              <a:t>at</a:t>
            </a:r>
            <a:r>
              <a:rPr lang="it-IT" sz="900" spc="-10" dirty="0">
                <a:latin typeface="Times New Roman"/>
                <a:cs typeface="Times New Roman"/>
              </a:rPr>
              <a:t> the target</a:t>
            </a:r>
            <a:r>
              <a:rPr sz="900" spc="-10" dirty="0">
                <a:latin typeface="Times New Roman"/>
                <a:cs typeface="Times New Roman"/>
              </a:rPr>
              <a:t>);</a:t>
            </a:r>
            <a:endParaRPr sz="900" dirty="0">
              <a:latin typeface="Times New Roman"/>
              <a:cs typeface="Times New Roman"/>
            </a:endParaRPr>
          </a:p>
          <a:p>
            <a:pPr marL="209550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198120" algn="l"/>
              </a:tabLst>
            </a:pPr>
            <a:r>
              <a:rPr sz="900" spc="-10" dirty="0">
                <a:latin typeface="Times New Roman"/>
                <a:cs typeface="Times New Roman"/>
              </a:rPr>
              <a:t>Radiation</a:t>
            </a:r>
            <a:r>
              <a:rPr sz="900" spc="-4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hardness;</a:t>
            </a:r>
            <a:endParaRPr sz="900" dirty="0">
              <a:latin typeface="Times New Roman"/>
              <a:cs typeface="Times New Roman"/>
            </a:endParaRP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7AE97405-8145-518A-5E3D-D0AB0BEF54CD}"/>
              </a:ext>
            </a:extLst>
          </p:cNvPr>
          <p:cNvGrpSpPr/>
          <p:nvPr/>
        </p:nvGrpSpPr>
        <p:grpSpPr>
          <a:xfrm>
            <a:off x="402612" y="2070541"/>
            <a:ext cx="1587962" cy="1013624"/>
            <a:chOff x="400066" y="2085667"/>
            <a:chExt cx="1587962" cy="1013624"/>
          </a:xfrm>
        </p:grpSpPr>
        <p:pic>
          <p:nvPicPr>
            <p:cNvPr id="24" name="Immagine 23" descr="Immagine che contiene ingegneria, interno, macchina, acciaio&#10;&#10;Il contenuto generato dall'IA potrebbe non essere corretto.">
              <a:extLst>
                <a:ext uri="{FF2B5EF4-FFF2-40B4-BE49-F238E27FC236}">
                  <a16:creationId xmlns:a16="http://schemas.microsoft.com/office/drawing/2014/main" id="{58F9627C-6D9D-8619-78AB-20A7B44A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37" y="2085667"/>
              <a:ext cx="1523591" cy="986928"/>
            </a:xfrm>
            <a:prstGeom prst="rect">
              <a:avLst/>
            </a:prstGeom>
          </p:spPr>
        </p:pic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9BF42B18-077A-6340-6924-31D34C5F2827}"/>
                </a:ext>
              </a:extLst>
            </p:cNvPr>
            <p:cNvSpPr txBox="1"/>
            <p:nvPr/>
          </p:nvSpPr>
          <p:spPr>
            <a:xfrm>
              <a:off x="400066" y="2899236"/>
              <a:ext cx="122045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MAGNEX </a:t>
              </a:r>
              <a:r>
                <a:rPr lang="it-IT" sz="7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spectrometer</a:t>
              </a:r>
              <a:endParaRPr lang="it-IT" sz="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42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3" grpId="0" animBg="1"/>
      <p:bldP spid="41" grpId="0" animBg="1"/>
      <p:bldP spid="39" grpId="0" animBg="1"/>
      <p:bldP spid="7" grpId="0"/>
      <p:bldP spid="15" grpId="0"/>
      <p:bldP spid="30" grpId="0" animBg="1"/>
      <p:bldP spid="31" grpId="0"/>
      <p:bldP spid="35" grpId="0" animBg="1"/>
      <p:bldP spid="37" grpId="0" animBg="1"/>
      <p:bldP spid="40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/>
      <p:bldP spid="32" grpId="0"/>
      <p:bldP spid="54" grpId="0"/>
      <p:bldP spid="55" grpId="0"/>
      <p:bldP spid="58" grpId="0"/>
      <p:bldP spid="59" grpId="0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542E-3D5D-FD96-2AF3-462A7F3E6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C4397C56-7CCC-EDDF-F29F-F8BECBA0A7BF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3C80AD27-0994-D181-ABA6-6C978E878858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5325A804-B5C4-7B1A-3629-ABF6F2BCB036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B860845F-3894-62C2-93BD-39532B7FC1BD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C0DF38C4-DDCE-7BFA-D07C-BB0F5DE39595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4EE25A52-75AF-BFE7-81E9-D79117C6A8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0" name="object 21">
            <a:extLst>
              <a:ext uri="{FF2B5EF4-FFF2-40B4-BE49-F238E27FC236}">
                <a16:creationId xmlns:a16="http://schemas.microsoft.com/office/drawing/2014/main" id="{BC8E278F-BCA5-4E76-1F0E-FF55F3ECDB72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r>
              <a:rPr sz="50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0" dirty="0">
                <a:solidFill>
                  <a:srgbClr val="FFFFFF"/>
                </a:solidFill>
                <a:latin typeface="Times New Roman"/>
                <a:cs typeface="Times New Roman"/>
              </a:rPr>
              <a:t>2/5</a:t>
            </a:r>
            <a:endParaRPr sz="500" dirty="0">
              <a:latin typeface="Times New Roman"/>
              <a:cs typeface="Times New Roman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60827A22-8499-181C-F303-DB615D8BE875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651BD99-D1A8-B0BA-1B83-81B01B63BFBC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p:grpSp>
        <p:nvGrpSpPr>
          <p:cNvPr id="3" name="object 9">
            <a:extLst>
              <a:ext uri="{FF2B5EF4-FFF2-40B4-BE49-F238E27FC236}">
                <a16:creationId xmlns:a16="http://schemas.microsoft.com/office/drawing/2014/main" id="{69696CC0-47CD-2BC3-6943-42571782E48E}"/>
              </a:ext>
            </a:extLst>
          </p:cNvPr>
          <p:cNvGrpSpPr/>
          <p:nvPr/>
        </p:nvGrpSpPr>
        <p:grpSpPr>
          <a:xfrm>
            <a:off x="172443" y="363036"/>
            <a:ext cx="2430747" cy="1097372"/>
            <a:chOff x="910323" y="568601"/>
            <a:chExt cx="4090035" cy="906871"/>
          </a:xfrm>
        </p:grpSpPr>
        <p:sp>
          <p:nvSpPr>
            <p:cNvPr id="4" name="object 10">
              <a:extLst>
                <a:ext uri="{FF2B5EF4-FFF2-40B4-BE49-F238E27FC236}">
                  <a16:creationId xmlns:a16="http://schemas.microsoft.com/office/drawing/2014/main" id="{38183329-839A-FFD5-AC5A-1A1F0E875D8C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11">
              <a:extLst>
                <a:ext uri="{FF2B5EF4-FFF2-40B4-BE49-F238E27FC236}">
                  <a16:creationId xmlns:a16="http://schemas.microsoft.com/office/drawing/2014/main" id="{87CD3E36-9ED5-0BE3-5846-A45D8B01456D}"/>
                </a:ext>
              </a:extLst>
            </p:cNvPr>
            <p:cNvSpPr/>
            <p:nvPr/>
          </p:nvSpPr>
          <p:spPr>
            <a:xfrm>
              <a:off x="910323" y="703619"/>
              <a:ext cx="4090035" cy="771853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D79A5F7-C54B-7F5E-0D7F-417D85DC781D}"/>
              </a:ext>
            </a:extLst>
          </p:cNvPr>
          <p:cNvSpPr txBox="1"/>
          <p:nvPr/>
        </p:nvSpPr>
        <p:spPr>
          <a:xfrm>
            <a:off x="107027" y="13900"/>
            <a:ext cx="4390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it-IT" sz="12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</a:t>
            </a:r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tracker &amp; SiC detector </a:t>
            </a:r>
            <a:r>
              <a:rPr lang="it-IT" sz="12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INFN-LNS Catania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25B8A2-76EE-417B-AA7A-DB6027ED8509}"/>
              </a:ext>
            </a:extLst>
          </p:cNvPr>
          <p:cNvSpPr txBox="1"/>
          <p:nvPr/>
        </p:nvSpPr>
        <p:spPr>
          <a:xfrm>
            <a:off x="181140" y="322866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setup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EECA7F9F-BD83-6DB7-5BF6-E342C5AC3610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D7705EA0-26E1-A231-84EA-F2416AB845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object 14">
            <a:extLst>
              <a:ext uri="{FF2B5EF4-FFF2-40B4-BE49-F238E27FC236}">
                <a16:creationId xmlns:a16="http://schemas.microsoft.com/office/drawing/2014/main" id="{8F998977-5666-4098-3281-AFCFB426452D}"/>
              </a:ext>
            </a:extLst>
          </p:cNvPr>
          <p:cNvSpPr txBox="1"/>
          <p:nvPr/>
        </p:nvSpPr>
        <p:spPr>
          <a:xfrm>
            <a:off x="120178" y="526413"/>
            <a:ext cx="2436293" cy="1048364"/>
          </a:xfrm>
          <a:prstGeom prst="rect">
            <a:avLst/>
          </a:prstGeom>
          <a:noFill/>
        </p:spPr>
        <p:txBody>
          <a:bodyPr vert="horz" wrap="square" lIns="0" tIns="62865" rIns="0" bIns="0" rtlCol="0">
            <a:spAutoFit/>
          </a:bodyPr>
          <a:lstStyle/>
          <a:p>
            <a:pPr marL="300355" indent="-171450">
              <a:lnSpc>
                <a:spcPct val="100000"/>
              </a:lnSpc>
              <a:spcBef>
                <a:spcPts val="495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sz="900" b="1" spc="-35" dirty="0">
                <a:latin typeface="Times New Roman"/>
                <a:cs typeface="Times New Roman"/>
              </a:rPr>
              <a:t>Probe:</a:t>
            </a:r>
            <a:r>
              <a:rPr sz="900" b="1" spc="15" dirty="0">
                <a:latin typeface="Times New Roman"/>
                <a:cs typeface="Times New Roman"/>
              </a:rPr>
              <a:t> </a:t>
            </a:r>
            <a:r>
              <a:rPr lang="it-IT" sz="900" spc="15" dirty="0" err="1">
                <a:latin typeface="Times New Roman"/>
                <a:cs typeface="Times New Roman"/>
              </a:rPr>
              <a:t>collimated</a:t>
            </a:r>
            <a:r>
              <a:rPr lang="it-IT" sz="900" spc="15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Cambria"/>
                <a:cs typeface="Cambria"/>
              </a:rPr>
              <a:t>α</a:t>
            </a:r>
            <a:r>
              <a:rPr sz="900" spc="15" dirty="0">
                <a:latin typeface="Cambria"/>
                <a:cs typeface="Cambria"/>
              </a:rPr>
              <a:t> </a:t>
            </a:r>
            <a:r>
              <a:rPr sz="900" spc="-45" dirty="0">
                <a:latin typeface="Times New Roman"/>
                <a:cs typeface="Times New Roman"/>
              </a:rPr>
              <a:t>by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spc="-82" baseline="27777" dirty="0">
                <a:latin typeface="Times New Roman"/>
                <a:cs typeface="Times New Roman"/>
              </a:rPr>
              <a:t>241</a:t>
            </a:r>
            <a:r>
              <a:rPr sz="900" i="1" spc="-55" dirty="0">
                <a:latin typeface="Palatino Linotype"/>
                <a:cs typeface="Palatino Linotype"/>
              </a:rPr>
              <a:t>Am</a:t>
            </a:r>
            <a:r>
              <a:rPr sz="900" i="1" spc="-25" dirty="0">
                <a:latin typeface="Palatino Linotype"/>
                <a:cs typeface="Palatino Linotype"/>
              </a:rPr>
              <a:t> </a:t>
            </a:r>
            <a:r>
              <a:rPr sz="900" dirty="0">
                <a:latin typeface="Cambria"/>
                <a:cs typeface="Cambria"/>
              </a:rPr>
              <a:t>α</a:t>
            </a: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10" dirty="0">
                <a:latin typeface="Times New Roman"/>
                <a:cs typeface="Times New Roman"/>
              </a:rPr>
              <a:t>source;</a:t>
            </a:r>
            <a:endParaRPr sz="900" dirty="0">
              <a:latin typeface="Times New Roman"/>
              <a:cs typeface="Times New Roman"/>
            </a:endParaRP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sz="900" b="1" spc="-20" dirty="0">
                <a:latin typeface="Times New Roman"/>
                <a:cs typeface="Times New Roman"/>
              </a:rPr>
              <a:t>Working</a:t>
            </a:r>
            <a:r>
              <a:rPr sz="900" b="1" spc="-15" dirty="0">
                <a:latin typeface="Times New Roman"/>
                <a:cs typeface="Times New Roman"/>
              </a:rPr>
              <a:t> </a:t>
            </a:r>
            <a:r>
              <a:rPr sz="900" b="1" spc="-30" dirty="0">
                <a:latin typeface="Times New Roman"/>
                <a:cs typeface="Times New Roman"/>
              </a:rPr>
              <a:t>regime:</a:t>
            </a:r>
            <a:r>
              <a:rPr sz="900" b="1" spc="-20" dirty="0">
                <a:latin typeface="Times New Roman"/>
                <a:cs typeface="Times New Roman"/>
              </a:rPr>
              <a:t> </a:t>
            </a:r>
            <a:r>
              <a:rPr sz="900" spc="-20" dirty="0">
                <a:latin typeface="Times New Roman"/>
                <a:cs typeface="Times New Roman"/>
              </a:rPr>
              <a:t>i-</a:t>
            </a:r>
            <a:r>
              <a:rPr sz="900" dirty="0">
                <a:latin typeface="Times New Roman"/>
                <a:cs typeface="Times New Roman"/>
              </a:rPr>
              <a:t>C</a:t>
            </a:r>
            <a:r>
              <a:rPr sz="900" baseline="-11904" dirty="0">
                <a:latin typeface="Times New Roman"/>
                <a:cs typeface="Times New Roman"/>
              </a:rPr>
              <a:t>4</a:t>
            </a:r>
            <a:r>
              <a:rPr sz="900" dirty="0">
                <a:latin typeface="Times New Roman"/>
                <a:cs typeface="Times New Roman"/>
              </a:rPr>
              <a:t>H</a:t>
            </a:r>
            <a:r>
              <a:rPr sz="900" baseline="-11904" dirty="0">
                <a:latin typeface="Times New Roman"/>
                <a:cs typeface="Times New Roman"/>
              </a:rPr>
              <a:t>10</a:t>
            </a:r>
            <a:r>
              <a:rPr sz="900" spc="104" baseline="-11904" dirty="0">
                <a:latin typeface="Times New Roman"/>
                <a:cs typeface="Times New Roman"/>
              </a:rPr>
              <a:t> </a:t>
            </a:r>
            <a:r>
              <a:rPr sz="900" spc="-185" dirty="0">
                <a:latin typeface="Times New Roman"/>
                <a:cs typeface="Times New Roman"/>
              </a:rPr>
              <a:t>@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Times New Roman"/>
                <a:cs typeface="Times New Roman"/>
              </a:rPr>
              <a:t>[10</a:t>
            </a:r>
            <a:r>
              <a:rPr lang="it-IT" sz="900" spc="-25" dirty="0">
                <a:latin typeface="Cambria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30]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mbar;</a:t>
            </a:r>
            <a:endParaRPr lang="it-IT" sz="900" spc="-10" dirty="0">
              <a:latin typeface="Times New Roman"/>
              <a:cs typeface="Times New Roman"/>
            </a:endParaRP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b="1" spc="-10" dirty="0">
                <a:latin typeface="Times New Roman"/>
                <a:cs typeface="Times New Roman"/>
              </a:rPr>
              <a:t>M-THGEM: </a:t>
            </a:r>
            <a:r>
              <a:rPr lang="it-IT" sz="900" spc="-10" dirty="0" err="1">
                <a:latin typeface="Times New Roman"/>
                <a:cs typeface="Times New Roman"/>
              </a:rPr>
              <a:t>ideal</a:t>
            </a:r>
            <a:r>
              <a:rPr lang="it-IT" sz="900" spc="-10" dirty="0">
                <a:latin typeface="Times New Roman"/>
                <a:cs typeface="Times New Roman"/>
              </a:rPr>
              <a:t> for high-rate </a:t>
            </a:r>
            <a:r>
              <a:rPr lang="it-IT" sz="900" spc="-10" dirty="0" err="1">
                <a:latin typeface="Times New Roman"/>
                <a:cs typeface="Times New Roman"/>
              </a:rPr>
              <a:t>ion</a:t>
            </a:r>
            <a:r>
              <a:rPr lang="it-IT" sz="900" spc="-10" dirty="0">
                <a:latin typeface="Times New Roman"/>
                <a:cs typeface="Times New Roman"/>
              </a:rPr>
              <a:t> </a:t>
            </a:r>
            <a:r>
              <a:rPr lang="it-IT" sz="900" spc="-10" dirty="0" err="1">
                <a:latin typeface="Times New Roman"/>
                <a:cs typeface="Times New Roman"/>
              </a:rPr>
              <a:t>detection</a:t>
            </a:r>
            <a:r>
              <a:rPr lang="it-IT" sz="900" b="1" spc="-10" dirty="0">
                <a:latin typeface="Times New Roman"/>
                <a:cs typeface="Times New Roman"/>
              </a:rPr>
              <a:t>;</a:t>
            </a: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b="1" spc="-10" dirty="0" err="1">
                <a:latin typeface="Times New Roman"/>
                <a:cs typeface="Times New Roman"/>
              </a:rPr>
              <a:t>Segmented</a:t>
            </a:r>
            <a:r>
              <a:rPr lang="it-IT" sz="900" b="1" spc="-10" dirty="0">
                <a:latin typeface="Times New Roman"/>
                <a:cs typeface="Times New Roman"/>
              </a:rPr>
              <a:t> </a:t>
            </a:r>
            <a:r>
              <a:rPr lang="it-IT" sz="900" b="1" spc="-10" dirty="0" err="1">
                <a:latin typeface="Times New Roman"/>
                <a:cs typeface="Times New Roman"/>
              </a:rPr>
              <a:t>anode</a:t>
            </a:r>
            <a:r>
              <a:rPr lang="it-IT" sz="900" b="1" spc="-10" dirty="0">
                <a:latin typeface="Times New Roman"/>
                <a:cs typeface="Times New Roman"/>
              </a:rPr>
              <a:t>: </a:t>
            </a:r>
            <a:r>
              <a:rPr lang="it-IT" sz="900" spc="-10" dirty="0">
                <a:latin typeface="Times New Roman"/>
                <a:cs typeface="Times New Roman"/>
              </a:rPr>
              <a:t>to </a:t>
            </a:r>
            <a:r>
              <a:rPr lang="it-IT" sz="900" spc="-10" dirty="0" err="1">
                <a:latin typeface="Times New Roman"/>
                <a:cs typeface="Times New Roman"/>
              </a:rPr>
              <a:t>get</a:t>
            </a:r>
            <a:r>
              <a:rPr lang="it-IT" sz="900" spc="-10" dirty="0">
                <a:latin typeface="Times New Roman"/>
                <a:cs typeface="Times New Roman"/>
              </a:rPr>
              <a:t> hit-</a:t>
            </a:r>
            <a:r>
              <a:rPr lang="it-IT" sz="900" spc="-10" dirty="0" err="1">
                <a:latin typeface="Times New Roman"/>
                <a:cs typeface="Times New Roman"/>
              </a:rPr>
              <a:t>map</a:t>
            </a:r>
            <a:r>
              <a:rPr lang="it-IT" sz="900" spc="-10" dirty="0">
                <a:latin typeface="Times New Roman"/>
                <a:cs typeface="Times New Roman"/>
              </a:rPr>
              <a:t> of the crossing </a:t>
            </a:r>
            <a:r>
              <a:rPr lang="it-IT" sz="900" spc="-10" dirty="0" err="1">
                <a:latin typeface="Times New Roman"/>
                <a:cs typeface="Times New Roman"/>
              </a:rPr>
              <a:t>ion</a:t>
            </a:r>
            <a:r>
              <a:rPr lang="it-IT" sz="900" b="1" spc="-10" dirty="0">
                <a:latin typeface="Times New Roman"/>
                <a:cs typeface="Times New Roman"/>
              </a:rPr>
              <a:t>;</a:t>
            </a: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51912D3D-91E8-342D-D3E9-7AA171CF54B9}"/>
              </a:ext>
            </a:extLst>
          </p:cNvPr>
          <p:cNvSpPr/>
          <p:nvPr/>
        </p:nvSpPr>
        <p:spPr>
          <a:xfrm>
            <a:off x="5092700" y="838977"/>
            <a:ext cx="673100" cy="15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70EEBAA9-F859-CA75-6CDF-99F3033CA550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rgbClr val="002060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9E1B3D1-C14F-080C-D2EA-1F408B7860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29" y="526413"/>
            <a:ext cx="2173350" cy="120075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0F594D2-B3EA-9F17-D821-FCED5A2BBA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71" y="1896550"/>
            <a:ext cx="2443594" cy="1198888"/>
          </a:xfrm>
          <a:prstGeom prst="rect">
            <a:avLst/>
          </a:prstGeom>
        </p:spPr>
      </p:pic>
      <p:pic>
        <p:nvPicPr>
          <p:cNvPr id="26" name="Video senza titolo - Realizzato con Clipchamp">
            <a:hlinkClick r:id="" action="ppaction://media"/>
            <a:extLst>
              <a:ext uri="{FF2B5EF4-FFF2-40B4-BE49-F238E27FC236}">
                <a16:creationId xmlns:a16="http://schemas.microsoft.com/office/drawing/2014/main" id="{157AB8CD-F2DA-3C7E-3095-AD432B6922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22870" t="2081" r="25439" b="36506"/>
          <a:stretch>
            <a:fillRect/>
          </a:stretch>
        </p:blipFill>
        <p:spPr>
          <a:xfrm>
            <a:off x="220825" y="1510627"/>
            <a:ext cx="2333982" cy="155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69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6D764-1AFB-E4ED-735F-AEADD9FE6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51614497-E565-3856-0638-6F600ED8ED37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15A12692-ADFA-6A6B-AF79-AB6609DC4867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E3BB2217-EC95-0C1B-E85F-A3E51B1BAB04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FC1E0E6B-DE0A-1DCB-9C31-ADAD6A2D3963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730B74F8-F19C-4792-8D82-42D83A84FC28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22D17B5B-594F-2B3C-473F-88DFCE3BA0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0" name="object 21">
            <a:extLst>
              <a:ext uri="{FF2B5EF4-FFF2-40B4-BE49-F238E27FC236}">
                <a16:creationId xmlns:a16="http://schemas.microsoft.com/office/drawing/2014/main" id="{0A2044D2-703A-6850-9354-B2370AF47CBA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r>
              <a:rPr sz="50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0" dirty="0">
                <a:solidFill>
                  <a:srgbClr val="FFFFFF"/>
                </a:solidFill>
                <a:latin typeface="Times New Roman"/>
                <a:cs typeface="Times New Roman"/>
              </a:rPr>
              <a:t>3/5</a:t>
            </a:r>
            <a:endParaRPr sz="500" dirty="0">
              <a:latin typeface="Times New Roman"/>
              <a:cs typeface="Times New Roman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95363E4E-FB44-4342-BA5C-FBDEF4668198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90E29091-40BF-C19E-C720-539335FD37B2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1DFD900-F92A-6F9B-20ED-14E4B82005F5}"/>
              </a:ext>
            </a:extLst>
          </p:cNvPr>
          <p:cNvSpPr txBox="1"/>
          <p:nvPr/>
        </p:nvSpPr>
        <p:spPr>
          <a:xfrm>
            <a:off x="107027" y="13900"/>
            <a:ext cx="4390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it-IT" sz="12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</a:t>
            </a:r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tracker &amp; SiC detector </a:t>
            </a:r>
            <a:r>
              <a:rPr lang="it-IT" sz="12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INFN-LNS Catania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9BEF9B10-2AF5-4A11-6830-74D48F22A9C7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D7705EA0-26E1-A231-84EA-F2416AB845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Rettangolo 36">
            <a:extLst>
              <a:ext uri="{FF2B5EF4-FFF2-40B4-BE49-F238E27FC236}">
                <a16:creationId xmlns:a16="http://schemas.microsoft.com/office/drawing/2014/main" id="{D881FB34-D867-9AB3-C4EB-90A2442D7C4B}"/>
              </a:ext>
            </a:extLst>
          </p:cNvPr>
          <p:cNvSpPr/>
          <p:nvPr/>
        </p:nvSpPr>
        <p:spPr>
          <a:xfrm>
            <a:off x="5092700" y="838977"/>
            <a:ext cx="673100" cy="15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0E34AFD6-C532-B33F-7405-0374BF987F54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rgbClr val="002060"/>
                </a:solidFill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Immagine 11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C2B61F29-1928-590B-ED5B-E4A4D24A68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86" y="868123"/>
            <a:ext cx="2509636" cy="1073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EDA5B58-3DC0-3E2F-887C-FA8FFB7B6252}"/>
                  </a:ext>
                </a:extLst>
              </p:cNvPr>
              <p:cNvSpPr txBox="1"/>
              <p:nvPr/>
            </p:nvSpPr>
            <p:spPr>
              <a:xfrm>
                <a:off x="3214305" y="363036"/>
                <a:ext cx="1098812" cy="44736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it-IT" sz="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0" lang="it-IT" sz="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kumimoji="0" lang="it-IT" sz="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it-IT" sz="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𝑃𝑎𝑑𝑠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EDA5B58-3DC0-3E2F-887C-FA8FFB7B6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05" y="363036"/>
                <a:ext cx="1098812" cy="447367"/>
              </a:xfrm>
              <a:prstGeom prst="rect">
                <a:avLst/>
              </a:prstGeom>
              <a:blipFill>
                <a:blip r:embed="rId11"/>
                <a:stretch>
                  <a:fillRect t="-36000" b="-6266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object 9">
            <a:extLst>
              <a:ext uri="{FF2B5EF4-FFF2-40B4-BE49-F238E27FC236}">
                <a16:creationId xmlns:a16="http://schemas.microsoft.com/office/drawing/2014/main" id="{16CD51F0-EE73-C2D8-C0BF-2EA46DC2E814}"/>
              </a:ext>
            </a:extLst>
          </p:cNvPr>
          <p:cNvGrpSpPr/>
          <p:nvPr/>
        </p:nvGrpSpPr>
        <p:grpSpPr>
          <a:xfrm>
            <a:off x="2676221" y="2161036"/>
            <a:ext cx="2339519" cy="719302"/>
            <a:chOff x="910323" y="568601"/>
            <a:chExt cx="4090035" cy="594433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A2813BC6-6A92-73FB-4915-777753A9CDAA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3D243630-1578-898F-F4E4-E82C6816832F}"/>
                </a:ext>
              </a:extLst>
            </p:cNvPr>
            <p:cNvSpPr/>
            <p:nvPr/>
          </p:nvSpPr>
          <p:spPr>
            <a:xfrm>
              <a:off x="910323" y="703619"/>
              <a:ext cx="4090035" cy="459415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14">
            <a:extLst>
              <a:ext uri="{FF2B5EF4-FFF2-40B4-BE49-F238E27FC236}">
                <a16:creationId xmlns:a16="http://schemas.microsoft.com/office/drawing/2014/main" id="{43103B3E-1FC7-3AC1-DDD1-901C876DDB29}"/>
              </a:ext>
            </a:extLst>
          </p:cNvPr>
          <p:cNvSpPr txBox="1"/>
          <p:nvPr/>
        </p:nvSpPr>
        <p:spPr>
          <a:xfrm>
            <a:off x="2686023" y="2352735"/>
            <a:ext cx="2272362" cy="555921"/>
          </a:xfrm>
          <a:prstGeom prst="rect">
            <a:avLst/>
          </a:prstGeom>
          <a:noFill/>
        </p:spPr>
        <p:txBody>
          <a:bodyPr vert="horz" wrap="square" lIns="0" tIns="62865" rIns="0" bIns="0" rtlCol="0">
            <a:spAutoFit/>
          </a:bodyPr>
          <a:lstStyle/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spc="-20" dirty="0">
                <a:latin typeface="Times New Roman"/>
                <a:cs typeface="Times New Roman"/>
              </a:rPr>
              <a:t>Good </a:t>
            </a:r>
            <a:r>
              <a:rPr lang="it-IT" sz="900" spc="-20" dirty="0" err="1">
                <a:latin typeface="Times New Roman"/>
                <a:cs typeface="Times New Roman"/>
              </a:rPr>
              <a:t>quality</a:t>
            </a:r>
            <a:r>
              <a:rPr lang="it-IT" sz="900" spc="-20" dirty="0">
                <a:latin typeface="Times New Roman"/>
                <a:cs typeface="Times New Roman"/>
              </a:rPr>
              <a:t> track </a:t>
            </a:r>
            <a:r>
              <a:rPr lang="it-IT" sz="900" spc="-20" dirty="0" err="1">
                <a:latin typeface="Times New Roman"/>
                <a:cs typeface="Times New Roman"/>
              </a:rPr>
              <a:t>reconstruction</a:t>
            </a:r>
            <a:r>
              <a:rPr lang="it-IT" sz="900" spc="-20" dirty="0">
                <a:latin typeface="Times New Roman"/>
                <a:cs typeface="Times New Roman"/>
              </a:rPr>
              <a:t>;</a:t>
            </a: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spc="-20" dirty="0" err="1">
                <a:latin typeface="Times New Roman"/>
                <a:cs typeface="Times New Roman"/>
              </a:rPr>
              <a:t>Angles</a:t>
            </a:r>
            <a:r>
              <a:rPr lang="it-IT" sz="900" spc="-20" dirty="0">
                <a:latin typeface="Times New Roman"/>
                <a:cs typeface="Times New Roman"/>
              </a:rPr>
              <a:t> </a:t>
            </a:r>
            <a:r>
              <a:rPr lang="it-IT" sz="900" spc="-20" dirty="0" err="1">
                <a:latin typeface="Times New Roman"/>
                <a:cs typeface="Times New Roman"/>
              </a:rPr>
              <a:t>compatible</a:t>
            </a:r>
            <a:r>
              <a:rPr lang="it-IT" sz="900" spc="-20" dirty="0">
                <a:latin typeface="Times New Roman"/>
                <a:cs typeface="Times New Roman"/>
              </a:rPr>
              <a:t> with the set </a:t>
            </a:r>
            <a:r>
              <a:rPr lang="it-IT" sz="900" spc="-20" dirty="0" err="1">
                <a:latin typeface="Times New Roman"/>
                <a:cs typeface="Times New Roman"/>
              </a:rPr>
              <a:t>geometry</a:t>
            </a:r>
            <a:endParaRPr lang="it-IT" sz="900" spc="-10" dirty="0">
              <a:latin typeface="Times New Roman"/>
              <a:cs typeface="Times New Roman"/>
            </a:endParaRP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410729F-6ECE-8129-3098-C82545328DD5}"/>
              </a:ext>
            </a:extLst>
          </p:cNvPr>
          <p:cNvSpPr txBox="1"/>
          <p:nvPr/>
        </p:nvSpPr>
        <p:spPr>
          <a:xfrm>
            <a:off x="2676221" y="2110068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Remarks</a:t>
            </a:r>
            <a:endParaRPr lang="it-IT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magine 27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5CADD9B6-E56C-7040-AB91-824D75BA43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9" y="1602626"/>
            <a:ext cx="2167094" cy="1263120"/>
          </a:xfrm>
          <a:prstGeom prst="rect">
            <a:avLst/>
          </a:prstGeom>
        </p:spPr>
      </p:pic>
      <p:grpSp>
        <p:nvGrpSpPr>
          <p:cNvPr id="29" name="object 9">
            <a:extLst>
              <a:ext uri="{FF2B5EF4-FFF2-40B4-BE49-F238E27FC236}">
                <a16:creationId xmlns:a16="http://schemas.microsoft.com/office/drawing/2014/main" id="{0A558CA0-160C-833E-8A29-2738EC03A0E2}"/>
              </a:ext>
            </a:extLst>
          </p:cNvPr>
          <p:cNvGrpSpPr/>
          <p:nvPr/>
        </p:nvGrpSpPr>
        <p:grpSpPr>
          <a:xfrm>
            <a:off x="172443" y="363036"/>
            <a:ext cx="2430747" cy="1097372"/>
            <a:chOff x="910323" y="568601"/>
            <a:chExt cx="4090035" cy="906871"/>
          </a:xfrm>
        </p:grpSpPr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1054E342-5780-9062-3661-545ECE30C45C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11">
              <a:extLst>
                <a:ext uri="{FF2B5EF4-FFF2-40B4-BE49-F238E27FC236}">
                  <a16:creationId xmlns:a16="http://schemas.microsoft.com/office/drawing/2014/main" id="{55A4D78E-36A1-5558-2EAC-503CCE95DE30}"/>
                </a:ext>
              </a:extLst>
            </p:cNvPr>
            <p:cNvSpPr/>
            <p:nvPr/>
          </p:nvSpPr>
          <p:spPr>
            <a:xfrm>
              <a:off x="910323" y="703619"/>
              <a:ext cx="4090035" cy="771853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9AA47A4-9552-2C04-BB35-EF53AACD304E}"/>
              </a:ext>
            </a:extLst>
          </p:cNvPr>
          <p:cNvSpPr txBox="1"/>
          <p:nvPr/>
        </p:nvSpPr>
        <p:spPr>
          <a:xfrm>
            <a:off x="181140" y="322866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setup</a:t>
            </a: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E24CDE9D-087B-81E7-C2ED-069B1D8C00FE}"/>
              </a:ext>
            </a:extLst>
          </p:cNvPr>
          <p:cNvSpPr txBox="1"/>
          <p:nvPr/>
        </p:nvSpPr>
        <p:spPr>
          <a:xfrm>
            <a:off x="120178" y="526413"/>
            <a:ext cx="2436293" cy="1048364"/>
          </a:xfrm>
          <a:prstGeom prst="rect">
            <a:avLst/>
          </a:prstGeom>
          <a:noFill/>
        </p:spPr>
        <p:txBody>
          <a:bodyPr vert="horz" wrap="square" lIns="0" tIns="62865" rIns="0" bIns="0" rtlCol="0">
            <a:spAutoFit/>
          </a:bodyPr>
          <a:lstStyle/>
          <a:p>
            <a:pPr marL="300355" indent="-171450">
              <a:lnSpc>
                <a:spcPct val="100000"/>
              </a:lnSpc>
              <a:spcBef>
                <a:spcPts val="495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sz="900" b="1" spc="-35" dirty="0">
                <a:latin typeface="Times New Roman"/>
                <a:cs typeface="Times New Roman"/>
              </a:rPr>
              <a:t>Probe:</a:t>
            </a:r>
            <a:r>
              <a:rPr sz="900" b="1" spc="15" dirty="0">
                <a:latin typeface="Times New Roman"/>
                <a:cs typeface="Times New Roman"/>
              </a:rPr>
              <a:t> </a:t>
            </a:r>
            <a:r>
              <a:rPr lang="it-IT" sz="900" spc="15" dirty="0" err="1">
                <a:latin typeface="Times New Roman"/>
                <a:cs typeface="Times New Roman"/>
              </a:rPr>
              <a:t>collimated</a:t>
            </a:r>
            <a:r>
              <a:rPr lang="it-IT" sz="900" spc="15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Cambria"/>
                <a:cs typeface="Cambria"/>
              </a:rPr>
              <a:t>α</a:t>
            </a:r>
            <a:r>
              <a:rPr sz="900" spc="15" dirty="0">
                <a:latin typeface="Cambria"/>
                <a:cs typeface="Cambria"/>
              </a:rPr>
              <a:t> </a:t>
            </a:r>
            <a:r>
              <a:rPr sz="900" spc="-45" dirty="0">
                <a:latin typeface="Times New Roman"/>
                <a:cs typeface="Times New Roman"/>
              </a:rPr>
              <a:t>by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spc="-82" baseline="27777" dirty="0">
                <a:latin typeface="Times New Roman"/>
                <a:cs typeface="Times New Roman"/>
              </a:rPr>
              <a:t>241</a:t>
            </a:r>
            <a:r>
              <a:rPr sz="900" i="1" spc="-55" dirty="0">
                <a:latin typeface="Palatino Linotype"/>
                <a:cs typeface="Palatino Linotype"/>
              </a:rPr>
              <a:t>Am</a:t>
            </a:r>
            <a:r>
              <a:rPr sz="900" i="1" spc="-25" dirty="0">
                <a:latin typeface="Palatino Linotype"/>
                <a:cs typeface="Palatino Linotype"/>
              </a:rPr>
              <a:t> </a:t>
            </a:r>
            <a:r>
              <a:rPr sz="900" dirty="0">
                <a:latin typeface="Cambria"/>
                <a:cs typeface="Cambria"/>
              </a:rPr>
              <a:t>α</a:t>
            </a: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10" dirty="0">
                <a:latin typeface="Times New Roman"/>
                <a:cs typeface="Times New Roman"/>
              </a:rPr>
              <a:t>source;</a:t>
            </a:r>
            <a:endParaRPr sz="900" dirty="0">
              <a:latin typeface="Times New Roman"/>
              <a:cs typeface="Times New Roman"/>
            </a:endParaRP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sz="900" b="1" spc="-20" dirty="0">
                <a:latin typeface="Times New Roman"/>
                <a:cs typeface="Times New Roman"/>
              </a:rPr>
              <a:t>Working</a:t>
            </a:r>
            <a:r>
              <a:rPr sz="900" b="1" spc="-15" dirty="0">
                <a:latin typeface="Times New Roman"/>
                <a:cs typeface="Times New Roman"/>
              </a:rPr>
              <a:t> </a:t>
            </a:r>
            <a:r>
              <a:rPr sz="900" b="1" spc="-30" dirty="0">
                <a:latin typeface="Times New Roman"/>
                <a:cs typeface="Times New Roman"/>
              </a:rPr>
              <a:t>regime:</a:t>
            </a:r>
            <a:r>
              <a:rPr sz="900" b="1" spc="-20" dirty="0">
                <a:latin typeface="Times New Roman"/>
                <a:cs typeface="Times New Roman"/>
              </a:rPr>
              <a:t> </a:t>
            </a:r>
            <a:r>
              <a:rPr sz="900" spc="-20" dirty="0">
                <a:latin typeface="Times New Roman"/>
                <a:cs typeface="Times New Roman"/>
              </a:rPr>
              <a:t>i-</a:t>
            </a:r>
            <a:r>
              <a:rPr sz="900" dirty="0">
                <a:latin typeface="Times New Roman"/>
                <a:cs typeface="Times New Roman"/>
              </a:rPr>
              <a:t>C</a:t>
            </a:r>
            <a:r>
              <a:rPr sz="900" baseline="-11904" dirty="0">
                <a:latin typeface="Times New Roman"/>
                <a:cs typeface="Times New Roman"/>
              </a:rPr>
              <a:t>4</a:t>
            </a:r>
            <a:r>
              <a:rPr sz="900" dirty="0">
                <a:latin typeface="Times New Roman"/>
                <a:cs typeface="Times New Roman"/>
              </a:rPr>
              <a:t>H</a:t>
            </a:r>
            <a:r>
              <a:rPr sz="900" baseline="-11904" dirty="0">
                <a:latin typeface="Times New Roman"/>
                <a:cs typeface="Times New Roman"/>
              </a:rPr>
              <a:t>10</a:t>
            </a:r>
            <a:r>
              <a:rPr sz="900" spc="104" baseline="-11904" dirty="0">
                <a:latin typeface="Times New Roman"/>
                <a:cs typeface="Times New Roman"/>
              </a:rPr>
              <a:t> </a:t>
            </a:r>
            <a:r>
              <a:rPr sz="900" spc="-185" dirty="0">
                <a:latin typeface="Times New Roman"/>
                <a:cs typeface="Times New Roman"/>
              </a:rPr>
              <a:t>@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Times New Roman"/>
                <a:cs typeface="Times New Roman"/>
              </a:rPr>
              <a:t>[10</a:t>
            </a:r>
            <a:r>
              <a:rPr lang="it-IT" sz="900" spc="-25" dirty="0">
                <a:latin typeface="Cambria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30]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mbar;</a:t>
            </a:r>
            <a:endParaRPr lang="it-IT" sz="900" spc="-10" dirty="0">
              <a:latin typeface="Times New Roman"/>
              <a:cs typeface="Times New Roman"/>
            </a:endParaRP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b="1" spc="-10" dirty="0">
                <a:latin typeface="Times New Roman"/>
                <a:cs typeface="Times New Roman"/>
              </a:rPr>
              <a:t>M-THGEM: </a:t>
            </a:r>
            <a:r>
              <a:rPr lang="it-IT" sz="900" spc="-10" dirty="0" err="1">
                <a:latin typeface="Times New Roman"/>
                <a:cs typeface="Times New Roman"/>
              </a:rPr>
              <a:t>ideal</a:t>
            </a:r>
            <a:r>
              <a:rPr lang="it-IT" sz="900" spc="-10" dirty="0">
                <a:latin typeface="Times New Roman"/>
                <a:cs typeface="Times New Roman"/>
              </a:rPr>
              <a:t> for high-rate </a:t>
            </a:r>
            <a:r>
              <a:rPr lang="it-IT" sz="900" spc="-10" dirty="0" err="1">
                <a:latin typeface="Times New Roman"/>
                <a:cs typeface="Times New Roman"/>
              </a:rPr>
              <a:t>ion</a:t>
            </a:r>
            <a:r>
              <a:rPr lang="it-IT" sz="900" spc="-10" dirty="0">
                <a:latin typeface="Times New Roman"/>
                <a:cs typeface="Times New Roman"/>
              </a:rPr>
              <a:t> </a:t>
            </a:r>
            <a:r>
              <a:rPr lang="it-IT" sz="900" spc="-10" dirty="0" err="1">
                <a:latin typeface="Times New Roman"/>
                <a:cs typeface="Times New Roman"/>
              </a:rPr>
              <a:t>detection</a:t>
            </a:r>
            <a:r>
              <a:rPr lang="it-IT" sz="900" b="1" spc="-10" dirty="0">
                <a:latin typeface="Times New Roman"/>
                <a:cs typeface="Times New Roman"/>
              </a:rPr>
              <a:t>;</a:t>
            </a: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b="1" spc="-10" dirty="0" err="1">
                <a:latin typeface="Times New Roman"/>
                <a:cs typeface="Times New Roman"/>
              </a:rPr>
              <a:t>Segmented</a:t>
            </a:r>
            <a:r>
              <a:rPr lang="it-IT" sz="900" b="1" spc="-10" dirty="0">
                <a:latin typeface="Times New Roman"/>
                <a:cs typeface="Times New Roman"/>
              </a:rPr>
              <a:t> </a:t>
            </a:r>
            <a:r>
              <a:rPr lang="it-IT" sz="900" b="1" spc="-10" dirty="0" err="1">
                <a:latin typeface="Times New Roman"/>
                <a:cs typeface="Times New Roman"/>
              </a:rPr>
              <a:t>anode</a:t>
            </a:r>
            <a:r>
              <a:rPr lang="it-IT" sz="900" b="1" spc="-10" dirty="0">
                <a:latin typeface="Times New Roman"/>
                <a:cs typeface="Times New Roman"/>
              </a:rPr>
              <a:t>: </a:t>
            </a:r>
            <a:r>
              <a:rPr lang="it-IT" sz="900" spc="-10" dirty="0">
                <a:latin typeface="Times New Roman"/>
                <a:cs typeface="Times New Roman"/>
              </a:rPr>
              <a:t>to </a:t>
            </a:r>
            <a:r>
              <a:rPr lang="it-IT" sz="900" spc="-10" dirty="0" err="1">
                <a:latin typeface="Times New Roman"/>
                <a:cs typeface="Times New Roman"/>
              </a:rPr>
              <a:t>get</a:t>
            </a:r>
            <a:r>
              <a:rPr lang="it-IT" sz="900" spc="-10" dirty="0">
                <a:latin typeface="Times New Roman"/>
                <a:cs typeface="Times New Roman"/>
              </a:rPr>
              <a:t> hit-</a:t>
            </a:r>
            <a:r>
              <a:rPr lang="it-IT" sz="900" spc="-10" dirty="0" err="1">
                <a:latin typeface="Times New Roman"/>
                <a:cs typeface="Times New Roman"/>
              </a:rPr>
              <a:t>map</a:t>
            </a:r>
            <a:r>
              <a:rPr lang="it-IT" sz="900" spc="-10" dirty="0">
                <a:latin typeface="Times New Roman"/>
                <a:cs typeface="Times New Roman"/>
              </a:rPr>
              <a:t> of the crossing </a:t>
            </a:r>
            <a:r>
              <a:rPr lang="it-IT" sz="900" spc="-10" dirty="0" err="1">
                <a:latin typeface="Times New Roman"/>
                <a:cs typeface="Times New Roman"/>
              </a:rPr>
              <a:t>ion</a:t>
            </a:r>
            <a:r>
              <a:rPr lang="it-IT" sz="900" b="1" spc="-10" dirty="0">
                <a:latin typeface="Times New Roman"/>
                <a:cs typeface="Times New Roman"/>
              </a:rPr>
              <a:t>;</a:t>
            </a: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endParaRPr sz="9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9161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58ABE-F048-A9F1-E1BF-08CC6C9A0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F9A67553-E736-FFDD-2EEB-733887B40500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431F6C34-AB9C-4DFC-5595-6C37F07EB73D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2A194264-B09C-3D55-5F5D-1017011AFFBC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87F55441-A6E4-4128-C059-3CCD18AC654E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9C2A81B9-1DF1-B9FE-C825-A48ECEBD9DC3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801F85EF-182C-2C8E-BBC5-EE9D5B7E14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2" name="object 20">
            <a:extLst>
              <a:ext uri="{FF2B5EF4-FFF2-40B4-BE49-F238E27FC236}">
                <a16:creationId xmlns:a16="http://schemas.microsoft.com/office/drawing/2014/main" id="{DAD5E36B-E71F-84EB-91B9-546BC99757D8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121346C2-DA85-3ED3-EC91-76943DD9F70A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3F8B29-0E3E-47BB-3951-F7C3E9FE3768}"/>
              </a:ext>
            </a:extLst>
          </p:cNvPr>
          <p:cNvSpPr txBox="1"/>
          <p:nvPr/>
        </p:nvSpPr>
        <p:spPr>
          <a:xfrm>
            <a:off x="107027" y="13900"/>
            <a:ext cx="4390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it-IT" sz="12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</a:t>
            </a:r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tracker &amp; SiC detector </a:t>
            </a:r>
            <a:r>
              <a:rPr lang="it-IT" sz="12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INFN-LNS Catania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AB44A3AA-1FC1-A7B9-8981-D8C42EBCAE1C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D7705EA0-26E1-A231-84EA-F2416AB845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Rettangolo 36">
            <a:extLst>
              <a:ext uri="{FF2B5EF4-FFF2-40B4-BE49-F238E27FC236}">
                <a16:creationId xmlns:a16="http://schemas.microsoft.com/office/drawing/2014/main" id="{674CD5C8-4A89-BF5F-5A4C-E8C2A0A8B47F}"/>
              </a:ext>
            </a:extLst>
          </p:cNvPr>
          <p:cNvSpPr/>
          <p:nvPr/>
        </p:nvSpPr>
        <p:spPr>
          <a:xfrm>
            <a:off x="5092700" y="838977"/>
            <a:ext cx="673100" cy="15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344EA5CB-5E06-C84E-9608-EA3B780968AB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rgbClr val="002060"/>
                </a:solidFill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Immagine 11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A11D96B4-C871-9EFD-C295-6C0AA1B707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86" y="868123"/>
            <a:ext cx="2509636" cy="1073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859F8A3A-C3C0-6D37-6AE5-632B7C908CAF}"/>
                  </a:ext>
                </a:extLst>
              </p:cNvPr>
              <p:cNvSpPr txBox="1"/>
              <p:nvPr/>
            </p:nvSpPr>
            <p:spPr>
              <a:xfrm>
                <a:off x="3214305" y="363036"/>
                <a:ext cx="1098812" cy="44736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it-IT" sz="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0" lang="it-IT" sz="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kumimoji="0" lang="it-IT" sz="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it-IT" sz="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𝑃𝑎𝑑𝑠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0" lang="it-IT" sz="9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kumimoji="0" lang="it-IT" sz="9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859F8A3A-C3C0-6D37-6AE5-632B7C908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05" y="363036"/>
                <a:ext cx="1098812" cy="447367"/>
              </a:xfrm>
              <a:prstGeom prst="rect">
                <a:avLst/>
              </a:prstGeom>
              <a:blipFill>
                <a:blip r:embed="rId11"/>
                <a:stretch>
                  <a:fillRect t="-36000" b="-6266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object 9">
            <a:extLst>
              <a:ext uri="{FF2B5EF4-FFF2-40B4-BE49-F238E27FC236}">
                <a16:creationId xmlns:a16="http://schemas.microsoft.com/office/drawing/2014/main" id="{D8EF4EDF-4878-E8D1-CB73-1B5C7CB5A8B2}"/>
              </a:ext>
            </a:extLst>
          </p:cNvPr>
          <p:cNvGrpSpPr/>
          <p:nvPr/>
        </p:nvGrpSpPr>
        <p:grpSpPr>
          <a:xfrm>
            <a:off x="2676221" y="2161036"/>
            <a:ext cx="2339519" cy="719302"/>
            <a:chOff x="910323" y="568601"/>
            <a:chExt cx="4090035" cy="594433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5386D424-DDE5-DC6C-4C51-63405D07B2B2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0F4F1FB6-4FF3-EFA9-F395-2410A7D17244}"/>
                </a:ext>
              </a:extLst>
            </p:cNvPr>
            <p:cNvSpPr/>
            <p:nvPr/>
          </p:nvSpPr>
          <p:spPr>
            <a:xfrm>
              <a:off x="910323" y="703619"/>
              <a:ext cx="4090035" cy="459415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14">
            <a:extLst>
              <a:ext uri="{FF2B5EF4-FFF2-40B4-BE49-F238E27FC236}">
                <a16:creationId xmlns:a16="http://schemas.microsoft.com/office/drawing/2014/main" id="{3F8EF998-E38F-C950-DCDF-706AFEFCB85E}"/>
              </a:ext>
            </a:extLst>
          </p:cNvPr>
          <p:cNvSpPr txBox="1"/>
          <p:nvPr/>
        </p:nvSpPr>
        <p:spPr>
          <a:xfrm>
            <a:off x="2686023" y="2352735"/>
            <a:ext cx="2272362" cy="555921"/>
          </a:xfrm>
          <a:prstGeom prst="rect">
            <a:avLst/>
          </a:prstGeom>
          <a:noFill/>
        </p:spPr>
        <p:txBody>
          <a:bodyPr vert="horz" wrap="square" lIns="0" tIns="62865" rIns="0" bIns="0" rtlCol="0">
            <a:spAutoFit/>
          </a:bodyPr>
          <a:lstStyle/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spc="-20" dirty="0">
                <a:latin typeface="Times New Roman"/>
                <a:cs typeface="Times New Roman"/>
              </a:rPr>
              <a:t>Good </a:t>
            </a:r>
            <a:r>
              <a:rPr lang="it-IT" sz="900" spc="-20" dirty="0" err="1">
                <a:latin typeface="Times New Roman"/>
                <a:cs typeface="Times New Roman"/>
              </a:rPr>
              <a:t>quality</a:t>
            </a:r>
            <a:r>
              <a:rPr lang="it-IT" sz="900" spc="-20" dirty="0">
                <a:latin typeface="Times New Roman"/>
                <a:cs typeface="Times New Roman"/>
              </a:rPr>
              <a:t> track </a:t>
            </a:r>
            <a:r>
              <a:rPr lang="it-IT" sz="900" spc="-20" dirty="0" err="1">
                <a:latin typeface="Times New Roman"/>
                <a:cs typeface="Times New Roman"/>
              </a:rPr>
              <a:t>reconstruction</a:t>
            </a:r>
            <a:r>
              <a:rPr lang="it-IT" sz="900" spc="-20" dirty="0">
                <a:latin typeface="Times New Roman"/>
                <a:cs typeface="Times New Roman"/>
              </a:rPr>
              <a:t>;</a:t>
            </a: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spc="-20" dirty="0" err="1">
                <a:latin typeface="Times New Roman"/>
                <a:cs typeface="Times New Roman"/>
              </a:rPr>
              <a:t>Angles</a:t>
            </a:r>
            <a:r>
              <a:rPr lang="it-IT" sz="900" spc="-20" dirty="0">
                <a:latin typeface="Times New Roman"/>
                <a:cs typeface="Times New Roman"/>
              </a:rPr>
              <a:t> </a:t>
            </a:r>
            <a:r>
              <a:rPr lang="it-IT" sz="900" spc="-20" dirty="0" err="1">
                <a:latin typeface="Times New Roman"/>
                <a:cs typeface="Times New Roman"/>
              </a:rPr>
              <a:t>compatible</a:t>
            </a:r>
            <a:r>
              <a:rPr lang="it-IT" sz="900" spc="-20" dirty="0">
                <a:latin typeface="Times New Roman"/>
                <a:cs typeface="Times New Roman"/>
              </a:rPr>
              <a:t> with the set </a:t>
            </a:r>
            <a:r>
              <a:rPr lang="it-IT" sz="900" spc="-20" dirty="0" err="1">
                <a:latin typeface="Times New Roman"/>
                <a:cs typeface="Times New Roman"/>
              </a:rPr>
              <a:t>geometry</a:t>
            </a:r>
            <a:endParaRPr lang="it-IT" sz="900" spc="-10" dirty="0">
              <a:latin typeface="Times New Roman"/>
              <a:cs typeface="Times New Roman"/>
            </a:endParaRP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713E87E-19B0-3DE8-63E2-EBA7A6C3ABF7}"/>
              </a:ext>
            </a:extLst>
          </p:cNvPr>
          <p:cNvSpPr txBox="1"/>
          <p:nvPr/>
        </p:nvSpPr>
        <p:spPr>
          <a:xfrm>
            <a:off x="2676221" y="2110068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Remarks</a:t>
            </a:r>
            <a:endParaRPr lang="it-IT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Immagine 29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98F1BAC0-40D6-3E3F-4A9F-4B012C705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" y="1646658"/>
            <a:ext cx="2167917" cy="1263600"/>
          </a:xfrm>
          <a:prstGeom prst="rect">
            <a:avLst/>
          </a:prstGeom>
        </p:spPr>
      </p:pic>
      <p:sp>
        <p:nvSpPr>
          <p:cNvPr id="11" name="object 21">
            <a:extLst>
              <a:ext uri="{FF2B5EF4-FFF2-40B4-BE49-F238E27FC236}">
                <a16:creationId xmlns:a16="http://schemas.microsoft.com/office/drawing/2014/main" id="{36D6F7B9-0754-FE36-5870-E12746ECBA59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r>
              <a:rPr sz="50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0" dirty="0">
                <a:solidFill>
                  <a:srgbClr val="FFFFFF"/>
                </a:solidFill>
                <a:latin typeface="Times New Roman"/>
                <a:cs typeface="Times New Roman"/>
              </a:rPr>
              <a:t>3/5</a:t>
            </a:r>
            <a:endParaRPr sz="500" dirty="0">
              <a:latin typeface="Times New Roman"/>
              <a:cs typeface="Times New Roman"/>
            </a:endParaRPr>
          </a:p>
        </p:txBody>
      </p:sp>
      <p:grpSp>
        <p:nvGrpSpPr>
          <p:cNvPr id="16" name="object 9">
            <a:extLst>
              <a:ext uri="{FF2B5EF4-FFF2-40B4-BE49-F238E27FC236}">
                <a16:creationId xmlns:a16="http://schemas.microsoft.com/office/drawing/2014/main" id="{D4804E12-EBEB-D2B8-224C-809F01762EEA}"/>
              </a:ext>
            </a:extLst>
          </p:cNvPr>
          <p:cNvGrpSpPr/>
          <p:nvPr/>
        </p:nvGrpSpPr>
        <p:grpSpPr>
          <a:xfrm>
            <a:off x="172443" y="363036"/>
            <a:ext cx="2430747" cy="1097372"/>
            <a:chOff x="910323" y="568601"/>
            <a:chExt cx="4090035" cy="906871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AD1AC36B-16CC-369C-154C-7CD352CEE8D3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A94718B1-724F-5F8F-0F0D-D0A28937FE25}"/>
                </a:ext>
              </a:extLst>
            </p:cNvPr>
            <p:cNvSpPr/>
            <p:nvPr/>
          </p:nvSpPr>
          <p:spPr>
            <a:xfrm>
              <a:off x="910323" y="703619"/>
              <a:ext cx="4090035" cy="771853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A4BD825-D0D0-6C10-3247-803B6ECC5AA8}"/>
              </a:ext>
            </a:extLst>
          </p:cNvPr>
          <p:cNvSpPr txBox="1"/>
          <p:nvPr/>
        </p:nvSpPr>
        <p:spPr>
          <a:xfrm>
            <a:off x="181140" y="322866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setup</a:t>
            </a:r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id="{D863E092-C152-FC46-6ADD-A8C7D7038909}"/>
              </a:ext>
            </a:extLst>
          </p:cNvPr>
          <p:cNvSpPr txBox="1"/>
          <p:nvPr/>
        </p:nvSpPr>
        <p:spPr>
          <a:xfrm>
            <a:off x="120178" y="526413"/>
            <a:ext cx="2436293" cy="1048364"/>
          </a:xfrm>
          <a:prstGeom prst="rect">
            <a:avLst/>
          </a:prstGeom>
          <a:noFill/>
        </p:spPr>
        <p:txBody>
          <a:bodyPr vert="horz" wrap="square" lIns="0" tIns="62865" rIns="0" bIns="0" rtlCol="0">
            <a:spAutoFit/>
          </a:bodyPr>
          <a:lstStyle/>
          <a:p>
            <a:pPr marL="300355" indent="-171450">
              <a:lnSpc>
                <a:spcPct val="100000"/>
              </a:lnSpc>
              <a:spcBef>
                <a:spcPts val="495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sz="900" b="1" spc="-35" dirty="0">
                <a:latin typeface="Times New Roman"/>
                <a:cs typeface="Times New Roman"/>
              </a:rPr>
              <a:t>Probe:</a:t>
            </a:r>
            <a:r>
              <a:rPr sz="900" b="1" spc="15" dirty="0">
                <a:latin typeface="Times New Roman"/>
                <a:cs typeface="Times New Roman"/>
              </a:rPr>
              <a:t> </a:t>
            </a:r>
            <a:r>
              <a:rPr lang="it-IT" sz="900" spc="15" dirty="0" err="1">
                <a:latin typeface="Times New Roman"/>
                <a:cs typeface="Times New Roman"/>
              </a:rPr>
              <a:t>collimated</a:t>
            </a:r>
            <a:r>
              <a:rPr lang="it-IT" sz="900" spc="15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Cambria"/>
                <a:cs typeface="Cambria"/>
              </a:rPr>
              <a:t>α</a:t>
            </a:r>
            <a:r>
              <a:rPr sz="900" spc="15" dirty="0">
                <a:latin typeface="Cambria"/>
                <a:cs typeface="Cambria"/>
              </a:rPr>
              <a:t> </a:t>
            </a:r>
            <a:r>
              <a:rPr sz="900" spc="-45" dirty="0">
                <a:latin typeface="Times New Roman"/>
                <a:cs typeface="Times New Roman"/>
              </a:rPr>
              <a:t>by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spc="-82" baseline="27777" dirty="0">
                <a:latin typeface="Times New Roman"/>
                <a:cs typeface="Times New Roman"/>
              </a:rPr>
              <a:t>241</a:t>
            </a:r>
            <a:r>
              <a:rPr sz="900" i="1" spc="-55" dirty="0">
                <a:latin typeface="Palatino Linotype"/>
                <a:cs typeface="Palatino Linotype"/>
              </a:rPr>
              <a:t>Am</a:t>
            </a:r>
            <a:r>
              <a:rPr sz="900" i="1" spc="-25" dirty="0">
                <a:latin typeface="Palatino Linotype"/>
                <a:cs typeface="Palatino Linotype"/>
              </a:rPr>
              <a:t> </a:t>
            </a:r>
            <a:r>
              <a:rPr sz="900" dirty="0">
                <a:latin typeface="Cambria"/>
                <a:cs typeface="Cambria"/>
              </a:rPr>
              <a:t>α</a:t>
            </a:r>
            <a:r>
              <a:rPr sz="900" dirty="0">
                <a:latin typeface="Times New Roman"/>
                <a:cs typeface="Times New Roman"/>
              </a:rPr>
              <a:t>-</a:t>
            </a:r>
            <a:r>
              <a:rPr sz="900" spc="-10" dirty="0">
                <a:latin typeface="Times New Roman"/>
                <a:cs typeface="Times New Roman"/>
              </a:rPr>
              <a:t>source;</a:t>
            </a:r>
            <a:endParaRPr sz="900" dirty="0">
              <a:latin typeface="Times New Roman"/>
              <a:cs typeface="Times New Roman"/>
            </a:endParaRP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sz="900" b="1" spc="-20" dirty="0">
                <a:latin typeface="Times New Roman"/>
                <a:cs typeface="Times New Roman"/>
              </a:rPr>
              <a:t>Working</a:t>
            </a:r>
            <a:r>
              <a:rPr sz="900" b="1" spc="-15" dirty="0">
                <a:latin typeface="Times New Roman"/>
                <a:cs typeface="Times New Roman"/>
              </a:rPr>
              <a:t> </a:t>
            </a:r>
            <a:r>
              <a:rPr sz="900" b="1" spc="-30" dirty="0">
                <a:latin typeface="Times New Roman"/>
                <a:cs typeface="Times New Roman"/>
              </a:rPr>
              <a:t>regime:</a:t>
            </a:r>
            <a:r>
              <a:rPr sz="900" b="1" spc="-20" dirty="0">
                <a:latin typeface="Times New Roman"/>
                <a:cs typeface="Times New Roman"/>
              </a:rPr>
              <a:t> </a:t>
            </a:r>
            <a:r>
              <a:rPr sz="900" spc="-20" dirty="0">
                <a:latin typeface="Times New Roman"/>
                <a:cs typeface="Times New Roman"/>
              </a:rPr>
              <a:t>i-</a:t>
            </a:r>
            <a:r>
              <a:rPr sz="900" dirty="0">
                <a:latin typeface="Times New Roman"/>
                <a:cs typeface="Times New Roman"/>
              </a:rPr>
              <a:t>C</a:t>
            </a:r>
            <a:r>
              <a:rPr sz="900" baseline="-11904" dirty="0">
                <a:latin typeface="Times New Roman"/>
                <a:cs typeface="Times New Roman"/>
              </a:rPr>
              <a:t>4</a:t>
            </a:r>
            <a:r>
              <a:rPr sz="900" dirty="0">
                <a:latin typeface="Times New Roman"/>
                <a:cs typeface="Times New Roman"/>
              </a:rPr>
              <a:t>H</a:t>
            </a:r>
            <a:r>
              <a:rPr sz="900" baseline="-11904" dirty="0">
                <a:latin typeface="Times New Roman"/>
                <a:cs typeface="Times New Roman"/>
              </a:rPr>
              <a:t>10</a:t>
            </a:r>
            <a:r>
              <a:rPr sz="900" spc="104" baseline="-11904" dirty="0">
                <a:latin typeface="Times New Roman"/>
                <a:cs typeface="Times New Roman"/>
              </a:rPr>
              <a:t> </a:t>
            </a:r>
            <a:r>
              <a:rPr sz="900" spc="-185" dirty="0">
                <a:latin typeface="Times New Roman"/>
                <a:cs typeface="Times New Roman"/>
              </a:rPr>
              <a:t>@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Times New Roman"/>
                <a:cs typeface="Times New Roman"/>
              </a:rPr>
              <a:t>[10</a:t>
            </a:r>
            <a:r>
              <a:rPr lang="it-IT" sz="900" spc="-25" dirty="0">
                <a:latin typeface="Cambria"/>
                <a:cs typeface="Times New Roman"/>
              </a:rPr>
              <a:t>-</a:t>
            </a:r>
            <a:r>
              <a:rPr sz="900" spc="-25" dirty="0">
                <a:latin typeface="Times New Roman"/>
                <a:cs typeface="Times New Roman"/>
              </a:rPr>
              <a:t>30]</a:t>
            </a:r>
            <a:r>
              <a:rPr sz="900" spc="-5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mbar;</a:t>
            </a:r>
            <a:endParaRPr lang="it-IT" sz="900" spc="-10" dirty="0">
              <a:latin typeface="Times New Roman"/>
              <a:cs typeface="Times New Roman"/>
            </a:endParaRP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b="1" spc="-10" dirty="0">
                <a:latin typeface="Times New Roman"/>
                <a:cs typeface="Times New Roman"/>
              </a:rPr>
              <a:t>M-THGEM: </a:t>
            </a:r>
            <a:r>
              <a:rPr lang="it-IT" sz="900" spc="-10" dirty="0" err="1">
                <a:latin typeface="Times New Roman"/>
                <a:cs typeface="Times New Roman"/>
              </a:rPr>
              <a:t>ideal</a:t>
            </a:r>
            <a:r>
              <a:rPr lang="it-IT" sz="900" spc="-10" dirty="0">
                <a:latin typeface="Times New Roman"/>
                <a:cs typeface="Times New Roman"/>
              </a:rPr>
              <a:t> for high-rate </a:t>
            </a:r>
            <a:r>
              <a:rPr lang="it-IT" sz="900" spc="-10" dirty="0" err="1">
                <a:latin typeface="Times New Roman"/>
                <a:cs typeface="Times New Roman"/>
              </a:rPr>
              <a:t>ion</a:t>
            </a:r>
            <a:r>
              <a:rPr lang="it-IT" sz="900" spc="-10" dirty="0">
                <a:latin typeface="Times New Roman"/>
                <a:cs typeface="Times New Roman"/>
              </a:rPr>
              <a:t> </a:t>
            </a:r>
            <a:r>
              <a:rPr lang="it-IT" sz="900" spc="-10" dirty="0" err="1">
                <a:latin typeface="Times New Roman"/>
                <a:cs typeface="Times New Roman"/>
              </a:rPr>
              <a:t>detection</a:t>
            </a:r>
            <a:r>
              <a:rPr lang="it-IT" sz="900" b="1" spc="-10" dirty="0">
                <a:latin typeface="Times New Roman"/>
                <a:cs typeface="Times New Roman"/>
              </a:rPr>
              <a:t>;</a:t>
            </a: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b="1" spc="-10" dirty="0" err="1">
                <a:latin typeface="Times New Roman"/>
                <a:cs typeface="Times New Roman"/>
              </a:rPr>
              <a:t>Segmented</a:t>
            </a:r>
            <a:r>
              <a:rPr lang="it-IT" sz="900" b="1" spc="-10" dirty="0">
                <a:latin typeface="Times New Roman"/>
                <a:cs typeface="Times New Roman"/>
              </a:rPr>
              <a:t> </a:t>
            </a:r>
            <a:r>
              <a:rPr lang="it-IT" sz="900" b="1" spc="-10" dirty="0" err="1">
                <a:latin typeface="Times New Roman"/>
                <a:cs typeface="Times New Roman"/>
              </a:rPr>
              <a:t>anode</a:t>
            </a:r>
            <a:r>
              <a:rPr lang="it-IT" sz="900" b="1" spc="-10" dirty="0">
                <a:latin typeface="Times New Roman"/>
                <a:cs typeface="Times New Roman"/>
              </a:rPr>
              <a:t>: </a:t>
            </a:r>
            <a:r>
              <a:rPr lang="it-IT" sz="900" spc="-10" dirty="0">
                <a:latin typeface="Times New Roman"/>
                <a:cs typeface="Times New Roman"/>
              </a:rPr>
              <a:t>to </a:t>
            </a:r>
            <a:r>
              <a:rPr lang="it-IT" sz="900" spc="-10" dirty="0" err="1">
                <a:latin typeface="Times New Roman"/>
                <a:cs typeface="Times New Roman"/>
              </a:rPr>
              <a:t>get</a:t>
            </a:r>
            <a:r>
              <a:rPr lang="it-IT" sz="900" spc="-10" dirty="0">
                <a:latin typeface="Times New Roman"/>
                <a:cs typeface="Times New Roman"/>
              </a:rPr>
              <a:t> hit-</a:t>
            </a:r>
            <a:r>
              <a:rPr lang="it-IT" sz="900" spc="-10" dirty="0" err="1">
                <a:latin typeface="Times New Roman"/>
                <a:cs typeface="Times New Roman"/>
              </a:rPr>
              <a:t>map</a:t>
            </a:r>
            <a:r>
              <a:rPr lang="it-IT" sz="900" spc="-10" dirty="0">
                <a:latin typeface="Times New Roman"/>
                <a:cs typeface="Times New Roman"/>
              </a:rPr>
              <a:t> of the crossing </a:t>
            </a:r>
            <a:r>
              <a:rPr lang="it-IT" sz="900" spc="-10" dirty="0" err="1">
                <a:latin typeface="Times New Roman"/>
                <a:cs typeface="Times New Roman"/>
              </a:rPr>
              <a:t>ion</a:t>
            </a:r>
            <a:r>
              <a:rPr lang="it-IT" sz="900" b="1" spc="-10" dirty="0">
                <a:latin typeface="Times New Roman"/>
                <a:cs typeface="Times New Roman"/>
              </a:rPr>
              <a:t>;</a:t>
            </a: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endParaRPr sz="9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1586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03CB2-D338-5E6C-9EE4-61FEE836C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7F68763F-E8AE-FA87-D2D4-5B0D8011E6DA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6BBF4BAD-4641-1ACE-5ADD-A7CF35906AF2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39C89EAD-18BC-8B93-B77E-E1FC1C6F4866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A534444C-F879-4FE0-96AB-51256BCE02B0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D3593442-2961-2E22-491D-7B1E431EC561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A1769313-4AD3-10A5-779F-CC1975793CF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2" name="object 20">
            <a:extLst>
              <a:ext uri="{FF2B5EF4-FFF2-40B4-BE49-F238E27FC236}">
                <a16:creationId xmlns:a16="http://schemas.microsoft.com/office/drawing/2014/main" id="{843615B6-D576-4BB4-F753-CF438C4E8D92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D2210896-19C7-3A4E-8E02-3175B95D4E75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p:grpSp>
        <p:nvGrpSpPr>
          <p:cNvPr id="3" name="object 9">
            <a:extLst>
              <a:ext uri="{FF2B5EF4-FFF2-40B4-BE49-F238E27FC236}">
                <a16:creationId xmlns:a16="http://schemas.microsoft.com/office/drawing/2014/main" id="{886CD71D-617F-F849-03C5-D93E0CE63AF6}"/>
              </a:ext>
            </a:extLst>
          </p:cNvPr>
          <p:cNvGrpSpPr/>
          <p:nvPr/>
        </p:nvGrpSpPr>
        <p:grpSpPr>
          <a:xfrm>
            <a:off x="172443" y="363036"/>
            <a:ext cx="2301401" cy="1002277"/>
            <a:chOff x="910323" y="568601"/>
            <a:chExt cx="4090035" cy="828284"/>
          </a:xfrm>
        </p:grpSpPr>
        <p:sp>
          <p:nvSpPr>
            <p:cNvPr id="4" name="object 10">
              <a:extLst>
                <a:ext uri="{FF2B5EF4-FFF2-40B4-BE49-F238E27FC236}">
                  <a16:creationId xmlns:a16="http://schemas.microsoft.com/office/drawing/2014/main" id="{C221CF19-BE81-7141-B024-7064F03DD7D7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11">
              <a:extLst>
                <a:ext uri="{FF2B5EF4-FFF2-40B4-BE49-F238E27FC236}">
                  <a16:creationId xmlns:a16="http://schemas.microsoft.com/office/drawing/2014/main" id="{06C9E3BE-581E-BF58-BE29-82F223A5FEE2}"/>
                </a:ext>
              </a:extLst>
            </p:cNvPr>
            <p:cNvSpPr/>
            <p:nvPr/>
          </p:nvSpPr>
          <p:spPr>
            <a:xfrm>
              <a:off x="910323" y="703618"/>
              <a:ext cx="4090035" cy="693267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6255CE0-0449-F56D-5DA2-17BDF67770B1}"/>
              </a:ext>
            </a:extLst>
          </p:cNvPr>
          <p:cNvSpPr txBox="1"/>
          <p:nvPr/>
        </p:nvSpPr>
        <p:spPr>
          <a:xfrm>
            <a:off x="107027" y="13900"/>
            <a:ext cx="400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it-IT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it-IT" sz="1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IFUSP – </a:t>
            </a:r>
            <a:r>
              <a:rPr lang="it-IT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São</a:t>
            </a:r>
            <a:r>
              <a:rPr lang="it-IT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Paulo (Br)</a:t>
            </a:r>
            <a:endParaRPr lang="it-IT" sz="1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5AF5A0-3B18-A3F2-8CA5-92D3181997F4}"/>
              </a:ext>
            </a:extLst>
          </p:cNvPr>
          <p:cNvSpPr txBox="1"/>
          <p:nvPr/>
        </p:nvSpPr>
        <p:spPr>
          <a:xfrm>
            <a:off x="181140" y="322866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setup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0ADB36F3-BC9A-9860-9009-1B5B80825EE2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0ADB36F3-BC9A-9860-9009-1B5B80825E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4">
                <a:extLst>
                  <a:ext uri="{FF2B5EF4-FFF2-40B4-BE49-F238E27FC236}">
                    <a16:creationId xmlns:a16="http://schemas.microsoft.com/office/drawing/2014/main" id="{2A047533-DF4D-6E5E-747F-E9E9D5CA4136}"/>
                  </a:ext>
                </a:extLst>
              </p:cNvPr>
              <p:cNvSpPr txBox="1"/>
              <p:nvPr/>
            </p:nvSpPr>
            <p:spPr>
              <a:xfrm>
                <a:off x="217712" y="498827"/>
                <a:ext cx="2272362" cy="947952"/>
              </a:xfrm>
              <a:prstGeom prst="rect">
                <a:avLst/>
              </a:prstGeom>
              <a:noFill/>
            </p:spPr>
            <p:txBody>
              <a:bodyPr vert="horz" wrap="square" lIns="0" tIns="62865" rIns="0" bIns="0" rtlCol="0">
                <a:spAutoFit/>
              </a:bodyPr>
              <a:lstStyle/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900" b="1" i="1" cap="small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𝜶</m:t>
                    </m:r>
                  </m:oMath>
                </a14:m>
                <a:r>
                  <a:rPr lang="it-IT" sz="900" b="1" cap="smal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it-IT" sz="9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</a:t>
                </a:r>
                <a:r>
                  <a:rPr lang="it-IT" sz="900" b="1" cap="smal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:r>
                  <a:rPr lang="it-IT" sz="900" b="1" cap="smal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Pelletron</a:t>
                </a:r>
                <a:r>
                  <a:rPr lang="it-IT" sz="900" b="1" cap="smal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beams</a:t>
                </a:r>
                <a:r>
                  <a:rPr lang="it-IT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28650" lvl="1" indent="-171450">
                  <a:buClr>
                    <a:srgbClr val="D3A826"/>
                  </a:buCl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900" b="1" i="1" cap="small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  <m:e>
                        <m:r>
                          <a:rPr lang="it-IT" sz="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sPre>
                    <m:r>
                      <a:rPr lang="it-IT" sz="9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it-IT" sz="9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Pre>
                      <m:sPrePr>
                        <m:ctrlPr>
                          <a:rPr lang="it-IT" sz="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p>
                      <m:e>
                        <m:r>
                          <a:rPr lang="it-IT" sz="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sup>
                      <m:e>
                        <m:r>
                          <a:rPr lang="it-IT" sz="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</m:sPre>
                  </m:oMath>
                </a14:m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r>
                  <a:rPr lang="it-IT" sz="900" b="1" cap="smal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Safiira</a:t>
                </a:r>
                <a:r>
                  <a:rPr lang="it-IT" sz="900" b="1" cap="small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setup:</a:t>
                </a:r>
              </a:p>
              <a:p>
                <a:pPr marL="628650" lvl="1" indent="-171450">
                  <a:buClr>
                    <a:srgbClr val="D3A826"/>
                  </a:buClr>
                  <a:buFont typeface="Wingdings" panose="05000000000000000000" pitchFamily="2" charset="2"/>
                  <a:buChar char="v"/>
                </a:pP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spot: 300 </a:t>
                </a:r>
                <a14:m>
                  <m:oMath xmlns:m="http://schemas.openxmlformats.org/officeDocument/2006/math">
                    <m:r>
                      <a:rPr lang="it-IT" sz="9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m;</a:t>
                </a:r>
              </a:p>
              <a:p>
                <a:pPr marL="628650" lvl="1" indent="-171450">
                  <a:buClr>
                    <a:srgbClr val="D3A826"/>
                  </a:buClr>
                  <a:buFont typeface="Wingdings" panose="05000000000000000000" pitchFamily="2" charset="2"/>
                  <a:buChar char="v"/>
                </a:pP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Angular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divergency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0.2° FWHM</a:t>
                </a:r>
              </a:p>
              <a:p>
                <a:pPr marL="300355" indent="-171450">
                  <a:lnSpc>
                    <a:spcPct val="100000"/>
                  </a:lnSpc>
                  <a:spcBef>
                    <a:spcPts val="290"/>
                  </a:spcBef>
                  <a:buClr>
                    <a:srgbClr val="CC9900"/>
                  </a:buClr>
                  <a:buFont typeface="Wingdings" panose="05000000000000000000" pitchFamily="2" charset="2"/>
                  <a:buChar char="Ø"/>
                  <a:tabLst>
                    <a:tab pos="288925" algn="l"/>
                  </a:tabLst>
                </a:pPr>
                <a:endParaRPr sz="9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8" name="object 14">
                <a:extLst>
                  <a:ext uri="{FF2B5EF4-FFF2-40B4-BE49-F238E27FC236}">
                    <a16:creationId xmlns:a16="http://schemas.microsoft.com/office/drawing/2014/main" id="{2A047533-DF4D-6E5E-747F-E9E9D5CA4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2" y="498827"/>
                <a:ext cx="2272362" cy="947952"/>
              </a:xfrm>
              <a:prstGeom prst="rect">
                <a:avLst/>
              </a:prstGeom>
              <a:blipFill>
                <a:blip r:embed="rId6"/>
                <a:stretch>
                  <a:fillRect l="-29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object 9">
            <a:extLst>
              <a:ext uri="{FF2B5EF4-FFF2-40B4-BE49-F238E27FC236}">
                <a16:creationId xmlns:a16="http://schemas.microsoft.com/office/drawing/2014/main" id="{8D6B0255-3554-ADE5-E7F6-1E5D290F3F0F}"/>
              </a:ext>
            </a:extLst>
          </p:cNvPr>
          <p:cNvGrpSpPr/>
          <p:nvPr/>
        </p:nvGrpSpPr>
        <p:grpSpPr>
          <a:xfrm>
            <a:off x="2094129" y="2386569"/>
            <a:ext cx="2936852" cy="683849"/>
            <a:chOff x="910323" y="544281"/>
            <a:chExt cx="4097122" cy="654829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94972FE4-D2D2-9B7F-6BEA-8320AD9FFF6D}"/>
                </a:ext>
              </a:extLst>
            </p:cNvPr>
            <p:cNvSpPr/>
            <p:nvPr/>
          </p:nvSpPr>
          <p:spPr>
            <a:xfrm flipV="1">
              <a:off x="917410" y="544281"/>
              <a:ext cx="4090035" cy="155126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11">
              <a:extLst>
                <a:ext uri="{FF2B5EF4-FFF2-40B4-BE49-F238E27FC236}">
                  <a16:creationId xmlns:a16="http://schemas.microsoft.com/office/drawing/2014/main" id="{ADD62BE9-BF97-7F10-7914-1E98085E058A}"/>
                </a:ext>
              </a:extLst>
            </p:cNvPr>
            <p:cNvSpPr/>
            <p:nvPr/>
          </p:nvSpPr>
          <p:spPr>
            <a:xfrm>
              <a:off x="910323" y="703619"/>
              <a:ext cx="4090035" cy="495491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6" name="object 14">
            <a:extLst>
              <a:ext uri="{FF2B5EF4-FFF2-40B4-BE49-F238E27FC236}">
                <a16:creationId xmlns:a16="http://schemas.microsoft.com/office/drawing/2014/main" id="{96154068-5075-902B-C427-873B35B9E8E1}"/>
              </a:ext>
            </a:extLst>
          </p:cNvPr>
          <p:cNvSpPr txBox="1"/>
          <p:nvPr/>
        </p:nvSpPr>
        <p:spPr>
          <a:xfrm>
            <a:off x="2047898" y="2504694"/>
            <a:ext cx="2931772" cy="517449"/>
          </a:xfrm>
          <a:prstGeom prst="rect">
            <a:avLst/>
          </a:prstGeom>
          <a:noFill/>
        </p:spPr>
        <p:txBody>
          <a:bodyPr vert="horz" wrap="square" lIns="0" tIns="62865" rIns="0" bIns="0" rtlCol="0">
            <a:spAutoFit/>
          </a:bodyPr>
          <a:lstStyle/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dirty="0" err="1">
                <a:latin typeface="Times New Roman"/>
                <a:cs typeface="Times New Roman"/>
              </a:rPr>
              <a:t>Experimental</a:t>
            </a:r>
            <a:r>
              <a:rPr lang="it-IT" sz="900" dirty="0">
                <a:latin typeface="Times New Roman"/>
                <a:cs typeface="Times New Roman"/>
              </a:rPr>
              <a:t> dots </a:t>
            </a:r>
            <a:r>
              <a:rPr lang="it-IT" sz="900" dirty="0" err="1">
                <a:latin typeface="Times New Roman"/>
                <a:cs typeface="Times New Roman"/>
              </a:rPr>
              <a:t>roughly</a:t>
            </a:r>
            <a:r>
              <a:rPr lang="it-IT" sz="900" dirty="0">
                <a:latin typeface="Times New Roman"/>
                <a:cs typeface="Times New Roman"/>
              </a:rPr>
              <a:t> follow the </a:t>
            </a:r>
            <a:r>
              <a:rPr lang="it-IT" sz="900" dirty="0" err="1">
                <a:latin typeface="Times New Roman"/>
                <a:cs typeface="Times New Roman"/>
              </a:rPr>
              <a:t>predicted</a:t>
            </a:r>
            <a:r>
              <a:rPr lang="it-IT" sz="900" dirty="0">
                <a:latin typeface="Times New Roman"/>
                <a:cs typeface="Times New Roman"/>
              </a:rPr>
              <a:t> </a:t>
            </a:r>
            <a:r>
              <a:rPr lang="it-IT" sz="900" dirty="0" err="1">
                <a:latin typeface="Times New Roman"/>
                <a:cs typeface="Times New Roman"/>
              </a:rPr>
              <a:t>behavior</a:t>
            </a:r>
            <a:r>
              <a:rPr lang="it-IT" sz="900" dirty="0">
                <a:latin typeface="Times New Roman"/>
                <a:cs typeface="Times New Roman"/>
              </a:rPr>
              <a:t>;</a:t>
            </a:r>
          </a:p>
          <a:p>
            <a:pPr marL="300355" indent="-171450">
              <a:lnSpc>
                <a:spcPct val="100000"/>
              </a:lnSpc>
              <a:spcBef>
                <a:spcPts val="290"/>
              </a:spcBef>
              <a:buClr>
                <a:srgbClr val="CC9900"/>
              </a:buClr>
              <a:buFont typeface="Wingdings" panose="05000000000000000000" pitchFamily="2" charset="2"/>
              <a:buChar char="Ø"/>
              <a:tabLst>
                <a:tab pos="288925" algn="l"/>
              </a:tabLst>
            </a:pPr>
            <a:r>
              <a:rPr lang="it-IT" sz="900" dirty="0">
                <a:latin typeface="Times New Roman"/>
                <a:cs typeface="Times New Roman"/>
              </a:rPr>
              <a:t>Agreement </a:t>
            </a:r>
            <a:r>
              <a:rPr lang="it-IT" sz="900" dirty="0" err="1">
                <a:latin typeface="Times New Roman"/>
                <a:cs typeface="Times New Roman"/>
              </a:rPr>
              <a:t>between</a:t>
            </a:r>
            <a:r>
              <a:rPr lang="it-IT" sz="900" dirty="0">
                <a:latin typeface="Times New Roman"/>
                <a:cs typeface="Times New Roman"/>
              </a:rPr>
              <a:t> </a:t>
            </a:r>
            <a:r>
              <a:rPr lang="it-IT" sz="900" dirty="0" err="1">
                <a:latin typeface="Times New Roman"/>
                <a:cs typeface="Times New Roman"/>
              </a:rPr>
              <a:t>predictions</a:t>
            </a:r>
            <a:r>
              <a:rPr lang="it-IT" sz="900" dirty="0">
                <a:latin typeface="Times New Roman"/>
                <a:cs typeface="Times New Roman"/>
              </a:rPr>
              <a:t> and </a:t>
            </a:r>
            <a:r>
              <a:rPr lang="it-IT" sz="900" dirty="0" err="1">
                <a:latin typeface="Times New Roman"/>
                <a:cs typeface="Times New Roman"/>
              </a:rPr>
              <a:t>experiment</a:t>
            </a:r>
            <a:r>
              <a:rPr lang="it-IT" sz="900" dirty="0">
                <a:latin typeface="Times New Roman"/>
                <a:cs typeface="Times New Roman"/>
              </a:rPr>
              <a:t> </a:t>
            </a:r>
            <a:r>
              <a:rPr lang="it-IT" sz="900" i="1" dirty="0" err="1">
                <a:latin typeface="Times New Roman"/>
                <a:cs typeface="Times New Roman"/>
              </a:rPr>
              <a:t>could</a:t>
            </a:r>
            <a:r>
              <a:rPr lang="it-IT" sz="900" i="1" dirty="0">
                <a:latin typeface="Times New Roman"/>
                <a:cs typeface="Times New Roman"/>
              </a:rPr>
              <a:t> be</a:t>
            </a:r>
            <a:r>
              <a:rPr lang="it-IT" sz="900" dirty="0">
                <a:latin typeface="Times New Roman"/>
                <a:cs typeface="Times New Roman"/>
              </a:rPr>
              <a:t> </a:t>
            </a:r>
            <a:r>
              <a:rPr lang="it-IT" sz="900" dirty="0" err="1">
                <a:latin typeface="Times New Roman"/>
                <a:cs typeface="Times New Roman"/>
              </a:rPr>
              <a:t>affected</a:t>
            </a:r>
            <a:r>
              <a:rPr lang="it-IT" sz="900" dirty="0">
                <a:latin typeface="Times New Roman"/>
                <a:cs typeface="Times New Roman"/>
              </a:rPr>
              <a:t> by non </a:t>
            </a:r>
            <a:r>
              <a:rPr lang="it-IT" sz="900" dirty="0" err="1">
                <a:latin typeface="Times New Roman"/>
                <a:cs typeface="Times New Roman"/>
              </a:rPr>
              <a:t>linearities</a:t>
            </a:r>
            <a:r>
              <a:rPr lang="it-IT" sz="900" dirty="0">
                <a:latin typeface="Times New Roman"/>
                <a:cs typeface="Times New Roman"/>
              </a:rPr>
              <a:t>;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3FA235C-0ECB-7048-3ECC-284F5022395F}"/>
              </a:ext>
            </a:extLst>
          </p:cNvPr>
          <p:cNvSpPr txBox="1"/>
          <p:nvPr/>
        </p:nvSpPr>
        <p:spPr>
          <a:xfrm>
            <a:off x="2144331" y="2336498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Remarks</a:t>
            </a:r>
            <a:endParaRPr lang="it-IT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Immagine che contiene diagramma, testo, cerchio, Piano&#10;&#10;Il contenuto generato dall'IA potrebbe non essere corretto.">
            <a:extLst>
              <a:ext uri="{FF2B5EF4-FFF2-40B4-BE49-F238E27FC236}">
                <a16:creationId xmlns:a16="http://schemas.microsoft.com/office/drawing/2014/main" id="{CEBED9AD-1319-AF40-ED9A-D5946FCE3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" y="1379220"/>
            <a:ext cx="1416901" cy="1723483"/>
          </a:xfrm>
          <a:prstGeom prst="rect">
            <a:avLst/>
          </a:prstGeom>
        </p:spPr>
      </p:pic>
      <p:pic>
        <p:nvPicPr>
          <p:cNvPr id="11" name="Immagine 10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A9E658E3-49A8-6312-B27B-D2D94830705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r="7235" b="1244"/>
          <a:stretch>
            <a:fillRect/>
          </a:stretch>
        </p:blipFill>
        <p:spPr>
          <a:xfrm>
            <a:off x="2917096" y="345803"/>
            <a:ext cx="2157796" cy="2015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5C2735E-59CB-21D0-A206-4F5EC77DB3A9}"/>
                  </a:ext>
                </a:extLst>
              </p:cNvPr>
              <p:cNvSpPr txBox="1"/>
              <p:nvPr/>
            </p:nvSpPr>
            <p:spPr>
              <a:xfrm>
                <a:off x="1611198" y="1731243"/>
                <a:ext cx="1305898" cy="37420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9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𝑑𝑖𝑓𝑓</m:t>
                              </m:r>
                            </m:sub>
                            <m:sup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𝑔𝑒𝑜</m:t>
                              </m:r>
                            </m:sub>
                            <m:sup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it-IT" sz="9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5C2735E-59CB-21D0-A206-4F5EC77DB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198" y="1731243"/>
                <a:ext cx="1305898" cy="3742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tangolo 18">
            <a:extLst>
              <a:ext uri="{FF2B5EF4-FFF2-40B4-BE49-F238E27FC236}">
                <a16:creationId xmlns:a16="http://schemas.microsoft.com/office/drawing/2014/main" id="{B884DB82-98F1-274D-E965-704A2351BFD2}"/>
              </a:ext>
            </a:extLst>
          </p:cNvPr>
          <p:cNvSpPr/>
          <p:nvPr/>
        </p:nvSpPr>
        <p:spPr>
          <a:xfrm>
            <a:off x="5092700" y="1034557"/>
            <a:ext cx="673100" cy="15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63F08659-FBB0-84BE-C2F8-9454B59C3FED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rgbClr val="002060"/>
                </a:solidFill>
                <a:latin typeface="Times New Roman"/>
                <a:cs typeface="Times New Roman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rgbClr val="002060"/>
                </a:solidFill>
                <a:latin typeface="Times New Roman"/>
                <a:cs typeface="Times New Roman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rgbClr val="002060"/>
                </a:solidFill>
                <a:latin typeface="Times New Roman"/>
                <a:cs typeface="Times New Roman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rgbClr val="002060"/>
                </a:solidFill>
                <a:latin typeface="Times New Roman"/>
                <a:cs typeface="Times New Roman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rgbClr val="002060"/>
                </a:solidFill>
                <a:latin typeface="Times New Roman"/>
                <a:cs typeface="Times New Roman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F2628E57-692F-AE30-76BF-2D6032A6C296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r>
              <a:rPr sz="50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0" dirty="0">
                <a:solidFill>
                  <a:srgbClr val="FFFFFF"/>
                </a:solidFill>
                <a:latin typeface="Times New Roman"/>
                <a:cs typeface="Times New Roman"/>
              </a:rPr>
              <a:t>4/5</a:t>
            </a:r>
            <a:endParaRPr sz="5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4513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0F76F-A3F7-E478-3C76-715A1E34E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758C2365-FE6D-5A20-AB9C-8D53675203FC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648C0248-7F51-2E23-4271-C73BDF46254E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996310AC-27CE-7FFC-1EE7-EB1A7FE1EB2E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7CBA5FEC-0532-17BB-C4C4-487026F64AD3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6BB57856-E3BF-7D44-9020-7052ABA85D44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AA7B9575-E16B-5C5C-A99A-C5822EF840D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2" name="object 20">
            <a:extLst>
              <a:ext uri="{FF2B5EF4-FFF2-40B4-BE49-F238E27FC236}">
                <a16:creationId xmlns:a16="http://schemas.microsoft.com/office/drawing/2014/main" id="{9D5E14DB-B82F-7AA6-B4CA-16CBA4896B5E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CF377D2-ADC0-7E26-8152-7A59FD3CD2B7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17476547-67F3-1574-1E47-697166F35B09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17476547-67F3-1574-1E47-697166F35B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Rettangolo 43">
            <a:extLst>
              <a:ext uri="{FF2B5EF4-FFF2-40B4-BE49-F238E27FC236}">
                <a16:creationId xmlns:a16="http://schemas.microsoft.com/office/drawing/2014/main" id="{3240B34E-3D61-98A0-578F-413705C25630}"/>
              </a:ext>
            </a:extLst>
          </p:cNvPr>
          <p:cNvSpPr/>
          <p:nvPr/>
        </p:nvSpPr>
        <p:spPr>
          <a:xfrm>
            <a:off x="5092700" y="1249949"/>
            <a:ext cx="673100" cy="15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E058255E-4340-759E-CF41-51DFAEB6B89C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rgbClr val="002060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122BF71-7AFB-DC70-86C9-E5B5DD641C3B}"/>
              </a:ext>
            </a:extLst>
          </p:cNvPr>
          <p:cNvSpPr txBox="1"/>
          <p:nvPr/>
        </p:nvSpPr>
        <p:spPr>
          <a:xfrm>
            <a:off x="107027" y="13900"/>
            <a:ext cx="400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it-IT" sz="1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DD29E8D-D973-E2A6-FCD9-6A225509A2A0}"/>
                  </a:ext>
                </a:extLst>
              </p:cNvPr>
              <p:cNvSpPr txBox="1"/>
              <p:nvPr/>
            </p:nvSpPr>
            <p:spPr>
              <a:xfrm>
                <a:off x="415646" y="817894"/>
                <a:ext cx="3009543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r>
                  <a:rPr lang="it-IT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Characterization </a:t>
                </a:r>
                <a:r>
                  <a:rPr lang="it-IT" sz="9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it-IT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INFN-LNS: 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it-IT" sz="9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𝜗</m:t>
                    </m:r>
                  </m:oMath>
                </a14:m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and </a:t>
                </a:r>
                <a14:m>
                  <m:oMath xmlns:m="http://schemas.openxmlformats.org/officeDocument/2006/math">
                    <m:r>
                      <a:rPr lang="it-IT" sz="9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distributions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return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angle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compatible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the set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geometry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r>
                  <a:rPr lang="it-IT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</a:t>
                </a:r>
                <a:r>
                  <a:rPr lang="it-IT" sz="9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in-</a:t>
                </a:r>
                <a:r>
                  <a:rPr lang="it-IT" sz="9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it-IT" sz="9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characterization</a:t>
                </a:r>
                <a:r>
                  <a:rPr lang="it-IT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it-IT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IFUSP: 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width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qualitatively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follows the </a:t>
                </a:r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trend </a:t>
                </a:r>
                <a:r>
                  <a:rPr 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both ion species and rate changes;</a:t>
                </a:r>
              </a:p>
              <a:p>
                <a:pPr marL="171450" indent="-171450">
                  <a:buClr>
                    <a:srgbClr val="D3A826"/>
                  </a:buClr>
                  <a:buFont typeface="Wingdings" panose="05000000000000000000" pitchFamily="2" charset="2"/>
                  <a:buChar char="Ø"/>
                </a:pPr>
                <a:r>
                  <a:rPr lang="en-US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Perspectives: </a:t>
                </a:r>
                <a:r>
                  <a:rPr 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single-track analysis to improve the quality of the reconstruction algorithm and subsequent resolution studies;</a:t>
                </a:r>
                <a:endParaRPr lang="it-IT" sz="9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DD29E8D-D973-E2A6-FCD9-6A225509A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46" y="817894"/>
                <a:ext cx="3009543" cy="1477328"/>
              </a:xfrm>
              <a:prstGeom prst="rect">
                <a:avLst/>
              </a:prstGeom>
              <a:blipFill>
                <a:blip r:embed="rId10"/>
                <a:stretch>
                  <a:fillRect b="-8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bject 21">
            <a:extLst>
              <a:ext uri="{FF2B5EF4-FFF2-40B4-BE49-F238E27FC236}">
                <a16:creationId xmlns:a16="http://schemas.microsoft.com/office/drawing/2014/main" id="{0906F3F0-BE4E-1596-59D4-E82AF0B096CD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r>
              <a:rPr sz="50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0" dirty="0">
                <a:solidFill>
                  <a:srgbClr val="FFFFFF"/>
                </a:solidFill>
                <a:latin typeface="Times New Roman"/>
                <a:cs typeface="Times New Roman"/>
              </a:rPr>
              <a:t>5/5</a:t>
            </a:r>
            <a:endParaRPr sz="5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0186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F422D-28AD-3AA8-23AB-FEC4F9B7A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FC8AD358-9D79-378B-E958-65A5CAFF836F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38CF0C31-48B4-21A1-D0A8-7DC228461CB9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EB675442-39B0-F92A-C680-254FCFDCD251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C51B175A-9C3F-E58E-C771-AEA2C33475F5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67869FFC-4CD5-B917-6147-C8C63CD25CEE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355B9E6D-B540-9C8F-BBC6-2CD2B892DD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0" name="object 21">
            <a:extLst>
              <a:ext uri="{FF2B5EF4-FFF2-40B4-BE49-F238E27FC236}">
                <a16:creationId xmlns:a16="http://schemas.microsoft.com/office/drawing/2014/main" id="{CA95AE52-D53D-EE23-3DEC-15678D61B6AA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endParaRPr sz="500" dirty="0">
              <a:latin typeface="Times New Roman"/>
              <a:cs typeface="Times New Roman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9248999C-8D88-B937-68D3-E6CE3FB1B747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158773AD-F1C6-351F-7D7F-CC01F56499DF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303B2CDA-AA47-6446-3582-488568D427AB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17476547-67F3-1574-1E47-697166F35B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C5EF8F2-969F-F340-507D-1E9F7DDB7F75}"/>
              </a:ext>
            </a:extLst>
          </p:cNvPr>
          <p:cNvSpPr txBox="1"/>
          <p:nvPr/>
        </p:nvSpPr>
        <p:spPr>
          <a:xfrm>
            <a:off x="1430126" y="2554012"/>
            <a:ext cx="35417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>
                <a:latin typeface="Lucida Calligraphy" panose="03010101010101010101" pitchFamily="66" charset="0"/>
              </a:rPr>
              <a:t>Thanks for Your </a:t>
            </a:r>
            <a:r>
              <a:rPr lang="it-IT" sz="1500" dirty="0" err="1">
                <a:latin typeface="Lucida Calligraphy" panose="03010101010101010101" pitchFamily="66" charset="0"/>
              </a:rPr>
              <a:t>attention</a:t>
            </a:r>
            <a:r>
              <a:rPr lang="it-IT" sz="1500" dirty="0">
                <a:latin typeface="Lucida Calligraphy" panose="03010101010101010101" pitchFamily="66" charset="0"/>
              </a:rPr>
              <a:t>!</a:t>
            </a:r>
          </a:p>
        </p:txBody>
      </p:sp>
      <p:pic>
        <p:nvPicPr>
          <p:cNvPr id="34" name="Immagine 33" descr="Immagine che contiene Ricambio auto, motore, macchina, ingegneria&#10;&#10;Il contenuto generato dall'IA potrebbe non essere corretto.">
            <a:extLst>
              <a:ext uri="{FF2B5EF4-FFF2-40B4-BE49-F238E27FC236}">
                <a16:creationId xmlns:a16="http://schemas.microsoft.com/office/drawing/2014/main" id="{1BFCA3C7-5B11-691B-3F95-4F3C63987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6" b="1"/>
          <a:stretch>
            <a:fillRect/>
          </a:stretch>
        </p:blipFill>
        <p:spPr>
          <a:xfrm>
            <a:off x="115093" y="640408"/>
            <a:ext cx="1973944" cy="1898153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7B051C09-CCDD-6671-5CCC-5C7668E1B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2"/>
          <a:stretch>
            <a:fillRect/>
          </a:stretch>
        </p:blipFill>
        <p:spPr>
          <a:xfrm>
            <a:off x="2267921" y="640408"/>
            <a:ext cx="2645895" cy="1614486"/>
          </a:xfrm>
          <a:prstGeom prst="rect">
            <a:avLst/>
          </a:prstGeom>
        </p:spPr>
      </p:pic>
      <p:sp>
        <p:nvSpPr>
          <p:cNvPr id="40" name="object 3">
            <a:extLst>
              <a:ext uri="{FF2B5EF4-FFF2-40B4-BE49-F238E27FC236}">
                <a16:creationId xmlns:a16="http://schemas.microsoft.com/office/drawing/2014/main" id="{AF9579B8-338B-F3A2-5634-5453D2494485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0506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C0726-5E6A-41EA-F2FA-75A608C0F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53BD5780-08A8-6141-5BCF-4DF7C606F2FC}"/>
              </a:ext>
            </a:extLst>
          </p:cNvPr>
          <p:cNvGrpSpPr/>
          <p:nvPr/>
        </p:nvGrpSpPr>
        <p:grpSpPr>
          <a:xfrm>
            <a:off x="-5052" y="-12192"/>
            <a:ext cx="5775932" cy="3276831"/>
            <a:chOff x="-5052" y="-12192"/>
            <a:chExt cx="5775932" cy="327683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D0BF7F9B-60FF-D1B5-CBB4-BB439D5B9632}"/>
                </a:ext>
              </a:extLst>
            </p:cNvPr>
            <p:cNvGrpSpPr/>
            <p:nvPr/>
          </p:nvGrpSpPr>
          <p:grpSpPr>
            <a:xfrm>
              <a:off x="-5052" y="-12192"/>
              <a:ext cx="5775932" cy="3276831"/>
              <a:chOff x="-5052" y="-12192"/>
              <a:chExt cx="5775932" cy="3276831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57627F14-3793-F96E-767A-C3240812B8D1}"/>
                  </a:ext>
                </a:extLst>
              </p:cNvPr>
              <p:cNvSpPr/>
              <p:nvPr/>
            </p:nvSpPr>
            <p:spPr>
              <a:xfrm>
                <a:off x="5092700" y="-12192"/>
                <a:ext cx="678180" cy="3276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C527D851-CA19-72F2-5654-D07B06D0C675}"/>
                  </a:ext>
                </a:extLst>
              </p:cNvPr>
              <p:cNvSpPr/>
              <p:nvPr/>
            </p:nvSpPr>
            <p:spPr>
              <a:xfrm>
                <a:off x="-5052" y="3120639"/>
                <a:ext cx="5112000" cy="144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object 6">
              <a:extLst>
                <a:ext uri="{FF2B5EF4-FFF2-40B4-BE49-F238E27FC236}">
                  <a16:creationId xmlns:a16="http://schemas.microsoft.com/office/drawing/2014/main" id="{E099B8C3-E5B2-E2B7-E2CC-01B2A2C4A990}"/>
                </a:ext>
              </a:extLst>
            </p:cNvPr>
            <p:cNvSpPr/>
            <p:nvPr/>
          </p:nvSpPr>
          <p:spPr>
            <a:xfrm>
              <a:off x="-5052" y="-10160"/>
              <a:ext cx="5102832" cy="325120"/>
            </a:xfrm>
            <a:custGeom>
              <a:avLst/>
              <a:gdLst/>
              <a:ahLst/>
              <a:cxnLst/>
              <a:rect l="l" t="t" r="r" b="b"/>
              <a:pathLst>
                <a:path w="5082540" h="325120">
                  <a:moveTo>
                    <a:pt x="5082082" y="0"/>
                  </a:moveTo>
                  <a:lnTo>
                    <a:pt x="0" y="0"/>
                  </a:lnTo>
                  <a:lnTo>
                    <a:pt x="0" y="324815"/>
                  </a:lnTo>
                  <a:lnTo>
                    <a:pt x="5082082" y="324815"/>
                  </a:lnTo>
                  <a:lnTo>
                    <a:pt x="508208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256AD8A7-AEFB-D4AE-645E-3BD310E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7284" r="57770" b="16041"/>
          <a:stretch>
            <a:fillRect/>
          </a:stretch>
        </p:blipFill>
        <p:spPr>
          <a:xfrm>
            <a:off x="5061344" y="2438735"/>
            <a:ext cx="755140" cy="717574"/>
          </a:xfrm>
          <a:prstGeom prst="rect">
            <a:avLst/>
          </a:prstGeom>
        </p:spPr>
      </p:pic>
      <p:sp>
        <p:nvSpPr>
          <p:cNvPr id="20" name="object 21">
            <a:extLst>
              <a:ext uri="{FF2B5EF4-FFF2-40B4-BE49-F238E27FC236}">
                <a16:creationId xmlns:a16="http://schemas.microsoft.com/office/drawing/2014/main" id="{EA54896A-B52F-3253-6DF2-87B4F46CD79F}"/>
              </a:ext>
            </a:extLst>
          </p:cNvPr>
          <p:cNvSpPr txBox="1"/>
          <p:nvPr/>
        </p:nvSpPr>
        <p:spPr>
          <a:xfrm>
            <a:off x="2134171" y="3150951"/>
            <a:ext cx="1092899" cy="884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500" spc="-30" dirty="0">
                <a:solidFill>
                  <a:srgbClr val="FFFFFF"/>
                </a:solidFill>
                <a:latin typeface="Times New Roman"/>
                <a:cs typeface="Times New Roman"/>
              </a:rPr>
              <a:t>MAYORANA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June</a:t>
            </a:r>
            <a:r>
              <a:rPr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500" spc="-5" dirty="0">
                <a:solidFill>
                  <a:srgbClr val="FFFFFF"/>
                </a:solidFill>
                <a:latin typeface="Times New Roman"/>
                <a:cs typeface="Times New Roman"/>
              </a:rPr>
              <a:t>19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it-IT"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500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500" spc="-10" dirty="0">
                <a:solidFill>
                  <a:srgbClr val="FFFFFF"/>
                </a:solidFill>
                <a:latin typeface="Times New Roman"/>
                <a:cs typeface="Times New Roman"/>
              </a:rPr>
              <a:t>2025</a:t>
            </a:r>
            <a:endParaRPr sz="500" dirty="0">
              <a:latin typeface="Times New Roman"/>
              <a:cs typeface="Times New Roman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803DD8E6-39F1-E7C6-8DF4-5E219F18CE86}"/>
              </a:ext>
            </a:extLst>
          </p:cNvPr>
          <p:cNvSpPr txBox="1">
            <a:spLocks/>
          </p:cNvSpPr>
          <p:nvPr/>
        </p:nvSpPr>
        <p:spPr>
          <a:xfrm>
            <a:off x="172443" y="3150951"/>
            <a:ext cx="486409" cy="109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  <a:lvl1pPr>
              <a:defRPr sz="500" b="0" i="1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Antonino</a:t>
            </a:r>
            <a:r>
              <a:rPr kumimoji="0" lang="it-IT" sz="500" b="0" i="1" u="none" strike="noStrike" kern="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 </a:t>
            </a:r>
            <a:r>
              <a:rPr kumimoji="0" lang="it-IT" sz="500" b="0" i="1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</a:rPr>
              <a:t>Pitronaci</a:t>
            </a:r>
            <a:endParaRPr kumimoji="0" lang="it-IT" sz="500" b="0" i="1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50F8772C-48E1-AD0D-0DB8-80C50AA0E564}"/>
              </a:ext>
            </a:extLst>
          </p:cNvPr>
          <p:cNvSpPr txBox="1"/>
          <p:nvPr/>
        </p:nvSpPr>
        <p:spPr>
          <a:xfrm>
            <a:off x="5107343" y="62950"/>
            <a:ext cx="628732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lang="en-US" sz="500" dirty="0">
                <a:solidFill>
                  <a:schemeClr val="bg1"/>
                </a:solidFill>
                <a:latin typeface="Times New Roman"/>
                <a:cs typeface="Times New Roman"/>
              </a:rPr>
              <a:t>The new MAGNEX gas tracker for the NUMEN project</a:t>
            </a: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endParaRPr lang="en-US" sz="500" i="1" spc="-3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80010" algn="ctr">
              <a:lnSpc>
                <a:spcPct val="100000"/>
              </a:lnSpc>
              <a:spcBef>
                <a:spcPts val="95"/>
              </a:spcBef>
            </a:pPr>
            <a:r>
              <a:rPr sz="500" i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Antonino</a:t>
            </a:r>
            <a:r>
              <a:rPr sz="500" i="1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5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Pitronaci</a:t>
            </a:r>
            <a:endParaRPr sz="500" dirty="0">
              <a:latin typeface="Palatino Linotype"/>
              <a:cs typeface="Palatino Linotype"/>
            </a:endParaRPr>
          </a:p>
        </p:txBody>
      </p:sp>
      <p:grpSp>
        <p:nvGrpSpPr>
          <p:cNvPr id="3" name="object 9">
            <a:extLst>
              <a:ext uri="{FF2B5EF4-FFF2-40B4-BE49-F238E27FC236}">
                <a16:creationId xmlns:a16="http://schemas.microsoft.com/office/drawing/2014/main" id="{49CD2AA0-6FE3-9130-F04F-9E7327F72B2A}"/>
              </a:ext>
            </a:extLst>
          </p:cNvPr>
          <p:cNvGrpSpPr/>
          <p:nvPr/>
        </p:nvGrpSpPr>
        <p:grpSpPr>
          <a:xfrm>
            <a:off x="120513" y="363036"/>
            <a:ext cx="2339519" cy="1402716"/>
            <a:chOff x="910323" y="568601"/>
            <a:chExt cx="4090035" cy="1159208"/>
          </a:xfrm>
        </p:grpSpPr>
        <p:sp>
          <p:nvSpPr>
            <p:cNvPr id="4" name="object 10">
              <a:extLst>
                <a:ext uri="{FF2B5EF4-FFF2-40B4-BE49-F238E27FC236}">
                  <a16:creationId xmlns:a16="http://schemas.microsoft.com/office/drawing/2014/main" id="{361AA300-7E9D-2945-63DF-27BC3CAC68D0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11">
              <a:extLst>
                <a:ext uri="{FF2B5EF4-FFF2-40B4-BE49-F238E27FC236}">
                  <a16:creationId xmlns:a16="http://schemas.microsoft.com/office/drawing/2014/main" id="{ED210F5B-BAE5-5F91-24CE-4D0AE6B4570A}"/>
                </a:ext>
              </a:extLst>
            </p:cNvPr>
            <p:cNvSpPr/>
            <p:nvPr/>
          </p:nvSpPr>
          <p:spPr>
            <a:xfrm>
              <a:off x="910323" y="703619"/>
              <a:ext cx="4090035" cy="1024190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3ADBAE0-A038-B0DB-1305-37523A7BEE0C}"/>
                  </a:ext>
                </a:extLst>
              </p:cNvPr>
              <p:cNvSpPr txBox="1"/>
              <p:nvPr/>
            </p:nvSpPr>
            <p:spPr>
              <a:xfrm>
                <a:off x="107027" y="13900"/>
                <a:ext cx="40002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Backup: I-V </a:t>
                </a:r>
                <a:r>
                  <a:rPr lang="it-IT" sz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characterization</a:t>
                </a:r>
                <a:r>
                  <a:rPr lang="it-IT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it-IT" sz="1200" b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-source </a:t>
                </a:r>
                <a:r>
                  <a:rPr lang="it-IT" sz="1200" b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it-IT" sz="1200" b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INFN-LNS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3ADBAE0-A038-B0DB-1305-37523A7BE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7" y="13900"/>
                <a:ext cx="4000269" cy="276999"/>
              </a:xfrm>
              <a:prstGeom prst="rect">
                <a:avLst/>
              </a:prstGeom>
              <a:blipFill>
                <a:blip r:embed="rId5"/>
                <a:stretch>
                  <a:fillRect l="-152" b="-152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A52FBB0-1041-1E73-B0B6-7C2436527D1E}"/>
              </a:ext>
            </a:extLst>
          </p:cNvPr>
          <p:cNvSpPr txBox="1"/>
          <p:nvPr/>
        </p:nvSpPr>
        <p:spPr>
          <a:xfrm>
            <a:off x="181140" y="322866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endParaRPr lang="it-IT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A9AE8C3D-17FC-BCF9-D9B2-2A98E50ACFDE}"/>
                  </a:ext>
                </a:extLst>
              </p14:cNvPr>
              <p14:cNvContentPartPr/>
              <p14:nvPr/>
            </p14:nvContentPartPr>
            <p14:xfrm>
              <a:off x="2885380" y="1577300"/>
              <a:ext cx="3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A9AE8C3D-17FC-BCF9-D9B2-2A98E50ACF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2380" y="15143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16">
                <a:extLst>
                  <a:ext uri="{FF2B5EF4-FFF2-40B4-BE49-F238E27FC236}">
                    <a16:creationId xmlns:a16="http://schemas.microsoft.com/office/drawing/2014/main" id="{F416239E-0B1C-BD73-F616-24DE715EC8E7}"/>
                  </a:ext>
                </a:extLst>
              </p:cNvPr>
              <p:cNvSpPr txBox="1"/>
              <p:nvPr/>
            </p:nvSpPr>
            <p:spPr>
              <a:xfrm>
                <a:off x="137442" y="531070"/>
                <a:ext cx="2244280" cy="1170129"/>
              </a:xfrm>
              <a:prstGeom prst="rect">
                <a:avLst/>
              </a:prstGeom>
              <a:noFill/>
            </p:spPr>
            <p:txBody>
              <a:bodyPr vert="horz" wrap="square" lIns="0" tIns="62865" rIns="0" bIns="0" rtlCol="0">
                <a:spAutoFit/>
              </a:bodyPr>
              <a:lstStyle/>
              <a:p>
                <a:pPr marL="300355" lvl="1" indent="-171450">
                  <a:spcBef>
                    <a:spcPts val="495"/>
                  </a:spcBef>
                  <a:buClr>
                    <a:srgbClr val="CC9900"/>
                  </a:buClr>
                  <a:buFont typeface="Wingdings" panose="05000000000000000000" pitchFamily="2" charset="2"/>
                  <a:buChar char="Ø"/>
                  <a:tabLst>
                    <a:tab pos="288925" algn="l"/>
                  </a:tabLst>
                </a:pPr>
                <a:r>
                  <a:rPr lang="en-US" sz="900" spc="-35" dirty="0">
                    <a:latin typeface="Times New Roman"/>
                    <a:cs typeface="Times New Roman"/>
                  </a:rPr>
                  <a:t>Currents measurements performed:</a:t>
                </a:r>
              </a:p>
              <a:p>
                <a:pPr marL="128905" lvl="1">
                  <a:spcBef>
                    <a:spcPts val="495"/>
                  </a:spcBef>
                  <a:buClr>
                    <a:srgbClr val="CC9900"/>
                  </a:buClr>
                  <a:tabLst>
                    <a:tab pos="288925" algn="l"/>
                  </a:tabLst>
                </a:pPr>
                <a:r>
                  <a:rPr lang="en-US" sz="900" spc="-35" dirty="0">
                    <a:latin typeface="Times New Roman"/>
                    <a:cs typeface="Times New Roman"/>
                  </a:rPr>
                  <a:t>	-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  <m:t>𝑇𝐻𝐺𝐸𝑀</m:t>
                        </m:r>
                      </m:sub>
                    </m:sSub>
                  </m:oMath>
                </a14:m>
                <a:r>
                  <a:rPr lang="en-US" sz="900" dirty="0">
                    <a:latin typeface="Times New Roman"/>
                    <a:cs typeface="Times New Roman"/>
                  </a:rPr>
                  <a:t>;</a:t>
                </a:r>
              </a:p>
              <a:p>
                <a:pPr marL="128905" lvl="1">
                  <a:spcBef>
                    <a:spcPts val="495"/>
                  </a:spcBef>
                  <a:buClr>
                    <a:srgbClr val="CC9900"/>
                  </a:buClr>
                  <a:tabLst>
                    <a:tab pos="288925" algn="l"/>
                  </a:tabLst>
                </a:pPr>
                <a:r>
                  <a:rPr lang="en-US" sz="900" dirty="0">
                    <a:latin typeface="Times New Roman"/>
                    <a:cs typeface="Times New Roman"/>
                  </a:rPr>
                  <a:t>	</a:t>
                </a:r>
                <a:r>
                  <a:rPr lang="en-US" sz="900" spc="-35" dirty="0">
                    <a:latin typeface="Times New Roman"/>
                    <a:cs typeface="Times New Roman"/>
                  </a:rPr>
                  <a:t> -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  <m:t>𝑑𝑟𝑖𝑓𝑡</m:t>
                        </m:r>
                      </m:sub>
                    </m:sSub>
                  </m:oMath>
                </a14:m>
                <a:r>
                  <a:rPr lang="en-US" sz="900" dirty="0">
                    <a:latin typeface="Times New Roman"/>
                    <a:cs typeface="Times New Roman"/>
                  </a:rPr>
                  <a:t>;</a:t>
                </a:r>
              </a:p>
              <a:p>
                <a:pPr marL="300355" indent="-171450">
                  <a:lnSpc>
                    <a:spcPct val="100000"/>
                  </a:lnSpc>
                  <a:spcBef>
                    <a:spcPts val="290"/>
                  </a:spcBef>
                  <a:buClr>
                    <a:srgbClr val="CC9900"/>
                  </a:buClr>
                  <a:buFont typeface="Wingdings" panose="05000000000000000000" pitchFamily="2" charset="2"/>
                  <a:buChar char="Ø"/>
                  <a:tabLst>
                    <a:tab pos="288925" algn="l"/>
                  </a:tabLst>
                </a:pPr>
                <a:r>
                  <a:rPr lang="en-US" sz="900" b="1" spc="-35" dirty="0">
                    <a:latin typeface="Times New Roman"/>
                    <a:cs typeface="Times New Roman"/>
                  </a:rPr>
                  <a:t>Observations:</a:t>
                </a:r>
              </a:p>
              <a:p>
                <a:pPr marL="128905">
                  <a:lnSpc>
                    <a:spcPct val="100000"/>
                  </a:lnSpc>
                  <a:spcBef>
                    <a:spcPts val="290"/>
                  </a:spcBef>
                  <a:buClr>
                    <a:srgbClr val="CC9900"/>
                  </a:buClr>
                  <a:tabLst>
                    <a:tab pos="288925" algn="l"/>
                  </a:tabLst>
                </a:pPr>
                <a:r>
                  <a:rPr lang="en-US" sz="900" b="1" spc="-35" dirty="0">
                    <a:latin typeface="Times New Roman"/>
                    <a:cs typeface="Times New Roman"/>
                  </a:rPr>
                  <a:t>	- </a:t>
                </a:r>
                <a14:m>
                  <m:oMath xmlns:m="http://schemas.openxmlformats.org/officeDocument/2006/math">
                    <m:r>
                      <a:rPr lang="it-IT" sz="900" b="0" i="1" spc="-35" smtClean="0">
                        <a:latin typeface="Cambria Math" panose="02040503050406030204" pitchFamily="18" charset="0"/>
                        <a:cs typeface="Times New Roman"/>
                      </a:rPr>
                      <m:t>𝐼</m:t>
                    </m:r>
                    <m:r>
                      <a:rPr lang="it-IT" sz="900" b="0" i="1" spc="-35" smtClean="0">
                        <a:latin typeface="Cambria Math" panose="02040503050406030204" pitchFamily="18" charset="0"/>
                        <a:cs typeface="Times New Roman"/>
                      </a:rPr>
                      <m:t>(</m:t>
                    </m:r>
                    <m:sSub>
                      <m:sSubPr>
                        <m:ctrlP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  <m:t>𝑉</m:t>
                        </m:r>
                      </m:e>
                      <m:sub>
                        <m: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  <m:t>𝑇𝐻𝐺𝐸𝑀</m:t>
                        </m:r>
                      </m:sub>
                    </m:sSub>
                    <m:r>
                      <a:rPr lang="it-IT" sz="900" b="0" i="1" spc="-35" smtClean="0">
                        <a:latin typeface="Cambria Math" panose="02040503050406030204" pitchFamily="18" charset="0"/>
                        <a:cs typeface="Times New Roman"/>
                      </a:rPr>
                      <m:t>)</m:t>
                    </m:r>
                  </m:oMath>
                </a14:m>
                <a:r>
                  <a:rPr lang="en-US" sz="900" spc="-10" dirty="0">
                    <a:latin typeface="Times New Roman"/>
                    <a:cs typeface="Times New Roman"/>
                  </a:rPr>
                  <a:t> follows an exponential trend;</a:t>
                </a:r>
              </a:p>
              <a:p>
                <a:pPr marL="128905">
                  <a:lnSpc>
                    <a:spcPct val="100000"/>
                  </a:lnSpc>
                  <a:spcBef>
                    <a:spcPts val="290"/>
                  </a:spcBef>
                  <a:buClr>
                    <a:srgbClr val="CC9900"/>
                  </a:buClr>
                  <a:tabLst>
                    <a:tab pos="288925" algn="l"/>
                  </a:tabLst>
                </a:pPr>
                <a:r>
                  <a:rPr lang="en-US" sz="900" spc="-10" dirty="0">
                    <a:latin typeface="Times New Roman"/>
                    <a:cs typeface="Times New Roman"/>
                  </a:rPr>
                  <a:t>	- saturation of </a:t>
                </a:r>
                <a14:m>
                  <m:oMath xmlns:m="http://schemas.openxmlformats.org/officeDocument/2006/math">
                    <m:r>
                      <a:rPr lang="it-IT" sz="900" b="0" i="1" spc="-10" smtClean="0">
                        <a:latin typeface="Cambria Math" panose="02040503050406030204" pitchFamily="18" charset="0"/>
                        <a:cs typeface="Times New Roman"/>
                      </a:rPr>
                      <m:t>𝐼</m:t>
                    </m:r>
                    <m:d>
                      <m:dPr>
                        <m:ctrlPr>
                          <a:rPr lang="it-IT" sz="900" b="0" i="1" spc="-1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900" b="0" i="1" spc="-10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it-IT" sz="900" b="0" i="1" spc="-10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𝑉</m:t>
                            </m:r>
                          </m:e>
                          <m:sub>
                            <m:r>
                              <a:rPr lang="it-IT" sz="900" b="0" i="1" spc="-10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𝑑𝑟𝑖𝑓𝑡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sz="900" dirty="0">
                    <a:latin typeface="Times New Roman"/>
                    <a:cs typeface="Times New Roman"/>
                  </a:rPr>
                  <a:t> up to 800 V;</a:t>
                </a:r>
                <a:endParaRPr sz="9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3" name="object 16">
                <a:extLst>
                  <a:ext uri="{FF2B5EF4-FFF2-40B4-BE49-F238E27FC236}">
                    <a16:creationId xmlns:a16="http://schemas.microsoft.com/office/drawing/2014/main" id="{F416239E-0B1C-BD73-F616-24DE715EC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42" y="531070"/>
                <a:ext cx="2244280" cy="1170129"/>
              </a:xfrm>
              <a:prstGeom prst="rect">
                <a:avLst/>
              </a:prstGeom>
              <a:blipFill>
                <a:blip r:embed="rId8"/>
                <a:stretch>
                  <a:fillRect b="-36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magine 26" descr="Immagine che contiene schermata, diagramma, design&#10;&#10;Il contenuto generato dall'IA potrebbe non essere corretto.">
            <a:extLst>
              <a:ext uri="{FF2B5EF4-FFF2-40B4-BE49-F238E27FC236}">
                <a16:creationId xmlns:a16="http://schemas.microsoft.com/office/drawing/2014/main" id="{0F0396B9-CE0E-277D-089B-666F2BAA104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4" y="1739859"/>
            <a:ext cx="1981453" cy="1395936"/>
          </a:xfrm>
          <a:prstGeom prst="rect">
            <a:avLst/>
          </a:prstGeom>
        </p:spPr>
      </p:pic>
      <p:pic>
        <p:nvPicPr>
          <p:cNvPr id="33" name="Immagine 32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4E6532C5-3C25-DF63-4C3F-947D480CD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83" y="1733222"/>
            <a:ext cx="2018739" cy="1362215"/>
          </a:xfrm>
          <a:prstGeom prst="rect">
            <a:avLst/>
          </a:prstGeom>
        </p:spPr>
      </p:pic>
      <p:pic>
        <p:nvPicPr>
          <p:cNvPr id="34" name="Immagine 33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7ACDDB30-342E-66ED-788F-E7B4E31D74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66" y="355584"/>
            <a:ext cx="2018739" cy="1362215"/>
          </a:xfrm>
          <a:prstGeom prst="rect">
            <a:avLst/>
          </a:prstGeom>
        </p:spPr>
      </p:pic>
      <p:pic>
        <p:nvPicPr>
          <p:cNvPr id="11" name="Immagine 10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5DC3B434-A179-6CED-2204-BCC1D18704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47" y="1685672"/>
            <a:ext cx="1371389" cy="1260000"/>
          </a:xfrm>
          <a:prstGeom prst="rect">
            <a:avLst/>
          </a:prstGeom>
        </p:spPr>
      </p:pic>
      <p:pic>
        <p:nvPicPr>
          <p:cNvPr id="16" name="Immagine 15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3928846F-DFEF-F46F-753E-09A42D8353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25" y="344378"/>
            <a:ext cx="1349690" cy="12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CC079FC0-A96B-3136-0F38-09249D0AA987}"/>
                  </a:ext>
                </a:extLst>
              </p:cNvPr>
              <p:cNvSpPr txBox="1"/>
              <p:nvPr/>
            </p:nvSpPr>
            <p:spPr>
              <a:xfrm>
                <a:off x="4063341" y="953807"/>
                <a:ext cx="930850" cy="39376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𝑎𝑛</m:t>
                              </m:r>
                            </m:sub>
                          </m:sSub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𝑝𝑟𝑖𝑚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9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CC079FC0-A96B-3136-0F38-09249D0AA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341" y="953807"/>
                <a:ext cx="930850" cy="39376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contenuto 4">
            <a:extLst>
              <a:ext uri="{FF2B5EF4-FFF2-40B4-BE49-F238E27FC236}">
                <a16:creationId xmlns:a16="http://schemas.microsoft.com/office/drawing/2014/main" id="{D163A38A-3CC4-71D8-43EB-99FED9598C40}"/>
              </a:ext>
            </a:extLst>
          </p:cNvPr>
          <p:cNvSpPr txBox="1">
            <a:spLocks/>
          </p:cNvSpPr>
          <p:nvPr/>
        </p:nvSpPr>
        <p:spPr>
          <a:xfrm>
            <a:off x="3916857" y="554592"/>
            <a:ext cx="1193623" cy="32086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000" b="0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>
                <a:srgbClr val="D3A826"/>
              </a:buClr>
              <a:buFont typeface="Wingdings" panose="05000000000000000000" pitchFamily="2" charset="2"/>
              <a:buChar char="Ø"/>
            </a:pPr>
            <a:r>
              <a:rPr lang="it-IT" sz="900" b="1" dirty="0"/>
              <a:t>Gain: </a:t>
            </a:r>
            <a:r>
              <a:rPr lang="it-IT" sz="900" dirty="0" err="1"/>
              <a:t>amplification</a:t>
            </a:r>
            <a:r>
              <a:rPr lang="it-IT" sz="900" dirty="0"/>
              <a:t> </a:t>
            </a:r>
            <a:r>
              <a:rPr lang="it-IT" sz="900" dirty="0" err="1"/>
              <a:t>factor</a:t>
            </a:r>
            <a:r>
              <a:rPr lang="it-IT" sz="900" dirty="0"/>
              <a:t> for </a:t>
            </a:r>
            <a:r>
              <a:rPr lang="it-IT" sz="900" dirty="0" err="1"/>
              <a:t>electrons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egnaposto contenuto 4">
            <a:extLst>
              <a:ext uri="{FF2B5EF4-FFF2-40B4-BE49-F238E27FC236}">
                <a16:creationId xmlns:a16="http://schemas.microsoft.com/office/drawing/2014/main" id="{9A423A21-4E21-FDEE-D832-5478DC03D1BA}"/>
              </a:ext>
            </a:extLst>
          </p:cNvPr>
          <p:cNvSpPr txBox="1">
            <a:spLocks/>
          </p:cNvSpPr>
          <p:nvPr/>
        </p:nvSpPr>
        <p:spPr>
          <a:xfrm>
            <a:off x="3947888" y="1721401"/>
            <a:ext cx="1193624" cy="75331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000" b="0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>
                <a:srgbClr val="D3A826"/>
              </a:buClr>
              <a:buFont typeface="Wingdings" panose="05000000000000000000" pitchFamily="2" charset="2"/>
              <a:buChar char="Ø"/>
            </a:pPr>
            <a:r>
              <a:rPr lang="it-IT" sz="900" b="1" dirty="0"/>
              <a:t>IBF:</a:t>
            </a:r>
            <a:r>
              <a:rPr lang="it-IT" sz="900" dirty="0"/>
              <a:t> </a:t>
            </a:r>
            <a:r>
              <a:rPr lang="it-IT" sz="900" dirty="0" err="1"/>
              <a:t>fraction</a:t>
            </a:r>
            <a:r>
              <a:rPr lang="it-IT" sz="900" dirty="0"/>
              <a:t> of the </a:t>
            </a:r>
            <a:r>
              <a:rPr lang="it-IT" sz="900" dirty="0" err="1"/>
              <a:t>produced</a:t>
            </a:r>
            <a:r>
              <a:rPr lang="it-IT" sz="900" dirty="0"/>
              <a:t> </a:t>
            </a:r>
            <a:r>
              <a:rPr lang="it-IT" sz="900" dirty="0" err="1"/>
              <a:t>ions</a:t>
            </a:r>
            <a:r>
              <a:rPr lang="it-IT" sz="900" dirty="0"/>
              <a:t> </a:t>
            </a:r>
            <a:r>
              <a:rPr lang="it-IT" sz="900" dirty="0" err="1"/>
              <a:t>reaching</a:t>
            </a:r>
            <a:r>
              <a:rPr lang="it-IT" sz="900" dirty="0"/>
              <a:t> the </a:t>
            </a:r>
            <a:r>
              <a:rPr lang="it-IT" sz="900" dirty="0" err="1"/>
              <a:t>cathode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0BC12464-2A2D-C0E7-5373-37085E89AE94}"/>
                  </a:ext>
                </a:extLst>
              </p:cNvPr>
              <p:cNvSpPr txBox="1"/>
              <p:nvPr/>
            </p:nvSpPr>
            <p:spPr>
              <a:xfrm>
                <a:off x="4144270" y="2263196"/>
                <a:ext cx="846257" cy="36000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𝐼𝐵𝐹</m:t>
                      </m:r>
                      <m:r>
                        <a:rPr lang="it-IT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𝑐𝑎𝑡h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𝑎𝑛</m:t>
                              </m:r>
                            </m:sub>
                          </m:sSub>
                          <m:r>
                            <a:rPr lang="it-IT" sz="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900" b="0" i="1" smtClean="0"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900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0BC12464-2A2D-C0E7-5373-37085E89A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270" y="2263196"/>
                <a:ext cx="846257" cy="360000"/>
              </a:xfrm>
              <a:prstGeom prst="rect">
                <a:avLst/>
              </a:prstGeom>
              <a:blipFill>
                <a:blip r:embed="rId15"/>
                <a:stretch>
                  <a:fillRect l="-2128" r="-709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Immagine che contiene testo, schermat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1BD2AA75-125B-1CF6-355C-C0CBDFD3B5A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798483"/>
            <a:ext cx="1233122" cy="999039"/>
          </a:xfrm>
          <a:prstGeom prst="rect">
            <a:avLst/>
          </a:prstGeom>
        </p:spPr>
      </p:pic>
      <p:grpSp>
        <p:nvGrpSpPr>
          <p:cNvPr id="18" name="object 9">
            <a:extLst>
              <a:ext uri="{FF2B5EF4-FFF2-40B4-BE49-F238E27FC236}">
                <a16:creationId xmlns:a16="http://schemas.microsoft.com/office/drawing/2014/main" id="{84394574-9F63-A28C-E2CC-7A8F4F8760B0}"/>
              </a:ext>
            </a:extLst>
          </p:cNvPr>
          <p:cNvGrpSpPr/>
          <p:nvPr/>
        </p:nvGrpSpPr>
        <p:grpSpPr>
          <a:xfrm>
            <a:off x="125866" y="529674"/>
            <a:ext cx="2339519" cy="719302"/>
            <a:chOff x="910323" y="568601"/>
            <a:chExt cx="4090035" cy="594433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CE9BB99D-7A4F-0DA3-6F66-AE3393A9F10F}"/>
                </a:ext>
              </a:extLst>
            </p:cNvPr>
            <p:cNvSpPr/>
            <p:nvPr/>
          </p:nvSpPr>
          <p:spPr>
            <a:xfrm flipV="1">
              <a:off x="910323" y="568601"/>
              <a:ext cx="4090035" cy="135015"/>
            </a:xfrm>
            <a:custGeom>
              <a:avLst/>
              <a:gdLst/>
              <a:ahLst/>
              <a:cxnLst/>
              <a:rect l="l" t="t" r="r" b="b"/>
              <a:pathLst>
                <a:path w="4090035" h="77470">
                  <a:moveTo>
                    <a:pt x="0" y="77177"/>
                  </a:moveTo>
                  <a:lnTo>
                    <a:pt x="4089717" y="77177"/>
                  </a:lnTo>
                  <a:lnTo>
                    <a:pt x="4089717" y="0"/>
                  </a:lnTo>
                  <a:lnTo>
                    <a:pt x="0" y="0"/>
                  </a:lnTo>
                  <a:lnTo>
                    <a:pt x="0" y="7717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F903EF11-9B48-EDA6-48C8-2C3A85B0C966}"/>
                </a:ext>
              </a:extLst>
            </p:cNvPr>
            <p:cNvSpPr/>
            <p:nvPr/>
          </p:nvSpPr>
          <p:spPr>
            <a:xfrm>
              <a:off x="910323" y="703619"/>
              <a:ext cx="4090035" cy="459415"/>
            </a:xfrm>
            <a:custGeom>
              <a:avLst/>
              <a:gdLst/>
              <a:ahLst/>
              <a:cxnLst/>
              <a:rect l="l" t="t" r="r" b="b"/>
              <a:pathLst>
                <a:path w="4090035" h="1137285">
                  <a:moveTo>
                    <a:pt x="4089717" y="0"/>
                  </a:moveTo>
                  <a:lnTo>
                    <a:pt x="0" y="0"/>
                  </a:lnTo>
                  <a:lnTo>
                    <a:pt x="0" y="1137145"/>
                  </a:lnTo>
                  <a:lnTo>
                    <a:pt x="4089717" y="1137145"/>
                  </a:lnTo>
                  <a:lnTo>
                    <a:pt x="408971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16">
                <a:extLst>
                  <a:ext uri="{FF2B5EF4-FFF2-40B4-BE49-F238E27FC236}">
                    <a16:creationId xmlns:a16="http://schemas.microsoft.com/office/drawing/2014/main" id="{8005F70B-3F2C-1E59-A1FB-0DE29A753B13}"/>
                  </a:ext>
                </a:extLst>
              </p:cNvPr>
              <p:cNvSpPr txBox="1"/>
              <p:nvPr/>
            </p:nvSpPr>
            <p:spPr>
              <a:xfrm>
                <a:off x="120814" y="708982"/>
                <a:ext cx="2244280" cy="340478"/>
              </a:xfrm>
              <a:prstGeom prst="rect">
                <a:avLst/>
              </a:prstGeom>
              <a:noFill/>
            </p:spPr>
            <p:txBody>
              <a:bodyPr vert="horz" wrap="square" lIns="0" tIns="62865" rIns="0" bIns="0" rtlCol="0">
                <a:spAutoFit/>
              </a:bodyPr>
              <a:lstStyle/>
              <a:p>
                <a:pPr marL="300355" lvl="1" indent="-171450">
                  <a:spcBef>
                    <a:spcPts val="495"/>
                  </a:spcBef>
                  <a:buClr>
                    <a:srgbClr val="CC9900"/>
                  </a:buClr>
                  <a:buFont typeface="Wingdings" panose="05000000000000000000" pitchFamily="2" charset="2"/>
                  <a:buChar char="Ø"/>
                  <a:tabLst>
                    <a:tab pos="288925" algn="l"/>
                  </a:tabLst>
                </a:pPr>
                <a:r>
                  <a:rPr lang="it-IT" sz="900" spc="-35" dirty="0">
                    <a:latin typeface="Times New Roman"/>
                    <a:cs typeface="Times New Roman"/>
                  </a:rPr>
                  <a:t>Gain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  <m:t>10</m:t>
                        </m:r>
                      </m:e>
                      <m:sup>
                        <m:r>
                          <a:rPr lang="it-IT" sz="900" b="0" i="1" spc="-35" smtClean="0">
                            <a:latin typeface="Cambria Math" panose="02040503050406030204" pitchFamily="18" charset="0"/>
                            <a:cs typeface="Times New Roman"/>
                          </a:rPr>
                          <m:t>4</m:t>
                        </m:r>
                      </m:sup>
                    </m:sSup>
                  </m:oMath>
                </a14:m>
                <a:r>
                  <a:rPr lang="it-IT" sz="900" spc="-35" dirty="0">
                    <a:latin typeface="Times New Roman"/>
                    <a:cs typeface="Times New Roman"/>
                  </a:rPr>
                  <a:t>) and IBF (20 - 25)% </a:t>
                </a:r>
                <a:r>
                  <a:rPr lang="it-IT" sz="900" spc="-35" dirty="0" err="1">
                    <a:latin typeface="Times New Roman"/>
                    <a:cs typeface="Times New Roman"/>
                  </a:rPr>
                  <a:t>consistent</a:t>
                </a:r>
                <a:r>
                  <a:rPr lang="it-IT" sz="900" spc="-35" dirty="0">
                    <a:latin typeface="Times New Roman"/>
                    <a:cs typeface="Times New Roman"/>
                  </a:rPr>
                  <a:t> with the NUMEN </a:t>
                </a:r>
                <a:r>
                  <a:rPr lang="it-IT" sz="900" spc="-35" dirty="0" err="1">
                    <a:latin typeface="Times New Roman"/>
                    <a:cs typeface="Times New Roman"/>
                  </a:rPr>
                  <a:t>requirements</a:t>
                </a:r>
                <a:r>
                  <a:rPr lang="it-IT" sz="900" spc="-35" dirty="0">
                    <a:latin typeface="Times New Roman"/>
                    <a:cs typeface="Times New Roman"/>
                  </a:rPr>
                  <a:t>.</a:t>
                </a:r>
                <a:endParaRPr sz="9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2" name="object 16">
                <a:extLst>
                  <a:ext uri="{FF2B5EF4-FFF2-40B4-BE49-F238E27FC236}">
                    <a16:creationId xmlns:a16="http://schemas.microsoft.com/office/drawing/2014/main" id="{8005F70B-3F2C-1E59-A1FB-0DE29A753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14" y="708982"/>
                <a:ext cx="2244280" cy="340478"/>
              </a:xfrm>
              <a:prstGeom prst="rect">
                <a:avLst/>
              </a:prstGeom>
              <a:blipFill>
                <a:blip r:embed="rId17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CDB9EB7-BF76-E947-6F0F-26EB0CB49CD4}"/>
              </a:ext>
            </a:extLst>
          </p:cNvPr>
          <p:cNvSpPr txBox="1"/>
          <p:nvPr/>
        </p:nvSpPr>
        <p:spPr>
          <a:xfrm>
            <a:off x="296592" y="492154"/>
            <a:ext cx="1820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endParaRPr lang="it-IT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3470AAF9-6E8C-E988-BA3F-71341D4115EA}"/>
              </a:ext>
            </a:extLst>
          </p:cNvPr>
          <p:cNvSpPr txBox="1"/>
          <p:nvPr/>
        </p:nvSpPr>
        <p:spPr>
          <a:xfrm>
            <a:off x="5127663" y="668577"/>
            <a:ext cx="614680" cy="884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concepts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coupling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tracker-SiC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in-</a:t>
            </a:r>
            <a:r>
              <a:rPr lang="it-IT" sz="500" i="1" spc="-20" dirty="0" err="1">
                <a:solidFill>
                  <a:schemeClr val="bg1"/>
                </a:solidFill>
                <a:latin typeface="Times New Roman"/>
                <a:cs typeface="Times New Roman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500" i="1" spc="-20" dirty="0">
                <a:solidFill>
                  <a:schemeClr val="bg1"/>
                </a:solidFill>
                <a:latin typeface="Times New Roman"/>
                <a:cs typeface="Times New Roman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</a:t>
            </a:r>
            <a:r>
              <a:rPr lang="it-IT" sz="500" spc="-20" dirty="0" err="1">
                <a:solidFill>
                  <a:schemeClr val="bg1"/>
                </a:solidFill>
                <a:latin typeface="Times New Roman"/>
                <a:cs typeface="Times New Roman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500" spc="-20" dirty="0">
                <a:solidFill>
                  <a:schemeClr val="bg1"/>
                </a:solidFill>
                <a:latin typeface="Times New Roman"/>
                <a:cs typeface="Times New Roman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IFUSP</a:t>
            </a: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it-IT" sz="500" spc="-20" dirty="0" err="1">
                <a:solidFill>
                  <a:schemeClr val="bg2"/>
                </a:solidFill>
                <a:latin typeface="Times New Roman"/>
                <a:cs typeface="Times New Roman"/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Conclusions</a:t>
            </a:r>
            <a:endParaRPr lang="it-IT" sz="500" spc="-20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it-IT" sz="500" spc="-2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4686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286E-6 -4.87805E-7 L -0.20099 0.000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6" grpId="0" animBg="1"/>
      <p:bldP spid="28" grpId="0"/>
      <p:bldP spid="29" grpId="0"/>
      <p:bldP spid="30" grpId="0" animBg="1"/>
      <p:bldP spid="12" grpId="0"/>
      <p:bldP spid="24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 slides conferenze" id="{B457CFA5-9BFC-4B4F-9F4C-437F91EC8AFA}" vid="{74468CE6-02F3-4E8C-8904-44B617F1524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slides conferenze</Template>
  <TotalTime>440</TotalTime>
  <Words>1131</Words>
  <Application>Microsoft Office PowerPoint</Application>
  <PresentationFormat>Personalizzato</PresentationFormat>
  <Paragraphs>266</Paragraphs>
  <Slides>12</Slides>
  <Notes>4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3" baseType="lpstr">
      <vt:lpstr>Aptos</vt:lpstr>
      <vt:lpstr>Aptos Display</vt:lpstr>
      <vt:lpstr>Arial</vt:lpstr>
      <vt:lpstr>Cambria</vt:lpstr>
      <vt:lpstr>Cambria Math</vt:lpstr>
      <vt:lpstr>Lucida Calligraphy</vt:lpstr>
      <vt:lpstr>Palatino Linotype</vt:lpstr>
      <vt:lpstr>Times New Roman</vt:lpstr>
      <vt:lpstr>Ubuntu Mono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ANTONINO PITRONACI</dc:creator>
  <cp:lastModifiedBy>ANTONINO PITRONACI</cp:lastModifiedBy>
  <cp:revision>9</cp:revision>
  <dcterms:created xsi:type="dcterms:W3CDTF">2025-06-12T18:32:21Z</dcterms:created>
  <dcterms:modified xsi:type="dcterms:W3CDTF">2025-06-30T07:50:51Z</dcterms:modified>
</cp:coreProperties>
</file>