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648" r:id="rId2"/>
  </p:sldMasterIdLst>
  <p:notesMasterIdLst>
    <p:notesMasterId r:id="rId23"/>
  </p:notesMasterIdLst>
  <p:sldIdLst>
    <p:sldId id="260" r:id="rId3"/>
    <p:sldId id="278" r:id="rId4"/>
    <p:sldId id="279" r:id="rId5"/>
    <p:sldId id="280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2" r:id="rId21"/>
    <p:sldId id="25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A751"/>
    <a:srgbClr val="800080"/>
    <a:srgbClr val="6BACEC"/>
    <a:srgbClr val="6CADED"/>
    <a:srgbClr val="6CADEF"/>
    <a:srgbClr val="67A5EE"/>
    <a:srgbClr val="3C8AD4"/>
    <a:srgbClr val="4F97E1"/>
    <a:srgbClr val="368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0" autoAdjust="0"/>
    <p:restoredTop sz="94660"/>
  </p:normalViewPr>
  <p:slideViewPr>
    <p:cSldViewPr>
      <p:cViewPr varScale="1">
        <p:scale>
          <a:sx n="71" d="100"/>
          <a:sy n="71" d="100"/>
        </p:scale>
        <p:origin x="9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733B7-AE8D-471F-91E2-040B66CFFC9D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43D55-6C33-4528-9D31-4B921AAAF2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6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0B503-4733-4EF1-B848-36E4FA2E3C6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0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94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45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20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A7E0-33D5-08D1-EAA7-EFE2C269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D5E9D-D3CA-D25D-A77D-15B41CDFE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289D-8285-20D7-771F-7EB13DD3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DE64D-C122-D3FD-C25D-DED4D52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D05DD-D0A2-54A9-32EC-2BD0279B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94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EF78-3864-98B4-9D1D-A4D585A73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23D013-F390-AC1B-6424-C35501F6A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64F63-B003-9B3D-FBF7-D4F38091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685F-1F35-BFD3-C902-BFC256DC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95004-171E-5589-8FE3-D509AE24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60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90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04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9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28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13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532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0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0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5F79B-8740-4187-A837-37E402D7CBEB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2C1E3-0462-4EC9-892F-C5BF980DA7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2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6489D-0020-4C99-5219-DD1A6030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C3E0B-B89C-5C4C-7658-09AB681FF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24DF3-3544-E526-1E22-67F4633EF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10 Apr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7CB5F-A6AB-823D-5245-8F6C3A7B3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ABF1D-D0D8-8D89-40FB-3192FF763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FF9A40-FD80-4AD5-99B5-C3FCE1D9B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49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0/epjc/s10052-024-12714-9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3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48.jp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58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8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5.png"/><Relationship Id="rId10" Type="http://schemas.openxmlformats.org/officeDocument/2006/relationships/image" Target="../media/image11.png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87.png"/><Relationship Id="rId21" Type="http://schemas.openxmlformats.org/officeDocument/2006/relationships/image" Target="../media/image20.png"/><Relationship Id="rId7" Type="http://schemas.openxmlformats.org/officeDocument/2006/relationships/image" Target="../media/image8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86.png"/><Relationship Id="rId16" Type="http://schemas.openxmlformats.org/officeDocument/2006/relationships/image" Target="../media/image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microsoft.com/office/2007/relationships/hdphoto" Target="../media/hdphoto1.wdp"/><Relationship Id="rId5" Type="http://schemas.openxmlformats.org/officeDocument/2006/relationships/image" Target="../media/image24.png"/><Relationship Id="rId15" Type="http://schemas.openxmlformats.org/officeDocument/2006/relationships/image" Target="../media/image2.png"/><Relationship Id="rId23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89.png"/><Relationship Id="rId14" Type="http://schemas.openxmlformats.org/officeDocument/2006/relationships/image" Target="../media/image3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925FB-4A25-A546-227E-D3507C68B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D3F16E7-11A0-1E7C-27EF-885BA68B5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179" y="5961672"/>
            <a:ext cx="5011086" cy="510377"/>
          </a:xfrm>
        </p:spPr>
        <p:txBody>
          <a:bodyPr>
            <a:normAutofit/>
          </a:bodyPr>
          <a:lstStyle/>
          <a:p>
            <a:pPr algn="l"/>
            <a:endParaRPr lang="en-GB">
              <a:solidFill>
                <a:srgbClr val="FFFFFF"/>
              </a:solidFill>
            </a:endParaRPr>
          </a:p>
        </p:txBody>
      </p:sp>
      <p:pic>
        <p:nvPicPr>
          <p:cNvPr id="8" name="Picture 7" descr="A building with a tower&#10;&#10;AI-generated content may be incorrect.">
            <a:extLst>
              <a:ext uri="{FF2B5EF4-FFF2-40B4-BE49-F238E27FC236}">
                <a16:creationId xmlns:a16="http://schemas.microsoft.com/office/drawing/2014/main" id="{B17D8964-99CE-3A77-D313-3A5D90E8B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0"/>
          <a:stretch>
            <a:fillRect/>
          </a:stretch>
        </p:blipFill>
        <p:spPr>
          <a:xfrm>
            <a:off x="4993878" y="-88439"/>
            <a:ext cx="7198122" cy="695739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49720D-7BD8-456E-6B03-6B4D5E701F43}"/>
              </a:ext>
            </a:extLst>
          </p:cNvPr>
          <p:cNvSpPr/>
          <p:nvPr/>
        </p:nvSpPr>
        <p:spPr>
          <a:xfrm>
            <a:off x="-2263263" y="-1201992"/>
            <a:ext cx="9144000" cy="9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3BE8DD-0FBC-B7DA-17CB-7FE2A1C9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73" y="406969"/>
            <a:ext cx="768954" cy="4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917C40C-C038-8C41-637B-561F6619D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3" y="299588"/>
            <a:ext cx="1669367" cy="693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ED133A-4818-B7E0-7177-1D41C93E3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96" y="304908"/>
            <a:ext cx="1358220" cy="6828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D4B7BB-EFC8-A152-E1EC-366E67D309FE}"/>
              </a:ext>
            </a:extLst>
          </p:cNvPr>
          <p:cNvSpPr txBox="1"/>
          <p:nvPr/>
        </p:nvSpPr>
        <p:spPr>
          <a:xfrm>
            <a:off x="598983" y="5961672"/>
            <a:ext cx="35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Davide Quaranta, </a:t>
            </a:r>
          </a:p>
          <a:p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24 June 2025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 descr="SCHOOL: Multi-Aspect Young-ORiented Advanced Neutrino Academy (MAYORANA) - International School II edition">
            <a:extLst>
              <a:ext uri="{FF2B5EF4-FFF2-40B4-BE49-F238E27FC236}">
                <a16:creationId xmlns:a16="http://schemas.microsoft.com/office/drawing/2014/main" id="{80C7E28D-A420-DF5B-505E-8293CB46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98" y="173486"/>
            <a:ext cx="984865" cy="74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632D81A-AD74-E18F-6C5C-9C4795B4DA8B}"/>
              </a:ext>
            </a:extLst>
          </p:cNvPr>
          <p:cNvSpPr txBox="1">
            <a:spLocks/>
          </p:cNvSpPr>
          <p:nvPr/>
        </p:nvSpPr>
        <p:spPr>
          <a:xfrm>
            <a:off x="7805214" y="119268"/>
            <a:ext cx="5011086" cy="86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/>
              <a:t>MAYORANA</a:t>
            </a:r>
            <a:r>
              <a:rPr lang="en-GB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71E0E-2709-6725-CFDF-55B50AC3C1EC}"/>
              </a:ext>
            </a:extLst>
          </p:cNvPr>
          <p:cNvSpPr txBox="1"/>
          <p:nvPr/>
        </p:nvSpPr>
        <p:spPr>
          <a:xfrm>
            <a:off x="6614840" y="895646"/>
            <a:ext cx="5112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>
                <a:latin typeface="Bahnschrift Condensed" panose="020B0502040204020203" pitchFamily="34" charset="0"/>
              </a:rPr>
              <a:t>(Multi-Aspect Young ORiented Advanced Neutrino Academy)</a:t>
            </a:r>
            <a:endParaRPr lang="en-GB" sz="1600" b="1">
              <a:solidFill>
                <a:srgbClr val="F9A75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A3A9B7-D731-A12A-4765-4EE828D6F200}"/>
              </a:ext>
            </a:extLst>
          </p:cNvPr>
          <p:cNvSpPr txBox="1"/>
          <p:nvPr/>
        </p:nvSpPr>
        <p:spPr>
          <a:xfrm>
            <a:off x="7877338" y="1124744"/>
            <a:ext cx="3951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400" i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19–25 Jun 2025</a:t>
            </a:r>
            <a:r>
              <a:rPr lang="en-GB" sz="1400">
                <a:solidFill>
                  <a:srgbClr val="000000"/>
                </a:solidFill>
                <a:latin typeface="Bahnschrift Condensed" panose="020B0502040204020203" pitchFamily="34" charset="0"/>
              </a:rPr>
              <a:t>, </a:t>
            </a:r>
            <a:r>
              <a:rPr lang="en-GB" sz="1400" i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Modica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49447-4F40-2511-2E1B-B26A2D41441A}"/>
              </a:ext>
            </a:extLst>
          </p:cNvPr>
          <p:cNvGrpSpPr/>
          <p:nvPr/>
        </p:nvGrpSpPr>
        <p:grpSpPr>
          <a:xfrm>
            <a:off x="598983" y="2115533"/>
            <a:ext cx="7561035" cy="2558271"/>
            <a:chOff x="598788" y="2497880"/>
            <a:chExt cx="7561035" cy="2558271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7F4EC72-3196-68BE-CBB8-624EAA8CA45E}"/>
                </a:ext>
              </a:extLst>
            </p:cNvPr>
            <p:cNvSpPr txBox="1">
              <a:spLocks/>
            </p:cNvSpPr>
            <p:nvPr/>
          </p:nvSpPr>
          <p:spPr>
            <a:xfrm>
              <a:off x="598983" y="2497880"/>
              <a:ext cx="7560840" cy="17066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4000" b="1">
                  <a:solidFill>
                    <a:srgbClr val="F9A751"/>
                  </a:solidFill>
                </a:rPr>
                <a:t>Towards uniform </a:t>
              </a:r>
            </a:p>
            <a:p>
              <a:pPr algn="l"/>
              <a:r>
                <a:rPr lang="en-GB" sz="4000" b="1">
                  <a:solidFill>
                    <a:srgbClr val="F9A751"/>
                  </a:solidFill>
                </a:rPr>
                <a:t>detector response </a:t>
              </a:r>
            </a:p>
            <a:p>
              <a:pPr algn="l"/>
              <a:r>
                <a:rPr lang="en-GB" sz="4000" b="1">
                  <a:solidFill>
                    <a:srgbClr val="F9A751"/>
                  </a:solidFill>
                </a:rPr>
                <a:t>in large-scale KID arrays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BC30B-11A1-4B23-8C16-4DA66682F698}"/>
                </a:ext>
              </a:extLst>
            </p:cNvPr>
            <p:cNvSpPr txBox="1"/>
            <p:nvPr/>
          </p:nvSpPr>
          <p:spPr>
            <a:xfrm>
              <a:off x="598788" y="4225154"/>
              <a:ext cx="75415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>
                  <a:solidFill>
                    <a:srgbClr val="F9A751"/>
                  </a:solidFill>
                </a:rPr>
                <a:t>for Dark Matter searches </a:t>
              </a:r>
            </a:p>
            <a:p>
              <a:r>
                <a:rPr lang="en-GB" sz="2400">
                  <a:solidFill>
                    <a:srgbClr val="F9A751"/>
                  </a:solidFill>
                </a:rPr>
                <a:t>with </a:t>
              </a:r>
              <a:r>
                <a:rPr lang="en-GB" sz="2400" b="1">
                  <a:solidFill>
                    <a:srgbClr val="F9A751"/>
                  </a:solidFill>
                </a:rPr>
                <a:t>BULLKID-DM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19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A8A3-944D-A9F2-7501-934CD94E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85AD9F-15DF-A815-C2EF-5D8F492DB922}"/>
              </a:ext>
            </a:extLst>
          </p:cNvPr>
          <p:cNvSpPr txBox="1"/>
          <p:nvPr/>
        </p:nvSpPr>
        <p:spPr>
          <a:xfrm>
            <a:off x="808222" y="332591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Introducing the responsivity R:</a:t>
            </a:r>
          </a:p>
          <a:p>
            <a:endParaRPr lang="it-IT" sz="1800"/>
          </a:p>
          <a:p>
            <a:endParaRPr lang="it-IT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BA3F4-A37D-9A28-F25F-0C542FCA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Calibration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02B77-0D4C-4D2D-640F-642570DC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CFBA-A6E7-E01D-994F-934D2878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10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21511E-3C5C-631D-A89A-A6C38A00B233}"/>
              </a:ext>
            </a:extLst>
          </p:cNvPr>
          <p:cNvSpPr txBox="1">
            <a:spLocks/>
          </p:cNvSpPr>
          <p:nvPr/>
        </p:nvSpPr>
        <p:spPr>
          <a:xfrm>
            <a:off x="838199" y="1520752"/>
            <a:ext cx="5257801" cy="453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The die under test is excited with LED pulses of increasing energy.</a:t>
            </a:r>
          </a:p>
          <a:p>
            <a:endParaRPr lang="it-IT" sz="1600"/>
          </a:p>
          <a:p>
            <a:r>
              <a:rPr lang="it-IT" sz="1600"/>
              <a:t>For Poisson's statistics</a:t>
            </a:r>
          </a:p>
          <a:p>
            <a:pPr marL="0" indent="0">
              <a:buNone/>
            </a:pPr>
            <a:endParaRPr lang="it-IT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BE439-768D-7FF8-D95F-8D74CDD18F7E}"/>
                  </a:ext>
                </a:extLst>
              </p:cNvPr>
              <p:cNvSpPr txBox="1"/>
              <p:nvPr/>
            </p:nvSpPr>
            <p:spPr>
              <a:xfrm>
                <a:off x="1598406" y="2893870"/>
                <a:ext cx="1266309" cy="299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𝜇</m:t>
                      </m:r>
                      <m:r>
                        <a:rPr lang="pl-PL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</m:t>
                      </m:r>
                      <m:r>
                        <a:rPr lang="pl-PL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𝑘</m:t>
                      </m:r>
                      <m:r>
                        <a:rPr lang="pl-PL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⋅</m:t>
                      </m:r>
                      <m:r>
                        <a:rPr lang="pl-PL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 </m:t>
                      </m:r>
                      <m:sSub>
                        <m:sSubPr>
                          <m:ctrlPr>
                            <a:rPr lang="pl-PL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BE439-768D-7FF8-D95F-8D74CDD18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06" y="2893870"/>
                <a:ext cx="1266309" cy="299121"/>
              </a:xfrm>
              <a:prstGeom prst="rect">
                <a:avLst/>
              </a:prstGeom>
              <a:blipFill>
                <a:blip r:embed="rId2"/>
                <a:stretch>
                  <a:fillRect l="-2404" t="-4082" r="-2404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047AB2-7DAE-61D7-58A8-B54DCEDDE719}"/>
                  </a:ext>
                </a:extLst>
              </p:cNvPr>
              <p:cNvSpPr txBox="1"/>
              <p:nvPr/>
            </p:nvSpPr>
            <p:spPr>
              <a:xfrm>
                <a:off x="3430028" y="2892741"/>
                <a:ext cx="1826333" cy="3089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𝑘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⋅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𝑁</m:t>
                          </m:r>
                        </m:e>
                        <m:sub>
                          <m:r>
                            <a:rPr lang="it-IT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𝑝h</m:t>
                          </m:r>
                        </m:sub>
                      </m:sSub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+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047AB2-7DAE-61D7-58A8-B54DCEDDE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028" y="2892741"/>
                <a:ext cx="1826333" cy="308995"/>
              </a:xfrm>
              <a:prstGeom prst="rect">
                <a:avLst/>
              </a:prstGeom>
              <a:blipFill>
                <a:blip r:embed="rId3"/>
                <a:stretch>
                  <a:fillRect l="-334" t="-8000" b="-1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screenshot of a graph&#10;&#10;AI-generated content may be incorrect.">
            <a:extLst>
              <a:ext uri="{FF2B5EF4-FFF2-40B4-BE49-F238E27FC236}">
                <a16:creationId xmlns:a16="http://schemas.microsoft.com/office/drawing/2014/main" id="{6BA58459-BEC4-8C9F-17E4-3F6A616FA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60" y="1115592"/>
            <a:ext cx="4080855" cy="494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31C0A06-0BFF-07AF-6DFE-FDC7E2107E0C}"/>
                  </a:ext>
                </a:extLst>
              </p:cNvPr>
              <p:cNvSpPr txBox="1"/>
              <p:nvPr/>
            </p:nvSpPr>
            <p:spPr>
              <a:xfrm>
                <a:off x="4620678" y="3847636"/>
                <a:ext cx="1625317" cy="2824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</m:t>
                      </m:r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𝑅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⋅</m:t>
                      </m:r>
                      <m:r>
                        <a:rPr lang="it-IT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𝜇</m:t>
                      </m:r>
                      <m:r>
                        <a:rPr lang="it-IT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+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31C0A06-0BFF-07AF-6DFE-FDC7E2107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678" y="3847636"/>
                <a:ext cx="1625317" cy="282450"/>
              </a:xfrm>
              <a:prstGeom prst="rect">
                <a:avLst/>
              </a:prstGeom>
              <a:blipFill>
                <a:blip r:embed="rId5"/>
                <a:stretch>
                  <a:fillRect l="-749" t="-14894" b="-6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C5490C-E3EA-B47F-AC5D-3D159EF18C26}"/>
                  </a:ext>
                </a:extLst>
              </p:cNvPr>
              <p:cNvSpPr txBox="1"/>
              <p:nvPr/>
            </p:nvSpPr>
            <p:spPr>
              <a:xfrm>
                <a:off x="1583471" y="3847636"/>
                <a:ext cx="1966820" cy="2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𝑅</m:t>
                    </m:r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=</m:t>
                    </m:r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𝑘</m:t>
                    </m:r>
                    <m:r>
                      <a:rPr lang="it-IT" b="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/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𝜖</m:t>
                        </m:r>
                      </m:e>
                      <m:sub>
                        <m:r>
                          <a:rPr lang="it-IT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en-GB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  </a:t>
                </a:r>
                <a:r>
                  <a:rPr lang="en-GB" sz="12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[mrad/keV]</a:t>
                </a:r>
                <a:endParaRPr lang="en-GB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C5490C-E3EA-B47F-AC5D-3D159EF1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471" y="3847636"/>
                <a:ext cx="1966820" cy="299184"/>
              </a:xfrm>
              <a:prstGeom prst="rect">
                <a:avLst/>
              </a:prstGeom>
              <a:blipFill>
                <a:blip r:embed="rId6"/>
                <a:stretch>
                  <a:fillRect l="-4348" t="-16327" r="-2795" b="-24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85C31D9-BA12-DC1F-5A63-D1044A56865A}"/>
              </a:ext>
            </a:extLst>
          </p:cNvPr>
          <p:cNvCxnSpPr/>
          <p:nvPr/>
        </p:nvCxnSpPr>
        <p:spPr>
          <a:xfrm>
            <a:off x="3861415" y="3988861"/>
            <a:ext cx="4368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A1ECBB-90E6-8C52-F559-1B753BF28562}"/>
                  </a:ext>
                </a:extLst>
              </p:cNvPr>
              <p:cNvSpPr txBox="1"/>
              <p:nvPr/>
            </p:nvSpPr>
            <p:spPr>
              <a:xfrm>
                <a:off x="838199" y="4376098"/>
                <a:ext cx="6096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𝑅</m:t>
                    </m:r>
                    <m:r>
                      <a:rPr lang="en-GB" sz="1600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 </m:t>
                    </m:r>
                  </m:oMath>
                </a14:m>
                <a:r>
                  <a:rPr lang="it-IT" sz="1600">
                    <a:latin typeface="+mj-lt"/>
                    <a:ea typeface="Latin Modern Math" panose="02000503000000000000" pitchFamily="50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𝜎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0</m:t>
                        </m:r>
                      </m:sub>
                    </m:sSub>
                    <m:r>
                      <a:rPr lang="en-GB" sz="1600" i="1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 </m:t>
                    </m:r>
                  </m:oMath>
                </a14:m>
                <a:r>
                  <a:rPr lang="it-IT" sz="1600">
                    <a:latin typeface="+mj-lt"/>
                    <a:ea typeface="Latin Modern Math" panose="02000503000000000000" pitchFamily="50" charset="0"/>
                  </a:rPr>
                  <a:t>extracted by linear fit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A1ECBB-90E6-8C52-F559-1B753BF28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376098"/>
                <a:ext cx="6096000" cy="338554"/>
              </a:xfrm>
              <a:prstGeom prst="rect">
                <a:avLst/>
              </a:prstGeom>
              <a:blipFill>
                <a:blip r:embed="rId7"/>
                <a:stretch>
                  <a:fillRect l="-300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C68AA199-F488-0CB8-6284-01F18E5F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45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6B720-4295-737A-7F8B-F88794260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BCB06-F2AA-743B-9A69-287EE30D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Phonon Leakage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BA9C6-3CF3-E0DC-84A1-E6F40DAF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9D21F-9FAD-3F48-620C-8ED6284F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35891-86B7-1778-BA4B-C870B033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75" y="1690688"/>
            <a:ext cx="1476322" cy="1472210"/>
          </a:xfrm>
          <a:prstGeom prst="rect">
            <a:avLst/>
          </a:prstGeom>
        </p:spPr>
      </p:pic>
      <p:pic>
        <p:nvPicPr>
          <p:cNvPr id="8" name="Picture 7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D596CB8D-331A-FF1F-0492-2140AF4B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01"/>
          <a:stretch/>
        </p:blipFill>
        <p:spPr>
          <a:xfrm>
            <a:off x="6177686" y="1902724"/>
            <a:ext cx="3058911" cy="126017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8F71C0-B353-46D1-07BB-5565A5660FAC}"/>
              </a:ext>
            </a:extLst>
          </p:cNvPr>
          <p:cNvSpPr txBox="1">
            <a:spLocks/>
          </p:cNvSpPr>
          <p:nvPr/>
        </p:nvSpPr>
        <p:spPr>
          <a:xfrm>
            <a:off x="838199" y="1837336"/>
            <a:ext cx="5257801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Half of the phonons produced in a die escape to neighboring dice</a:t>
            </a:r>
            <a:r>
              <a:rPr lang="it-IT" sz="1600"/>
              <a:t>:</a:t>
            </a:r>
          </a:p>
          <a:p>
            <a:pPr lvl="1"/>
            <a:r>
              <a:rPr lang="en-GB" sz="1600"/>
              <a:t>(14 ± 3) % in ogni cubo “+”</a:t>
            </a:r>
          </a:p>
          <a:p>
            <a:pPr lvl="1"/>
            <a:r>
              <a:rPr lang="it-IT" sz="1600"/>
              <a:t>(5 ± 1) % in ogni “x” </a:t>
            </a:r>
          </a:p>
          <a:p>
            <a:pPr marL="457200" lvl="1" indent="0">
              <a:buNone/>
            </a:pPr>
            <a:endParaRPr lang="it-IT" sz="14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B48EB1-FF4B-9110-10AC-93015167EC20}"/>
              </a:ext>
            </a:extLst>
          </p:cNvPr>
          <p:cNvSpPr txBox="1">
            <a:spLocks/>
          </p:cNvSpPr>
          <p:nvPr/>
        </p:nvSpPr>
        <p:spPr>
          <a:xfrm>
            <a:off x="838199" y="3949304"/>
            <a:ext cx="3200401" cy="160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/>
              <a:t>This effect reduces the efficiency of phonon collection</a:t>
            </a:r>
          </a:p>
          <a:p>
            <a:r>
              <a:rPr lang="en-GB" sz="1600"/>
              <a:t>But it allows to identify the die where the interaction takes place</a:t>
            </a:r>
            <a:endParaRPr lang="it-IT" sz="1400"/>
          </a:p>
        </p:txBody>
      </p:sp>
      <p:pic>
        <p:nvPicPr>
          <p:cNvPr id="14" name="Picture 13" descr="A graph of a graph of a kid&#10;&#10;AI-generated content may be incorrect.">
            <a:extLst>
              <a:ext uri="{FF2B5EF4-FFF2-40B4-BE49-F238E27FC236}">
                <a16:creationId xmlns:a16="http://schemas.microsoft.com/office/drawing/2014/main" id="{F05426FF-2E64-916D-73B9-26A5D7E4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65" y="3800654"/>
            <a:ext cx="3592773" cy="2389975"/>
          </a:xfrm>
          <a:prstGeom prst="rect">
            <a:avLst/>
          </a:prstGeom>
        </p:spPr>
      </p:pic>
      <p:pic>
        <p:nvPicPr>
          <p:cNvPr id="16" name="Picture 15" descr="A graph of a graph of a kid&#10;&#10;AI-generated content may be incorrect.">
            <a:extLst>
              <a:ext uri="{FF2B5EF4-FFF2-40B4-BE49-F238E27FC236}">
                <a16:creationId xmlns:a16="http://schemas.microsoft.com/office/drawing/2014/main" id="{F915773D-6F84-8038-6C20-0CA6E0A82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68" y="3800655"/>
            <a:ext cx="3592773" cy="2389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BE3C5F-5835-9EA3-8074-A21D56FFDCCD}"/>
              </a:ext>
            </a:extLst>
          </p:cNvPr>
          <p:cNvSpPr txBox="1"/>
          <p:nvPr/>
        </p:nvSpPr>
        <p:spPr>
          <a:xfrm>
            <a:off x="7225161" y="3568839"/>
            <a:ext cx="66761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>
                    <a:lumMod val="95000"/>
                  </a:schemeClr>
                </a:solidFill>
              </a:rPr>
              <a:t>Kept</a:t>
            </a:r>
            <a:endParaRPr lang="en-GB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36FB66-A903-AC37-B6C1-A88B7A20372D}"/>
              </a:ext>
            </a:extLst>
          </p:cNvPr>
          <p:cNvSpPr txBox="1"/>
          <p:nvPr/>
        </p:nvSpPr>
        <p:spPr>
          <a:xfrm>
            <a:off x="10454921" y="3568839"/>
            <a:ext cx="126060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chemeClr val="bg1">
                    <a:lumMod val="95000"/>
                  </a:schemeClr>
                </a:solidFill>
              </a:rPr>
              <a:t>Discarded</a:t>
            </a:r>
            <a:endParaRPr lang="en-GB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495A5E0D-B8D4-FA2F-617E-8374264A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8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38C12-6F97-AC60-4137-3340A5E9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3392A-E5A9-D500-F884-4E9EB69C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Background @ Sapienza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07ACA-2F8F-02EC-E74C-ACF698ED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272FC-2168-BFEC-6BE0-7C803C4B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12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B06706-A0B9-DF80-1705-B06C8678E830}"/>
              </a:ext>
            </a:extLst>
          </p:cNvPr>
          <p:cNvGrpSpPr/>
          <p:nvPr/>
        </p:nvGrpSpPr>
        <p:grpSpPr>
          <a:xfrm>
            <a:off x="3767009" y="1541350"/>
            <a:ext cx="9687182" cy="4678267"/>
            <a:chOff x="2243423" y="1518201"/>
            <a:chExt cx="9687182" cy="46782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BD9D5F-ED74-02FE-8C16-36B84D524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3423" y="1685161"/>
              <a:ext cx="7705153" cy="45113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12A1D3-D76B-065A-97AC-FB4804252416}"/>
                </a:ext>
              </a:extLst>
            </p:cNvPr>
            <p:cNvSpPr txBox="1"/>
            <p:nvPr/>
          </p:nvSpPr>
          <p:spPr>
            <a:xfrm>
              <a:off x="5836535" y="1518201"/>
              <a:ext cx="60940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D. Delicato </a:t>
              </a:r>
              <a:r>
                <a:rPr lang="en-GB" sz="1400" i="1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et al, Eur. Phys. J. C</a:t>
              </a:r>
              <a:r>
                <a:rPr lang="en-GB" sz="1400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 </a:t>
              </a:r>
              <a:r>
                <a:rPr lang="en-GB" sz="1400" b="1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84</a:t>
              </a:r>
              <a:r>
                <a:rPr lang="en-GB" sz="1400">
                  <a:solidFill>
                    <a:srgbClr val="222222"/>
                  </a:solidFill>
                  <a:latin typeface="Merriweather Sans" panose="020F0502020204030204" pitchFamily="2" charset="0"/>
                  <a:hlinkClick r:id="rId3"/>
                </a:rPr>
                <a:t>, 353 (2024)</a:t>
              </a:r>
              <a:endParaRPr lang="en-GB" sz="14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05A7D2-112E-9C59-6DC4-6C941114476C}"/>
              </a:ext>
            </a:extLst>
          </p:cNvPr>
          <p:cNvSpPr txBox="1"/>
          <p:nvPr/>
        </p:nvSpPr>
        <p:spPr>
          <a:xfrm>
            <a:off x="838200" y="2551837"/>
            <a:ext cx="23815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Energy spectrum after 39 hours of exposure of a single 0.34 g die to background environmental conditions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4A8AB675-C739-B489-9AB7-E1696D40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86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BB182-A698-923E-2245-F4A633093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BBB1-65B2-BEF6-48F9-1D828250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Sensitivity projections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5A90A5-E3E3-CE4B-F0F2-A350EA09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97FD43E-889B-442E-7402-CB027690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E258A-44A6-8531-A3ED-FB53F36D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493" y="1500554"/>
            <a:ext cx="7555807" cy="4673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7A3B4-511D-269E-A927-EB1F2B8F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251" y="1783127"/>
            <a:ext cx="2763829" cy="645114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53E622-E7C8-1660-78C6-194660371A2E}"/>
              </a:ext>
            </a:extLst>
          </p:cNvPr>
          <p:cNvSpPr txBox="1"/>
          <p:nvPr/>
        </p:nvSpPr>
        <p:spPr>
          <a:xfrm>
            <a:off x="6861014" y="1382911"/>
            <a:ext cx="387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1 d.r.u. = 1 count/keV/kg/year</a:t>
            </a:r>
            <a:endParaRPr lang="en-GB" sz="1400" b="1"/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ABAA70D7-B5A0-DAF5-15B7-378F0168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00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FD01F-CA9F-6F0C-4C10-DA391FDB3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5625-9BE1-0CDD-369A-262BDFF4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Kinetic Inductance Detectors</a:t>
            </a:r>
            <a:endParaRPr lang="en-GB" sz="4000" b="1">
              <a:solidFill>
                <a:srgbClr val="F9A75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1F5F3-A357-F295-A4E3-D8B4F8A1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4513" y="3728346"/>
            <a:ext cx="3789779" cy="267574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7E9A44-5951-1925-7029-E8966404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4EDB01-7AD6-B8E2-DB12-3BA1287D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E4477EA-2D61-5A8C-5B3D-368A3B4BFB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520753"/>
                <a:ext cx="5905873" cy="13255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/>
                  <a:t>In a superconductor at T&lt;T_c, the current flow is due to the </a:t>
                </a:r>
                <a:r>
                  <a:rPr lang="en-GB" sz="1600" b="1"/>
                  <a:t>Cooper Pairs</a:t>
                </a:r>
                <a:r>
                  <a:rPr lang="it-IT" sz="160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 </m:t>
                        </m:r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𝒆</m:t>
                        </m:r>
                      </m:e>
                      <m:sup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𝒆</m:t>
                        </m:r>
                      </m:e>
                      <m:sup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400" b="1"/>
                  <a:t> </a:t>
                </a:r>
                <a:r>
                  <a:rPr lang="it-IT" sz="1400">
                    <a:ea typeface="Latin Modern Math" panose="02000503000000000000" pitchFamily="50" charset="0"/>
                  </a:rPr>
                  <a:t>bound states</a:t>
                </a:r>
                <a:endParaRPr lang="it-IT" sz="1400"/>
              </a:p>
              <a:p>
                <a:pPr lvl="1"/>
                <a:r>
                  <a:rPr lang="it-IT" sz="1400">
                    <a:ea typeface="Latin Modern Math" panose="02000503000000000000" pitchFamily="50" charset="0"/>
                  </a:rPr>
                  <a:t>Bounding Energy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𝟐</m:t>
                    </m:r>
                    <m:sSub>
                      <m:sSub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r>
                          <a:rPr lang="it-IT" sz="1400" b="1" i="0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𝚫</m:t>
                        </m:r>
                      </m:e>
                      <m:sub>
                        <m:r>
                          <a:rPr lang="it-IT" sz="1400" b="1" i="0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𝟎</m:t>
                        </m:r>
                      </m:sub>
                    </m:sSub>
                    <m:r>
                      <a:rPr lang="it-IT" sz="1400" b="1" i="1" smtClean="0">
                        <a:latin typeface="Cambria Math" panose="02040503050406030204" pitchFamily="18" charset="0"/>
                        <a:ea typeface="Latin Modern Math" panose="02000503000000000000" pitchFamily="50" charset="0"/>
                      </a:rPr>
                      <m:t>=</m:t>
                    </m:r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𝟑</m:t>
                    </m:r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.</m:t>
                    </m:r>
                    <m:r>
                      <a:rPr lang="it-IT" sz="1400" b="1" i="1" smtClean="0">
                        <a:latin typeface="Latin Modern Math" panose="02000503000000000000" pitchFamily="50" charset="0"/>
                        <a:ea typeface="Latin Modern Math" panose="02000503000000000000" pitchFamily="50" charset="0"/>
                      </a:rPr>
                      <m:t>𝟓𝟑</m:t>
                    </m:r>
                    <m:sSub>
                      <m:sSubPr>
                        <m:ctrlPr>
                          <a:rPr lang="it-IT" sz="1400" b="1" i="1" smtClean="0"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1400" b="1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it-IT" sz="1400" b="1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𝑩</m:t>
                            </m:r>
                          </m:sub>
                        </m:sSub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𝑻</m:t>
                        </m:r>
                      </m:e>
                      <m:sub>
                        <m:r>
                          <a:rPr lang="it-IT" sz="1400" b="1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𝒄</m:t>
                        </m:r>
                      </m:sub>
                    </m:sSub>
                  </m:oMath>
                </a14:m>
                <a:endParaRPr lang="it-IT" sz="1400"/>
              </a:p>
              <a:p>
                <a:pPr marL="457200" lvl="1" indent="0">
                  <a:buNone/>
                </a:pPr>
                <a:endParaRPr lang="it-IT" sz="140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E4477EA-2D61-5A8C-5B3D-368A3B4BF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20753"/>
                <a:ext cx="5905873" cy="1325562"/>
              </a:xfrm>
              <a:prstGeom prst="rect">
                <a:avLst/>
              </a:prstGeom>
              <a:blipFill>
                <a:blip r:embed="rId3"/>
                <a:stretch>
                  <a:fillRect l="-310" t="-3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EA8C782-2266-9C93-E521-7A4B83ED07E9}"/>
              </a:ext>
            </a:extLst>
          </p:cNvPr>
          <p:cNvSpPr/>
          <p:nvPr/>
        </p:nvSpPr>
        <p:spPr>
          <a:xfrm>
            <a:off x="838199" y="4223657"/>
            <a:ext cx="4608550" cy="1886857"/>
          </a:xfrm>
          <a:prstGeom prst="rect">
            <a:avLst/>
          </a:prstGeom>
          <a:solidFill>
            <a:srgbClr val="F6C6A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39EB78-A438-76E9-397F-C57811379D49}"/>
              </a:ext>
            </a:extLst>
          </p:cNvPr>
          <p:cNvSpPr txBox="1">
            <a:spLocks/>
          </p:cNvSpPr>
          <p:nvPr/>
        </p:nvSpPr>
        <p:spPr>
          <a:xfrm>
            <a:off x="1066799" y="5197090"/>
            <a:ext cx="4677229" cy="188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E90CEB-182A-6EC5-0B3F-2E4CEDDA1A0F}"/>
              </a:ext>
            </a:extLst>
          </p:cNvPr>
          <p:cNvSpPr txBox="1"/>
          <p:nvPr/>
        </p:nvSpPr>
        <p:spPr>
          <a:xfrm>
            <a:off x="901300" y="4271035"/>
            <a:ext cx="4748931" cy="15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/>
              <a:t>KID starter pack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/>
              <a:t>Superconducting LC Resonator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/>
              <a:t>Energy releases break pairs of Coopers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/>
              <a:t>Resonant frequency shifts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FA1CFA-A0A6-C67E-7C2E-189E16847E2B}"/>
              </a:ext>
            </a:extLst>
          </p:cNvPr>
          <p:cNvGrpSpPr/>
          <p:nvPr/>
        </p:nvGrpSpPr>
        <p:grpSpPr>
          <a:xfrm>
            <a:off x="5650232" y="4338549"/>
            <a:ext cx="1982329" cy="1860318"/>
            <a:chOff x="5650232" y="4338549"/>
            <a:chExt cx="1982329" cy="1860318"/>
          </a:xfrm>
        </p:grpSpPr>
        <p:pic>
          <p:nvPicPr>
            <p:cNvPr id="4" name="Picture 3" descr="Diagram of a diagram of a heat exchanger&#10;&#10;AI-generated content may be incorrect.">
              <a:extLst>
                <a:ext uri="{FF2B5EF4-FFF2-40B4-BE49-F238E27FC236}">
                  <a16:creationId xmlns:a16="http://schemas.microsoft.com/office/drawing/2014/main" id="{905B30D0-52A5-1CAA-F27E-C767103D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232" y="4338549"/>
              <a:ext cx="1982329" cy="13255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005D61-9EA7-3995-DA0C-8A549560F994}"/>
                    </a:ext>
                  </a:extLst>
                </p:cNvPr>
                <p:cNvSpPr txBox="1"/>
                <p:nvPr/>
              </p:nvSpPr>
              <p:spPr>
                <a:xfrm>
                  <a:off x="6011081" y="5757336"/>
                  <a:ext cx="1239827" cy="4415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Pr>
                          <m:e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𝟎</m:t>
                            </m:r>
                          </m:sub>
                        </m:sSub>
                        <m:r>
                          <a:rPr lang="it-IT" sz="1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𝟐</m:t>
                            </m:r>
                            <m:r>
                              <a:rPr lang="it-IT" sz="1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𝝅</m:t>
                            </m:r>
                            <m:rad>
                              <m:radPr>
                                <m:degHide m:val="on"/>
                                <m:ctrlPr>
                                  <a:rPr lang="it-IT" sz="1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Latin Modern Math" panose="02000503000000000000" pitchFamily="50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sz="1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Latin Modern Math" panose="02000503000000000000" pitchFamily="50" charset="0"/>
                                    <a:ea typeface="Latin Modern Math" panose="02000503000000000000" pitchFamily="50" charset="0"/>
                                  </a:rPr>
                                  <m:t>𝑳𝑪</m:t>
                                </m:r>
                              </m:e>
                            </m:rad>
                          </m:den>
                        </m:f>
                        <m:r>
                          <a:rPr lang="it-IT" sz="1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  </m:t>
                        </m:r>
                      </m:oMath>
                    </m:oMathPara>
                  </a14:m>
                  <a:endParaRPr lang="en-GB" b="1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4005D61-9EA7-3995-DA0C-8A549560F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1081" y="5757336"/>
                  <a:ext cx="1239827" cy="441531"/>
                </a:xfrm>
                <a:prstGeom prst="rect">
                  <a:avLst/>
                </a:prstGeom>
                <a:blipFill>
                  <a:blip r:embed="rId5"/>
                  <a:stretch>
                    <a:fillRect l="-3448" t="-1370" b="-109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5BDA604-66DF-AFB6-B593-D1758BB3E546}"/>
              </a:ext>
            </a:extLst>
          </p:cNvPr>
          <p:cNvSpPr/>
          <p:nvPr/>
        </p:nvSpPr>
        <p:spPr>
          <a:xfrm>
            <a:off x="8193152" y="1544517"/>
            <a:ext cx="2376231" cy="843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D07B2F-DE67-DB26-41B0-70AC9F9A9FD6}"/>
              </a:ext>
            </a:extLst>
          </p:cNvPr>
          <p:cNvCxnSpPr/>
          <p:nvPr/>
        </p:nvCxnSpPr>
        <p:spPr>
          <a:xfrm>
            <a:off x="8193152" y="3159076"/>
            <a:ext cx="237623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969B9C-837C-1C99-1E55-FECC32EFAED2}"/>
              </a:ext>
            </a:extLst>
          </p:cNvPr>
          <p:cNvCxnSpPr/>
          <p:nvPr/>
        </p:nvCxnSpPr>
        <p:spPr>
          <a:xfrm>
            <a:off x="8193152" y="2387733"/>
            <a:ext cx="237623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0BDBC16-ACBA-9076-1D36-3EAC6B4ABE12}"/>
              </a:ext>
            </a:extLst>
          </p:cNvPr>
          <p:cNvSpPr/>
          <p:nvPr/>
        </p:nvSpPr>
        <p:spPr>
          <a:xfrm>
            <a:off x="9367168" y="2926649"/>
            <a:ext cx="900418" cy="40121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5E9772-0E80-722F-066A-BCB78FAF859B}"/>
              </a:ext>
            </a:extLst>
          </p:cNvPr>
          <p:cNvSpPr/>
          <p:nvPr/>
        </p:nvSpPr>
        <p:spPr>
          <a:xfrm>
            <a:off x="9529168" y="3045696"/>
            <a:ext cx="181235" cy="1812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79851B-5DD2-3E4C-E4A7-7981D0C523B8}"/>
              </a:ext>
            </a:extLst>
          </p:cNvPr>
          <p:cNvSpPr/>
          <p:nvPr/>
        </p:nvSpPr>
        <p:spPr>
          <a:xfrm>
            <a:off x="9887626" y="3045696"/>
            <a:ext cx="181235" cy="18123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99AA5D-6732-F95D-F987-6430D06C5372}"/>
              </a:ext>
            </a:extLst>
          </p:cNvPr>
          <p:cNvCxnSpPr/>
          <p:nvPr/>
        </p:nvCxnSpPr>
        <p:spPr>
          <a:xfrm>
            <a:off x="10569385" y="2387733"/>
            <a:ext cx="0" cy="771342"/>
          </a:xfrm>
          <a:prstGeom prst="straightConnector1">
            <a:avLst/>
          </a:prstGeom>
          <a:ln w="12700">
            <a:solidFill>
              <a:schemeClr val="bg2">
                <a:lumMod val="9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0150FA-4472-58FE-4935-A1E1A349082C}"/>
                  </a:ext>
                </a:extLst>
              </p:cNvPr>
              <p:cNvSpPr txBox="1"/>
              <p:nvPr/>
            </p:nvSpPr>
            <p:spPr>
              <a:xfrm>
                <a:off x="10368186" y="2713296"/>
                <a:ext cx="402392" cy="2261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rgbClr val="D1D1D1"/>
                          </a:solidFill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2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D1D1D1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200" b="0" i="0" smtClean="0">
                              <a:solidFill>
                                <a:srgbClr val="D1D1D1"/>
                              </a:solidFill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Δ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rgbClr val="D1D1D1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2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0150FA-4472-58FE-4935-A1E1A3490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186" y="2713296"/>
                <a:ext cx="402392" cy="226125"/>
              </a:xfrm>
              <a:prstGeom prst="rect">
                <a:avLst/>
              </a:prstGeom>
              <a:blipFill>
                <a:blip r:embed="rId6"/>
                <a:stretch>
                  <a:fillRect t="-10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1FE004F-7E99-EC76-0617-EADA5326B35D}"/>
              </a:ext>
            </a:extLst>
          </p:cNvPr>
          <p:cNvGrpSpPr/>
          <p:nvPr/>
        </p:nvGrpSpPr>
        <p:grpSpPr>
          <a:xfrm>
            <a:off x="8225435" y="2002041"/>
            <a:ext cx="1513387" cy="531820"/>
            <a:chOff x="8225435" y="2002041"/>
            <a:chExt cx="1513387" cy="53182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375EA42-6B14-5609-9056-63D536B971E7}"/>
                </a:ext>
              </a:extLst>
            </p:cNvPr>
            <p:cNvSpPr/>
            <p:nvPr/>
          </p:nvSpPr>
          <p:spPr>
            <a:xfrm rot="12925332">
              <a:off x="8225435" y="2270243"/>
              <a:ext cx="1513387" cy="263618"/>
            </a:xfrm>
            <a:custGeom>
              <a:avLst/>
              <a:gdLst>
                <a:gd name="connsiteX0" fmla="*/ 0 w 1828800"/>
                <a:gd name="connsiteY0" fmla="*/ 256087 h 548187"/>
                <a:gd name="connsiteX1" fmla="*/ 215900 w 1828800"/>
                <a:gd name="connsiteY1" fmla="*/ 8437 h 548187"/>
                <a:gd name="connsiteX2" fmla="*/ 450850 w 1828800"/>
                <a:gd name="connsiteY2" fmla="*/ 529137 h 548187"/>
                <a:gd name="connsiteX3" fmla="*/ 647700 w 1828800"/>
                <a:gd name="connsiteY3" fmla="*/ 8437 h 548187"/>
                <a:gd name="connsiteX4" fmla="*/ 844550 w 1828800"/>
                <a:gd name="connsiteY4" fmla="*/ 541837 h 548187"/>
                <a:gd name="connsiteX5" fmla="*/ 996950 w 1828800"/>
                <a:gd name="connsiteY5" fmla="*/ 8437 h 548187"/>
                <a:gd name="connsiteX6" fmla="*/ 1143000 w 1828800"/>
                <a:gd name="connsiteY6" fmla="*/ 548187 h 548187"/>
                <a:gd name="connsiteX7" fmla="*/ 1308100 w 1828800"/>
                <a:gd name="connsiteY7" fmla="*/ 8437 h 548187"/>
                <a:gd name="connsiteX8" fmla="*/ 1435100 w 1828800"/>
                <a:gd name="connsiteY8" fmla="*/ 535487 h 548187"/>
                <a:gd name="connsiteX9" fmla="*/ 1562100 w 1828800"/>
                <a:gd name="connsiteY9" fmla="*/ 21137 h 548187"/>
                <a:gd name="connsiteX10" fmla="*/ 1682750 w 1828800"/>
                <a:gd name="connsiteY10" fmla="*/ 522787 h 548187"/>
                <a:gd name="connsiteX11" fmla="*/ 1828800 w 1828800"/>
                <a:gd name="connsiteY11" fmla="*/ 21137 h 548187"/>
                <a:gd name="connsiteX0" fmla="*/ 0 w 1828800"/>
                <a:gd name="connsiteY0" fmla="*/ 256087 h 548187"/>
                <a:gd name="connsiteX1" fmla="*/ 215900 w 1828800"/>
                <a:gd name="connsiteY1" fmla="*/ 8437 h 548187"/>
                <a:gd name="connsiteX2" fmla="*/ 450850 w 1828800"/>
                <a:gd name="connsiteY2" fmla="*/ 529137 h 548187"/>
                <a:gd name="connsiteX3" fmla="*/ 647700 w 1828800"/>
                <a:gd name="connsiteY3" fmla="*/ 8437 h 548187"/>
                <a:gd name="connsiteX4" fmla="*/ 844550 w 1828800"/>
                <a:gd name="connsiteY4" fmla="*/ 541837 h 548187"/>
                <a:gd name="connsiteX5" fmla="*/ 996950 w 1828800"/>
                <a:gd name="connsiteY5" fmla="*/ 8437 h 548187"/>
                <a:gd name="connsiteX6" fmla="*/ 1143000 w 1828800"/>
                <a:gd name="connsiteY6" fmla="*/ 548187 h 548187"/>
                <a:gd name="connsiteX7" fmla="*/ 1308100 w 1828800"/>
                <a:gd name="connsiteY7" fmla="*/ 8437 h 548187"/>
                <a:gd name="connsiteX8" fmla="*/ 1435100 w 1828800"/>
                <a:gd name="connsiteY8" fmla="*/ 535487 h 548187"/>
                <a:gd name="connsiteX9" fmla="*/ 1562100 w 1828800"/>
                <a:gd name="connsiteY9" fmla="*/ 21137 h 548187"/>
                <a:gd name="connsiteX10" fmla="*/ 1682750 w 1828800"/>
                <a:gd name="connsiteY10" fmla="*/ 522787 h 548187"/>
                <a:gd name="connsiteX11" fmla="*/ 1771784 w 1828800"/>
                <a:gd name="connsiteY11" fmla="*/ 317537 h 548187"/>
                <a:gd name="connsiteX12" fmla="*/ 1828800 w 1828800"/>
                <a:gd name="connsiteY12" fmla="*/ 21137 h 548187"/>
                <a:gd name="connsiteX0" fmla="*/ 0 w 1980854"/>
                <a:gd name="connsiteY0" fmla="*/ 256087 h 548187"/>
                <a:gd name="connsiteX1" fmla="*/ 215900 w 1980854"/>
                <a:gd name="connsiteY1" fmla="*/ 8437 h 548187"/>
                <a:gd name="connsiteX2" fmla="*/ 450850 w 1980854"/>
                <a:gd name="connsiteY2" fmla="*/ 529137 h 548187"/>
                <a:gd name="connsiteX3" fmla="*/ 647700 w 1980854"/>
                <a:gd name="connsiteY3" fmla="*/ 8437 h 548187"/>
                <a:gd name="connsiteX4" fmla="*/ 844550 w 1980854"/>
                <a:gd name="connsiteY4" fmla="*/ 541837 h 548187"/>
                <a:gd name="connsiteX5" fmla="*/ 996950 w 1980854"/>
                <a:gd name="connsiteY5" fmla="*/ 8437 h 548187"/>
                <a:gd name="connsiteX6" fmla="*/ 1143000 w 1980854"/>
                <a:gd name="connsiteY6" fmla="*/ 548187 h 548187"/>
                <a:gd name="connsiteX7" fmla="*/ 1308100 w 1980854"/>
                <a:gd name="connsiteY7" fmla="*/ 8437 h 548187"/>
                <a:gd name="connsiteX8" fmla="*/ 1435100 w 1980854"/>
                <a:gd name="connsiteY8" fmla="*/ 535487 h 548187"/>
                <a:gd name="connsiteX9" fmla="*/ 1562100 w 1980854"/>
                <a:gd name="connsiteY9" fmla="*/ 21137 h 548187"/>
                <a:gd name="connsiteX10" fmla="*/ 1682750 w 1980854"/>
                <a:gd name="connsiteY10" fmla="*/ 522787 h 548187"/>
                <a:gd name="connsiteX11" fmla="*/ 1771784 w 1980854"/>
                <a:gd name="connsiteY11" fmla="*/ 317537 h 548187"/>
                <a:gd name="connsiteX12" fmla="*/ 1980854 w 1980854"/>
                <a:gd name="connsiteY12" fmla="*/ 314312 h 548187"/>
                <a:gd name="connsiteX0" fmla="*/ 0 w 1945017"/>
                <a:gd name="connsiteY0" fmla="*/ 492084 h 539799"/>
                <a:gd name="connsiteX1" fmla="*/ 180063 w 1945017"/>
                <a:gd name="connsiteY1" fmla="*/ 49 h 539799"/>
                <a:gd name="connsiteX2" fmla="*/ 415013 w 1945017"/>
                <a:gd name="connsiteY2" fmla="*/ 520749 h 539799"/>
                <a:gd name="connsiteX3" fmla="*/ 611863 w 1945017"/>
                <a:gd name="connsiteY3" fmla="*/ 49 h 539799"/>
                <a:gd name="connsiteX4" fmla="*/ 808713 w 1945017"/>
                <a:gd name="connsiteY4" fmla="*/ 533449 h 539799"/>
                <a:gd name="connsiteX5" fmla="*/ 961113 w 1945017"/>
                <a:gd name="connsiteY5" fmla="*/ 49 h 539799"/>
                <a:gd name="connsiteX6" fmla="*/ 1107163 w 1945017"/>
                <a:gd name="connsiteY6" fmla="*/ 539799 h 539799"/>
                <a:gd name="connsiteX7" fmla="*/ 1272263 w 1945017"/>
                <a:gd name="connsiteY7" fmla="*/ 49 h 539799"/>
                <a:gd name="connsiteX8" fmla="*/ 1399263 w 1945017"/>
                <a:gd name="connsiteY8" fmla="*/ 527099 h 539799"/>
                <a:gd name="connsiteX9" fmla="*/ 1526263 w 1945017"/>
                <a:gd name="connsiteY9" fmla="*/ 12749 h 539799"/>
                <a:gd name="connsiteX10" fmla="*/ 1646913 w 1945017"/>
                <a:gd name="connsiteY10" fmla="*/ 514399 h 539799"/>
                <a:gd name="connsiteX11" fmla="*/ 1735947 w 1945017"/>
                <a:gd name="connsiteY11" fmla="*/ 309149 h 539799"/>
                <a:gd name="connsiteX12" fmla="*/ 1945017 w 1945017"/>
                <a:gd name="connsiteY12" fmla="*/ 305924 h 539799"/>
                <a:gd name="connsiteX0" fmla="*/ 0 w 1945017"/>
                <a:gd name="connsiteY0" fmla="*/ 497844 h 545559"/>
                <a:gd name="connsiteX1" fmla="*/ 80557 w 1945017"/>
                <a:gd name="connsiteY1" fmla="*/ 262147 h 545559"/>
                <a:gd name="connsiteX2" fmla="*/ 180063 w 1945017"/>
                <a:gd name="connsiteY2" fmla="*/ 5809 h 545559"/>
                <a:gd name="connsiteX3" fmla="*/ 415013 w 1945017"/>
                <a:gd name="connsiteY3" fmla="*/ 526509 h 545559"/>
                <a:gd name="connsiteX4" fmla="*/ 611863 w 1945017"/>
                <a:gd name="connsiteY4" fmla="*/ 5809 h 545559"/>
                <a:gd name="connsiteX5" fmla="*/ 808713 w 1945017"/>
                <a:gd name="connsiteY5" fmla="*/ 539209 h 545559"/>
                <a:gd name="connsiteX6" fmla="*/ 961113 w 1945017"/>
                <a:gd name="connsiteY6" fmla="*/ 5809 h 545559"/>
                <a:gd name="connsiteX7" fmla="*/ 1107163 w 1945017"/>
                <a:gd name="connsiteY7" fmla="*/ 545559 h 545559"/>
                <a:gd name="connsiteX8" fmla="*/ 1272263 w 1945017"/>
                <a:gd name="connsiteY8" fmla="*/ 5809 h 545559"/>
                <a:gd name="connsiteX9" fmla="*/ 1399263 w 1945017"/>
                <a:gd name="connsiteY9" fmla="*/ 532859 h 545559"/>
                <a:gd name="connsiteX10" fmla="*/ 1526263 w 1945017"/>
                <a:gd name="connsiteY10" fmla="*/ 18509 h 545559"/>
                <a:gd name="connsiteX11" fmla="*/ 1646913 w 1945017"/>
                <a:gd name="connsiteY11" fmla="*/ 520159 h 545559"/>
                <a:gd name="connsiteX12" fmla="*/ 1735947 w 1945017"/>
                <a:gd name="connsiteY12" fmla="*/ 314909 h 545559"/>
                <a:gd name="connsiteX13" fmla="*/ 1945017 w 1945017"/>
                <a:gd name="connsiteY13" fmla="*/ 311684 h 545559"/>
                <a:gd name="connsiteX0" fmla="*/ 0 w 2145612"/>
                <a:gd name="connsiteY0" fmla="*/ 264090 h 545559"/>
                <a:gd name="connsiteX1" fmla="*/ 281152 w 2145612"/>
                <a:gd name="connsiteY1" fmla="*/ 262147 h 545559"/>
                <a:gd name="connsiteX2" fmla="*/ 380658 w 2145612"/>
                <a:gd name="connsiteY2" fmla="*/ 5809 h 545559"/>
                <a:gd name="connsiteX3" fmla="*/ 615608 w 2145612"/>
                <a:gd name="connsiteY3" fmla="*/ 526509 h 545559"/>
                <a:gd name="connsiteX4" fmla="*/ 812458 w 2145612"/>
                <a:gd name="connsiteY4" fmla="*/ 5809 h 545559"/>
                <a:gd name="connsiteX5" fmla="*/ 1009308 w 2145612"/>
                <a:gd name="connsiteY5" fmla="*/ 539209 h 545559"/>
                <a:gd name="connsiteX6" fmla="*/ 1161708 w 2145612"/>
                <a:gd name="connsiteY6" fmla="*/ 5809 h 545559"/>
                <a:gd name="connsiteX7" fmla="*/ 1307758 w 2145612"/>
                <a:gd name="connsiteY7" fmla="*/ 545559 h 545559"/>
                <a:gd name="connsiteX8" fmla="*/ 1472858 w 2145612"/>
                <a:gd name="connsiteY8" fmla="*/ 5809 h 545559"/>
                <a:gd name="connsiteX9" fmla="*/ 1599858 w 2145612"/>
                <a:gd name="connsiteY9" fmla="*/ 532859 h 545559"/>
                <a:gd name="connsiteX10" fmla="*/ 1726858 w 2145612"/>
                <a:gd name="connsiteY10" fmla="*/ 18509 h 545559"/>
                <a:gd name="connsiteX11" fmla="*/ 1847508 w 2145612"/>
                <a:gd name="connsiteY11" fmla="*/ 520159 h 545559"/>
                <a:gd name="connsiteX12" fmla="*/ 1936542 w 2145612"/>
                <a:gd name="connsiteY12" fmla="*/ 314909 h 545559"/>
                <a:gd name="connsiteX13" fmla="*/ 2145612 w 2145612"/>
                <a:gd name="connsiteY13" fmla="*/ 311684 h 5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5612" h="545559">
                  <a:moveTo>
                    <a:pt x="0" y="264090"/>
                  </a:moveTo>
                  <a:cubicBezTo>
                    <a:pt x="13426" y="224807"/>
                    <a:pt x="251142" y="344153"/>
                    <a:pt x="281152" y="262147"/>
                  </a:cubicBezTo>
                  <a:cubicBezTo>
                    <a:pt x="311163" y="180141"/>
                    <a:pt x="324915" y="-38251"/>
                    <a:pt x="380658" y="5809"/>
                  </a:cubicBezTo>
                  <a:cubicBezTo>
                    <a:pt x="436401" y="49869"/>
                    <a:pt x="543641" y="526509"/>
                    <a:pt x="615608" y="526509"/>
                  </a:cubicBezTo>
                  <a:cubicBezTo>
                    <a:pt x="687575" y="526509"/>
                    <a:pt x="746841" y="3692"/>
                    <a:pt x="812458" y="5809"/>
                  </a:cubicBezTo>
                  <a:cubicBezTo>
                    <a:pt x="878075" y="7926"/>
                    <a:pt x="951100" y="539209"/>
                    <a:pt x="1009308" y="539209"/>
                  </a:cubicBezTo>
                  <a:cubicBezTo>
                    <a:pt x="1067516" y="539209"/>
                    <a:pt x="1111966" y="4751"/>
                    <a:pt x="1161708" y="5809"/>
                  </a:cubicBezTo>
                  <a:cubicBezTo>
                    <a:pt x="1211450" y="6867"/>
                    <a:pt x="1255900" y="545559"/>
                    <a:pt x="1307758" y="545559"/>
                  </a:cubicBezTo>
                  <a:cubicBezTo>
                    <a:pt x="1359616" y="545559"/>
                    <a:pt x="1424175" y="7926"/>
                    <a:pt x="1472858" y="5809"/>
                  </a:cubicBezTo>
                  <a:cubicBezTo>
                    <a:pt x="1521541" y="3692"/>
                    <a:pt x="1557525" y="530742"/>
                    <a:pt x="1599858" y="532859"/>
                  </a:cubicBezTo>
                  <a:cubicBezTo>
                    <a:pt x="1642191" y="534976"/>
                    <a:pt x="1685583" y="20626"/>
                    <a:pt x="1726858" y="18509"/>
                  </a:cubicBezTo>
                  <a:cubicBezTo>
                    <a:pt x="1768133" y="16392"/>
                    <a:pt x="1812561" y="470759"/>
                    <a:pt x="1847508" y="520159"/>
                  </a:cubicBezTo>
                  <a:cubicBezTo>
                    <a:pt x="1882455" y="569559"/>
                    <a:pt x="1912200" y="398517"/>
                    <a:pt x="1936542" y="314909"/>
                  </a:cubicBezTo>
                  <a:cubicBezTo>
                    <a:pt x="1960884" y="231301"/>
                    <a:pt x="2136109" y="361084"/>
                    <a:pt x="2145612" y="31168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8F07926-5CFA-3B8B-6829-99890F0AE51B}"/>
                    </a:ext>
                  </a:extLst>
                </p:cNvPr>
                <p:cNvSpPr txBox="1"/>
                <p:nvPr/>
              </p:nvSpPr>
              <p:spPr>
                <a:xfrm>
                  <a:off x="8982127" y="2002041"/>
                  <a:ext cx="314298" cy="2261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ℏ</m:t>
                        </m:r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Latin Modern Math" panose="02000503000000000000" pitchFamily="50" charset="0"/>
                          </a:rPr>
                          <m:t>𝜔</m:t>
                        </m:r>
                      </m:oMath>
                    </m:oMathPara>
                  </a14:m>
                  <a:endParaRPr lang="en-GB" sz="1200">
                    <a:solidFill>
                      <a:srgbClr val="FF0000"/>
                    </a:solidFill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8F07926-5CFA-3B8B-6829-99890F0AE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27" y="2002041"/>
                  <a:ext cx="314298" cy="226125"/>
                </a:xfrm>
                <a:prstGeom prst="rect">
                  <a:avLst/>
                </a:prstGeom>
                <a:blipFill>
                  <a:blip r:embed="rId7"/>
                  <a:stretch>
                    <a:fillRect t="-105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44178E-8FF7-2B7D-25CE-B30543BC005D}"/>
              </a:ext>
            </a:extLst>
          </p:cNvPr>
          <p:cNvSpPr txBox="1"/>
          <p:nvPr/>
        </p:nvSpPr>
        <p:spPr>
          <a:xfrm>
            <a:off x="8092895" y="1368020"/>
            <a:ext cx="1356751" cy="320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>
                <a:latin typeface="Latin Modern Math" panose="02000503000000000000" pitchFamily="50" charset="0"/>
                <a:ea typeface="Latin Modern Math" panose="02000503000000000000" pitchFamily="50" charset="0"/>
              </a:rPr>
              <a:t>Quasiparticles</a:t>
            </a:r>
            <a:endParaRPr lang="en-GB" sz="1050" b="1">
              <a:latin typeface="Latin Modern Math" panose="02000503000000000000" pitchFamily="50" charset="0"/>
              <a:ea typeface="Latin Modern Math" panose="02000503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C46F8-B96F-7B46-352E-9B06777BBDB4}"/>
              </a:ext>
            </a:extLst>
          </p:cNvPr>
          <p:cNvSpPr txBox="1"/>
          <p:nvPr/>
        </p:nvSpPr>
        <p:spPr>
          <a:xfrm>
            <a:off x="8092895" y="2980693"/>
            <a:ext cx="1215422" cy="310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>
                <a:latin typeface="Latin Modern Math" panose="02000503000000000000" pitchFamily="50" charset="0"/>
                <a:ea typeface="Latin Modern Math" panose="02000503000000000000" pitchFamily="50" charset="0"/>
              </a:rPr>
              <a:t>Cooper Pairs</a:t>
            </a:r>
            <a:endParaRPr lang="en-GB" sz="1050" b="1">
              <a:latin typeface="Latin Modern Math" panose="02000503000000000000" pitchFamily="50" charset="0"/>
              <a:ea typeface="Latin Modern Math" panose="02000503000000000000" pitchFamily="50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BC2D05-20E5-BD83-61EA-493E68F61264}"/>
              </a:ext>
            </a:extLst>
          </p:cNvPr>
          <p:cNvGrpSpPr/>
          <p:nvPr/>
        </p:nvGrpSpPr>
        <p:grpSpPr>
          <a:xfrm>
            <a:off x="838198" y="2765323"/>
            <a:ext cx="6094070" cy="1196330"/>
            <a:chOff x="838198" y="2765323"/>
            <a:chExt cx="6094070" cy="11963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F2D2E3-956E-F442-D7BF-D3471290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79472" y="3546578"/>
              <a:ext cx="1260655" cy="4150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CE522E-55AC-1749-FDF5-6E0A587F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2236" y="3619167"/>
              <a:ext cx="1517913" cy="2118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CC4A40-978C-B6E2-6E68-4ED7FEEBF76D}"/>
                </a:ext>
              </a:extLst>
            </p:cNvPr>
            <p:cNvSpPr txBox="1"/>
            <p:nvPr/>
          </p:nvSpPr>
          <p:spPr>
            <a:xfrm>
              <a:off x="838198" y="2765323"/>
              <a:ext cx="60940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Cooper pairs contribute to the inductance of the superconducting metal </a:t>
              </a:r>
              <a:r>
                <a:rPr lang="it-IT" sz="1600" b="1"/>
                <a:t>(Kinetic inductance)</a:t>
              </a:r>
            </a:p>
          </p:txBody>
        </p:sp>
      </p:grp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5AAB3A22-D1E6-45BB-A8C2-D4966B65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64" presetClass="path" presetSubtype="0" accel="50000" fill="hold" grpId="0" nodeType="with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2.59259E-6 L -2.5E-6 -0.10926 " pathEditMode="relative" rAng="0" ptsTypes="AA" p14:bounceEnd="25000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accel="50000" fill="hold" grpId="0" nodeType="with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2.59259E-6 L 6.25E-7 -0.20301 " pathEditMode="relative" rAng="0" ptsTypes="AA" p14:bounceEnd="25000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0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0" grpId="0" uiExpand="1" build="p"/>
          <p:bldP spid="38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64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2.59259E-6 L -2.5E-6 -0.10926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5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64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2.59259E-6 L 6.25E-7 -0.20301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0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0" grpId="0" uiExpand="1" build="p"/>
          <p:bldP spid="38" grpId="0" animBg="1"/>
          <p:bldP spid="36" grpId="0" animBg="1"/>
          <p:bldP spid="3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2251F-DFD1-25A1-F8B6-6F962DF5F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30F572A0-FAD5-C121-42B8-69DDA96F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88" y="2914212"/>
            <a:ext cx="3328347" cy="1687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06BF9-832F-BC03-9A1B-D1384CD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The BULLKID project</a:t>
            </a:r>
            <a:endParaRPr lang="en-GB" sz="4000" b="1">
              <a:solidFill>
                <a:srgbClr val="F9A751"/>
              </a:solidFill>
            </a:endParaRPr>
          </a:p>
        </p:txBody>
      </p:sp>
      <p:pic>
        <p:nvPicPr>
          <p:cNvPr id="7" name="Picture 6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966A88C5-EA7E-A07E-67A4-E47353355B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01"/>
          <a:stretch/>
        </p:blipFill>
        <p:spPr>
          <a:xfrm>
            <a:off x="7619457" y="1153273"/>
            <a:ext cx="3582486" cy="147587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5312A1-54CE-F998-5CC1-D876BE07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B8FBE65-0AA9-0698-7210-65743767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15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7B7461-2852-C01F-2A6C-6C01D54EA2AB}"/>
              </a:ext>
            </a:extLst>
          </p:cNvPr>
          <p:cNvGrpSpPr/>
          <p:nvPr/>
        </p:nvGrpSpPr>
        <p:grpSpPr>
          <a:xfrm>
            <a:off x="992956" y="3532300"/>
            <a:ext cx="6252555" cy="1967209"/>
            <a:chOff x="985539" y="3532300"/>
            <a:chExt cx="6252555" cy="196720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96FEB32-54AD-353D-6EE4-EF474500BB51}"/>
                </a:ext>
              </a:extLst>
            </p:cNvPr>
            <p:cNvGrpSpPr/>
            <p:nvPr/>
          </p:nvGrpSpPr>
          <p:grpSpPr>
            <a:xfrm>
              <a:off x="985539" y="3532300"/>
              <a:ext cx="2748261" cy="1967209"/>
              <a:chOff x="8738851" y="2778368"/>
              <a:chExt cx="2342894" cy="1677047"/>
            </a:xfrm>
          </p:grpSpPr>
          <p:pic>
            <p:nvPicPr>
              <p:cNvPr id="15" name="Picture 14" descr="A circular device with a grid on it&#10;&#10;AI-generated content may be incorrect.">
                <a:extLst>
                  <a:ext uri="{FF2B5EF4-FFF2-40B4-BE49-F238E27FC236}">
                    <a16:creationId xmlns:a16="http://schemas.microsoft.com/office/drawing/2014/main" id="{91847B30-2790-A733-1099-F4851B4A0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32" b="-1"/>
              <a:stretch/>
            </p:blipFill>
            <p:spPr>
              <a:xfrm>
                <a:off x="8746393" y="2778368"/>
                <a:ext cx="2335352" cy="167704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6835E3-1837-8F60-1E1A-138FEE1C8667}"/>
                  </a:ext>
                </a:extLst>
              </p:cNvPr>
              <p:cNvSpPr txBox="1"/>
              <p:nvPr/>
            </p:nvSpPr>
            <p:spPr>
              <a:xfrm>
                <a:off x="8738851" y="2801160"/>
                <a:ext cx="605408" cy="21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Top view</a:t>
                </a:r>
                <a:endParaRPr lang="en-GB" sz="10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p:grp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0FB66403-667E-378F-DEF5-A64C06237709}"/>
                </a:ext>
              </a:extLst>
            </p:cNvPr>
            <p:cNvSpPr txBox="1">
              <a:spLocks/>
            </p:cNvSpPr>
            <p:nvPr/>
          </p:nvSpPr>
          <p:spPr>
            <a:xfrm>
              <a:off x="4011906" y="3566160"/>
              <a:ext cx="3226188" cy="108298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/>
                <a:t>60 </a:t>
              </a:r>
              <a:r>
                <a:rPr lang="it-IT" sz="1600" b="1"/>
                <a:t>KIDs</a:t>
              </a:r>
              <a:r>
                <a:rPr lang="it-IT" sz="1600"/>
                <a:t> array:</a:t>
              </a:r>
            </a:p>
            <a:p>
              <a:pPr lvl="1"/>
              <a:r>
                <a:rPr lang="it-IT" sz="1400"/>
                <a:t>60nm Aluminum Film</a:t>
              </a:r>
            </a:p>
            <a:p>
              <a:pPr lvl="1"/>
              <a:r>
                <a:rPr lang="en-GB" sz="1400"/>
                <a:t>1 KID for each die</a:t>
              </a:r>
            </a:p>
            <a:p>
              <a:pPr lvl="1"/>
              <a:r>
                <a:rPr lang="it-IT" sz="1400" b="1" u="sng"/>
                <a:t>Single</a:t>
              </a:r>
              <a:r>
                <a:rPr lang="it-IT" sz="1400" b="1"/>
                <a:t> </a:t>
              </a:r>
              <a:r>
                <a:rPr lang="it-IT" sz="1400"/>
                <a:t>readout line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48E2BE9-AC0F-9105-6AED-A54C6A1BE45A}"/>
              </a:ext>
            </a:extLst>
          </p:cNvPr>
          <p:cNvGrpSpPr/>
          <p:nvPr/>
        </p:nvGrpSpPr>
        <p:grpSpPr>
          <a:xfrm>
            <a:off x="4191000" y="4900466"/>
            <a:ext cx="2305807" cy="1005786"/>
            <a:chOff x="3137479" y="4404360"/>
            <a:chExt cx="3872921" cy="1689357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6696F7FE-4A16-00E0-B6CB-630ADBD3931B}"/>
                </a:ext>
              </a:extLst>
            </p:cNvPr>
            <p:cNvSpPr/>
            <p:nvPr/>
          </p:nvSpPr>
          <p:spPr>
            <a:xfrm>
              <a:off x="321564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90CFC26B-1CDF-C53E-8179-30B19FB422BE}"/>
                </a:ext>
              </a:extLst>
            </p:cNvPr>
            <p:cNvSpPr/>
            <p:nvPr/>
          </p:nvSpPr>
          <p:spPr>
            <a:xfrm>
              <a:off x="6114488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C38C35C7-EB48-C5E2-FED3-933C256FFC81}"/>
                </a:ext>
              </a:extLst>
            </p:cNvPr>
            <p:cNvSpPr/>
            <p:nvPr/>
          </p:nvSpPr>
          <p:spPr>
            <a:xfrm>
              <a:off x="553472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03E436D9-4D39-A590-1509-79BA001B7C92}"/>
                </a:ext>
              </a:extLst>
            </p:cNvPr>
            <p:cNvSpPr/>
            <p:nvPr/>
          </p:nvSpPr>
          <p:spPr>
            <a:xfrm>
              <a:off x="495495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4D316A46-224B-DC15-22E5-0099944C70A7}"/>
                </a:ext>
              </a:extLst>
            </p:cNvPr>
            <p:cNvSpPr/>
            <p:nvPr/>
          </p:nvSpPr>
          <p:spPr>
            <a:xfrm>
              <a:off x="437518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21BF08CE-F234-0290-4A75-1E6A02C5483B}"/>
                </a:ext>
              </a:extLst>
            </p:cNvPr>
            <p:cNvSpPr/>
            <p:nvPr/>
          </p:nvSpPr>
          <p:spPr>
            <a:xfrm>
              <a:off x="3795410" y="4862858"/>
              <a:ext cx="572062" cy="98294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DD0717-9129-3940-3D9B-A136329126A2}"/>
                </a:ext>
              </a:extLst>
            </p:cNvPr>
            <p:cNvCxnSpPr/>
            <p:nvPr/>
          </p:nvCxnSpPr>
          <p:spPr>
            <a:xfrm flipV="1">
              <a:off x="3215640" y="4404360"/>
              <a:ext cx="0" cy="1531620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75E5D2A-CA84-DE83-4CDA-A9324A82581C}"/>
                </a:ext>
              </a:extLst>
            </p:cNvPr>
            <p:cNvSpPr/>
            <p:nvPr/>
          </p:nvSpPr>
          <p:spPr>
            <a:xfrm>
              <a:off x="3467099" y="4526597"/>
              <a:ext cx="68577" cy="1325563"/>
            </a:xfrm>
            <a:prstGeom prst="triangl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F55DED7-3981-6A25-4025-4E30B4462EBB}"/>
                </a:ext>
              </a:extLst>
            </p:cNvPr>
            <p:cNvSpPr/>
            <p:nvPr/>
          </p:nvSpPr>
          <p:spPr>
            <a:xfrm>
              <a:off x="4045679" y="4526596"/>
              <a:ext cx="68577" cy="1325563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E40CD0D-9FBC-F5F2-3102-DE2B61BEFEFA}"/>
                </a:ext>
              </a:extLst>
            </p:cNvPr>
            <p:cNvSpPr/>
            <p:nvPr/>
          </p:nvSpPr>
          <p:spPr>
            <a:xfrm>
              <a:off x="4624259" y="4526596"/>
              <a:ext cx="68577" cy="132556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204DD29-6D25-8887-5901-CF218F504242}"/>
                </a:ext>
              </a:extLst>
            </p:cNvPr>
            <p:cNvSpPr/>
            <p:nvPr/>
          </p:nvSpPr>
          <p:spPr>
            <a:xfrm>
              <a:off x="5202839" y="4526596"/>
              <a:ext cx="68577" cy="1325563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1A9BEF1-CC74-8751-70D4-48CF181E845F}"/>
                </a:ext>
              </a:extLst>
            </p:cNvPr>
            <p:cNvSpPr/>
            <p:nvPr/>
          </p:nvSpPr>
          <p:spPr>
            <a:xfrm>
              <a:off x="5781419" y="4526595"/>
              <a:ext cx="68577" cy="1325563"/>
            </a:xfrm>
            <a:prstGeom prst="triangle">
              <a:avLst/>
            </a:prstGeom>
            <a:solidFill>
              <a:srgbClr val="FF9393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B445AE7-6A8C-C69E-70BD-510B5BAA3E56}"/>
                </a:ext>
              </a:extLst>
            </p:cNvPr>
            <p:cNvSpPr/>
            <p:nvPr/>
          </p:nvSpPr>
          <p:spPr>
            <a:xfrm>
              <a:off x="6359999" y="4526595"/>
              <a:ext cx="68577" cy="1325563"/>
            </a:xfrm>
            <a:prstGeom prst="triangle">
              <a:avLst/>
            </a:prstGeom>
            <a:solidFill>
              <a:srgbClr val="8E2A2A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7CC0726-AB28-F025-8EB1-A2C01DF12D46}"/>
                </a:ext>
              </a:extLst>
            </p:cNvPr>
            <p:cNvCxnSpPr>
              <a:cxnSpLocks/>
            </p:cNvCxnSpPr>
            <p:nvPr/>
          </p:nvCxnSpPr>
          <p:spPr>
            <a:xfrm>
              <a:off x="3137479" y="5845800"/>
              <a:ext cx="3872921" cy="0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83F0783-44B6-2FB0-D247-3A0CC9A0D934}"/>
                    </a:ext>
                  </a:extLst>
                </p:cNvPr>
                <p:cNvSpPr txBox="1"/>
                <p:nvPr/>
              </p:nvSpPr>
              <p:spPr>
                <a:xfrm>
                  <a:off x="6819264" y="5915062"/>
                  <a:ext cx="110607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𝑓</m:t>
                        </m:r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83F0783-44B6-2FB0-D247-3A0CC9A0D9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9264" y="5915062"/>
                  <a:ext cx="110607" cy="161583"/>
                </a:xfrm>
                <a:prstGeom prst="rect">
                  <a:avLst/>
                </a:prstGeom>
                <a:blipFill>
                  <a:blip r:embed="rId6"/>
                  <a:stretch>
                    <a:fillRect l="-100000" t="-25000" r="-100000" b="-10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8DDECF-25A6-E25F-F454-87C9F5A0E21A}"/>
                    </a:ext>
                  </a:extLst>
                </p:cNvPr>
                <p:cNvSpPr txBox="1"/>
                <p:nvPr/>
              </p:nvSpPr>
              <p:spPr>
                <a:xfrm>
                  <a:off x="3421213" y="5919626"/>
                  <a:ext cx="172290" cy="1644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8DDECF-25A6-E25F-F454-87C9F5A0E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1213" y="5919626"/>
                  <a:ext cx="172290" cy="164469"/>
                </a:xfrm>
                <a:prstGeom prst="rect">
                  <a:avLst/>
                </a:prstGeom>
                <a:blipFill>
                  <a:blip r:embed="rId7"/>
                  <a:stretch>
                    <a:fillRect l="-64706" t="-31250" r="-52941" b="-10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55E89C6-CCC2-62F8-E583-73154E94153B}"/>
                    </a:ext>
                  </a:extLst>
                </p:cNvPr>
                <p:cNvSpPr txBox="1"/>
                <p:nvPr/>
              </p:nvSpPr>
              <p:spPr>
                <a:xfrm>
                  <a:off x="3997335" y="5913719"/>
                  <a:ext cx="172290" cy="1647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55E89C6-CCC2-62F8-E583-73154E9415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7335" y="5913719"/>
                  <a:ext cx="172290" cy="164789"/>
                </a:xfrm>
                <a:prstGeom prst="rect">
                  <a:avLst/>
                </a:prstGeom>
                <a:blipFill>
                  <a:blip r:embed="rId8"/>
                  <a:stretch>
                    <a:fillRect l="-64706" t="-25000" r="-52941" b="-10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C856EB-681F-2A38-4331-D98F5743DAA9}"/>
                    </a:ext>
                  </a:extLst>
                </p:cNvPr>
                <p:cNvSpPr txBox="1"/>
                <p:nvPr/>
              </p:nvSpPr>
              <p:spPr>
                <a:xfrm>
                  <a:off x="4572942" y="5920080"/>
                  <a:ext cx="172290" cy="165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C856EB-681F-2A38-4331-D98F5743D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942" y="5920080"/>
                  <a:ext cx="172290" cy="165623"/>
                </a:xfrm>
                <a:prstGeom prst="rect">
                  <a:avLst/>
                </a:prstGeom>
                <a:blipFill>
                  <a:blip r:embed="rId9"/>
                  <a:stretch>
                    <a:fillRect l="-64706" t="-31250" r="-47059" b="-10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92A1F64-677B-1798-A6F4-9BDE020BC738}"/>
                    </a:ext>
                  </a:extLst>
                </p:cNvPr>
                <p:cNvSpPr txBox="1"/>
                <p:nvPr/>
              </p:nvSpPr>
              <p:spPr>
                <a:xfrm>
                  <a:off x="5150982" y="5920080"/>
                  <a:ext cx="170688" cy="1736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92A1F64-677B-1798-A6F4-9BDE020BC7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0982" y="5920080"/>
                  <a:ext cx="170688" cy="173637"/>
                </a:xfrm>
                <a:prstGeom prst="rect">
                  <a:avLst/>
                </a:prstGeom>
                <a:blipFill>
                  <a:blip r:embed="rId10"/>
                  <a:stretch>
                    <a:fillRect l="-64706" t="-29412" r="-52941" b="-941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4AD1C4E-3DB6-161A-F890-34AA1931A53A}"/>
                    </a:ext>
                  </a:extLst>
                </p:cNvPr>
                <p:cNvSpPr txBox="1"/>
                <p:nvPr/>
              </p:nvSpPr>
              <p:spPr>
                <a:xfrm>
                  <a:off x="5726291" y="5920080"/>
                  <a:ext cx="170688" cy="1724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4AD1C4E-3DB6-161A-F890-34AA1931A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291" y="5920080"/>
                  <a:ext cx="170688" cy="172420"/>
                </a:xfrm>
                <a:prstGeom prst="rect">
                  <a:avLst/>
                </a:prstGeom>
                <a:blipFill>
                  <a:blip r:embed="rId11"/>
                  <a:stretch>
                    <a:fillRect l="-64706" t="-29412" r="-52941" b="-941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3181211-1CF1-1473-00A6-ECABFA2CB7A2}"/>
                    </a:ext>
                  </a:extLst>
                </p:cNvPr>
                <p:cNvSpPr txBox="1"/>
                <p:nvPr/>
              </p:nvSpPr>
              <p:spPr>
                <a:xfrm>
                  <a:off x="6034894" y="5907398"/>
                  <a:ext cx="201978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1" smtClean="0">
                            <a:latin typeface="Latin Modern Math" panose="02000503000000000000" pitchFamily="50" charset="0"/>
                            <a:ea typeface="Latin Modern Math" panose="02000503000000000000" pitchFamily="50" charset="0"/>
                          </a:rPr>
                          <m:t>… </m:t>
                        </m:r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3181211-1CF1-1473-00A6-ECABFA2CB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894" y="5907398"/>
                  <a:ext cx="201978" cy="161583"/>
                </a:xfrm>
                <a:prstGeom prst="rect">
                  <a:avLst/>
                </a:prstGeom>
                <a:blipFill>
                  <a:blip r:embed="rId12"/>
                  <a:stretch>
                    <a:fillRect l="-10000" r="-3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5630039-7CF0-A757-421A-EAFE4CEC89F0}"/>
                    </a:ext>
                  </a:extLst>
                </p:cNvPr>
                <p:cNvSpPr txBox="1"/>
                <p:nvPr/>
              </p:nvSpPr>
              <p:spPr>
                <a:xfrm>
                  <a:off x="6316083" y="5916681"/>
                  <a:ext cx="181973" cy="161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</m:ctrlPr>
                          </m:sSubSupPr>
                          <m:e>
                            <m:r>
                              <a:rPr lang="it-IT" sz="1050" b="0" i="1" smtClean="0">
                                <a:latin typeface="Latin Modern Math" panose="02000503000000000000" pitchFamily="50" charset="0"/>
                                <a:ea typeface="Latin Modern Math" panose="02000503000000000000" pitchFamily="50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1050" b="0" i="1" smtClean="0">
                                <a:latin typeface="Cambria Math" panose="02040503050406030204" pitchFamily="18" charset="0"/>
                                <a:ea typeface="Latin Modern Math" panose="02000503000000000000" pitchFamily="50" charset="0"/>
                              </a:rPr>
                              <m:t>𝑛</m:t>
                            </m:r>
                          </m:sup>
                        </m:sSubSup>
                      </m:oMath>
                    </m:oMathPara>
                  </a14:m>
                  <a:endParaRPr lang="en-GB" sz="1050">
                    <a:latin typeface="Latin Modern Math" panose="02000503000000000000" pitchFamily="50" charset="0"/>
                    <a:ea typeface="Latin Modern Math" panose="02000503000000000000" pitchFamily="50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5630039-7CF0-A757-421A-EAFE4CEC89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083" y="5916681"/>
                  <a:ext cx="181973" cy="161583"/>
                </a:xfrm>
                <a:prstGeom prst="rect">
                  <a:avLst/>
                </a:prstGeom>
                <a:blipFill>
                  <a:blip r:embed="rId13"/>
                  <a:stretch>
                    <a:fillRect l="-61111" t="-33333" r="-38889" b="-1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C41A8E2-E157-681C-3A0D-02CFB8E55386}"/>
              </a:ext>
            </a:extLst>
          </p:cNvPr>
          <p:cNvGrpSpPr/>
          <p:nvPr/>
        </p:nvGrpSpPr>
        <p:grpSpPr>
          <a:xfrm>
            <a:off x="3881274" y="1487340"/>
            <a:ext cx="3586327" cy="830997"/>
            <a:chOff x="-2179319" y="-1971863"/>
            <a:chExt cx="3586327" cy="830997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2ED4C68-6BB1-B3BF-1D34-04C1BE13E3D0}"/>
                </a:ext>
              </a:extLst>
            </p:cNvPr>
            <p:cNvSpPr/>
            <p:nvPr/>
          </p:nvSpPr>
          <p:spPr>
            <a:xfrm>
              <a:off x="-2179319" y="-1908026"/>
              <a:ext cx="3571811" cy="767159"/>
            </a:xfrm>
            <a:prstGeom prst="rect">
              <a:avLst/>
            </a:prstGeom>
            <a:solidFill>
              <a:srgbClr val="F6C6A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E4DDEC-7606-2D73-6AE3-5696E4F18E2C}"/>
                </a:ext>
              </a:extLst>
            </p:cNvPr>
            <p:cNvSpPr txBox="1"/>
            <p:nvPr/>
          </p:nvSpPr>
          <p:spPr>
            <a:xfrm>
              <a:off x="-2164802" y="-1971863"/>
              <a:ext cx="35718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00" b="1"/>
                <a:t>Basic idea</a:t>
              </a:r>
            </a:p>
            <a:p>
              <a:r>
                <a:rPr lang="en-GB" sz="1200"/>
                <a:t>Detect </a:t>
              </a:r>
              <a:r>
                <a:rPr lang="en-GB" sz="1200" b="1"/>
                <a:t>phonons</a:t>
              </a:r>
              <a:r>
                <a:rPr lang="en-GB" sz="1200"/>
                <a:t> produced by particle interactions in a target detected by </a:t>
              </a:r>
              <a:r>
                <a:rPr lang="en-GB" sz="1200" b="1"/>
                <a:t>KIDs</a:t>
              </a:r>
              <a:r>
                <a:rPr lang="en-GB" sz="1200"/>
                <a:t> detectors</a:t>
              </a:r>
              <a:endParaRPr lang="en-GB" sz="1200" b="1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1BA2C6-A786-F8A9-7206-49EA4CC6F187}"/>
              </a:ext>
            </a:extLst>
          </p:cNvPr>
          <p:cNvGrpSpPr/>
          <p:nvPr/>
        </p:nvGrpSpPr>
        <p:grpSpPr>
          <a:xfrm>
            <a:off x="992956" y="1565091"/>
            <a:ext cx="6850278" cy="1967209"/>
            <a:chOff x="992956" y="1565091"/>
            <a:chExt cx="6850278" cy="196720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DA96E06-AC10-6BF5-C699-A5F34455C540}"/>
                </a:ext>
              </a:extLst>
            </p:cNvPr>
            <p:cNvGrpSpPr/>
            <p:nvPr/>
          </p:nvGrpSpPr>
          <p:grpSpPr>
            <a:xfrm>
              <a:off x="992956" y="1565091"/>
              <a:ext cx="2748261" cy="1967209"/>
              <a:chOff x="5823493" y="2778368"/>
              <a:chExt cx="2342894" cy="1677047"/>
            </a:xfrm>
          </p:grpSpPr>
          <p:pic>
            <p:nvPicPr>
              <p:cNvPr id="13" name="Picture 12" descr="A grey circular object with small squares&#10;&#10;AI-generated content may be incorrect.">
                <a:extLst>
                  <a:ext uri="{FF2B5EF4-FFF2-40B4-BE49-F238E27FC236}">
                    <a16:creationId xmlns:a16="http://schemas.microsoft.com/office/drawing/2014/main" id="{73E5B586-EA68-9B9A-59EC-CA2C5384E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53"/>
              <a:stretch/>
            </p:blipFill>
            <p:spPr>
              <a:xfrm>
                <a:off x="5831035" y="2778368"/>
                <a:ext cx="2335352" cy="167704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71A1B5-139E-9ED1-1983-371E43903E9D}"/>
                  </a:ext>
                </a:extLst>
              </p:cNvPr>
              <p:cNvSpPr txBox="1"/>
              <p:nvPr/>
            </p:nvSpPr>
            <p:spPr>
              <a:xfrm>
                <a:off x="5823493" y="2801159"/>
                <a:ext cx="775175" cy="210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>
                    <a:latin typeface="Latin Modern Math" panose="02000503000000000000" pitchFamily="50" charset="0"/>
                    <a:ea typeface="Latin Modern Math" panose="02000503000000000000" pitchFamily="50" charset="0"/>
                  </a:rPr>
                  <a:t>Bottom view</a:t>
                </a:r>
                <a:endParaRPr lang="en-GB" sz="10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0F16948-5195-7D2B-0237-0899738F8E14}"/>
                    </a:ext>
                  </a:extLst>
                </p:cNvPr>
                <p:cNvSpPr txBox="1"/>
                <p:nvPr/>
              </p:nvSpPr>
              <p:spPr>
                <a:xfrm>
                  <a:off x="4011906" y="2364847"/>
                  <a:ext cx="3831328" cy="9848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/>
                    <a:t>Monolithic silicon wafer: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it-IT" sz="1400">
                      <a:ea typeface="Latin Modern Math" panose="02000503000000000000" pitchFamily="50" charset="0"/>
                    </a:rPr>
                    <a:t>Carved into diced (</a:t>
                  </a:r>
                  <a:r>
                    <a:rPr lang="it-IT" sz="1400" b="0">
                      <a:ea typeface="Latin Modern Math" panose="02000503000000000000" pitchFamily="50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1400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5×5×4.5</m:t>
                      </m:r>
                    </m:oMath>
                  </a14:m>
                  <a:r>
                    <a:rPr lang="it-IT" sz="1400"/>
                    <a:t> </a:t>
                  </a:r>
                  <a:r>
                    <a:rPr lang="it-IT" sz="14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mm</a:t>
                  </a:r>
                  <a:r>
                    <a:rPr lang="it-IT" sz="1400" baseline="300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3</a:t>
                  </a:r>
                  <a:r>
                    <a:rPr lang="it-IT" sz="1400"/>
                    <a:t> )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it-IT" sz="14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0.3 g </a:t>
                  </a:r>
                  <a:r>
                    <a:rPr lang="it-IT" sz="1400">
                      <a:latin typeface="+mj-lt"/>
                      <a:ea typeface="Latin Modern Math" panose="02000503000000000000" pitchFamily="50" charset="0"/>
                    </a:rPr>
                    <a:t>for die</a:t>
                  </a:r>
                  <a:endParaRPr lang="it-IT" sz="1400">
                    <a:latin typeface="+mj-lt"/>
                  </a:endParaRP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it-IT" sz="1400">
                      <a:latin typeface="Latin Modern Math" panose="02000503000000000000" pitchFamily="50" charset="0"/>
                      <a:ea typeface="Latin Modern Math" panose="02000503000000000000" pitchFamily="50" charset="0"/>
                    </a:rPr>
                    <a:t>0.5 </a:t>
                  </a:r>
                  <a:r>
                    <a:rPr lang="it-IT" sz="1400">
                      <a:latin typeface="+mj-lt"/>
                      <a:ea typeface="Latin Modern Math" panose="02000503000000000000" pitchFamily="50" charset="0"/>
                    </a:rPr>
                    <a:t>mm commond base</a:t>
                  </a:r>
                  <a:endParaRPr lang="it-IT" sz="140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0F16948-5195-7D2B-0237-0899738F8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1906" y="2364847"/>
                  <a:ext cx="3831328" cy="984885"/>
                </a:xfrm>
                <a:prstGeom prst="rect">
                  <a:avLst/>
                </a:prstGeom>
                <a:blipFill>
                  <a:blip r:embed="rId15"/>
                  <a:stretch>
                    <a:fillRect l="-636" t="-1863" b="-745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D76D96DF-08D0-5ED2-054C-182E70C403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42077" y="4900466"/>
            <a:ext cx="3484358" cy="1075583"/>
          </a:xfrm>
          <a:prstGeom prst="rect">
            <a:avLst/>
          </a:prstGeom>
        </p:spPr>
      </p:pic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8BA86134-C638-BD7A-A431-7356C54D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78437-5790-A9F2-0977-0F6D4DBAA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6479-B055-4F10-3168-3164A540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BULLKID @ LNGS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8C3C6-4CCB-E6B9-880A-8ED8C277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B2DAC-7211-C9B9-FA91-3DD1DC75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0D259-632F-2D77-B466-7F21979E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64" y="1690688"/>
            <a:ext cx="4749072" cy="44206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82FCD0-5813-6D9E-E380-8995EF906215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Shields &amp; Vetoes</a:t>
            </a:r>
            <a:endParaRPr lang="en-GB" sz="2500" b="1">
              <a:solidFill>
                <a:srgbClr val="F9A75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4A744E-20F0-2289-584D-37B081E13C96}"/>
              </a:ext>
            </a:extLst>
          </p:cNvPr>
          <p:cNvGrpSpPr/>
          <p:nvPr/>
        </p:nvGrpSpPr>
        <p:grpSpPr>
          <a:xfrm>
            <a:off x="1443787" y="2924973"/>
            <a:ext cx="2594813" cy="2653003"/>
            <a:chOff x="1437402" y="2546442"/>
            <a:chExt cx="2594813" cy="26530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0915B6-DD6D-6E4B-0B2C-50DC93D0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6380" y="3970464"/>
              <a:ext cx="1110472" cy="122898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21A583-E2AC-BB67-E06F-90A328636E6B}"/>
                </a:ext>
              </a:extLst>
            </p:cNvPr>
            <p:cNvSpPr txBox="1"/>
            <p:nvPr/>
          </p:nvSpPr>
          <p:spPr>
            <a:xfrm>
              <a:off x="1437402" y="2546442"/>
              <a:ext cx="25948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solidFill>
                    <a:srgbClr val="F9A751"/>
                  </a:solidFill>
                </a:rPr>
                <a:t>Room T Shields</a:t>
              </a:r>
              <a:endParaRPr lang="en-GB" sz="2000" b="1">
                <a:solidFill>
                  <a:srgbClr val="F9A75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2D2765-3809-63BA-9E28-1D11DD039767}"/>
                    </a:ext>
                  </a:extLst>
                </p:cNvPr>
                <p:cNvSpPr txBox="1"/>
                <p:nvPr/>
              </p:nvSpPr>
              <p:spPr>
                <a:xfrm>
                  <a:off x="1519492" y="2893929"/>
                  <a:ext cx="2260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b="1">
                      <a:solidFill>
                        <a:srgbClr val="5E5E5E"/>
                      </a:solidFill>
                    </a:rPr>
                    <a:t>Lead </a:t>
                  </a:r>
                  <a14:m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a14:m>
                  <a:r>
                    <a:rPr lang="it-IT" sz="1600" b="1">
                      <a:solidFill>
                        <a:srgbClr val="5E5E5E"/>
                      </a:solidFill>
                    </a:rPr>
                    <a:t>-Shield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b="1">
                      <a:solidFill>
                        <a:srgbClr val="FDBF75"/>
                      </a:solidFill>
                    </a:rPr>
                    <a:t>Cu Shield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b="1">
                      <a:solidFill>
                        <a:srgbClr val="FFF056"/>
                      </a:solidFill>
                    </a:rPr>
                    <a:t>PE n-shield</a:t>
                  </a:r>
                  <a:endParaRPr lang="en-GB" sz="1600" b="1">
                    <a:solidFill>
                      <a:srgbClr val="FFF05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2D2765-3809-63BA-9E28-1D11DD0397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492" y="2893929"/>
                  <a:ext cx="2260600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1078" t="-2206" b="-88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8BC2AD-A8F3-7F02-03A1-A853B265A41E}"/>
              </a:ext>
            </a:extLst>
          </p:cNvPr>
          <p:cNvGrpSpPr/>
          <p:nvPr/>
        </p:nvGrpSpPr>
        <p:grpSpPr>
          <a:xfrm>
            <a:off x="8388340" y="3773634"/>
            <a:ext cx="3302451" cy="1970316"/>
            <a:chOff x="8388340" y="3773634"/>
            <a:chExt cx="3302451" cy="19703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D77211-B200-254C-0B7B-46BE506DA858}"/>
                </a:ext>
              </a:extLst>
            </p:cNvPr>
            <p:cNvSpPr txBox="1"/>
            <p:nvPr/>
          </p:nvSpPr>
          <p:spPr>
            <a:xfrm>
              <a:off x="8388340" y="3773634"/>
              <a:ext cx="2277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F9A751"/>
                  </a:solidFill>
                </a:rPr>
                <a:t>Cryo-schermo/veto</a:t>
              </a:r>
              <a:endParaRPr lang="en-GB" b="1">
                <a:solidFill>
                  <a:srgbClr val="F9A75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5B21B8F-5421-90A9-CF1B-7CFDD0479DC6}"/>
                </a:ext>
              </a:extLst>
            </p:cNvPr>
            <p:cNvSpPr txBox="1"/>
            <p:nvPr/>
          </p:nvSpPr>
          <p:spPr>
            <a:xfrm>
              <a:off x="8595877" y="4118461"/>
              <a:ext cx="2260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>
                  <a:solidFill>
                    <a:srgbClr val="00A2FF"/>
                  </a:solidFill>
                </a:rPr>
                <a:t>BGO crystal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>
                  <a:solidFill>
                    <a:srgbClr val="00A2FF"/>
                  </a:solidFill>
                </a:rPr>
                <a:t>KID light detector</a:t>
              </a:r>
              <a:endParaRPr lang="en-GB" sz="1400" b="1">
                <a:solidFill>
                  <a:srgbClr val="00A2FF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4430E6F-88CC-0E52-7F68-267C07BB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9937" y="4745337"/>
              <a:ext cx="1235808" cy="9986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CF6DDA0-ACEC-023D-A444-935201BBB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23704" y="4014805"/>
              <a:ext cx="1067087" cy="1492031"/>
            </a:xfrm>
            <a:prstGeom prst="rect">
              <a:avLst/>
            </a:prstGeom>
          </p:spPr>
        </p:pic>
      </p:grpSp>
      <p:sp>
        <p:nvSpPr>
          <p:cNvPr id="43" name="Frame 42">
            <a:extLst>
              <a:ext uri="{FF2B5EF4-FFF2-40B4-BE49-F238E27FC236}">
                <a16:creationId xmlns:a16="http://schemas.microsoft.com/office/drawing/2014/main" id="{D6BB65FB-66BC-C316-BAD2-84BAC4F3AC99}"/>
              </a:ext>
            </a:extLst>
          </p:cNvPr>
          <p:cNvSpPr/>
          <p:nvPr/>
        </p:nvSpPr>
        <p:spPr>
          <a:xfrm>
            <a:off x="5784850" y="4014805"/>
            <a:ext cx="958850" cy="996098"/>
          </a:xfrm>
          <a:prstGeom prst="frame">
            <a:avLst>
              <a:gd name="adj1" fmla="val 24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8D354ED3-768E-4428-1F7E-FFD6E6358E69}"/>
              </a:ext>
            </a:extLst>
          </p:cNvPr>
          <p:cNvSpPr/>
          <p:nvPr/>
        </p:nvSpPr>
        <p:spPr>
          <a:xfrm>
            <a:off x="5539741" y="1887940"/>
            <a:ext cx="1402080" cy="3345180"/>
          </a:xfrm>
          <a:prstGeom prst="frame">
            <a:avLst>
              <a:gd name="adj1" fmla="val 153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FC5E932-1654-28B2-8A47-9586367D31FF}"/>
              </a:ext>
            </a:extLst>
          </p:cNvPr>
          <p:cNvSpPr/>
          <p:nvPr/>
        </p:nvSpPr>
        <p:spPr>
          <a:xfrm>
            <a:off x="7071360" y="1690688"/>
            <a:ext cx="2068577" cy="1203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56F5C7-1278-30E5-C3A1-BA6194552E66}"/>
              </a:ext>
            </a:extLst>
          </p:cNvPr>
          <p:cNvGrpSpPr/>
          <p:nvPr/>
        </p:nvGrpSpPr>
        <p:grpSpPr>
          <a:xfrm>
            <a:off x="7071360" y="1690688"/>
            <a:ext cx="2534557" cy="856103"/>
            <a:chOff x="7319046" y="580068"/>
            <a:chExt cx="2534557" cy="8561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79329F-A4D3-53EC-ACAF-36F3A658DDCE}"/>
                </a:ext>
              </a:extLst>
            </p:cNvPr>
            <p:cNvSpPr txBox="1"/>
            <p:nvPr/>
          </p:nvSpPr>
          <p:spPr>
            <a:xfrm>
              <a:off x="7319046" y="580068"/>
              <a:ext cx="2468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>
                  <a:solidFill>
                    <a:srgbClr val="F9A751"/>
                  </a:solidFill>
                </a:rPr>
                <a:t>Additional Shields</a:t>
              </a:r>
              <a:endParaRPr lang="en-GB" b="1">
                <a:solidFill>
                  <a:srgbClr val="F9A75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3A7D40-C72D-D015-C3F2-57905861B60C}"/>
                </a:ext>
              </a:extLst>
            </p:cNvPr>
            <p:cNvSpPr txBox="1"/>
            <p:nvPr/>
          </p:nvSpPr>
          <p:spPr>
            <a:xfrm>
              <a:off x="7361573" y="851396"/>
              <a:ext cx="2492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>
                  <a:solidFill>
                    <a:srgbClr val="B1B1B1"/>
                  </a:solidFill>
                </a:rPr>
                <a:t>5 cm Lead shield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b="1">
                  <a:solidFill>
                    <a:srgbClr val="FDBF75"/>
                  </a:solidFill>
                </a:rPr>
                <a:t>10 cm Copper shield</a:t>
              </a:r>
              <a:endParaRPr lang="en-GB" sz="1600" b="1">
                <a:solidFill>
                  <a:srgbClr val="FDBF75"/>
                </a:solidFill>
              </a:endParaRPr>
            </a:p>
          </p:txBody>
        </p:sp>
      </p:grp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B2FDF19B-9521-7DC9-1E63-54E46182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E457-677B-2648-AB79-567F3C0FF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DDB4-E39F-883D-4024-EF45B474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KIDs Readout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54B28-1E93-F6A1-E02D-6A15AE73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8CC5-48CB-8867-6FDD-7BCEC839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97E428-F994-BE1D-9A52-14239216FE67}"/>
                  </a:ext>
                </a:extLst>
              </p:cNvPr>
              <p:cNvSpPr txBox="1"/>
              <p:nvPr/>
            </p:nvSpPr>
            <p:spPr>
              <a:xfrm>
                <a:off x="1210299" y="4853815"/>
                <a:ext cx="3102260" cy="637995"/>
              </a:xfrm>
              <a:prstGeom prst="rect">
                <a:avLst/>
              </a:prstGeom>
              <a:noFill/>
              <a:ln w="19050">
                <a:solidFill>
                  <a:srgbClr val="E9750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dPr>
                        <m:e>
                          <m:r>
                            <a:rPr lang="en-GB" sz="200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𝜔</m:t>
                          </m:r>
                        </m:e>
                      </m:d>
                      <m:r>
                        <a:rPr lang="en-GB" sz="2000" i="1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=1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 − 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Latin Modern Math" panose="02000503000000000000" pitchFamily="50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Latin Modern Math" panose="02000503000000000000" pitchFamily="50" charset="0"/>
                                  <a:ea typeface="Latin Modern Math" panose="02000503000000000000" pitchFamily="50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Latin Modern Math" panose="02000503000000000000" pitchFamily="50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Latin Modern Math" panose="02000503000000000000" pitchFamily="50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1+2</m:t>
                          </m:r>
                          <m:r>
                            <a:rPr lang="en-GB" sz="2000" i="1">
                              <a:latin typeface="Latin Modern Math" panose="02000503000000000000" pitchFamily="50" charset="0"/>
                              <a:ea typeface="Latin Modern Math" panose="02000503000000000000" pitchFamily="50" charset="0"/>
                            </a:rPr>
                            <m:t>𝑗𝑄𝑥</m:t>
                          </m:r>
                        </m:den>
                      </m:f>
                    </m:oMath>
                  </m:oMathPara>
                </a14:m>
                <a:endParaRPr lang="en-GB" sz="20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97E428-F994-BE1D-9A52-14239216F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99" y="4853815"/>
                <a:ext cx="3102260" cy="6379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E9750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896267B-5D38-BAFF-F5DC-860DD908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451303"/>
            <a:ext cx="4402076" cy="21768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8B080C-BCF8-1EDB-16EB-47FD0F138879}"/>
              </a:ext>
            </a:extLst>
          </p:cNvPr>
          <p:cNvSpPr/>
          <p:nvPr/>
        </p:nvSpPr>
        <p:spPr>
          <a:xfrm>
            <a:off x="2227580" y="2147676"/>
            <a:ext cx="1668780" cy="1440180"/>
          </a:xfrm>
          <a:prstGeom prst="rect">
            <a:avLst/>
          </a:prstGeom>
          <a:solidFill>
            <a:srgbClr val="F6C6AD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A763B-E6A2-CBE5-868D-339FD0C8D366}"/>
              </a:ext>
            </a:extLst>
          </p:cNvPr>
          <p:cNvSpPr txBox="1"/>
          <p:nvPr/>
        </p:nvSpPr>
        <p:spPr>
          <a:xfrm>
            <a:off x="2782085" y="358785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F9A751"/>
                </a:solidFill>
              </a:rPr>
              <a:t>KID</a:t>
            </a:r>
            <a:endParaRPr lang="en-GB" b="1">
              <a:solidFill>
                <a:srgbClr val="F9A75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7C94A-4E56-185B-EE60-B9A96F7B6CF8}"/>
              </a:ext>
            </a:extLst>
          </p:cNvPr>
          <p:cNvSpPr txBox="1"/>
          <p:nvPr/>
        </p:nvSpPr>
        <p:spPr>
          <a:xfrm>
            <a:off x="2423160" y="4492694"/>
            <a:ext cx="1997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>
                <a:solidFill>
                  <a:srgbClr val="F9A751"/>
                </a:solidFill>
              </a:rPr>
              <a:t>Transmission function</a:t>
            </a:r>
            <a:endParaRPr lang="en-GB" sz="1400" b="1">
              <a:solidFill>
                <a:srgbClr val="F9A751"/>
              </a:solidFill>
            </a:endParaRPr>
          </a:p>
        </p:txBody>
      </p:sp>
      <p:pic>
        <p:nvPicPr>
          <p:cNvPr id="16" name="Picture 15" descr="A graph of a function&#10;&#10;AI-generated content may be incorrect.">
            <a:extLst>
              <a:ext uri="{FF2B5EF4-FFF2-40B4-BE49-F238E27FC236}">
                <a16:creationId xmlns:a16="http://schemas.microsoft.com/office/drawing/2014/main" id="{2B1A905F-3522-C239-AD49-E1C53F433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76" y="1595671"/>
            <a:ext cx="6772106" cy="2176851"/>
          </a:xfrm>
          <a:prstGeom prst="rect">
            <a:avLst/>
          </a:prstGeom>
        </p:spPr>
      </p:pic>
      <p:pic>
        <p:nvPicPr>
          <p:cNvPr id="18" name="Picture 17" descr="A graph of a circle with blue dots&#10;&#10;AI-generated content may be incorrect.">
            <a:extLst>
              <a:ext uri="{FF2B5EF4-FFF2-40B4-BE49-F238E27FC236}">
                <a16:creationId xmlns:a16="http://schemas.microsoft.com/office/drawing/2014/main" id="{5D0B35A9-8864-2085-9097-6171148F3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03" y="4062743"/>
            <a:ext cx="2715154" cy="231191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CEDBA0-8AED-81E4-101A-545BCFA54FAD}"/>
              </a:ext>
            </a:extLst>
          </p:cNvPr>
          <p:cNvCxnSpPr>
            <a:cxnSpLocks/>
          </p:cNvCxnSpPr>
          <p:nvPr/>
        </p:nvCxnSpPr>
        <p:spPr>
          <a:xfrm>
            <a:off x="7965440" y="4978400"/>
            <a:ext cx="4622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98DA3C-C700-E91E-F668-305CBAB305DF}"/>
              </a:ext>
            </a:extLst>
          </p:cNvPr>
          <p:cNvCxnSpPr/>
          <p:nvPr/>
        </p:nvCxnSpPr>
        <p:spPr>
          <a:xfrm flipH="1" flipV="1">
            <a:off x="5890260" y="4591050"/>
            <a:ext cx="727710" cy="422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CD25E6-AA7B-D914-D81B-BB676455F943}"/>
              </a:ext>
            </a:extLst>
          </p:cNvPr>
          <p:cNvCxnSpPr>
            <a:cxnSpLocks/>
          </p:cNvCxnSpPr>
          <p:nvPr/>
        </p:nvCxnSpPr>
        <p:spPr>
          <a:xfrm flipH="1">
            <a:off x="5836920" y="5013960"/>
            <a:ext cx="781050" cy="3529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Block Arc 24">
            <a:extLst>
              <a:ext uri="{FF2B5EF4-FFF2-40B4-BE49-F238E27FC236}">
                <a16:creationId xmlns:a16="http://schemas.microsoft.com/office/drawing/2014/main" id="{6E3E60FD-E877-57CB-68CC-D2A0BC6ACAAF}"/>
              </a:ext>
            </a:extLst>
          </p:cNvPr>
          <p:cNvSpPr/>
          <p:nvPr/>
        </p:nvSpPr>
        <p:spPr>
          <a:xfrm rot="20029762">
            <a:off x="6469111" y="4888972"/>
            <a:ext cx="243840" cy="261097"/>
          </a:xfrm>
          <a:prstGeom prst="blockArc">
            <a:avLst>
              <a:gd name="adj1" fmla="val 10800000"/>
              <a:gd name="adj2" fmla="val 14435771"/>
              <a:gd name="adj3" fmla="val 360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E8CF0F-9E96-3D4C-E05C-9C57655B2472}"/>
                  </a:ext>
                </a:extLst>
              </p:cNvPr>
              <p:cNvSpPr txBox="1"/>
              <p:nvPr/>
            </p:nvSpPr>
            <p:spPr>
              <a:xfrm>
                <a:off x="6271512" y="4932548"/>
                <a:ext cx="14266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Latin Modern Math" panose="02000503000000000000" pitchFamily="50" charset="0"/>
                          <a:ea typeface="Latin Modern Math" panose="02000503000000000000" pitchFamily="50" charset="0"/>
                        </a:rPr>
                        <m:t>𝜙</m:t>
                      </m:r>
                    </m:oMath>
                  </m:oMathPara>
                </a14:m>
                <a:endParaRPr lang="en-GB" sz="120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E8CF0F-9E96-3D4C-E05C-9C57655B2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512" y="4932548"/>
                <a:ext cx="142668" cy="184666"/>
              </a:xfrm>
              <a:prstGeom prst="rect">
                <a:avLst/>
              </a:prstGeom>
              <a:blipFill>
                <a:blip r:embed="rId6"/>
                <a:stretch>
                  <a:fillRect l="-34783" t="-16667" r="-3478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graph with a line&#10;&#10;AI-generated content may be incorrect.">
            <a:extLst>
              <a:ext uri="{FF2B5EF4-FFF2-40B4-BE49-F238E27FC236}">
                <a16:creationId xmlns:a16="http://schemas.microsoft.com/office/drawing/2014/main" id="{7658D38C-EC65-2974-E4F7-C9B32ABE7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74" y="4416036"/>
            <a:ext cx="3259339" cy="1513551"/>
          </a:xfrm>
          <a:prstGeom prst="rect">
            <a:avLst/>
          </a:prstGeom>
        </p:spPr>
      </p:pic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0B055ECF-506A-B68C-5D77-375F3A15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998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CEEFA-6134-0B2F-1BD6-D2AB8BC2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line on a white background&#10;&#10;AI-generated content may be incorrect.">
            <a:extLst>
              <a:ext uri="{FF2B5EF4-FFF2-40B4-BE49-F238E27FC236}">
                <a16:creationId xmlns:a16="http://schemas.microsoft.com/office/drawing/2014/main" id="{389C02AE-C134-5F33-378D-A0E36CED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44" y="1498929"/>
            <a:ext cx="5264225" cy="3948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A2ED-7EBE-1E2F-12FC-6CC74554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Dark Matter – Direct Search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75A420ED-12B1-CDA3-1AAC-DEF64335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163E9B50-8969-0C7D-E5E8-F04AABF0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9A40-FD80-4AD5-99B5-C3FCE1D9B7B3}" type="slidenum">
              <a:rPr lang="en-GB" smtClean="0"/>
              <a:t>18</a:t>
            </a:fld>
            <a:endParaRPr lang="en-GB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2B9B6E0F-A75E-D3B6-CBED-03A23749318D}"/>
              </a:ext>
            </a:extLst>
          </p:cNvPr>
          <p:cNvSpPr txBox="1">
            <a:spLocks/>
          </p:cNvSpPr>
          <p:nvPr/>
        </p:nvSpPr>
        <p:spPr>
          <a:xfrm>
            <a:off x="838200" y="8350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500" b="1">
                <a:solidFill>
                  <a:srgbClr val="F9A751"/>
                </a:solidFill>
              </a:rPr>
              <a:t>Nuclear Recoil</a:t>
            </a:r>
            <a:endParaRPr lang="en-GB" sz="2500" b="1">
              <a:solidFill>
                <a:srgbClr val="F9A751"/>
              </a:solidFill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A8ADB66-AC25-0B48-6443-A0ED75A76EA8}"/>
              </a:ext>
            </a:extLst>
          </p:cNvPr>
          <p:cNvGrpSpPr/>
          <p:nvPr/>
        </p:nvGrpSpPr>
        <p:grpSpPr>
          <a:xfrm>
            <a:off x="838200" y="2015070"/>
            <a:ext cx="4978804" cy="1889672"/>
            <a:chOff x="859155" y="1832851"/>
            <a:chExt cx="5858779" cy="2223661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C39262-108A-BFC2-DD74-912B7838DF10}"/>
                </a:ext>
              </a:extLst>
            </p:cNvPr>
            <p:cNvGrpSpPr/>
            <p:nvPr/>
          </p:nvGrpSpPr>
          <p:grpSpPr>
            <a:xfrm>
              <a:off x="859155" y="1832851"/>
              <a:ext cx="4722201" cy="1643802"/>
              <a:chOff x="1270462" y="5921243"/>
              <a:chExt cx="10306253" cy="358761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A8A277A-6DBA-707C-606A-82C5576E0959}"/>
                  </a:ext>
                </a:extLst>
              </p:cNvPr>
              <p:cNvGrpSpPr/>
              <p:nvPr/>
            </p:nvGrpSpPr>
            <p:grpSpPr>
              <a:xfrm>
                <a:off x="4732636" y="7117460"/>
                <a:ext cx="1516768" cy="1508691"/>
                <a:chOff x="3121550" y="7038732"/>
                <a:chExt cx="1516768" cy="1508691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E056022C-A860-027E-A1B4-DD773720C1F4}"/>
                    </a:ext>
                  </a:extLst>
                </p:cNvPr>
                <p:cNvSpPr/>
                <p:nvPr/>
              </p:nvSpPr>
              <p:spPr>
                <a:xfrm>
                  <a:off x="3913935" y="712216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9B77E346-A4E1-B047-1ED1-71C8A7B5B83F}"/>
                    </a:ext>
                  </a:extLst>
                </p:cNvPr>
                <p:cNvSpPr/>
                <p:nvPr/>
              </p:nvSpPr>
              <p:spPr>
                <a:xfrm>
                  <a:off x="3625779" y="7038732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3847144-DBD5-F43E-B9BF-1E7ED89E7ACC}"/>
                    </a:ext>
                  </a:extLst>
                </p:cNvPr>
                <p:cNvSpPr/>
                <p:nvPr/>
              </p:nvSpPr>
              <p:spPr>
                <a:xfrm>
                  <a:off x="4152181" y="729072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E92A3EF-3380-E0DE-2F9D-85F4BB28D7BC}"/>
                    </a:ext>
                  </a:extLst>
                </p:cNvPr>
                <p:cNvSpPr/>
                <p:nvPr/>
              </p:nvSpPr>
              <p:spPr>
                <a:xfrm>
                  <a:off x="3566202" y="747905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3A75442-A4DC-B984-85AB-AD3BA4118349}"/>
                    </a:ext>
                  </a:extLst>
                </p:cNvPr>
                <p:cNvSpPr/>
                <p:nvPr/>
              </p:nvSpPr>
              <p:spPr>
                <a:xfrm>
                  <a:off x="3333755" y="710323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825C230-DE14-4378-8FFD-2968381C0FFE}"/>
                    </a:ext>
                  </a:extLst>
                </p:cNvPr>
                <p:cNvSpPr/>
                <p:nvPr/>
              </p:nvSpPr>
              <p:spPr>
                <a:xfrm>
                  <a:off x="4152181" y="758937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D1B5745-20C8-7BE5-5623-3AB07D730255}"/>
                    </a:ext>
                  </a:extLst>
                </p:cNvPr>
                <p:cNvSpPr/>
                <p:nvPr/>
              </p:nvSpPr>
              <p:spPr>
                <a:xfrm>
                  <a:off x="3576823" y="8061286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26F79462-B839-EABE-30AC-4208DE026F46}"/>
                    </a:ext>
                  </a:extLst>
                </p:cNvPr>
                <p:cNvSpPr/>
                <p:nvPr/>
              </p:nvSpPr>
              <p:spPr>
                <a:xfrm>
                  <a:off x="3314940" y="7957596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FE0968C1-EB6C-FBD2-A527-F555B6C944C4}"/>
                    </a:ext>
                  </a:extLst>
                </p:cNvPr>
                <p:cNvSpPr/>
                <p:nvPr/>
              </p:nvSpPr>
              <p:spPr>
                <a:xfrm>
                  <a:off x="3121550" y="73871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7CE85422-DFFA-C43E-2BDF-EA687B58514F}"/>
                    </a:ext>
                  </a:extLst>
                </p:cNvPr>
                <p:cNvSpPr/>
                <p:nvPr/>
              </p:nvSpPr>
              <p:spPr>
                <a:xfrm>
                  <a:off x="3157001" y="777336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35FA05A0-82A5-9D54-61ED-0D37829750B5}"/>
                    </a:ext>
                  </a:extLst>
                </p:cNvPr>
                <p:cNvSpPr/>
                <p:nvPr/>
              </p:nvSpPr>
              <p:spPr>
                <a:xfrm>
                  <a:off x="3590803" y="76538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7ED33936-CA20-B97C-0337-FF9E07CEBA08}"/>
                    </a:ext>
                  </a:extLst>
                </p:cNvPr>
                <p:cNvSpPr/>
                <p:nvPr/>
              </p:nvSpPr>
              <p:spPr>
                <a:xfrm>
                  <a:off x="3911038" y="753614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0CEBC6A1-5451-14AC-99FD-36ECA20B1AD5}"/>
                    </a:ext>
                  </a:extLst>
                </p:cNvPr>
                <p:cNvSpPr/>
                <p:nvPr/>
              </p:nvSpPr>
              <p:spPr>
                <a:xfrm>
                  <a:off x="4015936" y="8000637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DDBAC138-DE7C-3CA8-DD63-4578DA410CB8}"/>
                    </a:ext>
                  </a:extLst>
                </p:cNvPr>
                <p:cNvSpPr/>
                <p:nvPr/>
              </p:nvSpPr>
              <p:spPr>
                <a:xfrm>
                  <a:off x="3880174" y="7764925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9A41731A-C1C1-8EDF-792A-97F919E74D59}"/>
                  </a:ext>
                </a:extLst>
              </p:cNvPr>
              <p:cNvGrpSpPr/>
              <p:nvPr/>
            </p:nvGrpSpPr>
            <p:grpSpPr>
              <a:xfrm>
                <a:off x="8421649" y="7399893"/>
                <a:ext cx="1516768" cy="1508691"/>
                <a:chOff x="3121550" y="7038732"/>
                <a:chExt cx="1516768" cy="1508691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9E3789E8-006B-105D-1CB2-9211A291A319}"/>
                    </a:ext>
                  </a:extLst>
                </p:cNvPr>
                <p:cNvSpPr/>
                <p:nvPr/>
              </p:nvSpPr>
              <p:spPr>
                <a:xfrm>
                  <a:off x="3913935" y="712216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8FE2DFF-5459-C3A5-04F6-D5B2B679BDE2}"/>
                    </a:ext>
                  </a:extLst>
                </p:cNvPr>
                <p:cNvSpPr/>
                <p:nvPr/>
              </p:nvSpPr>
              <p:spPr>
                <a:xfrm>
                  <a:off x="3625779" y="7038732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BE17846F-CE43-6618-4B1A-A6F1760E1FF0}"/>
                    </a:ext>
                  </a:extLst>
                </p:cNvPr>
                <p:cNvSpPr/>
                <p:nvPr/>
              </p:nvSpPr>
              <p:spPr>
                <a:xfrm>
                  <a:off x="4152181" y="729072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3EF0BD41-931E-283F-B6B7-F13D93A7368B}"/>
                    </a:ext>
                  </a:extLst>
                </p:cNvPr>
                <p:cNvSpPr/>
                <p:nvPr/>
              </p:nvSpPr>
              <p:spPr>
                <a:xfrm>
                  <a:off x="3566202" y="747905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78D7DB15-73FE-B435-C562-871E7D32C903}"/>
                    </a:ext>
                  </a:extLst>
                </p:cNvPr>
                <p:cNvSpPr/>
                <p:nvPr/>
              </p:nvSpPr>
              <p:spPr>
                <a:xfrm>
                  <a:off x="3333755" y="7103237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D7415774-411E-203E-E08E-669D64844C01}"/>
                    </a:ext>
                  </a:extLst>
                </p:cNvPr>
                <p:cNvSpPr/>
                <p:nvPr/>
              </p:nvSpPr>
              <p:spPr>
                <a:xfrm>
                  <a:off x="4152181" y="758937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7532C338-A659-9DD8-7DCC-32BF17099479}"/>
                    </a:ext>
                  </a:extLst>
                </p:cNvPr>
                <p:cNvSpPr/>
                <p:nvPr/>
              </p:nvSpPr>
              <p:spPr>
                <a:xfrm>
                  <a:off x="3576823" y="8061286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A7CC1731-8D61-2446-F065-8E855AEC832F}"/>
                    </a:ext>
                  </a:extLst>
                </p:cNvPr>
                <p:cNvSpPr/>
                <p:nvPr/>
              </p:nvSpPr>
              <p:spPr>
                <a:xfrm>
                  <a:off x="3314940" y="7957596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73CFED95-A6C4-4CF1-F9AB-1EE6AC843D20}"/>
                    </a:ext>
                  </a:extLst>
                </p:cNvPr>
                <p:cNvSpPr/>
                <p:nvPr/>
              </p:nvSpPr>
              <p:spPr>
                <a:xfrm>
                  <a:off x="3121550" y="73871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003ACFC7-0430-9EC8-A697-81673FD23D07}"/>
                    </a:ext>
                  </a:extLst>
                </p:cNvPr>
                <p:cNvSpPr/>
                <p:nvPr/>
              </p:nvSpPr>
              <p:spPr>
                <a:xfrm>
                  <a:off x="3157001" y="7773364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D4BE894-0F8D-BEB7-177D-0004E56E7686}"/>
                    </a:ext>
                  </a:extLst>
                </p:cNvPr>
                <p:cNvSpPr/>
                <p:nvPr/>
              </p:nvSpPr>
              <p:spPr>
                <a:xfrm>
                  <a:off x="3590803" y="7653879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3625E236-69B8-0BBA-B2FB-62B351F8B12F}"/>
                    </a:ext>
                  </a:extLst>
                </p:cNvPr>
                <p:cNvSpPr/>
                <p:nvPr/>
              </p:nvSpPr>
              <p:spPr>
                <a:xfrm>
                  <a:off x="3911038" y="7536145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7AA2A84-B0BA-5A53-5D14-AC6BC434FC75}"/>
                    </a:ext>
                  </a:extLst>
                </p:cNvPr>
                <p:cNvSpPr/>
                <p:nvPr/>
              </p:nvSpPr>
              <p:spPr>
                <a:xfrm>
                  <a:off x="4015936" y="8000637"/>
                  <a:ext cx="486137" cy="48613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3871834B-3C73-A3DB-8232-9BEE13251913}"/>
                    </a:ext>
                  </a:extLst>
                </p:cNvPr>
                <p:cNvSpPr/>
                <p:nvPr/>
              </p:nvSpPr>
              <p:spPr>
                <a:xfrm>
                  <a:off x="3880174" y="7764925"/>
                  <a:ext cx="486137" cy="486137"/>
                </a:xfrm>
                <a:prstGeom prst="ellipse">
                  <a:avLst/>
                </a:prstGeom>
                <a:solidFill>
                  <a:srgbClr val="FF0000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82E55776-47F6-0394-E972-7E4A71347C3E}"/>
                  </a:ext>
                </a:extLst>
              </p:cNvPr>
              <p:cNvCxnSpPr>
                <a:cxnSpLocks/>
                <a:stCxn id="114" idx="6"/>
              </p:cNvCxnSpPr>
              <p:nvPr/>
            </p:nvCxnSpPr>
            <p:spPr>
              <a:xfrm>
                <a:off x="2417390" y="7896945"/>
                <a:ext cx="1593706" cy="14224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DA97055C-412F-43EE-5B2F-3A15B040507A}"/>
                  </a:ext>
                </a:extLst>
              </p:cNvPr>
              <p:cNvSpPr/>
              <p:nvPr/>
            </p:nvSpPr>
            <p:spPr>
              <a:xfrm>
                <a:off x="1931252" y="7653875"/>
                <a:ext cx="486138" cy="4861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9EFAD09-DB7D-2386-8566-D1C8C7C25014}"/>
                  </a:ext>
                </a:extLst>
              </p:cNvPr>
              <p:cNvGrpSpPr/>
              <p:nvPr/>
            </p:nvGrpSpPr>
            <p:grpSpPr>
              <a:xfrm>
                <a:off x="9938417" y="6452314"/>
                <a:ext cx="1638298" cy="754611"/>
                <a:chOff x="8734070" y="5665010"/>
                <a:chExt cx="1638298" cy="754611"/>
              </a:xfrm>
            </p:grpSpPr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2B769DD1-F5F0-F055-638E-8542E2344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55036" y="5665010"/>
                  <a:ext cx="1417332" cy="514857"/>
                </a:xfrm>
                <a:prstGeom prst="straightConnector1">
                  <a:avLst/>
                </a:prstGeom>
                <a:ln w="38100">
                  <a:headEnd type="non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EE7C03BE-A706-31C6-3E00-E4589F4991E8}"/>
                    </a:ext>
                  </a:extLst>
                </p:cNvPr>
                <p:cNvSpPr/>
                <p:nvPr/>
              </p:nvSpPr>
              <p:spPr>
                <a:xfrm>
                  <a:off x="8734070" y="5933484"/>
                  <a:ext cx="486137" cy="486137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>
                        <a:lumMod val="10000"/>
                      </a:schemeClr>
                    </a:solidFill>
                  </a:endParaRPr>
                </a:p>
              </p:txBody>
            </p:sp>
          </p:grp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EA9D3D0-7C95-3852-ECB1-8D8D6477D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5157" y="8921677"/>
                <a:ext cx="782892" cy="4308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" name="Arrow: Right 116">
                <a:extLst>
                  <a:ext uri="{FF2B5EF4-FFF2-40B4-BE49-F238E27FC236}">
                    <a16:creationId xmlns:a16="http://schemas.microsoft.com/office/drawing/2014/main" id="{AE34B773-2D1F-0CD9-4AE3-1E7FC1CF44D9}"/>
                  </a:ext>
                </a:extLst>
              </p:cNvPr>
              <p:cNvSpPr/>
              <p:nvPr/>
            </p:nvSpPr>
            <p:spPr>
              <a:xfrm>
                <a:off x="6933905" y="7671237"/>
                <a:ext cx="978408" cy="484632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1C46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4654E25F-EAFF-B9D1-CB41-BF0C56FC85DF}"/>
                      </a:ext>
                    </a:extLst>
                  </p:cNvPr>
                  <p:cNvSpPr txBox="1"/>
                  <p:nvPr/>
                </p:nvSpPr>
                <p:spPr>
                  <a:xfrm>
                    <a:off x="1270462" y="6988987"/>
                    <a:ext cx="1622327" cy="6791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𝐃𝐌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𝛎</m:t>
                          </m:r>
                        </m:oMath>
                      </m:oMathPara>
                    </a14:m>
                    <a:endParaRPr lang="en-GB" sz="1500" b="1"/>
                  </a:p>
                </p:txBody>
              </p:sp>
            </mc:Choice>
            <mc:Fallback xmlns="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4654E25F-EAFF-B9D1-CB41-BF0C56FC85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0462" y="6988987"/>
                    <a:ext cx="1622327" cy="67911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326"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50B205E7-8B77-2882-EB72-230F2CF5C6A7}"/>
                      </a:ext>
                    </a:extLst>
                  </p:cNvPr>
                  <p:cNvSpPr txBox="1"/>
                  <p:nvPr/>
                </p:nvSpPr>
                <p:spPr>
                  <a:xfrm>
                    <a:off x="9085805" y="5921243"/>
                    <a:ext cx="1622238" cy="6771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𝐃𝐌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500" b="1">
                              <a:latin typeface="Cambria Math" panose="02040503050406030204" pitchFamily="18" charset="0"/>
                            </a:rPr>
                            <m:t>𝛎</m:t>
                          </m:r>
                        </m:oMath>
                      </m:oMathPara>
                    </a14:m>
                    <a:endParaRPr lang="en-GB" sz="1500" b="1" dirty="0"/>
                  </a:p>
                </p:txBody>
              </p:sp>
            </mc:Choice>
            <mc:Fallback xmlns="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50B205E7-8B77-2882-EB72-230F2CF5C6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5805" y="5921243"/>
                    <a:ext cx="1622238" cy="67710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326"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D730014C-0ADE-7AC0-66B3-0BD8F3083BBE}"/>
                      </a:ext>
                    </a:extLst>
                  </p:cNvPr>
                  <p:cNvSpPr txBox="1"/>
                  <p:nvPr/>
                </p:nvSpPr>
                <p:spPr>
                  <a:xfrm>
                    <a:off x="3492112" y="8916021"/>
                    <a:ext cx="3433513" cy="5928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𝐭𝐚𝐫𝐠𝐞𝐭</m:t>
                          </m:r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500" b="1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𝐧𝐮𝐜𝐥𝐞𝐮𝐬</m:t>
                          </m:r>
                        </m:oMath>
                      </m:oMathPara>
                    </a14:m>
                    <a:endParaRPr lang="en-GB" sz="1500" b="1">
                      <a:solidFill>
                        <a:schemeClr val="bg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D730014C-0ADE-7AC0-66B3-0BD8F3083B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2112" y="8916021"/>
                    <a:ext cx="3433513" cy="59283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091" r="-3182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694C02E-C9D7-EBBB-BA15-CFD157A2D229}"/>
                </a:ext>
              </a:extLst>
            </p:cNvPr>
            <p:cNvSpPr txBox="1"/>
            <p:nvPr/>
          </p:nvSpPr>
          <p:spPr>
            <a:xfrm>
              <a:off x="4607966" y="3513250"/>
              <a:ext cx="2109968" cy="543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FF0000"/>
                  </a:solidFill>
                </a:rPr>
                <a:t>Observable is recoil energy</a:t>
              </a:r>
              <a:endParaRPr lang="en-GB" sz="1200" b="1">
                <a:solidFill>
                  <a:srgbClr val="FF00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8A0017-7E78-D70F-874C-39BC872F4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4530" y="4689707"/>
            <a:ext cx="1694843" cy="721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EC891-61E9-6EDF-0C43-AB8635ECB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530" y="4689707"/>
            <a:ext cx="1691559" cy="7203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49E97A-06F0-2921-BD9B-82F89BEFF23C}"/>
              </a:ext>
            </a:extLst>
          </p:cNvPr>
          <p:cNvGrpSpPr/>
          <p:nvPr/>
        </p:nvGrpSpPr>
        <p:grpSpPr>
          <a:xfrm>
            <a:off x="2051849" y="4823458"/>
            <a:ext cx="2808773" cy="1030757"/>
            <a:chOff x="2051849" y="4823458"/>
            <a:chExt cx="2808773" cy="1030757"/>
          </a:xfrm>
        </p:grpSpPr>
        <p:sp>
          <p:nvSpPr>
            <p:cNvPr id="7" name="Arrow: Bent 6">
              <a:extLst>
                <a:ext uri="{FF2B5EF4-FFF2-40B4-BE49-F238E27FC236}">
                  <a16:creationId xmlns:a16="http://schemas.microsoft.com/office/drawing/2014/main" id="{3601B664-60E9-D680-7429-1A962F8A9596}"/>
                </a:ext>
              </a:extLst>
            </p:cNvPr>
            <p:cNvSpPr/>
            <p:nvPr/>
          </p:nvSpPr>
          <p:spPr>
            <a:xfrm rot="5400000">
              <a:off x="3759925" y="4604602"/>
              <a:ext cx="561904" cy="999615"/>
            </a:xfrm>
            <a:prstGeom prst="bentArrow">
              <a:avLst>
                <a:gd name="adj1" fmla="val 4713"/>
                <a:gd name="adj2" fmla="val 6741"/>
                <a:gd name="adj3" fmla="val 10799"/>
                <a:gd name="adj4" fmla="val 0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2AFE7-0B0E-0B2F-1D92-7653A983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9647" y="5487399"/>
              <a:ext cx="810975" cy="3591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D26645-0EBC-7849-8187-9CC457EFB404}"/>
                </a:ext>
              </a:extLst>
            </p:cNvPr>
            <p:cNvSpPr txBox="1"/>
            <p:nvPr/>
          </p:nvSpPr>
          <p:spPr>
            <a:xfrm>
              <a:off x="2192585" y="5454105"/>
              <a:ext cx="1701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>
                  <a:solidFill>
                    <a:srgbClr val="008000"/>
                  </a:solidFill>
                </a:rPr>
                <a:t>Fraction of energy transferred to the nucleus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092693CC-E708-70EC-C017-90B27F65CBD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051849" y="5049901"/>
              <a:ext cx="115362" cy="662252"/>
            </a:xfrm>
            <a:prstGeom prst="bentConnector3">
              <a:avLst>
                <a:gd name="adj1" fmla="val -198159"/>
              </a:avLst>
            </a:prstGeom>
            <a:ln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541AB1-65A0-8485-B356-9CC78FF79AD3}"/>
              </a:ext>
            </a:extLst>
          </p:cNvPr>
          <p:cNvSpPr txBox="1">
            <a:spLocks/>
          </p:cNvSpPr>
          <p:nvPr/>
        </p:nvSpPr>
        <p:spPr>
          <a:xfrm>
            <a:off x="835514" y="4159172"/>
            <a:ext cx="5257800" cy="48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/>
              <a:t>Being an elastic scattering:</a:t>
            </a:r>
            <a:endParaRPr lang="it-IT" sz="160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FCC9D7-4FD2-4B0D-8C2E-1A7AA1B89E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817" y="1407681"/>
            <a:ext cx="5439624" cy="4079718"/>
          </a:xfrm>
          <a:prstGeom prst="rect">
            <a:avLst/>
          </a:prstGeom>
        </p:spPr>
      </p:pic>
      <p:pic>
        <p:nvPicPr>
          <p:cNvPr id="16" name="Picture 1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64E045B-A7B9-CA44-702D-CF28910CA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35" y="1410902"/>
            <a:ext cx="5439624" cy="4079718"/>
          </a:xfrm>
          <a:prstGeom prst="rect">
            <a:avLst/>
          </a:prstGeom>
        </p:spPr>
      </p:pic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64AC339E-3AE6-7C23-A860-3D5C440B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7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7337-2A27-E4F2-6645-B5E08E03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The BULLKID-DM Experiment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D62AF9-B937-D6C0-7A2B-372B1234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41DB87-270B-FDF3-A40C-D5DBD3E1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19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BB37D4-8516-0FF0-42EF-FE262E5C8D90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202B9E1C-6EBC-8FC6-9B99-65840CA7B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6" b="97622" l="6974" r="90098">
                        <a14:foregroundMark x1="51883" y1="12247" x2="51883" y2="12247"/>
                        <a14:foregroundMark x1="37936" y1="4637" x2="37936" y2="4637"/>
                        <a14:foregroundMark x1="14505" y1="34602" x2="14505" y2="34602"/>
                        <a14:foregroundMark x1="29568" y1="33650" x2="29568" y2="33650"/>
                        <a14:foregroundMark x1="22873" y1="26516" x2="22873" y2="26516"/>
                        <a14:foregroundMark x1="22315" y1="32224" x2="22315" y2="32224"/>
                        <a14:foregroundMark x1="23989" y1="42212" x2="23989" y2="42212"/>
                        <a14:foregroundMark x1="11576" y1="27467" x2="11576" y2="27467"/>
                        <a14:foregroundMark x1="30683" y1="35672" x2="29568" y2="66825"/>
                        <a14:foregroundMark x1="24826" y1="28300" x2="24128" y2="75743"/>
                        <a14:foregroundMark x1="24128" y1="75743" x2="23152" y2="78716"/>
                        <a14:foregroundMark x1="16876" y1="25089" x2="18828" y2="84661"/>
                        <a14:foregroundMark x1="18828" y1="84661" x2="28452" y2="91082"/>
                        <a14:foregroundMark x1="47699" y1="85375" x2="78940" y2="73246"/>
                        <a14:foregroundMark x1="87029" y1="9512" x2="87448" y2="72295"/>
                        <a14:foregroundMark x1="48954" y1="85612" x2="31799" y2="91795"/>
                        <a14:foregroundMark x1="31799" y1="91795" x2="17294" y2="86088"/>
                        <a14:foregroundMark x1="17294" y1="86088" x2="11855" y2="26397"/>
                        <a14:foregroundMark x1="11855" y1="26397" x2="16876" y2="14982"/>
                        <a14:foregroundMark x1="16876" y1="14982" x2="16876" y2="13555"/>
                        <a14:foregroundMark x1="8787" y1="13199" x2="7810" y2="25684"/>
                        <a14:foregroundMark x1="22176" y1="93341" x2="22176" y2="94055"/>
                        <a14:foregroundMark x1="36960" y1="91082" x2="35146" y2="92033"/>
                        <a14:foregroundMark x1="30683" y1="95719" x2="19107" y2="93579"/>
                        <a14:foregroundMark x1="18968" y1="94887" x2="24826" y2="96790"/>
                        <a14:foregroundMark x1="26639" y1="97622" x2="31241" y2="96076"/>
                        <a14:foregroundMark x1="29707" y1="97146" x2="31381" y2="96671"/>
                        <a14:foregroundMark x1="87727" y1="72057" x2="89400" y2="71700"/>
                        <a14:foregroundMark x1="6974" y1="86088" x2="7392" y2="84304"/>
                        <a14:foregroundMark x1="21897" y1="8086" x2="55649" y2="2735"/>
                        <a14:foregroundMark x1="55649" y1="2735" x2="86332" y2="7253"/>
                        <a14:foregroundMark x1="86332" y1="7253" x2="89400" y2="9156"/>
                        <a14:foregroundMark x1="89400" y1="6897" x2="78940" y2="4400"/>
                        <a14:foregroundMark x1="85495" y1="4518" x2="88982" y2="5351"/>
                        <a14:foregroundMark x1="89679" y1="5589" x2="88006" y2="4994"/>
                        <a14:foregroundMark x1="88842" y1="4756" x2="90098" y2="5232"/>
                        <a14:foregroundMark x1="26081" y1="6302" x2="23710" y2="7134"/>
                        <a14:foregroundMark x1="22176" y1="7967" x2="19944" y2="8442"/>
                        <a14:foregroundMark x1="50767" y1="1665" x2="50767" y2="1665"/>
                        <a14:foregroundMark x1="59972" y1="1546" x2="59972" y2="1546"/>
                        <a14:foregroundMark x1="69038" y1="2021" x2="69038" y2="2021"/>
                        <a14:backgroundMark x1="8926" y1="5589" x2="8926" y2="5589"/>
                        <a14:backgroundMark x1="8368" y1="5113" x2="8368" y2="5113"/>
                        <a14:backgroundMark x1="43654" y1="832" x2="43654" y2="832"/>
                        <a14:backgroundMark x1="45049" y1="951" x2="45049" y2="951"/>
                        <a14:backgroundMark x1="74616" y1="713" x2="74616" y2="713"/>
                        <a14:backgroundMark x1="47978" y1="595" x2="47978" y2="595"/>
                        <a14:backgroundMark x1="50209" y1="595" x2="50209" y2="595"/>
                        <a14:backgroundMark x1="53835" y1="357" x2="53835" y2="357"/>
                        <a14:backgroundMark x1="71269" y1="238" x2="71269" y2="238"/>
                        <a14:backgroundMark x1="69177" y1="357" x2="69177" y2="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719" y="1726629"/>
            <a:ext cx="3542418" cy="41550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0CE7AC-3859-5DD6-BA8B-8A9CFE69BB65}"/>
              </a:ext>
            </a:extLst>
          </p:cNvPr>
          <p:cNvGrpSpPr/>
          <p:nvPr/>
        </p:nvGrpSpPr>
        <p:grpSpPr>
          <a:xfrm>
            <a:off x="5527823" y="2670613"/>
            <a:ext cx="3052766" cy="3341050"/>
            <a:chOff x="6111428" y="6866117"/>
            <a:chExt cx="5224305" cy="5738646"/>
          </a:xfrm>
        </p:grpSpPr>
        <p:pic>
          <p:nvPicPr>
            <p:cNvPr id="16" name="Picture 15" descr="A diagram of a graph&#10;&#10;AI-generated content may be incorrect.">
              <a:extLst>
                <a:ext uri="{FF2B5EF4-FFF2-40B4-BE49-F238E27FC236}">
                  <a16:creationId xmlns:a16="http://schemas.microsoft.com/office/drawing/2014/main" id="{4E472AF9-FB41-3384-2924-C6DFC8578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117" r="5202" b="6310"/>
            <a:stretch/>
          </p:blipFill>
          <p:spPr>
            <a:xfrm>
              <a:off x="6794788" y="6866117"/>
              <a:ext cx="4416253" cy="52042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B67D54-41B3-944F-00A6-7DDEFBF7115A}"/>
                </a:ext>
              </a:extLst>
            </p:cNvPr>
            <p:cNvSpPr txBox="1"/>
            <p:nvPr/>
          </p:nvSpPr>
          <p:spPr>
            <a:xfrm>
              <a:off x="7112220" y="12014842"/>
              <a:ext cx="4223513" cy="589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+mj-lt"/>
                </a:rPr>
                <a:t>WIMP mass [GeV]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9E7428B-415D-B4FE-C87C-4A85FE19557F}"/>
                    </a:ext>
                  </a:extLst>
                </p:cNvPr>
                <p:cNvSpPr txBox="1"/>
                <p:nvPr/>
              </p:nvSpPr>
              <p:spPr>
                <a:xfrm rot="16200000">
                  <a:off x="4709754" y="8997803"/>
                  <a:ext cx="3402488" cy="599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+mj-lt"/>
                    </a:rPr>
                    <a:t>Cross section [cm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lang="en-US" sz="1400" dirty="0">
                      <a:latin typeface="+mj-lt"/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9E7428B-415D-B4FE-C87C-4A85FE195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709754" y="8997803"/>
                  <a:ext cx="3402488" cy="599139"/>
                </a:xfrm>
                <a:prstGeom prst="rect">
                  <a:avLst/>
                </a:prstGeom>
                <a:blipFill>
                  <a:blip r:embed="rId5"/>
                  <a:stretch>
                    <a:fillRect l="-1754" r="-70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90A2D1-CDC5-2F09-A35C-17DEE29F0D5C}"/>
              </a:ext>
            </a:extLst>
          </p:cNvPr>
          <p:cNvGrpSpPr/>
          <p:nvPr/>
        </p:nvGrpSpPr>
        <p:grpSpPr>
          <a:xfrm>
            <a:off x="5885240" y="1603885"/>
            <a:ext cx="1782354" cy="790329"/>
            <a:chOff x="1830596" y="5556670"/>
            <a:chExt cx="9990994" cy="42226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BA384A8-2AD2-6EB8-94FB-D79555B3DDBE}"/>
                </a:ext>
              </a:extLst>
            </p:cNvPr>
            <p:cNvGrpSpPr/>
            <p:nvPr/>
          </p:nvGrpSpPr>
          <p:grpSpPr>
            <a:xfrm>
              <a:off x="4732636" y="7117460"/>
              <a:ext cx="1516768" cy="1508691"/>
              <a:chOff x="3121550" y="7038732"/>
              <a:chExt cx="1516768" cy="1508691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AF2B69B-0FC1-DB6D-449A-E81E710E6B53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EDC5A3A-050D-2E64-A607-73A812499739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AFD2FD5-72A3-8976-882A-A0287D965AD3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62BB38B-9C9F-DF3F-1781-95A2C0229F39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B6EB2BC-59FE-953C-CD3A-28AD8858C809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1146F98-42F9-2D16-6B77-5A188E7EB201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5B34206-E0AB-AFE9-40B0-00B7B1DEA70D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27FE9AA-3386-DF2C-3A0D-40740E35C1CF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B83A429-F9A1-B81D-6AAA-5F2223573F78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9C43A40-3901-C271-1868-4F4738E1DECC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03C556C-5A51-7574-DF31-5B56F10D1D9F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A625C04-A3EC-28A3-2838-EF40BE23EFBF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3B019D3-003F-EEF2-71D1-7B294D31CE4C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E8082DC-DA56-1409-84B0-85B435C122DC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6C3278-799F-F7BB-A4FC-84C74B25E3DD}"/>
                </a:ext>
              </a:extLst>
            </p:cNvPr>
            <p:cNvGrpSpPr/>
            <p:nvPr/>
          </p:nvGrpSpPr>
          <p:grpSpPr>
            <a:xfrm>
              <a:off x="8421649" y="7399893"/>
              <a:ext cx="1516768" cy="1508691"/>
              <a:chOff x="3121550" y="7038732"/>
              <a:chExt cx="1516768" cy="150869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4257A13-6130-761C-1605-CEAB0BFD32C1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38812DA-9153-A927-0997-1BCF1F6FA357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E8C96DA-6025-40D0-A28D-0875D73A4AF6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CD8A203-E62E-6CF5-8D5E-2CF82097FFA3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53C120B-427B-1AFF-CC0E-F688D8477776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3AEF9CC-345D-9AD9-E3EE-F17DE850AAB5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5137A9F-7362-AAA2-059E-93290EB06A42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56F7862-62E9-D414-5785-D66B3D8F6763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4EFF97E-0282-41D4-28A5-980CC254356A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9096E3A-5FB4-5814-E9FE-4D7DECDE3CFA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0A17ABF-6F5A-2A6E-D845-04CBC19F41EA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5F16EBA-EED0-6BA6-2A98-442D2B4B29F6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1A0C8AC-0481-662C-4A40-D3EDDD9BE905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7B8E09F-9F26-FDB9-368D-05871C5B195D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AF50C6D-61F7-A15A-1BFE-1FCB24C2014C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72" y="7041260"/>
              <a:ext cx="1853330" cy="3901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9FCC25-759D-CB46-4387-1BCB80FF7362}"/>
                </a:ext>
              </a:extLst>
            </p:cNvPr>
            <p:cNvSpPr/>
            <p:nvPr/>
          </p:nvSpPr>
          <p:spPr>
            <a:xfrm>
              <a:off x="2394236" y="6798192"/>
              <a:ext cx="486137" cy="4861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EFDA794-D791-76A0-C528-DFE4F410367C}"/>
                </a:ext>
              </a:extLst>
            </p:cNvPr>
            <p:cNvGrpSpPr/>
            <p:nvPr/>
          </p:nvGrpSpPr>
          <p:grpSpPr>
            <a:xfrm>
              <a:off x="9938417" y="6452314"/>
              <a:ext cx="1638298" cy="754611"/>
              <a:chOff x="8734070" y="5665010"/>
              <a:chExt cx="1638298" cy="75461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C7249D0-7EB0-1415-90C3-2B78CD57C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36" y="5665010"/>
                <a:ext cx="1417332" cy="51485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2F6E92-B277-3984-9EFD-AFCE24BA5556}"/>
                  </a:ext>
                </a:extLst>
              </p:cNvPr>
              <p:cNvSpPr/>
              <p:nvPr/>
            </p:nvSpPr>
            <p:spPr>
              <a:xfrm>
                <a:off x="8734070" y="5933484"/>
                <a:ext cx="486137" cy="48613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F6EE360-C1D3-B904-F61C-A6FBF966433C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57" y="8921677"/>
              <a:ext cx="782892" cy="4308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E3B4DE99-E8EE-735C-6F6D-100F9E50ED17}"/>
                </a:ext>
              </a:extLst>
            </p:cNvPr>
            <p:cNvSpPr/>
            <p:nvPr/>
          </p:nvSpPr>
          <p:spPr>
            <a:xfrm>
              <a:off x="6933905" y="7671237"/>
              <a:ext cx="978408" cy="484632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1C46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D4A003-528B-5A10-9982-E23812E8D1F8}"/>
                    </a:ext>
                  </a:extLst>
                </p:cNvPr>
                <p:cNvSpPr txBox="1"/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500" b="1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D4A003-528B-5A10-9982-E23812E8D1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blipFill>
                  <a:blip r:embed="rId6"/>
                  <a:stretch>
                    <a:fillRect l="-7692" t="-3571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0D52F52-B53A-C9DD-67F4-E941AF6EE6E3}"/>
                    </a:ext>
                  </a:extLst>
                </p:cNvPr>
                <p:cNvSpPr txBox="1"/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100" b="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0D52F52-B53A-C9DD-67F4-E941AF6EE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blipFill>
                  <a:blip r:embed="rId6"/>
                  <a:stretch>
                    <a:fillRect l="-7692" t="-3704" r="-6154" b="-3703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F756D38-5FC4-6E92-AFE0-E92EA1BAA8CF}"/>
                    </a:ext>
                  </a:extLst>
                </p:cNvPr>
                <p:cNvSpPr txBox="1"/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𝐭𝐚𝐫𝐠𝐞𝐭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𝐧𝐮𝐜𝐥𝐞𝐮𝐬</m:t>
                        </m:r>
                      </m:oMath>
                    </m:oMathPara>
                  </a14:m>
                  <a:endParaRPr lang="en-GB" sz="105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F756D38-5FC4-6E92-AFE0-E92EA1BAA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blipFill>
                  <a:blip r:embed="rId7"/>
                  <a:stretch>
                    <a:fillRect l="-4545" t="-7407" r="-3896" b="-296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8A9FD017-4BE0-BE65-F565-B720332505DB}"/>
              </a:ext>
            </a:extLst>
          </p:cNvPr>
          <p:cNvSpPr txBox="1"/>
          <p:nvPr/>
        </p:nvSpPr>
        <p:spPr>
          <a:xfrm>
            <a:off x="533728" y="1317573"/>
            <a:ext cx="4881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BULLKID </a:t>
            </a:r>
            <a:r>
              <a:rPr lang="en-US" sz="1600" dirty="0">
                <a:latin typeface="+mj-lt"/>
              </a:rPr>
              <a:t>is an R&amp;D project targeting at the development of a detector for </a:t>
            </a:r>
            <a:r>
              <a:rPr lang="en-US" sz="1600" b="1" dirty="0">
                <a:latin typeface="+mj-lt"/>
              </a:rPr>
              <a:t>direct light dark matter detection </a:t>
            </a:r>
            <a:r>
              <a:rPr lang="en-US" sz="1600" dirty="0">
                <a:latin typeface="+mj-lt"/>
              </a:rPr>
              <a:t>and </a:t>
            </a:r>
            <a:r>
              <a:rPr lang="en-US" sz="1600" b="1" dirty="0">
                <a:latin typeface="+mj-lt"/>
              </a:rPr>
              <a:t>coherent neutrino-nucleus scattering</a:t>
            </a:r>
            <a:r>
              <a:rPr lang="en-US" sz="1600" dirty="0">
                <a:latin typeface="+mj-lt"/>
              </a:rPr>
              <a:t>.</a:t>
            </a:r>
            <a:endParaRPr lang="en-US" sz="1600" b="1" dirty="0"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F277F57-0E91-37C9-B122-41BF30E68BF8}"/>
              </a:ext>
            </a:extLst>
          </p:cNvPr>
          <p:cNvSpPr txBox="1"/>
          <p:nvPr/>
        </p:nvSpPr>
        <p:spPr>
          <a:xfrm>
            <a:off x="533728" y="2459224"/>
            <a:ext cx="4881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16-layer stack of 100 mm </a:t>
            </a:r>
            <a:r>
              <a:rPr lang="en-US" sz="1600" b="1">
                <a:latin typeface="+mj-lt"/>
              </a:rPr>
              <a:t>diced silicon wafers</a:t>
            </a:r>
            <a:r>
              <a:rPr lang="en-US" sz="1600">
                <a:latin typeface="+mj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600 g active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More than 2500 dice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7B3483-608A-1F23-BDBC-309F3A3B33AF}"/>
              </a:ext>
            </a:extLst>
          </p:cNvPr>
          <p:cNvSpPr txBox="1"/>
          <p:nvPr/>
        </p:nvSpPr>
        <p:spPr>
          <a:xfrm>
            <a:off x="533728" y="3476235"/>
            <a:ext cx="4881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Each die is sensed by a Kinetic inductance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60 nm aluminum litography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Single readout line for each wafer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</p:txBody>
      </p:sp>
      <p:pic>
        <p:nvPicPr>
          <p:cNvPr id="111" name="Picture 110" descr="Diagram of a diagram of a heat exchanger&#10;&#10;AI-generated content may be incorrect.">
            <a:extLst>
              <a:ext uri="{FF2B5EF4-FFF2-40B4-BE49-F238E27FC236}">
                <a16:creationId xmlns:a16="http://schemas.microsoft.com/office/drawing/2014/main" id="{7D8E1289-5C83-48C0-BF49-22E5AC18FB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559757"/>
            <a:ext cx="1697076" cy="1134818"/>
          </a:xfrm>
          <a:prstGeom prst="rect">
            <a:avLst/>
          </a:prstGeom>
        </p:spPr>
      </p:pic>
      <p:pic>
        <p:nvPicPr>
          <p:cNvPr id="112" name="Picture 111" descr="A graph of a function&#10;&#10;AI-generated content may be incorrect.">
            <a:extLst>
              <a:ext uri="{FF2B5EF4-FFF2-40B4-BE49-F238E27FC236}">
                <a16:creationId xmlns:a16="http://schemas.microsoft.com/office/drawing/2014/main" id="{AF157F8E-0FC7-FE5B-6203-1351809D2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6755" y="4418771"/>
            <a:ext cx="2459235" cy="1779609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3C1A646-0671-A628-FF77-462487AEBCF1}"/>
              </a:ext>
            </a:extLst>
          </p:cNvPr>
          <p:cNvGrpSpPr/>
          <p:nvPr/>
        </p:nvGrpSpPr>
        <p:grpSpPr>
          <a:xfrm>
            <a:off x="9684107" y="943646"/>
            <a:ext cx="2339830" cy="936070"/>
            <a:chOff x="9060411" y="1394576"/>
            <a:chExt cx="2339830" cy="936070"/>
          </a:xfrm>
        </p:grpSpPr>
        <p:pic>
          <p:nvPicPr>
            <p:cNvPr id="114" name="Picture 113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C5940084-55E2-79E4-4718-B228D458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0891" y="1394576"/>
              <a:ext cx="1486383" cy="627181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AEDFC69-5305-6DF9-C88C-C081CD43C317}"/>
                </a:ext>
              </a:extLst>
            </p:cNvPr>
            <p:cNvSpPr/>
            <p:nvPr/>
          </p:nvSpPr>
          <p:spPr>
            <a:xfrm>
              <a:off x="9060411" y="1902691"/>
              <a:ext cx="2339830" cy="427955"/>
            </a:xfrm>
            <a:prstGeom prst="rect">
              <a:avLst/>
            </a:prstGeom>
            <a:solidFill>
              <a:srgbClr val="801C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/>
                <a:t>Installation @ LNGS 2027!</a:t>
              </a:r>
              <a:endParaRPr lang="en-GB" sz="1400"/>
            </a:p>
          </p:txBody>
        </p:sp>
      </p:grp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9C4DAC08-62E2-27CC-CCB1-186844F9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75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031C0-FD85-68B1-6CFD-9E8018D97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83A329-0B4D-5C74-A410-609A93C056EF}"/>
              </a:ext>
            </a:extLst>
          </p:cNvPr>
          <p:cNvSpPr/>
          <p:nvPr/>
        </p:nvSpPr>
        <p:spPr>
          <a:xfrm>
            <a:off x="8141459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EC148-729A-5B2E-5701-6EFFC3D10F0C}"/>
              </a:ext>
            </a:extLst>
          </p:cNvPr>
          <p:cNvSpPr/>
          <p:nvPr/>
        </p:nvSpPr>
        <p:spPr>
          <a:xfrm>
            <a:off x="4238479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45FCC3-6E43-1CDD-83FA-77952D767FFF}"/>
              </a:ext>
            </a:extLst>
          </p:cNvPr>
          <p:cNvSpPr/>
          <p:nvPr/>
        </p:nvSpPr>
        <p:spPr>
          <a:xfrm>
            <a:off x="335187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11CB6-7E69-51CB-433C-3BE74147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Turbocharged BULLKID-DM primer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A13DA-B58E-7A0C-694B-219530C4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ADC9E9-19F2-D458-46C6-3AA066E7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0018C8-45ED-1885-C607-070F66C9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2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696FBA-0BA7-7395-3EA7-13C4D175645C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90482720-D336-FB0D-777D-96D7C4B88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6" b="97622" l="6974" r="90098">
                        <a14:foregroundMark x1="51883" y1="12247" x2="51883" y2="12247"/>
                        <a14:foregroundMark x1="37936" y1="4637" x2="37936" y2="4637"/>
                        <a14:foregroundMark x1="14505" y1="34602" x2="14505" y2="34602"/>
                        <a14:foregroundMark x1="29568" y1="33650" x2="29568" y2="33650"/>
                        <a14:foregroundMark x1="22873" y1="26516" x2="22873" y2="26516"/>
                        <a14:foregroundMark x1="22315" y1="32224" x2="22315" y2="32224"/>
                        <a14:foregroundMark x1="23989" y1="42212" x2="23989" y2="42212"/>
                        <a14:foregroundMark x1="11576" y1="27467" x2="11576" y2="27467"/>
                        <a14:foregroundMark x1="30683" y1="35672" x2="29568" y2="66825"/>
                        <a14:foregroundMark x1="24826" y1="28300" x2="24128" y2="75743"/>
                        <a14:foregroundMark x1="24128" y1="75743" x2="23152" y2="78716"/>
                        <a14:foregroundMark x1="16876" y1="25089" x2="18828" y2="84661"/>
                        <a14:foregroundMark x1="18828" y1="84661" x2="28452" y2="91082"/>
                        <a14:foregroundMark x1="47699" y1="85375" x2="78940" y2="73246"/>
                        <a14:foregroundMark x1="87029" y1="9512" x2="87448" y2="72295"/>
                        <a14:foregroundMark x1="48954" y1="85612" x2="31799" y2="91795"/>
                        <a14:foregroundMark x1="31799" y1="91795" x2="17294" y2="86088"/>
                        <a14:foregroundMark x1="17294" y1="86088" x2="11855" y2="26397"/>
                        <a14:foregroundMark x1="11855" y1="26397" x2="16876" y2="14982"/>
                        <a14:foregroundMark x1="16876" y1="14982" x2="16876" y2="13555"/>
                        <a14:foregroundMark x1="8787" y1="13199" x2="7810" y2="25684"/>
                        <a14:foregroundMark x1="22176" y1="93341" x2="22176" y2="94055"/>
                        <a14:foregroundMark x1="36960" y1="91082" x2="35146" y2="92033"/>
                        <a14:foregroundMark x1="30683" y1="95719" x2="19107" y2="93579"/>
                        <a14:foregroundMark x1="18968" y1="94887" x2="24826" y2="96790"/>
                        <a14:foregroundMark x1="26639" y1="97622" x2="31241" y2="96076"/>
                        <a14:foregroundMark x1="29707" y1="97146" x2="31381" y2="96671"/>
                        <a14:foregroundMark x1="87727" y1="72057" x2="89400" y2="71700"/>
                        <a14:foregroundMark x1="6974" y1="86088" x2="7392" y2="84304"/>
                        <a14:foregroundMark x1="21897" y1="8086" x2="55649" y2="2735"/>
                        <a14:foregroundMark x1="55649" y1="2735" x2="86332" y2="7253"/>
                        <a14:foregroundMark x1="86332" y1="7253" x2="89400" y2="9156"/>
                        <a14:foregroundMark x1="89400" y1="6897" x2="78940" y2="4400"/>
                        <a14:foregroundMark x1="85495" y1="4518" x2="88982" y2="5351"/>
                        <a14:foregroundMark x1="89679" y1="5589" x2="88006" y2="4994"/>
                        <a14:foregroundMark x1="88842" y1="4756" x2="90098" y2="5232"/>
                        <a14:foregroundMark x1="26081" y1="6302" x2="23710" y2="7134"/>
                        <a14:foregroundMark x1="22176" y1="7967" x2="19944" y2="8442"/>
                        <a14:foregroundMark x1="50767" y1="1665" x2="50767" y2="1665"/>
                        <a14:foregroundMark x1="59972" y1="1546" x2="59972" y2="1546"/>
                        <a14:foregroundMark x1="69038" y1="2021" x2="69038" y2="2021"/>
                        <a14:backgroundMark x1="8926" y1="5589" x2="8926" y2="5589"/>
                        <a14:backgroundMark x1="8368" y1="5113" x2="8368" y2="5113"/>
                        <a14:backgroundMark x1="43654" y1="832" x2="43654" y2="832"/>
                        <a14:backgroundMark x1="45049" y1="951" x2="45049" y2="951"/>
                        <a14:backgroundMark x1="74616" y1="713" x2="74616" y2="713"/>
                        <a14:backgroundMark x1="47978" y1="595" x2="47978" y2="595"/>
                        <a14:backgroundMark x1="50209" y1="595" x2="50209" y2="595"/>
                        <a14:backgroundMark x1="53835" y1="357" x2="53835" y2="357"/>
                        <a14:backgroundMark x1="71269" y1="238" x2="71269" y2="238"/>
                        <a14:backgroundMark x1="69177" y1="357" x2="69177" y2="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6255" y="2750824"/>
            <a:ext cx="2844200" cy="33360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710120E-D314-F6A4-B30B-B38A0D4D3C49}"/>
              </a:ext>
            </a:extLst>
          </p:cNvPr>
          <p:cNvGrpSpPr/>
          <p:nvPr/>
        </p:nvGrpSpPr>
        <p:grpSpPr>
          <a:xfrm>
            <a:off x="1330128" y="3099695"/>
            <a:ext cx="1782354" cy="790329"/>
            <a:chOff x="1830596" y="5556670"/>
            <a:chExt cx="9990994" cy="42226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400486-3BF7-15C1-5027-936554876C51}"/>
                </a:ext>
              </a:extLst>
            </p:cNvPr>
            <p:cNvGrpSpPr/>
            <p:nvPr/>
          </p:nvGrpSpPr>
          <p:grpSpPr>
            <a:xfrm>
              <a:off x="4732636" y="7117460"/>
              <a:ext cx="1516768" cy="1508691"/>
              <a:chOff x="3121550" y="7038732"/>
              <a:chExt cx="1516768" cy="1508691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C642A4B-8107-2A9E-3961-45960819C2E1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7C5926D-9FBF-5F95-82EF-71500D9DCFF2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98815C6-AEEF-39DC-5038-EA422189E464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FF1FB38-640B-1738-FE8E-7774E773C06E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E7AA9EE-20C0-CDA4-4C59-87719AA3C294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631A4FF-E55F-818F-7A80-13CBA181438E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D959E57-0AD9-6B77-8E11-666E71E29799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F7EF19E-85DB-71E5-87F6-2313FDB01F85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E889588-D94D-E7A1-405C-1F9E7E4985A5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60A4ED1-548A-0154-4EB0-51A369E73AA7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9BA0269-4E39-F301-92B3-F7CAF1C062C0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C4174B9-9DF2-68C8-98A0-7D0B00B521B5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07452F3-31D3-5FAA-82B6-0764051A30F2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91D6FB3-FB2E-6FF3-1F14-6252CCF1D8F5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9A738E3-799B-0A7C-8854-C269D8819F5D}"/>
                </a:ext>
              </a:extLst>
            </p:cNvPr>
            <p:cNvGrpSpPr/>
            <p:nvPr/>
          </p:nvGrpSpPr>
          <p:grpSpPr>
            <a:xfrm>
              <a:off x="8421649" y="7399893"/>
              <a:ext cx="1516768" cy="1508691"/>
              <a:chOff x="3121550" y="7038732"/>
              <a:chExt cx="1516768" cy="150869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BF7B5A6-22AC-04E6-CED5-A42C9424BB64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34312FE-9B4B-EE57-4978-0235387A0E81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67ABCF8-3EA6-D9FD-5874-ED4C3DE65CA9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465050-83E4-104F-D785-A9CA8D91B278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F586E1F-6319-BD84-7896-6A0E0B60EFDD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99DDEA2-4B07-CDD2-82AF-968B17A04A0E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515D645-634B-A22B-BCBA-08620CAC07E9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CE68EFA-A274-2576-83D8-BFC8E9DE49F3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66A3744-92E1-6E49-1720-5D4864BEEA4E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5EE4460-BC52-397E-E282-70A50EF038D0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D872E23-5B3E-AC7F-F29E-DFF27890F709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D0A6A54-C838-2CDC-B9E9-391C25336DFB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F46CBCA-DD78-B047-0CCD-5464E7AC5DA2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DDA2F50-8120-4080-9B83-865AB2B6A874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460DD8F-A101-38EC-C93B-830C6275E299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72" y="7041260"/>
              <a:ext cx="1853330" cy="3901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622EF5-BB24-5275-8B33-8384B52F8D7D}"/>
                </a:ext>
              </a:extLst>
            </p:cNvPr>
            <p:cNvSpPr/>
            <p:nvPr/>
          </p:nvSpPr>
          <p:spPr>
            <a:xfrm>
              <a:off x="2394236" y="6798192"/>
              <a:ext cx="486137" cy="4861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B644F51-041E-9741-D602-185CFC21BF31}"/>
                </a:ext>
              </a:extLst>
            </p:cNvPr>
            <p:cNvGrpSpPr/>
            <p:nvPr/>
          </p:nvGrpSpPr>
          <p:grpSpPr>
            <a:xfrm>
              <a:off x="9938417" y="6452314"/>
              <a:ext cx="1638298" cy="754611"/>
              <a:chOff x="8734070" y="5665010"/>
              <a:chExt cx="1638298" cy="75461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BBA647E4-09C5-2927-AAEA-E40161B29C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36" y="5665010"/>
                <a:ext cx="1417332" cy="51485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65D9FFC-960E-72C1-23B0-22C4884612B5}"/>
                  </a:ext>
                </a:extLst>
              </p:cNvPr>
              <p:cNvSpPr/>
              <p:nvPr/>
            </p:nvSpPr>
            <p:spPr>
              <a:xfrm>
                <a:off x="8734070" y="5933484"/>
                <a:ext cx="486137" cy="48613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25C614C-E2FB-93C8-6616-D8B6F167A37C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57" y="8921677"/>
              <a:ext cx="782892" cy="4308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3D8CBF8F-B78E-83B7-47BA-4C324B349BFC}"/>
                </a:ext>
              </a:extLst>
            </p:cNvPr>
            <p:cNvSpPr/>
            <p:nvPr/>
          </p:nvSpPr>
          <p:spPr>
            <a:xfrm>
              <a:off x="6933905" y="7671237"/>
              <a:ext cx="978408" cy="484632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1C46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226F2D-72A3-CEA1-A363-40CE174E3B4A}"/>
                    </a:ext>
                  </a:extLst>
                </p:cNvPr>
                <p:cNvSpPr txBox="1"/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500" b="1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226F2D-72A3-CEA1-A363-40CE174E3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blipFill>
                  <a:blip r:embed="rId4"/>
                  <a:stretch>
                    <a:fillRect l="-7692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C0582E2-7A17-C9F3-AB4B-9D12381FAAB6}"/>
                    </a:ext>
                  </a:extLst>
                </p:cNvPr>
                <p:cNvSpPr txBox="1"/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100" b="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C0582E2-7A17-C9F3-AB4B-9D12381FA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blipFill>
                  <a:blip r:embed="rId5"/>
                  <a:stretch>
                    <a:fillRect l="-7692" t="-3571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BAF7F3-4A4D-AB73-5C80-47F18E523292}"/>
                    </a:ext>
                  </a:extLst>
                </p:cNvPr>
                <p:cNvSpPr txBox="1"/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𝐭𝐚𝐫𝐠𝐞𝐭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𝐧𝐮𝐜𝐥𝐞𝐮𝐬</m:t>
                        </m:r>
                      </m:oMath>
                    </m:oMathPara>
                  </a14:m>
                  <a:endParaRPr lang="en-GB" sz="105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BAF7F3-4A4D-AB73-5C80-47F18E523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blipFill>
                  <a:blip r:embed="rId6"/>
                  <a:stretch>
                    <a:fillRect l="-4575" t="-7692" r="-4575" b="-346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11C49757-8389-F65D-78B6-C9CA6DA323AA}"/>
              </a:ext>
            </a:extLst>
          </p:cNvPr>
          <p:cNvSpPr txBox="1"/>
          <p:nvPr/>
        </p:nvSpPr>
        <p:spPr>
          <a:xfrm>
            <a:off x="534951" y="1357082"/>
            <a:ext cx="337270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BULLKID </a:t>
            </a:r>
            <a:r>
              <a:rPr lang="en-US" sz="1600" dirty="0">
                <a:latin typeface="+mj-lt"/>
              </a:rPr>
              <a:t>is an R&amp;D project targeting at the development of a detector </a:t>
            </a:r>
            <a:r>
              <a:rPr lang="en-US" sz="1600">
                <a:latin typeface="+mj-lt"/>
              </a:rPr>
              <a:t>for :</a:t>
            </a:r>
          </a:p>
          <a:p>
            <a:endParaRPr lang="en-US" sz="1500"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81ACB0B-059B-8715-BA99-0CD095401063}"/>
              </a:ext>
            </a:extLst>
          </p:cNvPr>
          <p:cNvSpPr txBox="1"/>
          <p:nvPr/>
        </p:nvSpPr>
        <p:spPr>
          <a:xfrm>
            <a:off x="4505322" y="1418574"/>
            <a:ext cx="3313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16</a:t>
            </a:r>
            <a:r>
              <a:rPr lang="en-US" sz="1600">
                <a:latin typeface="+mj-lt"/>
              </a:rPr>
              <a:t> </a:t>
            </a:r>
            <a:r>
              <a:rPr lang="en-US" sz="1600" b="1">
                <a:latin typeface="+mj-lt"/>
              </a:rPr>
              <a:t>diced silicon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/>
              <a:t>100</a:t>
            </a:r>
            <a:r>
              <a:rPr lang="en-US" sz="1600"/>
              <a:t> mm diameter</a:t>
            </a:r>
            <a:endParaRPr lang="en-US" sz="16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600</a:t>
            </a:r>
            <a:r>
              <a:rPr lang="en-US" sz="1600">
                <a:latin typeface="+mj-lt"/>
              </a:rPr>
              <a:t> g active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More than </a:t>
            </a:r>
            <a:r>
              <a:rPr lang="en-US" sz="1600" b="1">
                <a:latin typeface="+mj-lt"/>
              </a:rPr>
              <a:t>2500</a:t>
            </a:r>
            <a:r>
              <a:rPr lang="en-US" sz="1600">
                <a:latin typeface="+mj-lt"/>
              </a:rPr>
              <a:t> dice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</p:txBody>
      </p:sp>
      <p:pic>
        <p:nvPicPr>
          <p:cNvPr id="111" name="Picture 110" descr="Diagram of a diagram of a heat exchanger&#10;&#10;AI-generated content may be incorrect.">
            <a:extLst>
              <a:ext uri="{FF2B5EF4-FFF2-40B4-BE49-F238E27FC236}">
                <a16:creationId xmlns:a16="http://schemas.microsoft.com/office/drawing/2014/main" id="{95D8C7E9-82B0-3428-2B2A-2D14BECCF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7307" y="2607461"/>
            <a:ext cx="1325781" cy="886537"/>
          </a:xfrm>
          <a:prstGeom prst="rect">
            <a:avLst/>
          </a:prstGeom>
        </p:spPr>
      </p:pic>
      <p:pic>
        <p:nvPicPr>
          <p:cNvPr id="112" name="Picture 111" descr="A graph of a function&#10;&#10;AI-generated content may be incorrect.">
            <a:extLst>
              <a:ext uri="{FF2B5EF4-FFF2-40B4-BE49-F238E27FC236}">
                <a16:creationId xmlns:a16="http://schemas.microsoft.com/office/drawing/2014/main" id="{B239919C-F0E3-F6B9-B712-5C0BFE61C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381" y="3709152"/>
            <a:ext cx="3285810" cy="2377754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CED3304-CC33-1358-BB4F-6ED52BDEF0E1}"/>
              </a:ext>
            </a:extLst>
          </p:cNvPr>
          <p:cNvGrpSpPr/>
          <p:nvPr/>
        </p:nvGrpSpPr>
        <p:grpSpPr>
          <a:xfrm>
            <a:off x="5887699" y="2665067"/>
            <a:ext cx="1964007" cy="770850"/>
            <a:chOff x="9383583" y="2061877"/>
            <a:chExt cx="2451534" cy="948358"/>
          </a:xfrm>
        </p:grpSpPr>
        <p:pic>
          <p:nvPicPr>
            <p:cNvPr id="114" name="Picture 113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00DAA1AD-EC90-A4D5-8B99-190BB626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8734" y="2061877"/>
              <a:ext cx="1486383" cy="627179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BA5BC2-0F93-D7D1-D0E7-7A109DA97220}"/>
                </a:ext>
              </a:extLst>
            </p:cNvPr>
            <p:cNvSpPr/>
            <p:nvPr/>
          </p:nvSpPr>
          <p:spPr>
            <a:xfrm>
              <a:off x="9383583" y="2582280"/>
              <a:ext cx="2339830" cy="427955"/>
            </a:xfrm>
            <a:prstGeom prst="rect">
              <a:avLst/>
            </a:prstGeom>
            <a:solidFill>
              <a:srgbClr val="801C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/>
                <a:t>Installation</a:t>
              </a:r>
              <a:r>
                <a:rPr lang="it-IT" sz="1100"/>
                <a:t> </a:t>
              </a:r>
              <a:r>
                <a:rPr lang="it-IT" sz="1100" b="1"/>
                <a:t>@</a:t>
              </a:r>
              <a:r>
                <a:rPr lang="it-IT" sz="1100"/>
                <a:t> </a:t>
              </a:r>
              <a:r>
                <a:rPr lang="it-IT" sz="1100" b="1"/>
                <a:t>LNGS</a:t>
              </a:r>
              <a:r>
                <a:rPr lang="it-IT" sz="1100"/>
                <a:t> </a:t>
              </a:r>
              <a:r>
                <a:rPr lang="it-IT" sz="1100" b="1"/>
                <a:t>2027!</a:t>
              </a:r>
              <a:endParaRPr lang="en-GB" sz="1100" b="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846001-CBF5-BCE2-6E91-30BB636BF7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406" y="4015634"/>
            <a:ext cx="3484263" cy="2067055"/>
          </a:xfrm>
          <a:prstGeom prst="rect">
            <a:avLst/>
          </a:prstGeom>
        </p:spPr>
      </p:pic>
      <p:pic>
        <p:nvPicPr>
          <p:cNvPr id="19" name="Picture 18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7FDEC1EC-A2AE-D5AB-0C5B-B7AAF7167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201"/>
          <a:stretch/>
        </p:blipFill>
        <p:spPr>
          <a:xfrm>
            <a:off x="8298316" y="2641694"/>
            <a:ext cx="1836943" cy="7567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2F0C4-9116-4525-B8CC-55B4B2086FBB}"/>
              </a:ext>
            </a:extLst>
          </p:cNvPr>
          <p:cNvSpPr txBox="1"/>
          <p:nvPr/>
        </p:nvSpPr>
        <p:spPr>
          <a:xfrm>
            <a:off x="649451" y="1981927"/>
            <a:ext cx="2778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direct light </a:t>
            </a:r>
            <a:r>
              <a:rPr lang="en-US" sz="1600" b="1">
                <a:latin typeface="+mj-lt"/>
              </a:rPr>
              <a:t>dark matter </a:t>
            </a:r>
            <a:r>
              <a:rPr lang="en-US" sz="1600">
                <a:latin typeface="+mj-lt"/>
              </a:rPr>
              <a:t>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coherent </a:t>
            </a:r>
            <a:r>
              <a:rPr lang="en-US" sz="1600" b="1">
                <a:latin typeface="+mj-lt"/>
              </a:rPr>
              <a:t>neutrino-nucleus</a:t>
            </a:r>
            <a:r>
              <a:rPr lang="en-US" sz="1600">
                <a:latin typeface="+mj-lt"/>
              </a:rPr>
              <a:t> scattering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6E17F-0A2B-6C1F-CECD-5740079E2E42}"/>
              </a:ext>
            </a:extLst>
          </p:cNvPr>
          <p:cNvSpPr txBox="1"/>
          <p:nvPr/>
        </p:nvSpPr>
        <p:spPr>
          <a:xfrm>
            <a:off x="8331885" y="1418574"/>
            <a:ext cx="360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1</a:t>
            </a:r>
            <a:r>
              <a:rPr lang="en-US" sz="1600">
                <a:latin typeface="+mj-lt"/>
              </a:rPr>
              <a:t> KID per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SC RLC </a:t>
            </a:r>
            <a:r>
              <a:rPr lang="en-US" sz="1600">
                <a:latin typeface="+mj-lt"/>
              </a:rPr>
              <a:t>resonant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Measure </a:t>
            </a:r>
            <a:r>
              <a:rPr lang="en-US" sz="1600" b="1" u="sng">
                <a:latin typeface="+mj-lt"/>
              </a:rPr>
              <a:t>shift of resonant frequency</a:t>
            </a:r>
            <a:endParaRPr lang="en-US" sz="1600" b="1" u="sng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1FB65-F1D1-BC81-F990-59C4922C19B6}"/>
              </a:ext>
            </a:extLst>
          </p:cNvPr>
          <p:cNvSpPr/>
          <p:nvPr/>
        </p:nvSpPr>
        <p:spPr>
          <a:xfrm>
            <a:off x="4156563" y="1052736"/>
            <a:ext cx="7801591" cy="52424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88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DD688-6BF1-83C1-AC04-FA6414B3A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Picture 1252" descr="A graph of a circle with a purple line&#10;&#10;AI-generated content may be incorrect.">
            <a:extLst>
              <a:ext uri="{FF2B5EF4-FFF2-40B4-BE49-F238E27FC236}">
                <a16:creationId xmlns:a16="http://schemas.microsoft.com/office/drawing/2014/main" id="{C2888BF8-1EE8-B772-6CA7-1AFE3A002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08" y="3429001"/>
            <a:ext cx="1176128" cy="1103215"/>
          </a:xfrm>
          <a:prstGeom prst="rect">
            <a:avLst/>
          </a:prstGeom>
        </p:spPr>
      </p:pic>
      <p:pic>
        <p:nvPicPr>
          <p:cNvPr id="1255" name="Picture 1254" descr="A graph of a circle with a dotted line&#10;&#10;AI-generated content may be incorrect.">
            <a:extLst>
              <a:ext uri="{FF2B5EF4-FFF2-40B4-BE49-F238E27FC236}">
                <a16:creationId xmlns:a16="http://schemas.microsoft.com/office/drawing/2014/main" id="{45EC55C5-F92B-5856-9A56-FB914FD5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37" y="3428985"/>
            <a:ext cx="1176128" cy="1103215"/>
          </a:xfrm>
          <a:prstGeom prst="rect">
            <a:avLst/>
          </a:prstGeom>
        </p:spPr>
      </p:pic>
      <p:pic>
        <p:nvPicPr>
          <p:cNvPr id="1133" name="Picture 1132">
            <a:extLst>
              <a:ext uri="{FF2B5EF4-FFF2-40B4-BE49-F238E27FC236}">
                <a16:creationId xmlns:a16="http://schemas.microsoft.com/office/drawing/2014/main" id="{6FC1F53A-1B76-B751-6FF0-2EA58247A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50" y="3164191"/>
            <a:ext cx="736732" cy="220472"/>
          </a:xfrm>
          <a:prstGeom prst="rect">
            <a:avLst/>
          </a:prstGeom>
        </p:spPr>
      </p:pic>
      <p:sp>
        <p:nvSpPr>
          <p:cNvPr id="1135" name="TextBox 1134">
            <a:extLst>
              <a:ext uri="{FF2B5EF4-FFF2-40B4-BE49-F238E27FC236}">
                <a16:creationId xmlns:a16="http://schemas.microsoft.com/office/drawing/2014/main" id="{E3DCF04B-A8C3-C248-8D3C-1B0E2514541C}"/>
              </a:ext>
            </a:extLst>
          </p:cNvPr>
          <p:cNvSpPr txBox="1"/>
          <p:nvPr/>
        </p:nvSpPr>
        <p:spPr>
          <a:xfrm>
            <a:off x="6091437" y="2911197"/>
            <a:ext cx="2411049" cy="35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We developed a new reconstruction algorithm to extract the </a:t>
            </a:r>
            <a:r>
              <a:rPr lang="en-US" sz="577" b="1">
                <a:latin typeface="Play" panose="020B0604020202020204" charset="0"/>
              </a:rPr>
              <a:t>Fractional Frequency Shift (x) </a:t>
            </a:r>
            <a:r>
              <a:rPr lang="en-US" sz="577">
                <a:latin typeface="Play" panose="020B0604020202020204" charset="0"/>
              </a:rPr>
              <a:t>signal, which should be equal for all KIDs:</a:t>
            </a:r>
            <a:endParaRPr lang="en-US" sz="577" dirty="0">
              <a:latin typeface="Play" panose="020B0604020202020204" charset="0"/>
            </a:endParaRPr>
          </a:p>
        </p:txBody>
      </p:sp>
      <p:pic>
        <p:nvPicPr>
          <p:cNvPr id="1136" name="Picture 1135">
            <a:extLst>
              <a:ext uri="{FF2B5EF4-FFF2-40B4-BE49-F238E27FC236}">
                <a16:creationId xmlns:a16="http://schemas.microsoft.com/office/drawing/2014/main" id="{891A164E-7279-7B53-3755-A7E411FC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941" y="3155133"/>
            <a:ext cx="901372" cy="204763"/>
          </a:xfrm>
          <a:prstGeom prst="rect">
            <a:avLst/>
          </a:prstGeom>
        </p:spPr>
      </p:pic>
      <p:sp>
        <p:nvSpPr>
          <p:cNvPr id="1137" name="Arrow: Right 1136">
            <a:extLst>
              <a:ext uri="{FF2B5EF4-FFF2-40B4-BE49-F238E27FC236}">
                <a16:creationId xmlns:a16="http://schemas.microsoft.com/office/drawing/2014/main" id="{9D400682-1E05-FF1E-420C-0F904634FA58}"/>
              </a:ext>
            </a:extLst>
          </p:cNvPr>
          <p:cNvSpPr/>
          <p:nvPr/>
        </p:nvSpPr>
        <p:spPr>
          <a:xfrm>
            <a:off x="7106105" y="3238286"/>
            <a:ext cx="196727" cy="55081"/>
          </a:xfrm>
          <a:prstGeom prst="rightArrow">
            <a:avLst>
              <a:gd name="adj1" fmla="val 50000"/>
              <a:gd name="adj2" fmla="val 759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sp>
        <p:nvSpPr>
          <p:cNvPr id="1150" name="Rectangle: Rounded Corners 1149">
            <a:extLst>
              <a:ext uri="{FF2B5EF4-FFF2-40B4-BE49-F238E27FC236}">
                <a16:creationId xmlns:a16="http://schemas.microsoft.com/office/drawing/2014/main" id="{AC154E4A-A9DA-4D52-A44D-C88FA3414F99}"/>
              </a:ext>
            </a:extLst>
          </p:cNvPr>
          <p:cNvSpPr/>
          <p:nvPr/>
        </p:nvSpPr>
        <p:spPr>
          <a:xfrm>
            <a:off x="3722547" y="39679"/>
            <a:ext cx="4752248" cy="790515"/>
          </a:xfrm>
          <a:prstGeom prst="roundRect">
            <a:avLst>
              <a:gd name="adj" fmla="val 6545"/>
            </a:avLst>
          </a:prstGeom>
          <a:solidFill>
            <a:schemeClr val="tx2">
              <a:lumMod val="50000"/>
              <a:lumOff val="5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sp>
        <p:nvSpPr>
          <p:cNvPr id="1153" name="TextBox 1152">
            <a:extLst>
              <a:ext uri="{FF2B5EF4-FFF2-40B4-BE49-F238E27FC236}">
                <a16:creationId xmlns:a16="http://schemas.microsoft.com/office/drawing/2014/main" id="{7E8FB303-8830-E818-63D4-9285219F7F67}"/>
              </a:ext>
            </a:extLst>
          </p:cNvPr>
          <p:cNvSpPr txBox="1"/>
          <p:nvPr/>
        </p:nvSpPr>
        <p:spPr>
          <a:xfrm>
            <a:off x="3670661" y="109323"/>
            <a:ext cx="4850681" cy="4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49" b="1">
                <a:solidFill>
                  <a:schemeClr val="bg1"/>
                </a:solidFill>
              </a:rPr>
              <a:t>Towards uniform detector response in large-scale KID arrays </a:t>
            </a:r>
          </a:p>
          <a:p>
            <a:pPr algn="ctr"/>
            <a:r>
              <a:rPr lang="en-GB" sz="1249" b="1">
                <a:solidFill>
                  <a:schemeClr val="bg1"/>
                </a:solidFill>
              </a:rPr>
              <a:t>for Dark Matter searches with BULLKID-DM </a:t>
            </a:r>
          </a:p>
        </p:txBody>
      </p:sp>
      <p:sp>
        <p:nvSpPr>
          <p:cNvPr id="1156" name="TextBox 1155">
            <a:extLst>
              <a:ext uri="{FF2B5EF4-FFF2-40B4-BE49-F238E27FC236}">
                <a16:creationId xmlns:a16="http://schemas.microsoft.com/office/drawing/2014/main" id="{EECC6F3A-9615-EE82-5A6F-D55DDEF23B8D}"/>
              </a:ext>
            </a:extLst>
          </p:cNvPr>
          <p:cNvSpPr txBox="1"/>
          <p:nvPr/>
        </p:nvSpPr>
        <p:spPr>
          <a:xfrm>
            <a:off x="4796495" y="504971"/>
            <a:ext cx="2757486" cy="21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1">
                <a:solidFill>
                  <a:schemeClr val="bg1"/>
                </a:solidFill>
              </a:rPr>
              <a:t>Davide Quaranta</a:t>
            </a:r>
            <a:r>
              <a:rPr lang="it-IT" sz="801" baseline="30000">
                <a:solidFill>
                  <a:schemeClr val="bg1"/>
                </a:solidFill>
              </a:rPr>
              <a:t>1,2</a:t>
            </a:r>
            <a:r>
              <a:rPr lang="it-IT" sz="801">
                <a:solidFill>
                  <a:schemeClr val="bg1"/>
                </a:solidFill>
              </a:rPr>
              <a:t> on behalf of the BULLKID collaboration</a:t>
            </a:r>
            <a:endParaRPr lang="en-GB" sz="801">
              <a:solidFill>
                <a:schemeClr val="bg1"/>
              </a:solidFill>
            </a:endParaRPr>
          </a:p>
        </p:txBody>
      </p:sp>
      <p:sp>
        <p:nvSpPr>
          <p:cNvPr id="1157" name="TextBox 1156">
            <a:extLst>
              <a:ext uri="{FF2B5EF4-FFF2-40B4-BE49-F238E27FC236}">
                <a16:creationId xmlns:a16="http://schemas.microsoft.com/office/drawing/2014/main" id="{8A8242FE-75E4-F53C-8AC6-E3FE4061FFA6}"/>
              </a:ext>
            </a:extLst>
          </p:cNvPr>
          <p:cNvSpPr txBox="1"/>
          <p:nvPr/>
        </p:nvSpPr>
        <p:spPr>
          <a:xfrm>
            <a:off x="5565908" y="635530"/>
            <a:ext cx="1223412" cy="178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61" baseline="30000">
                <a:solidFill>
                  <a:schemeClr val="bg1"/>
                </a:solidFill>
              </a:rPr>
              <a:t>1</a:t>
            </a:r>
            <a:r>
              <a:rPr lang="it-IT" sz="561">
                <a:solidFill>
                  <a:schemeClr val="bg1"/>
                </a:solidFill>
              </a:rPr>
              <a:t>Università di Roma ‘La Sapienza’</a:t>
            </a:r>
            <a:endParaRPr lang="en-GB" sz="561">
              <a:solidFill>
                <a:schemeClr val="bg1"/>
              </a:solidFill>
            </a:endParaRPr>
          </a:p>
        </p:txBody>
      </p:sp>
      <p:grpSp>
        <p:nvGrpSpPr>
          <p:cNvPr id="1204" name="Group 1203">
            <a:extLst>
              <a:ext uri="{FF2B5EF4-FFF2-40B4-BE49-F238E27FC236}">
                <a16:creationId xmlns:a16="http://schemas.microsoft.com/office/drawing/2014/main" id="{F6A9984D-DCEF-4A9C-0D88-618B5E9B5A31}"/>
              </a:ext>
            </a:extLst>
          </p:cNvPr>
          <p:cNvGrpSpPr/>
          <p:nvPr/>
        </p:nvGrpSpPr>
        <p:grpSpPr>
          <a:xfrm>
            <a:off x="4773534" y="1133163"/>
            <a:ext cx="1345596" cy="1493248"/>
            <a:chOff x="6055599" y="6866117"/>
            <a:chExt cx="5280134" cy="5859519"/>
          </a:xfrm>
        </p:grpSpPr>
        <p:pic>
          <p:nvPicPr>
            <p:cNvPr id="1205" name="Picture 1204" descr="A diagram of a graph&#10;&#10;AI-generated content may be incorrect.">
              <a:extLst>
                <a:ext uri="{FF2B5EF4-FFF2-40B4-BE49-F238E27FC236}">
                  <a16:creationId xmlns:a16="http://schemas.microsoft.com/office/drawing/2014/main" id="{F9058B3E-E199-BBA2-8F8D-D11EB97B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117" r="5202" b="6310"/>
            <a:stretch/>
          </p:blipFill>
          <p:spPr>
            <a:xfrm>
              <a:off x="6794788" y="6866117"/>
              <a:ext cx="4416253" cy="5204248"/>
            </a:xfrm>
            <a:prstGeom prst="rect">
              <a:avLst/>
            </a:prstGeom>
          </p:spPr>
        </p:pic>
        <p:sp>
          <p:nvSpPr>
            <p:cNvPr id="1206" name="TextBox 1205">
              <a:extLst>
                <a:ext uri="{FF2B5EF4-FFF2-40B4-BE49-F238E27FC236}">
                  <a16:creationId xmlns:a16="http://schemas.microsoft.com/office/drawing/2014/main" id="{364B7192-ECF3-297E-6F61-E3024BC6BBA0}"/>
                </a:ext>
              </a:extLst>
            </p:cNvPr>
            <p:cNvSpPr txBox="1"/>
            <p:nvPr/>
          </p:nvSpPr>
          <p:spPr>
            <a:xfrm>
              <a:off x="7112221" y="12014841"/>
              <a:ext cx="4223512" cy="71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77" dirty="0"/>
                <a:t>WIMP mass [GeV]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7" name="TextBox 1206">
                  <a:extLst>
                    <a:ext uri="{FF2B5EF4-FFF2-40B4-BE49-F238E27FC236}">
                      <a16:creationId xmlns:a16="http://schemas.microsoft.com/office/drawing/2014/main" id="{EB08D53F-77D4-0F4A-AF52-B26E4FCF3BD4}"/>
                    </a:ext>
                  </a:extLst>
                </p:cNvPr>
                <p:cNvSpPr txBox="1"/>
                <p:nvPr/>
              </p:nvSpPr>
              <p:spPr>
                <a:xfrm rot="16200000">
                  <a:off x="4705975" y="8941973"/>
                  <a:ext cx="3410043" cy="7107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77" dirty="0"/>
                    <a:t>Cross section [cm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7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577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it-IT" sz="577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lang="en-US" sz="577" dirty="0"/>
                    <a:t>]</a:t>
                  </a:r>
                </a:p>
              </p:txBody>
            </p:sp>
          </mc:Choice>
          <mc:Fallback xmlns="">
            <p:sp>
              <p:nvSpPr>
                <p:cNvPr id="1207" name="TextBox 1206">
                  <a:extLst>
                    <a:ext uri="{FF2B5EF4-FFF2-40B4-BE49-F238E27FC236}">
                      <a16:creationId xmlns:a16="http://schemas.microsoft.com/office/drawing/2014/main" id="{EB08D53F-77D4-0F4A-AF52-B26E4FCF3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705975" y="8941973"/>
                  <a:ext cx="3410043" cy="71079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8" name="TextBox 1157">
            <a:extLst>
              <a:ext uri="{FF2B5EF4-FFF2-40B4-BE49-F238E27FC236}">
                <a16:creationId xmlns:a16="http://schemas.microsoft.com/office/drawing/2014/main" id="{FA441A87-98B0-D326-C1B1-96A03237BF9C}"/>
              </a:ext>
            </a:extLst>
          </p:cNvPr>
          <p:cNvSpPr txBox="1"/>
          <p:nvPr/>
        </p:nvSpPr>
        <p:spPr>
          <a:xfrm>
            <a:off x="5238031" y="716209"/>
            <a:ext cx="1891865" cy="178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61" baseline="30000">
                <a:solidFill>
                  <a:schemeClr val="bg1"/>
                </a:solidFill>
              </a:rPr>
              <a:t>2</a:t>
            </a:r>
            <a:r>
              <a:rPr lang="it-IT" sz="561">
                <a:solidFill>
                  <a:schemeClr val="bg1"/>
                </a:solidFill>
              </a:rPr>
              <a:t>Istituto Nazionale di Fisica Nucleare, Sezione di Roma</a:t>
            </a:r>
            <a:endParaRPr lang="en-GB" sz="561">
              <a:solidFill>
                <a:schemeClr val="bg1"/>
              </a:solidFill>
            </a:endParaRPr>
          </a:p>
        </p:txBody>
      </p:sp>
      <p:sp>
        <p:nvSpPr>
          <p:cNvPr id="1159" name="Rectangle: Rounded Corners 1158">
            <a:extLst>
              <a:ext uri="{FF2B5EF4-FFF2-40B4-BE49-F238E27FC236}">
                <a16:creationId xmlns:a16="http://schemas.microsoft.com/office/drawing/2014/main" id="{0B2DD4D3-76DF-8930-A594-8AADC40CC5E3}"/>
              </a:ext>
            </a:extLst>
          </p:cNvPr>
          <p:cNvSpPr/>
          <p:nvPr/>
        </p:nvSpPr>
        <p:spPr>
          <a:xfrm>
            <a:off x="3722547" y="922738"/>
            <a:ext cx="2350327" cy="1824713"/>
          </a:xfrm>
          <a:prstGeom prst="roundRect">
            <a:avLst>
              <a:gd name="adj" fmla="val 3172"/>
            </a:avLst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sp>
        <p:nvSpPr>
          <p:cNvPr id="1160" name="Rectangle: Rounded Corners 1159">
            <a:extLst>
              <a:ext uri="{FF2B5EF4-FFF2-40B4-BE49-F238E27FC236}">
                <a16:creationId xmlns:a16="http://schemas.microsoft.com/office/drawing/2014/main" id="{00395F14-FA4B-0E17-877B-39B049E24A4A}"/>
              </a:ext>
            </a:extLst>
          </p:cNvPr>
          <p:cNvSpPr/>
          <p:nvPr/>
        </p:nvSpPr>
        <p:spPr>
          <a:xfrm>
            <a:off x="3976829" y="852018"/>
            <a:ext cx="1759817" cy="152969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69" b="1">
                <a:solidFill>
                  <a:schemeClr val="bg1"/>
                </a:solidFill>
                <a:latin typeface="Univers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Project Goal</a:t>
            </a:r>
            <a:endParaRPr lang="en-GB" sz="769" b="1">
              <a:solidFill>
                <a:schemeClr val="bg1"/>
              </a:solidFill>
              <a:latin typeface="Univers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161" name="TextBox 1160">
            <a:extLst>
              <a:ext uri="{FF2B5EF4-FFF2-40B4-BE49-F238E27FC236}">
                <a16:creationId xmlns:a16="http://schemas.microsoft.com/office/drawing/2014/main" id="{CD2F91C9-89AD-9395-FD82-46907D8F13BC}"/>
              </a:ext>
            </a:extLst>
          </p:cNvPr>
          <p:cNvSpPr txBox="1"/>
          <p:nvPr/>
        </p:nvSpPr>
        <p:spPr>
          <a:xfrm>
            <a:off x="3775118" y="1091455"/>
            <a:ext cx="1021377" cy="713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 b="1" dirty="0">
                <a:latin typeface="Play" panose="020B0604020202020204" charset="0"/>
              </a:rPr>
              <a:t>BULLKID </a:t>
            </a:r>
            <a:r>
              <a:rPr lang="en-US" sz="577" dirty="0">
                <a:latin typeface="Play" panose="020B0604020202020204" charset="0"/>
              </a:rPr>
              <a:t>is an R&amp;D project targeting at the development of a detector for </a:t>
            </a:r>
            <a:r>
              <a:rPr lang="en-US" sz="577" b="1" dirty="0">
                <a:latin typeface="Play" panose="020B0604020202020204" charset="0"/>
              </a:rPr>
              <a:t>direct light dark matter detection </a:t>
            </a:r>
            <a:r>
              <a:rPr lang="en-US" sz="577" dirty="0">
                <a:latin typeface="Play" panose="020B0604020202020204" charset="0"/>
              </a:rPr>
              <a:t>and </a:t>
            </a:r>
            <a:r>
              <a:rPr lang="en-US" sz="577" b="1" dirty="0">
                <a:latin typeface="Play" panose="020B0604020202020204" charset="0"/>
              </a:rPr>
              <a:t>coherent neutrino-nucleus scattering</a:t>
            </a:r>
            <a:r>
              <a:rPr lang="en-US" sz="577" dirty="0">
                <a:latin typeface="Play" panose="020B0604020202020204" charset="0"/>
              </a:rPr>
              <a:t>.</a:t>
            </a:r>
            <a:endParaRPr lang="en-US" sz="577" b="1" dirty="0">
              <a:latin typeface="Play" panose="020B0604020202020204" charset="0"/>
            </a:endParaRPr>
          </a:p>
        </p:txBody>
      </p:sp>
      <p:sp>
        <p:nvSpPr>
          <p:cNvPr id="1162" name="TextBox 1161">
            <a:extLst>
              <a:ext uri="{FF2B5EF4-FFF2-40B4-BE49-F238E27FC236}">
                <a16:creationId xmlns:a16="http://schemas.microsoft.com/office/drawing/2014/main" id="{0BD6ECDA-FC31-27F4-A680-903539A7B1E0}"/>
              </a:ext>
            </a:extLst>
          </p:cNvPr>
          <p:cNvSpPr txBox="1"/>
          <p:nvPr/>
        </p:nvSpPr>
        <p:spPr>
          <a:xfrm>
            <a:off x="3774116" y="1655046"/>
            <a:ext cx="1018696" cy="80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 dirty="0">
                <a:latin typeface="Play" panose="020B0604020202020204" charset="0"/>
              </a:rPr>
              <a:t>The idea is to sense </a:t>
            </a:r>
            <a:r>
              <a:rPr lang="en-US" sz="577" b="1" dirty="0">
                <a:latin typeface="Play" panose="020B0604020202020204" charset="0"/>
              </a:rPr>
              <a:t>phonons </a:t>
            </a:r>
            <a:r>
              <a:rPr lang="en-US" sz="577" dirty="0">
                <a:latin typeface="Play" panose="020B0604020202020204" charset="0"/>
              </a:rPr>
              <a:t>produced by the nuclear recoil of such particles on a </a:t>
            </a:r>
            <a:r>
              <a:rPr lang="en-US" sz="577" b="1" dirty="0">
                <a:latin typeface="Play" panose="020B0604020202020204" charset="0"/>
              </a:rPr>
              <a:t>diced silicon target </a:t>
            </a:r>
            <a:r>
              <a:rPr lang="en-US" sz="577" dirty="0">
                <a:latin typeface="Play" panose="020B0604020202020204" charset="0"/>
              </a:rPr>
              <a:t>with a large array of</a:t>
            </a:r>
            <a:r>
              <a:rPr lang="en-US" sz="577" b="1" dirty="0">
                <a:latin typeface="Play" panose="020B0604020202020204" charset="0"/>
              </a:rPr>
              <a:t> kinetic inductance detectors (KIDs)</a:t>
            </a:r>
            <a:r>
              <a:rPr lang="en-US" sz="577" dirty="0">
                <a:latin typeface="Play" panose="020B0604020202020204" charset="0"/>
              </a:rPr>
              <a:t>.</a:t>
            </a:r>
          </a:p>
        </p:txBody>
      </p:sp>
      <p:grpSp>
        <p:nvGrpSpPr>
          <p:cNvPr id="1163" name="Group 1162">
            <a:extLst>
              <a:ext uri="{FF2B5EF4-FFF2-40B4-BE49-F238E27FC236}">
                <a16:creationId xmlns:a16="http://schemas.microsoft.com/office/drawing/2014/main" id="{F6F67ABB-E86C-EC7D-359B-144787BEF0FA}"/>
              </a:ext>
            </a:extLst>
          </p:cNvPr>
          <p:cNvGrpSpPr/>
          <p:nvPr/>
        </p:nvGrpSpPr>
        <p:grpSpPr>
          <a:xfrm>
            <a:off x="3815233" y="2241080"/>
            <a:ext cx="833125" cy="360398"/>
            <a:chOff x="1830596" y="5556670"/>
            <a:chExt cx="9746119" cy="4018541"/>
          </a:xfrm>
        </p:grpSpPr>
        <p:grpSp>
          <p:nvGrpSpPr>
            <p:cNvPr id="1164" name="Group 1163">
              <a:extLst>
                <a:ext uri="{FF2B5EF4-FFF2-40B4-BE49-F238E27FC236}">
                  <a16:creationId xmlns:a16="http://schemas.microsoft.com/office/drawing/2014/main" id="{2F2A64B0-D400-9DB3-694D-7AC8C9A3F6CA}"/>
                </a:ext>
              </a:extLst>
            </p:cNvPr>
            <p:cNvGrpSpPr/>
            <p:nvPr/>
          </p:nvGrpSpPr>
          <p:grpSpPr>
            <a:xfrm>
              <a:off x="4732636" y="7117460"/>
              <a:ext cx="1516768" cy="1508691"/>
              <a:chOff x="3121550" y="7038732"/>
              <a:chExt cx="1516768" cy="1508691"/>
            </a:xfrm>
          </p:grpSpPr>
          <p:sp>
            <p:nvSpPr>
              <p:cNvPr id="1190" name="Oval 1189">
                <a:extLst>
                  <a:ext uri="{FF2B5EF4-FFF2-40B4-BE49-F238E27FC236}">
                    <a16:creationId xmlns:a16="http://schemas.microsoft.com/office/drawing/2014/main" id="{58E705AA-C7AB-7B64-88D1-971559EE0C0B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1" name="Oval 1190">
                <a:extLst>
                  <a:ext uri="{FF2B5EF4-FFF2-40B4-BE49-F238E27FC236}">
                    <a16:creationId xmlns:a16="http://schemas.microsoft.com/office/drawing/2014/main" id="{170928D9-F65F-22FD-E0F8-C77E437D4DCA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2" name="Oval 1191">
                <a:extLst>
                  <a:ext uri="{FF2B5EF4-FFF2-40B4-BE49-F238E27FC236}">
                    <a16:creationId xmlns:a16="http://schemas.microsoft.com/office/drawing/2014/main" id="{2569BB6B-E3A8-ECC9-A5FD-636A98D29161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3" name="Oval 1192">
                <a:extLst>
                  <a:ext uri="{FF2B5EF4-FFF2-40B4-BE49-F238E27FC236}">
                    <a16:creationId xmlns:a16="http://schemas.microsoft.com/office/drawing/2014/main" id="{A9D8B59B-3C6E-BEE8-2CA8-AD54537A2CBA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4" name="Oval 1193">
                <a:extLst>
                  <a:ext uri="{FF2B5EF4-FFF2-40B4-BE49-F238E27FC236}">
                    <a16:creationId xmlns:a16="http://schemas.microsoft.com/office/drawing/2014/main" id="{97C7756D-8E84-D377-39E1-3BF3AF9A0E94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5" name="Oval 1194">
                <a:extLst>
                  <a:ext uri="{FF2B5EF4-FFF2-40B4-BE49-F238E27FC236}">
                    <a16:creationId xmlns:a16="http://schemas.microsoft.com/office/drawing/2014/main" id="{CE4DFD6B-CC8C-2FDA-090E-A83896C441B1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6" name="Oval 1195">
                <a:extLst>
                  <a:ext uri="{FF2B5EF4-FFF2-40B4-BE49-F238E27FC236}">
                    <a16:creationId xmlns:a16="http://schemas.microsoft.com/office/drawing/2014/main" id="{29F112FE-70DF-FDF6-2B8D-C7998B5219F3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7" name="Oval 1196">
                <a:extLst>
                  <a:ext uri="{FF2B5EF4-FFF2-40B4-BE49-F238E27FC236}">
                    <a16:creationId xmlns:a16="http://schemas.microsoft.com/office/drawing/2014/main" id="{EF984625-C3D7-796B-4880-B2762C7982EE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8" name="Oval 1197">
                <a:extLst>
                  <a:ext uri="{FF2B5EF4-FFF2-40B4-BE49-F238E27FC236}">
                    <a16:creationId xmlns:a16="http://schemas.microsoft.com/office/drawing/2014/main" id="{910007EF-3680-DC98-28F5-85284DA90743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99" name="Oval 1198">
                <a:extLst>
                  <a:ext uri="{FF2B5EF4-FFF2-40B4-BE49-F238E27FC236}">
                    <a16:creationId xmlns:a16="http://schemas.microsoft.com/office/drawing/2014/main" id="{DE08CAB0-5B89-412D-CD8F-2FC7AFBD256B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200" name="Oval 1199">
                <a:extLst>
                  <a:ext uri="{FF2B5EF4-FFF2-40B4-BE49-F238E27FC236}">
                    <a16:creationId xmlns:a16="http://schemas.microsoft.com/office/drawing/2014/main" id="{16B5D706-059E-5C3B-7CD9-94F91818C2AA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201" name="Oval 1200">
                <a:extLst>
                  <a:ext uri="{FF2B5EF4-FFF2-40B4-BE49-F238E27FC236}">
                    <a16:creationId xmlns:a16="http://schemas.microsoft.com/office/drawing/2014/main" id="{DB2C9DF9-5911-3F61-D105-33617E9744AC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202" name="Oval 1201">
                <a:extLst>
                  <a:ext uri="{FF2B5EF4-FFF2-40B4-BE49-F238E27FC236}">
                    <a16:creationId xmlns:a16="http://schemas.microsoft.com/office/drawing/2014/main" id="{B27EF4C4-2433-8852-0ED7-DE23F73C36A1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203" name="Oval 1202">
                <a:extLst>
                  <a:ext uri="{FF2B5EF4-FFF2-40B4-BE49-F238E27FC236}">
                    <a16:creationId xmlns:a16="http://schemas.microsoft.com/office/drawing/2014/main" id="{115E1BDA-3BFD-F7CC-7D71-26E20ACEB26F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99CFDF29-91FC-AA31-B689-1D22208A9981}"/>
                </a:ext>
              </a:extLst>
            </p:cNvPr>
            <p:cNvGrpSpPr/>
            <p:nvPr/>
          </p:nvGrpSpPr>
          <p:grpSpPr>
            <a:xfrm>
              <a:off x="8421649" y="7399893"/>
              <a:ext cx="1516768" cy="1508691"/>
              <a:chOff x="3121550" y="7038732"/>
              <a:chExt cx="1516768" cy="1508691"/>
            </a:xfrm>
          </p:grpSpPr>
          <p:sp>
            <p:nvSpPr>
              <p:cNvPr id="1176" name="Oval 1175">
                <a:extLst>
                  <a:ext uri="{FF2B5EF4-FFF2-40B4-BE49-F238E27FC236}">
                    <a16:creationId xmlns:a16="http://schemas.microsoft.com/office/drawing/2014/main" id="{53F3ED1F-37D1-D070-0175-AF2BF7F7F51F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77" name="Oval 1176">
                <a:extLst>
                  <a:ext uri="{FF2B5EF4-FFF2-40B4-BE49-F238E27FC236}">
                    <a16:creationId xmlns:a16="http://schemas.microsoft.com/office/drawing/2014/main" id="{CCE8912F-9992-64A4-789E-2E1CDC0F1A37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78" name="Oval 1177">
                <a:extLst>
                  <a:ext uri="{FF2B5EF4-FFF2-40B4-BE49-F238E27FC236}">
                    <a16:creationId xmlns:a16="http://schemas.microsoft.com/office/drawing/2014/main" id="{8B53CC53-7DDB-ACD9-DC16-32ACEDF7B7DB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79" name="Oval 1178">
                <a:extLst>
                  <a:ext uri="{FF2B5EF4-FFF2-40B4-BE49-F238E27FC236}">
                    <a16:creationId xmlns:a16="http://schemas.microsoft.com/office/drawing/2014/main" id="{AF718D66-DFD4-A77B-56DA-B162FB5F7152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0" name="Oval 1179">
                <a:extLst>
                  <a:ext uri="{FF2B5EF4-FFF2-40B4-BE49-F238E27FC236}">
                    <a16:creationId xmlns:a16="http://schemas.microsoft.com/office/drawing/2014/main" id="{1B25D815-0DD0-701B-D87C-9B0F369E062F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1" name="Oval 1180">
                <a:extLst>
                  <a:ext uri="{FF2B5EF4-FFF2-40B4-BE49-F238E27FC236}">
                    <a16:creationId xmlns:a16="http://schemas.microsoft.com/office/drawing/2014/main" id="{E3C808D0-298B-B6E4-58D5-B59BD0130F66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2" name="Oval 1181">
                <a:extLst>
                  <a:ext uri="{FF2B5EF4-FFF2-40B4-BE49-F238E27FC236}">
                    <a16:creationId xmlns:a16="http://schemas.microsoft.com/office/drawing/2014/main" id="{A2B79E76-D214-94EF-FBE2-4C455FFAED07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3" name="Oval 1182">
                <a:extLst>
                  <a:ext uri="{FF2B5EF4-FFF2-40B4-BE49-F238E27FC236}">
                    <a16:creationId xmlns:a16="http://schemas.microsoft.com/office/drawing/2014/main" id="{44C353AA-F68E-4EED-C342-5E469889856B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4" name="Oval 1183">
                <a:extLst>
                  <a:ext uri="{FF2B5EF4-FFF2-40B4-BE49-F238E27FC236}">
                    <a16:creationId xmlns:a16="http://schemas.microsoft.com/office/drawing/2014/main" id="{A5DF319B-AD93-1B10-7AEE-7701EBF2B357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5" name="Oval 1184">
                <a:extLst>
                  <a:ext uri="{FF2B5EF4-FFF2-40B4-BE49-F238E27FC236}">
                    <a16:creationId xmlns:a16="http://schemas.microsoft.com/office/drawing/2014/main" id="{15CC9A7F-C1F4-25C8-36D5-3547BFFDD979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6" name="Oval 1185">
                <a:extLst>
                  <a:ext uri="{FF2B5EF4-FFF2-40B4-BE49-F238E27FC236}">
                    <a16:creationId xmlns:a16="http://schemas.microsoft.com/office/drawing/2014/main" id="{39158A32-5C51-90CB-98E0-6545E00A5372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7" name="Oval 1186">
                <a:extLst>
                  <a:ext uri="{FF2B5EF4-FFF2-40B4-BE49-F238E27FC236}">
                    <a16:creationId xmlns:a16="http://schemas.microsoft.com/office/drawing/2014/main" id="{CED84E02-2855-4E17-F900-C1B962C20FC6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8" name="Oval 1187">
                <a:extLst>
                  <a:ext uri="{FF2B5EF4-FFF2-40B4-BE49-F238E27FC236}">
                    <a16:creationId xmlns:a16="http://schemas.microsoft.com/office/drawing/2014/main" id="{B5FA47D8-62A5-5805-1F12-897602FAD50F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1189" name="Oval 1188">
                <a:extLst>
                  <a:ext uri="{FF2B5EF4-FFF2-40B4-BE49-F238E27FC236}">
                    <a16:creationId xmlns:a16="http://schemas.microsoft.com/office/drawing/2014/main" id="{745F3787-1F8F-5D88-FD7D-E5204E19A3C9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cxnSp>
          <p:nvCxnSpPr>
            <p:cNvPr id="1166" name="Straight Arrow Connector 1165">
              <a:extLst>
                <a:ext uri="{FF2B5EF4-FFF2-40B4-BE49-F238E27FC236}">
                  <a16:creationId xmlns:a16="http://schemas.microsoft.com/office/drawing/2014/main" id="{6277AEEB-F75E-558D-748A-0F0905A44DC2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72" y="7041260"/>
              <a:ext cx="1853330" cy="3901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55737052-7C33-9828-855E-9525AB747C0F}"/>
                </a:ext>
              </a:extLst>
            </p:cNvPr>
            <p:cNvSpPr/>
            <p:nvPr/>
          </p:nvSpPr>
          <p:spPr>
            <a:xfrm>
              <a:off x="2394236" y="6798192"/>
              <a:ext cx="486137" cy="4861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grpSp>
          <p:nvGrpSpPr>
            <p:cNvPr id="1168" name="Group 1167">
              <a:extLst>
                <a:ext uri="{FF2B5EF4-FFF2-40B4-BE49-F238E27FC236}">
                  <a16:creationId xmlns:a16="http://schemas.microsoft.com/office/drawing/2014/main" id="{1C051415-DAD5-AD8C-8AF6-B65B207CBFFD}"/>
                </a:ext>
              </a:extLst>
            </p:cNvPr>
            <p:cNvGrpSpPr/>
            <p:nvPr/>
          </p:nvGrpSpPr>
          <p:grpSpPr>
            <a:xfrm>
              <a:off x="9938417" y="6452314"/>
              <a:ext cx="1638298" cy="754611"/>
              <a:chOff x="8734070" y="5665010"/>
              <a:chExt cx="1638298" cy="754611"/>
            </a:xfrm>
          </p:grpSpPr>
          <p:cxnSp>
            <p:nvCxnSpPr>
              <p:cNvPr id="1174" name="Straight Arrow Connector 1173">
                <a:extLst>
                  <a:ext uri="{FF2B5EF4-FFF2-40B4-BE49-F238E27FC236}">
                    <a16:creationId xmlns:a16="http://schemas.microsoft.com/office/drawing/2014/main" id="{940ED3FB-0D6E-B14A-2CF5-6FFFD6A53A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36" y="5665010"/>
                <a:ext cx="1417332" cy="51485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5" name="Oval 1174">
                <a:extLst>
                  <a:ext uri="{FF2B5EF4-FFF2-40B4-BE49-F238E27FC236}">
                    <a16:creationId xmlns:a16="http://schemas.microsoft.com/office/drawing/2014/main" id="{2ABCCADE-D44F-D581-4911-398AA4EE3EFC}"/>
                  </a:ext>
                </a:extLst>
              </p:cNvPr>
              <p:cNvSpPr/>
              <p:nvPr/>
            </p:nvSpPr>
            <p:spPr>
              <a:xfrm>
                <a:off x="8734070" y="5933484"/>
                <a:ext cx="486137" cy="48613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1169" name="Straight Arrow Connector 1168">
              <a:extLst>
                <a:ext uri="{FF2B5EF4-FFF2-40B4-BE49-F238E27FC236}">
                  <a16:creationId xmlns:a16="http://schemas.microsoft.com/office/drawing/2014/main" id="{0FF6ED45-6A48-05C8-8311-B49DA3DF8D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57" y="8921677"/>
              <a:ext cx="782892" cy="4308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70" name="Arrow: Right 1169">
              <a:extLst>
                <a:ext uri="{FF2B5EF4-FFF2-40B4-BE49-F238E27FC236}">
                  <a16:creationId xmlns:a16="http://schemas.microsoft.com/office/drawing/2014/main" id="{6E052668-91B1-F1D5-AC8A-543603FE53D6}"/>
                </a:ext>
              </a:extLst>
            </p:cNvPr>
            <p:cNvSpPr/>
            <p:nvPr/>
          </p:nvSpPr>
          <p:spPr>
            <a:xfrm>
              <a:off x="6933905" y="7671237"/>
              <a:ext cx="978408" cy="484632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1C46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1" name="TextBox 1170">
                  <a:extLst>
                    <a:ext uri="{FF2B5EF4-FFF2-40B4-BE49-F238E27FC236}">
                      <a16:creationId xmlns:a16="http://schemas.microsoft.com/office/drawing/2014/main" id="{75DC2289-AF74-F71E-53B3-C066274C953E}"/>
                    </a:ext>
                  </a:extLst>
                </p:cNvPr>
                <p:cNvSpPr txBox="1"/>
                <p:nvPr/>
              </p:nvSpPr>
              <p:spPr>
                <a:xfrm>
                  <a:off x="1830596" y="5556670"/>
                  <a:ext cx="1593947" cy="6591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84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384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384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384" b="1"/>
                </a:p>
              </p:txBody>
            </p:sp>
          </mc:Choice>
          <mc:Fallback xmlns="">
            <p:sp>
              <p:nvSpPr>
                <p:cNvPr id="1171" name="TextBox 1170">
                  <a:extLst>
                    <a:ext uri="{FF2B5EF4-FFF2-40B4-BE49-F238E27FC236}">
                      <a16:creationId xmlns:a16="http://schemas.microsoft.com/office/drawing/2014/main" id="{75DC2289-AF74-F71E-53B3-C066274C9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96" y="5556670"/>
                  <a:ext cx="1593947" cy="659194"/>
                </a:xfrm>
                <a:prstGeom prst="rect">
                  <a:avLst/>
                </a:prstGeom>
                <a:blipFill>
                  <a:blip r:embed="rId8"/>
                  <a:stretch>
                    <a:fillRect l="-13636" t="-22222" r="-9091" b="-4444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2" name="TextBox 1171">
                  <a:extLst>
                    <a:ext uri="{FF2B5EF4-FFF2-40B4-BE49-F238E27FC236}">
                      <a16:creationId xmlns:a16="http://schemas.microsoft.com/office/drawing/2014/main" id="{E2C03532-EEB0-064D-E2D3-F7D0AF597D7C}"/>
                    </a:ext>
                  </a:extLst>
                </p:cNvPr>
                <p:cNvSpPr txBox="1"/>
                <p:nvPr/>
              </p:nvSpPr>
              <p:spPr>
                <a:xfrm>
                  <a:off x="9611122" y="5575525"/>
                  <a:ext cx="1593947" cy="6591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84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384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384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384" b="1" dirty="0"/>
                </a:p>
              </p:txBody>
            </p:sp>
          </mc:Choice>
          <mc:Fallback xmlns="">
            <p:sp>
              <p:nvSpPr>
                <p:cNvPr id="1172" name="TextBox 1171">
                  <a:extLst>
                    <a:ext uri="{FF2B5EF4-FFF2-40B4-BE49-F238E27FC236}">
                      <a16:creationId xmlns:a16="http://schemas.microsoft.com/office/drawing/2014/main" id="{E2C03532-EEB0-064D-E2D3-F7D0AF597D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1122" y="5575525"/>
                  <a:ext cx="1593947" cy="659194"/>
                </a:xfrm>
                <a:prstGeom prst="rect">
                  <a:avLst/>
                </a:prstGeom>
                <a:blipFill>
                  <a:blip r:embed="rId8"/>
                  <a:stretch>
                    <a:fillRect l="-13636" t="-20000" r="-9091"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3" name="TextBox 1172">
                  <a:extLst>
                    <a:ext uri="{FF2B5EF4-FFF2-40B4-BE49-F238E27FC236}">
                      <a16:creationId xmlns:a16="http://schemas.microsoft.com/office/drawing/2014/main" id="{D4985D6D-4BFF-37F6-431D-85AEEA26FBE4}"/>
                    </a:ext>
                  </a:extLst>
                </p:cNvPr>
                <p:cNvSpPr txBox="1"/>
                <p:nvPr/>
              </p:nvSpPr>
              <p:spPr>
                <a:xfrm>
                  <a:off x="3492113" y="8916017"/>
                  <a:ext cx="4069266" cy="6591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84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𝐭𝐚𝐫𝐠𝐞𝐭</m:t>
                        </m:r>
                        <m:r>
                          <a:rPr lang="it-IT" sz="384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84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𝐧𝐮𝐜𝐥𝐞𝐮𝐬</m:t>
                        </m:r>
                      </m:oMath>
                    </m:oMathPara>
                  </a14:m>
                  <a:endParaRPr lang="en-GB" sz="384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73" name="TextBox 1172">
                  <a:extLst>
                    <a:ext uri="{FF2B5EF4-FFF2-40B4-BE49-F238E27FC236}">
                      <a16:creationId xmlns:a16="http://schemas.microsoft.com/office/drawing/2014/main" id="{D4985D6D-4BFF-37F6-431D-85AEEA26FB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113" y="8916017"/>
                  <a:ext cx="4069266" cy="659194"/>
                </a:xfrm>
                <a:prstGeom prst="rect">
                  <a:avLst/>
                </a:prstGeom>
                <a:blipFill>
                  <a:blip r:embed="rId9"/>
                  <a:stretch>
                    <a:fillRect l="-5263" t="-10000" r="-5263"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17" name="Picture 1216" descr="A close-up of a machine&#10;&#10;AI-generated content may be incorrect.">
            <a:extLst>
              <a:ext uri="{FF2B5EF4-FFF2-40B4-BE49-F238E27FC236}">
                <a16:creationId xmlns:a16="http://schemas.microsoft.com/office/drawing/2014/main" id="{4D2E2288-DCD4-2EDC-4607-2B826AA1D0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46" b="97622" l="6974" r="90098">
                        <a14:foregroundMark x1="51883" y1="12247" x2="51883" y2="12247"/>
                        <a14:foregroundMark x1="37936" y1="4637" x2="37936" y2="4637"/>
                        <a14:foregroundMark x1="14505" y1="34602" x2="14505" y2="34602"/>
                        <a14:foregroundMark x1="29568" y1="33650" x2="29568" y2="33650"/>
                        <a14:foregroundMark x1="22873" y1="26516" x2="22873" y2="26516"/>
                        <a14:foregroundMark x1="22315" y1="32224" x2="22315" y2="32224"/>
                        <a14:foregroundMark x1="23989" y1="42212" x2="23989" y2="42212"/>
                        <a14:foregroundMark x1="11576" y1="27467" x2="11576" y2="27467"/>
                        <a14:foregroundMark x1="30683" y1="35672" x2="29568" y2="66825"/>
                        <a14:foregroundMark x1="24826" y1="28300" x2="24128" y2="75743"/>
                        <a14:foregroundMark x1="24128" y1="75743" x2="23152" y2="78716"/>
                        <a14:foregroundMark x1="16876" y1="25089" x2="18828" y2="84661"/>
                        <a14:foregroundMark x1="18828" y1="84661" x2="28452" y2="91082"/>
                        <a14:foregroundMark x1="47699" y1="85375" x2="78940" y2="73246"/>
                        <a14:foregroundMark x1="87029" y1="9512" x2="87448" y2="72295"/>
                        <a14:foregroundMark x1="48954" y1="85612" x2="31799" y2="91795"/>
                        <a14:foregroundMark x1="31799" y1="91795" x2="17294" y2="86088"/>
                        <a14:foregroundMark x1="17294" y1="86088" x2="11855" y2="26397"/>
                        <a14:foregroundMark x1="11855" y1="26397" x2="16876" y2="14982"/>
                        <a14:foregroundMark x1="16876" y1="14982" x2="16876" y2="13555"/>
                        <a14:foregroundMark x1="8787" y1="13199" x2="7810" y2="25684"/>
                        <a14:foregroundMark x1="22176" y1="93341" x2="22176" y2="94055"/>
                        <a14:foregroundMark x1="36960" y1="91082" x2="35146" y2="92033"/>
                        <a14:foregroundMark x1="30683" y1="95719" x2="19107" y2="93579"/>
                        <a14:foregroundMark x1="18968" y1="94887" x2="24826" y2="96790"/>
                        <a14:foregroundMark x1="26639" y1="97622" x2="31241" y2="96076"/>
                        <a14:foregroundMark x1="29707" y1="97146" x2="31381" y2="96671"/>
                        <a14:foregroundMark x1="87727" y1="72057" x2="89400" y2="71700"/>
                        <a14:foregroundMark x1="6974" y1="86088" x2="7392" y2="84304"/>
                        <a14:foregroundMark x1="21897" y1="8086" x2="55649" y2="2735"/>
                        <a14:foregroundMark x1="55649" y1="2735" x2="86332" y2="7253"/>
                        <a14:foregroundMark x1="86332" y1="7253" x2="89400" y2="9156"/>
                        <a14:foregroundMark x1="89400" y1="6897" x2="78940" y2="4400"/>
                        <a14:foregroundMark x1="85495" y1="4518" x2="88982" y2="5351"/>
                        <a14:foregroundMark x1="89679" y1="5589" x2="88006" y2="4994"/>
                        <a14:foregroundMark x1="88842" y1="4756" x2="90098" y2="5232"/>
                        <a14:foregroundMark x1="26081" y1="6302" x2="23710" y2="7134"/>
                        <a14:foregroundMark x1="22176" y1="7967" x2="19944" y2="8442"/>
                        <a14:foregroundMark x1="50767" y1="1665" x2="50767" y2="1665"/>
                        <a14:foregroundMark x1="59972" y1="1546" x2="59972" y2="1546"/>
                        <a14:foregroundMark x1="69038" y1="2021" x2="69038" y2="2021"/>
                        <a14:backgroundMark x1="8926" y1="5589" x2="8926" y2="5589"/>
                        <a14:backgroundMark x1="8368" y1="5113" x2="8368" y2="5113"/>
                        <a14:backgroundMark x1="43654" y1="832" x2="43654" y2="832"/>
                        <a14:backgroundMark x1="45049" y1="951" x2="45049" y2="951"/>
                        <a14:backgroundMark x1="74616" y1="713" x2="74616" y2="713"/>
                        <a14:backgroundMark x1="47978" y1="595" x2="47978" y2="595"/>
                        <a14:backgroundMark x1="50209" y1="595" x2="50209" y2="595"/>
                        <a14:backgroundMark x1="53835" y1="357" x2="53835" y2="357"/>
                        <a14:backgroundMark x1="71269" y1="238" x2="71269" y2="238"/>
                        <a14:backgroundMark x1="69177" y1="357" x2="69177" y2="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9116" y="1232028"/>
            <a:ext cx="1074373" cy="1260177"/>
          </a:xfrm>
          <a:prstGeom prst="rect">
            <a:avLst/>
          </a:prstGeom>
        </p:spPr>
      </p:pic>
      <p:sp>
        <p:nvSpPr>
          <p:cNvPr id="1218" name="Rectangle: Rounded Corners 1217">
            <a:extLst>
              <a:ext uri="{FF2B5EF4-FFF2-40B4-BE49-F238E27FC236}">
                <a16:creationId xmlns:a16="http://schemas.microsoft.com/office/drawing/2014/main" id="{4F81C8E0-75F7-F054-7E7E-4F8A44443995}"/>
              </a:ext>
            </a:extLst>
          </p:cNvPr>
          <p:cNvSpPr/>
          <p:nvPr/>
        </p:nvSpPr>
        <p:spPr>
          <a:xfrm>
            <a:off x="6119128" y="922738"/>
            <a:ext cx="2355667" cy="1824713"/>
          </a:xfrm>
          <a:prstGeom prst="roundRect">
            <a:avLst>
              <a:gd name="adj" fmla="val 3172"/>
            </a:avLst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pic>
        <p:nvPicPr>
          <p:cNvPr id="1220" name="Picture 1219" descr="A black and white logo&#10;&#10;AI-generated content may be incorrect.">
            <a:extLst>
              <a:ext uri="{FF2B5EF4-FFF2-40B4-BE49-F238E27FC236}">
                <a16:creationId xmlns:a16="http://schemas.microsoft.com/office/drawing/2014/main" id="{4B62C02D-4F2E-98AD-06C8-838CDE7B0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61" y="1676276"/>
            <a:ext cx="287668" cy="121381"/>
          </a:xfrm>
          <a:prstGeom prst="rect">
            <a:avLst/>
          </a:prstGeom>
        </p:spPr>
      </p:pic>
      <p:pic>
        <p:nvPicPr>
          <p:cNvPr id="1221" name="Picture 1220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E2B9A943-F5F6-C722-CE2F-3DC5B04E29A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6201"/>
          <a:stretch/>
        </p:blipFill>
        <p:spPr>
          <a:xfrm>
            <a:off x="6277518" y="2276011"/>
            <a:ext cx="989588" cy="413499"/>
          </a:xfrm>
          <a:prstGeom prst="rect">
            <a:avLst/>
          </a:prstGeom>
        </p:spPr>
      </p:pic>
      <p:sp>
        <p:nvSpPr>
          <p:cNvPr id="1222" name="TextBox 1221">
            <a:extLst>
              <a:ext uri="{FF2B5EF4-FFF2-40B4-BE49-F238E27FC236}">
                <a16:creationId xmlns:a16="http://schemas.microsoft.com/office/drawing/2014/main" id="{157C54CC-F28E-E25B-5DF1-75C40D9E0524}"/>
              </a:ext>
            </a:extLst>
          </p:cNvPr>
          <p:cNvSpPr txBox="1"/>
          <p:nvPr/>
        </p:nvSpPr>
        <p:spPr>
          <a:xfrm>
            <a:off x="6187826" y="1097529"/>
            <a:ext cx="1515119" cy="35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The BULLKID-DM experiment will consist of a </a:t>
            </a:r>
            <a:r>
              <a:rPr lang="en-US" sz="577" b="1">
                <a:latin typeface="Play" panose="020B0604020202020204" charset="0"/>
              </a:rPr>
              <a:t>16-layers stack </a:t>
            </a:r>
            <a:r>
              <a:rPr lang="en-US" sz="577">
                <a:latin typeface="Play" panose="020B0604020202020204" charset="0"/>
              </a:rPr>
              <a:t>of 100 mm silicon wafers.</a:t>
            </a:r>
            <a:endParaRPr lang="en-US" sz="577" dirty="0">
              <a:latin typeface="Play" panose="020B0604020202020204" charset="0"/>
            </a:endParaRPr>
          </a:p>
        </p:txBody>
      </p:sp>
      <p:sp>
        <p:nvSpPr>
          <p:cNvPr id="1223" name="TextBox 1222">
            <a:extLst>
              <a:ext uri="{FF2B5EF4-FFF2-40B4-BE49-F238E27FC236}">
                <a16:creationId xmlns:a16="http://schemas.microsoft.com/office/drawing/2014/main" id="{BA34C447-B6AA-D911-D3C3-3F745FE7D23C}"/>
              </a:ext>
            </a:extLst>
          </p:cNvPr>
          <p:cNvSpPr txBox="1"/>
          <p:nvPr/>
        </p:nvSpPr>
        <p:spPr>
          <a:xfrm>
            <a:off x="6187826" y="1683233"/>
            <a:ext cx="1217735" cy="35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It will have more than </a:t>
            </a:r>
            <a:r>
              <a:rPr lang="en-US" sz="577" b="1">
                <a:latin typeface="Play" panose="020B0604020202020204" charset="0"/>
              </a:rPr>
              <a:t>2500 dice</a:t>
            </a:r>
            <a:r>
              <a:rPr lang="en-US" sz="577">
                <a:latin typeface="Play" panose="020B0604020202020204" charset="0"/>
              </a:rPr>
              <a:t>, with one KID detector each. </a:t>
            </a:r>
            <a:endParaRPr lang="en-US" sz="577" dirty="0">
              <a:latin typeface="Play" panose="020B0604020202020204" charset="0"/>
            </a:endParaRPr>
          </a:p>
        </p:txBody>
      </p:sp>
      <p:sp>
        <p:nvSpPr>
          <p:cNvPr id="1224" name="TextBox 1223">
            <a:extLst>
              <a:ext uri="{FF2B5EF4-FFF2-40B4-BE49-F238E27FC236}">
                <a16:creationId xmlns:a16="http://schemas.microsoft.com/office/drawing/2014/main" id="{9A77195C-C083-0B28-7058-AD1104660CEE}"/>
              </a:ext>
            </a:extLst>
          </p:cNvPr>
          <p:cNvSpPr txBox="1"/>
          <p:nvPr/>
        </p:nvSpPr>
        <p:spPr>
          <a:xfrm>
            <a:off x="6187826" y="1352761"/>
            <a:ext cx="1318793" cy="4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77">
                <a:latin typeface="Play" panose="00000500000000000000" pitchFamily="2" charset="0"/>
              </a:rPr>
              <a:t>Commissioning of the detector at the Gran Sasso National Laboratories of INFN is planned for 2027.</a:t>
            </a:r>
            <a:endParaRPr lang="en-US" sz="577" dirty="0">
              <a:latin typeface="Play" panose="00000500000000000000" pitchFamily="2" charset="0"/>
            </a:endParaRPr>
          </a:p>
        </p:txBody>
      </p:sp>
      <p:sp>
        <p:nvSpPr>
          <p:cNvPr id="1225" name="TextBox 1224">
            <a:extLst>
              <a:ext uri="{FF2B5EF4-FFF2-40B4-BE49-F238E27FC236}">
                <a16:creationId xmlns:a16="http://schemas.microsoft.com/office/drawing/2014/main" id="{7CA7B809-671B-CB78-DDE0-57FD24F79504}"/>
              </a:ext>
            </a:extLst>
          </p:cNvPr>
          <p:cNvSpPr txBox="1"/>
          <p:nvPr/>
        </p:nvSpPr>
        <p:spPr>
          <a:xfrm>
            <a:off x="6187826" y="1935844"/>
            <a:ext cx="1198417" cy="35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Calibration of such a large number of single detectors is therefore a challenge.</a:t>
            </a:r>
            <a:endParaRPr lang="en-US" sz="577" dirty="0">
              <a:latin typeface="Play" panose="020B0604020202020204" charset="0"/>
            </a:endParaRPr>
          </a:p>
        </p:txBody>
      </p:sp>
      <p:sp>
        <p:nvSpPr>
          <p:cNvPr id="1226" name="Rectangle: Rounded Corners 1225">
            <a:extLst>
              <a:ext uri="{FF2B5EF4-FFF2-40B4-BE49-F238E27FC236}">
                <a16:creationId xmlns:a16="http://schemas.microsoft.com/office/drawing/2014/main" id="{BDE07F47-40EE-FBA3-276A-A17DADE85CD5}"/>
              </a:ext>
            </a:extLst>
          </p:cNvPr>
          <p:cNvSpPr/>
          <p:nvPr/>
        </p:nvSpPr>
        <p:spPr>
          <a:xfrm>
            <a:off x="6443629" y="852018"/>
            <a:ext cx="1759817" cy="152969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69" b="1">
                <a:solidFill>
                  <a:schemeClr val="bg1"/>
                </a:solidFill>
                <a:latin typeface="Univers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BULLKID-DM Experiment</a:t>
            </a:r>
            <a:endParaRPr lang="en-GB" sz="769" b="1">
              <a:solidFill>
                <a:schemeClr val="bg1"/>
              </a:solidFill>
              <a:latin typeface="Univers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27" name="Picture 1226" descr="A black and white logo&#10;&#10;AI-generated content may be incorrect.">
            <a:extLst>
              <a:ext uri="{FF2B5EF4-FFF2-40B4-BE49-F238E27FC236}">
                <a16:creationId xmlns:a16="http://schemas.microsoft.com/office/drawing/2014/main" id="{27C2E21B-2ABD-0728-2002-9DA644C16B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47" y="2427427"/>
            <a:ext cx="901332" cy="380319"/>
          </a:xfrm>
          <a:prstGeom prst="rect">
            <a:avLst/>
          </a:prstGeom>
        </p:spPr>
      </p:pic>
      <p:sp>
        <p:nvSpPr>
          <p:cNvPr id="1229" name="Arc 1228">
            <a:extLst>
              <a:ext uri="{FF2B5EF4-FFF2-40B4-BE49-F238E27FC236}">
                <a16:creationId xmlns:a16="http://schemas.microsoft.com/office/drawing/2014/main" id="{0BDF7C5A-00E6-4D44-BDA7-09A6DD0071C5}"/>
              </a:ext>
            </a:extLst>
          </p:cNvPr>
          <p:cNvSpPr/>
          <p:nvPr/>
        </p:nvSpPr>
        <p:spPr>
          <a:xfrm rot="3204705">
            <a:off x="7947299" y="2190352"/>
            <a:ext cx="371031" cy="303584"/>
          </a:xfrm>
          <a:custGeom>
            <a:avLst/>
            <a:gdLst>
              <a:gd name="connsiteX0" fmla="*/ 185515 w 371031"/>
              <a:gd name="connsiteY0" fmla="*/ 0 h 303584"/>
              <a:gd name="connsiteX1" fmla="*/ 371031 w 371031"/>
              <a:gd name="connsiteY1" fmla="*/ 151792 h 303584"/>
              <a:gd name="connsiteX2" fmla="*/ 185516 w 371031"/>
              <a:gd name="connsiteY2" fmla="*/ 151792 h 303584"/>
              <a:gd name="connsiteX3" fmla="*/ 185515 w 371031"/>
              <a:gd name="connsiteY3" fmla="*/ 0 h 303584"/>
              <a:gd name="connsiteX0" fmla="*/ 185515 w 371031"/>
              <a:gd name="connsiteY0" fmla="*/ 0 h 303584"/>
              <a:gd name="connsiteX1" fmla="*/ 371031 w 371031"/>
              <a:gd name="connsiteY1" fmla="*/ 151792 h 30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031" h="303584" stroke="0" extrusionOk="0">
                <a:moveTo>
                  <a:pt x="185515" y="0"/>
                </a:moveTo>
                <a:cubicBezTo>
                  <a:pt x="277974" y="11203"/>
                  <a:pt x="369301" y="83001"/>
                  <a:pt x="371031" y="151792"/>
                </a:cubicBezTo>
                <a:cubicBezTo>
                  <a:pt x="315114" y="152878"/>
                  <a:pt x="235435" y="130363"/>
                  <a:pt x="185516" y="151792"/>
                </a:cubicBezTo>
                <a:cubicBezTo>
                  <a:pt x="196576" y="98235"/>
                  <a:pt x="185816" y="46155"/>
                  <a:pt x="185515" y="0"/>
                </a:cubicBezTo>
                <a:close/>
              </a:path>
              <a:path w="371031" h="303584" fill="none" extrusionOk="0">
                <a:moveTo>
                  <a:pt x="185515" y="0"/>
                </a:moveTo>
                <a:cubicBezTo>
                  <a:pt x="299130" y="-4992"/>
                  <a:pt x="378151" y="62397"/>
                  <a:pt x="371031" y="151792"/>
                </a:cubicBezTo>
              </a:path>
              <a:path w="371031" h="303584" fill="none" stroke="0" extrusionOk="0">
                <a:moveTo>
                  <a:pt x="185515" y="0"/>
                </a:moveTo>
                <a:cubicBezTo>
                  <a:pt x="309743" y="-11277"/>
                  <a:pt x="387316" y="86476"/>
                  <a:pt x="371031" y="151792"/>
                </a:cubicBezTo>
              </a:path>
            </a:pathLst>
          </a:custGeom>
          <a:ln w="76200">
            <a:solidFill>
              <a:srgbClr val="9A0000"/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2594157703">
                  <a:prstGeom prst="arc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pic>
        <p:nvPicPr>
          <p:cNvPr id="1230" name="Picture 1229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A557C59-CBFD-6C9B-1317-CF60877817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44" y="6520189"/>
            <a:ext cx="770243" cy="319991"/>
          </a:xfrm>
          <a:prstGeom prst="rect">
            <a:avLst/>
          </a:prstGeom>
        </p:spPr>
      </p:pic>
      <p:pic>
        <p:nvPicPr>
          <p:cNvPr id="1231" name="Picture 2">
            <a:extLst>
              <a:ext uri="{FF2B5EF4-FFF2-40B4-BE49-F238E27FC236}">
                <a16:creationId xmlns:a16="http://schemas.microsoft.com/office/drawing/2014/main" id="{18674E81-124D-7F1B-685E-7B4CBA82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01" y="6567662"/>
            <a:ext cx="359055" cy="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" name="Picture 1231">
            <a:extLst>
              <a:ext uri="{FF2B5EF4-FFF2-40B4-BE49-F238E27FC236}">
                <a16:creationId xmlns:a16="http://schemas.microsoft.com/office/drawing/2014/main" id="{6908F0C9-5797-4B12-F7E7-28901BBE4E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22547" y="6538869"/>
            <a:ext cx="562131" cy="282627"/>
          </a:xfrm>
          <a:prstGeom prst="rect">
            <a:avLst/>
          </a:prstGeom>
        </p:spPr>
      </p:pic>
      <p:sp>
        <p:nvSpPr>
          <p:cNvPr id="1233" name="Rectangle: Rounded Corners 1232">
            <a:extLst>
              <a:ext uri="{FF2B5EF4-FFF2-40B4-BE49-F238E27FC236}">
                <a16:creationId xmlns:a16="http://schemas.microsoft.com/office/drawing/2014/main" id="{5BE09944-C14D-C82B-F3A4-4C33C635C98D}"/>
              </a:ext>
            </a:extLst>
          </p:cNvPr>
          <p:cNvSpPr/>
          <p:nvPr/>
        </p:nvSpPr>
        <p:spPr>
          <a:xfrm>
            <a:off x="3722547" y="6098262"/>
            <a:ext cx="4752248" cy="421927"/>
          </a:xfrm>
          <a:prstGeom prst="roundRect">
            <a:avLst>
              <a:gd name="adj" fmla="val 11554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77"/>
          </a:p>
        </p:txBody>
      </p:sp>
      <p:sp>
        <p:nvSpPr>
          <p:cNvPr id="1235" name="TextBox 1234">
            <a:extLst>
              <a:ext uri="{FF2B5EF4-FFF2-40B4-BE49-F238E27FC236}">
                <a16:creationId xmlns:a16="http://schemas.microsoft.com/office/drawing/2014/main" id="{6BECE5D9-5E89-6301-1690-CB693B7B4E99}"/>
              </a:ext>
            </a:extLst>
          </p:cNvPr>
          <p:cNvSpPr txBox="1"/>
          <p:nvPr/>
        </p:nvSpPr>
        <p:spPr>
          <a:xfrm>
            <a:off x="3774116" y="6193098"/>
            <a:ext cx="2350325" cy="387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84" b="1" i="1" baseline="30000"/>
              <a:t>1 </a:t>
            </a:r>
            <a:r>
              <a:rPr lang="en-GB" sz="384" b="1" i="1"/>
              <a:t>Jonas Zmuidzinas. </a:t>
            </a:r>
            <a:r>
              <a:rPr lang="en-GB" sz="384" i="1"/>
              <a:t>“Superconducting Microresonators: Physics and Applications”(2012).</a:t>
            </a:r>
          </a:p>
          <a:p>
            <a:r>
              <a:rPr lang="en-GB" sz="384" b="1" i="1" baseline="30000"/>
              <a:t>2 </a:t>
            </a:r>
            <a:r>
              <a:rPr lang="en-GB" sz="384" b="1" i="1"/>
              <a:t>A. Cruciani et al. </a:t>
            </a:r>
            <a:r>
              <a:rPr lang="en-GB" sz="384" i="1"/>
              <a:t>“BULLKID: Monolithic array of particle absorbers sensed by kinetic inductance detectors” (2022).</a:t>
            </a:r>
            <a:endParaRPr lang="en-GB" sz="384" b="1" i="1" baseline="30000"/>
          </a:p>
          <a:p>
            <a:r>
              <a:rPr lang="en-GB" sz="384" b="1" i="1" baseline="30000"/>
              <a:t>3 </a:t>
            </a:r>
            <a:r>
              <a:rPr lang="en-GB" sz="384" b="1" i="1"/>
              <a:t>L. J. Swenson et al. </a:t>
            </a:r>
            <a:r>
              <a:rPr lang="en-GB" sz="384" i="1"/>
              <a:t>“Operation of a titanium nitride superconducting microresonator detector in the nonlinear regime” (2013).</a:t>
            </a:r>
          </a:p>
        </p:txBody>
      </p:sp>
      <p:sp>
        <p:nvSpPr>
          <p:cNvPr id="1236" name="TextBox 1235">
            <a:extLst>
              <a:ext uri="{FF2B5EF4-FFF2-40B4-BE49-F238E27FC236}">
                <a16:creationId xmlns:a16="http://schemas.microsoft.com/office/drawing/2014/main" id="{DF51F23D-15D4-8CF3-69B2-6A512B648D01}"/>
              </a:ext>
            </a:extLst>
          </p:cNvPr>
          <p:cNvSpPr txBox="1"/>
          <p:nvPr/>
        </p:nvSpPr>
        <p:spPr>
          <a:xfrm>
            <a:off x="6128909" y="6193097"/>
            <a:ext cx="2450148" cy="269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84" b="1" i="1" baseline="30000"/>
              <a:t>4 </a:t>
            </a:r>
            <a:r>
              <a:rPr lang="en-GB" sz="384" b="1" i="1"/>
              <a:t>M. S. Khalil et al. </a:t>
            </a:r>
            <a:r>
              <a:rPr lang="en-GB" sz="384" i="1"/>
              <a:t>“An analysis method for asymmetric resonator transmission applied to superconducting devices” (2012).</a:t>
            </a:r>
          </a:p>
          <a:p>
            <a:r>
              <a:rPr lang="en-GB" sz="384" b="1" i="1" baseline="30000"/>
              <a:t>5 </a:t>
            </a:r>
            <a:r>
              <a:rPr lang="en-GB" sz="384" b="1" i="1"/>
              <a:t>M. Vignati et al. </a:t>
            </a:r>
            <a:r>
              <a:rPr lang="en-GB" sz="384" i="1"/>
              <a:t>“Non-linearity in the system of quasiparticles of a superconducting resonator” (2021).</a:t>
            </a:r>
          </a:p>
        </p:txBody>
      </p:sp>
      <p:sp>
        <p:nvSpPr>
          <p:cNvPr id="1237" name="Rectangle: Rounded Corners 1236">
            <a:extLst>
              <a:ext uri="{FF2B5EF4-FFF2-40B4-BE49-F238E27FC236}">
                <a16:creationId xmlns:a16="http://schemas.microsoft.com/office/drawing/2014/main" id="{F325D7DD-AAE0-ECD5-AA30-B6C74F20784A}"/>
              </a:ext>
            </a:extLst>
          </p:cNvPr>
          <p:cNvSpPr/>
          <p:nvPr/>
        </p:nvSpPr>
        <p:spPr>
          <a:xfrm>
            <a:off x="3722547" y="4560227"/>
            <a:ext cx="4752248" cy="1498096"/>
          </a:xfrm>
          <a:prstGeom prst="roundRect">
            <a:avLst>
              <a:gd name="adj" fmla="val 3172"/>
            </a:avLst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sp>
        <p:nvSpPr>
          <p:cNvPr id="1238" name="Rectangle: Rounded Corners 1237">
            <a:extLst>
              <a:ext uri="{FF2B5EF4-FFF2-40B4-BE49-F238E27FC236}">
                <a16:creationId xmlns:a16="http://schemas.microsoft.com/office/drawing/2014/main" id="{FFDD9924-A61C-C569-417D-8456AE1C3F2C}"/>
              </a:ext>
            </a:extLst>
          </p:cNvPr>
          <p:cNvSpPr/>
          <p:nvPr/>
        </p:nvSpPr>
        <p:spPr>
          <a:xfrm>
            <a:off x="3976976" y="4483744"/>
            <a:ext cx="1759817" cy="152969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69" b="1">
                <a:solidFill>
                  <a:schemeClr val="bg1"/>
                </a:solidFill>
                <a:latin typeface="Univers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Whole-wafer test with Am-241</a:t>
            </a:r>
            <a:endParaRPr lang="en-GB" sz="769" b="1">
              <a:solidFill>
                <a:schemeClr val="bg1"/>
              </a:solidFill>
              <a:latin typeface="Univers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39" name="Rectangle: Rounded Corners 1238">
            <a:extLst>
              <a:ext uri="{FF2B5EF4-FFF2-40B4-BE49-F238E27FC236}">
                <a16:creationId xmlns:a16="http://schemas.microsoft.com/office/drawing/2014/main" id="{EA6CE09C-0029-4D21-0204-5D5C24D0BA40}"/>
              </a:ext>
            </a:extLst>
          </p:cNvPr>
          <p:cNvSpPr/>
          <p:nvPr/>
        </p:nvSpPr>
        <p:spPr>
          <a:xfrm>
            <a:off x="3722547" y="2778946"/>
            <a:ext cx="4752248" cy="1739247"/>
          </a:xfrm>
          <a:prstGeom prst="roundRect">
            <a:avLst>
              <a:gd name="adj" fmla="val 3172"/>
            </a:avLst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sp>
        <p:nvSpPr>
          <p:cNvPr id="1240" name="Rectangle: Rounded Corners 1239">
            <a:extLst>
              <a:ext uri="{FF2B5EF4-FFF2-40B4-BE49-F238E27FC236}">
                <a16:creationId xmlns:a16="http://schemas.microsoft.com/office/drawing/2014/main" id="{6DBA86AA-03A2-C784-6AE3-91BFFD858FD8}"/>
              </a:ext>
            </a:extLst>
          </p:cNvPr>
          <p:cNvSpPr/>
          <p:nvPr/>
        </p:nvSpPr>
        <p:spPr>
          <a:xfrm>
            <a:off x="3996329" y="2699798"/>
            <a:ext cx="1759817" cy="152969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69" b="1">
                <a:solidFill>
                  <a:schemeClr val="bg1"/>
                </a:solidFill>
                <a:latin typeface="Univers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KID Signal Reconstruction</a:t>
            </a:r>
            <a:endParaRPr lang="en-GB" sz="769" b="1">
              <a:solidFill>
                <a:schemeClr val="bg1"/>
              </a:solidFill>
              <a:latin typeface="Univers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41" name="Picture 1240">
            <a:extLst>
              <a:ext uri="{FF2B5EF4-FFF2-40B4-BE49-F238E27FC236}">
                <a16:creationId xmlns:a16="http://schemas.microsoft.com/office/drawing/2014/main" id="{E46A1B0D-E05E-8DA8-57A8-B9E699A79D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6933" y="3141277"/>
            <a:ext cx="1037561" cy="197467"/>
          </a:xfrm>
          <a:prstGeom prst="rect">
            <a:avLst/>
          </a:prstGeom>
        </p:spPr>
      </p:pic>
      <p:pic>
        <p:nvPicPr>
          <p:cNvPr id="1242" name="Picture 1241">
            <a:extLst>
              <a:ext uri="{FF2B5EF4-FFF2-40B4-BE49-F238E27FC236}">
                <a16:creationId xmlns:a16="http://schemas.microsoft.com/office/drawing/2014/main" id="{9EB898A4-CAE0-B9BA-53E5-EA250DE8D2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6549" y="4108077"/>
            <a:ext cx="745859" cy="213004"/>
          </a:xfrm>
          <a:prstGeom prst="rect">
            <a:avLst/>
          </a:prstGeom>
        </p:spPr>
      </p:pic>
      <p:pic>
        <p:nvPicPr>
          <p:cNvPr id="1243" name="Picture 1242">
            <a:extLst>
              <a:ext uri="{FF2B5EF4-FFF2-40B4-BE49-F238E27FC236}">
                <a16:creationId xmlns:a16="http://schemas.microsoft.com/office/drawing/2014/main" id="{F7502BA3-F7DE-9494-9E6E-D2F55766B2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9953" y="3793469"/>
            <a:ext cx="1173084" cy="207096"/>
          </a:xfrm>
          <a:prstGeom prst="rect">
            <a:avLst/>
          </a:prstGeom>
        </p:spPr>
      </p:pic>
      <p:sp>
        <p:nvSpPr>
          <p:cNvPr id="1245" name="TextBox 1244">
            <a:extLst>
              <a:ext uri="{FF2B5EF4-FFF2-40B4-BE49-F238E27FC236}">
                <a16:creationId xmlns:a16="http://schemas.microsoft.com/office/drawing/2014/main" id="{D70E8222-BDE6-14DB-69B5-4E375D6E549E}"/>
              </a:ext>
            </a:extLst>
          </p:cNvPr>
          <p:cNvSpPr txBox="1"/>
          <p:nvPr/>
        </p:nvSpPr>
        <p:spPr>
          <a:xfrm>
            <a:off x="3774115" y="2912006"/>
            <a:ext cx="2292515" cy="269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Energy of an event is measured from the change of the complex transmission function of the KID resonator: </a:t>
            </a:r>
            <a:endParaRPr lang="en-US" sz="577" dirty="0">
              <a:latin typeface="Play" panose="020B0604020202020204" charset="0"/>
            </a:endParaRPr>
          </a:p>
        </p:txBody>
      </p:sp>
      <p:sp>
        <p:nvSpPr>
          <p:cNvPr id="1246" name="TextBox 1245">
            <a:extLst>
              <a:ext uri="{FF2B5EF4-FFF2-40B4-BE49-F238E27FC236}">
                <a16:creationId xmlns:a16="http://schemas.microsoft.com/office/drawing/2014/main" id="{39450472-507E-E920-6070-EA97B3B239AD}"/>
              </a:ext>
            </a:extLst>
          </p:cNvPr>
          <p:cNvSpPr txBox="1"/>
          <p:nvPr/>
        </p:nvSpPr>
        <p:spPr>
          <a:xfrm>
            <a:off x="3777272" y="3436362"/>
            <a:ext cx="2114217" cy="35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The phase signal depends on the resonator </a:t>
            </a:r>
            <a:r>
              <a:rPr lang="en-US" sz="577" b="1">
                <a:solidFill>
                  <a:schemeClr val="accent2"/>
                </a:solidFill>
                <a:latin typeface="Play" panose="020B0604020202020204" charset="0"/>
              </a:rPr>
              <a:t>quality factor Q</a:t>
            </a:r>
            <a:r>
              <a:rPr lang="en-US" sz="577">
                <a:solidFill>
                  <a:schemeClr val="accent2"/>
                </a:solidFill>
                <a:latin typeface="Play" panose="020B0604020202020204" charset="0"/>
              </a:rPr>
              <a:t> </a:t>
            </a:r>
            <a:r>
              <a:rPr lang="en-US" sz="577">
                <a:latin typeface="Play" panose="020B0604020202020204" charset="0"/>
              </a:rPr>
              <a:t>, on its </a:t>
            </a:r>
            <a:r>
              <a:rPr lang="en-US" sz="577" b="1">
                <a:solidFill>
                  <a:schemeClr val="accent3">
                    <a:lumMod val="40000"/>
                    <a:lumOff val="60000"/>
                  </a:schemeClr>
                </a:solidFill>
                <a:latin typeface="Play" panose="020B0604020202020204" charset="0"/>
              </a:rPr>
              <a:t>working point</a:t>
            </a:r>
            <a:r>
              <a:rPr lang="en-US" sz="577">
                <a:latin typeface="Play" panose="020B0604020202020204" charset="0"/>
              </a:rPr>
              <a:t> and on the </a:t>
            </a:r>
            <a:r>
              <a:rPr lang="en-US" sz="577" b="1">
                <a:solidFill>
                  <a:srgbClr val="FFC000"/>
                </a:solidFill>
                <a:latin typeface="Play" panose="020B0604020202020204" charset="0"/>
              </a:rPr>
              <a:t>bias power</a:t>
            </a:r>
            <a:r>
              <a:rPr lang="en-US" sz="577">
                <a:latin typeface="Play" panose="020B0604020202020204" charset="0"/>
              </a:rPr>
              <a:t>. Therefore the response is different from KID to KID.</a:t>
            </a:r>
            <a:endParaRPr lang="en-US" sz="577" dirty="0">
              <a:latin typeface="Play" panose="020B0604020202020204" charset="0"/>
            </a:endParaRPr>
          </a:p>
        </p:txBody>
      </p:sp>
      <p:sp>
        <p:nvSpPr>
          <p:cNvPr id="1247" name="Rectangle 1246">
            <a:extLst>
              <a:ext uri="{FF2B5EF4-FFF2-40B4-BE49-F238E27FC236}">
                <a16:creationId xmlns:a16="http://schemas.microsoft.com/office/drawing/2014/main" id="{6D8DEEDE-95DD-3EFB-A9C1-A9F573F75D3C}"/>
              </a:ext>
            </a:extLst>
          </p:cNvPr>
          <p:cNvSpPr/>
          <p:nvPr/>
        </p:nvSpPr>
        <p:spPr>
          <a:xfrm>
            <a:off x="4574609" y="3783673"/>
            <a:ext cx="79736" cy="103952"/>
          </a:xfrm>
          <a:prstGeom prst="rect">
            <a:avLst/>
          </a:prstGeom>
          <a:solidFill>
            <a:srgbClr val="E9713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77"/>
          </a:p>
        </p:txBody>
      </p:sp>
      <p:sp>
        <p:nvSpPr>
          <p:cNvPr id="1248" name="Rectangle 1247">
            <a:extLst>
              <a:ext uri="{FF2B5EF4-FFF2-40B4-BE49-F238E27FC236}">
                <a16:creationId xmlns:a16="http://schemas.microsoft.com/office/drawing/2014/main" id="{95C2DEFF-C456-DC73-0FD9-36FC0945E8AC}"/>
              </a:ext>
            </a:extLst>
          </p:cNvPr>
          <p:cNvSpPr/>
          <p:nvPr/>
        </p:nvSpPr>
        <p:spPr>
          <a:xfrm>
            <a:off x="5277881" y="3904993"/>
            <a:ext cx="105155" cy="103952"/>
          </a:xfrm>
          <a:prstGeom prst="rect">
            <a:avLst/>
          </a:prstGeom>
          <a:solidFill>
            <a:srgbClr val="84E29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77"/>
          </a:p>
        </p:txBody>
      </p:sp>
      <p:sp>
        <p:nvSpPr>
          <p:cNvPr id="1249" name="Rectangle 1248">
            <a:extLst>
              <a:ext uri="{FF2B5EF4-FFF2-40B4-BE49-F238E27FC236}">
                <a16:creationId xmlns:a16="http://schemas.microsoft.com/office/drawing/2014/main" id="{D3C5B4DA-1512-0A24-F974-7B10B72DE5C5}"/>
              </a:ext>
            </a:extLst>
          </p:cNvPr>
          <p:cNvSpPr/>
          <p:nvPr/>
        </p:nvSpPr>
        <p:spPr>
          <a:xfrm>
            <a:off x="4614478" y="4100520"/>
            <a:ext cx="100741" cy="104537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77"/>
          </a:p>
        </p:txBody>
      </p:sp>
      <p:pic>
        <p:nvPicPr>
          <p:cNvPr id="1250" name="Picture 1249">
            <a:extLst>
              <a:ext uri="{FF2B5EF4-FFF2-40B4-BE49-F238E27FC236}">
                <a16:creationId xmlns:a16="http://schemas.microsoft.com/office/drawing/2014/main" id="{99D3F5AA-CD72-67A7-E0FB-002295631D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6896" y="3151543"/>
            <a:ext cx="409425" cy="192316"/>
          </a:xfrm>
          <a:prstGeom prst="rect">
            <a:avLst/>
          </a:prstGeom>
        </p:spPr>
      </p:pic>
      <p:pic>
        <p:nvPicPr>
          <p:cNvPr id="1251" name="Picture 1250">
            <a:extLst>
              <a:ext uri="{FF2B5EF4-FFF2-40B4-BE49-F238E27FC236}">
                <a16:creationId xmlns:a16="http://schemas.microsoft.com/office/drawing/2014/main" id="{A0D9F2A7-2502-CE53-F679-72F2993A0F5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29360" y="4162071"/>
            <a:ext cx="312432" cy="97340"/>
          </a:xfrm>
          <a:prstGeom prst="rect">
            <a:avLst/>
          </a:prstGeom>
        </p:spPr>
      </p:pic>
      <p:pic>
        <p:nvPicPr>
          <p:cNvPr id="1256" name="Picture 2">
            <a:extLst>
              <a:ext uri="{FF2B5EF4-FFF2-40B4-BE49-F238E27FC236}">
                <a16:creationId xmlns:a16="http://schemas.microsoft.com/office/drawing/2014/main" id="{2C5831B5-FD22-83D3-F2DA-4D7706726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1"/>
          <a:stretch>
            <a:fillRect/>
          </a:stretch>
        </p:blipFill>
        <p:spPr bwMode="auto">
          <a:xfrm>
            <a:off x="5336606" y="4868431"/>
            <a:ext cx="1226593" cy="116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7" name="Picture 1256" descr="A graph of a number of fractional frequency&#10;&#10;AI-generated content may be incorrect.">
            <a:extLst>
              <a:ext uri="{FF2B5EF4-FFF2-40B4-BE49-F238E27FC236}">
                <a16:creationId xmlns:a16="http://schemas.microsoft.com/office/drawing/2014/main" id="{162CF636-D3F8-EDC5-D17B-1E4DB8FB56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62" y="4587279"/>
            <a:ext cx="1910029" cy="1452111"/>
          </a:xfrm>
          <a:prstGeom prst="rect">
            <a:avLst/>
          </a:prstGeom>
        </p:spPr>
      </p:pic>
      <p:sp>
        <p:nvSpPr>
          <p:cNvPr id="1260" name="TextBox 1259">
            <a:extLst>
              <a:ext uri="{FF2B5EF4-FFF2-40B4-BE49-F238E27FC236}">
                <a16:creationId xmlns:a16="http://schemas.microsoft.com/office/drawing/2014/main" id="{6CC1A6EC-4B46-CCFE-9504-ABC130FCEFAC}"/>
              </a:ext>
            </a:extLst>
          </p:cNvPr>
          <p:cNvSpPr txBox="1"/>
          <p:nvPr/>
        </p:nvSpPr>
        <p:spPr>
          <a:xfrm>
            <a:off x="7441940" y="4268836"/>
            <a:ext cx="677200" cy="210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84" b="1">
                <a:latin typeface="Play" panose="020B0604020202020204" charset="0"/>
              </a:rPr>
              <a:t>Fractional Frequency Shift </a:t>
            </a:r>
            <a:endParaRPr lang="en-GB" sz="384"/>
          </a:p>
        </p:txBody>
      </p:sp>
      <p:sp>
        <p:nvSpPr>
          <p:cNvPr id="1234" name="Rectangle: Rounded Corners 1233">
            <a:extLst>
              <a:ext uri="{FF2B5EF4-FFF2-40B4-BE49-F238E27FC236}">
                <a16:creationId xmlns:a16="http://schemas.microsoft.com/office/drawing/2014/main" id="{90513BA9-DAD1-CA33-9889-39D36D0AB352}"/>
              </a:ext>
            </a:extLst>
          </p:cNvPr>
          <p:cNvSpPr/>
          <p:nvPr/>
        </p:nvSpPr>
        <p:spPr>
          <a:xfrm>
            <a:off x="3976829" y="6017833"/>
            <a:ext cx="1759817" cy="152969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69" b="1">
                <a:solidFill>
                  <a:schemeClr val="tx1">
                    <a:lumMod val="75000"/>
                    <a:lumOff val="25000"/>
                  </a:schemeClr>
                </a:solidFill>
                <a:latin typeface="Univers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Bibliography</a:t>
            </a:r>
            <a:endParaRPr lang="en-GB" sz="769" b="1">
              <a:solidFill>
                <a:schemeClr val="tx1">
                  <a:lumMod val="75000"/>
                  <a:lumOff val="25000"/>
                </a:schemeClr>
              </a:solidFill>
              <a:latin typeface="Univers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61" name="TextBox 1260">
            <a:extLst>
              <a:ext uri="{FF2B5EF4-FFF2-40B4-BE49-F238E27FC236}">
                <a16:creationId xmlns:a16="http://schemas.microsoft.com/office/drawing/2014/main" id="{AC74C9B5-0E61-42A8-8DA5-2DB724B74FB1}"/>
              </a:ext>
            </a:extLst>
          </p:cNvPr>
          <p:cNvSpPr txBox="1"/>
          <p:nvPr/>
        </p:nvSpPr>
        <p:spPr>
          <a:xfrm>
            <a:off x="6187825" y="4268836"/>
            <a:ext cx="471027" cy="210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84" b="1">
                <a:latin typeface="Play" panose="020B0604020202020204" charset="0"/>
              </a:rPr>
              <a:t>Calibrated Phase</a:t>
            </a:r>
            <a:endParaRPr lang="en-GB" sz="384"/>
          </a:p>
        </p:txBody>
      </p:sp>
      <p:sp>
        <p:nvSpPr>
          <p:cNvPr id="1263" name="TextBox 1262">
            <a:extLst>
              <a:ext uri="{FF2B5EF4-FFF2-40B4-BE49-F238E27FC236}">
                <a16:creationId xmlns:a16="http://schemas.microsoft.com/office/drawing/2014/main" id="{2F74F8DE-F272-9EC2-FCDB-3E1FDF2A8223}"/>
              </a:ext>
            </a:extLst>
          </p:cNvPr>
          <p:cNvSpPr txBox="1"/>
          <p:nvPr/>
        </p:nvSpPr>
        <p:spPr>
          <a:xfrm>
            <a:off x="3782802" y="4705361"/>
            <a:ext cx="2568903" cy="269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The performance of this new variable were tested using the 60 keV peak of </a:t>
            </a:r>
            <a:r>
              <a:rPr lang="en-US" sz="577" b="1">
                <a:latin typeface="Play" panose="020B0604020202020204" charset="0"/>
              </a:rPr>
              <a:t>Am-241</a:t>
            </a:r>
            <a:r>
              <a:rPr lang="en-US" sz="577">
                <a:latin typeface="Play" panose="020B0604020202020204" charset="0"/>
              </a:rPr>
              <a:t> for calibrating </a:t>
            </a:r>
            <a:r>
              <a:rPr lang="en-US" sz="577" b="1" u="sng">
                <a:latin typeface="Play" panose="020B0604020202020204" charset="0"/>
              </a:rPr>
              <a:t>all the KID of a wafer at once</a:t>
            </a:r>
            <a:r>
              <a:rPr lang="en-US" sz="577">
                <a:latin typeface="Play" panose="020B0604020202020204" charset="0"/>
              </a:rPr>
              <a:t>.</a:t>
            </a:r>
            <a:endParaRPr lang="en-US" sz="577" dirty="0">
              <a:latin typeface="Play" panose="020B0604020202020204" charset="0"/>
            </a:endParaRPr>
          </a:p>
        </p:txBody>
      </p:sp>
      <p:sp>
        <p:nvSpPr>
          <p:cNvPr id="1269" name="TextBox 1268">
            <a:extLst>
              <a:ext uri="{FF2B5EF4-FFF2-40B4-BE49-F238E27FC236}">
                <a16:creationId xmlns:a16="http://schemas.microsoft.com/office/drawing/2014/main" id="{C9549738-6462-24B5-2ED7-27B4C3EF546B}"/>
              </a:ext>
            </a:extLst>
          </p:cNvPr>
          <p:cNvSpPr txBox="1"/>
          <p:nvPr/>
        </p:nvSpPr>
        <p:spPr>
          <a:xfrm>
            <a:off x="7914380" y="5703274"/>
            <a:ext cx="471027" cy="210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84" b="1">
                <a:latin typeface="Play" panose="020B0604020202020204" charset="0"/>
              </a:rPr>
              <a:t>Calibrated Phase</a:t>
            </a:r>
            <a:endParaRPr lang="en-GB" sz="384"/>
          </a:p>
        </p:txBody>
      </p:sp>
      <p:sp>
        <p:nvSpPr>
          <p:cNvPr id="1271" name="TextBox 1270">
            <a:extLst>
              <a:ext uri="{FF2B5EF4-FFF2-40B4-BE49-F238E27FC236}">
                <a16:creationId xmlns:a16="http://schemas.microsoft.com/office/drawing/2014/main" id="{4FA043A4-DE01-D49B-AA71-E2BB4C9D5201}"/>
              </a:ext>
            </a:extLst>
          </p:cNvPr>
          <p:cNvSpPr txBox="1"/>
          <p:nvPr/>
        </p:nvSpPr>
        <p:spPr>
          <a:xfrm>
            <a:off x="7708207" y="5065073"/>
            <a:ext cx="677200" cy="2105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84" b="1">
                <a:latin typeface="Play" panose="020B0604020202020204" charset="0"/>
              </a:rPr>
              <a:t>Fractional Frequency Shift </a:t>
            </a:r>
            <a:endParaRPr lang="en-GB" sz="384"/>
          </a:p>
        </p:txBody>
      </p:sp>
      <p:sp>
        <p:nvSpPr>
          <p:cNvPr id="1272" name="TextBox 1271">
            <a:extLst>
              <a:ext uri="{FF2B5EF4-FFF2-40B4-BE49-F238E27FC236}">
                <a16:creationId xmlns:a16="http://schemas.microsoft.com/office/drawing/2014/main" id="{4198EE15-543D-3B14-635F-94A64AC253F5}"/>
              </a:ext>
            </a:extLst>
          </p:cNvPr>
          <p:cNvSpPr txBox="1"/>
          <p:nvPr/>
        </p:nvSpPr>
        <p:spPr>
          <a:xfrm>
            <a:off x="3777269" y="4941693"/>
            <a:ext cx="1564523" cy="35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The calibration was repeated in two bias power configurations (low and high power).</a:t>
            </a:r>
          </a:p>
        </p:txBody>
      </p:sp>
      <p:sp>
        <p:nvSpPr>
          <p:cNvPr id="1273" name="TextBox 1272">
            <a:extLst>
              <a:ext uri="{FF2B5EF4-FFF2-40B4-BE49-F238E27FC236}">
                <a16:creationId xmlns:a16="http://schemas.microsoft.com/office/drawing/2014/main" id="{D6BE86FE-3DB0-B8D8-A4E5-83D382AC6902}"/>
              </a:ext>
            </a:extLst>
          </p:cNvPr>
          <p:cNvSpPr txBox="1"/>
          <p:nvPr/>
        </p:nvSpPr>
        <p:spPr>
          <a:xfrm>
            <a:off x="3777271" y="5192881"/>
            <a:ext cx="1421651" cy="269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Additional cross-check done with usual LED calibration.</a:t>
            </a:r>
          </a:p>
        </p:txBody>
      </p:sp>
      <p:sp>
        <p:nvSpPr>
          <p:cNvPr id="1274" name="TextBox 1273">
            <a:extLst>
              <a:ext uri="{FF2B5EF4-FFF2-40B4-BE49-F238E27FC236}">
                <a16:creationId xmlns:a16="http://schemas.microsoft.com/office/drawing/2014/main" id="{5956ADBF-BCC6-7CA1-F6EA-EEE8A3BE3993}"/>
              </a:ext>
            </a:extLst>
          </p:cNvPr>
          <p:cNvSpPr txBox="1"/>
          <p:nvPr/>
        </p:nvSpPr>
        <p:spPr>
          <a:xfrm>
            <a:off x="3782802" y="5434964"/>
            <a:ext cx="1632511" cy="536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7">
                <a:latin typeface="Play" panose="020B0604020202020204" charset="0"/>
              </a:rPr>
              <a:t>Efficient KID response equalization was observed with the new variable, obtaining an average responsivity of </a:t>
            </a:r>
            <a:r>
              <a:rPr lang="en-US" sz="577" b="1">
                <a:latin typeface="Play" panose="020B0604020202020204" charset="0"/>
              </a:rPr>
              <a:t>29.7 keV</a:t>
            </a:r>
            <a:r>
              <a:rPr lang="en-US" sz="577" b="1" baseline="30000">
                <a:latin typeface="Play" panose="020B0604020202020204" charset="0"/>
              </a:rPr>
              <a:t>-1 </a:t>
            </a:r>
            <a:r>
              <a:rPr lang="en-US" sz="577">
                <a:latin typeface="Play" panose="020B0604020202020204" charset="0"/>
              </a:rPr>
              <a:t>with better than </a:t>
            </a:r>
            <a:r>
              <a:rPr lang="en-US" sz="577" b="1">
                <a:latin typeface="Play" panose="020B0604020202020204" charset="0"/>
              </a:rPr>
              <a:t>10% agreement </a:t>
            </a:r>
            <a:r>
              <a:rPr lang="en-US" sz="577">
                <a:latin typeface="Play" panose="020B0604020202020204" charset="0"/>
              </a:rPr>
              <a:t>between all </a:t>
            </a:r>
            <a:r>
              <a:rPr lang="en-US" sz="577" b="1">
                <a:latin typeface="Play" panose="020B0604020202020204" charset="0"/>
              </a:rPr>
              <a:t>50 dice </a:t>
            </a:r>
            <a:r>
              <a:rPr lang="en-US" sz="577">
                <a:latin typeface="Play" panose="020B0604020202020204" charset="0"/>
              </a:rPr>
              <a:t>under test.</a:t>
            </a:r>
          </a:p>
        </p:txBody>
      </p:sp>
    </p:spTree>
    <p:extLst>
      <p:ext uri="{BB962C8B-B14F-4D97-AF65-F5344CB8AC3E}">
        <p14:creationId xmlns:p14="http://schemas.microsoft.com/office/powerpoint/2010/main" val="167989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8AB3F-9491-888E-AB67-7B1E3BD43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774D6E-468F-F470-A652-52C0F12B39A1}"/>
              </a:ext>
            </a:extLst>
          </p:cNvPr>
          <p:cNvSpPr/>
          <p:nvPr/>
        </p:nvSpPr>
        <p:spPr>
          <a:xfrm>
            <a:off x="8141459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ED2900-38E2-4F85-2B1A-F9E7C6FDD0A6}"/>
              </a:ext>
            </a:extLst>
          </p:cNvPr>
          <p:cNvSpPr/>
          <p:nvPr/>
        </p:nvSpPr>
        <p:spPr>
          <a:xfrm>
            <a:off x="4238479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5F3F98-1BCB-FAE9-450D-9E0A4C90C15E}"/>
              </a:ext>
            </a:extLst>
          </p:cNvPr>
          <p:cNvSpPr/>
          <p:nvPr/>
        </p:nvSpPr>
        <p:spPr>
          <a:xfrm>
            <a:off x="335187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B9EEB-EF54-3D97-E2ED-FF414B48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Turbocharged BULLKID-DM primer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40F404-14B2-5792-187E-16829494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AFA670-BABA-51C0-CAB5-7DAFE52E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C50BE2-F85C-D95A-78DF-DAF04E98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3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84E360-1A82-E67D-95BD-62199CAC6B87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0CFB8BDD-0775-3674-3EB2-144414BC5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6" b="97622" l="6974" r="90098">
                        <a14:foregroundMark x1="51883" y1="12247" x2="51883" y2="12247"/>
                        <a14:foregroundMark x1="37936" y1="4637" x2="37936" y2="4637"/>
                        <a14:foregroundMark x1="14505" y1="34602" x2="14505" y2="34602"/>
                        <a14:foregroundMark x1="29568" y1="33650" x2="29568" y2="33650"/>
                        <a14:foregroundMark x1="22873" y1="26516" x2="22873" y2="26516"/>
                        <a14:foregroundMark x1="22315" y1="32224" x2="22315" y2="32224"/>
                        <a14:foregroundMark x1="23989" y1="42212" x2="23989" y2="42212"/>
                        <a14:foregroundMark x1="11576" y1="27467" x2="11576" y2="27467"/>
                        <a14:foregroundMark x1="30683" y1="35672" x2="29568" y2="66825"/>
                        <a14:foregroundMark x1="24826" y1="28300" x2="24128" y2="75743"/>
                        <a14:foregroundMark x1="24128" y1="75743" x2="23152" y2="78716"/>
                        <a14:foregroundMark x1="16876" y1="25089" x2="18828" y2="84661"/>
                        <a14:foregroundMark x1="18828" y1="84661" x2="28452" y2="91082"/>
                        <a14:foregroundMark x1="47699" y1="85375" x2="78940" y2="73246"/>
                        <a14:foregroundMark x1="87029" y1="9512" x2="87448" y2="72295"/>
                        <a14:foregroundMark x1="48954" y1="85612" x2="31799" y2="91795"/>
                        <a14:foregroundMark x1="31799" y1="91795" x2="17294" y2="86088"/>
                        <a14:foregroundMark x1="17294" y1="86088" x2="11855" y2="26397"/>
                        <a14:foregroundMark x1="11855" y1="26397" x2="16876" y2="14982"/>
                        <a14:foregroundMark x1="16876" y1="14982" x2="16876" y2="13555"/>
                        <a14:foregroundMark x1="8787" y1="13199" x2="7810" y2="25684"/>
                        <a14:foregroundMark x1="22176" y1="93341" x2="22176" y2="94055"/>
                        <a14:foregroundMark x1="36960" y1="91082" x2="35146" y2="92033"/>
                        <a14:foregroundMark x1="30683" y1="95719" x2="19107" y2="93579"/>
                        <a14:foregroundMark x1="18968" y1="94887" x2="24826" y2="96790"/>
                        <a14:foregroundMark x1="26639" y1="97622" x2="31241" y2="96076"/>
                        <a14:foregroundMark x1="29707" y1="97146" x2="31381" y2="96671"/>
                        <a14:foregroundMark x1="87727" y1="72057" x2="89400" y2="71700"/>
                        <a14:foregroundMark x1="6974" y1="86088" x2="7392" y2="84304"/>
                        <a14:foregroundMark x1="21897" y1="8086" x2="55649" y2="2735"/>
                        <a14:foregroundMark x1="55649" y1="2735" x2="86332" y2="7253"/>
                        <a14:foregroundMark x1="86332" y1="7253" x2="89400" y2="9156"/>
                        <a14:foregroundMark x1="89400" y1="6897" x2="78940" y2="4400"/>
                        <a14:foregroundMark x1="85495" y1="4518" x2="88982" y2="5351"/>
                        <a14:foregroundMark x1="89679" y1="5589" x2="88006" y2="4994"/>
                        <a14:foregroundMark x1="88842" y1="4756" x2="90098" y2="5232"/>
                        <a14:foregroundMark x1="26081" y1="6302" x2="23710" y2="7134"/>
                        <a14:foregroundMark x1="22176" y1="7967" x2="19944" y2="8442"/>
                        <a14:foregroundMark x1="50767" y1="1665" x2="50767" y2="1665"/>
                        <a14:foregroundMark x1="59972" y1="1546" x2="59972" y2="1546"/>
                        <a14:foregroundMark x1="69038" y1="2021" x2="69038" y2="2021"/>
                        <a14:backgroundMark x1="8926" y1="5589" x2="8926" y2="5589"/>
                        <a14:backgroundMark x1="8368" y1="5113" x2="8368" y2="5113"/>
                        <a14:backgroundMark x1="43654" y1="832" x2="43654" y2="832"/>
                        <a14:backgroundMark x1="45049" y1="951" x2="45049" y2="951"/>
                        <a14:backgroundMark x1="74616" y1="713" x2="74616" y2="713"/>
                        <a14:backgroundMark x1="47978" y1="595" x2="47978" y2="595"/>
                        <a14:backgroundMark x1="50209" y1="595" x2="50209" y2="595"/>
                        <a14:backgroundMark x1="53835" y1="357" x2="53835" y2="357"/>
                        <a14:backgroundMark x1="71269" y1="238" x2="71269" y2="238"/>
                        <a14:backgroundMark x1="69177" y1="357" x2="69177" y2="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6255" y="2750824"/>
            <a:ext cx="2844200" cy="33360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CBE2552-50AE-E477-B9F7-3AEF6B212F6D}"/>
              </a:ext>
            </a:extLst>
          </p:cNvPr>
          <p:cNvGrpSpPr/>
          <p:nvPr/>
        </p:nvGrpSpPr>
        <p:grpSpPr>
          <a:xfrm>
            <a:off x="1330128" y="3099695"/>
            <a:ext cx="1782354" cy="790329"/>
            <a:chOff x="1830596" y="5556670"/>
            <a:chExt cx="9990994" cy="42226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6F6BF3-3A7A-D8BD-8493-55F09B07ADC2}"/>
                </a:ext>
              </a:extLst>
            </p:cNvPr>
            <p:cNvGrpSpPr/>
            <p:nvPr/>
          </p:nvGrpSpPr>
          <p:grpSpPr>
            <a:xfrm>
              <a:off x="4732636" y="7117460"/>
              <a:ext cx="1516768" cy="1508691"/>
              <a:chOff x="3121550" y="7038732"/>
              <a:chExt cx="1516768" cy="1508691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27E6F9F-2A86-1D2F-AF7B-2C3971C3A657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D3E4DC1-371D-7E4E-D430-22E2882704B3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3E7B490-928F-455B-B42E-E43056CC9228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A6DA8C0-2520-C787-99BF-366FD58AAD34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D1A820F-E994-49BF-A61D-B16D6D6E2867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26CAA74-7612-FE75-FBF8-DB9C00034D9E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B271A49-1F87-DE09-C7AA-6FA14E72D487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0C492F9-06DF-F364-B593-76B7857DCFCD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6D02B58-D0F2-2A96-07AC-A91A09804EE4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B6514F2-4259-E354-510D-24D149E3EF0E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80F9955-42E8-0632-0B8F-6700C6345188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262296B-3EE4-E954-85B3-B6AB82BD96A0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DFDD806-EC06-53DA-5565-A83F17F9CCEF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F30958F-2B08-8E3D-BD5D-F8389209CC11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0500F75-FBB3-9926-7CDB-0CEA82C86134}"/>
                </a:ext>
              </a:extLst>
            </p:cNvPr>
            <p:cNvGrpSpPr/>
            <p:nvPr/>
          </p:nvGrpSpPr>
          <p:grpSpPr>
            <a:xfrm>
              <a:off x="8421649" y="7399893"/>
              <a:ext cx="1516768" cy="1508691"/>
              <a:chOff x="3121550" y="7038732"/>
              <a:chExt cx="1516768" cy="150869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7065324-3B9A-8293-848A-E366B83EA176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7854CF7-B772-5CA3-EE0D-A5BB18D8ED6D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D1C7EA0-5823-7A58-6379-FFB7DABC034A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1167393-7613-4CD3-0F51-708F2F6F29ED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03B8E6-8582-D7EE-C198-1ED86B485D39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BDC2FC8-E5C2-BF36-C505-40BB86435D09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269DC59-7053-D76A-F84C-35BB832CB1CD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88CAD0C-4ECA-A3A2-2CA5-B1C8458D035B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51355BC-E028-7F8E-EB21-072E4BB810FE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6391CE8-847A-2626-7C9E-FE1C8B04AB4C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F5BE65-B3F4-721E-F352-BA3601C5FBB5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7989F92-3D06-A456-397E-17AD0151EE7F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E1E76BB-21A6-9944-CB28-E10E8A49B6A0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6530484-F402-CE50-508C-228BFCC29CB0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97D846E-ED6E-889D-41DF-C678A8AA00A9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72" y="7041260"/>
              <a:ext cx="1853330" cy="3901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21ECF4-AD83-93ED-4E72-C3D46E235205}"/>
                </a:ext>
              </a:extLst>
            </p:cNvPr>
            <p:cNvSpPr/>
            <p:nvPr/>
          </p:nvSpPr>
          <p:spPr>
            <a:xfrm>
              <a:off x="2394236" y="6798192"/>
              <a:ext cx="486137" cy="4861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01E747C-DCD6-A714-084F-4D498E9BC95A}"/>
                </a:ext>
              </a:extLst>
            </p:cNvPr>
            <p:cNvGrpSpPr/>
            <p:nvPr/>
          </p:nvGrpSpPr>
          <p:grpSpPr>
            <a:xfrm>
              <a:off x="9938417" y="6452314"/>
              <a:ext cx="1638298" cy="754611"/>
              <a:chOff x="8734070" y="5665010"/>
              <a:chExt cx="1638298" cy="75461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F677FF1-E37E-3BE2-8F88-DCF64B810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36" y="5665010"/>
                <a:ext cx="1417332" cy="51485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7E350BB-D4D4-2CCA-713C-E167AD1414DD}"/>
                  </a:ext>
                </a:extLst>
              </p:cNvPr>
              <p:cNvSpPr/>
              <p:nvPr/>
            </p:nvSpPr>
            <p:spPr>
              <a:xfrm>
                <a:off x="8734070" y="5933484"/>
                <a:ext cx="486137" cy="48613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D0D182-EA6F-F2DD-BD15-06A4CEC3C37C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57" y="8921677"/>
              <a:ext cx="782892" cy="4308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5FE9F2D0-D0A3-A75C-9B1F-F976F8FB7EC0}"/>
                </a:ext>
              </a:extLst>
            </p:cNvPr>
            <p:cNvSpPr/>
            <p:nvPr/>
          </p:nvSpPr>
          <p:spPr>
            <a:xfrm>
              <a:off x="6933905" y="7671237"/>
              <a:ext cx="978408" cy="484632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1C46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BB062F5-E773-4652-CEEA-065824651495}"/>
                    </a:ext>
                  </a:extLst>
                </p:cNvPr>
                <p:cNvSpPr txBox="1"/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500" b="1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226F2D-72A3-CEA1-A363-40CE174E3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blipFill>
                  <a:blip r:embed="rId4"/>
                  <a:stretch>
                    <a:fillRect l="-7692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C17B80-C028-AE3B-A5FC-FAC5B10F9BC0}"/>
                    </a:ext>
                  </a:extLst>
                </p:cNvPr>
                <p:cNvSpPr txBox="1"/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100" b="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C0582E2-7A17-C9F3-AB4B-9D12381FA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blipFill>
                  <a:blip r:embed="rId5"/>
                  <a:stretch>
                    <a:fillRect l="-7692" t="-3571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07EFCB8-E55A-0219-0CF2-3F0A65064A6E}"/>
                    </a:ext>
                  </a:extLst>
                </p:cNvPr>
                <p:cNvSpPr txBox="1"/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𝐭𝐚𝐫𝐠𝐞𝐭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𝐧𝐮𝐜𝐥𝐞𝐮𝐬</m:t>
                        </m:r>
                      </m:oMath>
                    </m:oMathPara>
                  </a14:m>
                  <a:endParaRPr lang="en-GB" sz="105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BAF7F3-4A4D-AB73-5C80-47F18E523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blipFill>
                  <a:blip r:embed="rId6"/>
                  <a:stretch>
                    <a:fillRect l="-4575" t="-7692" r="-4575" b="-346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464133CB-FA78-A594-F49C-0CDEA6B2C413}"/>
              </a:ext>
            </a:extLst>
          </p:cNvPr>
          <p:cNvSpPr txBox="1"/>
          <p:nvPr/>
        </p:nvSpPr>
        <p:spPr>
          <a:xfrm>
            <a:off x="534951" y="1357082"/>
            <a:ext cx="337270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BULLKID </a:t>
            </a:r>
            <a:r>
              <a:rPr lang="en-US" sz="1600" dirty="0">
                <a:latin typeface="+mj-lt"/>
              </a:rPr>
              <a:t>is an R&amp;D project targeting at the development of a detector </a:t>
            </a:r>
            <a:r>
              <a:rPr lang="en-US" sz="1600">
                <a:latin typeface="+mj-lt"/>
              </a:rPr>
              <a:t>for :</a:t>
            </a:r>
          </a:p>
          <a:p>
            <a:endParaRPr lang="en-US" sz="1500"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3D5DD7B-8CBD-5A0F-612D-20A8C1686509}"/>
              </a:ext>
            </a:extLst>
          </p:cNvPr>
          <p:cNvSpPr txBox="1"/>
          <p:nvPr/>
        </p:nvSpPr>
        <p:spPr>
          <a:xfrm>
            <a:off x="4505322" y="1418574"/>
            <a:ext cx="3313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16</a:t>
            </a:r>
            <a:r>
              <a:rPr lang="en-US" sz="1600">
                <a:latin typeface="+mj-lt"/>
              </a:rPr>
              <a:t> </a:t>
            </a:r>
            <a:r>
              <a:rPr lang="en-US" sz="1600" b="1">
                <a:latin typeface="+mj-lt"/>
              </a:rPr>
              <a:t>diced silicon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/>
              <a:t>100</a:t>
            </a:r>
            <a:r>
              <a:rPr lang="en-US" sz="1600"/>
              <a:t> mm diameter</a:t>
            </a:r>
            <a:endParaRPr lang="en-US" sz="16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600</a:t>
            </a:r>
            <a:r>
              <a:rPr lang="en-US" sz="1600">
                <a:latin typeface="+mj-lt"/>
              </a:rPr>
              <a:t> g active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More than </a:t>
            </a:r>
            <a:r>
              <a:rPr lang="en-US" sz="1600" b="1">
                <a:latin typeface="+mj-lt"/>
              </a:rPr>
              <a:t>2500</a:t>
            </a:r>
            <a:r>
              <a:rPr lang="en-US" sz="1600">
                <a:latin typeface="+mj-lt"/>
              </a:rPr>
              <a:t> dice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</p:txBody>
      </p:sp>
      <p:pic>
        <p:nvPicPr>
          <p:cNvPr id="111" name="Picture 110" descr="Diagram of a diagram of a heat exchanger&#10;&#10;AI-generated content may be incorrect.">
            <a:extLst>
              <a:ext uri="{FF2B5EF4-FFF2-40B4-BE49-F238E27FC236}">
                <a16:creationId xmlns:a16="http://schemas.microsoft.com/office/drawing/2014/main" id="{CFE63552-07FC-DB55-1E28-549DD9AE4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7307" y="2607461"/>
            <a:ext cx="1325781" cy="886537"/>
          </a:xfrm>
          <a:prstGeom prst="rect">
            <a:avLst/>
          </a:prstGeom>
        </p:spPr>
      </p:pic>
      <p:pic>
        <p:nvPicPr>
          <p:cNvPr id="112" name="Picture 111" descr="A graph of a function&#10;&#10;AI-generated content may be incorrect.">
            <a:extLst>
              <a:ext uri="{FF2B5EF4-FFF2-40B4-BE49-F238E27FC236}">
                <a16:creationId xmlns:a16="http://schemas.microsoft.com/office/drawing/2014/main" id="{1A738021-5ACA-99A4-84B6-7D524E788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381" y="3709152"/>
            <a:ext cx="3285810" cy="2377754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E46F931-0B24-225E-185E-9D5D52AC9313}"/>
              </a:ext>
            </a:extLst>
          </p:cNvPr>
          <p:cNvGrpSpPr/>
          <p:nvPr/>
        </p:nvGrpSpPr>
        <p:grpSpPr>
          <a:xfrm>
            <a:off x="5887699" y="2665067"/>
            <a:ext cx="1964007" cy="770850"/>
            <a:chOff x="9383583" y="2061877"/>
            <a:chExt cx="2451534" cy="948358"/>
          </a:xfrm>
        </p:grpSpPr>
        <p:pic>
          <p:nvPicPr>
            <p:cNvPr id="114" name="Picture 113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CAD1138C-950F-C2A6-8F50-05B45B56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8734" y="2061877"/>
              <a:ext cx="1486383" cy="627179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7414D97-BD90-0B49-5CEE-78B3A557B419}"/>
                </a:ext>
              </a:extLst>
            </p:cNvPr>
            <p:cNvSpPr/>
            <p:nvPr/>
          </p:nvSpPr>
          <p:spPr>
            <a:xfrm>
              <a:off x="9383583" y="2582280"/>
              <a:ext cx="2339830" cy="427955"/>
            </a:xfrm>
            <a:prstGeom prst="rect">
              <a:avLst/>
            </a:prstGeom>
            <a:solidFill>
              <a:srgbClr val="801C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/>
                <a:t>Installation</a:t>
              </a:r>
              <a:r>
                <a:rPr lang="it-IT" sz="1100"/>
                <a:t> </a:t>
              </a:r>
              <a:r>
                <a:rPr lang="it-IT" sz="1100" b="1"/>
                <a:t>@</a:t>
              </a:r>
              <a:r>
                <a:rPr lang="it-IT" sz="1100"/>
                <a:t> </a:t>
              </a:r>
              <a:r>
                <a:rPr lang="it-IT" sz="1100" b="1"/>
                <a:t>LNGS</a:t>
              </a:r>
              <a:r>
                <a:rPr lang="it-IT" sz="1100"/>
                <a:t> </a:t>
              </a:r>
              <a:r>
                <a:rPr lang="it-IT" sz="1100" b="1"/>
                <a:t>2027!</a:t>
              </a:r>
              <a:endParaRPr lang="en-GB" sz="1100" b="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629206C-74F9-60C9-CF17-AB1909C98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406" y="4015634"/>
            <a:ext cx="3484263" cy="2067055"/>
          </a:xfrm>
          <a:prstGeom prst="rect">
            <a:avLst/>
          </a:prstGeom>
        </p:spPr>
      </p:pic>
      <p:pic>
        <p:nvPicPr>
          <p:cNvPr id="19" name="Picture 18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7BC95B3C-1030-8D03-7700-4EDF9DC0B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201"/>
          <a:stretch/>
        </p:blipFill>
        <p:spPr>
          <a:xfrm>
            <a:off x="8298316" y="2641694"/>
            <a:ext cx="1836943" cy="7567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C015B8-A818-4AF0-7247-CE24233DEB7C}"/>
              </a:ext>
            </a:extLst>
          </p:cNvPr>
          <p:cNvSpPr txBox="1"/>
          <p:nvPr/>
        </p:nvSpPr>
        <p:spPr>
          <a:xfrm>
            <a:off x="649451" y="1981927"/>
            <a:ext cx="2778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direct light </a:t>
            </a:r>
            <a:r>
              <a:rPr lang="en-US" sz="1600" b="1">
                <a:latin typeface="+mj-lt"/>
              </a:rPr>
              <a:t>dark matter </a:t>
            </a:r>
            <a:r>
              <a:rPr lang="en-US" sz="1600">
                <a:latin typeface="+mj-lt"/>
              </a:rPr>
              <a:t>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coherent </a:t>
            </a:r>
            <a:r>
              <a:rPr lang="en-US" sz="1600" b="1">
                <a:latin typeface="+mj-lt"/>
              </a:rPr>
              <a:t>neutrino-nucleus</a:t>
            </a:r>
            <a:r>
              <a:rPr lang="en-US" sz="1600">
                <a:latin typeface="+mj-lt"/>
              </a:rPr>
              <a:t> scattering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BBA95-3284-ADCF-0E1C-559B7F15CAA7}"/>
              </a:ext>
            </a:extLst>
          </p:cNvPr>
          <p:cNvSpPr txBox="1"/>
          <p:nvPr/>
        </p:nvSpPr>
        <p:spPr>
          <a:xfrm>
            <a:off x="8331885" y="1418574"/>
            <a:ext cx="360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1</a:t>
            </a:r>
            <a:r>
              <a:rPr lang="en-US" sz="1600">
                <a:latin typeface="+mj-lt"/>
              </a:rPr>
              <a:t> KID per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SC RLC </a:t>
            </a:r>
            <a:r>
              <a:rPr lang="en-US" sz="1600">
                <a:latin typeface="+mj-lt"/>
              </a:rPr>
              <a:t>resonant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Measure </a:t>
            </a:r>
            <a:r>
              <a:rPr lang="en-US" sz="1600" b="1" u="sng">
                <a:latin typeface="+mj-lt"/>
              </a:rPr>
              <a:t>shift of resonant frequency</a:t>
            </a:r>
            <a:endParaRPr lang="en-US" sz="1600" b="1" u="sng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7C5A4-73C3-1C49-78CB-0036D060A8E2}"/>
              </a:ext>
            </a:extLst>
          </p:cNvPr>
          <p:cNvSpPr/>
          <p:nvPr/>
        </p:nvSpPr>
        <p:spPr>
          <a:xfrm>
            <a:off x="8052061" y="1105848"/>
            <a:ext cx="4053752" cy="524240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27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D0AD-E6EC-91D6-7ED5-3C90B88E1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DDC06A-FBC6-A4AE-99EF-1E524F056B2D}"/>
              </a:ext>
            </a:extLst>
          </p:cNvPr>
          <p:cNvSpPr/>
          <p:nvPr/>
        </p:nvSpPr>
        <p:spPr>
          <a:xfrm>
            <a:off x="8141459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D52CB-227D-40AB-CA91-DB291072960C}"/>
              </a:ext>
            </a:extLst>
          </p:cNvPr>
          <p:cNvSpPr/>
          <p:nvPr/>
        </p:nvSpPr>
        <p:spPr>
          <a:xfrm>
            <a:off x="4238479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A85AA8-1BAB-C217-01B3-66881D30BA43}"/>
              </a:ext>
            </a:extLst>
          </p:cNvPr>
          <p:cNvSpPr/>
          <p:nvPr/>
        </p:nvSpPr>
        <p:spPr>
          <a:xfrm>
            <a:off x="335187" y="1187773"/>
            <a:ext cx="3731654" cy="4977531"/>
          </a:xfrm>
          <a:prstGeom prst="roundRect">
            <a:avLst>
              <a:gd name="adj" fmla="val 3172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266FE-BDC4-8052-BD88-77043A65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Turbocharged BULLKID-DM primer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559106-9FE7-EA18-6503-54EAEBF3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E3E6D8-BC80-8F46-E690-3F62B106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D7408F-6FB9-8E0F-2306-8026B29A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4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F4C509-4347-086C-261E-89D5B5222F31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43924EFB-6FC0-3501-24D6-581CBC6C4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6" b="97622" l="6974" r="90098">
                        <a14:foregroundMark x1="51883" y1="12247" x2="51883" y2="12247"/>
                        <a14:foregroundMark x1="37936" y1="4637" x2="37936" y2="4637"/>
                        <a14:foregroundMark x1="14505" y1="34602" x2="14505" y2="34602"/>
                        <a14:foregroundMark x1="29568" y1="33650" x2="29568" y2="33650"/>
                        <a14:foregroundMark x1="22873" y1="26516" x2="22873" y2="26516"/>
                        <a14:foregroundMark x1="22315" y1="32224" x2="22315" y2="32224"/>
                        <a14:foregroundMark x1="23989" y1="42212" x2="23989" y2="42212"/>
                        <a14:foregroundMark x1="11576" y1="27467" x2="11576" y2="27467"/>
                        <a14:foregroundMark x1="30683" y1="35672" x2="29568" y2="66825"/>
                        <a14:foregroundMark x1="24826" y1="28300" x2="24128" y2="75743"/>
                        <a14:foregroundMark x1="24128" y1="75743" x2="23152" y2="78716"/>
                        <a14:foregroundMark x1="16876" y1="25089" x2="18828" y2="84661"/>
                        <a14:foregroundMark x1="18828" y1="84661" x2="28452" y2="91082"/>
                        <a14:foregroundMark x1="47699" y1="85375" x2="78940" y2="73246"/>
                        <a14:foregroundMark x1="87029" y1="9512" x2="87448" y2="72295"/>
                        <a14:foregroundMark x1="48954" y1="85612" x2="31799" y2="91795"/>
                        <a14:foregroundMark x1="31799" y1="91795" x2="17294" y2="86088"/>
                        <a14:foregroundMark x1="17294" y1="86088" x2="11855" y2="26397"/>
                        <a14:foregroundMark x1="11855" y1="26397" x2="16876" y2="14982"/>
                        <a14:foregroundMark x1="16876" y1="14982" x2="16876" y2="13555"/>
                        <a14:foregroundMark x1="8787" y1="13199" x2="7810" y2="25684"/>
                        <a14:foregroundMark x1="22176" y1="93341" x2="22176" y2="94055"/>
                        <a14:foregroundMark x1="36960" y1="91082" x2="35146" y2="92033"/>
                        <a14:foregroundMark x1="30683" y1="95719" x2="19107" y2="93579"/>
                        <a14:foregroundMark x1="18968" y1="94887" x2="24826" y2="96790"/>
                        <a14:foregroundMark x1="26639" y1="97622" x2="31241" y2="96076"/>
                        <a14:foregroundMark x1="29707" y1="97146" x2="31381" y2="96671"/>
                        <a14:foregroundMark x1="87727" y1="72057" x2="89400" y2="71700"/>
                        <a14:foregroundMark x1="6974" y1="86088" x2="7392" y2="84304"/>
                        <a14:foregroundMark x1="21897" y1="8086" x2="55649" y2="2735"/>
                        <a14:foregroundMark x1="55649" y1="2735" x2="86332" y2="7253"/>
                        <a14:foregroundMark x1="86332" y1="7253" x2="89400" y2="9156"/>
                        <a14:foregroundMark x1="89400" y1="6897" x2="78940" y2="4400"/>
                        <a14:foregroundMark x1="85495" y1="4518" x2="88982" y2="5351"/>
                        <a14:foregroundMark x1="89679" y1="5589" x2="88006" y2="4994"/>
                        <a14:foregroundMark x1="88842" y1="4756" x2="90098" y2="5232"/>
                        <a14:foregroundMark x1="26081" y1="6302" x2="23710" y2="7134"/>
                        <a14:foregroundMark x1="22176" y1="7967" x2="19944" y2="8442"/>
                        <a14:foregroundMark x1="50767" y1="1665" x2="50767" y2="1665"/>
                        <a14:foregroundMark x1="59972" y1="1546" x2="59972" y2="1546"/>
                        <a14:foregroundMark x1="69038" y1="2021" x2="69038" y2="2021"/>
                        <a14:backgroundMark x1="8926" y1="5589" x2="8926" y2="5589"/>
                        <a14:backgroundMark x1="8368" y1="5113" x2="8368" y2="5113"/>
                        <a14:backgroundMark x1="43654" y1="832" x2="43654" y2="832"/>
                        <a14:backgroundMark x1="45049" y1="951" x2="45049" y2="951"/>
                        <a14:backgroundMark x1="74616" y1="713" x2="74616" y2="713"/>
                        <a14:backgroundMark x1="47978" y1="595" x2="47978" y2="595"/>
                        <a14:backgroundMark x1="50209" y1="595" x2="50209" y2="595"/>
                        <a14:backgroundMark x1="53835" y1="357" x2="53835" y2="357"/>
                        <a14:backgroundMark x1="71269" y1="238" x2="71269" y2="238"/>
                        <a14:backgroundMark x1="69177" y1="357" x2="69177" y2="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6255" y="2750824"/>
            <a:ext cx="2844200" cy="33360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3F151C0-E313-37A2-E1A2-559EB8FCD287}"/>
              </a:ext>
            </a:extLst>
          </p:cNvPr>
          <p:cNvGrpSpPr/>
          <p:nvPr/>
        </p:nvGrpSpPr>
        <p:grpSpPr>
          <a:xfrm>
            <a:off x="1330128" y="3099695"/>
            <a:ext cx="1782354" cy="790329"/>
            <a:chOff x="1830596" y="5556670"/>
            <a:chExt cx="9990994" cy="42226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9F015E-83F1-064E-AE6E-E4EBCFD88320}"/>
                </a:ext>
              </a:extLst>
            </p:cNvPr>
            <p:cNvGrpSpPr/>
            <p:nvPr/>
          </p:nvGrpSpPr>
          <p:grpSpPr>
            <a:xfrm>
              <a:off x="4732636" y="7117460"/>
              <a:ext cx="1516768" cy="1508691"/>
              <a:chOff x="3121550" y="7038732"/>
              <a:chExt cx="1516768" cy="1508691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922C682-513C-33CD-650E-8CA0AAC5A92F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6A41049-4650-908D-D940-9714BB9C9369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7928DA3-E7F8-3C68-8CC7-0477FD38A8CF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5EC2658-5548-4FD7-E1B1-EFFB03B8AE8B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87E91BF-9863-2AF8-CFC8-7029A863921E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87AC606-C04D-39C7-A518-2122A56CBA87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C4F701D-F745-B185-00B5-B770F2DD521F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A8CE824-17AA-9EDA-B5A9-0CA4D8F061B8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EF4D159-96F4-55E7-2196-542783F3BE11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63A9E83-D9D1-30B3-D220-8243BA7DE4B2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563EECB-1364-DC33-6ED8-D1101EA90209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FED13CE-5C17-E625-73AC-838166417EA8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F8D289E-0DFE-FA94-0915-8030DA53FD0A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6E04FEA-4A57-8D07-6543-E936FFC2A833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0B08C29-E6A9-6E33-226B-5EDE766D0C1D}"/>
                </a:ext>
              </a:extLst>
            </p:cNvPr>
            <p:cNvGrpSpPr/>
            <p:nvPr/>
          </p:nvGrpSpPr>
          <p:grpSpPr>
            <a:xfrm>
              <a:off x="8421649" y="7399893"/>
              <a:ext cx="1516768" cy="1508691"/>
              <a:chOff x="3121550" y="7038732"/>
              <a:chExt cx="1516768" cy="150869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C798F5-74EB-21E9-0A28-53B93A485663}"/>
                  </a:ext>
                </a:extLst>
              </p:cNvPr>
              <p:cNvSpPr/>
              <p:nvPr/>
            </p:nvSpPr>
            <p:spPr>
              <a:xfrm>
                <a:off x="3913935" y="712216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E8138E2-54AE-C8D5-D8EA-F9C3F2A36870}"/>
                  </a:ext>
                </a:extLst>
              </p:cNvPr>
              <p:cNvSpPr/>
              <p:nvPr/>
            </p:nvSpPr>
            <p:spPr>
              <a:xfrm>
                <a:off x="3625779" y="7038732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1F3BEA-D8A4-055E-49EF-55DEA274DF37}"/>
                  </a:ext>
                </a:extLst>
              </p:cNvPr>
              <p:cNvSpPr/>
              <p:nvPr/>
            </p:nvSpPr>
            <p:spPr>
              <a:xfrm>
                <a:off x="4152181" y="729072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BDA5760-9137-731B-0DB0-CEBD6222ECBA}"/>
                  </a:ext>
                </a:extLst>
              </p:cNvPr>
              <p:cNvSpPr/>
              <p:nvPr/>
            </p:nvSpPr>
            <p:spPr>
              <a:xfrm>
                <a:off x="3566202" y="747905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282DEC2-B1ED-7014-6904-5047548A3A06}"/>
                  </a:ext>
                </a:extLst>
              </p:cNvPr>
              <p:cNvSpPr/>
              <p:nvPr/>
            </p:nvSpPr>
            <p:spPr>
              <a:xfrm>
                <a:off x="3333755" y="7103237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93FBA01-34A4-9E8E-0F1C-EDC509DDADA4}"/>
                  </a:ext>
                </a:extLst>
              </p:cNvPr>
              <p:cNvSpPr/>
              <p:nvPr/>
            </p:nvSpPr>
            <p:spPr>
              <a:xfrm>
                <a:off x="4152181" y="758937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F906EE9-13AA-A703-F84E-219E81185773}"/>
                  </a:ext>
                </a:extLst>
              </p:cNvPr>
              <p:cNvSpPr/>
              <p:nvPr/>
            </p:nvSpPr>
            <p:spPr>
              <a:xfrm>
                <a:off x="3576823" y="8061286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A495FB7-7734-3A86-64D3-9F83F06DB818}"/>
                  </a:ext>
                </a:extLst>
              </p:cNvPr>
              <p:cNvSpPr/>
              <p:nvPr/>
            </p:nvSpPr>
            <p:spPr>
              <a:xfrm>
                <a:off x="3314940" y="7957596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35CC9A2-585E-FE3F-BD1F-64C331C3D4C6}"/>
                  </a:ext>
                </a:extLst>
              </p:cNvPr>
              <p:cNvSpPr/>
              <p:nvPr/>
            </p:nvSpPr>
            <p:spPr>
              <a:xfrm>
                <a:off x="3121550" y="73871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8750414-D2BF-BC27-4DBF-638405909172}"/>
                  </a:ext>
                </a:extLst>
              </p:cNvPr>
              <p:cNvSpPr/>
              <p:nvPr/>
            </p:nvSpPr>
            <p:spPr>
              <a:xfrm>
                <a:off x="3157001" y="7773364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AB3B0D0-E2ED-4F4A-B0AD-D2F18EFC0CF8}"/>
                  </a:ext>
                </a:extLst>
              </p:cNvPr>
              <p:cNvSpPr/>
              <p:nvPr/>
            </p:nvSpPr>
            <p:spPr>
              <a:xfrm>
                <a:off x="3590803" y="7653879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CD1876C-0BBF-692F-EB60-30C69512F922}"/>
                  </a:ext>
                </a:extLst>
              </p:cNvPr>
              <p:cNvSpPr/>
              <p:nvPr/>
            </p:nvSpPr>
            <p:spPr>
              <a:xfrm>
                <a:off x="3911038" y="7536145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9305DE8-7E19-4914-370A-474A641E76F8}"/>
                  </a:ext>
                </a:extLst>
              </p:cNvPr>
              <p:cNvSpPr/>
              <p:nvPr/>
            </p:nvSpPr>
            <p:spPr>
              <a:xfrm>
                <a:off x="4015936" y="8000637"/>
                <a:ext cx="486137" cy="48613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8FCF885-5829-C742-9832-324EB04A7BA8}"/>
                  </a:ext>
                </a:extLst>
              </p:cNvPr>
              <p:cNvSpPr/>
              <p:nvPr/>
            </p:nvSpPr>
            <p:spPr>
              <a:xfrm>
                <a:off x="3880174" y="7764925"/>
                <a:ext cx="486137" cy="486137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6A0E226-87C4-A225-F2D8-CC705E6A71C5}"/>
                </a:ext>
              </a:extLst>
            </p:cNvPr>
            <p:cNvCxnSpPr>
              <a:cxnSpLocks/>
            </p:cNvCxnSpPr>
            <p:nvPr/>
          </p:nvCxnSpPr>
          <p:spPr>
            <a:xfrm>
              <a:off x="2753072" y="7041260"/>
              <a:ext cx="1853330" cy="3901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348553-CB45-C414-7382-27F78FBBD561}"/>
                </a:ext>
              </a:extLst>
            </p:cNvPr>
            <p:cNvSpPr/>
            <p:nvPr/>
          </p:nvSpPr>
          <p:spPr>
            <a:xfrm>
              <a:off x="2394236" y="6798192"/>
              <a:ext cx="486137" cy="48613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DB3210-CA5F-F443-14AF-7D113FBA14D1}"/>
                </a:ext>
              </a:extLst>
            </p:cNvPr>
            <p:cNvGrpSpPr/>
            <p:nvPr/>
          </p:nvGrpSpPr>
          <p:grpSpPr>
            <a:xfrm>
              <a:off x="9938417" y="6452314"/>
              <a:ext cx="1638298" cy="754611"/>
              <a:chOff x="8734070" y="5665010"/>
              <a:chExt cx="1638298" cy="75461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A541502-CA44-CFD3-2C15-6FED5BB4B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36" y="5665010"/>
                <a:ext cx="1417332" cy="51485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EE941D2-228F-74DC-3BB5-A3987F48FBAC}"/>
                  </a:ext>
                </a:extLst>
              </p:cNvPr>
              <p:cNvSpPr/>
              <p:nvPr/>
            </p:nvSpPr>
            <p:spPr>
              <a:xfrm>
                <a:off x="8734070" y="5933484"/>
                <a:ext cx="486137" cy="48613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5C121E6-C5A5-15E8-5CF6-D7AFCD335190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57" y="8921677"/>
              <a:ext cx="782892" cy="4308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E86FBDE3-C8D9-8CA0-7FD4-D0C9D3E9C0C1}"/>
                </a:ext>
              </a:extLst>
            </p:cNvPr>
            <p:cNvSpPr/>
            <p:nvPr/>
          </p:nvSpPr>
          <p:spPr>
            <a:xfrm>
              <a:off x="6933905" y="7671237"/>
              <a:ext cx="978408" cy="484632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1C468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33566B6-4C5F-9E9F-A6F0-14DA8E68345A}"/>
                    </a:ext>
                  </a:extLst>
                </p:cNvPr>
                <p:cNvSpPr txBox="1"/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500" b="1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7226F2D-72A3-CEA1-A363-40CE174E3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96" y="5556670"/>
                  <a:ext cx="2210469" cy="904435"/>
                </a:xfrm>
                <a:prstGeom prst="rect">
                  <a:avLst/>
                </a:prstGeom>
                <a:blipFill>
                  <a:blip r:embed="rId4"/>
                  <a:stretch>
                    <a:fillRect l="-7692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ED42DA-51BB-A996-9BE9-0CB192743109}"/>
                    </a:ext>
                  </a:extLst>
                </p:cNvPr>
                <p:cNvSpPr txBox="1"/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𝐃𝐌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100" b="1">
                            <a:latin typeface="Cambria Math" panose="02040503050406030204" pitchFamily="18" charset="0"/>
                          </a:rPr>
                          <m:t>𝛎</m:t>
                        </m:r>
                      </m:oMath>
                    </m:oMathPara>
                  </a14:m>
                  <a:endParaRPr lang="en-GB" sz="1100" b="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C0582E2-7A17-C9F3-AB4B-9D12381FA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1121" y="5575525"/>
                  <a:ext cx="2210469" cy="904435"/>
                </a:xfrm>
                <a:prstGeom prst="rect">
                  <a:avLst/>
                </a:prstGeom>
                <a:blipFill>
                  <a:blip r:embed="rId5"/>
                  <a:stretch>
                    <a:fillRect l="-7692" t="-3571" r="-6154" b="-32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A63AEA-EFAD-3711-02CC-B777D9585DB8}"/>
                    </a:ext>
                  </a:extLst>
                </p:cNvPr>
                <p:cNvSpPr txBox="1"/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𝐭𝐚𝐫𝐠𝐞𝐭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05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𝐧𝐮𝐜𝐥𝐞𝐮𝐬</m:t>
                        </m:r>
                      </m:oMath>
                    </m:oMathPara>
                  </a14:m>
                  <a:endParaRPr lang="en-GB" sz="1050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3BAF7F3-4A4D-AB73-5C80-47F18E523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112" y="8916016"/>
                  <a:ext cx="5247616" cy="863327"/>
                </a:xfrm>
                <a:prstGeom prst="rect">
                  <a:avLst/>
                </a:prstGeom>
                <a:blipFill>
                  <a:blip r:embed="rId6"/>
                  <a:stretch>
                    <a:fillRect l="-4575" t="-7692" r="-4575" b="-346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5BD4FD33-5D70-1E44-AB15-278F867F3945}"/>
              </a:ext>
            </a:extLst>
          </p:cNvPr>
          <p:cNvSpPr txBox="1"/>
          <p:nvPr/>
        </p:nvSpPr>
        <p:spPr>
          <a:xfrm>
            <a:off x="534951" y="1357082"/>
            <a:ext cx="337270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BULLKID </a:t>
            </a:r>
            <a:r>
              <a:rPr lang="en-US" sz="1600" dirty="0">
                <a:latin typeface="+mj-lt"/>
              </a:rPr>
              <a:t>is an R&amp;D project targeting at the development of a detector </a:t>
            </a:r>
            <a:r>
              <a:rPr lang="en-US" sz="1600">
                <a:latin typeface="+mj-lt"/>
              </a:rPr>
              <a:t>for :</a:t>
            </a:r>
          </a:p>
          <a:p>
            <a:endParaRPr lang="en-US" sz="1500"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47B88C-CA83-5739-DB97-750DC635F5B9}"/>
              </a:ext>
            </a:extLst>
          </p:cNvPr>
          <p:cNvSpPr txBox="1"/>
          <p:nvPr/>
        </p:nvSpPr>
        <p:spPr>
          <a:xfrm>
            <a:off x="4505322" y="1418574"/>
            <a:ext cx="3313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16</a:t>
            </a:r>
            <a:r>
              <a:rPr lang="en-US" sz="1600">
                <a:latin typeface="+mj-lt"/>
              </a:rPr>
              <a:t> </a:t>
            </a:r>
            <a:r>
              <a:rPr lang="en-US" sz="1600" b="1">
                <a:latin typeface="+mj-lt"/>
              </a:rPr>
              <a:t>diced silicon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/>
              <a:t>100</a:t>
            </a:r>
            <a:r>
              <a:rPr lang="en-US" sz="1600"/>
              <a:t> mm diameter</a:t>
            </a:r>
            <a:endParaRPr lang="en-US" sz="16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600</a:t>
            </a:r>
            <a:r>
              <a:rPr lang="en-US" sz="1600">
                <a:latin typeface="+mj-lt"/>
              </a:rPr>
              <a:t> g active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More than </a:t>
            </a:r>
            <a:r>
              <a:rPr lang="en-US" sz="1600" b="1">
                <a:latin typeface="+mj-lt"/>
              </a:rPr>
              <a:t>2500</a:t>
            </a:r>
            <a:r>
              <a:rPr lang="en-US" sz="1600">
                <a:latin typeface="+mj-lt"/>
              </a:rPr>
              <a:t> dice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</p:txBody>
      </p:sp>
      <p:pic>
        <p:nvPicPr>
          <p:cNvPr id="111" name="Picture 110" descr="Diagram of a diagram of a heat exchanger&#10;&#10;AI-generated content may be incorrect.">
            <a:extLst>
              <a:ext uri="{FF2B5EF4-FFF2-40B4-BE49-F238E27FC236}">
                <a16:creationId xmlns:a16="http://schemas.microsoft.com/office/drawing/2014/main" id="{2636CB43-B894-ED69-F5EE-9B51830ED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5090" y="2486251"/>
            <a:ext cx="1711325" cy="1144347"/>
          </a:xfrm>
          <a:prstGeom prst="rect">
            <a:avLst/>
          </a:prstGeom>
        </p:spPr>
      </p:pic>
      <p:pic>
        <p:nvPicPr>
          <p:cNvPr id="112" name="Picture 111" descr="A graph of a function&#10;&#10;AI-generated content may be incorrect.">
            <a:extLst>
              <a:ext uri="{FF2B5EF4-FFF2-40B4-BE49-F238E27FC236}">
                <a16:creationId xmlns:a16="http://schemas.microsoft.com/office/drawing/2014/main" id="{7029809B-2195-8DF8-C89F-5D5B8EB97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381" y="3709152"/>
            <a:ext cx="3285810" cy="2377754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5DC0F5E-84FA-09D6-91BC-E3C32AE22870}"/>
              </a:ext>
            </a:extLst>
          </p:cNvPr>
          <p:cNvGrpSpPr/>
          <p:nvPr/>
        </p:nvGrpSpPr>
        <p:grpSpPr>
          <a:xfrm>
            <a:off x="5887699" y="2665067"/>
            <a:ext cx="1964007" cy="770850"/>
            <a:chOff x="9383583" y="2061877"/>
            <a:chExt cx="2451534" cy="948358"/>
          </a:xfrm>
        </p:grpSpPr>
        <p:pic>
          <p:nvPicPr>
            <p:cNvPr id="114" name="Picture 113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87606E53-5931-031E-C2C6-520D56C7D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8734" y="2061877"/>
              <a:ext cx="1486383" cy="627179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08F6BA3-A7A4-AEAD-DF4B-6A853EAC544D}"/>
                </a:ext>
              </a:extLst>
            </p:cNvPr>
            <p:cNvSpPr/>
            <p:nvPr/>
          </p:nvSpPr>
          <p:spPr>
            <a:xfrm>
              <a:off x="9383583" y="2582280"/>
              <a:ext cx="2339830" cy="427955"/>
            </a:xfrm>
            <a:prstGeom prst="rect">
              <a:avLst/>
            </a:prstGeom>
            <a:solidFill>
              <a:srgbClr val="801C3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b="1"/>
                <a:t>Installation</a:t>
              </a:r>
              <a:r>
                <a:rPr lang="it-IT" sz="1100"/>
                <a:t> </a:t>
              </a:r>
              <a:r>
                <a:rPr lang="it-IT" sz="1100" b="1"/>
                <a:t>@</a:t>
              </a:r>
              <a:r>
                <a:rPr lang="it-IT" sz="1100"/>
                <a:t> </a:t>
              </a:r>
              <a:r>
                <a:rPr lang="it-IT" sz="1100" b="1"/>
                <a:t>LNGS</a:t>
              </a:r>
              <a:r>
                <a:rPr lang="it-IT" sz="1100"/>
                <a:t> </a:t>
              </a:r>
              <a:r>
                <a:rPr lang="it-IT" sz="1100" b="1"/>
                <a:t>2027!</a:t>
              </a:r>
              <a:endParaRPr lang="en-GB" sz="1100" b="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581DA9-BFFD-AA0E-0E8A-2F1DFA916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406" y="4015634"/>
            <a:ext cx="3484263" cy="2067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C8B9B-F998-A7D7-9A18-8BFC26F25C12}"/>
              </a:ext>
            </a:extLst>
          </p:cNvPr>
          <p:cNvSpPr txBox="1"/>
          <p:nvPr/>
        </p:nvSpPr>
        <p:spPr>
          <a:xfrm>
            <a:off x="8331885" y="1418574"/>
            <a:ext cx="360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1</a:t>
            </a:r>
            <a:r>
              <a:rPr lang="en-US" sz="1600">
                <a:latin typeface="+mj-lt"/>
              </a:rPr>
              <a:t> KID per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SC RLC </a:t>
            </a:r>
            <a:r>
              <a:rPr lang="en-US" sz="1600">
                <a:latin typeface="+mj-lt"/>
              </a:rPr>
              <a:t>resonant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Measure </a:t>
            </a:r>
            <a:r>
              <a:rPr lang="en-US" sz="1600" b="1" u="sng">
                <a:latin typeface="+mj-lt"/>
              </a:rPr>
              <a:t>shift of resonant frequency</a:t>
            </a:r>
            <a:endParaRPr lang="en-US" sz="1600" b="1" u="sng" dirty="0">
              <a:latin typeface="+mj-lt"/>
            </a:endParaRPr>
          </a:p>
        </p:txBody>
      </p:sp>
      <p:pic>
        <p:nvPicPr>
          <p:cNvPr id="19" name="Picture 18" descr="A diagram of a building with red dots&#10;&#10;AI-generated content may be incorrect.">
            <a:extLst>
              <a:ext uri="{FF2B5EF4-FFF2-40B4-BE49-F238E27FC236}">
                <a16:creationId xmlns:a16="http://schemas.microsoft.com/office/drawing/2014/main" id="{193CA69F-7067-4006-AD4F-5F1111A87F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201"/>
          <a:stretch/>
        </p:blipFill>
        <p:spPr>
          <a:xfrm>
            <a:off x="8298316" y="2641694"/>
            <a:ext cx="1836943" cy="7567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41595D-63D4-CB65-F0B8-4301BDCBC984}"/>
              </a:ext>
            </a:extLst>
          </p:cNvPr>
          <p:cNvSpPr txBox="1"/>
          <p:nvPr/>
        </p:nvSpPr>
        <p:spPr>
          <a:xfrm>
            <a:off x="649451" y="1981927"/>
            <a:ext cx="2778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direct light </a:t>
            </a:r>
            <a:r>
              <a:rPr lang="en-US" sz="1600" b="1">
                <a:latin typeface="+mj-lt"/>
              </a:rPr>
              <a:t>dark matter </a:t>
            </a:r>
            <a:r>
              <a:rPr lang="en-US" sz="1600">
                <a:latin typeface="+mj-lt"/>
              </a:rPr>
              <a:t>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coherent </a:t>
            </a:r>
            <a:r>
              <a:rPr lang="en-US" sz="1600" b="1">
                <a:latin typeface="+mj-lt"/>
              </a:rPr>
              <a:t>neutrino-nucleus</a:t>
            </a:r>
            <a:r>
              <a:rPr lang="en-US" sz="1600">
                <a:latin typeface="+mj-lt"/>
              </a:rPr>
              <a:t> scattering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994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C89B-46EA-262C-C39C-6ACC3C081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D201-07E4-66E5-2FD2-31920EE7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KID Signal Reconstruction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A2FEF4-2F5E-004C-BD59-3754DBC2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264513-369C-93AA-73D9-9FDDA79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139E12-CEEC-A0D2-2967-1A2CADDE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5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D62695-0B07-8B81-9203-F6CE87E0069E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pic>
        <p:nvPicPr>
          <p:cNvPr id="12" name="Picture 11" descr="A graph of a circle with a line and a point&#10;&#10;AI-generated content may be incorrect.">
            <a:extLst>
              <a:ext uri="{FF2B5EF4-FFF2-40B4-BE49-F238E27FC236}">
                <a16:creationId xmlns:a16="http://schemas.microsoft.com/office/drawing/2014/main" id="{384294C2-BDC4-A601-8FC4-00BB9473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65" y="1187916"/>
            <a:ext cx="5141986" cy="495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29CE80-89DA-A126-00B5-38682F24F9E8}"/>
              </a:ext>
            </a:extLst>
          </p:cNvPr>
          <p:cNvSpPr txBox="1"/>
          <p:nvPr/>
        </p:nvSpPr>
        <p:spPr>
          <a:xfrm>
            <a:off x="8036731" y="5014712"/>
            <a:ext cx="235644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>
                <a:latin typeface="Play" panose="020B0604020202020204" charset="0"/>
              </a:rPr>
              <a:t>Calibrated Phase</a:t>
            </a:r>
            <a:endParaRPr lang="en-GB" sz="15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321AF3-974E-B459-EF9A-173E2A40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08" y="2035962"/>
            <a:ext cx="2662560" cy="5067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789493-1AD0-42F4-FE63-BF1453FF353D}"/>
              </a:ext>
            </a:extLst>
          </p:cNvPr>
          <p:cNvSpPr txBox="1"/>
          <p:nvPr/>
        </p:nvSpPr>
        <p:spPr>
          <a:xfrm>
            <a:off x="524411" y="1280589"/>
            <a:ext cx="5023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Energy of an event is measured from the change of the </a:t>
            </a:r>
            <a:r>
              <a:rPr lang="en-US" sz="1600" b="1" u="sng">
                <a:latin typeface="+mj-lt"/>
              </a:rPr>
              <a:t>complex transmission function </a:t>
            </a:r>
            <a:r>
              <a:rPr lang="en-US" sz="1600">
                <a:latin typeface="+mj-lt"/>
              </a:rPr>
              <a:t>of the KID resonator: </a:t>
            </a:r>
            <a:endParaRPr lang="en-US" sz="1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231BE8-499B-4E43-198B-91747826AD52}"/>
              </a:ext>
            </a:extLst>
          </p:cNvPr>
          <p:cNvSpPr txBox="1"/>
          <p:nvPr/>
        </p:nvSpPr>
        <p:spPr>
          <a:xfrm>
            <a:off x="524411" y="2743662"/>
            <a:ext cx="526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The phase signal depends 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the resonator </a:t>
            </a:r>
            <a:r>
              <a:rPr lang="en-US" sz="1600" b="1">
                <a:solidFill>
                  <a:schemeClr val="accent2"/>
                </a:solidFill>
                <a:latin typeface="+mj-lt"/>
              </a:rPr>
              <a:t>quality factor Q</a:t>
            </a:r>
            <a:r>
              <a:rPr lang="en-US" sz="1600">
                <a:solidFill>
                  <a:schemeClr val="accent2"/>
                </a:solidFill>
                <a:latin typeface="+mj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its </a:t>
            </a:r>
            <a:r>
              <a:rPr 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working point </a:t>
            </a:r>
            <a:r>
              <a:rPr lang="en-US" sz="1600">
                <a:latin typeface="+mj-lt"/>
              </a:rPr>
              <a:t>(non-linearity)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the </a:t>
            </a:r>
            <a:r>
              <a:rPr lang="en-US" sz="1600" b="1">
                <a:solidFill>
                  <a:srgbClr val="FFC000"/>
                </a:solidFill>
                <a:latin typeface="+mj-lt"/>
              </a:rPr>
              <a:t>bias power</a:t>
            </a:r>
            <a:endParaRPr lang="en-US" sz="1600" dirty="0"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DE4AA1-7C55-1CE9-A6BB-3B5D82560AEB}"/>
              </a:ext>
            </a:extLst>
          </p:cNvPr>
          <p:cNvGrpSpPr/>
          <p:nvPr/>
        </p:nvGrpSpPr>
        <p:grpSpPr>
          <a:xfrm>
            <a:off x="860126" y="4024111"/>
            <a:ext cx="3178474" cy="594283"/>
            <a:chOff x="1199456" y="4178122"/>
            <a:chExt cx="3178474" cy="5942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455BC7-D6DE-748E-9CC4-A71CD55E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456" y="4210183"/>
              <a:ext cx="3178474" cy="561127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73DB9A9-8272-E3CD-5347-3C871C52364D}"/>
                </a:ext>
              </a:extLst>
            </p:cNvPr>
            <p:cNvSpPr/>
            <p:nvPr/>
          </p:nvSpPr>
          <p:spPr>
            <a:xfrm>
              <a:off x="2191343" y="4178122"/>
              <a:ext cx="216045" cy="281659"/>
            </a:xfrm>
            <a:prstGeom prst="rect">
              <a:avLst/>
            </a:prstGeom>
            <a:solidFill>
              <a:srgbClr val="E9713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77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D1C584-3205-4176-47D0-A59D90DAB536}"/>
                </a:ext>
              </a:extLst>
            </p:cNvPr>
            <p:cNvSpPr/>
            <p:nvPr/>
          </p:nvSpPr>
          <p:spPr>
            <a:xfrm>
              <a:off x="4059001" y="4490746"/>
              <a:ext cx="284918" cy="281659"/>
            </a:xfrm>
            <a:prstGeom prst="rect">
              <a:avLst/>
            </a:prstGeom>
            <a:solidFill>
              <a:srgbClr val="84E29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77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CB295F6-EBB8-4979-2E56-E0AE25BC38BC}"/>
              </a:ext>
            </a:extLst>
          </p:cNvPr>
          <p:cNvGrpSpPr/>
          <p:nvPr/>
        </p:nvGrpSpPr>
        <p:grpSpPr>
          <a:xfrm>
            <a:off x="4514741" y="4242027"/>
            <a:ext cx="1627959" cy="471074"/>
            <a:chOff x="1801774" y="4907541"/>
            <a:chExt cx="1627959" cy="4710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75E7E6-96A6-0D0F-91D2-1AB13991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1774" y="4913699"/>
              <a:ext cx="1627959" cy="464916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7F4FA30-DE38-4C9A-CABC-02C60DC1BF35}"/>
                </a:ext>
              </a:extLst>
            </p:cNvPr>
            <p:cNvSpPr/>
            <p:nvPr/>
          </p:nvSpPr>
          <p:spPr>
            <a:xfrm>
              <a:off x="2934907" y="4907541"/>
              <a:ext cx="181566" cy="228169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77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F7074DA3-DA26-95A3-7180-7D5679DA2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752" y="2069238"/>
            <a:ext cx="882023" cy="41430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3F91EFD-CAFE-A02D-05A5-D8A2F5ED3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840" y="4011450"/>
            <a:ext cx="612994" cy="190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F5B99DE-998D-CF73-9BA2-CF209C9D46CA}"/>
                  </a:ext>
                </a:extLst>
              </p:cNvPr>
              <p:cNvSpPr txBox="1"/>
              <p:nvPr/>
            </p:nvSpPr>
            <p:spPr>
              <a:xfrm>
                <a:off x="11066734" y="1411441"/>
                <a:ext cx="574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</m:sSub>
                    </m:oMath>
                  </m:oMathPara>
                </a14:m>
                <a:endParaRPr lang="en-GB" b="1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F5B99DE-998D-CF73-9BA2-CF209C9D4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6734" y="1411441"/>
                <a:ext cx="57413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7BA85813-6DB1-568A-641F-34036B2101AF}"/>
              </a:ext>
            </a:extLst>
          </p:cNvPr>
          <p:cNvGrpSpPr/>
          <p:nvPr/>
        </p:nvGrpSpPr>
        <p:grpSpPr>
          <a:xfrm>
            <a:off x="524411" y="5108958"/>
            <a:ext cx="6795725" cy="830996"/>
            <a:chOff x="-2179319" y="-1971863"/>
            <a:chExt cx="3586327" cy="83099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3E582-7F7C-F950-007E-1E822A95D2D3}"/>
                </a:ext>
              </a:extLst>
            </p:cNvPr>
            <p:cNvSpPr/>
            <p:nvPr/>
          </p:nvSpPr>
          <p:spPr>
            <a:xfrm>
              <a:off x="-2179319" y="-1908026"/>
              <a:ext cx="3571811" cy="767159"/>
            </a:xfrm>
            <a:prstGeom prst="rect">
              <a:avLst/>
            </a:prstGeom>
            <a:solidFill>
              <a:srgbClr val="F6C6AD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9333A1E-FEB5-1FD2-6462-38731B4DECB6}"/>
                </a:ext>
              </a:extLst>
            </p:cNvPr>
            <p:cNvSpPr txBox="1"/>
            <p:nvPr/>
          </p:nvSpPr>
          <p:spPr>
            <a:xfrm>
              <a:off x="-2164802" y="-1971863"/>
              <a:ext cx="357181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b="1"/>
                <a:t>Key-Problem</a:t>
              </a:r>
              <a:endParaRPr lang="it-IT" sz="1600" b="1"/>
            </a:p>
            <a:p>
              <a:r>
                <a:rPr lang="it-IT" sz="1600"/>
                <a:t>Response can be very different across resonators! (and we will have </a:t>
              </a:r>
              <a:r>
                <a:rPr lang="it-IT" sz="1600" b="1" u="sng"/>
                <a:t>many</a:t>
              </a:r>
              <a:r>
                <a:rPr lang="it-IT" sz="1600"/>
                <a:t>)</a:t>
              </a:r>
              <a:endParaRPr lang="en-GB" sz="160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7723F1F6-F523-0DE2-A273-4BE56C0BE53D}"/>
              </a:ext>
            </a:extLst>
          </p:cNvPr>
          <p:cNvSpPr txBox="1"/>
          <p:nvPr/>
        </p:nvSpPr>
        <p:spPr>
          <a:xfrm>
            <a:off x="10023846" y="2471538"/>
            <a:ext cx="73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800080"/>
                </a:solidFill>
                <a:latin typeface="+mj-lt"/>
              </a:rPr>
              <a:t>Event</a:t>
            </a:r>
            <a:endParaRPr lang="en-GB" b="1">
              <a:solidFill>
                <a:srgbClr val="800080"/>
              </a:solidFill>
              <a:latin typeface="+mj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288286F-6269-CE48-5EDB-2857589CD0DF}"/>
              </a:ext>
            </a:extLst>
          </p:cNvPr>
          <p:cNvSpPr/>
          <p:nvPr/>
        </p:nvSpPr>
        <p:spPr>
          <a:xfrm>
            <a:off x="4374739" y="2436160"/>
            <a:ext cx="432048" cy="343110"/>
          </a:xfrm>
          <a:custGeom>
            <a:avLst/>
            <a:gdLst>
              <a:gd name="connsiteX0" fmla="*/ 0 w 147917"/>
              <a:gd name="connsiteY0" fmla="*/ 0 h 147918"/>
              <a:gd name="connsiteX1" fmla="*/ 26894 w 147917"/>
              <a:gd name="connsiteY1" fmla="*/ 80683 h 147918"/>
              <a:gd name="connsiteX2" fmla="*/ 147917 w 147917"/>
              <a:gd name="connsiteY2" fmla="*/ 147918 h 14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17" h="147918">
                <a:moveTo>
                  <a:pt x="0" y="0"/>
                </a:moveTo>
                <a:cubicBezTo>
                  <a:pt x="1120" y="28015"/>
                  <a:pt x="2241" y="56030"/>
                  <a:pt x="26894" y="80683"/>
                </a:cubicBezTo>
                <a:cubicBezTo>
                  <a:pt x="51547" y="105336"/>
                  <a:pt x="99732" y="126627"/>
                  <a:pt x="147917" y="147918"/>
                </a:cubicBezTo>
              </a:path>
            </a:pathLst>
          </a:custGeom>
          <a:ln w="9525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1D728-38A0-34B6-C68E-448953B16D9B}"/>
              </a:ext>
            </a:extLst>
          </p:cNvPr>
          <p:cNvSpPr txBox="1"/>
          <p:nvPr/>
        </p:nvSpPr>
        <p:spPr>
          <a:xfrm>
            <a:off x="4784602" y="2626643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>
                <a:solidFill>
                  <a:schemeClr val="accent2"/>
                </a:solidFill>
                <a:latin typeface="Tempus Sans ITC" panose="04020404030D07020202" pitchFamily="82" charset="0"/>
              </a:rPr>
              <a:t>Keep this </a:t>
            </a:r>
          </a:p>
          <a:p>
            <a:r>
              <a:rPr lang="it-IT" sz="1200">
                <a:solidFill>
                  <a:schemeClr val="accent2"/>
                </a:solidFill>
                <a:latin typeface="Tempus Sans ITC" panose="04020404030D07020202" pitchFamily="82" charset="0"/>
              </a:rPr>
              <a:t>in mind</a:t>
            </a:r>
            <a:endParaRPr lang="en-GB" sz="1200">
              <a:solidFill>
                <a:schemeClr val="accent2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1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B19D-0149-FA82-14B1-4E771EFC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EA7D-F1FE-6DBD-D4DA-C9776DA2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KID Signal Reconstruction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9BCB6F-D62A-2E95-A1D2-DBFC1644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D607BE-292E-1966-029B-4DFF50C3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pic>
        <p:nvPicPr>
          <p:cNvPr id="4" name="Picture 3" descr="A graph of a circle with a red line&#10;&#10;AI-generated content may be incorrect.">
            <a:extLst>
              <a:ext uri="{FF2B5EF4-FFF2-40B4-BE49-F238E27FC236}">
                <a16:creationId xmlns:a16="http://schemas.microsoft.com/office/drawing/2014/main" id="{1691E36E-DA99-0D34-805B-E8D35F178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1" y="1182619"/>
            <a:ext cx="5141986" cy="495453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102763-E1F3-9549-8251-C264D40A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6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D50FC2-6CCD-88A3-6104-B7993602E261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502ED-9FEC-94A2-F86A-3E84DA0C6CB7}"/>
              </a:ext>
            </a:extLst>
          </p:cNvPr>
          <p:cNvSpPr txBox="1"/>
          <p:nvPr/>
        </p:nvSpPr>
        <p:spPr>
          <a:xfrm>
            <a:off x="8040216" y="4947375"/>
            <a:ext cx="287688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>
                <a:latin typeface="Play" panose="020B0604020202020204" charset="0"/>
              </a:rPr>
              <a:t>Fractional Frequency Shift </a:t>
            </a:r>
            <a:endParaRPr lang="en-GB" sz="1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71B9CEE-21B7-759D-52CB-11D91B6933DD}"/>
                  </a:ext>
                </a:extLst>
              </p:cNvPr>
              <p:cNvSpPr txBox="1"/>
              <p:nvPr/>
            </p:nvSpPr>
            <p:spPr>
              <a:xfrm>
                <a:off x="11066734" y="1411441"/>
                <a:ext cx="574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sub>
                      </m:sSub>
                    </m:oMath>
                  </m:oMathPara>
                </a14:m>
                <a:endParaRPr lang="en-GB" b="1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71B9CEE-21B7-759D-52CB-11D91B693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6734" y="1411441"/>
                <a:ext cx="57413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90BD08E-9575-E449-7166-4F1BA74D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592" y="2229952"/>
            <a:ext cx="1659856" cy="496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EDBAC7-CC50-4BFF-988D-D92BC73115C6}"/>
              </a:ext>
            </a:extLst>
          </p:cNvPr>
          <p:cNvSpPr txBox="1"/>
          <p:nvPr/>
        </p:nvSpPr>
        <p:spPr>
          <a:xfrm>
            <a:off x="551133" y="1261187"/>
            <a:ext cx="515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We developed a new reconstruction algorithm to extract the </a:t>
            </a:r>
            <a:r>
              <a:rPr lang="en-US" sz="1600" b="1">
                <a:latin typeface="+mj-lt"/>
              </a:rPr>
              <a:t>Fractional Frequency Shift (x) </a:t>
            </a:r>
            <a:r>
              <a:rPr lang="en-US" sz="1600">
                <a:latin typeface="+mj-lt"/>
              </a:rPr>
              <a:t>signal, which should be equal for all KIDs (and linear):</a:t>
            </a:r>
            <a:endParaRPr lang="en-US" sz="1600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322DAA-0BEC-B6BD-9494-36A45AE94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932" y="4113946"/>
            <a:ext cx="2046572" cy="464916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BC161B68-6B2F-524C-F453-8505951F73D9}"/>
              </a:ext>
            </a:extLst>
          </p:cNvPr>
          <p:cNvSpPr/>
          <p:nvPr/>
        </p:nvSpPr>
        <p:spPr>
          <a:xfrm>
            <a:off x="3352118" y="4247956"/>
            <a:ext cx="731330" cy="204763"/>
          </a:xfrm>
          <a:prstGeom prst="rightArrow">
            <a:avLst>
              <a:gd name="adj1" fmla="val 50000"/>
              <a:gd name="adj2" fmla="val 759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FBE30-7C45-DE1D-9FB0-40FDEDAA0F5B}"/>
              </a:ext>
            </a:extLst>
          </p:cNvPr>
          <p:cNvSpPr txBox="1"/>
          <p:nvPr/>
        </p:nvSpPr>
        <p:spPr>
          <a:xfrm>
            <a:off x="551132" y="2922846"/>
            <a:ext cx="576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We follow </a:t>
            </a:r>
            <a:r>
              <a:rPr lang="en-US" sz="1600" b="1" u="sng">
                <a:latin typeface="+mj-lt"/>
              </a:rPr>
              <a:t>the evolution of the resonance circle</a:t>
            </a:r>
            <a:r>
              <a:rPr lang="en-US" sz="1600">
                <a:latin typeface="+mj-lt"/>
              </a:rPr>
              <a:t> during an event</a:t>
            </a:r>
            <a:endParaRPr lang="en-US" sz="1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03CD2-B409-73A7-75EC-1A3B1F668FCC}"/>
              </a:ext>
            </a:extLst>
          </p:cNvPr>
          <p:cNvSpPr txBox="1"/>
          <p:nvPr/>
        </p:nvSpPr>
        <p:spPr>
          <a:xfrm>
            <a:off x="551384" y="3451066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At each step we compute the shift of the resonant frequency</a:t>
            </a:r>
            <a:endParaRPr lang="en-US" sz="16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51E6FA2-E072-F698-A0D9-3C42B700F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040" y="4104484"/>
            <a:ext cx="1498095" cy="46786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5D90777-03D3-E187-DB62-7294524F8009}"/>
              </a:ext>
            </a:extLst>
          </p:cNvPr>
          <p:cNvGrpSpPr/>
          <p:nvPr/>
        </p:nvGrpSpPr>
        <p:grpSpPr>
          <a:xfrm>
            <a:off x="551132" y="5421319"/>
            <a:ext cx="5544866" cy="584775"/>
            <a:chOff x="551134" y="4902606"/>
            <a:chExt cx="5544866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894AF0-425E-F81A-6924-797353372BAF}"/>
                </a:ext>
              </a:extLst>
            </p:cNvPr>
            <p:cNvSpPr txBox="1"/>
            <p:nvPr/>
          </p:nvSpPr>
          <p:spPr>
            <a:xfrm>
              <a:off x="551134" y="4902606"/>
              <a:ext cx="5544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+mj-lt"/>
                </a:rPr>
                <a:t>Residual dependance on KID temperature due to                                    is being currently investigated 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43EDB41-B6D2-5A0E-A7F4-0A74F308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9784" y="4970462"/>
              <a:ext cx="785437" cy="21667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78455A0-5735-1137-6704-2CD562CDDA35}"/>
              </a:ext>
            </a:extLst>
          </p:cNvPr>
          <p:cNvSpPr txBox="1"/>
          <p:nvPr/>
        </p:nvSpPr>
        <p:spPr>
          <a:xfrm>
            <a:off x="10023846" y="2471538"/>
            <a:ext cx="73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800080"/>
                </a:solidFill>
                <a:latin typeface="+mj-lt"/>
              </a:rPr>
              <a:t>Event</a:t>
            </a:r>
            <a:endParaRPr lang="en-GB" b="1">
              <a:solidFill>
                <a:srgbClr val="800080"/>
              </a:solidFill>
              <a:latin typeface="+mj-lt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018C865E-67CD-095D-ABC9-F23790BEC78C}"/>
              </a:ext>
            </a:extLst>
          </p:cNvPr>
          <p:cNvSpPr/>
          <p:nvPr/>
        </p:nvSpPr>
        <p:spPr>
          <a:xfrm>
            <a:off x="3352118" y="4877281"/>
            <a:ext cx="731330" cy="204763"/>
          </a:xfrm>
          <a:prstGeom prst="rightArrow">
            <a:avLst>
              <a:gd name="adj1" fmla="val 50000"/>
              <a:gd name="adj2" fmla="val 759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8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BEA8BA5-D5C4-C8C1-0C5D-AEE20823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3040" y="4809032"/>
            <a:ext cx="685801" cy="3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E83D-A2B2-127E-2708-27CFD979F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C7987DCF-AFCD-7ACF-85DA-19E74DDD8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1" b="9455"/>
          <a:stretch>
            <a:fillRect/>
          </a:stretch>
        </p:blipFill>
        <p:spPr bwMode="auto">
          <a:xfrm>
            <a:off x="1837980" y="4278035"/>
            <a:ext cx="2904423" cy="249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C8FBC-1D84-C4B5-7410-D07ED152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242229"/>
            <a:ext cx="10515600" cy="1006898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9A751"/>
                </a:solidFill>
              </a:rPr>
              <a:t>Whole Wafer Test with Am-241</a:t>
            </a:r>
            <a:endParaRPr lang="en-GB" sz="4000" b="1">
              <a:solidFill>
                <a:srgbClr val="F9A75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40DA77-8978-ED25-0A83-46DC86A7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396" y="6325587"/>
            <a:ext cx="2743200" cy="365125"/>
          </a:xfrm>
        </p:spPr>
        <p:txBody>
          <a:bodyPr/>
          <a:lstStyle/>
          <a:p>
            <a:r>
              <a:rPr lang="en-US"/>
              <a:t>24 June 2025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397A19-1D3C-6886-8BC2-AE3B0E1C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Quaranta BULLKID-DM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DF1DB7-5603-0CA8-E8F9-46329231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955" y="6322412"/>
            <a:ext cx="2743200" cy="365125"/>
          </a:xfrm>
        </p:spPr>
        <p:txBody>
          <a:bodyPr/>
          <a:lstStyle/>
          <a:p>
            <a:fld id="{CEFF9A40-FD80-4AD5-99B5-C3FCE1D9B7B3}" type="slidenum">
              <a:rPr lang="en-GB" smtClean="0"/>
              <a:t>7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5C8B64-5F42-EED7-4129-E6C670836668}"/>
              </a:ext>
            </a:extLst>
          </p:cNvPr>
          <p:cNvSpPr txBox="1">
            <a:spLocks/>
          </p:cNvSpPr>
          <p:nvPr/>
        </p:nvSpPr>
        <p:spPr>
          <a:xfrm>
            <a:off x="838200" y="835086"/>
            <a:ext cx="10515600" cy="35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500" b="1">
              <a:solidFill>
                <a:srgbClr val="F9A75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73514-112C-B5DB-C770-764EB0630B35}"/>
              </a:ext>
            </a:extLst>
          </p:cNvPr>
          <p:cNvSpPr txBox="1"/>
          <p:nvPr/>
        </p:nvSpPr>
        <p:spPr>
          <a:xfrm>
            <a:off x="695401" y="116604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Test using 60 keV peak of </a:t>
            </a:r>
            <a:r>
              <a:rPr lang="en-US" sz="1600" b="1">
                <a:latin typeface="+mj-lt"/>
              </a:rPr>
              <a:t>Am-241</a:t>
            </a:r>
            <a:r>
              <a:rPr lang="en-US" sz="1600">
                <a:latin typeface="+mj-lt"/>
              </a:rPr>
              <a:t> for calibrating </a:t>
            </a:r>
            <a:r>
              <a:rPr lang="en-US" sz="1600" b="1" u="sng">
                <a:latin typeface="+mj-lt"/>
              </a:rPr>
              <a:t>all the KIDs of a wafer at once</a:t>
            </a:r>
            <a:r>
              <a:rPr lang="en-US" sz="160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A633A-93E4-9299-1988-7D0E942E11C9}"/>
              </a:ext>
            </a:extLst>
          </p:cNvPr>
          <p:cNvSpPr txBox="1"/>
          <p:nvPr/>
        </p:nvSpPr>
        <p:spPr>
          <a:xfrm>
            <a:off x="695400" y="1700808"/>
            <a:ext cx="485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The calibration was repeated in two bias-power configurations (</a:t>
            </a:r>
            <a:r>
              <a:rPr lang="en-US" sz="1600" b="1">
                <a:latin typeface="+mj-lt"/>
              </a:rPr>
              <a:t>low and high power</a:t>
            </a:r>
            <a:r>
              <a:rPr lang="en-US" sz="1600">
                <a:latin typeface="+mj-lt"/>
              </a:rPr>
              <a:t>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22611-88FB-7C3D-5C07-9AD5D38AC4CE}"/>
              </a:ext>
            </a:extLst>
          </p:cNvPr>
          <p:cNvSpPr txBox="1"/>
          <p:nvPr/>
        </p:nvSpPr>
        <p:spPr>
          <a:xfrm>
            <a:off x="695400" y="2434828"/>
            <a:ext cx="485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+mj-lt"/>
              </a:rPr>
              <a:t>Additional cross-check </a:t>
            </a:r>
            <a:r>
              <a:rPr lang="en-US" sz="1600">
                <a:latin typeface="+mj-lt"/>
              </a:rPr>
              <a:t>done with usual LED calibration.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318F9-2B8E-4657-01E3-7F286F608B74}"/>
              </a:ext>
            </a:extLst>
          </p:cNvPr>
          <p:cNvSpPr txBox="1"/>
          <p:nvPr/>
        </p:nvSpPr>
        <p:spPr>
          <a:xfrm>
            <a:off x="695400" y="3071862"/>
            <a:ext cx="438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Efficient KID response equalization was observed among all </a:t>
            </a:r>
            <a:r>
              <a:rPr lang="en-US" sz="1600" b="1" u="sng">
                <a:latin typeface="+mj-lt"/>
              </a:rPr>
              <a:t>50 dice under test</a:t>
            </a:r>
            <a:r>
              <a:rPr lang="en-US" sz="1600">
                <a:latin typeface="+mj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average responsivity : </a:t>
            </a:r>
            <a:r>
              <a:rPr lang="en-US" sz="1600" b="1">
                <a:solidFill>
                  <a:srgbClr val="F9A751"/>
                </a:solidFill>
                <a:latin typeface="+mj-lt"/>
              </a:rPr>
              <a:t>29.7 keV</a:t>
            </a:r>
            <a:r>
              <a:rPr lang="en-US" sz="1600" b="1" baseline="30000">
                <a:solidFill>
                  <a:srgbClr val="F9A751"/>
                </a:solidFill>
                <a:latin typeface="+mj-lt"/>
              </a:rPr>
              <a:t>-1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better then </a:t>
            </a:r>
            <a:r>
              <a:rPr lang="en-US" sz="1600" b="1">
                <a:solidFill>
                  <a:srgbClr val="F9A751"/>
                </a:solidFill>
                <a:latin typeface="+mj-lt"/>
              </a:rPr>
              <a:t>10% agreement</a:t>
            </a:r>
            <a:endParaRPr lang="en-US" sz="1600">
              <a:solidFill>
                <a:srgbClr val="F9A75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C06421-2404-D7A2-9806-1A696E409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672" y="1278885"/>
            <a:ext cx="3393725" cy="13518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0D1FC4-CAAB-88DF-EE2B-3E62F3B7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3044304"/>
            <a:ext cx="6637121" cy="32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3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9E018-1780-BFB2-63DC-514862E4E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&#10;&#10;AI-generated content may be incorrect.">
            <a:extLst>
              <a:ext uri="{FF2B5EF4-FFF2-40B4-BE49-F238E27FC236}">
                <a16:creationId xmlns:a16="http://schemas.microsoft.com/office/drawing/2014/main" id="{44100BAD-CA3C-5EFB-E30D-CEA7CB6CC4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92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3E276-1190-AA15-2DD3-5A8C204E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Thanks for the attention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57C14-CA64-87F5-BC53-31D4069F5782}"/>
              </a:ext>
            </a:extLst>
          </p:cNvPr>
          <p:cNvSpPr txBox="1"/>
          <p:nvPr/>
        </p:nvSpPr>
        <p:spPr>
          <a:xfrm>
            <a:off x="146779" y="6165499"/>
            <a:ext cx="960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*This work was partially supported through the European Research Council through the Consolidator Grant </a:t>
            </a:r>
            <a:r>
              <a:rPr lang="en-GB" sz="1200" b="1" i="0">
                <a:solidFill>
                  <a:srgbClr val="B51700"/>
                </a:solidFill>
                <a:effectLst/>
                <a:latin typeface="+mj-lt"/>
              </a:rPr>
              <a:t>DANAE</a:t>
            </a:r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200" b="1" i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number 101087663</a:t>
            </a:r>
            <a:endParaRPr lang="en-GB" sz="1200" b="1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F4EC522-D1A8-A88C-EA46-A32DCF0D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99" y="5906959"/>
            <a:ext cx="1880801" cy="7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272FB-BD94-EB22-2C24-A569EA6E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9C356E7-C9C7-AB5A-F349-E5015251C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&#10;&#10;AI-generated content may be incorrect.">
            <a:extLst>
              <a:ext uri="{FF2B5EF4-FFF2-40B4-BE49-F238E27FC236}">
                <a16:creationId xmlns:a16="http://schemas.microsoft.com/office/drawing/2014/main" id="{78E42230-FDCE-FC54-E0DB-5117C477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92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2667A-196E-C728-C4CE-8D7191A4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971137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4626</TotalTime>
  <Words>1534</Words>
  <Application>Microsoft Office PowerPoint</Application>
  <PresentationFormat>Widescreen</PresentationFormat>
  <Paragraphs>269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Aptos Display</vt:lpstr>
      <vt:lpstr>Arial</vt:lpstr>
      <vt:lpstr>Bahnschrift Condensed</vt:lpstr>
      <vt:lpstr>Cambria Math</vt:lpstr>
      <vt:lpstr>Latin Modern Math</vt:lpstr>
      <vt:lpstr>Merriweather Sans</vt:lpstr>
      <vt:lpstr>Play</vt:lpstr>
      <vt:lpstr>Tempus Sans ITC</vt:lpstr>
      <vt:lpstr>Univers</vt:lpstr>
      <vt:lpstr>Office Theme</vt:lpstr>
      <vt:lpstr>Office Theme</vt:lpstr>
      <vt:lpstr>PowerPoint Presentation</vt:lpstr>
      <vt:lpstr>Turbocharged BULLKID-DM primer</vt:lpstr>
      <vt:lpstr>Turbocharged BULLKID-DM primer</vt:lpstr>
      <vt:lpstr>Turbocharged BULLKID-DM primer</vt:lpstr>
      <vt:lpstr>KID Signal Reconstruction</vt:lpstr>
      <vt:lpstr>KID Signal Reconstruction</vt:lpstr>
      <vt:lpstr>Whole Wafer Test with Am-241</vt:lpstr>
      <vt:lpstr>Thanks for the attention</vt:lpstr>
      <vt:lpstr>Backup Slides</vt:lpstr>
      <vt:lpstr>Calibration</vt:lpstr>
      <vt:lpstr>Phonon Leakage</vt:lpstr>
      <vt:lpstr>Background @ Sapienza</vt:lpstr>
      <vt:lpstr>Sensitivity projections</vt:lpstr>
      <vt:lpstr>Kinetic Inductance Detectors</vt:lpstr>
      <vt:lpstr>The BULLKID project</vt:lpstr>
      <vt:lpstr>BULLKID @ LNGS</vt:lpstr>
      <vt:lpstr>KIDs Readout</vt:lpstr>
      <vt:lpstr>Dark Matter – Direct Search</vt:lpstr>
      <vt:lpstr>The BULLKID-DM Experiment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Davide Quaranta</dc:creator>
  <cp:lastModifiedBy>Davide Quaranta</cp:lastModifiedBy>
  <cp:revision>11</cp:revision>
  <dcterms:created xsi:type="dcterms:W3CDTF">2025-06-13T09:50:30Z</dcterms:created>
  <dcterms:modified xsi:type="dcterms:W3CDTF">2025-06-23T18:40:10Z</dcterms:modified>
</cp:coreProperties>
</file>