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4" r:id="rId2"/>
    <p:sldId id="265" r:id="rId3"/>
    <p:sldId id="266" r:id="rId4"/>
    <p:sldId id="267" r:id="rId5"/>
    <p:sldId id="268" r:id="rId6"/>
    <p:sldId id="256" r:id="rId7"/>
    <p:sldId id="257" r:id="rId8"/>
    <p:sldId id="258" r:id="rId9"/>
    <p:sldId id="263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304" y="-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0DD232-E490-394E-BD55-529DB35289BF}" type="datetimeFigureOut">
              <a:rPr lang="en-US" smtClean="0"/>
              <a:t>3/21/12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6ABE18-D9EC-0349-9F9C-3957809516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Software and Analysis for FDIRC Prototype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Doug Roberts</a:t>
            </a:r>
          </a:p>
          <a:p>
            <a:r>
              <a:rPr lang="en-US" dirty="0" smtClean="0"/>
              <a:t>Ellie </a:t>
            </a:r>
            <a:r>
              <a:rPr lang="en-US" dirty="0" err="1" smtClean="0"/>
              <a:t>Twedt</a:t>
            </a:r>
            <a:endParaRPr lang="en-US" dirty="0" smtClean="0"/>
          </a:p>
          <a:p>
            <a:r>
              <a:rPr lang="en-US" dirty="0" smtClean="0"/>
              <a:t>University of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dictionary / LUT to determine </a:t>
            </a:r>
            <a:r>
              <a:rPr lang="en-US" dirty="0"/>
              <a:t>C</a:t>
            </a:r>
            <a:r>
              <a:rPr lang="en-US" dirty="0" smtClean="0"/>
              <a:t>herenkov angle from </a:t>
            </a:r>
            <a:r>
              <a:rPr lang="en-US" smtClean="0"/>
              <a:t>PMT hits</a:t>
            </a:r>
          </a:p>
          <a:p>
            <a:r>
              <a:rPr lang="en-US" dirty="0" smtClean="0"/>
              <a:t>Run on full dataset to validate against all “old” plots</a:t>
            </a:r>
          </a:p>
          <a:p>
            <a:r>
              <a:rPr lang="en-US" dirty="0" smtClean="0"/>
              <a:t>Reformat output of old/new simulation to make identical root trees, so common analysis code can run on both MC and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nagging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“pixel” (or channel) of PMT recorded in root tree.  Should this be in electronics space or pad space?</a:t>
            </a:r>
          </a:p>
          <a:p>
            <a:r>
              <a:rPr lang="en-US" dirty="0" smtClean="0"/>
              <a:t>Keep </a:t>
            </a:r>
            <a:r>
              <a:rPr lang="en-US" dirty="0" err="1" smtClean="0"/>
              <a:t>muons</a:t>
            </a:r>
            <a:r>
              <a:rPr lang="en-US" dirty="0" smtClean="0"/>
              <a:t> of all energies, or just those with E&gt;1.6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</a:p>
          <a:p>
            <a:r>
              <a:rPr lang="en-US" dirty="0" smtClean="0"/>
              <a:t>Currently “time” is absolute (</a:t>
            </a:r>
            <a:r>
              <a:rPr lang="en-US" dirty="0" err="1" smtClean="0"/>
              <a:t>unix</a:t>
            </a:r>
            <a:r>
              <a:rPr lang="en-US" dirty="0" smtClean="0"/>
              <a:t>) time.  Change to be relative to first event in current file?</a:t>
            </a:r>
          </a:p>
          <a:p>
            <a:r>
              <a:rPr lang="en-US" dirty="0" smtClean="0"/>
              <a:t>Common (well documented) axis/numbering system?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commit </a:t>
            </a:r>
            <a:r>
              <a:rPr lang="en-US" dirty="0" err="1" smtClean="0"/>
              <a:t>small(ish</a:t>
            </a:r>
            <a:r>
              <a:rPr lang="en-US" dirty="0" smtClean="0"/>
              <a:t>) data file (</a:t>
            </a:r>
            <a:r>
              <a:rPr lang="en-US" dirty="0" err="1" smtClean="0"/>
              <a:t>ascii</a:t>
            </a:r>
            <a:r>
              <a:rPr lang="en-US" dirty="0" smtClean="0"/>
              <a:t>) and all root code to </a:t>
            </a:r>
            <a:r>
              <a:rPr lang="en-US" dirty="0" err="1" smtClean="0"/>
              <a:t>svn</a:t>
            </a:r>
            <a:r>
              <a:rPr lang="en-US" dirty="0" smtClean="0"/>
              <a:t>.  Where?</a:t>
            </a:r>
          </a:p>
          <a:p>
            <a:r>
              <a:rPr lang="en-US" dirty="0" smtClean="0"/>
              <a:t>Common area for all CRT data, both old and new?</a:t>
            </a:r>
          </a:p>
          <a:p>
            <a:r>
              <a:rPr lang="en-US" dirty="0" smtClean="0"/>
              <a:t>Accessibility of MC for old/new?</a:t>
            </a:r>
          </a:p>
          <a:p>
            <a:r>
              <a:rPr lang="en-US" dirty="0" smtClean="0"/>
              <a:t>Format for soon-to-come CRT data same as last year?  Need different root-</a:t>
            </a:r>
            <a:r>
              <a:rPr lang="en-US" dirty="0" err="1" smtClean="0"/>
              <a:t>tuple</a:t>
            </a:r>
            <a:r>
              <a:rPr lang="en-US" dirty="0" smtClean="0"/>
              <a:t> maker, but keep consistent analysis code?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prototype will be taking data soon (hopefully!)</a:t>
            </a:r>
          </a:p>
          <a:p>
            <a:r>
              <a:rPr lang="en-US" dirty="0" smtClean="0"/>
              <a:t>We want to be ready to analyze, understand and debug data right away.</a:t>
            </a:r>
          </a:p>
          <a:p>
            <a:r>
              <a:rPr lang="en-US" dirty="0" smtClean="0"/>
              <a:t>There is a lot of preparation that can begin now.</a:t>
            </a:r>
          </a:p>
          <a:p>
            <a:r>
              <a:rPr lang="en-US" dirty="0" smtClean="0"/>
              <a:t>At the moment, I would say that we have lots of bits and pieces of things but no overarching organization structure</a:t>
            </a:r>
          </a:p>
          <a:p>
            <a:r>
              <a:rPr lang="en-US" dirty="0" smtClean="0"/>
              <a:t>On the other hand, we shouldn’t build a monster</a:t>
            </a:r>
          </a:p>
          <a:p>
            <a:r>
              <a:rPr lang="en-US" dirty="0" smtClean="0"/>
              <a:t>Ease and clarity of use is key</a:t>
            </a:r>
          </a:p>
          <a:p>
            <a:pPr lvl="1"/>
            <a:r>
              <a:rPr lang="en-US" dirty="0" smtClean="0"/>
              <a:t>Read “Documentation”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0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Data</a:t>
            </a:r>
            <a:endParaRPr lang="en-US" dirty="0"/>
          </a:p>
        </p:txBody>
      </p:sp>
      <p:pic>
        <p:nvPicPr>
          <p:cNvPr id="7" name="Content Placeholder 6" descr="CRT_Data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4" r="-741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236913" cy="4001247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Currently have a mix of ASCII, ROOT, FORTRAN, C++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That’s probably ok at the top level of this tree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 the best tool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But further down, we should converge on a format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Would like to treat MC and Data with same tools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Ideally, could apply this to 1</a:t>
            </a:r>
            <a:r>
              <a:rPr lang="en-US" baseline="30000" dirty="0" smtClean="0"/>
              <a:t>st</a:t>
            </a:r>
            <a:r>
              <a:rPr lang="en-US" dirty="0" smtClean="0"/>
              <a:t> prototype data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Probably scope creep</a:t>
            </a:r>
          </a:p>
        </p:txBody>
      </p:sp>
    </p:spTree>
    <p:extLst>
      <p:ext uri="{BB962C8B-B14F-4D97-AF65-F5344CB8AC3E}">
        <p14:creationId xmlns:p14="http://schemas.microsoft.com/office/powerpoint/2010/main" val="260651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Put Things?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Communication:</a:t>
            </a:r>
          </a:p>
          <a:p>
            <a:pPr lvl="1"/>
            <a:r>
              <a:rPr lang="en-US" dirty="0" smtClean="0"/>
              <a:t>Nicolas has created an e-mail reflector.  Please use to keep everyone in the loop.  Also helps to keep a record.</a:t>
            </a:r>
          </a:p>
          <a:p>
            <a:pPr lvl="1"/>
            <a:r>
              <a:rPr lang="en-US" dirty="0" smtClean="0"/>
              <a:t>Would </a:t>
            </a:r>
            <a:r>
              <a:rPr lang="en-US" dirty="0" err="1" smtClean="0"/>
              <a:t>HyperNews</a:t>
            </a:r>
            <a:r>
              <a:rPr lang="en-US" dirty="0" smtClean="0"/>
              <a:t> or something similar be useful?</a:t>
            </a:r>
          </a:p>
          <a:p>
            <a:pPr lvl="1"/>
            <a:r>
              <a:rPr lang="en-US" dirty="0" smtClean="0"/>
              <a:t>Regular or semi-regular meetings?</a:t>
            </a:r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Where? </a:t>
            </a:r>
            <a:r>
              <a:rPr lang="en-US" dirty="0" err="1" smtClean="0"/>
              <a:t>SuperB</a:t>
            </a:r>
            <a:r>
              <a:rPr lang="en-US" dirty="0" smtClean="0"/>
              <a:t> Wiki? Alfresco?</a:t>
            </a:r>
          </a:p>
          <a:p>
            <a:pPr lvl="1"/>
            <a:r>
              <a:rPr lang="en-US" dirty="0" smtClean="0"/>
              <a:t>Need to agree on conventions, numbering, coordinates, etc.</a:t>
            </a:r>
          </a:p>
          <a:p>
            <a:pPr lvl="2"/>
            <a:r>
              <a:rPr lang="en-US" dirty="0" smtClean="0"/>
              <a:t>Jerry has already started “Critical Dimensions” document.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Everything should be in </a:t>
            </a:r>
            <a:r>
              <a:rPr lang="en-US" dirty="0" err="1" smtClean="0"/>
              <a:t>SuperB</a:t>
            </a:r>
            <a:r>
              <a:rPr lang="en-US" dirty="0" smtClean="0"/>
              <a:t> </a:t>
            </a:r>
            <a:r>
              <a:rPr lang="en-US" dirty="0" err="1" smtClean="0"/>
              <a:t>svn</a:t>
            </a:r>
            <a:r>
              <a:rPr lang="en-US" dirty="0" smtClean="0"/>
              <a:t>.  I think this is the only way that we can easily share and collaboratively develop code.  But you have to be a </a:t>
            </a:r>
            <a:r>
              <a:rPr lang="en-US" dirty="0" err="1" smtClean="0"/>
              <a:t>SuperB</a:t>
            </a:r>
            <a:r>
              <a:rPr lang="en-US" dirty="0" smtClean="0"/>
              <a:t> member.</a:t>
            </a:r>
          </a:p>
          <a:p>
            <a:pPr lvl="1"/>
            <a:r>
              <a:rPr lang="en-US" dirty="0" smtClean="0"/>
              <a:t>Now would be a good time to start thinking about how to organize code and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1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Some CRT FORTRAN/HBOOK to</a:t>
            </a:r>
            <a:br>
              <a:rPr lang="en-US" dirty="0" smtClean="0"/>
            </a:br>
            <a:r>
              <a:rPr lang="en-US" dirty="0" smtClean="0"/>
              <a:t>C++/ROOT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behalf of Ellie </a:t>
            </a:r>
            <a:r>
              <a:rPr lang="en-US" dirty="0" err="1" smtClean="0"/>
              <a:t>Twedt</a:t>
            </a:r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smtClean="0"/>
              <a:t>of Maryland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3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855662"/>
          </a:xfrm>
        </p:spPr>
        <p:txBody>
          <a:bodyPr/>
          <a:lstStyle/>
          <a:p>
            <a:r>
              <a:rPr lang="en-US" dirty="0" smtClean="0"/>
              <a:t>CRT1 Data format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20800" y="1854200"/>
            <a:ext cx="6921500" cy="4233862"/>
            <a:chOff x="1320800" y="1417638"/>
            <a:chExt cx="6921500" cy="4233862"/>
          </a:xfrm>
        </p:grpSpPr>
        <p:sp>
          <p:nvSpPr>
            <p:cNvPr id="7" name="Rectangle 6"/>
            <p:cNvSpPr/>
            <p:nvPr/>
          </p:nvSpPr>
          <p:spPr>
            <a:xfrm>
              <a:off x="1320800" y="1417638"/>
              <a:ext cx="6921500" cy="42338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/>
                <a:t>Event</a:t>
              </a:r>
              <a:endParaRPr lang="en-US" sz="28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00200" y="1955800"/>
              <a:ext cx="6438900" cy="723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44 line Header </a:t>
              </a:r>
            </a:p>
            <a:p>
              <a:pPr algn="ctr"/>
              <a:r>
                <a:rPr lang="en-US" dirty="0" smtClean="0"/>
                <a:t>(date/time, hodoscopes, stack </a:t>
              </a:r>
              <a:r>
                <a:rPr lang="en-US" dirty="0" err="1" smtClean="0"/>
                <a:t>PMTs</a:t>
              </a:r>
              <a:r>
                <a:rPr lang="en-US" dirty="0" smtClean="0"/>
                <a:t>, trigger hits, etc.)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00200" y="2755900"/>
              <a:ext cx="6438900" cy="254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224 lines of </a:t>
              </a:r>
              <a:r>
                <a:rPr lang="en-US" sz="2400" dirty="0" err="1" smtClean="0"/>
                <a:t>fDIRC</a:t>
              </a:r>
              <a:r>
                <a:rPr lang="en-US" sz="2400" dirty="0" smtClean="0"/>
                <a:t> PMT data</a:t>
              </a:r>
            </a:p>
            <a:p>
              <a:pPr algn="ctr"/>
              <a:r>
                <a:rPr lang="en-US" dirty="0" smtClean="0"/>
                <a:t>(8 lines per BLAB2, 4 </a:t>
              </a:r>
              <a:r>
                <a:rPr lang="en-US" dirty="0" err="1" smtClean="0"/>
                <a:t>BLABs</a:t>
              </a:r>
              <a:r>
                <a:rPr lang="en-US" dirty="0" smtClean="0"/>
                <a:t> per tube, 7 tubes total)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27400" y="1211262"/>
            <a:ext cx="318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Ascii</a:t>
            </a:r>
            <a:r>
              <a:rPr lang="en-US" sz="2000" dirty="0" smtClean="0"/>
              <a:t> file from </a:t>
            </a:r>
            <a:r>
              <a:rPr lang="en-US" sz="2000" dirty="0" err="1" smtClean="0"/>
              <a:t>Kurtis</a:t>
            </a:r>
            <a:r>
              <a:rPr lang="en-US" sz="2000" dirty="0" smtClean="0"/>
              <a:t> (</a:t>
            </a:r>
            <a:r>
              <a:rPr lang="en-US" sz="2000" dirty="0" err="1" smtClean="0"/>
              <a:t>Hawii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90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status and goal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3300" y="965200"/>
            <a:ext cx="5854700" cy="48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scii</a:t>
            </a:r>
            <a:r>
              <a:rPr lang="en-US" dirty="0" smtClean="0"/>
              <a:t> data file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193800" y="1447800"/>
            <a:ext cx="5664200" cy="1435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Compiled ROOT code that creates root tree with “events” of track direction, energy, PMT hits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3300" y="2882900"/>
            <a:ext cx="5854700" cy="54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 data file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3800" y="3467100"/>
            <a:ext cx="5664200" cy="8001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Cherenkov angle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3300" y="4267200"/>
            <a:ext cx="585470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 data file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193800" y="4851400"/>
            <a:ext cx="5664200" cy="1117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Customizable compiled ROOT analysis code (skeleton)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3300" y="5981700"/>
            <a:ext cx="585470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8300" y="1740188"/>
            <a:ext cx="635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68300" y="5155624"/>
            <a:ext cx="635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4660900" y="3759200"/>
            <a:ext cx="56007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7600" y="2616200"/>
            <a:ext cx="1676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all currently done by FORTRAN code that creates PAW plots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some “old” and “new” plots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77051" y="1417638"/>
            <a:ext cx="246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Track direction:</a:t>
            </a:r>
            <a:endParaRPr lang="en-US" sz="2800" dirty="0"/>
          </a:p>
        </p:txBody>
      </p:sp>
      <p:pic>
        <p:nvPicPr>
          <p:cNvPr id="4" name="Picture 3" descr="Screen shot 2012-03-15 at 10.59.3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85" y="2499467"/>
            <a:ext cx="3012515" cy="4358533"/>
          </a:xfrm>
          <a:prstGeom prst="rect">
            <a:avLst/>
          </a:prstGeom>
        </p:spPr>
      </p:pic>
      <p:pic>
        <p:nvPicPr>
          <p:cNvPr id="5" name="Picture 4" descr="track_co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98" y="3022405"/>
            <a:ext cx="4801007" cy="3717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176" y="2029744"/>
            <a:ext cx="88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8941" y="2528171"/>
            <a:ext cx="33617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</a:t>
            </a:r>
          </a:p>
          <a:p>
            <a:r>
              <a:rPr lang="en-US" sz="1400" dirty="0" smtClean="0"/>
              <a:t>(small subset of data used in “old”)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00164" y="1598706"/>
            <a:ext cx="881530" cy="615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492312" y="1906558"/>
            <a:ext cx="615704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00958" y="1598706"/>
            <a:ext cx="880736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8941" y="1802358"/>
            <a:ext cx="450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K_y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51770" y="1279138"/>
            <a:ext cx="729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K_z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87230" y="1323295"/>
            <a:ext cx="450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K_x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5612445" y="143302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Zapf Dingbats"/>
                <a:ea typeface="Zapf Dingbats"/>
                <a:cs typeface="Zapf Dingbats"/>
              </a:rPr>
              <a:t>✖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8165" y="1756192"/>
            <a:ext cx="37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 flipV="1">
            <a:off x="6308165" y="1756192"/>
            <a:ext cx="186765" cy="31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13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some “old” and “new” plots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6118" y="881390"/>
            <a:ext cx="585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“time” of pulse in </a:t>
            </a:r>
            <a:r>
              <a:rPr lang="en-US" sz="2800" dirty="0" err="1" smtClean="0"/>
              <a:t>fDIRC</a:t>
            </a:r>
            <a:r>
              <a:rPr lang="en-US" sz="2800" dirty="0" smtClean="0"/>
              <a:t> </a:t>
            </a:r>
            <a:r>
              <a:rPr lang="en-US" sz="2800" dirty="0" err="1" smtClean="0"/>
              <a:t>PMTs</a:t>
            </a:r>
            <a:endParaRPr lang="en-US" sz="2800" dirty="0"/>
          </a:p>
        </p:txBody>
      </p:sp>
      <p:pic>
        <p:nvPicPr>
          <p:cNvPr id="4" name="Picture 3" descr="Screen shot 2012-03-15 at 10.59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19" y="1780168"/>
            <a:ext cx="3635082" cy="5077831"/>
          </a:xfrm>
          <a:prstGeom prst="rect">
            <a:avLst/>
          </a:prstGeom>
        </p:spPr>
      </p:pic>
      <p:pic>
        <p:nvPicPr>
          <p:cNvPr id="5" name="Picture 4" descr="tdc_slo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95" y="1780168"/>
            <a:ext cx="3391800" cy="498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6118" y="1410836"/>
            <a:ext cx="88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5057" y="1410836"/>
            <a:ext cx="88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1576" y="2158839"/>
            <a:ext cx="11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 #1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64824" y="3180087"/>
            <a:ext cx="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2701" y="3180087"/>
            <a:ext cx="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93105" y="4432762"/>
            <a:ext cx="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6820" y="4432762"/>
            <a:ext cx="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86820" y="5662706"/>
            <a:ext cx="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64824" y="5662706"/>
            <a:ext cx="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4824" y="1974173"/>
            <a:ext cx="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656</TotalTime>
  <Words>671</Words>
  <Application>Microsoft Macintosh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Software and Analysis for FDIRC Prototype</vt:lpstr>
      <vt:lpstr>Goal</vt:lpstr>
      <vt:lpstr>Flow of Data</vt:lpstr>
      <vt:lpstr>Where To Put Things?</vt:lpstr>
      <vt:lpstr>Converting Some CRT FORTRAN/HBOOK to C++/ROOT</vt:lpstr>
      <vt:lpstr>CRT1 Data format</vt:lpstr>
      <vt:lpstr>Current status and goal</vt:lpstr>
      <vt:lpstr>Comparison of some “old” and “new” plots</vt:lpstr>
      <vt:lpstr>Comparison of some “old” and “new” plots</vt:lpstr>
      <vt:lpstr>Still to be done</vt:lpstr>
      <vt:lpstr>Some nagging questions</vt:lpstr>
      <vt:lpstr>User Analysis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format</dc:title>
  <dc:creator>CERN User</dc:creator>
  <cp:lastModifiedBy>Douglas Roberts</cp:lastModifiedBy>
  <cp:revision>22</cp:revision>
  <dcterms:created xsi:type="dcterms:W3CDTF">2012-03-15T16:00:52Z</dcterms:created>
  <dcterms:modified xsi:type="dcterms:W3CDTF">2012-03-21T15:46:11Z</dcterms:modified>
</cp:coreProperties>
</file>