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  <p:sldMasterId id="2147483680" r:id="rId3"/>
    <p:sldMasterId id="2147483692" r:id="rId4"/>
    <p:sldMasterId id="2147483704" r:id="rId5"/>
    <p:sldMasterId id="2147483716" r:id="rId6"/>
    <p:sldMasterId id="2147483728" r:id="rId7"/>
  </p:sldMasterIdLst>
  <p:notesMasterIdLst>
    <p:notesMasterId r:id="rId50"/>
  </p:notesMasterIdLst>
  <p:handoutMasterIdLst>
    <p:handoutMasterId r:id="rId51"/>
  </p:handoutMasterIdLst>
  <p:sldIdLst>
    <p:sldId id="256" r:id="rId8"/>
    <p:sldId id="301" r:id="rId9"/>
    <p:sldId id="308" r:id="rId10"/>
    <p:sldId id="302" r:id="rId11"/>
    <p:sldId id="270" r:id="rId12"/>
    <p:sldId id="300" r:id="rId13"/>
    <p:sldId id="259" r:id="rId14"/>
    <p:sldId id="323" r:id="rId15"/>
    <p:sldId id="324" r:id="rId16"/>
    <p:sldId id="271" r:id="rId17"/>
    <p:sldId id="316" r:id="rId18"/>
    <p:sldId id="317" r:id="rId19"/>
    <p:sldId id="272" r:id="rId20"/>
    <p:sldId id="325" r:id="rId21"/>
    <p:sldId id="327" r:id="rId22"/>
    <p:sldId id="328" r:id="rId23"/>
    <p:sldId id="329" r:id="rId24"/>
    <p:sldId id="330" r:id="rId25"/>
    <p:sldId id="279" r:id="rId26"/>
    <p:sldId id="331" r:id="rId27"/>
    <p:sldId id="332" r:id="rId28"/>
    <p:sldId id="333" r:id="rId29"/>
    <p:sldId id="283" r:id="rId30"/>
    <p:sldId id="337" r:id="rId31"/>
    <p:sldId id="340" r:id="rId32"/>
    <p:sldId id="291" r:id="rId33"/>
    <p:sldId id="334" r:id="rId34"/>
    <p:sldId id="335" r:id="rId35"/>
    <p:sldId id="336" r:id="rId36"/>
    <p:sldId id="296" r:id="rId37"/>
    <p:sldId id="321" r:id="rId38"/>
    <p:sldId id="322" r:id="rId39"/>
    <p:sldId id="314" r:id="rId40"/>
    <p:sldId id="311" r:id="rId41"/>
    <p:sldId id="313" r:id="rId42"/>
    <p:sldId id="315" r:id="rId43"/>
    <p:sldId id="306" r:id="rId44"/>
    <p:sldId id="304" r:id="rId45"/>
    <p:sldId id="344" r:id="rId46"/>
    <p:sldId id="343" r:id="rId47"/>
    <p:sldId id="303" r:id="rId48"/>
    <p:sldId id="309" r:id="rId4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574" autoAdjust="0"/>
  </p:normalViewPr>
  <p:slideViewPr>
    <p:cSldViewPr snapToGrid="0" snapToObjects="1">
      <p:cViewPr varScale="1">
        <p:scale>
          <a:sx n="91" d="100"/>
          <a:sy n="91" d="100"/>
        </p:scale>
        <p:origin x="-105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t>20/03/12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t>20/03/12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436A-6F60-1C4D-A1DC-7501720DAA14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346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B3EB-2924-E043-BA86-80E35DCE5926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C38B-4934-D743-95C5-B412F4EE1465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2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6C31-0A42-4E49-8713-8F9657F35830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79C3-9599-FD47-AAA7-4632A2BE69CE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3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4A51-9659-FA4F-9E3B-84735BE706C1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CB43-7635-C74E-94F0-55C0FEF972E7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57F9-D178-AB40-A90C-20508BF11E40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F60C-6D1B-6E48-B4DB-A973507B6893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7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2C49-22FF-C04D-AC65-5C90D9FBAA65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AC4C-7335-7B4A-8019-71388BF461C2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8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F64B-C513-194F-A16B-98C46EFA3829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8F90-080D-0347-8ADF-0F18593A373C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23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50B6-7653-A646-8290-BF5690808ECA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9C40-143E-B846-8F3E-2C7305C7D0AB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5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D3F7-295F-C74B-8BB2-91DCA220AE6B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4848-89EB-834D-8432-4BAAEC5DCB9A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2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8052-47D9-1342-ABE7-37B542F0CD2A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A6C7-1114-FC44-89A7-D68D09AB2F5F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3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2497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544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58123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334591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8355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3654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91863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4937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964875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1055454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9970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9221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6027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463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573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511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899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4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41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164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619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86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22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4911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640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572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8908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7166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3620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7662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1077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03734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9681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564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24875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625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36969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0605"/>
            <a:ext cx="7772400" cy="1177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3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13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08"/>
            <a:ext cx="8229600" cy="6646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948"/>
            <a:ext cx="8229600" cy="511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2810"/>
            <a:ext cx="21336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gianluigi cibinetto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82810"/>
            <a:ext cx="3962399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second SuperB collaboration meeting - LNF Dec.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2810"/>
            <a:ext cx="21336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fld id="{C3230D63-58AF-7840-8CE8-864A2ABEC881}" type="slidenum">
              <a:rPr lang="en-US" smtClean="0">
                <a:solidFill>
                  <a:prstClr val="white"/>
                </a:solidFill>
              </a:rPr>
              <a:pPr/>
              <a:t>‹n.›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386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923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095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02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318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6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637517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842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185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18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365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474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398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488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647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653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7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36572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864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26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116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2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992F-388E-F545-9A8E-BA896A878474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C5C9-EC36-B541-A954-DDBB674C231D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4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7740-45AC-8348-B5C3-8A7AA016A4DC}" type="datetime1">
              <a:rPr lang="fr-FR"/>
              <a:pPr>
                <a:defRPr/>
              </a:pPr>
              <a:t>20/03/12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D293-8BC4-CC4A-B5D9-F56519C9F397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5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464653"/>
                </a:solidFill>
                <a:latin typeface="Arial" charset="0"/>
              </a:rPr>
              <a:t>March 20,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464653"/>
                </a:solidFill>
                <a:latin typeface="Arial" charset="0"/>
              </a:rPr>
              <a:t>F.Forti - Detector Status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4007F1-95B9-0340-963D-5502A014F092}" type="datetime1">
              <a:rPr lang="fr-FR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20/03/12</a:t>
            </a:fld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3387D25-A3D3-C346-B949-287DFC48A5DA}" type="slidenum">
              <a:rPr lang="fr-FR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1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286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rgbClr val="C0504D"/>
          </a:solidFill>
          <a:effectLst>
            <a:reflection stA="50000" endPos="54000" dist="127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349250" algn="l" defTabSz="457200" rtl="0" eaLnBrk="1" latinLnBrk="0" hangingPunct="1">
        <a:spcBef>
          <a:spcPct val="20000"/>
        </a:spcBef>
        <a:buClr>
          <a:srgbClr val="3366F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279400" algn="l" defTabSz="457200" rtl="0" eaLnBrk="1" latinLnBrk="0" hangingPunct="1">
        <a:spcBef>
          <a:spcPct val="20000"/>
        </a:spcBef>
        <a:buClr>
          <a:srgbClr val="FFFF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55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tabLst>
          <a:tab pos="9017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355600" algn="l" defTabSz="457200" rtl="0" eaLnBrk="1" latinLnBrk="0" hangingPunct="1">
        <a:spcBef>
          <a:spcPct val="20000"/>
        </a:spcBef>
        <a:buClr>
          <a:srgbClr val="0080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DCEC1C-B26B-0646-9CC7-E1B14A5E47A2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20/03/12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62BC0C-8182-E34A-B900-A1416BB07067}" type="slidenum">
              <a:rPr lang="en-US" smtClean="0">
                <a:latin typeface="Franklin Gothic Book"/>
              </a:rPr>
              <a:pPr/>
              <a:t>‹n.›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348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7142"/>
            <a:ext cx="8229600" cy="490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gianluigi cibinetto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second SuperB collaboration meeting - LNF Dec. 2011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0D63-58AF-7840-8CE8-864A2ABEC8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BCEE392-E914-42AB-A2F8-36D895886E88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20/03/12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51D4C2-141E-4BAD-AF5B-B83E9AA4F1AF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70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007.424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Detector Status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F.Forti, INFN and University, Pisa</a:t>
            </a:r>
          </a:p>
        </p:txBody>
      </p:sp>
      <p:pic>
        <p:nvPicPr>
          <p:cNvPr id="4" name="Picture 6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" y="707231"/>
            <a:ext cx="216535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948" y="483317"/>
            <a:ext cx="4100047" cy="301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9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SVT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 vert="horz">
            <a:normAutofit/>
          </a:bodyPr>
          <a:lstStyle/>
          <a:p>
            <a:r>
              <a:rPr lang="it-IT"/>
              <a:t>Giuliana Rizzo</a:t>
            </a:r>
          </a:p>
        </p:txBody>
      </p:sp>
    </p:spTree>
    <p:extLst>
      <p:ext uri="{BB962C8B-B14F-4D97-AF65-F5344CB8AC3E}">
        <p14:creationId xmlns:p14="http://schemas.microsoft.com/office/powerpoint/2010/main" val="224354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/>
          </p:cNvSpPr>
          <p:nvPr/>
        </p:nvSpPr>
        <p:spPr bwMode="auto">
          <a:xfrm>
            <a:off x="389870" y="902594"/>
            <a:ext cx="8385830" cy="56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None/>
            </a:pPr>
            <a:r>
              <a:rPr lang="en-US" u="sng" dirty="0" smtClean="0">
                <a:solidFill>
                  <a:srgbClr val="FF0000"/>
                </a:solidFill>
                <a:latin typeface="Gill Sans MT" charset="0"/>
              </a:rPr>
              <a:t>Background </a:t>
            </a:r>
            <a:r>
              <a:rPr lang="en-US" u="sng" dirty="0">
                <a:solidFill>
                  <a:srgbClr val="FF0000"/>
                </a:solidFill>
                <a:latin typeface="Gill Sans MT" charset="0"/>
              </a:rPr>
              <a:t>simulation</a:t>
            </a:r>
            <a:r>
              <a:rPr lang="en-US" sz="1600" dirty="0" smtClean="0">
                <a:solidFill>
                  <a:srgbClr val="0000E9"/>
                </a:solidFill>
                <a:latin typeface="Gill Sans MT" charset="0"/>
              </a:rPr>
              <a:t>: 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</a:rPr>
              <a:t>many tests to understand new numbers from Dec. </a:t>
            </a:r>
            <a:endParaRPr lang="en-US" sz="1600" dirty="0" smtClean="0">
              <a:solidFill>
                <a:srgbClr val="0033CC"/>
              </a:solidFill>
              <a:latin typeface="Gill Sans MT" charset="0"/>
            </a:endParaRP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Total rates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from Dec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.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production (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several sources included) too high for SVT!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Pairs increased a lot; some reasons understood and fixed, but rates still higher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+20% in inner layers +80% in outer layers, where different material close to IP can count.  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Touscheck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as high as pair in L1-5. Rad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Bhabha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 not negligible.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Some sources still to be included and new shielding configuration need to be studied 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u="sng" dirty="0" smtClean="0">
                <a:solidFill>
                  <a:srgbClr val="FF1442"/>
                </a:solidFill>
                <a:latin typeface="Gill Sans MT" charset="0"/>
              </a:rPr>
              <a:t>Joint Background Workshop with </a:t>
            </a:r>
            <a:r>
              <a:rPr lang="en-US" u="sng" dirty="0" err="1" smtClean="0">
                <a:solidFill>
                  <a:srgbClr val="FF1442"/>
                </a:solidFill>
                <a:latin typeface="Gill Sans MT" charset="0"/>
              </a:rPr>
              <a:t>BelleII</a:t>
            </a:r>
            <a:r>
              <a:rPr lang="en-US" u="sng" dirty="0" smtClean="0">
                <a:solidFill>
                  <a:srgbClr val="FF1442"/>
                </a:solidFill>
                <a:latin typeface="Gill Sans MT" charset="0"/>
              </a:rPr>
              <a:t> in Feb. very useful: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Discrepancy with </a:t>
            </a:r>
            <a:r>
              <a:rPr lang="en-US" sz="1600" dirty="0" err="1" smtClean="0">
                <a:solidFill>
                  <a:srgbClr val="008000"/>
                </a:solidFill>
                <a:latin typeface="+mn-lt"/>
              </a:rPr>
              <a:t>BelleII</a:t>
            </a:r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 pairs estimate has 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been </a:t>
            </a:r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solved and our 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result is still </a:t>
            </a:r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valid.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The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factor 15 was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due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to some “problems” in the initial </a:t>
            </a:r>
            <a:r>
              <a:rPr lang="en-US" sz="1200" dirty="0" err="1" smtClean="0">
                <a:solidFill>
                  <a:srgbClr val="0000DE"/>
                </a:solidFill>
                <a:latin typeface="+mn-lt"/>
              </a:rPr>
              <a:t>BelleII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 value and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to some misinterpretation of our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results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by Belle colleagues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.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 The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hit rates expected in Layer0 for both experiment is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consistent. </a:t>
            </a:r>
            <a:r>
              <a:rPr lang="en-US" sz="1200" dirty="0" err="1" smtClean="0">
                <a:solidFill>
                  <a:srgbClr val="0000DE"/>
                </a:solidFill>
                <a:latin typeface="+mn-lt"/>
              </a:rPr>
              <a:t>SuperB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estimates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also agrees </a:t>
            </a:r>
            <a:r>
              <a:rPr lang="en-US" sz="1200" dirty="0" smtClean="0">
                <a:solidFill>
                  <a:srgbClr val="0000DE"/>
                </a:solidFill>
                <a:latin typeface="+mn-lt"/>
              </a:rPr>
              <a:t>with </a:t>
            </a:r>
            <a:r>
              <a:rPr lang="en-US" sz="1200" dirty="0">
                <a:solidFill>
                  <a:srgbClr val="0000DE"/>
                </a:solidFill>
                <a:latin typeface="+mn-lt"/>
              </a:rPr>
              <a:t>measurement performed with SVD Belle data. </a:t>
            </a:r>
            <a:endParaRPr lang="en-US" sz="1600" dirty="0" smtClean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u="sng" dirty="0" smtClean="0">
                <a:solidFill>
                  <a:srgbClr val="FF1442"/>
                </a:solidFill>
                <a:latin typeface="Gill Sans MT" charset="0"/>
              </a:rPr>
              <a:t>Performance studies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: 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</a:rPr>
              <a:t>high background deteriorates performance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low efficiency due to analog dead time (&lt; 90 % in some layers)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Impact will be evaluated with </a:t>
            </a:r>
            <a:r>
              <a:rPr lang="en-US" sz="1400" dirty="0" err="1" smtClean="0">
                <a:solidFill>
                  <a:srgbClr val="0033CC"/>
                </a:solidFill>
                <a:latin typeface="Gill Sans MT" charset="0"/>
              </a:rPr>
              <a:t>fastsim</a:t>
            </a:r>
            <a:endParaRPr lang="en-US" sz="1400" dirty="0" smtClean="0">
              <a:solidFill>
                <a:srgbClr val="0033CC"/>
              </a:solidFill>
              <a:latin typeface="Gill Sans MT" charset="0"/>
            </a:endParaRP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High offline occupancy: ~4-6% in L0-L3 and ~2.5% in L4-5 (x5-x10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w.r.t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BaBar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)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Impact on resolution will be evaluated with </a:t>
            </a:r>
            <a:r>
              <a:rPr lang="en-US" sz="1400" dirty="0" err="1" smtClean="0">
                <a:solidFill>
                  <a:srgbClr val="0033CC"/>
                </a:solidFill>
                <a:latin typeface="Gill Sans MT" charset="0"/>
              </a:rPr>
              <a:t>fastsim</a:t>
            </a: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Can affect reconstruction (difficult to evaluate the impact but need to face issue)</a:t>
            </a:r>
          </a:p>
          <a:p>
            <a:pPr marL="273050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Many tests done to check discrepancy among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fullsim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 and </a:t>
            </a:r>
            <a:r>
              <a:rPr lang="en-US" sz="1600" dirty="0" err="1">
                <a:solidFill>
                  <a:srgbClr val="0033CC"/>
                </a:solidFill>
                <a:latin typeface="Gill Sans MT" charset="0"/>
              </a:rPr>
              <a:t>fastsim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(for background studies);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fastim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 tools to study SVT performance in high occupancy almost ready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u="sng" dirty="0" smtClean="0">
                <a:solidFill>
                  <a:srgbClr val="FF1442"/>
                </a:solidFill>
                <a:latin typeface="Gill Sans MT" charset="0"/>
              </a:rPr>
              <a:t>R&amp;D on pixel:</a:t>
            </a:r>
            <a:r>
              <a:rPr lang="en-US" dirty="0" smtClean="0">
                <a:solidFill>
                  <a:srgbClr val="0000DE"/>
                </a:solidFill>
                <a:latin typeface="Gill Sans MT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</a:rPr>
              <a:t>INMAPS chips received and under test now</a:t>
            </a:r>
          </a:p>
        </p:txBody>
      </p:sp>
      <p:sp>
        <p:nvSpPr>
          <p:cNvPr id="33" name="Rectangle 2"/>
          <p:cNvSpPr>
            <a:spLocks noGrp="1"/>
          </p:cNvSpPr>
          <p:nvPr>
            <p:ph type="title"/>
          </p:nvPr>
        </p:nvSpPr>
        <p:spPr>
          <a:xfrm>
            <a:off x="103093" y="143668"/>
            <a:ext cx="8418607" cy="7187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1442"/>
                </a:solidFill>
              </a:rPr>
              <a:t>SVT – Some </a:t>
            </a:r>
            <a:r>
              <a:rPr lang="en-US" dirty="0" err="1" smtClean="0">
                <a:solidFill>
                  <a:srgbClr val="FF1442"/>
                </a:solidFill>
              </a:rPr>
              <a:t>highligths</a:t>
            </a:r>
            <a:r>
              <a:rPr lang="en-US" dirty="0" smtClean="0">
                <a:solidFill>
                  <a:srgbClr val="FF1442"/>
                </a:solidFill>
              </a:rPr>
              <a:t> since Dec.</a:t>
            </a:r>
            <a:endParaRPr lang="en-US" dirty="0">
              <a:solidFill>
                <a:srgbClr val="FF144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1100" y="4211310"/>
            <a:ext cx="1778000" cy="461665"/>
          </a:xfrm>
          <a:prstGeom prst="rect">
            <a:avLst/>
          </a:prstGeom>
          <a:solidFill>
            <a:srgbClr val="FFF86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Gill Sans MT" charset="0"/>
              </a:rPr>
              <a:t>x5 </a:t>
            </a:r>
            <a:r>
              <a:rPr lang="en-US" sz="1200" dirty="0">
                <a:solidFill>
                  <a:srgbClr val="008000"/>
                </a:solidFill>
                <a:latin typeface="Gill Sans MT" charset="0"/>
              </a:rPr>
              <a:t>safety included, </a:t>
            </a:r>
            <a:endParaRPr lang="en-US" sz="1200" dirty="0" smtClean="0">
              <a:solidFill>
                <a:srgbClr val="008000"/>
              </a:solidFill>
              <a:latin typeface="Gill Sans MT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Gill Sans MT" charset="0"/>
              </a:rPr>
              <a:t>some </a:t>
            </a:r>
            <a:r>
              <a:rPr lang="en-US" sz="1200" dirty="0">
                <a:solidFill>
                  <a:srgbClr val="008000"/>
                </a:solidFill>
                <a:latin typeface="Gill Sans MT" charset="0"/>
              </a:rPr>
              <a:t>source still </a:t>
            </a:r>
            <a:r>
              <a:rPr lang="en-US" sz="1200" dirty="0" smtClean="0">
                <a:solidFill>
                  <a:srgbClr val="008000"/>
                </a:solidFill>
                <a:latin typeface="Gill Sans MT" charset="0"/>
              </a:rPr>
              <a:t>missing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551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27" y="4048013"/>
            <a:ext cx="2066173" cy="1293174"/>
          </a:xfrm>
          <a:prstGeom prst="rect">
            <a:avLst/>
          </a:prstGeom>
        </p:spPr>
      </p:pic>
      <p:sp>
        <p:nvSpPr>
          <p:cNvPr id="31" name="Rectangle 3"/>
          <p:cNvSpPr>
            <a:spLocks/>
          </p:cNvSpPr>
          <p:nvPr/>
        </p:nvSpPr>
        <p:spPr bwMode="auto">
          <a:xfrm>
            <a:off x="114300" y="1384746"/>
            <a:ext cx="8487430" cy="192995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Silicon Sensors</a:t>
            </a:r>
            <a:r>
              <a:rPr lang="en-US" dirty="0" smtClean="0">
                <a:solidFill>
                  <a:srgbClr val="0033CC"/>
                </a:solidFill>
                <a:latin typeface="Gill Sans MT" charset="0"/>
              </a:rPr>
              <a:t>: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geometry defined and detailed parameters provided noise evaluation.</a:t>
            </a:r>
          </a:p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err="1" smtClean="0">
                <a:solidFill>
                  <a:srgbClr val="0033CC"/>
                </a:solidFill>
                <a:latin typeface="Gill Sans MT" charset="0"/>
              </a:rPr>
              <a:t>Fanouts</a:t>
            </a: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: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Layer0 - some 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details still to be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defined. 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Layer1-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5 - 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prototypes in production at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CERN</a:t>
            </a:r>
            <a:endParaRPr lang="en-US" u="sng" dirty="0" smtClean="0">
              <a:solidFill>
                <a:srgbClr val="0033CC"/>
              </a:solidFill>
              <a:latin typeface="Gill Sans MT" charset="0"/>
            </a:endParaRPr>
          </a:p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FE </a:t>
            </a:r>
            <a:r>
              <a:rPr lang="en-US" u="sng" dirty="0">
                <a:solidFill>
                  <a:srgbClr val="0033CC"/>
                </a:solidFill>
                <a:latin typeface="Gill Sans MT" charset="0"/>
              </a:rPr>
              <a:t>chip </a:t>
            </a: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development: </a:t>
            </a:r>
            <a:r>
              <a:rPr lang="en-US" sz="1600" dirty="0" smtClean="0">
                <a:solidFill>
                  <a:srgbClr val="008000"/>
                </a:solidFill>
                <a:latin typeface="Gill Sans MT" charset="0"/>
              </a:rPr>
              <a:t>Readout </a:t>
            </a:r>
            <a:r>
              <a:rPr lang="en-US" sz="1600" dirty="0">
                <a:solidFill>
                  <a:srgbClr val="008000"/>
                </a:solidFill>
                <a:latin typeface="Gill Sans MT" charset="0"/>
              </a:rPr>
              <a:t>architecture simulated (VHDL): 100% digital efficiency achievable even for high Layer0 rates (2 MHz/strip)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.  </a:t>
            </a:r>
            <a:endParaRPr lang="en-US" sz="1600" dirty="0" smtClean="0">
              <a:solidFill>
                <a:srgbClr val="0033CC"/>
              </a:solidFill>
              <a:latin typeface="Gill Sans MT" charset="0"/>
            </a:endParaRP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“</a:t>
            </a:r>
            <a:r>
              <a:rPr lang="en-US" sz="1400" dirty="0">
                <a:solidFill>
                  <a:srgbClr val="0033CC"/>
                </a:solidFill>
                <a:latin typeface="Gill Sans MT" charset="0"/>
              </a:rPr>
              <a:t>A</a:t>
            </a:r>
            <a:r>
              <a:rPr lang="en-US" sz="1400" dirty="0" smtClean="0">
                <a:solidFill>
                  <a:srgbClr val="0033CC"/>
                </a:solidFill>
                <a:latin typeface="Gill Sans MT" charset="0"/>
              </a:rPr>
              <a:t>nalog” inefficiency and hit time resolution simulated with present FE design. </a:t>
            </a:r>
          </a:p>
          <a:p>
            <a:pPr marL="730250" lvl="1" indent="-2730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1400" dirty="0" smtClean="0">
                <a:solidFill>
                  <a:srgbClr val="008000"/>
                </a:solidFill>
                <a:latin typeface="Gill Sans MT" charset="0"/>
              </a:rPr>
              <a:t>Shaping time reduction for some layers under evaluation to mitigate background impact.</a:t>
            </a:r>
          </a:p>
        </p:txBody>
      </p:sp>
      <p:sp>
        <p:nvSpPr>
          <p:cNvPr id="33" name="Rectangle 2"/>
          <p:cNvSpPr>
            <a:spLocks noGrp="1"/>
          </p:cNvSpPr>
          <p:nvPr>
            <p:ph type="title"/>
          </p:nvPr>
        </p:nvSpPr>
        <p:spPr>
          <a:xfrm>
            <a:off x="103093" y="143668"/>
            <a:ext cx="8418607" cy="7187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1442"/>
                </a:solidFill>
              </a:rPr>
              <a:t>SVT-Detector Design and TDR status</a:t>
            </a:r>
            <a:endParaRPr lang="en-US" dirty="0">
              <a:solidFill>
                <a:srgbClr val="FF14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881072"/>
            <a:ext cx="4356100" cy="400110"/>
          </a:xfrm>
          <a:prstGeom prst="rect">
            <a:avLst/>
          </a:prstGeom>
          <a:solidFill>
            <a:srgbClr val="FFB6EB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1442"/>
                </a:solidFill>
                <a:latin typeface="Gill Sans MT" charset="0"/>
              </a:rPr>
              <a:t>Activities almost completed </a:t>
            </a:r>
            <a:r>
              <a:rPr lang="en-US" sz="2000" u="sng" dirty="0" smtClean="0">
                <a:solidFill>
                  <a:srgbClr val="FF1442"/>
                </a:solidFill>
                <a:latin typeface="Gill Sans MT" charset="0"/>
              </a:rPr>
              <a:t>in </a:t>
            </a:r>
            <a:r>
              <a:rPr lang="en-US" sz="2000" u="sng" dirty="0">
                <a:solidFill>
                  <a:srgbClr val="FF1442"/>
                </a:solidFill>
                <a:latin typeface="Gill Sans MT" charset="0"/>
              </a:rPr>
              <a:t>all areas</a:t>
            </a:r>
            <a:endParaRPr lang="en-US" sz="2000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65100" y="3086100"/>
            <a:ext cx="8737600" cy="8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Peripheral Electronics:  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p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rogress on definition of HDI components, connectors, copper bus &amp; transition cards. </a:t>
            </a:r>
            <a:r>
              <a:rPr lang="en-US" sz="1600" dirty="0">
                <a:solidFill>
                  <a:srgbClr val="0033CC"/>
                </a:solidFill>
                <a:latin typeface="Gill Sans MT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Gill Sans MT" charset="0"/>
              </a:rPr>
              <a:t>Some work still needed </a:t>
            </a:r>
          </a:p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DAQ &amp; </a:t>
            </a:r>
            <a:r>
              <a:rPr lang="en-US" u="sng" dirty="0" err="1" smtClean="0">
                <a:solidFill>
                  <a:srgbClr val="0033CC"/>
                </a:solidFill>
                <a:latin typeface="Gill Sans MT" charset="0"/>
              </a:rPr>
              <a:t>FEboard</a:t>
            </a: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: 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Electronics load </a:t>
            </a:r>
            <a:r>
              <a:rPr lang="en-US" sz="1600" dirty="0" err="1" smtClean="0">
                <a:solidFill>
                  <a:srgbClr val="0033CC"/>
                </a:solidFill>
                <a:latin typeface="Gill Sans MT" charset="0"/>
              </a:rPr>
              <a:t>reavaluated</a:t>
            </a:r>
            <a:r>
              <a:rPr lang="en-US" sz="1600" dirty="0" smtClean="0">
                <a:solidFill>
                  <a:srgbClr val="0033CC"/>
                </a:solidFill>
                <a:latin typeface="Gill Sans MT" charset="0"/>
              </a:rPr>
              <a:t> with new inputs (new geometry and back. rates)</a:t>
            </a:r>
          </a:p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>
                <a:solidFill>
                  <a:srgbClr val="0033CC"/>
                </a:solidFill>
                <a:latin typeface="Gill Sans MT" charset="0"/>
              </a:rPr>
              <a:t>Performance studies</a:t>
            </a:r>
            <a:r>
              <a:rPr lang="en-US" dirty="0">
                <a:solidFill>
                  <a:srgbClr val="0033CC"/>
                </a:solidFill>
                <a:latin typeface="Gill Sans MT" charset="0"/>
              </a:rPr>
              <a:t>: 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some work still needed </a:t>
            </a:r>
            <a:endParaRPr lang="en-US" dirty="0" smtClean="0">
              <a:solidFill>
                <a:srgbClr val="0033CC"/>
              </a:solidFill>
              <a:latin typeface="Gill Sans M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8100" y="806670"/>
            <a:ext cx="3657600" cy="595548"/>
          </a:xfrm>
          <a:prstGeom prst="rect">
            <a:avLst/>
          </a:prstGeom>
          <a:solidFill>
            <a:srgbClr val="FFF862"/>
          </a:solidFill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dirty="0">
                <a:solidFill>
                  <a:srgbClr val="FF1442"/>
                </a:solidFill>
                <a:latin typeface="Gill Sans MT" charset="0"/>
              </a:rPr>
              <a:t>Complete the work in ~1-2 months then concentrate on TDR 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6114" y="4913378"/>
            <a:ext cx="4815713" cy="427809"/>
          </a:xfrm>
          <a:prstGeom prst="rect">
            <a:avLst/>
          </a:prstGeom>
          <a:noFill/>
          <a:ln>
            <a:solidFill>
              <a:srgbClr val="FF1442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200" dirty="0" smtClean="0">
                <a:solidFill>
                  <a:srgbClr val="FF1442"/>
                </a:solidFill>
                <a:latin typeface="Gill Sans MT" charset="0"/>
              </a:rPr>
              <a:t>Insert a temporary cage to make SVT/Be pipe more rigid then</a:t>
            </a:r>
            <a:r>
              <a:rPr lang="en-US" sz="1200" dirty="0" smtClean="0">
                <a:solidFill>
                  <a:srgbClr val="008000"/>
                </a:solidFill>
                <a:latin typeface="Gill Sans MT" charset="0"/>
              </a:rPr>
              <a:t> slide </a:t>
            </a:r>
            <a:r>
              <a:rPr lang="en-US" sz="1200" dirty="0" err="1" smtClean="0">
                <a:solidFill>
                  <a:srgbClr val="FF1442"/>
                </a:solidFill>
                <a:latin typeface="Gill Sans MT" charset="0"/>
              </a:rPr>
              <a:t>criostats</a:t>
            </a:r>
            <a:r>
              <a:rPr lang="en-US" sz="1200" dirty="0" smtClean="0">
                <a:solidFill>
                  <a:srgbClr val="FF1442"/>
                </a:solidFill>
                <a:latin typeface="Gill Sans MT" charset="0"/>
              </a:rPr>
              <a:t>, W conical shields, cage + </a:t>
            </a:r>
            <a:r>
              <a:rPr lang="en-US" sz="1200" dirty="0" err="1" smtClean="0">
                <a:solidFill>
                  <a:srgbClr val="FF1442"/>
                </a:solidFill>
                <a:latin typeface="Gill Sans MT" charset="0"/>
              </a:rPr>
              <a:t>SVT</a:t>
            </a:r>
            <a:r>
              <a:rPr lang="en-US" sz="1200" dirty="0" err="1">
                <a:solidFill>
                  <a:srgbClr val="FF1442"/>
                </a:solidFill>
                <a:latin typeface="Gill Sans MT" charset="0"/>
              </a:rPr>
              <a:t>+Be</a:t>
            </a:r>
            <a:r>
              <a:rPr lang="en-US" sz="1200" dirty="0">
                <a:solidFill>
                  <a:srgbClr val="FF1442"/>
                </a:solidFill>
                <a:latin typeface="Gill Sans MT" charset="0"/>
              </a:rPr>
              <a:t> pipe</a:t>
            </a:r>
            <a:r>
              <a:rPr lang="en-US" sz="1200" dirty="0" smtClean="0">
                <a:solidFill>
                  <a:srgbClr val="FF1442"/>
                </a:solidFill>
                <a:latin typeface="Gill Sans MT" charset="0"/>
              </a:rPr>
              <a:t> </a:t>
            </a:r>
            <a:r>
              <a:rPr lang="en-US" sz="1200" dirty="0" err="1" smtClean="0">
                <a:solidFill>
                  <a:srgbClr val="FF1442"/>
                </a:solidFill>
                <a:latin typeface="Gill Sans MT" charset="0"/>
              </a:rPr>
              <a:t>w.r.t</a:t>
            </a:r>
            <a:r>
              <a:rPr lang="en-US" sz="1200" dirty="0" smtClean="0">
                <a:solidFill>
                  <a:srgbClr val="FF1442"/>
                </a:solidFill>
                <a:latin typeface="Gill Sans MT" charset="0"/>
              </a:rPr>
              <a:t> W </a:t>
            </a:r>
            <a:r>
              <a:rPr lang="en-US" sz="1200" dirty="0" err="1" smtClean="0">
                <a:solidFill>
                  <a:srgbClr val="FF1442"/>
                </a:solidFill>
                <a:latin typeface="Gill Sans MT" charset="0"/>
              </a:rPr>
              <a:t>cilindrical</a:t>
            </a:r>
            <a:r>
              <a:rPr lang="en-US" sz="1200" dirty="0" smtClean="0">
                <a:solidFill>
                  <a:srgbClr val="FF1442"/>
                </a:solidFill>
                <a:latin typeface="Gill Sans MT" charset="0"/>
              </a:rPr>
              <a:t> shields   </a:t>
            </a:r>
            <a:endParaRPr lang="en-US" sz="1200" dirty="0">
              <a:solidFill>
                <a:srgbClr val="FF1442"/>
              </a:solidFill>
              <a:latin typeface="Gill Sans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5473700"/>
            <a:ext cx="8634120" cy="1143675"/>
          </a:xfrm>
          <a:prstGeom prst="rect">
            <a:avLst/>
          </a:prstGeom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165100" y="4338891"/>
            <a:ext cx="5473700" cy="9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charset="2"/>
              <a:buChar char="Ø"/>
            </a:pPr>
            <a:r>
              <a:rPr lang="en-US" u="sng" dirty="0" smtClean="0">
                <a:solidFill>
                  <a:srgbClr val="0033CC"/>
                </a:solidFill>
                <a:latin typeface="Gill Sans MT" charset="0"/>
              </a:rPr>
              <a:t>Mechanics: </a:t>
            </a:r>
            <a:r>
              <a:rPr lang="en-US" sz="1600" dirty="0" smtClean="0">
                <a:solidFill>
                  <a:srgbClr val="008000"/>
                </a:solidFill>
                <a:latin typeface="Gill Sans MT" charset="0"/>
              </a:rPr>
              <a:t>Detailed </a:t>
            </a:r>
            <a:r>
              <a:rPr lang="en-US" sz="1600" dirty="0">
                <a:solidFill>
                  <a:srgbClr val="008000"/>
                </a:solidFill>
                <a:latin typeface="Gill Sans MT" charset="0"/>
              </a:rPr>
              <a:t>procedure for quick demounting defined (presentation at the Integration </a:t>
            </a:r>
            <a:r>
              <a:rPr lang="en-US" sz="1600" dirty="0" smtClean="0">
                <a:solidFill>
                  <a:srgbClr val="008000"/>
                </a:solidFill>
                <a:latin typeface="Gill Sans MT" charset="0"/>
              </a:rPr>
              <a:t>session). </a:t>
            </a:r>
            <a:r>
              <a:rPr lang="en-US" sz="1600" dirty="0">
                <a:solidFill>
                  <a:srgbClr val="0000DE"/>
                </a:solidFill>
                <a:latin typeface="Gill Sans MT" charset="0"/>
              </a:rPr>
              <a:t> </a:t>
            </a:r>
            <a:endParaRPr lang="en-US" sz="1600" dirty="0" smtClean="0">
              <a:solidFill>
                <a:srgbClr val="0000DE"/>
              </a:solidFill>
              <a:latin typeface="Gill Sans MT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51100" y="5283200"/>
            <a:ext cx="1143000" cy="622300"/>
          </a:xfrm>
          <a:prstGeom prst="straightConnector1">
            <a:avLst/>
          </a:prstGeom>
          <a:ln>
            <a:solidFill>
              <a:srgbClr val="FF144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25600" y="5341187"/>
            <a:ext cx="431800" cy="564313"/>
          </a:xfrm>
          <a:prstGeom prst="straightConnector1">
            <a:avLst/>
          </a:prstGeom>
          <a:ln>
            <a:solidFill>
              <a:srgbClr val="FF144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58527" y="5295900"/>
            <a:ext cx="1380373" cy="355600"/>
          </a:xfrm>
          <a:prstGeom prst="straightConnector1">
            <a:avLst/>
          </a:prstGeom>
          <a:ln>
            <a:solidFill>
              <a:srgbClr val="FF144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3653971" y="5341187"/>
            <a:ext cx="575129" cy="411913"/>
          </a:xfrm>
          <a:prstGeom prst="straightConnector1">
            <a:avLst/>
          </a:prstGeom>
          <a:ln>
            <a:solidFill>
              <a:srgbClr val="FF144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58213" y="5067300"/>
            <a:ext cx="1782387" cy="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2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DCH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Giuseppe Finocchiaro and Mike Roney</a:t>
            </a:r>
          </a:p>
        </p:txBody>
      </p:sp>
    </p:spTree>
    <p:extLst>
      <p:ext uri="{BB962C8B-B14F-4D97-AF65-F5344CB8AC3E}">
        <p14:creationId xmlns:p14="http://schemas.microsoft.com/office/powerpoint/2010/main" val="11346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814" y="90088"/>
            <a:ext cx="8229600" cy="7286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Beam test of Prototype2 at BTF</a:t>
            </a:r>
          </a:p>
        </p:txBody>
      </p:sp>
      <p:sp>
        <p:nvSpPr>
          <p:cNvPr id="15366" name="Content Placeholder 5"/>
          <p:cNvSpPr>
            <a:spLocks noGrp="1"/>
          </p:cNvSpPr>
          <p:nvPr>
            <p:ph sz="quarter" idx="1"/>
          </p:nvPr>
        </p:nvSpPr>
        <p:spPr>
          <a:xfrm>
            <a:off x="0" y="784699"/>
            <a:ext cx="7331277" cy="51371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2.5m</a:t>
            </a: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 long prototype with 28 sense wires arranged in 8 layers</a:t>
            </a:r>
          </a:p>
          <a:p>
            <a:pPr lvl="1" eaLnBrk="1" hangingPunct="1"/>
            <a:r>
              <a:rPr lang="en-US" sz="1800" dirty="0" smtClean="0">
                <a:ea typeface="ＭＳ Ｐゴシック" pitchFamily="-112" charset="-128"/>
                <a:cs typeface="ＭＳ Ｐゴシック" pitchFamily="-112" charset="-128"/>
              </a:rPr>
              <a:t>Goal: study DCH response from single clusters in a realistic environment, and serve as a test bench for the final FEE and for test of DCH trigger 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/>
          <a:stretch/>
        </p:blipFill>
        <p:spPr>
          <a:xfrm>
            <a:off x="7141893" y="175300"/>
            <a:ext cx="1905645" cy="1737625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2" y="2337665"/>
            <a:ext cx="5032214" cy="3774161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84031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224" y="3519261"/>
            <a:ext cx="1805164" cy="26654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607" y="3492077"/>
            <a:ext cx="1805163" cy="2665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65308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Analysis of Proto2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251544" y="1572720"/>
            <a:ext cx="4733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Analysis status will be reviewed 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during the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meeting. Examples: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Tracking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comparison of cluster counting and dE/dx performances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164" y="3212031"/>
            <a:ext cx="2078085" cy="306842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533594" y="4820064"/>
            <a:ext cx="1365541" cy="461665"/>
          </a:xfrm>
          <a:prstGeom prst="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70% </a:t>
            </a:r>
            <a:r>
              <a:rPr lang="en-US" sz="1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trunc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. mean dE/dx - </a:t>
            </a:r>
            <a:r>
              <a:rPr lang="en-US" sz="1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10 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samples</a:t>
            </a:r>
            <a:endParaRPr lang="en-US" sz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322" y="930429"/>
            <a:ext cx="2056989" cy="311934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458041" y="4822264"/>
            <a:ext cx="1322384" cy="461665"/>
          </a:xfrm>
          <a:prstGeom prst="rect">
            <a:avLst/>
          </a:prstGeom>
          <a:solidFill>
            <a:srgbClr val="E6B9B8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Counted clusters - </a:t>
            </a:r>
            <a:r>
              <a:rPr lang="en-US" sz="1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10 </a:t>
            </a:r>
            <a:r>
              <a:rPr lang="en-US" sz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samples</a:t>
            </a:r>
            <a:endParaRPr lang="en-US" sz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762272"/>
            <a:ext cx="7982398" cy="527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Progress on the DCH technical design, including:</a:t>
            </a:r>
          </a:p>
          <a:p>
            <a:pPr lvl="1"/>
            <a:r>
              <a:rPr lang="en-US" sz="2000" dirty="0" smtClean="0"/>
              <a:t>services (shielding, support for electronics)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2667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integration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266700" lvl="1" indent="0">
              <a:buNone/>
            </a:pPr>
            <a:endParaRPr lang="en-US" sz="20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1" name="Picture 10" descr="Chamber_3d_electornic_support.png"/>
          <p:cNvPicPr>
            <a:picLocks noChangeAspect="1"/>
          </p:cNvPicPr>
          <p:nvPr/>
        </p:nvPicPr>
        <p:blipFill rotWithShape="1">
          <a:blip r:embed="rId2"/>
          <a:srcRect l="5155" t="15969" r="3316" b="6725"/>
          <a:stretch/>
        </p:blipFill>
        <p:spPr>
          <a:xfrm>
            <a:off x="560036" y="1654986"/>
            <a:ext cx="2588824" cy="179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 Mar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3rd SuperB Meeting - LNF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4CA-72BC-504F-BEA7-D741BF12C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" name="Picture 17" descr="Quoted_detail_FW.png"/>
          <p:cNvPicPr>
            <a:picLocks noChangeAspect="1"/>
          </p:cNvPicPr>
          <p:nvPr/>
        </p:nvPicPr>
        <p:blipFill rotWithShape="1">
          <a:blip r:embed="rId3"/>
          <a:srcRect l="10607" r="8035" b="11005"/>
          <a:stretch/>
        </p:blipFill>
        <p:spPr>
          <a:xfrm>
            <a:off x="6019800" y="2083913"/>
            <a:ext cx="2499282" cy="2756703"/>
          </a:xfrm>
          <a:prstGeom prst="rect">
            <a:avLst/>
          </a:prstGeom>
        </p:spPr>
      </p:pic>
      <p:pic>
        <p:nvPicPr>
          <p:cNvPr id="19" name="Picture 18" descr="Quoted_section.png"/>
          <p:cNvPicPr>
            <a:picLocks noChangeAspect="1"/>
          </p:cNvPicPr>
          <p:nvPr/>
        </p:nvPicPr>
        <p:blipFill rotWithShape="1">
          <a:blip r:embed="rId4"/>
          <a:srcRect l="7369" t="7315" r="12132"/>
          <a:stretch/>
        </p:blipFill>
        <p:spPr>
          <a:xfrm>
            <a:off x="2971749" y="2897312"/>
            <a:ext cx="2593843" cy="3648012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endCxn id="18" idx="1"/>
          </p:cNvCxnSpPr>
          <p:nvPr/>
        </p:nvCxnSpPr>
        <p:spPr>
          <a:xfrm flipV="1">
            <a:off x="5203126" y="3462265"/>
            <a:ext cx="816674" cy="803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6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530" y="161238"/>
            <a:ext cx="8637640" cy="1143000"/>
          </a:xfrm>
        </p:spPr>
        <p:txBody>
          <a:bodyPr/>
          <a:lstStyle/>
          <a:p>
            <a:r>
              <a:rPr lang="en-US" dirty="0" smtClean="0"/>
              <a:t>TRIUMF DCH beam test </a:t>
            </a:r>
            <a:r>
              <a:rPr lang="en-US" dirty="0" err="1" smtClean="0"/>
              <a:t>dE/dx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67721" y="1447800"/>
            <a:ext cx="4321449" cy="4572000"/>
          </a:xfrm>
        </p:spPr>
        <p:txBody>
          <a:bodyPr/>
          <a:lstStyle/>
          <a:p>
            <a:r>
              <a:rPr lang="en-US" dirty="0" smtClean="0"/>
              <a:t>Study PID performance using standard readout for comparison to cluster counting.</a:t>
            </a:r>
          </a:p>
          <a:p>
            <a:r>
              <a:rPr lang="en-US" dirty="0" smtClean="0"/>
              <a:t>Can perhaps do better than traditional truncated mean by looking at distribution of energies among the samples recorded by 40 layer DCH.</a:t>
            </a:r>
          </a:p>
          <a:p>
            <a:r>
              <a:rPr lang="en-US" dirty="0" err="1" smtClean="0"/>
              <a:t>dE/dx</a:t>
            </a:r>
            <a:r>
              <a:rPr lang="en-US" dirty="0" smtClean="0"/>
              <a:t> plus cluster counting should give best performance</a:t>
            </a:r>
            <a:endParaRPr lang="en-US" dirty="0"/>
          </a:p>
        </p:txBody>
      </p:sp>
      <p:pic>
        <p:nvPicPr>
          <p:cNvPr id="8" name="Picture 7" descr="PiMuSeparati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1" y="1428872"/>
            <a:ext cx="455593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530" y="5762732"/>
            <a:ext cx="161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erpetua"/>
              </a:rPr>
              <a:t>Rocky So, UBC</a:t>
            </a:r>
            <a:endParaRPr lang="en-US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0" y="3016250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  <a:latin typeface="Times New Roman"/>
                <a:cs typeface="Times New Roman"/>
              </a:rPr>
              <a:t>truncated mean only</a:t>
            </a:r>
            <a:endParaRPr lang="en-US" sz="1400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850" y="275738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mean + shape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2971800" y="2724150"/>
            <a:ext cx="844550" cy="476250"/>
          </a:xfrm>
          <a:prstGeom prst="line">
            <a:avLst/>
          </a:prstGeom>
          <a:ln>
            <a:solidFill>
              <a:srgbClr val="FF00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971800" y="2540000"/>
            <a:ext cx="844551" cy="3937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4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" y="-394422"/>
            <a:ext cx="9479936" cy="1143000"/>
          </a:xfrm>
        </p:spPr>
        <p:txBody>
          <a:bodyPr/>
          <a:lstStyle/>
          <a:p>
            <a:r>
              <a:rPr lang="en-US" dirty="0" smtClean="0"/>
              <a:t>Amplifier properties: noise and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979" y="805158"/>
            <a:ext cx="4631889" cy="2581626"/>
          </a:xfrm>
        </p:spPr>
        <p:txBody>
          <a:bodyPr/>
          <a:lstStyle/>
          <a:p>
            <a:r>
              <a:rPr lang="en-US" dirty="0" smtClean="0"/>
              <a:t>Quantify impact of noise by slew: change in measured drift time for 1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change in threshold.</a:t>
            </a:r>
          </a:p>
          <a:p>
            <a:pPr lvl="1"/>
            <a:r>
              <a:rPr lang="en-US" dirty="0" smtClean="0"/>
              <a:t>no TDC; time extracted from waveform.</a:t>
            </a:r>
          </a:p>
          <a:p>
            <a:pPr lvl="1"/>
            <a:r>
              <a:rPr lang="en-US" dirty="0" smtClean="0"/>
              <a:t>results are comparable to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49" y="744721"/>
            <a:ext cx="4210051" cy="2997554"/>
          </a:xfrm>
        </p:spPr>
        <p:txBody>
          <a:bodyPr/>
          <a:lstStyle/>
          <a:p>
            <a:r>
              <a:rPr lang="en-US" dirty="0" smtClean="0"/>
              <a:t>One goal was to check whether Montreal amplifier prototype had adequate bandwidth for cluster counting.</a:t>
            </a:r>
          </a:p>
          <a:p>
            <a:r>
              <a:rPr lang="en-US" dirty="0" smtClean="0"/>
              <a:t>Bandwidth limitation of readout limits usefulness of test.  New data this summer. </a:t>
            </a:r>
            <a:endParaRPr lang="en-US" dirty="0"/>
          </a:p>
        </p:txBody>
      </p:sp>
      <p:pic>
        <p:nvPicPr>
          <p:cNvPr id="5" name="Picture 4" descr="FFT-Run175-overlaid-c.eps"/>
          <p:cNvPicPr>
            <a:picLocks noChangeAspect="1"/>
          </p:cNvPicPr>
          <p:nvPr/>
        </p:nvPicPr>
        <p:blipFill>
          <a:blip r:embed="rId2"/>
          <a:srcRect r="6349"/>
          <a:stretch>
            <a:fillRect/>
          </a:stretch>
        </p:blipFill>
        <p:spPr>
          <a:xfrm>
            <a:off x="4971838" y="3774599"/>
            <a:ext cx="3993598" cy="288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1158" y="4252582"/>
            <a:ext cx="300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FFT 140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MeV/c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π/μ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 waveform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6138" y="4654462"/>
            <a:ext cx="327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FFT of waveform with no beam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004" y="5023794"/>
            <a:ext cx="199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erpetua"/>
              </a:rPr>
              <a:t>no information above ~250 MHz</a:t>
            </a:r>
            <a:endParaRPr lang="en-US" dirty="0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6361537" y="5346960"/>
            <a:ext cx="334467" cy="32316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ime sl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27" y="3500184"/>
            <a:ext cx="4149120" cy="31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PID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Nicolas Arnaud and Jerry Va’vra</a:t>
            </a:r>
          </a:p>
        </p:txBody>
      </p:sp>
    </p:spTree>
    <p:extLst>
      <p:ext uri="{BB962C8B-B14F-4D97-AF65-F5344CB8AC3E}">
        <p14:creationId xmlns:p14="http://schemas.microsoft.com/office/powerpoint/2010/main" val="285508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Overview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/>
              <a:t>Detector design is fairly advanced</a:t>
            </a:r>
          </a:p>
          <a:p>
            <a:pPr lvl="1"/>
            <a:r>
              <a:rPr lang="it-IT"/>
              <a:t>Progress report: </a:t>
            </a:r>
            <a:r>
              <a:rPr lang="it-IT">
                <a:hlinkClick r:id="rId2"/>
              </a:rPr>
              <a:t>arxiv.org/abs/1007.4241</a:t>
            </a:r>
            <a:r>
              <a:rPr lang="it-IT"/>
              <a:t> </a:t>
            </a:r>
          </a:p>
          <a:p>
            <a:r>
              <a:rPr lang="it-IT"/>
              <a:t>R&amp;D continuing in several areas</a:t>
            </a:r>
          </a:p>
          <a:p>
            <a:r>
              <a:rPr lang="it-IT"/>
              <a:t>Most options are defined</a:t>
            </a:r>
          </a:p>
          <a:p>
            <a:r>
              <a:rPr lang="it-IT"/>
              <a:t>Proto-collaboration organization is in place and working well</a:t>
            </a:r>
          </a:p>
          <a:p>
            <a:r>
              <a:rPr lang="it-IT"/>
              <a:t>Transition to full collaboration well advanced</a:t>
            </a:r>
          </a:p>
          <a:p>
            <a:endParaRPr lang="it-IT"/>
          </a:p>
          <a:p>
            <a:pPr marL="0" indent="0" algn="ctr">
              <a:buNone/>
            </a:pPr>
            <a:r>
              <a:rPr lang="it-IT"/>
              <a:t>… but … </a:t>
            </a:r>
          </a:p>
          <a:p>
            <a:pPr marL="0" indent="0" algn="ctr">
              <a:buNone/>
            </a:pPr>
            <a:endParaRPr lang="it-IT"/>
          </a:p>
          <a:p>
            <a:r>
              <a:rPr lang="it-IT"/>
              <a:t>Significantly more physicists and engineers are needed</a:t>
            </a:r>
          </a:p>
          <a:p>
            <a:r>
              <a:rPr lang="it-IT"/>
              <a:t>Need to define funding sources and committments</a:t>
            </a:r>
          </a:p>
          <a:p>
            <a:r>
              <a:rPr lang="it-IT"/>
              <a:t>Need to baseline design/schedule and move on to construction</a:t>
            </a:r>
          </a:p>
          <a:p>
            <a:r>
              <a:rPr lang="it-IT">
                <a:sym typeface="Wingdings"/>
              </a:rPr>
              <a:t> Plan to produce TDR even if not everything is clear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32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3/20/12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PID status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21E7DE-4D75-5244-86CC-D1D12DB6FC65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/>
              <a:t>PID status</a:t>
            </a:r>
            <a:endParaRPr lang="en-US" sz="4400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81000" y="6096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1" hangingPunct="1">
              <a:spcBef>
                <a:spcPct val="20000"/>
              </a:spcBef>
              <a:defRPr/>
            </a:pPr>
            <a:endParaRPr lang="en-US" sz="1800" b="1" dirty="0"/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latin typeface="Times"/>
                <a:cs typeface="Times"/>
              </a:rPr>
              <a:t>a) FDIRC prototype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Times"/>
                <a:cs typeface="Times"/>
              </a:rPr>
              <a:t>FDIRC optics (SLAC):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QC of FBLOCK and Wedge completed.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Fbox is being assembled around FBLOCK – expect to finish in April.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Final assembly in CRT - expect to finish in May-June.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800" dirty="0"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Times"/>
                <a:cs typeface="Times"/>
              </a:rPr>
              <a:t>FDIRC electronics: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Electronics for the FDIRC prototype is being built (SLAC &amp; Hawaii).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Expect to have the prototype’s electronics available in June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800" dirty="0"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Times"/>
                <a:cs typeface="Times"/>
              </a:rPr>
              <a:t>Software development: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FDIRC prototype optics in MC simulation (Maryland)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latin typeface="Times"/>
                <a:cs typeface="Times"/>
              </a:rPr>
              <a:t>	- Continuing work to understand data from  the 1</a:t>
            </a:r>
            <a:r>
              <a:rPr lang="en-US" sz="1800" baseline="30000" dirty="0">
                <a:latin typeface="Times"/>
                <a:cs typeface="Times"/>
              </a:rPr>
              <a:t>st</a:t>
            </a:r>
            <a:r>
              <a:rPr lang="en-US" sz="1800" dirty="0">
                <a:latin typeface="Times"/>
                <a:cs typeface="Times"/>
              </a:rPr>
              <a:t> FDIRC prototype (SLAC).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1889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3/20/12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PID status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0D7B884-B3B0-954D-97BD-1CFFA028B089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</a:rPr>
              <a:t>PID status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04800" y="9144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lvl="2" indent="-1588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Times"/>
                <a:cs typeface="Times"/>
              </a:rPr>
              <a:t>b) FDIRC at SuperB</a:t>
            </a:r>
            <a:endParaRPr lang="en-US" sz="1800" b="1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FDIRC electronics: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	- Final electronics motherboard for SuperB FDIRC designed (LAL &amp; Padova)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	- Work on the final SuperB FDIRC electronics continues (LAL):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Times"/>
                <a:cs typeface="Times"/>
              </a:rPr>
              <a:t>	   (</a:t>
            </a:r>
            <a:r>
              <a:rPr lang="en-US" sz="1400" dirty="0">
                <a:solidFill>
                  <a:srgbClr val="000000"/>
                </a:solidFill>
              </a:rPr>
              <a:t>SCATS chips received, Test boards being finalized, Tests of the analog boards have started,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 	     new 16-channel </a:t>
            </a:r>
            <a:r>
              <a:rPr lang="en-US" sz="1400" dirty="0" err="1">
                <a:solidFill>
                  <a:srgbClr val="000000"/>
                </a:solidFill>
              </a:rPr>
              <a:t>Wavecatcher</a:t>
            </a:r>
            <a:r>
              <a:rPr lang="en-US" sz="1400" dirty="0">
                <a:solidFill>
                  <a:srgbClr val="000000"/>
                </a:solidFill>
              </a:rPr>
              <a:t> board is ready for tests) </a:t>
            </a:r>
            <a:endParaRPr lang="en-US" sz="1400" dirty="0">
              <a:solidFill>
                <a:srgbClr val="000000"/>
              </a:solidFill>
              <a:latin typeface="Times"/>
              <a:cs typeface="Times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FDIRC shielding (SLAC, Padova):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	- The 1</a:t>
            </a:r>
            <a:r>
              <a:rPr lang="en-US" sz="1800" baseline="30000" dirty="0">
                <a:solidFill>
                  <a:srgbClr val="000000"/>
                </a:solidFill>
                <a:latin typeface="Times"/>
                <a:cs typeface="Times"/>
              </a:rPr>
              <a:t>st</a:t>
            </a: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 version of the SuperB FDIRC shield design completed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	- It has been included in MC background simulation program (Alejandro).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Continuing work on H-8500 tube tests (Maryland, Bari, Padova, SLAC).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Times"/>
                <a:cs typeface="Times"/>
              </a:rPr>
              <a:t>TDR: PID section is almost completed (~80%).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066800"/>
          </a:xfrm>
        </p:spPr>
        <p:txBody>
          <a:bodyPr/>
          <a:lstStyle/>
          <a:p>
            <a:r>
              <a:rPr lang="en-US" sz="3200" b="1">
                <a:solidFill>
                  <a:srgbClr val="000000"/>
                </a:solidFill>
                <a:latin typeface="Times" charset="0"/>
              </a:rPr>
              <a:t>FDIRC optics was published in “SLAC Today”</a:t>
            </a:r>
            <a:r>
              <a:rPr lang="en-US" altLang="ja-JP" sz="3200" b="1">
                <a:solidFill>
                  <a:srgbClr val="000000"/>
                </a:solidFill>
                <a:latin typeface="Times" charset="0"/>
              </a:rPr>
              <a:t/>
            </a:r>
            <a:br>
              <a:rPr lang="en-US" altLang="ja-JP" sz="3200" b="1">
                <a:solidFill>
                  <a:srgbClr val="000000"/>
                </a:solidFill>
                <a:latin typeface="Times" charset="0"/>
              </a:rPr>
            </a:br>
            <a:r>
              <a:rPr lang="en-US" altLang="ja-JP" sz="1400">
                <a:solidFill>
                  <a:srgbClr val="000000"/>
                </a:solidFill>
                <a:latin typeface="Times" charset="0"/>
              </a:rPr>
              <a:t>https://news.slac.stanford.edu/features/slac-physicists-build-prototype-particle-identification-detector 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3/20/12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PID status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1034641-BF5F-264D-855A-FBDC751D0255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152400" y="52578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00"/>
                </a:solidFill>
              </a:rPr>
              <a:t>There is a short article describing highlights.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90600" y="1295400"/>
            <a:ext cx="15922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FBLOCK optics:</a:t>
            </a:r>
          </a:p>
        </p:txBody>
      </p:sp>
      <p:pic>
        <p:nvPicPr>
          <p:cNvPr id="23559" name="Content Placeholder 2" descr="2012_034_0170_VAVR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89" r="-15489"/>
          <a:stretch>
            <a:fillRect/>
          </a:stretch>
        </p:blipFill>
        <p:spPr>
          <a:xfrm>
            <a:off x="1219200" y="1676400"/>
            <a:ext cx="6172200" cy="3267075"/>
          </a:xfrm>
        </p:spPr>
      </p:pic>
    </p:spTree>
    <p:extLst>
      <p:ext uri="{BB962C8B-B14F-4D97-AF65-F5344CB8AC3E}">
        <p14:creationId xmlns:p14="http://schemas.microsoft.com/office/powerpoint/2010/main" val="17029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EMC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Claudia Cecchi and Frank Porter</a:t>
            </a:r>
          </a:p>
        </p:txBody>
      </p:sp>
    </p:spTree>
    <p:extLst>
      <p:ext uri="{BB962C8B-B14F-4D97-AF65-F5344CB8AC3E}">
        <p14:creationId xmlns:p14="http://schemas.microsoft.com/office/powerpoint/2010/main" val="16090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EMC - Barrel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24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Babar Barrel will be reused replacing the preamps.</a:t>
            </a:r>
          </a:p>
          <a:p>
            <a:r>
              <a:rPr lang="it-IT"/>
              <a:t>Background in Barrel (Radiative Bhabhas).</a:t>
            </a:r>
          </a:p>
          <a:p>
            <a:pPr lvl="1"/>
            <a:r>
              <a:rPr lang="it-IT"/>
              <a:t>Large effect of x5 safety factor with current shielding</a:t>
            </a:r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r>
              <a:rPr lang="it-IT" sz="2800"/>
              <a:t>Question: Do we disassemble barrel for move to Italy?</a:t>
            </a:r>
          </a:p>
          <a:p>
            <a:pPr lvl="1"/>
            <a:r>
              <a:rPr lang="it-IT" sz="2200"/>
              <a:t>Barrel not designed for long trips; risk of damage to crystals</a:t>
            </a:r>
          </a:p>
          <a:p>
            <a:pPr lvl="1"/>
            <a:r>
              <a:rPr lang="it-IT" sz="2200"/>
              <a:t>Disassembly and reassembly represents a substantial cost in </a:t>
            </a:r>
            <a:r>
              <a:rPr lang="it-IT" sz="2500"/>
              <a:t>schedule,labor, and facilities </a:t>
            </a:r>
          </a:p>
          <a:p>
            <a:pPr lvl="1"/>
            <a:r>
              <a:rPr lang="it-IT" sz="2500"/>
              <a:t>Subject of discussion at this meeting</a:t>
            </a:r>
            <a:endParaRPr lang="it-IT"/>
          </a:p>
        </p:txBody>
      </p:sp>
      <p:pic>
        <p:nvPicPr>
          <p:cNvPr id="9" name="Segnaposto contenuto 6"/>
          <p:cNvPicPr>
            <a:picLocks noChangeAspect="1"/>
          </p:cNvPicPr>
          <p:nvPr/>
        </p:nvPicPr>
        <p:blipFill rotWithShape="1">
          <a:blip r:embed="rId2"/>
          <a:srcRect t="50903" b="9819"/>
          <a:stretch/>
        </p:blipFill>
        <p:spPr>
          <a:xfrm>
            <a:off x="292100" y="2132543"/>
            <a:ext cx="8113991" cy="2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EMC – Forward technology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1526" t="10490" r="3989" b="226"/>
          <a:stretch/>
        </p:blipFill>
        <p:spPr>
          <a:xfrm>
            <a:off x="72855" y="1608320"/>
            <a:ext cx="2825793" cy="4306413"/>
          </a:xfrm>
        </p:spPr>
      </p:pic>
      <p:pic>
        <p:nvPicPr>
          <p:cNvPr id="8" name="Segnaposto contenuto 6"/>
          <p:cNvPicPr>
            <a:picLocks noChangeAspect="1"/>
          </p:cNvPicPr>
          <p:nvPr/>
        </p:nvPicPr>
        <p:blipFill rotWithShape="1">
          <a:blip r:embed="rId3"/>
          <a:srcRect t="9742" r="5744" b="2257"/>
          <a:stretch/>
        </p:blipFill>
        <p:spPr>
          <a:xfrm>
            <a:off x="2795409" y="1608320"/>
            <a:ext cx="6180601" cy="4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IFR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Roberto Calabrese</a:t>
            </a:r>
          </a:p>
        </p:txBody>
      </p:sp>
    </p:spTree>
    <p:extLst>
      <p:ext uri="{BB962C8B-B14F-4D97-AF65-F5344CB8AC3E}">
        <p14:creationId xmlns:p14="http://schemas.microsoft.com/office/powerpoint/2010/main" val="308716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5727815" y="73940"/>
            <a:ext cx="3300688" cy="2333883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98423" y="3506232"/>
            <a:ext cx="8823216" cy="1188951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98423" y="2470896"/>
            <a:ext cx="8823216" cy="971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98423" y="4752857"/>
            <a:ext cx="8932349" cy="2077586"/>
          </a:xfrm>
          <a:prstGeom prst="rect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98423" y="1436072"/>
            <a:ext cx="5706426" cy="971752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473" y="49726"/>
            <a:ext cx="4378538" cy="664678"/>
          </a:xfrm>
        </p:spPr>
        <p:txBody>
          <a:bodyPr/>
          <a:lstStyle/>
          <a:p>
            <a:r>
              <a:rPr lang="en-US" dirty="0" smtClean="0"/>
              <a:t>IFR overall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97" y="1479272"/>
            <a:ext cx="4265271" cy="50562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"/>
            </a:pP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Binary readout </a:t>
            </a:r>
            <a:r>
              <a:rPr lang="en-US" sz="2000" dirty="0" err="1" smtClean="0"/>
              <a:t>vs</a:t>
            </a:r>
            <a:r>
              <a:rPr lang="en-US" sz="2000" dirty="0" smtClean="0"/>
              <a:t> time readout for the barrel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"/>
            </a:pP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 smtClean="0"/>
              <a:t>Number of active layers: 8 </a:t>
            </a:r>
            <a:r>
              <a:rPr lang="en-US" sz="2000" dirty="0" err="1" smtClean="0"/>
              <a:t>vs</a:t>
            </a:r>
            <a:r>
              <a:rPr lang="en-US" sz="2000" dirty="0" smtClean="0"/>
              <a:t> 9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"/>
            </a:pP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 smtClean="0"/>
              <a:t>Amount of absorber and flux return configuration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  <a:buFont typeface="Wingdings" charset="2"/>
              <a:buChar char=""/>
            </a:pP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Position of the photodetectors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50375" y="1887546"/>
            <a:ext cx="3876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Binary readout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is now </a:t>
            </a:r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our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baseline</a:t>
            </a:r>
            <a:endParaRPr lang="en-US" sz="2000" b="1" dirty="0">
              <a:solidFill>
                <a:srgbClr val="800000"/>
              </a:solidFill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5305" y="2598975"/>
            <a:ext cx="4805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9 active layers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is </a:t>
            </a:r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the baseline for the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TDR, but the 8-layer option is not discharged</a:t>
            </a:r>
            <a:endParaRPr lang="en-US" sz="2000" b="1" dirty="0">
              <a:solidFill>
                <a:srgbClr val="800000"/>
              </a:solidFill>
              <a:latin typeface="Gill Sans Light"/>
              <a:cs typeface="Gill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649" y="5183730"/>
            <a:ext cx="49741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SiPM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will </a:t>
            </a:r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be placed at the end of the scintillators inside the gaps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. Neutron rate is high (up to some 100Hz/cm</a:t>
            </a:r>
            <a:r>
              <a:rPr lang="en-US" sz="2000" b="1" baseline="30000" dirty="0" smtClean="0">
                <a:solidFill>
                  <a:srgbClr val="800000"/>
                </a:solidFill>
                <a:latin typeface="Gill Sans Light"/>
                <a:cs typeface="Gill Sans Light"/>
              </a:rPr>
              <a:t>2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) but with the binary readout it’s possible to rise the thresholds to reduce the increasing of the noise.</a:t>
            </a:r>
            <a:endParaRPr lang="en-US" sz="2000" b="1" dirty="0">
              <a:solidFill>
                <a:srgbClr val="800000"/>
              </a:solidFill>
              <a:latin typeface="Gill Sans Light"/>
              <a:cs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7913" y="3429418"/>
            <a:ext cx="4672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ill Sans Light"/>
                <a:cs typeface="Gill Sans Light"/>
              </a:rPr>
              <a:t>92cm of iron is the current baseline for the TDR. 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Under investigation the possibility to use less absorber. The </a:t>
            </a:r>
            <a:r>
              <a:rPr lang="en-US" sz="2000" b="1" dirty="0" err="1" smtClean="0">
                <a:solidFill>
                  <a:srgbClr val="800000"/>
                </a:solidFill>
                <a:latin typeface="Gill Sans Light"/>
                <a:cs typeface="Gill Sans Light"/>
              </a:rPr>
              <a:t>BaBar</a:t>
            </a:r>
            <a:r>
              <a:rPr lang="en-US" sz="2000" b="1" dirty="0" smtClean="0">
                <a:solidFill>
                  <a:srgbClr val="800000"/>
                </a:solidFill>
                <a:latin typeface="Gill Sans Light"/>
                <a:cs typeface="Gill Sans Light"/>
              </a:rPr>
              <a:t> iron will be reused with no major modification.</a:t>
            </a:r>
            <a:endParaRPr lang="en-US" sz="2000" b="1" dirty="0">
              <a:solidFill>
                <a:srgbClr val="800000"/>
              </a:solidFill>
              <a:latin typeface="Gill Sans Light"/>
              <a:cs typeface="Gill Sans Ligh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04849" y="148318"/>
            <a:ext cx="2887474" cy="2072025"/>
            <a:chOff x="330200" y="88900"/>
            <a:chExt cx="8813800" cy="543560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1512094" y="36949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732882" y="42267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39900" y="3467100"/>
              <a:ext cx="1220788" cy="5318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9900" y="3922713"/>
              <a:ext cx="1220788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732882" y="4228306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952082" y="47601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60688" y="4000500"/>
              <a:ext cx="1219200" cy="5318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0688" y="4456113"/>
              <a:ext cx="12192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952082" y="4761706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71282" y="52935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79888" y="4533900"/>
              <a:ext cx="1219200" cy="5318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79888" y="4989513"/>
              <a:ext cx="12192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400675" y="2679700"/>
              <a:ext cx="3413125" cy="2386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397500" y="3136900"/>
              <a:ext cx="3403600" cy="2387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169694" y="48379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3100" y="2552700"/>
              <a:ext cx="4724400" cy="2057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92894" y="31615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513682" y="36933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0700" y="2933700"/>
              <a:ext cx="1220788" cy="5318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0700" y="3389313"/>
              <a:ext cx="1220788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513682" y="3694906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397500" y="3467100"/>
              <a:ext cx="16764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844507" y="36933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49500" y="1409700"/>
              <a:ext cx="4724400" cy="2057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170"/>
            <p:cNvGrpSpPr>
              <a:grpSpLocks/>
            </p:cNvGrpSpPr>
            <p:nvPr/>
          </p:nvGrpSpPr>
          <p:grpSpPr bwMode="auto">
            <a:xfrm>
              <a:off x="4583113" y="4752975"/>
              <a:ext cx="344487" cy="225425"/>
              <a:chOff x="4582459" y="4752788"/>
              <a:chExt cx="345141" cy="224865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2459" y="4752788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698566" y="4800295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813083" y="4863637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5400000">
              <a:off x="6846094" y="36695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073900" y="2298700"/>
              <a:ext cx="16764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520907" y="2524919"/>
              <a:ext cx="4572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25900" y="241300"/>
              <a:ext cx="4724400" cy="2057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165"/>
            <p:cNvGrpSpPr>
              <a:grpSpLocks/>
            </p:cNvGrpSpPr>
            <p:nvPr/>
          </p:nvGrpSpPr>
          <p:grpSpPr bwMode="auto">
            <a:xfrm>
              <a:off x="7731125" y="2838450"/>
              <a:ext cx="346075" cy="273050"/>
              <a:chOff x="7731307" y="2838824"/>
              <a:chExt cx="346640" cy="272679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7731307" y="2997358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848974" y="2921262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963460" y="2838824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rot="10800000">
              <a:off x="1828800" y="1168400"/>
              <a:ext cx="520700" cy="2413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0200" y="2794000"/>
              <a:ext cx="5067300" cy="22225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737600" y="1993900"/>
              <a:ext cx="39370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750300" y="2413000"/>
              <a:ext cx="39370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737600" y="2882900"/>
              <a:ext cx="39370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166"/>
            <p:cNvGrpSpPr>
              <a:grpSpLocks/>
            </p:cNvGrpSpPr>
            <p:nvPr/>
          </p:nvGrpSpPr>
          <p:grpSpPr bwMode="auto">
            <a:xfrm>
              <a:off x="6016625" y="4037013"/>
              <a:ext cx="346075" cy="273050"/>
              <a:chOff x="7731307" y="2838824"/>
              <a:chExt cx="346640" cy="272679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7731307" y="2997358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848974" y="2921262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963460" y="2838824"/>
                <a:ext cx="114487" cy="114145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9" name="Group 171"/>
            <p:cNvGrpSpPr>
              <a:grpSpLocks/>
            </p:cNvGrpSpPr>
            <p:nvPr/>
          </p:nvGrpSpPr>
          <p:grpSpPr bwMode="auto">
            <a:xfrm>
              <a:off x="3405188" y="4248150"/>
              <a:ext cx="344487" cy="223838"/>
              <a:chOff x="4582459" y="4752788"/>
              <a:chExt cx="345141" cy="22486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4582459" y="4752788"/>
                <a:ext cx="114517" cy="114824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98566" y="4800632"/>
                <a:ext cx="114517" cy="114824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13083" y="4862829"/>
                <a:ext cx="114517" cy="114824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0" name="Group 175"/>
            <p:cNvGrpSpPr>
              <a:grpSpLocks/>
            </p:cNvGrpSpPr>
            <p:nvPr/>
          </p:nvGrpSpPr>
          <p:grpSpPr bwMode="auto">
            <a:xfrm>
              <a:off x="2239963" y="3754438"/>
              <a:ext cx="344487" cy="225425"/>
              <a:chOff x="4582459" y="4752788"/>
              <a:chExt cx="345141" cy="22486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582459" y="4752788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698566" y="4800295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813083" y="4863637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1" name="Group 179"/>
            <p:cNvGrpSpPr>
              <a:grpSpLocks/>
            </p:cNvGrpSpPr>
            <p:nvPr/>
          </p:nvGrpSpPr>
          <p:grpSpPr bwMode="auto">
            <a:xfrm>
              <a:off x="925513" y="3171825"/>
              <a:ext cx="344487" cy="225425"/>
              <a:chOff x="4582459" y="4752788"/>
              <a:chExt cx="345141" cy="22486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4582459" y="4752788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698566" y="4800295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813083" y="4863637"/>
                <a:ext cx="114517" cy="114016"/>
              </a:xfrm>
              <a:prstGeom prst="ellipse">
                <a:avLst/>
              </a:prstGeom>
              <a:solidFill>
                <a:srgbClr val="18BB12"/>
              </a:solidFill>
              <a:ln>
                <a:solidFill>
                  <a:srgbClr val="18BB1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186613" y="1957388"/>
              <a:ext cx="776287" cy="896937"/>
            </a:xfrm>
            <a:custGeom>
              <a:avLst/>
              <a:gdLst>
                <a:gd name="connsiteX0" fmla="*/ 776941 w 776941"/>
                <a:gd name="connsiteY0" fmla="*/ 896470 h 896470"/>
                <a:gd name="connsiteX1" fmla="*/ 493059 w 776941"/>
                <a:gd name="connsiteY1" fmla="*/ 747058 h 896470"/>
                <a:gd name="connsiteX2" fmla="*/ 343647 w 776941"/>
                <a:gd name="connsiteY2" fmla="*/ 224117 h 896470"/>
                <a:gd name="connsiteX3" fmla="*/ 14941 w 776941"/>
                <a:gd name="connsiteY3" fmla="*/ 14941 h 896470"/>
                <a:gd name="connsiteX4" fmla="*/ 14941 w 776941"/>
                <a:gd name="connsiteY4" fmla="*/ 14941 h 896470"/>
                <a:gd name="connsiteX5" fmla="*/ 0 w 776941"/>
                <a:gd name="connsiteY5" fmla="*/ 0 h 896470"/>
                <a:gd name="connsiteX6" fmla="*/ 0 w 776941"/>
                <a:gd name="connsiteY6" fmla="*/ 0 h 896470"/>
                <a:gd name="connsiteX7" fmla="*/ 0 w 776941"/>
                <a:gd name="connsiteY7" fmla="*/ 0 h 8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941" h="896470">
                  <a:moveTo>
                    <a:pt x="776941" y="896470"/>
                  </a:moveTo>
                  <a:cubicBezTo>
                    <a:pt x="671108" y="877793"/>
                    <a:pt x="565275" y="859117"/>
                    <a:pt x="493059" y="747058"/>
                  </a:cubicBezTo>
                  <a:cubicBezTo>
                    <a:pt x="420843" y="634999"/>
                    <a:pt x="423333" y="346137"/>
                    <a:pt x="343647" y="224117"/>
                  </a:cubicBezTo>
                  <a:cubicBezTo>
                    <a:pt x="263961" y="102098"/>
                    <a:pt x="14941" y="14941"/>
                    <a:pt x="14941" y="14941"/>
                  </a:cubicBezTo>
                  <a:lnTo>
                    <a:pt x="14941" y="149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18BB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61100" y="2689225"/>
              <a:ext cx="1463675" cy="314325"/>
            </a:xfrm>
            <a:custGeom>
              <a:avLst/>
              <a:gdLst>
                <a:gd name="connsiteX0" fmla="*/ 1464235 w 1464235"/>
                <a:gd name="connsiteY0" fmla="*/ 313764 h 313764"/>
                <a:gd name="connsiteX1" fmla="*/ 1225176 w 1464235"/>
                <a:gd name="connsiteY1" fmla="*/ 194235 h 313764"/>
                <a:gd name="connsiteX2" fmla="*/ 508000 w 1464235"/>
                <a:gd name="connsiteY2" fmla="*/ 224117 h 313764"/>
                <a:gd name="connsiteX3" fmla="*/ 0 w 1464235"/>
                <a:gd name="connsiteY3" fmla="*/ 0 h 31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35" h="313764">
                  <a:moveTo>
                    <a:pt x="1464235" y="313764"/>
                  </a:moveTo>
                  <a:cubicBezTo>
                    <a:pt x="1424392" y="261470"/>
                    <a:pt x="1384549" y="209176"/>
                    <a:pt x="1225176" y="194235"/>
                  </a:cubicBezTo>
                  <a:cubicBezTo>
                    <a:pt x="1065803" y="179294"/>
                    <a:pt x="712196" y="256489"/>
                    <a:pt x="508000" y="224117"/>
                  </a:cubicBezTo>
                  <a:cubicBezTo>
                    <a:pt x="303804" y="191745"/>
                    <a:pt x="151902" y="95872"/>
                    <a:pt x="0" y="0"/>
                  </a:cubicBezTo>
                </a:path>
              </a:pathLst>
            </a:custGeom>
            <a:ln w="50800">
              <a:solidFill>
                <a:srgbClr val="18BB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0800000">
              <a:off x="2151063" y="836613"/>
              <a:ext cx="4124325" cy="1868487"/>
            </a:xfrm>
            <a:prstGeom prst="line">
              <a:avLst/>
            </a:prstGeom>
            <a:ln w="50800">
              <a:solidFill>
                <a:srgbClr val="18BB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3065463" y="88900"/>
              <a:ext cx="4124325" cy="1868488"/>
            </a:xfrm>
            <a:prstGeom prst="line">
              <a:avLst/>
            </a:prstGeom>
            <a:ln w="50800">
              <a:solidFill>
                <a:srgbClr val="18BB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2420938" y="388938"/>
              <a:ext cx="5459412" cy="2557462"/>
            </a:xfrm>
            <a:prstGeom prst="line">
              <a:avLst/>
            </a:prstGeom>
            <a:ln w="50800">
              <a:solidFill>
                <a:srgbClr val="18BB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258"/>
            <p:cNvSpPr txBox="1">
              <a:spLocks noChangeArrowheads="1"/>
            </p:cNvSpPr>
            <p:nvPr/>
          </p:nvSpPr>
          <p:spPr bwMode="auto">
            <a:xfrm rot="19505865">
              <a:off x="4467589" y="3236145"/>
              <a:ext cx="747713" cy="3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prstClr val="black"/>
                  </a:solidFill>
                </a:rPr>
                <a:t>10cm</a:t>
              </a:r>
            </a:p>
          </p:txBody>
        </p:sp>
        <p:cxnSp>
          <p:nvCxnSpPr>
            <p:cNvPr id="58" name="Straight Arrow Connector 57"/>
            <p:cNvCxnSpPr>
              <a:stCxn id="57" idx="3"/>
            </p:cNvCxnSpPr>
            <p:nvPr/>
          </p:nvCxnSpPr>
          <p:spPr>
            <a:xfrm flipV="1">
              <a:off x="5148628" y="2936107"/>
              <a:ext cx="409574" cy="269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 flipV="1">
              <a:off x="3906837" y="3619970"/>
              <a:ext cx="546100" cy="34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264"/>
            <p:cNvSpPr txBox="1">
              <a:spLocks noChangeArrowheads="1"/>
            </p:cNvSpPr>
            <p:nvPr/>
          </p:nvSpPr>
          <p:spPr bwMode="auto">
            <a:xfrm rot="1504512">
              <a:off x="2002355" y="4355325"/>
              <a:ext cx="6842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prstClr val="black"/>
                  </a:solidFill>
                </a:rPr>
                <a:t>5 cm</a:t>
              </a:r>
            </a:p>
          </p:txBody>
        </p:sp>
        <p:cxnSp>
          <p:nvCxnSpPr>
            <p:cNvPr id="61" name="Straight Arrow Connector 60"/>
            <p:cNvCxnSpPr>
              <a:stCxn id="60" idx="3"/>
            </p:cNvCxnSpPr>
            <p:nvPr/>
          </p:nvCxnSpPr>
          <p:spPr>
            <a:xfrm>
              <a:off x="2654818" y="4685526"/>
              <a:ext cx="288924" cy="1333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1"/>
            </p:cNvCxnSpPr>
            <p:nvPr/>
          </p:nvCxnSpPr>
          <p:spPr>
            <a:xfrm rot="10800000">
              <a:off x="1807092" y="4294999"/>
              <a:ext cx="227012" cy="1000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342"/>
            <p:cNvGrpSpPr>
              <a:grpSpLocks/>
            </p:cNvGrpSpPr>
            <p:nvPr/>
          </p:nvGrpSpPr>
          <p:grpSpPr bwMode="auto">
            <a:xfrm>
              <a:off x="7869238" y="2849563"/>
              <a:ext cx="304800" cy="458787"/>
              <a:chOff x="8140700" y="3886200"/>
              <a:chExt cx="304800" cy="457994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5400000">
                <a:off x="8032959" y="4222165"/>
                <a:ext cx="240883" cy="317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8312359" y="4006638"/>
                <a:ext cx="240883" cy="317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8140700" y="3886200"/>
                <a:ext cx="292100" cy="22820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8153400" y="4114405"/>
                <a:ext cx="292100" cy="22820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343"/>
            <p:cNvGrpSpPr>
              <a:grpSpLocks/>
            </p:cNvGrpSpPr>
            <p:nvPr/>
          </p:nvGrpSpPr>
          <p:grpSpPr bwMode="auto">
            <a:xfrm>
              <a:off x="6154738" y="4025900"/>
              <a:ext cx="304800" cy="458788"/>
              <a:chOff x="8140700" y="3886200"/>
              <a:chExt cx="304800" cy="457994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8032959" y="4222165"/>
                <a:ext cx="240882" cy="317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8312359" y="4006638"/>
                <a:ext cx="240882" cy="3175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8140700" y="3886200"/>
                <a:ext cx="292100" cy="228204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8153400" y="4114404"/>
                <a:ext cx="292100" cy="228204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121"/>
            <p:cNvSpPr txBox="1">
              <a:spLocks noChangeArrowheads="1"/>
            </p:cNvSpPr>
            <p:nvPr/>
          </p:nvSpPr>
          <p:spPr bwMode="auto">
            <a:xfrm>
              <a:off x="8381999" y="3133164"/>
              <a:ext cx="749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6600"/>
                  </a:solidFill>
                </a:rPr>
                <a:t>SiPM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7772399" y="2252663"/>
              <a:ext cx="338933" cy="418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489087" y="773206"/>
            <a:ext cx="4881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  <a:latin typeface="Gill Sans Light"/>
                <a:cs typeface="Gill Sans Light"/>
              </a:rPr>
              <a:t>Critical issues for final detector design</a:t>
            </a:r>
            <a:endParaRPr lang="en-US" sz="2400" b="1" dirty="0">
              <a:solidFill>
                <a:srgbClr val="1F497D"/>
              </a:solidFill>
              <a:latin typeface="Gill Sans Light"/>
              <a:cs typeface="Gill Sans Light"/>
            </a:endParaRPr>
          </a:p>
        </p:txBody>
      </p:sp>
      <p:pic>
        <p:nvPicPr>
          <p:cNvPr id="99" name="Picture 98" descr="screenshot_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86" y="4738522"/>
            <a:ext cx="3416185" cy="2091920"/>
          </a:xfrm>
          <a:prstGeom prst="rect">
            <a:avLst/>
          </a:prstGeom>
        </p:spPr>
      </p:pic>
      <p:sp>
        <p:nvSpPr>
          <p:cNvPr id="100" name="Right Arrow 99"/>
          <p:cNvSpPr/>
          <p:nvPr/>
        </p:nvSpPr>
        <p:spPr>
          <a:xfrm>
            <a:off x="1825492" y="2012172"/>
            <a:ext cx="238111" cy="20817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3975352" y="2812831"/>
            <a:ext cx="442877" cy="322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3975352" y="4023615"/>
            <a:ext cx="442877" cy="322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613075" y="4666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Gill Sans Light"/>
                <a:cs typeface="Gill Sans Light"/>
              </a:rPr>
              <a:t>BiRO</a:t>
            </a:r>
            <a:r>
              <a:rPr lang="en-US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 module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93955" y="4725292"/>
            <a:ext cx="248016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Neutron rate distribution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96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8" y="99226"/>
            <a:ext cx="6535269" cy="664678"/>
          </a:xfrm>
        </p:spPr>
        <p:txBody>
          <a:bodyPr/>
          <a:lstStyle/>
          <a:p>
            <a:r>
              <a:rPr lang="en-US" dirty="0" smtClean="0"/>
              <a:t>Beam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79" y="678423"/>
            <a:ext cx="5982445" cy="31570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 smtClean="0"/>
              <a:t>Our </a:t>
            </a:r>
            <a:r>
              <a:rPr lang="en-US" sz="2200" dirty="0" smtClean="0">
                <a:solidFill>
                  <a:schemeClr val="tx2"/>
                </a:solidFill>
              </a:rPr>
              <a:t>last beam test at Fermilab </a:t>
            </a:r>
            <a:r>
              <a:rPr lang="en-US" sz="2200" dirty="0" smtClean="0"/>
              <a:t>with </a:t>
            </a:r>
            <a:r>
              <a:rPr lang="en-US" sz="2200" dirty="0" err="1" smtClean="0"/>
              <a:t>muon/pion</a:t>
            </a:r>
            <a:r>
              <a:rPr lang="en-US" sz="2200" dirty="0" smtClean="0"/>
              <a:t> beam just done (end March 14th)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 smtClean="0"/>
              <a:t>Main purpose: “calibration” run at high momenta (5-10 GeV) where the beam composition is well known and data are cleaner.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 smtClean="0"/>
              <a:t>Experimental setup and trigger system improved.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gianluigi cibinetto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second SuperB collaboration meeting - LNF Dec.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0D63-58AF-7840-8CE8-864A2ABEC881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CIMG57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22749"/>
          <a:stretch/>
        </p:blipFill>
        <p:spPr>
          <a:xfrm>
            <a:off x="6290234" y="343654"/>
            <a:ext cx="2773083" cy="3482857"/>
          </a:xfrm>
          <a:prstGeom prst="rect">
            <a:avLst/>
          </a:prstGeom>
        </p:spPr>
      </p:pic>
      <p:pic>
        <p:nvPicPr>
          <p:cNvPr id="8" name="Picture 7" descr="CIMG57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" y="3880350"/>
            <a:ext cx="4303059" cy="28675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03060" y="4019180"/>
            <a:ext cx="4990353" cy="25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New analysis strategy: tune Monte Carlo (Bruno) simulation based on high momenta test beam data.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Great reliability, operational stability and performances of the IFR prototype during all the beam test runs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5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59" y="119417"/>
            <a:ext cx="5095292" cy="66787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Other ongoing activities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91" y="1001059"/>
            <a:ext cx="5385683" cy="5704208"/>
          </a:xfrm>
        </p:spPr>
        <p:txBody>
          <a:bodyPr>
            <a:noAutofit/>
          </a:bodyPr>
          <a:lstStyle/>
          <a:p>
            <a:r>
              <a:rPr lang="en-US" sz="2200" dirty="0" smtClean="0"/>
              <a:t>Background </a:t>
            </a:r>
            <a:r>
              <a:rPr lang="en-US" sz="2200" dirty="0"/>
              <a:t>s</a:t>
            </a:r>
            <a:r>
              <a:rPr lang="en-US" sz="2200" dirty="0" smtClean="0"/>
              <a:t>imulation: external mechanical structures and other shielding studies.</a:t>
            </a:r>
          </a:p>
          <a:p>
            <a:endParaRPr lang="en-US" sz="2200" dirty="0" smtClean="0"/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Flux return and detection module mechanics.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dirty="0" smtClean="0"/>
              <a:t>R&amp;D activities in Bologna, Ferrara and </a:t>
            </a:r>
            <a:r>
              <a:rPr lang="en-US" sz="2200" dirty="0" err="1" smtClean="0"/>
              <a:t>Padova</a:t>
            </a:r>
            <a:r>
              <a:rPr lang="en-US" sz="2200" dirty="0" smtClean="0"/>
              <a:t> to optimize/finalize the module design.</a:t>
            </a:r>
          </a:p>
          <a:p>
            <a:endParaRPr lang="en-US" sz="2200" dirty="0" smtClean="0"/>
          </a:p>
          <a:p>
            <a:r>
              <a:rPr lang="en-US" sz="2200" dirty="0" smtClean="0"/>
              <a:t>Preparation of the next irradiation tests for SiPM and electronics.</a:t>
            </a:r>
          </a:p>
          <a:p>
            <a:pPr lvl="1"/>
            <a:endParaRPr lang="en-US" sz="2200" dirty="0" smtClean="0"/>
          </a:p>
          <a:p>
            <a:r>
              <a:rPr lang="en-US" sz="2200" dirty="0" smtClean="0">
                <a:solidFill>
                  <a:srgbClr val="800000"/>
                </a:solidFill>
              </a:rPr>
              <a:t>TDR preparation ongoing.</a:t>
            </a:r>
          </a:p>
        </p:txBody>
      </p:sp>
      <p:pic>
        <p:nvPicPr>
          <p:cNvPr id="8" name="Picture 7" descr="screenshot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1" y="3062805"/>
            <a:ext cx="3578139" cy="1763196"/>
          </a:xfrm>
          <a:prstGeom prst="rect">
            <a:avLst/>
          </a:prstGeom>
        </p:spPr>
      </p:pic>
      <p:pic>
        <p:nvPicPr>
          <p:cNvPr id="4" name="Picture 3" descr="screenshot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95" y="4915647"/>
            <a:ext cx="3571483" cy="1957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7637" y="4946188"/>
            <a:ext cx="1776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absorbed dose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krad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yr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052" y="3489946"/>
            <a:ext cx="11826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SiPM calibration</a:t>
            </a:r>
          </a:p>
        </p:txBody>
      </p:sp>
      <p:pic>
        <p:nvPicPr>
          <p:cNvPr id="6" name="Picture 5" descr="shielding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2" r="5555" b="5630"/>
          <a:stretch/>
        </p:blipFill>
        <p:spPr>
          <a:xfrm>
            <a:off x="5604129" y="55929"/>
            <a:ext cx="3331237" cy="29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Institutions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3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327935"/>
            <a:ext cx="7928443" cy="47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3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Calibri" charset="0"/>
                <a:ea typeface="ＭＳ Ｐゴシック" charset="0"/>
              </a:rPr>
              <a:t/>
            </a:r>
            <a:br>
              <a:rPr lang="en-US" sz="2900">
                <a:latin typeface="Calibri" charset="0"/>
                <a:ea typeface="ＭＳ Ｐゴシック" charset="0"/>
              </a:rPr>
            </a:br>
            <a:r>
              <a:rPr lang="en-US" sz="2900">
                <a:latin typeface="Calibri" charset="0"/>
                <a:ea typeface="ＭＳ Ｐゴシック" charset="0"/>
              </a:rPr>
              <a:t>ETD/Online</a:t>
            </a:r>
            <a:br>
              <a:rPr lang="en-US" sz="2900">
                <a:latin typeface="Calibri" charset="0"/>
                <a:ea typeface="ＭＳ Ｐゴシック" charset="0"/>
              </a:rPr>
            </a:br>
            <a:endParaRPr lang="en-US" sz="2900">
              <a:latin typeface="Calibri" charset="0"/>
              <a:ea typeface="ＭＳ Ｐゴシック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 vert="horz">
            <a:normAutofit/>
          </a:bodyPr>
          <a:lstStyle/>
          <a:p>
            <a:r>
              <a:rPr lang="en-US"/>
              <a:t>Dominique Breton, Umberto Marconi, Steffen Luitz</a:t>
            </a:r>
          </a:p>
        </p:txBody>
      </p:sp>
    </p:spTree>
    <p:extLst>
      <p:ext uri="{BB962C8B-B14F-4D97-AF65-F5344CB8AC3E}">
        <p14:creationId xmlns:p14="http://schemas.microsoft.com/office/powerpoint/2010/main" val="116402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4"/>
          <p:cNvSpPr txBox="1">
            <a:spLocks noChangeArrowheads="1"/>
          </p:cNvSpPr>
          <p:nvPr/>
        </p:nvSpPr>
        <p:spPr bwMode="auto">
          <a:xfrm>
            <a:off x="179388" y="857250"/>
            <a:ext cx="878522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</a:rPr>
              <a:t>  Since last meeting, progress on many different items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smtClean="0">
                <a:solidFill>
                  <a:srgbClr val="0070C0"/>
                </a:solidFill>
                <a:latin typeface="Calibri" charset="0"/>
                <a:cs typeface="ＭＳ Ｐゴシック" charset="0"/>
              </a:rPr>
              <a:t>Clock and control links: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test beam at LNS of Virtex5 and Virtex6. Measurements of SEU cross-section with respect to memory configuration and link design (as a whole)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test beam at LNS of National off-the-shelf serializer (TX only), AVAGO VCSEL transceivers and again Virtex5 at different dose rate and with different SEU mitigation strategies.</a:t>
            </a:r>
            <a:endParaRPr lang="fr-FR" sz="3200" smtClean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srgbClr val="0070C0"/>
                </a:solidFill>
                <a:latin typeface="Calibri" charset="0"/>
                <a:cs typeface="ＭＳ Ｐゴシック" charset="0"/>
              </a:rPr>
              <a:t> Trigger: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32 channels with clocked discriminators have been successfully integrated on </a:t>
            </a:r>
            <a:r>
              <a:rPr lang="fr-FR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DCH and readout with a TDC.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2 different track elements </a:t>
            </a:r>
            <a:r>
              <a:rPr lang="fr-FR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have been implemented thanks to a look-up table.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Cosmic and test beam results will be shown.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S</a:t>
            </a: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ingle LYSO crystal has been read out by PM on one side and SiPM on the other.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Contact has been taken with BW to get a matrix in order to test an analog sum. 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srgbClr val="0070C0"/>
                </a:solidFill>
                <a:latin typeface="Calibri" charset="0"/>
                <a:cs typeface="ＭＳ Ｐゴシック" charset="0"/>
              </a:rPr>
              <a:t> ROM: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10 GbE is in the hand of Bologna engineers team =&gt; should work in few months.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PCIe solution as far as electronics is concerned is fine in principle.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We have to design a low consumption mezzanine board, meant to be pluggable to a PC mother board to the PCIe bus.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Linux driver needs instead additional work to achieve better performances. 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800" smtClean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smtClean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4338" name="ZoneTexte 5"/>
          <p:cNvSpPr txBox="1">
            <a:spLocks noChangeArrowheads="1"/>
          </p:cNvSpPr>
          <p:nvPr/>
        </p:nvSpPr>
        <p:spPr bwMode="auto">
          <a:xfrm flipH="1">
            <a:off x="1547813" y="285750"/>
            <a:ext cx="612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70C0"/>
                </a:solidFill>
                <a:latin typeface="Calibri" charset="0"/>
              </a:rPr>
              <a:t>ETD  -  1</a:t>
            </a:r>
          </a:p>
        </p:txBody>
      </p:sp>
    </p:spTree>
    <p:extLst>
      <p:ext uri="{BB962C8B-B14F-4D97-AF65-F5344CB8AC3E}">
        <p14:creationId xmlns:p14="http://schemas.microsoft.com/office/powerpoint/2010/main" val="134128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4"/>
          <p:cNvSpPr txBox="1">
            <a:spLocks noChangeArrowheads="1"/>
          </p:cNvSpPr>
          <p:nvPr/>
        </p:nvSpPr>
        <p:spPr bwMode="auto">
          <a:xfrm>
            <a:off x="250825" y="692150"/>
            <a:ext cx="86423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srgbClr val="0070C0"/>
                </a:solidFill>
                <a:latin typeface="Calibri" charset="0"/>
              </a:rPr>
              <a:t> Progress was also made on outline and writing of the ETD/Online TDR chapters:</a:t>
            </a:r>
            <a:endParaRPr lang="fr-FR" sz="2000" smtClean="0">
              <a:solidFill>
                <a:prstClr val="black"/>
              </a:solidFill>
              <a:latin typeface="Calibri" charset="0"/>
            </a:endParaRP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ETD/Online introductory  paragraph in the main introduction chapter.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Then 2 dedicated chapters: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ETD/Online (with 3 major sections)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Requirements and design philosophy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Event data chain: Trigger, DAQ,  Event Builder, HLT and data logging 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Support services (ECS, DCS, monitoring, run control, etc.)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Electronics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description of the hardware implementation of electronics.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</a:t>
            </a:r>
            <a:r>
              <a:rPr lang="fr-FR" sz="2000" smtClean="0">
                <a:solidFill>
                  <a:srgbClr val="3366FF"/>
                </a:solidFill>
                <a:latin typeface="Calibri" charset="0"/>
                <a:cs typeface="Arial" charset="0"/>
              </a:rPr>
              <a:t>Have an event data chain design proposal. Will discuss during this meeting.</a:t>
            </a:r>
            <a:endParaRPr lang="fr-FR" sz="2000" smtClean="0">
              <a:solidFill>
                <a:srgbClr val="3366FF"/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We will have 3 sessions during this workshop: 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one concerning </a:t>
            </a:r>
            <a:r>
              <a:rPr lang="fr-FR" sz="2000" smtClean="0">
                <a:solidFill>
                  <a:srgbClr val="0000FF"/>
                </a:solidFill>
                <a:latin typeface="Calibri" charset="0"/>
                <a:cs typeface="Arial" charset="0"/>
              </a:rPr>
              <a:t>common items =&gt; Wednesday 11:30</a:t>
            </a:r>
            <a:endParaRPr lang="fr-FR" sz="2000" smtClean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one concerning </a:t>
            </a:r>
            <a:r>
              <a:rPr lang="fr-FR" sz="2000" smtClean="0">
                <a:solidFill>
                  <a:srgbClr val="0000FF"/>
                </a:solidFill>
                <a:latin typeface="Calibri" charset="0"/>
                <a:cs typeface="Arial" charset="0"/>
              </a:rPr>
              <a:t>front-end electronics=&gt; Thursday 9:00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one dedicated to </a:t>
            </a:r>
            <a:r>
              <a:rPr lang="fr-FR" sz="2000" smtClean="0">
                <a:solidFill>
                  <a:srgbClr val="0000FF"/>
                </a:solidFill>
                <a:latin typeface="Calibri" charset="0"/>
                <a:cs typeface="Arial" charset="0"/>
              </a:rPr>
              <a:t>hardware trigger =&gt; Thursday 11:30</a:t>
            </a:r>
            <a:endParaRPr lang="fr-FR" sz="2000" smtClean="0">
              <a:solidFill>
                <a:prstClr val="black"/>
              </a:solidFill>
              <a:latin typeface="Calibri" charset="0"/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charset="0"/>
                <a:cs typeface="Arial" charset="0"/>
              </a:rPr>
              <a:t> </a:t>
            </a:r>
            <a:r>
              <a:rPr lang="fr-FR" sz="2000" smtClean="0">
                <a:solidFill>
                  <a:srgbClr val="3366FF"/>
                </a:solidFill>
                <a:latin typeface="Calibri" charset="0"/>
                <a:cs typeface="Arial" charset="0"/>
              </a:rPr>
              <a:t>During all sessions, we will focus on the following items: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the writing of the TDR sections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the answers given to the integration and power supplies questionnaires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5362" name="ZoneTexte 5"/>
          <p:cNvSpPr txBox="1">
            <a:spLocks noChangeArrowheads="1"/>
          </p:cNvSpPr>
          <p:nvPr/>
        </p:nvSpPr>
        <p:spPr bwMode="auto">
          <a:xfrm flipH="1">
            <a:off x="1331913" y="23495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70C0"/>
                </a:solidFill>
                <a:latin typeface="Calibri" charset="0"/>
              </a:rPr>
              <a:t>ETD - 2</a:t>
            </a:r>
          </a:p>
        </p:txBody>
      </p:sp>
    </p:spTree>
    <p:extLst>
      <p:ext uri="{BB962C8B-B14F-4D97-AF65-F5344CB8AC3E}">
        <p14:creationId xmlns:p14="http://schemas.microsoft.com/office/powerpoint/2010/main" val="274447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Integration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F.Raffaelli, W.Wisniewski</a:t>
            </a:r>
          </a:p>
        </p:txBody>
      </p:sp>
    </p:spTree>
    <p:extLst>
      <p:ext uri="{BB962C8B-B14F-4D97-AF65-F5344CB8AC3E}">
        <p14:creationId xmlns:p14="http://schemas.microsoft.com/office/powerpoint/2010/main" val="356463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Integration issues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34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3228428"/>
          </a:xfrm>
        </p:spPr>
        <p:txBody>
          <a:bodyPr>
            <a:normAutofit lnSpcReduction="10000"/>
          </a:bodyPr>
          <a:lstStyle/>
          <a:p>
            <a:r>
              <a:rPr lang="it-IT"/>
              <a:t>Mechanical integration group operational</a:t>
            </a:r>
          </a:p>
          <a:p>
            <a:pPr lvl="1"/>
            <a:r>
              <a:rPr lang="it-IT"/>
              <a:t>Integration and assembly of detector</a:t>
            </a:r>
          </a:p>
          <a:p>
            <a:pPr lvl="1"/>
            <a:r>
              <a:rPr lang="it-IT"/>
              <a:t>Experimental hall structure</a:t>
            </a:r>
          </a:p>
          <a:p>
            <a:pPr lvl="1"/>
            <a:r>
              <a:rPr lang="it-IT"/>
              <a:t>Transportation issue</a:t>
            </a:r>
          </a:p>
          <a:p>
            <a:pPr lvl="1"/>
            <a:r>
              <a:rPr lang="it-IT"/>
              <a:t>Refurbishing strategies		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3228428"/>
          </a:xfrm>
        </p:spPr>
        <p:txBody>
          <a:bodyPr>
            <a:normAutofit lnSpcReduction="10000"/>
          </a:bodyPr>
          <a:lstStyle/>
          <a:p>
            <a:r>
              <a:rPr lang="it-IT"/>
              <a:t>Gathering info from subsyst.</a:t>
            </a:r>
          </a:p>
          <a:p>
            <a:pPr lvl="1"/>
            <a:r>
              <a:rPr lang="it-IT"/>
              <a:t>Cables, services etc. </a:t>
            </a:r>
          </a:p>
          <a:p>
            <a:pPr lvl="1"/>
            <a:r>
              <a:rPr lang="it-IT"/>
              <a:t>Dimension and location of infrastructures</a:t>
            </a:r>
          </a:p>
          <a:p>
            <a:pPr lvl="1"/>
            <a:r>
              <a:rPr lang="it-IT"/>
              <a:t>Power, cooling, etc.</a:t>
            </a:r>
          </a:p>
          <a:p>
            <a:endParaRPr lang="it-IT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7" y="3990694"/>
            <a:ext cx="6925683" cy="27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2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IR Hall Scheme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35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581" r="21881" b="3481"/>
          <a:stretch/>
        </p:blipFill>
        <p:spPr>
          <a:xfrm>
            <a:off x="780465" y="1219200"/>
            <a:ext cx="7619449" cy="50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4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Interaction with accelerator team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36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/>
              <a:t>Need to be boosted, with more regular technical contact</a:t>
            </a:r>
          </a:p>
          <a:p>
            <a:r>
              <a:rPr lang="it-IT"/>
              <a:t>Started to look at common project management tools</a:t>
            </a:r>
          </a:p>
          <a:p>
            <a:pPr lvl="1"/>
            <a:r>
              <a:rPr lang="it-IT"/>
              <a:t>Session on Thursday morning</a:t>
            </a:r>
          </a:p>
          <a:p>
            <a:r>
              <a:rPr lang="it-IT"/>
              <a:t>Large questions need to be addressed soon</a:t>
            </a:r>
          </a:p>
          <a:p>
            <a:pPr lvl="1"/>
            <a:r>
              <a:rPr lang="it-IT"/>
              <a:t>IR Hall: dimensions, layout, services, power, cooling, cryo, etc.</a:t>
            </a:r>
          </a:p>
          <a:p>
            <a:pPr lvl="1"/>
            <a:r>
              <a:rPr lang="it-IT"/>
              <a:t>Envelopes in Machine-Detector Interface. Strategies for mechanical integration between detector and machine</a:t>
            </a:r>
          </a:p>
          <a:p>
            <a:pPr lvl="1"/>
            <a:r>
              <a:rPr lang="it-IT"/>
              <a:t>Commissioning strategy: is the full 1.5T field needed for machine commissioning ? Big impact on detector assembly and commissioning strategy.</a:t>
            </a:r>
          </a:p>
          <a:p>
            <a:pPr lvl="1"/>
            <a:r>
              <a:rPr lang="it-IT"/>
              <a:t>Overall schedule: need to start laying down the overall integrated schedule for accelerator and detector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424879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01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38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" y="111654"/>
            <a:ext cx="9044688" cy="63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1" y="3804"/>
            <a:ext cx="9144000" cy="1412463"/>
          </a:xfrm>
          <a:prstGeom prst="rect">
            <a:avLst/>
          </a:prstGeom>
        </p:spPr>
      </p:pic>
      <p:grpSp>
        <p:nvGrpSpPr>
          <p:cNvPr id="55" name="Gruppo 54"/>
          <p:cNvGrpSpPr/>
          <p:nvPr/>
        </p:nvGrpSpPr>
        <p:grpSpPr>
          <a:xfrm>
            <a:off x="3252912" y="-565607"/>
            <a:ext cx="3356211" cy="6563925"/>
            <a:chOff x="4231134" y="-907110"/>
            <a:chExt cx="3356211" cy="6563925"/>
          </a:xfrm>
          <a:scene3d>
            <a:camera prst="perspectiveFront" fov="5100000">
              <a:rot lat="18600000" lon="0" rev="0"/>
            </a:camera>
            <a:lightRig rig="threePt" dir="t"/>
          </a:scene3d>
        </p:grpSpPr>
        <p:sp>
          <p:nvSpPr>
            <p:cNvPr id="56" name="Pentagon 97"/>
            <p:cNvSpPr/>
            <p:nvPr/>
          </p:nvSpPr>
          <p:spPr>
            <a:xfrm rot="16200000">
              <a:off x="2628335" y="697806"/>
              <a:ext cx="6563925" cy="3354094"/>
            </a:xfrm>
            <a:prstGeom prst="homePlate">
              <a:avLst>
                <a:gd name="adj" fmla="val 21509"/>
              </a:avLst>
            </a:prstGeom>
            <a:solidFill>
              <a:schemeClr val="bg1"/>
            </a:solidFill>
            <a:ln w="76200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chemeClr val="accent5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extrusionH="254000"/>
          </p:spPr>
          <p:txBody>
            <a:bodyPr anchor="ctr"/>
            <a:lstStyle/>
            <a:p>
              <a:pPr algn="ctr" defTabSz="914400">
                <a:defRPr/>
              </a:pPr>
              <a:endParaRPr lang="da-DK" sz="400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7" name="Gruppo 56"/>
            <p:cNvGrpSpPr/>
            <p:nvPr/>
          </p:nvGrpSpPr>
          <p:grpSpPr>
            <a:xfrm>
              <a:off x="4231134" y="-198435"/>
              <a:ext cx="1045444" cy="5393154"/>
              <a:chOff x="4231134" y="-198435"/>
              <a:chExt cx="1045444" cy="5393154"/>
            </a:xfrm>
          </p:grpSpPr>
          <p:sp>
            <p:nvSpPr>
              <p:cNvPr id="58" name="Tekstboks 29"/>
              <p:cNvSpPr txBox="1"/>
              <p:nvPr/>
            </p:nvSpPr>
            <p:spPr>
              <a:xfrm>
                <a:off x="4259950" y="4599293"/>
                <a:ext cx="1016624" cy="59542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2012</a:t>
                </a:r>
              </a:p>
            </p:txBody>
          </p:sp>
          <p:sp>
            <p:nvSpPr>
              <p:cNvPr id="59" name="Tekstboks 30"/>
              <p:cNvSpPr txBox="1"/>
              <p:nvPr/>
            </p:nvSpPr>
            <p:spPr>
              <a:xfrm>
                <a:off x="4238181" y="-198435"/>
                <a:ext cx="1016624" cy="58477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2017</a:t>
                </a:r>
                <a:endParaRPr lang="da-DK" sz="32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  <p:sp>
            <p:nvSpPr>
              <p:cNvPr id="60" name="Tekstboks 31"/>
              <p:cNvSpPr txBox="1"/>
              <p:nvPr/>
            </p:nvSpPr>
            <p:spPr>
              <a:xfrm>
                <a:off x="4248270" y="2648451"/>
                <a:ext cx="1018227" cy="58477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2014</a:t>
                </a:r>
                <a:endParaRPr lang="da-DK" sz="32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  <p:sp>
            <p:nvSpPr>
              <p:cNvPr id="61" name="Tekstboks 32"/>
              <p:cNvSpPr txBox="1"/>
              <p:nvPr/>
            </p:nvSpPr>
            <p:spPr>
              <a:xfrm>
                <a:off x="4231134" y="1680422"/>
                <a:ext cx="1016624" cy="58477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2015</a:t>
                </a:r>
                <a:endParaRPr lang="da-DK" sz="32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  <p:sp>
            <p:nvSpPr>
              <p:cNvPr id="62" name="Tekstboks 33"/>
              <p:cNvSpPr txBox="1"/>
              <p:nvPr/>
            </p:nvSpPr>
            <p:spPr>
              <a:xfrm>
                <a:off x="4249071" y="721562"/>
                <a:ext cx="1016624" cy="58477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2016</a:t>
                </a:r>
                <a:endParaRPr lang="da-DK" sz="32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  <p:sp>
            <p:nvSpPr>
              <p:cNvPr id="63" name="Tekstboks 34"/>
              <p:cNvSpPr txBox="1"/>
              <p:nvPr/>
            </p:nvSpPr>
            <p:spPr>
              <a:xfrm>
                <a:off x="4259954" y="3612798"/>
                <a:ext cx="1016624" cy="584776"/>
              </a:xfrm>
              <a:prstGeom prst="rect">
                <a:avLst/>
              </a:prstGeom>
              <a:noFill/>
              <a:sp3d extrusionH="254000"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da-DK" sz="3200" b="1" dirty="0" smtClean="0">
                    <a:solidFill>
                      <a:srgbClr val="0070C0"/>
                    </a:solidFill>
                    <a:latin typeface="Calibri"/>
                  </a:rPr>
                  <a:t>2013</a:t>
                </a:r>
                <a:endParaRPr lang="da-DK" sz="32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</p:grpSp>
      </p:grpSp>
      <p:sp>
        <p:nvSpPr>
          <p:cNvPr id="42" name="Rectangle 8"/>
          <p:cNvSpPr>
            <a:spLocks noChangeArrowheads="1"/>
          </p:cNvSpPr>
          <p:nvPr/>
        </p:nvSpPr>
        <p:spPr bwMode="gray">
          <a:xfrm>
            <a:off x="897467" y="110598"/>
            <a:ext cx="7936971" cy="8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kern="0" dirty="0">
                <a:solidFill>
                  <a:srgbClr val="FFFFFF"/>
                </a:solidFill>
                <a:latin typeface="Calibri"/>
              </a:rPr>
              <a:t>DETECTOR TIMELINE </a:t>
            </a:r>
            <a:br>
              <a:rPr lang="de-DE" sz="2600" kern="0" dirty="0">
                <a:solidFill>
                  <a:srgbClr val="FFFFFF"/>
                </a:solidFill>
                <a:latin typeface="Calibri"/>
              </a:rPr>
            </a:br>
            <a:r>
              <a:rPr lang="de-DE" sz="2600" b="1" kern="0" dirty="0">
                <a:solidFill>
                  <a:srgbClr val="FFFFFF"/>
                </a:solidFill>
                <a:latin typeface="Calibri"/>
              </a:rPr>
              <a:t>CARTOON</a:t>
            </a:r>
            <a:endParaRPr lang="de-DE" sz="16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04533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7" name="Gruppe 72"/>
          <p:cNvGrpSpPr>
            <a:grpSpLocks/>
          </p:cNvGrpSpPr>
          <p:nvPr/>
        </p:nvGrpSpPr>
        <p:grpSpPr bwMode="auto">
          <a:xfrm>
            <a:off x="4385735" y="589919"/>
            <a:ext cx="1251468" cy="900219"/>
            <a:chOff x="6472329" y="307975"/>
            <a:chExt cx="1862558" cy="1454438"/>
          </a:xfrm>
        </p:grpSpPr>
        <p:grpSp>
          <p:nvGrpSpPr>
            <p:cNvPr id="78" name="Gruppe 69"/>
            <p:cNvGrpSpPr>
              <a:grpSpLocks/>
            </p:cNvGrpSpPr>
            <p:nvPr/>
          </p:nvGrpSpPr>
          <p:grpSpPr bwMode="auto">
            <a:xfrm>
              <a:off x="6472329" y="307975"/>
              <a:ext cx="1862558" cy="1335088"/>
              <a:chOff x="6726922" y="4742888"/>
              <a:chExt cx="1861861" cy="1335810"/>
            </a:xfrm>
          </p:grpSpPr>
          <p:sp>
            <p:nvSpPr>
              <p:cNvPr id="97" name="Ellipse 16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1" name="Måne 64"/>
              <p:cNvSpPr/>
              <p:nvPr/>
            </p:nvSpPr>
            <p:spPr bwMode="auto">
              <a:xfrm rot="16552097">
                <a:off x="7295809" y="5110022"/>
                <a:ext cx="645832" cy="12664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5" name="Ellipse 163"/>
              <p:cNvSpPr/>
              <p:nvPr/>
            </p:nvSpPr>
            <p:spPr bwMode="auto">
              <a:xfrm>
                <a:off x="6726922" y="4742888"/>
                <a:ext cx="1861861" cy="1217447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40000"/>
                      <a:lumOff val="60000"/>
                      <a:alpha val="0"/>
                    </a:srgbClr>
                  </a:gs>
                  <a:gs pos="100000">
                    <a:sysClr val="window" lastClr="FFFFFF">
                      <a:alpha val="77000"/>
                    </a:sys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a-DK" kern="0" dirty="0">
                    <a:solidFill>
                      <a:sysClr val="window" lastClr="FFFFFF"/>
                    </a:solidFill>
                    <a:latin typeface="Calibri"/>
                  </a:rPr>
                  <a:t>Data Taking</a:t>
                </a:r>
              </a:p>
            </p:txBody>
          </p:sp>
        </p:grpSp>
        <p:sp>
          <p:nvSpPr>
            <p:cNvPr id="85" name="Ellipse 160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106" name="Picture 8" descr="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5" y="102503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505476" y="5413543"/>
            <a:ext cx="2963057" cy="707886"/>
          </a:xfrm>
          <a:prstGeom prst="rect">
            <a:avLst/>
          </a:prstGeom>
          <a:noFill/>
          <a:scene3d>
            <a:camera prst="perspectiveFront" fov="5100000">
              <a:rot lat="185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4F81BD"/>
                </a:solidFill>
                <a:latin typeface="Calibri"/>
                <a:cs typeface="Calibri"/>
              </a:rPr>
              <a:t>CabibboLab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48111" y="4067246"/>
            <a:ext cx="2443814" cy="1025947"/>
            <a:chOff x="576563" y="2336800"/>
            <a:chExt cx="2047583" cy="1095477"/>
          </a:xfrm>
        </p:grpSpPr>
        <p:sp>
          <p:nvSpPr>
            <p:cNvPr id="7" name="Callout con freccia destra 6"/>
            <p:cNvSpPr/>
            <p:nvPr/>
          </p:nvSpPr>
          <p:spPr>
            <a:xfrm>
              <a:off x="576563" y="2336800"/>
              <a:ext cx="2012636" cy="1095477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MDI</a:t>
              </a:r>
              <a:br>
                <a:rPr lang="it-IT" sz="2000">
                  <a:solidFill>
                    <a:prstClr val="white"/>
                  </a:solidFill>
                  <a:latin typeface="Calibri"/>
                </a:rPr>
              </a:br>
              <a:r>
                <a:rPr lang="it-IT" sz="2000">
                  <a:solidFill>
                    <a:prstClr val="white"/>
                  </a:solidFill>
                  <a:latin typeface="Calibri"/>
                </a:rPr>
                <a:t>IR Hall</a:t>
              </a:r>
            </a:p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Services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724140" y="2634112"/>
              <a:ext cx="90000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prstClr val="white"/>
                  </a:solidFill>
                  <a:latin typeface="Calibri"/>
                </a:rPr>
                <a:t>Design</a:t>
              </a:r>
            </a:p>
          </p:txBody>
        </p:sp>
      </p:grpSp>
      <p:grpSp>
        <p:nvGrpSpPr>
          <p:cNvPr id="107" name="Gruppo 106"/>
          <p:cNvGrpSpPr/>
          <p:nvPr/>
        </p:nvGrpSpPr>
        <p:grpSpPr>
          <a:xfrm>
            <a:off x="713866" y="3164943"/>
            <a:ext cx="2492103" cy="840157"/>
            <a:chOff x="576563" y="2336800"/>
            <a:chExt cx="2012636" cy="1095477"/>
          </a:xfrm>
        </p:grpSpPr>
        <p:sp>
          <p:nvSpPr>
            <p:cNvPr id="108" name="Callout con freccia destra 107"/>
            <p:cNvSpPr/>
            <p:nvPr/>
          </p:nvSpPr>
          <p:spPr>
            <a:xfrm>
              <a:off x="576563" y="2336800"/>
              <a:ext cx="2012636" cy="1095477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Detector Procurement</a:t>
              </a:r>
            </a:p>
          </p:txBody>
        </p:sp>
        <p:sp>
          <p:nvSpPr>
            <p:cNvPr id="109" name="CasellaDiTesto 108"/>
            <p:cNvSpPr txBox="1"/>
            <p:nvPr/>
          </p:nvSpPr>
          <p:spPr>
            <a:xfrm>
              <a:off x="1864124" y="2608035"/>
              <a:ext cx="566543" cy="5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prstClr val="white"/>
                  </a:solidFill>
                  <a:latin typeface="Calibri"/>
                </a:rPr>
                <a:t>Start</a:t>
              </a:r>
            </a:p>
          </p:txBody>
        </p:sp>
      </p:grpSp>
      <p:grpSp>
        <p:nvGrpSpPr>
          <p:cNvPr id="112" name="Gruppe 346"/>
          <p:cNvGrpSpPr>
            <a:grpSpLocks/>
          </p:cNvGrpSpPr>
          <p:nvPr/>
        </p:nvGrpSpPr>
        <p:grpSpPr bwMode="auto">
          <a:xfrm>
            <a:off x="3888839" y="2736727"/>
            <a:ext cx="1821630" cy="1262033"/>
            <a:chOff x="3889659" y="2301382"/>
            <a:chExt cx="715645" cy="550966"/>
          </a:xfrm>
        </p:grpSpPr>
        <p:sp>
          <p:nvSpPr>
            <p:cNvPr id="113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14" name="Gruppe 244"/>
            <p:cNvGrpSpPr>
              <a:grpSpLocks/>
            </p:cNvGrpSpPr>
            <p:nvPr/>
          </p:nvGrpSpPr>
          <p:grpSpPr bwMode="auto">
            <a:xfrm>
              <a:off x="3932480" y="2301382"/>
              <a:ext cx="649829" cy="507268"/>
              <a:chOff x="2021402" y="3175056"/>
              <a:chExt cx="2722152" cy="2124956"/>
            </a:xfrm>
          </p:grpSpPr>
          <p:grpSp>
            <p:nvGrpSpPr>
              <p:cNvPr id="115" name="Gruppe 242"/>
              <p:cNvGrpSpPr>
                <a:grpSpLocks/>
              </p:cNvGrpSpPr>
              <p:nvPr/>
            </p:nvGrpSpPr>
            <p:grpSpPr bwMode="auto">
              <a:xfrm>
                <a:off x="2021402" y="3175056"/>
                <a:ext cx="2722152" cy="2114322"/>
                <a:chOff x="2021402" y="3175056"/>
                <a:chExt cx="2722152" cy="2114322"/>
              </a:xfrm>
            </p:grpSpPr>
            <p:sp>
              <p:nvSpPr>
                <p:cNvPr id="117" name="Ellipse 143"/>
                <p:cNvSpPr/>
                <p:nvPr/>
              </p:nvSpPr>
              <p:spPr bwMode="auto">
                <a:xfrm rot="1356468">
                  <a:off x="2346750" y="3175056"/>
                  <a:ext cx="2114222" cy="211432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Ellipse 144"/>
                <p:cNvSpPr/>
                <p:nvPr/>
              </p:nvSpPr>
              <p:spPr bwMode="auto">
                <a:xfrm>
                  <a:off x="2021402" y="3208958"/>
                  <a:ext cx="2722152" cy="17170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kern="0" dirty="0">
                      <a:ln>
                        <a:solidFill>
                          <a:srgbClr val="C0504D">
                            <a:lumMod val="75000"/>
                          </a:srgbClr>
                        </a:solidFill>
                      </a:ln>
                      <a:solidFill>
                        <a:srgbClr val="C0504D">
                          <a:lumMod val="75000"/>
                        </a:srgbClr>
                      </a:solidFill>
                      <a:latin typeface="Calibri"/>
                    </a:rPr>
                    <a:t>Transp.</a:t>
                  </a:r>
                  <a:br>
                    <a:rPr lang="da-DK" kern="0" dirty="0">
                      <a:ln>
                        <a:solidFill>
                          <a:srgbClr val="C0504D">
                            <a:lumMod val="75000"/>
                          </a:srgbClr>
                        </a:solidFill>
                      </a:ln>
                      <a:solidFill>
                        <a:srgbClr val="C0504D">
                          <a:lumMod val="75000"/>
                        </a:srgbClr>
                      </a:solidFill>
                      <a:latin typeface="Calibri"/>
                    </a:rPr>
                  </a:br>
                  <a:r>
                    <a:rPr lang="da-DK" kern="0" dirty="0">
                      <a:ln>
                        <a:solidFill>
                          <a:srgbClr val="C0504D">
                            <a:lumMod val="75000"/>
                          </a:srgbClr>
                        </a:solidFill>
                      </a:ln>
                      <a:solidFill>
                        <a:srgbClr val="C0504D">
                          <a:lumMod val="75000"/>
                        </a:srgbClr>
                      </a:solidFill>
                      <a:latin typeface="Calibri"/>
                    </a:rPr>
                    <a:t> of Babar pieces</a:t>
                  </a:r>
                </a:p>
              </p:txBody>
            </p:sp>
          </p:grpSp>
          <p:sp>
            <p:nvSpPr>
              <p:cNvPr id="116" name="Måne 142"/>
              <p:cNvSpPr/>
              <p:nvPr/>
            </p:nvSpPr>
            <p:spPr bwMode="auto">
              <a:xfrm rot="16552097">
                <a:off x="2882229" y="3903077"/>
                <a:ext cx="843896" cy="194997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17" name="Gruppo 16"/>
          <p:cNvGrpSpPr/>
          <p:nvPr/>
        </p:nvGrpSpPr>
        <p:grpSpPr>
          <a:xfrm>
            <a:off x="6321257" y="3212767"/>
            <a:ext cx="2111544" cy="878259"/>
            <a:chOff x="6321256" y="3212767"/>
            <a:chExt cx="2513181" cy="878259"/>
          </a:xfrm>
        </p:grpSpPr>
        <p:sp>
          <p:nvSpPr>
            <p:cNvPr id="8" name="Callout con freccia sinistra 7"/>
            <p:cNvSpPr/>
            <p:nvPr/>
          </p:nvSpPr>
          <p:spPr>
            <a:xfrm>
              <a:off x="6321256" y="3212767"/>
              <a:ext cx="2513181" cy="87825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356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Civil Construction</a:t>
              </a:r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6390700" y="3432940"/>
              <a:ext cx="804632" cy="302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prstClr val="white"/>
                  </a:solidFill>
                  <a:latin typeface="Calibri"/>
                </a:rPr>
                <a:t>Start</a:t>
              </a:r>
            </a:p>
          </p:txBody>
        </p:sp>
      </p:grpSp>
      <p:grpSp>
        <p:nvGrpSpPr>
          <p:cNvPr id="64" name="Gruppe 346"/>
          <p:cNvGrpSpPr>
            <a:grpSpLocks/>
          </p:cNvGrpSpPr>
          <p:nvPr/>
        </p:nvGrpSpPr>
        <p:grpSpPr bwMode="auto">
          <a:xfrm>
            <a:off x="3609712" y="3999485"/>
            <a:ext cx="2039565" cy="1484846"/>
            <a:chOff x="3889659" y="2301382"/>
            <a:chExt cx="715645" cy="550966"/>
          </a:xfrm>
        </p:grpSpPr>
        <p:sp>
          <p:nvSpPr>
            <p:cNvPr id="65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66" name="Gruppe 244"/>
            <p:cNvGrpSpPr>
              <a:grpSpLocks/>
            </p:cNvGrpSpPr>
            <p:nvPr/>
          </p:nvGrpSpPr>
          <p:grpSpPr bwMode="auto">
            <a:xfrm>
              <a:off x="3932480" y="2301382"/>
              <a:ext cx="649829" cy="507268"/>
              <a:chOff x="2021402" y="3175056"/>
              <a:chExt cx="2722152" cy="2124956"/>
            </a:xfrm>
          </p:grpSpPr>
          <p:grpSp>
            <p:nvGrpSpPr>
              <p:cNvPr id="73" name="Gruppe 242"/>
              <p:cNvGrpSpPr>
                <a:grpSpLocks/>
              </p:cNvGrpSpPr>
              <p:nvPr/>
            </p:nvGrpSpPr>
            <p:grpSpPr bwMode="auto">
              <a:xfrm>
                <a:off x="2021402" y="3175056"/>
                <a:ext cx="2722152" cy="2114322"/>
                <a:chOff x="2021402" y="3175056"/>
                <a:chExt cx="2722152" cy="2114322"/>
              </a:xfrm>
            </p:grpSpPr>
            <p:sp>
              <p:nvSpPr>
                <p:cNvPr id="75" name="Ellipse 143"/>
                <p:cNvSpPr/>
                <p:nvPr/>
              </p:nvSpPr>
              <p:spPr bwMode="auto">
                <a:xfrm rot="1356468">
                  <a:off x="2346750" y="3175056"/>
                  <a:ext cx="2114222" cy="21143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9BBB59">
                        <a:shade val="51000"/>
                        <a:satMod val="130000"/>
                      </a:srgbClr>
                    </a:gs>
                    <a:gs pos="83000">
                      <a:srgbClr val="C0FF4D"/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76" name="Ellipse 144"/>
                <p:cNvSpPr/>
                <p:nvPr/>
              </p:nvSpPr>
              <p:spPr bwMode="auto">
                <a:xfrm>
                  <a:off x="2021402" y="3208958"/>
                  <a:ext cx="2722152" cy="17170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kern="0" dirty="0">
                      <a:ln>
                        <a:solidFill>
                          <a:srgbClr val="C0504D">
                            <a:lumMod val="75000"/>
                          </a:srgbClr>
                        </a:solidFill>
                      </a:ln>
                      <a:solidFill>
                        <a:srgbClr val="C0504D">
                          <a:lumMod val="75000"/>
                        </a:srgbClr>
                      </a:solidFill>
                      <a:latin typeface="Calibri"/>
                    </a:rPr>
                    <a:t>Detector TDR</a:t>
                  </a:r>
                </a:p>
              </p:txBody>
            </p:sp>
          </p:grpSp>
          <p:sp>
            <p:nvSpPr>
              <p:cNvPr id="74" name="Måne 142"/>
              <p:cNvSpPr/>
              <p:nvPr/>
            </p:nvSpPr>
            <p:spPr bwMode="auto">
              <a:xfrm rot="16552097">
                <a:off x="2882229" y="3903077"/>
                <a:ext cx="843896" cy="194997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sp>
        <p:nvSpPr>
          <p:cNvPr id="120" name="Callout con freccia sinistra 119"/>
          <p:cNvSpPr/>
          <p:nvPr/>
        </p:nvSpPr>
        <p:spPr>
          <a:xfrm>
            <a:off x="6135340" y="2143687"/>
            <a:ext cx="2111544" cy="8782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5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prstClr val="white"/>
                </a:solidFill>
                <a:latin typeface="Calibri"/>
              </a:rPr>
              <a:t>IR Hall Available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931333" y="2262217"/>
            <a:ext cx="2492103" cy="840157"/>
            <a:chOff x="897467" y="2008222"/>
            <a:chExt cx="2492103" cy="840157"/>
          </a:xfrm>
        </p:grpSpPr>
        <p:sp>
          <p:nvSpPr>
            <p:cNvPr id="122" name="Callout con freccia destra 121"/>
            <p:cNvSpPr/>
            <p:nvPr/>
          </p:nvSpPr>
          <p:spPr>
            <a:xfrm>
              <a:off x="897467" y="2008222"/>
              <a:ext cx="2492103" cy="840157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Detector Assembly</a:t>
              </a:r>
            </a:p>
          </p:txBody>
        </p:sp>
        <p:sp>
          <p:nvSpPr>
            <p:cNvPr id="123" name="CasellaDiTesto 122"/>
            <p:cNvSpPr txBox="1"/>
            <p:nvPr/>
          </p:nvSpPr>
          <p:spPr>
            <a:xfrm>
              <a:off x="2473978" y="2211705"/>
              <a:ext cx="70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prstClr val="white"/>
                  </a:solidFill>
                  <a:latin typeface="Calibri"/>
                </a:rPr>
                <a:t>Start</a:t>
              </a:r>
            </a:p>
          </p:txBody>
        </p:sp>
      </p:grpSp>
      <p:sp>
        <p:nvSpPr>
          <p:cNvPr id="124" name="Callout con freccia sinistra 123"/>
          <p:cNvSpPr/>
          <p:nvPr/>
        </p:nvSpPr>
        <p:spPr>
          <a:xfrm>
            <a:off x="5704934" y="1191135"/>
            <a:ext cx="2111544" cy="8782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5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prstClr val="white"/>
                </a:solidFill>
                <a:latin typeface="Calibri"/>
              </a:rPr>
              <a:t>Circulating Beams</a:t>
            </a:r>
          </a:p>
        </p:txBody>
      </p:sp>
      <p:grpSp>
        <p:nvGrpSpPr>
          <p:cNvPr id="125" name="Gruppo 124"/>
          <p:cNvGrpSpPr/>
          <p:nvPr/>
        </p:nvGrpSpPr>
        <p:grpSpPr>
          <a:xfrm>
            <a:off x="713866" y="1191136"/>
            <a:ext cx="3040030" cy="979152"/>
            <a:chOff x="897467" y="1827810"/>
            <a:chExt cx="2492103" cy="979152"/>
          </a:xfrm>
        </p:grpSpPr>
        <p:sp>
          <p:nvSpPr>
            <p:cNvPr id="126" name="Callout con freccia destra 125"/>
            <p:cNvSpPr/>
            <p:nvPr/>
          </p:nvSpPr>
          <p:spPr>
            <a:xfrm>
              <a:off x="897467" y="1827810"/>
              <a:ext cx="2492103" cy="979152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>
                  <a:solidFill>
                    <a:prstClr val="white"/>
                  </a:solidFill>
                  <a:latin typeface="Calibri"/>
                </a:rPr>
                <a:t>Bkgnd/Commissioning Detector</a:t>
              </a:r>
            </a:p>
          </p:txBody>
        </p:sp>
        <p:sp>
          <p:nvSpPr>
            <p:cNvPr id="127" name="CasellaDiTesto 126"/>
            <p:cNvSpPr txBox="1"/>
            <p:nvPr/>
          </p:nvSpPr>
          <p:spPr>
            <a:xfrm>
              <a:off x="2473978" y="2211705"/>
              <a:ext cx="1392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20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8" name="Gruppe 346"/>
          <p:cNvGrpSpPr>
            <a:grpSpLocks/>
          </p:cNvGrpSpPr>
          <p:nvPr/>
        </p:nvGrpSpPr>
        <p:grpSpPr bwMode="auto">
          <a:xfrm>
            <a:off x="4259632" y="1512377"/>
            <a:ext cx="1404426" cy="1030459"/>
            <a:chOff x="3889659" y="2301382"/>
            <a:chExt cx="715645" cy="550966"/>
          </a:xfrm>
        </p:grpSpPr>
        <p:sp>
          <p:nvSpPr>
            <p:cNvPr id="129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30" name="Gruppe 244"/>
            <p:cNvGrpSpPr>
              <a:grpSpLocks/>
            </p:cNvGrpSpPr>
            <p:nvPr/>
          </p:nvGrpSpPr>
          <p:grpSpPr bwMode="auto">
            <a:xfrm>
              <a:off x="3932480" y="2301382"/>
              <a:ext cx="649829" cy="507268"/>
              <a:chOff x="2021402" y="3175056"/>
              <a:chExt cx="2722152" cy="2124956"/>
            </a:xfrm>
          </p:grpSpPr>
          <p:grpSp>
            <p:nvGrpSpPr>
              <p:cNvPr id="131" name="Gruppe 242"/>
              <p:cNvGrpSpPr>
                <a:grpSpLocks/>
              </p:cNvGrpSpPr>
              <p:nvPr/>
            </p:nvGrpSpPr>
            <p:grpSpPr bwMode="auto">
              <a:xfrm>
                <a:off x="2021402" y="3175056"/>
                <a:ext cx="2722152" cy="2114322"/>
                <a:chOff x="2021402" y="3175056"/>
                <a:chExt cx="2722152" cy="2114322"/>
              </a:xfrm>
            </p:grpSpPr>
            <p:sp>
              <p:nvSpPr>
                <p:cNvPr id="133" name="Ellipse 143"/>
                <p:cNvSpPr/>
                <p:nvPr/>
              </p:nvSpPr>
              <p:spPr bwMode="auto">
                <a:xfrm rot="1356468">
                  <a:off x="2346750" y="3175056"/>
                  <a:ext cx="2114222" cy="211432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34" name="Ellipse 144"/>
                <p:cNvSpPr/>
                <p:nvPr/>
              </p:nvSpPr>
              <p:spPr bwMode="auto">
                <a:xfrm>
                  <a:off x="2021402" y="3208958"/>
                  <a:ext cx="2722152" cy="1717045"/>
                </a:xfrm>
                <a:prstGeom prst="ellipse">
                  <a:avLst/>
                </a:prstGeom>
                <a:solidFill>
                  <a:srgbClr val="FFFF00">
                    <a:alpha val="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sz="1400" kern="0" dirty="0">
                      <a:ln>
                        <a:solidFill>
                          <a:srgbClr val="C0504D">
                            <a:lumMod val="75000"/>
                          </a:srgbClr>
                        </a:solidFill>
                      </a:ln>
                      <a:solidFill>
                        <a:srgbClr val="C0504D">
                          <a:lumMod val="75000"/>
                        </a:srgbClr>
                      </a:solidFill>
                      <a:latin typeface="Calibri"/>
                    </a:rPr>
                    <a:t>Detector Commissioning</a:t>
                  </a:r>
                </a:p>
              </p:txBody>
            </p:sp>
          </p:grpSp>
          <p:sp>
            <p:nvSpPr>
              <p:cNvPr id="132" name="Måne 142"/>
              <p:cNvSpPr/>
              <p:nvPr/>
            </p:nvSpPr>
            <p:spPr bwMode="auto">
              <a:xfrm rot="16552097">
                <a:off x="2882229" y="3903077"/>
                <a:ext cx="843896" cy="194997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943" y="2617204"/>
            <a:ext cx="1171247" cy="1171247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257" y="4345688"/>
            <a:ext cx="2484811" cy="16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9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73920"/>
          </a:xfrm>
        </p:spPr>
        <p:txBody>
          <a:bodyPr/>
          <a:lstStyle/>
          <a:p>
            <a:r>
              <a:rPr lang="it-IT"/>
              <a:t>Detector Design (with</a:t>
            </a:r>
            <a:r>
              <a:rPr lang="it-IT" i="1"/>
              <a:t> fewer </a:t>
            </a:r>
            <a:r>
              <a:rPr lang="it-IT"/>
              <a:t>options)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0" y="766902"/>
            <a:ext cx="7958757" cy="5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BACKUP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40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60651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Proto-Detector Organization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41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Detector Coordinators – B.Ratcliff, F. Forti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Technical Coordinator – W.Wisnieswki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SVT – G. Rizzo </a:t>
            </a:r>
          </a:p>
          <a:p>
            <a:pPr>
              <a:lnSpc>
                <a:spcPct val="80000"/>
              </a:lnSpc>
            </a:pPr>
            <a:r>
              <a:rPr lang="en-US" sz="1800"/>
              <a:t>DCH – G. Finocchiaro, M.Roney</a:t>
            </a:r>
          </a:p>
          <a:p>
            <a:pPr>
              <a:lnSpc>
                <a:spcPct val="80000"/>
              </a:lnSpc>
            </a:pPr>
            <a:r>
              <a:rPr lang="en-US" sz="1800"/>
              <a:t>PID – N.Arnaud, J.Va’vra</a:t>
            </a:r>
          </a:p>
          <a:p>
            <a:pPr>
              <a:lnSpc>
                <a:spcPct val="80000"/>
              </a:lnSpc>
            </a:pPr>
            <a:r>
              <a:rPr lang="en-US" sz="1800"/>
              <a:t>EMC – </a:t>
            </a:r>
            <a:r>
              <a:rPr lang="en-US" sz="1800">
                <a:sym typeface="Wingdings" charset="2"/>
              </a:rPr>
              <a:t>F.Porter, C.Cecchi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IFR – R.Calabrese</a:t>
            </a:r>
          </a:p>
          <a:p>
            <a:pPr>
              <a:lnSpc>
                <a:spcPct val="80000"/>
              </a:lnSpc>
            </a:pPr>
            <a:r>
              <a:rPr lang="en-US" sz="1800"/>
              <a:t>Magnet – W.Wisniewski</a:t>
            </a:r>
          </a:p>
          <a:p>
            <a:pPr>
              <a:lnSpc>
                <a:spcPct val="80000"/>
              </a:lnSpc>
            </a:pPr>
            <a:r>
              <a:rPr lang="en-US" sz="1800"/>
              <a:t>Electronics, Trigger, DAQ – D. Breton, U. Marconi</a:t>
            </a:r>
          </a:p>
          <a:p>
            <a:pPr>
              <a:lnSpc>
                <a:spcPct val="80000"/>
              </a:lnSpc>
            </a:pPr>
            <a:r>
              <a:rPr lang="en-US" sz="1800"/>
              <a:t>Online/DAQ – S.Luitz </a:t>
            </a:r>
          </a:p>
          <a:p>
            <a:pPr>
              <a:lnSpc>
                <a:spcPct val="80000"/>
              </a:lnSpc>
            </a:pPr>
            <a:r>
              <a:rPr lang="en-US" sz="1800"/>
              <a:t>Offline SW –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Simulation coordinator – D.Brown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Fast simulation – M. Rama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Full Simulation – F. Bianchi </a:t>
            </a:r>
          </a:p>
          <a:p>
            <a:pPr>
              <a:lnSpc>
                <a:spcPct val="80000"/>
              </a:lnSpc>
            </a:pPr>
            <a:r>
              <a:rPr lang="en-US" sz="1800"/>
              <a:t>Background simulation – M.Boscolo, E.Paoloni</a:t>
            </a:r>
          </a:p>
          <a:p>
            <a:pPr>
              <a:lnSpc>
                <a:spcPct val="80000"/>
              </a:lnSpc>
            </a:pPr>
            <a:r>
              <a:rPr lang="en-US" sz="1800"/>
              <a:t>Machine Detector Interface –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Rad monitor –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Lumi monitor – </a:t>
            </a:r>
          </a:p>
          <a:p>
            <a:pPr lvl="1">
              <a:lnSpc>
                <a:spcPct val="80000"/>
              </a:lnSpc>
            </a:pPr>
            <a:r>
              <a:rPr lang="en-US" sz="1500"/>
              <a:t>Polarimeter – </a:t>
            </a:r>
          </a:p>
          <a:p>
            <a:pPr lvl="1">
              <a:lnSpc>
                <a:spcPct val="80000"/>
              </a:lnSpc>
            </a:pPr>
            <a:endParaRPr lang="en-US" sz="15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77137" y="1386554"/>
            <a:ext cx="36180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Detector Geometry Working Group</a:t>
            </a:r>
          </a:p>
          <a:p>
            <a:r>
              <a:rPr lang="en-US"/>
              <a:t>Chairs M.Rama, A.Stocchi</a:t>
            </a:r>
          </a:p>
          <a:p>
            <a:endParaRPr lang="en-US"/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Forward Task Force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Chair H.Jawahery</a:t>
            </a:r>
          </a:p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Backward Task Force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Chair W. Wisniewski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15353" y="5043521"/>
            <a:ext cx="250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To be created:</a:t>
            </a:r>
          </a:p>
          <a:p>
            <a:r>
              <a:rPr lang="it-IT"/>
              <a:t>Central electronics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77137" y="4120191"/>
            <a:ext cx="281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Mechanical integration team</a:t>
            </a:r>
          </a:p>
          <a:p>
            <a:r>
              <a:rPr lang="it-IT">
                <a:solidFill>
                  <a:srgbClr val="FF0000"/>
                </a:solidFill>
              </a:rPr>
              <a:t>F. Raffaelli</a:t>
            </a:r>
          </a:p>
        </p:txBody>
      </p:sp>
    </p:spTree>
    <p:extLst>
      <p:ext uri="{BB962C8B-B14F-4D97-AF65-F5344CB8AC3E}">
        <p14:creationId xmlns:p14="http://schemas.microsoft.com/office/powerpoint/2010/main" val="90805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International Funding of Detector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20, 2012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F.Forti - Detector Status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it-IT"/>
              <a:pPr/>
              <a:t>42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Italy</a:t>
            </a:r>
          </a:p>
          <a:p>
            <a:pPr lvl="1"/>
            <a:r>
              <a:rPr lang="it-IT"/>
              <a:t>General agreement that will provide about 50% of funds needed for detector. Need to work on baseline and funding profile. </a:t>
            </a:r>
          </a:p>
          <a:p>
            <a:r>
              <a:rPr lang="it-IT"/>
              <a:t>France</a:t>
            </a:r>
          </a:p>
          <a:p>
            <a:pPr lvl="1"/>
            <a:r>
              <a:rPr lang="it-IT"/>
              <a:t>Request will be presented in Fall 2011</a:t>
            </a:r>
          </a:p>
          <a:p>
            <a:r>
              <a:rPr lang="it-IT"/>
              <a:t>Canada</a:t>
            </a:r>
          </a:p>
          <a:p>
            <a:pPr lvl="1"/>
            <a:r>
              <a:rPr lang="it-IT"/>
              <a:t>Request will be presented in Fall 2011</a:t>
            </a:r>
          </a:p>
          <a:p>
            <a:r>
              <a:rPr lang="it-IT"/>
              <a:t>UK</a:t>
            </a:r>
          </a:p>
          <a:p>
            <a:pPr lvl="1"/>
            <a:r>
              <a:rPr lang="it-IT"/>
              <a:t>Ongoing negotiations. Desireable a larger participation of UK groups</a:t>
            </a:r>
          </a:p>
          <a:p>
            <a:r>
              <a:rPr lang="it-IT"/>
              <a:t>Poland </a:t>
            </a:r>
          </a:p>
          <a:p>
            <a:pPr lvl="1"/>
            <a:r>
              <a:rPr lang="it-IT"/>
              <a:t>Request presented in 2011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US</a:t>
            </a:r>
          </a:p>
          <a:p>
            <a:pPr lvl="1"/>
            <a:r>
              <a:rPr lang="it-IT"/>
              <a:t>Request will be presented in late 2011 / early 2012</a:t>
            </a:r>
          </a:p>
          <a:p>
            <a:r>
              <a:rPr lang="it-IT"/>
              <a:t>Russia</a:t>
            </a:r>
          </a:p>
          <a:p>
            <a:pPr lvl="1"/>
            <a:r>
              <a:rPr lang="it-IT"/>
              <a:t>Exchange contribution for IGNITOR to be understood. Bulk will be for accelerator work, but some could go to detector</a:t>
            </a:r>
          </a:p>
          <a:p>
            <a:r>
              <a:rPr lang="it-IT"/>
              <a:t>China</a:t>
            </a:r>
          </a:p>
          <a:p>
            <a:pPr lvl="1"/>
            <a:r>
              <a:rPr lang="it-IT"/>
              <a:t>Ongoing negotiations.</a:t>
            </a:r>
          </a:p>
          <a:p>
            <a:r>
              <a:rPr lang="it-IT"/>
              <a:t>Spain, Germany, Norway, Israel, …</a:t>
            </a:r>
          </a:p>
          <a:p>
            <a:endParaRPr lang="it-IT"/>
          </a:p>
          <a:p>
            <a:r>
              <a:rPr lang="it-IT"/>
              <a:t>For all it is essential to have a clear picture of the organization and schedule of infrastructure and accelerator</a:t>
            </a:r>
          </a:p>
        </p:txBody>
      </p:sp>
    </p:spTree>
    <p:extLst>
      <p:ext uri="{BB962C8B-B14F-4D97-AF65-F5344CB8AC3E}">
        <p14:creationId xmlns:p14="http://schemas.microsoft.com/office/powerpoint/2010/main" val="17408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602" y="312992"/>
            <a:ext cx="8229600" cy="635960"/>
          </a:xfrm>
        </p:spPr>
        <p:txBody>
          <a:bodyPr>
            <a:noAutofit/>
          </a:bodyPr>
          <a:lstStyle/>
          <a:p>
            <a:r>
              <a:rPr lang="it-IT" sz="2400"/>
              <a:t>Detector Design Issues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94880"/>
              </p:ext>
            </p:extLst>
          </p:nvPr>
        </p:nvGraphicFramePr>
        <p:xfrm>
          <a:off x="335761" y="1042673"/>
          <a:ext cx="8354088" cy="5267305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240854"/>
                <a:gridCol w="1386837"/>
                <a:gridCol w="5726397"/>
              </a:tblGrid>
              <a:tr h="3265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System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Baseline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Issues (technical OR manpower; R&amp;D)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MDI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cs typeface="Gill Sans"/>
                        </a:rPr>
                        <a:t>Initial IR designed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Magnetic elements and radiation masks.  Design of tungsten shields.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Cryostats radius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Background simulations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: global map, detector occupancy</a:t>
                      </a:r>
                      <a:endParaRPr kumimoji="0" lang="en-US" sz="160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SVT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6-layer 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Technology for Layer 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0: striplets or pixels.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Thin pixels R&amp;D.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Readout chip for strips.  Mechanical design.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Stereo-axial He-based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Dimensions (inner radius, length).  Mechanical structure.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Cluster counting option.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EMC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Barrel: CsI(Tl)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Forw: LYSO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Electronics and trigger.  Mechanical structure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Forward EMC technology: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 LYSO / LYSO+CsI(Tl); Pure CsI.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Backward EMC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: cost/benefit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DIRC w/ FBLOCK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FBLOCK design.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 detection. Mechanical structure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 PID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cost/benefit analysis. Prove TOF technology.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IFR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Scintillator+ fibers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 vs 9 layers. 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SiPM radiation damage and location</a:t>
                      </a: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. Extra 10cm iron. Mechanical design and yoke reuse.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ＭＳ Ｐゴシック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ETD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Synchronous const.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cs typeface="Gill Sans"/>
                        </a:rPr>
                        <a:t>Fast link rad hardness.  L1Trigger (jitter and rate). ROM design. Link to computing for HLT.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E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TDR process and timeline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March 20, 2012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53"/>
                </a:solidFill>
                <a:latin typeface="Gill Sans MT"/>
              </a:rPr>
              <a:t>F.Forti - Detector Status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197275" y="1219200"/>
            <a:ext cx="3859190" cy="5137150"/>
          </a:xfrm>
        </p:spPr>
        <p:txBody>
          <a:bodyPr>
            <a:normAutofit fontScale="70000" lnSpcReduction="20000"/>
          </a:bodyPr>
          <a:lstStyle/>
          <a:p>
            <a:r>
              <a:rPr lang="it-IT"/>
              <a:t>The Technical Design Report is an essential step to get funding and get the detector built. </a:t>
            </a:r>
          </a:p>
          <a:p>
            <a:r>
              <a:rPr lang="it-IT"/>
              <a:t>Conflicting requirements</a:t>
            </a:r>
          </a:p>
          <a:p>
            <a:pPr lvl="1">
              <a:defRPr/>
            </a:pPr>
            <a:r>
              <a:rPr lang="it-IT" dirty="0"/>
              <a:t>Essential to enlarge the collaboration, define institutional responsibilites and find resources for designing and building the detector</a:t>
            </a:r>
          </a:p>
          <a:p>
            <a:pPr lvl="1">
              <a:defRPr/>
            </a:pPr>
            <a:r>
              <a:rPr lang="it-IT" dirty="0"/>
              <a:t>Essential that collaboration members, institutions and countries take ownership of the design and fabrication</a:t>
            </a:r>
          </a:p>
          <a:p>
            <a:pPr>
              <a:defRPr/>
            </a:pPr>
            <a:r>
              <a:rPr lang="it-IT" dirty="0"/>
              <a:t>Funding and schedule</a:t>
            </a:r>
          </a:p>
          <a:p>
            <a:pPr lvl="1">
              <a:defRPr/>
            </a:pPr>
            <a:r>
              <a:rPr lang="it-IT" dirty="0"/>
              <a:t>The TDR must contain an initial definition of funding and resource availability</a:t>
            </a:r>
          </a:p>
          <a:p>
            <a:pPr lvl="1">
              <a:defRPr/>
            </a:pPr>
            <a:r>
              <a:rPr lang="it-IT" dirty="0"/>
              <a:t>Open question about how to incorporate funding agencies intentions and committments into the TDR: </a:t>
            </a:r>
          </a:p>
          <a:p>
            <a:pPr lvl="2">
              <a:defRPr/>
            </a:pPr>
            <a:r>
              <a:rPr lang="it-IT" dirty="0">
                <a:sym typeface="Wingdings"/>
              </a:rPr>
              <a:t> Proposal to have a separate financial document to detail the agencies contributions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>
          <a:xfrm>
            <a:off x="4056465" y="1216152"/>
            <a:ext cx="4796246" cy="514019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it-IT" sz="1800" dirty="0"/>
              <a:t>Timeline</a:t>
            </a:r>
          </a:p>
          <a:p>
            <a:pPr>
              <a:defRPr/>
            </a:pPr>
            <a:r>
              <a:rPr lang="it-IT" sz="1600" dirty="0"/>
              <a:t>June-July: setup SVN repository + initial outline</a:t>
            </a:r>
          </a:p>
          <a:p>
            <a:pPr>
              <a:defRPr/>
            </a:pPr>
            <a:r>
              <a:rPr lang="it-IT" sz="1600" dirty="0"/>
              <a:t>September 2011</a:t>
            </a:r>
          </a:p>
          <a:p>
            <a:pPr lvl="1">
              <a:defRPr/>
            </a:pPr>
            <a:r>
              <a:rPr lang="it-IT" sz="1400" dirty="0"/>
              <a:t>Detailed outline with page count + editorial responsibilities</a:t>
            </a:r>
          </a:p>
          <a:p>
            <a:pPr lvl="1">
              <a:defRPr/>
            </a:pPr>
            <a:r>
              <a:rPr lang="it-IT" sz="1400" dirty="0"/>
              <a:t>Tentative institutional matrix of responsibilities and money allocation</a:t>
            </a:r>
          </a:p>
          <a:p>
            <a:pPr>
              <a:defRPr/>
            </a:pPr>
            <a:r>
              <a:rPr lang="it-IT" sz="1600" strike="sngStrike" dirty="0"/>
              <a:t>December 2011 </a:t>
            </a:r>
            <a:r>
              <a:rPr lang="it-IT" sz="1600" dirty="0">
                <a:sym typeface="Wingdings"/>
              </a:rPr>
              <a:t> March 2012</a:t>
            </a:r>
            <a:endParaRPr lang="it-IT" sz="1600" dirty="0"/>
          </a:p>
          <a:p>
            <a:pPr lvl="1">
              <a:defRPr/>
            </a:pPr>
            <a:r>
              <a:rPr lang="it-IT" sz="1400" dirty="0"/>
              <a:t>First (in)complete draft, </a:t>
            </a:r>
          </a:p>
          <a:p>
            <a:pPr lvl="1">
              <a:defRPr/>
            </a:pPr>
            <a:r>
              <a:rPr lang="it-IT" sz="1400" dirty="0"/>
              <a:t>Decision about what is in and what is out</a:t>
            </a:r>
          </a:p>
          <a:p>
            <a:pPr lvl="1">
              <a:defRPr/>
            </a:pPr>
            <a:r>
              <a:rPr lang="it-IT" sz="1400" strike="sngStrike" dirty="0"/>
              <a:t>Updated budget and schedule for construction</a:t>
            </a:r>
          </a:p>
          <a:p>
            <a:pPr>
              <a:defRPr/>
            </a:pPr>
            <a:r>
              <a:rPr lang="it-IT" sz="1600" strike="sngStrike" dirty="0"/>
              <a:t>February 2012 </a:t>
            </a:r>
            <a:r>
              <a:rPr lang="it-IT" sz="1600" dirty="0">
                <a:sym typeface="Wingdings"/>
              </a:rPr>
              <a:t> June 2012</a:t>
            </a:r>
            <a:endParaRPr lang="it-IT" sz="1600" dirty="0"/>
          </a:p>
          <a:p>
            <a:pPr lvl="1">
              <a:defRPr/>
            </a:pPr>
            <a:r>
              <a:rPr lang="it-IT" sz="1400" dirty="0"/>
              <a:t>Complete draft into final editing</a:t>
            </a:r>
          </a:p>
          <a:p>
            <a:pPr lvl="1">
              <a:defRPr/>
            </a:pPr>
            <a:r>
              <a:rPr lang="it-IT" sz="1400" dirty="0"/>
              <a:t>Final readers identified</a:t>
            </a:r>
          </a:p>
          <a:p>
            <a:pPr>
              <a:defRPr/>
            </a:pPr>
            <a:r>
              <a:rPr lang="it-IT" sz="1600" dirty="0"/>
              <a:t>July 2012</a:t>
            </a:r>
          </a:p>
          <a:p>
            <a:pPr lvl="1">
              <a:defRPr/>
            </a:pPr>
            <a:r>
              <a:rPr lang="it-IT" sz="1400" dirty="0"/>
              <a:t>Updated budget and schedule for construction</a:t>
            </a:r>
          </a:p>
          <a:p>
            <a:pPr>
              <a:defRPr/>
            </a:pPr>
            <a:r>
              <a:rPr lang="it-IT" sz="1600" dirty="0"/>
              <a:t>September 2012: Publish</a:t>
            </a:r>
            <a:endParaRPr lang="it-IT" sz="1600"/>
          </a:p>
          <a:p>
            <a:pPr marL="0" indent="0">
              <a:buNone/>
            </a:pP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63838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904875" y="3648075"/>
            <a:ext cx="7327900" cy="1279525"/>
          </a:xfrm>
          <a:prstGeom prst="rect">
            <a:avLst/>
          </a:prstGeom>
          <a:noFill/>
          <a:ln w="6350" cap="rnd">
            <a:solidFill>
              <a:srgbClr val="727C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914400" y="5048250"/>
            <a:ext cx="7327900" cy="685800"/>
          </a:xfrm>
          <a:prstGeom prst="rect">
            <a:avLst/>
          </a:prstGeom>
          <a:noFill/>
          <a:ln w="6350" cap="rnd">
            <a:solidFill>
              <a:srgbClr val="9FB8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904875" y="3648075"/>
            <a:ext cx="241300" cy="1279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914400" y="5048250"/>
            <a:ext cx="241300" cy="685800"/>
          </a:xfrm>
          <a:prstGeom prst="rect">
            <a:avLst/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charset="0"/>
              </a:rPr>
              <a:t>MDI	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 vert="horz">
            <a:normAutofit/>
          </a:bodyPr>
          <a:lstStyle/>
          <a:p>
            <a:pPr defTabSz="457200"/>
            <a:r>
              <a:rPr lang="en-US"/>
              <a:t>Eugenio Paoloni</a:t>
            </a:r>
          </a:p>
        </p:txBody>
      </p:sp>
    </p:spTree>
    <p:extLst>
      <p:ext uri="{BB962C8B-B14F-4D97-AF65-F5344CB8AC3E}">
        <p14:creationId xmlns:p14="http://schemas.microsoft.com/office/powerpoint/2010/main" val="25945413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55" y="3830836"/>
            <a:ext cx="4009430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70" y="178595"/>
            <a:ext cx="7358063" cy="937617"/>
          </a:xfrm>
          <a:ln/>
        </p:spPr>
        <p:txBody>
          <a:bodyPr/>
          <a:lstStyle/>
          <a:p>
            <a:r>
              <a:rPr lang="en-US" sz="5500"/>
              <a:t>Background simulations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1804" y="1151930"/>
            <a:ext cx="5759648" cy="2982516"/>
          </a:xfrm>
          <a:ln/>
        </p:spPr>
        <p:txBody>
          <a:bodyPr/>
          <a:lstStyle/>
          <a:p>
            <a:pPr marL="625024"/>
            <a:r>
              <a:rPr lang="en-US" sz="1800"/>
              <a:t>The SuperB - Belle II joint meeting was very fruitful</a:t>
            </a:r>
          </a:p>
          <a:p>
            <a:pPr marL="937536" lvl="1"/>
            <a:r>
              <a:rPr lang="en-US" sz="1800"/>
              <a:t>Their rate measurements of pairs and our simulations are in fairly good agreement</a:t>
            </a:r>
          </a:p>
          <a:p>
            <a:pPr marL="937536" lvl="1"/>
            <a:r>
              <a:rPr lang="en-US" sz="1800"/>
              <a:t>Consensus reached that radiative Bhabha backgrounds are not negligible in </a:t>
            </a:r>
            <a:r>
              <a:rPr lang="en-US" sz="1800" b="1">
                <a:solidFill>
                  <a:srgbClr val="FF2712"/>
                </a:solidFill>
              </a:rPr>
              <a:t>both</a:t>
            </a:r>
            <a:r>
              <a:rPr lang="en-US" sz="1800"/>
              <a:t> experiments</a:t>
            </a:r>
          </a:p>
          <a:p>
            <a:pPr marL="937536" lvl="1"/>
            <a:r>
              <a:rPr lang="en-US" sz="1800"/>
              <a:t>We learned from Belle-II the dangers of multi turn Radiative Bhabha losses: we plan to simulate it asap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38" y="1009056"/>
            <a:ext cx="3305100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10" y="1422053"/>
            <a:ext cx="535781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1196578"/>
            <a:ext cx="892969" cy="8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/>
          </p:cNvSpPr>
          <p:nvPr/>
        </p:nvSpPr>
        <p:spPr bwMode="auto">
          <a:xfrm>
            <a:off x="6557376" y="3489779"/>
            <a:ext cx="120065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Courtesy C. Kiesling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6417292" y="6615168"/>
            <a:ext cx="120065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Courtesy C. Kiesling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3" y="4039345"/>
            <a:ext cx="2277070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0"/>
          <p:cNvSpPr>
            <a:spLocks/>
          </p:cNvSpPr>
          <p:nvPr/>
        </p:nvSpPr>
        <p:spPr bwMode="auto">
          <a:xfrm rot="3604108">
            <a:off x="4036219" y="4500562"/>
            <a:ext cx="892969" cy="892969"/>
          </a:xfrm>
          <a:prstGeom prst="rightArrow">
            <a:avLst>
              <a:gd name="adj1" fmla="val 72000"/>
              <a:gd name="adj2" fmla="val 42000"/>
            </a:avLst>
          </a:prstGeom>
          <a:solidFill>
            <a:schemeClr val="accent1">
              <a:alpha val="39999"/>
            </a:schemeClr>
          </a:solidFill>
          <a:ln w="25400" cap="flat">
            <a:solidFill>
              <a:srgbClr val="3F691E">
                <a:alpha val="3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it-IT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664"/>
            <a:ext cx="676982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12"/>
          <p:cNvSpPr>
            <a:spLocks/>
          </p:cNvSpPr>
          <p:nvPr/>
        </p:nvSpPr>
        <p:spPr bwMode="auto">
          <a:xfrm rot="5400000">
            <a:off x="5467202" y="4413499"/>
            <a:ext cx="892969" cy="892969"/>
          </a:xfrm>
          <a:prstGeom prst="rightArrow">
            <a:avLst>
              <a:gd name="adj1" fmla="val 72000"/>
              <a:gd name="adj2" fmla="val 42000"/>
            </a:avLst>
          </a:prstGeom>
          <a:solidFill>
            <a:schemeClr val="accent1">
              <a:alpha val="39999"/>
            </a:schemeClr>
          </a:solidFill>
          <a:ln w="25400" cap="flat">
            <a:solidFill>
              <a:srgbClr val="3F691E">
                <a:alpha val="3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it-IT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4" y="5250656"/>
            <a:ext cx="607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58" y="5670351"/>
            <a:ext cx="1946672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115720" y="5456039"/>
            <a:ext cx="1179835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it-IT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40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65" y="5098852"/>
            <a:ext cx="1232297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72" y="5295305"/>
            <a:ext cx="1178719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511173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5"/>
            <a:ext cx="7358063" cy="732234"/>
          </a:xfrm>
          <a:ln/>
        </p:spPr>
        <p:txBody>
          <a:bodyPr/>
          <a:lstStyle/>
          <a:p>
            <a:r>
              <a:rPr lang="en-US" sz="4900"/>
              <a:t>MDI &amp; Bkg. Simulation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7" y="986730"/>
            <a:ext cx="6750844" cy="5661422"/>
          </a:xfrm>
          <a:ln/>
        </p:spPr>
        <p:txBody>
          <a:bodyPr/>
          <a:lstStyle/>
          <a:p>
            <a:pPr marL="625024"/>
            <a:r>
              <a:rPr lang="en-US" sz="2100"/>
              <a:t>Progresses in the simulation: </a:t>
            </a:r>
          </a:p>
          <a:p>
            <a:pPr marL="937536" lvl="1"/>
            <a:r>
              <a:rPr lang="en-US" sz="1700"/>
              <a:t>minor bug fixes in the geometry and magnetic field configuration </a:t>
            </a:r>
          </a:p>
          <a:p>
            <a:pPr marL="937536" lvl="1"/>
            <a:r>
              <a:rPr lang="en-US" sz="1700"/>
              <a:t>Radiation Monitor put in the Bruno simulation</a:t>
            </a:r>
          </a:p>
          <a:p>
            <a:pPr marL="937536" lvl="1"/>
            <a:r>
              <a:rPr lang="en-US" sz="1700"/>
              <a:t>Cherenkov light simulation for the FTOF (final checks)</a:t>
            </a:r>
          </a:p>
          <a:p>
            <a:pPr marL="937536" lvl="1"/>
            <a:r>
              <a:rPr lang="en-US" sz="1700"/>
              <a:t>EMC energy deposits binned in time for a more accurate simulation of the system response </a:t>
            </a:r>
          </a:p>
          <a:p>
            <a:pPr marL="937536" lvl="1"/>
            <a:r>
              <a:rPr lang="en-US" sz="1700"/>
              <a:t>Beam gas sample provided by Manuela simulated with Bruno</a:t>
            </a:r>
          </a:p>
          <a:p>
            <a:pPr marL="625024"/>
            <a:r>
              <a:rPr lang="en-US" sz="1700"/>
              <a:t>Progresses in the mechanical design:</a:t>
            </a:r>
          </a:p>
          <a:p>
            <a:pPr marL="937536" lvl="1"/>
            <a:r>
              <a:rPr lang="en-US" sz="1700"/>
              <a:t>Filippo progressed in the design of the</a:t>
            </a:r>
            <a:br>
              <a:rPr lang="en-US" sz="1700"/>
            </a:br>
            <a:r>
              <a:rPr lang="en-US" sz="1700"/>
              <a:t>quick mounting/demounting procedures</a:t>
            </a:r>
            <a:br>
              <a:rPr lang="en-US" sz="1700"/>
            </a:br>
            <a:r>
              <a:rPr lang="en-US" sz="1700"/>
              <a:t>( Parallel on Integration )</a:t>
            </a:r>
          </a:p>
          <a:p>
            <a:pPr marL="937536" lvl="1"/>
            <a:r>
              <a:rPr lang="en-US" sz="1700"/>
              <a:t>Fabrizio Raffaelli is going to study the</a:t>
            </a:r>
            <a:br>
              <a:rPr lang="en-US" sz="1700"/>
            </a:br>
            <a:r>
              <a:rPr lang="en-US" sz="1700"/>
              <a:t>mechanical fixture of the W shields</a:t>
            </a:r>
            <a:br>
              <a:rPr lang="en-US" sz="1700"/>
            </a:br>
            <a:endParaRPr lang="en-US" sz="17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89" y="940967"/>
            <a:ext cx="2030388" cy="33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/>
          </p:cNvSpPr>
          <p:nvPr/>
        </p:nvSpPr>
        <p:spPr bwMode="auto">
          <a:xfrm rot="-560956">
            <a:off x="7091947" y="2376563"/>
            <a:ext cx="17745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Be Pipe (r= 1cm)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8082557" y="962152"/>
            <a:ext cx="935239" cy="2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DC13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Rad. Mon.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5869"/>
            <a:ext cx="444363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97908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3D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CEE9B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imeline_Projectplanning_Rev2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2901</Words>
  <Application>Microsoft Macintosh PowerPoint</Application>
  <PresentationFormat>Presentazione su schermo (4:3)</PresentationFormat>
  <Paragraphs>467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Origin</vt:lpstr>
      <vt:lpstr>Thème Office</vt:lpstr>
      <vt:lpstr>Title &amp; Bullets</vt:lpstr>
      <vt:lpstr>Office Theme</vt:lpstr>
      <vt:lpstr>Equity</vt:lpstr>
      <vt:lpstr>1_Office Theme</vt:lpstr>
      <vt:lpstr>Timeline_Projectplanning_Rev2</vt:lpstr>
      <vt:lpstr>Detector Status</vt:lpstr>
      <vt:lpstr>Overview</vt:lpstr>
      <vt:lpstr>Institutions</vt:lpstr>
      <vt:lpstr>Detector Design (with fewer options)</vt:lpstr>
      <vt:lpstr>Detector Design Issues</vt:lpstr>
      <vt:lpstr>TDR process and timeline</vt:lpstr>
      <vt:lpstr>MDI </vt:lpstr>
      <vt:lpstr>Background simulations</vt:lpstr>
      <vt:lpstr>MDI &amp; Bkg. Simulation</vt:lpstr>
      <vt:lpstr>SVT</vt:lpstr>
      <vt:lpstr>SVT – Some highligths since Dec.</vt:lpstr>
      <vt:lpstr>SVT-Detector Design and TDR status</vt:lpstr>
      <vt:lpstr>DCH</vt:lpstr>
      <vt:lpstr>Beam test of Prototype2 at BTF</vt:lpstr>
      <vt:lpstr>Analysis of Proto2 data</vt:lpstr>
      <vt:lpstr>Mechanical Structure</vt:lpstr>
      <vt:lpstr>TRIUMF DCH beam test dE/dx analysis</vt:lpstr>
      <vt:lpstr>Amplifier properties: noise and bandwidth</vt:lpstr>
      <vt:lpstr>PID</vt:lpstr>
      <vt:lpstr>Presentazione di PowerPoint</vt:lpstr>
      <vt:lpstr>Presentazione di PowerPoint</vt:lpstr>
      <vt:lpstr>FDIRC optics was published in “SLAC Today” https://news.slac.stanford.edu/features/slac-physicists-build-prototype-particle-identification-detector </vt:lpstr>
      <vt:lpstr>EMC</vt:lpstr>
      <vt:lpstr>EMC - Barrel</vt:lpstr>
      <vt:lpstr>EMC – Forward technology</vt:lpstr>
      <vt:lpstr>IFR</vt:lpstr>
      <vt:lpstr>IFR overall status</vt:lpstr>
      <vt:lpstr>Beam Test</vt:lpstr>
      <vt:lpstr>Other ongoing activities</vt:lpstr>
      <vt:lpstr> ETD/Online </vt:lpstr>
      <vt:lpstr>Presentazione di PowerPoint</vt:lpstr>
      <vt:lpstr>Presentazione di PowerPoint</vt:lpstr>
      <vt:lpstr>Integration</vt:lpstr>
      <vt:lpstr>Integration issues</vt:lpstr>
      <vt:lpstr>IR Hall Scheme</vt:lpstr>
      <vt:lpstr>Interaction with accelerator team</vt:lpstr>
      <vt:lpstr>Agenda</vt:lpstr>
      <vt:lpstr>Presentazione di PowerPoint</vt:lpstr>
      <vt:lpstr>Presentazione di PowerPoint</vt:lpstr>
      <vt:lpstr>BACKUP</vt:lpstr>
      <vt:lpstr>Proto-Detector Organization</vt:lpstr>
      <vt:lpstr>International Funding of Detector</vt:lpstr>
    </vt:vector>
  </TitlesOfParts>
  <Company>INFN e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 Forti</dc:creator>
  <cp:lastModifiedBy>Francesco Forti</cp:lastModifiedBy>
  <cp:revision>179</cp:revision>
  <dcterms:created xsi:type="dcterms:W3CDTF">2011-01-28T13:02:19Z</dcterms:created>
  <dcterms:modified xsi:type="dcterms:W3CDTF">2012-03-20T07:56:59Z</dcterms:modified>
</cp:coreProperties>
</file>