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60" r:id="rId2"/>
    <p:sldId id="563" r:id="rId3"/>
  </p:sldIdLst>
  <p:sldSz cx="9144000" cy="6858000" type="letter"/>
  <p:notesSz cx="6946900" cy="92837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FF62"/>
    <a:srgbClr val="CCECFF"/>
    <a:srgbClr val="CCCCFF"/>
    <a:srgbClr val="FFCCFF"/>
    <a:srgbClr val="FF0000"/>
    <a:srgbClr val="008000"/>
    <a:srgbClr val="D60093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888" y="-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0" y="-66"/>
      </p:cViewPr>
      <p:guideLst>
        <p:guide orient="horz" pos="2924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D7AFB7DD-5E9B-AB4F-A060-A2D60A4DF7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0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3825" y="0"/>
            <a:ext cx="30130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6913"/>
            <a:ext cx="4640262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411663"/>
            <a:ext cx="5092700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146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3825" y="8818563"/>
            <a:ext cx="30130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302" tIns="45651" rIns="91302" bIns="45651" numCol="1" anchor="b" anchorCtr="0" compatLnSpc="1">
            <a:prstTxWarp prst="textNoShape">
              <a:avLst/>
            </a:prstTxWarp>
          </a:bodyPr>
          <a:lstStyle>
            <a:lvl1pPr algn="r" defTabSz="912813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4FECC7A9-F0E9-984A-BC46-F3C9123753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93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Inserire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riassuntive</a:t>
            </a:r>
            <a:r>
              <a:rPr lang="en-US" baseline="0" dirty="0" smtClean="0"/>
              <a:t> del back, </a:t>
            </a:r>
            <a:r>
              <a:rPr lang="en-US" baseline="0" dirty="0" err="1" smtClean="0"/>
              <a:t>degli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studi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efficienza</a:t>
            </a:r>
            <a:r>
              <a:rPr lang="en-US" baseline="0" dirty="0" smtClean="0"/>
              <a:t> e hit time </a:t>
            </a:r>
            <a:r>
              <a:rPr lang="en-US" baseline="0" dirty="0" err="1" smtClean="0"/>
              <a:t>resol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CC7A9-F0E9-984A-BC46-F3C9123753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4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SVT –</a:t>
            </a:r>
            <a:r>
              <a:rPr lang="en-US" dirty="0" err="1" smtClean="0"/>
              <a:t>Frascati</a:t>
            </a:r>
            <a:r>
              <a:rPr lang="en-US" dirty="0" smtClean="0"/>
              <a:t>, March </a:t>
            </a:r>
            <a:r>
              <a:rPr lang="en-US" dirty="0" smtClean="0"/>
              <a:t>22 </a:t>
            </a:r>
            <a:r>
              <a:rPr lang="en-US" dirty="0" smtClean="0"/>
              <a:t>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08B46-D241-7B45-9D52-5725BE186A9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4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A5568-8495-D949-8439-3A74CEC1B7C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5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E02D6-87F6-4C4C-B4D7-E10C3672F1E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57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SVT –</a:t>
            </a:r>
            <a:r>
              <a:rPr lang="en-US" dirty="0" err="1" smtClean="0"/>
              <a:t>Frascati</a:t>
            </a:r>
            <a:r>
              <a:rPr lang="en-US" dirty="0" smtClean="0"/>
              <a:t>, March </a:t>
            </a:r>
            <a:r>
              <a:rPr lang="en-US" dirty="0" smtClean="0"/>
              <a:t>22 </a:t>
            </a:r>
            <a:r>
              <a:rPr lang="en-US" dirty="0" smtClean="0"/>
              <a:t>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AA7F0-15B8-A146-8F94-94EFDB3C0EF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7F198-42D3-7A4F-91BA-E3E17115B49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4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CD654-807A-F546-9D09-D27D17357E8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1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A01EB-7889-764D-B267-6B79DD25C32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98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CC3CE-3EB9-B946-937D-506EB07E56C6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83C9B-BF22-DA49-8A1D-EC205614AE5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19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FB2D-D2BD-CF42-A7FF-D376CCBF1A8C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9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SVT –Elba Tech. Board June 2 - 2011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F40D7-1E6F-E344-882E-D483099FAD70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7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4770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 –</a:t>
            </a:r>
            <a:r>
              <a:rPr lang="en-US" dirty="0" err="1" smtClean="0"/>
              <a:t>Frascati</a:t>
            </a:r>
            <a:r>
              <a:rPr lang="en-US" dirty="0" smtClean="0"/>
              <a:t>, March </a:t>
            </a:r>
            <a:r>
              <a:rPr lang="en-US" dirty="0" smtClean="0"/>
              <a:t>22 </a:t>
            </a:r>
            <a:r>
              <a:rPr lang="en-US" dirty="0" smtClean="0"/>
              <a:t>- 2012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77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58323777-D3D1-A443-AB68-EAD4762B585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/>
          </p:cNvSpPr>
          <p:nvPr/>
        </p:nvSpPr>
        <p:spPr bwMode="auto">
          <a:xfrm>
            <a:off x="389870" y="902594"/>
            <a:ext cx="8296930" cy="5803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2000" dirty="0">
                <a:solidFill>
                  <a:srgbClr val="FF0000"/>
                </a:solidFill>
                <a:latin typeface="Gill Sans MT" charset="0"/>
              </a:rPr>
              <a:t>L</a:t>
            </a:r>
            <a:r>
              <a:rPr lang="en-US" sz="2000" dirty="0" smtClean="0">
                <a:solidFill>
                  <a:srgbClr val="FF0000"/>
                </a:solidFill>
                <a:latin typeface="Gill Sans MT" charset="0"/>
              </a:rPr>
              <a:t>ow efficiency due to analog dead time 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Detailed </a:t>
            </a:r>
            <a:r>
              <a:rPr lang="en-US" sz="1800" dirty="0">
                <a:solidFill>
                  <a:srgbClr val="0033CC"/>
                </a:solidFill>
                <a:latin typeface="Gill Sans MT" charset="0"/>
              </a:rPr>
              <a:t>simulation of the analog efficiency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performed using info on energy deposited per strip (from Bruno)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  <a:sym typeface="Wingdings"/>
              </a:rPr>
              <a:t>~</a:t>
            </a: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90 % in some </a:t>
            </a: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layers</a:t>
            </a:r>
          </a:p>
          <a:p>
            <a:pPr marL="730250" lvl="1" indent="-2730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Impact of inefficiency on performance can be evaluated with </a:t>
            </a:r>
            <a:r>
              <a:rPr lang="en-US" sz="1800" dirty="0" err="1" smtClean="0">
                <a:solidFill>
                  <a:srgbClr val="0033CC"/>
                </a:solidFill>
                <a:latin typeface="Gill Sans MT" charset="0"/>
              </a:rPr>
              <a:t>fastsim</a:t>
            </a:r>
            <a:endParaRPr lang="en-US" sz="1800" dirty="0" smtClean="0">
              <a:solidFill>
                <a:srgbClr val="0033CC"/>
              </a:solidFill>
              <a:latin typeface="Gill Sans MT" charset="0"/>
            </a:endParaRPr>
          </a:p>
          <a:p>
            <a:pPr marL="273050" indent="-2730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2000" dirty="0" smtClean="0">
                <a:solidFill>
                  <a:srgbClr val="FF0000"/>
                </a:solidFill>
                <a:latin typeface="Gill Sans MT" charset="0"/>
              </a:rPr>
              <a:t>High occupancy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Detailed simulation of hit time resolution performed, with present FE chip configuration, to evaluate minimal time window cut for reconstruction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  <a:sym typeface="Wingdings"/>
              </a:rPr>
              <a:t>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minimal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  <a:sym typeface="Wingdings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Gill Sans MT" charset="0"/>
                <a:sym typeface="Wingdings"/>
              </a:rPr>
              <a:t>offline occupancy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  <a:sym typeface="Wingdings"/>
              </a:rPr>
              <a:t>achievable: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~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4-6% in L0-L3 and ~2.5% in L4-5 (x5-x10 </a:t>
            </a:r>
            <a:r>
              <a:rPr lang="en-US" sz="1800" dirty="0" err="1">
                <a:solidFill>
                  <a:srgbClr val="FF0000"/>
                </a:solidFill>
                <a:latin typeface="Gill Sans MT" charset="0"/>
              </a:rPr>
              <a:t>w.r.t</a:t>
            </a:r>
            <a:r>
              <a:rPr lang="en-US" sz="1800" dirty="0">
                <a:solidFill>
                  <a:srgbClr val="FF0000"/>
                </a:solidFill>
                <a:latin typeface="Gill Sans MT" charset="0"/>
              </a:rPr>
              <a:t>. </a:t>
            </a:r>
            <a:r>
              <a:rPr lang="en-US" sz="1800" dirty="0" err="1" smtClean="0">
                <a:solidFill>
                  <a:srgbClr val="FF0000"/>
                </a:solidFill>
                <a:latin typeface="Gill Sans MT" charset="0"/>
              </a:rPr>
              <a:t>BaBar</a:t>
            </a: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!) </a:t>
            </a:r>
            <a:endParaRPr lang="en-US" sz="1800" dirty="0" smtClean="0">
              <a:solidFill>
                <a:srgbClr val="0033CC"/>
              </a:solidFill>
              <a:latin typeface="Gill Sans MT" charset="0"/>
            </a:endParaRPr>
          </a:p>
          <a:p>
            <a:pPr marL="730250" lvl="1" indent="-2730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Impact of occupancy on resolution can be evaluated with </a:t>
            </a:r>
            <a:r>
              <a:rPr lang="en-US" sz="1800" dirty="0" err="1" smtClean="0">
                <a:solidFill>
                  <a:srgbClr val="0033CC"/>
                </a:solidFill>
                <a:latin typeface="Gill Sans MT" charset="0"/>
              </a:rPr>
              <a:t>fastsim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 </a:t>
            </a:r>
          </a:p>
          <a:p>
            <a:pPr marL="730250" lvl="1" indent="-2730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008000"/>
                </a:solidFill>
                <a:latin typeface="Gill Sans MT" charset="0"/>
              </a:rPr>
              <a:t>High occupancy can also affect reconstruction: in </a:t>
            </a:r>
            <a:r>
              <a:rPr lang="en-US" sz="1800" dirty="0" err="1" smtClean="0">
                <a:solidFill>
                  <a:srgbClr val="008000"/>
                </a:solidFill>
                <a:latin typeface="Gill Sans MT" charset="0"/>
              </a:rPr>
              <a:t>BaBar</a:t>
            </a:r>
            <a:r>
              <a:rPr lang="en-US" sz="1800" dirty="0" smtClean="0">
                <a:solidFill>
                  <a:srgbClr val="008000"/>
                </a:solidFill>
                <a:latin typeface="Gill Sans MT" charset="0"/>
              </a:rPr>
              <a:t> tests done with occupancy x5 showed reconstruction code started to suffer. </a:t>
            </a:r>
          </a:p>
          <a:p>
            <a:pPr marL="730250" lvl="1" indent="-273050" defTabSz="91440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err="1" smtClean="0">
                <a:solidFill>
                  <a:srgbClr val="0033CC"/>
                </a:solidFill>
                <a:latin typeface="Gill Sans MT" charset="0"/>
              </a:rPr>
              <a:t>Fastsim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as it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is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cannot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be used to evaluate this effect but we need to face the issue of </a:t>
            </a:r>
            <a:r>
              <a:rPr lang="en-US" sz="1800" dirty="0" err="1" smtClean="0">
                <a:solidFill>
                  <a:srgbClr val="0033CC"/>
                </a:solidFill>
                <a:latin typeface="Gill Sans MT" charset="0"/>
              </a:rPr>
              <a:t>reconsctruction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 in high occupancy at some </a:t>
            </a:r>
            <a:r>
              <a:rPr lang="en-US" sz="1800" dirty="0" smtClean="0">
                <a:solidFill>
                  <a:srgbClr val="0033CC"/>
                </a:solidFill>
                <a:latin typeface="Gill Sans MT" charset="0"/>
              </a:rPr>
              <a:t>point. </a:t>
            </a:r>
          </a:p>
          <a:p>
            <a:pPr marL="1187450" lvl="2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Need more manpower on SW! </a:t>
            </a:r>
          </a:p>
          <a:p>
            <a:pPr marL="1187450" lvl="2" indent="-273050">
              <a:spcBef>
                <a:spcPts val="600"/>
              </a:spcBef>
              <a:buClr>
                <a:schemeClr val="accent1"/>
              </a:buClr>
              <a:buSzPct val="76000"/>
              <a:buFont typeface="Wingdings 3" charset="0"/>
              <a:buChar char=""/>
            </a:pPr>
            <a:r>
              <a:rPr lang="en-US" sz="1800" dirty="0" smtClean="0">
                <a:solidFill>
                  <a:srgbClr val="FF0000"/>
                </a:solidFill>
                <a:latin typeface="Gill Sans MT" charset="0"/>
              </a:rPr>
              <a:t>Would like to start the discussion today. </a:t>
            </a:r>
            <a:endParaRPr lang="en-US" sz="1800" dirty="0" smtClean="0">
              <a:solidFill>
                <a:srgbClr val="FF0000"/>
              </a:solidFill>
              <a:latin typeface="Gill Sans MT" charset="0"/>
            </a:endParaRPr>
          </a:p>
        </p:txBody>
      </p:sp>
      <p:sp>
        <p:nvSpPr>
          <p:cNvPr id="5" name="Rectangle 2"/>
          <p:cNvSpPr>
            <a:spLocks noGrp="1"/>
          </p:cNvSpPr>
          <p:nvPr>
            <p:ph type="title" idx="4294967295"/>
          </p:nvPr>
        </p:nvSpPr>
        <p:spPr>
          <a:xfrm>
            <a:off x="990600" y="143668"/>
            <a:ext cx="7531100" cy="718726"/>
          </a:xfrm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0000"/>
                </a:solidFill>
                <a:latin typeface="Gill Sans MT"/>
                <a:cs typeface="Gill Sans MT"/>
              </a:rPr>
              <a:t>Impact of high background on </a:t>
            </a:r>
            <a:r>
              <a:rPr lang="en-US" sz="3200" dirty="0" smtClean="0">
                <a:solidFill>
                  <a:srgbClr val="FF0000"/>
                </a:solidFill>
                <a:latin typeface="Gill Sans MT"/>
                <a:cs typeface="Gill Sans MT"/>
              </a:rPr>
              <a:t>performance</a:t>
            </a:r>
            <a:endParaRPr lang="en-US" sz="3200" dirty="0">
              <a:solidFill>
                <a:srgbClr val="FF0000"/>
              </a:solidFill>
              <a:latin typeface="Gill Sans MT"/>
              <a:cs typeface="Gill Sans M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29600" y="914400"/>
            <a:ext cx="762000" cy="42780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200" dirty="0" smtClean="0">
                <a:solidFill>
                  <a:srgbClr val="FF0000"/>
                </a:solidFill>
                <a:latin typeface="Gill Sans MT" charset="0"/>
              </a:rPr>
              <a:t>x5 </a:t>
            </a:r>
            <a:r>
              <a:rPr lang="en-US" sz="1200" dirty="0">
                <a:solidFill>
                  <a:srgbClr val="FF0000"/>
                </a:solidFill>
                <a:latin typeface="Gill Sans MT" charset="0"/>
              </a:rPr>
              <a:t>safety </a:t>
            </a:r>
            <a:r>
              <a:rPr lang="en-US" sz="1200" dirty="0" smtClean="0">
                <a:solidFill>
                  <a:srgbClr val="FF0000"/>
                </a:solidFill>
                <a:latin typeface="Gill Sans MT" charset="0"/>
              </a:rPr>
              <a:t>included </a:t>
            </a:r>
          </a:p>
        </p:txBody>
      </p:sp>
    </p:spTree>
    <p:extLst>
      <p:ext uri="{BB962C8B-B14F-4D97-AF65-F5344CB8AC3E}">
        <p14:creationId xmlns:p14="http://schemas.microsoft.com/office/powerpoint/2010/main" val="247496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Tracking in high occupancy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 smtClean="0"/>
              <a:t>Need a small group to start to look at the problem</a:t>
            </a:r>
          </a:p>
          <a:p>
            <a:r>
              <a:rPr lang="en-US" sz="2000" dirty="0" smtClean="0"/>
              <a:t>For the TDR phase (Elba meeting final draft!) study what has been done in other experiments (LHC …) to confirm we can do it!</a:t>
            </a:r>
          </a:p>
          <a:p>
            <a:r>
              <a:rPr lang="en-US" sz="2000" dirty="0" smtClean="0"/>
              <a:t>After that start to work actively on the problem to understand what are our limits:</a:t>
            </a:r>
          </a:p>
          <a:p>
            <a:pPr lvl="1"/>
            <a:r>
              <a:rPr lang="en-US" sz="1800" dirty="0" smtClean="0"/>
              <a:t>Add SVT hits to DCH tracks</a:t>
            </a:r>
          </a:p>
          <a:p>
            <a:pPr lvl="1"/>
            <a:r>
              <a:rPr lang="en-US" sz="1800" dirty="0" smtClean="0"/>
              <a:t>SVT standalone track for low </a:t>
            </a:r>
            <a:r>
              <a:rPr lang="en-US" sz="1800" dirty="0" err="1" smtClean="0"/>
              <a:t>pt</a:t>
            </a:r>
            <a:endParaRPr lang="en-US" sz="1800" dirty="0" smtClean="0"/>
          </a:p>
          <a:p>
            <a:r>
              <a:rPr lang="en-US" sz="2000" dirty="0" smtClean="0"/>
              <a:t>Possible alternatives:</a:t>
            </a:r>
          </a:p>
          <a:p>
            <a:pPr lvl="1"/>
            <a:r>
              <a:rPr lang="en-US" sz="1800" dirty="0"/>
              <a:t>S</a:t>
            </a:r>
            <a:r>
              <a:rPr lang="en-US" sz="1800" dirty="0" smtClean="0"/>
              <a:t>tart from </a:t>
            </a:r>
            <a:r>
              <a:rPr lang="en-US" sz="1800" dirty="0" err="1" smtClean="0"/>
              <a:t>BaBar</a:t>
            </a:r>
            <a:r>
              <a:rPr lang="en-US" sz="1800" dirty="0" smtClean="0"/>
              <a:t> code </a:t>
            </a:r>
          </a:p>
          <a:p>
            <a:pPr lvl="1"/>
            <a:r>
              <a:rPr lang="en-US" sz="1800" dirty="0" smtClean="0"/>
              <a:t>Implement something new in </a:t>
            </a:r>
            <a:r>
              <a:rPr lang="en-US" sz="1800" dirty="0" err="1" smtClean="0"/>
              <a:t>fastsim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Other approaches?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SVT –Frascati, March 22 - 2012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A7F0-15B8-A146-8F94-94EFDB3C0EF5}" type="slidenum">
              <a:rPr lang="en-US" smtClean="0"/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37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81039</TotalTime>
  <Words>294</Words>
  <Application>Microsoft Macintosh PowerPoint</Application>
  <PresentationFormat>Letter Paper (8.5x11 in)</PresentationFormat>
  <Paragraphs>28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Impact of high background on performance</vt:lpstr>
      <vt:lpstr>Tracking in high occupancy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1093</cp:revision>
  <cp:lastPrinted>2000-08-10T00:09:18Z</cp:lastPrinted>
  <dcterms:created xsi:type="dcterms:W3CDTF">2000-02-14T09:03:40Z</dcterms:created>
  <dcterms:modified xsi:type="dcterms:W3CDTF">2012-03-20T10:49:55Z</dcterms:modified>
</cp:coreProperties>
</file>