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1"/>
  </p:notesMasterIdLst>
  <p:sldIdLst>
    <p:sldId id="256" r:id="rId3"/>
    <p:sldId id="272" r:id="rId4"/>
    <p:sldId id="267" r:id="rId5"/>
    <p:sldId id="269" r:id="rId6"/>
    <p:sldId id="266" r:id="rId7"/>
    <p:sldId id="274" r:id="rId8"/>
    <p:sldId id="303" r:id="rId9"/>
    <p:sldId id="300" r:id="rId10"/>
    <p:sldId id="304" r:id="rId11"/>
    <p:sldId id="302" r:id="rId12"/>
    <p:sldId id="370" r:id="rId13"/>
    <p:sldId id="380" r:id="rId14"/>
    <p:sldId id="373" r:id="rId15"/>
    <p:sldId id="374" r:id="rId16"/>
    <p:sldId id="382" r:id="rId17"/>
    <p:sldId id="257" r:id="rId18"/>
    <p:sldId id="260" r:id="rId19"/>
    <p:sldId id="25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A0"/>
    <a:srgbClr val="3A53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6" d="100"/>
          <a:sy n="96" d="100"/>
        </p:scale>
        <p:origin x="5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E7A4D-F690-429A-9102-C372F5733126}" type="datetimeFigureOut">
              <a:rPr lang="en-GB" smtClean="0"/>
              <a:t>05/12/2024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86CE9-1877-45A3-9ABE-42D28D769CEF}" type="slidenum">
              <a:rPr lang="en-GB" smtClean="0"/>
              <a:t>‹#›</a:t>
            </a:fld>
            <a:endParaRPr lang="en-GB"/>
          </a:p>
        </p:txBody>
      </p:sp>
    </p:spTree>
    <p:extLst>
      <p:ext uri="{BB962C8B-B14F-4D97-AF65-F5344CB8AC3E}">
        <p14:creationId xmlns:p14="http://schemas.microsoft.com/office/powerpoint/2010/main" val="356370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393A5D-14D6-4646-84B9-A0E78F83D06C}" type="slidenum">
              <a:rPr lang="en-GB" smtClean="0"/>
              <a:pPr/>
              <a:t>15</a:t>
            </a:fld>
            <a:endParaRPr lang="en-GB"/>
          </a:p>
        </p:txBody>
      </p:sp>
    </p:spTree>
    <p:extLst>
      <p:ext uri="{BB962C8B-B14F-4D97-AF65-F5344CB8AC3E}">
        <p14:creationId xmlns:p14="http://schemas.microsoft.com/office/powerpoint/2010/main" val="3766963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25348"/>
            <a:ext cx="10363200" cy="1829218"/>
          </a:xfrm>
          <a:prstGeom prst="rect">
            <a:avLst/>
          </a:prstGeom>
        </p:spPr>
        <p:txBody>
          <a:bodyPr anchor="b">
            <a:normAutofit/>
          </a:bodyPr>
          <a:lstStyle>
            <a:lvl1pPr algn="ctr">
              <a:defRPr sz="4400" b="0">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524000" y="3624340"/>
            <a:ext cx="9144000" cy="1297134"/>
          </a:xfrm>
        </p:spPr>
        <p:txBody>
          <a:bodyPr>
            <a:normAutofit/>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7" name="Image 3">
            <a:extLst>
              <a:ext uri="{FF2B5EF4-FFF2-40B4-BE49-F238E27FC236}">
                <a16:creationId xmlns:a16="http://schemas.microsoft.com/office/drawing/2014/main" id="{F5900F7E-F8A3-9A61-B338-3C71409C3422}"/>
              </a:ext>
            </a:extLst>
          </p:cNvPr>
          <p:cNvPicPr>
            <a:picLocks noChangeAspect="1"/>
          </p:cNvPicPr>
          <p:nvPr userDrawn="1"/>
        </p:nvPicPr>
        <p:blipFill>
          <a:blip r:embed="rId2"/>
          <a:stretch>
            <a:fillRect/>
          </a:stretch>
        </p:blipFill>
        <p:spPr>
          <a:xfrm>
            <a:off x="-3" y="1190365"/>
            <a:ext cx="12192000" cy="606547"/>
          </a:xfrm>
          <a:prstGeom prst="rect">
            <a:avLst/>
          </a:prstGeom>
          <a:effectLst>
            <a:outerShdw blurRad="305097" dist="228600" dir="5400000" sx="105000" sy="105000" algn="t" rotWithShape="0">
              <a:prstClr val="black">
                <a:alpha val="23000"/>
              </a:prstClr>
            </a:outerShdw>
          </a:effectLst>
        </p:spPr>
      </p:pic>
      <p:sp>
        <p:nvSpPr>
          <p:cNvPr id="10" name="Rectangle 9">
            <a:extLst>
              <a:ext uri="{FF2B5EF4-FFF2-40B4-BE49-F238E27FC236}">
                <a16:creationId xmlns:a16="http://schemas.microsoft.com/office/drawing/2014/main" id="{4BED016A-10EF-E122-50DB-4D0B647035E2}"/>
              </a:ext>
            </a:extLst>
          </p:cNvPr>
          <p:cNvSpPr/>
          <p:nvPr userDrawn="1"/>
        </p:nvSpPr>
        <p:spPr>
          <a:xfrm>
            <a:off x="-3" y="815887"/>
            <a:ext cx="12192001" cy="451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ext Placeholder 14">
            <a:extLst>
              <a:ext uri="{FF2B5EF4-FFF2-40B4-BE49-F238E27FC236}">
                <a16:creationId xmlns:a16="http://schemas.microsoft.com/office/drawing/2014/main" id="{82872F48-6269-ACCA-9FA8-5C5E3A7940CD}"/>
              </a:ext>
            </a:extLst>
          </p:cNvPr>
          <p:cNvSpPr>
            <a:spLocks noGrp="1"/>
          </p:cNvSpPr>
          <p:nvPr>
            <p:ph type="body" sz="quarter" idx="11" hasCustomPrompt="1"/>
          </p:nvPr>
        </p:nvSpPr>
        <p:spPr>
          <a:xfrm>
            <a:off x="7344834" y="4971770"/>
            <a:ext cx="3932767" cy="606425"/>
          </a:xfrm>
        </p:spPr>
        <p:txBody>
          <a:bodyPr>
            <a:normAutofit/>
          </a:bodyPr>
          <a:lstStyle>
            <a:lvl1pPr marL="0" indent="0" algn="r">
              <a:buNone/>
              <a:defRPr sz="1600" i="1"/>
            </a:lvl1pPr>
          </a:lstStyle>
          <a:p>
            <a:pPr lvl="0"/>
            <a:r>
              <a:rPr lang="it-IT" dirty="0"/>
              <a:t>Author(s) Name(s) and Affiliation(s)</a:t>
            </a:r>
            <a:endParaRPr lang="en-GB" dirty="0"/>
          </a:p>
        </p:txBody>
      </p:sp>
      <p:sp>
        <p:nvSpPr>
          <p:cNvPr id="11" name="Picture Placeholder 4">
            <a:extLst>
              <a:ext uri="{FF2B5EF4-FFF2-40B4-BE49-F238E27FC236}">
                <a16:creationId xmlns:a16="http://schemas.microsoft.com/office/drawing/2014/main" id="{75BD859B-9DE4-CF54-83A5-9AA9B850CC17}"/>
              </a:ext>
            </a:extLst>
          </p:cNvPr>
          <p:cNvSpPr>
            <a:spLocks noGrp="1"/>
          </p:cNvSpPr>
          <p:nvPr>
            <p:ph type="pic" sz="quarter" idx="12"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pic>
        <p:nvPicPr>
          <p:cNvPr id="14" name="Image 20">
            <a:extLst>
              <a:ext uri="{FF2B5EF4-FFF2-40B4-BE49-F238E27FC236}">
                <a16:creationId xmlns:a16="http://schemas.microsoft.com/office/drawing/2014/main" id="{173FC052-D7B1-AEFC-B59B-21BF2DABC977}"/>
              </a:ext>
            </a:extLst>
          </p:cNvPr>
          <p:cNvPicPr>
            <a:picLocks noChangeAspect="1"/>
          </p:cNvPicPr>
          <p:nvPr userDrawn="1"/>
        </p:nvPicPr>
        <p:blipFill>
          <a:blip r:embed="rId3"/>
          <a:stretch>
            <a:fillRect/>
          </a:stretch>
        </p:blipFill>
        <p:spPr>
          <a:xfrm>
            <a:off x="91281" y="76273"/>
            <a:ext cx="2295079" cy="1222882"/>
          </a:xfrm>
          <a:prstGeom prst="rect">
            <a:avLst/>
          </a:prstGeom>
          <a:noFill/>
        </p:spPr>
      </p:pic>
      <p:pic>
        <p:nvPicPr>
          <p:cNvPr id="5" name="Picture 4">
            <a:extLst>
              <a:ext uri="{FF2B5EF4-FFF2-40B4-BE49-F238E27FC236}">
                <a16:creationId xmlns:a16="http://schemas.microsoft.com/office/drawing/2014/main" id="{7C7189D3-B678-4760-30C8-48F563E9BB37}"/>
              </a:ext>
            </a:extLst>
          </p:cNvPr>
          <p:cNvPicPr>
            <a:picLocks noChangeAspect="1"/>
          </p:cNvPicPr>
          <p:nvPr userDrawn="1"/>
        </p:nvPicPr>
        <p:blipFill>
          <a:blip r:embed="rId4"/>
          <a:stretch>
            <a:fillRect/>
          </a:stretch>
        </p:blipFill>
        <p:spPr>
          <a:xfrm>
            <a:off x="0" y="5636583"/>
            <a:ext cx="12192000" cy="1243584"/>
          </a:xfrm>
          <a:prstGeom prst="rect">
            <a:avLst/>
          </a:prstGeom>
        </p:spPr>
      </p:pic>
      <p:sp>
        <p:nvSpPr>
          <p:cNvPr id="17" name="TextBox 16">
            <a:extLst>
              <a:ext uri="{FF2B5EF4-FFF2-40B4-BE49-F238E27FC236}">
                <a16:creationId xmlns:a16="http://schemas.microsoft.com/office/drawing/2014/main" id="{FDB027B6-FAD3-85ED-6698-4047EB04D35D}"/>
              </a:ext>
            </a:extLst>
          </p:cNvPr>
          <p:cNvSpPr txBox="1"/>
          <p:nvPr userDrawn="1"/>
        </p:nvSpPr>
        <p:spPr>
          <a:xfrm>
            <a:off x="0" y="6664756"/>
            <a:ext cx="12191997" cy="238527"/>
          </a:xfrm>
          <a:prstGeom prst="rect">
            <a:avLst/>
          </a:prstGeom>
          <a:noFill/>
        </p:spPr>
        <p:txBody>
          <a:bodyPr wrap="square">
            <a:spAutoFit/>
          </a:bodyPr>
          <a:lstStyle/>
          <a:p>
            <a:pPr algn="ctr"/>
            <a:r>
              <a:rPr kumimoji="0" lang="en-US" altLang="en-US" sz="950" i="0" u="none" strike="noStrike" cap="none" normalizeH="0" baseline="0" dirty="0">
                <a:ln>
                  <a:noFill/>
                </a:ln>
                <a:solidFill>
                  <a:srgbClr val="FFFEEE"/>
                </a:solidFill>
                <a:effectLst/>
                <a:latin typeface="Arial Narrow" panose="020B0606020202030204" pitchFamily="34" charset="0"/>
                <a:cs typeface="Arial" panose="020B0604020202020204" pitchFamily="34" charset="0"/>
              </a:rPr>
              <a:t>Co-funded by the European Union (EU). Views and opinions expressed are however those of the author only and do not necessarily reflect those of the EU or European Research Executive Agency (REA). Neither the EU nor the REA can be held responsible for them.</a:t>
            </a:r>
            <a:endParaRPr lang="en-GB" sz="950" dirty="0">
              <a:latin typeface="Arial Narrow" panose="020B0606020202030204" pitchFamily="34" charset="0"/>
              <a:cs typeface="Arial" panose="020B0604020202020204" pitchFamily="34" charset="0"/>
            </a:endParaRPr>
          </a:p>
        </p:txBody>
      </p:sp>
      <p:pic>
        <p:nvPicPr>
          <p:cNvPr id="4" name="Picture 3" descr="A black background with white text&#10;&#10;Description automatically generated">
            <a:extLst>
              <a:ext uri="{FF2B5EF4-FFF2-40B4-BE49-F238E27FC236}">
                <a16:creationId xmlns:a16="http://schemas.microsoft.com/office/drawing/2014/main" id="{7B25CB35-9D20-5620-491E-A96FB655D8D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0414" y="5901440"/>
            <a:ext cx="3422541" cy="718033"/>
          </a:xfrm>
          <a:prstGeom prst="rect">
            <a:avLst/>
          </a:prstGeom>
        </p:spPr>
      </p:pic>
    </p:spTree>
    <p:extLst>
      <p:ext uri="{BB962C8B-B14F-4D97-AF65-F5344CB8AC3E}">
        <p14:creationId xmlns:p14="http://schemas.microsoft.com/office/powerpoint/2010/main" val="37206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22E5917-363B-A71A-2546-65FA55520B24}"/>
              </a:ext>
            </a:extLst>
          </p:cNvPr>
          <p:cNvSpPr/>
          <p:nvPr userDrawn="1"/>
        </p:nvSpPr>
        <p:spPr>
          <a:xfrm>
            <a:off x="11433717" y="6434254"/>
            <a:ext cx="758283" cy="4237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4" name="Image 12">
            <a:extLst>
              <a:ext uri="{FF2B5EF4-FFF2-40B4-BE49-F238E27FC236}">
                <a16:creationId xmlns:a16="http://schemas.microsoft.com/office/drawing/2014/main" id="{F4916F82-0970-A2D0-E83E-C828CFB3C184}"/>
              </a:ext>
            </a:extLst>
          </p:cNvPr>
          <p:cNvPicPr>
            <a:picLocks noChangeAspect="1"/>
          </p:cNvPicPr>
          <p:nvPr userDrawn="1"/>
        </p:nvPicPr>
        <p:blipFill>
          <a:blip r:embed="rId2"/>
          <a:stretch>
            <a:fillRect/>
          </a:stretch>
        </p:blipFill>
        <p:spPr>
          <a:xfrm flipV="1">
            <a:off x="233858" y="6385196"/>
            <a:ext cx="11716980" cy="132418"/>
          </a:xfrm>
          <a:prstGeom prst="rect">
            <a:avLst/>
          </a:prstGeom>
        </p:spPr>
      </p:pic>
      <p:sp>
        <p:nvSpPr>
          <p:cNvPr id="21" name="ZoneTexte 3">
            <a:extLst>
              <a:ext uri="{FF2B5EF4-FFF2-40B4-BE49-F238E27FC236}">
                <a16:creationId xmlns:a16="http://schemas.microsoft.com/office/drawing/2014/main" id="{CCCBB29A-511A-31E9-75B7-A496B79754B8}"/>
              </a:ext>
            </a:extLst>
          </p:cNvPr>
          <p:cNvSpPr txBox="1"/>
          <p:nvPr userDrawn="1"/>
        </p:nvSpPr>
        <p:spPr>
          <a:xfrm>
            <a:off x="1570624" y="5780739"/>
            <a:ext cx="9043446" cy="523220"/>
          </a:xfrm>
          <a:prstGeom prst="rect">
            <a:avLst/>
          </a:prstGeom>
          <a:noFill/>
        </p:spPr>
        <p:txBody>
          <a:bodyPr wrap="square" rtlCol="0">
            <a:spAutoFit/>
          </a:bodyPr>
          <a:lstStyle/>
          <a:p>
            <a:pPr algn="just"/>
            <a:r>
              <a:rPr lang="fr-FR" sz="1400" i="1" dirty="0">
                <a:solidFill>
                  <a:srgbClr val="222222"/>
                </a:solidFill>
                <a:effectLst/>
                <a:latin typeface="Arial Narrow" panose="020B0604020202020204" pitchFamily="34" charset="0"/>
                <a:cs typeface="Arial Narrow" panose="020B0604020202020204" pitchFamily="34" charset="0"/>
              </a:rPr>
              <a:t>Co-</a:t>
            </a:r>
            <a:r>
              <a:rPr lang="fr-FR" sz="1400" i="1" dirty="0" err="1">
                <a:solidFill>
                  <a:srgbClr val="222222"/>
                </a:solidFill>
                <a:effectLst/>
                <a:latin typeface="Arial Narrow" panose="020B0604020202020204" pitchFamily="34" charset="0"/>
                <a:cs typeface="Arial Narrow" panose="020B0604020202020204" pitchFamily="34" charset="0"/>
              </a:rPr>
              <a:t>funded</a:t>
            </a:r>
            <a:r>
              <a:rPr lang="fr-FR" sz="1400" i="1" dirty="0">
                <a:solidFill>
                  <a:srgbClr val="222222"/>
                </a:solidFill>
                <a:effectLst/>
                <a:latin typeface="Arial Narrow" panose="020B0604020202020204" pitchFamily="34" charset="0"/>
                <a:cs typeface="Arial Narrow" panose="020B0604020202020204" pitchFamily="34" charset="0"/>
              </a:rPr>
              <a:t> by the </a:t>
            </a:r>
            <a:r>
              <a:rPr lang="fr-FR" sz="1400" i="1" dirty="0" err="1">
                <a:solidFill>
                  <a:srgbClr val="222222"/>
                </a:solidFill>
                <a:effectLst/>
                <a:latin typeface="Arial Narrow" panose="020B0604020202020204" pitchFamily="34" charset="0"/>
                <a:cs typeface="Arial Narrow" panose="020B0604020202020204" pitchFamily="34" charset="0"/>
              </a:rPr>
              <a:t>European</a:t>
            </a:r>
            <a:r>
              <a:rPr lang="fr-FR" sz="1400" i="1" dirty="0">
                <a:solidFill>
                  <a:srgbClr val="222222"/>
                </a:solidFill>
                <a:effectLst/>
                <a:latin typeface="Arial Narrow" panose="020B0604020202020204" pitchFamily="34" charset="0"/>
                <a:cs typeface="Arial Narrow" panose="020B0604020202020204" pitchFamily="34" charset="0"/>
              </a:rPr>
              <a:t> Union (EU). </a:t>
            </a:r>
            <a:r>
              <a:rPr lang="fr-FR" sz="1400" i="1" dirty="0" err="1">
                <a:solidFill>
                  <a:srgbClr val="222222"/>
                </a:solidFill>
                <a:effectLst/>
                <a:latin typeface="Arial Narrow" panose="020B0604020202020204" pitchFamily="34" charset="0"/>
                <a:cs typeface="Arial Narrow" panose="020B0604020202020204" pitchFamily="34" charset="0"/>
              </a:rPr>
              <a:t>Views</a:t>
            </a:r>
            <a:r>
              <a:rPr lang="fr-FR" sz="1400" i="1" dirty="0">
                <a:solidFill>
                  <a:srgbClr val="222222"/>
                </a:solidFill>
                <a:effectLst/>
                <a:latin typeface="Arial Narrow" panose="020B0604020202020204" pitchFamily="34" charset="0"/>
                <a:cs typeface="Arial Narrow" panose="020B0604020202020204" pitchFamily="34" charset="0"/>
              </a:rPr>
              <a:t> and opinions </a:t>
            </a:r>
            <a:r>
              <a:rPr lang="fr-FR" sz="1400" i="1" dirty="0" err="1">
                <a:solidFill>
                  <a:srgbClr val="222222"/>
                </a:solidFill>
                <a:effectLst/>
                <a:latin typeface="Arial Narrow" panose="020B0604020202020204" pitchFamily="34" charset="0"/>
                <a:cs typeface="Arial Narrow" panose="020B0604020202020204" pitchFamily="34" charset="0"/>
              </a:rPr>
              <a:t>expressed</a:t>
            </a:r>
            <a:r>
              <a:rPr lang="fr-FR" sz="1400" i="1" dirty="0">
                <a:solidFill>
                  <a:srgbClr val="222222"/>
                </a:solidFill>
                <a:effectLst/>
                <a:latin typeface="Arial Narrow" panose="020B0604020202020204" pitchFamily="34" charset="0"/>
                <a:cs typeface="Arial Narrow" panose="020B0604020202020204" pitchFamily="34" charset="0"/>
              </a:rPr>
              <a:t> are </a:t>
            </a:r>
            <a:r>
              <a:rPr lang="fr-FR" sz="1400" i="1" dirty="0" err="1">
                <a:solidFill>
                  <a:srgbClr val="222222"/>
                </a:solidFill>
                <a:effectLst/>
                <a:latin typeface="Arial Narrow" panose="020B0604020202020204" pitchFamily="34" charset="0"/>
                <a:cs typeface="Arial Narrow" panose="020B0604020202020204" pitchFamily="34" charset="0"/>
              </a:rPr>
              <a:t>however</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those</a:t>
            </a:r>
            <a:r>
              <a:rPr lang="fr-FR" sz="1400" i="1" dirty="0">
                <a:solidFill>
                  <a:srgbClr val="222222"/>
                </a:solidFill>
                <a:effectLst/>
                <a:latin typeface="Arial Narrow" panose="020B0604020202020204" pitchFamily="34" charset="0"/>
                <a:cs typeface="Arial Narrow" panose="020B0604020202020204" pitchFamily="34" charset="0"/>
              </a:rPr>
              <a:t> of the </a:t>
            </a:r>
            <a:r>
              <a:rPr lang="fr-FR" sz="1400" i="1" dirty="0" err="1">
                <a:solidFill>
                  <a:srgbClr val="222222"/>
                </a:solidFill>
                <a:effectLst/>
                <a:latin typeface="Arial Narrow" panose="020B0604020202020204" pitchFamily="34" charset="0"/>
                <a:cs typeface="Arial Narrow" panose="020B0604020202020204" pitchFamily="34" charset="0"/>
              </a:rPr>
              <a:t>author</a:t>
            </a:r>
            <a:r>
              <a:rPr lang="fr-FR" sz="1400" i="1" dirty="0">
                <a:solidFill>
                  <a:srgbClr val="222222"/>
                </a:solidFill>
                <a:effectLst/>
                <a:latin typeface="Arial Narrow" panose="020B0604020202020204" pitchFamily="34" charset="0"/>
                <a:cs typeface="Arial Narrow" panose="020B0604020202020204" pitchFamily="34" charset="0"/>
              </a:rPr>
              <a:t>(s) </a:t>
            </a:r>
            <a:r>
              <a:rPr lang="fr-FR" sz="1400" i="1" dirty="0" err="1">
                <a:solidFill>
                  <a:srgbClr val="222222"/>
                </a:solidFill>
                <a:effectLst/>
                <a:latin typeface="Arial Narrow" panose="020B0604020202020204" pitchFamily="34" charset="0"/>
                <a:cs typeface="Arial Narrow" panose="020B0604020202020204" pitchFamily="34" charset="0"/>
              </a:rPr>
              <a:t>only</a:t>
            </a:r>
            <a:r>
              <a:rPr lang="fr-FR" sz="1400" i="1" dirty="0">
                <a:solidFill>
                  <a:srgbClr val="222222"/>
                </a:solidFill>
                <a:effectLst/>
                <a:latin typeface="Arial Narrow" panose="020B0604020202020204" pitchFamily="34" charset="0"/>
                <a:cs typeface="Arial Narrow" panose="020B0604020202020204" pitchFamily="34" charset="0"/>
              </a:rPr>
              <a:t> and do not </a:t>
            </a:r>
            <a:r>
              <a:rPr lang="fr-FR" sz="1400" i="1" dirty="0" err="1">
                <a:solidFill>
                  <a:srgbClr val="222222"/>
                </a:solidFill>
                <a:effectLst/>
                <a:latin typeface="Arial Narrow" panose="020B0604020202020204" pitchFamily="34" charset="0"/>
                <a:cs typeface="Arial Narrow" panose="020B0604020202020204" pitchFamily="34" charset="0"/>
              </a:rPr>
              <a:t>necessarily</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reflect</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those</a:t>
            </a:r>
            <a:r>
              <a:rPr lang="fr-FR" sz="1400" i="1" dirty="0">
                <a:solidFill>
                  <a:srgbClr val="222222"/>
                </a:solidFill>
                <a:effectLst/>
                <a:latin typeface="Arial Narrow" panose="020B0604020202020204" pitchFamily="34" charset="0"/>
                <a:cs typeface="Arial Narrow" panose="020B0604020202020204" pitchFamily="34" charset="0"/>
              </a:rPr>
              <a:t> of the EU or </a:t>
            </a:r>
            <a:r>
              <a:rPr lang="fr-FR" sz="1400" i="1" dirty="0" err="1">
                <a:solidFill>
                  <a:srgbClr val="222222"/>
                </a:solidFill>
                <a:effectLst/>
                <a:latin typeface="Arial Narrow" panose="020B0604020202020204" pitchFamily="34" charset="0"/>
                <a:cs typeface="Arial Narrow" panose="020B0604020202020204" pitchFamily="34" charset="0"/>
              </a:rPr>
              <a:t>European</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Research</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Executive</a:t>
            </a:r>
            <a:r>
              <a:rPr lang="fr-FR" sz="1400" i="1" dirty="0">
                <a:solidFill>
                  <a:srgbClr val="222222"/>
                </a:solidFill>
                <a:effectLst/>
                <a:latin typeface="Arial Narrow" panose="020B0604020202020204" pitchFamily="34" charset="0"/>
                <a:cs typeface="Arial Narrow" panose="020B0604020202020204" pitchFamily="34" charset="0"/>
              </a:rPr>
              <a:t> Agency (REA). </a:t>
            </a:r>
            <a:r>
              <a:rPr lang="fr-FR" sz="1400" i="1" dirty="0" err="1">
                <a:solidFill>
                  <a:srgbClr val="222222"/>
                </a:solidFill>
                <a:effectLst/>
                <a:latin typeface="Arial Narrow" panose="020B0604020202020204" pitchFamily="34" charset="0"/>
                <a:cs typeface="Arial Narrow" panose="020B0604020202020204" pitchFamily="34" charset="0"/>
              </a:rPr>
              <a:t>Neither</a:t>
            </a:r>
            <a:r>
              <a:rPr lang="fr-FR" sz="1400" i="1" dirty="0">
                <a:solidFill>
                  <a:srgbClr val="222222"/>
                </a:solidFill>
                <a:effectLst/>
                <a:latin typeface="Arial Narrow" panose="020B0604020202020204" pitchFamily="34" charset="0"/>
                <a:cs typeface="Arial Narrow" panose="020B0604020202020204" pitchFamily="34" charset="0"/>
              </a:rPr>
              <a:t> the EU </a:t>
            </a:r>
            <a:r>
              <a:rPr lang="fr-FR" sz="1400" i="1" dirty="0" err="1">
                <a:solidFill>
                  <a:srgbClr val="222222"/>
                </a:solidFill>
                <a:effectLst/>
                <a:latin typeface="Arial Narrow" panose="020B0604020202020204" pitchFamily="34" charset="0"/>
                <a:cs typeface="Arial Narrow" panose="020B0604020202020204" pitchFamily="34" charset="0"/>
              </a:rPr>
              <a:t>nor</a:t>
            </a:r>
            <a:r>
              <a:rPr lang="fr-FR" sz="1400" i="1" dirty="0">
                <a:solidFill>
                  <a:srgbClr val="222222"/>
                </a:solidFill>
                <a:effectLst/>
                <a:latin typeface="Arial Narrow" panose="020B0604020202020204" pitchFamily="34" charset="0"/>
                <a:cs typeface="Arial Narrow" panose="020B0604020202020204" pitchFamily="34" charset="0"/>
              </a:rPr>
              <a:t> the REA can </a:t>
            </a:r>
            <a:r>
              <a:rPr lang="fr-FR" sz="1400" i="1" dirty="0" err="1">
                <a:solidFill>
                  <a:srgbClr val="222222"/>
                </a:solidFill>
                <a:effectLst/>
                <a:latin typeface="Arial Narrow" panose="020B0604020202020204" pitchFamily="34" charset="0"/>
                <a:cs typeface="Arial Narrow" panose="020B0604020202020204" pitchFamily="34" charset="0"/>
              </a:rPr>
              <a:t>be</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held</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responsible</a:t>
            </a:r>
            <a:r>
              <a:rPr lang="fr-FR" sz="1400" i="1" dirty="0">
                <a:solidFill>
                  <a:srgbClr val="222222"/>
                </a:solidFill>
                <a:effectLst/>
                <a:latin typeface="Arial Narrow" panose="020B0604020202020204" pitchFamily="34" charset="0"/>
                <a:cs typeface="Arial Narrow" panose="020B0604020202020204" pitchFamily="34" charset="0"/>
              </a:rPr>
              <a:t> for </a:t>
            </a:r>
            <a:r>
              <a:rPr lang="fr-FR" sz="1400" i="1" dirty="0" err="1">
                <a:solidFill>
                  <a:srgbClr val="222222"/>
                </a:solidFill>
                <a:effectLst/>
                <a:latin typeface="Arial Narrow" panose="020B0604020202020204" pitchFamily="34" charset="0"/>
                <a:cs typeface="Arial Narrow" panose="020B0604020202020204" pitchFamily="34" charset="0"/>
              </a:rPr>
              <a:t>them</a:t>
            </a:r>
            <a:r>
              <a:rPr lang="fr-FR" sz="1400" i="1" dirty="0">
                <a:solidFill>
                  <a:srgbClr val="222222"/>
                </a:solidFill>
                <a:effectLst/>
                <a:latin typeface="Arial Narrow" panose="020B0604020202020204" pitchFamily="34" charset="0"/>
                <a:cs typeface="Arial Narrow" panose="020B0604020202020204" pitchFamily="34" charset="0"/>
              </a:rPr>
              <a:t>.</a:t>
            </a:r>
            <a:endParaRPr lang="fr-FR" sz="1400" i="1" dirty="0">
              <a:latin typeface="Arial Narrow" panose="020B0604020202020204" pitchFamily="34" charset="0"/>
              <a:cs typeface="Arial Narrow" panose="020B0604020202020204" pitchFamily="34" charset="0"/>
            </a:endParaRPr>
          </a:p>
        </p:txBody>
      </p:sp>
      <p:sp>
        <p:nvSpPr>
          <p:cNvPr id="11" name="Footer Placeholder 4">
            <a:extLst>
              <a:ext uri="{FF2B5EF4-FFF2-40B4-BE49-F238E27FC236}">
                <a16:creationId xmlns:a16="http://schemas.microsoft.com/office/drawing/2014/main" id="{F83D4257-748B-0395-8DDA-64696B5194A3}"/>
              </a:ext>
            </a:extLst>
          </p:cNvPr>
          <p:cNvSpPr>
            <a:spLocks noGrp="1"/>
          </p:cNvSpPr>
          <p:nvPr>
            <p:ph type="ftr" sz="quarter" idx="3"/>
          </p:nvPr>
        </p:nvSpPr>
        <p:spPr>
          <a:xfrm>
            <a:off x="1471961" y="6492875"/>
            <a:ext cx="9419994"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Arial Narrow" panose="020B0606020202030204" pitchFamily="34" charset="0"/>
                <a:cs typeface="Arial" panose="020B0604020202020204" pitchFamily="34" charset="0"/>
              </a:defRPr>
            </a:lvl1p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grpSp>
        <p:nvGrpSpPr>
          <p:cNvPr id="2" name="Group 1">
            <a:extLst>
              <a:ext uri="{FF2B5EF4-FFF2-40B4-BE49-F238E27FC236}">
                <a16:creationId xmlns:a16="http://schemas.microsoft.com/office/drawing/2014/main" id="{E98BE7DC-D69D-A6B1-0123-E95D5927B47D}"/>
              </a:ext>
            </a:extLst>
          </p:cNvPr>
          <p:cNvGrpSpPr/>
          <p:nvPr userDrawn="1"/>
        </p:nvGrpSpPr>
        <p:grpSpPr>
          <a:xfrm>
            <a:off x="2074129" y="2386882"/>
            <a:ext cx="8215658" cy="2899637"/>
            <a:chOff x="318846" y="2369469"/>
            <a:chExt cx="8215658" cy="2899637"/>
          </a:xfrm>
        </p:grpSpPr>
        <p:pic>
          <p:nvPicPr>
            <p:cNvPr id="3" name="Image 2">
              <a:extLst>
                <a:ext uri="{FF2B5EF4-FFF2-40B4-BE49-F238E27FC236}">
                  <a16:creationId xmlns:a16="http://schemas.microsoft.com/office/drawing/2014/main" id="{2FF9FF18-5B67-7DB3-64CB-861F118D147D}"/>
                </a:ext>
              </a:extLst>
            </p:cNvPr>
            <p:cNvPicPr>
              <a:picLocks noChangeAspect="1"/>
            </p:cNvPicPr>
            <p:nvPr userDrawn="1"/>
          </p:nvPicPr>
          <p:blipFill>
            <a:blip r:embed="rId3"/>
            <a:stretch>
              <a:fillRect/>
            </a:stretch>
          </p:blipFill>
          <p:spPr>
            <a:xfrm>
              <a:off x="318846" y="2369469"/>
              <a:ext cx="5441972" cy="2899637"/>
            </a:xfrm>
            <a:prstGeom prst="rect">
              <a:avLst/>
            </a:prstGeom>
          </p:spPr>
        </p:pic>
        <p:pic>
          <p:nvPicPr>
            <p:cNvPr id="6" name="Picture 5" descr="A blue flag with yellow stars&#10;&#10;Description automatically generated">
              <a:extLst>
                <a:ext uri="{FF2B5EF4-FFF2-40B4-BE49-F238E27FC236}">
                  <a16:creationId xmlns:a16="http://schemas.microsoft.com/office/drawing/2014/main" id="{1CAFBAD7-4D60-ADC9-886B-D55A7209E9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60818" y="2396246"/>
              <a:ext cx="2773686" cy="2810262"/>
            </a:xfrm>
            <a:prstGeom prst="rect">
              <a:avLst/>
            </a:prstGeom>
          </p:spPr>
        </p:pic>
      </p:grpSp>
      <p:pic>
        <p:nvPicPr>
          <p:cNvPr id="7" name="Picture 6">
            <a:extLst>
              <a:ext uri="{FF2B5EF4-FFF2-40B4-BE49-F238E27FC236}">
                <a16:creationId xmlns:a16="http://schemas.microsoft.com/office/drawing/2014/main" id="{C8CE5DBB-B52D-4E71-F1EB-E96B681E4EDE}"/>
              </a:ext>
            </a:extLst>
          </p:cNvPr>
          <p:cNvPicPr>
            <a:picLocks noChangeAspect="1"/>
          </p:cNvPicPr>
          <p:nvPr userDrawn="1"/>
        </p:nvPicPr>
        <p:blipFill>
          <a:blip r:embed="rId5"/>
          <a:stretch>
            <a:fillRect/>
          </a:stretch>
        </p:blipFill>
        <p:spPr>
          <a:xfrm>
            <a:off x="-3653" y="0"/>
            <a:ext cx="12192000" cy="1889760"/>
          </a:xfrm>
          <a:prstGeom prst="rect">
            <a:avLst/>
          </a:prstGeom>
        </p:spPr>
      </p:pic>
    </p:spTree>
    <p:extLst>
      <p:ext uri="{BB962C8B-B14F-4D97-AF65-F5344CB8AC3E}">
        <p14:creationId xmlns:p14="http://schemas.microsoft.com/office/powerpoint/2010/main" val="230011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
        <p:nvSpPr>
          <p:cNvPr id="6" name="Slide Number Placeholder 5"/>
          <p:cNvSpPr>
            <a:spLocks noGrp="1"/>
          </p:cNvSpPr>
          <p:nvPr>
            <p:ph type="sldNum" sz="quarter" idx="12"/>
          </p:nvPr>
        </p:nvSpPr>
        <p:spPr>
          <a:xfrm>
            <a:off x="10917871" y="6465458"/>
            <a:ext cx="1064941" cy="365125"/>
          </a:xfrm>
        </p:spPr>
        <p:txBody>
          <a:bodyPr/>
          <a:lstStyle/>
          <a:p>
            <a:fld id="{005C7FBA-D4E9-46CA-9321-3ADA2E368FCD}" type="slidenum">
              <a:rPr lang="en-GB" smtClean="0"/>
              <a:t>‹#›</a:t>
            </a:fld>
            <a:endParaRPr lang="en-GB"/>
          </a:p>
        </p:txBody>
      </p:sp>
      <p:sp>
        <p:nvSpPr>
          <p:cNvPr id="9" name="Title 1">
            <a:extLst>
              <a:ext uri="{FF2B5EF4-FFF2-40B4-BE49-F238E27FC236}">
                <a16:creationId xmlns:a16="http://schemas.microsoft.com/office/drawing/2014/main" id="{FC9B0DFD-BFB1-C774-1DB1-4DBC1CCC2731}"/>
              </a:ext>
            </a:extLst>
          </p:cNvPr>
          <p:cNvSpPr>
            <a:spLocks noGrp="1"/>
          </p:cNvSpPr>
          <p:nvPr>
            <p:ph type="title"/>
          </p:nvPr>
        </p:nvSpPr>
        <p:spPr>
          <a:xfrm>
            <a:off x="2355696" y="152484"/>
            <a:ext cx="7408824" cy="1325563"/>
          </a:xfrm>
          <a:prstGeom prst="rect">
            <a:avLst/>
          </a:prstGeom>
        </p:spPr>
        <p:txBody>
          <a:bodyPr>
            <a:normAutofit/>
          </a:bodyPr>
          <a:lstStyle>
            <a:lvl1pPr algn="ctr">
              <a:defRPr sz="36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Picture Placeholder 4">
            <a:extLst>
              <a:ext uri="{FF2B5EF4-FFF2-40B4-BE49-F238E27FC236}">
                <a16:creationId xmlns:a16="http://schemas.microsoft.com/office/drawing/2014/main" id="{592C9EE7-9E58-CB42-D671-F1391B1A2E20}"/>
              </a:ext>
            </a:extLst>
          </p:cNvPr>
          <p:cNvSpPr>
            <a:spLocks noGrp="1"/>
          </p:cNvSpPr>
          <p:nvPr>
            <p:ph type="pic" sz="quarter" idx="10" hasCustomPrompt="1"/>
          </p:nvPr>
        </p:nvSpPr>
        <p:spPr>
          <a:xfrm>
            <a:off x="10678501" y="201336"/>
            <a:ext cx="1122012" cy="806436"/>
          </a:xfrm>
        </p:spPr>
        <p:txBody>
          <a:bodyPr>
            <a:normAutofit/>
          </a:bodyPr>
          <a:lstStyle>
            <a:lvl1pPr marL="0" indent="0">
              <a:buNone/>
              <a:defRPr sz="1200"/>
            </a:lvl1pPr>
          </a:lstStyle>
          <a:p>
            <a:r>
              <a:rPr lang="it-IT" dirty="0"/>
              <a:t>Your logo</a:t>
            </a:r>
            <a:endParaRPr lang="en-GB" dirty="0"/>
          </a:p>
        </p:txBody>
      </p:sp>
      <p:pic>
        <p:nvPicPr>
          <p:cNvPr id="7" name="Image 4">
            <a:extLst>
              <a:ext uri="{FF2B5EF4-FFF2-40B4-BE49-F238E27FC236}">
                <a16:creationId xmlns:a16="http://schemas.microsoft.com/office/drawing/2014/main" id="{18753516-13CC-9CFA-3024-D561D5CE8B93}"/>
              </a:ext>
            </a:extLst>
          </p:cNvPr>
          <p:cNvPicPr>
            <a:picLocks noChangeAspect="1"/>
          </p:cNvPicPr>
          <p:nvPr userDrawn="1"/>
        </p:nvPicPr>
        <p:blipFill>
          <a:blip r:embed="rId2"/>
          <a:srcRect t="2075" b="2075"/>
          <a:stretch>
            <a:fillRect/>
          </a:stretch>
        </p:blipFill>
        <p:spPr>
          <a:xfrm>
            <a:off x="10678585" y="201613"/>
            <a:ext cx="1121833" cy="806450"/>
          </a:xfrm>
          <a:prstGeom prst="rect">
            <a:avLst/>
          </a:prstGeom>
        </p:spPr>
      </p:pic>
    </p:spTree>
    <p:extLst>
      <p:ext uri="{BB962C8B-B14F-4D97-AF65-F5344CB8AC3E}">
        <p14:creationId xmlns:p14="http://schemas.microsoft.com/office/powerpoint/2010/main" val="1451492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r>
              <a:rPr lang="fr-FR" err="1">
                <a:latin typeface="Arial Narrow" panose="020B0604020202020204" pitchFamily="34" charset="0"/>
                <a:cs typeface="Arial Narrow" panose="020B0604020202020204" pitchFamily="34" charset="0"/>
              </a:rPr>
              <a:t>Title</a:t>
            </a:r>
            <a:r>
              <a:rPr lang="fr-FR">
                <a:latin typeface="Arial Narrow" panose="020B0604020202020204" pitchFamily="34" charset="0"/>
                <a:cs typeface="Arial Narrow" panose="020B0604020202020204" pitchFamily="34" charset="0"/>
              </a:rPr>
              <a:t> of </a:t>
            </a:r>
            <a:r>
              <a:rPr lang="fr-FR" err="1">
                <a:latin typeface="Arial Narrow" panose="020B0604020202020204" pitchFamily="34" charset="0"/>
                <a:cs typeface="Arial Narrow" panose="020B0604020202020204" pitchFamily="34" charset="0"/>
              </a:rPr>
              <a:t>presentation</a:t>
            </a:r>
            <a:r>
              <a:rPr lang="fr-FR">
                <a:latin typeface="Arial Narrow" panose="020B0604020202020204" pitchFamily="34" charset="0"/>
                <a:cs typeface="Arial Narrow" panose="020B0604020202020204" pitchFamily="34" charset="0"/>
              </a:rPr>
              <a:t>  / Name of </a:t>
            </a:r>
            <a:r>
              <a:rPr lang="fr-FR" err="1">
                <a:latin typeface="Arial Narrow" panose="020B0604020202020204" pitchFamily="34" charset="0"/>
                <a:cs typeface="Arial Narrow" panose="020B0604020202020204" pitchFamily="34" charset="0"/>
              </a:rPr>
              <a:t>lecturer</a:t>
            </a:r>
            <a:r>
              <a:rPr lang="fr-FR">
                <a:latin typeface="Arial Narrow" panose="020B0604020202020204" pitchFamily="34" charset="0"/>
                <a:cs typeface="Arial Narrow" panose="020B0604020202020204" pitchFamily="34" charset="0"/>
              </a:rPr>
              <a:t> / Name of institution or </a:t>
            </a:r>
            <a:r>
              <a:rPr lang="fr-FR" err="1">
                <a:latin typeface="Arial Narrow" panose="020B0604020202020204" pitchFamily="34" charset="0"/>
                <a:cs typeface="Arial Narrow" panose="020B0604020202020204" pitchFamily="34" charset="0"/>
              </a:rPr>
              <a:t>laboratory</a:t>
            </a:r>
            <a:endParaRPr lang="fr-FR">
              <a:latin typeface="Arial Narrow" panose="020B0604020202020204" pitchFamily="34" charset="0"/>
              <a:cs typeface="Arial Narrow" panose="020B0604020202020204" pitchFamily="34" charset="0"/>
            </a:endParaRPr>
          </a:p>
        </p:txBody>
      </p:sp>
      <p:sp>
        <p:nvSpPr>
          <p:cNvPr id="6" name="Slide Number Placeholder 5"/>
          <p:cNvSpPr>
            <a:spLocks noGrp="1"/>
          </p:cNvSpPr>
          <p:nvPr>
            <p:ph type="sldNum" sz="quarter" idx="12"/>
          </p:nvPr>
        </p:nvSpPr>
        <p:spPr>
          <a:xfrm>
            <a:off x="10917871" y="6465458"/>
            <a:ext cx="1064941" cy="365125"/>
          </a:xfrm>
        </p:spPr>
        <p:txBody>
          <a:bodyPr/>
          <a:lstStyle/>
          <a:p>
            <a:fld id="{005C7FBA-D4E9-46CA-9321-3ADA2E368FCD}" type="slidenum">
              <a:rPr lang="en-GB" smtClean="0"/>
              <a:t>‹#›</a:t>
            </a:fld>
            <a:endParaRPr lang="en-GB"/>
          </a:p>
        </p:txBody>
      </p:sp>
      <p:sp>
        <p:nvSpPr>
          <p:cNvPr id="9" name="Title 1">
            <a:extLst>
              <a:ext uri="{FF2B5EF4-FFF2-40B4-BE49-F238E27FC236}">
                <a16:creationId xmlns:a16="http://schemas.microsoft.com/office/drawing/2014/main" id="{FC9B0DFD-BFB1-C774-1DB1-4DBC1CCC2731}"/>
              </a:ext>
            </a:extLst>
          </p:cNvPr>
          <p:cNvSpPr>
            <a:spLocks noGrp="1"/>
          </p:cNvSpPr>
          <p:nvPr>
            <p:ph type="title"/>
          </p:nvPr>
        </p:nvSpPr>
        <p:spPr>
          <a:xfrm>
            <a:off x="2355696" y="152484"/>
            <a:ext cx="7408824" cy="1325563"/>
          </a:xfrm>
          <a:prstGeom prst="rect">
            <a:avLst/>
          </a:prstGeom>
        </p:spPr>
        <p:txBody>
          <a:bodyPr>
            <a:normAutofit/>
          </a:bodyPr>
          <a:lstStyle>
            <a:lvl1pPr algn="ctr">
              <a:defRPr sz="3600">
                <a:latin typeface="Arial" panose="020B0604020202020204" pitchFamily="34" charset="0"/>
                <a:cs typeface="Arial" panose="020B0604020202020204" pitchFamily="34" charset="0"/>
              </a:defRPr>
            </a:lvl1pPr>
          </a:lstStyle>
          <a:p>
            <a:r>
              <a:rPr lang="en-US"/>
              <a:t>Click to edit Master title style</a:t>
            </a:r>
          </a:p>
        </p:txBody>
      </p:sp>
      <p:sp>
        <p:nvSpPr>
          <p:cNvPr id="2" name="Picture Placeholder 4">
            <a:extLst>
              <a:ext uri="{FF2B5EF4-FFF2-40B4-BE49-F238E27FC236}">
                <a16:creationId xmlns:a16="http://schemas.microsoft.com/office/drawing/2014/main" id="{592C9EE7-9E58-CB42-D671-F1391B1A2E20}"/>
              </a:ext>
            </a:extLst>
          </p:cNvPr>
          <p:cNvSpPr>
            <a:spLocks noGrp="1"/>
          </p:cNvSpPr>
          <p:nvPr>
            <p:ph type="pic" sz="quarter" idx="10" hasCustomPrompt="1"/>
          </p:nvPr>
        </p:nvSpPr>
        <p:spPr>
          <a:xfrm>
            <a:off x="10678501" y="201336"/>
            <a:ext cx="1122012" cy="806436"/>
          </a:xfrm>
        </p:spPr>
        <p:txBody>
          <a:bodyPr>
            <a:normAutofit/>
          </a:bodyPr>
          <a:lstStyle>
            <a:lvl1pPr marL="0" indent="0">
              <a:buNone/>
              <a:defRPr sz="1200"/>
            </a:lvl1pPr>
          </a:lstStyle>
          <a:p>
            <a:r>
              <a:rPr lang="it-IT"/>
              <a:t>Your logo</a:t>
            </a:r>
            <a:endParaRPr lang="en-GB"/>
          </a:p>
        </p:txBody>
      </p:sp>
    </p:spTree>
    <p:extLst>
      <p:ext uri="{BB962C8B-B14F-4D97-AF65-F5344CB8AC3E}">
        <p14:creationId xmlns:p14="http://schemas.microsoft.com/office/powerpoint/2010/main" val="1430474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r>
              <a:rPr lang="fr-FR" err="1">
                <a:latin typeface="Arial Narrow" panose="020B0604020202020204" pitchFamily="34" charset="0"/>
                <a:cs typeface="Arial Narrow" panose="020B0604020202020204" pitchFamily="34" charset="0"/>
              </a:rPr>
              <a:t>Title</a:t>
            </a:r>
            <a:r>
              <a:rPr lang="fr-FR">
                <a:latin typeface="Arial Narrow" panose="020B0604020202020204" pitchFamily="34" charset="0"/>
                <a:cs typeface="Arial Narrow" panose="020B0604020202020204" pitchFamily="34" charset="0"/>
              </a:rPr>
              <a:t> of </a:t>
            </a:r>
            <a:r>
              <a:rPr lang="fr-FR" err="1">
                <a:latin typeface="Arial Narrow" panose="020B0604020202020204" pitchFamily="34" charset="0"/>
                <a:cs typeface="Arial Narrow" panose="020B0604020202020204" pitchFamily="34" charset="0"/>
              </a:rPr>
              <a:t>presentation</a:t>
            </a:r>
            <a:r>
              <a:rPr lang="fr-FR">
                <a:latin typeface="Arial Narrow" panose="020B0604020202020204" pitchFamily="34" charset="0"/>
                <a:cs typeface="Arial Narrow" panose="020B0604020202020204" pitchFamily="34" charset="0"/>
              </a:rPr>
              <a:t>  / Name of </a:t>
            </a:r>
            <a:r>
              <a:rPr lang="fr-FR" err="1">
                <a:latin typeface="Arial Narrow" panose="020B0604020202020204" pitchFamily="34" charset="0"/>
                <a:cs typeface="Arial Narrow" panose="020B0604020202020204" pitchFamily="34" charset="0"/>
              </a:rPr>
              <a:t>lecturer</a:t>
            </a:r>
            <a:r>
              <a:rPr lang="fr-FR">
                <a:latin typeface="Arial Narrow" panose="020B0604020202020204" pitchFamily="34" charset="0"/>
                <a:cs typeface="Arial Narrow" panose="020B0604020202020204" pitchFamily="34" charset="0"/>
              </a:rPr>
              <a:t> / Name of institution or </a:t>
            </a:r>
            <a:r>
              <a:rPr lang="fr-FR" err="1">
                <a:latin typeface="Arial Narrow" panose="020B0604020202020204" pitchFamily="34" charset="0"/>
                <a:cs typeface="Arial Narrow" panose="020B0604020202020204" pitchFamily="34" charset="0"/>
              </a:rPr>
              <a:t>laboratory</a:t>
            </a:r>
            <a:endParaRPr lang="fr-FR">
              <a:latin typeface="Arial Narrow" panose="020B0604020202020204" pitchFamily="34" charset="0"/>
              <a:cs typeface="Arial Narrow" panose="020B0604020202020204" pitchFamily="34" charset="0"/>
            </a:endParaRPr>
          </a:p>
        </p:txBody>
      </p:sp>
      <p:sp>
        <p:nvSpPr>
          <p:cNvPr id="6" name="Slide Number Placeholder 5"/>
          <p:cNvSpPr>
            <a:spLocks noGrp="1"/>
          </p:cNvSpPr>
          <p:nvPr>
            <p:ph type="sldNum" sz="quarter" idx="12"/>
          </p:nvPr>
        </p:nvSpPr>
        <p:spPr>
          <a:xfrm>
            <a:off x="10917871" y="6465458"/>
            <a:ext cx="1064941" cy="365125"/>
          </a:xfrm>
        </p:spPr>
        <p:txBody>
          <a:bodyPr/>
          <a:lstStyle/>
          <a:p>
            <a:fld id="{005C7FBA-D4E9-46CA-9321-3ADA2E368FCD}" type="slidenum">
              <a:rPr lang="en-GB" smtClean="0"/>
              <a:t>‹#›</a:t>
            </a:fld>
            <a:endParaRPr lang="en-GB"/>
          </a:p>
        </p:txBody>
      </p:sp>
      <p:sp>
        <p:nvSpPr>
          <p:cNvPr id="9" name="Title 1">
            <a:extLst>
              <a:ext uri="{FF2B5EF4-FFF2-40B4-BE49-F238E27FC236}">
                <a16:creationId xmlns:a16="http://schemas.microsoft.com/office/drawing/2014/main" id="{FC9B0DFD-BFB1-C774-1DB1-4DBC1CCC2731}"/>
              </a:ext>
            </a:extLst>
          </p:cNvPr>
          <p:cNvSpPr>
            <a:spLocks noGrp="1"/>
          </p:cNvSpPr>
          <p:nvPr>
            <p:ph type="title"/>
          </p:nvPr>
        </p:nvSpPr>
        <p:spPr>
          <a:xfrm>
            <a:off x="2355696" y="152484"/>
            <a:ext cx="7408824" cy="1325563"/>
          </a:xfrm>
          <a:prstGeom prst="rect">
            <a:avLst/>
          </a:prstGeom>
        </p:spPr>
        <p:txBody>
          <a:bodyPr>
            <a:normAutofit/>
          </a:bodyPr>
          <a:lstStyle>
            <a:lvl1pPr algn="ctr">
              <a:defRPr sz="3600">
                <a:latin typeface="Arial" panose="020B0604020202020204" pitchFamily="34" charset="0"/>
                <a:cs typeface="Arial" panose="020B0604020202020204" pitchFamily="34" charset="0"/>
              </a:defRPr>
            </a:lvl1pPr>
          </a:lstStyle>
          <a:p>
            <a:r>
              <a:rPr lang="en-US"/>
              <a:t>Click to edit Master title style</a:t>
            </a:r>
          </a:p>
        </p:txBody>
      </p:sp>
      <p:sp>
        <p:nvSpPr>
          <p:cNvPr id="2" name="Picture Placeholder 4">
            <a:extLst>
              <a:ext uri="{FF2B5EF4-FFF2-40B4-BE49-F238E27FC236}">
                <a16:creationId xmlns:a16="http://schemas.microsoft.com/office/drawing/2014/main" id="{592C9EE7-9E58-CB42-D671-F1391B1A2E20}"/>
              </a:ext>
            </a:extLst>
          </p:cNvPr>
          <p:cNvSpPr>
            <a:spLocks noGrp="1"/>
          </p:cNvSpPr>
          <p:nvPr>
            <p:ph type="pic" sz="quarter" idx="10" hasCustomPrompt="1"/>
          </p:nvPr>
        </p:nvSpPr>
        <p:spPr>
          <a:xfrm>
            <a:off x="10678501" y="201336"/>
            <a:ext cx="1122012" cy="806436"/>
          </a:xfrm>
        </p:spPr>
        <p:txBody>
          <a:bodyPr>
            <a:normAutofit/>
          </a:bodyPr>
          <a:lstStyle>
            <a:lvl1pPr marL="0" indent="0">
              <a:buNone/>
              <a:defRPr sz="1200"/>
            </a:lvl1pPr>
          </a:lstStyle>
          <a:p>
            <a:r>
              <a:rPr lang="it-IT"/>
              <a:t>Your logo</a:t>
            </a:r>
            <a:endParaRPr lang="en-GB"/>
          </a:p>
        </p:txBody>
      </p:sp>
    </p:spTree>
    <p:extLst>
      <p:ext uri="{BB962C8B-B14F-4D97-AF65-F5344CB8AC3E}">
        <p14:creationId xmlns:p14="http://schemas.microsoft.com/office/powerpoint/2010/main" val="2480240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r>
              <a:rPr lang="fr-FR" err="1">
                <a:latin typeface="Arial Narrow" panose="020B0604020202020204" pitchFamily="34" charset="0"/>
                <a:cs typeface="Arial Narrow" panose="020B0604020202020204" pitchFamily="34" charset="0"/>
              </a:rPr>
              <a:t>Title</a:t>
            </a:r>
            <a:r>
              <a:rPr lang="fr-FR">
                <a:latin typeface="Arial Narrow" panose="020B0604020202020204" pitchFamily="34" charset="0"/>
                <a:cs typeface="Arial Narrow" panose="020B0604020202020204" pitchFamily="34" charset="0"/>
              </a:rPr>
              <a:t> of </a:t>
            </a:r>
            <a:r>
              <a:rPr lang="fr-FR" err="1">
                <a:latin typeface="Arial Narrow" panose="020B0604020202020204" pitchFamily="34" charset="0"/>
                <a:cs typeface="Arial Narrow" panose="020B0604020202020204" pitchFamily="34" charset="0"/>
              </a:rPr>
              <a:t>presentation</a:t>
            </a:r>
            <a:r>
              <a:rPr lang="fr-FR">
                <a:latin typeface="Arial Narrow" panose="020B0604020202020204" pitchFamily="34" charset="0"/>
                <a:cs typeface="Arial Narrow" panose="020B0604020202020204" pitchFamily="34" charset="0"/>
              </a:rPr>
              <a:t>  / Name of </a:t>
            </a:r>
            <a:r>
              <a:rPr lang="fr-FR" err="1">
                <a:latin typeface="Arial Narrow" panose="020B0604020202020204" pitchFamily="34" charset="0"/>
                <a:cs typeface="Arial Narrow" panose="020B0604020202020204" pitchFamily="34" charset="0"/>
              </a:rPr>
              <a:t>lecturer</a:t>
            </a:r>
            <a:r>
              <a:rPr lang="fr-FR">
                <a:latin typeface="Arial Narrow" panose="020B0604020202020204" pitchFamily="34" charset="0"/>
                <a:cs typeface="Arial Narrow" panose="020B0604020202020204" pitchFamily="34" charset="0"/>
              </a:rPr>
              <a:t> / Name of institution or </a:t>
            </a:r>
            <a:r>
              <a:rPr lang="fr-FR" err="1">
                <a:latin typeface="Arial Narrow" panose="020B0604020202020204" pitchFamily="34" charset="0"/>
                <a:cs typeface="Arial Narrow" panose="020B0604020202020204" pitchFamily="34" charset="0"/>
              </a:rPr>
              <a:t>laboratory</a:t>
            </a:r>
            <a:endParaRPr lang="fr-FR">
              <a:latin typeface="Arial Narrow" panose="020B0604020202020204" pitchFamily="34" charset="0"/>
              <a:cs typeface="Arial Narrow" panose="020B0604020202020204" pitchFamily="34" charset="0"/>
            </a:endParaRPr>
          </a:p>
        </p:txBody>
      </p:sp>
      <p:sp>
        <p:nvSpPr>
          <p:cNvPr id="6" name="Slide Number Placeholder 5"/>
          <p:cNvSpPr>
            <a:spLocks noGrp="1"/>
          </p:cNvSpPr>
          <p:nvPr>
            <p:ph type="sldNum" sz="quarter" idx="12"/>
          </p:nvPr>
        </p:nvSpPr>
        <p:spPr>
          <a:xfrm>
            <a:off x="10917871" y="6465458"/>
            <a:ext cx="1064941" cy="365125"/>
          </a:xfrm>
        </p:spPr>
        <p:txBody>
          <a:bodyPr/>
          <a:lstStyle/>
          <a:p>
            <a:fld id="{005C7FBA-D4E9-46CA-9321-3ADA2E368FCD}" type="slidenum">
              <a:rPr lang="en-GB" smtClean="0"/>
              <a:t>‹#›</a:t>
            </a:fld>
            <a:endParaRPr lang="en-GB"/>
          </a:p>
        </p:txBody>
      </p:sp>
      <p:sp>
        <p:nvSpPr>
          <p:cNvPr id="9" name="Title 1">
            <a:extLst>
              <a:ext uri="{FF2B5EF4-FFF2-40B4-BE49-F238E27FC236}">
                <a16:creationId xmlns:a16="http://schemas.microsoft.com/office/drawing/2014/main" id="{FC9B0DFD-BFB1-C774-1DB1-4DBC1CCC2731}"/>
              </a:ext>
            </a:extLst>
          </p:cNvPr>
          <p:cNvSpPr>
            <a:spLocks noGrp="1"/>
          </p:cNvSpPr>
          <p:nvPr>
            <p:ph type="title"/>
          </p:nvPr>
        </p:nvSpPr>
        <p:spPr>
          <a:xfrm>
            <a:off x="2355696" y="152484"/>
            <a:ext cx="7408824" cy="1325563"/>
          </a:xfrm>
          <a:prstGeom prst="rect">
            <a:avLst/>
          </a:prstGeom>
        </p:spPr>
        <p:txBody>
          <a:bodyPr>
            <a:normAutofit/>
          </a:bodyPr>
          <a:lstStyle>
            <a:lvl1pPr algn="ctr">
              <a:defRPr sz="3600">
                <a:latin typeface="Arial" panose="020B0604020202020204" pitchFamily="34" charset="0"/>
                <a:cs typeface="Arial" panose="020B0604020202020204" pitchFamily="34" charset="0"/>
              </a:defRPr>
            </a:lvl1pPr>
          </a:lstStyle>
          <a:p>
            <a:r>
              <a:rPr lang="en-US"/>
              <a:t>Click to edit Master title style</a:t>
            </a:r>
          </a:p>
        </p:txBody>
      </p:sp>
      <p:sp>
        <p:nvSpPr>
          <p:cNvPr id="2" name="Picture Placeholder 4">
            <a:extLst>
              <a:ext uri="{FF2B5EF4-FFF2-40B4-BE49-F238E27FC236}">
                <a16:creationId xmlns:a16="http://schemas.microsoft.com/office/drawing/2014/main" id="{592C9EE7-9E58-CB42-D671-F1391B1A2E20}"/>
              </a:ext>
            </a:extLst>
          </p:cNvPr>
          <p:cNvSpPr>
            <a:spLocks noGrp="1"/>
          </p:cNvSpPr>
          <p:nvPr>
            <p:ph type="pic" sz="quarter" idx="10" hasCustomPrompt="1"/>
          </p:nvPr>
        </p:nvSpPr>
        <p:spPr>
          <a:xfrm>
            <a:off x="10678501" y="201336"/>
            <a:ext cx="1122012" cy="806436"/>
          </a:xfrm>
        </p:spPr>
        <p:txBody>
          <a:bodyPr>
            <a:normAutofit/>
          </a:bodyPr>
          <a:lstStyle>
            <a:lvl1pPr marL="0" indent="0">
              <a:buNone/>
              <a:defRPr sz="1200"/>
            </a:lvl1pPr>
          </a:lstStyle>
          <a:p>
            <a:r>
              <a:rPr lang="it-IT"/>
              <a:t>Your logo</a:t>
            </a:r>
            <a:endParaRPr lang="en-GB"/>
          </a:p>
        </p:txBody>
      </p:sp>
    </p:spTree>
    <p:extLst>
      <p:ext uri="{BB962C8B-B14F-4D97-AF65-F5344CB8AC3E}">
        <p14:creationId xmlns:p14="http://schemas.microsoft.com/office/powerpoint/2010/main" val="1723335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r>
              <a:rPr lang="fr-FR" err="1">
                <a:latin typeface="Arial Narrow" panose="020B0604020202020204" pitchFamily="34" charset="0"/>
                <a:cs typeface="Arial Narrow" panose="020B0604020202020204" pitchFamily="34" charset="0"/>
              </a:rPr>
              <a:t>Title</a:t>
            </a:r>
            <a:r>
              <a:rPr lang="fr-FR">
                <a:latin typeface="Arial Narrow" panose="020B0604020202020204" pitchFamily="34" charset="0"/>
                <a:cs typeface="Arial Narrow" panose="020B0604020202020204" pitchFamily="34" charset="0"/>
              </a:rPr>
              <a:t> of </a:t>
            </a:r>
            <a:r>
              <a:rPr lang="fr-FR" err="1">
                <a:latin typeface="Arial Narrow" panose="020B0604020202020204" pitchFamily="34" charset="0"/>
                <a:cs typeface="Arial Narrow" panose="020B0604020202020204" pitchFamily="34" charset="0"/>
              </a:rPr>
              <a:t>presentation</a:t>
            </a:r>
            <a:r>
              <a:rPr lang="fr-FR">
                <a:latin typeface="Arial Narrow" panose="020B0604020202020204" pitchFamily="34" charset="0"/>
                <a:cs typeface="Arial Narrow" panose="020B0604020202020204" pitchFamily="34" charset="0"/>
              </a:rPr>
              <a:t>  / Name of </a:t>
            </a:r>
            <a:r>
              <a:rPr lang="fr-FR" err="1">
                <a:latin typeface="Arial Narrow" panose="020B0604020202020204" pitchFamily="34" charset="0"/>
                <a:cs typeface="Arial Narrow" panose="020B0604020202020204" pitchFamily="34" charset="0"/>
              </a:rPr>
              <a:t>lecturer</a:t>
            </a:r>
            <a:r>
              <a:rPr lang="fr-FR">
                <a:latin typeface="Arial Narrow" panose="020B0604020202020204" pitchFamily="34" charset="0"/>
                <a:cs typeface="Arial Narrow" panose="020B0604020202020204" pitchFamily="34" charset="0"/>
              </a:rPr>
              <a:t> / Name of institution or </a:t>
            </a:r>
            <a:r>
              <a:rPr lang="fr-FR" err="1">
                <a:latin typeface="Arial Narrow" panose="020B0604020202020204" pitchFamily="34" charset="0"/>
                <a:cs typeface="Arial Narrow" panose="020B0604020202020204" pitchFamily="34" charset="0"/>
              </a:rPr>
              <a:t>laboratory</a:t>
            </a:r>
            <a:endParaRPr lang="fr-FR">
              <a:latin typeface="Arial Narrow" panose="020B0604020202020204" pitchFamily="34" charset="0"/>
              <a:cs typeface="Arial Narrow" panose="020B0604020202020204" pitchFamily="34" charset="0"/>
            </a:endParaRPr>
          </a:p>
        </p:txBody>
      </p:sp>
      <p:sp>
        <p:nvSpPr>
          <p:cNvPr id="6" name="Slide Number Placeholder 5"/>
          <p:cNvSpPr>
            <a:spLocks noGrp="1"/>
          </p:cNvSpPr>
          <p:nvPr>
            <p:ph type="sldNum" sz="quarter" idx="12"/>
          </p:nvPr>
        </p:nvSpPr>
        <p:spPr>
          <a:xfrm>
            <a:off x="10917871" y="6465458"/>
            <a:ext cx="1064941" cy="365125"/>
          </a:xfrm>
        </p:spPr>
        <p:txBody>
          <a:bodyPr/>
          <a:lstStyle/>
          <a:p>
            <a:fld id="{005C7FBA-D4E9-46CA-9321-3ADA2E368FCD}" type="slidenum">
              <a:rPr lang="en-GB" smtClean="0"/>
              <a:t>‹#›</a:t>
            </a:fld>
            <a:endParaRPr lang="en-GB"/>
          </a:p>
        </p:txBody>
      </p:sp>
      <p:sp>
        <p:nvSpPr>
          <p:cNvPr id="9" name="Title 1">
            <a:extLst>
              <a:ext uri="{FF2B5EF4-FFF2-40B4-BE49-F238E27FC236}">
                <a16:creationId xmlns:a16="http://schemas.microsoft.com/office/drawing/2014/main" id="{FC9B0DFD-BFB1-C774-1DB1-4DBC1CCC2731}"/>
              </a:ext>
            </a:extLst>
          </p:cNvPr>
          <p:cNvSpPr>
            <a:spLocks noGrp="1"/>
          </p:cNvSpPr>
          <p:nvPr>
            <p:ph type="title"/>
          </p:nvPr>
        </p:nvSpPr>
        <p:spPr>
          <a:xfrm>
            <a:off x="2355696" y="152484"/>
            <a:ext cx="7408824" cy="1325563"/>
          </a:xfrm>
          <a:prstGeom prst="rect">
            <a:avLst/>
          </a:prstGeom>
        </p:spPr>
        <p:txBody>
          <a:bodyPr>
            <a:normAutofit/>
          </a:bodyPr>
          <a:lstStyle>
            <a:lvl1pPr algn="ctr">
              <a:defRPr sz="3600">
                <a:latin typeface="Arial" panose="020B0604020202020204" pitchFamily="34" charset="0"/>
                <a:cs typeface="Arial" panose="020B0604020202020204" pitchFamily="34" charset="0"/>
              </a:defRPr>
            </a:lvl1pPr>
          </a:lstStyle>
          <a:p>
            <a:r>
              <a:rPr lang="en-US"/>
              <a:t>Click to edit Master title style</a:t>
            </a:r>
          </a:p>
        </p:txBody>
      </p:sp>
      <p:sp>
        <p:nvSpPr>
          <p:cNvPr id="2" name="Picture Placeholder 4">
            <a:extLst>
              <a:ext uri="{FF2B5EF4-FFF2-40B4-BE49-F238E27FC236}">
                <a16:creationId xmlns:a16="http://schemas.microsoft.com/office/drawing/2014/main" id="{592C9EE7-9E58-CB42-D671-F1391B1A2E20}"/>
              </a:ext>
            </a:extLst>
          </p:cNvPr>
          <p:cNvSpPr>
            <a:spLocks noGrp="1"/>
          </p:cNvSpPr>
          <p:nvPr>
            <p:ph type="pic" sz="quarter" idx="10" hasCustomPrompt="1"/>
          </p:nvPr>
        </p:nvSpPr>
        <p:spPr>
          <a:xfrm>
            <a:off x="10678501" y="201336"/>
            <a:ext cx="1122012" cy="806436"/>
          </a:xfrm>
        </p:spPr>
        <p:txBody>
          <a:bodyPr>
            <a:normAutofit/>
          </a:bodyPr>
          <a:lstStyle>
            <a:lvl1pPr marL="0" indent="0">
              <a:buNone/>
              <a:defRPr sz="1200"/>
            </a:lvl1pPr>
          </a:lstStyle>
          <a:p>
            <a:r>
              <a:rPr lang="it-IT"/>
              <a:t>Your logo</a:t>
            </a:r>
            <a:endParaRPr lang="en-GB"/>
          </a:p>
        </p:txBody>
      </p:sp>
    </p:spTree>
    <p:extLst>
      <p:ext uri="{BB962C8B-B14F-4D97-AF65-F5344CB8AC3E}">
        <p14:creationId xmlns:p14="http://schemas.microsoft.com/office/powerpoint/2010/main" val="3287631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US"/>
              <a:t>WP5 High energy complex -- MuCol kick-off meeting 28 March 2023</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5"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2021408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609600" y="1701800"/>
            <a:ext cx="11074400" cy="4714875"/>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US"/>
              <a:t>WP5 High energy complex -- MuCol kick-off meeting 28 March 2023</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1618882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609600" y="1701800"/>
            <a:ext cx="10972800" cy="4673600"/>
          </a:xfrm>
          <a:prstGeom prst="rect">
            <a:avLst/>
          </a:prstGeom>
        </p:spPr>
        <p:txBody>
          <a:bodyPr vert="horz"/>
          <a:lstStyle/>
          <a:p>
            <a:endParaRPr lang="en-GB"/>
          </a:p>
        </p:txBody>
      </p:sp>
      <p:sp>
        <p:nvSpPr>
          <p:cNvPr id="5"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US"/>
              <a:t>WP5 High energy complex -- MuCol kick-off meeting 28 March 2023</a:t>
            </a:r>
            <a:endParaRPr lang="en-GB" dirty="0"/>
          </a:p>
        </p:txBody>
      </p:sp>
      <p:sp>
        <p:nvSpPr>
          <p:cNvPr id="6"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1030619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
        <p:nvSpPr>
          <p:cNvPr id="4" name="Espace réservé pour une image  6"/>
          <p:cNvSpPr>
            <a:spLocks noGrp="1"/>
          </p:cNvSpPr>
          <p:nvPr>
            <p:ph type="pic" sz="quarter" idx="10"/>
          </p:nvPr>
        </p:nvSpPr>
        <p:spPr>
          <a:xfrm>
            <a:off x="609600" y="1701800"/>
            <a:ext cx="4978400" cy="4368801"/>
          </a:xfrm>
          <a:prstGeom prst="rect">
            <a:avLst/>
          </a:prstGeom>
        </p:spPr>
        <p:txBody>
          <a:bodyPr vert="horz"/>
          <a:lstStyle/>
          <a:p>
            <a:endParaRPr lang="en-GB" dirty="0"/>
          </a:p>
        </p:txBody>
      </p:sp>
      <p:sp>
        <p:nvSpPr>
          <p:cNvPr id="5" name="Espace réservé du texte 11"/>
          <p:cNvSpPr>
            <a:spLocks noGrp="1"/>
          </p:cNvSpPr>
          <p:nvPr>
            <p:ph type="body" sz="quarter" idx="11"/>
          </p:nvPr>
        </p:nvSpPr>
        <p:spPr>
          <a:xfrm>
            <a:off x="5791200" y="1701800"/>
            <a:ext cx="5892800" cy="4368800"/>
          </a:xfrm>
          <a:prstGeom prst="rect">
            <a:avLst/>
          </a:prstGeom>
        </p:spPr>
        <p:txBody>
          <a:bodyPr vert="horz"/>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6"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US"/>
              <a:t>WP5 High energy complex -- MuCol kick-off meeting 28 March 2023</a:t>
            </a:r>
            <a:endParaRPr lang="en-GB" dirty="0"/>
          </a:p>
        </p:txBody>
      </p:sp>
      <p:sp>
        <p:nvSpPr>
          <p:cNvPr id="7"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Tree>
    <p:extLst>
      <p:ext uri="{BB962C8B-B14F-4D97-AF65-F5344CB8AC3E}">
        <p14:creationId xmlns:p14="http://schemas.microsoft.com/office/powerpoint/2010/main" val="39984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
        <p:nvSpPr>
          <p:cNvPr id="6" name="Slide Number Placeholder 5"/>
          <p:cNvSpPr>
            <a:spLocks noGrp="1"/>
          </p:cNvSpPr>
          <p:nvPr>
            <p:ph type="sldNum" sz="quarter" idx="12"/>
          </p:nvPr>
        </p:nvSpPr>
        <p:spPr>
          <a:xfrm>
            <a:off x="10917871" y="6465458"/>
            <a:ext cx="1064941" cy="365125"/>
          </a:xfrm>
        </p:spPr>
        <p:txBody>
          <a:bodyPr/>
          <a:lstStyle/>
          <a:p>
            <a:fld id="{005C7FBA-D4E9-46CA-9321-3ADA2E368FCD}" type="slidenum">
              <a:rPr lang="en-GB" smtClean="0"/>
              <a:t>‹#›</a:t>
            </a:fld>
            <a:endParaRPr lang="en-GB"/>
          </a:p>
        </p:txBody>
      </p:sp>
      <p:sp>
        <p:nvSpPr>
          <p:cNvPr id="4" name="Picture Placeholder 4">
            <a:extLst>
              <a:ext uri="{FF2B5EF4-FFF2-40B4-BE49-F238E27FC236}">
                <a16:creationId xmlns:a16="http://schemas.microsoft.com/office/drawing/2014/main" id="{F97F9CB4-CA90-2B0B-B65B-B6BDD353D3D6}"/>
              </a:ext>
            </a:extLst>
          </p:cNvPr>
          <p:cNvSpPr>
            <a:spLocks noGrp="1"/>
          </p:cNvSpPr>
          <p:nvPr>
            <p:ph type="pic" sz="quarter" idx="13"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
        <p:nvSpPr>
          <p:cNvPr id="7" name="Title Placeholder 1">
            <a:extLst>
              <a:ext uri="{FF2B5EF4-FFF2-40B4-BE49-F238E27FC236}">
                <a16:creationId xmlns:a16="http://schemas.microsoft.com/office/drawing/2014/main" id="{4701A6D4-BD5E-D4A8-4152-DD0B01E8789B}"/>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2176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195" y="1735554"/>
            <a:ext cx="10515600" cy="2386250"/>
          </a:xfrm>
          <a:prstGeom prst="rect">
            <a:avLst/>
          </a:prstGeom>
        </p:spPr>
        <p:txBody>
          <a:bodyPr anchor="b">
            <a:normAutofit/>
          </a:bodyPr>
          <a:lstStyle>
            <a:lvl1pPr algn="ctr">
              <a:defRPr sz="4000"/>
            </a:lvl1pPr>
          </a:lstStyle>
          <a:p>
            <a:r>
              <a:rPr lang="en-US"/>
              <a:t>Click to edit Master title style</a:t>
            </a:r>
            <a:endParaRPr lang="en-US" dirty="0"/>
          </a:p>
        </p:txBody>
      </p:sp>
      <p:sp>
        <p:nvSpPr>
          <p:cNvPr id="3" name="Text Placeholder 2"/>
          <p:cNvSpPr>
            <a:spLocks noGrp="1"/>
          </p:cNvSpPr>
          <p:nvPr>
            <p:ph type="body" idx="1"/>
          </p:nvPr>
        </p:nvSpPr>
        <p:spPr>
          <a:xfrm>
            <a:off x="838195" y="4130257"/>
            <a:ext cx="10515600" cy="1500187"/>
          </a:xfrm>
        </p:spPr>
        <p:txBody>
          <a:bodyPr>
            <a:normAutofit/>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A125D027-521D-DAA1-6565-80D751686EC7}"/>
              </a:ext>
            </a:extLst>
          </p:cNvPr>
          <p:cNvSpPr/>
          <p:nvPr userDrawn="1"/>
        </p:nvSpPr>
        <p:spPr>
          <a:xfrm>
            <a:off x="2393795" y="865736"/>
            <a:ext cx="9798207" cy="180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 name="Image 14">
            <a:extLst>
              <a:ext uri="{FF2B5EF4-FFF2-40B4-BE49-F238E27FC236}">
                <a16:creationId xmlns:a16="http://schemas.microsoft.com/office/drawing/2014/main" id="{3667249F-2B0D-FEEB-A1E8-462495EC0D9F}"/>
              </a:ext>
            </a:extLst>
          </p:cNvPr>
          <p:cNvPicPr>
            <a:picLocks noChangeAspect="1"/>
          </p:cNvPicPr>
          <p:nvPr userDrawn="1"/>
        </p:nvPicPr>
        <p:blipFill>
          <a:blip r:embed="rId2"/>
          <a:stretch>
            <a:fillRect/>
          </a:stretch>
        </p:blipFill>
        <p:spPr>
          <a:xfrm>
            <a:off x="0" y="5576184"/>
            <a:ext cx="12192000" cy="400550"/>
          </a:xfrm>
          <a:prstGeom prst="rect">
            <a:avLst/>
          </a:prstGeom>
        </p:spPr>
      </p:pic>
      <p:sp>
        <p:nvSpPr>
          <p:cNvPr id="18" name="Rectangle 17">
            <a:extLst>
              <a:ext uri="{FF2B5EF4-FFF2-40B4-BE49-F238E27FC236}">
                <a16:creationId xmlns:a16="http://schemas.microsoft.com/office/drawing/2014/main" id="{88954CCD-3EB0-0B77-DB27-43882107D6D0}"/>
              </a:ext>
            </a:extLst>
          </p:cNvPr>
          <p:cNvSpPr/>
          <p:nvPr userDrawn="1"/>
        </p:nvSpPr>
        <p:spPr>
          <a:xfrm>
            <a:off x="-5" y="6169003"/>
            <a:ext cx="12192001" cy="688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Picture Placeholder 4">
            <a:extLst>
              <a:ext uri="{FF2B5EF4-FFF2-40B4-BE49-F238E27FC236}">
                <a16:creationId xmlns:a16="http://schemas.microsoft.com/office/drawing/2014/main" id="{F8E27C36-6D12-C27E-1D14-4A26E657FDFA}"/>
              </a:ext>
            </a:extLst>
          </p:cNvPr>
          <p:cNvSpPr>
            <a:spLocks noGrp="1"/>
          </p:cNvSpPr>
          <p:nvPr>
            <p:ph type="pic" sz="quarter" idx="12" hasCustomPrompt="1"/>
          </p:nvPr>
        </p:nvSpPr>
        <p:spPr>
          <a:xfrm>
            <a:off x="10795240" y="220973"/>
            <a:ext cx="964719" cy="918196"/>
          </a:xfrm>
        </p:spPr>
        <p:txBody>
          <a:bodyPr>
            <a:normAutofit/>
          </a:bodyPr>
          <a:lstStyle>
            <a:lvl1pPr>
              <a:defRPr sz="1600" b="1"/>
            </a:lvl1pPr>
          </a:lstStyle>
          <a:p>
            <a:r>
              <a:rPr lang="it-IT" dirty="0"/>
              <a:t>Your logo</a:t>
            </a:r>
            <a:endParaRPr lang="en-GB" dirty="0"/>
          </a:p>
        </p:txBody>
      </p:sp>
      <p:pic>
        <p:nvPicPr>
          <p:cNvPr id="6" name="Image 3">
            <a:extLst>
              <a:ext uri="{FF2B5EF4-FFF2-40B4-BE49-F238E27FC236}">
                <a16:creationId xmlns:a16="http://schemas.microsoft.com/office/drawing/2014/main" id="{230CEEB4-BC26-E5A6-73FF-25E3643B9832}"/>
              </a:ext>
            </a:extLst>
          </p:cNvPr>
          <p:cNvPicPr>
            <a:picLocks noChangeAspect="1"/>
          </p:cNvPicPr>
          <p:nvPr userDrawn="1"/>
        </p:nvPicPr>
        <p:blipFill>
          <a:blip r:embed="rId3"/>
          <a:stretch>
            <a:fillRect/>
          </a:stretch>
        </p:blipFill>
        <p:spPr>
          <a:xfrm>
            <a:off x="-3" y="1190365"/>
            <a:ext cx="12192000" cy="606547"/>
          </a:xfrm>
          <a:prstGeom prst="rect">
            <a:avLst/>
          </a:prstGeom>
          <a:effectLst>
            <a:outerShdw blurRad="305097" dist="228600" dir="5400000" sx="105000" sy="105000" algn="t" rotWithShape="0">
              <a:prstClr val="black">
                <a:alpha val="23000"/>
              </a:prstClr>
            </a:outerShdw>
          </a:effectLst>
        </p:spPr>
      </p:pic>
      <p:pic>
        <p:nvPicPr>
          <p:cNvPr id="5" name="Picture 4" descr="A blue text on a black background&#10;&#10;Description automatically generated">
            <a:extLst>
              <a:ext uri="{FF2B5EF4-FFF2-40B4-BE49-F238E27FC236}">
                <a16:creationId xmlns:a16="http://schemas.microsoft.com/office/drawing/2014/main" id="{EE70FDAC-8649-F5DD-F3F7-233DBF5211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0566" y="5992265"/>
            <a:ext cx="3608693" cy="757086"/>
          </a:xfrm>
          <a:prstGeom prst="rect">
            <a:avLst/>
          </a:prstGeom>
        </p:spPr>
      </p:pic>
    </p:spTree>
    <p:extLst>
      <p:ext uri="{BB962C8B-B14F-4D97-AF65-F5344CB8AC3E}">
        <p14:creationId xmlns:p14="http://schemas.microsoft.com/office/powerpoint/2010/main" val="196555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
        <p:nvSpPr>
          <p:cNvPr id="7" name="Slide Number Placeholder 6"/>
          <p:cNvSpPr>
            <a:spLocks noGrp="1"/>
          </p:cNvSpPr>
          <p:nvPr>
            <p:ph type="sldNum" sz="quarter" idx="12"/>
          </p:nvPr>
        </p:nvSpPr>
        <p:spPr/>
        <p:txBody>
          <a:bodyPr/>
          <a:lstStyle/>
          <a:p>
            <a:fld id="{005C7FBA-D4E9-46CA-9321-3ADA2E368FCD}" type="slidenum">
              <a:rPr lang="en-GB" smtClean="0"/>
              <a:t>‹#›</a:t>
            </a:fld>
            <a:endParaRPr lang="en-GB"/>
          </a:p>
        </p:txBody>
      </p:sp>
      <p:sp>
        <p:nvSpPr>
          <p:cNvPr id="2" name="Picture Placeholder 4">
            <a:extLst>
              <a:ext uri="{FF2B5EF4-FFF2-40B4-BE49-F238E27FC236}">
                <a16:creationId xmlns:a16="http://schemas.microsoft.com/office/drawing/2014/main" id="{8C1698E8-746F-B2EA-C28C-EF7BCB48C26B}"/>
              </a:ext>
            </a:extLst>
          </p:cNvPr>
          <p:cNvSpPr>
            <a:spLocks noGrp="1"/>
          </p:cNvSpPr>
          <p:nvPr>
            <p:ph type="pic" sz="quarter" idx="13"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
        <p:nvSpPr>
          <p:cNvPr id="5" name="Title Placeholder 1">
            <a:extLst>
              <a:ext uri="{FF2B5EF4-FFF2-40B4-BE49-F238E27FC236}">
                <a16:creationId xmlns:a16="http://schemas.microsoft.com/office/drawing/2014/main" id="{6A27D965-89B3-40F9-260D-C27CEE795ADE}"/>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71169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
        <p:nvSpPr>
          <p:cNvPr id="9" name="Slide Number Placeholder 8"/>
          <p:cNvSpPr>
            <a:spLocks noGrp="1"/>
          </p:cNvSpPr>
          <p:nvPr>
            <p:ph type="sldNum" sz="quarter" idx="12"/>
          </p:nvPr>
        </p:nvSpPr>
        <p:spPr/>
        <p:txBody>
          <a:bodyPr/>
          <a:lstStyle/>
          <a:p>
            <a:fld id="{005C7FBA-D4E9-46CA-9321-3ADA2E368FCD}" type="slidenum">
              <a:rPr lang="en-GB" smtClean="0"/>
              <a:t>‹#›</a:t>
            </a:fld>
            <a:endParaRPr lang="en-GB"/>
          </a:p>
        </p:txBody>
      </p:sp>
      <p:sp>
        <p:nvSpPr>
          <p:cNvPr id="2" name="Picture Placeholder 4">
            <a:extLst>
              <a:ext uri="{FF2B5EF4-FFF2-40B4-BE49-F238E27FC236}">
                <a16:creationId xmlns:a16="http://schemas.microsoft.com/office/drawing/2014/main" id="{C17A5670-279A-D983-4F4E-0B4674DD5A54}"/>
              </a:ext>
            </a:extLst>
          </p:cNvPr>
          <p:cNvSpPr>
            <a:spLocks noGrp="1"/>
          </p:cNvSpPr>
          <p:nvPr>
            <p:ph type="pic" sz="quarter" idx="13"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
        <p:nvSpPr>
          <p:cNvPr id="10" name="Title Placeholder 1">
            <a:extLst>
              <a:ext uri="{FF2B5EF4-FFF2-40B4-BE49-F238E27FC236}">
                <a16:creationId xmlns:a16="http://schemas.microsoft.com/office/drawing/2014/main" id="{DB7ABE9D-A4A7-B09E-C802-8DBD30AEF222}"/>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6517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90" y="1681163"/>
            <a:ext cx="105124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1051242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
        <p:nvSpPr>
          <p:cNvPr id="9" name="Slide Number Placeholder 8"/>
          <p:cNvSpPr>
            <a:spLocks noGrp="1"/>
          </p:cNvSpPr>
          <p:nvPr>
            <p:ph type="sldNum" sz="quarter" idx="12"/>
          </p:nvPr>
        </p:nvSpPr>
        <p:spPr/>
        <p:txBody>
          <a:bodyPr/>
          <a:lstStyle/>
          <a:p>
            <a:fld id="{005C7FBA-D4E9-46CA-9321-3ADA2E368FCD}" type="slidenum">
              <a:rPr lang="en-GB" smtClean="0"/>
              <a:t>‹#›</a:t>
            </a:fld>
            <a:endParaRPr lang="en-GB"/>
          </a:p>
        </p:txBody>
      </p:sp>
      <p:sp>
        <p:nvSpPr>
          <p:cNvPr id="2" name="Picture Placeholder 4">
            <a:extLst>
              <a:ext uri="{FF2B5EF4-FFF2-40B4-BE49-F238E27FC236}">
                <a16:creationId xmlns:a16="http://schemas.microsoft.com/office/drawing/2014/main" id="{D2C60F5A-6254-53AE-9466-8A3B4E3A4419}"/>
              </a:ext>
            </a:extLst>
          </p:cNvPr>
          <p:cNvSpPr>
            <a:spLocks noGrp="1"/>
          </p:cNvSpPr>
          <p:nvPr>
            <p:ph type="pic" sz="quarter" idx="13"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
        <p:nvSpPr>
          <p:cNvPr id="6" name="Title Placeholder 1">
            <a:extLst>
              <a:ext uri="{FF2B5EF4-FFF2-40B4-BE49-F238E27FC236}">
                <a16:creationId xmlns:a16="http://schemas.microsoft.com/office/drawing/2014/main" id="{F54EEEED-C519-3F13-D4E1-F0A5687390BD}"/>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31962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
        <p:nvSpPr>
          <p:cNvPr id="4" name="Slide Number Placeholder 3"/>
          <p:cNvSpPr>
            <a:spLocks noGrp="1"/>
          </p:cNvSpPr>
          <p:nvPr>
            <p:ph type="sldNum" sz="quarter" idx="12"/>
          </p:nvPr>
        </p:nvSpPr>
        <p:spPr/>
        <p:txBody>
          <a:bodyPr/>
          <a:lstStyle/>
          <a:p>
            <a:fld id="{005C7FBA-D4E9-46CA-9321-3ADA2E368FCD}" type="slidenum">
              <a:rPr lang="en-GB" smtClean="0"/>
              <a:t>‹#›</a:t>
            </a:fld>
            <a:endParaRPr lang="en-GB"/>
          </a:p>
        </p:txBody>
      </p:sp>
      <p:sp>
        <p:nvSpPr>
          <p:cNvPr id="2" name="Picture Placeholder 4">
            <a:extLst>
              <a:ext uri="{FF2B5EF4-FFF2-40B4-BE49-F238E27FC236}">
                <a16:creationId xmlns:a16="http://schemas.microsoft.com/office/drawing/2014/main" id="{635B2A27-4993-2A0B-D094-E2A81318CDE8}"/>
              </a:ext>
            </a:extLst>
          </p:cNvPr>
          <p:cNvSpPr>
            <a:spLocks noGrp="1"/>
          </p:cNvSpPr>
          <p:nvPr>
            <p:ph type="pic" sz="quarter" idx="13"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
        <p:nvSpPr>
          <p:cNvPr id="7" name="Title Placeholder 1">
            <a:extLst>
              <a:ext uri="{FF2B5EF4-FFF2-40B4-BE49-F238E27FC236}">
                <a16:creationId xmlns:a16="http://schemas.microsoft.com/office/drawing/2014/main" id="{F2EE1D34-1CDD-32C6-8A2A-FAB23C213565}"/>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230006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0012" y="1482726"/>
            <a:ext cx="6172200" cy="487362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
        <p:nvSpPr>
          <p:cNvPr id="7" name="Slide Number Placeholder 6"/>
          <p:cNvSpPr>
            <a:spLocks noGrp="1"/>
          </p:cNvSpPr>
          <p:nvPr>
            <p:ph type="sldNum" sz="quarter" idx="12"/>
          </p:nvPr>
        </p:nvSpPr>
        <p:spPr/>
        <p:txBody>
          <a:bodyPr/>
          <a:lstStyle/>
          <a:p>
            <a:fld id="{005C7FBA-D4E9-46CA-9321-3ADA2E368FCD}" type="slidenum">
              <a:rPr lang="en-GB" smtClean="0"/>
              <a:t>‹#›</a:t>
            </a:fld>
            <a:endParaRPr lang="en-GB"/>
          </a:p>
        </p:txBody>
      </p:sp>
      <p:sp>
        <p:nvSpPr>
          <p:cNvPr id="8" name="Title 1">
            <a:extLst>
              <a:ext uri="{FF2B5EF4-FFF2-40B4-BE49-F238E27FC236}">
                <a16:creationId xmlns:a16="http://schemas.microsoft.com/office/drawing/2014/main" id="{F49AC1C2-6573-E8F5-1B73-66A5976DD0FA}"/>
              </a:ext>
            </a:extLst>
          </p:cNvPr>
          <p:cNvSpPr>
            <a:spLocks noGrp="1"/>
          </p:cNvSpPr>
          <p:nvPr>
            <p:ph type="title"/>
          </p:nvPr>
        </p:nvSpPr>
        <p:spPr>
          <a:xfrm>
            <a:off x="838200" y="1482726"/>
            <a:ext cx="3932237" cy="1062037"/>
          </a:xfrm>
          <a:prstGeom prst="rect">
            <a:avLst/>
          </a:prstGeom>
        </p:spPr>
        <p:txBody>
          <a:bodyPr anchor="b">
            <a:normAutofit/>
          </a:bodyPr>
          <a:lstStyle>
            <a:lvl1pPr>
              <a:defRPr sz="2000" b="1"/>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7BE36B74-A996-2CD7-DD78-D4DA305F8329}"/>
              </a:ext>
            </a:extLst>
          </p:cNvPr>
          <p:cNvSpPr>
            <a:spLocks noGrp="1"/>
          </p:cNvSpPr>
          <p:nvPr>
            <p:ph type="body" sz="half" idx="2"/>
          </p:nvPr>
        </p:nvSpPr>
        <p:spPr>
          <a:xfrm>
            <a:off x="838200" y="254476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4">
            <a:extLst>
              <a:ext uri="{FF2B5EF4-FFF2-40B4-BE49-F238E27FC236}">
                <a16:creationId xmlns:a16="http://schemas.microsoft.com/office/drawing/2014/main" id="{D87E7501-1163-5C74-AF7F-E97E4539AC5B}"/>
              </a:ext>
            </a:extLst>
          </p:cNvPr>
          <p:cNvSpPr>
            <a:spLocks noGrp="1"/>
          </p:cNvSpPr>
          <p:nvPr>
            <p:ph type="body" sz="quarter" idx="13" hasCustomPrompt="1"/>
          </p:nvPr>
        </p:nvSpPr>
        <p:spPr>
          <a:xfrm>
            <a:off x="2355696" y="152483"/>
            <a:ext cx="7408824" cy="1325563"/>
          </a:xfrm>
        </p:spPr>
        <p:txBody>
          <a:bodyPr>
            <a:normAutofit/>
          </a:bodyPr>
          <a:lstStyle>
            <a:lvl1pPr marL="0" indent="0" algn="ctr">
              <a:buNone/>
              <a:defRPr sz="3600"/>
            </a:lvl1pPr>
            <a:lvl4pPr marL="1371600" indent="0" algn="ctr">
              <a:buNone/>
              <a:defRPr sz="3600"/>
            </a:lvl4pPr>
          </a:lstStyle>
          <a:p>
            <a:pPr lvl="0"/>
            <a:r>
              <a:rPr lang="it-IT" dirty="0"/>
              <a:t>Slide Title</a:t>
            </a:r>
            <a:endParaRPr lang="en-GB" dirty="0"/>
          </a:p>
        </p:txBody>
      </p:sp>
      <p:sp>
        <p:nvSpPr>
          <p:cNvPr id="4" name="Picture Placeholder 4">
            <a:extLst>
              <a:ext uri="{FF2B5EF4-FFF2-40B4-BE49-F238E27FC236}">
                <a16:creationId xmlns:a16="http://schemas.microsoft.com/office/drawing/2014/main" id="{E4AA02F2-9109-4800-75E0-E3918C0D1F09}"/>
              </a:ext>
            </a:extLst>
          </p:cNvPr>
          <p:cNvSpPr>
            <a:spLocks noGrp="1"/>
          </p:cNvSpPr>
          <p:nvPr>
            <p:ph type="pic" sz="quarter" idx="14"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Tree>
    <p:extLst>
      <p:ext uri="{BB962C8B-B14F-4D97-AF65-F5344CB8AC3E}">
        <p14:creationId xmlns:p14="http://schemas.microsoft.com/office/powerpoint/2010/main" val="1838040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482726"/>
            <a:ext cx="3932237" cy="1062037"/>
          </a:xfrm>
          <a:prstGeom prst="rect">
            <a:avLst/>
          </a:prstGeom>
        </p:spPr>
        <p:txBody>
          <a:bodyPr anchor="b">
            <a:normAutofit/>
          </a:bodyPr>
          <a:lstStyle>
            <a:lvl1pPr>
              <a:defRPr sz="20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0012" y="1482726"/>
            <a:ext cx="6172200" cy="487362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8200" y="254476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
        <p:nvSpPr>
          <p:cNvPr id="7" name="Slide Number Placeholder 6"/>
          <p:cNvSpPr>
            <a:spLocks noGrp="1"/>
          </p:cNvSpPr>
          <p:nvPr>
            <p:ph type="sldNum" sz="quarter" idx="12"/>
          </p:nvPr>
        </p:nvSpPr>
        <p:spPr/>
        <p:txBody>
          <a:bodyPr/>
          <a:lstStyle/>
          <a:p>
            <a:fld id="{005C7FBA-D4E9-46CA-9321-3ADA2E368FCD}" type="slidenum">
              <a:rPr lang="en-GB" smtClean="0"/>
              <a:t>‹#›</a:t>
            </a:fld>
            <a:endParaRPr lang="en-GB"/>
          </a:p>
        </p:txBody>
      </p:sp>
      <p:sp>
        <p:nvSpPr>
          <p:cNvPr id="9" name="Text Placeholder 4">
            <a:extLst>
              <a:ext uri="{FF2B5EF4-FFF2-40B4-BE49-F238E27FC236}">
                <a16:creationId xmlns:a16="http://schemas.microsoft.com/office/drawing/2014/main" id="{D08786CB-E1F4-439A-5528-1599FF881722}"/>
              </a:ext>
            </a:extLst>
          </p:cNvPr>
          <p:cNvSpPr>
            <a:spLocks noGrp="1"/>
          </p:cNvSpPr>
          <p:nvPr>
            <p:ph type="body" sz="quarter" idx="13" hasCustomPrompt="1"/>
          </p:nvPr>
        </p:nvSpPr>
        <p:spPr>
          <a:xfrm>
            <a:off x="2355696" y="152483"/>
            <a:ext cx="7408824" cy="1325563"/>
          </a:xfrm>
        </p:spPr>
        <p:txBody>
          <a:bodyPr>
            <a:normAutofit/>
          </a:bodyPr>
          <a:lstStyle>
            <a:lvl1pPr marL="0" indent="0" algn="ctr">
              <a:buNone/>
              <a:defRPr sz="3600"/>
            </a:lvl1pPr>
            <a:lvl4pPr marL="1371600" indent="0" algn="ctr">
              <a:buNone/>
              <a:defRPr sz="3600"/>
            </a:lvl4pPr>
          </a:lstStyle>
          <a:p>
            <a:pPr lvl="0"/>
            <a:r>
              <a:rPr lang="it-IT" dirty="0"/>
              <a:t>Slide Title</a:t>
            </a:r>
            <a:endParaRPr lang="en-GB" dirty="0"/>
          </a:p>
        </p:txBody>
      </p:sp>
      <p:sp>
        <p:nvSpPr>
          <p:cNvPr id="8" name="Picture Placeholder 4">
            <a:extLst>
              <a:ext uri="{FF2B5EF4-FFF2-40B4-BE49-F238E27FC236}">
                <a16:creationId xmlns:a16="http://schemas.microsoft.com/office/drawing/2014/main" id="{65509DED-E106-6B66-CA6C-F1B97E84829D}"/>
              </a:ext>
            </a:extLst>
          </p:cNvPr>
          <p:cNvSpPr>
            <a:spLocks noGrp="1"/>
          </p:cNvSpPr>
          <p:nvPr>
            <p:ph type="pic" sz="quarter" idx="14"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Tree>
    <p:extLst>
      <p:ext uri="{BB962C8B-B14F-4D97-AF65-F5344CB8AC3E}">
        <p14:creationId xmlns:p14="http://schemas.microsoft.com/office/powerpoint/2010/main" val="6111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917" y="6490164"/>
            <a:ext cx="1392044" cy="365125"/>
          </a:xfrm>
          <a:prstGeom prst="rect">
            <a:avLst/>
          </a:prstGeom>
        </p:spPr>
        <p:txBody>
          <a:bodyPr vert="horz" lIns="91440" tIns="45720" rIns="91440" bIns="45720" rtlCol="0" anchor="ctr"/>
          <a:lstStyle>
            <a:lvl1pPr algn="l">
              <a:defRPr sz="1200">
                <a:solidFill>
                  <a:schemeClr val="tx1">
                    <a:tint val="75000"/>
                  </a:schemeClr>
                </a:solidFill>
                <a:latin typeface="Arial Narrow" panose="020B0606020202030204" pitchFamily="34" charset="0"/>
              </a:defRPr>
            </a:lvl1pPr>
          </a:lstStyle>
          <a:p>
            <a:endParaRPr lang="en-GB" dirty="0"/>
          </a:p>
        </p:txBody>
      </p:sp>
      <p:sp>
        <p:nvSpPr>
          <p:cNvPr id="5" name="Footer Placeholder 4"/>
          <p:cNvSpPr>
            <a:spLocks noGrp="1"/>
          </p:cNvSpPr>
          <p:nvPr>
            <p:ph type="ftr" sz="quarter" idx="3"/>
          </p:nvPr>
        </p:nvSpPr>
        <p:spPr>
          <a:xfrm>
            <a:off x="1471961" y="6492875"/>
            <a:ext cx="9419994"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Arial Narrow" panose="020B0606020202030204" pitchFamily="34" charset="0"/>
                <a:cs typeface="Arial" panose="020B0604020202020204" pitchFamily="34" charset="0"/>
              </a:defRPr>
            </a:lvl1p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
        <p:nvSpPr>
          <p:cNvPr id="6" name="Slide Number Placeholder 5"/>
          <p:cNvSpPr>
            <a:spLocks noGrp="1"/>
          </p:cNvSpPr>
          <p:nvPr>
            <p:ph type="sldNum" sz="quarter" idx="4"/>
          </p:nvPr>
        </p:nvSpPr>
        <p:spPr>
          <a:xfrm>
            <a:off x="10891955" y="6465458"/>
            <a:ext cx="1064941"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Arial Narrow" panose="020B0606020202030204" pitchFamily="34" charset="0"/>
                <a:cs typeface="Arial" panose="020B0604020202020204" pitchFamily="34" charset="0"/>
              </a:defRPr>
            </a:lvl1pPr>
          </a:lstStyle>
          <a:p>
            <a:fld id="{005C7FBA-D4E9-46CA-9321-3ADA2E368FCD}" type="slidenum">
              <a:rPr lang="en-GB" smtClean="0"/>
              <a:pPr/>
              <a:t>‹#›</a:t>
            </a:fld>
            <a:endParaRPr lang="en-GB" dirty="0"/>
          </a:p>
        </p:txBody>
      </p:sp>
      <p:pic>
        <p:nvPicPr>
          <p:cNvPr id="9" name="Image 9">
            <a:extLst>
              <a:ext uri="{FF2B5EF4-FFF2-40B4-BE49-F238E27FC236}">
                <a16:creationId xmlns:a16="http://schemas.microsoft.com/office/drawing/2014/main" id="{4F989853-E7F3-AF69-738F-BF7B3A4E5E35}"/>
              </a:ext>
            </a:extLst>
          </p:cNvPr>
          <p:cNvPicPr>
            <a:picLocks noChangeAspect="1"/>
          </p:cNvPicPr>
          <p:nvPr userDrawn="1"/>
        </p:nvPicPr>
        <p:blipFill>
          <a:blip r:embed="rId17"/>
          <a:stretch>
            <a:fillRect/>
          </a:stretch>
        </p:blipFill>
        <p:spPr>
          <a:xfrm flipV="1">
            <a:off x="234111" y="1308111"/>
            <a:ext cx="11716980" cy="132418"/>
          </a:xfrm>
          <a:prstGeom prst="rect">
            <a:avLst/>
          </a:prstGeom>
        </p:spPr>
      </p:pic>
      <p:pic>
        <p:nvPicPr>
          <p:cNvPr id="10" name="Image 6">
            <a:extLst>
              <a:ext uri="{FF2B5EF4-FFF2-40B4-BE49-F238E27FC236}">
                <a16:creationId xmlns:a16="http://schemas.microsoft.com/office/drawing/2014/main" id="{7B19F8C0-C547-2051-6E3C-A69D1DD51106}"/>
              </a:ext>
            </a:extLst>
          </p:cNvPr>
          <p:cNvPicPr>
            <a:picLocks/>
          </p:cNvPicPr>
          <p:nvPr userDrawn="1"/>
        </p:nvPicPr>
        <p:blipFill>
          <a:blip r:embed="rId17"/>
          <a:stretch>
            <a:fillRect/>
          </a:stretch>
        </p:blipFill>
        <p:spPr>
          <a:xfrm flipV="1">
            <a:off x="233861" y="6423216"/>
            <a:ext cx="11125200" cy="125730"/>
          </a:xfrm>
          <a:prstGeom prst="rect">
            <a:avLst/>
          </a:prstGeom>
        </p:spPr>
      </p:pic>
      <p:pic>
        <p:nvPicPr>
          <p:cNvPr id="7" name="Image 20">
            <a:extLst>
              <a:ext uri="{FF2B5EF4-FFF2-40B4-BE49-F238E27FC236}">
                <a16:creationId xmlns:a16="http://schemas.microsoft.com/office/drawing/2014/main" id="{EA9F3CFE-6272-1245-E1C6-A1B82DFA61D7}"/>
              </a:ext>
            </a:extLst>
          </p:cNvPr>
          <p:cNvPicPr>
            <a:picLocks noChangeAspect="1"/>
          </p:cNvPicPr>
          <p:nvPr userDrawn="1"/>
        </p:nvPicPr>
        <p:blipFill>
          <a:blip r:embed="rId18"/>
          <a:stretch>
            <a:fillRect/>
          </a:stretch>
        </p:blipFill>
        <p:spPr>
          <a:xfrm>
            <a:off x="91281" y="68967"/>
            <a:ext cx="2295079" cy="1222882"/>
          </a:xfrm>
          <a:prstGeom prst="rect">
            <a:avLst/>
          </a:prstGeom>
          <a:noFill/>
        </p:spPr>
      </p:pic>
      <p:pic>
        <p:nvPicPr>
          <p:cNvPr id="12" name="Image 3">
            <a:extLst>
              <a:ext uri="{FF2B5EF4-FFF2-40B4-BE49-F238E27FC236}">
                <a16:creationId xmlns:a16="http://schemas.microsoft.com/office/drawing/2014/main" id="{DC499DB9-C767-5160-2AC8-B271CD4A8332}"/>
              </a:ext>
            </a:extLst>
          </p:cNvPr>
          <p:cNvPicPr>
            <a:picLocks noChangeAspect="1"/>
          </p:cNvPicPr>
          <p:nvPr userDrawn="1"/>
        </p:nvPicPr>
        <p:blipFill>
          <a:blip r:embed="rId19"/>
          <a:stretch>
            <a:fillRect/>
          </a:stretch>
        </p:blipFill>
        <p:spPr>
          <a:xfrm rot="21067063" flipH="1">
            <a:off x="11571297" y="6381319"/>
            <a:ext cx="520700" cy="533400"/>
          </a:xfrm>
          <a:prstGeom prst="rect">
            <a:avLst/>
          </a:prstGeom>
        </p:spPr>
      </p:pic>
    </p:spTree>
    <p:extLst>
      <p:ext uri="{BB962C8B-B14F-4D97-AF65-F5344CB8AC3E}">
        <p14:creationId xmlns:p14="http://schemas.microsoft.com/office/powerpoint/2010/main" val="30404505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1"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 id="2147483676" r:id="rId15"/>
  </p:sldLayoutIdLst>
  <p:hf hdr="0" dt="0"/>
  <p:txStyles>
    <p:titleStyle>
      <a:lvl1pPr algn="ctr"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6"/>
          <a:stretch>
            <a:fillRect/>
          </a:stretch>
        </p:blipFill>
        <p:spPr>
          <a:xfrm>
            <a:off x="0" y="6273800"/>
            <a:ext cx="12192000" cy="677333"/>
          </a:xfrm>
          <a:prstGeom prst="rect">
            <a:avLst/>
          </a:prstGeom>
        </p:spPr>
      </p:pic>
      <p:pic>
        <p:nvPicPr>
          <p:cNvPr id="7" name="Image 6" descr="MCC-inernational-finalV01.png"/>
          <p:cNvPicPr>
            <a:picLocks noChangeAspect="1"/>
          </p:cNvPicPr>
          <p:nvPr userDrawn="1"/>
        </p:nvPicPr>
        <p:blipFill>
          <a:blip r:embed="rId7"/>
          <a:stretch>
            <a:fillRect/>
          </a:stretch>
        </p:blipFill>
        <p:spPr>
          <a:xfrm>
            <a:off x="133641" y="19031"/>
            <a:ext cx="739156" cy="739156"/>
          </a:xfrm>
          <a:prstGeom prst="rect">
            <a:avLst/>
          </a:prstGeom>
        </p:spPr>
      </p:pic>
      <p:pic>
        <p:nvPicPr>
          <p:cNvPr id="2" name="Image 4" descr="MCC-LogoCERN.jpg">
            <a:extLst>
              <a:ext uri="{FF2B5EF4-FFF2-40B4-BE49-F238E27FC236}">
                <a16:creationId xmlns:a16="http://schemas.microsoft.com/office/drawing/2014/main" id="{A3816609-E676-8677-60C3-DEBE89094BA0}"/>
              </a:ext>
            </a:extLst>
          </p:cNvPr>
          <p:cNvPicPr>
            <a:picLocks noChangeAspect="1"/>
          </p:cNvPicPr>
          <p:nvPr userDrawn="1"/>
        </p:nvPicPr>
        <p:blipFill>
          <a:blip r:embed="rId8"/>
          <a:stretch>
            <a:fillRect/>
          </a:stretch>
        </p:blipFill>
        <p:spPr>
          <a:xfrm>
            <a:off x="11496816" y="107838"/>
            <a:ext cx="561545" cy="561545"/>
          </a:xfrm>
          <a:prstGeom prst="rect">
            <a:avLst/>
          </a:prstGeom>
        </p:spPr>
      </p:pic>
      <p:sp>
        <p:nvSpPr>
          <p:cNvPr id="3" name="Espace réservé du pied de page 4">
            <a:extLst>
              <a:ext uri="{FF2B5EF4-FFF2-40B4-BE49-F238E27FC236}">
                <a16:creationId xmlns:a16="http://schemas.microsoft.com/office/drawing/2014/main" id="{14EC026B-4249-FD0C-928C-D02DA40C5C18}"/>
              </a:ext>
            </a:extLst>
          </p:cNvPr>
          <p:cNvSpPr>
            <a:spLocks noGrp="1"/>
          </p:cNvSpPr>
          <p:nvPr>
            <p:ph type="ftr" sz="quarter" idx="3"/>
          </p:nvPr>
        </p:nvSpPr>
        <p:spPr>
          <a:xfrm>
            <a:off x="1879600" y="6442315"/>
            <a:ext cx="8432800" cy="365125"/>
          </a:xfrm>
          <a:prstGeom prst="rect">
            <a:avLst/>
          </a:prstGeom>
        </p:spPr>
        <p:txBody>
          <a:bodyPr lIns="0" tIns="0" rIns="0" bIns="0"/>
          <a:lstStyle>
            <a:lvl1pPr>
              <a:defRPr sz="1600">
                <a:latin typeface="Arial Narrow"/>
                <a:cs typeface="Arial Narrow"/>
              </a:defRPr>
            </a:lvl1pPr>
          </a:lstStyle>
          <a:p>
            <a:pPr algn="ctr"/>
            <a:r>
              <a:rPr lang="en-US" dirty="0"/>
              <a:t>Lukasz Krzempek – IMCC: Demonstrator Workshop 1 November 2024</a:t>
            </a:r>
            <a:endParaRPr lang="en-GB" dirty="0"/>
          </a:p>
        </p:txBody>
      </p:sp>
    </p:spTree>
    <p:extLst>
      <p:ext uri="{BB962C8B-B14F-4D97-AF65-F5344CB8AC3E}">
        <p14:creationId xmlns:p14="http://schemas.microsoft.com/office/powerpoint/2010/main" val="332173872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hf hdr="0" ftr="0" dt="0"/>
  <p:txStyles>
    <p:titleStyle>
      <a:lvl1pPr algn="ctr" defTabSz="609585" rtl="0" eaLnBrk="1" latinLnBrk="0" hangingPunct="1">
        <a:spcBef>
          <a:spcPct val="0"/>
        </a:spcBef>
        <a:buNone/>
        <a:defRPr sz="3733" b="1" kern="1200">
          <a:solidFill>
            <a:schemeClr val="tx1"/>
          </a:solidFill>
          <a:latin typeface="Arial Narrow"/>
          <a:ea typeface="+mj-ea"/>
          <a:cs typeface="Arial Narrow"/>
        </a:defRPr>
      </a:lvl1pPr>
    </p:titleStyle>
    <p:bodyStyle>
      <a:lvl1pPr marL="457189" indent="-457189" algn="l" defTabSz="609585" rtl="0" eaLnBrk="1" latinLnBrk="0" hangingPunct="1">
        <a:spcBef>
          <a:spcPct val="20000"/>
        </a:spcBef>
        <a:buClr>
          <a:schemeClr val="accent1"/>
        </a:buClr>
        <a:buFont typeface="Wingdings" charset="2"/>
        <a:buChar char="§"/>
        <a:defRPr sz="3733" kern="1200">
          <a:solidFill>
            <a:schemeClr val="tx1"/>
          </a:solidFill>
          <a:latin typeface="Arial Narrow"/>
          <a:ea typeface="+mn-ea"/>
          <a:cs typeface="Arial Narrow"/>
        </a:defRPr>
      </a:lvl1pPr>
      <a:lvl2pPr marL="990575" indent="-380990" algn="l" defTabSz="609585" rtl="0" eaLnBrk="1" latinLnBrk="0" hangingPunct="1">
        <a:spcBef>
          <a:spcPct val="20000"/>
        </a:spcBef>
        <a:buClr>
          <a:schemeClr val="accent1"/>
        </a:buClr>
        <a:buFont typeface="Wingdings" charset="2"/>
        <a:buChar char="§"/>
        <a:defRPr sz="3200" kern="1200">
          <a:solidFill>
            <a:schemeClr val="tx1"/>
          </a:solidFill>
          <a:latin typeface="Arial Narrow"/>
          <a:ea typeface="+mn-ea"/>
          <a:cs typeface="Arial Narrow"/>
        </a:defRPr>
      </a:lvl2pPr>
      <a:lvl3pPr marL="1523962"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3pPr>
      <a:lvl4pPr marL="2133547"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4pPr>
      <a:lvl5pPr marL="2743131"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jpeg"/><Relationship Id="rId7"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hyperlink" Target="https://catalog.microwavetechniques.com/viewitems/by-waveguide-component-size/wr1150" TargetMode="Externa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1.bp.blogspot.com/-vCPb9R7xXPo/WCMdYf1IjKI/AAAAAAAAAoQ/g-F-vowc6xQA1eE9eUyCzjkhbzX-zgxvQCEw/s1600/elephant-blind-men.jp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24A2-92B7-DD4B-4256-BC4559CE95E8}"/>
              </a:ext>
            </a:extLst>
          </p:cNvPr>
          <p:cNvSpPr>
            <a:spLocks noGrp="1"/>
          </p:cNvSpPr>
          <p:nvPr>
            <p:ph type="ctrTitle"/>
          </p:nvPr>
        </p:nvSpPr>
        <p:spPr/>
        <p:txBody>
          <a:bodyPr/>
          <a:lstStyle/>
          <a:p>
            <a:r>
              <a:rPr lang="en-US" dirty="0"/>
              <a:t>Goals and scope of the Demonstrator</a:t>
            </a:r>
            <a:endParaRPr lang="en-GB" dirty="0"/>
          </a:p>
        </p:txBody>
      </p:sp>
      <p:sp>
        <p:nvSpPr>
          <p:cNvPr id="3" name="Subtitle 2">
            <a:extLst>
              <a:ext uri="{FF2B5EF4-FFF2-40B4-BE49-F238E27FC236}">
                <a16:creationId xmlns:a16="http://schemas.microsoft.com/office/drawing/2014/main" id="{2BDA75C3-B1C5-190E-67FB-B87379CC73BC}"/>
              </a:ext>
            </a:extLst>
          </p:cNvPr>
          <p:cNvSpPr>
            <a:spLocks noGrp="1"/>
          </p:cNvSpPr>
          <p:nvPr>
            <p:ph type="subTitle" idx="1"/>
          </p:nvPr>
        </p:nvSpPr>
        <p:spPr/>
        <p:txBody>
          <a:bodyPr/>
          <a:lstStyle/>
          <a:p>
            <a:r>
              <a:rPr lang="en-GB" dirty="0"/>
              <a:t>https://agenda.infn.it/event/44387/</a:t>
            </a:r>
          </a:p>
        </p:txBody>
      </p:sp>
      <p:sp>
        <p:nvSpPr>
          <p:cNvPr id="5" name="Text Placeholder 4">
            <a:extLst>
              <a:ext uri="{FF2B5EF4-FFF2-40B4-BE49-F238E27FC236}">
                <a16:creationId xmlns:a16="http://schemas.microsoft.com/office/drawing/2014/main" id="{74AA720E-FA6D-6023-29BC-AD6923099DA6}"/>
              </a:ext>
            </a:extLst>
          </p:cNvPr>
          <p:cNvSpPr>
            <a:spLocks noGrp="1"/>
          </p:cNvSpPr>
          <p:nvPr>
            <p:ph type="body" sz="quarter" idx="11"/>
          </p:nvPr>
        </p:nvSpPr>
        <p:spPr/>
        <p:txBody>
          <a:bodyPr>
            <a:normAutofit fontScale="62500" lnSpcReduction="20000"/>
          </a:bodyPr>
          <a:lstStyle/>
          <a:p>
            <a:r>
              <a:rPr lang="en-US" dirty="0"/>
              <a:t>R. Losito, CERN</a:t>
            </a:r>
          </a:p>
          <a:p>
            <a:r>
              <a:rPr lang="en-US" dirty="0"/>
              <a:t>Acknowledging contribution of many colleagues, among which     D. Stratakis, D. </a:t>
            </a:r>
            <a:r>
              <a:rPr lang="en-US" dirty="0" err="1"/>
              <a:t>Schulte,C</a:t>
            </a:r>
            <a:r>
              <a:rPr lang="en-US" dirty="0"/>
              <a:t>. Rogers, L. Bottura, L.P. Krzempek </a:t>
            </a:r>
            <a:endParaRPr lang="en-GB" dirty="0"/>
          </a:p>
        </p:txBody>
      </p:sp>
      <p:pic>
        <p:nvPicPr>
          <p:cNvPr id="6" name="Image 4">
            <a:extLst>
              <a:ext uri="{FF2B5EF4-FFF2-40B4-BE49-F238E27FC236}">
                <a16:creationId xmlns:a16="http://schemas.microsoft.com/office/drawing/2014/main" id="{AAEEB287-793E-E054-288E-3FD96E376878}"/>
              </a:ext>
            </a:extLst>
          </p:cNvPr>
          <p:cNvPicPr>
            <a:picLocks noChangeAspect="1"/>
          </p:cNvPicPr>
          <p:nvPr/>
        </p:nvPicPr>
        <p:blipFill>
          <a:blip r:embed="rId2"/>
          <a:stretch>
            <a:fillRect/>
          </a:stretch>
        </p:blipFill>
        <p:spPr>
          <a:xfrm>
            <a:off x="10668000" y="105905"/>
            <a:ext cx="910841" cy="910841"/>
          </a:xfrm>
          <a:prstGeom prst="rect">
            <a:avLst/>
          </a:prstGeom>
        </p:spPr>
      </p:pic>
    </p:spTree>
    <p:extLst>
      <p:ext uri="{BB962C8B-B14F-4D97-AF65-F5344CB8AC3E}">
        <p14:creationId xmlns:p14="http://schemas.microsoft.com/office/powerpoint/2010/main" val="2147664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3613B0-FD97-D02D-5025-75C046EF0270}"/>
              </a:ext>
            </a:extLst>
          </p:cNvPr>
          <p:cNvSpPr>
            <a:spLocks noGrp="1"/>
          </p:cNvSpPr>
          <p:nvPr>
            <p:ph type="ftr" sz="quarter" idx="11"/>
          </p:nvPr>
        </p:nvSpPr>
        <p:spPr/>
        <p:txBody>
          <a:bodyPr/>
          <a:lstStyle/>
          <a:p>
            <a:r>
              <a:rPr lang="fr-FR">
                <a:latin typeface="Arial Narrow"/>
                <a:cs typeface="Arial Narrow" panose="020B0604020202020204" pitchFamily="34" charset="0"/>
              </a:rPr>
              <a:t>CERN as a host site for the </a:t>
            </a:r>
            <a:r>
              <a:rPr lang="fr-FR" err="1">
                <a:latin typeface="Arial Narrow"/>
                <a:cs typeface="Arial Narrow" panose="020B0604020202020204" pitchFamily="34" charset="0"/>
              </a:rPr>
              <a:t>Demonstrator</a:t>
            </a:r>
            <a:r>
              <a:rPr lang="fr-FR">
                <a:latin typeface="Arial Narrow"/>
                <a:cs typeface="Arial Narrow" panose="020B0604020202020204" pitchFamily="34" charset="0"/>
              </a:rPr>
              <a:t>  / Paul-Bogdan </a:t>
            </a:r>
            <a:r>
              <a:rPr lang="fr-FR" err="1">
                <a:latin typeface="Arial Narrow"/>
                <a:cs typeface="Arial Narrow" panose="020B0604020202020204" pitchFamily="34" charset="0"/>
              </a:rPr>
              <a:t>Jurj</a:t>
            </a:r>
            <a:r>
              <a:rPr lang="fr-FR">
                <a:latin typeface="Arial Narrow"/>
                <a:cs typeface="Arial Narrow" panose="020B0604020202020204" pitchFamily="34" charset="0"/>
              </a:rPr>
              <a:t> / Imperial </a:t>
            </a:r>
            <a:r>
              <a:rPr lang="fr-FR" err="1">
                <a:latin typeface="Arial Narrow"/>
                <a:cs typeface="Arial Narrow" panose="020B0604020202020204" pitchFamily="34" charset="0"/>
              </a:rPr>
              <a:t>College</a:t>
            </a:r>
            <a:r>
              <a:rPr lang="fr-FR">
                <a:latin typeface="Arial Narrow"/>
                <a:cs typeface="Arial Narrow" panose="020B0604020202020204" pitchFamily="34" charset="0"/>
              </a:rPr>
              <a:t> London</a:t>
            </a:r>
            <a:endParaRPr lang="fr-FR">
              <a:solidFill>
                <a:srgbClr val="000000"/>
              </a:solidFill>
              <a:latin typeface="Arial Narrow"/>
              <a:cs typeface="Arial Narrow" panose="020B0604020202020204" pitchFamily="34" charset="0"/>
            </a:endParaRPr>
          </a:p>
        </p:txBody>
      </p:sp>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a:xfrm>
            <a:off x="9712403" y="6465458"/>
            <a:ext cx="798706" cy="365125"/>
          </a:xfrm>
        </p:spPr>
        <p:txBody>
          <a:bodyPr/>
          <a:lstStyle/>
          <a:p>
            <a:fld id="{005C7FBA-D4E9-46CA-9321-3ADA2E368FCD}" type="slidenum">
              <a:rPr lang="en-GB" smtClean="0"/>
              <a:t>10</a:t>
            </a:fld>
            <a:endParaRPr lang="en-GB"/>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p:txBody>
          <a:bodyPr>
            <a:normAutofit/>
          </a:bodyPr>
          <a:lstStyle/>
          <a:p>
            <a:r>
              <a:rPr lang="en-GB" sz="3200">
                <a:latin typeface="Arial"/>
                <a:cs typeface="Arial"/>
              </a:rPr>
              <a:t>Chicane</a:t>
            </a:r>
            <a:endParaRPr lang="en-GB" sz="3200"/>
          </a:p>
        </p:txBody>
      </p:sp>
      <p:pic>
        <p:nvPicPr>
          <p:cNvPr id="7" name="Image 4">
            <a:extLst>
              <a:ext uri="{FF2B5EF4-FFF2-40B4-BE49-F238E27FC236}">
                <a16:creationId xmlns:a16="http://schemas.microsoft.com/office/drawing/2014/main" id="{18753516-13CC-9CFA-3024-D561D5CE8B93}"/>
              </a:ext>
            </a:extLst>
          </p:cNvPr>
          <p:cNvPicPr>
            <a:picLocks noGrp="1" noChangeAspect="1"/>
          </p:cNvPicPr>
          <p:nvPr>
            <p:ph type="pic" sz="quarter" idx="10"/>
          </p:nvPr>
        </p:nvPicPr>
        <p:blipFill>
          <a:blip r:embed="rId2"/>
          <a:srcRect t="2075" b="2075"/>
          <a:stretch>
            <a:fillRect/>
          </a:stretch>
        </p:blipFill>
        <p:spPr>
          <a:xfrm>
            <a:off x="9532939" y="201613"/>
            <a:ext cx="841375" cy="806450"/>
          </a:xfrm>
          <a:prstGeom prst="rect">
            <a:avLst/>
          </a:prstGeom>
        </p:spPr>
      </p:pic>
      <p:pic>
        <p:nvPicPr>
          <p:cNvPr id="8" name="Picture 7" descr="A blue and white logo&#10;&#10;Description automatically generated">
            <a:extLst>
              <a:ext uri="{FF2B5EF4-FFF2-40B4-BE49-F238E27FC236}">
                <a16:creationId xmlns:a16="http://schemas.microsoft.com/office/drawing/2014/main" id="{C9E63164-B2DE-3BF6-27B1-A4373FDA6301}"/>
              </a:ext>
            </a:extLst>
          </p:cNvPr>
          <p:cNvPicPr>
            <a:picLocks noChangeAspect="1"/>
          </p:cNvPicPr>
          <p:nvPr/>
        </p:nvPicPr>
        <p:blipFill>
          <a:blip r:embed="rId3"/>
          <a:stretch>
            <a:fillRect/>
          </a:stretch>
        </p:blipFill>
        <p:spPr>
          <a:xfrm>
            <a:off x="9146898" y="1012259"/>
            <a:ext cx="1225575" cy="261483"/>
          </a:xfrm>
          <a:prstGeom prst="rect">
            <a:avLst/>
          </a:prstGeom>
        </p:spPr>
      </p:pic>
      <p:sp>
        <p:nvSpPr>
          <p:cNvPr id="6" name="Content Placeholder 5">
            <a:extLst>
              <a:ext uri="{FF2B5EF4-FFF2-40B4-BE49-F238E27FC236}">
                <a16:creationId xmlns:a16="http://schemas.microsoft.com/office/drawing/2014/main" id="{1903043F-876E-25CB-68F4-38E33D806DE2}"/>
              </a:ext>
            </a:extLst>
          </p:cNvPr>
          <p:cNvSpPr>
            <a:spLocks noGrp="1"/>
          </p:cNvSpPr>
          <p:nvPr>
            <p:ph idx="1"/>
          </p:nvPr>
        </p:nvSpPr>
        <p:spPr>
          <a:xfrm>
            <a:off x="1762357" y="1491090"/>
            <a:ext cx="5882010" cy="4754329"/>
          </a:xfrm>
        </p:spPr>
        <p:txBody>
          <a:bodyPr vert="horz" lIns="91440" tIns="45720" rIns="91440" bIns="45720" rtlCol="0" anchor="t">
            <a:normAutofit/>
          </a:bodyPr>
          <a:lstStyle/>
          <a:p>
            <a:pPr>
              <a:lnSpc>
                <a:spcPct val="100000"/>
              </a:lnSpc>
              <a:spcBef>
                <a:spcPts val="0"/>
              </a:spcBef>
              <a:spcAft>
                <a:spcPts val="500"/>
              </a:spcAft>
            </a:pPr>
            <a:r>
              <a:rPr lang="en-US" sz="1600" dirty="0">
                <a:latin typeface="Calibri"/>
                <a:ea typeface="Calibri"/>
                <a:cs typeface="Arial"/>
              </a:rPr>
              <a:t>Selects muons with 190-210 MeV/c momentum and transports them around the beam dump</a:t>
            </a:r>
            <a:endParaRPr lang="en-US" dirty="0">
              <a:latin typeface="Calibri"/>
              <a:ea typeface="Calibri"/>
            </a:endParaRPr>
          </a:p>
          <a:p>
            <a:pPr>
              <a:lnSpc>
                <a:spcPct val="100000"/>
              </a:lnSpc>
              <a:spcBef>
                <a:spcPts val="0"/>
              </a:spcBef>
              <a:spcAft>
                <a:spcPts val="500"/>
              </a:spcAft>
            </a:pPr>
            <a:r>
              <a:rPr lang="en-US" sz="1600" dirty="0">
                <a:latin typeface="Calibri"/>
                <a:ea typeface="Calibri"/>
                <a:cs typeface="Arial"/>
              </a:rPr>
              <a:t>Beam preparation system (BPS) integrated in the chicane lattice</a:t>
            </a:r>
          </a:p>
          <a:p>
            <a:pPr lvl="1">
              <a:lnSpc>
                <a:spcPct val="100000"/>
              </a:lnSpc>
              <a:spcBef>
                <a:spcPts val="0"/>
              </a:spcBef>
              <a:spcAft>
                <a:spcPts val="500"/>
              </a:spcAft>
              <a:buFont typeface="Courier New" panose="020B0604020202020204" pitchFamily="34" charset="0"/>
              <a:buChar char="o"/>
            </a:pPr>
            <a:r>
              <a:rPr lang="en-US" sz="1400" dirty="0">
                <a:latin typeface="Calibri"/>
                <a:ea typeface="Calibri"/>
                <a:cs typeface="Arial"/>
              </a:rPr>
              <a:t>To tune the muon beam both transversally and longitudinally</a:t>
            </a:r>
          </a:p>
          <a:p>
            <a:pPr lvl="2">
              <a:lnSpc>
                <a:spcPct val="100000"/>
              </a:lnSpc>
              <a:spcBef>
                <a:spcPts val="0"/>
              </a:spcBef>
              <a:spcAft>
                <a:spcPts val="500"/>
              </a:spcAft>
              <a:buFont typeface="Wingdings" panose="020B0604020202020204" pitchFamily="34" charset="0"/>
              <a:buChar char="§"/>
            </a:pPr>
            <a:r>
              <a:rPr lang="en-US" sz="1200" dirty="0">
                <a:latin typeface="Calibri"/>
                <a:ea typeface="Calibri"/>
                <a:cs typeface="Arial"/>
              </a:rPr>
              <a:t>Transverse emittance ~ 1 - 2.5 mm (collimation)</a:t>
            </a:r>
          </a:p>
          <a:p>
            <a:pPr lvl="2">
              <a:lnSpc>
                <a:spcPct val="100000"/>
              </a:lnSpc>
              <a:spcBef>
                <a:spcPts val="0"/>
              </a:spcBef>
              <a:spcAft>
                <a:spcPts val="500"/>
              </a:spcAft>
              <a:buFont typeface="Wingdings" panose="020B0604020202020204" pitchFamily="34" charset="0"/>
              <a:buChar char="§"/>
            </a:pPr>
            <a:r>
              <a:rPr lang="en-US" sz="1200" dirty="0">
                <a:latin typeface="Calibri"/>
                <a:ea typeface="Calibri"/>
                <a:cs typeface="Arial"/>
              </a:rPr>
              <a:t>In ~ 100 </a:t>
            </a:r>
            <a:r>
              <a:rPr lang="en-US" sz="1200" dirty="0" err="1">
                <a:latin typeface="Calibri"/>
                <a:ea typeface="Calibri"/>
                <a:cs typeface="Arial"/>
              </a:rPr>
              <a:t>ps</a:t>
            </a:r>
            <a:r>
              <a:rPr lang="en-US" sz="1200" dirty="0">
                <a:latin typeface="Calibri"/>
                <a:ea typeface="Calibri"/>
                <a:cs typeface="Arial"/>
              </a:rPr>
              <a:t> bunches (phase rotation)</a:t>
            </a:r>
          </a:p>
          <a:p>
            <a:pPr lvl="1">
              <a:lnSpc>
                <a:spcPct val="100000"/>
              </a:lnSpc>
              <a:spcBef>
                <a:spcPts val="0"/>
              </a:spcBef>
              <a:spcAft>
                <a:spcPts val="500"/>
              </a:spcAft>
              <a:buFont typeface="Courier New" panose="020B0604020202020204" pitchFamily="34" charset="0"/>
              <a:buChar char="o"/>
            </a:pPr>
            <a:r>
              <a:rPr lang="en-US" sz="1400" dirty="0">
                <a:latin typeface="Calibri"/>
                <a:ea typeface="Calibri"/>
                <a:cs typeface="Arial"/>
              </a:rPr>
              <a:t>Preliminary design done by C. Rogers</a:t>
            </a:r>
          </a:p>
          <a:p>
            <a:pPr>
              <a:lnSpc>
                <a:spcPct val="100000"/>
              </a:lnSpc>
              <a:spcBef>
                <a:spcPts val="0"/>
              </a:spcBef>
              <a:spcAft>
                <a:spcPts val="500"/>
              </a:spcAft>
            </a:pPr>
            <a:r>
              <a:rPr lang="en-US" sz="1600" dirty="0">
                <a:latin typeface="Calibri"/>
                <a:ea typeface="Calibri"/>
                <a:cs typeface="Arial"/>
              </a:rPr>
              <a:t>To </a:t>
            </a:r>
            <a:r>
              <a:rPr lang="en-US" sz="1600" dirty="0" err="1">
                <a:latin typeface="Calibri"/>
                <a:ea typeface="Calibri"/>
                <a:cs typeface="Arial"/>
              </a:rPr>
              <a:t>finalise</a:t>
            </a:r>
            <a:r>
              <a:rPr lang="en-US" sz="1600" dirty="0">
                <a:latin typeface="Calibri"/>
                <a:ea typeface="Calibri"/>
                <a:cs typeface="Arial"/>
              </a:rPr>
              <a:t> BPS integration within the chicane complex (linear optics matching and tracking studies), after first pass optimization of the pion decay section</a:t>
            </a:r>
            <a:endParaRPr lang="en-US" sz="1600" dirty="0">
              <a:latin typeface="Calibri"/>
              <a:ea typeface="Calibri"/>
            </a:endParaRPr>
          </a:p>
        </p:txBody>
      </p:sp>
      <p:pic>
        <p:nvPicPr>
          <p:cNvPr id="2" name="Picture 1" descr="A drawing of a curved object&#10;&#10;Description automatically generated">
            <a:extLst>
              <a:ext uri="{FF2B5EF4-FFF2-40B4-BE49-F238E27FC236}">
                <a16:creationId xmlns:a16="http://schemas.microsoft.com/office/drawing/2014/main" id="{E17A81F2-4E15-AA87-64A0-CE3E17F85F33}"/>
              </a:ext>
            </a:extLst>
          </p:cNvPr>
          <p:cNvPicPr>
            <a:picLocks noChangeAspect="1"/>
          </p:cNvPicPr>
          <p:nvPr/>
        </p:nvPicPr>
        <p:blipFill>
          <a:blip r:embed="rId4"/>
          <a:stretch>
            <a:fillRect/>
          </a:stretch>
        </p:blipFill>
        <p:spPr>
          <a:xfrm>
            <a:off x="5806070" y="5044623"/>
            <a:ext cx="4549697" cy="1195792"/>
          </a:xfrm>
          <a:prstGeom prst="rect">
            <a:avLst/>
          </a:prstGeom>
        </p:spPr>
      </p:pic>
      <p:pic>
        <p:nvPicPr>
          <p:cNvPr id="9" name="Picture 8" descr="A white background with black text&#10;&#10;Description automatically generated">
            <a:extLst>
              <a:ext uri="{FF2B5EF4-FFF2-40B4-BE49-F238E27FC236}">
                <a16:creationId xmlns:a16="http://schemas.microsoft.com/office/drawing/2014/main" id="{13636F6D-2467-CD41-135C-311D6D953DC1}"/>
              </a:ext>
            </a:extLst>
          </p:cNvPr>
          <p:cNvPicPr>
            <a:picLocks noChangeAspect="1"/>
          </p:cNvPicPr>
          <p:nvPr/>
        </p:nvPicPr>
        <p:blipFill>
          <a:blip r:embed="rId5"/>
          <a:stretch>
            <a:fillRect/>
          </a:stretch>
        </p:blipFill>
        <p:spPr>
          <a:xfrm>
            <a:off x="7552278" y="1493405"/>
            <a:ext cx="2810107" cy="1884792"/>
          </a:xfrm>
          <a:prstGeom prst="rect">
            <a:avLst/>
          </a:prstGeom>
        </p:spPr>
      </p:pic>
      <p:pic>
        <p:nvPicPr>
          <p:cNvPr id="10" name="Picture 9" descr="A diagram of a beam preparation system&#10;&#10;Description automatically generated">
            <a:extLst>
              <a:ext uri="{FF2B5EF4-FFF2-40B4-BE49-F238E27FC236}">
                <a16:creationId xmlns:a16="http://schemas.microsoft.com/office/drawing/2014/main" id="{29B6C6A2-3F17-49B9-3072-6107C618C931}"/>
              </a:ext>
            </a:extLst>
          </p:cNvPr>
          <p:cNvPicPr>
            <a:picLocks noChangeAspect="1"/>
          </p:cNvPicPr>
          <p:nvPr/>
        </p:nvPicPr>
        <p:blipFill>
          <a:blip r:embed="rId6"/>
          <a:srcRect r="330" b="57452"/>
          <a:stretch/>
        </p:blipFill>
        <p:spPr>
          <a:xfrm>
            <a:off x="7552926" y="3424745"/>
            <a:ext cx="2804352" cy="1460814"/>
          </a:xfrm>
          <a:prstGeom prst="rect">
            <a:avLst/>
          </a:prstGeom>
        </p:spPr>
      </p:pic>
      <p:pic>
        <p:nvPicPr>
          <p:cNvPr id="11" name="Picture 10" descr="A graph of a graph&#10;&#10;Description automatically generated">
            <a:extLst>
              <a:ext uri="{FF2B5EF4-FFF2-40B4-BE49-F238E27FC236}">
                <a16:creationId xmlns:a16="http://schemas.microsoft.com/office/drawing/2014/main" id="{D37AA4E6-B264-0836-8953-CCDFC28BB719}"/>
              </a:ext>
            </a:extLst>
          </p:cNvPr>
          <p:cNvPicPr>
            <a:picLocks noChangeAspect="1"/>
          </p:cNvPicPr>
          <p:nvPr/>
        </p:nvPicPr>
        <p:blipFill>
          <a:blip r:embed="rId7"/>
          <a:stretch>
            <a:fillRect/>
          </a:stretch>
        </p:blipFill>
        <p:spPr>
          <a:xfrm>
            <a:off x="2132402" y="4152717"/>
            <a:ext cx="3092401" cy="2311602"/>
          </a:xfrm>
          <a:prstGeom prst="rect">
            <a:avLst/>
          </a:prstGeom>
        </p:spPr>
      </p:pic>
      <p:pic>
        <p:nvPicPr>
          <p:cNvPr id="12" name="Picture 11" descr="A blue circle with black background&#10;&#10;Description automatically generated">
            <a:extLst>
              <a:ext uri="{FF2B5EF4-FFF2-40B4-BE49-F238E27FC236}">
                <a16:creationId xmlns:a16="http://schemas.microsoft.com/office/drawing/2014/main" id="{C0DD7D91-482F-DAC9-8A53-708F976CF161}"/>
              </a:ext>
            </a:extLst>
          </p:cNvPr>
          <p:cNvPicPr>
            <a:picLocks noChangeAspect="1"/>
          </p:cNvPicPr>
          <p:nvPr/>
        </p:nvPicPr>
        <p:blipFill>
          <a:blip r:embed="rId8"/>
          <a:stretch>
            <a:fillRect/>
          </a:stretch>
        </p:blipFill>
        <p:spPr>
          <a:xfrm rot="180000">
            <a:off x="8667634" y="5040933"/>
            <a:ext cx="1592068" cy="1058204"/>
          </a:xfrm>
          <a:prstGeom prst="rect">
            <a:avLst/>
          </a:prstGeom>
        </p:spPr>
      </p:pic>
      <p:cxnSp>
        <p:nvCxnSpPr>
          <p:cNvPr id="14" name="Straight Arrow Connector 13">
            <a:extLst>
              <a:ext uri="{FF2B5EF4-FFF2-40B4-BE49-F238E27FC236}">
                <a16:creationId xmlns:a16="http://schemas.microsoft.com/office/drawing/2014/main" id="{14D80F1A-EDB0-C9DF-98C1-819401ABD47C}"/>
              </a:ext>
            </a:extLst>
          </p:cNvPr>
          <p:cNvCxnSpPr/>
          <p:nvPr/>
        </p:nvCxnSpPr>
        <p:spPr>
          <a:xfrm>
            <a:off x="9028771" y="4555274"/>
            <a:ext cx="245326" cy="669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736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8428A3-B72A-74DA-D89C-7F542537880E}"/>
              </a:ext>
            </a:extLst>
          </p:cNvPr>
          <p:cNvSpPr>
            <a:spLocks noGrp="1"/>
          </p:cNvSpPr>
          <p:nvPr>
            <p:ph type="sldNum" sz="quarter" idx="4"/>
          </p:nvPr>
        </p:nvSpPr>
        <p:spPr/>
        <p:txBody>
          <a:bodyPr/>
          <a:lstStyle/>
          <a:p>
            <a:pPr defTabSz="609585"/>
            <a:fld id="{974172A1-1CBF-0B40-9234-7D4D80EC19EA}" type="slidenum">
              <a:rPr lang="en-GB">
                <a:solidFill>
                  <a:prstClr val="white"/>
                </a:solidFill>
              </a:rPr>
              <a:pPr defTabSz="609585"/>
              <a:t>11</a:t>
            </a:fld>
            <a:endParaRPr lang="en-GB" dirty="0">
              <a:solidFill>
                <a:prstClr val="white"/>
              </a:solidFill>
            </a:endParaRPr>
          </a:p>
        </p:txBody>
      </p:sp>
      <p:pic>
        <p:nvPicPr>
          <p:cNvPr id="5" name="Picture 4">
            <a:extLst>
              <a:ext uri="{FF2B5EF4-FFF2-40B4-BE49-F238E27FC236}">
                <a16:creationId xmlns:a16="http://schemas.microsoft.com/office/drawing/2014/main" id="{17A01282-BD83-0219-07A8-2EDF7D0A0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527" y="644690"/>
            <a:ext cx="9601067" cy="5927431"/>
          </a:xfrm>
          <a:prstGeom prst="rect">
            <a:avLst/>
          </a:prstGeom>
          <a:noFill/>
          <a:ln>
            <a:noFill/>
          </a:ln>
        </p:spPr>
      </p:pic>
      <p:sp>
        <p:nvSpPr>
          <p:cNvPr id="2" name="Titre 4">
            <a:extLst>
              <a:ext uri="{FF2B5EF4-FFF2-40B4-BE49-F238E27FC236}">
                <a16:creationId xmlns:a16="http://schemas.microsoft.com/office/drawing/2014/main" id="{93FBC551-3358-3B08-9261-2ED7732014E2}"/>
              </a:ext>
            </a:extLst>
          </p:cNvPr>
          <p:cNvSpPr>
            <a:spLocks noGrp="1"/>
          </p:cNvSpPr>
          <p:nvPr>
            <p:ph type="title"/>
          </p:nvPr>
        </p:nvSpPr>
        <p:spPr>
          <a:xfrm>
            <a:off x="1422400" y="54849"/>
            <a:ext cx="9042400" cy="561545"/>
          </a:xfrm>
        </p:spPr>
        <p:txBody>
          <a:bodyPr/>
          <a:lstStyle/>
          <a:p>
            <a:r>
              <a:rPr lang="en-US" dirty="0"/>
              <a:t>3D integration model</a:t>
            </a:r>
            <a:endParaRPr lang="en-GB" dirty="0"/>
          </a:p>
        </p:txBody>
      </p:sp>
      <p:sp>
        <p:nvSpPr>
          <p:cNvPr id="4" name="Rectangle 3">
            <a:extLst>
              <a:ext uri="{FF2B5EF4-FFF2-40B4-BE49-F238E27FC236}">
                <a16:creationId xmlns:a16="http://schemas.microsoft.com/office/drawing/2014/main" id="{8D8EDDD4-0D74-9FB4-6919-B5BE31CA91C8}"/>
              </a:ext>
            </a:extLst>
          </p:cNvPr>
          <p:cNvSpPr/>
          <p:nvPr/>
        </p:nvSpPr>
        <p:spPr>
          <a:xfrm>
            <a:off x="7669844" y="4477154"/>
            <a:ext cx="672075" cy="2122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CH" sz="1600" dirty="0">
                <a:solidFill>
                  <a:prstClr val="white"/>
                </a:solidFill>
                <a:latin typeface="Arial"/>
              </a:rPr>
              <a:t>TT2</a:t>
            </a:r>
            <a:endParaRPr lang="en-GB" sz="1600" dirty="0">
              <a:solidFill>
                <a:prstClr val="white"/>
              </a:solidFill>
              <a:latin typeface="Arial"/>
            </a:endParaRPr>
          </a:p>
        </p:txBody>
      </p:sp>
      <p:sp>
        <p:nvSpPr>
          <p:cNvPr id="6" name="Rectangle 5">
            <a:extLst>
              <a:ext uri="{FF2B5EF4-FFF2-40B4-BE49-F238E27FC236}">
                <a16:creationId xmlns:a16="http://schemas.microsoft.com/office/drawing/2014/main" id="{B965D2A9-CD8E-7EBE-1E75-05CB39B2355F}"/>
              </a:ext>
            </a:extLst>
          </p:cNvPr>
          <p:cNvSpPr/>
          <p:nvPr/>
        </p:nvSpPr>
        <p:spPr>
          <a:xfrm>
            <a:off x="5005131" y="4477154"/>
            <a:ext cx="672075" cy="21223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609585"/>
            <a:r>
              <a:rPr lang="fr-CH" sz="1600" dirty="0">
                <a:solidFill>
                  <a:prstClr val="white"/>
                </a:solidFill>
                <a:latin typeface="Arial"/>
              </a:rPr>
              <a:t>TT1</a:t>
            </a:r>
            <a:endParaRPr lang="en-GB" sz="1600" dirty="0">
              <a:solidFill>
                <a:prstClr val="white"/>
              </a:solidFill>
              <a:latin typeface="Arial"/>
            </a:endParaRPr>
          </a:p>
        </p:txBody>
      </p:sp>
      <p:sp>
        <p:nvSpPr>
          <p:cNvPr id="7" name="Rectangle 6">
            <a:extLst>
              <a:ext uri="{FF2B5EF4-FFF2-40B4-BE49-F238E27FC236}">
                <a16:creationId xmlns:a16="http://schemas.microsoft.com/office/drawing/2014/main" id="{54C2BA38-1464-CAE2-CE5E-C3282CB0C851}"/>
              </a:ext>
            </a:extLst>
          </p:cNvPr>
          <p:cNvSpPr/>
          <p:nvPr/>
        </p:nvSpPr>
        <p:spPr>
          <a:xfrm>
            <a:off x="1189976" y="2489110"/>
            <a:ext cx="672075" cy="212237"/>
          </a:xfrm>
          <a:prstGeom prst="rect">
            <a:avLst/>
          </a:prstGeom>
          <a:gradFill>
            <a:gsLst>
              <a:gs pos="0">
                <a:srgbClr val="FFC000"/>
              </a:gs>
              <a:gs pos="40000">
                <a:srgbClr val="FFC000"/>
              </a:gs>
              <a:gs pos="47000">
                <a:srgbClr val="FFC000"/>
              </a:gs>
              <a:gs pos="100000">
                <a:srgbClr val="FFC000">
                  <a:alpha val="40000"/>
                  <a:lumMod val="95000"/>
                  <a:lumOff val="5000"/>
                </a:srgbClr>
              </a:gs>
            </a:gsLst>
            <a:lin ang="5400000" scaled="1"/>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CH" sz="1600" dirty="0">
                <a:solidFill>
                  <a:prstClr val="white"/>
                </a:solidFill>
                <a:latin typeface="Arial"/>
              </a:rPr>
              <a:t>TT7</a:t>
            </a:r>
            <a:endParaRPr lang="en-GB" sz="1600" dirty="0">
              <a:solidFill>
                <a:prstClr val="white"/>
              </a:solidFill>
              <a:latin typeface="Arial"/>
            </a:endParaRPr>
          </a:p>
        </p:txBody>
      </p:sp>
      <p:sp>
        <p:nvSpPr>
          <p:cNvPr id="8" name="Rectangle 7">
            <a:extLst>
              <a:ext uri="{FF2B5EF4-FFF2-40B4-BE49-F238E27FC236}">
                <a16:creationId xmlns:a16="http://schemas.microsoft.com/office/drawing/2014/main" id="{37A74886-5E4A-B3FA-4282-EDD7F76134B2}"/>
              </a:ext>
            </a:extLst>
          </p:cNvPr>
          <p:cNvSpPr/>
          <p:nvPr/>
        </p:nvSpPr>
        <p:spPr>
          <a:xfrm>
            <a:off x="10140379" y="2778814"/>
            <a:ext cx="1824203" cy="53680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CH" sz="1600" dirty="0">
                <a:solidFill>
                  <a:prstClr val="white"/>
                </a:solidFill>
                <a:latin typeface="Arial"/>
              </a:rPr>
              <a:t>TT6</a:t>
            </a:r>
          </a:p>
          <a:p>
            <a:pPr algn="ctr" defTabSz="609585"/>
            <a:r>
              <a:rPr lang="fr-CH" sz="1600" dirty="0">
                <a:solidFill>
                  <a:prstClr val="white"/>
                </a:solidFill>
                <a:latin typeface="Arial"/>
              </a:rPr>
              <a:t>(for information)</a:t>
            </a:r>
            <a:endParaRPr lang="en-GB" sz="1600" dirty="0">
              <a:solidFill>
                <a:prstClr val="white"/>
              </a:solidFill>
              <a:latin typeface="Arial"/>
            </a:endParaRPr>
          </a:p>
        </p:txBody>
      </p:sp>
      <p:cxnSp>
        <p:nvCxnSpPr>
          <p:cNvPr id="9" name="Straight Arrow Connector 8">
            <a:extLst>
              <a:ext uri="{FF2B5EF4-FFF2-40B4-BE49-F238E27FC236}">
                <a16:creationId xmlns:a16="http://schemas.microsoft.com/office/drawing/2014/main" id="{AD1D1335-E186-9B97-ECBB-203BD3DB121C}"/>
              </a:ext>
            </a:extLst>
          </p:cNvPr>
          <p:cNvCxnSpPr>
            <a:cxnSpLocks/>
          </p:cNvCxnSpPr>
          <p:nvPr/>
        </p:nvCxnSpPr>
        <p:spPr>
          <a:xfrm flipH="1" flipV="1">
            <a:off x="3250433" y="1063343"/>
            <a:ext cx="822056" cy="632279"/>
          </a:xfrm>
          <a:prstGeom prst="straightConnector1">
            <a:avLst/>
          </a:prstGeom>
          <a:ln>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D21511D-2B81-8785-2997-107D5D5831F1}"/>
              </a:ext>
            </a:extLst>
          </p:cNvPr>
          <p:cNvSpPr/>
          <p:nvPr/>
        </p:nvSpPr>
        <p:spPr>
          <a:xfrm>
            <a:off x="2543605" y="437708"/>
            <a:ext cx="864096" cy="3840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CH" sz="2400" dirty="0">
                <a:solidFill>
                  <a:prstClr val="white"/>
                </a:solidFill>
                <a:latin typeface="Arial"/>
              </a:rPr>
              <a:t>SPS</a:t>
            </a:r>
            <a:endParaRPr lang="en-GB" sz="2400" dirty="0">
              <a:solidFill>
                <a:prstClr val="white"/>
              </a:solidFill>
              <a:latin typeface="Arial"/>
            </a:endParaRPr>
          </a:p>
        </p:txBody>
      </p:sp>
      <p:sp>
        <p:nvSpPr>
          <p:cNvPr id="13" name="Rectangle 12">
            <a:extLst>
              <a:ext uri="{FF2B5EF4-FFF2-40B4-BE49-F238E27FC236}">
                <a16:creationId xmlns:a16="http://schemas.microsoft.com/office/drawing/2014/main" id="{30392493-865D-3058-A66A-D93531CC5B70}"/>
              </a:ext>
            </a:extLst>
          </p:cNvPr>
          <p:cNvSpPr/>
          <p:nvPr/>
        </p:nvSpPr>
        <p:spPr>
          <a:xfrm>
            <a:off x="7152117" y="4197085"/>
            <a:ext cx="1435563" cy="1440160"/>
          </a:xfrm>
          <a:prstGeom prst="rect">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Arial"/>
            </a:endParaRPr>
          </a:p>
        </p:txBody>
      </p:sp>
      <p:sp>
        <p:nvSpPr>
          <p:cNvPr id="14" name="Rectangle 13">
            <a:extLst>
              <a:ext uri="{FF2B5EF4-FFF2-40B4-BE49-F238E27FC236}">
                <a16:creationId xmlns:a16="http://schemas.microsoft.com/office/drawing/2014/main" id="{6095C9B6-0507-D0EF-A288-038367AC8BD4}"/>
              </a:ext>
            </a:extLst>
          </p:cNvPr>
          <p:cNvSpPr/>
          <p:nvPr/>
        </p:nvSpPr>
        <p:spPr>
          <a:xfrm>
            <a:off x="2255574" y="1988841"/>
            <a:ext cx="3648405" cy="2016223"/>
          </a:xfrm>
          <a:prstGeom prst="rect">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Arial"/>
            </a:endParaRPr>
          </a:p>
        </p:txBody>
      </p:sp>
      <p:sp>
        <p:nvSpPr>
          <p:cNvPr id="16" name="Rectangle 15">
            <a:extLst>
              <a:ext uri="{FF2B5EF4-FFF2-40B4-BE49-F238E27FC236}">
                <a16:creationId xmlns:a16="http://schemas.microsoft.com/office/drawing/2014/main" id="{B6C7DF66-BEE3-6172-3F8B-2B520EB6F7A9}"/>
              </a:ext>
            </a:extLst>
          </p:cNvPr>
          <p:cNvSpPr/>
          <p:nvPr/>
        </p:nvSpPr>
        <p:spPr>
          <a:xfrm>
            <a:off x="5792929" y="3448709"/>
            <a:ext cx="1435563" cy="1440160"/>
          </a:xfrm>
          <a:prstGeom prst="rect">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Arial"/>
            </a:endParaRPr>
          </a:p>
        </p:txBody>
      </p:sp>
      <p:sp>
        <p:nvSpPr>
          <p:cNvPr id="18" name="TextBox 17">
            <a:extLst>
              <a:ext uri="{FF2B5EF4-FFF2-40B4-BE49-F238E27FC236}">
                <a16:creationId xmlns:a16="http://schemas.microsoft.com/office/drawing/2014/main" id="{8E638BED-8265-BAB3-1809-A7D7AA67C337}"/>
              </a:ext>
            </a:extLst>
          </p:cNvPr>
          <p:cNvSpPr txBox="1"/>
          <p:nvPr/>
        </p:nvSpPr>
        <p:spPr>
          <a:xfrm>
            <a:off x="8610609" y="4005063"/>
            <a:ext cx="1378227" cy="235898"/>
          </a:xfrm>
          <a:prstGeom prst="rect">
            <a:avLst/>
          </a:prstGeom>
          <a:solidFill>
            <a:schemeClr val="bg1"/>
          </a:solidFill>
        </p:spPr>
        <p:txBody>
          <a:bodyPr wrap="square" rtlCol="0">
            <a:spAutoFit/>
          </a:bodyPr>
          <a:lstStyle/>
          <a:p>
            <a:pPr algn="ctr" defTabSz="609585"/>
            <a:r>
              <a:rPr lang="en-US" sz="933" i="1" dirty="0">
                <a:solidFill>
                  <a:prstClr val="black"/>
                </a:solidFill>
                <a:latin typeface="Arial"/>
              </a:rPr>
              <a:t>Transfer line in TT2</a:t>
            </a:r>
          </a:p>
        </p:txBody>
      </p:sp>
      <p:sp>
        <p:nvSpPr>
          <p:cNvPr id="19" name="TextBox 18">
            <a:extLst>
              <a:ext uri="{FF2B5EF4-FFF2-40B4-BE49-F238E27FC236}">
                <a16:creationId xmlns:a16="http://schemas.microsoft.com/office/drawing/2014/main" id="{161B0F16-6EB3-31EC-FFDA-9A614631B090}"/>
              </a:ext>
            </a:extLst>
          </p:cNvPr>
          <p:cNvSpPr txBox="1"/>
          <p:nvPr/>
        </p:nvSpPr>
        <p:spPr>
          <a:xfrm>
            <a:off x="4890833" y="1373791"/>
            <a:ext cx="1378227" cy="523028"/>
          </a:xfrm>
          <a:prstGeom prst="rect">
            <a:avLst/>
          </a:prstGeom>
          <a:solidFill>
            <a:schemeClr val="bg1"/>
          </a:solidFill>
        </p:spPr>
        <p:txBody>
          <a:bodyPr wrap="square" rtlCol="0">
            <a:spAutoFit/>
          </a:bodyPr>
          <a:lstStyle/>
          <a:p>
            <a:pPr algn="ctr" defTabSz="609585"/>
            <a:r>
              <a:rPr lang="en-US" sz="933" i="1" dirty="0">
                <a:solidFill>
                  <a:prstClr val="black"/>
                </a:solidFill>
                <a:latin typeface="Arial"/>
              </a:rPr>
              <a:t>Transfer line in TT7</a:t>
            </a:r>
          </a:p>
          <a:p>
            <a:pPr algn="ctr" defTabSz="609585"/>
            <a:r>
              <a:rPr lang="en-US" sz="933" i="1" dirty="0">
                <a:solidFill>
                  <a:prstClr val="black"/>
                </a:solidFill>
                <a:latin typeface="Arial"/>
              </a:rPr>
              <a:t>Demonstrator in TT7</a:t>
            </a:r>
          </a:p>
          <a:p>
            <a:pPr algn="ctr" defTabSz="609585"/>
            <a:r>
              <a:rPr lang="en-US" sz="933" i="1" dirty="0">
                <a:solidFill>
                  <a:prstClr val="black"/>
                </a:solidFill>
                <a:latin typeface="Arial"/>
              </a:rPr>
              <a:t>Service building</a:t>
            </a:r>
          </a:p>
        </p:txBody>
      </p:sp>
      <p:sp>
        <p:nvSpPr>
          <p:cNvPr id="20" name="TextBox 19">
            <a:extLst>
              <a:ext uri="{FF2B5EF4-FFF2-40B4-BE49-F238E27FC236}">
                <a16:creationId xmlns:a16="http://schemas.microsoft.com/office/drawing/2014/main" id="{034300D0-6879-54D4-09EE-8C14A85041B3}"/>
              </a:ext>
            </a:extLst>
          </p:cNvPr>
          <p:cNvSpPr txBox="1"/>
          <p:nvPr/>
        </p:nvSpPr>
        <p:spPr>
          <a:xfrm>
            <a:off x="7089561" y="3181970"/>
            <a:ext cx="1378227" cy="235898"/>
          </a:xfrm>
          <a:prstGeom prst="rect">
            <a:avLst/>
          </a:prstGeom>
          <a:solidFill>
            <a:schemeClr val="bg1"/>
          </a:solidFill>
        </p:spPr>
        <p:txBody>
          <a:bodyPr wrap="square" rtlCol="0">
            <a:spAutoFit/>
          </a:bodyPr>
          <a:lstStyle/>
          <a:p>
            <a:pPr algn="ctr" defTabSz="609585"/>
            <a:r>
              <a:rPr lang="en-US" sz="933" i="1" dirty="0">
                <a:solidFill>
                  <a:prstClr val="black"/>
                </a:solidFill>
                <a:latin typeface="Arial"/>
              </a:rPr>
              <a:t>Junction TT1/TT7</a:t>
            </a:r>
          </a:p>
        </p:txBody>
      </p:sp>
      <p:sp>
        <p:nvSpPr>
          <p:cNvPr id="11" name="TextBox 10">
            <a:extLst>
              <a:ext uri="{FF2B5EF4-FFF2-40B4-BE49-F238E27FC236}">
                <a16:creationId xmlns:a16="http://schemas.microsoft.com/office/drawing/2014/main" id="{5B6C993D-98C3-6B52-EBE2-88CC7CD3B584}"/>
              </a:ext>
            </a:extLst>
          </p:cNvPr>
          <p:cNvSpPr txBox="1"/>
          <p:nvPr/>
        </p:nvSpPr>
        <p:spPr>
          <a:xfrm rot="2303049">
            <a:off x="3163785" y="1222570"/>
            <a:ext cx="1422400" cy="164212"/>
          </a:xfrm>
          <a:prstGeom prst="rect">
            <a:avLst/>
          </a:prstGeom>
          <a:noFill/>
        </p:spPr>
        <p:txBody>
          <a:bodyPr wrap="square" tIns="0" bIns="0" rtlCol="0">
            <a:spAutoFit/>
          </a:bodyPr>
          <a:lstStyle/>
          <a:p>
            <a:pPr defTabSz="609585"/>
            <a:r>
              <a:rPr lang="fr-CH" sz="1067" dirty="0">
                <a:solidFill>
                  <a:srgbClr val="FF3645"/>
                </a:solidFill>
                <a:latin typeface="Arial"/>
              </a:rPr>
              <a:t>(downstream TT2)</a:t>
            </a:r>
            <a:endParaRPr lang="en-GB" sz="1067" dirty="0">
              <a:solidFill>
                <a:srgbClr val="FF3645"/>
              </a:solidFill>
              <a:latin typeface="Arial"/>
            </a:endParaRPr>
          </a:p>
        </p:txBody>
      </p:sp>
      <p:sp>
        <p:nvSpPr>
          <p:cNvPr id="12" name="TextBox 11">
            <a:extLst>
              <a:ext uri="{FF2B5EF4-FFF2-40B4-BE49-F238E27FC236}">
                <a16:creationId xmlns:a16="http://schemas.microsoft.com/office/drawing/2014/main" id="{A6ECF594-EA46-2CE6-46DD-EDCBC40C5BF8}"/>
              </a:ext>
            </a:extLst>
          </p:cNvPr>
          <p:cNvSpPr txBox="1"/>
          <p:nvPr/>
        </p:nvSpPr>
        <p:spPr>
          <a:xfrm rot="2303049">
            <a:off x="8627220" y="5351638"/>
            <a:ext cx="1422400" cy="164212"/>
          </a:xfrm>
          <a:prstGeom prst="rect">
            <a:avLst/>
          </a:prstGeom>
          <a:noFill/>
        </p:spPr>
        <p:txBody>
          <a:bodyPr wrap="square" tIns="0" bIns="0" rtlCol="0">
            <a:spAutoFit/>
          </a:bodyPr>
          <a:lstStyle/>
          <a:p>
            <a:pPr defTabSz="609585"/>
            <a:r>
              <a:rPr lang="fr-CH" sz="1067" dirty="0">
                <a:solidFill>
                  <a:srgbClr val="FF3645"/>
                </a:solidFill>
                <a:latin typeface="Arial"/>
              </a:rPr>
              <a:t>(upstream TT2)</a:t>
            </a:r>
            <a:endParaRPr lang="en-GB" sz="1067" dirty="0">
              <a:solidFill>
                <a:srgbClr val="FF3645"/>
              </a:solidFill>
              <a:latin typeface="Arial"/>
            </a:endParaRPr>
          </a:p>
        </p:txBody>
      </p:sp>
      <p:cxnSp>
        <p:nvCxnSpPr>
          <p:cNvPr id="15" name="Straight Arrow Connector 14">
            <a:extLst>
              <a:ext uri="{FF2B5EF4-FFF2-40B4-BE49-F238E27FC236}">
                <a16:creationId xmlns:a16="http://schemas.microsoft.com/office/drawing/2014/main" id="{8E20D829-CC6C-464D-EC19-C094CDA18FB2}"/>
              </a:ext>
            </a:extLst>
          </p:cNvPr>
          <p:cNvCxnSpPr>
            <a:cxnSpLocks/>
          </p:cNvCxnSpPr>
          <p:nvPr/>
        </p:nvCxnSpPr>
        <p:spPr>
          <a:xfrm>
            <a:off x="8727257" y="5186848"/>
            <a:ext cx="900552" cy="705952"/>
          </a:xfrm>
          <a:prstGeom prst="straightConnector1">
            <a:avLst/>
          </a:prstGeom>
          <a:ln>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9248828-25E2-150D-1EC6-20A7B9028C0E}"/>
              </a:ext>
            </a:extLst>
          </p:cNvPr>
          <p:cNvSpPr/>
          <p:nvPr/>
        </p:nvSpPr>
        <p:spPr>
          <a:xfrm>
            <a:off x="9600704" y="5968296"/>
            <a:ext cx="864096" cy="3840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CH" sz="2400" dirty="0">
                <a:solidFill>
                  <a:prstClr val="white"/>
                </a:solidFill>
                <a:latin typeface="Arial"/>
              </a:rPr>
              <a:t>PS</a:t>
            </a:r>
            <a:endParaRPr lang="en-GB" sz="2400" dirty="0">
              <a:solidFill>
                <a:prstClr val="white"/>
              </a:solidFill>
              <a:latin typeface="Arial"/>
            </a:endParaRPr>
          </a:p>
        </p:txBody>
      </p:sp>
      <p:sp>
        <p:nvSpPr>
          <p:cNvPr id="24" name="Espace réservé du pied de page 4">
            <a:extLst>
              <a:ext uri="{FF2B5EF4-FFF2-40B4-BE49-F238E27FC236}">
                <a16:creationId xmlns:a16="http://schemas.microsoft.com/office/drawing/2014/main" id="{3658A5C9-0EC5-C76B-7139-0222D4F7B1A4}"/>
              </a:ext>
            </a:extLst>
          </p:cNvPr>
          <p:cNvSpPr>
            <a:spLocks noGrp="1"/>
          </p:cNvSpPr>
          <p:nvPr>
            <p:ph type="ftr" sz="quarter" idx="3"/>
          </p:nvPr>
        </p:nvSpPr>
        <p:spPr>
          <a:xfrm>
            <a:off x="1879600" y="6442315"/>
            <a:ext cx="8432800" cy="365125"/>
          </a:xfrm>
          <a:prstGeom prst="rect">
            <a:avLst/>
          </a:prstGeom>
        </p:spPr>
        <p:txBody>
          <a:bodyPr lIns="0" tIns="0" rIns="0" bIns="0"/>
          <a:lstStyle>
            <a:lvl1pPr>
              <a:defRPr sz="1600">
                <a:latin typeface="Arial Narrow"/>
                <a:cs typeface="Arial Narrow"/>
              </a:defRPr>
            </a:lvl1pPr>
          </a:lstStyle>
          <a:p>
            <a:pPr algn="ctr" defTabSz="609585"/>
            <a:r>
              <a:rPr lang="en-US" dirty="0">
                <a:solidFill>
                  <a:prstClr val="black"/>
                </a:solidFill>
              </a:rPr>
              <a:t>Lukasz Krzempek – IMCC: Demonstrator Workshop 31 October 2024</a:t>
            </a:r>
            <a:endParaRPr lang="en-GB" dirty="0">
              <a:solidFill>
                <a:prstClr val="black"/>
              </a:solidFill>
            </a:endParaRPr>
          </a:p>
        </p:txBody>
      </p:sp>
    </p:spTree>
    <p:extLst>
      <p:ext uri="{BB962C8B-B14F-4D97-AF65-F5344CB8AC3E}">
        <p14:creationId xmlns:p14="http://schemas.microsoft.com/office/powerpoint/2010/main" val="344275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82D9744E-09C4-5517-08E9-308F2C9C6F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53" y="4250633"/>
            <a:ext cx="6395720" cy="2178351"/>
          </a:xfrm>
          <a:prstGeom prst="rect">
            <a:avLst/>
          </a:prstGeom>
          <a:noFill/>
          <a:ln>
            <a:noFill/>
          </a:ln>
        </p:spPr>
      </p:pic>
      <p:pic>
        <p:nvPicPr>
          <p:cNvPr id="15" name="Picture 14">
            <a:extLst>
              <a:ext uri="{FF2B5EF4-FFF2-40B4-BE49-F238E27FC236}">
                <a16:creationId xmlns:a16="http://schemas.microsoft.com/office/drawing/2014/main" id="{3B331D6E-C412-B5F3-8987-55533A4C09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34" y="785535"/>
            <a:ext cx="9908301" cy="3553855"/>
          </a:xfrm>
          <a:prstGeom prst="rect">
            <a:avLst/>
          </a:prstGeom>
          <a:noFill/>
          <a:ln>
            <a:noFill/>
          </a:ln>
        </p:spPr>
      </p:pic>
      <p:sp>
        <p:nvSpPr>
          <p:cNvPr id="3" name="Slide Number Placeholder 2">
            <a:extLst>
              <a:ext uri="{FF2B5EF4-FFF2-40B4-BE49-F238E27FC236}">
                <a16:creationId xmlns:a16="http://schemas.microsoft.com/office/drawing/2014/main" id="{59C11BB3-4921-422E-5864-AD764BA378E4}"/>
              </a:ext>
            </a:extLst>
          </p:cNvPr>
          <p:cNvSpPr>
            <a:spLocks noGrp="1"/>
          </p:cNvSpPr>
          <p:nvPr>
            <p:ph type="sldNum" sz="quarter" idx="4"/>
          </p:nvPr>
        </p:nvSpPr>
        <p:spPr/>
        <p:txBody>
          <a:bodyPr/>
          <a:lstStyle/>
          <a:p>
            <a:fld id="{974172A1-1CBF-0B40-9234-7D4D80EC19EA}" type="slidenum">
              <a:rPr lang="en-GB" smtClean="0"/>
              <a:pPr/>
              <a:t>12</a:t>
            </a:fld>
            <a:endParaRPr lang="en-GB" dirty="0"/>
          </a:p>
        </p:txBody>
      </p:sp>
      <p:sp>
        <p:nvSpPr>
          <p:cNvPr id="5" name="Titre 4">
            <a:extLst>
              <a:ext uri="{FF2B5EF4-FFF2-40B4-BE49-F238E27FC236}">
                <a16:creationId xmlns:a16="http://schemas.microsoft.com/office/drawing/2014/main" id="{EB162309-B4F0-F0F5-34CF-3A92F9ACC9E8}"/>
              </a:ext>
            </a:extLst>
          </p:cNvPr>
          <p:cNvSpPr>
            <a:spLocks noGrp="1"/>
          </p:cNvSpPr>
          <p:nvPr>
            <p:ph type="title"/>
          </p:nvPr>
        </p:nvSpPr>
        <p:spPr>
          <a:xfrm>
            <a:off x="1422400" y="54849"/>
            <a:ext cx="9042400" cy="561545"/>
          </a:xfrm>
        </p:spPr>
        <p:txBody>
          <a:bodyPr/>
          <a:lstStyle/>
          <a:p>
            <a:r>
              <a:rPr lang="en-US" dirty="0"/>
              <a:t>Integration – demonstrator in TT7</a:t>
            </a:r>
            <a:endParaRPr lang="en-GB" dirty="0"/>
          </a:p>
        </p:txBody>
      </p:sp>
      <p:pic>
        <p:nvPicPr>
          <p:cNvPr id="9" name="Picture 8">
            <a:extLst>
              <a:ext uri="{FF2B5EF4-FFF2-40B4-BE49-F238E27FC236}">
                <a16:creationId xmlns:a16="http://schemas.microsoft.com/office/drawing/2014/main" id="{7E4A1829-9D57-D576-875D-1EA00CBDB0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27728" y="785535"/>
            <a:ext cx="2674144" cy="1289420"/>
          </a:xfrm>
          <a:prstGeom prst="rect">
            <a:avLst/>
          </a:prstGeom>
          <a:noFill/>
          <a:ln>
            <a:noFill/>
          </a:ln>
        </p:spPr>
      </p:pic>
      <p:sp>
        <p:nvSpPr>
          <p:cNvPr id="10" name="TextBox 9">
            <a:extLst>
              <a:ext uri="{FF2B5EF4-FFF2-40B4-BE49-F238E27FC236}">
                <a16:creationId xmlns:a16="http://schemas.microsoft.com/office/drawing/2014/main" id="{3AF6C37F-9195-2809-5AE2-3A45A22E78B1}"/>
              </a:ext>
            </a:extLst>
          </p:cNvPr>
          <p:cNvSpPr txBox="1"/>
          <p:nvPr/>
        </p:nvSpPr>
        <p:spPr>
          <a:xfrm rot="198493">
            <a:off x="7327848" y="4131018"/>
            <a:ext cx="864096" cy="215444"/>
          </a:xfrm>
          <a:prstGeom prst="rect">
            <a:avLst/>
          </a:prstGeom>
          <a:noFill/>
        </p:spPr>
        <p:txBody>
          <a:bodyPr wrap="square" rtlCol="0">
            <a:spAutoFit/>
          </a:bodyPr>
          <a:lstStyle/>
          <a:p>
            <a:pPr algn="ctr"/>
            <a:r>
              <a:rPr lang="fr-CH" sz="800" b="1" dirty="0"/>
              <a:t>Beam dump</a:t>
            </a:r>
            <a:endParaRPr lang="en-GB" sz="800" b="1" dirty="0"/>
          </a:p>
        </p:txBody>
      </p:sp>
      <p:sp>
        <p:nvSpPr>
          <p:cNvPr id="11" name="TextBox 10">
            <a:extLst>
              <a:ext uri="{FF2B5EF4-FFF2-40B4-BE49-F238E27FC236}">
                <a16:creationId xmlns:a16="http://schemas.microsoft.com/office/drawing/2014/main" id="{1A172D97-AC36-84B5-6C78-5686B2BE75D5}"/>
              </a:ext>
            </a:extLst>
          </p:cNvPr>
          <p:cNvSpPr txBox="1"/>
          <p:nvPr/>
        </p:nvSpPr>
        <p:spPr>
          <a:xfrm rot="181681">
            <a:off x="4254463" y="4438600"/>
            <a:ext cx="2146301" cy="215444"/>
          </a:xfrm>
          <a:prstGeom prst="rect">
            <a:avLst/>
          </a:prstGeom>
          <a:noFill/>
        </p:spPr>
        <p:txBody>
          <a:bodyPr wrap="square" rtlCol="0">
            <a:spAutoFit/>
          </a:bodyPr>
          <a:lstStyle/>
          <a:p>
            <a:pPr algn="ctr"/>
            <a:r>
              <a:rPr lang="en-US" sz="800" b="1" dirty="0"/>
              <a:t>Upstream beam instrumentation</a:t>
            </a:r>
          </a:p>
        </p:txBody>
      </p:sp>
      <p:sp>
        <p:nvSpPr>
          <p:cNvPr id="12" name="TextBox 11">
            <a:extLst>
              <a:ext uri="{FF2B5EF4-FFF2-40B4-BE49-F238E27FC236}">
                <a16:creationId xmlns:a16="http://schemas.microsoft.com/office/drawing/2014/main" id="{A226D987-3FA9-002D-E151-30B569C12C31}"/>
              </a:ext>
            </a:extLst>
          </p:cNvPr>
          <p:cNvSpPr txBox="1"/>
          <p:nvPr/>
        </p:nvSpPr>
        <p:spPr>
          <a:xfrm rot="205510">
            <a:off x="2014129" y="4259047"/>
            <a:ext cx="2078151" cy="215444"/>
          </a:xfrm>
          <a:prstGeom prst="rect">
            <a:avLst/>
          </a:prstGeom>
          <a:noFill/>
        </p:spPr>
        <p:txBody>
          <a:bodyPr wrap="square" rtlCol="0">
            <a:spAutoFit/>
          </a:bodyPr>
          <a:lstStyle/>
          <a:p>
            <a:pPr algn="ctr"/>
            <a:r>
              <a:rPr lang="en-US" sz="800" b="1" dirty="0"/>
              <a:t>Downstream beam instrumentation</a:t>
            </a:r>
          </a:p>
        </p:txBody>
      </p:sp>
      <p:cxnSp>
        <p:nvCxnSpPr>
          <p:cNvPr id="17" name="Straight Connector 16">
            <a:extLst>
              <a:ext uri="{FF2B5EF4-FFF2-40B4-BE49-F238E27FC236}">
                <a16:creationId xmlns:a16="http://schemas.microsoft.com/office/drawing/2014/main" id="{46431DD9-07F0-34D4-6AF5-D7895EBDB6AB}"/>
              </a:ext>
            </a:extLst>
          </p:cNvPr>
          <p:cNvCxnSpPr>
            <a:cxnSpLocks/>
          </p:cNvCxnSpPr>
          <p:nvPr/>
        </p:nvCxnSpPr>
        <p:spPr>
          <a:xfrm flipH="1">
            <a:off x="1780674" y="3560663"/>
            <a:ext cx="980625" cy="1195821"/>
          </a:xfrm>
          <a:prstGeom prst="line">
            <a:avLst/>
          </a:prstGeom>
          <a:ln w="63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7D6D8AC-7BC9-C377-FAA8-A3973B992CB0}"/>
              </a:ext>
            </a:extLst>
          </p:cNvPr>
          <p:cNvCxnSpPr>
            <a:cxnSpLocks/>
          </p:cNvCxnSpPr>
          <p:nvPr/>
        </p:nvCxnSpPr>
        <p:spPr>
          <a:xfrm flipH="1">
            <a:off x="8165432" y="3958723"/>
            <a:ext cx="810888" cy="1182772"/>
          </a:xfrm>
          <a:prstGeom prst="line">
            <a:avLst/>
          </a:prstGeom>
          <a:ln w="63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A4E6172-E0E0-716F-546E-27404E07BCAC}"/>
              </a:ext>
            </a:extLst>
          </p:cNvPr>
          <p:cNvCxnSpPr>
            <a:cxnSpLocks/>
          </p:cNvCxnSpPr>
          <p:nvPr/>
        </p:nvCxnSpPr>
        <p:spPr>
          <a:xfrm>
            <a:off x="1843725" y="4693642"/>
            <a:ext cx="6395719" cy="342873"/>
          </a:xfrm>
          <a:prstGeom prst="straightConnector1">
            <a:avLst/>
          </a:prstGeom>
          <a:ln w="3175">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99730523-9DD1-1027-6A9F-63CAF8DF493F}"/>
              </a:ext>
            </a:extLst>
          </p:cNvPr>
          <p:cNvSpPr txBox="1"/>
          <p:nvPr/>
        </p:nvSpPr>
        <p:spPr>
          <a:xfrm rot="198342">
            <a:off x="4703137" y="4595023"/>
            <a:ext cx="864096" cy="338554"/>
          </a:xfrm>
          <a:prstGeom prst="rect">
            <a:avLst/>
          </a:prstGeom>
          <a:noFill/>
        </p:spPr>
        <p:txBody>
          <a:bodyPr wrap="square" rtlCol="0">
            <a:spAutoFit/>
          </a:bodyPr>
          <a:lstStyle/>
          <a:p>
            <a:r>
              <a:rPr lang="fr-CH" sz="1333" dirty="0"/>
              <a:t>51.8m</a:t>
            </a:r>
            <a:r>
              <a:rPr lang="fr-CH" sz="1600" dirty="0"/>
              <a:t> </a:t>
            </a:r>
            <a:endParaRPr lang="en-GB" sz="1600" dirty="0"/>
          </a:p>
        </p:txBody>
      </p:sp>
      <p:cxnSp>
        <p:nvCxnSpPr>
          <p:cNvPr id="29" name="Straight Connector 28">
            <a:extLst>
              <a:ext uri="{FF2B5EF4-FFF2-40B4-BE49-F238E27FC236}">
                <a16:creationId xmlns:a16="http://schemas.microsoft.com/office/drawing/2014/main" id="{D6E586A3-3D54-7E24-643F-AB0216868030}"/>
              </a:ext>
            </a:extLst>
          </p:cNvPr>
          <p:cNvCxnSpPr>
            <a:cxnSpLocks/>
          </p:cNvCxnSpPr>
          <p:nvPr/>
        </p:nvCxnSpPr>
        <p:spPr>
          <a:xfrm flipH="1">
            <a:off x="2542674" y="3627505"/>
            <a:ext cx="429847" cy="615633"/>
          </a:xfrm>
          <a:prstGeom prst="line">
            <a:avLst/>
          </a:prstGeom>
          <a:ln w="63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AF7D861-27B3-D082-442A-90A2205A25BB}"/>
              </a:ext>
            </a:extLst>
          </p:cNvPr>
          <p:cNvCxnSpPr>
            <a:cxnSpLocks/>
          </p:cNvCxnSpPr>
          <p:nvPr/>
        </p:nvCxnSpPr>
        <p:spPr>
          <a:xfrm>
            <a:off x="2715214" y="4001148"/>
            <a:ext cx="3408948" cy="216568"/>
          </a:xfrm>
          <a:prstGeom prst="straightConnector1">
            <a:avLst/>
          </a:prstGeom>
          <a:ln w="3175">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821A08E-DA69-4F56-1100-DB356A957755}"/>
              </a:ext>
            </a:extLst>
          </p:cNvPr>
          <p:cNvCxnSpPr>
            <a:cxnSpLocks/>
          </p:cNvCxnSpPr>
          <p:nvPr/>
        </p:nvCxnSpPr>
        <p:spPr>
          <a:xfrm flipH="1">
            <a:off x="5916552" y="3798510"/>
            <a:ext cx="531233" cy="684524"/>
          </a:xfrm>
          <a:prstGeom prst="line">
            <a:avLst/>
          </a:prstGeom>
          <a:ln w="63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273D495-34E9-1C73-E9D0-24B36DB20F51}"/>
              </a:ext>
            </a:extLst>
          </p:cNvPr>
          <p:cNvCxnSpPr>
            <a:cxnSpLocks/>
          </p:cNvCxnSpPr>
          <p:nvPr/>
        </p:nvCxnSpPr>
        <p:spPr>
          <a:xfrm flipH="1">
            <a:off x="6168190" y="3803310"/>
            <a:ext cx="538937" cy="824839"/>
          </a:xfrm>
          <a:prstGeom prst="line">
            <a:avLst/>
          </a:prstGeom>
          <a:ln w="6350">
            <a:solidFill>
              <a:schemeClr val="accent5"/>
            </a:solidFill>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9F7B7CB4-3722-429A-66BD-E1F5C036D13B}"/>
              </a:ext>
            </a:extLst>
          </p:cNvPr>
          <p:cNvSpPr txBox="1"/>
          <p:nvPr/>
        </p:nvSpPr>
        <p:spPr>
          <a:xfrm>
            <a:off x="4168394" y="3805444"/>
            <a:ext cx="538937" cy="338554"/>
          </a:xfrm>
          <a:prstGeom prst="rect">
            <a:avLst/>
          </a:prstGeom>
          <a:noFill/>
        </p:spPr>
        <p:txBody>
          <a:bodyPr wrap="square" rtlCol="0">
            <a:spAutoFit/>
          </a:bodyPr>
          <a:lstStyle/>
          <a:p>
            <a:pPr algn="ctr"/>
            <a:r>
              <a:rPr lang="fr-CH" sz="1067" dirty="0"/>
              <a:t>29m</a:t>
            </a:r>
            <a:r>
              <a:rPr lang="fr-CH" sz="1600" dirty="0"/>
              <a:t> </a:t>
            </a:r>
            <a:endParaRPr lang="en-GB" sz="1600" dirty="0"/>
          </a:p>
        </p:txBody>
      </p:sp>
      <p:sp>
        <p:nvSpPr>
          <p:cNvPr id="44" name="TextBox 43">
            <a:extLst>
              <a:ext uri="{FF2B5EF4-FFF2-40B4-BE49-F238E27FC236}">
                <a16:creationId xmlns:a16="http://schemas.microsoft.com/office/drawing/2014/main" id="{5D3A4567-47FC-AFAF-D465-45C4D6FABAB7}"/>
              </a:ext>
            </a:extLst>
          </p:cNvPr>
          <p:cNvSpPr txBox="1"/>
          <p:nvPr/>
        </p:nvSpPr>
        <p:spPr>
          <a:xfrm rot="180050">
            <a:off x="3090145" y="4118623"/>
            <a:ext cx="2680841" cy="215444"/>
          </a:xfrm>
          <a:prstGeom prst="rect">
            <a:avLst/>
          </a:prstGeom>
          <a:noFill/>
        </p:spPr>
        <p:txBody>
          <a:bodyPr wrap="square" rtlCol="0">
            <a:spAutoFit/>
          </a:bodyPr>
          <a:lstStyle/>
          <a:p>
            <a:pPr algn="ctr"/>
            <a:r>
              <a:rPr lang="en-US" sz="800" b="1" dirty="0"/>
              <a:t>6x 5x cooling cells</a:t>
            </a:r>
          </a:p>
        </p:txBody>
      </p:sp>
      <p:cxnSp>
        <p:nvCxnSpPr>
          <p:cNvPr id="45" name="Straight Arrow Connector 44">
            <a:extLst>
              <a:ext uri="{FF2B5EF4-FFF2-40B4-BE49-F238E27FC236}">
                <a16:creationId xmlns:a16="http://schemas.microsoft.com/office/drawing/2014/main" id="{4C79F7E6-A91C-D1FB-89F6-87891AAC6095}"/>
              </a:ext>
            </a:extLst>
          </p:cNvPr>
          <p:cNvCxnSpPr>
            <a:cxnSpLocks/>
          </p:cNvCxnSpPr>
          <p:nvPr/>
        </p:nvCxnSpPr>
        <p:spPr>
          <a:xfrm>
            <a:off x="2220651" y="4151776"/>
            <a:ext cx="370380" cy="32832"/>
          </a:xfrm>
          <a:prstGeom prst="straightConnector1">
            <a:avLst/>
          </a:prstGeom>
          <a:ln w="3175">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EF308533-138A-431E-6843-E427079F3984}"/>
              </a:ext>
            </a:extLst>
          </p:cNvPr>
          <p:cNvSpPr txBox="1"/>
          <p:nvPr/>
        </p:nvSpPr>
        <p:spPr>
          <a:xfrm>
            <a:off x="2235605" y="3833518"/>
            <a:ext cx="538937" cy="338554"/>
          </a:xfrm>
          <a:prstGeom prst="rect">
            <a:avLst/>
          </a:prstGeom>
          <a:noFill/>
        </p:spPr>
        <p:txBody>
          <a:bodyPr wrap="square" rtlCol="0">
            <a:spAutoFit/>
          </a:bodyPr>
          <a:lstStyle/>
          <a:p>
            <a:pPr algn="ctr"/>
            <a:r>
              <a:rPr lang="fr-CH" sz="1067" dirty="0"/>
              <a:t>2m</a:t>
            </a:r>
            <a:r>
              <a:rPr lang="fr-CH" sz="1600" dirty="0"/>
              <a:t> </a:t>
            </a:r>
            <a:endParaRPr lang="en-GB" sz="1600" dirty="0"/>
          </a:p>
        </p:txBody>
      </p:sp>
      <p:cxnSp>
        <p:nvCxnSpPr>
          <p:cNvPr id="49" name="Straight Arrow Connector 48">
            <a:extLst>
              <a:ext uri="{FF2B5EF4-FFF2-40B4-BE49-F238E27FC236}">
                <a16:creationId xmlns:a16="http://schemas.microsoft.com/office/drawing/2014/main" id="{CD9CC33F-5F9A-72DC-1E2C-A958382E1745}"/>
              </a:ext>
            </a:extLst>
          </p:cNvPr>
          <p:cNvCxnSpPr>
            <a:cxnSpLocks/>
          </p:cNvCxnSpPr>
          <p:nvPr/>
        </p:nvCxnSpPr>
        <p:spPr>
          <a:xfrm>
            <a:off x="5903915" y="4442377"/>
            <a:ext cx="370380" cy="32832"/>
          </a:xfrm>
          <a:prstGeom prst="straightConnector1">
            <a:avLst/>
          </a:prstGeom>
          <a:ln w="3175">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E6517409-0837-8B1C-C35A-7704D3209EB6}"/>
              </a:ext>
            </a:extLst>
          </p:cNvPr>
          <p:cNvSpPr txBox="1"/>
          <p:nvPr/>
        </p:nvSpPr>
        <p:spPr>
          <a:xfrm>
            <a:off x="5929896" y="4123052"/>
            <a:ext cx="538937" cy="338554"/>
          </a:xfrm>
          <a:prstGeom prst="rect">
            <a:avLst/>
          </a:prstGeom>
          <a:noFill/>
        </p:spPr>
        <p:txBody>
          <a:bodyPr wrap="square" rtlCol="0">
            <a:spAutoFit/>
          </a:bodyPr>
          <a:lstStyle/>
          <a:p>
            <a:pPr algn="ctr"/>
            <a:r>
              <a:rPr lang="fr-CH" sz="1067" dirty="0"/>
              <a:t>2m</a:t>
            </a:r>
            <a:r>
              <a:rPr lang="fr-CH" sz="1600" dirty="0"/>
              <a:t> </a:t>
            </a:r>
            <a:endParaRPr lang="en-GB" sz="1600" dirty="0"/>
          </a:p>
        </p:txBody>
      </p:sp>
      <p:sp>
        <p:nvSpPr>
          <p:cNvPr id="56" name="TextBox 55">
            <a:extLst>
              <a:ext uri="{FF2B5EF4-FFF2-40B4-BE49-F238E27FC236}">
                <a16:creationId xmlns:a16="http://schemas.microsoft.com/office/drawing/2014/main" id="{23C44C56-C54C-39E9-45E9-7180904B4D59}"/>
              </a:ext>
            </a:extLst>
          </p:cNvPr>
          <p:cNvSpPr txBox="1"/>
          <p:nvPr/>
        </p:nvSpPr>
        <p:spPr>
          <a:xfrm>
            <a:off x="4738322" y="5057012"/>
            <a:ext cx="1443845" cy="379463"/>
          </a:xfrm>
          <a:prstGeom prst="rect">
            <a:avLst/>
          </a:prstGeom>
          <a:solidFill>
            <a:schemeClr val="bg1"/>
          </a:solidFill>
        </p:spPr>
        <p:txBody>
          <a:bodyPr wrap="square" rtlCol="0">
            <a:spAutoFit/>
          </a:bodyPr>
          <a:lstStyle/>
          <a:p>
            <a:pPr algn="ctr"/>
            <a:r>
              <a:rPr lang="en-US" sz="933" i="1" dirty="0"/>
              <a:t>Imprint of current TT7 (in white)</a:t>
            </a:r>
          </a:p>
        </p:txBody>
      </p:sp>
      <p:sp>
        <p:nvSpPr>
          <p:cNvPr id="57" name="TextBox 56">
            <a:extLst>
              <a:ext uri="{FF2B5EF4-FFF2-40B4-BE49-F238E27FC236}">
                <a16:creationId xmlns:a16="http://schemas.microsoft.com/office/drawing/2014/main" id="{E401B85A-D1D3-60A5-A50E-AF06D82B1E50}"/>
              </a:ext>
            </a:extLst>
          </p:cNvPr>
          <p:cNvSpPr txBox="1"/>
          <p:nvPr/>
        </p:nvSpPr>
        <p:spPr>
          <a:xfrm>
            <a:off x="1334726" y="5008449"/>
            <a:ext cx="1781484" cy="379463"/>
          </a:xfrm>
          <a:prstGeom prst="rect">
            <a:avLst/>
          </a:prstGeom>
          <a:solidFill>
            <a:schemeClr val="bg1"/>
          </a:solidFill>
        </p:spPr>
        <p:txBody>
          <a:bodyPr wrap="square" rtlCol="0">
            <a:spAutoFit/>
          </a:bodyPr>
          <a:lstStyle/>
          <a:p>
            <a:pPr algn="ctr"/>
            <a:r>
              <a:rPr lang="en-US" sz="933" i="1" dirty="0"/>
              <a:t>Part of new service building</a:t>
            </a:r>
          </a:p>
          <a:p>
            <a:pPr algn="ctr"/>
            <a:r>
              <a:rPr lang="en-US" sz="933" i="1" dirty="0"/>
              <a:t>(in grey)</a:t>
            </a:r>
          </a:p>
        </p:txBody>
      </p:sp>
      <p:sp>
        <p:nvSpPr>
          <p:cNvPr id="58" name="TextBox 57">
            <a:extLst>
              <a:ext uri="{FF2B5EF4-FFF2-40B4-BE49-F238E27FC236}">
                <a16:creationId xmlns:a16="http://schemas.microsoft.com/office/drawing/2014/main" id="{EEE72493-5107-54C1-A4BA-A3A43F658046}"/>
              </a:ext>
            </a:extLst>
          </p:cNvPr>
          <p:cNvSpPr txBox="1"/>
          <p:nvPr/>
        </p:nvSpPr>
        <p:spPr>
          <a:xfrm>
            <a:off x="3188770" y="5036515"/>
            <a:ext cx="1443845" cy="379463"/>
          </a:xfrm>
          <a:prstGeom prst="rect">
            <a:avLst/>
          </a:prstGeom>
          <a:solidFill>
            <a:schemeClr val="bg1"/>
          </a:solidFill>
        </p:spPr>
        <p:txBody>
          <a:bodyPr wrap="square" rtlCol="0">
            <a:spAutoFit/>
          </a:bodyPr>
          <a:lstStyle/>
          <a:p>
            <a:pPr algn="ctr"/>
            <a:r>
              <a:rPr lang="en-US" sz="933" i="1" dirty="0"/>
              <a:t>Enlargement of TT7 (in red)</a:t>
            </a:r>
          </a:p>
        </p:txBody>
      </p:sp>
      <p:cxnSp>
        <p:nvCxnSpPr>
          <p:cNvPr id="59" name="Straight Arrow Connector 58">
            <a:extLst>
              <a:ext uri="{FF2B5EF4-FFF2-40B4-BE49-F238E27FC236}">
                <a16:creationId xmlns:a16="http://schemas.microsoft.com/office/drawing/2014/main" id="{4A1B62E3-F827-CB4D-811F-83976C184A05}"/>
              </a:ext>
            </a:extLst>
          </p:cNvPr>
          <p:cNvCxnSpPr>
            <a:cxnSpLocks/>
          </p:cNvCxnSpPr>
          <p:nvPr/>
        </p:nvCxnSpPr>
        <p:spPr>
          <a:xfrm flipH="1">
            <a:off x="971183" y="5141495"/>
            <a:ext cx="384375" cy="864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A61055B4-A566-86F8-7E93-E961FE687608}"/>
              </a:ext>
            </a:extLst>
          </p:cNvPr>
          <p:cNvCxnSpPr>
            <a:cxnSpLocks/>
          </p:cNvCxnSpPr>
          <p:nvPr/>
        </p:nvCxnSpPr>
        <p:spPr>
          <a:xfrm>
            <a:off x="3910692" y="5418819"/>
            <a:ext cx="0" cy="314437"/>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F82E5123-DE59-D1E3-6C9E-74E83745FC21}"/>
              </a:ext>
            </a:extLst>
          </p:cNvPr>
          <p:cNvCxnSpPr>
            <a:cxnSpLocks/>
          </p:cNvCxnSpPr>
          <p:nvPr/>
        </p:nvCxnSpPr>
        <p:spPr>
          <a:xfrm>
            <a:off x="5460244" y="5446884"/>
            <a:ext cx="0" cy="314437"/>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1022B905-6670-5744-3EB0-9DF99BE3823D}"/>
              </a:ext>
            </a:extLst>
          </p:cNvPr>
          <p:cNvSpPr txBox="1"/>
          <p:nvPr/>
        </p:nvSpPr>
        <p:spPr>
          <a:xfrm>
            <a:off x="9153382" y="1804572"/>
            <a:ext cx="1530244" cy="246221"/>
          </a:xfrm>
          <a:prstGeom prst="rect">
            <a:avLst/>
          </a:prstGeom>
          <a:solidFill>
            <a:schemeClr val="bg1"/>
          </a:solidFill>
        </p:spPr>
        <p:txBody>
          <a:bodyPr wrap="square" lIns="0" tIns="60960" rIns="0" bIns="60960" rtlCol="0">
            <a:spAutoFit/>
          </a:bodyPr>
          <a:lstStyle/>
          <a:p>
            <a:pPr algn="ctr"/>
            <a:r>
              <a:rPr lang="en-US" sz="800" b="1" dirty="0"/>
              <a:t>Shielded horn with target</a:t>
            </a:r>
          </a:p>
        </p:txBody>
      </p:sp>
      <p:pic>
        <p:nvPicPr>
          <p:cNvPr id="68" name="Picture 67">
            <a:extLst>
              <a:ext uri="{FF2B5EF4-FFF2-40B4-BE49-F238E27FC236}">
                <a16:creationId xmlns:a16="http://schemas.microsoft.com/office/drawing/2014/main" id="{31090101-19CB-1257-967E-49B44E4E3D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12666" y="4383129"/>
            <a:ext cx="3173969" cy="2091432"/>
          </a:xfrm>
          <a:prstGeom prst="rect">
            <a:avLst/>
          </a:prstGeom>
          <a:noFill/>
          <a:ln>
            <a:noFill/>
          </a:ln>
        </p:spPr>
      </p:pic>
      <p:sp>
        <p:nvSpPr>
          <p:cNvPr id="69" name="TextBox 68">
            <a:extLst>
              <a:ext uri="{FF2B5EF4-FFF2-40B4-BE49-F238E27FC236}">
                <a16:creationId xmlns:a16="http://schemas.microsoft.com/office/drawing/2014/main" id="{C3183A0F-B8C1-76BD-149F-8D62A403A12F}"/>
              </a:ext>
            </a:extLst>
          </p:cNvPr>
          <p:cNvSpPr txBox="1"/>
          <p:nvPr/>
        </p:nvSpPr>
        <p:spPr>
          <a:xfrm>
            <a:off x="8789002" y="4242955"/>
            <a:ext cx="3346477" cy="379463"/>
          </a:xfrm>
          <a:prstGeom prst="rect">
            <a:avLst/>
          </a:prstGeom>
          <a:solidFill>
            <a:schemeClr val="bg1"/>
          </a:solidFill>
        </p:spPr>
        <p:txBody>
          <a:bodyPr wrap="square" rtlCol="0">
            <a:spAutoFit/>
          </a:bodyPr>
          <a:lstStyle/>
          <a:p>
            <a:pPr algn="ctr"/>
            <a:r>
              <a:rPr lang="en-US" sz="933" i="1" dirty="0"/>
              <a:t>Optimization of transfer line components’ position is required or beam dump’s volume to solve interference</a:t>
            </a:r>
          </a:p>
        </p:txBody>
      </p:sp>
      <p:cxnSp>
        <p:nvCxnSpPr>
          <p:cNvPr id="70" name="Straight Arrow Connector 69">
            <a:extLst>
              <a:ext uri="{FF2B5EF4-FFF2-40B4-BE49-F238E27FC236}">
                <a16:creationId xmlns:a16="http://schemas.microsoft.com/office/drawing/2014/main" id="{A72FB5BD-6A23-4A0E-F307-9E9A8EAD0B8E}"/>
              </a:ext>
            </a:extLst>
          </p:cNvPr>
          <p:cNvCxnSpPr>
            <a:cxnSpLocks/>
          </p:cNvCxnSpPr>
          <p:nvPr/>
        </p:nvCxnSpPr>
        <p:spPr>
          <a:xfrm>
            <a:off x="9234792" y="1608307"/>
            <a:ext cx="2333816" cy="158864"/>
          </a:xfrm>
          <a:prstGeom prst="straightConnector1">
            <a:avLst/>
          </a:prstGeom>
          <a:ln w="3175">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E5D71D9E-C43C-9CB2-4956-BDDFED3C599D}"/>
              </a:ext>
            </a:extLst>
          </p:cNvPr>
          <p:cNvSpPr txBox="1"/>
          <p:nvPr/>
        </p:nvSpPr>
        <p:spPr>
          <a:xfrm rot="290444">
            <a:off x="10117498" y="1434082"/>
            <a:ext cx="634692" cy="246221"/>
          </a:xfrm>
          <a:prstGeom prst="rect">
            <a:avLst/>
          </a:prstGeom>
          <a:noFill/>
        </p:spPr>
        <p:txBody>
          <a:bodyPr wrap="square" lIns="0" tIns="0" rIns="0" bIns="0" rtlCol="0" anchor="ctr" anchorCtr="0">
            <a:spAutoFit/>
          </a:bodyPr>
          <a:lstStyle/>
          <a:p>
            <a:pPr algn="ctr"/>
            <a:r>
              <a:rPr lang="fr-CH" sz="1067" dirty="0"/>
              <a:t>4m</a:t>
            </a:r>
            <a:r>
              <a:rPr lang="fr-CH" sz="1600" dirty="0"/>
              <a:t> </a:t>
            </a:r>
            <a:endParaRPr lang="en-GB" sz="1600" dirty="0"/>
          </a:p>
        </p:txBody>
      </p:sp>
      <p:cxnSp>
        <p:nvCxnSpPr>
          <p:cNvPr id="74" name="Straight Arrow Connector 73">
            <a:extLst>
              <a:ext uri="{FF2B5EF4-FFF2-40B4-BE49-F238E27FC236}">
                <a16:creationId xmlns:a16="http://schemas.microsoft.com/office/drawing/2014/main" id="{2A76C36E-1C18-A493-762A-6E4CE25072EB}"/>
              </a:ext>
            </a:extLst>
          </p:cNvPr>
          <p:cNvCxnSpPr>
            <a:cxnSpLocks/>
          </p:cNvCxnSpPr>
          <p:nvPr/>
        </p:nvCxnSpPr>
        <p:spPr>
          <a:xfrm>
            <a:off x="8885208" y="5016018"/>
            <a:ext cx="2916665" cy="20497"/>
          </a:xfrm>
          <a:prstGeom prst="straightConnector1">
            <a:avLst/>
          </a:prstGeom>
          <a:ln w="3175">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C6E0DA03-EC13-3DF1-B263-DD33D6446FDB}"/>
              </a:ext>
            </a:extLst>
          </p:cNvPr>
          <p:cNvSpPr txBox="1"/>
          <p:nvPr/>
        </p:nvSpPr>
        <p:spPr>
          <a:xfrm>
            <a:off x="10096653" y="4780850"/>
            <a:ext cx="634692" cy="246221"/>
          </a:xfrm>
          <a:prstGeom prst="rect">
            <a:avLst/>
          </a:prstGeom>
          <a:noFill/>
        </p:spPr>
        <p:txBody>
          <a:bodyPr wrap="square" lIns="0" tIns="0" rIns="0" bIns="0" rtlCol="0" anchor="ctr" anchorCtr="0">
            <a:spAutoFit/>
          </a:bodyPr>
          <a:lstStyle/>
          <a:p>
            <a:pPr algn="ctr"/>
            <a:r>
              <a:rPr lang="fr-CH" sz="1067" dirty="0"/>
              <a:t>14.3m</a:t>
            </a:r>
            <a:r>
              <a:rPr lang="fr-CH" sz="1600" dirty="0"/>
              <a:t> </a:t>
            </a:r>
            <a:endParaRPr lang="en-GB" sz="1600" dirty="0"/>
          </a:p>
        </p:txBody>
      </p:sp>
      <p:cxnSp>
        <p:nvCxnSpPr>
          <p:cNvPr id="78" name="Straight Connector 77">
            <a:extLst>
              <a:ext uri="{FF2B5EF4-FFF2-40B4-BE49-F238E27FC236}">
                <a16:creationId xmlns:a16="http://schemas.microsoft.com/office/drawing/2014/main" id="{02686792-D142-B1F7-8756-1AA1BD6EA957}"/>
              </a:ext>
            </a:extLst>
          </p:cNvPr>
          <p:cNvCxnSpPr>
            <a:cxnSpLocks/>
          </p:cNvCxnSpPr>
          <p:nvPr/>
        </p:nvCxnSpPr>
        <p:spPr>
          <a:xfrm>
            <a:off x="11802893" y="4971915"/>
            <a:ext cx="0" cy="613924"/>
          </a:xfrm>
          <a:prstGeom prst="line">
            <a:avLst/>
          </a:prstGeom>
          <a:ln w="63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0A06AB16-B113-0AC3-BF65-385085052DF3}"/>
              </a:ext>
            </a:extLst>
          </p:cNvPr>
          <p:cNvCxnSpPr>
            <a:cxnSpLocks/>
          </p:cNvCxnSpPr>
          <p:nvPr/>
        </p:nvCxnSpPr>
        <p:spPr>
          <a:xfrm flipH="1">
            <a:off x="8875539" y="4971915"/>
            <a:ext cx="4733" cy="782383"/>
          </a:xfrm>
          <a:prstGeom prst="line">
            <a:avLst/>
          </a:prstGeom>
          <a:ln w="63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6C79DF26-C995-8091-5565-5920280B453F}"/>
              </a:ext>
            </a:extLst>
          </p:cNvPr>
          <p:cNvCxnSpPr/>
          <p:nvPr/>
        </p:nvCxnSpPr>
        <p:spPr>
          <a:xfrm flipH="1" flipV="1">
            <a:off x="240632" y="2606843"/>
            <a:ext cx="2206963" cy="15008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E855FC05-4D96-1FEF-A7F4-94512067B123}"/>
              </a:ext>
            </a:extLst>
          </p:cNvPr>
          <p:cNvSpPr txBox="1"/>
          <p:nvPr/>
        </p:nvSpPr>
        <p:spPr>
          <a:xfrm rot="248526">
            <a:off x="291942" y="2383120"/>
            <a:ext cx="1400631" cy="246221"/>
          </a:xfrm>
          <a:prstGeom prst="rect">
            <a:avLst/>
          </a:prstGeom>
          <a:solidFill>
            <a:schemeClr val="bg1"/>
          </a:solidFill>
        </p:spPr>
        <p:txBody>
          <a:bodyPr wrap="square" lIns="0" tIns="60960" rIns="0" bIns="60960" rtlCol="0">
            <a:spAutoFit/>
          </a:bodyPr>
          <a:lstStyle/>
          <a:p>
            <a:pPr algn="ctr"/>
            <a:r>
              <a:rPr lang="en-US" sz="800" b="1" dirty="0"/>
              <a:t>Ground level</a:t>
            </a:r>
          </a:p>
        </p:txBody>
      </p:sp>
      <p:sp>
        <p:nvSpPr>
          <p:cNvPr id="95" name="TextBox 94">
            <a:extLst>
              <a:ext uri="{FF2B5EF4-FFF2-40B4-BE49-F238E27FC236}">
                <a16:creationId xmlns:a16="http://schemas.microsoft.com/office/drawing/2014/main" id="{483C66E0-F4B7-98D8-E3FF-62D94AAF68F2}"/>
              </a:ext>
            </a:extLst>
          </p:cNvPr>
          <p:cNvSpPr txBox="1"/>
          <p:nvPr/>
        </p:nvSpPr>
        <p:spPr>
          <a:xfrm rot="210373">
            <a:off x="2893472" y="1729464"/>
            <a:ext cx="2049117" cy="164212"/>
          </a:xfrm>
          <a:prstGeom prst="rect">
            <a:avLst/>
          </a:prstGeom>
          <a:solidFill>
            <a:schemeClr val="bg1"/>
          </a:solidFill>
        </p:spPr>
        <p:txBody>
          <a:bodyPr wrap="square" lIns="0" tIns="0" rIns="0" bIns="0" rtlCol="0" anchor="ctr" anchorCtr="0">
            <a:spAutoFit/>
          </a:bodyPr>
          <a:lstStyle/>
          <a:p>
            <a:pPr algn="ctr"/>
            <a:r>
              <a:rPr lang="en-US" sz="1067" b="1" dirty="0"/>
              <a:t>Space envelope for crane</a:t>
            </a:r>
          </a:p>
        </p:txBody>
      </p:sp>
      <p:sp>
        <p:nvSpPr>
          <p:cNvPr id="96" name="TextBox 95">
            <a:extLst>
              <a:ext uri="{FF2B5EF4-FFF2-40B4-BE49-F238E27FC236}">
                <a16:creationId xmlns:a16="http://schemas.microsoft.com/office/drawing/2014/main" id="{0F87419F-0600-D818-AFCD-4D8A0EF45394}"/>
              </a:ext>
            </a:extLst>
          </p:cNvPr>
          <p:cNvSpPr txBox="1"/>
          <p:nvPr/>
        </p:nvSpPr>
        <p:spPr>
          <a:xfrm rot="219044">
            <a:off x="2893345" y="2076535"/>
            <a:ext cx="2042076" cy="164212"/>
          </a:xfrm>
          <a:prstGeom prst="rect">
            <a:avLst/>
          </a:prstGeom>
          <a:solidFill>
            <a:schemeClr val="bg1"/>
          </a:solidFill>
        </p:spPr>
        <p:txBody>
          <a:bodyPr wrap="square" lIns="0" tIns="0" rIns="0" bIns="0" rtlCol="0" anchor="ctr" anchorCtr="0">
            <a:spAutoFit/>
          </a:bodyPr>
          <a:lstStyle/>
          <a:p>
            <a:pPr algn="ctr"/>
            <a:r>
              <a:rPr lang="en-US" sz="1067" b="1" dirty="0"/>
              <a:t>Space envelope for transport</a:t>
            </a:r>
          </a:p>
        </p:txBody>
      </p:sp>
      <p:sp>
        <p:nvSpPr>
          <p:cNvPr id="97" name="TextBox 96">
            <a:extLst>
              <a:ext uri="{FF2B5EF4-FFF2-40B4-BE49-F238E27FC236}">
                <a16:creationId xmlns:a16="http://schemas.microsoft.com/office/drawing/2014/main" id="{8F2AEE70-6203-17D7-9ECA-224EA0BC6598}"/>
              </a:ext>
            </a:extLst>
          </p:cNvPr>
          <p:cNvSpPr txBox="1"/>
          <p:nvPr/>
        </p:nvSpPr>
        <p:spPr>
          <a:xfrm rot="185337">
            <a:off x="2886134" y="2501972"/>
            <a:ext cx="2049117" cy="164212"/>
          </a:xfrm>
          <a:prstGeom prst="rect">
            <a:avLst/>
          </a:prstGeom>
          <a:solidFill>
            <a:schemeClr val="bg1"/>
          </a:solidFill>
        </p:spPr>
        <p:txBody>
          <a:bodyPr wrap="square" lIns="0" tIns="0" rIns="0" bIns="0" rtlCol="0" anchor="ctr" anchorCtr="0">
            <a:spAutoFit/>
          </a:bodyPr>
          <a:lstStyle/>
          <a:p>
            <a:pPr algn="ctr"/>
            <a:r>
              <a:rPr lang="en-US" sz="1067" b="1" dirty="0"/>
              <a:t>Space envelope for klystrons</a:t>
            </a:r>
          </a:p>
        </p:txBody>
      </p:sp>
      <p:sp>
        <p:nvSpPr>
          <p:cNvPr id="98" name="TextBox 97">
            <a:extLst>
              <a:ext uri="{FF2B5EF4-FFF2-40B4-BE49-F238E27FC236}">
                <a16:creationId xmlns:a16="http://schemas.microsoft.com/office/drawing/2014/main" id="{E21DB02C-2D78-9905-5CAF-3B0EC6EA27A2}"/>
              </a:ext>
            </a:extLst>
          </p:cNvPr>
          <p:cNvSpPr txBox="1"/>
          <p:nvPr/>
        </p:nvSpPr>
        <p:spPr>
          <a:xfrm>
            <a:off x="5041583" y="1348138"/>
            <a:ext cx="2049117" cy="164212"/>
          </a:xfrm>
          <a:prstGeom prst="rect">
            <a:avLst/>
          </a:prstGeom>
          <a:solidFill>
            <a:schemeClr val="bg1"/>
          </a:solidFill>
        </p:spPr>
        <p:txBody>
          <a:bodyPr wrap="square" lIns="0" tIns="0" rIns="0" bIns="0" rtlCol="0" anchor="ctr" anchorCtr="0">
            <a:spAutoFit/>
          </a:bodyPr>
          <a:lstStyle/>
          <a:p>
            <a:pPr algn="ctr"/>
            <a:r>
              <a:rPr lang="en-US" sz="1067" b="1" dirty="0"/>
              <a:t>Space envelope for lightening</a:t>
            </a:r>
          </a:p>
        </p:txBody>
      </p:sp>
      <p:sp>
        <p:nvSpPr>
          <p:cNvPr id="99" name="TextBox 98">
            <a:extLst>
              <a:ext uri="{FF2B5EF4-FFF2-40B4-BE49-F238E27FC236}">
                <a16:creationId xmlns:a16="http://schemas.microsoft.com/office/drawing/2014/main" id="{2F4B7EDF-7E2D-2A70-1447-F2EB71800498}"/>
              </a:ext>
            </a:extLst>
          </p:cNvPr>
          <p:cNvSpPr txBox="1"/>
          <p:nvPr/>
        </p:nvSpPr>
        <p:spPr>
          <a:xfrm>
            <a:off x="457322" y="1457105"/>
            <a:ext cx="1227801" cy="492635"/>
          </a:xfrm>
          <a:prstGeom prst="rect">
            <a:avLst/>
          </a:prstGeom>
          <a:solidFill>
            <a:schemeClr val="bg1"/>
          </a:solidFill>
        </p:spPr>
        <p:txBody>
          <a:bodyPr wrap="square" lIns="0" tIns="0" rIns="0" bIns="0" rtlCol="0" anchor="ctr" anchorCtr="0">
            <a:spAutoFit/>
          </a:bodyPr>
          <a:lstStyle/>
          <a:p>
            <a:pPr algn="ctr"/>
            <a:r>
              <a:rPr lang="en-US" sz="1067" b="1" dirty="0"/>
              <a:t>Space envelope for cooling and ventilation</a:t>
            </a:r>
          </a:p>
        </p:txBody>
      </p:sp>
      <p:sp>
        <p:nvSpPr>
          <p:cNvPr id="100" name="TextBox 99">
            <a:extLst>
              <a:ext uri="{FF2B5EF4-FFF2-40B4-BE49-F238E27FC236}">
                <a16:creationId xmlns:a16="http://schemas.microsoft.com/office/drawing/2014/main" id="{362008DE-405B-23D2-7611-324712BB20E8}"/>
              </a:ext>
            </a:extLst>
          </p:cNvPr>
          <p:cNvSpPr txBox="1"/>
          <p:nvPr/>
        </p:nvSpPr>
        <p:spPr>
          <a:xfrm>
            <a:off x="10469042" y="613377"/>
            <a:ext cx="981565" cy="143565"/>
          </a:xfrm>
          <a:prstGeom prst="rect">
            <a:avLst/>
          </a:prstGeom>
          <a:solidFill>
            <a:schemeClr val="bg1"/>
          </a:solidFill>
        </p:spPr>
        <p:txBody>
          <a:bodyPr wrap="square" tIns="0" bIns="0" rtlCol="0">
            <a:spAutoFit/>
          </a:bodyPr>
          <a:lstStyle/>
          <a:p>
            <a:pPr algn="ctr"/>
            <a:r>
              <a:rPr lang="en-US" sz="933" i="1" dirty="0"/>
              <a:t>Downstream</a:t>
            </a:r>
          </a:p>
        </p:txBody>
      </p:sp>
      <p:cxnSp>
        <p:nvCxnSpPr>
          <p:cNvPr id="102" name="Straight Arrow Connector 101">
            <a:extLst>
              <a:ext uri="{FF2B5EF4-FFF2-40B4-BE49-F238E27FC236}">
                <a16:creationId xmlns:a16="http://schemas.microsoft.com/office/drawing/2014/main" id="{4F5D9D74-9605-3ABB-F05C-16B37CEC667E}"/>
              </a:ext>
            </a:extLst>
          </p:cNvPr>
          <p:cNvCxnSpPr>
            <a:cxnSpLocks/>
          </p:cNvCxnSpPr>
          <p:nvPr/>
        </p:nvCxnSpPr>
        <p:spPr>
          <a:xfrm flipH="1" flipV="1">
            <a:off x="10524400" y="836135"/>
            <a:ext cx="776051" cy="44559"/>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8688C7EC-3261-69B7-4BA5-3EA2CCA570E3}"/>
              </a:ext>
            </a:extLst>
          </p:cNvPr>
          <p:cNvSpPr txBox="1"/>
          <p:nvPr/>
        </p:nvSpPr>
        <p:spPr>
          <a:xfrm>
            <a:off x="10180090" y="5721094"/>
            <a:ext cx="749476" cy="123111"/>
          </a:xfrm>
          <a:prstGeom prst="rect">
            <a:avLst/>
          </a:prstGeom>
          <a:solidFill>
            <a:schemeClr val="bg1"/>
          </a:solidFill>
        </p:spPr>
        <p:txBody>
          <a:bodyPr wrap="square" lIns="0" tIns="0" rIns="0" bIns="0" rtlCol="0">
            <a:spAutoFit/>
          </a:bodyPr>
          <a:lstStyle/>
          <a:p>
            <a:pPr algn="ctr"/>
            <a:r>
              <a:rPr lang="fr-CH" sz="800" b="1" dirty="0"/>
              <a:t>Beam dump</a:t>
            </a:r>
            <a:endParaRPr lang="en-GB" sz="800" b="1" dirty="0"/>
          </a:p>
        </p:txBody>
      </p:sp>
      <p:sp>
        <p:nvSpPr>
          <p:cNvPr id="2" name="Espace réservé du pied de page 4">
            <a:extLst>
              <a:ext uri="{FF2B5EF4-FFF2-40B4-BE49-F238E27FC236}">
                <a16:creationId xmlns:a16="http://schemas.microsoft.com/office/drawing/2014/main" id="{4DBD303D-0D65-5997-BCD7-5F9A3D71044A}"/>
              </a:ext>
            </a:extLst>
          </p:cNvPr>
          <p:cNvSpPr>
            <a:spLocks noGrp="1"/>
          </p:cNvSpPr>
          <p:nvPr>
            <p:ph type="ftr" sz="quarter" idx="3"/>
          </p:nvPr>
        </p:nvSpPr>
        <p:spPr>
          <a:xfrm>
            <a:off x="1879600" y="6442315"/>
            <a:ext cx="8432800" cy="365125"/>
          </a:xfrm>
          <a:prstGeom prst="rect">
            <a:avLst/>
          </a:prstGeom>
        </p:spPr>
        <p:txBody>
          <a:bodyPr lIns="0" tIns="0" rIns="0" bIns="0"/>
          <a:lstStyle>
            <a:lvl1pPr>
              <a:defRPr sz="1600">
                <a:latin typeface="Arial Narrow"/>
                <a:cs typeface="Arial Narrow"/>
              </a:defRPr>
            </a:lvl1pPr>
          </a:lstStyle>
          <a:p>
            <a:pPr algn="ctr"/>
            <a:r>
              <a:rPr lang="en-US" dirty="0"/>
              <a:t>Lukasz Krzempek – IMCC: Demonstrator Workshop 31 October 2024</a:t>
            </a:r>
            <a:endParaRPr lang="en-GB" dirty="0"/>
          </a:p>
        </p:txBody>
      </p:sp>
    </p:spTree>
    <p:extLst>
      <p:ext uri="{BB962C8B-B14F-4D97-AF65-F5344CB8AC3E}">
        <p14:creationId xmlns:p14="http://schemas.microsoft.com/office/powerpoint/2010/main" val="38563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69" grpId="0" animBg="1"/>
      <p:bldP spid="77" grpId="0"/>
      <p:bldP spid="95" grpId="0" animBg="1"/>
      <p:bldP spid="96" grpId="0" animBg="1"/>
      <p:bldP spid="97" grpId="0" animBg="1"/>
      <p:bldP spid="98" grpId="0" animBg="1"/>
      <p:bldP spid="99" grpId="0" animBg="1"/>
      <p:bldP spid="10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9E7AA7-ED3F-DA17-8836-B8555A7A4F23}"/>
              </a:ext>
            </a:extLst>
          </p:cNvPr>
          <p:cNvSpPr>
            <a:spLocks noGrp="1"/>
          </p:cNvSpPr>
          <p:nvPr>
            <p:ph type="sldNum" sz="quarter" idx="4"/>
          </p:nvPr>
        </p:nvSpPr>
        <p:spPr/>
        <p:txBody>
          <a:bodyPr/>
          <a:lstStyle/>
          <a:p>
            <a:fld id="{974172A1-1CBF-0B40-9234-7D4D80EC19EA}" type="slidenum">
              <a:rPr lang="en-GB" smtClean="0"/>
              <a:pPr/>
              <a:t>13</a:t>
            </a:fld>
            <a:endParaRPr lang="en-GB" dirty="0"/>
          </a:p>
        </p:txBody>
      </p:sp>
      <p:sp>
        <p:nvSpPr>
          <p:cNvPr id="5" name="Titre 4">
            <a:extLst>
              <a:ext uri="{FF2B5EF4-FFF2-40B4-BE49-F238E27FC236}">
                <a16:creationId xmlns:a16="http://schemas.microsoft.com/office/drawing/2014/main" id="{C531F8D6-BA8B-BF5F-C58F-9E09F01C0165}"/>
              </a:ext>
            </a:extLst>
          </p:cNvPr>
          <p:cNvSpPr>
            <a:spLocks noGrp="1"/>
          </p:cNvSpPr>
          <p:nvPr>
            <p:ph type="title"/>
          </p:nvPr>
        </p:nvSpPr>
        <p:spPr>
          <a:xfrm>
            <a:off x="1422400" y="54849"/>
            <a:ext cx="9042400" cy="561545"/>
          </a:xfrm>
        </p:spPr>
        <p:txBody>
          <a:bodyPr/>
          <a:lstStyle/>
          <a:p>
            <a:r>
              <a:rPr lang="en-US" dirty="0"/>
              <a:t>Integration – required service building</a:t>
            </a:r>
            <a:endParaRPr lang="en-GB" dirty="0"/>
          </a:p>
        </p:txBody>
      </p:sp>
      <p:pic>
        <p:nvPicPr>
          <p:cNvPr id="6" name="Picture 5">
            <a:extLst>
              <a:ext uri="{FF2B5EF4-FFF2-40B4-BE49-F238E27FC236}">
                <a16:creationId xmlns:a16="http://schemas.microsoft.com/office/drawing/2014/main" id="{CB2421DB-BA86-0A43-C945-1DEE49F35F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4795" y="559999"/>
            <a:ext cx="2257904" cy="2082584"/>
          </a:xfrm>
          <a:prstGeom prst="rect">
            <a:avLst/>
          </a:prstGeom>
          <a:noFill/>
          <a:ln>
            <a:noFill/>
          </a:ln>
        </p:spPr>
      </p:pic>
      <p:pic>
        <p:nvPicPr>
          <p:cNvPr id="7" name="Picture 6">
            <a:extLst>
              <a:ext uri="{FF2B5EF4-FFF2-40B4-BE49-F238E27FC236}">
                <a16:creationId xmlns:a16="http://schemas.microsoft.com/office/drawing/2014/main" id="{5FCD69AE-453C-317C-14B1-A917F159C4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2620" y="3113594"/>
            <a:ext cx="1966565" cy="3326817"/>
          </a:xfrm>
          <a:prstGeom prst="rect">
            <a:avLst/>
          </a:prstGeom>
          <a:noFill/>
          <a:ln>
            <a:noFill/>
          </a:ln>
        </p:spPr>
      </p:pic>
      <p:pic>
        <p:nvPicPr>
          <p:cNvPr id="8" name="Picture 7">
            <a:extLst>
              <a:ext uri="{FF2B5EF4-FFF2-40B4-BE49-F238E27FC236}">
                <a16:creationId xmlns:a16="http://schemas.microsoft.com/office/drawing/2014/main" id="{F4A02E01-EED5-0320-10DA-B2399EED60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6213" y="1028734"/>
            <a:ext cx="3780499" cy="1744373"/>
          </a:xfrm>
          <a:prstGeom prst="rect">
            <a:avLst/>
          </a:prstGeom>
          <a:noFill/>
          <a:ln>
            <a:noFill/>
          </a:ln>
        </p:spPr>
      </p:pic>
      <p:graphicFrame>
        <p:nvGraphicFramePr>
          <p:cNvPr id="9" name="Table 8">
            <a:extLst>
              <a:ext uri="{FF2B5EF4-FFF2-40B4-BE49-F238E27FC236}">
                <a16:creationId xmlns:a16="http://schemas.microsoft.com/office/drawing/2014/main" id="{4E6A231C-D95A-B449-3312-4A2E40FFCBBC}"/>
              </a:ext>
            </a:extLst>
          </p:cNvPr>
          <p:cNvGraphicFramePr>
            <a:graphicFrameLocks noGrp="1"/>
          </p:cNvGraphicFramePr>
          <p:nvPr/>
        </p:nvGraphicFramePr>
        <p:xfrm>
          <a:off x="202449" y="1143962"/>
          <a:ext cx="5207302" cy="1151343"/>
        </p:xfrm>
        <a:graphic>
          <a:graphicData uri="http://schemas.openxmlformats.org/drawingml/2006/table">
            <a:tbl>
              <a:tblPr firstRow="1" bandRow="1">
                <a:tableStyleId>{5C22544A-7EE6-4342-B048-85BDC9FD1C3A}</a:tableStyleId>
              </a:tblPr>
              <a:tblGrid>
                <a:gridCol w="1962312">
                  <a:extLst>
                    <a:ext uri="{9D8B030D-6E8A-4147-A177-3AD203B41FA5}">
                      <a16:colId xmlns:a16="http://schemas.microsoft.com/office/drawing/2014/main" val="1803864359"/>
                    </a:ext>
                  </a:extLst>
                </a:gridCol>
                <a:gridCol w="1709409">
                  <a:extLst>
                    <a:ext uri="{9D8B030D-6E8A-4147-A177-3AD203B41FA5}">
                      <a16:colId xmlns:a16="http://schemas.microsoft.com/office/drawing/2014/main" val="3658015332"/>
                    </a:ext>
                  </a:extLst>
                </a:gridCol>
                <a:gridCol w="1535581">
                  <a:extLst>
                    <a:ext uri="{9D8B030D-6E8A-4147-A177-3AD203B41FA5}">
                      <a16:colId xmlns:a16="http://schemas.microsoft.com/office/drawing/2014/main" val="2652038300"/>
                    </a:ext>
                  </a:extLst>
                </a:gridCol>
              </a:tblGrid>
              <a:tr h="506591">
                <a:tc>
                  <a:txBody>
                    <a:bodyPr/>
                    <a:lstStyle/>
                    <a:p>
                      <a:pPr algn="ctr"/>
                      <a:r>
                        <a:rPr lang="en-US" sz="1100" noProof="0" dirty="0"/>
                        <a:t>Parameters of integrated </a:t>
                      </a:r>
                      <a:r>
                        <a:rPr lang="fr-CH" sz="1100" dirty="0"/>
                        <a:t>klystron</a:t>
                      </a:r>
                      <a:endParaRPr lang="en-GB" sz="1100" dirty="0"/>
                    </a:p>
                  </a:txBody>
                  <a:tcPr marL="121920" marR="121920" marT="60960" marB="60960" anchor="ctr"/>
                </a:tc>
                <a:tc>
                  <a:txBody>
                    <a:bodyPr/>
                    <a:lstStyle/>
                    <a:p>
                      <a:pPr algn="ctr"/>
                      <a:r>
                        <a:rPr lang="en-US" sz="1100" noProof="0" dirty="0"/>
                        <a:t>Units</a:t>
                      </a:r>
                    </a:p>
                  </a:txBody>
                  <a:tcPr marL="121920" marR="121920" marT="60960" marB="60960" anchor="ctr"/>
                </a:tc>
                <a:tc>
                  <a:txBody>
                    <a:bodyPr/>
                    <a:lstStyle/>
                    <a:p>
                      <a:pPr algn="ctr"/>
                      <a:r>
                        <a:rPr lang="fr-CH" sz="1100" dirty="0"/>
                        <a:t>CERN specification</a:t>
                      </a:r>
                      <a:endParaRPr lang="en-GB" sz="1100" dirty="0"/>
                    </a:p>
                  </a:txBody>
                  <a:tcPr marL="121920" marR="121920" marT="60960" marB="60960" anchor="ctr"/>
                </a:tc>
                <a:extLst>
                  <a:ext uri="{0D108BD9-81ED-4DB2-BD59-A6C34878D82A}">
                    <a16:rowId xmlns:a16="http://schemas.microsoft.com/office/drawing/2014/main" val="712874601"/>
                  </a:ext>
                </a:extLst>
              </a:tr>
              <a:tr h="322376">
                <a:tc>
                  <a:txBody>
                    <a:bodyPr/>
                    <a:lstStyle/>
                    <a:p>
                      <a:pPr algn="ctr"/>
                      <a:r>
                        <a:rPr lang="en-US" sz="1100" noProof="0" dirty="0"/>
                        <a:t>RF frequency</a:t>
                      </a:r>
                    </a:p>
                  </a:txBody>
                  <a:tcPr marL="121920" marR="121920" marT="60960" marB="60960" anchor="ctr"/>
                </a:tc>
                <a:tc>
                  <a:txBody>
                    <a:bodyPr/>
                    <a:lstStyle/>
                    <a:p>
                      <a:pPr algn="ctr"/>
                      <a:r>
                        <a:rPr lang="fr-CH" sz="1100" dirty="0"/>
                        <a:t>MHz</a:t>
                      </a:r>
                      <a:endParaRPr lang="en-GB" sz="1100" dirty="0"/>
                    </a:p>
                  </a:txBody>
                  <a:tcPr marL="121920" marR="121920" marT="60960" marB="60960" anchor="ctr"/>
                </a:tc>
                <a:tc>
                  <a:txBody>
                    <a:bodyPr/>
                    <a:lstStyle/>
                    <a:p>
                      <a:pPr algn="ctr"/>
                      <a:r>
                        <a:rPr lang="fr-CH" sz="1100" dirty="0"/>
                        <a:t>999.516</a:t>
                      </a:r>
                      <a:endParaRPr lang="en-GB" sz="1100" dirty="0"/>
                    </a:p>
                  </a:txBody>
                  <a:tcPr marL="121920" marR="121920" marT="60960" marB="60960" anchor="ctr"/>
                </a:tc>
                <a:extLst>
                  <a:ext uri="{0D108BD9-81ED-4DB2-BD59-A6C34878D82A}">
                    <a16:rowId xmlns:a16="http://schemas.microsoft.com/office/drawing/2014/main" val="2753715675"/>
                  </a:ext>
                </a:extLst>
              </a:tr>
              <a:tr h="322376">
                <a:tc>
                  <a:txBody>
                    <a:bodyPr/>
                    <a:lstStyle/>
                    <a:p>
                      <a:pPr algn="ctr"/>
                      <a:r>
                        <a:rPr lang="en-US" sz="1100" noProof="0" dirty="0"/>
                        <a:t>Peak RF power</a:t>
                      </a:r>
                    </a:p>
                  </a:txBody>
                  <a:tcPr marL="121920" marR="121920" marT="60960" marB="60960" anchor="ctr"/>
                </a:tc>
                <a:tc>
                  <a:txBody>
                    <a:bodyPr/>
                    <a:lstStyle/>
                    <a:p>
                      <a:pPr algn="ctr"/>
                      <a:r>
                        <a:rPr lang="fr-CH" sz="1100" dirty="0"/>
                        <a:t>MW</a:t>
                      </a:r>
                      <a:endParaRPr lang="en-GB" sz="1100" dirty="0"/>
                    </a:p>
                  </a:txBody>
                  <a:tcPr marL="121920" marR="121920" marT="60960" marB="60960" anchor="ctr"/>
                </a:tc>
                <a:tc>
                  <a:txBody>
                    <a:bodyPr/>
                    <a:lstStyle/>
                    <a:p>
                      <a:pPr algn="ctr"/>
                      <a:r>
                        <a:rPr lang="fr-CH" sz="1100" dirty="0"/>
                        <a:t>20</a:t>
                      </a:r>
                      <a:endParaRPr lang="en-GB" sz="1100" dirty="0"/>
                    </a:p>
                  </a:txBody>
                  <a:tcPr marL="121920" marR="121920" marT="60960" marB="60960" anchor="ctr"/>
                </a:tc>
                <a:extLst>
                  <a:ext uri="{0D108BD9-81ED-4DB2-BD59-A6C34878D82A}">
                    <a16:rowId xmlns:a16="http://schemas.microsoft.com/office/drawing/2014/main" val="815668864"/>
                  </a:ext>
                </a:extLst>
              </a:tr>
            </a:tbl>
          </a:graphicData>
        </a:graphic>
      </p:graphicFrame>
      <p:cxnSp>
        <p:nvCxnSpPr>
          <p:cNvPr id="10" name="Straight Arrow Connector 9">
            <a:extLst>
              <a:ext uri="{FF2B5EF4-FFF2-40B4-BE49-F238E27FC236}">
                <a16:creationId xmlns:a16="http://schemas.microsoft.com/office/drawing/2014/main" id="{EC6FA568-F1BD-F907-DCB9-118805B6808F}"/>
              </a:ext>
            </a:extLst>
          </p:cNvPr>
          <p:cNvCxnSpPr>
            <a:cxnSpLocks/>
          </p:cNvCxnSpPr>
          <p:nvPr/>
        </p:nvCxnSpPr>
        <p:spPr>
          <a:xfrm flipH="1" flipV="1">
            <a:off x="8688288" y="708615"/>
            <a:ext cx="3154776" cy="944283"/>
          </a:xfrm>
          <a:prstGeom prst="straightConnector1">
            <a:avLst/>
          </a:prstGeom>
          <a:ln w="6350">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EBC0DAC-C681-0395-FD58-23038D377D10}"/>
              </a:ext>
            </a:extLst>
          </p:cNvPr>
          <p:cNvSpPr txBox="1"/>
          <p:nvPr/>
        </p:nvSpPr>
        <p:spPr>
          <a:xfrm>
            <a:off x="10007030" y="856703"/>
            <a:ext cx="630857" cy="246221"/>
          </a:xfrm>
          <a:prstGeom prst="rect">
            <a:avLst/>
          </a:prstGeom>
          <a:noFill/>
        </p:spPr>
        <p:txBody>
          <a:bodyPr wrap="square" tIns="0" bIns="0" rtlCol="0">
            <a:spAutoFit/>
          </a:bodyPr>
          <a:lstStyle/>
          <a:p>
            <a:pPr algn="ctr"/>
            <a:r>
              <a:rPr lang="fr-CH" sz="1333" dirty="0"/>
              <a:t>44m</a:t>
            </a:r>
            <a:r>
              <a:rPr lang="fr-CH" sz="1600" dirty="0"/>
              <a:t> </a:t>
            </a:r>
            <a:endParaRPr lang="en-GB" sz="1600" dirty="0"/>
          </a:p>
        </p:txBody>
      </p:sp>
      <p:sp>
        <p:nvSpPr>
          <p:cNvPr id="12" name="Espace réservé du contenu 1">
            <a:extLst>
              <a:ext uri="{FF2B5EF4-FFF2-40B4-BE49-F238E27FC236}">
                <a16:creationId xmlns:a16="http://schemas.microsoft.com/office/drawing/2014/main" id="{5BC74556-25E1-A26F-07EA-A767AB88F585}"/>
              </a:ext>
            </a:extLst>
          </p:cNvPr>
          <p:cNvSpPr txBox="1">
            <a:spLocks/>
          </p:cNvSpPr>
          <p:nvPr/>
        </p:nvSpPr>
        <p:spPr>
          <a:xfrm>
            <a:off x="375058" y="4632628"/>
            <a:ext cx="6393623" cy="1741739"/>
          </a:xfrm>
          <a:prstGeom prst="rect">
            <a:avLst/>
          </a:prstGeom>
        </p:spPr>
        <p:txBody>
          <a:bodyPr>
            <a:normAutofit/>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67" dirty="0">
                <a:latin typeface="+mj-lt"/>
              </a:rPr>
              <a:t>Conclusions</a:t>
            </a:r>
          </a:p>
          <a:p>
            <a:pPr marL="552593" lvl="1" indent="-228594"/>
            <a:r>
              <a:rPr lang="en-US" sz="1333" dirty="0">
                <a:latin typeface="+mj-lt"/>
              </a:rPr>
              <a:t>Conservative approach has been applied in terms of space envelope</a:t>
            </a:r>
          </a:p>
          <a:p>
            <a:pPr marL="552593" lvl="1" indent="-228594"/>
            <a:r>
              <a:rPr lang="en-US" sz="1333" dirty="0">
                <a:latin typeface="+mj-lt"/>
              </a:rPr>
              <a:t>Quantity and space envelope required for klystrons assembly will depend on the final definition of RF frequency and power</a:t>
            </a:r>
          </a:p>
          <a:p>
            <a:pPr marL="552593" lvl="1" indent="-228594"/>
            <a:r>
              <a:rPr lang="en-US" sz="1333" dirty="0">
                <a:latin typeface="+mj-lt"/>
              </a:rPr>
              <a:t>Installation/maintenance scenario gives partial input on transport requirements of service building crane</a:t>
            </a:r>
            <a:endParaRPr lang="fr-CH" sz="3200" dirty="0">
              <a:latin typeface="+mj-lt"/>
            </a:endParaRPr>
          </a:p>
          <a:p>
            <a:pPr marL="0" indent="0">
              <a:buNone/>
            </a:pPr>
            <a:endParaRPr lang="en-US" sz="3733" dirty="0">
              <a:latin typeface="+mj-lt"/>
            </a:endParaRPr>
          </a:p>
        </p:txBody>
      </p:sp>
      <p:sp>
        <p:nvSpPr>
          <p:cNvPr id="17" name="TextBox 16">
            <a:extLst>
              <a:ext uri="{FF2B5EF4-FFF2-40B4-BE49-F238E27FC236}">
                <a16:creationId xmlns:a16="http://schemas.microsoft.com/office/drawing/2014/main" id="{717DF2B0-56BC-FCA8-72F6-4B36F6BD3A7D}"/>
              </a:ext>
            </a:extLst>
          </p:cNvPr>
          <p:cNvSpPr txBox="1"/>
          <p:nvPr/>
        </p:nvSpPr>
        <p:spPr>
          <a:xfrm>
            <a:off x="4868826" y="618575"/>
            <a:ext cx="918908" cy="143565"/>
          </a:xfrm>
          <a:prstGeom prst="rect">
            <a:avLst/>
          </a:prstGeom>
          <a:solidFill>
            <a:schemeClr val="bg1"/>
          </a:solidFill>
        </p:spPr>
        <p:txBody>
          <a:bodyPr wrap="square" tIns="0" bIns="0" rtlCol="0">
            <a:spAutoFit/>
          </a:bodyPr>
          <a:lstStyle/>
          <a:p>
            <a:pPr algn="ctr"/>
            <a:r>
              <a:rPr lang="en-US" sz="933" i="1" dirty="0"/>
              <a:t>Modulator</a:t>
            </a:r>
          </a:p>
        </p:txBody>
      </p:sp>
      <p:sp>
        <p:nvSpPr>
          <p:cNvPr id="18" name="TextBox 17">
            <a:extLst>
              <a:ext uri="{FF2B5EF4-FFF2-40B4-BE49-F238E27FC236}">
                <a16:creationId xmlns:a16="http://schemas.microsoft.com/office/drawing/2014/main" id="{FA5F1A09-AACB-1924-A6B7-528429166563}"/>
              </a:ext>
            </a:extLst>
          </p:cNvPr>
          <p:cNvSpPr txBox="1"/>
          <p:nvPr/>
        </p:nvSpPr>
        <p:spPr>
          <a:xfrm>
            <a:off x="6820323" y="2504791"/>
            <a:ext cx="1114799" cy="143565"/>
          </a:xfrm>
          <a:prstGeom prst="rect">
            <a:avLst/>
          </a:prstGeom>
          <a:solidFill>
            <a:schemeClr val="bg1"/>
          </a:solidFill>
        </p:spPr>
        <p:txBody>
          <a:bodyPr wrap="square" tIns="0" bIns="0" rtlCol="0">
            <a:spAutoFit/>
          </a:bodyPr>
          <a:lstStyle/>
          <a:p>
            <a:pPr algn="ctr"/>
            <a:r>
              <a:rPr lang="en-US" sz="933" i="1" dirty="0"/>
              <a:t>2x control rack</a:t>
            </a:r>
          </a:p>
        </p:txBody>
      </p:sp>
      <p:cxnSp>
        <p:nvCxnSpPr>
          <p:cNvPr id="19" name="Straight Arrow Connector 18">
            <a:extLst>
              <a:ext uri="{FF2B5EF4-FFF2-40B4-BE49-F238E27FC236}">
                <a16:creationId xmlns:a16="http://schemas.microsoft.com/office/drawing/2014/main" id="{712069B2-C93B-27C0-6FC5-176E3BBCD82D}"/>
              </a:ext>
            </a:extLst>
          </p:cNvPr>
          <p:cNvCxnSpPr>
            <a:cxnSpLocks/>
          </p:cNvCxnSpPr>
          <p:nvPr/>
        </p:nvCxnSpPr>
        <p:spPr>
          <a:xfrm flipH="1">
            <a:off x="11269134" y="1973016"/>
            <a:ext cx="632621" cy="804051"/>
          </a:xfrm>
          <a:prstGeom prst="straightConnector1">
            <a:avLst/>
          </a:prstGeom>
          <a:ln w="6350">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BBD16E8-3301-1464-51B0-FB4A47F481F4}"/>
              </a:ext>
            </a:extLst>
          </p:cNvPr>
          <p:cNvCxnSpPr>
            <a:cxnSpLocks/>
          </p:cNvCxnSpPr>
          <p:nvPr/>
        </p:nvCxnSpPr>
        <p:spPr>
          <a:xfrm flipH="1">
            <a:off x="11671052" y="3353358"/>
            <a:ext cx="4217" cy="1279271"/>
          </a:xfrm>
          <a:prstGeom prst="straightConnector1">
            <a:avLst/>
          </a:prstGeom>
          <a:ln w="6350">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891B5F36-C368-FFD9-F745-CCCF75093FB8}"/>
              </a:ext>
            </a:extLst>
          </p:cNvPr>
          <p:cNvSpPr txBox="1"/>
          <p:nvPr/>
        </p:nvSpPr>
        <p:spPr>
          <a:xfrm>
            <a:off x="9897885" y="3647619"/>
            <a:ext cx="1251379" cy="287130"/>
          </a:xfrm>
          <a:prstGeom prst="rect">
            <a:avLst/>
          </a:prstGeom>
          <a:solidFill>
            <a:schemeClr val="bg1"/>
          </a:solidFill>
        </p:spPr>
        <p:txBody>
          <a:bodyPr wrap="square" tIns="0" bIns="0" rtlCol="0">
            <a:spAutoFit/>
          </a:bodyPr>
          <a:lstStyle/>
          <a:p>
            <a:pPr algn="ctr"/>
            <a:r>
              <a:rPr lang="en-US" sz="933" i="1" dirty="0"/>
              <a:t>Required lifting range of 3.3m</a:t>
            </a:r>
          </a:p>
        </p:txBody>
      </p:sp>
      <p:sp>
        <p:nvSpPr>
          <p:cNvPr id="26" name="TextBox 25">
            <a:extLst>
              <a:ext uri="{FF2B5EF4-FFF2-40B4-BE49-F238E27FC236}">
                <a16:creationId xmlns:a16="http://schemas.microsoft.com/office/drawing/2014/main" id="{7F5E2EBE-0625-C5EB-B728-25AFF02D90E8}"/>
              </a:ext>
            </a:extLst>
          </p:cNvPr>
          <p:cNvSpPr txBox="1"/>
          <p:nvPr/>
        </p:nvSpPr>
        <p:spPr>
          <a:xfrm>
            <a:off x="11638925" y="4003519"/>
            <a:ext cx="630857" cy="205121"/>
          </a:xfrm>
          <a:prstGeom prst="rect">
            <a:avLst/>
          </a:prstGeom>
          <a:noFill/>
        </p:spPr>
        <p:txBody>
          <a:bodyPr wrap="square" tIns="0" bIns="0" rtlCol="0">
            <a:spAutoFit/>
          </a:bodyPr>
          <a:lstStyle/>
          <a:p>
            <a:pPr algn="ctr"/>
            <a:r>
              <a:rPr lang="fr-CH" sz="1333" dirty="0"/>
              <a:t>3.3m</a:t>
            </a:r>
            <a:endParaRPr lang="en-GB" sz="1600" dirty="0"/>
          </a:p>
        </p:txBody>
      </p:sp>
      <p:cxnSp>
        <p:nvCxnSpPr>
          <p:cNvPr id="28" name="Straight Connector 27">
            <a:extLst>
              <a:ext uri="{FF2B5EF4-FFF2-40B4-BE49-F238E27FC236}">
                <a16:creationId xmlns:a16="http://schemas.microsoft.com/office/drawing/2014/main" id="{F160491B-669F-FFFA-6C7B-ADC328AEAB02}"/>
              </a:ext>
            </a:extLst>
          </p:cNvPr>
          <p:cNvCxnSpPr>
            <a:cxnSpLocks/>
          </p:cNvCxnSpPr>
          <p:nvPr/>
        </p:nvCxnSpPr>
        <p:spPr>
          <a:xfrm flipH="1">
            <a:off x="11226879" y="3353357"/>
            <a:ext cx="592832" cy="0"/>
          </a:xfrm>
          <a:prstGeom prst="line">
            <a:avLst/>
          </a:prstGeom>
          <a:ln w="63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9B4CD69-5B5C-727C-4EC4-DE696CCE6FD3}"/>
              </a:ext>
            </a:extLst>
          </p:cNvPr>
          <p:cNvCxnSpPr>
            <a:cxnSpLocks/>
          </p:cNvCxnSpPr>
          <p:nvPr/>
        </p:nvCxnSpPr>
        <p:spPr>
          <a:xfrm flipH="1">
            <a:off x="11188854" y="4632628"/>
            <a:ext cx="630857" cy="0"/>
          </a:xfrm>
          <a:prstGeom prst="line">
            <a:avLst/>
          </a:prstGeom>
          <a:ln w="6350">
            <a:solidFill>
              <a:schemeClr val="accent5"/>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4340502-049C-8A82-FB81-5E3EEAB4FF0B}"/>
              </a:ext>
            </a:extLst>
          </p:cNvPr>
          <p:cNvSpPr txBox="1"/>
          <p:nvPr/>
        </p:nvSpPr>
        <p:spPr>
          <a:xfrm>
            <a:off x="11490745" y="2365094"/>
            <a:ext cx="630857" cy="246221"/>
          </a:xfrm>
          <a:prstGeom prst="rect">
            <a:avLst/>
          </a:prstGeom>
          <a:noFill/>
        </p:spPr>
        <p:txBody>
          <a:bodyPr wrap="square" tIns="0" bIns="0" rtlCol="0">
            <a:spAutoFit/>
          </a:bodyPr>
          <a:lstStyle/>
          <a:p>
            <a:pPr algn="ctr"/>
            <a:r>
              <a:rPr lang="fr-CH" sz="1333" dirty="0"/>
              <a:t>15m</a:t>
            </a:r>
            <a:r>
              <a:rPr lang="fr-CH" sz="1600" dirty="0"/>
              <a:t> </a:t>
            </a:r>
            <a:endParaRPr lang="en-GB" sz="1600" dirty="0"/>
          </a:p>
        </p:txBody>
      </p:sp>
      <p:sp>
        <p:nvSpPr>
          <p:cNvPr id="34" name="TextBox 33">
            <a:extLst>
              <a:ext uri="{FF2B5EF4-FFF2-40B4-BE49-F238E27FC236}">
                <a16:creationId xmlns:a16="http://schemas.microsoft.com/office/drawing/2014/main" id="{D25B888E-CB8F-3573-87DE-50FB9B3DA00F}"/>
              </a:ext>
            </a:extLst>
          </p:cNvPr>
          <p:cNvSpPr txBox="1"/>
          <p:nvPr/>
        </p:nvSpPr>
        <p:spPr>
          <a:xfrm>
            <a:off x="10854056" y="856703"/>
            <a:ext cx="1186171" cy="287130"/>
          </a:xfrm>
          <a:prstGeom prst="rect">
            <a:avLst/>
          </a:prstGeom>
        </p:spPr>
        <p:style>
          <a:lnRef idx="2">
            <a:schemeClr val="accent3"/>
          </a:lnRef>
          <a:fillRef idx="1">
            <a:schemeClr val="lt1"/>
          </a:fillRef>
          <a:effectRef idx="0">
            <a:schemeClr val="accent3"/>
          </a:effectRef>
          <a:fontRef idx="minor">
            <a:schemeClr val="dk1"/>
          </a:fontRef>
        </p:style>
        <p:txBody>
          <a:bodyPr wrap="square" tIns="0" bIns="0" rtlCol="0">
            <a:spAutoFit/>
          </a:bodyPr>
          <a:lstStyle/>
          <a:p>
            <a:pPr algn="ctr"/>
            <a:r>
              <a:rPr lang="en-US" sz="933" i="1" dirty="0"/>
              <a:t>Assembly of 34 klystrons</a:t>
            </a:r>
          </a:p>
        </p:txBody>
      </p:sp>
      <p:sp>
        <p:nvSpPr>
          <p:cNvPr id="35" name="TextBox 34">
            <a:extLst>
              <a:ext uri="{FF2B5EF4-FFF2-40B4-BE49-F238E27FC236}">
                <a16:creationId xmlns:a16="http://schemas.microsoft.com/office/drawing/2014/main" id="{F5A03902-EE6E-62A1-B5B6-01EEEAF510FD}"/>
              </a:ext>
            </a:extLst>
          </p:cNvPr>
          <p:cNvSpPr txBox="1"/>
          <p:nvPr/>
        </p:nvSpPr>
        <p:spPr>
          <a:xfrm>
            <a:off x="7329217" y="1143961"/>
            <a:ext cx="848344" cy="143565"/>
          </a:xfrm>
          <a:prstGeom prst="rect">
            <a:avLst/>
          </a:prstGeom>
          <a:solidFill>
            <a:schemeClr val="bg1"/>
          </a:solidFill>
        </p:spPr>
        <p:txBody>
          <a:bodyPr wrap="square" tIns="0" bIns="0" rtlCol="0">
            <a:spAutoFit/>
          </a:bodyPr>
          <a:lstStyle/>
          <a:p>
            <a:pPr algn="ctr"/>
            <a:r>
              <a:rPr lang="en-US" sz="933" i="1" dirty="0"/>
              <a:t>Circulator</a:t>
            </a:r>
          </a:p>
        </p:txBody>
      </p:sp>
      <p:sp>
        <p:nvSpPr>
          <p:cNvPr id="36" name="TextBox 35">
            <a:extLst>
              <a:ext uri="{FF2B5EF4-FFF2-40B4-BE49-F238E27FC236}">
                <a16:creationId xmlns:a16="http://schemas.microsoft.com/office/drawing/2014/main" id="{DC9BD218-98FA-9E5F-2C81-EBA1F559CAA4}"/>
              </a:ext>
            </a:extLst>
          </p:cNvPr>
          <p:cNvSpPr txBox="1"/>
          <p:nvPr/>
        </p:nvSpPr>
        <p:spPr>
          <a:xfrm>
            <a:off x="7153575" y="599192"/>
            <a:ext cx="781164" cy="143565"/>
          </a:xfrm>
          <a:prstGeom prst="rect">
            <a:avLst/>
          </a:prstGeom>
          <a:solidFill>
            <a:schemeClr val="bg1"/>
          </a:solidFill>
        </p:spPr>
        <p:txBody>
          <a:bodyPr wrap="square" tIns="0" bIns="0" rtlCol="0">
            <a:spAutoFit/>
          </a:bodyPr>
          <a:lstStyle/>
          <a:p>
            <a:pPr algn="ctr"/>
            <a:r>
              <a:rPr lang="en-US" sz="933" i="1" dirty="0"/>
              <a:t>Klystron</a:t>
            </a:r>
          </a:p>
        </p:txBody>
      </p:sp>
      <p:sp>
        <p:nvSpPr>
          <p:cNvPr id="37" name="TextBox 36">
            <a:extLst>
              <a:ext uri="{FF2B5EF4-FFF2-40B4-BE49-F238E27FC236}">
                <a16:creationId xmlns:a16="http://schemas.microsoft.com/office/drawing/2014/main" id="{57CF1DFD-8111-191C-BE12-EC71D599C781}"/>
              </a:ext>
            </a:extLst>
          </p:cNvPr>
          <p:cNvSpPr txBox="1"/>
          <p:nvPr/>
        </p:nvSpPr>
        <p:spPr>
          <a:xfrm>
            <a:off x="7833281" y="2310648"/>
            <a:ext cx="1285468" cy="143565"/>
          </a:xfrm>
          <a:prstGeom prst="rect">
            <a:avLst/>
          </a:prstGeom>
          <a:solidFill>
            <a:schemeClr val="bg1"/>
          </a:solidFill>
        </p:spPr>
        <p:txBody>
          <a:bodyPr wrap="square" tIns="0" bIns="0" rtlCol="0">
            <a:spAutoFit/>
          </a:bodyPr>
          <a:lstStyle/>
          <a:p>
            <a:pPr algn="ctr"/>
            <a:r>
              <a:rPr lang="en-US" sz="933" i="1" dirty="0"/>
              <a:t>Termination load</a:t>
            </a:r>
          </a:p>
        </p:txBody>
      </p:sp>
      <p:cxnSp>
        <p:nvCxnSpPr>
          <p:cNvPr id="39" name="Straight Arrow Connector 38">
            <a:extLst>
              <a:ext uri="{FF2B5EF4-FFF2-40B4-BE49-F238E27FC236}">
                <a16:creationId xmlns:a16="http://schemas.microsoft.com/office/drawing/2014/main" id="{B4F6CA93-377B-53BE-B782-34F8337BF307}"/>
              </a:ext>
            </a:extLst>
          </p:cNvPr>
          <p:cNvCxnSpPr>
            <a:cxnSpLocks/>
          </p:cNvCxnSpPr>
          <p:nvPr/>
        </p:nvCxnSpPr>
        <p:spPr>
          <a:xfrm flipH="1">
            <a:off x="7040977" y="730316"/>
            <a:ext cx="249207" cy="234577"/>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2864F42F-D1A8-37BD-69D5-05B78D5B98DC}"/>
              </a:ext>
            </a:extLst>
          </p:cNvPr>
          <p:cNvCxnSpPr>
            <a:cxnSpLocks/>
          </p:cNvCxnSpPr>
          <p:nvPr/>
        </p:nvCxnSpPr>
        <p:spPr>
          <a:xfrm flipH="1">
            <a:off x="7294950" y="1337945"/>
            <a:ext cx="249207" cy="234577"/>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E77F046-1E72-69AB-BCC9-0852E12A4332}"/>
              </a:ext>
            </a:extLst>
          </p:cNvPr>
          <p:cNvCxnSpPr>
            <a:cxnSpLocks/>
          </p:cNvCxnSpPr>
          <p:nvPr/>
        </p:nvCxnSpPr>
        <p:spPr>
          <a:xfrm>
            <a:off x="5603329" y="749860"/>
            <a:ext cx="256796" cy="234577"/>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A42572D-442A-020C-8AC9-5DD274943B45}"/>
              </a:ext>
            </a:extLst>
          </p:cNvPr>
          <p:cNvCxnSpPr>
            <a:cxnSpLocks/>
          </p:cNvCxnSpPr>
          <p:nvPr/>
        </p:nvCxnSpPr>
        <p:spPr>
          <a:xfrm flipH="1" flipV="1">
            <a:off x="6643747" y="2355631"/>
            <a:ext cx="320901" cy="197295"/>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AFA25F30-4487-9CB6-B041-14518AAF40FE}"/>
              </a:ext>
            </a:extLst>
          </p:cNvPr>
          <p:cNvCxnSpPr>
            <a:cxnSpLocks/>
          </p:cNvCxnSpPr>
          <p:nvPr/>
        </p:nvCxnSpPr>
        <p:spPr>
          <a:xfrm flipH="1" flipV="1">
            <a:off x="7695346" y="2129361"/>
            <a:ext cx="320901" cy="197295"/>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Espace réservé du contenu 1">
            <a:extLst>
              <a:ext uri="{FF2B5EF4-FFF2-40B4-BE49-F238E27FC236}">
                <a16:creationId xmlns:a16="http://schemas.microsoft.com/office/drawing/2014/main" id="{2A983FC0-DCC1-01C2-4455-7A337DCE93DC}"/>
              </a:ext>
            </a:extLst>
          </p:cNvPr>
          <p:cNvSpPr>
            <a:spLocks noGrp="1"/>
          </p:cNvSpPr>
          <p:nvPr>
            <p:ph sz="quarter" idx="12"/>
          </p:nvPr>
        </p:nvSpPr>
        <p:spPr>
          <a:xfrm>
            <a:off x="36893" y="847231"/>
            <a:ext cx="5780391" cy="284672"/>
          </a:xfrm>
        </p:spPr>
        <p:txBody>
          <a:bodyPr>
            <a:normAutofit fontScale="47500" lnSpcReduction="20000"/>
          </a:bodyPr>
          <a:lstStyle/>
          <a:p>
            <a:pPr marL="0" indent="0">
              <a:buNone/>
            </a:pPr>
            <a:r>
              <a:rPr lang="en-US" sz="2800" dirty="0">
                <a:latin typeface="+mj-lt"/>
              </a:rPr>
              <a:t>Integration study is based on CLIC RF L-band klystron (Canon E37503)</a:t>
            </a:r>
          </a:p>
          <a:p>
            <a:pPr marL="323999" lvl="1" indent="0">
              <a:buNone/>
            </a:pPr>
            <a:endParaRPr lang="fr-CH" dirty="0">
              <a:latin typeface="+mj-lt"/>
            </a:endParaRPr>
          </a:p>
        </p:txBody>
      </p:sp>
      <p:graphicFrame>
        <p:nvGraphicFramePr>
          <p:cNvPr id="50" name="Table 49">
            <a:extLst>
              <a:ext uri="{FF2B5EF4-FFF2-40B4-BE49-F238E27FC236}">
                <a16:creationId xmlns:a16="http://schemas.microsoft.com/office/drawing/2014/main" id="{4D837E7B-1543-B3CD-792C-867A4CF7272C}"/>
              </a:ext>
            </a:extLst>
          </p:cNvPr>
          <p:cNvGraphicFramePr>
            <a:graphicFrameLocks noGrp="1"/>
          </p:cNvGraphicFramePr>
          <p:nvPr/>
        </p:nvGraphicFramePr>
        <p:xfrm>
          <a:off x="194226" y="2379144"/>
          <a:ext cx="5215525" cy="2039336"/>
        </p:xfrm>
        <a:graphic>
          <a:graphicData uri="http://schemas.openxmlformats.org/drawingml/2006/table">
            <a:tbl>
              <a:tblPr firstRow="1" bandRow="1">
                <a:tableStyleId>{5C22544A-7EE6-4342-B048-85BDC9FD1C3A}</a:tableStyleId>
              </a:tblPr>
              <a:tblGrid>
                <a:gridCol w="1965337">
                  <a:extLst>
                    <a:ext uri="{9D8B030D-6E8A-4147-A177-3AD203B41FA5}">
                      <a16:colId xmlns:a16="http://schemas.microsoft.com/office/drawing/2014/main" val="1803864359"/>
                    </a:ext>
                  </a:extLst>
                </a:gridCol>
                <a:gridCol w="3250188">
                  <a:extLst>
                    <a:ext uri="{9D8B030D-6E8A-4147-A177-3AD203B41FA5}">
                      <a16:colId xmlns:a16="http://schemas.microsoft.com/office/drawing/2014/main" val="3658015332"/>
                    </a:ext>
                  </a:extLst>
                </a:gridCol>
              </a:tblGrid>
              <a:tr h="378176">
                <a:tc>
                  <a:txBody>
                    <a:bodyPr/>
                    <a:lstStyle/>
                    <a:p>
                      <a:pPr algn="ctr"/>
                      <a:r>
                        <a:rPr lang="fr-CH" sz="1100" dirty="0"/>
                        <a:t>Associated components</a:t>
                      </a:r>
                      <a:endParaRPr lang="en-GB" sz="1100" dirty="0"/>
                    </a:p>
                  </a:txBody>
                  <a:tcPr marL="121920" marR="121920" marT="60960" marB="60960" anchor="ctr"/>
                </a:tc>
                <a:tc>
                  <a:txBody>
                    <a:bodyPr/>
                    <a:lstStyle/>
                    <a:p>
                      <a:pPr algn="ctr"/>
                      <a:r>
                        <a:rPr lang="fr-CH" sz="1100" dirty="0"/>
                        <a:t>Type</a:t>
                      </a:r>
                      <a:endParaRPr lang="en-GB" sz="1100" dirty="0"/>
                    </a:p>
                  </a:txBody>
                  <a:tcPr marL="121920" marR="121920" marT="60960" marB="60960" anchor="ctr"/>
                </a:tc>
                <a:extLst>
                  <a:ext uri="{0D108BD9-81ED-4DB2-BD59-A6C34878D82A}">
                    <a16:rowId xmlns:a16="http://schemas.microsoft.com/office/drawing/2014/main" val="712874601"/>
                  </a:ext>
                </a:extLst>
              </a:tr>
              <a:tr h="447040">
                <a:tc>
                  <a:txBody>
                    <a:bodyPr/>
                    <a:lstStyle/>
                    <a:p>
                      <a:pPr algn="ctr"/>
                      <a:r>
                        <a:rPr lang="en-US" sz="1100" noProof="0" dirty="0"/>
                        <a:t>Modulator</a:t>
                      </a:r>
                    </a:p>
                  </a:txBody>
                  <a:tcPr marL="121920" marR="121920" marT="60960" marB="60960" anchor="ctr"/>
                </a:tc>
                <a:tc>
                  <a:txBody>
                    <a:bodyPr/>
                    <a:lstStyle/>
                    <a:p>
                      <a:pPr algn="ctr"/>
                      <a:r>
                        <a:rPr lang="en-US" sz="1100" noProof="0" dirty="0"/>
                        <a:t>CERN LINAC 4 type has been integrated (final size to be checked) </a:t>
                      </a:r>
                    </a:p>
                  </a:txBody>
                  <a:tcPr marL="121920" marR="121920" marT="60960" marB="60960" anchor="ctr"/>
                </a:tc>
                <a:extLst>
                  <a:ext uri="{0D108BD9-81ED-4DB2-BD59-A6C34878D82A}">
                    <a16:rowId xmlns:a16="http://schemas.microsoft.com/office/drawing/2014/main" val="2753715675"/>
                  </a:ext>
                </a:extLst>
              </a:tr>
              <a:tr h="609600">
                <a:tc>
                  <a:txBody>
                    <a:bodyPr/>
                    <a:lstStyle/>
                    <a:p>
                      <a:pPr algn="ctr"/>
                      <a:r>
                        <a:rPr lang="en-US" sz="1100" noProof="0" dirty="0"/>
                        <a:t>Circulator</a:t>
                      </a:r>
                    </a:p>
                  </a:txBody>
                  <a:tcPr marL="121920" marR="121920" marT="60960" marB="60960" anchor="ctr"/>
                </a:tc>
                <a:tc>
                  <a:txBody>
                    <a:bodyPr/>
                    <a:lstStyle/>
                    <a:p>
                      <a:pPr algn="ctr"/>
                      <a:r>
                        <a:rPr lang="en-US" sz="1100" noProof="0" dirty="0"/>
                        <a:t>Waveguide junction circulator </a:t>
                      </a:r>
                      <a:r>
                        <a:rPr lang="fr-CH" sz="1100" dirty="0"/>
                        <a:t>704.4 Mhz, 1.5 MW </a:t>
                      </a:r>
                      <a:r>
                        <a:rPr lang="en-US" sz="1100" noProof="0" dirty="0"/>
                        <a:t>peak, 100kW average (CPR1150) – SPL test place at CERN</a:t>
                      </a:r>
                    </a:p>
                  </a:txBody>
                  <a:tcPr marL="121920" marR="121920" marT="60960" marB="60960" anchor="ctr"/>
                </a:tc>
                <a:extLst>
                  <a:ext uri="{0D108BD9-81ED-4DB2-BD59-A6C34878D82A}">
                    <a16:rowId xmlns:a16="http://schemas.microsoft.com/office/drawing/2014/main" val="3481775851"/>
                  </a:ext>
                </a:extLst>
              </a:tr>
              <a:tr h="284480">
                <a:tc>
                  <a:txBody>
                    <a:bodyPr/>
                    <a:lstStyle/>
                    <a:p>
                      <a:pPr algn="ctr"/>
                      <a:r>
                        <a:rPr lang="en-US" sz="1100" noProof="0" dirty="0"/>
                        <a:t>RF waveguide</a:t>
                      </a:r>
                    </a:p>
                  </a:txBody>
                  <a:tcPr marL="121920" marR="121920" marT="60960" marB="60960" anchor="ctr"/>
                </a:tc>
                <a:tc rowSpan="2">
                  <a:txBody>
                    <a:bodyPr/>
                    <a:lstStyle/>
                    <a:p>
                      <a:pPr algn="ctr"/>
                      <a:r>
                        <a:rPr lang="en-US" sz="1100" u="sng" kern="1200" dirty="0">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WR1150 Waveguide Components On Microwave Techniques</a:t>
                      </a:r>
                      <a:endParaRPr lang="en-GB" sz="1100" dirty="0">
                        <a:solidFill>
                          <a:schemeClr val="accent2"/>
                        </a:solidFill>
                      </a:endParaRPr>
                    </a:p>
                  </a:txBody>
                  <a:tcPr marL="121920" marR="121920" marT="60960" marB="60960" anchor="ctr"/>
                </a:tc>
                <a:extLst>
                  <a:ext uri="{0D108BD9-81ED-4DB2-BD59-A6C34878D82A}">
                    <a16:rowId xmlns:a16="http://schemas.microsoft.com/office/drawing/2014/main" val="815668864"/>
                  </a:ext>
                </a:extLst>
              </a:tr>
              <a:tr h="284480">
                <a:tc>
                  <a:txBody>
                    <a:bodyPr/>
                    <a:lstStyle/>
                    <a:p>
                      <a:pPr algn="ctr"/>
                      <a:r>
                        <a:rPr lang="en-US" sz="1100" noProof="0" dirty="0"/>
                        <a:t>Termination load</a:t>
                      </a:r>
                    </a:p>
                  </a:txBody>
                  <a:tcPr marL="121920" marR="121920" marT="60960" marB="60960" anchor="ctr"/>
                </a:tc>
                <a:tc vMerge="1">
                  <a:txBody>
                    <a:bodyPr/>
                    <a:lstStyle/>
                    <a:p>
                      <a:pPr algn="ctr"/>
                      <a:endParaRPr lang="en-GB" sz="800" dirty="0"/>
                    </a:p>
                  </a:txBody>
                  <a:tcPr anchor="ctr"/>
                </a:tc>
                <a:extLst>
                  <a:ext uri="{0D108BD9-81ED-4DB2-BD59-A6C34878D82A}">
                    <a16:rowId xmlns:a16="http://schemas.microsoft.com/office/drawing/2014/main" val="2976179269"/>
                  </a:ext>
                </a:extLst>
              </a:tr>
            </a:tbl>
          </a:graphicData>
        </a:graphic>
      </p:graphicFrame>
      <p:sp>
        <p:nvSpPr>
          <p:cNvPr id="2" name="Espace réservé du pied de page 4">
            <a:extLst>
              <a:ext uri="{FF2B5EF4-FFF2-40B4-BE49-F238E27FC236}">
                <a16:creationId xmlns:a16="http://schemas.microsoft.com/office/drawing/2014/main" id="{D3EE777D-C9B9-DA42-6D72-A9B0714D8E25}"/>
              </a:ext>
            </a:extLst>
          </p:cNvPr>
          <p:cNvSpPr>
            <a:spLocks noGrp="1"/>
          </p:cNvSpPr>
          <p:nvPr>
            <p:ph type="ftr" sz="quarter" idx="3"/>
          </p:nvPr>
        </p:nvSpPr>
        <p:spPr>
          <a:xfrm>
            <a:off x="1879600" y="6442315"/>
            <a:ext cx="8432800" cy="365125"/>
          </a:xfrm>
          <a:prstGeom prst="rect">
            <a:avLst/>
          </a:prstGeom>
        </p:spPr>
        <p:txBody>
          <a:bodyPr lIns="0" tIns="0" rIns="0" bIns="0"/>
          <a:lstStyle>
            <a:lvl1pPr>
              <a:defRPr sz="1600">
                <a:latin typeface="Arial Narrow"/>
                <a:cs typeface="Arial Narrow"/>
              </a:defRPr>
            </a:lvl1pPr>
          </a:lstStyle>
          <a:p>
            <a:pPr algn="ctr"/>
            <a:r>
              <a:rPr lang="en-US" dirty="0"/>
              <a:t>Lukasz Krzempek – IMCC: Demonstrator Workshop 31 October 2024</a:t>
            </a:r>
            <a:endParaRPr lang="en-GB" dirty="0"/>
          </a:p>
        </p:txBody>
      </p:sp>
      <p:pic>
        <p:nvPicPr>
          <p:cNvPr id="4" name="Picture 3">
            <a:extLst>
              <a:ext uri="{FF2B5EF4-FFF2-40B4-BE49-F238E27FC236}">
                <a16:creationId xmlns:a16="http://schemas.microsoft.com/office/drawing/2014/main" id="{77E8D34C-CBC4-E1D2-F31C-2B2EE1D50A2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04010" y="2642583"/>
            <a:ext cx="2442153" cy="2996653"/>
          </a:xfrm>
          <a:prstGeom prst="rect">
            <a:avLst/>
          </a:prstGeom>
          <a:noFill/>
          <a:ln>
            <a:noFill/>
          </a:ln>
        </p:spPr>
      </p:pic>
      <p:cxnSp>
        <p:nvCxnSpPr>
          <p:cNvPr id="13" name="Straight Arrow Connector 12">
            <a:extLst>
              <a:ext uri="{FF2B5EF4-FFF2-40B4-BE49-F238E27FC236}">
                <a16:creationId xmlns:a16="http://schemas.microsoft.com/office/drawing/2014/main" id="{9E81672D-5320-4C6C-707C-A413F3CD5A7A}"/>
              </a:ext>
            </a:extLst>
          </p:cNvPr>
          <p:cNvCxnSpPr>
            <a:cxnSpLocks/>
          </p:cNvCxnSpPr>
          <p:nvPr/>
        </p:nvCxnSpPr>
        <p:spPr>
          <a:xfrm>
            <a:off x="9210832" y="3381575"/>
            <a:ext cx="0" cy="1338197"/>
          </a:xfrm>
          <a:prstGeom prst="straightConnector1">
            <a:avLst/>
          </a:prstGeom>
          <a:ln w="6350">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46280F8-980A-20A0-B202-CC5EC78A781A}"/>
              </a:ext>
            </a:extLst>
          </p:cNvPr>
          <p:cNvSpPr txBox="1"/>
          <p:nvPr/>
        </p:nvSpPr>
        <p:spPr>
          <a:xfrm>
            <a:off x="9253792" y="3934878"/>
            <a:ext cx="630857" cy="205121"/>
          </a:xfrm>
          <a:prstGeom prst="rect">
            <a:avLst/>
          </a:prstGeom>
          <a:noFill/>
        </p:spPr>
        <p:txBody>
          <a:bodyPr wrap="square" tIns="0" bIns="0" rtlCol="0">
            <a:spAutoFit/>
          </a:bodyPr>
          <a:lstStyle/>
          <a:p>
            <a:pPr algn="ctr"/>
            <a:r>
              <a:rPr lang="fr-CH" sz="1333" dirty="0"/>
              <a:t>3.5m</a:t>
            </a:r>
            <a:endParaRPr lang="en-GB" sz="1600" dirty="0"/>
          </a:p>
        </p:txBody>
      </p:sp>
      <p:sp>
        <p:nvSpPr>
          <p:cNvPr id="16" name="TextBox 15">
            <a:extLst>
              <a:ext uri="{FF2B5EF4-FFF2-40B4-BE49-F238E27FC236}">
                <a16:creationId xmlns:a16="http://schemas.microsoft.com/office/drawing/2014/main" id="{6EAF9A6F-5A07-B566-B131-FD94B467F990}"/>
              </a:ext>
            </a:extLst>
          </p:cNvPr>
          <p:cNvSpPr txBox="1"/>
          <p:nvPr/>
        </p:nvSpPr>
        <p:spPr>
          <a:xfrm>
            <a:off x="6986210" y="3907362"/>
            <a:ext cx="1133020" cy="287130"/>
          </a:xfrm>
          <a:prstGeom prst="rect">
            <a:avLst/>
          </a:prstGeom>
          <a:solidFill>
            <a:schemeClr val="bg1"/>
          </a:solidFill>
        </p:spPr>
        <p:txBody>
          <a:bodyPr wrap="square" tIns="0" bIns="0" rtlCol="0">
            <a:spAutoFit/>
          </a:bodyPr>
          <a:lstStyle/>
          <a:p>
            <a:pPr algn="ctr"/>
            <a:r>
              <a:rPr lang="en-US" sz="933" i="1" dirty="0"/>
              <a:t>Transport envelope height</a:t>
            </a:r>
          </a:p>
        </p:txBody>
      </p:sp>
    </p:spTree>
    <p:extLst>
      <p:ext uri="{BB962C8B-B14F-4D97-AF65-F5344CB8AC3E}">
        <p14:creationId xmlns:p14="http://schemas.microsoft.com/office/powerpoint/2010/main" val="141946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animBg="1"/>
      <p:bldP spid="26" grpId="0"/>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13FD794F-6F34-A842-B64A-92187F11F0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5358" y="725327"/>
            <a:ext cx="3904036" cy="2904820"/>
          </a:xfrm>
          <a:prstGeom prst="rect">
            <a:avLst/>
          </a:prstGeom>
          <a:noFill/>
          <a:ln>
            <a:noFill/>
          </a:ln>
        </p:spPr>
      </p:pic>
      <p:sp>
        <p:nvSpPr>
          <p:cNvPr id="3" name="Slide Number Placeholder 2">
            <a:extLst>
              <a:ext uri="{FF2B5EF4-FFF2-40B4-BE49-F238E27FC236}">
                <a16:creationId xmlns:a16="http://schemas.microsoft.com/office/drawing/2014/main" id="{860ACB01-1A80-3FD5-15FA-F1EABFDB09DF}"/>
              </a:ext>
            </a:extLst>
          </p:cNvPr>
          <p:cNvSpPr>
            <a:spLocks noGrp="1"/>
          </p:cNvSpPr>
          <p:nvPr>
            <p:ph type="sldNum" sz="quarter" idx="4"/>
          </p:nvPr>
        </p:nvSpPr>
        <p:spPr/>
        <p:txBody>
          <a:bodyPr/>
          <a:lstStyle/>
          <a:p>
            <a:fld id="{974172A1-1CBF-0B40-9234-7D4D80EC19EA}" type="slidenum">
              <a:rPr lang="en-GB" smtClean="0"/>
              <a:pPr/>
              <a:t>14</a:t>
            </a:fld>
            <a:endParaRPr lang="en-GB" dirty="0"/>
          </a:p>
        </p:txBody>
      </p:sp>
      <p:sp>
        <p:nvSpPr>
          <p:cNvPr id="5" name="Titre 4">
            <a:extLst>
              <a:ext uri="{FF2B5EF4-FFF2-40B4-BE49-F238E27FC236}">
                <a16:creationId xmlns:a16="http://schemas.microsoft.com/office/drawing/2014/main" id="{4C30C7A6-F75D-D711-A023-5B4DFE8EA9AF}"/>
              </a:ext>
            </a:extLst>
          </p:cNvPr>
          <p:cNvSpPr>
            <a:spLocks noGrp="1"/>
          </p:cNvSpPr>
          <p:nvPr>
            <p:ph type="title"/>
          </p:nvPr>
        </p:nvSpPr>
        <p:spPr>
          <a:xfrm>
            <a:off x="1422399" y="54849"/>
            <a:ext cx="9954183" cy="561545"/>
          </a:xfrm>
        </p:spPr>
        <p:txBody>
          <a:bodyPr/>
          <a:lstStyle/>
          <a:p>
            <a:r>
              <a:rPr lang="en-US" dirty="0"/>
              <a:t>Integration – proposal of required service building</a:t>
            </a:r>
            <a:endParaRPr lang="en-GB" dirty="0"/>
          </a:p>
        </p:txBody>
      </p:sp>
      <p:pic>
        <p:nvPicPr>
          <p:cNvPr id="4" name="Picture 3">
            <a:extLst>
              <a:ext uri="{FF2B5EF4-FFF2-40B4-BE49-F238E27FC236}">
                <a16:creationId xmlns:a16="http://schemas.microsoft.com/office/drawing/2014/main" id="{AFEC0558-FF6B-C2FD-B19A-461D707276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607" y="953629"/>
            <a:ext cx="6624736" cy="2769169"/>
          </a:xfrm>
          <a:prstGeom prst="rect">
            <a:avLst/>
          </a:prstGeom>
          <a:noFill/>
          <a:ln>
            <a:noFill/>
          </a:ln>
        </p:spPr>
      </p:pic>
      <p:cxnSp>
        <p:nvCxnSpPr>
          <p:cNvPr id="8" name="Straight Arrow Connector 7">
            <a:extLst>
              <a:ext uri="{FF2B5EF4-FFF2-40B4-BE49-F238E27FC236}">
                <a16:creationId xmlns:a16="http://schemas.microsoft.com/office/drawing/2014/main" id="{7D32F36F-6E0D-3746-1C46-8A4B89825B4B}"/>
              </a:ext>
            </a:extLst>
          </p:cNvPr>
          <p:cNvCxnSpPr>
            <a:cxnSpLocks/>
          </p:cNvCxnSpPr>
          <p:nvPr/>
        </p:nvCxnSpPr>
        <p:spPr>
          <a:xfrm flipH="1" flipV="1">
            <a:off x="5838311" y="827802"/>
            <a:ext cx="896759" cy="491151"/>
          </a:xfrm>
          <a:prstGeom prst="straightConnector1">
            <a:avLst/>
          </a:prstGeom>
          <a:ln w="6350">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3313AA4-69D2-358F-538A-44A2B35A1B01}"/>
              </a:ext>
            </a:extLst>
          </p:cNvPr>
          <p:cNvCxnSpPr>
            <a:cxnSpLocks/>
          </p:cNvCxnSpPr>
          <p:nvPr/>
        </p:nvCxnSpPr>
        <p:spPr>
          <a:xfrm flipV="1">
            <a:off x="1712068" y="845226"/>
            <a:ext cx="4037099" cy="624732"/>
          </a:xfrm>
          <a:prstGeom prst="straightConnector1">
            <a:avLst/>
          </a:prstGeom>
          <a:ln w="6350">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889F0E3-D415-3A7E-A59D-D854973F4995}"/>
              </a:ext>
            </a:extLst>
          </p:cNvPr>
          <p:cNvSpPr txBox="1"/>
          <p:nvPr/>
        </p:nvSpPr>
        <p:spPr>
          <a:xfrm>
            <a:off x="3282695" y="782512"/>
            <a:ext cx="672075" cy="246221"/>
          </a:xfrm>
          <a:prstGeom prst="rect">
            <a:avLst/>
          </a:prstGeom>
          <a:noFill/>
        </p:spPr>
        <p:txBody>
          <a:bodyPr wrap="square" tIns="0" bIns="0" rtlCol="0">
            <a:spAutoFit/>
          </a:bodyPr>
          <a:lstStyle/>
          <a:p>
            <a:pPr algn="ctr"/>
            <a:r>
              <a:rPr lang="fr-CH" sz="1333" dirty="0"/>
              <a:t>50m</a:t>
            </a:r>
            <a:r>
              <a:rPr lang="fr-CH" sz="1600" dirty="0"/>
              <a:t> </a:t>
            </a:r>
            <a:endParaRPr lang="en-GB" sz="1600" dirty="0"/>
          </a:p>
        </p:txBody>
      </p:sp>
      <p:sp>
        <p:nvSpPr>
          <p:cNvPr id="13" name="TextBox 12">
            <a:extLst>
              <a:ext uri="{FF2B5EF4-FFF2-40B4-BE49-F238E27FC236}">
                <a16:creationId xmlns:a16="http://schemas.microsoft.com/office/drawing/2014/main" id="{9988FDB5-4CF2-4C44-44DF-AF7CF29CD240}"/>
              </a:ext>
            </a:extLst>
          </p:cNvPr>
          <p:cNvSpPr txBox="1"/>
          <p:nvPr/>
        </p:nvSpPr>
        <p:spPr>
          <a:xfrm>
            <a:off x="6166519" y="553147"/>
            <a:ext cx="2145147" cy="861583"/>
          </a:xfrm>
          <a:prstGeom prst="rect">
            <a:avLst/>
          </a:prstGeom>
          <a:noFill/>
        </p:spPr>
        <p:txBody>
          <a:bodyPr wrap="square" tIns="0" bIns="0" rtlCol="0">
            <a:spAutoFit/>
          </a:bodyPr>
          <a:lstStyle/>
          <a:p>
            <a:pPr algn="ctr"/>
            <a:r>
              <a:rPr lang="fr-CH" sz="1333" dirty="0"/>
              <a:t>20m**</a:t>
            </a:r>
          </a:p>
          <a:p>
            <a:pPr algn="ctr"/>
            <a:r>
              <a:rPr lang="fr-CH" sz="1333" dirty="0"/>
              <a:t>(</a:t>
            </a:r>
            <a:r>
              <a:rPr lang="en-US" sz="1333" dirty="0"/>
              <a:t>constrain from adjacent 393 -  AD/ELENA complex</a:t>
            </a:r>
            <a:r>
              <a:rPr lang="fr-CH" sz="1333" dirty="0"/>
              <a:t>)</a:t>
            </a:r>
            <a:r>
              <a:rPr lang="fr-CH" sz="1600" dirty="0"/>
              <a:t> </a:t>
            </a:r>
            <a:endParaRPr lang="en-GB" sz="1600" dirty="0"/>
          </a:p>
        </p:txBody>
      </p:sp>
      <p:cxnSp>
        <p:nvCxnSpPr>
          <p:cNvPr id="15" name="Straight Arrow Connector 14">
            <a:extLst>
              <a:ext uri="{FF2B5EF4-FFF2-40B4-BE49-F238E27FC236}">
                <a16:creationId xmlns:a16="http://schemas.microsoft.com/office/drawing/2014/main" id="{1DAB36DF-300C-F98B-D8F0-50DC17C0AB52}"/>
              </a:ext>
            </a:extLst>
          </p:cNvPr>
          <p:cNvCxnSpPr>
            <a:cxnSpLocks/>
          </p:cNvCxnSpPr>
          <p:nvPr/>
        </p:nvCxnSpPr>
        <p:spPr>
          <a:xfrm flipV="1">
            <a:off x="6812113" y="1421289"/>
            <a:ext cx="0" cy="916923"/>
          </a:xfrm>
          <a:prstGeom prst="straightConnector1">
            <a:avLst/>
          </a:prstGeom>
          <a:ln w="6350">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E756241-20E0-6ECD-457E-008DAC27D48E}"/>
              </a:ext>
            </a:extLst>
          </p:cNvPr>
          <p:cNvSpPr txBox="1"/>
          <p:nvPr/>
        </p:nvSpPr>
        <p:spPr>
          <a:xfrm>
            <a:off x="6717343" y="1756640"/>
            <a:ext cx="672075" cy="246221"/>
          </a:xfrm>
          <a:prstGeom prst="rect">
            <a:avLst/>
          </a:prstGeom>
          <a:noFill/>
        </p:spPr>
        <p:txBody>
          <a:bodyPr wrap="square" tIns="0" bIns="0" rtlCol="0">
            <a:spAutoFit/>
          </a:bodyPr>
          <a:lstStyle/>
          <a:p>
            <a:pPr algn="ctr"/>
            <a:r>
              <a:rPr lang="fr-CH" sz="1333" dirty="0"/>
              <a:t>10m</a:t>
            </a:r>
            <a:r>
              <a:rPr lang="fr-CH" sz="1600" dirty="0"/>
              <a:t> </a:t>
            </a:r>
            <a:endParaRPr lang="en-GB" sz="1600" dirty="0"/>
          </a:p>
        </p:txBody>
      </p:sp>
      <p:cxnSp>
        <p:nvCxnSpPr>
          <p:cNvPr id="21" name="Straight Arrow Connector 20">
            <a:extLst>
              <a:ext uri="{FF2B5EF4-FFF2-40B4-BE49-F238E27FC236}">
                <a16:creationId xmlns:a16="http://schemas.microsoft.com/office/drawing/2014/main" id="{E46F792C-CDF5-82BB-C50A-6FCFB546BB5B}"/>
              </a:ext>
            </a:extLst>
          </p:cNvPr>
          <p:cNvCxnSpPr>
            <a:cxnSpLocks/>
          </p:cNvCxnSpPr>
          <p:nvPr/>
        </p:nvCxnSpPr>
        <p:spPr>
          <a:xfrm flipV="1">
            <a:off x="8250532" y="2397256"/>
            <a:ext cx="0" cy="309544"/>
          </a:xfrm>
          <a:prstGeom prst="straightConnector1">
            <a:avLst/>
          </a:prstGeom>
          <a:ln w="6350">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327A6F5-EE4B-1DD4-8FE1-357FC1607289}"/>
              </a:ext>
            </a:extLst>
          </p:cNvPr>
          <p:cNvSpPr txBox="1"/>
          <p:nvPr/>
        </p:nvSpPr>
        <p:spPr>
          <a:xfrm>
            <a:off x="7633915" y="2423154"/>
            <a:ext cx="672075" cy="246221"/>
          </a:xfrm>
          <a:prstGeom prst="rect">
            <a:avLst/>
          </a:prstGeom>
          <a:noFill/>
        </p:spPr>
        <p:txBody>
          <a:bodyPr wrap="square" tIns="0" bIns="0" rtlCol="0">
            <a:spAutoFit/>
          </a:bodyPr>
          <a:lstStyle/>
          <a:p>
            <a:pPr algn="ctr"/>
            <a:r>
              <a:rPr lang="fr-CH" sz="1333" dirty="0"/>
              <a:t>2.5m</a:t>
            </a:r>
            <a:r>
              <a:rPr lang="fr-CH" sz="1600" dirty="0"/>
              <a:t> </a:t>
            </a:r>
            <a:endParaRPr lang="en-GB" sz="1600" dirty="0"/>
          </a:p>
        </p:txBody>
      </p:sp>
      <p:pic>
        <p:nvPicPr>
          <p:cNvPr id="25" name="Picture 24">
            <a:extLst>
              <a:ext uri="{FF2B5EF4-FFF2-40B4-BE49-F238E27FC236}">
                <a16:creationId xmlns:a16="http://schemas.microsoft.com/office/drawing/2014/main" id="{D4447B2E-3653-4532-B086-F6D23559B9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7972" y="3927084"/>
            <a:ext cx="2632637" cy="2769169"/>
          </a:xfrm>
          <a:prstGeom prst="rect">
            <a:avLst/>
          </a:prstGeom>
          <a:noFill/>
          <a:ln>
            <a:noFill/>
          </a:ln>
        </p:spPr>
      </p:pic>
      <p:sp>
        <p:nvSpPr>
          <p:cNvPr id="27" name="TextBox 26">
            <a:extLst>
              <a:ext uri="{FF2B5EF4-FFF2-40B4-BE49-F238E27FC236}">
                <a16:creationId xmlns:a16="http://schemas.microsoft.com/office/drawing/2014/main" id="{C1D97224-E17F-9F6B-C21A-82E4C1B1E975}"/>
              </a:ext>
            </a:extLst>
          </p:cNvPr>
          <p:cNvSpPr txBox="1"/>
          <p:nvPr/>
        </p:nvSpPr>
        <p:spPr>
          <a:xfrm>
            <a:off x="2844835" y="4340635"/>
            <a:ext cx="1926480" cy="328423"/>
          </a:xfrm>
          <a:prstGeom prst="rect">
            <a:avLst/>
          </a:prstGeom>
          <a:noFill/>
        </p:spPr>
        <p:txBody>
          <a:bodyPr wrap="square" lIns="0" tIns="0" rIns="0" bIns="0" rtlCol="0">
            <a:spAutoFit/>
          </a:bodyPr>
          <a:lstStyle/>
          <a:p>
            <a:pPr algn="ctr"/>
            <a:r>
              <a:rPr lang="en-US" sz="1067" dirty="0"/>
              <a:t>Personnel and small material access (PAD/MAD)</a:t>
            </a:r>
          </a:p>
        </p:txBody>
      </p:sp>
      <p:sp>
        <p:nvSpPr>
          <p:cNvPr id="28" name="TextBox 27">
            <a:extLst>
              <a:ext uri="{FF2B5EF4-FFF2-40B4-BE49-F238E27FC236}">
                <a16:creationId xmlns:a16="http://schemas.microsoft.com/office/drawing/2014/main" id="{546A940C-66D6-2DBE-9A9E-7C2F63019FAF}"/>
              </a:ext>
            </a:extLst>
          </p:cNvPr>
          <p:cNvSpPr txBox="1"/>
          <p:nvPr/>
        </p:nvSpPr>
        <p:spPr>
          <a:xfrm>
            <a:off x="3212090" y="4724757"/>
            <a:ext cx="1530244" cy="287323"/>
          </a:xfrm>
          <a:prstGeom prst="rect">
            <a:avLst/>
          </a:prstGeom>
          <a:solidFill>
            <a:schemeClr val="bg1"/>
          </a:solidFill>
        </p:spPr>
        <p:txBody>
          <a:bodyPr wrap="square" lIns="0" tIns="60960" rIns="0" bIns="60960" rtlCol="0">
            <a:spAutoFit/>
          </a:bodyPr>
          <a:lstStyle/>
          <a:p>
            <a:pPr algn="ctr"/>
            <a:r>
              <a:rPr lang="en-US" sz="1067" dirty="0"/>
              <a:t>Material shaft (4x6m)</a:t>
            </a:r>
          </a:p>
        </p:txBody>
      </p:sp>
      <p:sp>
        <p:nvSpPr>
          <p:cNvPr id="29" name="TextBox 28">
            <a:extLst>
              <a:ext uri="{FF2B5EF4-FFF2-40B4-BE49-F238E27FC236}">
                <a16:creationId xmlns:a16="http://schemas.microsoft.com/office/drawing/2014/main" id="{3D23E121-1B41-629E-F3E7-A725A0238BC7}"/>
              </a:ext>
            </a:extLst>
          </p:cNvPr>
          <p:cNvSpPr txBox="1"/>
          <p:nvPr/>
        </p:nvSpPr>
        <p:spPr>
          <a:xfrm>
            <a:off x="2847673" y="3963291"/>
            <a:ext cx="1530244" cy="287323"/>
          </a:xfrm>
          <a:prstGeom prst="rect">
            <a:avLst/>
          </a:prstGeom>
          <a:solidFill>
            <a:schemeClr val="bg1"/>
          </a:solidFill>
        </p:spPr>
        <p:txBody>
          <a:bodyPr wrap="square" lIns="0" tIns="60960" rIns="0" bIns="60960" rtlCol="0">
            <a:spAutoFit/>
          </a:bodyPr>
          <a:lstStyle/>
          <a:p>
            <a:pPr algn="ctr"/>
            <a:r>
              <a:rPr lang="en-US" sz="1067" dirty="0"/>
              <a:t>Buffer zone (3.4x5.7m)</a:t>
            </a:r>
          </a:p>
        </p:txBody>
      </p:sp>
      <p:cxnSp>
        <p:nvCxnSpPr>
          <p:cNvPr id="31" name="Straight Arrow Connector 30">
            <a:extLst>
              <a:ext uri="{FF2B5EF4-FFF2-40B4-BE49-F238E27FC236}">
                <a16:creationId xmlns:a16="http://schemas.microsoft.com/office/drawing/2014/main" id="{752CF71B-EF10-125B-030B-8A7AA6829E4A}"/>
              </a:ext>
            </a:extLst>
          </p:cNvPr>
          <p:cNvCxnSpPr>
            <a:cxnSpLocks/>
          </p:cNvCxnSpPr>
          <p:nvPr/>
        </p:nvCxnSpPr>
        <p:spPr>
          <a:xfrm flipH="1">
            <a:off x="2476234" y="4095791"/>
            <a:ext cx="3554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5A25C50-318A-CC40-366F-A5A870E20E1D}"/>
              </a:ext>
            </a:extLst>
          </p:cNvPr>
          <p:cNvCxnSpPr>
            <a:cxnSpLocks/>
          </p:cNvCxnSpPr>
          <p:nvPr/>
        </p:nvCxnSpPr>
        <p:spPr>
          <a:xfrm flipH="1">
            <a:off x="1872069" y="4437340"/>
            <a:ext cx="9595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32DE98AA-5237-D107-4EB3-325B0D872E1B}"/>
              </a:ext>
            </a:extLst>
          </p:cNvPr>
          <p:cNvCxnSpPr>
            <a:cxnSpLocks/>
          </p:cNvCxnSpPr>
          <p:nvPr/>
        </p:nvCxnSpPr>
        <p:spPr>
          <a:xfrm flipH="1">
            <a:off x="2922069" y="4853927"/>
            <a:ext cx="33297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Left Brace 34">
            <a:extLst>
              <a:ext uri="{FF2B5EF4-FFF2-40B4-BE49-F238E27FC236}">
                <a16:creationId xmlns:a16="http://schemas.microsoft.com/office/drawing/2014/main" id="{98005CA7-77C4-7B61-68C9-3FCD9F754443}"/>
              </a:ext>
            </a:extLst>
          </p:cNvPr>
          <p:cNvSpPr/>
          <p:nvPr/>
        </p:nvSpPr>
        <p:spPr>
          <a:xfrm>
            <a:off x="969424" y="4580767"/>
            <a:ext cx="128979" cy="90657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dirty="0"/>
          </a:p>
        </p:txBody>
      </p:sp>
      <p:sp>
        <p:nvSpPr>
          <p:cNvPr id="36" name="Left Brace 35">
            <a:extLst>
              <a:ext uri="{FF2B5EF4-FFF2-40B4-BE49-F238E27FC236}">
                <a16:creationId xmlns:a16="http://schemas.microsoft.com/office/drawing/2014/main" id="{E3155877-82A8-CB74-CFA4-CB891D23CDFF}"/>
              </a:ext>
            </a:extLst>
          </p:cNvPr>
          <p:cNvSpPr/>
          <p:nvPr/>
        </p:nvSpPr>
        <p:spPr>
          <a:xfrm>
            <a:off x="981884" y="4114532"/>
            <a:ext cx="128979" cy="44497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a:p>
        </p:txBody>
      </p:sp>
      <p:sp>
        <p:nvSpPr>
          <p:cNvPr id="37" name="TextBox 36">
            <a:extLst>
              <a:ext uri="{FF2B5EF4-FFF2-40B4-BE49-F238E27FC236}">
                <a16:creationId xmlns:a16="http://schemas.microsoft.com/office/drawing/2014/main" id="{63EB44BB-4650-7013-3AC5-27852EA8B8EE}"/>
              </a:ext>
            </a:extLst>
          </p:cNvPr>
          <p:cNvSpPr txBox="1"/>
          <p:nvPr/>
        </p:nvSpPr>
        <p:spPr>
          <a:xfrm>
            <a:off x="82138" y="4890841"/>
            <a:ext cx="868013" cy="287323"/>
          </a:xfrm>
          <a:prstGeom prst="rect">
            <a:avLst/>
          </a:prstGeom>
          <a:solidFill>
            <a:schemeClr val="bg1"/>
          </a:solidFill>
        </p:spPr>
        <p:txBody>
          <a:bodyPr wrap="square" lIns="0" tIns="60960" rIns="0" bIns="60960" rtlCol="0">
            <a:spAutoFit/>
          </a:bodyPr>
          <a:lstStyle/>
          <a:p>
            <a:pPr algn="ctr"/>
            <a:r>
              <a:rPr lang="en-US" sz="1067" dirty="0"/>
              <a:t>Underground</a:t>
            </a:r>
          </a:p>
        </p:txBody>
      </p:sp>
      <p:sp>
        <p:nvSpPr>
          <p:cNvPr id="38" name="TextBox 37">
            <a:extLst>
              <a:ext uri="{FF2B5EF4-FFF2-40B4-BE49-F238E27FC236}">
                <a16:creationId xmlns:a16="http://schemas.microsoft.com/office/drawing/2014/main" id="{9AAD93CD-01D7-ADFC-5987-AA041F4D0CE9}"/>
              </a:ext>
            </a:extLst>
          </p:cNvPr>
          <p:cNvSpPr txBox="1"/>
          <p:nvPr/>
        </p:nvSpPr>
        <p:spPr>
          <a:xfrm>
            <a:off x="73835" y="4193390"/>
            <a:ext cx="868013" cy="287323"/>
          </a:xfrm>
          <a:prstGeom prst="rect">
            <a:avLst/>
          </a:prstGeom>
          <a:solidFill>
            <a:schemeClr val="bg1"/>
          </a:solidFill>
        </p:spPr>
        <p:txBody>
          <a:bodyPr wrap="square" lIns="0" tIns="60960" rIns="0" bIns="60960" rtlCol="0">
            <a:spAutoFit/>
          </a:bodyPr>
          <a:lstStyle/>
          <a:p>
            <a:pPr algn="ctr"/>
            <a:r>
              <a:rPr lang="en-US" sz="1067" dirty="0"/>
              <a:t>Surface</a:t>
            </a:r>
          </a:p>
        </p:txBody>
      </p:sp>
      <p:cxnSp>
        <p:nvCxnSpPr>
          <p:cNvPr id="44" name="Straight Arrow Connector 43">
            <a:extLst>
              <a:ext uri="{FF2B5EF4-FFF2-40B4-BE49-F238E27FC236}">
                <a16:creationId xmlns:a16="http://schemas.microsoft.com/office/drawing/2014/main" id="{282A932F-640D-914F-99B4-7FC0A78493A9}"/>
              </a:ext>
            </a:extLst>
          </p:cNvPr>
          <p:cNvCxnSpPr>
            <a:cxnSpLocks/>
          </p:cNvCxnSpPr>
          <p:nvPr/>
        </p:nvCxnSpPr>
        <p:spPr>
          <a:xfrm flipV="1">
            <a:off x="181583" y="1478605"/>
            <a:ext cx="1530485" cy="224817"/>
          </a:xfrm>
          <a:prstGeom prst="straightConnector1">
            <a:avLst/>
          </a:prstGeom>
          <a:ln w="6350">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CE39653C-8309-BE8D-1DBF-19854DBA3BB5}"/>
              </a:ext>
            </a:extLst>
          </p:cNvPr>
          <p:cNvSpPr txBox="1"/>
          <p:nvPr/>
        </p:nvSpPr>
        <p:spPr>
          <a:xfrm>
            <a:off x="-98723" y="803844"/>
            <a:ext cx="2136293" cy="656462"/>
          </a:xfrm>
          <a:prstGeom prst="rect">
            <a:avLst/>
          </a:prstGeom>
          <a:noFill/>
        </p:spPr>
        <p:txBody>
          <a:bodyPr wrap="square" tIns="0" bIns="0" rtlCol="0">
            <a:spAutoFit/>
          </a:bodyPr>
          <a:lstStyle/>
          <a:p>
            <a:pPr algn="ctr"/>
            <a:r>
              <a:rPr lang="fr-CH" sz="1333" dirty="0"/>
              <a:t>20m*</a:t>
            </a:r>
          </a:p>
          <a:p>
            <a:pPr algn="ctr"/>
            <a:r>
              <a:rPr lang="fr-CH" sz="1333" dirty="0"/>
              <a:t>(</a:t>
            </a:r>
            <a:r>
              <a:rPr lang="en-US" sz="1333" dirty="0"/>
              <a:t>installation on roof could be considered)</a:t>
            </a:r>
            <a:r>
              <a:rPr lang="en-US" sz="1600" dirty="0"/>
              <a:t> </a:t>
            </a:r>
          </a:p>
        </p:txBody>
      </p:sp>
      <p:sp>
        <p:nvSpPr>
          <p:cNvPr id="51" name="TextBox 50">
            <a:extLst>
              <a:ext uri="{FF2B5EF4-FFF2-40B4-BE49-F238E27FC236}">
                <a16:creationId xmlns:a16="http://schemas.microsoft.com/office/drawing/2014/main" id="{B7C1F1AF-0686-7076-FFC0-9FD061618911}"/>
              </a:ext>
            </a:extLst>
          </p:cNvPr>
          <p:cNvSpPr txBox="1"/>
          <p:nvPr/>
        </p:nvSpPr>
        <p:spPr>
          <a:xfrm>
            <a:off x="73835" y="2879129"/>
            <a:ext cx="1963736" cy="656462"/>
          </a:xfrm>
          <a:prstGeom prst="rect">
            <a:avLst/>
          </a:prstGeom>
          <a:noFill/>
        </p:spPr>
        <p:txBody>
          <a:bodyPr wrap="square" tIns="0" bIns="0" rtlCol="0">
            <a:spAutoFit/>
          </a:bodyPr>
          <a:lstStyle/>
          <a:p>
            <a:pPr algn="ctr"/>
            <a:r>
              <a:rPr lang="fr-CH" sz="1333" dirty="0"/>
              <a:t>8m*</a:t>
            </a:r>
          </a:p>
          <a:p>
            <a:pPr algn="ctr"/>
            <a:r>
              <a:rPr lang="fr-CH" sz="1333" dirty="0"/>
              <a:t>(installation on roof </a:t>
            </a:r>
            <a:r>
              <a:rPr lang="en-US" sz="1333" dirty="0"/>
              <a:t>could be considered</a:t>
            </a:r>
            <a:r>
              <a:rPr lang="fr-CH" sz="1333" dirty="0"/>
              <a:t>)</a:t>
            </a:r>
            <a:r>
              <a:rPr lang="fr-CH" sz="1600" dirty="0"/>
              <a:t> </a:t>
            </a:r>
            <a:endParaRPr lang="en-GB" sz="1600" dirty="0"/>
          </a:p>
        </p:txBody>
      </p:sp>
      <p:cxnSp>
        <p:nvCxnSpPr>
          <p:cNvPr id="53" name="Straight Arrow Connector 52">
            <a:extLst>
              <a:ext uri="{FF2B5EF4-FFF2-40B4-BE49-F238E27FC236}">
                <a16:creationId xmlns:a16="http://schemas.microsoft.com/office/drawing/2014/main" id="{4F3E3FC7-0B14-26BA-A95A-EF2415274817}"/>
              </a:ext>
            </a:extLst>
          </p:cNvPr>
          <p:cNvCxnSpPr>
            <a:cxnSpLocks/>
          </p:cNvCxnSpPr>
          <p:nvPr/>
        </p:nvCxnSpPr>
        <p:spPr>
          <a:xfrm flipH="1" flipV="1">
            <a:off x="92608" y="2738907"/>
            <a:ext cx="473521" cy="245576"/>
          </a:xfrm>
          <a:prstGeom prst="straightConnector1">
            <a:avLst/>
          </a:prstGeom>
          <a:ln w="6350">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0" name="Picture 59">
            <a:extLst>
              <a:ext uri="{FF2B5EF4-FFF2-40B4-BE49-F238E27FC236}">
                <a16:creationId xmlns:a16="http://schemas.microsoft.com/office/drawing/2014/main" id="{3923CB78-C3BB-5837-41EF-4BB44FF7E6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7159" y="3585065"/>
            <a:ext cx="3727796" cy="2964899"/>
          </a:xfrm>
          <a:prstGeom prst="rect">
            <a:avLst/>
          </a:prstGeom>
          <a:noFill/>
          <a:ln>
            <a:noFill/>
          </a:ln>
        </p:spPr>
      </p:pic>
      <p:cxnSp>
        <p:nvCxnSpPr>
          <p:cNvPr id="66" name="Straight Arrow Connector 65">
            <a:extLst>
              <a:ext uri="{FF2B5EF4-FFF2-40B4-BE49-F238E27FC236}">
                <a16:creationId xmlns:a16="http://schemas.microsoft.com/office/drawing/2014/main" id="{5F9D393B-7100-785C-26C1-CB02431BE3E1}"/>
              </a:ext>
            </a:extLst>
          </p:cNvPr>
          <p:cNvCxnSpPr>
            <a:cxnSpLocks/>
            <a:endCxn id="25" idx="0"/>
          </p:cNvCxnSpPr>
          <p:nvPr/>
        </p:nvCxnSpPr>
        <p:spPr>
          <a:xfrm flipH="1">
            <a:off x="2324291" y="3207423"/>
            <a:ext cx="274723" cy="71966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70" name="Straight Arrow Connector 69">
            <a:extLst>
              <a:ext uri="{FF2B5EF4-FFF2-40B4-BE49-F238E27FC236}">
                <a16:creationId xmlns:a16="http://schemas.microsoft.com/office/drawing/2014/main" id="{ABD3B2D5-C23F-B0A7-E896-17E36AFB4ECC}"/>
              </a:ext>
            </a:extLst>
          </p:cNvPr>
          <p:cNvCxnSpPr/>
          <p:nvPr/>
        </p:nvCxnSpPr>
        <p:spPr>
          <a:xfrm flipH="1" flipV="1">
            <a:off x="10164307" y="2635509"/>
            <a:ext cx="266064" cy="315108"/>
          </a:xfrm>
          <a:prstGeom prst="straightConnector1">
            <a:avLst/>
          </a:prstGeom>
          <a:ln>
            <a:solidFill>
              <a:schemeClr val="bg1"/>
            </a:solidFill>
            <a:tailEnd type="triangle"/>
          </a:ln>
        </p:spPr>
        <p:style>
          <a:lnRef idx="2">
            <a:schemeClr val="accent3"/>
          </a:lnRef>
          <a:fillRef idx="0">
            <a:schemeClr val="accent3"/>
          </a:fillRef>
          <a:effectRef idx="1">
            <a:schemeClr val="accent3"/>
          </a:effectRef>
          <a:fontRef idx="minor">
            <a:schemeClr val="tx1"/>
          </a:fontRef>
        </p:style>
      </p:cxnSp>
      <p:sp>
        <p:nvSpPr>
          <p:cNvPr id="71" name="TextBox 70">
            <a:extLst>
              <a:ext uri="{FF2B5EF4-FFF2-40B4-BE49-F238E27FC236}">
                <a16:creationId xmlns:a16="http://schemas.microsoft.com/office/drawing/2014/main" id="{3CC6811E-8CE7-5386-7763-40AB9A74ACE9}"/>
              </a:ext>
            </a:extLst>
          </p:cNvPr>
          <p:cNvSpPr txBox="1"/>
          <p:nvPr/>
        </p:nvSpPr>
        <p:spPr>
          <a:xfrm>
            <a:off x="10464800" y="1519197"/>
            <a:ext cx="1440155" cy="430695"/>
          </a:xfrm>
          <a:prstGeom prst="rect">
            <a:avLst/>
          </a:prstGeom>
          <a:solidFill>
            <a:schemeClr val="bg1"/>
          </a:solidFill>
          <a:effectLst>
            <a:outerShdw blurRad="50800" dist="38100" dir="2700000" algn="tl" rotWithShape="0">
              <a:prstClr val="black">
                <a:alpha val="40000"/>
              </a:prstClr>
            </a:outerShdw>
          </a:effectLst>
        </p:spPr>
        <p:txBody>
          <a:bodyPr wrap="square" tIns="0" bIns="0" rtlCol="0">
            <a:spAutoFit/>
          </a:bodyPr>
          <a:lstStyle/>
          <a:p>
            <a:pPr algn="ctr"/>
            <a:r>
              <a:rPr lang="en-US" sz="933" i="1" dirty="0"/>
              <a:t>Proposal of crane</a:t>
            </a:r>
          </a:p>
          <a:p>
            <a:pPr algn="ctr"/>
            <a:r>
              <a:rPr lang="en-US" sz="933" i="1" dirty="0"/>
              <a:t>(min 15.1t lifting capacity)</a:t>
            </a:r>
          </a:p>
        </p:txBody>
      </p:sp>
      <p:cxnSp>
        <p:nvCxnSpPr>
          <p:cNvPr id="72" name="Straight Arrow Connector 71">
            <a:extLst>
              <a:ext uri="{FF2B5EF4-FFF2-40B4-BE49-F238E27FC236}">
                <a16:creationId xmlns:a16="http://schemas.microsoft.com/office/drawing/2014/main" id="{61C03892-1AD3-A875-F2FE-4854430B62F9}"/>
              </a:ext>
            </a:extLst>
          </p:cNvPr>
          <p:cNvCxnSpPr/>
          <p:nvPr/>
        </p:nvCxnSpPr>
        <p:spPr>
          <a:xfrm flipH="1" flipV="1">
            <a:off x="10213868" y="1225506"/>
            <a:ext cx="266064" cy="315108"/>
          </a:xfrm>
          <a:prstGeom prst="straightConnector1">
            <a:avLst/>
          </a:prstGeom>
          <a:ln>
            <a:solidFill>
              <a:schemeClr val="bg1"/>
            </a:solidFill>
            <a:tailEnd type="triangle"/>
          </a:ln>
        </p:spPr>
        <p:style>
          <a:lnRef idx="2">
            <a:schemeClr val="accent3"/>
          </a:lnRef>
          <a:fillRef idx="0">
            <a:schemeClr val="accent3"/>
          </a:fillRef>
          <a:effectRef idx="1">
            <a:schemeClr val="accent3"/>
          </a:effectRef>
          <a:fontRef idx="minor">
            <a:schemeClr val="tx1"/>
          </a:fontRef>
        </p:style>
      </p:cxnSp>
      <p:sp>
        <p:nvSpPr>
          <p:cNvPr id="2" name="Espace réservé du pied de page 4">
            <a:extLst>
              <a:ext uri="{FF2B5EF4-FFF2-40B4-BE49-F238E27FC236}">
                <a16:creationId xmlns:a16="http://schemas.microsoft.com/office/drawing/2014/main" id="{E126491F-CF90-5452-243B-0EDACB2011F8}"/>
              </a:ext>
            </a:extLst>
          </p:cNvPr>
          <p:cNvSpPr>
            <a:spLocks noGrp="1"/>
          </p:cNvSpPr>
          <p:nvPr>
            <p:ph type="ftr" sz="quarter" idx="3"/>
          </p:nvPr>
        </p:nvSpPr>
        <p:spPr>
          <a:xfrm>
            <a:off x="1879600" y="6442315"/>
            <a:ext cx="8432800" cy="365125"/>
          </a:xfrm>
          <a:prstGeom prst="rect">
            <a:avLst/>
          </a:prstGeom>
        </p:spPr>
        <p:txBody>
          <a:bodyPr lIns="0" tIns="0" rIns="0" bIns="0"/>
          <a:lstStyle>
            <a:lvl1pPr>
              <a:defRPr sz="1600">
                <a:latin typeface="Arial Narrow"/>
                <a:cs typeface="Arial Narrow"/>
              </a:defRPr>
            </a:lvl1pPr>
          </a:lstStyle>
          <a:p>
            <a:pPr algn="ctr"/>
            <a:r>
              <a:rPr lang="en-US" dirty="0"/>
              <a:t>Lukasz Krzempek – IMCC: Demonstrator Workshop 31 October 2024</a:t>
            </a:r>
            <a:endParaRPr lang="en-GB" dirty="0"/>
          </a:p>
        </p:txBody>
      </p:sp>
      <p:sp>
        <p:nvSpPr>
          <p:cNvPr id="7" name="Rectangle 6">
            <a:extLst>
              <a:ext uri="{FF2B5EF4-FFF2-40B4-BE49-F238E27FC236}">
                <a16:creationId xmlns:a16="http://schemas.microsoft.com/office/drawing/2014/main" id="{37850D86-8F0C-EEDF-7710-5856D3B0B7A8}"/>
              </a:ext>
            </a:extLst>
          </p:cNvPr>
          <p:cNvSpPr/>
          <p:nvPr/>
        </p:nvSpPr>
        <p:spPr>
          <a:xfrm>
            <a:off x="10681192" y="4774270"/>
            <a:ext cx="586173" cy="514655"/>
          </a:xfrm>
          <a:prstGeom prst="rect">
            <a:avLst/>
          </a:prstGeom>
          <a:gradFill>
            <a:gsLst>
              <a:gs pos="0">
                <a:schemeClr val="accent1">
                  <a:tint val="100000"/>
                  <a:shade val="100000"/>
                  <a:satMod val="130000"/>
                  <a:alpha val="2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11" name="Straight Arrow Connector 10">
            <a:extLst>
              <a:ext uri="{FF2B5EF4-FFF2-40B4-BE49-F238E27FC236}">
                <a16:creationId xmlns:a16="http://schemas.microsoft.com/office/drawing/2014/main" id="{B2309CD8-4EE5-3782-987E-087CDDF5F762}"/>
              </a:ext>
            </a:extLst>
          </p:cNvPr>
          <p:cNvCxnSpPr>
            <a:cxnSpLocks/>
          </p:cNvCxnSpPr>
          <p:nvPr/>
        </p:nvCxnSpPr>
        <p:spPr>
          <a:xfrm flipV="1">
            <a:off x="11074400" y="5347331"/>
            <a:ext cx="0" cy="377989"/>
          </a:xfrm>
          <a:prstGeom prst="straightConnector1">
            <a:avLst/>
          </a:prstGeom>
          <a:ln>
            <a:solidFill>
              <a:schemeClr val="bg1"/>
            </a:solidFill>
            <a:tailEnd type="triangle"/>
          </a:ln>
        </p:spPr>
        <p:style>
          <a:lnRef idx="2">
            <a:schemeClr val="accent3"/>
          </a:lnRef>
          <a:fillRef idx="0">
            <a:schemeClr val="accent3"/>
          </a:fillRef>
          <a:effectRef idx="1">
            <a:schemeClr val="accent3"/>
          </a:effectRef>
          <a:fontRef idx="minor">
            <a:schemeClr val="tx1"/>
          </a:fontRef>
        </p:style>
      </p:cxnSp>
      <p:sp>
        <p:nvSpPr>
          <p:cNvPr id="10" name="TextBox 9">
            <a:extLst>
              <a:ext uri="{FF2B5EF4-FFF2-40B4-BE49-F238E27FC236}">
                <a16:creationId xmlns:a16="http://schemas.microsoft.com/office/drawing/2014/main" id="{903366EF-4D3C-9F91-EC58-6391A9B459C6}"/>
              </a:ext>
            </a:extLst>
          </p:cNvPr>
          <p:cNvSpPr txBox="1"/>
          <p:nvPr/>
        </p:nvSpPr>
        <p:spPr>
          <a:xfrm>
            <a:off x="10354323" y="5727679"/>
            <a:ext cx="1440155" cy="430695"/>
          </a:xfrm>
          <a:prstGeom prst="rect">
            <a:avLst/>
          </a:prstGeom>
          <a:solidFill>
            <a:schemeClr val="bg1"/>
          </a:solidFill>
          <a:effectLst>
            <a:outerShdw blurRad="50800" dist="38100" dir="2700000" algn="tl" rotWithShape="0">
              <a:prstClr val="black">
                <a:alpha val="40000"/>
              </a:prstClr>
            </a:outerShdw>
          </a:effectLst>
        </p:spPr>
        <p:txBody>
          <a:bodyPr wrap="square" tIns="0" bIns="0" rtlCol="0">
            <a:spAutoFit/>
          </a:bodyPr>
          <a:lstStyle/>
          <a:p>
            <a:pPr algn="ctr"/>
            <a:r>
              <a:rPr lang="en-US" sz="933" i="1" dirty="0"/>
              <a:t>Envelope proposal for power converters (3.8x4.0x40.5m)</a:t>
            </a:r>
          </a:p>
        </p:txBody>
      </p:sp>
      <p:sp>
        <p:nvSpPr>
          <p:cNvPr id="68" name="TextBox 67">
            <a:extLst>
              <a:ext uri="{FF2B5EF4-FFF2-40B4-BE49-F238E27FC236}">
                <a16:creationId xmlns:a16="http://schemas.microsoft.com/office/drawing/2014/main" id="{B557A767-D422-6631-D510-52A0C8671850}"/>
              </a:ext>
            </a:extLst>
          </p:cNvPr>
          <p:cNvSpPr txBox="1"/>
          <p:nvPr/>
        </p:nvSpPr>
        <p:spPr>
          <a:xfrm>
            <a:off x="10032437" y="2920165"/>
            <a:ext cx="1952019" cy="287130"/>
          </a:xfrm>
          <a:prstGeom prst="rect">
            <a:avLst/>
          </a:prstGeom>
          <a:solidFill>
            <a:schemeClr val="bg1"/>
          </a:solidFill>
          <a:effectLst>
            <a:outerShdw blurRad="50800" dist="38100" dir="2700000" algn="tl" rotWithShape="0">
              <a:prstClr val="black">
                <a:alpha val="40000"/>
              </a:prstClr>
            </a:outerShdw>
          </a:effectLst>
        </p:spPr>
        <p:txBody>
          <a:bodyPr wrap="square" tIns="0" bIns="0" rtlCol="0">
            <a:spAutoFit/>
          </a:bodyPr>
          <a:lstStyle/>
          <a:p>
            <a:pPr algn="ctr"/>
            <a:r>
              <a:rPr lang="en-US" sz="933" i="1" dirty="0"/>
              <a:t>Proposal of waveguides routing in dedicated galleries</a:t>
            </a:r>
          </a:p>
        </p:txBody>
      </p:sp>
      <p:pic>
        <p:nvPicPr>
          <p:cNvPr id="16" name="Picture 15">
            <a:extLst>
              <a:ext uri="{FF2B5EF4-FFF2-40B4-BE49-F238E27FC236}">
                <a16:creationId xmlns:a16="http://schemas.microsoft.com/office/drawing/2014/main" id="{A8CDB3CE-658E-2FE0-8D1C-89E505BE0B5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6178" y="3185479"/>
            <a:ext cx="3308703" cy="3052551"/>
          </a:xfrm>
          <a:prstGeom prst="rect">
            <a:avLst/>
          </a:prstGeom>
          <a:ln>
            <a:noFill/>
          </a:ln>
          <a:effectLst>
            <a:outerShdw blurRad="292100" dist="139700" dir="2700000" algn="tl" rotWithShape="0">
              <a:srgbClr val="333333">
                <a:alpha val="65000"/>
              </a:srgbClr>
            </a:outerShdw>
          </a:effectLst>
        </p:spPr>
      </p:pic>
      <p:sp>
        <p:nvSpPr>
          <p:cNvPr id="39" name="Rectangle 38">
            <a:extLst>
              <a:ext uri="{FF2B5EF4-FFF2-40B4-BE49-F238E27FC236}">
                <a16:creationId xmlns:a16="http://schemas.microsoft.com/office/drawing/2014/main" id="{8A72C040-515C-0900-0125-24321A1B629D}"/>
              </a:ext>
            </a:extLst>
          </p:cNvPr>
          <p:cNvSpPr/>
          <p:nvPr/>
        </p:nvSpPr>
        <p:spPr>
          <a:xfrm>
            <a:off x="6601525" y="4947032"/>
            <a:ext cx="421177" cy="701475"/>
          </a:xfrm>
          <a:prstGeom prst="rect">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40" name="Rectangle 39">
            <a:extLst>
              <a:ext uri="{FF2B5EF4-FFF2-40B4-BE49-F238E27FC236}">
                <a16:creationId xmlns:a16="http://schemas.microsoft.com/office/drawing/2014/main" id="{AC56C8EE-B7FB-2483-3EB9-C02026E58A15}"/>
              </a:ext>
            </a:extLst>
          </p:cNvPr>
          <p:cNvSpPr/>
          <p:nvPr/>
        </p:nvSpPr>
        <p:spPr>
          <a:xfrm>
            <a:off x="5877902" y="4420011"/>
            <a:ext cx="1431580" cy="381229"/>
          </a:xfrm>
          <a:prstGeom prst="rect">
            <a:avLst/>
          </a:prstGeom>
          <a:solidFill>
            <a:srgbClr val="FFC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41" name="Straight Arrow Connector 40">
            <a:extLst>
              <a:ext uri="{FF2B5EF4-FFF2-40B4-BE49-F238E27FC236}">
                <a16:creationId xmlns:a16="http://schemas.microsoft.com/office/drawing/2014/main" id="{BCF17069-D066-E8F6-A32E-73D4603983D0}"/>
              </a:ext>
            </a:extLst>
          </p:cNvPr>
          <p:cNvCxnSpPr>
            <a:cxnSpLocks/>
          </p:cNvCxnSpPr>
          <p:nvPr/>
        </p:nvCxnSpPr>
        <p:spPr>
          <a:xfrm>
            <a:off x="5996065" y="3757535"/>
            <a:ext cx="0" cy="666229"/>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61A3D754-8FAE-A540-66BA-AE220713020C}"/>
              </a:ext>
            </a:extLst>
          </p:cNvPr>
          <p:cNvSpPr txBox="1"/>
          <p:nvPr/>
        </p:nvSpPr>
        <p:spPr>
          <a:xfrm>
            <a:off x="4882011" y="3394721"/>
            <a:ext cx="1311157" cy="287130"/>
          </a:xfrm>
          <a:prstGeom prst="rect">
            <a:avLst/>
          </a:prstGeom>
          <a:solidFill>
            <a:schemeClr val="bg1"/>
          </a:solidFill>
          <a:effectLst>
            <a:outerShdw blurRad="50800" dist="38100" dir="2700000" algn="tl" rotWithShape="0">
              <a:prstClr val="black">
                <a:alpha val="40000"/>
              </a:prstClr>
            </a:outerShdw>
          </a:effectLst>
        </p:spPr>
        <p:txBody>
          <a:bodyPr wrap="square" tIns="0" bIns="0" rtlCol="0">
            <a:spAutoFit/>
          </a:bodyPr>
          <a:lstStyle/>
          <a:p>
            <a:pPr algn="ctr"/>
            <a:r>
              <a:rPr lang="en-US" sz="933" i="1" dirty="0"/>
              <a:t>Ventilation duct cable trays lightening</a:t>
            </a:r>
          </a:p>
        </p:txBody>
      </p:sp>
      <p:sp>
        <p:nvSpPr>
          <p:cNvPr id="43" name="TextBox 42">
            <a:extLst>
              <a:ext uri="{FF2B5EF4-FFF2-40B4-BE49-F238E27FC236}">
                <a16:creationId xmlns:a16="http://schemas.microsoft.com/office/drawing/2014/main" id="{06B6A5A4-A876-B29B-5316-F0ED8D6108CB}"/>
              </a:ext>
            </a:extLst>
          </p:cNvPr>
          <p:cNvSpPr txBox="1"/>
          <p:nvPr/>
        </p:nvSpPr>
        <p:spPr>
          <a:xfrm>
            <a:off x="6636760" y="5882833"/>
            <a:ext cx="1333193" cy="143565"/>
          </a:xfrm>
          <a:prstGeom prst="rect">
            <a:avLst/>
          </a:prstGeom>
          <a:solidFill>
            <a:schemeClr val="bg1"/>
          </a:solidFill>
          <a:effectLst>
            <a:outerShdw blurRad="50800" dist="38100" dir="2700000" algn="tl" rotWithShape="0">
              <a:prstClr val="black">
                <a:alpha val="40000"/>
              </a:prstClr>
            </a:outerShdw>
          </a:effectLst>
        </p:spPr>
        <p:txBody>
          <a:bodyPr wrap="square" tIns="0" bIns="0" rtlCol="0">
            <a:spAutoFit/>
          </a:bodyPr>
          <a:lstStyle/>
          <a:p>
            <a:pPr algn="ctr"/>
            <a:r>
              <a:rPr lang="en-US" sz="933" i="1" dirty="0"/>
              <a:t>Transport passage</a:t>
            </a:r>
          </a:p>
        </p:txBody>
      </p:sp>
      <p:sp>
        <p:nvSpPr>
          <p:cNvPr id="45" name="TextBox 44">
            <a:extLst>
              <a:ext uri="{FF2B5EF4-FFF2-40B4-BE49-F238E27FC236}">
                <a16:creationId xmlns:a16="http://schemas.microsoft.com/office/drawing/2014/main" id="{D39316BB-2A2E-A9D2-42A8-D4B2C88C0614}"/>
              </a:ext>
            </a:extLst>
          </p:cNvPr>
          <p:cNvSpPr txBox="1"/>
          <p:nvPr/>
        </p:nvSpPr>
        <p:spPr>
          <a:xfrm>
            <a:off x="6439968" y="3267113"/>
            <a:ext cx="1556521" cy="574260"/>
          </a:xfrm>
          <a:prstGeom prst="rect">
            <a:avLst/>
          </a:prstGeom>
          <a:solidFill>
            <a:schemeClr val="bg1"/>
          </a:solidFill>
          <a:effectLst>
            <a:outerShdw blurRad="50800" dist="38100" dir="2700000" algn="tl" rotWithShape="0">
              <a:prstClr val="black">
                <a:alpha val="40000"/>
              </a:prstClr>
            </a:outerShdw>
          </a:effectLst>
        </p:spPr>
        <p:txBody>
          <a:bodyPr wrap="square" tIns="0" bIns="0" rtlCol="0">
            <a:spAutoFit/>
          </a:bodyPr>
          <a:lstStyle/>
          <a:p>
            <a:pPr algn="ctr"/>
            <a:r>
              <a:rPr lang="en-US" sz="933" i="1" dirty="0"/>
              <a:t>Required standard services (distinguishers, AUGs, antipanic lightening )</a:t>
            </a:r>
          </a:p>
        </p:txBody>
      </p:sp>
      <p:sp>
        <p:nvSpPr>
          <p:cNvPr id="46" name="Rectangle 45">
            <a:extLst>
              <a:ext uri="{FF2B5EF4-FFF2-40B4-BE49-F238E27FC236}">
                <a16:creationId xmlns:a16="http://schemas.microsoft.com/office/drawing/2014/main" id="{C7886CD1-0838-0727-3266-BB59A3155B02}"/>
              </a:ext>
            </a:extLst>
          </p:cNvPr>
          <p:cNvSpPr/>
          <p:nvPr/>
        </p:nvSpPr>
        <p:spPr>
          <a:xfrm>
            <a:off x="7124130" y="4950623"/>
            <a:ext cx="175181" cy="701475"/>
          </a:xfrm>
          <a:prstGeom prst="rect">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52" name="Straight Arrow Connector 51">
            <a:extLst>
              <a:ext uri="{FF2B5EF4-FFF2-40B4-BE49-F238E27FC236}">
                <a16:creationId xmlns:a16="http://schemas.microsoft.com/office/drawing/2014/main" id="{4FAAFB23-DA6C-00EF-A2E8-C9F639B30458}"/>
              </a:ext>
            </a:extLst>
          </p:cNvPr>
          <p:cNvCxnSpPr>
            <a:cxnSpLocks/>
            <a:stCxn id="45" idx="2"/>
          </p:cNvCxnSpPr>
          <p:nvPr/>
        </p:nvCxnSpPr>
        <p:spPr>
          <a:xfrm flipH="1">
            <a:off x="7215265" y="3841373"/>
            <a:ext cx="2964" cy="1122036"/>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A1AF4B2F-21E6-2A0B-F131-2E5C8EAEAA9E}"/>
              </a:ext>
            </a:extLst>
          </p:cNvPr>
          <p:cNvSpPr/>
          <p:nvPr/>
        </p:nvSpPr>
        <p:spPr>
          <a:xfrm>
            <a:off x="5877903" y="4938187"/>
            <a:ext cx="631344" cy="701475"/>
          </a:xfrm>
          <a:prstGeom prst="rect">
            <a:avLst/>
          </a:prstGeom>
          <a:solidFill>
            <a:schemeClr val="accent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57" name="TextBox 56">
            <a:extLst>
              <a:ext uri="{FF2B5EF4-FFF2-40B4-BE49-F238E27FC236}">
                <a16:creationId xmlns:a16="http://schemas.microsoft.com/office/drawing/2014/main" id="{C81A40FE-03D6-4CC0-8D1C-96BD6A2DFA37}"/>
              </a:ext>
            </a:extLst>
          </p:cNvPr>
          <p:cNvSpPr txBox="1"/>
          <p:nvPr/>
        </p:nvSpPr>
        <p:spPr>
          <a:xfrm>
            <a:off x="4882011" y="5880038"/>
            <a:ext cx="1627236" cy="287130"/>
          </a:xfrm>
          <a:prstGeom prst="rect">
            <a:avLst/>
          </a:prstGeom>
          <a:solidFill>
            <a:schemeClr val="bg1"/>
          </a:solidFill>
          <a:effectLst>
            <a:outerShdw blurRad="50800" dist="38100" dir="2700000" algn="tl" rotWithShape="0">
              <a:prstClr val="black">
                <a:alpha val="40000"/>
              </a:prstClr>
            </a:outerShdw>
          </a:effectLst>
        </p:spPr>
        <p:txBody>
          <a:bodyPr wrap="square" tIns="0" bIns="0" rtlCol="0">
            <a:spAutoFit/>
          </a:bodyPr>
          <a:lstStyle/>
          <a:p>
            <a:pPr algn="ctr"/>
            <a:r>
              <a:rPr lang="en-US" sz="933" i="1" dirty="0"/>
              <a:t>Potential other services and/or shielding</a:t>
            </a:r>
          </a:p>
        </p:txBody>
      </p:sp>
      <p:cxnSp>
        <p:nvCxnSpPr>
          <p:cNvPr id="58" name="Straight Arrow Connector 57">
            <a:extLst>
              <a:ext uri="{FF2B5EF4-FFF2-40B4-BE49-F238E27FC236}">
                <a16:creationId xmlns:a16="http://schemas.microsoft.com/office/drawing/2014/main" id="{5D9084DE-FDCD-EB3A-47FE-3718EF459BF9}"/>
              </a:ext>
            </a:extLst>
          </p:cNvPr>
          <p:cNvCxnSpPr>
            <a:cxnSpLocks/>
          </p:cNvCxnSpPr>
          <p:nvPr/>
        </p:nvCxnSpPr>
        <p:spPr>
          <a:xfrm flipH="1" flipV="1">
            <a:off x="6828853" y="5622977"/>
            <a:ext cx="1921" cy="246531"/>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DBAA353B-D84B-C114-5D77-2070163AD228}"/>
              </a:ext>
            </a:extLst>
          </p:cNvPr>
          <p:cNvSpPr/>
          <p:nvPr/>
        </p:nvSpPr>
        <p:spPr>
          <a:xfrm>
            <a:off x="5838311" y="4379418"/>
            <a:ext cx="1504452" cy="1348261"/>
          </a:xfrm>
          <a:prstGeom prst="rect">
            <a:avLst/>
          </a:prstGeom>
          <a:noFill/>
          <a:ln w="19050">
            <a:solidFill>
              <a:schemeClr val="bg1"/>
            </a:solidFill>
            <a:prstDash val="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2400"/>
          </a:p>
        </p:txBody>
      </p:sp>
      <p:cxnSp>
        <p:nvCxnSpPr>
          <p:cNvPr id="64" name="Straight Arrow Connector 63">
            <a:extLst>
              <a:ext uri="{FF2B5EF4-FFF2-40B4-BE49-F238E27FC236}">
                <a16:creationId xmlns:a16="http://schemas.microsoft.com/office/drawing/2014/main" id="{5C600CB0-F5F0-D48F-979A-C7E612692922}"/>
              </a:ext>
            </a:extLst>
          </p:cNvPr>
          <p:cNvCxnSpPr>
            <a:cxnSpLocks/>
          </p:cNvCxnSpPr>
          <p:nvPr/>
        </p:nvCxnSpPr>
        <p:spPr>
          <a:xfrm flipH="1" flipV="1">
            <a:off x="6237194" y="5615655"/>
            <a:ext cx="1921" cy="246531"/>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DB08C0BF-7005-9376-91A9-22C0E2E9A7B2}"/>
              </a:ext>
            </a:extLst>
          </p:cNvPr>
          <p:cNvSpPr txBox="1"/>
          <p:nvPr/>
        </p:nvSpPr>
        <p:spPr>
          <a:xfrm>
            <a:off x="7474665" y="4853927"/>
            <a:ext cx="672075" cy="246221"/>
          </a:xfrm>
          <a:prstGeom prst="rect">
            <a:avLst/>
          </a:prstGeom>
          <a:solidFill>
            <a:schemeClr val="bg1"/>
          </a:solidFill>
        </p:spPr>
        <p:txBody>
          <a:bodyPr wrap="square" tIns="0" bIns="0" rtlCol="0" anchor="ctr" anchorCtr="0">
            <a:spAutoFit/>
          </a:bodyPr>
          <a:lstStyle/>
          <a:p>
            <a:pPr algn="ctr"/>
            <a:r>
              <a:rPr lang="fr-CH" sz="1333" dirty="0"/>
              <a:t>5x5m</a:t>
            </a:r>
            <a:r>
              <a:rPr lang="fr-CH" sz="1600" dirty="0"/>
              <a:t> </a:t>
            </a:r>
            <a:endParaRPr lang="en-GB" sz="1600" dirty="0"/>
          </a:p>
        </p:txBody>
      </p:sp>
    </p:spTree>
    <p:extLst>
      <p:ext uri="{BB962C8B-B14F-4D97-AF65-F5344CB8AC3E}">
        <p14:creationId xmlns:p14="http://schemas.microsoft.com/office/powerpoint/2010/main" val="213970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5" grpId="0" animBg="1"/>
      <p:bldP spid="36" grpId="0" animBg="1"/>
      <p:bldP spid="37" grpId="0" animBg="1"/>
      <p:bldP spid="38" grpId="0" animBg="1"/>
      <p:bldP spid="39" grpId="0" animBg="1"/>
      <p:bldP spid="40" grpId="0" animBg="1"/>
      <p:bldP spid="42" grpId="0" animBg="1"/>
      <p:bldP spid="43" grpId="0" animBg="1"/>
      <p:bldP spid="45" grpId="0" animBg="1"/>
      <p:bldP spid="46" grpId="0" animBg="1"/>
      <p:bldP spid="56" grpId="0" animBg="1"/>
      <p:bldP spid="57" grpId="0" animBg="1"/>
      <p:bldP spid="65" grpId="0" animBg="1"/>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84C4A6-9A0F-C758-9068-ED166BA69E37}"/>
              </a:ext>
            </a:extLst>
          </p:cNvPr>
          <p:cNvSpPr>
            <a:spLocks noGrp="1"/>
          </p:cNvSpPr>
          <p:nvPr>
            <p:ph type="sldNum" sz="quarter" idx="4"/>
          </p:nvPr>
        </p:nvSpPr>
        <p:spPr/>
        <p:txBody>
          <a:bodyPr/>
          <a:lstStyle/>
          <a:p>
            <a:fld id="{974172A1-1CBF-0B40-9234-7D4D80EC19EA}" type="slidenum">
              <a:rPr lang="en-GB" smtClean="0"/>
              <a:pPr/>
              <a:t>15</a:t>
            </a:fld>
            <a:endParaRPr lang="en-GB" dirty="0"/>
          </a:p>
        </p:txBody>
      </p:sp>
      <p:sp>
        <p:nvSpPr>
          <p:cNvPr id="5" name="Titre 4">
            <a:extLst>
              <a:ext uri="{FF2B5EF4-FFF2-40B4-BE49-F238E27FC236}">
                <a16:creationId xmlns:a16="http://schemas.microsoft.com/office/drawing/2014/main" id="{B6B15DDD-F1CA-7CAC-7FFE-CE8B0996B6F4}"/>
              </a:ext>
            </a:extLst>
          </p:cNvPr>
          <p:cNvSpPr>
            <a:spLocks noGrp="1"/>
          </p:cNvSpPr>
          <p:nvPr>
            <p:ph type="title"/>
          </p:nvPr>
        </p:nvSpPr>
        <p:spPr>
          <a:xfrm>
            <a:off x="1422400" y="54849"/>
            <a:ext cx="9042400" cy="561545"/>
          </a:xfrm>
        </p:spPr>
        <p:txBody>
          <a:bodyPr/>
          <a:lstStyle/>
          <a:p>
            <a:r>
              <a:rPr lang="en-US" dirty="0"/>
              <a:t>Impact on civil engineering</a:t>
            </a:r>
            <a:endParaRPr lang="en-GB" dirty="0"/>
          </a:p>
        </p:txBody>
      </p:sp>
      <p:pic>
        <p:nvPicPr>
          <p:cNvPr id="9" name="Picture 8">
            <a:extLst>
              <a:ext uri="{FF2B5EF4-FFF2-40B4-BE49-F238E27FC236}">
                <a16:creationId xmlns:a16="http://schemas.microsoft.com/office/drawing/2014/main" id="{0EF55689-DDF8-227E-55DD-3BA669AE21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811" y="1124745"/>
            <a:ext cx="5568619" cy="4803647"/>
          </a:xfrm>
          <a:prstGeom prst="rect">
            <a:avLst/>
          </a:prstGeom>
          <a:noFill/>
          <a:ln>
            <a:noFill/>
          </a:ln>
        </p:spPr>
      </p:pic>
      <p:pic>
        <p:nvPicPr>
          <p:cNvPr id="10" name="Picture 9">
            <a:extLst>
              <a:ext uri="{FF2B5EF4-FFF2-40B4-BE49-F238E27FC236}">
                <a16:creationId xmlns:a16="http://schemas.microsoft.com/office/drawing/2014/main" id="{107542DE-82CE-6576-F644-ADE65A2EDB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2011" y="1124745"/>
            <a:ext cx="5648179" cy="4805583"/>
          </a:xfrm>
          <a:prstGeom prst="rect">
            <a:avLst/>
          </a:prstGeom>
          <a:noFill/>
          <a:ln>
            <a:noFill/>
          </a:ln>
        </p:spPr>
      </p:pic>
      <p:sp>
        <p:nvSpPr>
          <p:cNvPr id="11" name="Rectangle 10">
            <a:extLst>
              <a:ext uri="{FF2B5EF4-FFF2-40B4-BE49-F238E27FC236}">
                <a16:creationId xmlns:a16="http://schemas.microsoft.com/office/drawing/2014/main" id="{8C0D9ECB-F32E-94C9-93B6-9EC149258614}"/>
              </a:ext>
            </a:extLst>
          </p:cNvPr>
          <p:cNvSpPr/>
          <p:nvPr/>
        </p:nvSpPr>
        <p:spPr>
          <a:xfrm rot="2295911">
            <a:off x="1876015" y="3441790"/>
            <a:ext cx="1056117" cy="480053"/>
          </a:xfrm>
          <a:prstGeom prst="rect">
            <a:avLst/>
          </a:prstGeom>
          <a:gradFill>
            <a:gsLst>
              <a:gs pos="0">
                <a:schemeClr val="accent1">
                  <a:tint val="100000"/>
                  <a:shade val="100000"/>
                  <a:satMod val="130000"/>
                  <a:alpha val="2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2" name="Rectangle 11">
            <a:extLst>
              <a:ext uri="{FF2B5EF4-FFF2-40B4-BE49-F238E27FC236}">
                <a16:creationId xmlns:a16="http://schemas.microsoft.com/office/drawing/2014/main" id="{06495C43-913D-D60A-D4CA-4B9927D63A37}"/>
              </a:ext>
            </a:extLst>
          </p:cNvPr>
          <p:cNvSpPr/>
          <p:nvPr/>
        </p:nvSpPr>
        <p:spPr>
          <a:xfrm rot="13226982">
            <a:off x="1679860" y="2913743"/>
            <a:ext cx="478539" cy="168111"/>
          </a:xfrm>
          <a:prstGeom prst="rect">
            <a:avLst/>
          </a:prstGeom>
          <a:gradFill>
            <a:gsLst>
              <a:gs pos="0">
                <a:schemeClr val="accent1">
                  <a:tint val="100000"/>
                  <a:shade val="100000"/>
                  <a:satMod val="130000"/>
                  <a:alpha val="2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14" name="Connector: Curved 13">
            <a:extLst>
              <a:ext uri="{FF2B5EF4-FFF2-40B4-BE49-F238E27FC236}">
                <a16:creationId xmlns:a16="http://schemas.microsoft.com/office/drawing/2014/main" id="{BD5B0949-CBE8-CF09-DFBA-86B61A3692E1}"/>
              </a:ext>
            </a:extLst>
          </p:cNvPr>
          <p:cNvCxnSpPr>
            <a:cxnSpLocks/>
          </p:cNvCxnSpPr>
          <p:nvPr/>
        </p:nvCxnSpPr>
        <p:spPr>
          <a:xfrm rot="16200000" flipV="1">
            <a:off x="808183" y="3136847"/>
            <a:ext cx="1377687" cy="628955"/>
          </a:xfrm>
          <a:prstGeom prst="curvedConnector3">
            <a:avLst>
              <a:gd name="adj1" fmla="val 50000"/>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7" name="Arc 16">
            <a:extLst>
              <a:ext uri="{FF2B5EF4-FFF2-40B4-BE49-F238E27FC236}">
                <a16:creationId xmlns:a16="http://schemas.microsoft.com/office/drawing/2014/main" id="{075D473E-190C-503E-C89F-C56F3EE835F6}"/>
              </a:ext>
            </a:extLst>
          </p:cNvPr>
          <p:cNvSpPr/>
          <p:nvPr/>
        </p:nvSpPr>
        <p:spPr>
          <a:xfrm rot="18813931">
            <a:off x="720602" y="2564904"/>
            <a:ext cx="1697269" cy="960107"/>
          </a:xfrm>
          <a:prstGeom prst="arc">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a:p>
        </p:txBody>
      </p:sp>
      <p:cxnSp>
        <p:nvCxnSpPr>
          <p:cNvPr id="19" name="Straight Arrow Connector 18">
            <a:extLst>
              <a:ext uri="{FF2B5EF4-FFF2-40B4-BE49-F238E27FC236}">
                <a16:creationId xmlns:a16="http://schemas.microsoft.com/office/drawing/2014/main" id="{26146E84-FBE5-5ACA-A455-39B87D98B930}"/>
              </a:ext>
            </a:extLst>
          </p:cNvPr>
          <p:cNvCxnSpPr>
            <a:cxnSpLocks/>
          </p:cNvCxnSpPr>
          <p:nvPr/>
        </p:nvCxnSpPr>
        <p:spPr>
          <a:xfrm>
            <a:off x="2123922" y="2406205"/>
            <a:ext cx="347841" cy="23086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1" name="Arc 20">
            <a:extLst>
              <a:ext uri="{FF2B5EF4-FFF2-40B4-BE49-F238E27FC236}">
                <a16:creationId xmlns:a16="http://schemas.microsoft.com/office/drawing/2014/main" id="{2030147A-022E-E52B-09A8-537B63332270}"/>
              </a:ext>
            </a:extLst>
          </p:cNvPr>
          <p:cNvSpPr/>
          <p:nvPr/>
        </p:nvSpPr>
        <p:spPr>
          <a:xfrm rot="19234582">
            <a:off x="1154045" y="3129259"/>
            <a:ext cx="566801" cy="488587"/>
          </a:xfrm>
          <a:prstGeom prst="arc">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a:p>
        </p:txBody>
      </p:sp>
      <p:cxnSp>
        <p:nvCxnSpPr>
          <p:cNvPr id="22" name="Straight Arrow Connector 21">
            <a:extLst>
              <a:ext uri="{FF2B5EF4-FFF2-40B4-BE49-F238E27FC236}">
                <a16:creationId xmlns:a16="http://schemas.microsoft.com/office/drawing/2014/main" id="{534BF74B-C55B-1279-C379-47948F768E44}"/>
              </a:ext>
            </a:extLst>
          </p:cNvPr>
          <p:cNvCxnSpPr/>
          <p:nvPr/>
        </p:nvCxnSpPr>
        <p:spPr>
          <a:xfrm>
            <a:off x="1623885" y="3157731"/>
            <a:ext cx="249972" cy="23086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4AA732C6-A123-723E-7FE1-B7E47C7255BD}"/>
              </a:ext>
            </a:extLst>
          </p:cNvPr>
          <p:cNvSpPr txBox="1"/>
          <p:nvPr/>
        </p:nvSpPr>
        <p:spPr>
          <a:xfrm>
            <a:off x="1823032" y="1664250"/>
            <a:ext cx="1488659" cy="379463"/>
          </a:xfrm>
          <a:prstGeom prst="rect">
            <a:avLst/>
          </a:prstGeom>
          <a:solidFill>
            <a:schemeClr val="bg1"/>
          </a:solidFill>
        </p:spPr>
        <p:txBody>
          <a:bodyPr wrap="square" rtlCol="0">
            <a:spAutoFit/>
          </a:bodyPr>
          <a:lstStyle/>
          <a:p>
            <a:pPr algn="ctr"/>
            <a:r>
              <a:rPr lang="en-US" sz="933" i="1" dirty="0"/>
              <a:t>Access to adjacent 393</a:t>
            </a:r>
          </a:p>
          <a:p>
            <a:pPr algn="ctr"/>
            <a:r>
              <a:rPr lang="en-US" sz="933" i="1" dirty="0"/>
              <a:t>(AD/ELENA complex)</a:t>
            </a:r>
          </a:p>
        </p:txBody>
      </p:sp>
      <p:cxnSp>
        <p:nvCxnSpPr>
          <p:cNvPr id="34" name="Straight Arrow Connector 33">
            <a:extLst>
              <a:ext uri="{FF2B5EF4-FFF2-40B4-BE49-F238E27FC236}">
                <a16:creationId xmlns:a16="http://schemas.microsoft.com/office/drawing/2014/main" id="{91B61ADD-99E8-0205-37E8-F2F8DA8C11AB}"/>
              </a:ext>
            </a:extLst>
          </p:cNvPr>
          <p:cNvCxnSpPr>
            <a:cxnSpLocks/>
          </p:cNvCxnSpPr>
          <p:nvPr/>
        </p:nvCxnSpPr>
        <p:spPr>
          <a:xfrm flipV="1">
            <a:off x="815414" y="4148667"/>
            <a:ext cx="971053" cy="1392568"/>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8CE7E2E-17D1-42E3-E101-83BFCB9D1FBF}"/>
              </a:ext>
            </a:extLst>
          </p:cNvPr>
          <p:cNvSpPr txBox="1"/>
          <p:nvPr/>
        </p:nvSpPr>
        <p:spPr>
          <a:xfrm>
            <a:off x="532197" y="3519491"/>
            <a:ext cx="890203" cy="430695"/>
          </a:xfrm>
          <a:prstGeom prst="rect">
            <a:avLst/>
          </a:prstGeom>
          <a:solidFill>
            <a:schemeClr val="bg1"/>
          </a:solidFill>
        </p:spPr>
        <p:txBody>
          <a:bodyPr wrap="square" tIns="0" bIns="0" rtlCol="0">
            <a:spAutoFit/>
          </a:bodyPr>
          <a:lstStyle/>
          <a:p>
            <a:pPr algn="ctr"/>
            <a:r>
              <a:rPr lang="en-US" sz="933" i="1" dirty="0"/>
              <a:t>Access to new service building</a:t>
            </a:r>
          </a:p>
        </p:txBody>
      </p:sp>
      <p:sp>
        <p:nvSpPr>
          <p:cNvPr id="37" name="TextBox 36">
            <a:extLst>
              <a:ext uri="{FF2B5EF4-FFF2-40B4-BE49-F238E27FC236}">
                <a16:creationId xmlns:a16="http://schemas.microsoft.com/office/drawing/2014/main" id="{365AB86F-74B7-968E-6EF3-D469399FA8FD}"/>
              </a:ext>
            </a:extLst>
          </p:cNvPr>
          <p:cNvSpPr txBox="1"/>
          <p:nvPr/>
        </p:nvSpPr>
        <p:spPr>
          <a:xfrm>
            <a:off x="3356038" y="3681817"/>
            <a:ext cx="2061063" cy="287130"/>
          </a:xfrm>
          <a:prstGeom prst="rect">
            <a:avLst/>
          </a:prstGeom>
          <a:solidFill>
            <a:schemeClr val="bg1"/>
          </a:solidFill>
        </p:spPr>
        <p:txBody>
          <a:bodyPr wrap="square" tIns="0" bIns="0" rtlCol="0">
            <a:spAutoFit/>
          </a:bodyPr>
          <a:lstStyle/>
          <a:p>
            <a:pPr algn="ctr"/>
            <a:r>
              <a:rPr lang="en-US" sz="933" i="1" dirty="0"/>
              <a:t>Imprint of new service building</a:t>
            </a:r>
          </a:p>
          <a:p>
            <a:pPr algn="ctr"/>
            <a:r>
              <a:rPr lang="en-US" sz="933" i="1" dirty="0"/>
              <a:t>(approximate scale)</a:t>
            </a:r>
          </a:p>
        </p:txBody>
      </p:sp>
      <p:sp>
        <p:nvSpPr>
          <p:cNvPr id="38" name="Rectangle 37">
            <a:extLst>
              <a:ext uri="{FF2B5EF4-FFF2-40B4-BE49-F238E27FC236}">
                <a16:creationId xmlns:a16="http://schemas.microsoft.com/office/drawing/2014/main" id="{81E40C4A-B906-D5AC-913A-F922D8D7AFFA}"/>
              </a:ext>
            </a:extLst>
          </p:cNvPr>
          <p:cNvSpPr/>
          <p:nvPr/>
        </p:nvSpPr>
        <p:spPr>
          <a:xfrm>
            <a:off x="3407701" y="4293096"/>
            <a:ext cx="672075" cy="212237"/>
          </a:xfrm>
          <a:prstGeom prst="rect">
            <a:avLst/>
          </a:prstGeom>
          <a:gradFill>
            <a:gsLst>
              <a:gs pos="0">
                <a:srgbClr val="FFC000"/>
              </a:gs>
              <a:gs pos="40000">
                <a:srgbClr val="FFC000"/>
              </a:gs>
              <a:gs pos="47000">
                <a:srgbClr val="FFC000"/>
              </a:gs>
              <a:gs pos="100000">
                <a:srgbClr val="FFC000">
                  <a:alpha val="40000"/>
                  <a:lumMod val="95000"/>
                  <a:lumOff val="5000"/>
                </a:srgbClr>
              </a:gs>
            </a:gsLst>
            <a:lin ang="5400000" scaled="1"/>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t>TT7</a:t>
            </a:r>
            <a:endParaRPr lang="en-GB" sz="1600" dirty="0"/>
          </a:p>
        </p:txBody>
      </p:sp>
      <p:sp>
        <p:nvSpPr>
          <p:cNvPr id="39" name="TextBox 38">
            <a:extLst>
              <a:ext uri="{FF2B5EF4-FFF2-40B4-BE49-F238E27FC236}">
                <a16:creationId xmlns:a16="http://schemas.microsoft.com/office/drawing/2014/main" id="{664796C9-704D-1D2F-A3F1-EA2AB2E96035}"/>
              </a:ext>
            </a:extLst>
          </p:cNvPr>
          <p:cNvSpPr txBox="1"/>
          <p:nvPr/>
        </p:nvSpPr>
        <p:spPr>
          <a:xfrm>
            <a:off x="451729" y="1256985"/>
            <a:ext cx="845952" cy="2974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fr-CH" sz="1333" b="1" i="1" dirty="0">
                <a:solidFill>
                  <a:schemeClr val="bg1"/>
                </a:solidFill>
              </a:rPr>
              <a:t>France</a:t>
            </a:r>
            <a:endParaRPr lang="en-GB" sz="1333" b="1" i="1" dirty="0">
              <a:solidFill>
                <a:schemeClr val="bg1"/>
              </a:solidFill>
            </a:endParaRPr>
          </a:p>
        </p:txBody>
      </p:sp>
      <p:cxnSp>
        <p:nvCxnSpPr>
          <p:cNvPr id="40" name="Straight Arrow Connector 39">
            <a:extLst>
              <a:ext uri="{FF2B5EF4-FFF2-40B4-BE49-F238E27FC236}">
                <a16:creationId xmlns:a16="http://schemas.microsoft.com/office/drawing/2014/main" id="{B286B63F-1F13-E59B-E28C-EBDB98EDCB76}"/>
              </a:ext>
            </a:extLst>
          </p:cNvPr>
          <p:cNvCxnSpPr>
            <a:cxnSpLocks/>
          </p:cNvCxnSpPr>
          <p:nvPr/>
        </p:nvCxnSpPr>
        <p:spPr>
          <a:xfrm flipH="1" flipV="1">
            <a:off x="643327" y="1671888"/>
            <a:ext cx="539221" cy="39124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1" name="TextBox 40">
            <a:extLst>
              <a:ext uri="{FF2B5EF4-FFF2-40B4-BE49-F238E27FC236}">
                <a16:creationId xmlns:a16="http://schemas.microsoft.com/office/drawing/2014/main" id="{21947D1A-DAEB-64E8-D52B-D5D9FE25BFE5}"/>
              </a:ext>
            </a:extLst>
          </p:cNvPr>
          <p:cNvSpPr txBox="1"/>
          <p:nvPr/>
        </p:nvSpPr>
        <p:spPr>
          <a:xfrm rot="2114687">
            <a:off x="366418" y="1927901"/>
            <a:ext cx="953493" cy="184666"/>
          </a:xfrm>
          <a:prstGeom prst="rect">
            <a:avLst/>
          </a:prstGeom>
          <a:solidFill>
            <a:schemeClr val="bg1"/>
          </a:solidFill>
        </p:spPr>
        <p:txBody>
          <a:bodyPr wrap="square" tIns="0" bIns="0" rtlCol="0">
            <a:spAutoFit/>
          </a:bodyPr>
          <a:lstStyle/>
          <a:p>
            <a:r>
              <a:rPr lang="fr-CH" sz="1200" b="1" i="1" dirty="0">
                <a:solidFill>
                  <a:schemeClr val="accent2"/>
                </a:solidFill>
              </a:rPr>
              <a:t>Jura side</a:t>
            </a:r>
            <a:endParaRPr lang="en-GB" sz="1200" b="1" i="1" dirty="0">
              <a:solidFill>
                <a:schemeClr val="accent2"/>
              </a:solidFill>
            </a:endParaRPr>
          </a:p>
        </p:txBody>
      </p:sp>
      <p:sp>
        <p:nvSpPr>
          <p:cNvPr id="47" name="TextBox 46">
            <a:extLst>
              <a:ext uri="{FF2B5EF4-FFF2-40B4-BE49-F238E27FC236}">
                <a16:creationId xmlns:a16="http://schemas.microsoft.com/office/drawing/2014/main" id="{23AF97D4-6230-38F1-7C29-B8D697B0D20A}"/>
              </a:ext>
            </a:extLst>
          </p:cNvPr>
          <p:cNvSpPr txBox="1"/>
          <p:nvPr/>
        </p:nvSpPr>
        <p:spPr>
          <a:xfrm>
            <a:off x="6335141" y="1256985"/>
            <a:ext cx="845952" cy="2974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fr-CH" sz="1333" b="1" i="1" dirty="0">
                <a:solidFill>
                  <a:schemeClr val="bg1"/>
                </a:solidFill>
              </a:rPr>
              <a:t>France</a:t>
            </a:r>
            <a:endParaRPr lang="en-GB" sz="1333" b="1" i="1" dirty="0">
              <a:solidFill>
                <a:schemeClr val="bg1"/>
              </a:solidFill>
            </a:endParaRPr>
          </a:p>
        </p:txBody>
      </p:sp>
      <p:cxnSp>
        <p:nvCxnSpPr>
          <p:cNvPr id="48" name="Straight Arrow Connector 47">
            <a:extLst>
              <a:ext uri="{FF2B5EF4-FFF2-40B4-BE49-F238E27FC236}">
                <a16:creationId xmlns:a16="http://schemas.microsoft.com/office/drawing/2014/main" id="{546EE7B2-B9F9-7C89-0641-841090A34923}"/>
              </a:ext>
            </a:extLst>
          </p:cNvPr>
          <p:cNvCxnSpPr>
            <a:cxnSpLocks/>
          </p:cNvCxnSpPr>
          <p:nvPr/>
        </p:nvCxnSpPr>
        <p:spPr>
          <a:xfrm flipH="1" flipV="1">
            <a:off x="6526739" y="1671888"/>
            <a:ext cx="539221" cy="39124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9" name="TextBox 48">
            <a:extLst>
              <a:ext uri="{FF2B5EF4-FFF2-40B4-BE49-F238E27FC236}">
                <a16:creationId xmlns:a16="http://schemas.microsoft.com/office/drawing/2014/main" id="{FF397BDB-1CB9-262E-B0DB-F7FF01964528}"/>
              </a:ext>
            </a:extLst>
          </p:cNvPr>
          <p:cNvSpPr txBox="1"/>
          <p:nvPr/>
        </p:nvSpPr>
        <p:spPr>
          <a:xfrm rot="2114687">
            <a:off x="6249830" y="1927901"/>
            <a:ext cx="953493" cy="184666"/>
          </a:xfrm>
          <a:prstGeom prst="rect">
            <a:avLst/>
          </a:prstGeom>
          <a:solidFill>
            <a:schemeClr val="bg1"/>
          </a:solidFill>
        </p:spPr>
        <p:txBody>
          <a:bodyPr wrap="square" tIns="0" bIns="0" rtlCol="0">
            <a:spAutoFit/>
          </a:bodyPr>
          <a:lstStyle/>
          <a:p>
            <a:r>
              <a:rPr lang="fr-CH" sz="1200" b="1" i="1" dirty="0">
                <a:solidFill>
                  <a:schemeClr val="accent2"/>
                </a:solidFill>
              </a:rPr>
              <a:t>Jura side</a:t>
            </a:r>
            <a:endParaRPr lang="en-GB" sz="1200" b="1" i="1" dirty="0">
              <a:solidFill>
                <a:schemeClr val="accent2"/>
              </a:solidFill>
            </a:endParaRPr>
          </a:p>
        </p:txBody>
      </p:sp>
      <p:sp>
        <p:nvSpPr>
          <p:cNvPr id="50" name="TextBox 49">
            <a:extLst>
              <a:ext uri="{FF2B5EF4-FFF2-40B4-BE49-F238E27FC236}">
                <a16:creationId xmlns:a16="http://schemas.microsoft.com/office/drawing/2014/main" id="{DD778288-6536-BAAC-4E5A-173B6AF5DF3C}"/>
              </a:ext>
            </a:extLst>
          </p:cNvPr>
          <p:cNvSpPr txBox="1"/>
          <p:nvPr/>
        </p:nvSpPr>
        <p:spPr>
          <a:xfrm>
            <a:off x="9367753" y="1206698"/>
            <a:ext cx="2365465" cy="235898"/>
          </a:xfrm>
          <a:prstGeom prst="rect">
            <a:avLst/>
          </a:prstGeom>
          <a:solidFill>
            <a:schemeClr val="bg1"/>
          </a:solidFill>
        </p:spPr>
        <p:txBody>
          <a:bodyPr wrap="square" rtlCol="0">
            <a:spAutoFit/>
          </a:bodyPr>
          <a:lstStyle/>
          <a:p>
            <a:pPr algn="ctr"/>
            <a:r>
              <a:rPr lang="en-US" sz="933" i="1" dirty="0"/>
              <a:t>View of underground services at CERN</a:t>
            </a:r>
          </a:p>
        </p:txBody>
      </p:sp>
      <p:pic>
        <p:nvPicPr>
          <p:cNvPr id="44" name="Picture 43">
            <a:extLst>
              <a:ext uri="{FF2B5EF4-FFF2-40B4-BE49-F238E27FC236}">
                <a16:creationId xmlns:a16="http://schemas.microsoft.com/office/drawing/2014/main" id="{ED82E51D-EA03-0054-C3A5-B8AB4CDF10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41316" y="2175583"/>
            <a:ext cx="5349569" cy="2965949"/>
          </a:xfrm>
          <a:prstGeom prst="rect">
            <a:avLst/>
          </a:prstGeom>
          <a:ln>
            <a:noFill/>
          </a:ln>
          <a:effectLst>
            <a:outerShdw blurRad="292100" dist="139700" dir="2700000" algn="tl" rotWithShape="0">
              <a:srgbClr val="333333">
                <a:alpha val="65000"/>
              </a:srgbClr>
            </a:outerShdw>
          </a:effectLst>
        </p:spPr>
      </p:pic>
      <p:sp>
        <p:nvSpPr>
          <p:cNvPr id="51" name="TextBox 50">
            <a:extLst>
              <a:ext uri="{FF2B5EF4-FFF2-40B4-BE49-F238E27FC236}">
                <a16:creationId xmlns:a16="http://schemas.microsoft.com/office/drawing/2014/main" id="{818FD65C-019F-0F13-7978-BA11E10D86DB}"/>
              </a:ext>
            </a:extLst>
          </p:cNvPr>
          <p:cNvSpPr txBox="1"/>
          <p:nvPr/>
        </p:nvSpPr>
        <p:spPr>
          <a:xfrm>
            <a:off x="6855579" y="2358233"/>
            <a:ext cx="835119" cy="143565"/>
          </a:xfrm>
          <a:prstGeom prst="rect">
            <a:avLst/>
          </a:prstGeom>
          <a:solidFill>
            <a:schemeClr val="bg1"/>
          </a:solidFill>
        </p:spPr>
        <p:txBody>
          <a:bodyPr wrap="square" tIns="0" bIns="0" rtlCol="0">
            <a:spAutoFit/>
          </a:bodyPr>
          <a:lstStyle/>
          <a:p>
            <a:pPr algn="ctr"/>
            <a:r>
              <a:rPr lang="en-US" sz="933" i="1" dirty="0"/>
              <a:t>Rainwater</a:t>
            </a:r>
          </a:p>
        </p:txBody>
      </p:sp>
      <p:sp>
        <p:nvSpPr>
          <p:cNvPr id="52" name="TextBox 51">
            <a:extLst>
              <a:ext uri="{FF2B5EF4-FFF2-40B4-BE49-F238E27FC236}">
                <a16:creationId xmlns:a16="http://schemas.microsoft.com/office/drawing/2014/main" id="{4084DA7F-B577-9F5A-1AF1-6625D023C54D}"/>
              </a:ext>
            </a:extLst>
          </p:cNvPr>
          <p:cNvSpPr txBox="1"/>
          <p:nvPr/>
        </p:nvSpPr>
        <p:spPr>
          <a:xfrm>
            <a:off x="6393581" y="3094515"/>
            <a:ext cx="995611" cy="143565"/>
          </a:xfrm>
          <a:prstGeom prst="rect">
            <a:avLst/>
          </a:prstGeom>
          <a:solidFill>
            <a:schemeClr val="bg1"/>
          </a:solidFill>
        </p:spPr>
        <p:txBody>
          <a:bodyPr wrap="square" tIns="0" bIns="0" rtlCol="0">
            <a:spAutoFit/>
          </a:bodyPr>
          <a:lstStyle/>
          <a:p>
            <a:pPr algn="ctr"/>
            <a:r>
              <a:rPr lang="en-US" sz="933" i="1" dirty="0"/>
              <a:t>Wastewater</a:t>
            </a:r>
          </a:p>
        </p:txBody>
      </p:sp>
      <p:sp>
        <p:nvSpPr>
          <p:cNvPr id="53" name="TextBox 52">
            <a:extLst>
              <a:ext uri="{FF2B5EF4-FFF2-40B4-BE49-F238E27FC236}">
                <a16:creationId xmlns:a16="http://schemas.microsoft.com/office/drawing/2014/main" id="{500257E8-966A-F40C-D19A-F01C255E678D}"/>
              </a:ext>
            </a:extLst>
          </p:cNvPr>
          <p:cNvSpPr txBox="1"/>
          <p:nvPr/>
        </p:nvSpPr>
        <p:spPr>
          <a:xfrm>
            <a:off x="7850925" y="2599519"/>
            <a:ext cx="2757576" cy="430695"/>
          </a:xfrm>
          <a:prstGeom prst="rect">
            <a:avLst/>
          </a:prstGeom>
          <a:solidFill>
            <a:schemeClr val="bg1"/>
          </a:solidFill>
        </p:spPr>
        <p:txBody>
          <a:bodyPr wrap="square" tIns="0" bIns="0" rtlCol="0">
            <a:spAutoFit/>
          </a:bodyPr>
          <a:lstStyle/>
          <a:p>
            <a:r>
              <a:rPr lang="en-US" sz="933" i="1" dirty="0"/>
              <a:t>Electricity lines </a:t>
            </a:r>
          </a:p>
          <a:p>
            <a:pPr marL="228594" indent="-228594">
              <a:buFont typeface="Arial" panose="020B0604020202020204" pitchFamily="34" charset="0"/>
              <a:buChar char="•"/>
            </a:pPr>
            <a:r>
              <a:rPr lang="en-US" sz="933" i="1" dirty="0"/>
              <a:t>Cable ducts in use (rerouting)</a:t>
            </a:r>
          </a:p>
          <a:p>
            <a:pPr marL="228594" indent="-228594">
              <a:buFont typeface="Arial" panose="020B0604020202020204" pitchFamily="34" charset="0"/>
              <a:buChar char="•"/>
            </a:pPr>
            <a:r>
              <a:rPr lang="en-US" sz="933" i="1" dirty="0"/>
              <a:t>Cable ducts out of use (reuse or removal)</a:t>
            </a:r>
          </a:p>
        </p:txBody>
      </p:sp>
      <p:cxnSp>
        <p:nvCxnSpPr>
          <p:cNvPr id="55" name="Straight Arrow Connector 54">
            <a:extLst>
              <a:ext uri="{FF2B5EF4-FFF2-40B4-BE49-F238E27FC236}">
                <a16:creationId xmlns:a16="http://schemas.microsoft.com/office/drawing/2014/main" id="{05F086BE-43C9-2D2F-F50D-D9F7D5FCF1EF}"/>
              </a:ext>
            </a:extLst>
          </p:cNvPr>
          <p:cNvCxnSpPr/>
          <p:nvPr/>
        </p:nvCxnSpPr>
        <p:spPr>
          <a:xfrm>
            <a:off x="7065960" y="3238144"/>
            <a:ext cx="0" cy="382877"/>
          </a:xfrm>
          <a:prstGeom prst="straightConnector1">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5E1BF97-4594-8EE9-5E18-012F671CFB81}"/>
              </a:ext>
            </a:extLst>
          </p:cNvPr>
          <p:cNvCxnSpPr/>
          <p:nvPr/>
        </p:nvCxnSpPr>
        <p:spPr>
          <a:xfrm>
            <a:off x="7096120" y="2469476"/>
            <a:ext cx="0" cy="382877"/>
          </a:xfrm>
          <a:prstGeom prst="straightConnector1">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124C8ADA-85A7-8F28-D26C-4F44B4D37862}"/>
              </a:ext>
            </a:extLst>
          </p:cNvPr>
          <p:cNvSpPr/>
          <p:nvPr/>
        </p:nvSpPr>
        <p:spPr>
          <a:xfrm>
            <a:off x="9552384" y="4295230"/>
            <a:ext cx="672075" cy="212237"/>
          </a:xfrm>
          <a:prstGeom prst="rect">
            <a:avLst/>
          </a:prstGeom>
          <a:gradFill>
            <a:gsLst>
              <a:gs pos="0">
                <a:srgbClr val="FFC000"/>
              </a:gs>
              <a:gs pos="40000">
                <a:srgbClr val="FFC000"/>
              </a:gs>
              <a:gs pos="47000">
                <a:srgbClr val="FFC000"/>
              </a:gs>
              <a:gs pos="100000">
                <a:srgbClr val="FFC000">
                  <a:alpha val="40000"/>
                  <a:lumMod val="95000"/>
                  <a:lumOff val="5000"/>
                </a:srgbClr>
              </a:gs>
            </a:gsLst>
            <a:lin ang="5400000" scaled="1"/>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t>TT7</a:t>
            </a:r>
            <a:endParaRPr lang="en-GB" sz="1600" dirty="0"/>
          </a:p>
        </p:txBody>
      </p:sp>
      <p:sp>
        <p:nvSpPr>
          <p:cNvPr id="2" name="Espace réservé du pied de page 4">
            <a:extLst>
              <a:ext uri="{FF2B5EF4-FFF2-40B4-BE49-F238E27FC236}">
                <a16:creationId xmlns:a16="http://schemas.microsoft.com/office/drawing/2014/main" id="{142B4837-1A03-A426-2968-537B23E15C0A}"/>
              </a:ext>
            </a:extLst>
          </p:cNvPr>
          <p:cNvSpPr>
            <a:spLocks noGrp="1"/>
          </p:cNvSpPr>
          <p:nvPr>
            <p:ph type="ftr" sz="quarter" idx="3"/>
          </p:nvPr>
        </p:nvSpPr>
        <p:spPr>
          <a:xfrm>
            <a:off x="1879600" y="6442315"/>
            <a:ext cx="8432800" cy="365125"/>
          </a:xfrm>
          <a:prstGeom prst="rect">
            <a:avLst/>
          </a:prstGeom>
        </p:spPr>
        <p:txBody>
          <a:bodyPr lIns="0" tIns="0" rIns="0" bIns="0"/>
          <a:lstStyle>
            <a:lvl1pPr>
              <a:defRPr sz="1600">
                <a:latin typeface="Arial Narrow"/>
                <a:cs typeface="Arial Narrow"/>
              </a:defRPr>
            </a:lvl1pPr>
          </a:lstStyle>
          <a:p>
            <a:pPr algn="ctr"/>
            <a:r>
              <a:rPr lang="en-US" dirty="0"/>
              <a:t>Lukasz Krzempek – IMCC: Demonstrator Workshop 31 October 2024</a:t>
            </a:r>
            <a:endParaRPr lang="en-GB" dirty="0"/>
          </a:p>
        </p:txBody>
      </p:sp>
      <p:cxnSp>
        <p:nvCxnSpPr>
          <p:cNvPr id="4" name="Straight Arrow Connector 3">
            <a:extLst>
              <a:ext uri="{FF2B5EF4-FFF2-40B4-BE49-F238E27FC236}">
                <a16:creationId xmlns:a16="http://schemas.microsoft.com/office/drawing/2014/main" id="{EB2D01B5-BF8A-DD80-3EB4-C41D67E1BE4C}"/>
              </a:ext>
            </a:extLst>
          </p:cNvPr>
          <p:cNvCxnSpPr>
            <a:cxnSpLocks/>
          </p:cNvCxnSpPr>
          <p:nvPr/>
        </p:nvCxnSpPr>
        <p:spPr>
          <a:xfrm flipV="1">
            <a:off x="2371773" y="3037189"/>
            <a:ext cx="128764" cy="71815"/>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5" name="Arc 14">
            <a:extLst>
              <a:ext uri="{FF2B5EF4-FFF2-40B4-BE49-F238E27FC236}">
                <a16:creationId xmlns:a16="http://schemas.microsoft.com/office/drawing/2014/main" id="{939284D9-E54A-5971-54E9-214E878070A1}"/>
              </a:ext>
            </a:extLst>
          </p:cNvPr>
          <p:cNvSpPr/>
          <p:nvPr/>
        </p:nvSpPr>
        <p:spPr>
          <a:xfrm rot="15711075" flipH="1">
            <a:off x="1493267" y="1888588"/>
            <a:ext cx="1645389" cy="801552"/>
          </a:xfrm>
          <a:prstGeom prst="arc">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a:p>
        </p:txBody>
      </p:sp>
      <p:cxnSp>
        <p:nvCxnSpPr>
          <p:cNvPr id="18" name="Straight Arrow Connector 17">
            <a:extLst>
              <a:ext uri="{FF2B5EF4-FFF2-40B4-BE49-F238E27FC236}">
                <a16:creationId xmlns:a16="http://schemas.microsoft.com/office/drawing/2014/main" id="{9A4BF3D2-E515-592F-A0AF-280A53C7E68F}"/>
              </a:ext>
            </a:extLst>
          </p:cNvPr>
          <p:cNvCxnSpPr/>
          <p:nvPr/>
        </p:nvCxnSpPr>
        <p:spPr>
          <a:xfrm flipH="1">
            <a:off x="2967330" y="3831481"/>
            <a:ext cx="3887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312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FAF25B-D255-F9C1-9E5E-555C70CDA4D0}"/>
              </a:ext>
            </a:extLst>
          </p:cNvPr>
          <p:cNvSpPr>
            <a:spLocks noGrp="1"/>
          </p:cNvSpPr>
          <p:nvPr>
            <p:ph idx="1"/>
          </p:nvPr>
        </p:nvSpPr>
        <p:spPr/>
        <p:txBody>
          <a:bodyPr>
            <a:normAutofit fontScale="92500" lnSpcReduction="20000"/>
          </a:bodyPr>
          <a:lstStyle/>
          <a:p>
            <a:r>
              <a:rPr lang="en-US" dirty="0">
                <a:solidFill>
                  <a:srgbClr val="0033A0"/>
                </a:solidFill>
              </a:rPr>
              <a:t>The </a:t>
            </a:r>
            <a:r>
              <a:rPr lang="en-US" dirty="0" err="1">
                <a:solidFill>
                  <a:srgbClr val="0033A0"/>
                </a:solidFill>
              </a:rPr>
              <a:t>Ionisation</a:t>
            </a:r>
            <a:r>
              <a:rPr lang="en-US" dirty="0">
                <a:solidFill>
                  <a:srgbClr val="0033A0"/>
                </a:solidFill>
              </a:rPr>
              <a:t> Cooling Demonstrator </a:t>
            </a:r>
            <a:r>
              <a:rPr lang="en-US" dirty="0" err="1">
                <a:solidFill>
                  <a:srgbClr val="0033A0"/>
                </a:solidFill>
              </a:rPr>
              <a:t>programme</a:t>
            </a:r>
            <a:r>
              <a:rPr lang="en-US" dirty="0">
                <a:solidFill>
                  <a:srgbClr val="0033A0"/>
                </a:solidFill>
              </a:rPr>
              <a:t> is phased into three main objectives</a:t>
            </a:r>
          </a:p>
          <a:p>
            <a:pPr marL="457200" indent="-457200">
              <a:buFont typeface="+mj-lt"/>
              <a:buAutoNum type="arabicPeriod"/>
            </a:pPr>
            <a:r>
              <a:rPr lang="en-US" b="1" dirty="0">
                <a:solidFill>
                  <a:srgbClr val="FF0000"/>
                </a:solidFill>
              </a:rPr>
              <a:t>2026 – 2030</a:t>
            </a:r>
          </a:p>
          <a:p>
            <a:pPr lvl="1"/>
            <a:r>
              <a:rPr lang="en-US" sz="2400" b="1" dirty="0">
                <a:solidFill>
                  <a:srgbClr val="0033A0"/>
                </a:solidFill>
              </a:rPr>
              <a:t>Build and test a single cooling cell as designed within the EU </a:t>
            </a:r>
            <a:r>
              <a:rPr lang="en-US" sz="2400" b="1" dirty="0" err="1">
                <a:solidFill>
                  <a:srgbClr val="0033A0"/>
                </a:solidFill>
              </a:rPr>
              <a:t>programme</a:t>
            </a:r>
            <a:r>
              <a:rPr lang="en-US" sz="2400" b="1" dirty="0">
                <a:solidFill>
                  <a:srgbClr val="0033A0"/>
                </a:solidFill>
              </a:rPr>
              <a:t> “MuCol”. </a:t>
            </a:r>
          </a:p>
          <a:p>
            <a:pPr lvl="1"/>
            <a:r>
              <a:rPr lang="en-US" dirty="0">
                <a:solidFill>
                  <a:srgbClr val="0033A0"/>
                </a:solidFill>
              </a:rPr>
              <a:t>Cost estimated: ~15 MCHF, from 2026 to 2030</a:t>
            </a:r>
          </a:p>
          <a:p>
            <a:pPr lvl="1"/>
            <a:r>
              <a:rPr lang="en-US" dirty="0">
                <a:solidFill>
                  <a:srgbClr val="0033A0"/>
                </a:solidFill>
              </a:rPr>
              <a:t>Possibly test it in CTF3, using Dewars or a cryocooler</a:t>
            </a:r>
          </a:p>
          <a:p>
            <a:pPr lvl="1"/>
            <a:r>
              <a:rPr lang="en-US" dirty="0">
                <a:solidFill>
                  <a:srgbClr val="0033A0"/>
                </a:solidFill>
              </a:rPr>
              <a:t>Includes: 4 solenoids (2+2), one 3-cell cavity, development of a 704 MHZ, 24 MW klystron. </a:t>
            </a:r>
          </a:p>
          <a:p>
            <a:pPr marL="457200" indent="-457200">
              <a:buFont typeface="+mj-lt"/>
              <a:buAutoNum type="arabicPeriod"/>
            </a:pPr>
            <a:r>
              <a:rPr lang="en-US" b="1" dirty="0">
                <a:solidFill>
                  <a:srgbClr val="FF0000"/>
                </a:solidFill>
              </a:rPr>
              <a:t>2028-2033</a:t>
            </a:r>
          </a:p>
          <a:p>
            <a:pPr lvl="1"/>
            <a:r>
              <a:rPr lang="en-US" sz="2400" b="1" dirty="0">
                <a:solidFill>
                  <a:srgbClr val="0033A0"/>
                </a:solidFill>
              </a:rPr>
              <a:t>Build and Test a “cooling module”, made of 5 cells</a:t>
            </a:r>
          </a:p>
          <a:p>
            <a:pPr lvl="1"/>
            <a:r>
              <a:rPr lang="en-US" dirty="0">
                <a:solidFill>
                  <a:srgbClr val="0033A0"/>
                </a:solidFill>
              </a:rPr>
              <a:t>Cost Estimated: ~50 MCHF , decision in 2028, execution from 2030 to 2034</a:t>
            </a:r>
          </a:p>
          <a:p>
            <a:pPr lvl="1"/>
            <a:r>
              <a:rPr lang="en-US" dirty="0">
                <a:solidFill>
                  <a:srgbClr val="0033A0"/>
                </a:solidFill>
              </a:rPr>
              <a:t>Possibly test in CTF3 using eventually cryocoolers or a new plant</a:t>
            </a:r>
          </a:p>
          <a:p>
            <a:pPr lvl="1"/>
            <a:r>
              <a:rPr lang="en-US" dirty="0">
                <a:solidFill>
                  <a:srgbClr val="0033A0"/>
                </a:solidFill>
              </a:rPr>
              <a:t>Procurement of 6 klystrons</a:t>
            </a:r>
          </a:p>
          <a:p>
            <a:pPr lvl="1"/>
            <a:endParaRPr lang="en-US" dirty="0">
              <a:solidFill>
                <a:srgbClr val="0033A0"/>
              </a:solidFill>
            </a:endParaRPr>
          </a:p>
        </p:txBody>
      </p:sp>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5C7FBA-D4E9-46CA-9321-3ADA2E368FCD}" type="slidenum">
              <a:rPr kumimoji="0" lang="en-GB" sz="1200" b="0" i="0" u="none" strike="noStrike" kern="1200" cap="none" spc="0" normalizeH="0" baseline="0" noProof="0" smtClean="0">
                <a:ln>
                  <a:noFill/>
                </a:ln>
                <a:solidFill>
                  <a:prstClr val="black">
                    <a:lumMod val="75000"/>
                    <a:lumOff val="25000"/>
                  </a:prstClr>
                </a:solidFill>
                <a:effectLst/>
                <a:uLnTx/>
                <a:uFillTx/>
                <a:latin typeface="Arial Narrow" panose="020B060602020203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lumMod val="75000"/>
                  <a:lumOff val="25000"/>
                </a:prstClr>
              </a:solidFill>
              <a:effectLst/>
              <a:uLnTx/>
              <a:uFillTx/>
              <a:latin typeface="Arial Narrow" panose="020B060602020203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a:xfrm>
            <a:off x="2355696" y="152484"/>
            <a:ext cx="7408824" cy="1325563"/>
          </a:xfrm>
        </p:spPr>
        <p:txBody>
          <a:bodyPr/>
          <a:lstStyle/>
          <a:p>
            <a:r>
              <a:rPr lang="en-US" dirty="0">
                <a:solidFill>
                  <a:srgbClr val="0033A0"/>
                </a:solidFill>
              </a:rPr>
              <a:t>DRAFT R&amp;D </a:t>
            </a:r>
            <a:r>
              <a:rPr lang="en-US" dirty="0" err="1">
                <a:solidFill>
                  <a:srgbClr val="0033A0"/>
                </a:solidFill>
              </a:rPr>
              <a:t>Programme</a:t>
            </a:r>
            <a:endParaRPr lang="en-GB" dirty="0">
              <a:solidFill>
                <a:srgbClr val="0033A0"/>
              </a:solidFill>
            </a:endParaRPr>
          </a:p>
        </p:txBody>
      </p:sp>
      <p:pic>
        <p:nvPicPr>
          <p:cNvPr id="8" name="Image 4">
            <a:extLst>
              <a:ext uri="{FF2B5EF4-FFF2-40B4-BE49-F238E27FC236}">
                <a16:creationId xmlns:a16="http://schemas.microsoft.com/office/drawing/2014/main" id="{58399239-B113-6CA0-674D-78CFE0EB0819}"/>
              </a:ext>
            </a:extLst>
          </p:cNvPr>
          <p:cNvPicPr>
            <a:picLocks noChangeAspect="1"/>
          </p:cNvPicPr>
          <p:nvPr/>
        </p:nvPicPr>
        <p:blipFill>
          <a:blip r:embed="rId2"/>
          <a:stretch>
            <a:fillRect/>
          </a:stretch>
        </p:blipFill>
        <p:spPr>
          <a:xfrm>
            <a:off x="10759501" y="161193"/>
            <a:ext cx="910841" cy="910841"/>
          </a:xfrm>
          <a:prstGeom prst="rect">
            <a:avLst/>
          </a:prstGeom>
        </p:spPr>
      </p:pic>
      <p:sp>
        <p:nvSpPr>
          <p:cNvPr id="6" name="Footer Placeholder 5">
            <a:extLst>
              <a:ext uri="{FF2B5EF4-FFF2-40B4-BE49-F238E27FC236}">
                <a16:creationId xmlns:a16="http://schemas.microsoft.com/office/drawing/2014/main" id="{C7B977EA-6E04-1F84-6362-51E766B8080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R. Losito, Goals and Scope of the Demonstrator, Muon Cooling Demonstrator Workshop, Fermilab, 30/10/2024</a:t>
            </a:r>
            <a:endParaRPr kumimoji="0" lang="fr-FR" sz="12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985702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FAF25B-D255-F9C1-9E5E-555C70CDA4D0}"/>
              </a:ext>
            </a:extLst>
          </p:cNvPr>
          <p:cNvSpPr>
            <a:spLocks noGrp="1"/>
          </p:cNvSpPr>
          <p:nvPr>
            <p:ph idx="1"/>
          </p:nvPr>
        </p:nvSpPr>
        <p:spPr/>
        <p:txBody>
          <a:bodyPr>
            <a:normAutofit/>
          </a:bodyPr>
          <a:lstStyle/>
          <a:p>
            <a:pPr marL="457200" indent="-457200">
              <a:buFont typeface="+mj-lt"/>
              <a:buAutoNum type="arabicPeriod" startAt="3"/>
            </a:pPr>
            <a:r>
              <a:rPr lang="en-US" b="1" dirty="0">
                <a:solidFill>
                  <a:srgbClr val="FF0000"/>
                </a:solidFill>
              </a:rPr>
              <a:t>2030 – 2035</a:t>
            </a:r>
          </a:p>
          <a:p>
            <a:pPr lvl="1"/>
            <a:r>
              <a:rPr lang="en-US" sz="2400" b="1" dirty="0">
                <a:solidFill>
                  <a:srgbClr val="0033A0"/>
                </a:solidFill>
              </a:rPr>
              <a:t>Construction of an initial Demonstrator Facility (at CERN) . </a:t>
            </a:r>
          </a:p>
          <a:p>
            <a:pPr lvl="2"/>
            <a:r>
              <a:rPr lang="en-US" dirty="0">
                <a:solidFill>
                  <a:srgbClr val="0033A0"/>
                </a:solidFill>
              </a:rPr>
              <a:t>Cost estimated: ~50 MCHF, from 2026 to 2030</a:t>
            </a:r>
          </a:p>
          <a:p>
            <a:pPr lvl="2"/>
            <a:r>
              <a:rPr lang="en-US" dirty="0">
                <a:solidFill>
                  <a:srgbClr val="0033A0"/>
                </a:solidFill>
              </a:rPr>
              <a:t>Making use of the 5-cell module already tested in CTF3, klystrons and cryogenics</a:t>
            </a:r>
          </a:p>
          <a:p>
            <a:pPr marL="457200" indent="-457200">
              <a:buFont typeface="+mj-lt"/>
              <a:buAutoNum type="arabicPeriod" startAt="3"/>
            </a:pPr>
            <a:r>
              <a:rPr lang="en-US" b="1" dirty="0">
                <a:solidFill>
                  <a:srgbClr val="FF0000"/>
                </a:solidFill>
              </a:rPr>
              <a:t>2034-2040</a:t>
            </a:r>
          </a:p>
          <a:p>
            <a:pPr lvl="1"/>
            <a:r>
              <a:rPr lang="en-US" sz="2400" b="1" dirty="0">
                <a:solidFill>
                  <a:srgbClr val="0033A0"/>
                </a:solidFill>
              </a:rPr>
              <a:t>Use of the facility to test different types of cooling cells. </a:t>
            </a:r>
          </a:p>
          <a:p>
            <a:pPr lvl="2"/>
            <a:r>
              <a:rPr lang="en-US" b="1" dirty="0">
                <a:solidFill>
                  <a:srgbClr val="0033A0"/>
                </a:solidFill>
              </a:rPr>
              <a:t>Cost: 15  MCHF/year</a:t>
            </a:r>
            <a:endParaRPr lang="en-US" dirty="0">
              <a:solidFill>
                <a:srgbClr val="0033A0"/>
              </a:solidFill>
            </a:endParaRPr>
          </a:p>
          <a:p>
            <a:pPr lvl="1"/>
            <a:endParaRPr lang="en-US" dirty="0">
              <a:solidFill>
                <a:srgbClr val="0033A0"/>
              </a:solidFill>
            </a:endParaRPr>
          </a:p>
        </p:txBody>
      </p:sp>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5C7FBA-D4E9-46CA-9321-3ADA2E368FCD}" type="slidenum">
              <a:rPr kumimoji="0" lang="en-GB" sz="1200" b="0" i="0" u="none" strike="noStrike" kern="1200" cap="none" spc="0" normalizeH="0" baseline="0" noProof="0" smtClean="0">
                <a:ln>
                  <a:noFill/>
                </a:ln>
                <a:solidFill>
                  <a:prstClr val="black">
                    <a:lumMod val="75000"/>
                    <a:lumOff val="25000"/>
                  </a:prstClr>
                </a:solidFill>
                <a:effectLst/>
                <a:uLnTx/>
                <a:uFillTx/>
                <a:latin typeface="Arial Narrow" panose="020B060602020203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lumMod val="75000"/>
                  <a:lumOff val="25000"/>
                </a:prstClr>
              </a:solidFill>
              <a:effectLst/>
              <a:uLnTx/>
              <a:uFillTx/>
              <a:latin typeface="Arial Narrow" panose="020B060602020203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a:xfrm>
            <a:off x="2355696" y="152484"/>
            <a:ext cx="7408824" cy="1325563"/>
          </a:xfrm>
        </p:spPr>
        <p:txBody>
          <a:bodyPr/>
          <a:lstStyle/>
          <a:p>
            <a:r>
              <a:rPr lang="en-US" dirty="0">
                <a:solidFill>
                  <a:srgbClr val="0033A0"/>
                </a:solidFill>
              </a:rPr>
              <a:t>DRAFT R&amp;D </a:t>
            </a:r>
            <a:r>
              <a:rPr lang="en-US" dirty="0" err="1">
                <a:solidFill>
                  <a:srgbClr val="0033A0"/>
                </a:solidFill>
              </a:rPr>
              <a:t>Programme</a:t>
            </a:r>
            <a:endParaRPr lang="en-GB" dirty="0">
              <a:solidFill>
                <a:srgbClr val="0033A0"/>
              </a:solidFill>
            </a:endParaRPr>
          </a:p>
        </p:txBody>
      </p:sp>
      <p:pic>
        <p:nvPicPr>
          <p:cNvPr id="8" name="Image 4">
            <a:extLst>
              <a:ext uri="{FF2B5EF4-FFF2-40B4-BE49-F238E27FC236}">
                <a16:creationId xmlns:a16="http://schemas.microsoft.com/office/drawing/2014/main" id="{58399239-B113-6CA0-674D-78CFE0EB0819}"/>
              </a:ext>
            </a:extLst>
          </p:cNvPr>
          <p:cNvPicPr>
            <a:picLocks noChangeAspect="1"/>
          </p:cNvPicPr>
          <p:nvPr/>
        </p:nvPicPr>
        <p:blipFill>
          <a:blip r:embed="rId2"/>
          <a:stretch>
            <a:fillRect/>
          </a:stretch>
        </p:blipFill>
        <p:spPr>
          <a:xfrm>
            <a:off x="10759501" y="161193"/>
            <a:ext cx="910841" cy="910841"/>
          </a:xfrm>
          <a:prstGeom prst="rect">
            <a:avLst/>
          </a:prstGeom>
        </p:spPr>
      </p:pic>
      <p:sp>
        <p:nvSpPr>
          <p:cNvPr id="6" name="Footer Placeholder 5">
            <a:extLst>
              <a:ext uri="{FF2B5EF4-FFF2-40B4-BE49-F238E27FC236}">
                <a16:creationId xmlns:a16="http://schemas.microsoft.com/office/drawing/2014/main" id="{C7B977EA-6E04-1F84-6362-51E766B8080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R. Losito, Goals and Scope of the Demonstrator, Muon Cooling Demonstrator Workshop, Fermilab, 30/10/2024</a:t>
            </a:r>
            <a:endParaRPr kumimoji="0" lang="fr-FR" sz="12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245047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F4D0DA4-5CD4-5103-9DB3-F068E4239EB4}"/>
              </a:ext>
            </a:extLst>
          </p:cNvPr>
          <p:cNvSpPr>
            <a:spLocks noGrp="1"/>
          </p:cNvSpPr>
          <p:nvPr>
            <p:ph type="ftr" sz="quarter" idx="3"/>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1398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FAF25B-D255-F9C1-9E5E-555C70CDA4D0}"/>
              </a:ext>
            </a:extLst>
          </p:cNvPr>
          <p:cNvSpPr>
            <a:spLocks noGrp="1"/>
          </p:cNvSpPr>
          <p:nvPr>
            <p:ph idx="1"/>
          </p:nvPr>
        </p:nvSpPr>
        <p:spPr/>
        <p:txBody>
          <a:bodyPr>
            <a:normAutofit/>
          </a:bodyPr>
          <a:lstStyle/>
          <a:p>
            <a:r>
              <a:rPr lang="en-US" dirty="0">
                <a:solidFill>
                  <a:srgbClr val="0033A0"/>
                </a:solidFill>
              </a:rPr>
              <a:t>Motivation</a:t>
            </a:r>
          </a:p>
          <a:p>
            <a:endParaRPr lang="en-US" dirty="0">
              <a:solidFill>
                <a:srgbClr val="0033A0"/>
              </a:solidFill>
            </a:endParaRPr>
          </a:p>
          <a:p>
            <a:r>
              <a:rPr lang="en-US" dirty="0">
                <a:solidFill>
                  <a:srgbClr val="0033A0"/>
                </a:solidFill>
              </a:rPr>
              <a:t>The ideal Demonstrator</a:t>
            </a:r>
          </a:p>
          <a:p>
            <a:endParaRPr lang="en-US" dirty="0">
              <a:solidFill>
                <a:srgbClr val="0033A0"/>
              </a:solidFill>
            </a:endParaRPr>
          </a:p>
          <a:p>
            <a:r>
              <a:rPr lang="en-US" dirty="0">
                <a:solidFill>
                  <a:srgbClr val="0033A0"/>
                </a:solidFill>
              </a:rPr>
              <a:t>The reality (</a:t>
            </a:r>
            <a:r>
              <a:rPr lang="en-US" i="1" dirty="0">
                <a:solidFill>
                  <a:srgbClr val="0033A0"/>
                </a:solidFill>
              </a:rPr>
              <a:t>constraints related to budget, technology, safety </a:t>
            </a:r>
            <a:r>
              <a:rPr lang="en-US" i="1" dirty="0" err="1">
                <a:solidFill>
                  <a:srgbClr val="0033A0"/>
                </a:solidFill>
              </a:rPr>
              <a:t>etc</a:t>
            </a:r>
            <a:r>
              <a:rPr lang="en-US" dirty="0">
                <a:solidFill>
                  <a:srgbClr val="0033A0"/>
                </a:solidFill>
              </a:rPr>
              <a:t>…) </a:t>
            </a:r>
          </a:p>
          <a:p>
            <a:endParaRPr lang="en-US" dirty="0">
              <a:solidFill>
                <a:srgbClr val="0033A0"/>
              </a:solidFill>
            </a:endParaRPr>
          </a:p>
          <a:p>
            <a:r>
              <a:rPr lang="en-US" dirty="0">
                <a:solidFill>
                  <a:srgbClr val="0033A0"/>
                </a:solidFill>
              </a:rPr>
              <a:t>Propaedeutic R&amp;D</a:t>
            </a:r>
          </a:p>
          <a:p>
            <a:endParaRPr lang="en-GB" dirty="0">
              <a:solidFill>
                <a:srgbClr val="0033A0"/>
              </a:solidFill>
            </a:endParaRPr>
          </a:p>
          <a:p>
            <a:r>
              <a:rPr lang="en-GB" dirty="0">
                <a:solidFill>
                  <a:srgbClr val="0033A0"/>
                </a:solidFill>
              </a:rPr>
              <a:t>What else can we do with a demonstrator ?</a:t>
            </a:r>
          </a:p>
        </p:txBody>
      </p:sp>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p:txBody>
          <a:bodyPr/>
          <a:lstStyle/>
          <a:p>
            <a:fld id="{005C7FBA-D4E9-46CA-9321-3ADA2E368FCD}" type="slidenum">
              <a:rPr lang="en-GB" smtClean="0"/>
              <a:t>2</a:t>
            </a:fld>
            <a:endParaRPr lang="en-GB"/>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a:xfrm>
            <a:off x="2355696" y="152484"/>
            <a:ext cx="7408824" cy="1325563"/>
          </a:xfrm>
        </p:spPr>
        <p:txBody>
          <a:bodyPr/>
          <a:lstStyle/>
          <a:p>
            <a:r>
              <a:rPr lang="en-US" dirty="0">
                <a:solidFill>
                  <a:srgbClr val="0033A0"/>
                </a:solidFill>
              </a:rPr>
              <a:t>Outline</a:t>
            </a:r>
            <a:endParaRPr lang="en-GB" dirty="0">
              <a:solidFill>
                <a:srgbClr val="0033A0"/>
              </a:solidFill>
            </a:endParaRPr>
          </a:p>
        </p:txBody>
      </p:sp>
      <p:pic>
        <p:nvPicPr>
          <p:cNvPr id="8" name="Image 4">
            <a:extLst>
              <a:ext uri="{FF2B5EF4-FFF2-40B4-BE49-F238E27FC236}">
                <a16:creationId xmlns:a16="http://schemas.microsoft.com/office/drawing/2014/main" id="{58399239-B113-6CA0-674D-78CFE0EB0819}"/>
              </a:ext>
            </a:extLst>
          </p:cNvPr>
          <p:cNvPicPr>
            <a:picLocks noChangeAspect="1"/>
          </p:cNvPicPr>
          <p:nvPr/>
        </p:nvPicPr>
        <p:blipFill>
          <a:blip r:embed="rId2"/>
          <a:stretch>
            <a:fillRect/>
          </a:stretch>
        </p:blipFill>
        <p:spPr>
          <a:xfrm>
            <a:off x="10759501" y="161193"/>
            <a:ext cx="910841" cy="910841"/>
          </a:xfrm>
          <a:prstGeom prst="rect">
            <a:avLst/>
          </a:prstGeom>
        </p:spPr>
      </p:pic>
      <p:sp>
        <p:nvSpPr>
          <p:cNvPr id="6" name="Footer Placeholder 5">
            <a:extLst>
              <a:ext uri="{FF2B5EF4-FFF2-40B4-BE49-F238E27FC236}">
                <a16:creationId xmlns:a16="http://schemas.microsoft.com/office/drawing/2014/main" id="{8B281E60-29B9-2341-4F85-DA1C403BBFCD}"/>
              </a:ext>
            </a:extLst>
          </p:cNvPr>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122320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506649A-B9B8-CC83-17B2-8E32D873F544}"/>
              </a:ext>
            </a:extLst>
          </p:cNvPr>
          <p:cNvPicPr>
            <a:picLocks noGrp="1" noChangeAspect="1"/>
          </p:cNvPicPr>
          <p:nvPr>
            <p:ph idx="1"/>
          </p:nvPr>
        </p:nvPicPr>
        <p:blipFill>
          <a:blip r:embed="rId2"/>
          <a:stretch>
            <a:fillRect/>
          </a:stretch>
        </p:blipFill>
        <p:spPr>
          <a:xfrm>
            <a:off x="2821172" y="1502910"/>
            <a:ext cx="6155733" cy="4559090"/>
          </a:xfrm>
          <a:prstGeom prst="rect">
            <a:avLst/>
          </a:prstGeom>
        </p:spPr>
      </p:pic>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p:txBody>
          <a:bodyPr/>
          <a:lstStyle/>
          <a:p>
            <a:fld id="{005C7FBA-D4E9-46CA-9321-3ADA2E368FCD}" type="slidenum">
              <a:rPr lang="en-GB" smtClean="0"/>
              <a:t>3</a:t>
            </a:fld>
            <a:endParaRPr lang="en-GB"/>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a:xfrm>
            <a:off x="2355696" y="152484"/>
            <a:ext cx="7408824" cy="1325563"/>
          </a:xfrm>
        </p:spPr>
        <p:txBody>
          <a:bodyPr/>
          <a:lstStyle/>
          <a:p>
            <a:r>
              <a:rPr lang="en-US" dirty="0">
                <a:solidFill>
                  <a:srgbClr val="0033A0"/>
                </a:solidFill>
              </a:rPr>
              <a:t>Motivations and Stakeholders</a:t>
            </a:r>
            <a:endParaRPr lang="en-GB" dirty="0">
              <a:solidFill>
                <a:srgbClr val="0033A0"/>
              </a:solidFill>
            </a:endParaRPr>
          </a:p>
        </p:txBody>
      </p:sp>
      <p:pic>
        <p:nvPicPr>
          <p:cNvPr id="8" name="Image 4">
            <a:extLst>
              <a:ext uri="{FF2B5EF4-FFF2-40B4-BE49-F238E27FC236}">
                <a16:creationId xmlns:a16="http://schemas.microsoft.com/office/drawing/2014/main" id="{58399239-B113-6CA0-674D-78CFE0EB0819}"/>
              </a:ext>
            </a:extLst>
          </p:cNvPr>
          <p:cNvPicPr>
            <a:picLocks noChangeAspect="1"/>
          </p:cNvPicPr>
          <p:nvPr/>
        </p:nvPicPr>
        <p:blipFill>
          <a:blip r:embed="rId3"/>
          <a:stretch>
            <a:fillRect/>
          </a:stretch>
        </p:blipFill>
        <p:spPr>
          <a:xfrm>
            <a:off x="10759501" y="161193"/>
            <a:ext cx="910841" cy="910841"/>
          </a:xfrm>
          <a:prstGeom prst="rect">
            <a:avLst/>
          </a:prstGeom>
        </p:spPr>
      </p:pic>
      <p:sp>
        <p:nvSpPr>
          <p:cNvPr id="9" name="TextBox 8">
            <a:extLst>
              <a:ext uri="{FF2B5EF4-FFF2-40B4-BE49-F238E27FC236}">
                <a16:creationId xmlns:a16="http://schemas.microsoft.com/office/drawing/2014/main" id="{8202EDBC-3E1F-2646-162D-97AC54ED5DC4}"/>
              </a:ext>
            </a:extLst>
          </p:cNvPr>
          <p:cNvSpPr txBox="1"/>
          <p:nvPr/>
        </p:nvSpPr>
        <p:spPr>
          <a:xfrm>
            <a:off x="4712117" y="6062000"/>
            <a:ext cx="7672039" cy="369332"/>
          </a:xfrm>
          <a:prstGeom prst="rect">
            <a:avLst/>
          </a:prstGeom>
          <a:noFill/>
        </p:spPr>
        <p:txBody>
          <a:bodyPr wrap="square">
            <a:spAutoFit/>
          </a:bodyPr>
          <a:lstStyle/>
          <a:p>
            <a:r>
              <a:rPr lang="en-GB" dirty="0"/>
              <a:t>Picture from </a:t>
            </a:r>
            <a:r>
              <a:rPr lang="en-GB" dirty="0">
                <a:hlinkClick r:id="rId4"/>
              </a:rPr>
              <a:t>this source</a:t>
            </a:r>
            <a:endParaRPr lang="en-GB" dirty="0"/>
          </a:p>
        </p:txBody>
      </p:sp>
      <p:sp>
        <p:nvSpPr>
          <p:cNvPr id="2" name="Footer Placeholder 1">
            <a:extLst>
              <a:ext uri="{FF2B5EF4-FFF2-40B4-BE49-F238E27FC236}">
                <a16:creationId xmlns:a16="http://schemas.microsoft.com/office/drawing/2014/main" id="{5C494960-B01E-D094-9B70-5FE20A9216CA}"/>
              </a:ext>
            </a:extLst>
          </p:cNvPr>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842376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4DF2D0-CCCE-AC0C-8BCB-12A96782C635}"/>
              </a:ext>
            </a:extLst>
          </p:cNvPr>
          <p:cNvSpPr/>
          <p:nvPr/>
        </p:nvSpPr>
        <p:spPr>
          <a:xfrm>
            <a:off x="609930" y="3140120"/>
            <a:ext cx="10724707" cy="1600685"/>
          </a:xfrm>
          <a:prstGeom prst="roundRect">
            <a:avLst/>
          </a:prstGeom>
          <a:solidFill>
            <a:srgbClr val="92D050">
              <a:alpha val="3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2F4A8B94-D0EA-C8E7-AA22-7E281C376B9D}"/>
              </a:ext>
            </a:extLst>
          </p:cNvPr>
          <p:cNvSpPr/>
          <p:nvPr/>
        </p:nvSpPr>
        <p:spPr>
          <a:xfrm>
            <a:off x="609930" y="4836574"/>
            <a:ext cx="10724707" cy="1477804"/>
          </a:xfrm>
          <a:prstGeom prst="roundRect">
            <a:avLst/>
          </a:prstGeom>
          <a:solidFill>
            <a:srgbClr val="C00000">
              <a:alpha val="3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9C9871C-6AF2-D6D8-0180-2BAFFA493F11}"/>
              </a:ext>
            </a:extLst>
          </p:cNvPr>
          <p:cNvSpPr/>
          <p:nvPr/>
        </p:nvSpPr>
        <p:spPr>
          <a:xfrm>
            <a:off x="609930" y="1566546"/>
            <a:ext cx="10724707" cy="1477804"/>
          </a:xfrm>
          <a:prstGeom prst="roundRect">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9FFAF25B-D255-F9C1-9E5E-555C70CDA4D0}"/>
              </a:ext>
            </a:extLst>
          </p:cNvPr>
          <p:cNvSpPr>
            <a:spLocks noGrp="1"/>
          </p:cNvSpPr>
          <p:nvPr>
            <p:ph idx="1"/>
          </p:nvPr>
        </p:nvSpPr>
        <p:spPr>
          <a:xfrm>
            <a:off x="802308" y="1606785"/>
            <a:ext cx="10515600" cy="4351338"/>
          </a:xfrm>
        </p:spPr>
        <p:txBody>
          <a:bodyPr>
            <a:normAutofit fontScale="85000" lnSpcReduction="20000"/>
          </a:bodyPr>
          <a:lstStyle/>
          <a:p>
            <a:r>
              <a:rPr lang="en-US" dirty="0"/>
              <a:t>What:</a:t>
            </a:r>
          </a:p>
          <a:p>
            <a:pPr lvl="1"/>
            <a:r>
              <a:rPr lang="en-US" dirty="0">
                <a:solidFill>
                  <a:srgbClr val="0033A0"/>
                </a:solidFill>
              </a:rPr>
              <a:t>We want to demonstrate 6D reduction of emittance by a factor 2 (</a:t>
            </a:r>
            <a:r>
              <a:rPr lang="en-US" b="1" i="1" dirty="0">
                <a:solidFill>
                  <a:srgbClr val="FF0000"/>
                </a:solidFill>
              </a:rPr>
              <a:t>C. Rogers</a:t>
            </a:r>
            <a:r>
              <a:rPr lang="en-US" dirty="0">
                <a:solidFill>
                  <a:srgbClr val="0033A0"/>
                </a:solidFill>
              </a:rPr>
              <a:t>)</a:t>
            </a:r>
          </a:p>
          <a:p>
            <a:pPr lvl="1"/>
            <a:r>
              <a:rPr lang="en-US" dirty="0">
                <a:solidFill>
                  <a:srgbClr val="0033A0"/>
                </a:solidFill>
              </a:rPr>
              <a:t>We want to benchmark simulations to convince we understand all aspects of the cooling process.</a:t>
            </a:r>
          </a:p>
          <a:p>
            <a:pPr lvl="1"/>
            <a:r>
              <a:rPr lang="en-US" dirty="0">
                <a:solidFill>
                  <a:srgbClr val="0033A0"/>
                </a:solidFill>
              </a:rPr>
              <a:t>We want to test the cooling cell technology in an operational environment. </a:t>
            </a:r>
          </a:p>
          <a:p>
            <a:pPr lvl="1"/>
            <a:r>
              <a:rPr lang="en-US" b="1" dirty="0">
                <a:solidFill>
                  <a:srgbClr val="C00000"/>
                </a:solidFill>
              </a:rPr>
              <a:t>We also want to have some physics!</a:t>
            </a:r>
          </a:p>
          <a:p>
            <a:endParaRPr lang="en-US" dirty="0"/>
          </a:p>
          <a:p>
            <a:r>
              <a:rPr lang="en-US" dirty="0"/>
              <a:t>How:</a:t>
            </a:r>
          </a:p>
          <a:p>
            <a:pPr lvl="1"/>
            <a:r>
              <a:rPr lang="en-US" dirty="0">
                <a:solidFill>
                  <a:srgbClr val="0033A0"/>
                </a:solidFill>
              </a:rPr>
              <a:t>Using the </a:t>
            </a:r>
            <a:r>
              <a:rPr lang="en-US" dirty="0">
                <a:solidFill>
                  <a:srgbClr val="FF0000"/>
                </a:solidFill>
              </a:rPr>
              <a:t>cooling cell</a:t>
            </a:r>
            <a:r>
              <a:rPr lang="en-US" dirty="0">
                <a:solidFill>
                  <a:srgbClr val="0033A0"/>
                </a:solidFill>
              </a:rPr>
              <a:t> technology to be used in the real Muon Collider:</a:t>
            </a:r>
          </a:p>
          <a:p>
            <a:pPr lvl="2"/>
            <a:r>
              <a:rPr lang="en-US" dirty="0">
                <a:solidFill>
                  <a:srgbClr val="0033A0"/>
                </a:solidFill>
              </a:rPr>
              <a:t>Magnets: HTS, 20K, cooled by LH</a:t>
            </a:r>
            <a:r>
              <a:rPr lang="en-US" baseline="-25000" dirty="0">
                <a:solidFill>
                  <a:srgbClr val="0033A0"/>
                </a:solidFill>
              </a:rPr>
              <a:t>2</a:t>
            </a:r>
          </a:p>
          <a:p>
            <a:pPr lvl="2"/>
            <a:r>
              <a:rPr lang="en-US" dirty="0">
                <a:solidFill>
                  <a:srgbClr val="0033A0"/>
                </a:solidFill>
              </a:rPr>
              <a:t>RF: Warm, multicell, High Gradient, High Efficiency Klystron</a:t>
            </a:r>
          </a:p>
          <a:p>
            <a:pPr lvl="2"/>
            <a:r>
              <a:rPr lang="en-US" dirty="0">
                <a:solidFill>
                  <a:srgbClr val="0033A0"/>
                </a:solidFill>
              </a:rPr>
              <a:t>Absorbers: Hydrogen and </a:t>
            </a:r>
            <a:r>
              <a:rPr lang="en-US" dirty="0" err="1">
                <a:solidFill>
                  <a:srgbClr val="0033A0"/>
                </a:solidFill>
              </a:rPr>
              <a:t>LiH</a:t>
            </a:r>
            <a:endParaRPr lang="en-US" dirty="0">
              <a:solidFill>
                <a:srgbClr val="0033A0"/>
              </a:solidFill>
            </a:endParaRPr>
          </a:p>
          <a:p>
            <a:endParaRPr lang="en-US" dirty="0"/>
          </a:p>
          <a:p>
            <a:r>
              <a:rPr lang="en-US" dirty="0"/>
              <a:t>When:</a:t>
            </a:r>
          </a:p>
          <a:p>
            <a:pPr lvl="1"/>
            <a:r>
              <a:rPr lang="en-US" b="1" u="sng" dirty="0">
                <a:solidFill>
                  <a:srgbClr val="0033A0"/>
                </a:solidFill>
              </a:rPr>
              <a:t>As soon as possible</a:t>
            </a:r>
            <a:r>
              <a:rPr lang="en-US" dirty="0">
                <a:solidFill>
                  <a:srgbClr val="0033A0"/>
                </a:solidFill>
              </a:rPr>
              <a:t>. If we want to start a MC before 2050, we should confirm the methodology </a:t>
            </a:r>
            <a:r>
              <a:rPr lang="en-US" b="1" u="sng" dirty="0">
                <a:solidFill>
                  <a:srgbClr val="FF0000"/>
                </a:solidFill>
              </a:rPr>
              <a:t>and</a:t>
            </a:r>
            <a:r>
              <a:rPr lang="en-US" dirty="0">
                <a:solidFill>
                  <a:srgbClr val="0033A0"/>
                </a:solidFill>
              </a:rPr>
              <a:t> the technology at least 10÷15 years before </a:t>
            </a:r>
          </a:p>
          <a:p>
            <a:endParaRPr lang="en-GB" dirty="0">
              <a:solidFill>
                <a:srgbClr val="0033A0"/>
              </a:solidFill>
            </a:endParaRPr>
          </a:p>
        </p:txBody>
      </p:sp>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p:txBody>
          <a:bodyPr/>
          <a:lstStyle/>
          <a:p>
            <a:fld id="{005C7FBA-D4E9-46CA-9321-3ADA2E368FCD}" type="slidenum">
              <a:rPr lang="en-GB" smtClean="0"/>
              <a:t>4</a:t>
            </a:fld>
            <a:endParaRPr lang="en-GB"/>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a:xfrm>
            <a:off x="2355696" y="152484"/>
            <a:ext cx="7408824" cy="1325563"/>
          </a:xfrm>
        </p:spPr>
        <p:txBody>
          <a:bodyPr/>
          <a:lstStyle/>
          <a:p>
            <a:r>
              <a:rPr lang="en-US" dirty="0">
                <a:solidFill>
                  <a:srgbClr val="0033A0"/>
                </a:solidFill>
              </a:rPr>
              <a:t>Motivation and Stakeholders:</a:t>
            </a:r>
            <a:br>
              <a:rPr lang="en-US" dirty="0">
                <a:solidFill>
                  <a:srgbClr val="0033A0"/>
                </a:solidFill>
              </a:rPr>
            </a:br>
            <a:r>
              <a:rPr lang="en-US" dirty="0">
                <a:solidFill>
                  <a:srgbClr val="0033A0"/>
                </a:solidFill>
              </a:rPr>
              <a:t>Ideal Demonstrator</a:t>
            </a:r>
            <a:endParaRPr lang="en-GB" dirty="0">
              <a:solidFill>
                <a:srgbClr val="0033A0"/>
              </a:solidFill>
            </a:endParaRPr>
          </a:p>
        </p:txBody>
      </p:sp>
      <p:pic>
        <p:nvPicPr>
          <p:cNvPr id="8" name="Image 4">
            <a:extLst>
              <a:ext uri="{FF2B5EF4-FFF2-40B4-BE49-F238E27FC236}">
                <a16:creationId xmlns:a16="http://schemas.microsoft.com/office/drawing/2014/main" id="{58399239-B113-6CA0-674D-78CFE0EB0819}"/>
              </a:ext>
            </a:extLst>
          </p:cNvPr>
          <p:cNvPicPr>
            <a:picLocks noChangeAspect="1"/>
          </p:cNvPicPr>
          <p:nvPr/>
        </p:nvPicPr>
        <p:blipFill>
          <a:blip r:embed="rId2"/>
          <a:stretch>
            <a:fillRect/>
          </a:stretch>
        </p:blipFill>
        <p:spPr>
          <a:xfrm>
            <a:off x="10759501" y="161193"/>
            <a:ext cx="910841" cy="910841"/>
          </a:xfrm>
          <a:prstGeom prst="rect">
            <a:avLst/>
          </a:prstGeom>
        </p:spPr>
      </p:pic>
      <p:sp>
        <p:nvSpPr>
          <p:cNvPr id="10" name="Footer Placeholder 9">
            <a:extLst>
              <a:ext uri="{FF2B5EF4-FFF2-40B4-BE49-F238E27FC236}">
                <a16:creationId xmlns:a16="http://schemas.microsoft.com/office/drawing/2014/main" id="{4C3B0ED7-079B-C2CB-584B-7E0FA50C15D1}"/>
              </a:ext>
            </a:extLst>
          </p:cNvPr>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3714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368A6C-1EBD-2758-196E-9C53A83B1E25}"/>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BF00214C-3E66-D1E1-6205-0E9833732C92}"/>
              </a:ext>
            </a:extLst>
          </p:cNvPr>
          <p:cNvSpPr>
            <a:spLocks noGrp="1"/>
          </p:cNvSpPr>
          <p:nvPr>
            <p:ph type="sldNum" sz="quarter" idx="12"/>
          </p:nvPr>
        </p:nvSpPr>
        <p:spPr/>
        <p:txBody>
          <a:bodyPr/>
          <a:lstStyle/>
          <a:p>
            <a:fld id="{005C7FBA-D4E9-46CA-9321-3ADA2E368FCD}" type="slidenum">
              <a:rPr lang="en-GB" smtClean="0"/>
              <a:t>5</a:t>
            </a:fld>
            <a:endParaRPr lang="en-GB"/>
          </a:p>
        </p:txBody>
      </p:sp>
      <p:sp>
        <p:nvSpPr>
          <p:cNvPr id="5" name="Title 4">
            <a:extLst>
              <a:ext uri="{FF2B5EF4-FFF2-40B4-BE49-F238E27FC236}">
                <a16:creationId xmlns:a16="http://schemas.microsoft.com/office/drawing/2014/main" id="{878609FD-0697-F45F-223B-794DD51CB953}"/>
              </a:ext>
            </a:extLst>
          </p:cNvPr>
          <p:cNvSpPr>
            <a:spLocks noGrp="1"/>
          </p:cNvSpPr>
          <p:nvPr>
            <p:ph type="title"/>
          </p:nvPr>
        </p:nvSpPr>
        <p:spPr/>
        <p:txBody>
          <a:bodyPr>
            <a:normAutofit/>
          </a:bodyPr>
          <a:lstStyle/>
          <a:p>
            <a:r>
              <a:rPr lang="en-US" sz="4000" dirty="0">
                <a:solidFill>
                  <a:srgbClr val="0033A0"/>
                </a:solidFill>
              </a:rPr>
              <a:t>Demonstrator at CERN</a:t>
            </a:r>
            <a:endParaRPr lang="en-GB" sz="4000" dirty="0">
              <a:solidFill>
                <a:srgbClr val="0033A0"/>
              </a:solidFill>
            </a:endParaRPr>
          </a:p>
        </p:txBody>
      </p:sp>
      <p:sp>
        <p:nvSpPr>
          <p:cNvPr id="6" name="Picture Placeholder 5">
            <a:extLst>
              <a:ext uri="{FF2B5EF4-FFF2-40B4-BE49-F238E27FC236}">
                <a16:creationId xmlns:a16="http://schemas.microsoft.com/office/drawing/2014/main" id="{EE8E851D-7AC0-B9B6-34E1-6F0E8CB54D0B}"/>
              </a:ext>
            </a:extLst>
          </p:cNvPr>
          <p:cNvSpPr>
            <a:spLocks noGrp="1"/>
          </p:cNvSpPr>
          <p:nvPr>
            <p:ph type="pic" sz="quarter" idx="10"/>
          </p:nvPr>
        </p:nvSpPr>
        <p:spPr/>
        <p:txBody>
          <a:bodyPr/>
          <a:lstStyle/>
          <a:p>
            <a:endParaRPr lang="en-GB"/>
          </a:p>
        </p:txBody>
      </p:sp>
      <p:pic>
        <p:nvPicPr>
          <p:cNvPr id="22" name="Content Placeholder 7" descr="Map&#10;&#10;Description automatically generated">
            <a:extLst>
              <a:ext uri="{FF2B5EF4-FFF2-40B4-BE49-F238E27FC236}">
                <a16:creationId xmlns:a16="http://schemas.microsoft.com/office/drawing/2014/main" id="{AA1898CF-BA08-B6DA-6860-8E8F179E03FB}"/>
              </a:ext>
            </a:extLst>
          </p:cNvPr>
          <p:cNvPicPr>
            <a:picLocks noChangeAspect="1"/>
          </p:cNvPicPr>
          <p:nvPr/>
        </p:nvPicPr>
        <p:blipFill>
          <a:blip r:embed="rId2"/>
          <a:stretch>
            <a:fillRect/>
          </a:stretch>
        </p:blipFill>
        <p:spPr>
          <a:xfrm>
            <a:off x="1680891" y="1478046"/>
            <a:ext cx="8172400" cy="5149198"/>
          </a:xfrm>
          <a:prstGeom prst="rect">
            <a:avLst/>
          </a:prstGeom>
        </p:spPr>
      </p:pic>
      <p:sp>
        <p:nvSpPr>
          <p:cNvPr id="23" name="Rectangle 22">
            <a:extLst>
              <a:ext uri="{FF2B5EF4-FFF2-40B4-BE49-F238E27FC236}">
                <a16:creationId xmlns:a16="http://schemas.microsoft.com/office/drawing/2014/main" id="{9ACE5ADF-B0FC-81AB-0618-19C9AEEE903D}"/>
              </a:ext>
            </a:extLst>
          </p:cNvPr>
          <p:cNvSpPr/>
          <p:nvPr/>
        </p:nvSpPr>
        <p:spPr>
          <a:xfrm rot="2836565">
            <a:off x="5425307" y="4919590"/>
            <a:ext cx="432048" cy="216024"/>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GB" kern="0">
              <a:solidFill>
                <a:prstClr val="white"/>
              </a:solidFill>
              <a:latin typeface="Calibri"/>
            </a:endParaRPr>
          </a:p>
        </p:txBody>
      </p:sp>
      <p:sp>
        <p:nvSpPr>
          <p:cNvPr id="24" name="Rectangle 23">
            <a:extLst>
              <a:ext uri="{FF2B5EF4-FFF2-40B4-BE49-F238E27FC236}">
                <a16:creationId xmlns:a16="http://schemas.microsoft.com/office/drawing/2014/main" id="{F875BE37-8889-471F-EA23-AE8DC6203A83}"/>
              </a:ext>
            </a:extLst>
          </p:cNvPr>
          <p:cNvSpPr/>
          <p:nvPr/>
        </p:nvSpPr>
        <p:spPr>
          <a:xfrm rot="20556668">
            <a:off x="5415416" y="1754245"/>
            <a:ext cx="585955" cy="1008112"/>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GB" kern="0">
              <a:solidFill>
                <a:prstClr val="white"/>
              </a:solidFill>
              <a:latin typeface="Calibri"/>
            </a:endParaRPr>
          </a:p>
        </p:txBody>
      </p:sp>
      <p:sp>
        <p:nvSpPr>
          <p:cNvPr id="25" name="TextBox 24">
            <a:extLst>
              <a:ext uri="{FF2B5EF4-FFF2-40B4-BE49-F238E27FC236}">
                <a16:creationId xmlns:a16="http://schemas.microsoft.com/office/drawing/2014/main" id="{E0368E07-4B57-5357-9107-E8032701974A}"/>
              </a:ext>
            </a:extLst>
          </p:cNvPr>
          <p:cNvSpPr txBox="1"/>
          <p:nvPr/>
        </p:nvSpPr>
        <p:spPr>
          <a:xfrm>
            <a:off x="2833019" y="5135614"/>
            <a:ext cx="1512168" cy="369332"/>
          </a:xfrm>
          <a:prstGeom prst="rect">
            <a:avLst/>
          </a:prstGeom>
          <a:solidFill>
            <a:srgbClr val="9BBB59"/>
          </a:solidFill>
          <a:ln w="25400" cap="flat" cmpd="sng" algn="ctr">
            <a:solidFill>
              <a:srgbClr val="9BBB59">
                <a:shade val="50000"/>
              </a:srgbClr>
            </a:solidFill>
            <a:prstDash val="solid"/>
          </a:ln>
          <a:effectLst/>
        </p:spPr>
        <p:txBody>
          <a:bodyPr wrap="square" rtlCol="0">
            <a:spAutoFit/>
          </a:bodyPr>
          <a:lstStyle/>
          <a:p>
            <a:pPr defTabSz="914400">
              <a:defRPr/>
            </a:pPr>
            <a:r>
              <a:rPr lang="en-US" kern="0" dirty="0">
                <a:solidFill>
                  <a:prstClr val="white"/>
                </a:solidFill>
                <a:latin typeface="Calibri"/>
              </a:rPr>
              <a:t>10 kW option</a:t>
            </a:r>
            <a:endParaRPr lang="en-GB" kern="0" dirty="0">
              <a:solidFill>
                <a:prstClr val="white"/>
              </a:solidFill>
              <a:latin typeface="Calibri"/>
            </a:endParaRPr>
          </a:p>
        </p:txBody>
      </p:sp>
      <p:cxnSp>
        <p:nvCxnSpPr>
          <p:cNvPr id="26" name="Straight Arrow Connector 25">
            <a:extLst>
              <a:ext uri="{FF2B5EF4-FFF2-40B4-BE49-F238E27FC236}">
                <a16:creationId xmlns:a16="http://schemas.microsoft.com/office/drawing/2014/main" id="{FECDCF5E-BFA2-9182-8107-2CD10106F5A3}"/>
              </a:ext>
            </a:extLst>
          </p:cNvPr>
          <p:cNvCxnSpPr>
            <a:cxnSpLocks/>
            <a:stCxn id="25" idx="3"/>
          </p:cNvCxnSpPr>
          <p:nvPr/>
        </p:nvCxnSpPr>
        <p:spPr>
          <a:xfrm flipV="1">
            <a:off x="4345188" y="5040986"/>
            <a:ext cx="1070229" cy="279294"/>
          </a:xfrm>
          <a:prstGeom prst="straightConnector1">
            <a:avLst/>
          </a:prstGeom>
          <a:noFill/>
          <a:ln w="38100" cap="flat" cmpd="sng" algn="ctr">
            <a:solidFill>
              <a:srgbClr val="9BBB59"/>
            </a:solidFill>
            <a:prstDash val="solid"/>
            <a:tailEnd type="triangle"/>
          </a:ln>
          <a:effectLst>
            <a:outerShdw blurRad="40000" dist="20000" dir="5400000" rotWithShape="0">
              <a:srgbClr val="000000">
                <a:alpha val="38000"/>
              </a:srgbClr>
            </a:outerShdw>
          </a:effectLst>
        </p:spPr>
      </p:cxnSp>
      <p:sp>
        <p:nvSpPr>
          <p:cNvPr id="27" name="TextBox 26">
            <a:extLst>
              <a:ext uri="{FF2B5EF4-FFF2-40B4-BE49-F238E27FC236}">
                <a16:creationId xmlns:a16="http://schemas.microsoft.com/office/drawing/2014/main" id="{8FD09708-F9A3-ED8C-7F64-1E78B98F2E85}"/>
              </a:ext>
            </a:extLst>
          </p:cNvPr>
          <p:cNvSpPr txBox="1"/>
          <p:nvPr/>
        </p:nvSpPr>
        <p:spPr>
          <a:xfrm>
            <a:off x="2472979" y="2177642"/>
            <a:ext cx="1512168" cy="646331"/>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defTabSz="914400">
              <a:defRPr/>
            </a:pPr>
            <a:r>
              <a:rPr lang="en-US" kern="0" dirty="0">
                <a:solidFill>
                  <a:prstClr val="white"/>
                </a:solidFill>
                <a:latin typeface="Calibri"/>
              </a:rPr>
              <a:t>80 kW/4 MW option</a:t>
            </a:r>
            <a:endParaRPr lang="en-GB" kern="0" dirty="0">
              <a:solidFill>
                <a:prstClr val="white"/>
              </a:solidFill>
              <a:latin typeface="Calibri"/>
            </a:endParaRPr>
          </a:p>
        </p:txBody>
      </p:sp>
      <p:cxnSp>
        <p:nvCxnSpPr>
          <p:cNvPr id="28" name="Straight Arrow Connector 27">
            <a:extLst>
              <a:ext uri="{FF2B5EF4-FFF2-40B4-BE49-F238E27FC236}">
                <a16:creationId xmlns:a16="http://schemas.microsoft.com/office/drawing/2014/main" id="{61A83F46-693B-42BD-22F3-12C3023F4E66}"/>
              </a:ext>
            </a:extLst>
          </p:cNvPr>
          <p:cNvCxnSpPr>
            <a:cxnSpLocks/>
            <a:endCxn id="24" idx="1"/>
          </p:cNvCxnSpPr>
          <p:nvPr/>
        </p:nvCxnSpPr>
        <p:spPr>
          <a:xfrm flipV="1">
            <a:off x="3978179" y="2345859"/>
            <a:ext cx="1450627" cy="52090"/>
          </a:xfrm>
          <a:prstGeom prst="straightConnector1">
            <a:avLst/>
          </a:prstGeom>
          <a:noFill/>
          <a:ln w="38100" cap="flat" cmpd="sng" algn="ctr">
            <a:solidFill>
              <a:srgbClr val="FF0000"/>
            </a:solidFill>
            <a:prstDash val="solid"/>
            <a:round/>
            <a:headEnd type="none" w="med" len="med"/>
            <a:tailEnd type="arrow" w="med" len="med"/>
          </a:ln>
          <a:effectLst/>
        </p:spPr>
      </p:cxnSp>
      <p:sp>
        <p:nvSpPr>
          <p:cNvPr id="7" name="Footer Placeholder 6">
            <a:extLst>
              <a:ext uri="{FF2B5EF4-FFF2-40B4-BE49-F238E27FC236}">
                <a16:creationId xmlns:a16="http://schemas.microsoft.com/office/drawing/2014/main" id="{1E7AD7DC-ECE0-6BA9-476A-D8A56007718E}"/>
              </a:ext>
            </a:extLst>
          </p:cNvPr>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551010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p:txBody>
          <a:bodyPr/>
          <a:lstStyle/>
          <a:p>
            <a:fld id="{005C7FBA-D4E9-46CA-9321-3ADA2E368FCD}" type="slidenum">
              <a:rPr lang="en-GB" smtClean="0"/>
              <a:t>6</a:t>
            </a:fld>
            <a:endParaRPr lang="en-GB"/>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a:xfrm>
            <a:off x="2355696" y="152484"/>
            <a:ext cx="7408824" cy="1325563"/>
          </a:xfrm>
        </p:spPr>
        <p:txBody>
          <a:bodyPr/>
          <a:lstStyle/>
          <a:p>
            <a:r>
              <a:rPr lang="en-US" dirty="0">
                <a:solidFill>
                  <a:srgbClr val="0033A0"/>
                </a:solidFill>
              </a:rPr>
              <a:t>Present layout for the CERN option</a:t>
            </a:r>
            <a:endParaRPr lang="en-GB" dirty="0">
              <a:solidFill>
                <a:srgbClr val="0033A0"/>
              </a:solidFill>
            </a:endParaRPr>
          </a:p>
        </p:txBody>
      </p:sp>
      <p:pic>
        <p:nvPicPr>
          <p:cNvPr id="8" name="Image 4">
            <a:extLst>
              <a:ext uri="{FF2B5EF4-FFF2-40B4-BE49-F238E27FC236}">
                <a16:creationId xmlns:a16="http://schemas.microsoft.com/office/drawing/2014/main" id="{58399239-B113-6CA0-674D-78CFE0EB0819}"/>
              </a:ext>
            </a:extLst>
          </p:cNvPr>
          <p:cNvPicPr>
            <a:picLocks noChangeAspect="1"/>
          </p:cNvPicPr>
          <p:nvPr/>
        </p:nvPicPr>
        <p:blipFill>
          <a:blip r:embed="rId2"/>
          <a:stretch>
            <a:fillRect/>
          </a:stretch>
        </p:blipFill>
        <p:spPr>
          <a:xfrm>
            <a:off x="10759501" y="161193"/>
            <a:ext cx="910841" cy="910841"/>
          </a:xfrm>
          <a:prstGeom prst="rect">
            <a:avLst/>
          </a:prstGeom>
        </p:spPr>
      </p:pic>
      <p:pic>
        <p:nvPicPr>
          <p:cNvPr id="7" name="Content Placeholder 6">
            <a:extLst>
              <a:ext uri="{FF2B5EF4-FFF2-40B4-BE49-F238E27FC236}">
                <a16:creationId xmlns:a16="http://schemas.microsoft.com/office/drawing/2014/main" id="{6B6B5D6E-B674-AC67-AA9C-B11569428DD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24158" y="1669170"/>
            <a:ext cx="10515600" cy="4048360"/>
          </a:xfrm>
          <a:prstGeom prst="rect">
            <a:avLst/>
          </a:prstGeom>
          <a:noFill/>
          <a:ln>
            <a:noFill/>
          </a:ln>
        </p:spPr>
      </p:pic>
      <p:sp>
        <p:nvSpPr>
          <p:cNvPr id="10" name="TextBox 9">
            <a:extLst>
              <a:ext uri="{FF2B5EF4-FFF2-40B4-BE49-F238E27FC236}">
                <a16:creationId xmlns:a16="http://schemas.microsoft.com/office/drawing/2014/main" id="{E1836A93-E5D6-7311-D53A-BB5DA5F27A25}"/>
              </a:ext>
            </a:extLst>
          </p:cNvPr>
          <p:cNvSpPr txBox="1"/>
          <p:nvPr/>
        </p:nvSpPr>
        <p:spPr>
          <a:xfrm>
            <a:off x="838200" y="4210494"/>
            <a:ext cx="1424763" cy="646331"/>
          </a:xfrm>
          <a:prstGeom prst="rect">
            <a:avLst/>
          </a:prstGeom>
          <a:noFill/>
          <a:ln w="19050">
            <a:solidFill>
              <a:srgbClr val="0033A0"/>
            </a:solidFill>
          </a:ln>
        </p:spPr>
        <p:txBody>
          <a:bodyPr wrap="square" rtlCol="0">
            <a:spAutoFit/>
          </a:bodyPr>
          <a:lstStyle/>
          <a:p>
            <a:r>
              <a:rPr lang="en-US" dirty="0"/>
              <a:t>Target &amp; Horn</a:t>
            </a:r>
            <a:endParaRPr lang="en-GB" dirty="0"/>
          </a:p>
        </p:txBody>
      </p:sp>
      <p:cxnSp>
        <p:nvCxnSpPr>
          <p:cNvPr id="12" name="Straight Arrow Connector 11">
            <a:extLst>
              <a:ext uri="{FF2B5EF4-FFF2-40B4-BE49-F238E27FC236}">
                <a16:creationId xmlns:a16="http://schemas.microsoft.com/office/drawing/2014/main" id="{F02AD02A-C551-3874-5B77-FF4BE8908F42}"/>
              </a:ext>
            </a:extLst>
          </p:cNvPr>
          <p:cNvCxnSpPr/>
          <p:nvPr/>
        </p:nvCxnSpPr>
        <p:spPr>
          <a:xfrm flipV="1">
            <a:off x="1325526" y="3117111"/>
            <a:ext cx="1311349" cy="104199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E38100-4E3B-A02B-7A0C-07FF85A7B925}"/>
              </a:ext>
            </a:extLst>
          </p:cNvPr>
          <p:cNvSpPr txBox="1"/>
          <p:nvPr/>
        </p:nvSpPr>
        <p:spPr>
          <a:xfrm>
            <a:off x="1233377" y="1478047"/>
            <a:ext cx="1998635" cy="369332"/>
          </a:xfrm>
          <a:prstGeom prst="rect">
            <a:avLst/>
          </a:prstGeom>
          <a:noFill/>
          <a:ln w="19050">
            <a:solidFill>
              <a:srgbClr val="0033A0"/>
            </a:solidFill>
          </a:ln>
        </p:spPr>
        <p:txBody>
          <a:bodyPr wrap="square" rtlCol="0">
            <a:spAutoFit/>
          </a:bodyPr>
          <a:lstStyle/>
          <a:p>
            <a:r>
              <a:rPr lang="en-US" dirty="0"/>
              <a:t>Proton beam dump</a:t>
            </a:r>
            <a:endParaRPr lang="en-GB" dirty="0"/>
          </a:p>
        </p:txBody>
      </p:sp>
      <p:cxnSp>
        <p:nvCxnSpPr>
          <p:cNvPr id="14" name="Straight Arrow Connector 13">
            <a:extLst>
              <a:ext uri="{FF2B5EF4-FFF2-40B4-BE49-F238E27FC236}">
                <a16:creationId xmlns:a16="http://schemas.microsoft.com/office/drawing/2014/main" id="{81EBE91A-EEF7-F44A-CE3E-F08A8E6A916B}"/>
              </a:ext>
            </a:extLst>
          </p:cNvPr>
          <p:cNvCxnSpPr>
            <a:cxnSpLocks/>
          </p:cNvCxnSpPr>
          <p:nvPr/>
        </p:nvCxnSpPr>
        <p:spPr>
          <a:xfrm>
            <a:off x="3281916" y="1765005"/>
            <a:ext cx="687286" cy="97110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6CCD8C-E3E1-267A-7127-007D0FEE4B2A}"/>
              </a:ext>
            </a:extLst>
          </p:cNvPr>
          <p:cNvSpPr txBox="1"/>
          <p:nvPr/>
        </p:nvSpPr>
        <p:spPr>
          <a:xfrm>
            <a:off x="5658293" y="1580339"/>
            <a:ext cx="1424763" cy="369332"/>
          </a:xfrm>
          <a:prstGeom prst="rect">
            <a:avLst/>
          </a:prstGeom>
          <a:noFill/>
          <a:ln w="19050">
            <a:solidFill>
              <a:srgbClr val="0033A0"/>
            </a:solidFill>
          </a:ln>
        </p:spPr>
        <p:txBody>
          <a:bodyPr wrap="square" rtlCol="0">
            <a:spAutoFit/>
          </a:bodyPr>
          <a:lstStyle/>
          <a:p>
            <a:r>
              <a:rPr lang="en-US" dirty="0"/>
              <a:t>Cooling cells</a:t>
            </a:r>
            <a:endParaRPr lang="en-GB" dirty="0"/>
          </a:p>
        </p:txBody>
      </p:sp>
      <p:cxnSp>
        <p:nvCxnSpPr>
          <p:cNvPr id="18" name="Straight Arrow Connector 17">
            <a:extLst>
              <a:ext uri="{FF2B5EF4-FFF2-40B4-BE49-F238E27FC236}">
                <a16:creationId xmlns:a16="http://schemas.microsoft.com/office/drawing/2014/main" id="{3B3F658D-4B49-C09D-5458-24DC119E1F1C}"/>
              </a:ext>
            </a:extLst>
          </p:cNvPr>
          <p:cNvCxnSpPr>
            <a:cxnSpLocks/>
          </p:cNvCxnSpPr>
          <p:nvPr/>
        </p:nvCxnSpPr>
        <p:spPr>
          <a:xfrm flipH="1">
            <a:off x="5996763" y="2038502"/>
            <a:ext cx="195778" cy="57710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5A3BE10-7D6C-3787-7919-658E483A57EF}"/>
              </a:ext>
            </a:extLst>
          </p:cNvPr>
          <p:cNvSpPr txBox="1"/>
          <p:nvPr/>
        </p:nvSpPr>
        <p:spPr>
          <a:xfrm>
            <a:off x="6484088" y="4500607"/>
            <a:ext cx="2532321" cy="369332"/>
          </a:xfrm>
          <a:prstGeom prst="rect">
            <a:avLst/>
          </a:prstGeom>
          <a:noFill/>
          <a:ln w="19050">
            <a:solidFill>
              <a:srgbClr val="0033A0"/>
            </a:solidFill>
          </a:ln>
        </p:spPr>
        <p:txBody>
          <a:bodyPr wrap="square" rtlCol="0">
            <a:spAutoFit/>
          </a:bodyPr>
          <a:lstStyle/>
          <a:p>
            <a:r>
              <a:rPr lang="en-US" dirty="0"/>
              <a:t>Beam Instrumentation</a:t>
            </a:r>
            <a:endParaRPr lang="en-GB" dirty="0"/>
          </a:p>
        </p:txBody>
      </p:sp>
      <p:cxnSp>
        <p:nvCxnSpPr>
          <p:cNvPr id="23" name="Straight Arrow Connector 22">
            <a:extLst>
              <a:ext uri="{FF2B5EF4-FFF2-40B4-BE49-F238E27FC236}">
                <a16:creationId xmlns:a16="http://schemas.microsoft.com/office/drawing/2014/main" id="{918B22A3-BB8F-CD2D-0C7C-CEEF07813A76}"/>
              </a:ext>
            </a:extLst>
          </p:cNvPr>
          <p:cNvCxnSpPr>
            <a:cxnSpLocks/>
          </p:cNvCxnSpPr>
          <p:nvPr/>
        </p:nvCxnSpPr>
        <p:spPr>
          <a:xfrm flipV="1">
            <a:off x="7293010" y="2856840"/>
            <a:ext cx="2616534" cy="164376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372353E-9CE5-7745-183F-D39AA723F5BA}"/>
              </a:ext>
            </a:extLst>
          </p:cNvPr>
          <p:cNvCxnSpPr>
            <a:cxnSpLocks/>
          </p:cNvCxnSpPr>
          <p:nvPr/>
        </p:nvCxnSpPr>
        <p:spPr>
          <a:xfrm flipH="1" flipV="1">
            <a:off x="5479312" y="2856840"/>
            <a:ext cx="1717157" cy="164376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2675EFE-BC94-CA30-9443-ADAC960C1B7F}"/>
              </a:ext>
            </a:extLst>
          </p:cNvPr>
          <p:cNvSpPr>
            <a:spLocks noGrp="1"/>
          </p:cNvSpPr>
          <p:nvPr>
            <p:ph type="ftr" sz="quarter" idx="11"/>
          </p:nvPr>
        </p:nvSpPr>
        <p:spPr/>
        <p:txBody>
          <a:bodyPr/>
          <a:lstStyle/>
          <a:p>
            <a:r>
              <a:rPr lang="en-GB">
                <a:latin typeface="Arial Narrow" panose="020B0604020202020204" pitchFamily="34" charset="0"/>
                <a:cs typeface="Arial Narrow" panose="020B0604020202020204" pitchFamily="34" charset="0"/>
              </a:rPr>
              <a:t>R. Losito, Goals and Scope of the Demonstrator, Muon Cooling Demonstrator Workshop, Fermilab, 30/10/2024</a:t>
            </a:r>
            <a:endParaRPr lang="fr-FR"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022414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3613B0-FD97-D02D-5025-75C046EF0270}"/>
              </a:ext>
            </a:extLst>
          </p:cNvPr>
          <p:cNvSpPr>
            <a:spLocks noGrp="1"/>
          </p:cNvSpPr>
          <p:nvPr>
            <p:ph type="ftr" sz="quarter" idx="11"/>
          </p:nvPr>
        </p:nvSpPr>
        <p:spPr/>
        <p:txBody>
          <a:bodyPr/>
          <a:lstStyle/>
          <a:p>
            <a:r>
              <a:rPr lang="fr-FR">
                <a:latin typeface="Arial Narrow"/>
                <a:cs typeface="Arial Narrow" panose="020B0604020202020204" pitchFamily="34" charset="0"/>
              </a:rPr>
              <a:t>CERN as a host site for the </a:t>
            </a:r>
            <a:r>
              <a:rPr lang="fr-FR" err="1">
                <a:latin typeface="Arial Narrow"/>
                <a:cs typeface="Arial Narrow" panose="020B0604020202020204" pitchFamily="34" charset="0"/>
              </a:rPr>
              <a:t>Demonstrator</a:t>
            </a:r>
            <a:r>
              <a:rPr lang="fr-FR">
                <a:latin typeface="Arial Narrow"/>
                <a:cs typeface="Arial Narrow" panose="020B0604020202020204" pitchFamily="34" charset="0"/>
              </a:rPr>
              <a:t>  / Paul-Bogdan </a:t>
            </a:r>
            <a:r>
              <a:rPr lang="fr-FR" err="1">
                <a:latin typeface="Arial Narrow"/>
                <a:cs typeface="Arial Narrow" panose="020B0604020202020204" pitchFamily="34" charset="0"/>
              </a:rPr>
              <a:t>Jurj</a:t>
            </a:r>
            <a:r>
              <a:rPr lang="fr-FR">
                <a:latin typeface="Arial Narrow"/>
                <a:cs typeface="Arial Narrow" panose="020B0604020202020204" pitchFamily="34" charset="0"/>
              </a:rPr>
              <a:t> / Imperial </a:t>
            </a:r>
            <a:r>
              <a:rPr lang="fr-FR" err="1">
                <a:latin typeface="Arial Narrow"/>
                <a:cs typeface="Arial Narrow" panose="020B0604020202020204" pitchFamily="34" charset="0"/>
              </a:rPr>
              <a:t>College</a:t>
            </a:r>
            <a:r>
              <a:rPr lang="fr-FR">
                <a:latin typeface="Arial Narrow"/>
                <a:cs typeface="Arial Narrow" panose="020B0604020202020204" pitchFamily="34" charset="0"/>
              </a:rPr>
              <a:t> London</a:t>
            </a:r>
            <a:endParaRPr lang="fr-FR">
              <a:solidFill>
                <a:srgbClr val="000000"/>
              </a:solidFill>
              <a:latin typeface="Arial Narrow"/>
              <a:cs typeface="Arial Narrow" panose="020B0604020202020204" pitchFamily="34" charset="0"/>
            </a:endParaRPr>
          </a:p>
        </p:txBody>
      </p:sp>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a:xfrm>
            <a:off x="9712403" y="6465458"/>
            <a:ext cx="798706" cy="365125"/>
          </a:xfrm>
        </p:spPr>
        <p:txBody>
          <a:bodyPr/>
          <a:lstStyle/>
          <a:p>
            <a:fld id="{005C7FBA-D4E9-46CA-9321-3ADA2E368FCD}" type="slidenum">
              <a:rPr lang="en-GB" smtClean="0"/>
              <a:t>7</a:t>
            </a:fld>
            <a:endParaRPr lang="en-GB"/>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p:txBody>
          <a:bodyPr>
            <a:normAutofit/>
          </a:bodyPr>
          <a:lstStyle/>
          <a:p>
            <a:r>
              <a:rPr lang="en-GB" sz="3200" dirty="0">
                <a:latin typeface="Arial"/>
                <a:cs typeface="Arial"/>
              </a:rPr>
              <a:t>Beam Production and Transport (overview)</a:t>
            </a:r>
            <a:endParaRPr lang="en-GB" sz="3200" dirty="0"/>
          </a:p>
        </p:txBody>
      </p:sp>
      <p:pic>
        <p:nvPicPr>
          <p:cNvPr id="7" name="Image 4">
            <a:extLst>
              <a:ext uri="{FF2B5EF4-FFF2-40B4-BE49-F238E27FC236}">
                <a16:creationId xmlns:a16="http://schemas.microsoft.com/office/drawing/2014/main" id="{18753516-13CC-9CFA-3024-D561D5CE8B93}"/>
              </a:ext>
            </a:extLst>
          </p:cNvPr>
          <p:cNvPicPr>
            <a:picLocks noGrp="1" noChangeAspect="1"/>
          </p:cNvPicPr>
          <p:nvPr>
            <p:ph type="pic" sz="quarter" idx="10"/>
          </p:nvPr>
        </p:nvPicPr>
        <p:blipFill>
          <a:blip r:embed="rId2"/>
          <a:srcRect t="2075" b="2075"/>
          <a:stretch>
            <a:fillRect/>
          </a:stretch>
        </p:blipFill>
        <p:spPr>
          <a:xfrm>
            <a:off x="9532939" y="201613"/>
            <a:ext cx="841375" cy="806450"/>
          </a:xfrm>
          <a:prstGeom prst="rect">
            <a:avLst/>
          </a:prstGeom>
        </p:spPr>
      </p:pic>
      <p:pic>
        <p:nvPicPr>
          <p:cNvPr id="8" name="Picture 7" descr="A blue and white logo&#10;&#10;Description automatically generated">
            <a:extLst>
              <a:ext uri="{FF2B5EF4-FFF2-40B4-BE49-F238E27FC236}">
                <a16:creationId xmlns:a16="http://schemas.microsoft.com/office/drawing/2014/main" id="{C9E63164-B2DE-3BF6-27B1-A4373FDA6301}"/>
              </a:ext>
            </a:extLst>
          </p:cNvPr>
          <p:cNvPicPr>
            <a:picLocks noChangeAspect="1"/>
          </p:cNvPicPr>
          <p:nvPr/>
        </p:nvPicPr>
        <p:blipFill>
          <a:blip r:embed="rId3"/>
          <a:stretch>
            <a:fillRect/>
          </a:stretch>
        </p:blipFill>
        <p:spPr>
          <a:xfrm>
            <a:off x="9146898" y="1012259"/>
            <a:ext cx="1225575" cy="261483"/>
          </a:xfrm>
          <a:prstGeom prst="rect">
            <a:avLst/>
          </a:prstGeom>
        </p:spPr>
      </p:pic>
      <p:pic>
        <p:nvPicPr>
          <p:cNvPr id="6" name="Content Placeholder 5" descr="A blueprint of a tunnel&#10;&#10;Description automatically generated">
            <a:extLst>
              <a:ext uri="{FF2B5EF4-FFF2-40B4-BE49-F238E27FC236}">
                <a16:creationId xmlns:a16="http://schemas.microsoft.com/office/drawing/2014/main" id="{F0CF5577-4FCF-F948-23D3-67F8604F703D}"/>
              </a:ext>
            </a:extLst>
          </p:cNvPr>
          <p:cNvPicPr>
            <a:picLocks noGrp="1" noChangeAspect="1"/>
          </p:cNvPicPr>
          <p:nvPr>
            <p:ph idx="1"/>
          </p:nvPr>
        </p:nvPicPr>
        <p:blipFill>
          <a:blip r:embed="rId4"/>
          <a:stretch>
            <a:fillRect/>
          </a:stretch>
        </p:blipFill>
        <p:spPr>
          <a:xfrm>
            <a:off x="5322000" y="1620643"/>
            <a:ext cx="5166000" cy="2111035"/>
          </a:xfrm>
        </p:spPr>
      </p:pic>
      <p:grpSp>
        <p:nvGrpSpPr>
          <p:cNvPr id="13" name="Group 12">
            <a:extLst>
              <a:ext uri="{FF2B5EF4-FFF2-40B4-BE49-F238E27FC236}">
                <a16:creationId xmlns:a16="http://schemas.microsoft.com/office/drawing/2014/main" id="{BE6CA4BB-001A-D389-36F6-20D00E7189E7}"/>
              </a:ext>
            </a:extLst>
          </p:cNvPr>
          <p:cNvGrpSpPr/>
          <p:nvPr/>
        </p:nvGrpSpPr>
        <p:grpSpPr>
          <a:xfrm>
            <a:off x="2556705" y="4792423"/>
            <a:ext cx="7198502" cy="1211120"/>
            <a:chOff x="987705" y="1520017"/>
            <a:chExt cx="7198502" cy="1211120"/>
          </a:xfrm>
        </p:grpSpPr>
        <p:grpSp>
          <p:nvGrpSpPr>
            <p:cNvPr id="2" name="Group 1">
              <a:extLst>
                <a:ext uri="{FF2B5EF4-FFF2-40B4-BE49-F238E27FC236}">
                  <a16:creationId xmlns:a16="http://schemas.microsoft.com/office/drawing/2014/main" id="{721B57D8-9807-F542-E56D-87628EE63339}"/>
                </a:ext>
              </a:extLst>
            </p:cNvPr>
            <p:cNvGrpSpPr/>
            <p:nvPr/>
          </p:nvGrpSpPr>
          <p:grpSpPr>
            <a:xfrm>
              <a:off x="987705" y="1520017"/>
              <a:ext cx="7198502" cy="1211120"/>
              <a:chOff x="987705" y="1520017"/>
              <a:chExt cx="7198502" cy="1211120"/>
            </a:xfrm>
          </p:grpSpPr>
          <p:pic>
            <p:nvPicPr>
              <p:cNvPr id="9" name="Picture 8">
                <a:extLst>
                  <a:ext uri="{FF2B5EF4-FFF2-40B4-BE49-F238E27FC236}">
                    <a16:creationId xmlns:a16="http://schemas.microsoft.com/office/drawing/2014/main" id="{2F93662F-6F8B-E6AB-EDE8-ACFD7FA5204C}"/>
                  </a:ext>
                </a:extLst>
              </p:cNvPr>
              <p:cNvPicPr>
                <a:picLocks noChangeAspect="1"/>
              </p:cNvPicPr>
              <p:nvPr/>
            </p:nvPicPr>
            <p:blipFill>
              <a:blip r:embed="rId5"/>
              <a:stretch>
                <a:fillRect/>
              </a:stretch>
            </p:blipFill>
            <p:spPr>
              <a:xfrm>
                <a:off x="1713305" y="1520017"/>
                <a:ext cx="6472902" cy="1211120"/>
              </a:xfrm>
              <a:prstGeom prst="rect">
                <a:avLst/>
              </a:prstGeom>
            </p:spPr>
          </p:pic>
          <p:pic>
            <p:nvPicPr>
              <p:cNvPr id="10" name="Picture 9" descr="A diagram of a curved object&#10;&#10;Description automatically generated">
                <a:extLst>
                  <a:ext uri="{FF2B5EF4-FFF2-40B4-BE49-F238E27FC236}">
                    <a16:creationId xmlns:a16="http://schemas.microsoft.com/office/drawing/2014/main" id="{0AA98C04-9CD8-EE9F-1FEA-ABDA8F0D4FAB}"/>
                  </a:ext>
                </a:extLst>
              </p:cNvPr>
              <p:cNvPicPr>
                <a:picLocks noChangeAspect="1"/>
              </p:cNvPicPr>
              <p:nvPr/>
            </p:nvPicPr>
            <p:blipFill>
              <a:blip r:embed="rId6"/>
              <a:stretch>
                <a:fillRect/>
              </a:stretch>
            </p:blipFill>
            <p:spPr>
              <a:xfrm flipV="1">
                <a:off x="987705" y="1692658"/>
                <a:ext cx="793616" cy="628434"/>
              </a:xfrm>
              <a:prstGeom prst="rect">
                <a:avLst/>
              </a:prstGeom>
            </p:spPr>
          </p:pic>
        </p:grpSp>
        <p:sp>
          <p:nvSpPr>
            <p:cNvPr id="14" name="Rectangle 13">
              <a:extLst>
                <a:ext uri="{FF2B5EF4-FFF2-40B4-BE49-F238E27FC236}">
                  <a16:creationId xmlns:a16="http://schemas.microsoft.com/office/drawing/2014/main" id="{DE5EAAEC-183B-98BD-10D8-A1401A002465}"/>
                </a:ext>
              </a:extLst>
            </p:cNvPr>
            <p:cNvSpPr/>
            <p:nvPr/>
          </p:nvSpPr>
          <p:spPr>
            <a:xfrm>
              <a:off x="5587746" y="1560509"/>
              <a:ext cx="1089764" cy="727330"/>
            </a:xfrm>
            <a:prstGeom prst="rect">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A54158C-594B-EA36-4F05-04FFCE91ED18}"/>
                </a:ext>
              </a:extLst>
            </p:cNvPr>
            <p:cNvSpPr txBox="1"/>
            <p:nvPr/>
          </p:nvSpPr>
          <p:spPr>
            <a:xfrm>
              <a:off x="5910962" y="1765696"/>
              <a:ext cx="6116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accent1">
                      <a:lumMod val="75000"/>
                    </a:schemeClr>
                  </a:solidFill>
                  <a:ea typeface="Calibri"/>
                  <a:cs typeface="Calibri"/>
                </a:rPr>
                <a:t>Beam</a:t>
              </a:r>
            </a:p>
            <a:p>
              <a:r>
                <a:rPr lang="en-US" sz="1000" b="1">
                  <a:solidFill>
                    <a:schemeClr val="accent1">
                      <a:lumMod val="75000"/>
                    </a:schemeClr>
                  </a:solidFill>
                  <a:ea typeface="Calibri"/>
                  <a:cs typeface="Calibri"/>
                </a:rPr>
                <a:t>dump</a:t>
              </a:r>
            </a:p>
          </p:txBody>
        </p:sp>
      </p:grpSp>
      <p:sp>
        <p:nvSpPr>
          <p:cNvPr id="15" name="TextBox 14">
            <a:extLst>
              <a:ext uri="{FF2B5EF4-FFF2-40B4-BE49-F238E27FC236}">
                <a16:creationId xmlns:a16="http://schemas.microsoft.com/office/drawing/2014/main" id="{09BABA26-9955-0A70-EDBE-D3AFDD9DB11C}"/>
              </a:ext>
            </a:extLst>
          </p:cNvPr>
          <p:cNvSpPr txBox="1"/>
          <p:nvPr/>
        </p:nvSpPr>
        <p:spPr>
          <a:xfrm>
            <a:off x="1673017" y="1476823"/>
            <a:ext cx="3785222" cy="3370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500"/>
              </a:spcAft>
              <a:buFont typeface="Arial"/>
              <a:buChar char="•"/>
            </a:pPr>
            <a:r>
              <a:rPr lang="en-US" sz="1600" dirty="0">
                <a:cs typeface="Calibri"/>
              </a:rPr>
              <a:t>TT7 tunnel option adopted as the baseline at CERN</a:t>
            </a:r>
            <a:endParaRPr lang="en-US" dirty="0"/>
          </a:p>
          <a:p>
            <a:pPr marL="742950" lvl="1" indent="-285750">
              <a:spcAft>
                <a:spcPts val="500"/>
              </a:spcAft>
              <a:buFont typeface="Courier New"/>
              <a:buChar char="o"/>
            </a:pPr>
            <a:r>
              <a:rPr lang="en-US" sz="1400" dirty="0">
                <a:ea typeface="Calibri"/>
                <a:cs typeface="Calibri"/>
              </a:rPr>
              <a:t>Proton beam extracted from the PS</a:t>
            </a:r>
          </a:p>
          <a:p>
            <a:pPr marL="742950" lvl="1" indent="-285750">
              <a:spcAft>
                <a:spcPts val="500"/>
              </a:spcAft>
              <a:buFont typeface="Courier New"/>
              <a:buChar char="o"/>
            </a:pPr>
            <a:r>
              <a:rPr lang="en-US" sz="1400" dirty="0">
                <a:ea typeface="Calibri"/>
                <a:cs typeface="Calibri"/>
              </a:rPr>
              <a:t>Limited to ~ 10 kW averaged beam power</a:t>
            </a:r>
          </a:p>
          <a:p>
            <a:pPr marL="285750" indent="-285750">
              <a:spcAft>
                <a:spcPts val="500"/>
              </a:spcAft>
              <a:buFont typeface="Arial"/>
              <a:buChar char="•"/>
            </a:pPr>
            <a:r>
              <a:rPr lang="en-US" sz="1600" dirty="0">
                <a:ea typeface="Calibri"/>
                <a:cs typeface="Calibri"/>
              </a:rPr>
              <a:t>Design in progress</a:t>
            </a:r>
          </a:p>
          <a:p>
            <a:pPr marL="742950" lvl="1" indent="-285750">
              <a:spcAft>
                <a:spcPts val="500"/>
              </a:spcAft>
              <a:buFont typeface="Courier New"/>
              <a:buChar char="o"/>
            </a:pPr>
            <a:r>
              <a:rPr lang="en-US" sz="1400" dirty="0">
                <a:ea typeface="Calibri"/>
                <a:cs typeface="Calibri"/>
              </a:rPr>
              <a:t>Influenced by the constraints of the tunnel</a:t>
            </a:r>
            <a:endParaRPr lang="en-US" sz="1600" dirty="0">
              <a:ea typeface="Calibri" panose="020F0502020204030204"/>
              <a:cs typeface="Calibri" panose="020F0502020204030204"/>
            </a:endParaRPr>
          </a:p>
          <a:p>
            <a:pPr marL="1200150" lvl="2" indent="-285750">
              <a:spcAft>
                <a:spcPts val="500"/>
              </a:spcAft>
              <a:buFont typeface="Wingdings"/>
              <a:buChar char="§"/>
            </a:pPr>
            <a:r>
              <a:rPr lang="en-US" sz="1400" dirty="0">
                <a:ea typeface="Calibri"/>
                <a:cs typeface="Calibri"/>
              </a:rPr>
              <a:t>Target to be placed below the existing shaft</a:t>
            </a:r>
          </a:p>
          <a:p>
            <a:pPr marL="742950" lvl="1" indent="-285750">
              <a:spcAft>
                <a:spcPts val="500"/>
              </a:spcAft>
              <a:buFont typeface="Courier New"/>
              <a:buChar char="o"/>
            </a:pPr>
            <a:r>
              <a:rPr lang="en-US" sz="1400" dirty="0">
                <a:ea typeface="Calibri"/>
                <a:cs typeface="Calibri"/>
              </a:rPr>
              <a:t>Preliminary muon bunch intensity estimate: ~ </a:t>
            </a:r>
            <a:r>
              <a:rPr lang="en-US" sz="1400" b="1" dirty="0">
                <a:ea typeface="Calibri"/>
                <a:cs typeface="Calibri"/>
              </a:rPr>
              <a:t>10</a:t>
            </a:r>
            <a:r>
              <a:rPr lang="en-US" sz="1400" b="1" baseline="30000" dirty="0">
                <a:ea typeface="Calibri"/>
                <a:cs typeface="Calibri"/>
              </a:rPr>
              <a:t>6</a:t>
            </a:r>
            <a:r>
              <a:rPr lang="en-US" sz="1400" b="1" dirty="0">
                <a:ea typeface="Calibri"/>
                <a:cs typeface="Calibri"/>
              </a:rPr>
              <a:t> assuming 10</a:t>
            </a:r>
            <a:r>
              <a:rPr lang="en-US" sz="1400" b="1" baseline="30000" dirty="0">
                <a:ea typeface="Calibri"/>
                <a:cs typeface="Calibri"/>
              </a:rPr>
              <a:t>13</a:t>
            </a:r>
            <a:r>
              <a:rPr lang="en-US" sz="1400" dirty="0">
                <a:ea typeface="Calibri"/>
                <a:cs typeface="Calibri"/>
              </a:rPr>
              <a:t> protons per bunch</a:t>
            </a:r>
          </a:p>
        </p:txBody>
      </p:sp>
      <p:sp>
        <p:nvSpPr>
          <p:cNvPr id="12" name="TextBox 11">
            <a:extLst>
              <a:ext uri="{FF2B5EF4-FFF2-40B4-BE49-F238E27FC236}">
                <a16:creationId xmlns:a16="http://schemas.microsoft.com/office/drawing/2014/main" id="{CC455BE4-5086-90BA-001B-57B7EDB50537}"/>
              </a:ext>
            </a:extLst>
          </p:cNvPr>
          <p:cNvSpPr txBox="1"/>
          <p:nvPr/>
        </p:nvSpPr>
        <p:spPr>
          <a:xfrm>
            <a:off x="2413591" y="5736913"/>
            <a:ext cx="105772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accent1">
                    <a:lumMod val="75000"/>
                  </a:schemeClr>
                </a:solidFill>
                <a:ea typeface="Calibri"/>
                <a:cs typeface="Calibri"/>
              </a:rPr>
              <a:t>Target &amp; Horn capture</a:t>
            </a:r>
            <a:endParaRPr lang="en-US" sz="1100">
              <a:solidFill>
                <a:schemeClr val="accent1">
                  <a:lumMod val="75000"/>
                </a:schemeClr>
              </a:solidFill>
              <a:ea typeface="Calibri"/>
              <a:cs typeface="Calibri"/>
            </a:endParaRPr>
          </a:p>
        </p:txBody>
      </p:sp>
      <p:sp>
        <p:nvSpPr>
          <p:cNvPr id="17" name="TextBox 16">
            <a:extLst>
              <a:ext uri="{FF2B5EF4-FFF2-40B4-BE49-F238E27FC236}">
                <a16:creationId xmlns:a16="http://schemas.microsoft.com/office/drawing/2014/main" id="{BF4550F3-CA1F-32E0-E93D-515DB1E58291}"/>
              </a:ext>
            </a:extLst>
          </p:cNvPr>
          <p:cNvSpPr txBox="1"/>
          <p:nvPr/>
        </p:nvSpPr>
        <p:spPr>
          <a:xfrm>
            <a:off x="4242391" y="5748063"/>
            <a:ext cx="90160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accent1">
                    <a:lumMod val="75000"/>
                  </a:schemeClr>
                </a:solidFill>
                <a:ea typeface="Calibri"/>
                <a:cs typeface="Calibri"/>
              </a:rPr>
              <a:t>Pion decay section</a:t>
            </a:r>
          </a:p>
        </p:txBody>
      </p:sp>
      <p:sp>
        <p:nvSpPr>
          <p:cNvPr id="18" name="TextBox 17">
            <a:extLst>
              <a:ext uri="{FF2B5EF4-FFF2-40B4-BE49-F238E27FC236}">
                <a16:creationId xmlns:a16="http://schemas.microsoft.com/office/drawing/2014/main" id="{13AE1332-AFEB-3D30-29E2-8B9CC3AD5FE6}"/>
              </a:ext>
            </a:extLst>
          </p:cNvPr>
          <p:cNvSpPr txBox="1"/>
          <p:nvPr/>
        </p:nvSpPr>
        <p:spPr>
          <a:xfrm>
            <a:off x="7398186" y="6037994"/>
            <a:ext cx="90160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accent1">
                    <a:lumMod val="75000"/>
                  </a:schemeClr>
                </a:solidFill>
                <a:ea typeface="Calibri"/>
                <a:cs typeface="Calibri"/>
              </a:rPr>
              <a:t>Chicane</a:t>
            </a:r>
          </a:p>
        </p:txBody>
      </p:sp>
      <p:sp>
        <p:nvSpPr>
          <p:cNvPr id="19" name="TextBox 18">
            <a:extLst>
              <a:ext uri="{FF2B5EF4-FFF2-40B4-BE49-F238E27FC236}">
                <a16:creationId xmlns:a16="http://schemas.microsoft.com/office/drawing/2014/main" id="{12130593-1B9A-6084-7E36-0216744EEC3C}"/>
              </a:ext>
            </a:extLst>
          </p:cNvPr>
          <p:cNvSpPr txBox="1"/>
          <p:nvPr/>
        </p:nvSpPr>
        <p:spPr>
          <a:xfrm>
            <a:off x="9115470" y="6093749"/>
            <a:ext cx="124729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accent1">
                    <a:lumMod val="75000"/>
                  </a:schemeClr>
                </a:solidFill>
                <a:ea typeface="Calibri"/>
                <a:cs typeface="Calibri"/>
              </a:rPr>
              <a:t>Beam preparation system</a:t>
            </a:r>
            <a:endParaRPr lang="en-US" sz="1100">
              <a:solidFill>
                <a:schemeClr val="accent1">
                  <a:lumMod val="75000"/>
                </a:schemeClr>
              </a:solidFill>
              <a:ea typeface="Calibri"/>
              <a:cs typeface="Calibri"/>
            </a:endParaRPr>
          </a:p>
        </p:txBody>
      </p:sp>
      <p:sp>
        <p:nvSpPr>
          <p:cNvPr id="21" name="Flowchart: Alternate Process 20">
            <a:extLst>
              <a:ext uri="{FF2B5EF4-FFF2-40B4-BE49-F238E27FC236}">
                <a16:creationId xmlns:a16="http://schemas.microsoft.com/office/drawing/2014/main" id="{2932F685-A97F-6D50-6071-FCE305B8C5BD}"/>
              </a:ext>
            </a:extLst>
          </p:cNvPr>
          <p:cNvSpPr/>
          <p:nvPr/>
        </p:nvSpPr>
        <p:spPr>
          <a:xfrm>
            <a:off x="3371385" y="4937719"/>
            <a:ext cx="2485876" cy="694755"/>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49E8706E-44A1-E96E-1424-B5CBCD6B5FA1}"/>
              </a:ext>
            </a:extLst>
          </p:cNvPr>
          <p:cNvSpPr/>
          <p:nvPr/>
        </p:nvSpPr>
        <p:spPr>
          <a:xfrm>
            <a:off x="2557345" y="4960020"/>
            <a:ext cx="824345" cy="672453"/>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Alternate Process 22">
            <a:extLst>
              <a:ext uri="{FF2B5EF4-FFF2-40B4-BE49-F238E27FC236}">
                <a16:creationId xmlns:a16="http://schemas.microsoft.com/office/drawing/2014/main" id="{DA903957-09DE-6DDB-B86E-531AA266297A}"/>
              </a:ext>
            </a:extLst>
          </p:cNvPr>
          <p:cNvSpPr/>
          <p:nvPr/>
        </p:nvSpPr>
        <p:spPr>
          <a:xfrm>
            <a:off x="5858106" y="4625483"/>
            <a:ext cx="3846324" cy="1386130"/>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Alternate Process 23">
            <a:extLst>
              <a:ext uri="{FF2B5EF4-FFF2-40B4-BE49-F238E27FC236}">
                <a16:creationId xmlns:a16="http://schemas.microsoft.com/office/drawing/2014/main" id="{61B474D9-CBFC-5958-E725-D7DDFC00B2E3}"/>
              </a:ext>
            </a:extLst>
          </p:cNvPr>
          <p:cNvSpPr/>
          <p:nvPr/>
        </p:nvSpPr>
        <p:spPr>
          <a:xfrm rot="19860000">
            <a:off x="8159162" y="5097051"/>
            <a:ext cx="1549175" cy="393673"/>
          </a:xfrm>
          <a:prstGeom prst="flowChartAlternateProcess">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A1DB9D7-AAAE-6B8F-C77A-488351FB2536}"/>
              </a:ext>
            </a:extLst>
          </p:cNvPr>
          <p:cNvCxnSpPr/>
          <p:nvPr/>
        </p:nvCxnSpPr>
        <p:spPr>
          <a:xfrm flipH="1" flipV="1">
            <a:off x="9084526" y="5536674"/>
            <a:ext cx="490654" cy="602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46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3613B0-FD97-D02D-5025-75C046EF0270}"/>
              </a:ext>
            </a:extLst>
          </p:cNvPr>
          <p:cNvSpPr>
            <a:spLocks noGrp="1"/>
          </p:cNvSpPr>
          <p:nvPr>
            <p:ph type="ftr" sz="quarter" idx="11"/>
          </p:nvPr>
        </p:nvSpPr>
        <p:spPr/>
        <p:txBody>
          <a:bodyPr/>
          <a:lstStyle/>
          <a:p>
            <a:r>
              <a:rPr lang="fr-FR">
                <a:latin typeface="Arial Narrow"/>
                <a:cs typeface="Arial Narrow" panose="020B0604020202020204" pitchFamily="34" charset="0"/>
              </a:rPr>
              <a:t>CERN as a host site for the </a:t>
            </a:r>
            <a:r>
              <a:rPr lang="fr-FR" err="1">
                <a:latin typeface="Arial Narrow"/>
                <a:cs typeface="Arial Narrow" panose="020B0604020202020204" pitchFamily="34" charset="0"/>
              </a:rPr>
              <a:t>Demonstrator</a:t>
            </a:r>
            <a:r>
              <a:rPr lang="fr-FR">
                <a:latin typeface="Arial Narrow"/>
                <a:cs typeface="Arial Narrow" panose="020B0604020202020204" pitchFamily="34" charset="0"/>
              </a:rPr>
              <a:t>  / Paul-Bogdan </a:t>
            </a:r>
            <a:r>
              <a:rPr lang="fr-FR" err="1">
                <a:latin typeface="Arial Narrow"/>
                <a:cs typeface="Arial Narrow" panose="020B0604020202020204" pitchFamily="34" charset="0"/>
              </a:rPr>
              <a:t>Jurj</a:t>
            </a:r>
            <a:r>
              <a:rPr lang="fr-FR">
                <a:latin typeface="Arial Narrow"/>
                <a:cs typeface="Arial Narrow" panose="020B0604020202020204" pitchFamily="34" charset="0"/>
              </a:rPr>
              <a:t> / Imperial </a:t>
            </a:r>
            <a:r>
              <a:rPr lang="fr-FR" err="1">
                <a:latin typeface="Arial Narrow"/>
                <a:cs typeface="Arial Narrow" panose="020B0604020202020204" pitchFamily="34" charset="0"/>
              </a:rPr>
              <a:t>College</a:t>
            </a:r>
            <a:r>
              <a:rPr lang="fr-FR">
                <a:latin typeface="Arial Narrow"/>
                <a:cs typeface="Arial Narrow" panose="020B0604020202020204" pitchFamily="34" charset="0"/>
              </a:rPr>
              <a:t> London</a:t>
            </a:r>
            <a:endParaRPr lang="fr-FR">
              <a:solidFill>
                <a:srgbClr val="000000"/>
              </a:solidFill>
              <a:latin typeface="Arial Narrow"/>
              <a:cs typeface="Arial Narrow" panose="020B0604020202020204" pitchFamily="34" charset="0"/>
            </a:endParaRPr>
          </a:p>
        </p:txBody>
      </p:sp>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a:xfrm>
            <a:off x="9712403" y="6465458"/>
            <a:ext cx="798706" cy="365125"/>
          </a:xfrm>
        </p:spPr>
        <p:txBody>
          <a:bodyPr/>
          <a:lstStyle/>
          <a:p>
            <a:fld id="{005C7FBA-D4E9-46CA-9321-3ADA2E368FCD}" type="slidenum">
              <a:rPr lang="en-GB" smtClean="0"/>
              <a:t>8</a:t>
            </a:fld>
            <a:endParaRPr lang="en-GB"/>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p:txBody>
          <a:bodyPr>
            <a:normAutofit/>
          </a:bodyPr>
          <a:lstStyle/>
          <a:p>
            <a:r>
              <a:rPr lang="en-GB" sz="3200">
                <a:latin typeface="Arial"/>
                <a:cs typeface="Arial"/>
              </a:rPr>
              <a:t>Target &amp; Horn</a:t>
            </a:r>
            <a:endParaRPr lang="en-GB" sz="3200"/>
          </a:p>
        </p:txBody>
      </p:sp>
      <p:pic>
        <p:nvPicPr>
          <p:cNvPr id="7" name="Image 4">
            <a:extLst>
              <a:ext uri="{FF2B5EF4-FFF2-40B4-BE49-F238E27FC236}">
                <a16:creationId xmlns:a16="http://schemas.microsoft.com/office/drawing/2014/main" id="{18753516-13CC-9CFA-3024-D561D5CE8B93}"/>
              </a:ext>
            </a:extLst>
          </p:cNvPr>
          <p:cNvPicPr>
            <a:picLocks noGrp="1" noChangeAspect="1"/>
          </p:cNvPicPr>
          <p:nvPr>
            <p:ph type="pic" sz="quarter" idx="10"/>
          </p:nvPr>
        </p:nvPicPr>
        <p:blipFill>
          <a:blip r:embed="rId2"/>
          <a:srcRect t="2075" b="2075"/>
          <a:stretch>
            <a:fillRect/>
          </a:stretch>
        </p:blipFill>
        <p:spPr>
          <a:xfrm>
            <a:off x="9532939" y="201613"/>
            <a:ext cx="841375" cy="806450"/>
          </a:xfrm>
          <a:prstGeom prst="rect">
            <a:avLst/>
          </a:prstGeom>
        </p:spPr>
      </p:pic>
      <p:pic>
        <p:nvPicPr>
          <p:cNvPr id="8" name="Picture 7" descr="A blue and white logo&#10;&#10;Description automatically generated">
            <a:extLst>
              <a:ext uri="{FF2B5EF4-FFF2-40B4-BE49-F238E27FC236}">
                <a16:creationId xmlns:a16="http://schemas.microsoft.com/office/drawing/2014/main" id="{C9E63164-B2DE-3BF6-27B1-A4373FDA6301}"/>
              </a:ext>
            </a:extLst>
          </p:cNvPr>
          <p:cNvPicPr>
            <a:picLocks noChangeAspect="1"/>
          </p:cNvPicPr>
          <p:nvPr/>
        </p:nvPicPr>
        <p:blipFill>
          <a:blip r:embed="rId3"/>
          <a:stretch>
            <a:fillRect/>
          </a:stretch>
        </p:blipFill>
        <p:spPr>
          <a:xfrm>
            <a:off x="9146898" y="1012259"/>
            <a:ext cx="1225575" cy="261483"/>
          </a:xfrm>
          <a:prstGeom prst="rect">
            <a:avLst/>
          </a:prstGeom>
        </p:spPr>
      </p:pic>
      <p:pic>
        <p:nvPicPr>
          <p:cNvPr id="31" name="Picture 30" descr="A collage of images of a galaxy&#10;&#10;Description automatically generated">
            <a:extLst>
              <a:ext uri="{FF2B5EF4-FFF2-40B4-BE49-F238E27FC236}">
                <a16:creationId xmlns:a16="http://schemas.microsoft.com/office/drawing/2014/main" id="{6689D2FC-C33A-DF13-6203-0518765D8ADB}"/>
              </a:ext>
            </a:extLst>
          </p:cNvPr>
          <p:cNvPicPr>
            <a:picLocks noChangeAspect="1"/>
          </p:cNvPicPr>
          <p:nvPr/>
        </p:nvPicPr>
        <p:blipFill>
          <a:blip r:embed="rId4"/>
          <a:stretch>
            <a:fillRect/>
          </a:stretch>
        </p:blipFill>
        <p:spPr>
          <a:xfrm>
            <a:off x="6732975" y="1485546"/>
            <a:ext cx="3559389" cy="2989568"/>
          </a:xfrm>
          <a:prstGeom prst="rect">
            <a:avLst/>
          </a:prstGeom>
        </p:spPr>
      </p:pic>
      <p:sp>
        <p:nvSpPr>
          <p:cNvPr id="6" name="Content Placeholder 5">
            <a:extLst>
              <a:ext uri="{FF2B5EF4-FFF2-40B4-BE49-F238E27FC236}">
                <a16:creationId xmlns:a16="http://schemas.microsoft.com/office/drawing/2014/main" id="{1903043F-876E-25CB-68F4-38E33D806DE2}"/>
              </a:ext>
            </a:extLst>
          </p:cNvPr>
          <p:cNvSpPr>
            <a:spLocks noGrp="1"/>
          </p:cNvSpPr>
          <p:nvPr>
            <p:ph idx="1"/>
          </p:nvPr>
        </p:nvSpPr>
        <p:spPr>
          <a:xfrm>
            <a:off x="2046995" y="1410501"/>
            <a:ext cx="4947510" cy="3234528"/>
          </a:xfrm>
        </p:spPr>
        <p:txBody>
          <a:bodyPr vert="horz" lIns="91440" tIns="45720" rIns="91440" bIns="45720" rtlCol="0" anchor="t">
            <a:normAutofit/>
          </a:bodyPr>
          <a:lstStyle/>
          <a:p>
            <a:r>
              <a:rPr lang="en-US" sz="1600" b="1" dirty="0">
                <a:latin typeface="Calibri"/>
                <a:ea typeface="Calibri"/>
                <a:cs typeface="Arial"/>
              </a:rPr>
              <a:t>First-pass</a:t>
            </a:r>
            <a:r>
              <a:rPr lang="en-US" sz="1600" dirty="0">
                <a:latin typeface="Calibri"/>
                <a:ea typeface="Calibri"/>
                <a:cs typeface="Arial"/>
              </a:rPr>
              <a:t> design optimized for using </a:t>
            </a:r>
            <a:r>
              <a:rPr lang="en-US" sz="1600" b="1" dirty="0">
                <a:latin typeface="Calibri"/>
                <a:ea typeface="Calibri"/>
                <a:cs typeface="Arial"/>
              </a:rPr>
              <a:t>14 GeV</a:t>
            </a:r>
            <a:r>
              <a:rPr lang="en-US" sz="1600" dirty="0">
                <a:latin typeface="Calibri"/>
                <a:ea typeface="Calibri"/>
                <a:cs typeface="Arial"/>
              </a:rPr>
              <a:t> proton beam to produce ~ </a:t>
            </a:r>
            <a:r>
              <a:rPr lang="en-US" sz="1600" b="1" dirty="0">
                <a:latin typeface="Calibri"/>
                <a:ea typeface="Calibri"/>
                <a:cs typeface="Arial"/>
              </a:rPr>
              <a:t>300 MeV/c</a:t>
            </a:r>
            <a:r>
              <a:rPr lang="en-US" sz="1600" dirty="0">
                <a:latin typeface="Calibri"/>
                <a:ea typeface="Calibri"/>
                <a:cs typeface="Arial"/>
              </a:rPr>
              <a:t> </a:t>
            </a:r>
            <a:r>
              <a:rPr lang="en-US" sz="1600" dirty="0" err="1">
                <a:latin typeface="Calibri"/>
                <a:ea typeface="Calibri"/>
                <a:cs typeface="Arial"/>
              </a:rPr>
              <a:t>pions</a:t>
            </a:r>
            <a:endParaRPr lang="en-US" sz="1600" dirty="0">
              <a:latin typeface="Calibri"/>
              <a:ea typeface="Calibri"/>
              <a:cs typeface="Arial"/>
            </a:endParaRPr>
          </a:p>
          <a:p>
            <a:pPr lvl="1">
              <a:buFont typeface="Courier New" panose="020B0604020202020204" pitchFamily="34" charset="0"/>
              <a:buChar char="o"/>
            </a:pPr>
            <a:r>
              <a:rPr lang="en-US" sz="1400" b="1" dirty="0">
                <a:latin typeface="Calibri"/>
                <a:ea typeface="Calibri"/>
                <a:cs typeface="Arial"/>
              </a:rPr>
              <a:t>Note</a:t>
            </a:r>
            <a:r>
              <a:rPr lang="en-US" sz="1400" dirty="0">
                <a:latin typeface="Calibri"/>
                <a:ea typeface="Calibri"/>
                <a:cs typeface="Arial"/>
              </a:rPr>
              <a:t>: does not include engineering constraints</a:t>
            </a:r>
          </a:p>
          <a:p>
            <a:r>
              <a:rPr lang="en-US" sz="1600" b="1" dirty="0">
                <a:latin typeface="Calibri"/>
                <a:ea typeface="Calibri"/>
                <a:cs typeface="Arial"/>
              </a:rPr>
              <a:t>Horn</a:t>
            </a:r>
            <a:r>
              <a:rPr lang="en-US" sz="1600" dirty="0">
                <a:latin typeface="Calibri"/>
                <a:ea typeface="Calibri"/>
                <a:cs typeface="Arial"/>
              </a:rPr>
              <a:t>-based pion capture, </a:t>
            </a:r>
            <a:r>
              <a:rPr lang="en-US" sz="1600" b="1" dirty="0">
                <a:latin typeface="Calibri"/>
                <a:ea typeface="Calibri"/>
                <a:cs typeface="Arial"/>
              </a:rPr>
              <a:t>graphite</a:t>
            </a:r>
            <a:r>
              <a:rPr lang="en-US" sz="1600" dirty="0">
                <a:latin typeface="Calibri"/>
                <a:ea typeface="Calibri"/>
                <a:cs typeface="Arial"/>
              </a:rPr>
              <a:t> target (90 cm), current </a:t>
            </a:r>
            <a:r>
              <a:rPr lang="en-US" sz="1600" b="1" dirty="0">
                <a:latin typeface="Calibri"/>
                <a:ea typeface="Calibri"/>
                <a:cs typeface="Arial"/>
              </a:rPr>
              <a:t>220 kA</a:t>
            </a:r>
          </a:p>
          <a:p>
            <a:r>
              <a:rPr lang="en-US" sz="1600" dirty="0">
                <a:latin typeface="Calibri"/>
                <a:ea typeface="Calibri"/>
                <a:cs typeface="Arial"/>
              </a:rPr>
              <a:t>Parabolic and ellipsoidal horn profiles considered</a:t>
            </a:r>
            <a:endParaRPr lang="en-US" sz="1600" dirty="0">
              <a:latin typeface="Calibri"/>
              <a:ea typeface="Calibri"/>
            </a:endParaRPr>
          </a:p>
          <a:p>
            <a:r>
              <a:rPr lang="en-US" sz="1600" dirty="0">
                <a:latin typeface="Calibri"/>
                <a:ea typeface="Calibri"/>
                <a:cs typeface="Arial"/>
              </a:rPr>
              <a:t>Pion yield (in 210-330 MeV/c range and 2 mm rad transverse acceptance)</a:t>
            </a:r>
          </a:p>
          <a:p>
            <a:pPr lvl="1">
              <a:buFont typeface="Courier New" panose="020B0604020202020204" pitchFamily="34" charset="0"/>
              <a:buChar char="o"/>
            </a:pPr>
            <a:r>
              <a:rPr lang="en-US" sz="1400" b="1" dirty="0">
                <a:latin typeface="Calibri"/>
                <a:ea typeface="Calibri"/>
                <a:cs typeface="Arial"/>
              </a:rPr>
              <a:t>7.9 x 10</a:t>
            </a:r>
            <a:r>
              <a:rPr lang="en-US" sz="1400" b="1" baseline="30000" dirty="0">
                <a:latin typeface="Calibri"/>
                <a:ea typeface="Calibri"/>
                <a:cs typeface="Arial"/>
              </a:rPr>
              <a:t>-4</a:t>
            </a:r>
            <a:r>
              <a:rPr lang="en-US" sz="1400" b="1" dirty="0">
                <a:latin typeface="Calibri"/>
                <a:ea typeface="Calibri"/>
                <a:cs typeface="Arial"/>
              </a:rPr>
              <a:t> π</a:t>
            </a:r>
            <a:r>
              <a:rPr lang="en-US" sz="1400" b="1" baseline="30000" dirty="0">
                <a:latin typeface="Calibri"/>
                <a:ea typeface="Calibri"/>
                <a:cs typeface="Arial"/>
              </a:rPr>
              <a:t>+</a:t>
            </a:r>
            <a:r>
              <a:rPr lang="en-US" sz="1400" b="1" dirty="0">
                <a:latin typeface="Calibri"/>
                <a:ea typeface="Calibri"/>
                <a:cs typeface="Arial"/>
              </a:rPr>
              <a:t>/POT</a:t>
            </a:r>
            <a:endParaRPr lang="en-US" sz="1400" b="1" dirty="0">
              <a:latin typeface="Calibri"/>
              <a:ea typeface="Calibri"/>
            </a:endParaRPr>
          </a:p>
          <a:p>
            <a:pPr lvl="1">
              <a:buFont typeface="Courier New" panose="020B0604020202020204" pitchFamily="34" charset="0"/>
              <a:buChar char="o"/>
            </a:pPr>
            <a:r>
              <a:rPr lang="en-US" sz="1400" dirty="0">
                <a:latin typeface="Calibri"/>
                <a:ea typeface="Calibri"/>
                <a:cs typeface="Arial"/>
              </a:rPr>
              <a:t>Further optimization required</a:t>
            </a:r>
            <a:endParaRPr lang="en-US" sz="1400" dirty="0">
              <a:latin typeface="Calibri"/>
              <a:ea typeface="Calibri"/>
            </a:endParaRPr>
          </a:p>
          <a:p>
            <a:pPr lvl="2">
              <a:buFont typeface="Wingdings" panose="020B0604020202020204" pitchFamily="34" charset="0"/>
              <a:buChar char="§"/>
            </a:pPr>
            <a:r>
              <a:rPr lang="en-US" sz="1200" dirty="0">
                <a:latin typeface="Calibri"/>
                <a:ea typeface="Calibri"/>
                <a:cs typeface="Arial"/>
              </a:rPr>
              <a:t>More ambitious horn currents and target materials</a:t>
            </a:r>
            <a:endParaRPr lang="en-US" sz="1200" dirty="0">
              <a:latin typeface="Calibri"/>
              <a:ea typeface="Calibri"/>
            </a:endParaRPr>
          </a:p>
          <a:p>
            <a:pPr lvl="2">
              <a:buFont typeface="Wingdings" panose="020B0604020202020204" pitchFamily="34" charset="0"/>
              <a:buChar char="§"/>
            </a:pPr>
            <a:r>
              <a:rPr lang="en-US" sz="1200" dirty="0">
                <a:latin typeface="Calibri"/>
                <a:ea typeface="Calibri"/>
                <a:cs typeface="Arial"/>
              </a:rPr>
              <a:t>Refine geometry</a:t>
            </a:r>
            <a:endParaRPr lang="en-US" sz="1200" dirty="0">
              <a:latin typeface="Calibri"/>
              <a:ea typeface="Calibri"/>
            </a:endParaRPr>
          </a:p>
          <a:p>
            <a:pPr marL="0" indent="0">
              <a:buNone/>
            </a:pPr>
            <a:endParaRPr lang="en-US" sz="1600">
              <a:latin typeface="Calibri"/>
              <a:ea typeface="Calibri"/>
            </a:endParaRPr>
          </a:p>
        </p:txBody>
      </p:sp>
      <p:pic>
        <p:nvPicPr>
          <p:cNvPr id="10" name="Picture 9">
            <a:extLst>
              <a:ext uri="{FF2B5EF4-FFF2-40B4-BE49-F238E27FC236}">
                <a16:creationId xmlns:a16="http://schemas.microsoft.com/office/drawing/2014/main" id="{FD8D5BC0-938A-E77C-3FCB-70D672EA1CE6}"/>
              </a:ext>
            </a:extLst>
          </p:cNvPr>
          <p:cNvPicPr>
            <a:picLocks noChangeAspect="1"/>
          </p:cNvPicPr>
          <p:nvPr/>
        </p:nvPicPr>
        <p:blipFill>
          <a:blip r:embed="rId5"/>
          <a:stretch>
            <a:fillRect/>
          </a:stretch>
        </p:blipFill>
        <p:spPr>
          <a:xfrm>
            <a:off x="2259981" y="4626111"/>
            <a:ext cx="7593980" cy="1831533"/>
          </a:xfrm>
          <a:prstGeom prst="rect">
            <a:avLst/>
          </a:prstGeom>
        </p:spPr>
      </p:pic>
    </p:spTree>
    <p:extLst>
      <p:ext uri="{BB962C8B-B14F-4D97-AF65-F5344CB8AC3E}">
        <p14:creationId xmlns:p14="http://schemas.microsoft.com/office/powerpoint/2010/main" val="4047699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3613B0-FD97-D02D-5025-75C046EF0270}"/>
              </a:ext>
            </a:extLst>
          </p:cNvPr>
          <p:cNvSpPr>
            <a:spLocks noGrp="1"/>
          </p:cNvSpPr>
          <p:nvPr>
            <p:ph type="ftr" sz="quarter" idx="11"/>
          </p:nvPr>
        </p:nvSpPr>
        <p:spPr/>
        <p:txBody>
          <a:bodyPr/>
          <a:lstStyle/>
          <a:p>
            <a:r>
              <a:rPr lang="fr-FR">
                <a:latin typeface="Arial Narrow"/>
                <a:cs typeface="Arial"/>
              </a:rPr>
              <a:t>CERN as a host site for the </a:t>
            </a:r>
            <a:r>
              <a:rPr lang="fr-FR" err="1">
                <a:latin typeface="Arial Narrow"/>
                <a:cs typeface="Arial"/>
              </a:rPr>
              <a:t>Demonstrator</a:t>
            </a:r>
            <a:r>
              <a:rPr lang="fr-FR">
                <a:latin typeface="Arial Narrow"/>
                <a:cs typeface="Arial"/>
              </a:rPr>
              <a:t>  / Paul-Bogdan </a:t>
            </a:r>
            <a:r>
              <a:rPr lang="fr-FR" err="1">
                <a:latin typeface="Arial Narrow"/>
                <a:cs typeface="Arial"/>
              </a:rPr>
              <a:t>Jurj</a:t>
            </a:r>
            <a:r>
              <a:rPr lang="fr-FR">
                <a:latin typeface="Arial Narrow"/>
                <a:cs typeface="Arial"/>
              </a:rPr>
              <a:t> / Imperial </a:t>
            </a:r>
            <a:r>
              <a:rPr lang="fr-FR" err="1">
                <a:latin typeface="Arial Narrow"/>
                <a:cs typeface="Arial"/>
              </a:rPr>
              <a:t>College</a:t>
            </a:r>
            <a:r>
              <a:rPr lang="fr-FR">
                <a:latin typeface="Arial Narrow"/>
                <a:cs typeface="Arial"/>
              </a:rPr>
              <a:t> London</a:t>
            </a:r>
            <a:endParaRPr lang="fr-FR">
              <a:solidFill>
                <a:srgbClr val="000000"/>
              </a:solidFill>
              <a:latin typeface="Arial Narrow"/>
              <a:cs typeface="Arial"/>
            </a:endParaRPr>
          </a:p>
        </p:txBody>
      </p:sp>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12"/>
          </p:nvPr>
        </p:nvSpPr>
        <p:spPr>
          <a:xfrm>
            <a:off x="9712403" y="6465458"/>
            <a:ext cx="798706" cy="365125"/>
          </a:xfrm>
        </p:spPr>
        <p:txBody>
          <a:bodyPr/>
          <a:lstStyle/>
          <a:p>
            <a:fld id="{005C7FBA-D4E9-46CA-9321-3ADA2E368FCD}" type="slidenum">
              <a:rPr lang="en-GB" smtClean="0"/>
              <a:t>9</a:t>
            </a:fld>
            <a:endParaRPr lang="en-GB"/>
          </a:p>
        </p:txBody>
      </p:sp>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p:txBody>
          <a:bodyPr>
            <a:normAutofit/>
          </a:bodyPr>
          <a:lstStyle/>
          <a:p>
            <a:r>
              <a:rPr lang="en-GB" sz="3200">
                <a:latin typeface="Arial"/>
                <a:cs typeface="Arial"/>
              </a:rPr>
              <a:t>Pion Decay Channel</a:t>
            </a:r>
            <a:endParaRPr lang="en-US"/>
          </a:p>
        </p:txBody>
      </p:sp>
      <p:pic>
        <p:nvPicPr>
          <p:cNvPr id="7" name="Image 4">
            <a:extLst>
              <a:ext uri="{FF2B5EF4-FFF2-40B4-BE49-F238E27FC236}">
                <a16:creationId xmlns:a16="http://schemas.microsoft.com/office/drawing/2014/main" id="{18753516-13CC-9CFA-3024-D561D5CE8B93}"/>
              </a:ext>
            </a:extLst>
          </p:cNvPr>
          <p:cNvPicPr>
            <a:picLocks noGrp="1" noChangeAspect="1"/>
          </p:cNvPicPr>
          <p:nvPr>
            <p:ph type="pic" sz="quarter" idx="10"/>
          </p:nvPr>
        </p:nvPicPr>
        <p:blipFill>
          <a:blip r:embed="rId2"/>
          <a:srcRect t="2075" b="2075"/>
          <a:stretch>
            <a:fillRect/>
          </a:stretch>
        </p:blipFill>
        <p:spPr>
          <a:xfrm>
            <a:off x="9532939" y="201613"/>
            <a:ext cx="841375" cy="806450"/>
          </a:xfrm>
          <a:prstGeom prst="rect">
            <a:avLst/>
          </a:prstGeom>
        </p:spPr>
      </p:pic>
      <p:pic>
        <p:nvPicPr>
          <p:cNvPr id="8" name="Picture 7" descr="A blue and white logo&#10;&#10;Description automatically generated">
            <a:extLst>
              <a:ext uri="{FF2B5EF4-FFF2-40B4-BE49-F238E27FC236}">
                <a16:creationId xmlns:a16="http://schemas.microsoft.com/office/drawing/2014/main" id="{C9E63164-B2DE-3BF6-27B1-A4373FDA6301}"/>
              </a:ext>
            </a:extLst>
          </p:cNvPr>
          <p:cNvPicPr>
            <a:picLocks noChangeAspect="1"/>
          </p:cNvPicPr>
          <p:nvPr/>
        </p:nvPicPr>
        <p:blipFill>
          <a:blip r:embed="rId3"/>
          <a:stretch>
            <a:fillRect/>
          </a:stretch>
        </p:blipFill>
        <p:spPr>
          <a:xfrm>
            <a:off x="9146898" y="1012259"/>
            <a:ext cx="1225575" cy="261483"/>
          </a:xfrm>
          <a:prstGeom prst="rect">
            <a:avLst/>
          </a:prstGeom>
        </p:spPr>
      </p:pic>
      <p:pic>
        <p:nvPicPr>
          <p:cNvPr id="9" name="Picture 8">
            <a:extLst>
              <a:ext uri="{FF2B5EF4-FFF2-40B4-BE49-F238E27FC236}">
                <a16:creationId xmlns:a16="http://schemas.microsoft.com/office/drawing/2014/main" id="{268B572C-B099-D9A4-90D0-CBEB9EF40541}"/>
              </a:ext>
            </a:extLst>
          </p:cNvPr>
          <p:cNvPicPr>
            <a:picLocks noChangeAspect="1"/>
          </p:cNvPicPr>
          <p:nvPr/>
        </p:nvPicPr>
        <p:blipFill>
          <a:blip r:embed="rId4"/>
          <a:srcRect t="-122" b="14825"/>
          <a:stretch/>
        </p:blipFill>
        <p:spPr>
          <a:xfrm>
            <a:off x="1608880" y="3787356"/>
            <a:ext cx="4368333" cy="2667368"/>
          </a:xfrm>
          <a:prstGeom prst="rect">
            <a:avLst/>
          </a:prstGeom>
        </p:spPr>
      </p:pic>
      <p:sp>
        <p:nvSpPr>
          <p:cNvPr id="12" name="TextBox 11">
            <a:extLst>
              <a:ext uri="{FF2B5EF4-FFF2-40B4-BE49-F238E27FC236}">
                <a16:creationId xmlns:a16="http://schemas.microsoft.com/office/drawing/2014/main" id="{48A3306A-ADFA-A269-5013-D0884C0A0443}"/>
              </a:ext>
            </a:extLst>
          </p:cNvPr>
          <p:cNvSpPr txBox="1"/>
          <p:nvPr/>
        </p:nvSpPr>
        <p:spPr>
          <a:xfrm>
            <a:off x="1926185" y="1532852"/>
            <a:ext cx="5540675" cy="2262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500"/>
              </a:spcAft>
              <a:buFont typeface="Arial"/>
              <a:buChar char="•"/>
            </a:pPr>
            <a:r>
              <a:rPr lang="en-US" sz="1600" dirty="0">
                <a:cs typeface="Calibri" panose="020F0502020204030204"/>
              </a:rPr>
              <a:t>Need to allow </a:t>
            </a:r>
            <a:r>
              <a:rPr lang="en-US" sz="1600" dirty="0" err="1">
                <a:cs typeface="Calibri" panose="020F0502020204030204"/>
              </a:rPr>
              <a:t>pions</a:t>
            </a:r>
            <a:r>
              <a:rPr lang="en-US" sz="1600" dirty="0">
                <a:cs typeface="Calibri" panose="020F0502020204030204"/>
              </a:rPr>
              <a:t> to decay, and collect muons</a:t>
            </a:r>
            <a:endParaRPr lang="en-US" dirty="0"/>
          </a:p>
          <a:p>
            <a:pPr marL="742950" lvl="1" indent="-285750">
              <a:spcAft>
                <a:spcPts val="500"/>
              </a:spcAft>
              <a:buFont typeface="Courier New,monospace"/>
              <a:buChar char="o"/>
            </a:pPr>
            <a:r>
              <a:rPr lang="en-US" sz="1400" dirty="0">
                <a:ea typeface="Calibri" panose="020F0502020204030204"/>
                <a:cs typeface="Calibri" panose="020F0502020204030204"/>
              </a:rPr>
              <a:t>~ 40% of </a:t>
            </a:r>
            <a:r>
              <a:rPr lang="en-US" sz="1400" err="1">
                <a:ea typeface="Calibri" panose="020F0502020204030204"/>
                <a:cs typeface="Calibri" panose="020F0502020204030204"/>
              </a:rPr>
              <a:t>pions</a:t>
            </a:r>
            <a:r>
              <a:rPr lang="en-US" sz="1400" dirty="0">
                <a:ea typeface="Calibri" panose="020F0502020204030204"/>
                <a:cs typeface="Calibri" panose="020F0502020204030204"/>
              </a:rPr>
              <a:t> decay within 8.5 m (at 300 MeV/c)</a:t>
            </a:r>
          </a:p>
          <a:p>
            <a:pPr marL="742950" lvl="1" indent="-285750">
              <a:spcAft>
                <a:spcPts val="500"/>
              </a:spcAft>
              <a:buFont typeface="Courier New,monospace"/>
              <a:buChar char="o"/>
            </a:pPr>
            <a:r>
              <a:rPr lang="en-US" sz="1400" dirty="0">
                <a:ea typeface="Calibri" panose="020F0502020204030204"/>
                <a:cs typeface="Calibri" panose="020F0502020204030204"/>
              </a:rPr>
              <a:t>Space constraints in TT7</a:t>
            </a:r>
          </a:p>
          <a:p>
            <a:pPr marL="1200150" lvl="2" indent="-285750">
              <a:spcAft>
                <a:spcPts val="500"/>
              </a:spcAft>
              <a:buFont typeface="Wingdings"/>
              <a:buChar char="§"/>
            </a:pPr>
            <a:r>
              <a:rPr lang="en-US" sz="1200" dirty="0">
                <a:ea typeface="Calibri" panose="020F0502020204030204"/>
                <a:cs typeface="Calibri" panose="020F0502020204030204"/>
              </a:rPr>
              <a:t>Civil engineering works required to enlarge the tunnel downstream of the TT7 cavern</a:t>
            </a:r>
          </a:p>
          <a:p>
            <a:pPr marL="285750" indent="-285750">
              <a:spcAft>
                <a:spcPts val="500"/>
              </a:spcAft>
              <a:buFont typeface="Arial"/>
              <a:buChar char="•"/>
            </a:pPr>
            <a:r>
              <a:rPr lang="en-US" sz="1600" dirty="0">
                <a:cs typeface="Calibri" panose="020F0502020204030204"/>
              </a:rPr>
              <a:t>Quadrupole-based lattices investigated</a:t>
            </a:r>
            <a:endParaRPr lang="en-US" sz="1600" dirty="0">
              <a:ea typeface="Calibri"/>
              <a:cs typeface="Calibri" panose="020F0502020204030204"/>
            </a:endParaRPr>
          </a:p>
          <a:p>
            <a:pPr marL="742950" lvl="1" indent="-285750">
              <a:spcAft>
                <a:spcPts val="500"/>
              </a:spcAft>
              <a:buFont typeface="Courier New"/>
              <a:buChar char="o"/>
            </a:pPr>
            <a:r>
              <a:rPr lang="en-US" sz="1400" dirty="0">
                <a:ea typeface="Calibri" panose="020F0502020204030204"/>
                <a:cs typeface="Calibri" panose="020F0502020204030204"/>
              </a:rPr>
              <a:t>FODO and triplet configurations</a:t>
            </a:r>
          </a:p>
          <a:p>
            <a:pPr marL="742950" lvl="1" indent="-285750">
              <a:spcAft>
                <a:spcPts val="500"/>
              </a:spcAft>
              <a:buFont typeface="Courier New"/>
              <a:buChar char="o"/>
            </a:pPr>
            <a:r>
              <a:rPr lang="en-US" sz="1400" dirty="0">
                <a:cs typeface="Calibri" panose="020F0502020204030204"/>
              </a:rPr>
              <a:t>Ongoing work on optimizing for muon capture efficiency</a:t>
            </a:r>
            <a:endParaRPr lang="en-US" sz="1400" dirty="0">
              <a:ea typeface="Calibri"/>
              <a:cs typeface="Calibri" panose="020F0502020204030204"/>
            </a:endParaRPr>
          </a:p>
        </p:txBody>
      </p:sp>
      <p:pic>
        <p:nvPicPr>
          <p:cNvPr id="6" name="Picture 5" descr="A screenshot of a video game&#10;&#10;Description automatically generated">
            <a:extLst>
              <a:ext uri="{FF2B5EF4-FFF2-40B4-BE49-F238E27FC236}">
                <a16:creationId xmlns:a16="http://schemas.microsoft.com/office/drawing/2014/main" id="{08A6B147-D9DF-4F49-7B45-68D3D747FA0E}"/>
              </a:ext>
            </a:extLst>
          </p:cNvPr>
          <p:cNvPicPr>
            <a:picLocks noChangeAspect="1"/>
          </p:cNvPicPr>
          <p:nvPr/>
        </p:nvPicPr>
        <p:blipFill>
          <a:blip r:embed="rId5"/>
          <a:srcRect l="3355" t="10272" r="7291" b="6080"/>
          <a:stretch/>
        </p:blipFill>
        <p:spPr>
          <a:xfrm>
            <a:off x="7336395" y="3689002"/>
            <a:ext cx="2968760" cy="2768241"/>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E712C5C5-6FC9-DB04-A62E-90F3E19D112A}"/>
              </a:ext>
            </a:extLst>
          </p:cNvPr>
          <p:cNvPicPr>
            <a:picLocks noChangeAspect="1"/>
          </p:cNvPicPr>
          <p:nvPr/>
        </p:nvPicPr>
        <p:blipFill>
          <a:blip r:embed="rId6"/>
          <a:srcRect l="6288" t="8154" r="7708" b="539"/>
          <a:stretch/>
        </p:blipFill>
        <p:spPr>
          <a:xfrm>
            <a:off x="7538891" y="1434174"/>
            <a:ext cx="2676660" cy="2274682"/>
          </a:xfrm>
          <a:prstGeom prst="rect">
            <a:avLst/>
          </a:prstGeom>
        </p:spPr>
      </p:pic>
      <p:sp>
        <p:nvSpPr>
          <p:cNvPr id="2" name="TextBox 1">
            <a:extLst>
              <a:ext uri="{FF2B5EF4-FFF2-40B4-BE49-F238E27FC236}">
                <a16:creationId xmlns:a16="http://schemas.microsoft.com/office/drawing/2014/main" id="{0370074C-C8D5-67E1-8E36-4DAF7E534902}"/>
              </a:ext>
            </a:extLst>
          </p:cNvPr>
          <p:cNvSpPr txBox="1"/>
          <p:nvPr/>
        </p:nvSpPr>
        <p:spPr>
          <a:xfrm>
            <a:off x="6096236" y="4785278"/>
            <a:ext cx="1250719" cy="553998"/>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Calibri"/>
                <a:cs typeface="Calibri"/>
              </a:rPr>
              <a:t>Phase space of muons with </a:t>
            </a:r>
            <a:r>
              <a:rPr lang="en-US" sz="1000" b="1" dirty="0">
                <a:ea typeface="Calibri"/>
                <a:cs typeface="Calibri"/>
              </a:rPr>
              <a:t>190-210 MeV/c</a:t>
            </a:r>
            <a:r>
              <a:rPr lang="en-US" sz="1000" dirty="0">
                <a:ea typeface="Calibri"/>
                <a:cs typeface="Calibri"/>
              </a:rPr>
              <a:t> momentum</a:t>
            </a:r>
          </a:p>
        </p:txBody>
      </p:sp>
      <p:cxnSp>
        <p:nvCxnSpPr>
          <p:cNvPr id="15" name="Straight Arrow Connector 14">
            <a:extLst>
              <a:ext uri="{FF2B5EF4-FFF2-40B4-BE49-F238E27FC236}">
                <a16:creationId xmlns:a16="http://schemas.microsoft.com/office/drawing/2014/main" id="{2BD846DD-6B7B-DA69-2649-9032E9DF78A0}"/>
              </a:ext>
            </a:extLst>
          </p:cNvPr>
          <p:cNvCxnSpPr/>
          <p:nvPr/>
        </p:nvCxnSpPr>
        <p:spPr>
          <a:xfrm flipV="1">
            <a:off x="7357494" y="5032246"/>
            <a:ext cx="399006" cy="32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8172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ol PPT template 2024" id="{F194A231-5BC8-4A2D-97BD-E037FFACD11B}" vid="{DCB0BA56-B8DC-4F6C-9716-BF798E6F13BE}"/>
    </a:ext>
  </a:extLst>
</a:theme>
</file>

<file path=ppt/theme/theme2.xml><?xml version="1.0" encoding="utf-8"?>
<a:theme xmlns:a="http://schemas.openxmlformats.org/drawingml/2006/main" name="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MuCol PPT template - 2024</Template>
  <TotalTime>1456</TotalTime>
  <Words>1491</Words>
  <Application>Microsoft Office PowerPoint</Application>
  <PresentationFormat>Widescreen</PresentationFormat>
  <Paragraphs>252</Paragraphs>
  <Slides>18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Arial Narrow</vt:lpstr>
      <vt:lpstr>Calibri</vt:lpstr>
      <vt:lpstr>Courier New</vt:lpstr>
      <vt:lpstr>Courier New,monospace</vt:lpstr>
      <vt:lpstr>Wingdings</vt:lpstr>
      <vt:lpstr>Office Theme</vt:lpstr>
      <vt:lpstr>IMCC - 1</vt:lpstr>
      <vt:lpstr>Goals and scope of the Demonstrator</vt:lpstr>
      <vt:lpstr>Outline</vt:lpstr>
      <vt:lpstr>Motivations and Stakeholders</vt:lpstr>
      <vt:lpstr>Motivation and Stakeholders: Ideal Demonstrator</vt:lpstr>
      <vt:lpstr>Demonstrator at CERN</vt:lpstr>
      <vt:lpstr>Present layout for the CERN option</vt:lpstr>
      <vt:lpstr>Beam Production and Transport (overview)</vt:lpstr>
      <vt:lpstr>Target &amp; Horn</vt:lpstr>
      <vt:lpstr>Pion Decay Channel</vt:lpstr>
      <vt:lpstr>Chicane</vt:lpstr>
      <vt:lpstr>3D integration model</vt:lpstr>
      <vt:lpstr>Integration – demonstrator in TT7</vt:lpstr>
      <vt:lpstr>Integration – required service building</vt:lpstr>
      <vt:lpstr>Integration – proposal of required service building</vt:lpstr>
      <vt:lpstr>Impact on civil engineering</vt:lpstr>
      <vt:lpstr>DRAFT R&amp;D Programme</vt:lpstr>
      <vt:lpstr>DRAFT R&amp;D Programme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Michela Lancellotti</dc:creator>
  <cp:lastModifiedBy>Roberto Losito</cp:lastModifiedBy>
  <cp:revision>51</cp:revision>
  <dcterms:created xsi:type="dcterms:W3CDTF">2024-02-26T13:42:26Z</dcterms:created>
  <dcterms:modified xsi:type="dcterms:W3CDTF">2024-12-05T10:57:03Z</dcterms:modified>
</cp:coreProperties>
</file>